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64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3F95DE-E2F9-4FFA-B2C2-AEFBA895134A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8C35E1-AA79-4522-B162-C34A9A47C4C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3EE664-EA82-41EF-AC06-A7854C3A30B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A18765-7369-4F73-8E1C-A34F025BFA45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BD5E9F-DD21-4081-ABAF-5414DAAF2EE6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661B7E-E665-4F6E-A306-DCA5D8BDA04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6BC87-1397-4C26-ABCD-3AC2C2FD722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C5F91-A706-439C-9B2B-45B2A500F6D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97325A-AC05-4591-AB42-CEEE6A928D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FC1840-AB6E-4BC8-AB37-B395A7F5756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Fadhly\Downloads\MANAJEMEN%20PEMASARAN%20kelompok%208.rtf#_ftn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 DALAM MANAJEMEN DESAIN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/>
              <a:t>6.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Kualitas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sedemikian</a:t>
            </a:r>
            <a:r>
              <a:rPr lang="en-US" sz="2000" dirty="0"/>
              <a:t> </a:t>
            </a:r>
            <a:r>
              <a:rPr lang="en-US" sz="2000" dirty="0" err="1"/>
              <a:t>rupa</a:t>
            </a:r>
            <a:r>
              <a:rPr lang="en-US" sz="2000" dirty="0"/>
              <a:t> agar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kenikmatan</a:t>
            </a:r>
            <a:r>
              <a:rPr lang="en-US" sz="2000" dirty="0"/>
              <a:t> </a:t>
            </a:r>
            <a:r>
              <a:rPr lang="en-US" sz="2000" dirty="0" err="1"/>
              <a:t>estetis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cita</a:t>
            </a:r>
            <a:r>
              <a:rPr lang="en-US" sz="2000" dirty="0"/>
              <a:t> rasa </a:t>
            </a:r>
            <a:r>
              <a:rPr lang="en-US" sz="2000" dirty="0" err="1"/>
              <a:t>seseorang</a:t>
            </a:r>
            <a:r>
              <a:rPr lang="en-US" sz="2000" dirty="0"/>
              <a:t>/ </a:t>
            </a:r>
            <a:r>
              <a:rPr lang="en-US" sz="2000" dirty="0" err="1"/>
              <a:t>masyarakat</a:t>
            </a:r>
            <a:r>
              <a:rPr lang="en-US" sz="2000" dirty="0"/>
              <a:t>/ </a:t>
            </a:r>
            <a:r>
              <a:rPr lang="en-US" sz="2000" dirty="0" err="1"/>
              <a:t>konsumen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 smtClean="0"/>
              <a:t>diperhatikan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</a:t>
            </a:r>
            <a:r>
              <a:rPr lang="en-US" sz="2000" dirty="0"/>
              <a:t>.       Spirit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jaman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Spirit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jaman</a:t>
            </a:r>
            <a:r>
              <a:rPr lang="en-US" sz="2000" dirty="0"/>
              <a:t> </a:t>
            </a:r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manandai</a:t>
            </a:r>
            <a:r>
              <a:rPr lang="en-US" sz="2000" dirty="0"/>
              <a:t> style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.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jaman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seni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kriya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dikenal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Inggris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art and craft movement (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revolusi</a:t>
            </a:r>
            <a:r>
              <a:rPr lang="en-US" sz="2000" dirty="0"/>
              <a:t> industry yang </a:t>
            </a:r>
            <a:r>
              <a:rPr lang="en-US" sz="2000" dirty="0" err="1"/>
              <a:t>mementingkan</a:t>
            </a:r>
            <a:r>
              <a:rPr lang="en-US" sz="2000" dirty="0"/>
              <a:t>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keindahan</a:t>
            </a:r>
            <a:r>
              <a:rPr lang="en-US" sz="2000" dirty="0"/>
              <a:t>), yang </a:t>
            </a:r>
            <a:r>
              <a:rPr lang="en-US" sz="2000" dirty="0" err="1"/>
              <a:t>menolak</a:t>
            </a:r>
            <a:r>
              <a:rPr lang="en-US" sz="2000" dirty="0"/>
              <a:t> </a:t>
            </a:r>
            <a:r>
              <a:rPr lang="en-US" sz="2000" dirty="0" err="1"/>
              <a:t>estetika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missal,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penyebab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hilangnya</a:t>
            </a:r>
            <a:r>
              <a:rPr lang="en-US" sz="2000" dirty="0"/>
              <a:t> </a:t>
            </a:r>
            <a:r>
              <a:rPr lang="en-US" sz="2000" dirty="0" err="1"/>
              <a:t>keindahan</a:t>
            </a:r>
            <a:r>
              <a:rPr lang="en-US" sz="2000" dirty="0"/>
              <a:t> individual.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mesin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menghantui</a:t>
            </a:r>
            <a:r>
              <a:rPr lang="en-US" sz="2000" dirty="0"/>
              <a:t> </a:t>
            </a:r>
            <a:r>
              <a:rPr lang="en-US" sz="2000" dirty="0" err="1"/>
              <a:t>seni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pertukangan</a:t>
            </a:r>
            <a:r>
              <a:rPr lang="en-US" sz="2000" dirty="0"/>
              <a:t> (industry)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</a:t>
            </a:r>
            <a:r>
              <a:rPr lang="en-US" sz="2000" dirty="0" err="1"/>
              <a:t>dikerjakan</a:t>
            </a:r>
            <a:r>
              <a:rPr lang="en-US" sz="2000" dirty="0"/>
              <a:t> </a:t>
            </a:r>
            <a:r>
              <a:rPr lang="en-US" sz="2000" dirty="0" err="1"/>
              <a:t>mesin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standarisasi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seni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komunitas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seniman</a:t>
            </a:r>
            <a:r>
              <a:rPr lang="en-US" sz="2000" dirty="0"/>
              <a:t> </a:t>
            </a:r>
            <a:r>
              <a:rPr lang="en-US" sz="2000" dirty="0" err="1"/>
              <a:t>seharusnya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perajin</a:t>
            </a:r>
            <a:r>
              <a:rPr lang="en-US" sz="2000" dirty="0"/>
              <a:t> </a:t>
            </a:r>
            <a:r>
              <a:rPr lang="en-US" sz="2000" dirty="0" err="1"/>
              <a:t>kriya</a:t>
            </a:r>
            <a:r>
              <a:rPr lang="en-US" sz="2000" dirty="0"/>
              <a:t>.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digarap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serius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teliti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b</a:t>
            </a:r>
            <a:r>
              <a:rPr lang="en-US" sz="2000" dirty="0"/>
              <a:t>.      </a:t>
            </a:r>
            <a:r>
              <a:rPr lang="en-US" sz="2000" dirty="0" err="1"/>
              <a:t>Estetika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tarik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sekedar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, </a:t>
            </a:r>
            <a:r>
              <a:rPr lang="en-US" sz="2000" dirty="0" err="1"/>
              <a:t>konstruksi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,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plato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Bertram (1938)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dihubungkan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segi</a:t>
            </a:r>
            <a:r>
              <a:rPr lang="en-US" sz="2000" dirty="0"/>
              <a:t> </a:t>
            </a:r>
            <a:r>
              <a:rPr lang="en-US" sz="2000" dirty="0" err="1"/>
              <a:t>keindahan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keserasian</a:t>
            </a:r>
            <a:r>
              <a:rPr lang="en-US" sz="2000" dirty="0"/>
              <a:t>, yang </a:t>
            </a:r>
            <a:r>
              <a:rPr lang="en-US" sz="2000" dirty="0" err="1"/>
              <a:t>merupakan</a:t>
            </a:r>
            <a:r>
              <a:rPr lang="en-US" sz="2000" dirty="0"/>
              <a:t> factor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sekuat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 </a:t>
            </a:r>
            <a:r>
              <a:rPr lang="en-US" sz="2000" dirty="0" err="1"/>
              <a:t>kontruksinya</a:t>
            </a:r>
            <a:r>
              <a:rPr lang="en-US" sz="2000" dirty="0"/>
              <a:t>, </a:t>
            </a:r>
            <a:r>
              <a:rPr lang="en-US" sz="2000" dirty="0" err="1"/>
              <a:t>sebagus</a:t>
            </a:r>
            <a:r>
              <a:rPr lang="en-US" sz="2000" dirty="0"/>
              <a:t> </a:t>
            </a:r>
            <a:r>
              <a:rPr lang="en-US" sz="2000" dirty="0" err="1"/>
              <a:t>apapun</a:t>
            </a:r>
            <a:r>
              <a:rPr lang="en-US" sz="2000" dirty="0"/>
              <a:t> </a:t>
            </a:r>
            <a:r>
              <a:rPr lang="en-US" sz="2000" dirty="0" err="1"/>
              <a:t>bahannya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sentuhan</a:t>
            </a:r>
            <a:r>
              <a:rPr lang="en-US" sz="2000" dirty="0"/>
              <a:t> </a:t>
            </a:r>
            <a:r>
              <a:rPr lang="en-US" sz="2000" dirty="0" err="1"/>
              <a:t>keindahan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diminati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.       </a:t>
            </a:r>
            <a:r>
              <a:rPr lang="en-US" sz="2000" dirty="0" err="1"/>
              <a:t>Penyelesaian</a:t>
            </a:r>
            <a:r>
              <a:rPr lang="en-US" sz="2000" dirty="0"/>
              <a:t> detail </a:t>
            </a:r>
            <a:r>
              <a:rPr lang="en-US" sz="2000" dirty="0" err="1"/>
              <a:t>dan</a:t>
            </a:r>
            <a:r>
              <a:rPr lang="en-US" sz="2000" dirty="0"/>
              <a:t> finishing</a:t>
            </a:r>
          </a:p>
          <a:p>
            <a:pPr marL="0" indent="0">
              <a:buNone/>
            </a:pP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diimplitasikan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jadi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prodk</a:t>
            </a:r>
            <a:r>
              <a:rPr lang="en-US" sz="2000" dirty="0"/>
              <a:t> </a:t>
            </a:r>
            <a:r>
              <a:rPr lang="en-US" sz="2000" dirty="0" err="1"/>
              <a:t>dikerjakan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serampangan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propesional</a:t>
            </a:r>
            <a:r>
              <a:rPr lang="en-US" sz="2000" dirty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01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/>
              <a:t>7.</a:t>
            </a:r>
            <a:r>
              <a:rPr lang="en-US" sz="2000" dirty="0"/>
              <a:t>      </a:t>
            </a:r>
            <a:r>
              <a:rPr lang="en-US" sz="2000" b="1" dirty="0" err="1"/>
              <a:t>Karakteristik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menganalisis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.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terbukti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keberhasilan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merek</a:t>
            </a:r>
            <a:r>
              <a:rPr lang="en-US" sz="2000" dirty="0"/>
              <a:t>. </a:t>
            </a:r>
            <a:r>
              <a:rPr lang="en-US" sz="2000" dirty="0" err="1"/>
              <a:t>Menurut</a:t>
            </a:r>
            <a:r>
              <a:rPr lang="en-US" sz="2000" dirty="0"/>
              <a:t> </a:t>
            </a:r>
            <a:r>
              <a:rPr lang="en-US" sz="2000" b="1" dirty="0"/>
              <a:t>Peter Paul &amp; Jerry C Olson (2008:170)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:</a:t>
            </a:r>
          </a:p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Kompabilitas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konsisten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afeksi</a:t>
            </a:r>
            <a:r>
              <a:rPr lang="en-US" sz="2000" dirty="0"/>
              <a:t>, </a:t>
            </a:r>
            <a:r>
              <a:rPr lang="en-US" sz="2000" dirty="0" err="1"/>
              <a:t>kognisi</a:t>
            </a:r>
            <a:r>
              <a:rPr lang="en-US" sz="2000" dirty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di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coba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di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coba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dicoba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yang </a:t>
            </a:r>
            <a:r>
              <a:rPr lang="en-US" sz="2000" dirty="0" err="1"/>
              <a:t>terbatas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dipilah-pilah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jumlah-jumlah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coba</a:t>
            </a:r>
            <a:r>
              <a:rPr lang="en-US" sz="2000" dirty="0"/>
              <a:t> </a:t>
            </a:r>
            <a:r>
              <a:rPr lang="en-US" sz="2000" dirty="0" err="1"/>
              <a:t>ternyata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dirty="0"/>
              <a:t>.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ditelitiMengacu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dirasakan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lain.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didiskusikan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diadopsi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dirty="0"/>
              <a:t>.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seberapa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berorientasi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kepuasan</a:t>
            </a:r>
            <a:r>
              <a:rPr lang="en-US" sz="2000" dirty="0"/>
              <a:t> yang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dirasakan</a:t>
            </a:r>
            <a:r>
              <a:rPr lang="en-US" sz="2000" dirty="0"/>
              <a:t> </a:t>
            </a:r>
            <a:r>
              <a:rPr lang="en-US" sz="2000" dirty="0" err="1"/>
              <a:t>ketimbang</a:t>
            </a:r>
            <a:r>
              <a:rPr lang="en-US" sz="2000" dirty="0"/>
              <a:t> yang </a:t>
            </a:r>
            <a:r>
              <a:rPr lang="en-US" sz="2000" dirty="0" err="1"/>
              <a:t>ditunda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berkemungkinan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paling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dicoba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22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dirty="0"/>
              <a:t>. </a:t>
            </a:r>
            <a:r>
              <a:rPr lang="en-US" sz="2000" dirty="0" err="1"/>
              <a:t>Kesederhanaan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dimengerti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/>
              <a:t>konsumen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6.Manfaat relative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bersaing</a:t>
            </a:r>
            <a:r>
              <a:rPr lang="en-US" sz="2000" dirty="0"/>
              <a:t> yang </a:t>
            </a:r>
            <a:r>
              <a:rPr lang="en-US" sz="2000" dirty="0" err="1"/>
              <a:t>bertahan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merek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7</a:t>
            </a:r>
            <a:r>
              <a:rPr lang="en-US" sz="2000" dirty="0"/>
              <a:t>. </a:t>
            </a:r>
            <a:r>
              <a:rPr lang="en-US" sz="2000" dirty="0" err="1"/>
              <a:t>Simbolisme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merek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bagaimanakah</a:t>
            </a:r>
            <a:r>
              <a:rPr lang="en-US" sz="2000" dirty="0" smtClean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membeli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menggunakannya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8.</a:t>
            </a:r>
            <a:r>
              <a:rPr lang="en-US" sz="2000" dirty="0"/>
              <a:t>      </a:t>
            </a:r>
            <a:r>
              <a:rPr lang="en-US" sz="2000" b="1" dirty="0" err="1"/>
              <a:t>Klasifikasi</a:t>
            </a:r>
            <a:r>
              <a:rPr lang="en-US" sz="2000" b="1" dirty="0"/>
              <a:t> </a:t>
            </a:r>
            <a:r>
              <a:rPr lang="en-US" sz="2000" b="1" dirty="0" err="1" smtClean="0"/>
              <a:t>Produk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Menurut</a:t>
            </a:r>
            <a:r>
              <a:rPr lang="en-US" sz="2000" dirty="0"/>
              <a:t> </a:t>
            </a:r>
            <a:r>
              <a:rPr lang="en-US" sz="2000" b="1" dirty="0" err="1"/>
              <a:t>Tjiptono</a:t>
            </a:r>
            <a:r>
              <a:rPr lang="en-US" sz="2000" b="1" dirty="0"/>
              <a:t> (2008</a:t>
            </a:r>
            <a:r>
              <a:rPr lang="en-US" sz="2000" dirty="0"/>
              <a:t>) </a:t>
            </a:r>
            <a:r>
              <a:rPr lang="en-US" sz="2000" dirty="0" err="1"/>
              <a:t>klasifikasi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pandang</a:t>
            </a:r>
            <a:r>
              <a:rPr lang="en-US" sz="2000" dirty="0"/>
              <a:t>.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berwujud</a:t>
            </a:r>
            <a:r>
              <a:rPr lang="en-US" sz="2000" dirty="0"/>
              <a:t> </a:t>
            </a:r>
            <a:r>
              <a:rPr lang="en-US" sz="2000" dirty="0" err="1"/>
              <a:t>tidaknya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diklasifikasikan</a:t>
            </a:r>
            <a:r>
              <a:rPr lang="en-US" sz="2000" dirty="0"/>
              <a:t> </a:t>
            </a:r>
            <a:r>
              <a:rPr lang="en-US" sz="2000" dirty="0" err="1"/>
              <a:t>kedalam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. </a:t>
            </a:r>
            <a:r>
              <a:rPr lang="en-US" sz="2000" dirty="0" err="1"/>
              <a:t>Ditinjau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tahannya</a:t>
            </a:r>
            <a:r>
              <a:rPr lang="en-US" sz="2000" dirty="0"/>
              <a:t>,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Lama </a:t>
            </a:r>
            <a:r>
              <a:rPr lang="en-US" sz="2000" i="1" dirty="0"/>
              <a:t>(Nondurable Goods) </a:t>
            </a:r>
            <a:r>
              <a:rPr lang="en-US" sz="2000" dirty="0"/>
              <a:t>: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lama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berwujud</a:t>
            </a:r>
            <a:r>
              <a:rPr lang="en-US" sz="2000" dirty="0"/>
              <a:t> yang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dikonsumsi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kali </a:t>
            </a:r>
            <a:r>
              <a:rPr lang="en-US" sz="2000" dirty="0" err="1"/>
              <a:t>pemakaian</a:t>
            </a:r>
            <a:r>
              <a:rPr lang="en-US" sz="2000" dirty="0"/>
              <a:t>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, </a:t>
            </a:r>
            <a:r>
              <a:rPr lang="en-US" sz="2000" dirty="0" err="1"/>
              <a:t>minuman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</a:t>
            </a:r>
            <a:r>
              <a:rPr lang="en-US" sz="2000" dirty="0" err="1"/>
              <a:t>ringan</a:t>
            </a:r>
            <a:r>
              <a:rPr lang="en-US" sz="2000" dirty="0"/>
              <a:t>, </a:t>
            </a:r>
            <a:r>
              <a:rPr lang="en-US" sz="2000" dirty="0" err="1"/>
              <a:t>kapur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, </a:t>
            </a:r>
            <a:r>
              <a:rPr lang="en-US" sz="2000" dirty="0" err="1"/>
              <a:t>gula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garam</a:t>
            </a:r>
            <a:r>
              <a:rPr lang="en-US" sz="2000" dirty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5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Lama </a:t>
            </a:r>
            <a:r>
              <a:rPr lang="en-US" sz="2000" i="1" dirty="0"/>
              <a:t>(Durable Goods</a:t>
            </a:r>
            <a:r>
              <a:rPr lang="en-US" sz="2000" i="1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tahan</a:t>
            </a:r>
            <a:r>
              <a:rPr lang="en-US" sz="2000" dirty="0"/>
              <a:t> lama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berwujud</a:t>
            </a:r>
            <a:r>
              <a:rPr lang="en-US" sz="2000" dirty="0"/>
              <a:t> yang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bertahan</a:t>
            </a:r>
            <a:r>
              <a:rPr lang="en-US" sz="2000" dirty="0"/>
              <a:t> lama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 (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  <a:r>
              <a:rPr lang="en-US" sz="2000" dirty="0" err="1"/>
              <a:t>ekonomisnya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 normal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).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TV, </a:t>
            </a:r>
            <a:r>
              <a:rPr lang="en-US" sz="2000" dirty="0" err="1"/>
              <a:t>lemari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, </a:t>
            </a:r>
            <a:r>
              <a:rPr lang="en-US" sz="2000" dirty="0" err="1"/>
              <a:t>mobil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tahannya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diklasifikasikan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</a:t>
            </a:r>
            <a:r>
              <a:rPr lang="en-US" sz="2000" dirty="0" err="1"/>
              <a:t>konsumennya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dikonsumsi</a:t>
            </a:r>
            <a:r>
              <a:rPr lang="en-US" sz="2000" dirty="0"/>
              <a:t>.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dibedakan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 </a:t>
            </a:r>
            <a:r>
              <a:rPr lang="en-US" sz="2000" i="1" dirty="0"/>
              <a:t>(costumer's goods) 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i="1" dirty="0"/>
              <a:t>(industrial's goods)</a:t>
            </a:r>
            <a:r>
              <a:rPr lang="en-US" sz="2000" dirty="0"/>
              <a:t>.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</a:t>
            </a:r>
            <a:r>
              <a:rPr lang="en-US" sz="2000" dirty="0" err="1"/>
              <a:t>dikonsumsi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(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tangga</a:t>
            </a:r>
            <a:r>
              <a:rPr lang="en-US" sz="2000" dirty="0"/>
              <a:t>),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.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diklasifikasikan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empat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a</a:t>
            </a:r>
            <a:r>
              <a:rPr lang="en-US" sz="2000" b="1" dirty="0"/>
              <a:t>. </a:t>
            </a:r>
            <a:r>
              <a:rPr lang="en-US" sz="2000" b="1" i="1" dirty="0" err="1"/>
              <a:t>Convinience</a:t>
            </a:r>
            <a:r>
              <a:rPr lang="en-US" sz="2000" b="1" i="1" dirty="0"/>
              <a:t> Goods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/>
              <a:t>Convinience</a:t>
            </a:r>
            <a:r>
              <a:rPr lang="en-US" sz="2000" i="1" dirty="0"/>
              <a:t> goods 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pembelian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(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beli</a:t>
            </a:r>
            <a:r>
              <a:rPr lang="en-US" sz="2000" dirty="0"/>
              <a:t>),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yang minimum (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pembandingan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pembeliannya</a:t>
            </a:r>
            <a:r>
              <a:rPr lang="en-US" sz="2000" dirty="0"/>
              <a:t>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, pasta </a:t>
            </a:r>
            <a:r>
              <a:rPr lang="en-US" sz="2000" dirty="0" err="1"/>
              <a:t>gigi</a:t>
            </a:r>
            <a:r>
              <a:rPr lang="en-US" sz="2000" dirty="0"/>
              <a:t>, </a:t>
            </a:r>
            <a:r>
              <a:rPr lang="en-US" sz="2000" dirty="0" err="1"/>
              <a:t>baterai</a:t>
            </a:r>
            <a:r>
              <a:rPr lang="en-US" sz="2000" dirty="0"/>
              <a:t>, </a:t>
            </a:r>
            <a:r>
              <a:rPr lang="en-US" sz="2000" dirty="0" err="1"/>
              <a:t>makanan</a:t>
            </a:r>
            <a:r>
              <a:rPr lang="en-US" sz="2000" dirty="0"/>
              <a:t>, </a:t>
            </a:r>
            <a:r>
              <a:rPr lang="en-US" sz="2000" dirty="0" err="1"/>
              <a:t>minuman</a:t>
            </a:r>
            <a:r>
              <a:rPr lang="en-US" sz="2000" dirty="0"/>
              <a:t>, </a:t>
            </a:r>
            <a:r>
              <a:rPr lang="en-US" sz="2000" dirty="0" err="1"/>
              <a:t>majalah</a:t>
            </a:r>
            <a:r>
              <a:rPr lang="en-US" sz="2000" dirty="0"/>
              <a:t>,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kabar</a:t>
            </a:r>
            <a:r>
              <a:rPr lang="en-US" sz="2000" dirty="0"/>
              <a:t>, </a:t>
            </a:r>
            <a:r>
              <a:rPr lang="en-US" sz="2000" dirty="0" err="1"/>
              <a:t>payung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jas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i="1" dirty="0"/>
              <a:t>.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b</a:t>
            </a:r>
            <a:r>
              <a:rPr lang="en-US" sz="2000" b="1" dirty="0"/>
              <a:t>. </a:t>
            </a:r>
            <a:r>
              <a:rPr lang="en-US" sz="2000" b="1" i="1" dirty="0"/>
              <a:t>Shopping Goods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Shopping goods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barang-barang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pembeliannya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alternatif</a:t>
            </a:r>
            <a:r>
              <a:rPr lang="en-US" sz="2000" dirty="0"/>
              <a:t> yang </a:t>
            </a:r>
            <a:r>
              <a:rPr lang="en-US" sz="2000" dirty="0" err="1"/>
              <a:t>tersedia</a:t>
            </a:r>
            <a:r>
              <a:rPr lang="en-US" sz="2000" dirty="0"/>
              <a:t>. </a:t>
            </a:r>
            <a:r>
              <a:rPr lang="en-US" sz="2000" dirty="0" err="1"/>
              <a:t>Kriteria</a:t>
            </a:r>
            <a:r>
              <a:rPr lang="en-US" sz="2000" dirty="0"/>
              <a:t> </a:t>
            </a:r>
            <a:r>
              <a:rPr lang="en-US" sz="2000" dirty="0" err="1"/>
              <a:t>perbandingan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,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16 model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alat-alat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tangga</a:t>
            </a:r>
            <a:r>
              <a:rPr lang="en-US" sz="2000" dirty="0"/>
              <a:t> (TV, </a:t>
            </a:r>
            <a:r>
              <a:rPr lang="en-US" sz="2000" dirty="0" err="1"/>
              <a:t>mesin</a:t>
            </a:r>
            <a:r>
              <a:rPr lang="en-US" sz="2000" dirty="0"/>
              <a:t> </a:t>
            </a:r>
            <a:r>
              <a:rPr lang="en-US" sz="2000" dirty="0" err="1"/>
              <a:t>cuci</a:t>
            </a:r>
            <a:r>
              <a:rPr lang="en-US" sz="2000" dirty="0"/>
              <a:t>, </a:t>
            </a:r>
            <a:r>
              <a:rPr lang="en-US" sz="2000" i="1" dirty="0"/>
              <a:t>tape recorder</a:t>
            </a:r>
            <a:r>
              <a:rPr lang="en-US" sz="2000" dirty="0"/>
              <a:t>), </a:t>
            </a:r>
            <a:r>
              <a:rPr lang="en-US" sz="2000" i="1" dirty="0"/>
              <a:t>furniture </a:t>
            </a:r>
            <a:r>
              <a:rPr lang="en-US" sz="2000" dirty="0"/>
              <a:t>(</a:t>
            </a:r>
            <a:r>
              <a:rPr lang="en-US" sz="2000" dirty="0" err="1"/>
              <a:t>mebel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pakaian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c</a:t>
            </a:r>
            <a:r>
              <a:rPr lang="en-US" sz="2000" b="1" dirty="0"/>
              <a:t>. </a:t>
            </a:r>
            <a:r>
              <a:rPr lang="en-US" sz="2000" b="1" i="1" dirty="0"/>
              <a:t>Specially Goods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Specially goods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barang-barang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merek</a:t>
            </a:r>
            <a:r>
              <a:rPr lang="en-US" sz="2000" dirty="0"/>
              <a:t> yang </a:t>
            </a:r>
            <a:r>
              <a:rPr lang="en-US" sz="2000" dirty="0" err="1"/>
              <a:t>unik</a:t>
            </a:r>
            <a:r>
              <a:rPr lang="en-US" sz="2000" dirty="0"/>
              <a:t>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sekelompok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bersedia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membelinya</a:t>
            </a:r>
            <a:r>
              <a:rPr lang="en-US" sz="2000" dirty="0"/>
              <a:t>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barangbarang</a:t>
            </a:r>
            <a:r>
              <a:rPr lang="en-US" sz="2000" dirty="0"/>
              <a:t> </a:t>
            </a:r>
            <a:r>
              <a:rPr lang="en-US" sz="2000" dirty="0" err="1"/>
              <a:t>mewah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merek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model </a:t>
            </a:r>
            <a:r>
              <a:rPr lang="en-US" sz="2000" dirty="0" err="1"/>
              <a:t>spesifik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</a:t>
            </a:r>
            <a:r>
              <a:rPr lang="en-US" sz="2000" b="1" dirty="0"/>
              <a:t>. </a:t>
            </a:r>
            <a:r>
              <a:rPr lang="en-US" sz="2000" b="1" i="1" dirty="0"/>
              <a:t>Unsought Goods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Unsought goods 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barang-barang</a:t>
            </a:r>
            <a:r>
              <a:rPr lang="en-US" sz="2000" dirty="0"/>
              <a:t> yang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kalaupun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diketahui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terpikirkan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membelinya</a:t>
            </a:r>
            <a:r>
              <a:rPr lang="en-US" sz="2000" dirty="0"/>
              <a:t>.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asuransi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, </a:t>
            </a:r>
            <a:r>
              <a:rPr lang="en-US" sz="2000" dirty="0" err="1"/>
              <a:t>batu</a:t>
            </a:r>
            <a:r>
              <a:rPr lang="en-US" sz="2000" dirty="0"/>
              <a:t> </a:t>
            </a:r>
            <a:r>
              <a:rPr lang="en-US" sz="2000" dirty="0" err="1"/>
              <a:t>nisan</a:t>
            </a:r>
            <a:r>
              <a:rPr lang="en-US" sz="2000" dirty="0"/>
              <a:t>,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kuburan</a:t>
            </a:r>
            <a:r>
              <a:rPr lang="en-US" sz="2000" dirty="0"/>
              <a:t> (</a:t>
            </a:r>
            <a:r>
              <a:rPr lang="en-US" sz="2000" dirty="0" err="1"/>
              <a:t>Tjiptono</a:t>
            </a:r>
            <a:r>
              <a:rPr lang="en-US" sz="2000" dirty="0"/>
              <a:t>, 2008).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49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9.</a:t>
            </a:r>
            <a:r>
              <a:rPr lang="en-US" sz="2000" dirty="0"/>
              <a:t>      </a:t>
            </a:r>
            <a:r>
              <a:rPr lang="en-US" sz="2000" b="1" dirty="0" err="1"/>
              <a:t>Permasalahan</a:t>
            </a:r>
            <a:r>
              <a:rPr lang="en-US" sz="2000" b="1" dirty="0"/>
              <a:t> </a:t>
            </a:r>
            <a:r>
              <a:rPr lang="en-US" sz="2000" b="1" dirty="0" err="1"/>
              <a:t>Desain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efektif</a:t>
            </a:r>
            <a:r>
              <a:rPr lang="en-US" sz="2000" dirty="0"/>
              <a:t>,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merancang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1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yang </a:t>
            </a:r>
            <a:r>
              <a:rPr lang="en-US" sz="2000" dirty="0" err="1"/>
              <a:t>Tangguh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2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Modular</a:t>
            </a:r>
          </a:p>
          <a:p>
            <a:pPr marL="0" indent="0">
              <a:buNone/>
            </a:pPr>
            <a:r>
              <a:rPr lang="en-US" sz="2000" dirty="0" smtClean="0"/>
              <a:t>	3</a:t>
            </a:r>
            <a:r>
              <a:rPr lang="en-US" sz="2000" dirty="0"/>
              <a:t>. Computer-Aided Design (CAD)</a:t>
            </a:r>
          </a:p>
          <a:p>
            <a:pPr marL="0" indent="0">
              <a:buNone/>
            </a:pPr>
            <a:r>
              <a:rPr lang="en-US" sz="2000" dirty="0" smtClean="0"/>
              <a:t>	4</a:t>
            </a:r>
            <a:r>
              <a:rPr lang="en-US" sz="2000" dirty="0"/>
              <a:t>. Computer-Aided Manufacturing (CAM)</a:t>
            </a:r>
          </a:p>
          <a:p>
            <a:pPr marL="0" indent="0">
              <a:buNone/>
            </a:pPr>
            <a:r>
              <a:rPr lang="en-US" sz="2000" dirty="0" smtClean="0"/>
              <a:t>	5</a:t>
            </a:r>
            <a:r>
              <a:rPr lang="en-US" sz="2000" dirty="0"/>
              <a:t>. </a:t>
            </a:r>
            <a:r>
              <a:rPr lang="en-US" sz="2000" dirty="0" err="1"/>
              <a:t>Teknologi</a:t>
            </a:r>
            <a:r>
              <a:rPr lang="en-US" sz="2000" dirty="0"/>
              <a:t> Virtual Reality</a:t>
            </a:r>
          </a:p>
          <a:p>
            <a:pPr marL="0" indent="0">
              <a:buNone/>
            </a:pPr>
            <a:r>
              <a:rPr lang="en-US" sz="2000" dirty="0" smtClean="0"/>
              <a:t>	6</a:t>
            </a:r>
            <a:r>
              <a:rPr lang="en-US" sz="2000" dirty="0"/>
              <a:t>.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7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yang Ramah </a:t>
            </a:r>
            <a:r>
              <a:rPr lang="en-US" sz="2000" dirty="0" err="1"/>
              <a:t>Lingkungan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508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/>
              <a:t>10.</a:t>
            </a:r>
            <a:r>
              <a:rPr lang="en-US" sz="2000" dirty="0"/>
              <a:t>  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Produk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Keunggulan</a:t>
            </a:r>
            <a:r>
              <a:rPr lang="en-US" sz="2000" b="1" dirty="0"/>
              <a:t> </a:t>
            </a:r>
            <a:r>
              <a:rPr lang="en-US" sz="2000" b="1" dirty="0" err="1"/>
              <a:t>Bersaing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disusun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seleksi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,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lokal</a:t>
            </a:r>
            <a:r>
              <a:rPr lang="en-US" sz="2000" dirty="0"/>
              <a:t>, regional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yang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acuan</a:t>
            </a:r>
            <a:r>
              <a:rPr lang="en-US" sz="2000" dirty="0"/>
              <a:t> </a:t>
            </a:r>
            <a:r>
              <a:rPr lang="en-US" sz="2000" dirty="0" err="1"/>
              <a:t>patokan</a:t>
            </a:r>
            <a:r>
              <a:rPr lang="en-US" sz="2000" dirty="0"/>
              <a:t> (benchmarking) yang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implikasinya</a:t>
            </a:r>
            <a:r>
              <a:rPr lang="en-US" sz="2000" dirty="0"/>
              <a:t>, </a:t>
            </a:r>
            <a:r>
              <a:rPr lang="en-US" sz="2000" dirty="0" err="1"/>
              <a:t>dilanjutkan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; </a:t>
            </a:r>
            <a:r>
              <a:rPr lang="en-US" sz="2000" dirty="0" err="1"/>
              <a:t>strategi</a:t>
            </a:r>
            <a:r>
              <a:rPr lang="en-US" sz="2000" dirty="0"/>
              <a:t> Toyota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merespons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.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mobil</a:t>
            </a:r>
            <a:r>
              <a:rPr lang="en-US" sz="2000" dirty="0"/>
              <a:t> A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industrinya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,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mobil</a:t>
            </a:r>
            <a:r>
              <a:rPr lang="en-US" sz="2000" dirty="0"/>
              <a:t> A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A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ditindaklanjuti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penghentian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A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. </a:t>
            </a:r>
            <a:r>
              <a:rPr lang="en-US" sz="2000" dirty="0" err="1"/>
              <a:t>Maksudnya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produksinya</a:t>
            </a:r>
            <a:r>
              <a:rPr lang="en-US" sz="2000" dirty="0"/>
              <a:t> paling lama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, </a:t>
            </a:r>
            <a:r>
              <a:rPr lang="en-US" sz="2000" dirty="0" err="1"/>
              <a:t>sesudah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Produk</a:t>
            </a:r>
            <a:r>
              <a:rPr lang="en-US" sz="2000" dirty="0"/>
              <a:t> jam </a:t>
            </a:r>
            <a:r>
              <a:rPr lang="en-US" sz="2000" dirty="0" err="1"/>
              <a:t>tangan</a:t>
            </a:r>
            <a:r>
              <a:rPr lang="en-US" sz="2000" dirty="0"/>
              <a:t> Seiko di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multi </a:t>
            </a:r>
            <a:r>
              <a:rPr lang="en-US" sz="2000" dirty="0" err="1"/>
              <a:t>desain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generasi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; </a:t>
            </a:r>
            <a:r>
              <a:rPr lang="en-US" sz="2000" dirty="0" err="1"/>
              <a:t>untuk</a:t>
            </a:r>
            <a:r>
              <a:rPr lang="en-US" sz="2000" dirty="0"/>
              <a:t> orang </a:t>
            </a:r>
            <a:r>
              <a:rPr lang="en-US" sz="2000" dirty="0" err="1"/>
              <a:t>tua</a:t>
            </a:r>
            <a:r>
              <a:rPr lang="en-US" sz="2000" dirty="0"/>
              <a:t> (</a:t>
            </a:r>
            <a:r>
              <a:rPr lang="en-US" sz="2000" dirty="0" err="1"/>
              <a:t>lelaki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), orang </a:t>
            </a:r>
            <a:r>
              <a:rPr lang="en-US" sz="2000" dirty="0" err="1"/>
              <a:t>muda</a:t>
            </a:r>
            <a:r>
              <a:rPr lang="en-US" sz="2000" dirty="0"/>
              <a:t> (</a:t>
            </a:r>
            <a:r>
              <a:rPr lang="en-US" sz="2000" dirty="0" err="1"/>
              <a:t>teeneger’s</a:t>
            </a:r>
            <a:r>
              <a:rPr lang="en-US" sz="2000" dirty="0"/>
              <a:t>),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anak-anak</a:t>
            </a:r>
            <a:r>
              <a:rPr lang="en-US" sz="2000" dirty="0"/>
              <a:t> 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(SD</a:t>
            </a:r>
            <a:r>
              <a:rPr lang="en-US" sz="2000" dirty="0" smtClean="0"/>
              <a:t>).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McDonalds </a:t>
            </a:r>
            <a:r>
              <a:rPr lang="en-US" sz="2000" dirty="0" err="1"/>
              <a:t>mendesain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siap</a:t>
            </a:r>
            <a:r>
              <a:rPr lang="en-US" sz="2000" dirty="0"/>
              <a:t> </a:t>
            </a:r>
            <a:r>
              <a:rPr lang="en-US" sz="2000" dirty="0" err="1"/>
              <a:t>saji</a:t>
            </a:r>
            <a:r>
              <a:rPr lang="en-US" sz="2000" dirty="0"/>
              <a:t> (fast food)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dagung</a:t>
            </a:r>
            <a:r>
              <a:rPr lang="en-US" sz="2000" dirty="0"/>
              <a:t> </a:t>
            </a:r>
            <a:r>
              <a:rPr lang="en-US" sz="2000" dirty="0" err="1"/>
              <a:t>ayam</a:t>
            </a:r>
            <a:r>
              <a:rPr lang="en-US" sz="2000" dirty="0"/>
              <a:t> yang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tiap-tiap</a:t>
            </a:r>
            <a:r>
              <a:rPr lang="en-US" sz="2000" dirty="0"/>
              <a:t> Negara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daging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haram, </a:t>
            </a:r>
            <a:r>
              <a:rPr lang="en-US" sz="2000" dirty="0" err="1"/>
              <a:t>seperti</a:t>
            </a:r>
            <a:r>
              <a:rPr lang="en-US" sz="2000" dirty="0"/>
              <a:t> India, Indonesia, </a:t>
            </a:r>
            <a:r>
              <a:rPr lang="en-US" sz="2000" dirty="0" err="1"/>
              <a:t>dan</a:t>
            </a:r>
            <a:r>
              <a:rPr lang="en-US" sz="2000" dirty="0"/>
              <a:t> Malaysia,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Timur</a:t>
            </a:r>
            <a:r>
              <a:rPr lang="en-US" sz="2000" dirty="0"/>
              <a:t> Tengah.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pelengkap</a:t>
            </a:r>
            <a:r>
              <a:rPr lang="en-US" sz="2000" dirty="0"/>
              <a:t> </a:t>
            </a:r>
            <a:r>
              <a:rPr lang="en-US" sz="2000" dirty="0" err="1"/>
              <a:t>minuman</a:t>
            </a:r>
            <a:r>
              <a:rPr lang="en-US" sz="2000" dirty="0"/>
              <a:t> </a:t>
            </a:r>
            <a:r>
              <a:rPr lang="en-US" sz="2000" dirty="0" err="1"/>
              <a:t>ringan</a:t>
            </a:r>
            <a:r>
              <a:rPr lang="en-US" sz="2000" dirty="0"/>
              <a:t> yang </a:t>
            </a:r>
            <a:r>
              <a:rPr lang="en-US" sz="2000" dirty="0" err="1"/>
              <a:t>bervariasi</a:t>
            </a:r>
            <a:r>
              <a:rPr lang="en-US" sz="2000" dirty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46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11.</a:t>
            </a:r>
            <a:r>
              <a:rPr lang="en-US" sz="2000" dirty="0"/>
              <a:t>  </a:t>
            </a:r>
            <a:r>
              <a:rPr lang="en-US" sz="2000" b="1" dirty="0"/>
              <a:t> </a:t>
            </a:r>
            <a:r>
              <a:rPr lang="en-US" sz="2000" b="1" dirty="0" err="1"/>
              <a:t>Strategi</a:t>
            </a:r>
            <a:r>
              <a:rPr lang="en-US" sz="2000" b="1" dirty="0"/>
              <a:t> </a:t>
            </a:r>
            <a:r>
              <a:rPr lang="en-US" sz="2000" b="1" dirty="0" err="1"/>
              <a:t>Diferensiasi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menghindari</a:t>
            </a:r>
            <a:r>
              <a:rPr lang="en-US" sz="2000" dirty="0"/>
              <a:t> </a:t>
            </a:r>
            <a:r>
              <a:rPr lang="en-US" sz="2000" dirty="0" err="1"/>
              <a:t>jebakan</a:t>
            </a:r>
            <a:r>
              <a:rPr lang="en-US" sz="2000" dirty="0"/>
              <a:t> </a:t>
            </a:r>
            <a:r>
              <a:rPr lang="en-US" sz="2000" dirty="0" err="1"/>
              <a:t>komoditas</a:t>
            </a:r>
            <a:r>
              <a:rPr lang="en-US" sz="2000" dirty="0"/>
              <a:t>, </a:t>
            </a:r>
            <a:r>
              <a:rPr lang="en-US" sz="2000" dirty="0" err="1"/>
              <a:t>pemasar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mendiferensiasikan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.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disamai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pesaing</a:t>
            </a:r>
            <a:r>
              <a:rPr lang="en-US" sz="2000" dirty="0"/>
              <a:t>. Michael Porter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r>
              <a:rPr lang="en-US" sz="2000" dirty="0"/>
              <a:t> yang </a:t>
            </a:r>
            <a:r>
              <a:rPr lang="en-US" sz="2000" dirty="0" err="1"/>
              <a:t>tahan</a:t>
            </a:r>
            <a:r>
              <a:rPr lang="en-US" sz="2000" dirty="0"/>
              <a:t> lama.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r>
              <a:rPr lang="en-US" sz="2000" dirty="0"/>
              <a:t> yang </a:t>
            </a:r>
            <a:r>
              <a:rPr lang="en-US" sz="2000" dirty="0" err="1"/>
              <a:t>bertahan</a:t>
            </a:r>
            <a:r>
              <a:rPr lang="en-US" sz="2000" dirty="0"/>
              <a:t> lama. Paling </a:t>
            </a:r>
            <a:r>
              <a:rPr lang="en-US" sz="2000" dirty="0" err="1"/>
              <a:t>baik</a:t>
            </a:r>
            <a:r>
              <a:rPr lang="en-US" sz="2000" dirty="0"/>
              <a:t>, </a:t>
            </a:r>
            <a:r>
              <a:rPr lang="en-US" sz="2000" dirty="0" err="1"/>
              <a:t>kelebihan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. </a:t>
            </a:r>
            <a:r>
              <a:rPr lang="en-US" sz="2000" dirty="0" err="1"/>
              <a:t>Kelebihan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kelebihan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ppan</a:t>
            </a:r>
            <a:r>
              <a:rPr lang="en-US" sz="2000" dirty="0"/>
              <a:t> </a:t>
            </a:r>
            <a:r>
              <a:rPr lang="en-US" sz="2000" dirty="0" err="1"/>
              <a:t>lontar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Microsoft yang </a:t>
            </a:r>
            <a:r>
              <a:rPr lang="en-US" sz="2000" dirty="0" err="1"/>
              <a:t>mengkat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operasinya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Microsoft Office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.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,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berharap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bertahan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kompetitif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pesaingnya</a:t>
            </a:r>
            <a:r>
              <a:rPr lang="en-US" sz="2000" dirty="0"/>
              <a:t>,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menghargai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 Select Comfort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mengguncang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matras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tidur</a:t>
            </a:r>
            <a:r>
              <a:rPr lang="en-US" sz="2000" dirty="0"/>
              <a:t> Sleep Number-</a:t>
            </a:r>
            <a:r>
              <a:rPr lang="en-US" sz="2000" dirty="0" err="1"/>
              <a:t>nya</a:t>
            </a:r>
            <a:r>
              <a:rPr lang="en-US" sz="2000" dirty="0"/>
              <a:t>, yang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menyesuaikan</a:t>
            </a:r>
            <a:r>
              <a:rPr lang="en-US" sz="2000" dirty="0"/>
              <a:t> </a:t>
            </a:r>
            <a:r>
              <a:rPr lang="en-US" sz="2000" dirty="0" err="1"/>
              <a:t>penunjang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menyesuaikan</a:t>
            </a:r>
            <a:r>
              <a:rPr lang="en-US" sz="2000" dirty="0"/>
              <a:t> </a:t>
            </a:r>
            <a:r>
              <a:rPr lang="en-US" sz="2000" dirty="0" err="1"/>
              <a:t>matras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kenyamanan</a:t>
            </a:r>
            <a:r>
              <a:rPr lang="en-US" sz="2000" dirty="0"/>
              <a:t> optimal yang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penomoran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. Perusahaan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pelanggan</a:t>
            </a:r>
            <a:r>
              <a:rPr lang="en-US" sz="2000" dirty="0"/>
              <a:t>.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menghantarkan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kepuasan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, yang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pembelian</a:t>
            </a:r>
            <a:r>
              <a:rPr lang="en-US" sz="2000" dirty="0"/>
              <a:t> </a:t>
            </a:r>
            <a:r>
              <a:rPr lang="en-US" sz="2000" dirty="0" err="1"/>
              <a:t>berulang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profitabilitas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  <a:r>
              <a:rPr lang="en-US" sz="2000" dirty="0">
                <a:hlinkClick r:id="rId4"/>
              </a:rPr>
              <a:t>[2]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12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Ruang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lingkup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dalam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desain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produk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ilmuan</a:t>
            </a:r>
            <a:r>
              <a:rPr lang="en-US" sz="2400" dirty="0"/>
              <a:t> yang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kemasa</a:t>
            </a:r>
            <a:r>
              <a:rPr lang="en-US" sz="2400" dirty="0"/>
              <a:t>. </a:t>
            </a:r>
            <a:r>
              <a:rPr lang="en-US" sz="2400" dirty="0" err="1"/>
              <a:t>Memadukan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khayal</a:t>
            </a:r>
            <a:r>
              <a:rPr lang="en-US" sz="2400" dirty="0"/>
              <a:t>/</a:t>
            </a:r>
            <a:r>
              <a:rPr lang="en-US" sz="2400" dirty="0" err="1"/>
              <a:t>imajinasi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orientasi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menjembatani</a:t>
            </a:r>
            <a:r>
              <a:rPr lang="en-US" sz="2400" dirty="0"/>
              <a:t> </a:t>
            </a:r>
            <a:r>
              <a:rPr lang="en-US" sz="2400" dirty="0" err="1"/>
              <a:t>estetika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yang </a:t>
            </a:r>
            <a:r>
              <a:rPr lang="en-US" sz="2400" dirty="0" err="1"/>
              <a:t>masing-masingnya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perkembangannya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, </a:t>
            </a:r>
            <a:r>
              <a:rPr lang="en-US" sz="2400" dirty="0" err="1"/>
              <a:t>melingkupi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/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yang </a:t>
            </a:r>
            <a:r>
              <a:rPr lang="en-US" sz="2400" dirty="0" err="1"/>
              <a:t>tegas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interior.  Wilayah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terjemahan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 </a:t>
            </a:r>
            <a:r>
              <a:rPr lang="en-US" sz="2400" i="1" dirty="0"/>
              <a:t>Industrial Design. 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parah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menerjemahkan</a:t>
            </a:r>
            <a:r>
              <a:rPr lang="en-US" sz="2400" dirty="0"/>
              <a:t> </a:t>
            </a:r>
            <a:r>
              <a:rPr lang="en-US" sz="2400" i="1" dirty="0" smtClean="0"/>
              <a:t>Industrial Design</a:t>
            </a:r>
            <a:r>
              <a:rPr lang="en-US" sz="2400" i="1" dirty="0"/>
              <a:t> 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. </a:t>
            </a:r>
            <a:r>
              <a:rPr lang="en-US" sz="2400" dirty="0" err="1"/>
              <a:t>Sebagian</a:t>
            </a:r>
            <a:r>
              <a:rPr lang="en-US" sz="2400" dirty="0"/>
              <a:t> yang lain </a:t>
            </a:r>
            <a:r>
              <a:rPr lang="en-US" sz="2400" dirty="0" err="1"/>
              <a:t>menerjemahkan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desan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Penerjemahan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dirasa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yang </a:t>
            </a:r>
            <a:r>
              <a:rPr lang="en-US" sz="2400" dirty="0" err="1"/>
              <a:t>didesain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industrinya</a:t>
            </a:r>
            <a:r>
              <a:rPr lang="en-US" sz="2400" dirty="0"/>
              <a:t> </a:t>
            </a:r>
            <a:r>
              <a:rPr lang="en-US" sz="2400" dirty="0" err="1"/>
              <a:t>melainkan</a:t>
            </a:r>
            <a:r>
              <a:rPr lang="en-US" sz="2400" dirty="0"/>
              <a:t> </a:t>
            </a:r>
            <a:r>
              <a:rPr lang="en-US" sz="2400" dirty="0" err="1"/>
              <a:t>produknya</a:t>
            </a:r>
            <a:r>
              <a:rPr lang="en-US" sz="2400" dirty="0"/>
              <a:t> (</a:t>
            </a:r>
            <a:r>
              <a:rPr lang="en-US" sz="2400" dirty="0" err="1"/>
              <a:t>Adhi</a:t>
            </a:r>
            <a:r>
              <a:rPr lang="en-US" sz="2400" dirty="0"/>
              <a:t> </a:t>
            </a:r>
            <a:r>
              <a:rPr lang="en-US" sz="2400" dirty="0" err="1"/>
              <a:t>Nugroho</a:t>
            </a:r>
            <a:r>
              <a:rPr lang="en-US" sz="2400" dirty="0"/>
              <a:t>, 1989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(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a.       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</a:t>
            </a:r>
            <a:r>
              <a:rPr lang="en-US" sz="2400" dirty="0"/>
              <a:t>.      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perkasas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c.       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d.      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 smtClean="0"/>
              <a:t>kerajinan</a:t>
            </a: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dibedakan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mendesain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mekanisme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</a:t>
            </a:r>
            <a:r>
              <a:rPr lang="en-US" sz="2000" dirty="0" err="1"/>
              <a:t>kreatif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perancangan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fungsional</a:t>
            </a:r>
            <a:r>
              <a:rPr lang="en-US" sz="2000" dirty="0"/>
              <a:t> yang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dihadapi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meninggalkan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kenyamanan</a:t>
            </a:r>
            <a:r>
              <a:rPr lang="en-US" sz="2000" dirty="0"/>
              <a:t> user/</a:t>
            </a:r>
            <a:r>
              <a:rPr lang="en-US" sz="2000" dirty="0" err="1"/>
              <a:t>pengguna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teknik-teknik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ketentuan-ketentuan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diteruskan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ditentukan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perancangan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inovasi</a:t>
            </a:r>
            <a:r>
              <a:rPr lang="en-US" sz="2000" dirty="0"/>
              <a:t>, </a:t>
            </a:r>
            <a:r>
              <a:rPr lang="en-US" sz="2000" dirty="0" err="1"/>
              <a:t>modifikasi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duplikasi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pioner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kuci</a:t>
            </a:r>
            <a:r>
              <a:rPr lang="en-US" sz="2000" dirty="0"/>
              <a:t> </a:t>
            </a:r>
            <a:r>
              <a:rPr lang="en-US" sz="2000" dirty="0" err="1"/>
              <a:t>kesuksesan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menembus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basic bargain marketing, </a:t>
            </a:r>
            <a:r>
              <a:rPr lang="en-US" sz="2000" dirty="0" err="1"/>
              <a:t>mendesain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, </a:t>
            </a:r>
            <a:r>
              <a:rPr lang="en-US" sz="2000" dirty="0" err="1"/>
              <a:t>kemauan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,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,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pikir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lain yang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mesti</a:t>
            </a:r>
            <a:r>
              <a:rPr lang="en-US" sz="2000" dirty="0"/>
              <a:t> </a:t>
            </a:r>
            <a:r>
              <a:rPr lang="en-US" sz="2000" dirty="0" err="1"/>
              <a:t>diterjemahkan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di </a:t>
            </a:r>
            <a:r>
              <a:rPr lang="en-US" sz="2000" dirty="0" err="1"/>
              <a:t>aplikasikan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perancangan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dientukan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perubahan-perubahan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yang </a:t>
            </a:r>
            <a:r>
              <a:rPr lang="en-US" sz="2400" dirty="0" err="1"/>
              <a:t>dimasuki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dikemudian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krusialnya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perancangan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merancang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, proses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ayal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perancangannya</a:t>
            </a:r>
            <a:r>
              <a:rPr lang="en-US" sz="2400" dirty="0"/>
              <a:t>. </a:t>
            </a:r>
            <a:r>
              <a:rPr lang="en-US" sz="2400" dirty="0" err="1"/>
              <a:t>Ketajaman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sangatlah</a:t>
            </a:r>
            <a:r>
              <a:rPr lang="en-US" sz="2400" dirty="0"/>
              <a:t> </a:t>
            </a:r>
            <a:r>
              <a:rPr lang="en-US" sz="2400" dirty="0" err="1"/>
              <a:t>dominan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rating </a:t>
            </a:r>
            <a:r>
              <a:rPr lang="en-US" sz="2400" dirty="0" err="1"/>
              <a:t>desainer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merumuskan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 </a:t>
            </a:r>
            <a:r>
              <a:rPr lang="en-US" sz="2000" dirty="0" err="1"/>
              <a:t>setepat-tepatnya</a:t>
            </a:r>
            <a:r>
              <a:rPr lang="en-US" sz="2000" dirty="0"/>
              <a:t>: </a:t>
            </a:r>
            <a:r>
              <a:rPr lang="en-US" sz="2000" dirty="0" err="1"/>
              <a:t>apa</a:t>
            </a:r>
            <a:r>
              <a:rPr lang="en-US" sz="2000" dirty="0"/>
              <a:t>, </a:t>
            </a:r>
            <a:r>
              <a:rPr lang="en-US" sz="2000" dirty="0" err="1"/>
              <a:t>mengapa</a:t>
            </a:r>
            <a:r>
              <a:rPr lang="en-US" sz="2000" dirty="0"/>
              <a:t>, </a:t>
            </a:r>
            <a:r>
              <a:rPr lang="en-US" sz="2000" dirty="0" err="1"/>
              <a:t>siapa</a:t>
            </a:r>
            <a:r>
              <a:rPr lang="en-US" sz="2000" dirty="0"/>
              <a:t>, </a:t>
            </a:r>
            <a:r>
              <a:rPr lang="en-US" sz="2000" dirty="0" err="1"/>
              <a:t>bagaimana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dikenal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kuci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,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pengembagan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dirumuskan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 pula </a:t>
            </a:r>
            <a:r>
              <a:rPr lang="en-US" sz="2000" dirty="0" err="1"/>
              <a:t>faktor-faktor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dikaji</a:t>
            </a:r>
            <a:r>
              <a:rPr lang="en-US" sz="2000" dirty="0"/>
              <a:t>.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faktor-faktor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1.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Performansi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praktis</a:t>
            </a:r>
            <a:r>
              <a:rPr lang="en-US" sz="2000" dirty="0"/>
              <a:t>, </a:t>
            </a:r>
            <a:r>
              <a:rPr lang="en-US" sz="2000" dirty="0" err="1"/>
              <a:t>ekonomis</a:t>
            </a:r>
            <a:r>
              <a:rPr lang="en-US" sz="2000" dirty="0"/>
              <a:t>, </a:t>
            </a:r>
            <a:r>
              <a:rPr lang="en-US" sz="2000" dirty="0" err="1"/>
              <a:t>aman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fisiologis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(ergonomic)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       </a:t>
            </a:r>
            <a:r>
              <a:rPr lang="en-US" sz="2000" dirty="0" err="1"/>
              <a:t>Kenyamanan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      </a:t>
            </a:r>
            <a:r>
              <a:rPr lang="en-US" sz="2000" dirty="0" err="1"/>
              <a:t>Kepraktisan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c</a:t>
            </a:r>
            <a:r>
              <a:rPr lang="en-US" sz="2000" dirty="0"/>
              <a:t>.       </a:t>
            </a:r>
            <a:r>
              <a:rPr lang="en-US" sz="2000" dirty="0" err="1"/>
              <a:t>Keselamatan</a:t>
            </a:r>
            <a:r>
              <a:rPr lang="en-US" sz="2000" dirty="0"/>
              <a:t>/</a:t>
            </a:r>
            <a:r>
              <a:rPr lang="en-US" sz="2000" dirty="0" err="1"/>
              <a:t>keamanan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</a:t>
            </a:r>
            <a:r>
              <a:rPr lang="en-US" sz="2000" dirty="0"/>
              <a:t>.      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e</a:t>
            </a:r>
            <a:r>
              <a:rPr lang="en-US" sz="2000" dirty="0"/>
              <a:t>.       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f</a:t>
            </a:r>
            <a:r>
              <a:rPr lang="en-US" sz="2000" dirty="0"/>
              <a:t>.       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654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/>
              <a:t>2.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Fungsi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yang </a:t>
            </a:r>
            <a:r>
              <a:rPr lang="en-US" sz="2000" dirty="0" err="1"/>
              <a:t>dituntut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pula </a:t>
            </a:r>
            <a:r>
              <a:rPr lang="en-US" sz="2000" dirty="0" err="1"/>
              <a:t>mempertimbangkan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       </a:t>
            </a:r>
            <a:r>
              <a:rPr lang="en-US" sz="2000" dirty="0" err="1"/>
              <a:t>Kelayakan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      </a:t>
            </a:r>
            <a:r>
              <a:rPr lang="en-US" sz="2000" dirty="0" err="1"/>
              <a:t>Kehandalan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c</a:t>
            </a:r>
            <a:r>
              <a:rPr lang="en-US" sz="2000" dirty="0"/>
              <a:t>.       </a:t>
            </a:r>
            <a:r>
              <a:rPr lang="en-US" sz="2000" dirty="0" err="1"/>
              <a:t>Spesifikasi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material</a:t>
            </a:r>
          </a:p>
          <a:p>
            <a:pPr marL="0" indent="0">
              <a:buNone/>
            </a:pPr>
            <a:r>
              <a:rPr lang="en-US" sz="2000" dirty="0" smtClean="0"/>
              <a:t>	d</a:t>
            </a:r>
            <a:r>
              <a:rPr lang="en-US" sz="2000" dirty="0"/>
              <a:t>.      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3.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Produksi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proses yang </a:t>
            </a:r>
            <a:r>
              <a:rPr lang="en-US" sz="2000" dirty="0" err="1"/>
              <a:t>tela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       </a:t>
            </a:r>
            <a:r>
              <a:rPr lang="en-US" sz="2000" dirty="0" err="1"/>
              <a:t>Permesinan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      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baku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c</a:t>
            </a:r>
            <a:r>
              <a:rPr lang="en-US" sz="2000" dirty="0"/>
              <a:t>.       </a:t>
            </a:r>
            <a:r>
              <a:rPr lang="en-US" sz="2000" dirty="0" err="1"/>
              <a:t>Sistem</a:t>
            </a:r>
            <a:r>
              <a:rPr lang="en-US" sz="2000" dirty="0"/>
              <a:t> proses </a:t>
            </a:r>
            <a:r>
              <a:rPr lang="en-US" sz="2000" dirty="0" err="1"/>
              <a:t>produksi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</a:t>
            </a:r>
            <a:r>
              <a:rPr lang="en-US" sz="2000" dirty="0"/>
              <a:t>.      </a:t>
            </a:r>
            <a:r>
              <a:rPr lang="en-US" sz="2000" dirty="0" err="1"/>
              <a:t>Tigkat</a:t>
            </a:r>
            <a:r>
              <a:rPr lang="en-US" sz="2000" dirty="0"/>
              <a:t> </a:t>
            </a:r>
            <a:r>
              <a:rPr lang="en-US" sz="2000" dirty="0" err="1"/>
              <a:t>ketrampilan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e</a:t>
            </a:r>
            <a:r>
              <a:rPr lang="en-US" sz="2000" dirty="0"/>
              <a:t>.       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f</a:t>
            </a:r>
            <a:r>
              <a:rPr lang="en-US" sz="2000" dirty="0"/>
              <a:t>.       </a:t>
            </a:r>
            <a:r>
              <a:rPr lang="en-US" sz="2000" dirty="0" err="1"/>
              <a:t>Standarisasi</a:t>
            </a:r>
            <a:endParaRPr lang="en-US" sz="20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399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/>
              <a:t>4.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Pemasaran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berhasil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jangkauan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design </a:t>
            </a:r>
            <a:r>
              <a:rPr lang="en-US" sz="2000" dirty="0" err="1"/>
              <a:t>lifa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bertahan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yang lama.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dipertimbangkan</a:t>
            </a:r>
            <a:r>
              <a:rPr lang="en-US" sz="2000" dirty="0"/>
              <a:t>, </a:t>
            </a:r>
            <a:r>
              <a:rPr lang="en-US" sz="2000" dirty="0" err="1"/>
              <a:t>meliputi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       </a:t>
            </a:r>
            <a:r>
              <a:rPr lang="en-US" sz="2000" dirty="0" err="1"/>
              <a:t>Selera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      Citra </a:t>
            </a:r>
            <a:r>
              <a:rPr lang="en-US" sz="2000" dirty="0" err="1"/>
              <a:t>produk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c</a:t>
            </a:r>
            <a:r>
              <a:rPr lang="en-US" sz="2000" dirty="0"/>
              <a:t>.       </a:t>
            </a:r>
            <a:r>
              <a:rPr lang="en-US" sz="2000" dirty="0" err="1"/>
              <a:t>Sasaran</a:t>
            </a:r>
            <a:r>
              <a:rPr lang="en-US" sz="2000" dirty="0"/>
              <a:t> </a:t>
            </a:r>
            <a:r>
              <a:rPr lang="en-US" sz="2000" dirty="0" err="1"/>
              <a:t>pasar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d</a:t>
            </a:r>
            <a:r>
              <a:rPr lang="en-US" sz="2000" dirty="0"/>
              <a:t>.      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e</a:t>
            </a:r>
            <a:r>
              <a:rPr lang="en-US" sz="2000" dirty="0"/>
              <a:t>.       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5.</a:t>
            </a:r>
            <a:r>
              <a:rPr lang="en-US" sz="2000" dirty="0"/>
              <a:t>      </a:t>
            </a:r>
            <a:r>
              <a:rPr lang="en-US" sz="2000" b="1" dirty="0" err="1"/>
              <a:t>Faktor</a:t>
            </a:r>
            <a:r>
              <a:rPr lang="en-US" sz="2000" b="1" dirty="0"/>
              <a:t> </a:t>
            </a:r>
            <a:r>
              <a:rPr lang="en-US" sz="2000" b="1" dirty="0" err="1"/>
              <a:t>Kepentingan</a:t>
            </a:r>
            <a:r>
              <a:rPr lang="en-US" sz="2000" b="1" dirty="0"/>
              <a:t> </a:t>
            </a:r>
            <a:r>
              <a:rPr lang="en-US" sz="2000" b="1" dirty="0" err="1"/>
              <a:t>Produsen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bertujuan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laba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kelangsungan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produsen</a:t>
            </a:r>
            <a:r>
              <a:rPr lang="en-US" sz="2000" dirty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</a:t>
            </a:r>
            <a:r>
              <a:rPr lang="en-US" sz="2000" dirty="0"/>
              <a:t>.       </a:t>
            </a:r>
            <a:r>
              <a:rPr lang="en-US" sz="2000" dirty="0" err="1"/>
              <a:t>Identitas</a:t>
            </a:r>
            <a:r>
              <a:rPr lang="en-US" sz="2000" dirty="0"/>
              <a:t> Perusahaan</a:t>
            </a:r>
          </a:p>
          <a:p>
            <a:pPr marL="0" indent="0">
              <a:buNone/>
            </a:pPr>
            <a:r>
              <a:rPr lang="en-US" sz="2000" dirty="0" smtClean="0"/>
              <a:t>	b</a:t>
            </a:r>
            <a:r>
              <a:rPr lang="en-US" sz="2000" dirty="0"/>
              <a:t>.      Status (</a:t>
            </a:r>
            <a:r>
              <a:rPr lang="en-US" sz="2000" dirty="0" err="1"/>
              <a:t>swasta</a:t>
            </a:r>
            <a:r>
              <a:rPr lang="en-US" sz="2000" dirty="0"/>
              <a:t>, </a:t>
            </a:r>
            <a:r>
              <a:rPr lang="en-US" sz="2000" dirty="0" err="1"/>
              <a:t>pemerintah</a:t>
            </a:r>
            <a:r>
              <a:rPr lang="en-US" sz="2000" dirty="0"/>
              <a:t>, </a:t>
            </a:r>
            <a:r>
              <a:rPr lang="en-US" sz="2000" dirty="0" err="1"/>
              <a:t>yayasan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lain-lain)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01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582</Words>
  <Application>Microsoft Office PowerPoint</Application>
  <PresentationFormat>On-screen Show (4:3)</PresentationFormat>
  <Paragraphs>154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Ruang lingkup dalam desain produk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9</cp:revision>
  <dcterms:created xsi:type="dcterms:W3CDTF">2017-10-03T02:42:07Z</dcterms:created>
  <dcterms:modified xsi:type="dcterms:W3CDTF">2017-10-04T07:38:49Z</dcterms:modified>
</cp:coreProperties>
</file>