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4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9F4ED-5DDD-43C2-8260-F59B69C2762D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DE850-D4CC-498A-ACDF-8C03249FB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1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101D4C-7CBD-43FB-B777-A0E691BA8735}" type="slidenum">
              <a:rPr lang="id-ID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261B95-DCF2-4E66-8AEA-7CF0A8AF087E}" type="slidenum">
              <a:rPr lang="id-ID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9E9EAE-DC28-4808-AE10-CD0E8258DC7D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9E9EAE-DC28-4808-AE10-CD0E8258DC7D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5ABF59-DF09-4EFF-B849-9544517D4349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id-ID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0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6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5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3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8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8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2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7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4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4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B74E-910F-4F37-95C3-D5013A47946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DD75A-E0B9-4048-8602-EE2478DFB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4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mi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667000" y="3725863"/>
            <a:ext cx="6477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 DESAIN TAKTIS DALAM PERUSAHAAN</a:t>
            </a:r>
            <a:endParaRPr lang="en-US" b="1" dirty="0">
              <a:solidFill>
                <a:prstClr val="white"/>
              </a:solidFill>
            </a:endParaRPr>
          </a:p>
          <a:p>
            <a:pPr algn="ctr" eaLnBrk="1" hangingPunct="1"/>
            <a:r>
              <a:rPr lang="en-US" b="1" dirty="0">
                <a:solidFill>
                  <a:prstClr val="white"/>
                </a:solidFill>
              </a:rPr>
              <a:t>PERTEMUAN 9</a:t>
            </a:r>
          </a:p>
          <a:p>
            <a:pPr algn="ctr" eaLnBrk="1" hangingPunct="1"/>
            <a:r>
              <a:rPr lang="en-US" b="1" dirty="0" smtClean="0">
                <a:solidFill>
                  <a:prstClr val="white"/>
                </a:solidFill>
              </a:rPr>
              <a:t>OSKAR JUDIANTO </a:t>
            </a:r>
            <a:r>
              <a:rPr lang="en-US" b="1" dirty="0" err="1" smtClean="0">
                <a:solidFill>
                  <a:prstClr val="white"/>
                </a:solidFill>
              </a:rPr>
              <a:t>SSn</a:t>
            </a:r>
            <a:r>
              <a:rPr lang="en-US" b="1" dirty="0" smtClean="0">
                <a:solidFill>
                  <a:prstClr val="white"/>
                </a:solidFill>
              </a:rPr>
              <a:t>., MM., MDs.</a:t>
            </a:r>
            <a:endParaRPr lang="en-US" b="1" dirty="0">
              <a:solidFill>
                <a:prstClr val="white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prstClr val="white"/>
                </a:solidFill>
              </a:rPr>
              <a:t>DESAIN PRODUK</a:t>
            </a:r>
          </a:p>
          <a:p>
            <a:pPr algn="ctr" eaLnBrk="1" hangingPunct="1"/>
            <a:r>
              <a:rPr lang="en-US" b="1" dirty="0" smtClean="0">
                <a:solidFill>
                  <a:prstClr val="white"/>
                </a:solidFill>
              </a:rPr>
              <a:t>FAKULTAS DESAIN </a:t>
            </a:r>
            <a:r>
              <a:rPr lang="en-US" b="1" dirty="0" err="1" smtClean="0">
                <a:solidFill>
                  <a:prstClr val="white"/>
                </a:solidFill>
              </a:rPr>
              <a:t>dan</a:t>
            </a:r>
            <a:r>
              <a:rPr lang="en-US" b="1" dirty="0" smtClean="0">
                <a:solidFill>
                  <a:prstClr val="white"/>
                </a:solidFill>
              </a:rPr>
              <a:t> INDUSTRI KREATIF</a:t>
            </a:r>
            <a:endParaRPr lang="en-US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1150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03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Sebelum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02. SDM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07.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Efektifitas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03.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Terapannya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04.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05.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06.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inovasi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teknologi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01.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703169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19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09.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taktis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14. Proses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10.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11.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Jalur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12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unit – unit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13.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08.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Ruang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lingkup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702575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8000" dirty="0" err="1"/>
              <a:t>Manajemen</a:t>
            </a:r>
            <a:r>
              <a:rPr lang="en-US" sz="8000" dirty="0"/>
              <a:t> </a:t>
            </a:r>
            <a:r>
              <a:rPr lang="en-US" sz="8000" dirty="0" err="1"/>
              <a:t>Desain</a:t>
            </a:r>
            <a:r>
              <a:rPr lang="en-US" sz="8000" dirty="0"/>
              <a:t> </a:t>
            </a:r>
            <a:r>
              <a:rPr lang="en-US" sz="8000" dirty="0" err="1"/>
              <a:t>mengintegrasikan</a:t>
            </a:r>
            <a:r>
              <a:rPr lang="en-US" sz="8000" dirty="0"/>
              <a:t> </a:t>
            </a:r>
            <a:r>
              <a:rPr lang="en-US" sz="8000" dirty="0" err="1"/>
              <a:t>ilmu</a:t>
            </a:r>
            <a:r>
              <a:rPr lang="en-US" sz="8000" dirty="0"/>
              <a:t> </a:t>
            </a:r>
            <a:r>
              <a:rPr lang="en-US" sz="8000" dirty="0" err="1"/>
              <a:t>manajemen</a:t>
            </a:r>
            <a:r>
              <a:rPr lang="en-US" sz="8000" dirty="0"/>
              <a:t> </a:t>
            </a:r>
            <a:r>
              <a:rPr lang="en-US" sz="8000" dirty="0" err="1"/>
              <a:t>dan</a:t>
            </a:r>
            <a:r>
              <a:rPr lang="en-US" sz="8000" dirty="0"/>
              <a:t> </a:t>
            </a:r>
            <a:r>
              <a:rPr lang="en-US" sz="8000" dirty="0" err="1"/>
              <a:t>ilmu</a:t>
            </a:r>
            <a:r>
              <a:rPr lang="en-US" sz="8000" dirty="0"/>
              <a:t> </a:t>
            </a:r>
            <a:r>
              <a:rPr lang="en-US" sz="8000" dirty="0" err="1"/>
              <a:t>desain</a:t>
            </a:r>
            <a:r>
              <a:rPr lang="en-US" sz="8000" dirty="0"/>
              <a:t>. </a:t>
            </a:r>
            <a:endParaRPr lang="en-US" sz="8000" dirty="0" smtClean="0"/>
          </a:p>
          <a:p>
            <a:pPr marL="0" indent="0" algn="ctr">
              <a:buNone/>
            </a:pPr>
            <a:endParaRPr lang="en-US" sz="8000" dirty="0"/>
          </a:p>
          <a:p>
            <a:pPr marL="0" indent="0" algn="ctr">
              <a:buNone/>
            </a:pPr>
            <a:r>
              <a:rPr lang="en-US" sz="8000" dirty="0" err="1" smtClean="0"/>
              <a:t>Manajemen</a:t>
            </a:r>
            <a:r>
              <a:rPr lang="en-US" sz="8000" dirty="0" smtClean="0"/>
              <a:t> </a:t>
            </a:r>
            <a:r>
              <a:rPr lang="en-US" sz="8000" dirty="0" err="1"/>
              <a:t>diartikan</a:t>
            </a:r>
            <a:r>
              <a:rPr lang="en-US" sz="8000" dirty="0"/>
              <a:t> </a:t>
            </a:r>
            <a:r>
              <a:rPr lang="en-US" sz="8000" dirty="0" err="1"/>
              <a:t>secara</a:t>
            </a:r>
            <a:r>
              <a:rPr lang="en-US" sz="8000" dirty="0"/>
              <a:t> </a:t>
            </a:r>
            <a:r>
              <a:rPr lang="en-US" sz="8000" dirty="0" err="1"/>
              <a:t>harafiah</a:t>
            </a:r>
            <a:r>
              <a:rPr lang="en-US" sz="8000" dirty="0"/>
              <a:t> </a:t>
            </a:r>
            <a:r>
              <a:rPr lang="en-US" sz="8000" dirty="0" err="1"/>
              <a:t>sebagai</a:t>
            </a:r>
            <a:r>
              <a:rPr lang="en-US" sz="8000" dirty="0"/>
              <a:t> </a:t>
            </a:r>
            <a:r>
              <a:rPr lang="en-US" sz="8000" dirty="0" err="1"/>
              <a:t>pengelolaan</a:t>
            </a:r>
            <a:r>
              <a:rPr lang="en-US" sz="8000" dirty="0"/>
              <a:t>. </a:t>
            </a:r>
            <a:endParaRPr lang="en-US" sz="8000" dirty="0" smtClean="0"/>
          </a:p>
          <a:p>
            <a:pPr marL="0" indent="0" algn="ctr">
              <a:buNone/>
            </a:pPr>
            <a:endParaRPr lang="en-US" sz="8000" dirty="0"/>
          </a:p>
          <a:p>
            <a:pPr marL="0" indent="0" algn="ctr">
              <a:buNone/>
            </a:pPr>
            <a:r>
              <a:rPr lang="en-US" sz="8000" dirty="0" err="1" smtClean="0"/>
              <a:t>Manajemen</a:t>
            </a:r>
            <a:r>
              <a:rPr lang="en-US" sz="8000" dirty="0" smtClean="0"/>
              <a:t> </a:t>
            </a:r>
            <a:r>
              <a:rPr lang="en-US" sz="8000" dirty="0" err="1"/>
              <a:t>atau</a:t>
            </a:r>
            <a:r>
              <a:rPr lang="en-US" sz="8000" dirty="0"/>
              <a:t> </a:t>
            </a:r>
            <a:r>
              <a:rPr lang="en-US" sz="8000" i="1" dirty="0"/>
              <a:t>management </a:t>
            </a:r>
            <a:r>
              <a:rPr lang="en-US" sz="8000" dirty="0" err="1"/>
              <a:t>memiliki</a:t>
            </a:r>
            <a:r>
              <a:rPr lang="en-US" sz="8000" dirty="0"/>
              <a:t> </a:t>
            </a:r>
            <a:r>
              <a:rPr lang="en-US" sz="8000" dirty="0" err="1"/>
              <a:t>arti</a:t>
            </a:r>
            <a:r>
              <a:rPr lang="en-US" sz="8000" dirty="0"/>
              <a:t> </a:t>
            </a:r>
            <a:r>
              <a:rPr lang="en-US" sz="8000" i="1" dirty="0"/>
              <a:t>the technique, practice, or science of managing and controlling, </a:t>
            </a:r>
            <a:r>
              <a:rPr lang="en-US" sz="8000" i="1" dirty="0" err="1"/>
              <a:t>atau</a:t>
            </a:r>
            <a:r>
              <a:rPr lang="en-US" sz="8000" i="1" dirty="0"/>
              <a:t> the skillful or resourceful use of materials, time, etc. </a:t>
            </a:r>
            <a:endParaRPr lang="en-US" sz="8000" i="1" dirty="0" smtClean="0"/>
          </a:p>
          <a:p>
            <a:pPr marL="0" indent="0" algn="ctr">
              <a:buNone/>
            </a:pPr>
            <a:r>
              <a:rPr lang="en-US" sz="8000" dirty="0" smtClean="0"/>
              <a:t>(</a:t>
            </a:r>
            <a:r>
              <a:rPr lang="en-US" sz="8000" dirty="0"/>
              <a:t>McLeod, 1987). </a:t>
            </a:r>
            <a:endParaRPr lang="en-US" sz="8000" dirty="0" smtClean="0"/>
          </a:p>
          <a:p>
            <a:pPr marL="0" indent="0" algn="ctr">
              <a:buNone/>
            </a:pPr>
            <a:endParaRPr lang="en-US" sz="8000" dirty="0"/>
          </a:p>
          <a:p>
            <a:pPr marL="0" indent="0" algn="ctr">
              <a:buNone/>
            </a:pPr>
            <a:r>
              <a:rPr lang="en-US" sz="8000" dirty="0" err="1" smtClean="0"/>
              <a:t>Manajemen</a:t>
            </a:r>
            <a:r>
              <a:rPr lang="en-US" sz="8000" dirty="0" smtClean="0"/>
              <a:t> </a:t>
            </a:r>
            <a:r>
              <a:rPr lang="en-US" sz="8000" dirty="0" err="1"/>
              <a:t>adalah</a:t>
            </a:r>
            <a:r>
              <a:rPr lang="en-US" sz="8000" dirty="0"/>
              <a:t> </a:t>
            </a:r>
            <a:r>
              <a:rPr lang="en-US" sz="8000" i="1" dirty="0"/>
              <a:t>the process of planning, organizing, leading and controlling the work of organization members and using all available organizational resources to reach stated organizational goals</a:t>
            </a:r>
            <a:r>
              <a:rPr lang="en-US" sz="8000" dirty="0"/>
              <a:t> </a:t>
            </a:r>
            <a:endParaRPr lang="en-US" sz="8000" dirty="0" smtClean="0"/>
          </a:p>
          <a:p>
            <a:pPr marL="0" indent="0" algn="ctr">
              <a:buNone/>
            </a:pPr>
            <a:r>
              <a:rPr lang="en-US" sz="8000" dirty="0" smtClean="0"/>
              <a:t>(</a:t>
            </a:r>
            <a:r>
              <a:rPr lang="en-US" sz="8000" dirty="0"/>
              <a:t>Stoner, 1992: 704</a:t>
            </a:r>
            <a:r>
              <a:rPr lang="en-US" sz="8000" dirty="0" smtClean="0"/>
              <a:t>).</a:t>
            </a:r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232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9800" dirty="0" err="1"/>
              <a:t>Mendesain</a:t>
            </a:r>
            <a:r>
              <a:rPr lang="en-US" sz="9800" dirty="0"/>
              <a:t> </a:t>
            </a:r>
            <a:r>
              <a:rPr lang="en-US" sz="9800" dirty="0" err="1"/>
              <a:t>merupakan</a:t>
            </a:r>
            <a:r>
              <a:rPr lang="en-US" sz="9800" dirty="0"/>
              <a:t> </a:t>
            </a:r>
            <a:r>
              <a:rPr lang="en-US" sz="9800" dirty="0" err="1"/>
              <a:t>kegiatan</a:t>
            </a:r>
            <a:r>
              <a:rPr lang="en-US" sz="9800" dirty="0"/>
              <a:t> </a:t>
            </a:r>
            <a:r>
              <a:rPr lang="en-US" sz="9800" dirty="0" err="1"/>
              <a:t>kreatif</a:t>
            </a:r>
            <a:r>
              <a:rPr lang="en-US" sz="9800" dirty="0"/>
              <a:t>, </a:t>
            </a:r>
            <a:r>
              <a:rPr lang="en-US" sz="9800" dirty="0" err="1"/>
              <a:t>termasuk</a:t>
            </a:r>
            <a:r>
              <a:rPr lang="en-US" sz="9800" dirty="0"/>
              <a:t> </a:t>
            </a:r>
            <a:r>
              <a:rPr lang="en-US" sz="9800" dirty="0" err="1"/>
              <a:t>mewujudkan</a:t>
            </a:r>
            <a:r>
              <a:rPr lang="en-US" sz="9800" dirty="0"/>
              <a:t> </a:t>
            </a:r>
            <a:r>
              <a:rPr lang="en-US" sz="9800" dirty="0" err="1"/>
              <a:t>menjadi</a:t>
            </a:r>
            <a:r>
              <a:rPr lang="en-US" sz="9800" dirty="0"/>
              <a:t> </a:t>
            </a:r>
            <a:r>
              <a:rPr lang="en-US" sz="9800" dirty="0" err="1"/>
              <a:t>sesuatu</a:t>
            </a:r>
            <a:r>
              <a:rPr lang="en-US" sz="9800" dirty="0"/>
              <a:t> yang </a:t>
            </a:r>
            <a:r>
              <a:rPr lang="en-US" sz="9800" dirty="0" err="1"/>
              <a:t>baru</a:t>
            </a:r>
            <a:r>
              <a:rPr lang="en-US" sz="9800" dirty="0"/>
              <a:t> </a:t>
            </a:r>
            <a:r>
              <a:rPr lang="en-US" sz="9800" dirty="0" err="1"/>
              <a:t>dan</a:t>
            </a:r>
            <a:r>
              <a:rPr lang="en-US" sz="9800" dirty="0"/>
              <a:t> </a:t>
            </a:r>
            <a:r>
              <a:rPr lang="en-US" sz="9800" dirty="0" err="1"/>
              <a:t>berguna</a:t>
            </a:r>
            <a:r>
              <a:rPr lang="en-US" sz="9800" dirty="0"/>
              <a:t>, yang </a:t>
            </a:r>
            <a:r>
              <a:rPr lang="en-US" sz="9800" dirty="0" err="1"/>
              <a:t>belum</a:t>
            </a:r>
            <a:r>
              <a:rPr lang="en-US" sz="9800" dirty="0"/>
              <a:t> </a:t>
            </a:r>
            <a:r>
              <a:rPr lang="en-US" sz="9800" dirty="0" err="1"/>
              <a:t>pernah</a:t>
            </a:r>
            <a:r>
              <a:rPr lang="en-US" sz="9800" dirty="0"/>
              <a:t> </a:t>
            </a:r>
            <a:r>
              <a:rPr lang="en-US" sz="9800" dirty="0" err="1"/>
              <a:t>ada</a:t>
            </a:r>
            <a:r>
              <a:rPr lang="en-US" sz="9800" dirty="0"/>
              <a:t> </a:t>
            </a:r>
            <a:r>
              <a:rPr lang="en-US" sz="9800" dirty="0" err="1" smtClean="0"/>
              <a:t>sebelumnya</a:t>
            </a:r>
            <a:r>
              <a:rPr lang="en-US" sz="9800" dirty="0" smtClean="0"/>
              <a:t>.</a:t>
            </a:r>
          </a:p>
          <a:p>
            <a:pPr marL="0" indent="0" algn="ctr">
              <a:buNone/>
            </a:pPr>
            <a:r>
              <a:rPr lang="en-US" sz="9800" dirty="0" smtClean="0"/>
              <a:t>(</a:t>
            </a:r>
            <a:r>
              <a:rPr lang="en-US" sz="9800" dirty="0" err="1" smtClean="0"/>
              <a:t>Reswick</a:t>
            </a:r>
            <a:r>
              <a:rPr lang="en-US" sz="9800" dirty="0"/>
              <a:t>, 1965 in Jones, 1992). </a:t>
            </a:r>
            <a:endParaRPr lang="en-US" sz="9800" dirty="0" smtClean="0"/>
          </a:p>
          <a:p>
            <a:pPr marL="0" indent="0" algn="ctr">
              <a:buNone/>
            </a:pPr>
            <a:endParaRPr lang="en-US" sz="4600" dirty="0" smtClean="0"/>
          </a:p>
          <a:p>
            <a:pPr marL="0" indent="0" algn="ctr">
              <a:buNone/>
            </a:pPr>
            <a:endParaRPr lang="en-US" sz="4600" dirty="0"/>
          </a:p>
          <a:p>
            <a:pPr marL="0" indent="0" algn="ctr">
              <a:buNone/>
            </a:pPr>
            <a:r>
              <a:rPr lang="en-US" sz="9600" dirty="0" err="1" smtClean="0"/>
              <a:t>Mendesain</a:t>
            </a:r>
            <a:r>
              <a:rPr lang="en-US" sz="9600" dirty="0" smtClean="0"/>
              <a:t> </a:t>
            </a:r>
            <a:r>
              <a:rPr lang="en-US" sz="9600" dirty="0" err="1"/>
              <a:t>juga</a:t>
            </a:r>
            <a:r>
              <a:rPr lang="en-US" sz="9600" dirty="0"/>
              <a:t> </a:t>
            </a:r>
            <a:r>
              <a:rPr lang="en-US" sz="9600" dirty="0" err="1"/>
              <a:t>didefinisikan</a:t>
            </a:r>
            <a:r>
              <a:rPr lang="en-US" sz="9600" dirty="0"/>
              <a:t> </a:t>
            </a:r>
            <a:r>
              <a:rPr lang="en-US" sz="9600" dirty="0" err="1"/>
              <a:t>sebagai</a:t>
            </a:r>
            <a:r>
              <a:rPr lang="en-US" sz="9600" dirty="0"/>
              <a:t> </a:t>
            </a:r>
            <a:r>
              <a:rPr lang="en-US" sz="9600" dirty="0" err="1"/>
              <a:t>lompatan</a:t>
            </a:r>
            <a:r>
              <a:rPr lang="en-US" sz="9600" dirty="0"/>
              <a:t> </a:t>
            </a:r>
            <a:r>
              <a:rPr lang="en-US" sz="9600" dirty="0" err="1"/>
              <a:t>imajinatif</a:t>
            </a:r>
            <a:r>
              <a:rPr lang="en-US" sz="9600" dirty="0"/>
              <a:t>, </a:t>
            </a:r>
            <a:r>
              <a:rPr lang="en-US" sz="9600" dirty="0" err="1"/>
              <a:t>dari</a:t>
            </a:r>
            <a:r>
              <a:rPr lang="en-US" sz="9600" dirty="0"/>
              <a:t> </a:t>
            </a:r>
            <a:r>
              <a:rPr lang="en-US" sz="9600" dirty="0" err="1"/>
              <a:t>kenyataan</a:t>
            </a:r>
            <a:r>
              <a:rPr lang="en-US" sz="9600" dirty="0"/>
              <a:t> </a:t>
            </a:r>
            <a:r>
              <a:rPr lang="en-US" sz="9600" dirty="0" err="1"/>
              <a:t>saat</a:t>
            </a:r>
            <a:r>
              <a:rPr lang="en-US" sz="9600" dirty="0"/>
              <a:t> </a:t>
            </a:r>
            <a:r>
              <a:rPr lang="en-US" sz="9600" dirty="0" err="1"/>
              <a:t>ini</a:t>
            </a:r>
            <a:r>
              <a:rPr lang="en-US" sz="9600" dirty="0"/>
              <a:t> </a:t>
            </a:r>
            <a:r>
              <a:rPr lang="en-US" sz="9600" dirty="0" err="1"/>
              <a:t>ke</a:t>
            </a:r>
            <a:r>
              <a:rPr lang="en-US" sz="9600" dirty="0"/>
              <a:t> </a:t>
            </a:r>
            <a:r>
              <a:rPr lang="en-US" sz="9600" dirty="0" err="1"/>
              <a:t>kemungkinan</a:t>
            </a:r>
            <a:r>
              <a:rPr lang="en-US" sz="9600" dirty="0"/>
              <a:t> di </a:t>
            </a:r>
            <a:r>
              <a:rPr lang="en-US" sz="9600" dirty="0" err="1"/>
              <a:t>masa</a:t>
            </a:r>
            <a:r>
              <a:rPr lang="en-US" sz="9600" dirty="0"/>
              <a:t> </a:t>
            </a:r>
            <a:r>
              <a:rPr lang="en-US" sz="9600" dirty="0" err="1"/>
              <a:t>datang</a:t>
            </a:r>
            <a:r>
              <a:rPr lang="en-US" sz="9600" dirty="0"/>
              <a:t> </a:t>
            </a:r>
            <a:r>
              <a:rPr lang="en-US" sz="9600" dirty="0" smtClean="0"/>
              <a:t>.</a:t>
            </a:r>
          </a:p>
          <a:p>
            <a:pPr marL="0" indent="0" algn="ctr">
              <a:buNone/>
            </a:pPr>
            <a:r>
              <a:rPr lang="en-US" sz="9600" dirty="0" smtClean="0"/>
              <a:t>(</a:t>
            </a:r>
            <a:r>
              <a:rPr lang="en-US" sz="9600" dirty="0"/>
              <a:t>Page, 1966 in Jones, 1992). </a:t>
            </a:r>
            <a:endParaRPr lang="en-US" sz="9600" dirty="0" smtClean="0"/>
          </a:p>
          <a:p>
            <a:pPr marL="0" indent="0" algn="ctr">
              <a:buNone/>
            </a:pPr>
            <a:endParaRPr lang="en-US" sz="4600" dirty="0"/>
          </a:p>
          <a:p>
            <a:pPr marL="0" indent="0" algn="ctr">
              <a:buNone/>
            </a:pPr>
            <a:endParaRPr lang="en-US" sz="4600" dirty="0" smtClean="0"/>
          </a:p>
          <a:p>
            <a:pPr marL="0" indent="0" algn="ctr">
              <a:buNone/>
            </a:pPr>
            <a:r>
              <a:rPr lang="en-US" sz="9600" dirty="0" err="1" smtClean="0"/>
              <a:t>Mendesain</a:t>
            </a:r>
            <a:r>
              <a:rPr lang="en-US" sz="9600" dirty="0" smtClean="0"/>
              <a:t> </a:t>
            </a:r>
            <a:r>
              <a:rPr lang="en-US" sz="9600" dirty="0" err="1"/>
              <a:t>juga</a:t>
            </a:r>
            <a:r>
              <a:rPr lang="en-US" sz="9600" dirty="0"/>
              <a:t> </a:t>
            </a:r>
            <a:r>
              <a:rPr lang="en-US" sz="9600" dirty="0" err="1"/>
              <a:t>disebut</a:t>
            </a:r>
            <a:r>
              <a:rPr lang="en-US" sz="9600" dirty="0"/>
              <a:t> </a:t>
            </a:r>
            <a:r>
              <a:rPr lang="en-US" sz="9600" dirty="0" err="1"/>
              <a:t>sebagai</a:t>
            </a:r>
            <a:r>
              <a:rPr lang="en-US" sz="9600" dirty="0"/>
              <a:t> </a:t>
            </a:r>
            <a:r>
              <a:rPr lang="en-US" sz="9600" dirty="0" err="1"/>
              <a:t>kegiatan</a:t>
            </a:r>
            <a:r>
              <a:rPr lang="en-US" sz="9600" dirty="0"/>
              <a:t> yang </a:t>
            </a:r>
            <a:r>
              <a:rPr lang="en-US" sz="9600" dirty="0" err="1"/>
              <a:t>menghubungkan</a:t>
            </a:r>
            <a:r>
              <a:rPr lang="en-US" sz="9600" dirty="0"/>
              <a:t> </a:t>
            </a:r>
            <a:r>
              <a:rPr lang="en-US" sz="9600" dirty="0" err="1"/>
              <a:t>produk</a:t>
            </a:r>
            <a:r>
              <a:rPr lang="en-US" sz="9600" dirty="0"/>
              <a:t> </a:t>
            </a:r>
            <a:r>
              <a:rPr lang="en-US" sz="9600" dirty="0" err="1"/>
              <a:t>dengan</a:t>
            </a:r>
            <a:r>
              <a:rPr lang="en-US" sz="9600" dirty="0"/>
              <a:t> </a:t>
            </a:r>
            <a:r>
              <a:rPr lang="en-US" sz="9600" dirty="0" err="1"/>
              <a:t>situasi</a:t>
            </a:r>
            <a:r>
              <a:rPr lang="en-US" sz="9600" dirty="0"/>
              <a:t>, </a:t>
            </a:r>
            <a:r>
              <a:rPr lang="en-US" sz="9600" dirty="0" err="1"/>
              <a:t>untuk</a:t>
            </a:r>
            <a:r>
              <a:rPr lang="en-US" sz="9600" dirty="0"/>
              <a:t> </a:t>
            </a:r>
            <a:r>
              <a:rPr lang="en-US" sz="9600" dirty="0" err="1"/>
              <a:t>memberikan</a:t>
            </a:r>
            <a:r>
              <a:rPr lang="en-US" sz="9600" dirty="0"/>
              <a:t> </a:t>
            </a:r>
            <a:r>
              <a:rPr lang="en-US" sz="9600" dirty="0" err="1"/>
              <a:t>kepuasan</a:t>
            </a:r>
            <a:r>
              <a:rPr lang="en-US" sz="9600" dirty="0"/>
              <a:t> </a:t>
            </a:r>
            <a:endParaRPr lang="en-US" sz="9600" dirty="0" smtClean="0"/>
          </a:p>
          <a:p>
            <a:pPr marL="0" indent="0" algn="ctr">
              <a:buNone/>
            </a:pPr>
            <a:r>
              <a:rPr lang="en-US" sz="9600" dirty="0" smtClean="0"/>
              <a:t>(</a:t>
            </a:r>
            <a:r>
              <a:rPr lang="en-US" sz="9600" dirty="0"/>
              <a:t>Gregory, 1966 in Jones, 1992). </a:t>
            </a:r>
            <a:endParaRPr lang="en-US" sz="9600" dirty="0" smtClean="0"/>
          </a:p>
          <a:p>
            <a:pPr marL="0" indent="0" algn="ctr">
              <a:buNone/>
            </a:pPr>
            <a:r>
              <a:rPr lang="en-US" sz="4600" dirty="0"/>
              <a:t/>
            </a:r>
            <a:br>
              <a:rPr lang="en-US" sz="4600" dirty="0"/>
            </a:br>
            <a:r>
              <a:rPr lang="en-US" sz="4600" dirty="0"/>
              <a:t/>
            </a:r>
            <a:br>
              <a:rPr lang="en-US" sz="46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0981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M</a:t>
            </a:r>
            <a:r>
              <a:rPr lang="en-US" dirty="0" err="1" smtClean="0"/>
              <a:t>anajemen</a:t>
            </a:r>
            <a:r>
              <a:rPr lang="en-US" dirty="0" smtClean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difokuskan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sumberdaya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b="1" dirty="0" err="1"/>
              <a:t>menerapkan</a:t>
            </a:r>
            <a:r>
              <a:rPr lang="en-US" b="1" dirty="0"/>
              <a:t> </a:t>
            </a:r>
            <a:r>
              <a:rPr lang="en-US" b="1" dirty="0" err="1"/>
              <a:t>manajemen</a:t>
            </a:r>
            <a:r>
              <a:rPr lang="en-US" b="1" dirty="0"/>
              <a:t> </a:t>
            </a:r>
            <a:r>
              <a:rPr lang="en-US" b="1" dirty="0" err="1"/>
              <a:t>proyek</a:t>
            </a:r>
            <a:r>
              <a:rPr lang="en-US" b="1" dirty="0"/>
              <a:t>, </a:t>
            </a:r>
            <a:r>
              <a:rPr lang="en-US" b="1" dirty="0" err="1"/>
              <a:t>desain</a:t>
            </a:r>
            <a:r>
              <a:rPr lang="en-US" b="1" dirty="0"/>
              <a:t>, </a:t>
            </a:r>
            <a:r>
              <a:rPr lang="en-US" b="1" dirty="0" err="1"/>
              <a:t>strategi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err="1"/>
              <a:t>rantai</a:t>
            </a:r>
            <a:r>
              <a:rPr lang="en-US" b="1" dirty="0"/>
              <a:t> </a:t>
            </a:r>
            <a:r>
              <a:rPr lang="en-US" b="1" dirty="0" err="1"/>
              <a:t>pasokan</a:t>
            </a:r>
            <a:r>
              <a:rPr lang="en-US" b="1" dirty="0"/>
              <a:t>,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mengendalikan</a:t>
            </a:r>
            <a:r>
              <a:rPr lang="en-US" b="1" dirty="0"/>
              <a:t> proses </a:t>
            </a:r>
            <a:r>
              <a:rPr lang="en-US" b="1" dirty="0" err="1"/>
              <a:t>kreatif</a:t>
            </a:r>
            <a:r>
              <a:rPr lang="en-US" b="1" dirty="0"/>
              <a:t>, </a:t>
            </a:r>
            <a:r>
              <a:rPr lang="en-US" b="1" dirty="0" err="1"/>
              <a:t>mendukung</a:t>
            </a:r>
            <a:r>
              <a:rPr lang="en-US" b="1" dirty="0"/>
              <a:t> </a:t>
            </a:r>
            <a:r>
              <a:rPr lang="en-US" b="1" dirty="0" err="1"/>
              <a:t>budaya</a:t>
            </a:r>
            <a:r>
              <a:rPr lang="en-US" b="1" dirty="0"/>
              <a:t> </a:t>
            </a:r>
            <a:r>
              <a:rPr lang="en-US" b="1" dirty="0" err="1"/>
              <a:t>kreatifitas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membangun</a:t>
            </a:r>
            <a:r>
              <a:rPr lang="en-US" b="1" dirty="0"/>
              <a:t> </a:t>
            </a:r>
            <a:r>
              <a:rPr lang="en-US" b="1" dirty="0" err="1"/>
              <a:t>desain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struktur</a:t>
            </a:r>
            <a:r>
              <a:rPr lang="en-US" b="1" dirty="0"/>
              <a:t> </a:t>
            </a:r>
            <a:r>
              <a:rPr lang="en-US" b="1" dirty="0" err="1" smtClean="0"/>
              <a:t>organisasi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(en.wikipedia.org)</a:t>
            </a:r>
          </a:p>
          <a:p>
            <a:pPr marL="0" indent="0" algn="just">
              <a:buNone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900" dirty="0" err="1"/>
              <a:t>Manajemen</a:t>
            </a:r>
            <a:r>
              <a:rPr lang="en-US" sz="2900" dirty="0"/>
              <a:t> </a:t>
            </a:r>
            <a:r>
              <a:rPr lang="en-US" sz="2900" dirty="0" err="1"/>
              <a:t>desain</a:t>
            </a:r>
            <a:r>
              <a:rPr lang="en-US" sz="2900" dirty="0"/>
              <a:t> </a:t>
            </a:r>
            <a:r>
              <a:rPr lang="en-US" sz="2900" dirty="0" err="1"/>
              <a:t>merupakan</a:t>
            </a:r>
            <a:r>
              <a:rPr lang="en-US" sz="2900" dirty="0"/>
              <a:t> </a:t>
            </a:r>
            <a:r>
              <a:rPr lang="en-US" sz="2900" dirty="0" err="1"/>
              <a:t>sisi</a:t>
            </a:r>
            <a:r>
              <a:rPr lang="en-US" sz="2900" dirty="0"/>
              <a:t> </a:t>
            </a:r>
            <a:r>
              <a:rPr lang="en-US" sz="2900" dirty="0" err="1"/>
              <a:t>bisnis</a:t>
            </a:r>
            <a:r>
              <a:rPr lang="en-US" sz="2900" dirty="0"/>
              <a:t> </a:t>
            </a:r>
            <a:r>
              <a:rPr lang="en-US" sz="2900" dirty="0" err="1"/>
              <a:t>dari</a:t>
            </a:r>
            <a:r>
              <a:rPr lang="en-US" sz="2900" dirty="0"/>
              <a:t> </a:t>
            </a:r>
            <a:r>
              <a:rPr lang="en-US" sz="2900" dirty="0" err="1"/>
              <a:t>suatu</a:t>
            </a:r>
            <a:r>
              <a:rPr lang="en-US" sz="2900" dirty="0"/>
              <a:t> </a:t>
            </a:r>
            <a:r>
              <a:rPr lang="en-US" sz="2900" dirty="0" err="1"/>
              <a:t>desain</a:t>
            </a:r>
            <a:r>
              <a:rPr lang="en-US" sz="2900" dirty="0"/>
              <a:t>. </a:t>
            </a:r>
            <a:endParaRPr lang="en-US" sz="2900" dirty="0" smtClean="0"/>
          </a:p>
          <a:p>
            <a:pPr marL="0" indent="0" algn="just">
              <a:buNone/>
            </a:pPr>
            <a:r>
              <a:rPr lang="en-US" sz="2900" dirty="0" err="1" smtClean="0"/>
              <a:t>Manajemen</a:t>
            </a:r>
            <a:r>
              <a:rPr lang="en-US" sz="2900" dirty="0" smtClean="0"/>
              <a:t> </a:t>
            </a:r>
            <a:r>
              <a:rPr lang="en-US" sz="2900" dirty="0" err="1"/>
              <a:t>desain</a:t>
            </a:r>
            <a:r>
              <a:rPr lang="en-US" sz="2900" dirty="0"/>
              <a:t> </a:t>
            </a:r>
            <a:r>
              <a:rPr lang="en-US" sz="2900" dirty="0" err="1"/>
              <a:t>meliputi</a:t>
            </a:r>
            <a:r>
              <a:rPr lang="en-US" sz="2900" dirty="0"/>
              <a:t> </a:t>
            </a:r>
            <a:r>
              <a:rPr lang="en-US" sz="2900" dirty="0" smtClean="0"/>
              <a:t>: </a:t>
            </a:r>
          </a:p>
          <a:p>
            <a:pPr algn="just"/>
            <a:r>
              <a:rPr lang="en-US" sz="2900" dirty="0" smtClean="0"/>
              <a:t>proses</a:t>
            </a:r>
            <a:r>
              <a:rPr lang="en-US" sz="2900" dirty="0"/>
              <a:t>, </a:t>
            </a:r>
            <a:endParaRPr lang="en-US" sz="2900" dirty="0" smtClean="0"/>
          </a:p>
          <a:p>
            <a:pPr algn="just"/>
            <a:r>
              <a:rPr lang="en-US" sz="2900" dirty="0" err="1" smtClean="0"/>
              <a:t>keputusan</a:t>
            </a:r>
            <a:r>
              <a:rPr lang="en-US" sz="2900" dirty="0" smtClean="0"/>
              <a:t> </a:t>
            </a:r>
            <a:r>
              <a:rPr lang="en-US" sz="2900" dirty="0" err="1"/>
              <a:t>bisnis</a:t>
            </a:r>
            <a:r>
              <a:rPr lang="en-US" sz="2900" dirty="0"/>
              <a:t>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endParaRPr lang="en-US" sz="2900" dirty="0" smtClean="0"/>
          </a:p>
          <a:p>
            <a:pPr algn="just"/>
            <a:r>
              <a:rPr lang="en-US" sz="2900" dirty="0" err="1" smtClean="0"/>
              <a:t>strategi</a:t>
            </a:r>
            <a:r>
              <a:rPr lang="en-US" sz="2900" dirty="0" smtClean="0"/>
              <a:t> </a:t>
            </a:r>
            <a:r>
              <a:rPr lang="en-US" sz="2900" dirty="0"/>
              <a:t>yang </a:t>
            </a:r>
            <a:r>
              <a:rPr lang="en-US" sz="2900" dirty="0" err="1"/>
              <a:t>dapat</a:t>
            </a:r>
            <a:r>
              <a:rPr lang="en-US" sz="2900" dirty="0"/>
              <a:t> </a:t>
            </a:r>
            <a:r>
              <a:rPr lang="en-US" sz="2900" dirty="0" err="1"/>
              <a:t>mewujudkan</a:t>
            </a:r>
            <a:r>
              <a:rPr lang="en-US" sz="2900" dirty="0"/>
              <a:t> </a:t>
            </a:r>
            <a:r>
              <a:rPr lang="en-US" sz="2900" dirty="0" err="1"/>
              <a:t>inovasi</a:t>
            </a:r>
            <a:r>
              <a:rPr lang="en-US" sz="2900" dirty="0"/>
              <a:t>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endParaRPr lang="en-US" sz="2900" dirty="0" smtClean="0"/>
          </a:p>
          <a:p>
            <a:pPr algn="just"/>
            <a:r>
              <a:rPr lang="en-US" sz="2900" dirty="0" err="1" smtClean="0"/>
              <a:t>menciptakan</a:t>
            </a:r>
            <a:r>
              <a:rPr lang="en-US" sz="2900" dirty="0" smtClean="0"/>
              <a:t> </a:t>
            </a:r>
            <a:r>
              <a:rPr lang="en-US" sz="2900" dirty="0" err="1"/>
              <a:t>produk</a:t>
            </a:r>
            <a:r>
              <a:rPr lang="en-US" sz="2900" dirty="0"/>
              <a:t> yang </a:t>
            </a:r>
            <a:r>
              <a:rPr lang="en-US" sz="2900" dirty="0" err="1"/>
              <a:t>didesain</a:t>
            </a:r>
            <a:r>
              <a:rPr lang="en-US" sz="2900" dirty="0"/>
              <a:t> </a:t>
            </a:r>
            <a:r>
              <a:rPr lang="en-US" sz="2900" dirty="0" err="1"/>
              <a:t>secara</a:t>
            </a:r>
            <a:r>
              <a:rPr lang="en-US" sz="2900" dirty="0"/>
              <a:t> </a:t>
            </a:r>
            <a:r>
              <a:rPr lang="en-US" sz="2900" dirty="0" err="1"/>
              <a:t>efektif</a:t>
            </a:r>
            <a:r>
              <a:rPr lang="en-US" sz="2900" dirty="0"/>
              <a:t>, </a:t>
            </a:r>
            <a:r>
              <a:rPr lang="en-US" sz="2900" dirty="0" err="1"/>
              <a:t>layanan</a:t>
            </a:r>
            <a:r>
              <a:rPr lang="en-US" sz="2900" dirty="0"/>
              <a:t>, </a:t>
            </a:r>
            <a:r>
              <a:rPr lang="en-US" sz="2900" dirty="0" err="1"/>
              <a:t>komunikasi</a:t>
            </a:r>
            <a:r>
              <a:rPr lang="en-US" sz="2900" dirty="0"/>
              <a:t>, </a:t>
            </a:r>
            <a:r>
              <a:rPr lang="en-US" sz="2900" dirty="0" err="1"/>
              <a:t>lingkungan</a:t>
            </a:r>
            <a:r>
              <a:rPr lang="en-US" sz="2900" dirty="0"/>
              <a:t>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merk</a:t>
            </a:r>
            <a:r>
              <a:rPr lang="en-US" sz="2900" dirty="0"/>
              <a:t> yang </a:t>
            </a:r>
            <a:r>
              <a:rPr lang="en-US" sz="2900" dirty="0" err="1"/>
              <a:t>dapat</a:t>
            </a:r>
            <a:r>
              <a:rPr lang="en-US" sz="2900" dirty="0"/>
              <a:t> </a:t>
            </a:r>
            <a:r>
              <a:rPr lang="en-US" sz="2900" dirty="0" err="1"/>
              <a:t>meningkatkan</a:t>
            </a:r>
            <a:r>
              <a:rPr lang="en-US" sz="2900" dirty="0"/>
              <a:t> </a:t>
            </a:r>
            <a:r>
              <a:rPr lang="en-US" sz="2900" dirty="0" err="1"/>
              <a:t>mutu</a:t>
            </a:r>
            <a:r>
              <a:rPr lang="en-US" sz="2900" dirty="0"/>
              <a:t> </a:t>
            </a:r>
            <a:r>
              <a:rPr lang="en-US" sz="2900" dirty="0" err="1"/>
              <a:t>kehidupan</a:t>
            </a:r>
            <a:r>
              <a:rPr lang="en-US" sz="2900" dirty="0"/>
              <a:t>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menjanjikan</a:t>
            </a:r>
            <a:r>
              <a:rPr lang="en-US" sz="2900" dirty="0"/>
              <a:t> </a:t>
            </a:r>
            <a:r>
              <a:rPr lang="en-US" sz="2900" dirty="0" err="1"/>
              <a:t>keberhasilan</a:t>
            </a:r>
            <a:r>
              <a:rPr lang="en-US" sz="2900" dirty="0"/>
              <a:t> </a:t>
            </a:r>
            <a:r>
              <a:rPr lang="en-US" sz="2900" dirty="0" err="1"/>
              <a:t>organisasi</a:t>
            </a:r>
            <a:r>
              <a:rPr lang="en-US" sz="2900" dirty="0"/>
              <a:t> </a:t>
            </a:r>
            <a:endParaRPr lang="en-US" sz="2900" dirty="0" smtClean="0"/>
          </a:p>
          <a:p>
            <a:pPr marL="0" indent="0" algn="just">
              <a:buNone/>
            </a:pPr>
            <a:r>
              <a:rPr lang="en-US" sz="2900" dirty="0" smtClean="0"/>
              <a:t>(</a:t>
            </a:r>
            <a:r>
              <a:rPr lang="en-US" sz="2900" dirty="0">
                <a:hlinkClick r:id="rId4"/>
              </a:rPr>
              <a:t>www.dmi.org</a:t>
            </a:r>
            <a:r>
              <a:rPr lang="en-US" sz="2900" dirty="0" smtClean="0"/>
              <a:t>).</a:t>
            </a:r>
          </a:p>
          <a:p>
            <a:pPr marL="0" indent="0" algn="just">
              <a:buNone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515495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en-US" sz="3800" dirty="0" err="1"/>
              <a:t>Manajemen</a:t>
            </a:r>
            <a:r>
              <a:rPr lang="en-US" sz="3800" dirty="0"/>
              <a:t> </a:t>
            </a:r>
            <a:r>
              <a:rPr lang="en-US" sz="3800" dirty="0" err="1"/>
              <a:t>desain</a:t>
            </a:r>
            <a:r>
              <a:rPr lang="en-US" sz="3800" dirty="0"/>
              <a:t> </a:t>
            </a:r>
            <a:r>
              <a:rPr lang="en-US" sz="3800" dirty="0" err="1"/>
              <a:t>bertujuan</a:t>
            </a:r>
            <a:r>
              <a:rPr lang="en-US" sz="3800" dirty="0"/>
              <a:t> </a:t>
            </a:r>
            <a:r>
              <a:rPr lang="en-US" sz="3800" dirty="0" err="1"/>
              <a:t>mencari</a:t>
            </a:r>
            <a:r>
              <a:rPr lang="en-US" sz="3800" dirty="0"/>
              <a:t> </a:t>
            </a:r>
            <a:r>
              <a:rPr lang="en-US" sz="3800" dirty="0" err="1"/>
              <a:t>keterhubungan</a:t>
            </a:r>
            <a:r>
              <a:rPr lang="en-US" sz="3800" dirty="0"/>
              <a:t> (link) </a:t>
            </a:r>
            <a:r>
              <a:rPr lang="en-US" sz="3800" dirty="0" err="1"/>
              <a:t>antara</a:t>
            </a:r>
            <a:r>
              <a:rPr lang="en-US" sz="3800" dirty="0"/>
              <a:t> </a:t>
            </a:r>
            <a:r>
              <a:rPr lang="en-US" sz="3800" dirty="0" smtClean="0"/>
              <a:t>:</a:t>
            </a:r>
          </a:p>
          <a:p>
            <a:pPr algn="just"/>
            <a:r>
              <a:rPr lang="en-US" sz="3800" dirty="0" err="1" smtClean="0"/>
              <a:t>desain</a:t>
            </a:r>
            <a:r>
              <a:rPr lang="en-US" sz="3800" dirty="0"/>
              <a:t>, </a:t>
            </a:r>
            <a:endParaRPr lang="en-US" sz="3800" dirty="0" smtClean="0"/>
          </a:p>
          <a:p>
            <a:pPr algn="just"/>
            <a:r>
              <a:rPr lang="en-US" sz="3800" dirty="0" err="1" smtClean="0"/>
              <a:t>inovasi</a:t>
            </a:r>
            <a:r>
              <a:rPr lang="en-US" sz="3800" dirty="0"/>
              <a:t>, </a:t>
            </a:r>
            <a:endParaRPr lang="en-US" sz="3800" dirty="0" smtClean="0"/>
          </a:p>
          <a:p>
            <a:pPr algn="just"/>
            <a:r>
              <a:rPr lang="en-US" sz="3800" dirty="0" err="1" smtClean="0"/>
              <a:t>teknologi</a:t>
            </a:r>
            <a:r>
              <a:rPr lang="en-US" sz="3800" dirty="0"/>
              <a:t>, </a:t>
            </a:r>
            <a:endParaRPr lang="en-US" sz="3800" dirty="0" smtClean="0"/>
          </a:p>
          <a:p>
            <a:pPr algn="just"/>
            <a:r>
              <a:rPr lang="en-US" sz="3800" dirty="0" err="1" smtClean="0"/>
              <a:t>manajemen</a:t>
            </a:r>
            <a:r>
              <a:rPr lang="en-US" sz="3800" dirty="0" smtClean="0"/>
              <a:t> </a:t>
            </a:r>
            <a:r>
              <a:rPr lang="en-US" sz="3800" dirty="0" err="1"/>
              <a:t>dan</a:t>
            </a:r>
            <a:r>
              <a:rPr lang="en-US" sz="3800" dirty="0"/>
              <a:t> </a:t>
            </a:r>
            <a:endParaRPr lang="en-US" sz="3800" dirty="0" smtClean="0"/>
          </a:p>
          <a:p>
            <a:pPr algn="just"/>
            <a:r>
              <a:rPr lang="en-US" sz="3800" dirty="0" err="1" smtClean="0"/>
              <a:t>konsumen</a:t>
            </a:r>
            <a:r>
              <a:rPr lang="en-US" sz="3800" dirty="0" smtClean="0"/>
              <a:t> </a:t>
            </a:r>
          </a:p>
          <a:p>
            <a:pPr marL="0" indent="0" algn="just">
              <a:buNone/>
            </a:pPr>
            <a:r>
              <a:rPr lang="en-US" sz="3800" dirty="0" err="1" smtClean="0"/>
              <a:t>untuk</a:t>
            </a:r>
            <a:r>
              <a:rPr lang="en-US" sz="3800" dirty="0" smtClean="0"/>
              <a:t> </a:t>
            </a:r>
            <a:r>
              <a:rPr lang="en-US" sz="3800" dirty="0" err="1"/>
              <a:t>menciptakan</a:t>
            </a:r>
            <a:r>
              <a:rPr lang="en-US" sz="3800" dirty="0"/>
              <a:t> </a:t>
            </a:r>
            <a:r>
              <a:rPr lang="en-US" sz="3800" dirty="0" err="1"/>
              <a:t>keunggulan</a:t>
            </a:r>
            <a:r>
              <a:rPr lang="en-US" sz="3800" dirty="0"/>
              <a:t> </a:t>
            </a:r>
            <a:r>
              <a:rPr lang="en-US" sz="3800" dirty="0" err="1"/>
              <a:t>kompetitif</a:t>
            </a:r>
            <a:r>
              <a:rPr lang="en-US" sz="3800" dirty="0"/>
              <a:t> yang </a:t>
            </a:r>
            <a:r>
              <a:rPr lang="en-US" sz="3800" dirty="0" err="1"/>
              <a:t>berbasis</a:t>
            </a:r>
            <a:r>
              <a:rPr lang="en-US" sz="3800" dirty="0"/>
              <a:t> </a:t>
            </a:r>
            <a:r>
              <a:rPr lang="en-US" sz="3800" dirty="0" err="1"/>
              <a:t>pada</a:t>
            </a:r>
            <a:r>
              <a:rPr lang="en-US" sz="3800" dirty="0"/>
              <a:t> </a:t>
            </a:r>
            <a:r>
              <a:rPr lang="en-US" sz="3800" dirty="0" err="1"/>
              <a:t>faktor</a:t>
            </a:r>
            <a:r>
              <a:rPr lang="en-US" sz="3800" dirty="0"/>
              <a:t> </a:t>
            </a:r>
            <a:r>
              <a:rPr lang="en-US" sz="3800" dirty="0" err="1"/>
              <a:t>ekonomi</a:t>
            </a:r>
            <a:r>
              <a:rPr lang="en-US" sz="3800" dirty="0"/>
              <a:t>, </a:t>
            </a:r>
            <a:r>
              <a:rPr lang="en-US" sz="3800" dirty="0" err="1"/>
              <a:t>sosial</a:t>
            </a:r>
            <a:r>
              <a:rPr lang="en-US" sz="3800" dirty="0"/>
              <a:t> </a:t>
            </a:r>
            <a:r>
              <a:rPr lang="en-US" sz="3800" dirty="0" err="1"/>
              <a:t>budaya</a:t>
            </a:r>
            <a:r>
              <a:rPr lang="en-US" sz="3800" dirty="0"/>
              <a:t> </a:t>
            </a:r>
            <a:r>
              <a:rPr lang="en-US" sz="3800" dirty="0" err="1"/>
              <a:t>dan</a:t>
            </a:r>
            <a:r>
              <a:rPr lang="en-US" sz="3800" dirty="0"/>
              <a:t> </a:t>
            </a:r>
            <a:r>
              <a:rPr lang="en-US" sz="3800" dirty="0" err="1"/>
              <a:t>lingkungan</a:t>
            </a:r>
            <a:r>
              <a:rPr lang="en-US" sz="3800" dirty="0"/>
              <a:t>. </a:t>
            </a:r>
            <a:r>
              <a:rPr lang="en-US" sz="3800" dirty="0" err="1"/>
              <a:t>Manajemen</a:t>
            </a:r>
            <a:r>
              <a:rPr lang="en-US" sz="3800" dirty="0"/>
              <a:t> </a:t>
            </a:r>
            <a:r>
              <a:rPr lang="en-US" sz="3800" dirty="0" err="1"/>
              <a:t>desain</a:t>
            </a:r>
            <a:r>
              <a:rPr lang="en-US" sz="3800" dirty="0"/>
              <a:t> </a:t>
            </a:r>
            <a:r>
              <a:rPr lang="en-US" sz="3800" dirty="0" err="1"/>
              <a:t>adalah</a:t>
            </a:r>
            <a:r>
              <a:rPr lang="en-US" sz="3800" dirty="0"/>
              <a:t> </a:t>
            </a:r>
            <a:r>
              <a:rPr lang="en-US" sz="3800" dirty="0" err="1"/>
              <a:t>seni</a:t>
            </a:r>
            <a:r>
              <a:rPr lang="en-US" sz="3800" dirty="0"/>
              <a:t> </a:t>
            </a:r>
            <a:r>
              <a:rPr lang="en-US" sz="3800" dirty="0" err="1"/>
              <a:t>dan</a:t>
            </a:r>
            <a:r>
              <a:rPr lang="en-US" sz="3800" dirty="0"/>
              <a:t> </a:t>
            </a:r>
            <a:r>
              <a:rPr lang="en-US" sz="3800" dirty="0" err="1"/>
              <a:t>ilmu</a:t>
            </a:r>
            <a:r>
              <a:rPr lang="en-US" sz="3800" dirty="0"/>
              <a:t> </a:t>
            </a:r>
            <a:r>
              <a:rPr lang="en-US" sz="3800" dirty="0" err="1"/>
              <a:t>pengetahuan</a:t>
            </a:r>
            <a:r>
              <a:rPr lang="en-US" sz="3800" dirty="0"/>
              <a:t> yang </a:t>
            </a:r>
            <a:r>
              <a:rPr lang="en-US" sz="3800" dirty="0" err="1"/>
              <a:t>memberdayakan</a:t>
            </a:r>
            <a:r>
              <a:rPr lang="en-US" sz="3800" dirty="0"/>
              <a:t> </a:t>
            </a:r>
            <a:r>
              <a:rPr lang="en-US" sz="3800" dirty="0" err="1"/>
              <a:t>desain</a:t>
            </a:r>
            <a:r>
              <a:rPr lang="en-US" sz="3800" dirty="0"/>
              <a:t> </a:t>
            </a:r>
            <a:r>
              <a:rPr lang="en-US" sz="3800" dirty="0" err="1"/>
              <a:t>untuk</a:t>
            </a:r>
            <a:r>
              <a:rPr lang="en-US" sz="3800" dirty="0"/>
              <a:t> </a:t>
            </a:r>
            <a:r>
              <a:rPr lang="en-US" sz="3800" dirty="0" err="1"/>
              <a:t>memperkaya</a:t>
            </a:r>
            <a:r>
              <a:rPr lang="en-US" sz="3800" dirty="0"/>
              <a:t> </a:t>
            </a:r>
            <a:r>
              <a:rPr lang="en-US" sz="3800" dirty="0" err="1"/>
              <a:t>kolaborasi</a:t>
            </a:r>
            <a:r>
              <a:rPr lang="en-US" sz="3800" dirty="0"/>
              <a:t> </a:t>
            </a:r>
            <a:r>
              <a:rPr lang="en-US" sz="3800" dirty="0" err="1"/>
              <a:t>dan</a:t>
            </a:r>
            <a:r>
              <a:rPr lang="en-US" sz="3800" dirty="0"/>
              <a:t> </a:t>
            </a:r>
            <a:r>
              <a:rPr lang="en-US" sz="3800" dirty="0" err="1"/>
              <a:t>sinergi</a:t>
            </a:r>
            <a:r>
              <a:rPr lang="en-US" sz="3800" dirty="0"/>
              <a:t> </a:t>
            </a:r>
            <a:r>
              <a:rPr lang="en-US" sz="3800" dirty="0" err="1"/>
              <a:t>antara</a:t>
            </a:r>
            <a:r>
              <a:rPr lang="en-US" sz="3800" dirty="0"/>
              <a:t> </a:t>
            </a:r>
            <a:r>
              <a:rPr lang="en-US" sz="3800" dirty="0" err="1"/>
              <a:t>desain</a:t>
            </a:r>
            <a:r>
              <a:rPr lang="en-US" sz="3800" dirty="0"/>
              <a:t> </a:t>
            </a:r>
            <a:r>
              <a:rPr lang="en-US" sz="3800" dirty="0" err="1"/>
              <a:t>dan</a:t>
            </a:r>
            <a:r>
              <a:rPr lang="en-US" sz="3800" dirty="0"/>
              <a:t> </a:t>
            </a:r>
            <a:r>
              <a:rPr lang="en-US" sz="3800" dirty="0" err="1"/>
              <a:t>bisnis</a:t>
            </a:r>
            <a:r>
              <a:rPr lang="en-US" sz="3800" dirty="0"/>
              <a:t>, </a:t>
            </a:r>
            <a:r>
              <a:rPr lang="en-US" sz="3800" dirty="0" err="1"/>
              <a:t>untuk</a:t>
            </a:r>
            <a:r>
              <a:rPr lang="en-US" sz="3800" dirty="0"/>
              <a:t> </a:t>
            </a:r>
            <a:r>
              <a:rPr lang="en-US" sz="3800" dirty="0" err="1"/>
              <a:t>meningkatkan</a:t>
            </a:r>
            <a:r>
              <a:rPr lang="en-US" sz="3800" dirty="0"/>
              <a:t> </a:t>
            </a:r>
            <a:r>
              <a:rPr lang="en-US" sz="3800" dirty="0" err="1"/>
              <a:t>efektifitas</a:t>
            </a:r>
            <a:r>
              <a:rPr lang="en-US" sz="3800" dirty="0"/>
              <a:t> </a:t>
            </a:r>
            <a:r>
              <a:rPr lang="en-US" sz="3800" dirty="0" err="1"/>
              <a:t>desain</a:t>
            </a:r>
            <a:r>
              <a:rPr lang="en-US" sz="3800" dirty="0" smtClean="0"/>
              <a:t>.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4200" b="1" dirty="0" err="1"/>
              <a:t>Lingkup</a:t>
            </a:r>
            <a:r>
              <a:rPr lang="en-US" sz="4200" b="1" dirty="0"/>
              <a:t> </a:t>
            </a:r>
            <a:r>
              <a:rPr lang="en-US" sz="4200" b="1" dirty="0" err="1"/>
              <a:t>manajemen</a:t>
            </a:r>
            <a:r>
              <a:rPr lang="en-US" sz="4200" b="1" dirty="0"/>
              <a:t> </a:t>
            </a:r>
            <a:r>
              <a:rPr lang="en-US" sz="4200" b="1" dirty="0" err="1"/>
              <a:t>desain</a:t>
            </a:r>
            <a:r>
              <a:rPr lang="en-US" sz="4200" b="1" dirty="0"/>
              <a:t> </a:t>
            </a:r>
            <a:r>
              <a:rPr lang="en-US" sz="4200" b="1" dirty="0" err="1"/>
              <a:t>meliputi</a:t>
            </a:r>
            <a:r>
              <a:rPr lang="en-US" sz="4200" b="1" dirty="0"/>
              <a:t> </a:t>
            </a:r>
            <a:r>
              <a:rPr lang="en-US" sz="4200" b="1" dirty="0" err="1"/>
              <a:t>manajemen</a:t>
            </a:r>
            <a:r>
              <a:rPr lang="en-US" sz="4200" b="1" dirty="0"/>
              <a:t> </a:t>
            </a:r>
            <a:r>
              <a:rPr lang="en-US" sz="4200" b="1" dirty="0" err="1"/>
              <a:t>taktis</a:t>
            </a:r>
            <a:r>
              <a:rPr lang="en-US" sz="4200" b="1" dirty="0"/>
              <a:t> </a:t>
            </a:r>
            <a:r>
              <a:rPr lang="en-US" sz="4200" b="1" dirty="0" err="1"/>
              <a:t>dari</a:t>
            </a:r>
            <a:r>
              <a:rPr lang="en-US" sz="4200" b="1" dirty="0"/>
              <a:t> </a:t>
            </a:r>
            <a:r>
              <a:rPr lang="en-US" sz="4200" b="1" dirty="0" err="1"/>
              <a:t>fungsi</a:t>
            </a:r>
            <a:r>
              <a:rPr lang="en-US" sz="4200" b="1" dirty="0"/>
              <a:t> </a:t>
            </a:r>
            <a:r>
              <a:rPr lang="en-US" sz="4200" b="1" dirty="0" err="1"/>
              <a:t>desain</a:t>
            </a:r>
            <a:r>
              <a:rPr lang="en-US" sz="4200" b="1" dirty="0"/>
              <a:t> </a:t>
            </a:r>
            <a:r>
              <a:rPr lang="en-US" sz="4200" b="1" dirty="0" err="1"/>
              <a:t>perusahaan</a:t>
            </a:r>
            <a:r>
              <a:rPr lang="en-US" sz="4200" b="1" dirty="0"/>
              <a:t> </a:t>
            </a:r>
            <a:r>
              <a:rPr lang="en-US" sz="4200" b="1" dirty="0" err="1"/>
              <a:t>dan</a:t>
            </a:r>
            <a:r>
              <a:rPr lang="en-US" sz="4200" b="1" dirty="0"/>
              <a:t> </a:t>
            </a:r>
            <a:r>
              <a:rPr lang="en-US" sz="4200" b="1" dirty="0" err="1"/>
              <a:t>agen-agen</a:t>
            </a:r>
            <a:r>
              <a:rPr lang="en-US" sz="4200" b="1" dirty="0"/>
              <a:t> </a:t>
            </a:r>
            <a:r>
              <a:rPr lang="en-US" sz="4200" b="1" dirty="0" err="1"/>
              <a:t>desain</a:t>
            </a:r>
            <a:r>
              <a:rPr lang="en-US" sz="4200" b="1" dirty="0"/>
              <a:t>, </a:t>
            </a:r>
            <a:r>
              <a:rPr lang="en-US" sz="4200" b="1" dirty="0" err="1"/>
              <a:t>termasuk</a:t>
            </a:r>
            <a:r>
              <a:rPr lang="en-US" sz="4200" b="1" dirty="0"/>
              <a:t> </a:t>
            </a:r>
            <a:r>
              <a:rPr lang="en-US" sz="4200" b="1" dirty="0" err="1"/>
              <a:t>jajaran</a:t>
            </a:r>
            <a:r>
              <a:rPr lang="en-US" sz="4200" b="1" dirty="0"/>
              <a:t> </a:t>
            </a:r>
            <a:r>
              <a:rPr lang="en-US" sz="4200" b="1" dirty="0" err="1"/>
              <a:t>operasi</a:t>
            </a:r>
            <a:r>
              <a:rPr lang="en-US" sz="4200" b="1" dirty="0"/>
              <a:t>, </a:t>
            </a:r>
            <a:r>
              <a:rPr lang="en-US" sz="4200" b="1" dirty="0" err="1"/>
              <a:t>staf</a:t>
            </a:r>
            <a:r>
              <a:rPr lang="en-US" sz="4200" b="1" dirty="0"/>
              <a:t>, </a:t>
            </a:r>
            <a:r>
              <a:rPr lang="en-US" sz="4200" b="1" dirty="0" err="1"/>
              <a:t>metode</a:t>
            </a:r>
            <a:r>
              <a:rPr lang="en-US" sz="4200" b="1" dirty="0"/>
              <a:t> </a:t>
            </a:r>
            <a:r>
              <a:rPr lang="en-US" sz="4200" b="1" dirty="0" err="1"/>
              <a:t>dan</a:t>
            </a:r>
            <a:r>
              <a:rPr lang="en-US" sz="4200" b="1" dirty="0"/>
              <a:t> proses, </a:t>
            </a:r>
            <a:r>
              <a:rPr lang="en-US" sz="4200" b="1" dirty="0" err="1"/>
              <a:t>termasuk</a:t>
            </a:r>
            <a:r>
              <a:rPr lang="en-US" sz="4200" b="1" dirty="0"/>
              <a:t> </a:t>
            </a:r>
            <a:r>
              <a:rPr lang="en-US" sz="4200" b="1" dirty="0" err="1"/>
              <a:t>didalamnya</a:t>
            </a:r>
            <a:r>
              <a:rPr lang="en-US" sz="4200" b="1" dirty="0"/>
              <a:t> </a:t>
            </a:r>
            <a:r>
              <a:rPr lang="en-US" sz="4200" b="1" dirty="0" err="1"/>
              <a:t>berpikir</a:t>
            </a:r>
            <a:r>
              <a:rPr lang="en-US" sz="4200" b="1" dirty="0"/>
              <a:t> </a:t>
            </a:r>
            <a:r>
              <a:rPr lang="en-US" sz="4200" b="1" dirty="0" err="1"/>
              <a:t>secara</a:t>
            </a:r>
            <a:r>
              <a:rPr lang="en-US" sz="4200" b="1" dirty="0"/>
              <a:t> </a:t>
            </a:r>
            <a:r>
              <a:rPr lang="en-US" sz="4200" b="1" dirty="0" err="1"/>
              <a:t>desain</a:t>
            </a:r>
            <a:r>
              <a:rPr lang="en-US" sz="4200" b="1" dirty="0"/>
              <a:t> </a:t>
            </a:r>
            <a:r>
              <a:rPr lang="en-US" sz="4200" b="1" i="1" dirty="0"/>
              <a:t>(design thinking)</a:t>
            </a:r>
            <a:r>
              <a:rPr lang="en-US" sz="4200" b="1" dirty="0"/>
              <a:t> </a:t>
            </a:r>
            <a:r>
              <a:rPr lang="en-US" sz="4200" b="1" dirty="0" err="1"/>
              <a:t>atau</a:t>
            </a:r>
            <a:r>
              <a:rPr lang="en-US" sz="4200" b="1" dirty="0"/>
              <a:t> </a:t>
            </a:r>
            <a:r>
              <a:rPr lang="en-US" sz="4200" b="1" dirty="0" err="1"/>
              <a:t>menggunakan</a:t>
            </a:r>
            <a:r>
              <a:rPr lang="en-US" sz="4200" b="1" dirty="0"/>
              <a:t> proses </a:t>
            </a:r>
            <a:r>
              <a:rPr lang="en-US" sz="4200" b="1" dirty="0" err="1"/>
              <a:t>desain</a:t>
            </a:r>
            <a:r>
              <a:rPr lang="en-US" sz="4200" b="1" dirty="0"/>
              <a:t> </a:t>
            </a:r>
            <a:r>
              <a:rPr lang="en-US" sz="4200" b="1" dirty="0" err="1"/>
              <a:t>untuk</a:t>
            </a:r>
            <a:r>
              <a:rPr lang="en-US" sz="4200" b="1" dirty="0"/>
              <a:t> </a:t>
            </a:r>
            <a:r>
              <a:rPr lang="en-US" sz="4200" b="1" dirty="0" err="1"/>
              <a:t>mengatasi</a:t>
            </a:r>
            <a:r>
              <a:rPr lang="en-US" sz="4200" b="1" dirty="0"/>
              <a:t> </a:t>
            </a:r>
            <a:r>
              <a:rPr lang="en-US" sz="4200" b="1" dirty="0" err="1"/>
              <a:t>masalah</a:t>
            </a:r>
            <a:r>
              <a:rPr lang="en-US" sz="4200" b="1" dirty="0"/>
              <a:t> </a:t>
            </a:r>
            <a:r>
              <a:rPr lang="en-US" sz="4200" b="1" dirty="0" err="1"/>
              <a:t>bisnis</a:t>
            </a:r>
            <a:r>
              <a:rPr lang="en-US" sz="4200" b="1" dirty="0" smtClean="0"/>
              <a:t>.</a:t>
            </a:r>
          </a:p>
          <a:p>
            <a:pPr marL="0" indent="0" algn="just"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b="1" dirty="0"/>
          </a:p>
          <a:p>
            <a:pPr marL="0" indent="0" algn="just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1789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/>
              <a:t>Para </a:t>
            </a:r>
            <a:r>
              <a:rPr lang="en-US" sz="2400" dirty="0" err="1"/>
              <a:t>profesional</a:t>
            </a:r>
            <a:r>
              <a:rPr lang="en-US" sz="2400" dirty="0"/>
              <a:t> yang </a:t>
            </a:r>
            <a:r>
              <a:rPr lang="en-US" sz="2400" dirty="0" err="1"/>
              <a:t>menerapkan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manajer</a:t>
            </a:r>
            <a:r>
              <a:rPr lang="en-US" sz="2400" dirty="0"/>
              <a:t> </a:t>
            </a:r>
            <a:r>
              <a:rPr lang="en-US" sz="2400" dirty="0" err="1"/>
              <a:t>departemen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, </a:t>
            </a:r>
            <a:r>
              <a:rPr lang="en-US" sz="2400" dirty="0" err="1"/>
              <a:t>kepala</a:t>
            </a:r>
            <a:r>
              <a:rPr lang="en-US" sz="2400" dirty="0"/>
              <a:t> unit </a:t>
            </a:r>
            <a:r>
              <a:rPr lang="en-US" sz="2400" dirty="0" err="1"/>
              <a:t>desain</a:t>
            </a:r>
            <a:r>
              <a:rPr lang="en-US" sz="2400" dirty="0"/>
              <a:t>, </a:t>
            </a:r>
            <a:r>
              <a:rPr lang="en-US" sz="2400" dirty="0" err="1"/>
              <a:t>ahli</a:t>
            </a:r>
            <a:r>
              <a:rPr lang="en-US" sz="2400" dirty="0"/>
              <a:t> 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.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diaplikasikan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manajer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eksekutif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mendasari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 smtClean="0"/>
              <a:t>.</a:t>
            </a:r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M</a:t>
            </a:r>
            <a:r>
              <a:rPr lang="en-US" sz="2400" dirty="0" err="1" smtClean="0"/>
              <a:t>anajemen</a:t>
            </a:r>
            <a:r>
              <a:rPr lang="en-US" sz="2400" dirty="0" smtClean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akhirnya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mendesain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,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</a:t>
            </a:r>
            <a:r>
              <a:rPr lang="en-US" sz="2400" dirty="0" err="1"/>
              <a:t>tata</a:t>
            </a:r>
            <a:r>
              <a:rPr lang="en-US" sz="2400" dirty="0"/>
              <a:t> </a:t>
            </a:r>
            <a:r>
              <a:rPr lang="en-US" sz="2400" dirty="0" err="1"/>
              <a:t>tertib</a:t>
            </a:r>
            <a:r>
              <a:rPr lang="en-US" sz="2400" dirty="0"/>
              <a:t>, </a:t>
            </a:r>
            <a:r>
              <a:rPr lang="en-US" sz="2400" dirty="0" err="1"/>
              <a:t>etika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sopan</a:t>
            </a:r>
            <a:r>
              <a:rPr lang="en-US" sz="2400" dirty="0"/>
              <a:t> </a:t>
            </a:r>
            <a:r>
              <a:rPr lang="en-US" sz="2400" dirty="0" err="1"/>
              <a:t>santun</a:t>
            </a:r>
            <a:r>
              <a:rPr lang="en-US" sz="2400" dirty="0"/>
              <a:t> yang </a:t>
            </a:r>
            <a:r>
              <a:rPr lang="en-US" sz="2400" dirty="0" err="1"/>
              <a:t>diaplikasikan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wujud</a:t>
            </a:r>
            <a:r>
              <a:rPr lang="en-US" sz="2400" dirty="0"/>
              <a:t> </a:t>
            </a:r>
            <a:r>
              <a:rPr lang="en-US" sz="2400" dirty="0" err="1"/>
              <a:t>fisik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menginspirasi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berbuat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. </a:t>
            </a:r>
            <a:endParaRPr lang="en-US" sz="2400" b="1" dirty="0"/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7985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315</Words>
  <Application>Microsoft Office PowerPoint</Application>
  <PresentationFormat>On-screen Show (4:3)</PresentationFormat>
  <Paragraphs>90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FDIK</dc:creator>
  <cp:lastModifiedBy>FDIK</cp:lastModifiedBy>
  <cp:revision>6</cp:revision>
  <dcterms:created xsi:type="dcterms:W3CDTF">2017-11-21T01:57:37Z</dcterms:created>
  <dcterms:modified xsi:type="dcterms:W3CDTF">2017-11-22T02:04:29Z</dcterms:modified>
</cp:coreProperties>
</file>