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9" r:id="rId2"/>
    <p:sldId id="33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9"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3683" autoAdjust="0"/>
  </p:normalViewPr>
  <p:slideViewPr>
    <p:cSldViewPr>
      <p:cViewPr varScale="1">
        <p:scale>
          <a:sx n="85" d="100"/>
          <a:sy n="85" d="100"/>
        </p:scale>
        <p:origin x="-14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FF8A2-7A2C-4879-A42D-A2150859FBE5}" type="datetimeFigureOut">
              <a:rPr lang="id-ID" smtClean="0"/>
              <a:pPr/>
              <a:t>03/10/2017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B1CBF-7534-416F-A014-38E6477D10D9}"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atriamultimedia.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atriamultimedia.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atriamultimedia.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42938" y="2428875"/>
            <a:ext cx="7772400" cy="1470025"/>
          </a:xfrm>
        </p:spPr>
        <p:txBody>
          <a:bodyPr>
            <a:normAutofit fontScale="90000"/>
          </a:bodyPr>
          <a:lstStyle/>
          <a:p>
            <a:pPr eaLnBrk="1" hangingPunct="1"/>
            <a:r>
              <a:rPr lang="en-US" b="1" dirty="0" smtClean="0"/>
              <a:t>DESAIN PORTOFOLIO</a:t>
            </a:r>
            <a:br>
              <a:rPr lang="en-US" b="1" dirty="0" smtClean="0"/>
            </a:br>
            <a:r>
              <a:rPr lang="en-US" sz="3600" dirty="0" err="1" smtClean="0"/>
              <a:t>Universitas</a:t>
            </a:r>
            <a:r>
              <a:rPr lang="en-US" sz="3600" dirty="0" smtClean="0"/>
              <a:t> </a:t>
            </a:r>
            <a:r>
              <a:rPr lang="en-US" sz="3600" dirty="0" err="1" smtClean="0"/>
              <a:t>Esa</a:t>
            </a:r>
            <a:r>
              <a:rPr lang="en-US" sz="3600" dirty="0" smtClean="0"/>
              <a:t> </a:t>
            </a:r>
            <a:r>
              <a:rPr lang="en-US" sz="3600" dirty="0" err="1" smtClean="0"/>
              <a:t>Unggul</a:t>
            </a:r>
            <a:r>
              <a:rPr lang="en-US" sz="3600" dirty="0" smtClean="0"/>
              <a:t/>
            </a:r>
            <a:br>
              <a:rPr lang="en-US" sz="3600" dirty="0" smtClean="0"/>
            </a:br>
            <a:r>
              <a:rPr lang="en-US" sz="3600" dirty="0" smtClean="0"/>
              <a:t/>
            </a:r>
            <a:br>
              <a:rPr lang="en-US" sz="3600" dirty="0" smtClean="0"/>
            </a:br>
            <a:r>
              <a:rPr lang="en-US" sz="1600" b="1" dirty="0" err="1" smtClean="0"/>
              <a:t>Pertemuan</a:t>
            </a:r>
            <a:r>
              <a:rPr lang="en-US" sz="1600" b="1" dirty="0" smtClean="0"/>
              <a:t> Ke-3</a:t>
            </a:r>
          </a:p>
        </p:txBody>
      </p:sp>
      <p:sp>
        <p:nvSpPr>
          <p:cNvPr id="2051" name="Subtitle 2"/>
          <p:cNvSpPr>
            <a:spLocks noGrp="1"/>
          </p:cNvSpPr>
          <p:nvPr>
            <p:ph type="subTitle" idx="1"/>
          </p:nvPr>
        </p:nvSpPr>
        <p:spPr>
          <a:xfrm>
            <a:off x="1428750" y="4786313"/>
            <a:ext cx="6400800" cy="1752600"/>
          </a:xfrm>
        </p:spPr>
        <p:txBody>
          <a:bodyPr/>
          <a:lstStyle/>
          <a:p>
            <a:pPr eaLnBrk="1" hangingPunct="1"/>
            <a:r>
              <a:rPr lang="en-US" sz="1600" b="1" smtClean="0"/>
              <a:t>Muhammad Fauzi. S.Des., M.Ds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85000" lnSpcReduction="20000"/>
          </a:bodyPr>
          <a:lstStyle/>
          <a:p>
            <a:pPr marL="514350" indent="-514350" fontAlgn="base">
              <a:buAutoNum type="arabicPeriod" startAt="2"/>
            </a:pPr>
            <a:r>
              <a:rPr lang="id-ID" b="1" dirty="0" smtClean="0"/>
              <a:t>Ilustrasi</a:t>
            </a:r>
          </a:p>
          <a:p>
            <a:pPr marL="514350" indent="-514350" fontAlgn="base">
              <a:buNone/>
            </a:pPr>
            <a:r>
              <a:rPr lang="id-ID" dirty="0"/>
              <a:t/>
            </a:r>
            <a:br>
              <a:rPr lang="id-ID" dirty="0"/>
            </a:br>
            <a:r>
              <a:rPr lang="id-ID" dirty="0"/>
              <a:t>Ilustrasi dalam sebuah penerbitan bisa berfungsi sebagai penghias, bisa pula memperjelas teks. </a:t>
            </a:r>
            <a:endParaRPr lang="id-ID" dirty="0" smtClean="0"/>
          </a:p>
          <a:p>
            <a:pPr marL="514350" indent="-514350" fontAlgn="base">
              <a:buNone/>
            </a:pPr>
            <a:endParaRPr lang="id-ID" dirty="0"/>
          </a:p>
          <a:p>
            <a:pPr marL="514350" indent="-514350" fontAlgn="base">
              <a:buNone/>
            </a:pPr>
            <a:r>
              <a:rPr lang="id-ID" dirty="0" smtClean="0"/>
              <a:t>	Dalam </a:t>
            </a:r>
            <a:r>
              <a:rPr lang="id-ID" dirty="0"/>
              <a:t>statistik yang diperluas ke dalam desain komunikasi visual ilustrasi bisa berupa info grafis. Ada pula yang menyebut dengan info grafik, atau diagram. </a:t>
            </a:r>
            <a:endParaRPr lang="id-ID" dirty="0" smtClean="0"/>
          </a:p>
          <a:p>
            <a:pPr marL="514350" indent="-514350" fontAlgn="base">
              <a:buNone/>
            </a:pPr>
            <a:endParaRPr lang="id-ID" dirty="0"/>
          </a:p>
          <a:p>
            <a:pPr fontAlgn="base">
              <a:buNone/>
            </a:pPr>
            <a:r>
              <a:rPr lang="id-ID" dirty="0" smtClean="0"/>
              <a:t>	Dalam </a:t>
            </a:r>
            <a:r>
              <a:rPr lang="id-ID" dirty="0"/>
              <a:t>ilmu diagram dikenali beberapa jenis bentuk </a:t>
            </a:r>
            <a:r>
              <a:rPr lang="id-ID" dirty="0" smtClean="0"/>
              <a:t>diagram </a:t>
            </a:r>
            <a:r>
              <a:rPr lang="id-ID" dirty="0"/>
              <a:t>yaitu </a:t>
            </a:r>
            <a:r>
              <a:rPr lang="id-ID" i="1" dirty="0"/>
              <a:t>basic statistic</a:t>
            </a:r>
            <a:r>
              <a:rPr lang="id-ID" dirty="0"/>
              <a:t>(umumnya berupa angka-angka), </a:t>
            </a:r>
            <a:r>
              <a:rPr lang="id-ID" i="1" dirty="0"/>
              <a:t>scatter graph</a:t>
            </a:r>
            <a:r>
              <a:rPr lang="id-ID" dirty="0"/>
              <a:t> (diagram pencar), grafik kontinu (diagram garis), grafik bar (diagram batang), diagram bagian (diagram kuweh), dan piktorial (ikonik).</a:t>
            </a:r>
          </a:p>
          <a:p>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Model Layout Pada Desain Majalah</a:t>
            </a:r>
            <a:r>
              <a:rPr lang="id-ID" dirty="0"/>
              <a:t/>
            </a:r>
            <a:br>
              <a:rPr lang="id-ID" dirty="0"/>
            </a:br>
            <a:endParaRPr lang="id-ID" dirty="0"/>
          </a:p>
        </p:txBody>
      </p:sp>
      <p:sp>
        <p:nvSpPr>
          <p:cNvPr id="3" name="Content Placeholder 2"/>
          <p:cNvSpPr>
            <a:spLocks noGrp="1"/>
          </p:cNvSpPr>
          <p:nvPr>
            <p:ph idx="1"/>
          </p:nvPr>
        </p:nvSpPr>
        <p:spPr>
          <a:xfrm>
            <a:off x="457200" y="1285860"/>
            <a:ext cx="8229600" cy="4840303"/>
          </a:xfrm>
        </p:spPr>
        <p:txBody>
          <a:bodyPr>
            <a:normAutofit fontScale="62500" lnSpcReduction="20000"/>
          </a:bodyPr>
          <a:lstStyle/>
          <a:p>
            <a:r>
              <a:rPr lang="id-ID" dirty="0"/>
              <a:t>Elemen dasar dalam suatu layout yang tidak boleh ditinggalkan adalah</a:t>
            </a:r>
            <a:r>
              <a:rPr lang="id-ID" dirty="0" smtClean="0"/>
              <a:t>:</a:t>
            </a:r>
          </a:p>
          <a:p>
            <a:pPr>
              <a:buNone/>
            </a:pPr>
            <a:r>
              <a:rPr lang="id-ID" dirty="0"/>
              <a:t/>
            </a:r>
            <a:br>
              <a:rPr lang="id-ID" dirty="0"/>
            </a:br>
            <a:r>
              <a:rPr lang="id-ID" dirty="0"/>
              <a:t>1. Headline </a:t>
            </a:r>
            <a:r>
              <a:rPr lang="id-ID" dirty="0" smtClean="0"/>
              <a:t>dalam </a:t>
            </a:r>
            <a:r>
              <a:rPr lang="id-ID" dirty="0"/>
              <a:t>suatu publikasi. Bukan hanya judul tetapi </a:t>
            </a:r>
            <a:endParaRPr lang="id-ID" dirty="0" smtClean="0"/>
          </a:p>
          <a:p>
            <a:pPr>
              <a:buNone/>
            </a:pPr>
            <a:r>
              <a:rPr lang="id-ID" dirty="0"/>
              <a:t>	 </a:t>
            </a:r>
            <a:r>
              <a:rPr lang="id-ID" dirty="0" smtClean="0"/>
              <a:t>   mungkin </a:t>
            </a:r>
            <a:r>
              <a:rPr lang="id-ID" dirty="0"/>
              <a:t>berisi pesan utama yang ditonjolkan</a:t>
            </a:r>
            <a:r>
              <a:rPr lang="id-ID" dirty="0" smtClean="0"/>
              <a:t>.</a:t>
            </a:r>
          </a:p>
          <a:p>
            <a:pPr>
              <a:buNone/>
            </a:pPr>
            <a:r>
              <a:rPr lang="id-ID" dirty="0"/>
              <a:t/>
            </a:r>
            <a:br>
              <a:rPr lang="id-ID" dirty="0"/>
            </a:br>
            <a:r>
              <a:rPr lang="id-ID" dirty="0"/>
              <a:t>2. Teks isi atau bodytext. Dalam publikasi berbentuk majalah </a:t>
            </a:r>
            <a:endParaRPr lang="id-ID" dirty="0" smtClean="0"/>
          </a:p>
          <a:p>
            <a:pPr>
              <a:buNone/>
            </a:pPr>
            <a:r>
              <a:rPr lang="id-ID" dirty="0"/>
              <a:t> </a:t>
            </a:r>
            <a:r>
              <a:rPr lang="id-ID" dirty="0" smtClean="0"/>
              <a:t>         bodytext </a:t>
            </a:r>
            <a:r>
              <a:rPr lang="id-ID" dirty="0"/>
              <a:t>adalah bagian teks yang paling banyak dan memiliki </a:t>
            </a:r>
            <a:endParaRPr lang="id-ID" dirty="0" smtClean="0"/>
          </a:p>
          <a:p>
            <a:pPr>
              <a:buNone/>
            </a:pPr>
            <a:r>
              <a:rPr lang="id-ID" dirty="0"/>
              <a:t> </a:t>
            </a:r>
            <a:r>
              <a:rPr lang="id-ID" dirty="0" smtClean="0"/>
              <a:t>         format </a:t>
            </a:r>
            <a:r>
              <a:rPr lang="id-ID" dirty="0"/>
              <a:t>yang seragam. Akan tetapi, pada layout Wan, </a:t>
            </a:r>
            <a:r>
              <a:rPr lang="id-ID" dirty="0" smtClean="0"/>
              <a:t>mungkin</a:t>
            </a:r>
          </a:p>
          <a:p>
            <a:pPr>
              <a:buNone/>
            </a:pPr>
            <a:r>
              <a:rPr lang="id-ID" dirty="0"/>
              <a:t> </a:t>
            </a:r>
            <a:r>
              <a:rPr lang="id-ID" dirty="0" smtClean="0"/>
              <a:t>         </a:t>
            </a:r>
            <a:r>
              <a:rPr lang="id-ID" dirty="0"/>
              <a:t>teks yang berisi info utama ini memiliki lebih dari satu format</a:t>
            </a:r>
            <a:r>
              <a:rPr lang="id-ID" dirty="0" smtClean="0"/>
              <a:t>,</a:t>
            </a:r>
          </a:p>
          <a:p>
            <a:pPr>
              <a:buNone/>
            </a:pPr>
            <a:r>
              <a:rPr lang="id-ID" dirty="0"/>
              <a:t> </a:t>
            </a:r>
            <a:r>
              <a:rPr lang="id-ID" dirty="0" smtClean="0"/>
              <a:t>         </a:t>
            </a:r>
            <a:r>
              <a:rPr lang="id-ID" dirty="0"/>
              <a:t>kadang memiliki beberapa tingkat hierarki tergantung </a:t>
            </a:r>
            <a:r>
              <a:rPr lang="id-ID" dirty="0" smtClean="0"/>
              <a:t>detil</a:t>
            </a:r>
          </a:p>
          <a:p>
            <a:pPr>
              <a:buNone/>
            </a:pPr>
            <a:r>
              <a:rPr lang="id-ID" dirty="0"/>
              <a:t> </a:t>
            </a:r>
            <a:r>
              <a:rPr lang="id-ID" dirty="0" smtClean="0"/>
              <a:t>         </a:t>
            </a:r>
            <a:r>
              <a:rPr lang="id-ID" dirty="0"/>
              <a:t>informasi yang ingin disampaikan.</a:t>
            </a:r>
            <a:br>
              <a:rPr lang="id-ID" dirty="0"/>
            </a:br>
            <a:r>
              <a:rPr lang="id-ID" dirty="0"/>
              <a:t>3. Elemen gambar atau foto</a:t>
            </a:r>
            <a:r>
              <a:rPr lang="id-ID" dirty="0" smtClean="0"/>
              <a:t>.</a:t>
            </a:r>
          </a:p>
          <a:p>
            <a:pPr>
              <a:buNone/>
            </a:pPr>
            <a:r>
              <a:rPr lang="id-ID" dirty="0"/>
              <a:t/>
            </a:r>
            <a:br>
              <a:rPr lang="id-ID" dirty="0"/>
            </a:br>
            <a:r>
              <a:rPr lang="id-ID" dirty="0"/>
              <a:t>4. Ruang kosong dalam bidang publikasi. Sebuah publikasi yang tidak </a:t>
            </a:r>
            <a:endParaRPr lang="id-ID" dirty="0" smtClean="0"/>
          </a:p>
          <a:p>
            <a:pPr>
              <a:buNone/>
            </a:pPr>
            <a:r>
              <a:rPr lang="id-ID" dirty="0"/>
              <a:t> </a:t>
            </a:r>
            <a:r>
              <a:rPr lang="id-ID" dirty="0" smtClean="0"/>
              <a:t>         memperhatikan </a:t>
            </a:r>
            <a:r>
              <a:rPr lang="id-ID" dirty="0"/>
              <a:t>tersedianya ruang kosong akan sulit meletakkan fokus.</a:t>
            </a:r>
            <a:br>
              <a:rPr lang="id-ID" dirty="0"/>
            </a:br>
            <a:endParaRPr lang="id-ID"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xOQMdIKJUao/TVuJlsvF3oI/AAAAAAAAAu4/ZrNxHqzgH-M/s1600/desain%2Bkonvensional.jpg"/>
          <p:cNvPicPr>
            <a:picLocks noChangeAspect="1" noChangeArrowheads="1"/>
          </p:cNvPicPr>
          <p:nvPr/>
        </p:nvPicPr>
        <p:blipFill>
          <a:blip r:embed="rId2"/>
          <a:srcRect/>
          <a:stretch>
            <a:fillRect/>
          </a:stretch>
        </p:blipFill>
        <p:spPr bwMode="auto">
          <a:xfrm>
            <a:off x="4143372" y="2000240"/>
            <a:ext cx="5000628" cy="2859785"/>
          </a:xfrm>
          <a:prstGeom prst="rect">
            <a:avLst/>
          </a:prstGeom>
          <a:noFill/>
        </p:spPr>
      </p:pic>
      <p:sp>
        <p:nvSpPr>
          <p:cNvPr id="3" name="Content Placeholder 2"/>
          <p:cNvSpPr>
            <a:spLocks noGrp="1"/>
          </p:cNvSpPr>
          <p:nvPr>
            <p:ph idx="1"/>
          </p:nvPr>
        </p:nvSpPr>
        <p:spPr>
          <a:xfrm>
            <a:off x="142844" y="357166"/>
            <a:ext cx="4000528" cy="5768997"/>
          </a:xfrm>
        </p:spPr>
        <p:txBody>
          <a:bodyPr>
            <a:normAutofit fontScale="55000" lnSpcReduction="20000"/>
          </a:bodyPr>
          <a:lstStyle/>
          <a:p>
            <a:pPr>
              <a:buNone/>
            </a:pPr>
            <a:r>
              <a:rPr lang="id-ID" sz="3800" b="1" dirty="0"/>
              <a:t>Berikut Desain Layout </a:t>
            </a:r>
            <a:r>
              <a:rPr lang="id-ID" sz="3800" b="1" dirty="0" smtClean="0"/>
              <a:t>yang</a:t>
            </a:r>
          </a:p>
          <a:p>
            <a:pPr>
              <a:buNone/>
            </a:pPr>
            <a:r>
              <a:rPr lang="id-ID" sz="3800" b="1" dirty="0" smtClean="0"/>
              <a:t>ada pada sebuah Majalah:</a:t>
            </a:r>
          </a:p>
          <a:p>
            <a:pPr>
              <a:buNone/>
            </a:pPr>
            <a:endParaRPr lang="id-ID" sz="3800" b="1" dirty="0"/>
          </a:p>
          <a:p>
            <a:pPr>
              <a:buNone/>
            </a:pPr>
            <a:r>
              <a:rPr lang="id-ID" b="1" dirty="0" smtClean="0"/>
              <a:t>Desain Convensional:</a:t>
            </a:r>
          </a:p>
          <a:p>
            <a:r>
              <a:rPr lang="id-ID" dirty="0" smtClean="0"/>
              <a:t>Model sangat </a:t>
            </a:r>
            <a:r>
              <a:rPr lang="id-ID" dirty="0"/>
              <a:t>sederhana. </a:t>
            </a:r>
            <a:endParaRPr lang="id-ID" dirty="0" smtClean="0"/>
          </a:p>
          <a:p>
            <a:r>
              <a:rPr lang="id-ID" dirty="0" smtClean="0"/>
              <a:t>Mementingkan </a:t>
            </a:r>
            <a:r>
              <a:rPr lang="id-ID" dirty="0"/>
              <a:t>informasi dalam bentuk bodytext. Biasanya meletakkan judul di pojok kiri atas sebagai bagian yang pertama kali akan dibaca sesuai alur membaca secara tradisional. </a:t>
            </a:r>
            <a:endParaRPr lang="id-ID" dirty="0" smtClean="0"/>
          </a:p>
          <a:p>
            <a:r>
              <a:rPr lang="id-ID" dirty="0" smtClean="0"/>
              <a:t>Desain </a:t>
            </a:r>
            <a:r>
              <a:rPr lang="id-ID" dirty="0"/>
              <a:t>layout semacam ini tepat dipergunakan bagi publikasi yang pembacanya memang berminat pada informasi yang ingin disampaikan. </a:t>
            </a:r>
            <a:endParaRPr lang="id-ID" dirty="0" smtClean="0"/>
          </a:p>
          <a:p>
            <a:r>
              <a:rPr lang="id-ID" dirty="0" smtClean="0"/>
              <a:t>Tidak </a:t>
            </a:r>
            <a:r>
              <a:rPr lang="id-ID" dirty="0"/>
              <a:t>ada unsur yang ingin membujuk agar responden bersedia membaca publikasi ini, karena publikasi ini diperlukan oleh pembacanya.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3.bp.blogspot.com/-oOGunqGEIWU/TVuJl1_WHyI/AAAAAAAAAvA/U6JtYwAri9w/s1600/desain%2Bklasik.jpg"/>
          <p:cNvPicPr>
            <a:picLocks noChangeAspect="1" noChangeArrowheads="1"/>
          </p:cNvPicPr>
          <p:nvPr/>
        </p:nvPicPr>
        <p:blipFill>
          <a:blip r:embed="rId2"/>
          <a:srcRect/>
          <a:stretch>
            <a:fillRect/>
          </a:stretch>
        </p:blipFill>
        <p:spPr bwMode="auto">
          <a:xfrm>
            <a:off x="4214810" y="1357299"/>
            <a:ext cx="4941189" cy="3357586"/>
          </a:xfrm>
          <a:prstGeom prst="rect">
            <a:avLst/>
          </a:prstGeom>
          <a:noFill/>
        </p:spPr>
      </p:pic>
      <p:sp>
        <p:nvSpPr>
          <p:cNvPr id="3" name="Content Placeholder 2"/>
          <p:cNvSpPr>
            <a:spLocks noGrp="1"/>
          </p:cNvSpPr>
          <p:nvPr>
            <p:ph idx="1"/>
          </p:nvPr>
        </p:nvSpPr>
        <p:spPr>
          <a:xfrm>
            <a:off x="142844" y="428604"/>
            <a:ext cx="4214842" cy="5697559"/>
          </a:xfrm>
        </p:spPr>
        <p:txBody>
          <a:bodyPr>
            <a:normAutofit fontScale="70000" lnSpcReduction="20000"/>
          </a:bodyPr>
          <a:lstStyle/>
          <a:p>
            <a:r>
              <a:rPr lang="id-ID" b="1" dirty="0"/>
              <a:t>Desain </a:t>
            </a:r>
            <a:r>
              <a:rPr lang="id-ID" b="1" dirty="0" smtClean="0"/>
              <a:t>Klasik:</a:t>
            </a:r>
          </a:p>
          <a:p>
            <a:r>
              <a:rPr lang="id-ID" dirty="0" smtClean="0"/>
              <a:t>adalah </a:t>
            </a:r>
            <a:r>
              <a:rPr lang="id-ID" dirty="0"/>
              <a:t>desain standar di dalam pemformatan layout publikasi. </a:t>
            </a:r>
            <a:endParaRPr lang="id-ID" dirty="0" smtClean="0"/>
          </a:p>
          <a:p>
            <a:r>
              <a:rPr lang="id-ID" dirty="0" smtClean="0"/>
              <a:t>Designer </a:t>
            </a:r>
            <a:r>
              <a:rPr lang="id-ID" dirty="0"/>
              <a:t>dan bahkan kalangan tertentu menganggap seperti inilah layaknya sebuah publikasi ditata. </a:t>
            </a:r>
            <a:endParaRPr lang="id-ID" dirty="0" smtClean="0"/>
          </a:p>
          <a:p>
            <a:r>
              <a:rPr lang="id-ID" dirty="0" smtClean="0"/>
              <a:t>Desain </a:t>
            </a:r>
            <a:r>
              <a:rPr lang="id-ID" dirty="0"/>
              <a:t>ini sederhana dan menarik. Layout ini merupakan peninggalan zaman mesin cetak timah yang masih tetap dipakai hingga kini</a:t>
            </a:r>
            <a:r>
              <a:rPr lang="id-ID" dirty="0" smtClean="0"/>
              <a:t>.</a:t>
            </a:r>
          </a:p>
          <a:p>
            <a:r>
              <a:rPr lang="id-ID" dirty="0" smtClean="0"/>
              <a:t>Penulisan </a:t>
            </a:r>
            <a:r>
              <a:rPr lang="id-ID" dirty="0"/>
              <a:t>judul rata tengah dan di bagian atas halaman dan bodytext disusun dalam dua kolom yang sama besarnya. Keterangan gambar ditulis dengan style yang berbeda di bawah gambarnya.</a:t>
            </a:r>
          </a:p>
          <a:p>
            <a:endParaRPr lang="id-ID"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sphotos-a.xx.fbcdn.net/hphotos-ash3/c0.0.403.403/p403x403/552645_457330560984179_1456873753_n.jpg"/>
          <p:cNvPicPr>
            <a:picLocks noChangeAspect="1" noChangeArrowheads="1"/>
          </p:cNvPicPr>
          <p:nvPr/>
        </p:nvPicPr>
        <p:blipFill>
          <a:blip r:embed="rId2"/>
          <a:srcRect/>
          <a:stretch>
            <a:fillRect/>
          </a:stretch>
        </p:blipFill>
        <p:spPr bwMode="auto">
          <a:xfrm>
            <a:off x="5305425" y="2643182"/>
            <a:ext cx="3838575" cy="3838576"/>
          </a:xfrm>
          <a:prstGeom prst="rect">
            <a:avLst/>
          </a:prstGeom>
          <a:noFill/>
        </p:spPr>
      </p:pic>
      <p:pic>
        <p:nvPicPr>
          <p:cNvPr id="25602" name="Picture 2" descr="http://3.bp.blogspot.com/-m5WbgCGi6A4/T5ysnoE-TgI/AAAAAAAAG40/wQ_Vd0XJj7U/s640/jj.jpg"/>
          <p:cNvPicPr>
            <a:picLocks noChangeAspect="1" noChangeArrowheads="1"/>
          </p:cNvPicPr>
          <p:nvPr/>
        </p:nvPicPr>
        <p:blipFill>
          <a:blip r:embed="rId3"/>
          <a:srcRect/>
          <a:stretch>
            <a:fillRect/>
          </a:stretch>
        </p:blipFill>
        <p:spPr bwMode="auto">
          <a:xfrm>
            <a:off x="5227641" y="0"/>
            <a:ext cx="3916359" cy="2551753"/>
          </a:xfrm>
          <a:prstGeom prst="rect">
            <a:avLst/>
          </a:prstGeom>
          <a:noFill/>
        </p:spPr>
      </p:pic>
      <p:sp>
        <p:nvSpPr>
          <p:cNvPr id="3" name="Content Placeholder 2"/>
          <p:cNvSpPr>
            <a:spLocks noGrp="1"/>
          </p:cNvSpPr>
          <p:nvPr>
            <p:ph idx="1"/>
          </p:nvPr>
        </p:nvSpPr>
        <p:spPr>
          <a:xfrm>
            <a:off x="142844" y="500042"/>
            <a:ext cx="4286280" cy="5626121"/>
          </a:xfrm>
        </p:spPr>
        <p:txBody>
          <a:bodyPr>
            <a:normAutofit fontScale="55000" lnSpcReduction="20000"/>
          </a:bodyPr>
          <a:lstStyle/>
          <a:p>
            <a:r>
              <a:rPr lang="id-ID" b="1" dirty="0"/>
              <a:t>Desain </a:t>
            </a:r>
            <a:r>
              <a:rPr lang="id-ID" b="1" dirty="0" smtClean="0"/>
              <a:t>Modern:</a:t>
            </a:r>
          </a:p>
          <a:p>
            <a:endParaRPr lang="id-ID" b="1" dirty="0" smtClean="0"/>
          </a:p>
          <a:p>
            <a:r>
              <a:rPr lang="id-ID" dirty="0" smtClean="0"/>
              <a:t>Desain </a:t>
            </a:r>
            <a:r>
              <a:rPr lang="id-ID" dirty="0"/>
              <a:t>ini muncul di era </a:t>
            </a:r>
            <a:r>
              <a:rPr lang="id-ID" dirty="0" smtClean="0"/>
              <a:t>modern </a:t>
            </a:r>
            <a:r>
              <a:rPr lang="id-ID" dirty="0"/>
              <a:t>(tahun </a:t>
            </a:r>
            <a:r>
              <a:rPr lang="id-ID" dirty="0" smtClean="0"/>
              <a:t>70-an) </a:t>
            </a:r>
            <a:r>
              <a:rPr lang="id-ID" dirty="0"/>
              <a:t>dan masih dominan hingga sekarang. </a:t>
            </a:r>
            <a:endParaRPr lang="id-ID" dirty="0" smtClean="0"/>
          </a:p>
          <a:p>
            <a:r>
              <a:rPr lang="id-ID" dirty="0" smtClean="0"/>
              <a:t>Sudah </a:t>
            </a:r>
            <a:r>
              <a:rPr lang="id-ID" dirty="0"/>
              <a:t>berani meninggalkan batasan-batasan lama seperti kolom tunggal yang cukup panjang. </a:t>
            </a:r>
            <a:endParaRPr lang="id-ID" dirty="0" smtClean="0"/>
          </a:p>
          <a:p>
            <a:r>
              <a:rPr lang="id-ID" dirty="0" smtClean="0"/>
              <a:t>Untuk </a:t>
            </a:r>
            <a:r>
              <a:rPr lang="id-ID" dirty="0"/>
              <a:t>mengimbangi panjangnya kolom, leading (jarak antarbaris) dibuat longgar. </a:t>
            </a:r>
            <a:endParaRPr lang="id-ID" dirty="0" smtClean="0"/>
          </a:p>
          <a:p>
            <a:r>
              <a:rPr lang="id-ID" dirty="0" smtClean="0"/>
              <a:t>Usaha </a:t>
            </a:r>
            <a:r>
              <a:rPr lang="id-ID" dirty="0"/>
              <a:t>untuk menarik perhatian pembaca adalah dengan menonjolkan unsur visual, seperti menampilkan gambar lebih banyak. Termasuk juga alat bantu tipografi, seperti unsur garis tebal yang berguna untuk memberikan stressing pada bidang publikasi</a:t>
            </a:r>
            <a:r>
              <a:rPr lang="id-ID" dirty="0" smtClean="0"/>
              <a:t>.</a:t>
            </a:r>
          </a:p>
          <a:p>
            <a:r>
              <a:rPr lang="id-ID" dirty="0" smtClean="0"/>
              <a:t>Pemakaian </a:t>
            </a:r>
            <a:r>
              <a:rPr lang="id-ID" dirty="0"/>
              <a:t>ruang kosong telah mulai memperoleh porsi yang cukup.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2.bp.blogspot.com/-_XpqJIZ3FlI/Tex54v4VK9I/AAAAAAAAAaM/e7Y9s0bBlXE/s400/teknikal.jpg"/>
          <p:cNvPicPr>
            <a:picLocks noChangeAspect="1" noChangeArrowheads="1"/>
          </p:cNvPicPr>
          <p:nvPr/>
        </p:nvPicPr>
        <p:blipFill>
          <a:blip r:embed="rId2"/>
          <a:srcRect/>
          <a:stretch>
            <a:fillRect/>
          </a:stretch>
        </p:blipFill>
        <p:spPr bwMode="auto">
          <a:xfrm>
            <a:off x="4714876" y="1785926"/>
            <a:ext cx="4429125" cy="2823568"/>
          </a:xfrm>
          <a:prstGeom prst="rect">
            <a:avLst/>
          </a:prstGeom>
          <a:noFill/>
        </p:spPr>
      </p:pic>
      <p:sp>
        <p:nvSpPr>
          <p:cNvPr id="3" name="Content Placeholder 2"/>
          <p:cNvSpPr>
            <a:spLocks noGrp="1"/>
          </p:cNvSpPr>
          <p:nvPr>
            <p:ph idx="1"/>
          </p:nvPr>
        </p:nvSpPr>
        <p:spPr>
          <a:xfrm>
            <a:off x="457200" y="428604"/>
            <a:ext cx="4329114" cy="5697559"/>
          </a:xfrm>
        </p:spPr>
        <p:txBody>
          <a:bodyPr>
            <a:normAutofit fontScale="47500" lnSpcReduction="20000"/>
          </a:bodyPr>
          <a:lstStyle/>
          <a:p>
            <a:r>
              <a:rPr lang="id-ID" sz="4000" b="1" dirty="0"/>
              <a:t>Desain </a:t>
            </a:r>
            <a:r>
              <a:rPr lang="id-ID" sz="4000" b="1" dirty="0" smtClean="0"/>
              <a:t>Technical:</a:t>
            </a:r>
          </a:p>
          <a:p>
            <a:pPr>
              <a:buNone/>
            </a:pPr>
            <a:endParaRPr lang="id-ID" b="1" dirty="0" smtClean="0"/>
          </a:p>
          <a:p>
            <a:r>
              <a:rPr lang="id-ID" dirty="0" smtClean="0"/>
              <a:t>Model </a:t>
            </a:r>
            <a:r>
              <a:rPr lang="id-ID" dirty="0"/>
              <a:t>desain ini cocok untuk orang yang berselera praktis dan untuk memuat hal-hal yang bersifat teknis. </a:t>
            </a:r>
            <a:endParaRPr lang="id-ID" dirty="0" smtClean="0"/>
          </a:p>
          <a:p>
            <a:r>
              <a:rPr lang="id-ID" dirty="0" smtClean="0"/>
              <a:t>Kolomnya </a:t>
            </a:r>
            <a:r>
              <a:rPr lang="id-ID" dirty="0"/>
              <a:t>rata-rata sempit dan tidak memuat teks yang terlalu panjang. </a:t>
            </a:r>
            <a:endParaRPr lang="id-ID" dirty="0" smtClean="0"/>
          </a:p>
          <a:p>
            <a:r>
              <a:rPr lang="id-ID" dirty="0" smtClean="0"/>
              <a:t>Ruang </a:t>
            </a:r>
            <a:r>
              <a:rPr lang="id-ID" dirty="0"/>
              <a:t>kosong yang tersedia sangat banyak, berguna untuk mengarahkan fokus pada isinya. </a:t>
            </a:r>
            <a:endParaRPr lang="id-ID" dirty="0" smtClean="0"/>
          </a:p>
          <a:p>
            <a:r>
              <a:rPr lang="id-ID" dirty="0" smtClean="0"/>
              <a:t>Gambar </a:t>
            </a:r>
            <a:r>
              <a:rPr lang="id-ID" dirty="0"/>
              <a:t>terpasang secara simetri pada bagian-bagian halaman yang memberikan kesan balance. </a:t>
            </a:r>
            <a:endParaRPr lang="id-ID" dirty="0" smtClean="0"/>
          </a:p>
          <a:p>
            <a:r>
              <a:rPr lang="id-ID" dirty="0" smtClean="0"/>
              <a:t>Pembaca </a:t>
            </a:r>
            <a:r>
              <a:rPr lang="id-ID" dirty="0"/>
              <a:t>yang menyukai layout seperti ini, biasanya tidak membaca publikasi secara urut. la cenderung mencari-cari topik yang disukai, baik dengan membuka-buka halaman demi halaman maupun dengan melihat daftar isi. </a:t>
            </a:r>
            <a:endParaRPr lang="id-ID" dirty="0" smtClean="0"/>
          </a:p>
          <a:p>
            <a:r>
              <a:rPr lang="id-ID" dirty="0" smtClean="0"/>
              <a:t>Penomoran halaman </a:t>
            </a:r>
            <a:r>
              <a:rPr lang="id-ID" dirty="0"/>
              <a:t>jelas dan cenderung </a:t>
            </a:r>
            <a:r>
              <a:rPr lang="id-ID" dirty="0" smtClean="0"/>
              <a:t>menonjol. </a:t>
            </a:r>
            <a:r>
              <a:rPr lang="id-ID" dirty="0"/>
              <a:t>Sekalipun pada contoh ini, dari dua halaman cukup diperlukan satu nomor halaman genap. Sebab setelah menangkap nomor halaman ini, 72, tanpa melihat nomor berapa di sebelahnya, pasti yang sebelah kanan adalah halaman 73. Itulah sifat orang-orang teknik yang selalu mengedepankan logika.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428604"/>
            <a:ext cx="4357718" cy="5697559"/>
          </a:xfrm>
        </p:spPr>
        <p:txBody>
          <a:bodyPr>
            <a:normAutofit fontScale="62500" lnSpcReduction="20000"/>
          </a:bodyPr>
          <a:lstStyle/>
          <a:p>
            <a:r>
              <a:rPr lang="id-ID" sz="4500" b="1" dirty="0"/>
              <a:t>Desain </a:t>
            </a:r>
            <a:r>
              <a:rPr lang="id-ID" sz="4500" b="1" dirty="0" smtClean="0"/>
              <a:t>Agresif:</a:t>
            </a:r>
          </a:p>
          <a:p>
            <a:endParaRPr lang="id-ID" b="1" dirty="0"/>
          </a:p>
          <a:p>
            <a:r>
              <a:rPr lang="id-ID" dirty="0" smtClean="0"/>
              <a:t>Desain </a:t>
            </a:r>
            <a:r>
              <a:rPr lang="id-ID" dirty="0"/>
              <a:t>jenis ini bersifat menyerang. </a:t>
            </a:r>
            <a:endParaRPr lang="id-ID" dirty="0" smtClean="0"/>
          </a:p>
          <a:p>
            <a:r>
              <a:rPr lang="id-ID" dirty="0" smtClean="0"/>
              <a:t>Layout </a:t>
            </a:r>
            <a:r>
              <a:rPr lang="id-ID" dirty="0"/>
              <a:t>agresif tidak dimuat terus menerus sepanjang isi publikasi. la hanya diperlukan maksimum 20% dari seluruh </a:t>
            </a:r>
            <a:r>
              <a:rPr lang="id-ID" dirty="0" smtClean="0"/>
              <a:t>halaman.</a:t>
            </a:r>
          </a:p>
          <a:p>
            <a:r>
              <a:rPr lang="id-ID" dirty="0" smtClean="0"/>
              <a:t>Keagresifan </a:t>
            </a:r>
            <a:r>
              <a:rPr lang="id-ID" dirty="0"/>
              <a:t>dari desain ini dibuat dengan menampilkan gambar yang besar dan bahkan sebagai latar belakang artikel jika perlu. </a:t>
            </a:r>
            <a:endParaRPr lang="id-ID" dirty="0" smtClean="0"/>
          </a:p>
          <a:p>
            <a:r>
              <a:rPr lang="id-ID" dirty="0" smtClean="0"/>
              <a:t>Gambar </a:t>
            </a:r>
            <a:r>
              <a:rPr lang="id-ID" dirty="0"/>
              <a:t>yang besar sekaligus untuk menggantikan peran white space secara berkebalikan. Jika gambar tampil kuat, bagian teks harus cukup kontras untuk dibaca, baik dengan memberikan background maupun menggunakan jenis huruf yang sangat legibly (dapat dibaca) dalam warna yang jelas. </a:t>
            </a:r>
          </a:p>
          <a:p>
            <a:endParaRPr lang="id-ID" dirty="0"/>
          </a:p>
        </p:txBody>
      </p:sp>
      <p:pic>
        <p:nvPicPr>
          <p:cNvPr id="27650" name="Picture 2" descr="http://2.bp.blogspot.com/-P6XOEpK-cq8/Tex6DZeONcI/AAAAAAAAAaU/Lv10zLO2pGc/s1600/Agresif.jpg"/>
          <p:cNvPicPr>
            <a:picLocks noChangeAspect="1" noChangeArrowheads="1"/>
          </p:cNvPicPr>
          <p:nvPr/>
        </p:nvPicPr>
        <p:blipFill>
          <a:blip r:embed="rId2"/>
          <a:srcRect/>
          <a:stretch>
            <a:fillRect/>
          </a:stretch>
        </p:blipFill>
        <p:spPr bwMode="auto">
          <a:xfrm>
            <a:off x="4714877" y="353756"/>
            <a:ext cx="4429124" cy="3075244"/>
          </a:xfrm>
          <a:prstGeom prst="rect">
            <a:avLst/>
          </a:prstGeom>
          <a:noFill/>
        </p:spPr>
      </p:pic>
      <p:pic>
        <p:nvPicPr>
          <p:cNvPr id="27652" name="Picture 4" descr="http://i36.tinypic.com/2w6i9hl.jpg"/>
          <p:cNvPicPr>
            <a:picLocks noChangeAspect="1" noChangeArrowheads="1"/>
          </p:cNvPicPr>
          <p:nvPr/>
        </p:nvPicPr>
        <p:blipFill>
          <a:blip r:embed="rId3"/>
          <a:srcRect/>
          <a:stretch>
            <a:fillRect/>
          </a:stretch>
        </p:blipFill>
        <p:spPr bwMode="auto">
          <a:xfrm>
            <a:off x="4631307" y="3571876"/>
            <a:ext cx="4512692" cy="318897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4400552" cy="5840435"/>
          </a:xfrm>
        </p:spPr>
        <p:txBody>
          <a:bodyPr>
            <a:normAutofit fontScale="47500" lnSpcReduction="20000"/>
          </a:bodyPr>
          <a:lstStyle/>
          <a:p>
            <a:r>
              <a:rPr lang="id-ID" sz="4000" b="1" dirty="0"/>
              <a:t>Desain </a:t>
            </a:r>
            <a:r>
              <a:rPr lang="id-ID" sz="4000" b="1" dirty="0" smtClean="0"/>
              <a:t>Juvenile:</a:t>
            </a:r>
          </a:p>
          <a:p>
            <a:pPr>
              <a:buNone/>
            </a:pPr>
            <a:endParaRPr lang="id-ID" b="1" dirty="0" smtClean="0"/>
          </a:p>
          <a:p>
            <a:r>
              <a:rPr lang="id-ID" dirty="0" smtClean="0"/>
              <a:t>Juvenile </a:t>
            </a:r>
            <a:r>
              <a:rPr lang="id-ID" dirty="0"/>
              <a:t>Book artinya buku untuk anak-anak. Jadi, desain ini </a:t>
            </a:r>
            <a:r>
              <a:rPr lang="id-ID" dirty="0" smtClean="0"/>
              <a:t>ditujukan </a:t>
            </a:r>
            <a:r>
              <a:rPr lang="id-ID" dirty="0"/>
              <a:t>untuk segmen pembaca anak-anak. </a:t>
            </a:r>
            <a:endParaRPr lang="id-ID" dirty="0" smtClean="0"/>
          </a:p>
          <a:p>
            <a:r>
              <a:rPr lang="id-ID" dirty="0" smtClean="0"/>
              <a:t>Desain </a:t>
            </a:r>
            <a:r>
              <a:rPr lang="id-ID" dirty="0"/>
              <a:t>ini berangkat konsep klasik hanya untuk menampilkan daya serang agar menarik untuk dibaca, maka diperlukan beberapa bagian menggunakan teks berukur besar, gambar berukuran cukup</a:t>
            </a:r>
            <a:br>
              <a:rPr lang="id-ID" dirty="0"/>
            </a:br>
            <a:r>
              <a:rPr lang="id-ID" dirty="0"/>
              <a:t>besar, dan gambar lain yang lebih kecil dalam jumlah yang agak banyak. </a:t>
            </a:r>
            <a:endParaRPr lang="id-ID" dirty="0" smtClean="0"/>
          </a:p>
          <a:p>
            <a:r>
              <a:rPr lang="id-ID" dirty="0" smtClean="0"/>
              <a:t>Bidang kosong </a:t>
            </a:r>
            <a:r>
              <a:rPr lang="id-ID" dirty="0"/>
              <a:t>lebih banyak dibanding desain klasik. Bahkan jika perlu background dibuat berwarna Konsep klasik yang mendasari layout ini ditujukan untuk mendidik pembaca yaitu anak, mengenal estetika layout secara formal dengan urutan serta bagian-bagian yang tidak terlalu didestorsikan. </a:t>
            </a:r>
            <a:endParaRPr lang="id-ID" dirty="0" smtClean="0"/>
          </a:p>
          <a:p>
            <a:r>
              <a:rPr lang="id-ID" dirty="0" smtClean="0"/>
              <a:t>Bentuk </a:t>
            </a:r>
            <a:r>
              <a:rPr lang="id-ID" dirty="0"/>
              <a:t>huruf teks headlines biasanya juga masih mengacu pada pilihan standar Serif dan San serif yang lebih modern. Ukuran body teks satu nomor lebih besar dari desain klasik, dengan tujuan agar pembaca muda kita tidak terlalu jenuh dengan teks yang banyak dalam suatu halaman. </a:t>
            </a:r>
          </a:p>
          <a:p>
            <a:endParaRPr lang="id-ID" dirty="0"/>
          </a:p>
        </p:txBody>
      </p:sp>
      <p:pic>
        <p:nvPicPr>
          <p:cNvPr id="28676" name="Picture 4" descr="http://fc04.deviantart.net/fs14/i/2007/046/f/c/Magazine_Layout_by_Peslac.jpg"/>
          <p:cNvPicPr>
            <a:picLocks noChangeAspect="1" noChangeArrowheads="1"/>
          </p:cNvPicPr>
          <p:nvPr/>
        </p:nvPicPr>
        <p:blipFill>
          <a:blip r:embed="rId2"/>
          <a:srcRect/>
          <a:stretch>
            <a:fillRect/>
          </a:stretch>
        </p:blipFill>
        <p:spPr bwMode="auto">
          <a:xfrm>
            <a:off x="5130801" y="1714488"/>
            <a:ext cx="4013199" cy="280032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3.bp.blogspot.com/-sVphGA4WZ-M/UFeVTGvWTWI/AAAAAAAAI6c/5S9PesvE5fQ/s1600/glamour+editorial+raquel+and+clarissa.jpg"/>
          <p:cNvPicPr>
            <a:picLocks noChangeAspect="1" noChangeArrowheads="1"/>
          </p:cNvPicPr>
          <p:nvPr/>
        </p:nvPicPr>
        <p:blipFill>
          <a:blip r:embed="rId2" cstate="print"/>
          <a:srcRect/>
          <a:stretch>
            <a:fillRect/>
          </a:stretch>
        </p:blipFill>
        <p:spPr bwMode="auto">
          <a:xfrm>
            <a:off x="4875063" y="357166"/>
            <a:ext cx="4268937" cy="2857520"/>
          </a:xfrm>
          <a:prstGeom prst="rect">
            <a:avLst/>
          </a:prstGeom>
          <a:noFill/>
        </p:spPr>
      </p:pic>
      <p:sp>
        <p:nvSpPr>
          <p:cNvPr id="3" name="Content Placeholder 2"/>
          <p:cNvSpPr>
            <a:spLocks noGrp="1"/>
          </p:cNvSpPr>
          <p:nvPr>
            <p:ph idx="1"/>
          </p:nvPr>
        </p:nvSpPr>
        <p:spPr>
          <a:xfrm>
            <a:off x="142844" y="642918"/>
            <a:ext cx="4643470" cy="5786478"/>
          </a:xfrm>
        </p:spPr>
        <p:txBody>
          <a:bodyPr>
            <a:normAutofit fontScale="62500" lnSpcReduction="20000"/>
          </a:bodyPr>
          <a:lstStyle/>
          <a:p>
            <a:r>
              <a:rPr lang="id-ID" b="1" dirty="0"/>
              <a:t>Desain Young &amp; </a:t>
            </a:r>
            <a:r>
              <a:rPr lang="id-ID" b="1" dirty="0" smtClean="0"/>
              <a:t>Fun:</a:t>
            </a:r>
          </a:p>
          <a:p>
            <a:endParaRPr lang="id-ID" b="1" dirty="0"/>
          </a:p>
          <a:p>
            <a:r>
              <a:rPr lang="id-ID" dirty="0" smtClean="0"/>
              <a:t>Untuk </a:t>
            </a:r>
            <a:r>
              <a:rPr lang="id-ID" dirty="0"/>
              <a:t>segmen yang lebih tua dari pembaca Juvenile, diperlukan tampilan yang tidak lagi childish (kekanak-kanakan). </a:t>
            </a:r>
            <a:endParaRPr lang="id-ID" dirty="0" smtClean="0"/>
          </a:p>
          <a:p>
            <a:r>
              <a:rPr lang="id-ID" dirty="0" smtClean="0"/>
              <a:t>Huruf </a:t>
            </a:r>
            <a:r>
              <a:rPr lang="id-ID" dirty="0"/>
              <a:t>yang dipakai dengan pilihan Sans serif dalam ukuran yang lebih kecil. </a:t>
            </a:r>
            <a:endParaRPr lang="id-ID" dirty="0" smtClean="0"/>
          </a:p>
          <a:p>
            <a:r>
              <a:rPr lang="id-ID" dirty="0" smtClean="0"/>
              <a:t>Tatanan </a:t>
            </a:r>
            <a:r>
              <a:rPr lang="id-ID" dirty="0"/>
              <a:t>elemen gambar sudah lebih ekspresionis kadang distortif (merusak bentuk asli untuk memperoleh efek lain), karena pembaca seusia ini merasa tidak puas dengan yang biasa. Ia selalu ingin menemukan pengalaman baru dari apa yang dilihat dan dibacanya. Jika perlu, elemen gambar yang dijungkirbalikkan, yang untuk orang dewasa merasa pusing memandangnya tetapi sesekali mereka akan enjoy untuk memandang suatu objek secara terbalik.</a:t>
            </a:r>
          </a:p>
          <a:p>
            <a:endParaRPr lang="id-ID" dirty="0"/>
          </a:p>
        </p:txBody>
      </p:sp>
      <p:pic>
        <p:nvPicPr>
          <p:cNvPr id="6" name="Picture 4" descr="http://fashionsignmagdotcom.files.wordpress.com/2011/10/layout1page.jpg"/>
          <p:cNvPicPr>
            <a:picLocks noChangeAspect="1" noChangeArrowheads="1"/>
          </p:cNvPicPr>
          <p:nvPr/>
        </p:nvPicPr>
        <p:blipFill>
          <a:blip r:embed="rId3" cstate="print"/>
          <a:srcRect/>
          <a:stretch>
            <a:fillRect/>
          </a:stretch>
        </p:blipFill>
        <p:spPr bwMode="auto">
          <a:xfrm>
            <a:off x="-4714940" y="76618813"/>
            <a:ext cx="1857388" cy="2177055"/>
          </a:xfrm>
          <a:prstGeom prst="rect">
            <a:avLst/>
          </a:prstGeom>
          <a:noFill/>
        </p:spPr>
      </p:pic>
      <p:pic>
        <p:nvPicPr>
          <p:cNvPr id="29702" name="Picture 6" descr="http://fc00.deviantart.net/fs70/i/2010/218/1/4/Magazine_Layout___Hyori_by_shinjasu.png"/>
          <p:cNvPicPr>
            <a:picLocks noChangeAspect="1" noChangeArrowheads="1"/>
          </p:cNvPicPr>
          <p:nvPr/>
        </p:nvPicPr>
        <p:blipFill>
          <a:blip r:embed="rId4"/>
          <a:srcRect/>
          <a:stretch>
            <a:fillRect/>
          </a:stretch>
        </p:blipFill>
        <p:spPr bwMode="auto">
          <a:xfrm>
            <a:off x="4803890" y="3500438"/>
            <a:ext cx="4340110" cy="307183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4.bp.blogspot.com/-i6CrCIMm3WE/T8YGRNyqlRI/AAAAAAAABR0/BJHm46VOe1o/s1600/LAYOUT.jpg"/>
          <p:cNvPicPr>
            <a:picLocks noChangeAspect="1" noChangeArrowheads="1"/>
          </p:cNvPicPr>
          <p:nvPr/>
        </p:nvPicPr>
        <p:blipFill>
          <a:blip r:embed="rId2"/>
          <a:srcRect/>
          <a:stretch>
            <a:fillRect/>
          </a:stretch>
        </p:blipFill>
        <p:spPr bwMode="auto">
          <a:xfrm>
            <a:off x="4785792" y="1571612"/>
            <a:ext cx="4358208" cy="3071835"/>
          </a:xfrm>
          <a:prstGeom prst="rect">
            <a:avLst/>
          </a:prstGeom>
          <a:noFill/>
        </p:spPr>
      </p:pic>
      <p:sp>
        <p:nvSpPr>
          <p:cNvPr id="3" name="Content Placeholder 2"/>
          <p:cNvSpPr>
            <a:spLocks noGrp="1"/>
          </p:cNvSpPr>
          <p:nvPr>
            <p:ph idx="1"/>
          </p:nvPr>
        </p:nvSpPr>
        <p:spPr>
          <a:xfrm>
            <a:off x="457200" y="500042"/>
            <a:ext cx="4329114" cy="5626121"/>
          </a:xfrm>
        </p:spPr>
        <p:txBody>
          <a:bodyPr>
            <a:normAutofit fontScale="55000" lnSpcReduction="20000"/>
          </a:bodyPr>
          <a:lstStyle/>
          <a:p>
            <a:r>
              <a:rPr lang="id-ID" b="1" dirty="0"/>
              <a:t>Desain Young &amp; </a:t>
            </a:r>
            <a:r>
              <a:rPr lang="id-ID" b="1" dirty="0" smtClean="0"/>
              <a:t>Feminim:</a:t>
            </a:r>
          </a:p>
          <a:p>
            <a:pPr>
              <a:buNone/>
            </a:pPr>
            <a:endParaRPr lang="id-ID" b="1" dirty="0" smtClean="0"/>
          </a:p>
          <a:p>
            <a:r>
              <a:rPr lang="id-ID" dirty="0"/>
              <a:t>D</a:t>
            </a:r>
            <a:r>
              <a:rPr lang="id-ID" dirty="0" smtClean="0"/>
              <a:t>itujukan </a:t>
            </a:r>
            <a:r>
              <a:rPr lang="id-ID" dirty="0"/>
              <a:t>kepada segmen pembaca wanita muda. </a:t>
            </a:r>
            <a:endParaRPr lang="id-ID" dirty="0" smtClean="0"/>
          </a:p>
          <a:p>
            <a:r>
              <a:rPr lang="id-ID" dirty="0" smtClean="0"/>
              <a:t>Gabungan </a:t>
            </a:r>
            <a:r>
              <a:rPr lang="id-ID" dirty="0"/>
              <a:t>antara Young and Fun serta Agresif, namun pada banyak elemen dipergunakan bentuk-bentuk yang lebih lunak. Seperti bentuk segi empat yang ujungnya dibuat lengkung, merupakan cara untuk melunakkan bentuk. </a:t>
            </a:r>
            <a:endParaRPr lang="id-ID" dirty="0" smtClean="0"/>
          </a:p>
          <a:p>
            <a:r>
              <a:rPr lang="id-ID" dirty="0" smtClean="0"/>
              <a:t>Huruf </a:t>
            </a:r>
            <a:r>
              <a:rPr lang="id-ID" dirty="0"/>
              <a:t>Sans serif masih merupakan pilihan tepat, tetapi bukan yang berbentuk kaku, melainkan sebangsa Optima, Tahoma, Neu Helvetica bukan Eras maupun Clearface atau Avant Garde Gothic</a:t>
            </a:r>
            <a:r>
              <a:rPr lang="id-ID" dirty="0" smtClean="0"/>
              <a:t>.</a:t>
            </a:r>
          </a:p>
          <a:p>
            <a:r>
              <a:rPr lang="id-ID" dirty="0" smtClean="0"/>
              <a:t>Pemilihan </a:t>
            </a:r>
            <a:r>
              <a:rPr lang="id-ID" dirty="0"/>
              <a:t>ilustrasi maupun tampilan foto dengan mengindahkan hal-hal yang disukai wanita. Seperti pewarnaan, kontras yang tidak terlalu tajam.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643182"/>
            <a:ext cx="7772400" cy="1470025"/>
          </a:xfrm>
        </p:spPr>
        <p:txBody>
          <a:bodyPr/>
          <a:lstStyle/>
          <a:p>
            <a:r>
              <a:rPr lang="en-US" b="1" dirty="0" smtClean="0"/>
              <a:t>LAYOUT DALAM PORTOFOLIO</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3857620" cy="582594"/>
          </a:xfrm>
        </p:spPr>
        <p:txBody>
          <a:bodyPr>
            <a:normAutofit fontScale="90000"/>
          </a:bodyPr>
          <a:lstStyle/>
          <a:p>
            <a:r>
              <a:rPr lang="id-ID" sz="3200" b="1" dirty="0" smtClean="0"/>
              <a:t>LAYOUT SURAT KABAR</a:t>
            </a:r>
            <a:endParaRPr lang="id-ID" sz="3200" b="1" dirty="0"/>
          </a:p>
        </p:txBody>
      </p:sp>
      <p:sp>
        <p:nvSpPr>
          <p:cNvPr id="3" name="Content Placeholder 2"/>
          <p:cNvSpPr>
            <a:spLocks noGrp="1"/>
          </p:cNvSpPr>
          <p:nvPr>
            <p:ph idx="1"/>
          </p:nvPr>
        </p:nvSpPr>
        <p:spPr>
          <a:xfrm>
            <a:off x="4000496" y="1000108"/>
            <a:ext cx="4686304" cy="5126055"/>
          </a:xfrm>
        </p:spPr>
        <p:txBody>
          <a:bodyPr>
            <a:normAutofit fontScale="70000" lnSpcReduction="20000"/>
          </a:bodyPr>
          <a:lstStyle/>
          <a:p>
            <a:r>
              <a:rPr lang="id-ID" dirty="0" smtClean="0"/>
              <a:t>Layout (tata letak ) dari sebuah Koran tergantung dari jenis korannya.</a:t>
            </a:r>
          </a:p>
          <a:p>
            <a:pPr>
              <a:buNone/>
            </a:pPr>
            <a:endParaRPr lang="id-ID" dirty="0" smtClean="0"/>
          </a:p>
          <a:p>
            <a:r>
              <a:rPr lang="id-ID" dirty="0" smtClean="0"/>
              <a:t>Koran atau surat kabar merupakan suatu penerbitan yang ringan dan mudah dibuang, yang biasanya dicetak pada kertas dengan kualitas rendah dan murah. </a:t>
            </a:r>
          </a:p>
          <a:p>
            <a:pPr>
              <a:buNone/>
            </a:pPr>
            <a:endParaRPr lang="id-ID" dirty="0" smtClean="0"/>
          </a:p>
          <a:p>
            <a:r>
              <a:rPr lang="id-ID" dirty="0" smtClean="0"/>
              <a:t>Koran berisi berita-berita terbaru/terkini dalam berbagai topik bahasan, tergantung jenis korannya. Topik koran bisa berupa politik, olahraga, kriminal, hiburan dan lain-lain.</a:t>
            </a:r>
          </a:p>
          <a:p>
            <a:pPr>
              <a:buNone/>
            </a:pPr>
            <a:endParaRPr lang="id-ID" dirty="0" smtClean="0"/>
          </a:p>
          <a:p>
            <a:endParaRPr lang="id-ID" dirty="0"/>
          </a:p>
        </p:txBody>
      </p:sp>
      <p:pic>
        <p:nvPicPr>
          <p:cNvPr id="2050" name="Picture 2" descr="http://klatenonline.com/wp-content/uploads/2009/12/surat-kabar.jpg"/>
          <p:cNvPicPr>
            <a:picLocks noChangeAspect="1" noChangeArrowheads="1"/>
          </p:cNvPicPr>
          <p:nvPr/>
        </p:nvPicPr>
        <p:blipFill>
          <a:blip r:embed="rId2"/>
          <a:srcRect/>
          <a:stretch>
            <a:fillRect/>
          </a:stretch>
        </p:blipFill>
        <p:spPr bwMode="auto">
          <a:xfrm>
            <a:off x="0" y="1071546"/>
            <a:ext cx="3857636" cy="578645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70000" lnSpcReduction="20000"/>
          </a:bodyPr>
          <a:lstStyle/>
          <a:p>
            <a:r>
              <a:rPr lang="id-ID" dirty="0" smtClean="0"/>
              <a:t>Koran terbit setiap hari, sepanjang tahun. Dalam koran biasanya terdapat topik-topik tertentu yang dimuat pada hari tertentu, misalnya dalam koran edisi hari Minggu.</a:t>
            </a:r>
          </a:p>
          <a:p>
            <a:pPr>
              <a:buNone/>
            </a:pPr>
            <a:endParaRPr lang="id-ID" dirty="0" smtClean="0"/>
          </a:p>
          <a:p>
            <a:r>
              <a:rPr lang="id-ID" dirty="0" smtClean="0"/>
              <a:t>Sebagai media informasi dan komunikasi surat kabar/koran harus mempunyai tata letak/lay-out yang memiliki ciri-ciri, yang dapat dilihat dari format, cara penyusunannya dalam kolom-kolom, cara pemakaian tipografi (huruf), warna, serta penempatan berita, foto/ilustrasi, grafis dan iklan dalam satu halaman.</a:t>
            </a:r>
          </a:p>
          <a:p>
            <a:pPr>
              <a:buNone/>
            </a:pPr>
            <a:endParaRPr lang="id-ID" dirty="0" smtClean="0"/>
          </a:p>
          <a:p>
            <a:r>
              <a:rPr lang="id-ID" dirty="0" smtClean="0"/>
              <a:t>Ciri-ciri itu pula yang akhirnya akan membedakan segmentasi pasar suatu media cetak, untuk menengah ke atas atau menengah ke bawah. </a:t>
            </a:r>
          </a:p>
          <a:p>
            <a:endParaRPr lang="id-ID" dirty="0" smtClean="0"/>
          </a:p>
          <a:p>
            <a:r>
              <a:rPr lang="id-ID" dirty="0" smtClean="0"/>
              <a:t>Seperti diungkapkan Lasswell dalam Effendy (1988) “komunikasi adalah proses penyampaian pesan oleh komunikator kepada komunikan melalui media sehingga menimbulkan efek tertentu” (Effendi, 1988:13).</a:t>
            </a:r>
          </a:p>
          <a:p>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lstStyle/>
          <a:p>
            <a:r>
              <a:rPr lang="id-ID" b="1" dirty="0"/>
              <a:t>Layout </a:t>
            </a:r>
            <a:r>
              <a:rPr lang="id-ID" b="1" dirty="0" smtClean="0"/>
              <a:t>(manajemen bentuk dan bidang): </a:t>
            </a:r>
            <a:r>
              <a:rPr lang="id-ID" dirty="0" smtClean="0"/>
              <a:t>penyusunan </a:t>
            </a:r>
            <a:r>
              <a:rPr lang="id-ID" dirty="0"/>
              <a:t>elemen-elemen </a:t>
            </a:r>
            <a:r>
              <a:rPr lang="id-ID" dirty="0">
                <a:hlinkClick r:id="rId2"/>
              </a:rPr>
              <a:t>desain</a:t>
            </a:r>
            <a:r>
              <a:rPr lang="id-ID" dirty="0"/>
              <a:t> yang berhubungan kedalam sebuah bidang sehingga membentuk susunan artistik. </a:t>
            </a:r>
            <a:endParaRPr lang="id-ID" dirty="0" smtClean="0"/>
          </a:p>
          <a:p>
            <a:endParaRPr lang="id-ID" dirty="0"/>
          </a:p>
          <a:p>
            <a:r>
              <a:rPr lang="id-ID" b="1" dirty="0" smtClean="0"/>
              <a:t>Tujuan </a:t>
            </a:r>
            <a:r>
              <a:rPr lang="id-ID" b="1" dirty="0"/>
              <a:t>utama </a:t>
            </a:r>
            <a:r>
              <a:rPr lang="id-ID" b="1" dirty="0" smtClean="0"/>
              <a:t>layout: </a:t>
            </a:r>
          </a:p>
          <a:p>
            <a:pPr>
              <a:buNone/>
            </a:pPr>
            <a:r>
              <a:rPr lang="id-ID" dirty="0"/>
              <a:t>	</a:t>
            </a:r>
            <a:r>
              <a:rPr lang="id-ID" dirty="0" smtClean="0"/>
              <a:t>menampilkan </a:t>
            </a:r>
            <a:r>
              <a:rPr lang="id-ID" dirty="0"/>
              <a:t>elemen gambar dan teks agar menjadi komunikatif dalam sebuah cara yang dapat memudahkan pembaca menerima informasi yang disajikan.</a:t>
            </a:r>
          </a:p>
          <a:p>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ISTILAH DLAM LAYOUT</a:t>
            </a:r>
            <a:endParaRPr lang="id-ID" b="1" dirty="0"/>
          </a:p>
        </p:txBody>
      </p:sp>
      <p:sp>
        <p:nvSpPr>
          <p:cNvPr id="3" name="Content Placeholder 2"/>
          <p:cNvSpPr>
            <a:spLocks noGrp="1"/>
          </p:cNvSpPr>
          <p:nvPr>
            <p:ph idx="1"/>
          </p:nvPr>
        </p:nvSpPr>
        <p:spPr/>
        <p:txBody>
          <a:bodyPr>
            <a:normAutofit fontScale="77500" lnSpcReduction="20000"/>
          </a:bodyPr>
          <a:lstStyle/>
          <a:p>
            <a:r>
              <a:rPr lang="id-ID" b="1" dirty="0"/>
              <a:t>Grid </a:t>
            </a:r>
            <a:r>
              <a:rPr lang="id-ID" b="1" dirty="0" smtClean="0"/>
              <a:t>System:</a:t>
            </a:r>
            <a:endParaRPr lang="id-ID" b="1" dirty="0"/>
          </a:p>
          <a:p>
            <a:pPr>
              <a:buNone/>
            </a:pPr>
            <a:r>
              <a:rPr lang="id-ID" dirty="0" smtClean="0"/>
              <a:t>	- Untuk memecahkan permasalahan </a:t>
            </a:r>
            <a:r>
              <a:rPr lang="id-ID" dirty="0"/>
              <a:t>penataan </a:t>
            </a:r>
            <a:r>
              <a:rPr lang="id-ID" dirty="0" smtClean="0"/>
              <a:t>elemen- </a:t>
            </a:r>
          </a:p>
          <a:p>
            <a:pPr>
              <a:buNone/>
            </a:pPr>
            <a:r>
              <a:rPr lang="id-ID" dirty="0"/>
              <a:t> </a:t>
            </a:r>
            <a:r>
              <a:rPr lang="id-ID" dirty="0" smtClean="0"/>
              <a:t>      elemen </a:t>
            </a:r>
            <a:r>
              <a:rPr lang="id-ID" dirty="0"/>
              <a:t>visual dalam sebuah ruang. </a:t>
            </a:r>
            <a:endParaRPr lang="id-ID" dirty="0" smtClean="0"/>
          </a:p>
          <a:p>
            <a:pPr>
              <a:buNone/>
            </a:pPr>
            <a:endParaRPr lang="id-ID" dirty="0"/>
          </a:p>
          <a:p>
            <a:pPr>
              <a:buNone/>
            </a:pPr>
            <a:r>
              <a:rPr lang="id-ID" dirty="0" smtClean="0"/>
              <a:t>	- Sebagai </a:t>
            </a:r>
            <a:r>
              <a:rPr lang="id-ID" dirty="0"/>
              <a:t>perangkat untuk mempermudah </a:t>
            </a:r>
            <a:r>
              <a:rPr lang="id-ID" dirty="0" smtClean="0"/>
              <a:t>menciptakan</a:t>
            </a:r>
          </a:p>
          <a:p>
            <a:pPr>
              <a:buNone/>
            </a:pPr>
            <a:r>
              <a:rPr lang="id-ID" dirty="0"/>
              <a:t> </a:t>
            </a:r>
            <a:r>
              <a:rPr lang="id-ID" dirty="0" smtClean="0"/>
              <a:t>      </a:t>
            </a:r>
            <a:r>
              <a:rPr lang="id-ID" dirty="0"/>
              <a:t>sebuah komposisi visual. </a:t>
            </a:r>
            <a:endParaRPr lang="id-ID" dirty="0" smtClean="0"/>
          </a:p>
          <a:p>
            <a:pPr>
              <a:buNone/>
            </a:pPr>
            <a:r>
              <a:rPr lang="id-ID" dirty="0"/>
              <a:t>	</a:t>
            </a:r>
            <a:r>
              <a:rPr lang="id-ID" dirty="0" smtClean="0"/>
              <a:t>- Menjaga </a:t>
            </a:r>
            <a:r>
              <a:rPr lang="id-ID" dirty="0"/>
              <a:t>konsistensi dalam melakukan repetisi </a:t>
            </a:r>
            <a:r>
              <a:rPr lang="id-ID" dirty="0" smtClean="0"/>
              <a:t>dari</a:t>
            </a:r>
          </a:p>
          <a:p>
            <a:pPr>
              <a:buNone/>
            </a:pPr>
            <a:r>
              <a:rPr lang="id-ID" dirty="0"/>
              <a:t> </a:t>
            </a:r>
            <a:r>
              <a:rPr lang="id-ID" dirty="0" smtClean="0"/>
              <a:t>      </a:t>
            </a:r>
            <a:r>
              <a:rPr lang="id-ID" dirty="0"/>
              <a:t>sebuah kompisisi yang sudah diciptakan. </a:t>
            </a:r>
            <a:endParaRPr lang="id-ID" dirty="0" smtClean="0"/>
          </a:p>
          <a:p>
            <a:pPr>
              <a:buNone/>
            </a:pPr>
            <a:endParaRPr lang="id-ID" dirty="0" smtClean="0"/>
          </a:p>
          <a:p>
            <a:pPr>
              <a:buNone/>
            </a:pPr>
            <a:r>
              <a:rPr lang="id-ID" dirty="0" smtClean="0"/>
              <a:t>	</a:t>
            </a:r>
            <a:r>
              <a:rPr lang="id-ID" b="1" dirty="0" smtClean="0"/>
              <a:t>Tujuan utama: </a:t>
            </a:r>
          </a:p>
          <a:p>
            <a:pPr>
              <a:buNone/>
            </a:pPr>
            <a:r>
              <a:rPr lang="id-ID" dirty="0"/>
              <a:t>	</a:t>
            </a:r>
            <a:r>
              <a:rPr lang="id-ID" dirty="0" smtClean="0"/>
              <a:t>untuk </a:t>
            </a:r>
            <a:r>
              <a:rPr lang="id-ID" dirty="0"/>
              <a:t>menciptakan suatu rancangan yang komunikatif dan memuaskan secara estetik.</a:t>
            </a:r>
          </a:p>
          <a:p>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r>
              <a:rPr lang="id-ID" sz="4500" b="1" dirty="0"/>
              <a:t>The Golden </a:t>
            </a:r>
            <a:r>
              <a:rPr lang="id-ID" sz="4500" b="1" dirty="0" smtClean="0"/>
              <a:t>Section:</a:t>
            </a:r>
          </a:p>
          <a:p>
            <a:pPr>
              <a:buNone/>
            </a:pPr>
            <a:endParaRPr lang="id-ID" sz="4500" b="1" dirty="0"/>
          </a:p>
          <a:p>
            <a:r>
              <a:rPr lang="id-ID" dirty="0"/>
              <a:t>Sebelum kita bisa membuat grid, kita memerlukan sebuah halaman untuk meletakkannya. </a:t>
            </a:r>
            <a:endParaRPr lang="id-ID" dirty="0" smtClean="0"/>
          </a:p>
          <a:p>
            <a:pPr>
              <a:buNone/>
            </a:pPr>
            <a:r>
              <a:rPr lang="id-ID" dirty="0"/>
              <a:t>	</a:t>
            </a:r>
            <a:r>
              <a:rPr lang="id-ID" dirty="0" smtClean="0"/>
              <a:t>Digunakan </a:t>
            </a:r>
            <a:r>
              <a:rPr lang="id-ID" dirty="0"/>
              <a:t>untuk menyusun keseimbangan </a:t>
            </a:r>
            <a:r>
              <a:rPr lang="id-ID" dirty="0" smtClean="0"/>
              <a:t>sebuah </a:t>
            </a:r>
            <a:r>
              <a:rPr lang="id-ID" dirty="0" smtClean="0">
                <a:hlinkClick r:id="rId2"/>
              </a:rPr>
              <a:t>desain</a:t>
            </a:r>
            <a:r>
              <a:rPr lang="id-ID" dirty="0"/>
              <a:t> </a:t>
            </a:r>
            <a:r>
              <a:rPr lang="id-ID" dirty="0" smtClean="0"/>
              <a:t> (proporsi). </a:t>
            </a:r>
          </a:p>
          <a:p>
            <a:pPr>
              <a:buNone/>
            </a:pPr>
            <a:endParaRPr lang="id-ID" dirty="0"/>
          </a:p>
          <a:p>
            <a:pPr>
              <a:buNone/>
            </a:pPr>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a:bodyPr>
          <a:lstStyle/>
          <a:p>
            <a:r>
              <a:rPr lang="id-ID" b="1" dirty="0"/>
              <a:t>The symetrical </a:t>
            </a:r>
            <a:r>
              <a:rPr lang="id-ID" b="1" dirty="0" smtClean="0"/>
              <a:t>grid:</a:t>
            </a:r>
          </a:p>
          <a:p>
            <a:pPr>
              <a:buNone/>
            </a:pPr>
            <a:endParaRPr lang="id-ID" b="1" dirty="0"/>
          </a:p>
          <a:p>
            <a:pPr>
              <a:buNone/>
            </a:pPr>
            <a:r>
              <a:rPr lang="id-ID" dirty="0" smtClean="0"/>
              <a:t>	Dalam</a:t>
            </a:r>
            <a:r>
              <a:rPr lang="id-ID" dirty="0"/>
              <a:t> </a:t>
            </a:r>
            <a:r>
              <a:rPr lang="id-ID" dirty="0">
                <a:hlinkClick r:id="rId2"/>
              </a:rPr>
              <a:t>grid</a:t>
            </a:r>
            <a:r>
              <a:rPr lang="id-ID" dirty="0"/>
              <a:t> simetris, halaman kanan akan berkebalikan persis seperti bayangan cermin dari halaman kiri. Ini memberikan dua margin yang sama baik margin luar maupun margin dalam. Untuk menjaga proporsi, margin luar memiliki bidang yang lebih lebar. </a:t>
            </a:r>
            <a:endParaRPr lang="id-ID" dirty="0" smtClean="0"/>
          </a:p>
          <a:p>
            <a:endParaRPr lang="id-ID" dirty="0"/>
          </a:p>
          <a:p>
            <a:pPr>
              <a:buNone/>
            </a:pPr>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429420"/>
          </a:xfrm>
        </p:spPr>
        <p:txBody>
          <a:bodyPr>
            <a:normAutofit fontScale="62500" lnSpcReduction="20000"/>
          </a:bodyPr>
          <a:lstStyle/>
          <a:p>
            <a:pPr fontAlgn="base"/>
            <a:r>
              <a:rPr lang="id-ID" sz="4000" b="1" dirty="0"/>
              <a:t>Prinsip-prinsip </a:t>
            </a:r>
            <a:r>
              <a:rPr lang="id-ID" sz="4000" b="1" dirty="0" smtClean="0"/>
              <a:t>Layout:</a:t>
            </a:r>
          </a:p>
          <a:p>
            <a:pPr fontAlgn="base">
              <a:buNone/>
            </a:pPr>
            <a:r>
              <a:rPr lang="id-ID" dirty="0"/>
              <a:t/>
            </a:r>
            <a:br>
              <a:rPr lang="id-ID" dirty="0"/>
            </a:br>
            <a:r>
              <a:rPr lang="id-ID" dirty="0" smtClean="0"/>
              <a:t>- Urutan: menunjuk pada aliran membaca. </a:t>
            </a:r>
          </a:p>
          <a:p>
            <a:pPr fontAlgn="base">
              <a:buNone/>
            </a:pPr>
            <a:r>
              <a:rPr lang="id-ID" dirty="0"/>
              <a:t>	</a:t>
            </a:r>
            <a:r>
              <a:rPr lang="id-ID" dirty="0" smtClean="0"/>
              <a:t>- Penekanan: menunjuk pada objek-objek penting dalam urutan </a:t>
            </a:r>
          </a:p>
          <a:p>
            <a:pPr fontAlgn="base">
              <a:buNone/>
            </a:pPr>
            <a:r>
              <a:rPr lang="id-ID" dirty="0"/>
              <a:t> </a:t>
            </a:r>
            <a:r>
              <a:rPr lang="id-ID" dirty="0" smtClean="0"/>
              <a:t>        pembacaan. </a:t>
            </a:r>
          </a:p>
          <a:p>
            <a:pPr fontAlgn="base">
              <a:buNone/>
            </a:pPr>
            <a:r>
              <a:rPr lang="id-ID" dirty="0"/>
              <a:t>	</a:t>
            </a:r>
            <a:r>
              <a:rPr lang="id-ID" dirty="0" smtClean="0"/>
              <a:t> - Keseimbangan: menunjuk pada pembagian berat ruang, termasuk ruang </a:t>
            </a:r>
          </a:p>
          <a:p>
            <a:pPr fontAlgn="base">
              <a:buNone/>
            </a:pPr>
            <a:r>
              <a:rPr lang="id-ID" dirty="0"/>
              <a:t> </a:t>
            </a:r>
            <a:r>
              <a:rPr lang="id-ID" dirty="0" smtClean="0"/>
              <a:t>        isi dan kosong (ruang sela). </a:t>
            </a:r>
          </a:p>
          <a:p>
            <a:pPr fontAlgn="base">
              <a:buNone/>
            </a:pPr>
            <a:r>
              <a:rPr lang="id-ID" dirty="0"/>
              <a:t>	</a:t>
            </a:r>
            <a:r>
              <a:rPr lang="id-ID" dirty="0" smtClean="0"/>
              <a:t>- Kesatuan: menunjuk pada usaha menciptakan kesatuan objek, termasuk </a:t>
            </a:r>
          </a:p>
          <a:p>
            <a:pPr fontAlgn="base">
              <a:buNone/>
            </a:pPr>
            <a:r>
              <a:rPr lang="id-ID" dirty="0"/>
              <a:t> </a:t>
            </a:r>
            <a:r>
              <a:rPr lang="id-ID" dirty="0" smtClean="0"/>
              <a:t>        ruang secara keseluruhan. </a:t>
            </a:r>
          </a:p>
          <a:p>
            <a:pPr fontAlgn="base">
              <a:buNone/>
            </a:pPr>
            <a:r>
              <a:rPr lang="id-ID" dirty="0"/>
              <a:t>	</a:t>
            </a:r>
            <a:r>
              <a:rPr lang="id-ID" dirty="0" smtClean="0"/>
              <a:t>- Konsistensi: menunjuk </a:t>
            </a:r>
            <a:r>
              <a:rPr lang="id-ID" dirty="0"/>
              <a:t>pada kontrol estetik tampilan keseluruhan. </a:t>
            </a:r>
            <a:endParaRPr lang="id-ID" dirty="0" smtClean="0"/>
          </a:p>
          <a:p>
            <a:pPr fontAlgn="base">
              <a:buNone/>
            </a:pPr>
            <a:r>
              <a:rPr lang="id-ID" dirty="0"/>
              <a:t> </a:t>
            </a:r>
            <a:r>
              <a:rPr lang="id-ID" dirty="0" smtClean="0"/>
              <a:t>        Konsistensi </a:t>
            </a:r>
            <a:r>
              <a:rPr lang="id-ID" dirty="0"/>
              <a:t>kian terasa pada penerbitan berkala. Konsistensi selain </a:t>
            </a:r>
            <a:endParaRPr lang="id-ID" dirty="0" smtClean="0"/>
          </a:p>
          <a:p>
            <a:pPr fontAlgn="base">
              <a:buNone/>
            </a:pPr>
            <a:r>
              <a:rPr lang="id-ID" dirty="0"/>
              <a:t> </a:t>
            </a:r>
            <a:r>
              <a:rPr lang="id-ID" dirty="0" smtClean="0"/>
              <a:t>        sebagai </a:t>
            </a:r>
            <a:r>
              <a:rPr lang="id-ID" dirty="0"/>
              <a:t>kontrol estetik terutama berguna bagi koordinasi keseluruhan </a:t>
            </a:r>
            <a:endParaRPr lang="id-ID" dirty="0" smtClean="0"/>
          </a:p>
          <a:p>
            <a:pPr fontAlgn="base">
              <a:buNone/>
            </a:pPr>
            <a:r>
              <a:rPr lang="id-ID" dirty="0"/>
              <a:t> </a:t>
            </a:r>
            <a:r>
              <a:rPr lang="id-ID" dirty="0" smtClean="0"/>
              <a:t>        material </a:t>
            </a:r>
            <a:r>
              <a:rPr lang="id-ID" dirty="0"/>
              <a:t>yang dilayout</a:t>
            </a:r>
            <a:r>
              <a:rPr lang="id-ID" dirty="0" smtClean="0"/>
              <a:t>.</a:t>
            </a:r>
          </a:p>
          <a:p>
            <a:pPr fontAlgn="base">
              <a:buNone/>
            </a:pPr>
            <a:endParaRPr lang="id-ID" dirty="0"/>
          </a:p>
          <a:p>
            <a:pPr fontAlgn="base"/>
            <a:r>
              <a:rPr lang="id-ID" dirty="0"/>
              <a:t>Disamping lima prinsip di atas, terdapat dua prinsip lagi yang penting terutama untuk layout penerbitan berkala. Dua prinsip tersebut yaitu </a:t>
            </a:r>
            <a:r>
              <a:rPr lang="id-ID" b="1" dirty="0"/>
              <a:t>konstanta dan variabel</a:t>
            </a:r>
            <a:r>
              <a:rPr lang="id-ID" dirty="0"/>
              <a:t>. </a:t>
            </a:r>
            <a:endParaRPr lang="id-ID" dirty="0" smtClean="0"/>
          </a:p>
          <a:p>
            <a:pPr fontAlgn="base"/>
            <a:r>
              <a:rPr lang="id-ID" dirty="0" smtClean="0"/>
              <a:t>“</a:t>
            </a:r>
            <a:r>
              <a:rPr lang="id-ID" b="1" dirty="0"/>
              <a:t>Konstanta</a:t>
            </a:r>
            <a:r>
              <a:rPr lang="id-ID" dirty="0"/>
              <a:t> adalah elemen-elemen yang konstan, elemen yang selalu dipertahankan… sedangkan </a:t>
            </a:r>
            <a:r>
              <a:rPr lang="id-ID" b="1" dirty="0"/>
              <a:t>variabel</a:t>
            </a:r>
            <a:r>
              <a:rPr lang="id-ID" dirty="0"/>
              <a:t> adalah elemen-elemen yang berubah.” (Koskow, </a:t>
            </a:r>
            <a:r>
              <a:rPr lang="id-ID" i="1" dirty="0"/>
              <a:t>Merupa Buku</a:t>
            </a:r>
            <a:r>
              <a:rPr lang="id-ID" dirty="0"/>
              <a:t>, pp. 171-172) Konstanta dan variabel memperjelas prinsip konsistensi.</a:t>
            </a:r>
          </a:p>
          <a:p>
            <a:endParaRPr lang="id-ID"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511156"/>
          </a:xfrm>
        </p:spPr>
        <p:txBody>
          <a:bodyPr>
            <a:normAutofit fontScale="90000"/>
          </a:bodyPr>
          <a:lstStyle/>
          <a:p>
            <a:r>
              <a:rPr lang="id-ID" sz="3200" b="1" dirty="0" smtClean="0"/>
              <a:t>UNSUR-UNSUR LAYOUT</a:t>
            </a:r>
            <a:endParaRPr lang="id-ID" sz="3200" b="1" dirty="0"/>
          </a:p>
        </p:txBody>
      </p:sp>
      <p:sp>
        <p:nvSpPr>
          <p:cNvPr id="3" name="Content Placeholder 2"/>
          <p:cNvSpPr>
            <a:spLocks noGrp="1"/>
          </p:cNvSpPr>
          <p:nvPr>
            <p:ph idx="1"/>
          </p:nvPr>
        </p:nvSpPr>
        <p:spPr>
          <a:xfrm>
            <a:off x="457200" y="928670"/>
            <a:ext cx="8229600" cy="5572164"/>
          </a:xfrm>
        </p:spPr>
        <p:txBody>
          <a:bodyPr>
            <a:normAutofit fontScale="55000" lnSpcReduction="20000"/>
          </a:bodyPr>
          <a:lstStyle/>
          <a:p>
            <a:pPr>
              <a:buNone/>
            </a:pPr>
            <a:r>
              <a:rPr lang="id-ID" sz="4500" b="1" dirty="0" smtClean="0"/>
              <a:t>1. Tipografi</a:t>
            </a:r>
            <a:r>
              <a:rPr lang="id-ID" dirty="0" smtClean="0"/>
              <a:t> </a:t>
            </a:r>
          </a:p>
          <a:p>
            <a:pPr>
              <a:buNone/>
            </a:pPr>
            <a:r>
              <a:rPr lang="id-ID" dirty="0"/>
              <a:t>	M</a:t>
            </a:r>
            <a:r>
              <a:rPr lang="id-ID" dirty="0" smtClean="0"/>
              <a:t>erupakan </a:t>
            </a:r>
            <a:r>
              <a:rPr lang="id-ID" dirty="0"/>
              <a:t>unsur penting dalam layout. </a:t>
            </a:r>
            <a:endParaRPr lang="id-ID" dirty="0" smtClean="0"/>
          </a:p>
          <a:p>
            <a:pPr>
              <a:buNone/>
            </a:pPr>
            <a:r>
              <a:rPr lang="id-ID" dirty="0"/>
              <a:t>	</a:t>
            </a:r>
            <a:r>
              <a:rPr lang="id-ID" dirty="0" smtClean="0"/>
              <a:t>Tipografi </a:t>
            </a:r>
            <a:r>
              <a:rPr lang="id-ID" dirty="0"/>
              <a:t>sebaiknya tidak dipahami sebatas memilih jenis </a:t>
            </a:r>
            <a:r>
              <a:rPr lang="id-ID" dirty="0" smtClean="0"/>
              <a:t>huruf tetapi juga </a:t>
            </a:r>
            <a:r>
              <a:rPr lang="id-ID" dirty="0"/>
              <a:t>soal mengorganisasikan huruf. </a:t>
            </a:r>
            <a:endParaRPr lang="id-ID" dirty="0" smtClean="0"/>
          </a:p>
          <a:p>
            <a:pPr>
              <a:buNone/>
            </a:pPr>
            <a:endParaRPr lang="id-ID" dirty="0" smtClean="0"/>
          </a:p>
          <a:p>
            <a:pPr>
              <a:buNone/>
            </a:pPr>
            <a:r>
              <a:rPr lang="id-ID" dirty="0"/>
              <a:t>	</a:t>
            </a:r>
            <a:r>
              <a:rPr lang="id-ID" dirty="0" smtClean="0"/>
              <a:t>Pengorganisasian </a:t>
            </a:r>
            <a:r>
              <a:rPr lang="id-ID" dirty="0"/>
              <a:t>tersebut tak sebatas memilih jenis huruf yang cocok untuk </a:t>
            </a:r>
            <a:r>
              <a:rPr lang="id-ID" i="1" dirty="0"/>
              <a:t>headline</a:t>
            </a:r>
            <a:r>
              <a:rPr lang="id-ID" dirty="0"/>
              <a:t>,</a:t>
            </a:r>
            <a:r>
              <a:rPr lang="id-ID" i="1" dirty="0"/>
              <a:t>subheadline</a:t>
            </a:r>
            <a:r>
              <a:rPr lang="id-ID" dirty="0"/>
              <a:t>, </a:t>
            </a:r>
            <a:r>
              <a:rPr lang="id-ID" i="1" dirty="0"/>
              <a:t>body text</a:t>
            </a:r>
            <a:r>
              <a:rPr lang="id-ID" dirty="0"/>
              <a:t>, </a:t>
            </a:r>
            <a:r>
              <a:rPr lang="id-ID" i="1" dirty="0"/>
              <a:t>caption</a:t>
            </a:r>
            <a:r>
              <a:rPr lang="id-ID" dirty="0"/>
              <a:t>, dll. </a:t>
            </a:r>
            <a:endParaRPr lang="id-ID" dirty="0" smtClean="0"/>
          </a:p>
          <a:p>
            <a:pPr>
              <a:buNone/>
            </a:pPr>
            <a:endParaRPr lang="id-ID" dirty="0" smtClean="0"/>
          </a:p>
          <a:p>
            <a:pPr>
              <a:buNone/>
            </a:pPr>
            <a:r>
              <a:rPr lang="id-ID" dirty="0"/>
              <a:t>	</a:t>
            </a:r>
            <a:r>
              <a:rPr lang="id-ID" dirty="0" smtClean="0"/>
              <a:t>Pengorganisasian </a:t>
            </a:r>
            <a:r>
              <a:rPr lang="id-ID" dirty="0"/>
              <a:t>di sini meliputi pengaturan jarak antar baris, antar huruf, antar kata, spasi, termasuk memastikan bentuk/anatomi huruf yang sebaiknya memiliki perbedaan dengan angka (misalkan huruf i kapital sebaiknya tidak sama dengan angka 1). </a:t>
            </a:r>
            <a:endParaRPr lang="id-ID" dirty="0" smtClean="0"/>
          </a:p>
          <a:p>
            <a:pPr>
              <a:buNone/>
            </a:pPr>
            <a:endParaRPr lang="id-ID" dirty="0" smtClean="0"/>
          </a:p>
          <a:p>
            <a:pPr>
              <a:buNone/>
            </a:pPr>
            <a:r>
              <a:rPr lang="id-ID" dirty="0"/>
              <a:t>	</a:t>
            </a:r>
            <a:r>
              <a:rPr lang="id-ID" dirty="0" smtClean="0"/>
              <a:t>Pemilihan </a:t>
            </a:r>
            <a:r>
              <a:rPr lang="id-ID" dirty="0"/>
              <a:t>jenis huruf juga dengan </a:t>
            </a:r>
            <a:r>
              <a:rPr lang="id-ID" dirty="0" smtClean="0"/>
              <a:t>memperhatikan </a:t>
            </a:r>
            <a:r>
              <a:rPr lang="id-ID" dirty="0"/>
              <a:t>kelengkapan seri huruf seperti </a:t>
            </a:r>
            <a:r>
              <a:rPr lang="id-ID" i="1" dirty="0"/>
              <a:t>regular</a:t>
            </a:r>
            <a:r>
              <a:rPr lang="id-ID" dirty="0"/>
              <a:t>, </a:t>
            </a:r>
            <a:r>
              <a:rPr lang="id-ID" i="1" dirty="0"/>
              <a:t>bold</a:t>
            </a:r>
            <a:r>
              <a:rPr lang="id-ID" dirty="0"/>
              <a:t>, </a:t>
            </a:r>
            <a:r>
              <a:rPr lang="id-ID" i="1" dirty="0"/>
              <a:t>bold italic</a:t>
            </a:r>
            <a:r>
              <a:rPr lang="id-ID" dirty="0"/>
              <a:t>, </a:t>
            </a:r>
            <a:r>
              <a:rPr lang="id-ID" i="1" dirty="0"/>
              <a:t>italic</a:t>
            </a:r>
            <a:r>
              <a:rPr lang="id-ID" dirty="0"/>
              <a:t>. Tipografi pun termasuk ke dalam prinsip konstanta dan variabel. Misalkan, </a:t>
            </a:r>
            <a:r>
              <a:rPr lang="id-ID" i="1" dirty="0"/>
              <a:t>body text</a:t>
            </a:r>
            <a:r>
              <a:rPr lang="id-ID" dirty="0"/>
              <a:t> surat kabar atau jurnal umumnya merupakan konstanta, baik jenis maupun ukuran. </a:t>
            </a:r>
            <a:r>
              <a:rPr lang="id-ID" dirty="0" smtClean="0"/>
              <a:t>Sedangkan </a:t>
            </a:r>
            <a:r>
              <a:rPr lang="id-ID" dirty="0"/>
              <a:t>untuk </a:t>
            </a:r>
            <a:r>
              <a:rPr lang="id-ID" i="1" dirty="0"/>
              <a:t>headline</a:t>
            </a:r>
            <a:r>
              <a:rPr lang="id-ID" dirty="0"/>
              <a:t>selain memiliki konstanta pada jenis huruf biasanya memiliki variabel ukuran dengan alasan pertimbangan keseimbangan ruang. Disamping itu, </a:t>
            </a:r>
            <a:r>
              <a:rPr lang="id-ID" i="1" dirty="0"/>
              <a:t>body text</a:t>
            </a:r>
            <a:r>
              <a:rPr lang="id-ID" dirty="0"/>
              <a:t> yang konstan berkaitan dengan hitungan jumlah karakter yang telah disesuaikan dengan kebutuhan ruang/kolom.</a:t>
            </a:r>
          </a:p>
          <a:p>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15064" cy="1143000"/>
          </a:xfrm>
        </p:spPr>
        <p:txBody>
          <a:bodyPr>
            <a:normAutofit/>
          </a:bodyPr>
          <a:lstStyle/>
          <a:p>
            <a:r>
              <a:rPr lang="id-ID" sz="2800" b="1" dirty="0" smtClean="0"/>
              <a:t>PERTIMBANGAN PEMILIHAN TIPOGRAFI</a:t>
            </a:r>
            <a:endParaRPr lang="id-ID" sz="2800" b="1" dirty="0"/>
          </a:p>
        </p:txBody>
      </p:sp>
      <p:sp>
        <p:nvSpPr>
          <p:cNvPr id="3" name="Content Placeholder 2"/>
          <p:cNvSpPr>
            <a:spLocks noGrp="1"/>
          </p:cNvSpPr>
          <p:nvPr>
            <p:ph idx="1"/>
          </p:nvPr>
        </p:nvSpPr>
        <p:spPr>
          <a:xfrm>
            <a:off x="457200" y="1500174"/>
            <a:ext cx="8229600" cy="4625989"/>
          </a:xfrm>
        </p:spPr>
        <p:txBody>
          <a:bodyPr>
            <a:normAutofit fontScale="55000" lnSpcReduction="20000"/>
          </a:bodyPr>
          <a:lstStyle/>
          <a:p>
            <a:pPr fontAlgn="base"/>
            <a:r>
              <a:rPr lang="id-ID" dirty="0" smtClean="0"/>
              <a:t>Jangan </a:t>
            </a:r>
            <a:r>
              <a:rPr lang="id-ID" dirty="0"/>
              <a:t>terlalu banyak memakai jenis huruf. Pastikan seri huruf yang dipilih lengkap (</a:t>
            </a:r>
            <a:r>
              <a:rPr lang="id-ID" i="1" dirty="0"/>
              <a:t>regular, italic, bold, bold italic</a:t>
            </a:r>
            <a:r>
              <a:rPr lang="id-ID" dirty="0"/>
              <a:t>), serta bentuk huruf yang berbeda dengan angka. </a:t>
            </a:r>
            <a:endParaRPr lang="id-ID" dirty="0" smtClean="0"/>
          </a:p>
          <a:p>
            <a:pPr fontAlgn="base">
              <a:buNone/>
            </a:pPr>
            <a:endParaRPr lang="id-ID" dirty="0" smtClean="0"/>
          </a:p>
          <a:p>
            <a:pPr fontAlgn="base"/>
            <a:r>
              <a:rPr lang="id-ID" dirty="0" smtClean="0"/>
              <a:t>Terlalu </a:t>
            </a:r>
            <a:r>
              <a:rPr lang="id-ID" dirty="0"/>
              <a:t>banyak memakai jenis huruf menyebabkan kekacauan (</a:t>
            </a:r>
            <a:r>
              <a:rPr lang="id-ID" i="1" dirty="0"/>
              <a:t>too much variables</a:t>
            </a:r>
            <a:r>
              <a:rPr lang="id-ID" dirty="0"/>
              <a:t>). Salah satunya disebabkan dalam tipografi itu sendiri, yaitu ruang sela antar huruf dan kata yang (terlalu) beragam (</a:t>
            </a:r>
            <a:r>
              <a:rPr lang="id-ID" i="1" dirty="0"/>
              <a:t>letter spacing, word spacing, leading</a:t>
            </a:r>
            <a:r>
              <a:rPr lang="id-ID" dirty="0"/>
              <a:t>). Organisasi huruf yang tidak terkontrol menyebabkan munculnya ruang lebar dalam baris-baris kalimat yang jika diamati membentuk garis sungai</a:t>
            </a:r>
            <a:r>
              <a:rPr lang="id-ID" dirty="0" smtClean="0"/>
              <a:t>.</a:t>
            </a:r>
          </a:p>
          <a:p>
            <a:pPr fontAlgn="base">
              <a:buNone/>
            </a:pPr>
            <a:endParaRPr lang="id-ID" dirty="0"/>
          </a:p>
          <a:p>
            <a:pPr fontAlgn="base"/>
            <a:r>
              <a:rPr lang="id-ID" dirty="0"/>
              <a:t>Tipografi yang terorganisir dimudahkan pengorganisasianya jika kita mendisain menggunakan program layout, misalkan </a:t>
            </a:r>
            <a:r>
              <a:rPr lang="id-ID" i="1" dirty="0"/>
              <a:t>Adobe Pagemaker, Adobe Indesign</a:t>
            </a:r>
            <a:r>
              <a:rPr lang="id-ID" dirty="0"/>
              <a:t> (misalkan melalui </a:t>
            </a:r>
            <a:r>
              <a:rPr lang="id-ID" i="1" dirty="0"/>
              <a:t>Paragraph Styles</a:t>
            </a:r>
            <a:r>
              <a:rPr lang="id-ID" dirty="0"/>
              <a:t>). </a:t>
            </a:r>
            <a:endParaRPr lang="id-ID" dirty="0" smtClean="0"/>
          </a:p>
          <a:p>
            <a:pPr fontAlgn="base"/>
            <a:endParaRPr lang="id-ID" dirty="0"/>
          </a:p>
          <a:p>
            <a:pPr fontAlgn="base"/>
            <a:r>
              <a:rPr lang="id-ID" dirty="0" smtClean="0"/>
              <a:t>Jenis huruf yang digunakan: berkait dan tak </a:t>
            </a:r>
            <a:r>
              <a:rPr lang="id-ID" dirty="0"/>
              <a:t>berkait. Penggunaan ini dengan mempertimbangan kebutuhan teks dalam artikel, misalkan untuk </a:t>
            </a:r>
            <a:r>
              <a:rPr lang="id-ID" i="1" dirty="0"/>
              <a:t>headline, subheadline, body text, caption</a:t>
            </a:r>
            <a:r>
              <a:rPr lang="id-ID" dirty="0"/>
              <a:t>, dll.</a:t>
            </a:r>
          </a:p>
          <a:p>
            <a:endParaRPr lang="id-ID"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TotalTime>
  <Words>1104</Words>
  <Application>Microsoft Office PowerPoint</Application>
  <PresentationFormat>On-screen Show (4:3)</PresentationFormat>
  <Paragraphs>141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DESAIN PORTOFOLIO Universitas Esa Unggul  Pertemuan Ke-3</vt:lpstr>
      <vt:lpstr>LAYOUT DALAM PORTOFOLIO</vt:lpstr>
      <vt:lpstr>Slide 3</vt:lpstr>
      <vt:lpstr>ISTILAH DLAM LAYOUT</vt:lpstr>
      <vt:lpstr>Slide 5</vt:lpstr>
      <vt:lpstr>Slide 6</vt:lpstr>
      <vt:lpstr>Slide 7</vt:lpstr>
      <vt:lpstr>UNSUR-UNSUR LAYOUT</vt:lpstr>
      <vt:lpstr>PERTIMBANGAN PEMILIHAN TIPOGRAFI</vt:lpstr>
      <vt:lpstr>Slide 10</vt:lpstr>
      <vt:lpstr>Model Layout Pada Desain Majalah </vt:lpstr>
      <vt:lpstr>Slide 12</vt:lpstr>
      <vt:lpstr>Slide 13</vt:lpstr>
      <vt:lpstr>Slide 14</vt:lpstr>
      <vt:lpstr>Slide 15</vt:lpstr>
      <vt:lpstr>Slide 16</vt:lpstr>
      <vt:lpstr>Slide 17</vt:lpstr>
      <vt:lpstr>Slide 18</vt:lpstr>
      <vt:lpstr>Slide 19</vt:lpstr>
      <vt:lpstr>LAYOUT SURAT KABAR</vt:lpstr>
      <vt:lpstr>Slide 21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dc:title>
  <dc:creator>TOSHIBA</dc:creator>
  <cp:lastModifiedBy>azie</cp:lastModifiedBy>
  <cp:revision>140</cp:revision>
  <dcterms:created xsi:type="dcterms:W3CDTF">2012-10-12T14:00:03Z</dcterms:created>
  <dcterms:modified xsi:type="dcterms:W3CDTF">2017-10-03T04:04:22Z</dcterms:modified>
</cp:coreProperties>
</file>