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9" r:id="rId2"/>
    <p:sldId id="338" r:id="rId3"/>
    <p:sldId id="280" r:id="rId4"/>
    <p:sldId id="281" r:id="rId5"/>
    <p:sldId id="282" r:id="rId6"/>
    <p:sldId id="286" r:id="rId7"/>
    <p:sldId id="283" r:id="rId8"/>
    <p:sldId id="294" r:id="rId9"/>
    <p:sldId id="284" r:id="rId10"/>
    <p:sldId id="287" r:id="rId11"/>
    <p:sldId id="288" r:id="rId12"/>
    <p:sldId id="289" r:id="rId13"/>
    <p:sldId id="290" r:id="rId14"/>
    <p:sldId id="291" r:id="rId15"/>
    <p:sldId id="292" r:id="rId16"/>
    <p:sldId id="293" r:id="rId17"/>
    <p:sldId id="277"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9" r:id="rId42"/>
    <p:sldId id="320" r:id="rId43"/>
    <p:sldId id="318" r:id="rId44"/>
    <p:sldId id="337" r:id="rId45"/>
    <p:sldId id="321" r:id="rId46"/>
    <p:sldId id="322" r:id="rId47"/>
    <p:sldId id="323" r:id="rId48"/>
    <p:sldId id="324" r:id="rId49"/>
    <p:sldId id="334" r:id="rId50"/>
    <p:sldId id="325" r:id="rId51"/>
    <p:sldId id="326" r:id="rId52"/>
    <p:sldId id="327" r:id="rId53"/>
    <p:sldId id="328" r:id="rId54"/>
    <p:sldId id="329" r:id="rId55"/>
    <p:sldId id="330" r:id="rId56"/>
    <p:sldId id="331" r:id="rId57"/>
    <p:sldId id="335" r:id="rId58"/>
    <p:sldId id="336" r:id="rId59"/>
    <p:sldId id="332" r:id="rId60"/>
    <p:sldId id="340" r:id="rId6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3683" autoAdjust="0"/>
  </p:normalViewPr>
  <p:slideViewPr>
    <p:cSldViewPr>
      <p:cViewPr varScale="1">
        <p:scale>
          <a:sx n="85" d="100"/>
          <a:sy n="85" d="100"/>
        </p:scale>
        <p:origin x="-14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8FF8A2-7A2C-4879-A42D-A2150859FBE5}" type="datetimeFigureOut">
              <a:rPr lang="id-ID" smtClean="0"/>
              <a:pPr/>
              <a:t>03/10/2017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7AB1CBF-7534-416F-A014-38E6477D10D9}"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FF8A2-7A2C-4879-A42D-A2150859FBE5}" type="datetimeFigureOut">
              <a:rPr lang="id-ID" smtClean="0"/>
              <a:pPr/>
              <a:t>03/10/2017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B1CBF-7534-416F-A014-38E6477D10D9}"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42938" y="2428875"/>
            <a:ext cx="7772400" cy="1470025"/>
          </a:xfrm>
        </p:spPr>
        <p:txBody>
          <a:bodyPr>
            <a:normAutofit fontScale="90000"/>
          </a:bodyPr>
          <a:lstStyle/>
          <a:p>
            <a:pPr eaLnBrk="1" hangingPunct="1"/>
            <a:r>
              <a:rPr lang="en-US" b="1" dirty="0" smtClean="0"/>
              <a:t>DESAIN PORTOFOLIO</a:t>
            </a:r>
            <a:br>
              <a:rPr lang="en-US" b="1" dirty="0" smtClean="0"/>
            </a:br>
            <a:r>
              <a:rPr lang="en-US" sz="3600" dirty="0" err="1" smtClean="0"/>
              <a:t>Universitas</a:t>
            </a:r>
            <a:r>
              <a:rPr lang="en-US" sz="3600" dirty="0" smtClean="0"/>
              <a:t> </a:t>
            </a:r>
            <a:r>
              <a:rPr lang="en-US" sz="3600" dirty="0" err="1" smtClean="0"/>
              <a:t>Esa</a:t>
            </a:r>
            <a:r>
              <a:rPr lang="en-US" sz="3600" dirty="0" smtClean="0"/>
              <a:t> </a:t>
            </a:r>
            <a:r>
              <a:rPr lang="en-US" sz="3600" dirty="0" err="1" smtClean="0"/>
              <a:t>Unggul</a:t>
            </a:r>
            <a:r>
              <a:rPr lang="en-US" sz="3600" dirty="0" smtClean="0"/>
              <a:t/>
            </a:r>
            <a:br>
              <a:rPr lang="en-US" sz="3600" dirty="0" smtClean="0"/>
            </a:br>
            <a:r>
              <a:rPr lang="en-US" sz="3600" dirty="0" smtClean="0"/>
              <a:t/>
            </a:r>
            <a:br>
              <a:rPr lang="en-US" sz="3600" dirty="0" smtClean="0"/>
            </a:br>
            <a:r>
              <a:rPr lang="en-US" sz="2700" b="1" dirty="0" err="1" smtClean="0"/>
              <a:t>Pertemuan</a:t>
            </a:r>
            <a:r>
              <a:rPr lang="en-US" sz="2700" b="1" dirty="0" smtClean="0"/>
              <a:t> </a:t>
            </a:r>
            <a:r>
              <a:rPr lang="en-US" sz="2700" b="1" dirty="0" smtClean="0"/>
              <a:t>Ke-4 </a:t>
            </a:r>
            <a:r>
              <a:rPr lang="en-US" sz="2700" b="1" dirty="0" err="1" smtClean="0"/>
              <a:t>Lannjutan</a:t>
            </a:r>
            <a:endParaRPr lang="en-US" sz="2700" b="1" dirty="0" smtClean="0"/>
          </a:p>
        </p:txBody>
      </p:sp>
      <p:sp>
        <p:nvSpPr>
          <p:cNvPr id="2051" name="Subtitle 2"/>
          <p:cNvSpPr>
            <a:spLocks noGrp="1"/>
          </p:cNvSpPr>
          <p:nvPr>
            <p:ph type="subTitle" idx="1"/>
          </p:nvPr>
        </p:nvSpPr>
        <p:spPr>
          <a:xfrm>
            <a:off x="1428750" y="4786313"/>
            <a:ext cx="6400800" cy="1752600"/>
          </a:xfrm>
        </p:spPr>
        <p:txBody>
          <a:bodyPr/>
          <a:lstStyle/>
          <a:p>
            <a:pPr eaLnBrk="1" hangingPunct="1"/>
            <a:r>
              <a:rPr lang="en-US" sz="1600" b="1" smtClean="0"/>
              <a:t>Muhammad Fauzi. S.Des., M.Ds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fontScale="92500" lnSpcReduction="20000"/>
          </a:bodyPr>
          <a:lstStyle/>
          <a:p>
            <a:r>
              <a:rPr lang="id-ID" sz="3600" b="1" dirty="0" smtClean="0"/>
              <a:t>Koran Seputar Indonesia (Sindo)</a:t>
            </a:r>
          </a:p>
          <a:p>
            <a:pPr>
              <a:buNone/>
            </a:pPr>
            <a:endParaRPr lang="id-ID" sz="3600" b="1" dirty="0" smtClean="0"/>
          </a:p>
          <a:p>
            <a:r>
              <a:rPr lang="id-ID" sz="3000" dirty="0" smtClean="0"/>
              <a:t>Koran ini merupakan pengembangan dari sebuah media informasi pertelevisian, sehingga gaya penyajiannyapun hampir sama. </a:t>
            </a:r>
          </a:p>
          <a:p>
            <a:endParaRPr lang="id-ID" sz="3000" dirty="0" smtClean="0"/>
          </a:p>
          <a:p>
            <a:r>
              <a:rPr lang="id-ID" sz="3000" dirty="0" smtClean="0"/>
              <a:t>Typografi tidak jauh berbeda dengan Kompas hanya saja penggunaan jenis font lain juga ikut mendominasi, seperti arial,dan jenis font lainnya.</a:t>
            </a:r>
          </a:p>
          <a:p>
            <a:pPr>
              <a:buNone/>
            </a:pPr>
            <a:endParaRPr lang="id-ID" sz="3000" dirty="0" smtClean="0"/>
          </a:p>
          <a:p>
            <a:r>
              <a:rPr lang="id-ID" sz="3000" dirty="0" smtClean="0"/>
              <a:t>Ilustrasi koran ini menggunakan tambahan warna2 untuk sub headline dan penempatan foto/gambar pendukung berada di tengah-tengah dengan ukuran sepertiga halaman.</a:t>
            </a:r>
            <a:endParaRPr lang="id-ID" dirty="0" smtClean="0"/>
          </a:p>
          <a:p>
            <a:endParaRPr lang="id-ID"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8604"/>
            <a:ext cx="3786182" cy="5697559"/>
          </a:xfrm>
        </p:spPr>
        <p:txBody>
          <a:bodyPr>
            <a:normAutofit fontScale="70000" lnSpcReduction="20000"/>
          </a:bodyPr>
          <a:lstStyle/>
          <a:p>
            <a:r>
              <a:rPr lang="id-ID" b="1" dirty="0" smtClean="0"/>
              <a:t>Koran Tempo</a:t>
            </a:r>
          </a:p>
          <a:p>
            <a:pPr>
              <a:buNone/>
            </a:pPr>
            <a:endParaRPr lang="id-ID" b="1" dirty="0" smtClean="0"/>
          </a:p>
          <a:p>
            <a:r>
              <a:rPr lang="id-ID" dirty="0" smtClean="0"/>
              <a:t>Koran Tempo mempunyai ukuran paling kecil dibanding ukuran koran pada umumnya.</a:t>
            </a:r>
          </a:p>
          <a:p>
            <a:r>
              <a:rPr lang="id-ID" dirty="0" smtClean="0"/>
              <a:t>Koran ini seukuran dengan tabloid bahkan lebih kecil lagi. </a:t>
            </a:r>
          </a:p>
          <a:p>
            <a:r>
              <a:rPr lang="id-ID" dirty="0" smtClean="0"/>
              <a:t>Jenis font yang digunakan masih sama dengan font pada koran lainnya, Penempatan headline judul di sebelah kiri dan gambar pendukung headline di sebelah kanan. Jenis lay outnya sama dengan Koran Sindo, yaitu Quadrat lay-out.</a:t>
            </a:r>
          </a:p>
          <a:p>
            <a:endParaRPr lang="id-ID" dirty="0"/>
          </a:p>
        </p:txBody>
      </p:sp>
      <p:pic>
        <p:nvPicPr>
          <p:cNvPr id="45058" name="Picture 2" descr="http://cover.korantempo.com/2012/10/14/koran.jpg"/>
          <p:cNvPicPr>
            <a:picLocks noChangeAspect="1" noChangeArrowheads="1"/>
          </p:cNvPicPr>
          <p:nvPr/>
        </p:nvPicPr>
        <p:blipFill>
          <a:blip r:embed="rId2"/>
          <a:srcRect/>
          <a:stretch>
            <a:fillRect/>
          </a:stretch>
        </p:blipFill>
        <p:spPr bwMode="auto">
          <a:xfrm>
            <a:off x="6929454" y="357166"/>
            <a:ext cx="2214546" cy="3040513"/>
          </a:xfrm>
          <a:prstGeom prst="rect">
            <a:avLst/>
          </a:prstGeom>
          <a:noFill/>
        </p:spPr>
      </p:pic>
      <p:pic>
        <p:nvPicPr>
          <p:cNvPr id="45060" name="Picture 4" descr="http://2.bp.blogspot.com/_tn8v4gldPW8/Sin6zIFac0I/AAAAAAAAAAc/4DzRDPkQrOI/s320/Koran+Tempo+4+edit.jpg"/>
          <p:cNvPicPr>
            <a:picLocks noChangeAspect="1" noChangeArrowheads="1"/>
          </p:cNvPicPr>
          <p:nvPr/>
        </p:nvPicPr>
        <p:blipFill>
          <a:blip r:embed="rId3"/>
          <a:srcRect/>
          <a:stretch>
            <a:fillRect/>
          </a:stretch>
        </p:blipFill>
        <p:spPr bwMode="auto">
          <a:xfrm>
            <a:off x="3571868" y="2071654"/>
            <a:ext cx="3380356" cy="478634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4114800" cy="5554683"/>
          </a:xfrm>
        </p:spPr>
        <p:txBody>
          <a:bodyPr>
            <a:normAutofit fontScale="85000" lnSpcReduction="10000"/>
          </a:bodyPr>
          <a:lstStyle/>
          <a:p>
            <a:r>
              <a:rPr lang="id-ID" b="1" dirty="0" smtClean="0"/>
              <a:t>Brace lay-out</a:t>
            </a:r>
            <a:r>
              <a:rPr lang="id-ID" dirty="0" smtClean="0"/>
              <a:t>; </a:t>
            </a:r>
          </a:p>
          <a:p>
            <a:r>
              <a:rPr lang="id-ID" dirty="0" smtClean="0"/>
              <a:t>menonjolkan suatu berita besar, lay-out seperti ini sering menggunakan “Banner Headline”, judul panjang. </a:t>
            </a:r>
          </a:p>
          <a:p>
            <a:r>
              <a:rPr lang="id-ID" dirty="0" smtClean="0"/>
              <a:t>Berita penting ditempatkan disebelah kanan surat kabar, sehingga mengikat pandangan pembaca ke arah sana, kemudian judul lain di sebelah kiri, dan sebelah kanan lagi.</a:t>
            </a:r>
            <a:endParaRPr lang="id-ID" dirty="0"/>
          </a:p>
        </p:txBody>
      </p:sp>
      <p:pic>
        <p:nvPicPr>
          <p:cNvPr id="47106" name="Picture 2" descr="http://1.bp.blogspot.com/_fOZM1noAUpk/TOJqTkIKy6I/AAAAAAAAAOQ/6ay3HYlkSMw/s320/der-standard.jpg"/>
          <p:cNvPicPr>
            <a:picLocks noChangeAspect="1" noChangeArrowheads="1"/>
          </p:cNvPicPr>
          <p:nvPr/>
        </p:nvPicPr>
        <p:blipFill>
          <a:blip r:embed="rId2"/>
          <a:srcRect/>
          <a:stretch>
            <a:fillRect/>
          </a:stretch>
        </p:blipFill>
        <p:spPr bwMode="auto">
          <a:xfrm>
            <a:off x="4728710" y="1000108"/>
            <a:ext cx="4415290" cy="44291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4257676" cy="5197493"/>
          </a:xfrm>
        </p:spPr>
        <p:txBody>
          <a:bodyPr>
            <a:normAutofit fontScale="85000" lnSpcReduction="10000"/>
          </a:bodyPr>
          <a:lstStyle/>
          <a:p>
            <a:r>
              <a:rPr lang="id-ID" b="1" dirty="0" smtClean="0"/>
              <a:t>Circus lay-out/tata rias karnaval</a:t>
            </a:r>
            <a:r>
              <a:rPr lang="id-ID" dirty="0" smtClean="0"/>
              <a:t>, </a:t>
            </a:r>
          </a:p>
          <a:p>
            <a:pPr>
              <a:buNone/>
            </a:pPr>
            <a:endParaRPr lang="id-ID" dirty="0" smtClean="0"/>
          </a:p>
          <a:p>
            <a:pPr>
              <a:buNone/>
            </a:pPr>
            <a:r>
              <a:rPr lang="id-ID" dirty="0" smtClean="0"/>
              <a:t>	</a:t>
            </a:r>
            <a:r>
              <a:rPr lang="id-ID" sz="3000" dirty="0" smtClean="0"/>
              <a:t>Disebut demikian karena ramainya halaman depan.</a:t>
            </a:r>
          </a:p>
          <a:p>
            <a:pPr>
              <a:buNone/>
            </a:pPr>
            <a:r>
              <a:rPr lang="id-ID" sz="3000" dirty="0" smtClean="0"/>
              <a:t> </a:t>
            </a:r>
          </a:p>
          <a:p>
            <a:pPr>
              <a:buNone/>
            </a:pPr>
            <a:r>
              <a:rPr lang="id-ID" sz="3000" dirty="0" smtClean="0"/>
              <a:t>	Semua judul berita dipamerkan di halaman pertama, isinya di halaman lain. Contoh seperti ini adalah Pos Kota (Jakarta), atau koran-koran mingguan.</a:t>
            </a:r>
            <a:endParaRPr lang="id-ID" sz="3000" dirty="0"/>
          </a:p>
        </p:txBody>
      </p:sp>
      <p:pic>
        <p:nvPicPr>
          <p:cNvPr id="4" name="Picture 2" descr="http://syafran.files.wordpress.com/2008/10/koran-poskota.jpg"/>
          <p:cNvPicPr>
            <a:picLocks noChangeAspect="1" noChangeArrowheads="1"/>
          </p:cNvPicPr>
          <p:nvPr/>
        </p:nvPicPr>
        <p:blipFill>
          <a:blip r:embed="rId2"/>
          <a:srcRect/>
          <a:stretch>
            <a:fillRect/>
          </a:stretch>
        </p:blipFill>
        <p:spPr bwMode="auto">
          <a:xfrm>
            <a:off x="4553662" y="142852"/>
            <a:ext cx="4590338" cy="657229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4.bp.blogspot.com/_fOZM1noAUpk/TOJyFuft9JI/AAAAAAAAAOo/OStlEyg1Wn0/s320/k-trouw.jpg"/>
          <p:cNvPicPr>
            <a:picLocks noChangeAspect="1" noChangeArrowheads="1"/>
          </p:cNvPicPr>
          <p:nvPr/>
        </p:nvPicPr>
        <p:blipFill>
          <a:blip r:embed="rId2"/>
          <a:srcRect/>
          <a:stretch>
            <a:fillRect/>
          </a:stretch>
        </p:blipFill>
        <p:spPr bwMode="auto">
          <a:xfrm>
            <a:off x="4016539" y="785794"/>
            <a:ext cx="5127461" cy="5143536"/>
          </a:xfrm>
          <a:prstGeom prst="rect">
            <a:avLst/>
          </a:prstGeom>
          <a:noFill/>
        </p:spPr>
      </p:pic>
      <p:sp>
        <p:nvSpPr>
          <p:cNvPr id="3" name="Content Placeholder 2"/>
          <p:cNvSpPr>
            <a:spLocks noGrp="1"/>
          </p:cNvSpPr>
          <p:nvPr>
            <p:ph idx="1"/>
          </p:nvPr>
        </p:nvSpPr>
        <p:spPr>
          <a:xfrm>
            <a:off x="457200" y="785794"/>
            <a:ext cx="4471990" cy="5340369"/>
          </a:xfrm>
        </p:spPr>
        <p:txBody>
          <a:bodyPr/>
          <a:lstStyle/>
          <a:p>
            <a:r>
              <a:rPr lang="id-ID" b="1" dirty="0" smtClean="0"/>
              <a:t>Horizontal lay-out; tata rias mendatar</a:t>
            </a:r>
            <a:r>
              <a:rPr lang="id-ID" dirty="0" smtClean="0"/>
              <a:t> </a:t>
            </a:r>
          </a:p>
          <a:p>
            <a:pPr>
              <a:buNone/>
            </a:pPr>
            <a:endParaRPr lang="id-ID" dirty="0" smtClean="0"/>
          </a:p>
          <a:p>
            <a:r>
              <a:rPr lang="id-ID" dirty="0" smtClean="0"/>
              <a:t>judul berita dibuat mendatar, dengan berita yang tidak terlalu panjang.</a:t>
            </a:r>
            <a:endParaRPr lang="id-ID"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52"/>
            <a:ext cx="5143536" cy="6286544"/>
          </a:xfrm>
        </p:spPr>
        <p:txBody>
          <a:bodyPr>
            <a:noAutofit/>
          </a:bodyPr>
          <a:lstStyle/>
          <a:p>
            <a:endParaRPr lang="id-ID" sz="2000" b="1" dirty="0" smtClean="0"/>
          </a:p>
          <a:p>
            <a:r>
              <a:rPr lang="id-ID" sz="2000" b="1" dirty="0" smtClean="0"/>
              <a:t>Function lay-out</a:t>
            </a:r>
            <a:r>
              <a:rPr lang="id-ID" sz="1600" dirty="0" smtClean="0"/>
              <a:t>; </a:t>
            </a:r>
          </a:p>
          <a:p>
            <a:r>
              <a:rPr lang="id-ID" sz="1600" dirty="0" smtClean="0"/>
              <a:t>Tata rias yang setiap hari berubah, bergantung kepada perkembangan isi berita hari itu. </a:t>
            </a:r>
          </a:p>
          <a:p>
            <a:endParaRPr lang="id-ID" sz="1600" dirty="0" smtClean="0"/>
          </a:p>
          <a:p>
            <a:r>
              <a:rPr lang="id-ID" sz="1600" dirty="0" smtClean="0"/>
              <a:t>Bila terjadi hal-hal luar biasa sering dipakai “skyline heads”. Jadi ada gejala pemindahan nama tempat nama surat kabar itu sendiri. Lay-out seperti ini sering juga dipakai oleh koran-koran mingguan terbitan Jakarta.</a:t>
            </a:r>
          </a:p>
          <a:p>
            <a:r>
              <a:rPr lang="id-ID" sz="1600" dirty="0" smtClean="0"/>
              <a:t>Selain bentuk kolom-kolom menjadi sangat penting untuk lay-out koran juga menggunakan white space atau ruang kosong. </a:t>
            </a:r>
          </a:p>
          <a:p>
            <a:r>
              <a:rPr lang="id-ID" sz="1600" dirty="0" smtClean="0"/>
              <a:t>Penggunaan white space, atau ruang kosong, berguna untuk membantu pembaca fokus ke sajian utama, juga memisahkan elemen, entah karena alasan prioritas atau memang seharusnya terpisah.</a:t>
            </a:r>
          </a:p>
          <a:p>
            <a:r>
              <a:rPr lang="id-ID" sz="1600" dirty="0" smtClean="0"/>
              <a:t>Penggunaan ruang kosong yang tepat juga membantu pembaca untuk menikmati halaman dengan lega, sehingga membuat effek si pembaca berita merasa lebih nyaman tidak terkesan terlalu padat. White space ini biasanya juga ditempatkan sebagai pembatas antara berita dengan iklan.</a:t>
            </a:r>
          </a:p>
          <a:p>
            <a:endParaRPr lang="id-ID" sz="1600" dirty="0"/>
          </a:p>
        </p:txBody>
      </p:sp>
      <p:pic>
        <p:nvPicPr>
          <p:cNvPr id="4" name="Picture 6" descr="http://assets.kontan.co.id/epaper/evoo/harian.jpg"/>
          <p:cNvPicPr>
            <a:picLocks noChangeAspect="1" noChangeArrowheads="1"/>
          </p:cNvPicPr>
          <p:nvPr/>
        </p:nvPicPr>
        <p:blipFill>
          <a:blip r:embed="rId2"/>
          <a:srcRect/>
          <a:stretch>
            <a:fillRect/>
          </a:stretch>
        </p:blipFill>
        <p:spPr bwMode="auto">
          <a:xfrm>
            <a:off x="5177186" y="285728"/>
            <a:ext cx="3966814" cy="621510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sz="3600" b="1" dirty="0" smtClean="0"/>
              <a:t/>
            </a:r>
            <a:br>
              <a:rPr lang="id-ID" sz="3600" b="1" dirty="0" smtClean="0"/>
            </a:br>
            <a:r>
              <a:rPr lang="id-ID" sz="3600" b="1" dirty="0" smtClean="0"/>
              <a:t>10 tips untuk membuat desain lay-out koran lebih baik, diantaranya:</a:t>
            </a:r>
            <a:br>
              <a:rPr lang="id-ID" sz="3600" b="1" dirty="0" smtClean="0"/>
            </a:br>
            <a:endParaRPr lang="id-ID" b="1" dirty="0"/>
          </a:p>
        </p:txBody>
      </p:sp>
      <p:sp>
        <p:nvSpPr>
          <p:cNvPr id="3" name="Content Placeholder 2"/>
          <p:cNvSpPr>
            <a:spLocks noGrp="1"/>
          </p:cNvSpPr>
          <p:nvPr>
            <p:ph idx="1"/>
          </p:nvPr>
        </p:nvSpPr>
        <p:spPr/>
        <p:txBody>
          <a:bodyPr>
            <a:normAutofit fontScale="92500"/>
          </a:bodyPr>
          <a:lstStyle/>
          <a:p>
            <a:r>
              <a:rPr lang="id-ID" b="1" dirty="0" smtClean="0"/>
              <a:t>HIRARKI.</a:t>
            </a:r>
            <a:r>
              <a:rPr lang="id-ID" dirty="0" smtClean="0"/>
              <a:t> </a:t>
            </a:r>
          </a:p>
          <a:p>
            <a:endParaRPr lang="id-ID" dirty="0" smtClean="0"/>
          </a:p>
          <a:p>
            <a:r>
              <a:rPr lang="id-ID" dirty="0" smtClean="0"/>
              <a:t>Pembaca melihat – bukan membaca – sekilas apa berita yang paling penting pada sebuah halaman. Jadi tetapkan dengan jelas apa yang menjadi jangkar (berita utama) di tiap halaman. Lalu aturlah sedemikian rupa sehingga memang berita itulah yang disimak pertama kali oleh pembaca, kemudian berita-berita lainya..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7901014" cy="5197493"/>
          </a:xfrm>
        </p:spPr>
        <p:txBody>
          <a:bodyPr>
            <a:normAutofit/>
          </a:bodyPr>
          <a:lstStyle/>
          <a:p>
            <a:r>
              <a:rPr lang="id-ID" b="1" dirty="0" smtClean="0"/>
              <a:t>CIPTAKAN</a:t>
            </a:r>
            <a:r>
              <a:rPr lang="id-ID" dirty="0" smtClean="0"/>
              <a:t> </a:t>
            </a:r>
          </a:p>
          <a:p>
            <a:pPr>
              <a:buNone/>
            </a:pPr>
            <a:endParaRPr lang="id-ID" dirty="0" smtClean="0"/>
          </a:p>
          <a:p>
            <a:r>
              <a:rPr lang="id-ID" dirty="0" smtClean="0"/>
              <a:t>Titik Pusat Pengaruh Visual (Central Visual Impact/CVI). Lebih dari 80 persen pembaca menelusuri halaman dengan mengikuti gambar-gambar dominan. Hal yang harus paling mencolok mata adalah berita utama. Ini berlaku untuk setiap halaman – tidak hanya halaman satu.</a:t>
            </a:r>
          </a:p>
          <a:p>
            <a:endParaRPr lang="id-ID" dirty="0" smtClean="0"/>
          </a:p>
          <a:p>
            <a:endParaRPr lang="id-ID"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92500" lnSpcReduction="20000"/>
          </a:bodyPr>
          <a:lstStyle/>
          <a:p>
            <a:r>
              <a:rPr lang="id-ID" b="1" dirty="0" smtClean="0"/>
              <a:t>TERTATA.</a:t>
            </a:r>
            <a:r>
              <a:rPr lang="id-ID" dirty="0" smtClean="0"/>
              <a:t> </a:t>
            </a:r>
          </a:p>
          <a:p>
            <a:r>
              <a:rPr lang="id-ID" dirty="0" smtClean="0"/>
              <a:t>Kebanyakan pembaca adalah orang yang sibuk. Karena itu informasi dalam sebuah halaman harus tertata rapi untuk menghindari kebingungan.</a:t>
            </a:r>
          </a:p>
          <a:p>
            <a:pPr>
              <a:buNone/>
            </a:pPr>
            <a:endParaRPr lang="id-ID" dirty="0" smtClean="0"/>
          </a:p>
          <a:p>
            <a:r>
              <a:rPr lang="id-ID" b="1" dirty="0" smtClean="0"/>
              <a:t>KONTRAS.</a:t>
            </a:r>
            <a:r>
              <a:rPr lang="id-ID" dirty="0" smtClean="0"/>
              <a:t> </a:t>
            </a:r>
          </a:p>
          <a:p>
            <a:r>
              <a:rPr lang="id-ID" dirty="0" smtClean="0"/>
              <a:t>Halaman yang berhasil selalu memiliki elemen vertikal dan horisontal. Juga memilik elemen yang dominan dan elemen sekunder. Juga selalu tersusun ada sebuah berita utama (lead), berita penting tapi bukan berita utama (dominant headline) dan beberapa berita head sekunder.</a:t>
            </a:r>
          </a:p>
          <a:p>
            <a:endParaRPr lang="id-ID"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85000" lnSpcReduction="20000"/>
          </a:bodyPr>
          <a:lstStyle/>
          <a:p>
            <a:r>
              <a:rPr lang="id-ID" b="1" dirty="0" smtClean="0"/>
              <a:t>WARNA.</a:t>
            </a:r>
            <a:r>
              <a:rPr lang="id-ID" dirty="0" smtClean="0"/>
              <a:t> </a:t>
            </a:r>
          </a:p>
          <a:p>
            <a:r>
              <a:rPr lang="id-ID" dirty="0" smtClean="0"/>
              <a:t>Warna harus digunakan untuk menginformsikan sesuatu, bukan sekedar hiasan, atau kosmetik halaman.</a:t>
            </a:r>
          </a:p>
          <a:p>
            <a:r>
              <a:rPr lang="id-ID" dirty="0" smtClean="0"/>
              <a:t> Penggunaan warna yang paling tepat dan paling baik adalah pada foto dan grafik. Warna juga harus mempermudah pembaca. </a:t>
            </a:r>
          </a:p>
          <a:p>
            <a:r>
              <a:rPr lang="id-ID" dirty="0" smtClean="0"/>
              <a:t>Penata wajah harus berdasar pada logika ketika menggunakan warna</a:t>
            </a:r>
          </a:p>
          <a:p>
            <a:pPr>
              <a:buNone/>
            </a:pPr>
            <a:endParaRPr lang="id-ID" dirty="0" smtClean="0"/>
          </a:p>
          <a:p>
            <a:r>
              <a:rPr lang="id-ID" b="1" dirty="0" smtClean="0"/>
              <a:t>TIPOGRAFI.</a:t>
            </a:r>
            <a:r>
              <a:rPr lang="id-ID" dirty="0" smtClean="0"/>
              <a:t> </a:t>
            </a:r>
          </a:p>
          <a:p>
            <a:r>
              <a:rPr lang="id-ID" dirty="0" smtClean="0"/>
              <a:t>Semakin banyak jenis huruf yang digunakan, membuat pembaca semakin terpecah konsentrasi membacanya. Harus dicari kecocokan antara apa isi berita dan apa jenis huruf yang harus digunakan.</a:t>
            </a:r>
          </a:p>
          <a:p>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643182"/>
            <a:ext cx="7772400" cy="1470025"/>
          </a:xfrm>
        </p:spPr>
        <p:txBody>
          <a:bodyPr/>
          <a:lstStyle/>
          <a:p>
            <a:r>
              <a:rPr lang="en-US" b="1" dirty="0" smtClean="0"/>
              <a:t>DESAIN LAYOUT </a:t>
            </a:r>
            <a:r>
              <a:rPr lang="en-US" b="1" dirty="0" smtClean="0"/>
              <a:t>DALAM PORTOFOLIO</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77500" lnSpcReduction="20000"/>
          </a:bodyPr>
          <a:lstStyle/>
          <a:p>
            <a:r>
              <a:rPr lang="id-ID" b="1" dirty="0" smtClean="0"/>
              <a:t>BERI KEJUTAN.</a:t>
            </a:r>
            <a:r>
              <a:rPr lang="id-ID" dirty="0" smtClean="0"/>
              <a:t> </a:t>
            </a:r>
          </a:p>
          <a:p>
            <a:pPr>
              <a:buNone/>
            </a:pPr>
            <a:endParaRPr lang="id-ID" dirty="0" smtClean="0"/>
          </a:p>
          <a:p>
            <a:r>
              <a:rPr lang="id-ID" dirty="0" smtClean="0"/>
              <a:t>Setiap hari kita harus memberi kejutan kepada pembaca. </a:t>
            </a:r>
          </a:p>
          <a:p>
            <a:r>
              <a:rPr lang="id-ID" dirty="0" smtClean="0"/>
              <a:t>Mungkin kejutan itu datang lewat foto, pilihan berita utama, desain halaman, atau grafik. </a:t>
            </a:r>
          </a:p>
          <a:p>
            <a:r>
              <a:rPr lang="id-ID" dirty="0" smtClean="0"/>
              <a:t>Pastikan bahwa pembaca – setelah membaca – merekomendasikan kepada orang lain untuk membacanya. Desain harus dapat menambah “daya kejut”. Rahasianya: istimewakanlah salah satu dari unsur yang hendak kita bikin sebagai kejutan tadi.</a:t>
            </a:r>
          </a:p>
          <a:p>
            <a:pPr>
              <a:buNone/>
            </a:pPr>
            <a:endParaRPr lang="id-ID" dirty="0" smtClean="0"/>
          </a:p>
          <a:p>
            <a:r>
              <a:rPr lang="id-ID" b="1" dirty="0" smtClean="0"/>
              <a:t>LABRAK ATURAN.</a:t>
            </a:r>
            <a:r>
              <a:rPr lang="id-ID" dirty="0" smtClean="0"/>
              <a:t> </a:t>
            </a:r>
          </a:p>
          <a:p>
            <a:r>
              <a:rPr lang="id-ID" dirty="0" smtClean="0"/>
              <a:t>Tidak terlalu patuh pada aturan untuk menghindari pembaca merasa bosan.</a:t>
            </a:r>
          </a:p>
          <a:p>
            <a:endParaRPr lang="id-ID"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Autofit/>
          </a:bodyPr>
          <a:lstStyle/>
          <a:p>
            <a:r>
              <a:rPr lang="id-ID" sz="2000" b="1" dirty="0" smtClean="0"/>
              <a:t>KONSISTEN.</a:t>
            </a:r>
            <a:r>
              <a:rPr lang="id-ID" sz="2000" dirty="0" smtClean="0"/>
              <a:t> </a:t>
            </a:r>
          </a:p>
          <a:p>
            <a:pPr>
              <a:buNone/>
            </a:pPr>
            <a:endParaRPr lang="id-ID" sz="2000" dirty="0" smtClean="0"/>
          </a:p>
          <a:p>
            <a:r>
              <a:rPr lang="id-ID" sz="2000" dirty="0" smtClean="0"/>
              <a:t>Letakkan semua unsur halaman di tempat yang sama setiap hari. </a:t>
            </a:r>
          </a:p>
          <a:p>
            <a:r>
              <a:rPr lang="id-ID" sz="2000" dirty="0" smtClean="0"/>
              <a:t>Jika di halaman ada rubrik, ada kolom, ada tabel atau grafis dan boks, letakkan pada tempat yang sama setiap hari, sampai ada perubahan desain yang diputuskan kemudian. Dengan begitu, maka pembaca yang sibuk tidak makan waktu banyak untuk mencari informasi itu sebelum membacanya.</a:t>
            </a:r>
          </a:p>
          <a:p>
            <a:pPr>
              <a:buNone/>
            </a:pPr>
            <a:endParaRPr lang="id-ID" sz="2000" dirty="0" smtClean="0"/>
          </a:p>
          <a:p>
            <a:r>
              <a:rPr lang="id-ID" sz="2000" b="1" dirty="0" smtClean="0"/>
              <a:t>NYAMAN DILIHAT.</a:t>
            </a:r>
            <a:r>
              <a:rPr lang="id-ID" sz="2000" dirty="0" smtClean="0"/>
              <a:t> </a:t>
            </a:r>
          </a:p>
          <a:p>
            <a:r>
              <a:rPr lang="id-ID" sz="2000" dirty="0" smtClean="0"/>
              <a:t>Desain yang simpel, tapi dinamis dan nyaman dilihat adalah tujuan utama dari desain halaman. Ingat isi dari surat kabar lebih penting dari desainnya. </a:t>
            </a:r>
          </a:p>
          <a:p>
            <a:r>
              <a:rPr lang="id-ID" sz="2000" dirty="0" smtClean="0"/>
              <a:t>Ingat juga bahwa desain itu hanya pengantar yang membawa tugasnya memikat pembaca lalu membawa pembaca ke isi berita.</a:t>
            </a:r>
          </a:p>
          <a:p>
            <a:endParaRPr lang="id-ID"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pPr algn="l"/>
            <a:r>
              <a:rPr lang="id-ID" b="1" dirty="0" smtClean="0"/>
              <a:t/>
            </a:r>
            <a:br>
              <a:rPr lang="id-ID" b="1" dirty="0" smtClean="0"/>
            </a:br>
            <a:r>
              <a:rPr lang="id-ID" b="1" dirty="0" smtClean="0"/>
              <a:t>Catatan:</a:t>
            </a:r>
            <a:br>
              <a:rPr lang="id-ID" b="1" dirty="0" smtClean="0"/>
            </a:br>
            <a:endParaRPr lang="id-ID" b="1" dirty="0"/>
          </a:p>
        </p:txBody>
      </p:sp>
      <p:sp>
        <p:nvSpPr>
          <p:cNvPr id="3" name="Content Placeholder 2"/>
          <p:cNvSpPr>
            <a:spLocks noGrp="1"/>
          </p:cNvSpPr>
          <p:nvPr>
            <p:ph idx="1"/>
          </p:nvPr>
        </p:nvSpPr>
        <p:spPr>
          <a:xfrm>
            <a:off x="457200" y="1142984"/>
            <a:ext cx="8229600" cy="5357850"/>
          </a:xfrm>
        </p:spPr>
        <p:txBody>
          <a:bodyPr>
            <a:normAutofit fontScale="70000" lnSpcReduction="20000"/>
          </a:bodyPr>
          <a:lstStyle/>
          <a:p>
            <a:r>
              <a:rPr lang="id-ID" dirty="0" smtClean="0"/>
              <a:t>Lay-out hendaknya mengikuti kebiasaan arah mata berputar, yakni dari kiri ke kanan. Iklan hendaknya jangan diletakkan di halaman depan.</a:t>
            </a:r>
          </a:p>
          <a:p>
            <a:r>
              <a:rPr lang="id-ID" dirty="0" smtClean="0"/>
              <a:t>Gambar yang baik, yang ada aksinya. Hindari memuat pas foto. Karena dengan foto aksi (</a:t>
            </a:r>
            <a:r>
              <a:rPr lang="id-ID" i="1" dirty="0" smtClean="0"/>
              <a:t>action</a:t>
            </a:r>
            <a:r>
              <a:rPr lang="id-ID" dirty="0" smtClean="0"/>
              <a:t>) seolah-olah pembaca bertatap muka dengan orang bersangkutan.</a:t>
            </a:r>
          </a:p>
          <a:p>
            <a:r>
              <a:rPr lang="id-ID" dirty="0" smtClean="0"/>
              <a:t>Gambar hendaknya jangan di sebelah kiri halaman.</a:t>
            </a:r>
          </a:p>
          <a:p>
            <a:r>
              <a:rPr lang="id-ID" dirty="0" smtClean="0"/>
              <a:t>Fungsi foto, sama dengan headline. Foto mempunyai fungsi yang penting dalam lay-out.</a:t>
            </a:r>
          </a:p>
          <a:p>
            <a:r>
              <a:rPr lang="id-ID" dirty="0" smtClean="0"/>
              <a:t>Gambar jangan bertumpuk. Apabila ingin banyak gambar, dapat diletakkan di halaman dalam atau bersambung ke halaman lain.</a:t>
            </a:r>
          </a:p>
          <a:p>
            <a:r>
              <a:rPr lang="id-ID" dirty="0" smtClean="0"/>
              <a:t>Kalau surat kabarnya berwarna, jangan terlalu banyak menampilkan warna. Sebaiknya redaktur mempelajari bahasa warna atau mengangkat seorang seniman yang mengerti arti warna.</a:t>
            </a:r>
          </a:p>
          <a:p>
            <a:r>
              <a:rPr lang="id-ID" dirty="0" smtClean="0"/>
              <a:t>Berita ditulis bukan untuk menyenangkan sumber berita, tetapi untuk kepentingan pembaca.(</a:t>
            </a:r>
            <a:r>
              <a:rPr lang="id-ID" i="1" dirty="0" smtClean="0"/>
              <a:t>fm</a:t>
            </a:r>
            <a:r>
              <a:rPr lang="id-ID" dirty="0" smtClean="0"/>
              <a:t>)</a:t>
            </a:r>
          </a:p>
          <a:p>
            <a:endParaRPr lang="id-ID"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b="1" dirty="0" smtClean="0"/>
              <a:t>Jenis Lay Out Iklan Cetak</a:t>
            </a:r>
            <a:br>
              <a:rPr lang="id-ID" b="1" dirty="0" smtClean="0"/>
            </a:br>
            <a:endParaRPr lang="id-ID" dirty="0"/>
          </a:p>
        </p:txBody>
      </p:sp>
      <p:sp>
        <p:nvSpPr>
          <p:cNvPr id="3" name="Content Placeholder 2"/>
          <p:cNvSpPr>
            <a:spLocks noGrp="1"/>
          </p:cNvSpPr>
          <p:nvPr>
            <p:ph idx="1"/>
          </p:nvPr>
        </p:nvSpPr>
        <p:spPr>
          <a:xfrm>
            <a:off x="457200" y="1000108"/>
            <a:ext cx="8186766" cy="2143140"/>
          </a:xfrm>
        </p:spPr>
        <p:txBody>
          <a:bodyPr>
            <a:normAutofit fontScale="55000" lnSpcReduction="20000"/>
          </a:bodyPr>
          <a:lstStyle/>
          <a:p>
            <a:r>
              <a:rPr lang="id-ID" b="1" dirty="0" smtClean="0"/>
              <a:t>MONDRIAN LAY OUT</a:t>
            </a:r>
          </a:p>
          <a:p>
            <a:pPr>
              <a:buNone/>
            </a:pPr>
            <a:r>
              <a:rPr lang="id-ID" dirty="0" smtClean="0"/>
              <a:t/>
            </a:r>
            <a:br>
              <a:rPr lang="id-ID" dirty="0" smtClean="0"/>
            </a:br>
            <a:r>
              <a:rPr lang="id-ID" dirty="0" smtClean="0"/>
              <a:t>Mengacu pada konsep seorang pelukis Belanda bernama Piet Mondrian.</a:t>
            </a:r>
          </a:p>
          <a:p>
            <a:pPr>
              <a:buNone/>
            </a:pPr>
            <a:endParaRPr lang="id-ID" dirty="0" smtClean="0"/>
          </a:p>
          <a:p>
            <a:pPr>
              <a:buNone/>
            </a:pPr>
            <a:r>
              <a:rPr lang="id-ID" dirty="0" smtClean="0"/>
              <a:t>	Penyajian iklan mengacu pada bentuk-bentuk square/landscape/portait, dimana masing-masing bidangnya sejajar dengan bidang penyajian dan memuat gambar/copy yang saling berpadu sehingga membentuk suatu komposisi yang konseptual.</a:t>
            </a:r>
            <a:endParaRPr lang="id-ID" dirty="0"/>
          </a:p>
        </p:txBody>
      </p:sp>
      <p:pic>
        <p:nvPicPr>
          <p:cNvPr id="53250" name="Picture 2" descr="mondrian1"/>
          <p:cNvPicPr>
            <a:picLocks noChangeAspect="1" noChangeArrowheads="1"/>
          </p:cNvPicPr>
          <p:nvPr/>
        </p:nvPicPr>
        <p:blipFill>
          <a:blip r:embed="rId2"/>
          <a:srcRect/>
          <a:stretch>
            <a:fillRect/>
          </a:stretch>
        </p:blipFill>
        <p:spPr bwMode="auto">
          <a:xfrm>
            <a:off x="0" y="3214686"/>
            <a:ext cx="2805352" cy="3643314"/>
          </a:xfrm>
          <a:prstGeom prst="rect">
            <a:avLst/>
          </a:prstGeom>
          <a:noFill/>
          <a:ln w="9525">
            <a:noFill/>
            <a:miter lim="800000"/>
            <a:headEnd/>
            <a:tailEnd/>
          </a:ln>
        </p:spPr>
      </p:pic>
      <p:pic>
        <p:nvPicPr>
          <p:cNvPr id="53251" name="Picture 3" descr="sampel mondrian layout 2"/>
          <p:cNvPicPr>
            <a:picLocks noChangeAspect="1" noChangeArrowheads="1"/>
          </p:cNvPicPr>
          <p:nvPr/>
        </p:nvPicPr>
        <p:blipFill>
          <a:blip r:embed="rId3"/>
          <a:srcRect/>
          <a:stretch>
            <a:fillRect/>
          </a:stretch>
        </p:blipFill>
        <p:spPr bwMode="auto">
          <a:xfrm>
            <a:off x="3195407" y="3214685"/>
            <a:ext cx="2805353" cy="3643315"/>
          </a:xfrm>
          <a:prstGeom prst="rect">
            <a:avLst/>
          </a:prstGeom>
          <a:noFill/>
          <a:ln w="9525">
            <a:noFill/>
            <a:miter lim="800000"/>
            <a:headEnd/>
            <a:tailEnd/>
          </a:ln>
        </p:spPr>
      </p:pic>
      <p:pic>
        <p:nvPicPr>
          <p:cNvPr id="53255" name="Picture 7" descr="http://www.kpixels.com/archive/1999/artwork/Harley2.JPG"/>
          <p:cNvPicPr>
            <a:picLocks noChangeAspect="1" noChangeArrowheads="1"/>
          </p:cNvPicPr>
          <p:nvPr/>
        </p:nvPicPr>
        <p:blipFill>
          <a:blip r:embed="rId4"/>
          <a:srcRect/>
          <a:stretch>
            <a:fillRect/>
          </a:stretch>
        </p:blipFill>
        <p:spPr bwMode="auto">
          <a:xfrm>
            <a:off x="6357950" y="3221825"/>
            <a:ext cx="2786050" cy="36361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b="1" dirty="0" smtClean="0"/>
              <a:t>MULTI PANEL LAY OUT</a:t>
            </a:r>
            <a:endParaRPr lang="id-ID" dirty="0"/>
          </a:p>
        </p:txBody>
      </p:sp>
      <p:sp>
        <p:nvSpPr>
          <p:cNvPr id="3" name="Content Placeholder 2"/>
          <p:cNvSpPr>
            <a:spLocks noGrp="1"/>
          </p:cNvSpPr>
          <p:nvPr>
            <p:ph idx="1"/>
          </p:nvPr>
        </p:nvSpPr>
        <p:spPr>
          <a:xfrm>
            <a:off x="457200" y="1600200"/>
            <a:ext cx="4257676" cy="4525963"/>
          </a:xfrm>
        </p:spPr>
        <p:txBody>
          <a:bodyPr/>
          <a:lstStyle/>
          <a:p>
            <a:r>
              <a:rPr lang="id-ID" dirty="0" smtClean="0"/>
              <a:t>Bentuk iklan dimana dalam satu bidang penyajian dibagi menjadi beberapa tema visual dalam bentuk yang sama (square/double square semuanya).</a:t>
            </a:r>
          </a:p>
          <a:p>
            <a:endParaRPr lang="id-ID" dirty="0"/>
          </a:p>
        </p:txBody>
      </p:sp>
      <p:pic>
        <p:nvPicPr>
          <p:cNvPr id="54274" name="Picture 2" descr="sampel multi panel layout"/>
          <p:cNvPicPr>
            <a:picLocks noChangeAspect="1" noChangeArrowheads="1"/>
          </p:cNvPicPr>
          <p:nvPr/>
        </p:nvPicPr>
        <p:blipFill>
          <a:blip r:embed="rId2"/>
          <a:srcRect/>
          <a:stretch>
            <a:fillRect/>
          </a:stretch>
        </p:blipFill>
        <p:spPr bwMode="auto">
          <a:xfrm>
            <a:off x="4929190" y="1454397"/>
            <a:ext cx="4214810" cy="540360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b="1" dirty="0" smtClean="0"/>
              <a:t>PICTURE WINDOW LAY OUT</a:t>
            </a:r>
            <a:endParaRPr lang="id-ID" dirty="0"/>
          </a:p>
        </p:txBody>
      </p:sp>
      <p:sp>
        <p:nvSpPr>
          <p:cNvPr id="3" name="Content Placeholder 2"/>
          <p:cNvSpPr>
            <a:spLocks noGrp="1"/>
          </p:cNvSpPr>
          <p:nvPr>
            <p:ph idx="1"/>
          </p:nvPr>
        </p:nvSpPr>
        <p:spPr>
          <a:xfrm>
            <a:off x="457200" y="1285860"/>
            <a:ext cx="8258204" cy="1042982"/>
          </a:xfrm>
        </p:spPr>
        <p:txBody>
          <a:bodyPr>
            <a:normAutofit fontScale="77500" lnSpcReduction="20000"/>
          </a:bodyPr>
          <a:lstStyle/>
          <a:p>
            <a:r>
              <a:rPr lang="id-ID" dirty="0" smtClean="0"/>
              <a:t>Tata letak iklan dimana produk yang diiklankan ditampilkan secara close up. Bisa dalam bentuk produknya itu sendiri atau juga bisa menggunakan model (public figure)</a:t>
            </a:r>
          </a:p>
          <a:p>
            <a:endParaRPr lang="id-ID" dirty="0"/>
          </a:p>
        </p:txBody>
      </p:sp>
      <p:pic>
        <p:nvPicPr>
          <p:cNvPr id="55298" name="Picture 2" descr="sampel picture window layout"/>
          <p:cNvPicPr>
            <a:picLocks noChangeAspect="1" noChangeArrowheads="1"/>
          </p:cNvPicPr>
          <p:nvPr/>
        </p:nvPicPr>
        <p:blipFill>
          <a:blip r:embed="rId2"/>
          <a:srcRect/>
          <a:stretch>
            <a:fillRect/>
          </a:stretch>
        </p:blipFill>
        <p:spPr bwMode="auto">
          <a:xfrm>
            <a:off x="3134686" y="2857496"/>
            <a:ext cx="3080388" cy="4000504"/>
          </a:xfrm>
          <a:prstGeom prst="rect">
            <a:avLst/>
          </a:prstGeom>
          <a:noFill/>
          <a:ln w="9525">
            <a:noFill/>
            <a:miter lim="800000"/>
            <a:headEnd/>
            <a:tailEnd/>
          </a:ln>
        </p:spPr>
      </p:pic>
      <p:pic>
        <p:nvPicPr>
          <p:cNvPr id="55300" name="Picture 4" descr="http://2.bp.blogspot.com/--cH9WhJAm3o/TdGximCDaYI/AAAAAAAAAFM/ml9BNe8OxfM/s1600/Big+Picture%252C+Picture-Window+Layout.jpg"/>
          <p:cNvPicPr>
            <a:picLocks noChangeAspect="1" noChangeArrowheads="1"/>
          </p:cNvPicPr>
          <p:nvPr/>
        </p:nvPicPr>
        <p:blipFill>
          <a:blip r:embed="rId3"/>
          <a:srcRect/>
          <a:stretch>
            <a:fillRect/>
          </a:stretch>
        </p:blipFill>
        <p:spPr bwMode="auto">
          <a:xfrm>
            <a:off x="0" y="2857496"/>
            <a:ext cx="3013562" cy="4000504"/>
          </a:xfrm>
          <a:prstGeom prst="rect">
            <a:avLst/>
          </a:prstGeom>
          <a:noFill/>
        </p:spPr>
      </p:pic>
      <p:pic>
        <p:nvPicPr>
          <p:cNvPr id="55302" name="Picture 6" descr="http://www.kpixels.com/archive/1999/artwork/Omnimax.JPG"/>
          <p:cNvPicPr>
            <a:picLocks noChangeAspect="1" noChangeArrowheads="1"/>
          </p:cNvPicPr>
          <p:nvPr/>
        </p:nvPicPr>
        <p:blipFill>
          <a:blip r:embed="rId4"/>
          <a:srcRect/>
          <a:stretch>
            <a:fillRect/>
          </a:stretch>
        </p:blipFill>
        <p:spPr bwMode="auto">
          <a:xfrm>
            <a:off x="6210168" y="2857495"/>
            <a:ext cx="2933831" cy="382904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behance.vo.llnwd.net/profiles/81024/projects/394178/810241263761703.jpg"/>
          <p:cNvPicPr>
            <a:picLocks noChangeAspect="1" noChangeArrowheads="1"/>
          </p:cNvPicPr>
          <p:nvPr/>
        </p:nvPicPr>
        <p:blipFill>
          <a:blip r:embed="rId2"/>
          <a:srcRect/>
          <a:stretch>
            <a:fillRect/>
          </a:stretch>
        </p:blipFill>
        <p:spPr bwMode="auto">
          <a:xfrm>
            <a:off x="0" y="2974683"/>
            <a:ext cx="4143372" cy="3811903"/>
          </a:xfrm>
          <a:prstGeom prst="rect">
            <a:avLst/>
          </a:prstGeom>
          <a:noFill/>
        </p:spPr>
      </p:pic>
      <p:sp>
        <p:nvSpPr>
          <p:cNvPr id="2" name="Title 1"/>
          <p:cNvSpPr>
            <a:spLocks noGrp="1"/>
          </p:cNvSpPr>
          <p:nvPr>
            <p:ph type="title"/>
          </p:nvPr>
        </p:nvSpPr>
        <p:spPr/>
        <p:txBody>
          <a:bodyPr/>
          <a:lstStyle/>
          <a:p>
            <a:pPr algn="l"/>
            <a:r>
              <a:rPr lang="id-ID" b="1" dirty="0" smtClean="0"/>
              <a:t>COPY HEAVY LAY OUT</a:t>
            </a:r>
            <a:endParaRPr lang="id-ID" dirty="0"/>
          </a:p>
        </p:txBody>
      </p:sp>
      <p:sp>
        <p:nvSpPr>
          <p:cNvPr id="3" name="Content Placeholder 2"/>
          <p:cNvSpPr>
            <a:spLocks noGrp="1"/>
          </p:cNvSpPr>
          <p:nvPr>
            <p:ph idx="1"/>
          </p:nvPr>
        </p:nvSpPr>
        <p:spPr>
          <a:xfrm>
            <a:off x="214282" y="1357299"/>
            <a:ext cx="4714908" cy="1785949"/>
          </a:xfrm>
        </p:spPr>
        <p:txBody>
          <a:bodyPr>
            <a:normAutofit fontScale="70000" lnSpcReduction="20000"/>
          </a:bodyPr>
          <a:lstStyle/>
          <a:p>
            <a:pPr>
              <a:buNone/>
            </a:pPr>
            <a:r>
              <a:rPr lang="id-ID" dirty="0" smtClean="0"/>
              <a:t>	Tata letaknya mengutamakan pada bentuk copy writing (naskah iklan) atau dengan kata lain komposisi lay out nya didominasi oleh penyajian teks (copy)</a:t>
            </a:r>
          </a:p>
          <a:p>
            <a:endParaRPr lang="id-ID" dirty="0"/>
          </a:p>
        </p:txBody>
      </p:sp>
      <p:pic>
        <p:nvPicPr>
          <p:cNvPr id="56324" name="Picture 4" descr="http://i271.photobucket.com/albums/jj141/dancingartist/intro.jpg"/>
          <p:cNvPicPr>
            <a:picLocks noChangeAspect="1" noChangeArrowheads="1"/>
          </p:cNvPicPr>
          <p:nvPr/>
        </p:nvPicPr>
        <p:blipFill>
          <a:blip r:embed="rId3"/>
          <a:srcRect/>
          <a:stretch>
            <a:fillRect/>
          </a:stretch>
        </p:blipFill>
        <p:spPr bwMode="auto">
          <a:xfrm>
            <a:off x="3643306" y="3159099"/>
            <a:ext cx="2857520" cy="3698902"/>
          </a:xfrm>
          <a:prstGeom prst="rect">
            <a:avLst/>
          </a:prstGeom>
          <a:noFill/>
        </p:spPr>
      </p:pic>
      <p:pic>
        <p:nvPicPr>
          <p:cNvPr id="56326" name="Picture 6" descr="http://whitneyseideldesign.com/images/port_ch.jpg"/>
          <p:cNvPicPr>
            <a:picLocks noChangeAspect="1" noChangeArrowheads="1"/>
          </p:cNvPicPr>
          <p:nvPr/>
        </p:nvPicPr>
        <p:blipFill>
          <a:blip r:embed="rId4"/>
          <a:srcRect/>
          <a:stretch>
            <a:fillRect/>
          </a:stretch>
        </p:blipFill>
        <p:spPr bwMode="auto">
          <a:xfrm>
            <a:off x="6913562" y="1"/>
            <a:ext cx="2230438" cy="3571876"/>
          </a:xfrm>
          <a:prstGeom prst="rect">
            <a:avLst/>
          </a:prstGeom>
          <a:noFill/>
        </p:spPr>
      </p:pic>
      <p:pic>
        <p:nvPicPr>
          <p:cNvPr id="56327" name="Picture 7" descr="sampel copy heavy layout"/>
          <p:cNvPicPr>
            <a:picLocks noChangeAspect="1" noChangeArrowheads="1"/>
          </p:cNvPicPr>
          <p:nvPr/>
        </p:nvPicPr>
        <p:blipFill>
          <a:blip r:embed="rId5"/>
          <a:srcRect/>
          <a:stretch>
            <a:fillRect/>
          </a:stretch>
        </p:blipFill>
        <p:spPr bwMode="auto">
          <a:xfrm>
            <a:off x="6500826" y="3425306"/>
            <a:ext cx="2643174" cy="343269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5"/>
            <a:ext cx="8229600" cy="1500197"/>
          </a:xfrm>
        </p:spPr>
        <p:txBody>
          <a:bodyPr>
            <a:normAutofit fontScale="85000" lnSpcReduction="20000"/>
          </a:bodyPr>
          <a:lstStyle/>
          <a:p>
            <a:r>
              <a:rPr lang="id-ID" b="1" dirty="0" smtClean="0"/>
              <a:t>FRAME LAY OUT</a:t>
            </a:r>
          </a:p>
          <a:p>
            <a:pPr>
              <a:buNone/>
            </a:pPr>
            <a:r>
              <a:rPr lang="id-ID" dirty="0" smtClean="0"/>
              <a:t/>
            </a:r>
            <a:br>
              <a:rPr lang="id-ID" dirty="0" smtClean="0"/>
            </a:br>
            <a:r>
              <a:rPr lang="id-ID" dirty="0" smtClean="0"/>
              <a:t>Suatu tampilan iklan dimana border/bingkai/frame nya membentuk suatu naratif (mempunyai cerita)</a:t>
            </a:r>
          </a:p>
          <a:p>
            <a:endParaRPr lang="id-ID" dirty="0"/>
          </a:p>
        </p:txBody>
      </p:sp>
      <p:pic>
        <p:nvPicPr>
          <p:cNvPr id="64516" name="Picture 4" descr="http://ngopidesain.files.wordpress.com/2009/08/frame_layout.jpg?w=535"/>
          <p:cNvPicPr>
            <a:picLocks noChangeAspect="1" noChangeArrowheads="1"/>
          </p:cNvPicPr>
          <p:nvPr/>
        </p:nvPicPr>
        <p:blipFill>
          <a:blip r:embed="rId2"/>
          <a:srcRect/>
          <a:stretch>
            <a:fillRect/>
          </a:stretch>
        </p:blipFill>
        <p:spPr bwMode="auto">
          <a:xfrm>
            <a:off x="53426" y="3143248"/>
            <a:ext cx="9019168" cy="348139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9"/>
            <a:ext cx="6072230" cy="2143140"/>
          </a:xfrm>
        </p:spPr>
        <p:txBody>
          <a:bodyPr>
            <a:normAutofit fontScale="62500" lnSpcReduction="20000"/>
          </a:bodyPr>
          <a:lstStyle/>
          <a:p>
            <a:r>
              <a:rPr lang="id-ID" b="1" dirty="0" smtClean="0"/>
              <a:t>SHILHOUTTE LAY OUT</a:t>
            </a:r>
          </a:p>
          <a:p>
            <a:pPr>
              <a:buNone/>
            </a:pPr>
            <a:r>
              <a:rPr lang="id-ID" dirty="0" smtClean="0"/>
              <a:t/>
            </a:r>
            <a:br>
              <a:rPr lang="id-ID" dirty="0" smtClean="0"/>
            </a:br>
            <a:r>
              <a:rPr lang="id-ID" dirty="0" smtClean="0"/>
              <a:t>Sajian iklan yang berupa gambar ilustrasi atau tehnik fotografi dimana hanya ditonjolkan bayangannya saja. Penyajian bisa berupa Text-Rap/warna spot color yang berbentuk gambar ilustrasi atau pantulan sinar seadanya dengan tehnik fotografi.</a:t>
            </a:r>
          </a:p>
          <a:p>
            <a:endParaRPr lang="id-ID" dirty="0"/>
          </a:p>
        </p:txBody>
      </p:sp>
      <p:pic>
        <p:nvPicPr>
          <p:cNvPr id="65538" name="Picture 2" descr="sampel siluet lay out"/>
          <p:cNvPicPr>
            <a:picLocks noChangeAspect="1" noChangeArrowheads="1"/>
          </p:cNvPicPr>
          <p:nvPr/>
        </p:nvPicPr>
        <p:blipFill>
          <a:blip r:embed="rId2"/>
          <a:srcRect/>
          <a:stretch>
            <a:fillRect/>
          </a:stretch>
        </p:blipFill>
        <p:spPr bwMode="auto">
          <a:xfrm>
            <a:off x="0" y="3824375"/>
            <a:ext cx="2214546" cy="3033625"/>
          </a:xfrm>
          <a:prstGeom prst="rect">
            <a:avLst/>
          </a:prstGeom>
          <a:noFill/>
          <a:ln w="9525">
            <a:noFill/>
            <a:miter lim="800000"/>
            <a:headEnd/>
            <a:tailEnd/>
          </a:ln>
        </p:spPr>
      </p:pic>
      <p:pic>
        <p:nvPicPr>
          <p:cNvPr id="65540" name="Picture 4" descr="http://3.bp.blogspot.com/-RYTZfEwwhYQ/TdGxlBOEeSI/AAAAAAAAAFk/71YIHqCrLkE/s1600/Silhouette+Layout.jpg"/>
          <p:cNvPicPr>
            <a:picLocks noChangeAspect="1" noChangeArrowheads="1"/>
          </p:cNvPicPr>
          <p:nvPr/>
        </p:nvPicPr>
        <p:blipFill>
          <a:blip r:embed="rId3"/>
          <a:srcRect/>
          <a:stretch>
            <a:fillRect/>
          </a:stretch>
        </p:blipFill>
        <p:spPr bwMode="auto">
          <a:xfrm>
            <a:off x="2143108" y="2779603"/>
            <a:ext cx="3143272" cy="4078397"/>
          </a:xfrm>
          <a:prstGeom prst="rect">
            <a:avLst/>
          </a:prstGeom>
          <a:noFill/>
        </p:spPr>
      </p:pic>
      <p:pic>
        <p:nvPicPr>
          <p:cNvPr id="65542" name="Picture 6" descr="http://www.uni.edu/lynch/sites/default/files/layoutsilhouette.jpg"/>
          <p:cNvPicPr>
            <a:picLocks noChangeAspect="1" noChangeArrowheads="1"/>
          </p:cNvPicPr>
          <p:nvPr/>
        </p:nvPicPr>
        <p:blipFill>
          <a:blip r:embed="rId4"/>
          <a:srcRect/>
          <a:stretch>
            <a:fillRect/>
          </a:stretch>
        </p:blipFill>
        <p:spPr bwMode="auto">
          <a:xfrm>
            <a:off x="6378347" y="0"/>
            <a:ext cx="2765653" cy="3929066"/>
          </a:xfrm>
          <a:prstGeom prst="rect">
            <a:avLst/>
          </a:prstGeom>
          <a:noFill/>
        </p:spPr>
      </p:pic>
      <p:pic>
        <p:nvPicPr>
          <p:cNvPr id="65544" name="Picture 8" descr="https://encrypted-tbn0.gstatic.com/images?q=tbn:ANd9GcQNYSaTK8yizE_1xaUT3yVFexVqMsyboI9X-oTrXKcLvI7oz9vmxA"/>
          <p:cNvPicPr>
            <a:picLocks noChangeAspect="1" noChangeArrowheads="1"/>
          </p:cNvPicPr>
          <p:nvPr/>
        </p:nvPicPr>
        <p:blipFill>
          <a:blip r:embed="rId5"/>
          <a:srcRect/>
          <a:stretch>
            <a:fillRect/>
          </a:stretch>
        </p:blipFill>
        <p:spPr bwMode="auto">
          <a:xfrm>
            <a:off x="5271267" y="3929042"/>
            <a:ext cx="3872733" cy="292895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52"/>
            <a:ext cx="5857916" cy="1857387"/>
          </a:xfrm>
        </p:spPr>
        <p:txBody>
          <a:bodyPr>
            <a:normAutofit fontScale="70000" lnSpcReduction="20000"/>
          </a:bodyPr>
          <a:lstStyle/>
          <a:p>
            <a:r>
              <a:rPr lang="id-ID" b="1" dirty="0" smtClean="0"/>
              <a:t>TYPE SPECIMEN LAY OUT</a:t>
            </a:r>
          </a:p>
          <a:p>
            <a:pPr>
              <a:buNone/>
            </a:pPr>
            <a:r>
              <a:rPr lang="id-ID" dirty="0" smtClean="0"/>
              <a:t/>
            </a:r>
            <a:br>
              <a:rPr lang="id-ID" dirty="0" smtClean="0"/>
            </a:br>
            <a:r>
              <a:rPr lang="id-ID" dirty="0" smtClean="0"/>
              <a:t>Tata letak iklan yang hanya melakukan pada penampilan jenis huruf dengan point size yang besar. Pada umumnya hanya berupa Head Line saja.</a:t>
            </a:r>
          </a:p>
          <a:p>
            <a:endParaRPr lang="id-ID" dirty="0"/>
          </a:p>
        </p:txBody>
      </p:sp>
      <p:pic>
        <p:nvPicPr>
          <p:cNvPr id="66562" name="Picture 2" descr="sampel type specimen lay out"/>
          <p:cNvPicPr>
            <a:picLocks noChangeAspect="1" noChangeArrowheads="1"/>
          </p:cNvPicPr>
          <p:nvPr/>
        </p:nvPicPr>
        <p:blipFill>
          <a:blip r:embed="rId2"/>
          <a:srcRect/>
          <a:stretch>
            <a:fillRect/>
          </a:stretch>
        </p:blipFill>
        <p:spPr bwMode="auto">
          <a:xfrm>
            <a:off x="6000728" y="4429132"/>
            <a:ext cx="3143272" cy="2357454"/>
          </a:xfrm>
          <a:prstGeom prst="rect">
            <a:avLst/>
          </a:prstGeom>
          <a:noFill/>
          <a:ln w="9525">
            <a:noFill/>
            <a:miter lim="800000"/>
            <a:headEnd/>
            <a:tailEnd/>
          </a:ln>
        </p:spPr>
      </p:pic>
      <p:pic>
        <p:nvPicPr>
          <p:cNvPr id="66564" name="Picture 4" descr="http://erinfeliciano.com/images/print_type_2.gif"/>
          <p:cNvPicPr>
            <a:picLocks noChangeAspect="1" noChangeArrowheads="1"/>
          </p:cNvPicPr>
          <p:nvPr/>
        </p:nvPicPr>
        <p:blipFill>
          <a:blip r:embed="rId3"/>
          <a:srcRect/>
          <a:stretch>
            <a:fillRect/>
          </a:stretch>
        </p:blipFill>
        <p:spPr bwMode="auto">
          <a:xfrm>
            <a:off x="6000750" y="2214569"/>
            <a:ext cx="3143250" cy="2143125"/>
          </a:xfrm>
          <a:prstGeom prst="rect">
            <a:avLst/>
          </a:prstGeom>
          <a:noFill/>
        </p:spPr>
      </p:pic>
      <p:pic>
        <p:nvPicPr>
          <p:cNvPr id="66566" name="Picture 6" descr="http://erinfeliciano.com/images/print_type_1.gif"/>
          <p:cNvPicPr>
            <a:picLocks noChangeAspect="1" noChangeArrowheads="1"/>
          </p:cNvPicPr>
          <p:nvPr/>
        </p:nvPicPr>
        <p:blipFill>
          <a:blip r:embed="rId4"/>
          <a:srcRect/>
          <a:stretch>
            <a:fillRect/>
          </a:stretch>
        </p:blipFill>
        <p:spPr bwMode="auto">
          <a:xfrm>
            <a:off x="6000750" y="0"/>
            <a:ext cx="3143250" cy="2105026"/>
          </a:xfrm>
          <a:prstGeom prst="rect">
            <a:avLst/>
          </a:prstGeom>
          <a:noFill/>
        </p:spPr>
      </p:pic>
      <p:pic>
        <p:nvPicPr>
          <p:cNvPr id="66570" name="Picture 10" descr="http://fontsinuse.com/static/reviews/0/4f06d7ac/full/2010-12-specimen-design-genre.jpg"/>
          <p:cNvPicPr>
            <a:picLocks noChangeAspect="1" noChangeArrowheads="1"/>
          </p:cNvPicPr>
          <p:nvPr/>
        </p:nvPicPr>
        <p:blipFill>
          <a:blip r:embed="rId5"/>
          <a:srcRect/>
          <a:stretch>
            <a:fillRect/>
          </a:stretch>
        </p:blipFill>
        <p:spPr bwMode="auto">
          <a:xfrm>
            <a:off x="-1" y="2020653"/>
            <a:ext cx="5643571" cy="483734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43362" cy="1143000"/>
          </a:xfrm>
        </p:spPr>
        <p:txBody>
          <a:bodyPr>
            <a:normAutofit fontScale="90000"/>
          </a:bodyPr>
          <a:lstStyle/>
          <a:p>
            <a:r>
              <a:rPr lang="id-ID" b="1" dirty="0" smtClean="0"/>
              <a:t>Desain/Lay-Out</a:t>
            </a:r>
            <a:r>
              <a:rPr lang="id-ID" dirty="0" smtClean="0"/>
              <a:t/>
            </a:r>
            <a:br>
              <a:rPr lang="id-ID" dirty="0" smtClean="0"/>
            </a:br>
            <a:endParaRPr lang="id-ID" dirty="0"/>
          </a:p>
        </p:txBody>
      </p:sp>
      <p:sp>
        <p:nvSpPr>
          <p:cNvPr id="3" name="Content Placeholder 2"/>
          <p:cNvSpPr>
            <a:spLocks noGrp="1"/>
          </p:cNvSpPr>
          <p:nvPr>
            <p:ph idx="1"/>
          </p:nvPr>
        </p:nvSpPr>
        <p:spPr/>
        <p:txBody>
          <a:bodyPr>
            <a:normAutofit fontScale="77500" lnSpcReduction="20000"/>
          </a:bodyPr>
          <a:lstStyle/>
          <a:p>
            <a:r>
              <a:rPr lang="id-ID" dirty="0" smtClean="0"/>
              <a:t>Lay-out dalam sebuah koran/surat kabar memiliki fungsi serta tujuan untuk </a:t>
            </a:r>
            <a:r>
              <a:rPr lang="id-ID" i="1" dirty="0" smtClean="0"/>
              <a:t>sell the news, grade the news set the tone, and guide the readers</a:t>
            </a:r>
            <a:r>
              <a:rPr lang="id-ID" dirty="0" smtClean="0"/>
              <a:t> (menawarkan/menjual berita, menentukan rangking berita, membimbing para pembaca akan hal-hal yang harus dibaca terlebih dahulu).</a:t>
            </a:r>
          </a:p>
          <a:p>
            <a:pPr>
              <a:buNone/>
            </a:pPr>
            <a:endParaRPr lang="id-ID" dirty="0" smtClean="0"/>
          </a:p>
          <a:p>
            <a:r>
              <a:rPr lang="id-ID" dirty="0" smtClean="0"/>
              <a:t>Lebih lanjut lay-out sebuah surat kabar/koran dibuat dengan menyesuaikan gerak mata para pembaca. Dalam penyusunan lay-out sebuah surat kabar/koran, selain diperlukan adanya pengetahuan tentang jenis dan warna huruf, juga harus memiliki jiwa seni. Sebab dari ukuran huruf untuk headline, panjang berita, besar dan warna foto atau tulisan sangat berpengaruh terhadap mata pembaca.</a:t>
            </a:r>
          </a:p>
          <a:p>
            <a:endParaRPr lang="id-ID"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4329114" cy="6000791"/>
          </a:xfrm>
        </p:spPr>
        <p:txBody>
          <a:bodyPr>
            <a:normAutofit/>
          </a:bodyPr>
          <a:lstStyle/>
          <a:p>
            <a:r>
              <a:rPr lang="id-ID" b="1" dirty="0" smtClean="0"/>
              <a:t>SIRCUS LAY OUT</a:t>
            </a:r>
          </a:p>
          <a:p>
            <a:pPr>
              <a:buNone/>
            </a:pPr>
            <a:r>
              <a:rPr lang="id-ID" dirty="0" smtClean="0"/>
              <a:t/>
            </a:r>
            <a:br>
              <a:rPr lang="id-ID" dirty="0" smtClean="0"/>
            </a:br>
            <a:r>
              <a:rPr lang="id-ID" dirty="0" smtClean="0"/>
              <a:t>Penyajian iklan yang tata letaknya tidak mengacu pada ketentuan baku. Komposisi gambar visualnya, bahkan kadang-kadang teks dan susunannya tidak beraturan.</a:t>
            </a:r>
          </a:p>
          <a:p>
            <a:endParaRPr lang="id-ID" dirty="0"/>
          </a:p>
        </p:txBody>
      </p:sp>
      <p:pic>
        <p:nvPicPr>
          <p:cNvPr id="67586" name="Picture 2" descr="sampel sircus layout"/>
          <p:cNvPicPr>
            <a:picLocks noChangeAspect="1" noChangeArrowheads="1"/>
          </p:cNvPicPr>
          <p:nvPr/>
        </p:nvPicPr>
        <p:blipFill>
          <a:blip r:embed="rId2"/>
          <a:srcRect/>
          <a:stretch>
            <a:fillRect/>
          </a:stretch>
        </p:blipFill>
        <p:spPr bwMode="auto">
          <a:xfrm>
            <a:off x="4636738" y="214290"/>
            <a:ext cx="4507262" cy="650085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3757610" cy="5072097"/>
          </a:xfrm>
        </p:spPr>
        <p:txBody>
          <a:bodyPr>
            <a:normAutofit lnSpcReduction="10000"/>
          </a:bodyPr>
          <a:lstStyle/>
          <a:p>
            <a:r>
              <a:rPr lang="id-ID" b="1" dirty="0" smtClean="0"/>
              <a:t>JUMBLE LAY OUT</a:t>
            </a:r>
          </a:p>
          <a:p>
            <a:pPr>
              <a:buNone/>
            </a:pPr>
            <a:r>
              <a:rPr lang="id-ID" dirty="0" smtClean="0"/>
              <a:t/>
            </a:r>
            <a:br>
              <a:rPr lang="id-ID" dirty="0" smtClean="0"/>
            </a:br>
            <a:r>
              <a:rPr lang="id-ID" dirty="0" smtClean="0"/>
              <a:t>Penyajian iklan yang merupakan kebalikan dari sircus lay out, yaitu komposisi beberapa gambar dan teksnya disusun secara teratur.</a:t>
            </a:r>
            <a:endParaRPr lang="id-ID" dirty="0"/>
          </a:p>
        </p:txBody>
      </p:sp>
      <p:pic>
        <p:nvPicPr>
          <p:cNvPr id="68610" name="Picture 2" descr="sampel jumble lay out"/>
          <p:cNvPicPr>
            <a:picLocks noChangeAspect="1" noChangeArrowheads="1"/>
          </p:cNvPicPr>
          <p:nvPr/>
        </p:nvPicPr>
        <p:blipFill>
          <a:blip r:embed="rId2"/>
          <a:srcRect/>
          <a:stretch>
            <a:fillRect/>
          </a:stretch>
        </p:blipFill>
        <p:spPr bwMode="auto">
          <a:xfrm>
            <a:off x="4234085" y="357166"/>
            <a:ext cx="4909915" cy="621508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7"/>
            <a:ext cx="8229600" cy="1928826"/>
          </a:xfrm>
        </p:spPr>
        <p:txBody>
          <a:bodyPr>
            <a:normAutofit fontScale="85000" lnSpcReduction="20000"/>
          </a:bodyPr>
          <a:lstStyle/>
          <a:p>
            <a:r>
              <a:rPr lang="id-ID" b="1" dirty="0" smtClean="0"/>
              <a:t>GRID LAY OUT</a:t>
            </a:r>
          </a:p>
          <a:p>
            <a:pPr>
              <a:buNone/>
            </a:pPr>
            <a:r>
              <a:rPr lang="id-ID" dirty="0" smtClean="0"/>
              <a:t/>
            </a:r>
            <a:br>
              <a:rPr lang="id-ID" dirty="0" smtClean="0"/>
            </a:br>
            <a:r>
              <a:rPr lang="id-ID" dirty="0" smtClean="0"/>
              <a:t>Suatu tata letak iklan yang mengacu pada konsep grid, yaitu desain iklan tersebut seolah-olah bagian per bagian (gambar atau teks) berada di dalam skala grid.</a:t>
            </a:r>
          </a:p>
          <a:p>
            <a:endParaRPr lang="id-ID" dirty="0"/>
          </a:p>
        </p:txBody>
      </p:sp>
      <p:pic>
        <p:nvPicPr>
          <p:cNvPr id="69634" name="Picture 2" descr="sampel grid lay out"/>
          <p:cNvPicPr>
            <a:picLocks noChangeAspect="1" noChangeArrowheads="1"/>
          </p:cNvPicPr>
          <p:nvPr/>
        </p:nvPicPr>
        <p:blipFill>
          <a:blip r:embed="rId2"/>
          <a:srcRect/>
          <a:stretch>
            <a:fillRect/>
          </a:stretch>
        </p:blipFill>
        <p:spPr bwMode="auto">
          <a:xfrm>
            <a:off x="0" y="2643182"/>
            <a:ext cx="5042682" cy="2857520"/>
          </a:xfrm>
          <a:prstGeom prst="rect">
            <a:avLst/>
          </a:prstGeom>
          <a:noFill/>
          <a:ln w="9525">
            <a:noFill/>
            <a:miter lim="800000"/>
            <a:headEnd/>
            <a:tailEnd/>
          </a:ln>
        </p:spPr>
      </p:pic>
      <p:pic>
        <p:nvPicPr>
          <p:cNvPr id="69636" name="Picture 4" descr="Dell Microsite Example"/>
          <p:cNvPicPr>
            <a:picLocks noChangeAspect="1" noChangeArrowheads="1"/>
          </p:cNvPicPr>
          <p:nvPr/>
        </p:nvPicPr>
        <p:blipFill>
          <a:blip r:embed="rId3"/>
          <a:srcRect/>
          <a:stretch>
            <a:fillRect/>
          </a:stretch>
        </p:blipFill>
        <p:spPr bwMode="auto">
          <a:xfrm>
            <a:off x="5047590" y="2571744"/>
            <a:ext cx="4096410" cy="292893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85729"/>
            <a:ext cx="5286412" cy="2928958"/>
          </a:xfrm>
        </p:spPr>
        <p:txBody>
          <a:bodyPr>
            <a:normAutofit fontScale="77500" lnSpcReduction="20000"/>
          </a:bodyPr>
          <a:lstStyle/>
          <a:p>
            <a:r>
              <a:rPr lang="id-ID" b="1" dirty="0" smtClean="0"/>
              <a:t>BLEED LAY OUT</a:t>
            </a:r>
          </a:p>
          <a:p>
            <a:pPr>
              <a:buNone/>
            </a:pPr>
            <a:r>
              <a:rPr lang="id-ID" dirty="0" smtClean="0"/>
              <a:t/>
            </a:r>
            <a:br>
              <a:rPr lang="id-ID" dirty="0" smtClean="0"/>
            </a:br>
            <a:r>
              <a:rPr lang="id-ID" dirty="0" smtClean="0"/>
              <a:t>Sajian iklan dimana sekeliling bidang menggunakan frame (seolah-olah belum dipotong pinggirnya). </a:t>
            </a:r>
          </a:p>
          <a:p>
            <a:pPr>
              <a:buNone/>
            </a:pPr>
            <a:r>
              <a:rPr lang="id-ID" dirty="0" smtClean="0"/>
              <a:t>	Catatan: Bleed artinya belum dipotong menurut pas cruis (utuh) kalau Trim sudah dipotong.</a:t>
            </a:r>
          </a:p>
          <a:p>
            <a:endParaRPr lang="id-ID" dirty="0"/>
          </a:p>
        </p:txBody>
      </p:sp>
      <p:pic>
        <p:nvPicPr>
          <p:cNvPr id="70658" name="Picture 2" descr="http://behance.vo.llnwd.net/profiles22/302445/projects/942260/47bb2259eb986ccd9f5ae46b9b35d81a.jpg"/>
          <p:cNvPicPr>
            <a:picLocks noChangeAspect="1" noChangeArrowheads="1"/>
          </p:cNvPicPr>
          <p:nvPr/>
        </p:nvPicPr>
        <p:blipFill>
          <a:blip r:embed="rId2"/>
          <a:srcRect/>
          <a:stretch>
            <a:fillRect/>
          </a:stretch>
        </p:blipFill>
        <p:spPr bwMode="auto">
          <a:xfrm>
            <a:off x="0" y="3009899"/>
            <a:ext cx="5715000" cy="3848101"/>
          </a:xfrm>
          <a:prstGeom prst="rect">
            <a:avLst/>
          </a:prstGeom>
          <a:noFill/>
        </p:spPr>
      </p:pic>
      <p:pic>
        <p:nvPicPr>
          <p:cNvPr id="70659" name="Picture 3" descr="sampel bleed lay out"/>
          <p:cNvPicPr>
            <a:picLocks noChangeAspect="1" noChangeArrowheads="1"/>
          </p:cNvPicPr>
          <p:nvPr/>
        </p:nvPicPr>
        <p:blipFill>
          <a:blip r:embed="rId3"/>
          <a:srcRect/>
          <a:stretch>
            <a:fillRect/>
          </a:stretch>
        </p:blipFill>
        <p:spPr bwMode="auto">
          <a:xfrm>
            <a:off x="5528301" y="1643050"/>
            <a:ext cx="3615698" cy="52149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3"/>
            <a:ext cx="8229600" cy="2071702"/>
          </a:xfrm>
        </p:spPr>
        <p:txBody>
          <a:bodyPr/>
          <a:lstStyle/>
          <a:p>
            <a:r>
              <a:rPr lang="id-ID" b="1" dirty="0" smtClean="0"/>
              <a:t>VERTICAL PANEL LAY OUT</a:t>
            </a:r>
            <a:r>
              <a:rPr lang="id-ID" dirty="0" smtClean="0"/>
              <a:t/>
            </a:r>
            <a:br>
              <a:rPr lang="id-ID" dirty="0" smtClean="0"/>
            </a:br>
            <a:r>
              <a:rPr lang="id-ID" dirty="0" smtClean="0"/>
              <a:t>Tata letaknya menghadirkan garis pemisah secara vertical dan membagi lay out iklan tersebut.</a:t>
            </a:r>
          </a:p>
          <a:p>
            <a:endParaRPr lang="id-ID" dirty="0"/>
          </a:p>
        </p:txBody>
      </p:sp>
      <p:pic>
        <p:nvPicPr>
          <p:cNvPr id="71682" name="Picture 2" descr="sampel vertical lay out"/>
          <p:cNvPicPr>
            <a:picLocks noChangeAspect="1" noChangeArrowheads="1"/>
          </p:cNvPicPr>
          <p:nvPr/>
        </p:nvPicPr>
        <p:blipFill>
          <a:blip r:embed="rId2"/>
          <a:srcRect/>
          <a:stretch>
            <a:fillRect/>
          </a:stretch>
        </p:blipFill>
        <p:spPr bwMode="auto">
          <a:xfrm>
            <a:off x="928662" y="2549336"/>
            <a:ext cx="7786742" cy="4308664"/>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0" name="Picture 6" descr="http://fc09.deviantart.net/fs71/i/2012/170/4/2/alphabet_inspired_layout_by_mizrataufiq-d540tci.jpg"/>
          <p:cNvPicPr>
            <a:picLocks noChangeAspect="1" noChangeArrowheads="1"/>
          </p:cNvPicPr>
          <p:nvPr/>
        </p:nvPicPr>
        <p:blipFill>
          <a:blip r:embed="rId2"/>
          <a:srcRect/>
          <a:stretch>
            <a:fillRect/>
          </a:stretch>
        </p:blipFill>
        <p:spPr bwMode="auto">
          <a:xfrm>
            <a:off x="571472" y="1702677"/>
            <a:ext cx="3643338" cy="5155323"/>
          </a:xfrm>
          <a:prstGeom prst="rect">
            <a:avLst/>
          </a:prstGeom>
          <a:noFill/>
        </p:spPr>
      </p:pic>
      <p:sp>
        <p:nvSpPr>
          <p:cNvPr id="3" name="Content Placeholder 2"/>
          <p:cNvSpPr>
            <a:spLocks noGrp="1"/>
          </p:cNvSpPr>
          <p:nvPr>
            <p:ph idx="1"/>
          </p:nvPr>
        </p:nvSpPr>
        <p:spPr>
          <a:xfrm>
            <a:off x="457200" y="500043"/>
            <a:ext cx="8229600" cy="1857388"/>
          </a:xfrm>
        </p:spPr>
        <p:txBody>
          <a:bodyPr>
            <a:normAutofit fontScale="70000" lnSpcReduction="20000"/>
          </a:bodyPr>
          <a:lstStyle/>
          <a:p>
            <a:r>
              <a:rPr lang="id-ID" b="1" dirty="0" smtClean="0"/>
              <a:t>ALPHABET INSPIRED LAY OUT</a:t>
            </a:r>
          </a:p>
          <a:p>
            <a:pPr>
              <a:buNone/>
            </a:pPr>
            <a:r>
              <a:rPr lang="id-ID" dirty="0" smtClean="0"/>
              <a:t/>
            </a:r>
            <a:br>
              <a:rPr lang="id-ID" dirty="0" smtClean="0"/>
            </a:br>
            <a:r>
              <a:rPr lang="id-ID" dirty="0" smtClean="0"/>
              <a:t>Tata letak iklan yang menekankan pada susunan huruf atau angka yang berurutan atau membentuk suatu kata dan diimprovisasikan sehingga menimbulkan kesan narasi (cerita).</a:t>
            </a:r>
          </a:p>
          <a:p>
            <a:endParaRPr lang="id-ID" dirty="0"/>
          </a:p>
        </p:txBody>
      </p:sp>
      <p:pic>
        <p:nvPicPr>
          <p:cNvPr id="72708" name="Picture 4" descr="http://2.bp.blogspot.com/-TNQT5P426iQ/UF1JZHz2r2I/AAAAAAAADZ4/IJmXxv8Nk0E/s1600/Alphabet-Inspired+Layout.png"/>
          <p:cNvPicPr>
            <a:picLocks noChangeAspect="1" noChangeArrowheads="1"/>
          </p:cNvPicPr>
          <p:nvPr/>
        </p:nvPicPr>
        <p:blipFill>
          <a:blip r:embed="rId3"/>
          <a:srcRect/>
          <a:stretch>
            <a:fillRect/>
          </a:stretch>
        </p:blipFill>
        <p:spPr bwMode="auto">
          <a:xfrm>
            <a:off x="4275428" y="2285992"/>
            <a:ext cx="4868572" cy="428625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643050"/>
            <a:ext cx="4400552" cy="3571899"/>
          </a:xfrm>
        </p:spPr>
        <p:txBody>
          <a:bodyPr>
            <a:normAutofit fontScale="92500" lnSpcReduction="20000"/>
          </a:bodyPr>
          <a:lstStyle/>
          <a:p>
            <a:r>
              <a:rPr lang="id-ID" b="1" dirty="0" smtClean="0"/>
              <a:t>ANGULAR LAY OUT</a:t>
            </a:r>
          </a:p>
          <a:p>
            <a:pPr>
              <a:buNone/>
            </a:pPr>
            <a:r>
              <a:rPr lang="id-ID" dirty="0" smtClean="0"/>
              <a:t/>
            </a:r>
            <a:br>
              <a:rPr lang="id-ID" dirty="0" smtClean="0"/>
            </a:br>
            <a:r>
              <a:rPr lang="id-ID" dirty="0" smtClean="0"/>
              <a:t>Penyajian iklan dengan susunan elemen visualnya membentuk sudut kemiringan, biasanya membentuk sudut antara 40-70 derajat.</a:t>
            </a:r>
          </a:p>
          <a:p>
            <a:endParaRPr lang="id-ID" dirty="0"/>
          </a:p>
        </p:txBody>
      </p:sp>
      <p:pic>
        <p:nvPicPr>
          <p:cNvPr id="6" name="Picture 2" descr="sampel angular lay out"/>
          <p:cNvPicPr>
            <a:picLocks noChangeAspect="1" noChangeArrowheads="1"/>
          </p:cNvPicPr>
          <p:nvPr/>
        </p:nvPicPr>
        <p:blipFill>
          <a:blip r:embed="rId2"/>
          <a:srcRect/>
          <a:stretch>
            <a:fillRect/>
          </a:stretch>
        </p:blipFill>
        <p:spPr bwMode="auto">
          <a:xfrm>
            <a:off x="5072066" y="0"/>
            <a:ext cx="3680460"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Balance in Graphic Design"/>
          <p:cNvPicPr>
            <a:picLocks noChangeAspect="1" noChangeArrowheads="1"/>
          </p:cNvPicPr>
          <p:nvPr/>
        </p:nvPicPr>
        <p:blipFill>
          <a:blip r:embed="rId2"/>
          <a:srcRect/>
          <a:stretch>
            <a:fillRect/>
          </a:stretch>
        </p:blipFill>
        <p:spPr bwMode="auto">
          <a:xfrm>
            <a:off x="4786314" y="2036652"/>
            <a:ext cx="3500430" cy="4821347"/>
          </a:xfrm>
          <a:prstGeom prst="rect">
            <a:avLst/>
          </a:prstGeom>
          <a:noFill/>
        </p:spPr>
      </p:pic>
      <p:sp>
        <p:nvSpPr>
          <p:cNvPr id="3" name="Content Placeholder 2"/>
          <p:cNvSpPr>
            <a:spLocks noGrp="1"/>
          </p:cNvSpPr>
          <p:nvPr>
            <p:ph idx="1"/>
          </p:nvPr>
        </p:nvSpPr>
        <p:spPr>
          <a:xfrm>
            <a:off x="785786" y="428605"/>
            <a:ext cx="7572428" cy="1785950"/>
          </a:xfrm>
        </p:spPr>
        <p:txBody>
          <a:bodyPr>
            <a:normAutofit fontScale="77500" lnSpcReduction="20000"/>
          </a:bodyPr>
          <a:lstStyle/>
          <a:p>
            <a:r>
              <a:rPr lang="id-ID" b="1" dirty="0" smtClean="0"/>
              <a:t>INFORMAL BALANCE LAY OUT</a:t>
            </a:r>
          </a:p>
          <a:p>
            <a:pPr>
              <a:buNone/>
            </a:pPr>
            <a:r>
              <a:rPr lang="id-ID" dirty="0" smtClean="0"/>
              <a:t/>
            </a:r>
            <a:br>
              <a:rPr lang="id-ID" dirty="0" smtClean="0"/>
            </a:br>
            <a:r>
              <a:rPr lang="id-ID" dirty="0" smtClean="0"/>
              <a:t>Tata letak iklan yang tampilan elemen visualnya merupakan suatu perbandingan yang tidak seimbang</a:t>
            </a:r>
            <a:endParaRPr lang="id-ID" dirty="0"/>
          </a:p>
        </p:txBody>
      </p:sp>
      <p:pic>
        <p:nvPicPr>
          <p:cNvPr id="74754" name="Picture 2" descr="sampel informal balance lay out"/>
          <p:cNvPicPr>
            <a:picLocks noChangeAspect="1" noChangeArrowheads="1"/>
          </p:cNvPicPr>
          <p:nvPr/>
        </p:nvPicPr>
        <p:blipFill>
          <a:blip r:embed="rId3"/>
          <a:srcRect/>
          <a:stretch>
            <a:fillRect/>
          </a:stretch>
        </p:blipFill>
        <p:spPr bwMode="auto">
          <a:xfrm>
            <a:off x="1285852" y="2000241"/>
            <a:ext cx="3044196" cy="4857759"/>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7"/>
            <a:ext cx="8229600" cy="2643206"/>
          </a:xfrm>
        </p:spPr>
        <p:txBody>
          <a:bodyPr/>
          <a:lstStyle/>
          <a:p>
            <a:r>
              <a:rPr lang="id-ID" b="1" dirty="0" smtClean="0"/>
              <a:t>BRACE LAY OUT</a:t>
            </a:r>
            <a:r>
              <a:rPr lang="id-ID" dirty="0" smtClean="0"/>
              <a:t/>
            </a:r>
            <a:br>
              <a:rPr lang="id-ID" dirty="0" smtClean="0"/>
            </a:br>
            <a:r>
              <a:rPr lang="id-ID" dirty="0" smtClean="0"/>
              <a:t>Unsur-unsur dalam tata letak iklan membentuk letter L (L-Shape). Posisi bentuk L nya bisa tebalik, dan dimuka bentuk L tersebut dibiarkan kosong.</a:t>
            </a:r>
          </a:p>
          <a:p>
            <a:endParaRPr lang="id-ID" dirty="0"/>
          </a:p>
        </p:txBody>
      </p:sp>
      <p:pic>
        <p:nvPicPr>
          <p:cNvPr id="75778" name="Picture 2" descr="sampel brace layout"/>
          <p:cNvPicPr>
            <a:picLocks noChangeAspect="1" noChangeArrowheads="1"/>
          </p:cNvPicPr>
          <p:nvPr/>
        </p:nvPicPr>
        <p:blipFill>
          <a:blip r:embed="rId2"/>
          <a:srcRect/>
          <a:stretch>
            <a:fillRect/>
          </a:stretch>
        </p:blipFill>
        <p:spPr bwMode="auto">
          <a:xfrm>
            <a:off x="214282" y="3011094"/>
            <a:ext cx="8929718" cy="3661184"/>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14356"/>
            <a:ext cx="4572000" cy="4857784"/>
          </a:xfrm>
        </p:spPr>
        <p:txBody>
          <a:bodyPr>
            <a:normAutofit fontScale="92500"/>
          </a:bodyPr>
          <a:lstStyle/>
          <a:p>
            <a:r>
              <a:rPr lang="id-ID" b="1" dirty="0" smtClean="0"/>
              <a:t>TWO MORTISES LAY OUT</a:t>
            </a:r>
          </a:p>
          <a:p>
            <a:pPr>
              <a:buNone/>
            </a:pPr>
            <a:r>
              <a:rPr lang="id-ID" dirty="0" smtClean="0"/>
              <a:t/>
            </a:r>
            <a:br>
              <a:rPr lang="id-ID" dirty="0" smtClean="0"/>
            </a:br>
            <a:r>
              <a:rPr lang="id-ID" dirty="0" smtClean="0"/>
              <a:t>Penyajian bentuk iklan yang penggarapannya menghadirkan dua inset yang masing-masing memvisualkan secara diskriptif mengenai hasil penggunaan/detail dari produk yang ditawarkan.</a:t>
            </a:r>
          </a:p>
          <a:p>
            <a:endParaRPr lang="id-ID" dirty="0"/>
          </a:p>
        </p:txBody>
      </p:sp>
      <p:pic>
        <p:nvPicPr>
          <p:cNvPr id="76802" name="Picture 2" descr="sampl two mortises lay out"/>
          <p:cNvPicPr>
            <a:picLocks noChangeAspect="1" noChangeArrowheads="1"/>
          </p:cNvPicPr>
          <p:nvPr/>
        </p:nvPicPr>
        <p:blipFill>
          <a:blip r:embed="rId2"/>
          <a:srcRect/>
          <a:stretch>
            <a:fillRect/>
          </a:stretch>
        </p:blipFill>
        <p:spPr bwMode="auto">
          <a:xfrm>
            <a:off x="4623621" y="500042"/>
            <a:ext cx="4520379" cy="585791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70000" lnSpcReduction="20000"/>
          </a:bodyPr>
          <a:lstStyle/>
          <a:p>
            <a:r>
              <a:rPr lang="id-ID" dirty="0" smtClean="0"/>
              <a:t>Posisi suatu berita, isi dan pola yang digunakan semuanya dibuat untuk melayani pembaca. Sehingga lay-out itu disesuaikan dengan siapa pembacanya. </a:t>
            </a:r>
          </a:p>
          <a:p>
            <a:endParaRPr lang="id-ID" dirty="0" smtClean="0"/>
          </a:p>
          <a:p>
            <a:r>
              <a:rPr lang="id-ID" dirty="0" smtClean="0"/>
              <a:t>Berdasarkan desain, lay-out, dan tipografi dapat menjadi sebuah ekspresi pencerminan kepribadian surat kabar itu sendiri, sehingga pembaca dapat memberikan penilaian akan jenis surat kabar yang dibacanya.</a:t>
            </a:r>
          </a:p>
          <a:p>
            <a:r>
              <a:rPr lang="id-ID" dirty="0" smtClean="0"/>
              <a:t>Lay out koran memang agak berbeda dengan lay-out majalah atau tabloid, karena koran lebih cenderung untuk menampilkan informasi secara padat. Padat disini dalam pengertian bahwa jumlah berita bisa panjang, namun luasan cetak sangat terbatas. Sebagai konsekuensi, teks cenderung lebih kecil, jarak antar baris juga sempit.</a:t>
            </a:r>
          </a:p>
          <a:p>
            <a:pPr>
              <a:buNone/>
            </a:pPr>
            <a:endParaRPr lang="id-ID" dirty="0" smtClean="0"/>
          </a:p>
          <a:p>
            <a:r>
              <a:rPr lang="id-ID" dirty="0" smtClean="0"/>
              <a:t>Koran menampilkan informasi dalam bentuk kolom, sehingga memudahkan kita untuk mengikuti alur membacanya. Jadi, paling tidak tetap ada unsur yang membantu pembaca dalam menikmati informasinya.</a:t>
            </a:r>
          </a:p>
          <a:p>
            <a:endParaRPr lang="id-ID"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571480"/>
            <a:ext cx="4500594" cy="5572164"/>
          </a:xfrm>
        </p:spPr>
        <p:txBody>
          <a:bodyPr>
            <a:normAutofit fontScale="92500" lnSpcReduction="10000"/>
          </a:bodyPr>
          <a:lstStyle/>
          <a:p>
            <a:r>
              <a:rPr lang="id-ID" b="1" dirty="0" smtClean="0"/>
              <a:t>QUADRAN LAY OUT</a:t>
            </a:r>
          </a:p>
          <a:p>
            <a:pPr>
              <a:buNone/>
            </a:pPr>
            <a:r>
              <a:rPr lang="id-ID" dirty="0" smtClean="0"/>
              <a:t/>
            </a:r>
            <a:br>
              <a:rPr lang="id-ID" dirty="0" smtClean="0"/>
            </a:br>
            <a:r>
              <a:rPr lang="id-ID" dirty="0" smtClean="0"/>
              <a:t>Bentuk tampilan iklan yang gambarnya dibagi menjadi empat bagian dengan volume/isi yang berbeda. Misalnya kotak pertama 45%, kedua 5%, ketiga 12%, dan keempat 38%. (mempunyai perbedaan yang menyolok apabila dibagi empat sama besar).</a:t>
            </a:r>
          </a:p>
          <a:p>
            <a:endParaRPr lang="id-ID" dirty="0"/>
          </a:p>
        </p:txBody>
      </p:sp>
      <p:pic>
        <p:nvPicPr>
          <p:cNvPr id="77826" name="Picture 2" descr="sampel quadrant lay out"/>
          <p:cNvPicPr>
            <a:picLocks noChangeAspect="1" noChangeArrowheads="1"/>
          </p:cNvPicPr>
          <p:nvPr/>
        </p:nvPicPr>
        <p:blipFill>
          <a:blip r:embed="rId2"/>
          <a:srcRect/>
          <a:stretch>
            <a:fillRect/>
          </a:stretch>
        </p:blipFill>
        <p:spPr bwMode="auto">
          <a:xfrm>
            <a:off x="4743419" y="785794"/>
            <a:ext cx="4400581" cy="500066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3829048" cy="5214973"/>
          </a:xfrm>
        </p:spPr>
        <p:txBody>
          <a:bodyPr>
            <a:normAutofit/>
          </a:bodyPr>
          <a:lstStyle/>
          <a:p>
            <a:r>
              <a:rPr lang="id-ID" b="1" dirty="0" smtClean="0"/>
              <a:t>REBUS LAY OUT</a:t>
            </a:r>
          </a:p>
          <a:p>
            <a:pPr>
              <a:buNone/>
            </a:pPr>
            <a:r>
              <a:rPr lang="id-ID" dirty="0" smtClean="0"/>
              <a:t/>
            </a:r>
            <a:br>
              <a:rPr lang="id-ID" dirty="0" smtClean="0"/>
            </a:br>
            <a:r>
              <a:rPr lang="id-ID" dirty="0" smtClean="0"/>
              <a:t>Susunan lay out iklan yang menampilkan perpaduan gambar dan teks sehingga membentuk suatu cerita</a:t>
            </a:r>
            <a:endParaRPr lang="id-ID" dirty="0"/>
          </a:p>
        </p:txBody>
      </p:sp>
      <p:pic>
        <p:nvPicPr>
          <p:cNvPr id="79874" name="Picture 2" descr="sampel rebus lay out"/>
          <p:cNvPicPr>
            <a:picLocks noChangeAspect="1" noChangeArrowheads="1"/>
          </p:cNvPicPr>
          <p:nvPr/>
        </p:nvPicPr>
        <p:blipFill>
          <a:blip r:embed="rId2"/>
          <a:srcRect/>
          <a:stretch>
            <a:fillRect/>
          </a:stretch>
        </p:blipFill>
        <p:spPr bwMode="auto">
          <a:xfrm>
            <a:off x="4768918" y="714356"/>
            <a:ext cx="4170312" cy="5929354"/>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50"/>
            <a:ext cx="8229600" cy="1143000"/>
          </a:xfrm>
        </p:spPr>
        <p:txBody>
          <a:bodyPr>
            <a:noAutofit/>
          </a:bodyPr>
          <a:lstStyle/>
          <a:p>
            <a:pPr algn="l"/>
            <a:r>
              <a:rPr lang="id-ID" sz="2800" b="1" dirty="0" smtClean="0"/>
              <a:t>DESAIN ALTERNATIF (DAVID CARSON)</a:t>
            </a:r>
            <a:br>
              <a:rPr lang="id-ID" sz="2800" b="1" dirty="0" smtClean="0"/>
            </a:br>
            <a:r>
              <a:rPr lang="id-ID" sz="2800" b="1" dirty="0" smtClean="0"/>
              <a:t/>
            </a:r>
            <a:br>
              <a:rPr lang="id-ID" sz="2800" b="1" dirty="0" smtClean="0"/>
            </a:br>
            <a:r>
              <a:rPr lang="id-ID" sz="2800" b="1" dirty="0" smtClean="0"/>
              <a:t>Desain COVER MAJALAH</a:t>
            </a:r>
            <a:endParaRPr lang="id-ID" sz="2800" b="1" dirty="0"/>
          </a:p>
        </p:txBody>
      </p:sp>
      <p:pic>
        <p:nvPicPr>
          <p:cNvPr id="4" name="Content Placeholder 3" descr="http://www.chadneuman.com/publishedclips/images/layers.jpg"/>
          <p:cNvPicPr>
            <a:picLocks noGrp="1"/>
          </p:cNvPicPr>
          <p:nvPr>
            <p:ph idx="1"/>
          </p:nvPr>
        </p:nvPicPr>
        <p:blipFill>
          <a:blip r:embed="rId2"/>
          <a:srcRect/>
          <a:stretch>
            <a:fillRect/>
          </a:stretch>
        </p:blipFill>
        <p:spPr bwMode="auto">
          <a:xfrm>
            <a:off x="714348" y="1928802"/>
            <a:ext cx="3786214" cy="4929198"/>
          </a:xfrm>
          <a:prstGeom prst="rect">
            <a:avLst/>
          </a:prstGeom>
          <a:noFill/>
          <a:ln w="9525">
            <a:noFill/>
            <a:miter lim="800000"/>
            <a:headEnd/>
            <a:tailEnd/>
          </a:ln>
        </p:spPr>
      </p:pic>
      <p:pic>
        <p:nvPicPr>
          <p:cNvPr id="5" name="Picture 4" descr="http://www.chadneuman.com/publishedclips/images/david_carson.jpg"/>
          <p:cNvPicPr/>
          <p:nvPr/>
        </p:nvPicPr>
        <p:blipFill>
          <a:blip r:embed="rId3"/>
          <a:srcRect/>
          <a:stretch>
            <a:fillRect/>
          </a:stretch>
        </p:blipFill>
        <p:spPr bwMode="auto">
          <a:xfrm>
            <a:off x="4643438" y="1928803"/>
            <a:ext cx="4071966" cy="492919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9"/>
            <a:ext cx="8229600" cy="2428892"/>
          </a:xfrm>
        </p:spPr>
        <p:txBody>
          <a:bodyPr/>
          <a:lstStyle/>
          <a:p>
            <a:r>
              <a:rPr lang="id-ID" b="1" dirty="0" smtClean="0"/>
              <a:t>COMIC STRIPS LAY OUT</a:t>
            </a:r>
            <a:r>
              <a:rPr lang="id-ID" dirty="0" smtClean="0"/>
              <a:t/>
            </a:r>
            <a:br>
              <a:rPr lang="id-ID" dirty="0" smtClean="0"/>
            </a:br>
            <a:r>
              <a:rPr lang="id-ID" dirty="0" smtClean="0"/>
              <a:t>Penyajian iklan yang dirancang secara kreatif sehingga merupakan bentuk media komik, lengkap dengan captions nya.</a:t>
            </a:r>
          </a:p>
          <a:p>
            <a:endParaRPr lang="id-ID" dirty="0"/>
          </a:p>
        </p:txBody>
      </p:sp>
      <p:pic>
        <p:nvPicPr>
          <p:cNvPr id="78850" name="Picture 2" descr="sampel comic strips"/>
          <p:cNvPicPr>
            <a:picLocks noChangeAspect="1" noChangeArrowheads="1"/>
          </p:cNvPicPr>
          <p:nvPr/>
        </p:nvPicPr>
        <p:blipFill>
          <a:blip r:embed="rId2"/>
          <a:srcRect/>
          <a:stretch>
            <a:fillRect/>
          </a:stretch>
        </p:blipFill>
        <p:spPr bwMode="auto">
          <a:xfrm>
            <a:off x="1714480" y="2674997"/>
            <a:ext cx="5500726" cy="4183003"/>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ncssebluff.files.wordpress.com/2012/03/raygun.jpg"/>
          <p:cNvPicPr/>
          <p:nvPr/>
        </p:nvPicPr>
        <p:blipFill>
          <a:blip r:embed="rId2" cstate="print"/>
          <a:srcRect/>
          <a:stretch>
            <a:fillRect/>
          </a:stretch>
        </p:blipFill>
        <p:spPr bwMode="auto">
          <a:xfrm>
            <a:off x="142876" y="-24"/>
            <a:ext cx="8858280" cy="6858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25.media.tumblr.com/tumblr_m360jmP9wC1qz6tv6o1_500.jpg"/>
          <p:cNvPicPr>
            <a:picLocks noGrp="1"/>
          </p:cNvPicPr>
          <p:nvPr>
            <p:ph idx="1"/>
          </p:nvPr>
        </p:nvPicPr>
        <p:blipFill>
          <a:blip r:embed="rId2"/>
          <a:srcRect/>
          <a:stretch>
            <a:fillRect/>
          </a:stretch>
        </p:blipFill>
        <p:spPr bwMode="auto">
          <a:xfrm>
            <a:off x="-714412" y="0"/>
            <a:ext cx="6072230" cy="6858000"/>
          </a:xfrm>
          <a:prstGeom prst="rect">
            <a:avLst/>
          </a:prstGeom>
          <a:noFill/>
          <a:ln w="9525">
            <a:noFill/>
            <a:miter lim="800000"/>
            <a:headEnd/>
            <a:tailEnd/>
          </a:ln>
        </p:spPr>
      </p:pic>
      <p:pic>
        <p:nvPicPr>
          <p:cNvPr id="5" name="Picture 4" descr="http://25.media.tumblr.com/tumblr_leis3wIuLm1qe9at2o1_r1_500.jpg"/>
          <p:cNvPicPr/>
          <p:nvPr/>
        </p:nvPicPr>
        <p:blipFill>
          <a:blip r:embed="rId3"/>
          <a:srcRect/>
          <a:stretch>
            <a:fillRect/>
          </a:stretch>
        </p:blipFill>
        <p:spPr bwMode="auto">
          <a:xfrm>
            <a:off x="4857752" y="571480"/>
            <a:ext cx="4286248"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blog.fidmdigitalarts.com/wp-content/uploads/2010/12/43.jpg"/>
          <p:cNvPicPr>
            <a:picLocks noGrp="1"/>
          </p:cNvPicPr>
          <p:nvPr>
            <p:ph idx="1"/>
          </p:nvPr>
        </p:nvPicPr>
        <p:blipFill>
          <a:blip r:embed="rId2"/>
          <a:srcRect/>
          <a:stretch>
            <a:fillRect/>
          </a:stretch>
        </p:blipFill>
        <p:spPr bwMode="auto">
          <a:xfrm>
            <a:off x="0" y="500042"/>
            <a:ext cx="9144000"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th01.deviantart.com/fs25/300W/i/2008/079/9/4/Raygun_magazine_by_egoegg.jpg"/>
          <p:cNvPicPr>
            <a:picLocks noGrp="1"/>
          </p:cNvPicPr>
          <p:nvPr>
            <p:ph idx="1"/>
          </p:nvPr>
        </p:nvPicPr>
        <p:blipFill>
          <a:blip r:embed="rId2"/>
          <a:srcRect/>
          <a:stretch>
            <a:fillRect/>
          </a:stretch>
        </p:blipFill>
        <p:spPr bwMode="auto">
          <a:xfrm>
            <a:off x="0" y="357166"/>
            <a:ext cx="4286280" cy="6286544"/>
          </a:xfrm>
          <a:prstGeom prst="rect">
            <a:avLst/>
          </a:prstGeom>
          <a:noFill/>
          <a:ln w="9525">
            <a:noFill/>
            <a:miter lim="800000"/>
            <a:headEnd/>
            <a:tailEnd/>
          </a:ln>
        </p:spPr>
      </p:pic>
      <p:pic>
        <p:nvPicPr>
          <p:cNvPr id="5" name="Picture 4" descr="http://www.savanahdesign.com.au/blog/wp-content/uploads/2009/02/raygun_cover.jpg"/>
          <p:cNvPicPr/>
          <p:nvPr/>
        </p:nvPicPr>
        <p:blipFill>
          <a:blip r:embed="rId3"/>
          <a:srcRect/>
          <a:stretch>
            <a:fillRect/>
          </a:stretch>
        </p:blipFill>
        <p:spPr bwMode="auto">
          <a:xfrm>
            <a:off x="4643438" y="357166"/>
            <a:ext cx="4643438" cy="6253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behance.vo.llnwd.net/profiles19/1216941/projects/4628857/fc8c67a35be449d1f58a3d6a0790aa60.jpg"/>
          <p:cNvPicPr>
            <a:picLocks noGrp="1"/>
          </p:cNvPicPr>
          <p:nvPr>
            <p:ph idx="1"/>
          </p:nvPr>
        </p:nvPicPr>
        <p:blipFill>
          <a:blip r:embed="rId2"/>
          <a:srcRect/>
          <a:stretch>
            <a:fillRect/>
          </a:stretch>
        </p:blipFill>
        <p:spPr bwMode="auto">
          <a:xfrm>
            <a:off x="357158" y="714356"/>
            <a:ext cx="4143372" cy="5572140"/>
          </a:xfrm>
          <a:prstGeom prst="rect">
            <a:avLst/>
          </a:prstGeom>
          <a:noFill/>
          <a:ln w="9525">
            <a:noFill/>
            <a:miter lim="800000"/>
            <a:headEnd/>
            <a:tailEnd/>
          </a:ln>
        </p:spPr>
      </p:pic>
      <p:pic>
        <p:nvPicPr>
          <p:cNvPr id="5" name="Picture 4" descr="http://www.davidcarsondesign.com/img/110615/Layout1_Page_38l.jpg"/>
          <p:cNvPicPr/>
          <p:nvPr/>
        </p:nvPicPr>
        <p:blipFill>
          <a:blip r:embed="rId3"/>
          <a:srcRect/>
          <a:stretch>
            <a:fillRect/>
          </a:stretch>
        </p:blipFill>
        <p:spPr bwMode="auto">
          <a:xfrm>
            <a:off x="4714876" y="714356"/>
            <a:ext cx="4114803" cy="5572164"/>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hannahdavies27.files.wordpress.com/2011/04/david-carson1.jpg"/>
          <p:cNvPicPr/>
          <p:nvPr/>
        </p:nvPicPr>
        <p:blipFill>
          <a:blip r:embed="rId2"/>
          <a:srcRect/>
          <a:stretch>
            <a:fillRect/>
          </a:stretch>
        </p:blipFill>
        <p:spPr bwMode="auto">
          <a:xfrm>
            <a:off x="0" y="357166"/>
            <a:ext cx="9144000" cy="614366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http://3.bp.blogspot.com/_tn8v4gldPW8/Sin6O-loOtI/AAAAAAAAAAM/Dcy2icOwRQw/s1600/Kompas%2B3%2Bedit.jpg"/>
          <p:cNvPicPr>
            <a:picLocks noChangeAspect="1" noChangeArrowheads="1"/>
          </p:cNvPicPr>
          <p:nvPr/>
        </p:nvPicPr>
        <p:blipFill>
          <a:blip r:embed="rId2"/>
          <a:srcRect/>
          <a:stretch>
            <a:fillRect/>
          </a:stretch>
        </p:blipFill>
        <p:spPr bwMode="auto">
          <a:xfrm>
            <a:off x="4814423" y="142852"/>
            <a:ext cx="4329577" cy="6572296"/>
          </a:xfrm>
          <a:prstGeom prst="rect">
            <a:avLst/>
          </a:prstGeom>
          <a:noFill/>
        </p:spPr>
      </p:pic>
      <p:pic>
        <p:nvPicPr>
          <p:cNvPr id="37890" name="Picture 2" descr="fake"/>
          <p:cNvPicPr>
            <a:picLocks noChangeAspect="1" noChangeArrowheads="1"/>
          </p:cNvPicPr>
          <p:nvPr/>
        </p:nvPicPr>
        <p:blipFill>
          <a:blip r:embed="rId3"/>
          <a:srcRect/>
          <a:stretch>
            <a:fillRect/>
          </a:stretch>
        </p:blipFill>
        <p:spPr bwMode="auto">
          <a:xfrm>
            <a:off x="1" y="3514725"/>
            <a:ext cx="4572000" cy="3343275"/>
          </a:xfrm>
          <a:prstGeom prst="rect">
            <a:avLst/>
          </a:prstGeom>
          <a:noFill/>
        </p:spPr>
      </p:pic>
      <p:sp>
        <p:nvSpPr>
          <p:cNvPr id="2" name="Title 1"/>
          <p:cNvSpPr>
            <a:spLocks noGrp="1"/>
          </p:cNvSpPr>
          <p:nvPr>
            <p:ph type="title"/>
          </p:nvPr>
        </p:nvSpPr>
        <p:spPr>
          <a:xfrm>
            <a:off x="214282" y="274638"/>
            <a:ext cx="4686336" cy="1143000"/>
          </a:xfrm>
        </p:spPr>
        <p:txBody>
          <a:bodyPr>
            <a:noAutofit/>
          </a:bodyPr>
          <a:lstStyle/>
          <a:p>
            <a:pPr algn="l"/>
            <a:r>
              <a:rPr lang="id-ID" sz="2800" b="1" dirty="0" smtClean="0"/>
              <a:t/>
            </a:r>
            <a:br>
              <a:rPr lang="id-ID" sz="2800" b="1" dirty="0" smtClean="0"/>
            </a:br>
            <a:r>
              <a:rPr lang="id-ID" sz="2800" b="1" dirty="0" smtClean="0"/>
              <a:t>Berdasarkan jenisnya lay-out surat kabar/koran dapat dibedakan menjadi:</a:t>
            </a:r>
            <a:br>
              <a:rPr lang="id-ID" sz="2800" b="1" dirty="0" smtClean="0"/>
            </a:br>
            <a:endParaRPr lang="id-ID" sz="3600" b="1" dirty="0"/>
          </a:p>
        </p:txBody>
      </p:sp>
      <p:sp>
        <p:nvSpPr>
          <p:cNvPr id="3" name="Content Placeholder 2"/>
          <p:cNvSpPr>
            <a:spLocks noGrp="1"/>
          </p:cNvSpPr>
          <p:nvPr>
            <p:ph idx="1"/>
          </p:nvPr>
        </p:nvSpPr>
        <p:spPr>
          <a:xfrm>
            <a:off x="142844" y="1571612"/>
            <a:ext cx="4643470" cy="1857388"/>
          </a:xfrm>
        </p:spPr>
        <p:txBody>
          <a:bodyPr>
            <a:normAutofit fontScale="92500" lnSpcReduction="20000"/>
          </a:bodyPr>
          <a:lstStyle/>
          <a:p>
            <a:r>
              <a:rPr lang="id-ID" sz="2400" b="1" dirty="0" smtClean="0"/>
              <a:t>Symitrikal lay-out</a:t>
            </a:r>
            <a:r>
              <a:rPr lang="id-ID" sz="2400" dirty="0" smtClean="0"/>
              <a:t>; disebut juga </a:t>
            </a:r>
            <a:r>
              <a:rPr lang="id-ID" sz="2400" b="1" dirty="0" smtClean="0"/>
              <a:t>foundry/vertical lay-out</a:t>
            </a:r>
            <a:r>
              <a:rPr lang="id-ID" sz="2400" dirty="0" smtClean="0"/>
              <a:t>, </a:t>
            </a:r>
          </a:p>
          <a:p>
            <a:r>
              <a:rPr lang="id-ID" sz="2400" dirty="0" smtClean="0"/>
              <a:t>karena lebih seperti jemuran, letak berita-beritanya seimbang. Lay-out seperti ini digunakan oleh The New York Times dan Kompas.</a:t>
            </a:r>
          </a:p>
          <a:p>
            <a:pPr>
              <a:buNone/>
            </a:pPr>
            <a:endParaRPr lang="id-ID" sz="2400" dirty="0" smtClean="0"/>
          </a:p>
          <a:p>
            <a:endParaRPr lang="id-ID"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pPr algn="l"/>
            <a:r>
              <a:rPr lang="id-ID" b="1" dirty="0" smtClean="0"/>
              <a:t>LAYOUT ISI</a:t>
            </a:r>
            <a:endParaRPr lang="id-ID" b="1" dirty="0"/>
          </a:p>
        </p:txBody>
      </p:sp>
      <p:pic>
        <p:nvPicPr>
          <p:cNvPr id="4" name="Content Placeholder 3" descr="http://www.chadneuman.com/publishedclips/images/david_carson_interview_spread.jpg"/>
          <p:cNvPicPr>
            <a:picLocks noGrp="1"/>
          </p:cNvPicPr>
          <p:nvPr>
            <p:ph idx="1"/>
          </p:nvPr>
        </p:nvPicPr>
        <p:blipFill>
          <a:blip r:embed="rId2"/>
          <a:srcRect/>
          <a:stretch>
            <a:fillRect/>
          </a:stretch>
        </p:blipFill>
        <p:spPr bwMode="auto">
          <a:xfrm>
            <a:off x="571472" y="1214422"/>
            <a:ext cx="8286808" cy="564357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moblog.net/media/a/l/e/alexjohnson/carson-magazine-layout.jpg"/>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fc05.deviantart.net/fs42/i/2009/148/f/5/David_Carson_Magazine_Layout_by_x0belladonna6x.jpg"/>
          <p:cNvPicPr>
            <a:picLocks noGrp="1"/>
          </p:cNvPicPr>
          <p:nvPr>
            <p:ph idx="1"/>
          </p:nvPr>
        </p:nvPicPr>
        <p:blipFill>
          <a:blip r:embed="rId2"/>
          <a:srcRect/>
          <a:stretch>
            <a:fillRect/>
          </a:stretch>
        </p:blipFill>
        <p:spPr bwMode="auto">
          <a:xfrm>
            <a:off x="-142907" y="0"/>
            <a:ext cx="9286908" cy="70009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http://behance.vo.llnwd.net/profiles17/781541/projects/2694361/e4acde08aa0e269bd5f4a17a6a0dd712.jpg"/>
          <p:cNvPicPr>
            <a:picLocks noGrp="1"/>
          </p:cNvPicPr>
          <p:nvPr>
            <p:ph idx="1"/>
          </p:nvPr>
        </p:nvPicPr>
        <p:blipFill>
          <a:blip r:embed="rId2"/>
          <a:srcRect/>
          <a:stretch>
            <a:fillRect/>
          </a:stretch>
        </p:blipFill>
        <p:spPr bwMode="auto">
          <a:xfrm>
            <a:off x="71438" y="214290"/>
            <a:ext cx="9001156" cy="6286544"/>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behance.vo.llnwd.net/profiles17/781541/projects/2694361/f22a7645cc2cd14fd1b2c6484602e3ed.jpg"/>
          <p:cNvPicPr>
            <a:picLocks noGrp="1"/>
          </p:cNvPicPr>
          <p:nvPr>
            <p:ph idx="1"/>
          </p:nvPr>
        </p:nvPicPr>
        <p:blipFill>
          <a:blip r:embed="rId2"/>
          <a:srcRect/>
          <a:stretch>
            <a:fillRect/>
          </a:stretch>
        </p:blipFill>
        <p:spPr bwMode="auto">
          <a:xfrm>
            <a:off x="285720" y="71438"/>
            <a:ext cx="8643998" cy="671514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behance.vo.llnwd.net/profiles17/781541/projects/2694361/bc7df16dea96b155ebc72fd778493763.jpg"/>
          <p:cNvPicPr>
            <a:picLocks noGrp="1"/>
          </p:cNvPicPr>
          <p:nvPr>
            <p:ph idx="1"/>
          </p:nvPr>
        </p:nvPicPr>
        <p:blipFill>
          <a:blip r:embed="rId2"/>
          <a:srcRect/>
          <a:stretch>
            <a:fillRect/>
          </a:stretch>
        </p:blipFill>
        <p:spPr bwMode="auto">
          <a:xfrm>
            <a:off x="71406" y="-24"/>
            <a:ext cx="9001188" cy="6858024"/>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behance.vo.llnwd.net/profiles13/1125379/projects/3857877/c261f29e001a3247278991b491010a9c.jpg"/>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b="1" dirty="0" smtClean="0"/>
              <a:t>DESAIN POSTER</a:t>
            </a:r>
            <a:endParaRPr lang="id-ID" b="1" dirty="0"/>
          </a:p>
        </p:txBody>
      </p:sp>
      <p:pic>
        <p:nvPicPr>
          <p:cNvPr id="4" name="Picture 3" descr="http://www.bittbox.com/wp-content/uploads/2009/01/typography_on_flickr_11.jpg"/>
          <p:cNvPicPr/>
          <p:nvPr/>
        </p:nvPicPr>
        <p:blipFill>
          <a:blip r:embed="rId2"/>
          <a:srcRect/>
          <a:stretch>
            <a:fillRect/>
          </a:stretch>
        </p:blipFill>
        <p:spPr bwMode="auto">
          <a:xfrm>
            <a:off x="1" y="1428736"/>
            <a:ext cx="4505960" cy="5429264"/>
          </a:xfrm>
          <a:prstGeom prst="rect">
            <a:avLst/>
          </a:prstGeom>
          <a:noFill/>
          <a:ln w="9525">
            <a:noFill/>
            <a:miter lim="800000"/>
            <a:headEnd/>
            <a:tailEnd/>
          </a:ln>
        </p:spPr>
      </p:pic>
      <p:pic>
        <p:nvPicPr>
          <p:cNvPr id="5" name="Picture 4" descr="http://605.wikispaces.com/file/view/davidcarson05thumbnail.jpg/42668607/davidcarson05thumbnail.jpg"/>
          <p:cNvPicPr/>
          <p:nvPr/>
        </p:nvPicPr>
        <p:blipFill>
          <a:blip r:embed="rId3"/>
          <a:srcRect/>
          <a:stretch>
            <a:fillRect/>
          </a:stretch>
        </p:blipFill>
        <p:spPr bwMode="auto">
          <a:xfrm>
            <a:off x="4572000" y="2143116"/>
            <a:ext cx="4572000" cy="4462892"/>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b="1" dirty="0" smtClean="0"/>
              <a:t>DESAIN POSTER</a:t>
            </a:r>
            <a:endParaRPr lang="id-ID" b="1" dirty="0"/>
          </a:p>
        </p:txBody>
      </p:sp>
      <p:pic>
        <p:nvPicPr>
          <p:cNvPr id="4" name="Picture 3" descr="https://encrypted-tbn3.gstatic.com/images?q=tbn:ANd9GcR0XC3XV6nAqZ3BJ-6xuSuNkWrht5SUJ5UaWTuS7hdw0n7kCDFV"/>
          <p:cNvPicPr/>
          <p:nvPr/>
        </p:nvPicPr>
        <p:blipFill>
          <a:blip r:embed="rId2"/>
          <a:srcRect/>
          <a:stretch>
            <a:fillRect/>
          </a:stretch>
        </p:blipFill>
        <p:spPr bwMode="auto">
          <a:xfrm>
            <a:off x="0" y="1357299"/>
            <a:ext cx="9144000" cy="5500702"/>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4.bp.blogspot.com/-EjS8XooQjgQ/T79GZ0wb21I/AAAAAAAAAU8/tGxHlC-vB0I/s400/magazinelayout3+copy.jpg"/>
          <p:cNvPicPr/>
          <p:nvPr/>
        </p:nvPicPr>
        <p:blipFill>
          <a:blip r:embed="rId2"/>
          <a:srcRect/>
          <a:stretch>
            <a:fillRect/>
          </a:stretch>
        </p:blipFill>
        <p:spPr bwMode="auto">
          <a:xfrm>
            <a:off x="0" y="714356"/>
            <a:ext cx="9144000" cy="550070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70000" lnSpcReduction="20000"/>
          </a:bodyPr>
          <a:lstStyle/>
          <a:p>
            <a:r>
              <a:rPr lang="id-ID" sz="5100" b="1" dirty="0" smtClean="0"/>
              <a:t>Koran Kompas</a:t>
            </a:r>
          </a:p>
          <a:p>
            <a:pPr>
              <a:buNone/>
            </a:pPr>
            <a:endParaRPr lang="id-ID" sz="5100" b="1" dirty="0" smtClean="0"/>
          </a:p>
          <a:p>
            <a:r>
              <a:rPr lang="id-ID" dirty="0" smtClean="0"/>
              <a:t>Koran Kompas merupakan salah satu Koran Nasional terbesar di Indonesia. </a:t>
            </a:r>
          </a:p>
          <a:p>
            <a:r>
              <a:rPr lang="id-ID" dirty="0" smtClean="0"/>
              <a:t>Sering mengalami perubahan perwajahan tapi tidak terlalu mencolok, sehingga pembaca tidak pernah merasakan perubahan dalam perwajahannya. </a:t>
            </a:r>
          </a:p>
          <a:p>
            <a:r>
              <a:rPr lang="id-ID" dirty="0" smtClean="0"/>
              <a:t>Seperti misalnya pada penempatan foto pada halaman utama, menggunakan maximal cropping, dimana topik utama pada foto terlihat dengan jelas. Dalam typografinya Kompas tetap bertahan dengan Times Romannya dengan size 10 point untuk isi beritanya dan size besar untuk Headline dan subheadline.</a:t>
            </a:r>
          </a:p>
          <a:p>
            <a:r>
              <a:rPr lang="id-ID" dirty="0" smtClean="0"/>
              <a:t>Untuk ilustrasi tetap berpegang pada minimalis ilustrasi dengan penempatan insert foto yang mendukung Headline, terletak di sisi atas di bawah tulisan Kompasnya sendiri. </a:t>
            </a:r>
            <a:endParaRPr lang="id-ID"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TUGAS KE 2</a:t>
            </a:r>
            <a:endParaRPr lang="en-US" dirty="0"/>
          </a:p>
        </p:txBody>
      </p:sp>
      <p:sp>
        <p:nvSpPr>
          <p:cNvPr id="3" name="Content Placeholder 2"/>
          <p:cNvSpPr>
            <a:spLocks noGrp="1"/>
          </p:cNvSpPr>
          <p:nvPr>
            <p:ph idx="1"/>
          </p:nvPr>
        </p:nvSpPr>
        <p:spPr/>
        <p:txBody>
          <a:bodyPr>
            <a:normAutofit lnSpcReduction="10000"/>
          </a:bodyPr>
          <a:lstStyle/>
          <a:p>
            <a:r>
              <a:rPr lang="en-US" dirty="0" err="1" smtClean="0"/>
              <a:t>Buatlah</a:t>
            </a:r>
            <a:r>
              <a:rPr lang="en-US" dirty="0" smtClean="0"/>
              <a:t> </a:t>
            </a:r>
            <a:r>
              <a:rPr lang="en-US" dirty="0" err="1" smtClean="0"/>
              <a:t>Sebuah</a:t>
            </a:r>
            <a:r>
              <a:rPr lang="en-US" dirty="0" smtClean="0"/>
              <a:t> </a:t>
            </a:r>
            <a:r>
              <a:rPr lang="en-US" dirty="0" err="1" smtClean="0"/>
              <a:t>Komposisi</a:t>
            </a:r>
            <a:r>
              <a:rPr lang="en-US" dirty="0" smtClean="0"/>
              <a:t> Layout </a:t>
            </a:r>
            <a:r>
              <a:rPr lang="en-US" dirty="0" err="1" smtClean="0"/>
              <a:t>produk</a:t>
            </a:r>
            <a:r>
              <a:rPr lang="en-US" dirty="0" smtClean="0"/>
              <a:t> </a:t>
            </a:r>
            <a:r>
              <a:rPr lang="en-US" dirty="0" err="1" smtClean="0"/>
              <a:t>anda</a:t>
            </a:r>
            <a:r>
              <a:rPr lang="en-US" dirty="0" smtClean="0"/>
              <a:t> </a:t>
            </a:r>
            <a:r>
              <a:rPr lang="en-US" dirty="0" err="1" smtClean="0"/>
              <a:t>dengan</a:t>
            </a:r>
            <a:r>
              <a:rPr lang="en-US" dirty="0" smtClean="0"/>
              <a:t> </a:t>
            </a:r>
            <a:r>
              <a:rPr lang="en-US" dirty="0" err="1" smtClean="0"/>
              <a:t>Jenis</a:t>
            </a:r>
            <a:r>
              <a:rPr lang="en-US" dirty="0" smtClean="0"/>
              <a:t> : </a:t>
            </a:r>
            <a:r>
              <a:rPr lang="id-ID" b="1" dirty="0" smtClean="0"/>
              <a:t>PICTURE WINDOW LAY OUT</a:t>
            </a:r>
            <a:r>
              <a:rPr lang="en-US" b="1" dirty="0" smtClean="0"/>
              <a:t> </a:t>
            </a:r>
            <a:r>
              <a:rPr lang="en-US" dirty="0" smtClean="0"/>
              <a:t>yang </a:t>
            </a:r>
            <a:r>
              <a:rPr lang="en-US" dirty="0" err="1" smtClean="0"/>
              <a:t>dijelaskan</a:t>
            </a:r>
            <a:r>
              <a:rPr lang="en-US" dirty="0" smtClean="0"/>
              <a:t> </a:t>
            </a:r>
            <a:r>
              <a:rPr lang="en-US" dirty="0" err="1" smtClean="0"/>
              <a:t>di</a:t>
            </a:r>
            <a:r>
              <a:rPr lang="en-US" dirty="0" smtClean="0"/>
              <a:t> </a:t>
            </a:r>
            <a:r>
              <a:rPr lang="en-US" dirty="0" err="1" smtClean="0"/>
              <a:t>dalam</a:t>
            </a:r>
            <a:r>
              <a:rPr lang="en-US" dirty="0" smtClean="0"/>
              <a:t> </a:t>
            </a:r>
            <a:r>
              <a:rPr lang="en-US" dirty="0" err="1" smtClean="0"/>
              <a:t>materi</a:t>
            </a:r>
            <a:r>
              <a:rPr lang="en-US" dirty="0" smtClean="0"/>
              <a:t>. </a:t>
            </a:r>
          </a:p>
          <a:p>
            <a:endParaRPr lang="en-US" dirty="0" smtClean="0"/>
          </a:p>
          <a:p>
            <a:r>
              <a:rPr lang="en-US" dirty="0" smtClean="0"/>
              <a:t>Output </a:t>
            </a:r>
            <a:r>
              <a:rPr lang="en-US" dirty="0" err="1" smtClean="0"/>
              <a:t>disajikan</a:t>
            </a:r>
            <a:r>
              <a:rPr lang="en-US" dirty="0" smtClean="0"/>
              <a:t> </a:t>
            </a:r>
            <a:r>
              <a:rPr lang="en-US" dirty="0" err="1" smtClean="0"/>
              <a:t>dalam</a:t>
            </a:r>
            <a:r>
              <a:rPr lang="en-US" dirty="0" smtClean="0"/>
              <a:t> 1 </a:t>
            </a:r>
            <a:r>
              <a:rPr lang="en-US" dirty="0" err="1" smtClean="0"/>
              <a:t>atau</a:t>
            </a:r>
            <a:r>
              <a:rPr lang="en-US" dirty="0" smtClean="0"/>
              <a:t> 2 </a:t>
            </a:r>
            <a:r>
              <a:rPr lang="en-US" dirty="0" err="1" smtClean="0"/>
              <a:t>Halaman</a:t>
            </a:r>
            <a:r>
              <a:rPr lang="en-US" dirty="0" smtClean="0"/>
              <a:t> </a:t>
            </a:r>
            <a:r>
              <a:rPr lang="en-US" dirty="0" err="1" smtClean="0"/>
              <a:t>bergantung</a:t>
            </a:r>
            <a:r>
              <a:rPr lang="en-US" dirty="0" smtClean="0"/>
              <a:t> </a:t>
            </a:r>
            <a:r>
              <a:rPr lang="en-US" dirty="0" err="1" smtClean="0"/>
              <a:t>komposisi</a:t>
            </a:r>
            <a:r>
              <a:rPr lang="en-US" dirty="0" smtClean="0"/>
              <a:t> yang </a:t>
            </a:r>
            <a:r>
              <a:rPr lang="en-US" dirty="0" err="1" smtClean="0"/>
              <a:t>anda</a:t>
            </a:r>
            <a:r>
              <a:rPr lang="en-US" dirty="0" smtClean="0"/>
              <a:t> </a:t>
            </a:r>
            <a:r>
              <a:rPr lang="en-US" dirty="0" err="1" smtClean="0"/>
              <a:t>rancang</a:t>
            </a:r>
            <a:r>
              <a:rPr lang="en-US" dirty="0" smtClean="0"/>
              <a:t>.</a:t>
            </a:r>
          </a:p>
          <a:p>
            <a:endParaRPr lang="en-US" dirty="0" smtClean="0"/>
          </a:p>
          <a:p>
            <a:r>
              <a:rPr lang="en-US" dirty="0" err="1" smtClean="0"/>
              <a:t>Hasil</a:t>
            </a:r>
            <a:r>
              <a:rPr lang="en-US" dirty="0" smtClean="0"/>
              <a:t> </a:t>
            </a:r>
            <a:r>
              <a:rPr lang="en-US" dirty="0" err="1" smtClean="0"/>
              <a:t>ouput</a:t>
            </a:r>
            <a:r>
              <a:rPr lang="en-US" dirty="0" smtClean="0"/>
              <a:t> </a:t>
            </a:r>
            <a:r>
              <a:rPr lang="en-US" dirty="0" err="1" smtClean="0"/>
              <a:t>dicetak</a:t>
            </a:r>
            <a:r>
              <a:rPr lang="en-US" dirty="0" smtClean="0"/>
              <a:t> </a:t>
            </a:r>
            <a:r>
              <a:rPr lang="en-US" dirty="0" err="1" smtClean="0"/>
              <a:t>dengan</a:t>
            </a:r>
            <a:r>
              <a:rPr lang="en-US" dirty="0" smtClean="0"/>
              <a:t> </a:t>
            </a:r>
            <a:r>
              <a:rPr lang="en-US" dirty="0" err="1" smtClean="0"/>
              <a:t>ukuran</a:t>
            </a:r>
            <a:r>
              <a:rPr lang="en-US" dirty="0" smtClean="0"/>
              <a:t> A4 / A3 </a:t>
            </a:r>
            <a:r>
              <a:rPr lang="en-US" dirty="0" err="1" smtClean="0"/>
              <a:t>warna</a:t>
            </a:r>
            <a:r>
              <a:rPr lang="en-US" dirty="0" smtClean="0"/>
              <a:t> </a:t>
            </a:r>
            <a:r>
              <a:rPr lang="en-US" dirty="0" err="1" smtClean="0"/>
              <a:t>sebagai</a:t>
            </a:r>
            <a:r>
              <a:rPr lang="en-US" dirty="0" smtClean="0"/>
              <a:t> </a:t>
            </a:r>
            <a:r>
              <a:rPr lang="en-US" dirty="0" err="1" smtClean="0"/>
              <a:t>bahan</a:t>
            </a:r>
            <a:r>
              <a:rPr lang="en-US" dirty="0" smtClean="0"/>
              <a:t> </a:t>
            </a:r>
            <a:r>
              <a:rPr lang="en-US" dirty="0" err="1" smtClean="0"/>
              <a:t>eksperimen</a:t>
            </a:r>
            <a:r>
              <a:rPr lang="en-US" dirty="0" smtClean="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4329114" cy="5411807"/>
          </a:xfrm>
        </p:spPr>
        <p:txBody>
          <a:bodyPr>
            <a:normAutofit/>
          </a:bodyPr>
          <a:lstStyle/>
          <a:p>
            <a:r>
              <a:rPr lang="id-ID" sz="2800" b="1" dirty="0" smtClean="0"/>
              <a:t>Informal balance lay-out</a:t>
            </a:r>
            <a:r>
              <a:rPr lang="id-ID" sz="2800" dirty="0" smtClean="0"/>
              <a:t>; </a:t>
            </a:r>
          </a:p>
          <a:p>
            <a:endParaRPr lang="id-ID" sz="2400" dirty="0" smtClean="0"/>
          </a:p>
          <a:p>
            <a:r>
              <a:rPr lang="id-ID" sz="2400" dirty="0" smtClean="0"/>
              <a:t>banyak dipakai oleh surat kabar, karena mengarah kepada kesempurnaan suatu keseimbangan. </a:t>
            </a:r>
          </a:p>
          <a:p>
            <a:r>
              <a:rPr lang="id-ID" sz="2400" dirty="0" smtClean="0"/>
              <a:t>Foto yang hitam akan lebih baik jika diletakkan di kanan atas halaman, dan akan kelihatan berat kalau diletakkan di bagian bawah halaman.</a:t>
            </a:r>
          </a:p>
          <a:p>
            <a:endParaRPr lang="id-ID" sz="2400" dirty="0"/>
          </a:p>
        </p:txBody>
      </p:sp>
      <p:pic>
        <p:nvPicPr>
          <p:cNvPr id="36866" name="Picture 2" descr="http://i42.tinypic.com/95wmlz.jpg"/>
          <p:cNvPicPr>
            <a:picLocks noChangeAspect="1" noChangeArrowheads="1"/>
          </p:cNvPicPr>
          <p:nvPr/>
        </p:nvPicPr>
        <p:blipFill>
          <a:blip r:embed="rId2"/>
          <a:srcRect/>
          <a:stretch>
            <a:fillRect/>
          </a:stretch>
        </p:blipFill>
        <p:spPr bwMode="auto">
          <a:xfrm>
            <a:off x="4929190" y="0"/>
            <a:ext cx="4214810" cy="686285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HNhgtmvXEBY/UGixzJvQwXI/AAAAAAAAAnM/z59X58kofuU/s1600/TEST+2.jpg"/>
          <p:cNvPicPr>
            <a:picLocks noChangeAspect="1" noChangeArrowheads="1"/>
          </p:cNvPicPr>
          <p:nvPr/>
        </p:nvPicPr>
        <p:blipFill>
          <a:blip r:embed="rId2" cstate="print"/>
          <a:srcRect/>
          <a:stretch>
            <a:fillRect/>
          </a:stretch>
        </p:blipFill>
        <p:spPr bwMode="auto">
          <a:xfrm>
            <a:off x="142844" y="61102"/>
            <a:ext cx="4617642" cy="6796898"/>
          </a:xfrm>
          <a:prstGeom prst="rect">
            <a:avLst/>
          </a:prstGeom>
          <a:noFill/>
        </p:spPr>
      </p:pic>
      <p:pic>
        <p:nvPicPr>
          <p:cNvPr id="6" name="Picture 4" descr="http://www.iklanbaris.co.id/getattachment/32404e28-44f4-4661-9acd-d8ebeb95b127/Show.aspx"/>
          <p:cNvPicPr>
            <a:picLocks noChangeAspect="1" noChangeArrowheads="1"/>
          </p:cNvPicPr>
          <p:nvPr/>
        </p:nvPicPr>
        <p:blipFill>
          <a:blip r:embed="rId3"/>
          <a:srcRect/>
          <a:stretch>
            <a:fillRect/>
          </a:stretch>
        </p:blipFill>
        <p:spPr bwMode="auto">
          <a:xfrm>
            <a:off x="4971667" y="87246"/>
            <a:ext cx="4172365" cy="671206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500043"/>
            <a:ext cx="8715436" cy="2071702"/>
          </a:xfrm>
        </p:spPr>
        <p:txBody>
          <a:bodyPr>
            <a:normAutofit fontScale="70000" lnSpcReduction="20000"/>
          </a:bodyPr>
          <a:lstStyle/>
          <a:p>
            <a:r>
              <a:rPr lang="id-ID" b="1" dirty="0" smtClean="0"/>
              <a:t>Quadrat lay-out atau tata rias segi empat</a:t>
            </a:r>
            <a:r>
              <a:rPr lang="id-ID" dirty="0" smtClean="0"/>
              <a:t>; </a:t>
            </a:r>
          </a:p>
          <a:p>
            <a:endParaRPr lang="id-ID" dirty="0" smtClean="0"/>
          </a:p>
          <a:p>
            <a:r>
              <a:rPr lang="id-ID" dirty="0" smtClean="0"/>
              <a:t>sangat baik untuk surat kabar yang akan dijual di pinggir jalan secara eceran, karena koran akan berlipat empat, dan pada seperempat bagian yang tampak itu akan diperlihatkan berita-berita penting dan menarik.</a:t>
            </a:r>
          </a:p>
          <a:p>
            <a:endParaRPr lang="id-ID" dirty="0"/>
          </a:p>
        </p:txBody>
      </p:sp>
      <p:pic>
        <p:nvPicPr>
          <p:cNvPr id="41986" name="Picture 2" descr="http://3.bp.blogspot.com/_tn8v4gldPW8/Sin6lTRKWUI/AAAAAAAAAAU/yBZzA8MEGKk/s320/Koran+Sindo+edit.jpg"/>
          <p:cNvPicPr>
            <a:picLocks noChangeAspect="1" noChangeArrowheads="1"/>
          </p:cNvPicPr>
          <p:nvPr/>
        </p:nvPicPr>
        <p:blipFill>
          <a:blip r:embed="rId2"/>
          <a:srcRect/>
          <a:stretch>
            <a:fillRect/>
          </a:stretch>
        </p:blipFill>
        <p:spPr bwMode="auto">
          <a:xfrm>
            <a:off x="4572000" y="2285992"/>
            <a:ext cx="3000396" cy="4138478"/>
          </a:xfrm>
          <a:prstGeom prst="rect">
            <a:avLst/>
          </a:prstGeom>
          <a:noFill/>
        </p:spPr>
      </p:pic>
      <p:pic>
        <p:nvPicPr>
          <p:cNvPr id="41988" name="Picture 4" descr="http://4.bp.blogspot.com/-jvIsvwIIpJM/T4YsXhV5uyI/AAAAAAAAARQ/UMwYS_y_Ogc/s1600/sindo_12042012_reaa-reoo.blogspot.com0000.jpg"/>
          <p:cNvPicPr>
            <a:picLocks noChangeAspect="1" noChangeArrowheads="1"/>
          </p:cNvPicPr>
          <p:nvPr/>
        </p:nvPicPr>
        <p:blipFill>
          <a:blip r:embed="rId3"/>
          <a:srcRect/>
          <a:stretch>
            <a:fillRect/>
          </a:stretch>
        </p:blipFill>
        <p:spPr bwMode="auto">
          <a:xfrm>
            <a:off x="571472" y="2428868"/>
            <a:ext cx="3036078" cy="4048104"/>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TotalTime>
  <Words>1009</Words>
  <Application>Microsoft Office PowerPoint</Application>
  <PresentationFormat>On-screen Show (4:3)</PresentationFormat>
  <Paragraphs>154</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DESAIN PORTOFOLIO Universitas Esa Unggul  Pertemuan Ke-4 Lannjutan</vt:lpstr>
      <vt:lpstr>DESAIN LAYOUT DALAM PORTOFOLIO</vt:lpstr>
      <vt:lpstr>Desain/Lay-Out </vt:lpstr>
      <vt:lpstr>Slide 4</vt:lpstr>
      <vt:lpstr> Berdasarkan jenisnya lay-out surat kabar/koran dapat dibedakan menjadi: </vt:lpstr>
      <vt:lpstr>Slide 6</vt:lpstr>
      <vt:lpstr>Slide 7</vt:lpstr>
      <vt:lpstr>Slide 8</vt:lpstr>
      <vt:lpstr>Slide 9</vt:lpstr>
      <vt:lpstr>Slide 10</vt:lpstr>
      <vt:lpstr>Slide 11</vt:lpstr>
      <vt:lpstr>Slide 12</vt:lpstr>
      <vt:lpstr>Slide 13</vt:lpstr>
      <vt:lpstr>Slide 14</vt:lpstr>
      <vt:lpstr>Slide 15</vt:lpstr>
      <vt:lpstr> 10 tips untuk membuat desain lay-out koran lebih baik, diantaranya: </vt:lpstr>
      <vt:lpstr>Slide 17</vt:lpstr>
      <vt:lpstr>Slide 18</vt:lpstr>
      <vt:lpstr>Slide 19</vt:lpstr>
      <vt:lpstr>Slide 20</vt:lpstr>
      <vt:lpstr>Slide 21</vt:lpstr>
      <vt:lpstr> Catatan: </vt:lpstr>
      <vt:lpstr>Jenis Lay Out Iklan Cetak </vt:lpstr>
      <vt:lpstr>MULTI PANEL LAY OUT</vt:lpstr>
      <vt:lpstr>PICTURE WINDOW LAY OUT</vt:lpstr>
      <vt:lpstr>COPY HEAVY LAY OUT</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DESAIN ALTERNATIF (DAVID CARSON)  Desain COVER MAJALAH</vt:lpstr>
      <vt:lpstr>Slide 43</vt:lpstr>
      <vt:lpstr>Slide 44</vt:lpstr>
      <vt:lpstr>Slide 45</vt:lpstr>
      <vt:lpstr>Slide 46</vt:lpstr>
      <vt:lpstr>Slide 47</vt:lpstr>
      <vt:lpstr>Slide 48</vt:lpstr>
      <vt:lpstr>Slide 49</vt:lpstr>
      <vt:lpstr>LAYOUT ISI</vt:lpstr>
      <vt:lpstr>Slide 51</vt:lpstr>
      <vt:lpstr>Slide 52</vt:lpstr>
      <vt:lpstr>Slide 53</vt:lpstr>
      <vt:lpstr>Slide 54</vt:lpstr>
      <vt:lpstr>Slide 55</vt:lpstr>
      <vt:lpstr>Slide 56</vt:lpstr>
      <vt:lpstr>DESAIN POSTER</vt:lpstr>
      <vt:lpstr>DESAIN POSTER</vt:lpstr>
      <vt:lpstr>Slide 59</vt:lpstr>
      <vt:lpstr>TUGAS KE 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dc:title>
  <dc:creator>TOSHIBA</dc:creator>
  <cp:lastModifiedBy>azie</cp:lastModifiedBy>
  <cp:revision>140</cp:revision>
  <dcterms:created xsi:type="dcterms:W3CDTF">2012-10-12T14:00:03Z</dcterms:created>
  <dcterms:modified xsi:type="dcterms:W3CDTF">2017-10-03T04:03:44Z</dcterms:modified>
</cp:coreProperties>
</file>