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7E5EA-931A-41B7-8BC5-732120C8364A}" type="datetimeFigureOut">
              <a:rPr lang="en-US" smtClean="0"/>
              <a:t>10/30/2017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D418D-8630-4705-A9BD-BCC6C38F15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42938" y="2428875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DESAIN PORTOFOLIO</a:t>
            </a:r>
            <a:br>
              <a:rPr lang="en-US" b="1" dirty="0" smtClean="0"/>
            </a:br>
            <a:r>
              <a:rPr lang="en-US" sz="3600" dirty="0" err="1" smtClean="0"/>
              <a:t>Universitas</a:t>
            </a:r>
            <a:r>
              <a:rPr lang="en-US" sz="3600" dirty="0" smtClean="0"/>
              <a:t> </a:t>
            </a:r>
            <a:r>
              <a:rPr lang="en-US" sz="3600" dirty="0" err="1" smtClean="0"/>
              <a:t>Esa</a:t>
            </a:r>
            <a:r>
              <a:rPr lang="en-US" sz="3600" dirty="0" smtClean="0"/>
              <a:t> </a:t>
            </a:r>
            <a:r>
              <a:rPr lang="en-US" sz="3600" dirty="0" err="1" smtClean="0"/>
              <a:t>Unggul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600" b="1" dirty="0" err="1" smtClean="0"/>
              <a:t>Pertemuan</a:t>
            </a:r>
            <a:r>
              <a:rPr lang="en-US" sz="1600" b="1" dirty="0" smtClean="0"/>
              <a:t> </a:t>
            </a:r>
            <a:r>
              <a:rPr lang="en-US" sz="1600" b="1" dirty="0" smtClean="0"/>
              <a:t>Ke-6</a:t>
            </a:r>
            <a:endParaRPr lang="en-US" sz="1600" b="1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428750" y="4786313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600" b="1" smtClean="0"/>
              <a:t>Muhammad Fauzi. S.Des., M.Ds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500063" y="857250"/>
            <a:ext cx="8229600" cy="439738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id-ID" sz="40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PENCAMPURAN WARNA</a:t>
            </a:r>
          </a:p>
        </p:txBody>
      </p:sp>
      <p:sp>
        <p:nvSpPr>
          <p:cNvPr id="18" name="Isosceles Triangle 17"/>
          <p:cNvSpPr/>
          <p:nvPr/>
        </p:nvSpPr>
        <p:spPr>
          <a:xfrm rot="3589667">
            <a:off x="1794669" y="2399506"/>
            <a:ext cx="3067050" cy="2579688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7" name="Isosceles Triangle 16"/>
          <p:cNvSpPr/>
          <p:nvPr/>
        </p:nvSpPr>
        <p:spPr>
          <a:xfrm>
            <a:off x="1320800" y="2103438"/>
            <a:ext cx="3273425" cy="2754312"/>
          </a:xfrm>
          <a:prstGeom prst="triangl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439737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rgbClr val="422100"/>
                </a:solidFill>
              </a:rPr>
              <a:t>PENCAMPURAN WARNA</a:t>
            </a:r>
            <a:endParaRPr lang="id-ID" dirty="0">
              <a:solidFill>
                <a:srgbClr val="4221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749550" y="1785938"/>
            <a:ext cx="571500" cy="5715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5" name="Oval 4"/>
          <p:cNvSpPr/>
          <p:nvPr/>
        </p:nvSpPr>
        <p:spPr>
          <a:xfrm>
            <a:off x="1749425" y="2000250"/>
            <a:ext cx="571500" cy="571500"/>
          </a:xfrm>
          <a:prstGeom prst="ellipse">
            <a:avLst/>
          </a:prstGeom>
          <a:solidFill>
            <a:srgbClr val="C943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4249738" y="2714625"/>
            <a:ext cx="571500" cy="571500"/>
          </a:xfrm>
          <a:prstGeom prst="ellipse">
            <a:avLst/>
          </a:prstGeom>
          <a:solidFill>
            <a:srgbClr val="F4740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 b="1" dirty="0"/>
          </a:p>
        </p:txBody>
      </p:sp>
      <p:sp>
        <p:nvSpPr>
          <p:cNvPr id="7" name="Oval 6"/>
          <p:cNvSpPr/>
          <p:nvPr/>
        </p:nvSpPr>
        <p:spPr>
          <a:xfrm>
            <a:off x="1106488" y="2714625"/>
            <a:ext cx="571500" cy="571500"/>
          </a:xfrm>
          <a:prstGeom prst="ellipse">
            <a:avLst/>
          </a:prstGeom>
          <a:solidFill>
            <a:srgbClr val="BE4E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3678238" y="2000250"/>
            <a:ext cx="571500" cy="571500"/>
          </a:xfrm>
          <a:prstGeom prst="ellipse">
            <a:avLst/>
          </a:prstGeom>
          <a:solidFill>
            <a:srgbClr val="FA49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9" name="Oval 8"/>
          <p:cNvSpPr/>
          <p:nvPr/>
        </p:nvSpPr>
        <p:spPr>
          <a:xfrm>
            <a:off x="1035050" y="4500563"/>
            <a:ext cx="571500" cy="571500"/>
          </a:xfrm>
          <a:prstGeom prst="ellipse">
            <a:avLst/>
          </a:prstGeom>
          <a:solidFill>
            <a:srgbClr val="039E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4249738" y="4572000"/>
            <a:ext cx="571500" cy="5715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2678113" y="5357813"/>
            <a:ext cx="571500" cy="5715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928688" y="3571875"/>
            <a:ext cx="571500" cy="571500"/>
          </a:xfrm>
          <a:prstGeom prst="ellipse">
            <a:avLst/>
          </a:prstGeom>
          <a:solidFill>
            <a:srgbClr val="8655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4464050" y="3643313"/>
            <a:ext cx="571500" cy="571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3535363" y="5143500"/>
            <a:ext cx="571500" cy="571500"/>
          </a:xfrm>
          <a:prstGeom prst="ellipse">
            <a:avLst/>
          </a:prstGeom>
          <a:solidFill>
            <a:srgbClr val="A5C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6" name="Oval 15"/>
          <p:cNvSpPr/>
          <p:nvPr/>
        </p:nvSpPr>
        <p:spPr>
          <a:xfrm>
            <a:off x="1749425" y="5143500"/>
            <a:ext cx="571500" cy="571500"/>
          </a:xfrm>
          <a:prstGeom prst="ellipse">
            <a:avLst/>
          </a:prstGeom>
          <a:solidFill>
            <a:srgbClr val="53B9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9" name="Isosceles Triangle 18"/>
          <p:cNvSpPr/>
          <p:nvPr/>
        </p:nvSpPr>
        <p:spPr>
          <a:xfrm>
            <a:off x="2678113" y="2695575"/>
            <a:ext cx="603250" cy="519113"/>
          </a:xfrm>
          <a:prstGeom prst="triangle">
            <a:avLst/>
          </a:prstGeom>
          <a:solidFill>
            <a:srgbClr val="99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2" name="Isosceles Triangle 21"/>
          <p:cNvSpPr/>
          <p:nvPr/>
        </p:nvSpPr>
        <p:spPr>
          <a:xfrm>
            <a:off x="3392488" y="4071938"/>
            <a:ext cx="603250" cy="519112"/>
          </a:xfrm>
          <a:prstGeom prst="triangle">
            <a:avLst/>
          </a:prstGeom>
          <a:solidFill>
            <a:srgbClr val="C48C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63738" y="4071938"/>
            <a:ext cx="5492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00438" y="5214938"/>
            <a:ext cx="642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Calibri" pitchFamily="34" charset="0"/>
              </a:rPr>
              <a:t>HJ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000125" y="46307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Calibri" pitchFamily="34" charset="0"/>
              </a:rPr>
              <a:t>B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214813" y="4643438"/>
            <a:ext cx="642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Calibri" pitchFamily="34" charset="0"/>
              </a:rPr>
              <a:t>K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214813" y="2786063"/>
            <a:ext cx="642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Calibri" pitchFamily="34" charset="0"/>
              </a:rPr>
              <a:t>J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643313" y="2130425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Calibri" pitchFamily="34" charset="0"/>
              </a:rPr>
              <a:t>MJ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071563" y="2786063"/>
            <a:ext cx="642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Calibri" pitchFamily="34" charset="0"/>
              </a:rPr>
              <a:t>U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1714500" y="207168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Calibri" pitchFamily="34" charset="0"/>
              </a:rPr>
              <a:t>MU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57250" y="3643313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Calibri" pitchFamily="34" charset="0"/>
              </a:rPr>
              <a:t>MB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643188" y="2857500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Calibri" pitchFamily="34" charset="0"/>
              </a:rPr>
              <a:t>CM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928813" y="4143375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Calibri" pitchFamily="34" charset="0"/>
              </a:rPr>
              <a:t>CB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3357563" y="4214813"/>
            <a:ext cx="6429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Calibri" pitchFamily="34" charset="0"/>
              </a:rPr>
              <a:t>CK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4429125" y="3714750"/>
            <a:ext cx="642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Calibri" pitchFamily="34" charset="0"/>
              </a:rPr>
              <a:t>KJ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2714625" y="1928813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Calibri" pitchFamily="34" charset="0"/>
              </a:rPr>
              <a:t>M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643188" y="5429250"/>
            <a:ext cx="6429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Calibri" pitchFamily="34" charset="0"/>
              </a:rPr>
              <a:t>H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1714500" y="5214938"/>
            <a:ext cx="6429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Calibri" pitchFamily="34" charset="0"/>
              </a:rPr>
              <a:t>HB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8" grpId="0" animBg="1"/>
      <p:bldP spid="17" grpId="0" animBg="1"/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42938" y="428625"/>
            <a:ext cx="478631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id-ID">
                <a:solidFill>
                  <a:srgbClr val="422100"/>
                </a:solidFill>
                <a:latin typeface="Calibri" pitchFamily="34" charset="0"/>
              </a:rPr>
              <a:t>Warna PRIMER</a:t>
            </a:r>
          </a:p>
          <a:p>
            <a:pPr marL="342900" indent="-342900" algn="just"/>
            <a:r>
              <a:rPr lang="id-ID">
                <a:solidFill>
                  <a:srgbClr val="422100"/>
                </a:solidFill>
                <a:latin typeface="Calibri" pitchFamily="34" charset="0"/>
              </a:rPr>
              <a:t>	Adalah warna pokok, yaitu warna yang tidak bisa dibuat dari warna lain tetapi  dalam campurannya bisa dibuat warna lain.</a:t>
            </a:r>
          </a:p>
          <a:p>
            <a:pPr marL="342900" indent="-342900" algn="just"/>
            <a:r>
              <a:rPr lang="id-ID">
                <a:solidFill>
                  <a:srgbClr val="422100"/>
                </a:solidFill>
                <a:latin typeface="Calibri" pitchFamily="34" charset="0"/>
              </a:rPr>
              <a:t>	Warna Primer : Merah, Biru, Kuning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3871913"/>
            <a:ext cx="47863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Calibri" pitchFamily="34" charset="0"/>
              <a:buAutoNum type="arabicPeriod" startAt="2"/>
            </a:pPr>
            <a:r>
              <a:rPr lang="id-ID">
                <a:solidFill>
                  <a:srgbClr val="422100"/>
                </a:solidFill>
                <a:latin typeface="Calibri" pitchFamily="34" charset="0"/>
              </a:rPr>
              <a:t>Warna SEKUNDER</a:t>
            </a:r>
          </a:p>
          <a:p>
            <a:pPr marL="342900" indent="-342900" algn="just"/>
            <a:r>
              <a:rPr lang="id-ID">
                <a:solidFill>
                  <a:srgbClr val="422100"/>
                </a:solidFill>
                <a:latin typeface="Calibri" pitchFamily="34" charset="0"/>
              </a:rPr>
              <a:t>	Adalah warna yang didapat dari pencampuran dua warna primer. Contohnya : oranye, violet, hijau</a:t>
            </a:r>
          </a:p>
        </p:txBody>
      </p:sp>
      <p:sp>
        <p:nvSpPr>
          <p:cNvPr id="12" name="Oval 11"/>
          <p:cNvSpPr/>
          <p:nvPr/>
        </p:nvSpPr>
        <p:spPr>
          <a:xfrm>
            <a:off x="1000125" y="5143500"/>
            <a:ext cx="1071563" cy="1071563"/>
          </a:xfrm>
          <a:prstGeom prst="ellipse">
            <a:avLst/>
          </a:prstGeom>
          <a:solidFill>
            <a:srgbClr val="F577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2286000" y="5143500"/>
            <a:ext cx="1071563" cy="1071563"/>
          </a:xfrm>
          <a:prstGeom prst="ellipse">
            <a:avLst/>
          </a:prstGeom>
          <a:solidFill>
            <a:srgbClr val="8655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3571875" y="5143500"/>
            <a:ext cx="1071563" cy="1071563"/>
          </a:xfrm>
          <a:prstGeom prst="ellipse">
            <a:avLst/>
          </a:prstGeom>
          <a:solidFill>
            <a:srgbClr val="97CC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1071563" y="2143125"/>
            <a:ext cx="1071562" cy="1071563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6" name="Oval 15"/>
          <p:cNvSpPr/>
          <p:nvPr/>
        </p:nvSpPr>
        <p:spPr>
          <a:xfrm>
            <a:off x="2357438" y="2143125"/>
            <a:ext cx="1071562" cy="1071563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7" name="Oval 16"/>
          <p:cNvSpPr/>
          <p:nvPr/>
        </p:nvSpPr>
        <p:spPr>
          <a:xfrm>
            <a:off x="3643313" y="2143125"/>
            <a:ext cx="1071562" cy="1071563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" y="3308350"/>
            <a:ext cx="4786313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Calibri" pitchFamily="34" charset="0"/>
              <a:buAutoNum type="arabicPeriod" startAt="4"/>
            </a:pPr>
            <a:r>
              <a:rPr lang="id-ID">
                <a:solidFill>
                  <a:srgbClr val="422100"/>
                </a:solidFill>
                <a:latin typeface="Calibri" pitchFamily="34" charset="0"/>
              </a:rPr>
              <a:t>Warna INTERMIDIATE</a:t>
            </a:r>
          </a:p>
          <a:p>
            <a:pPr marL="342900" indent="-342900" algn="just"/>
            <a:r>
              <a:rPr lang="id-ID">
                <a:solidFill>
                  <a:srgbClr val="422100"/>
                </a:solidFill>
                <a:latin typeface="Calibri" pitchFamily="34" charset="0"/>
              </a:rPr>
              <a:t>	Adalah warna  antara warna pokok dan warna sekunder, terdiri dari : Merah Violet, Biru Violet, Biru Hijau, Kuning Hijau, Kuning Oranye, Merah Oranye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71500" y="500063"/>
            <a:ext cx="4786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Calibri" pitchFamily="34" charset="0"/>
              <a:buAutoNum type="arabicPeriod" startAt="3"/>
            </a:pPr>
            <a:r>
              <a:rPr lang="id-ID">
                <a:solidFill>
                  <a:srgbClr val="422100"/>
                </a:solidFill>
                <a:latin typeface="Calibri" pitchFamily="34" charset="0"/>
              </a:rPr>
              <a:t>Warna TERSIER</a:t>
            </a:r>
          </a:p>
          <a:p>
            <a:pPr marL="342900" indent="-342900" algn="just"/>
            <a:r>
              <a:rPr lang="id-ID">
                <a:solidFill>
                  <a:srgbClr val="422100"/>
                </a:solidFill>
                <a:latin typeface="Calibri" pitchFamily="34" charset="0"/>
              </a:rPr>
              <a:t>	Adalah warna pencampuran dua warna sekunder, terdiri dari: coklat merah, coklat kuning, coklat biru</a:t>
            </a:r>
          </a:p>
        </p:txBody>
      </p:sp>
      <p:sp>
        <p:nvSpPr>
          <p:cNvPr id="9" name="Oval 8"/>
          <p:cNvSpPr/>
          <p:nvPr/>
        </p:nvSpPr>
        <p:spPr>
          <a:xfrm>
            <a:off x="1143000" y="1928813"/>
            <a:ext cx="1071563" cy="1071562"/>
          </a:xfrm>
          <a:prstGeom prst="ellipse">
            <a:avLst/>
          </a:prstGeom>
          <a:solidFill>
            <a:srgbClr val="99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2428875" y="1928813"/>
            <a:ext cx="1071563" cy="1071562"/>
          </a:xfrm>
          <a:prstGeom prst="ellipse">
            <a:avLst/>
          </a:prstGeom>
          <a:solidFill>
            <a:srgbClr val="D286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3714750" y="1928813"/>
            <a:ext cx="1071563" cy="1071562"/>
          </a:xfrm>
          <a:prstGeom prst="ellipse">
            <a:avLst/>
          </a:prstGeom>
          <a:solidFill>
            <a:srgbClr val="816A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928688" y="5072063"/>
            <a:ext cx="571500" cy="571500"/>
          </a:xfrm>
          <a:prstGeom prst="ellipse">
            <a:avLst/>
          </a:prstGeom>
          <a:solidFill>
            <a:srgbClr val="CC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2214563" y="5072063"/>
            <a:ext cx="571500" cy="571500"/>
          </a:xfrm>
          <a:prstGeom prst="ellipse">
            <a:avLst/>
          </a:prstGeom>
          <a:solidFill>
            <a:srgbClr val="3E82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3500438" y="5072063"/>
            <a:ext cx="571500" cy="5715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8" name="Oval 17"/>
          <p:cNvSpPr/>
          <p:nvPr/>
        </p:nvSpPr>
        <p:spPr>
          <a:xfrm>
            <a:off x="1571625" y="5072063"/>
            <a:ext cx="571500" cy="571500"/>
          </a:xfrm>
          <a:prstGeom prst="ellipse">
            <a:avLst/>
          </a:prstGeom>
          <a:solidFill>
            <a:srgbClr val="6538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9" name="Oval 18"/>
          <p:cNvSpPr/>
          <p:nvPr/>
        </p:nvSpPr>
        <p:spPr>
          <a:xfrm>
            <a:off x="2857500" y="5072063"/>
            <a:ext cx="571500" cy="571500"/>
          </a:xfrm>
          <a:prstGeom prst="ellipse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20" name="Oval 19"/>
          <p:cNvSpPr/>
          <p:nvPr/>
        </p:nvSpPr>
        <p:spPr>
          <a:xfrm>
            <a:off x="4143375" y="5072063"/>
            <a:ext cx="571500" cy="571500"/>
          </a:xfrm>
          <a:prstGeom prst="ellipse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  <p:bldP spid="8" grpId="0" build="allAtOnce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71500" y="571500"/>
            <a:ext cx="55721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 startAt="5"/>
            </a:pPr>
            <a:r>
              <a:rPr lang="id-ID">
                <a:solidFill>
                  <a:srgbClr val="422100"/>
                </a:solidFill>
                <a:latin typeface="Calibri" pitchFamily="34" charset="0"/>
              </a:rPr>
              <a:t>Warna STANDART</a:t>
            </a:r>
          </a:p>
          <a:p>
            <a:pPr marL="342900" indent="-342900"/>
            <a:r>
              <a:rPr lang="id-ID">
                <a:solidFill>
                  <a:srgbClr val="422100"/>
                </a:solidFill>
                <a:latin typeface="Calibri" pitchFamily="34" charset="0"/>
              </a:rPr>
              <a:t>	Adalah 3 warna primer, dan 2 warna sekunder atau warna pelangi (merah, jingga, kuning, hijau, biru, ungu)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71500" y="2857500"/>
            <a:ext cx="55721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 startAt="6"/>
            </a:pPr>
            <a:r>
              <a:rPr lang="id-ID">
                <a:solidFill>
                  <a:srgbClr val="422100"/>
                </a:solidFill>
                <a:latin typeface="Calibri" pitchFamily="34" charset="0"/>
              </a:rPr>
              <a:t>Warna ANALOGUS</a:t>
            </a:r>
          </a:p>
          <a:p>
            <a:pPr marL="342900" indent="-342900"/>
            <a:r>
              <a:rPr lang="id-ID">
                <a:solidFill>
                  <a:srgbClr val="422100"/>
                </a:solidFill>
                <a:latin typeface="Calibri" pitchFamily="34" charset="0"/>
              </a:rPr>
              <a:t>	Adalah warna yang saling berdekatan atau harmonis. Misalnya: biru dengan biru violet</a:t>
            </a:r>
          </a:p>
        </p:txBody>
      </p:sp>
      <p:sp>
        <p:nvSpPr>
          <p:cNvPr id="7" name="Oval 6"/>
          <p:cNvSpPr/>
          <p:nvPr/>
        </p:nvSpPr>
        <p:spPr>
          <a:xfrm>
            <a:off x="928688" y="1857375"/>
            <a:ext cx="571500" cy="5715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2214563" y="1857375"/>
            <a:ext cx="571500" cy="5715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9" name="Oval 8"/>
          <p:cNvSpPr/>
          <p:nvPr/>
        </p:nvSpPr>
        <p:spPr>
          <a:xfrm>
            <a:off x="3500438" y="1857375"/>
            <a:ext cx="571500" cy="571500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0" name="Oval 9"/>
          <p:cNvSpPr/>
          <p:nvPr/>
        </p:nvSpPr>
        <p:spPr>
          <a:xfrm>
            <a:off x="1571625" y="1857375"/>
            <a:ext cx="571500" cy="571500"/>
          </a:xfrm>
          <a:prstGeom prst="ellipse">
            <a:avLst/>
          </a:prstGeom>
          <a:solidFill>
            <a:srgbClr val="F78E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2857500" y="1857375"/>
            <a:ext cx="571500" cy="571500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2" name="Oval 11"/>
          <p:cNvSpPr/>
          <p:nvPr/>
        </p:nvSpPr>
        <p:spPr>
          <a:xfrm>
            <a:off x="4143375" y="1857375"/>
            <a:ext cx="571500" cy="571500"/>
          </a:xfrm>
          <a:prstGeom prst="ellipse">
            <a:avLst/>
          </a:prstGeom>
          <a:solidFill>
            <a:srgbClr val="8655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3" name="Oval 12"/>
          <p:cNvSpPr/>
          <p:nvPr/>
        </p:nvSpPr>
        <p:spPr>
          <a:xfrm>
            <a:off x="928688" y="4071938"/>
            <a:ext cx="928687" cy="928687"/>
          </a:xfrm>
          <a:prstGeom prst="ellipse">
            <a:avLst/>
          </a:prstGeom>
          <a:solidFill>
            <a:srgbClr val="188A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4" name="Oval 13"/>
          <p:cNvSpPr/>
          <p:nvPr/>
        </p:nvSpPr>
        <p:spPr>
          <a:xfrm>
            <a:off x="2214563" y="4071938"/>
            <a:ext cx="928687" cy="928687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5" name="Oval 14"/>
          <p:cNvSpPr/>
          <p:nvPr/>
        </p:nvSpPr>
        <p:spPr>
          <a:xfrm>
            <a:off x="3500438" y="4071938"/>
            <a:ext cx="928687" cy="928687"/>
          </a:xfrm>
          <a:prstGeom prst="ellipse">
            <a:avLst/>
          </a:prstGeom>
          <a:solidFill>
            <a:srgbClr val="66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psikologi</a:t>
            </a:r>
            <a:r>
              <a:rPr lang="en-US" dirty="0" smtClean="0"/>
              <a:t> </a:t>
            </a:r>
            <a:r>
              <a:rPr lang="en-US" dirty="0" err="1" smtClean="0"/>
              <a:t>warna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portofolio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sz="4000" smtClean="0">
                <a:solidFill>
                  <a:srgbClr val="563E1E"/>
                </a:solidFill>
              </a:rPr>
              <a:t>WARNA</a:t>
            </a:r>
          </a:p>
        </p:txBody>
      </p:sp>
      <p:sp>
        <p:nvSpPr>
          <p:cNvPr id="5" name="Oval 4"/>
          <p:cNvSpPr/>
          <p:nvPr/>
        </p:nvSpPr>
        <p:spPr>
          <a:xfrm>
            <a:off x="642938" y="1714500"/>
            <a:ext cx="1285875" cy="1285875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cxnSp>
        <p:nvCxnSpPr>
          <p:cNvPr id="7" name="Straight Arrow Connector 6"/>
          <p:cNvCxnSpPr>
            <a:stCxn id="5" idx="6"/>
          </p:cNvCxnSpPr>
          <p:nvPr/>
        </p:nvCxnSpPr>
        <p:spPr>
          <a:xfrm>
            <a:off x="1928813" y="2357438"/>
            <a:ext cx="9286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43250" y="1285875"/>
            <a:ext cx="17145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Kemarahan 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Keberanian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Ganas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Perang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Segar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Sehat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Cinta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Energik</a:t>
            </a:r>
          </a:p>
          <a:p>
            <a:pPr>
              <a:buFontTx/>
              <a:buChar char="-"/>
            </a:pPr>
            <a:endParaRPr lang="id-ID">
              <a:solidFill>
                <a:srgbClr val="563E1E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857750" y="1285875"/>
            <a:ext cx="17145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Agresif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Bahaya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Terlarang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Kesalahan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Darah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Setan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Nafsu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Gairah</a:t>
            </a:r>
          </a:p>
          <a:p>
            <a:pPr>
              <a:buFontTx/>
              <a:buChar char="-"/>
            </a:pPr>
            <a:endParaRPr lang="id-ID">
              <a:solidFill>
                <a:srgbClr val="563E1E"/>
              </a:solidFill>
              <a:latin typeface="Calibri" pitchFamily="34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14375" y="4000500"/>
            <a:ext cx="2214563" cy="1285875"/>
            <a:chOff x="642910" y="4286256"/>
            <a:chExt cx="2214578" cy="1285884"/>
          </a:xfrm>
        </p:grpSpPr>
        <p:sp>
          <p:nvSpPr>
            <p:cNvPr id="11" name="Oval 10"/>
            <p:cNvSpPr/>
            <p:nvPr/>
          </p:nvSpPr>
          <p:spPr>
            <a:xfrm>
              <a:off x="642910" y="4286256"/>
              <a:ext cx="1285884" cy="128588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id-ID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1928794" y="4929199"/>
              <a:ext cx="928694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071813" y="3786188"/>
            <a:ext cx="2214562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Wangi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Kesuburan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Pertumbuhan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Pengharapan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Kebangkitan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Kesegaran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/>
      <p:bldP spid="1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571500" y="571500"/>
            <a:ext cx="1285875" cy="1285875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857375" y="1214438"/>
            <a:ext cx="9286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71813" y="571500"/>
            <a:ext cx="221456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Setia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Tenang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Pasif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Dingin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Penyendiri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43438" y="571500"/>
            <a:ext cx="221456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Kepercayaan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Iman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Hakekat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Cerdas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Keteduhan</a:t>
            </a:r>
          </a:p>
        </p:txBody>
      </p:sp>
      <p:sp>
        <p:nvSpPr>
          <p:cNvPr id="13" name="Oval 12"/>
          <p:cNvSpPr/>
          <p:nvPr/>
        </p:nvSpPr>
        <p:spPr>
          <a:xfrm>
            <a:off x="642938" y="2714625"/>
            <a:ext cx="1285875" cy="128587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28813" y="3357563"/>
            <a:ext cx="9286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143250" y="2714625"/>
            <a:ext cx="2214563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Kebesaran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Keagungan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Aristokrat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Angkuh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Mistis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Intuisi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Indra keenam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2" grpId="0" build="allAtOnce"/>
      <p:bldP spid="1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42938" y="571500"/>
            <a:ext cx="1285875" cy="1285875"/>
          </a:xfrm>
          <a:prstGeom prst="ellipse">
            <a:avLst/>
          </a:prstGeom>
          <a:solidFill>
            <a:srgbClr val="E6E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928813" y="1214438"/>
            <a:ext cx="9286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42938" y="2428875"/>
            <a:ext cx="1285875" cy="1285875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71813" y="571500"/>
            <a:ext cx="22145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Kebohongan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Takut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Iri/cemburu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Rasa sakit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71813" y="2379663"/>
            <a:ext cx="221456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>
                <a:solidFill>
                  <a:srgbClr val="563E1E"/>
                </a:solidFill>
                <a:latin typeface="Calibri" pitchFamily="34" charset="0"/>
              </a:rPr>
              <a:t>-Keramahan</a:t>
            </a:r>
          </a:p>
          <a:p>
            <a:r>
              <a:rPr lang="id-ID">
                <a:solidFill>
                  <a:srgbClr val="563E1E"/>
                </a:solidFill>
                <a:latin typeface="Calibri" pitchFamily="34" charset="0"/>
              </a:rPr>
              <a:t>-Supel</a:t>
            </a:r>
          </a:p>
          <a:p>
            <a:r>
              <a:rPr lang="id-ID">
                <a:solidFill>
                  <a:srgbClr val="563E1E"/>
                </a:solidFill>
                <a:latin typeface="Calibri" pitchFamily="34" charset="0"/>
              </a:rPr>
              <a:t>-Riang</a:t>
            </a:r>
          </a:p>
          <a:p>
            <a:r>
              <a:rPr lang="id-ID">
                <a:solidFill>
                  <a:srgbClr val="563E1E"/>
                </a:solidFill>
                <a:latin typeface="Calibri" pitchFamily="34" charset="0"/>
              </a:rPr>
              <a:t>-Hidup</a:t>
            </a:r>
          </a:p>
          <a:p>
            <a:r>
              <a:rPr lang="id-ID">
                <a:solidFill>
                  <a:srgbClr val="563E1E"/>
                </a:solidFill>
                <a:latin typeface="Calibri" pitchFamily="34" charset="0"/>
              </a:rPr>
              <a:t>-Kehangatan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928813" y="3071813"/>
            <a:ext cx="9286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42938" y="4286250"/>
            <a:ext cx="1285875" cy="1285875"/>
          </a:xfrm>
          <a:prstGeom prst="ellipse">
            <a:avLst/>
          </a:prstGeom>
          <a:solidFill>
            <a:srgbClr val="FFD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928813" y="4929188"/>
            <a:ext cx="9286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143250" y="4371975"/>
            <a:ext cx="2214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Glorious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Super Power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Kejayaan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Kemakmuran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2" grpId="0" build="allAtOnce"/>
      <p:bldP spid="15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571500" y="714375"/>
            <a:ext cx="1285875" cy="1285875"/>
          </a:xfrm>
          <a:prstGeom prst="ellipse">
            <a:avLst/>
          </a:prstGeom>
          <a:solidFill>
            <a:srgbClr val="FFC3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71813" y="571500"/>
            <a:ext cx="221456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Bahaya</a:t>
            </a:r>
          </a:p>
          <a:p>
            <a:pPr>
              <a:buFont typeface="Calibri" pitchFamily="34" charset="0"/>
              <a:buChar char="–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Merdeka</a:t>
            </a:r>
          </a:p>
          <a:p>
            <a:pPr>
              <a:buFont typeface="Calibri" pitchFamily="34" charset="0"/>
              <a:buChar char="–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Berkah</a:t>
            </a:r>
          </a:p>
          <a:p>
            <a:pPr>
              <a:buFont typeface="Calibri" pitchFamily="34" charset="0"/>
              <a:buChar char="–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Anugrah</a:t>
            </a:r>
          </a:p>
          <a:p>
            <a:pPr>
              <a:buFont typeface="Calibri" pitchFamily="34" charset="0"/>
              <a:buChar char="–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Panas</a:t>
            </a:r>
          </a:p>
          <a:p>
            <a:pPr>
              <a:buFont typeface="Calibri" pitchFamily="34" charset="0"/>
              <a:buChar char="–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Gairah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857375" y="1357313"/>
            <a:ext cx="9286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71500" y="3057525"/>
            <a:ext cx="1285875" cy="1285875"/>
          </a:xfrm>
          <a:prstGeom prst="ellipse">
            <a:avLst/>
          </a:prstGeom>
          <a:solidFill>
            <a:srgbClr val="99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857375" y="3700463"/>
            <a:ext cx="9286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071813" y="3143250"/>
            <a:ext cx="221456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Bijaksana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Rendah hati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Sopan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Maskulin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4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val 5"/>
          <p:cNvSpPr/>
          <p:nvPr/>
        </p:nvSpPr>
        <p:spPr>
          <a:xfrm>
            <a:off x="571500" y="714375"/>
            <a:ext cx="1285875" cy="1285875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571500" y="3067050"/>
            <a:ext cx="1285875" cy="1285875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857375" y="3709988"/>
            <a:ext cx="9286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071813" y="500063"/>
            <a:ext cx="221456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Calibri" pitchFamily="34" charset="0"/>
              <a:buChar char="–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Menakutkan</a:t>
            </a:r>
          </a:p>
          <a:p>
            <a:pPr>
              <a:buFont typeface="Calibri" pitchFamily="34" charset="0"/>
              <a:buChar char="–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Mengerikan</a:t>
            </a:r>
          </a:p>
          <a:p>
            <a:pPr>
              <a:buFont typeface="Calibri" pitchFamily="34" charset="0"/>
              <a:buChar char="–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Kematian</a:t>
            </a:r>
          </a:p>
          <a:p>
            <a:pPr>
              <a:buFont typeface="Calibri" pitchFamily="34" charset="0"/>
              <a:buChar char="–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Sihir</a:t>
            </a:r>
          </a:p>
          <a:p>
            <a:pPr>
              <a:buFont typeface="Calibri" pitchFamily="34" charset="0"/>
              <a:buChar char="–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Formal</a:t>
            </a:r>
            <a:br>
              <a:rPr lang="id-ID">
                <a:solidFill>
                  <a:srgbClr val="563E1E"/>
                </a:solidFill>
                <a:latin typeface="Calibri" pitchFamily="34" charset="0"/>
              </a:rPr>
            </a:br>
            <a:r>
              <a:rPr lang="id-ID">
                <a:solidFill>
                  <a:srgbClr val="563E1E"/>
                </a:solidFill>
                <a:latin typeface="Calibri" pitchFamily="34" charset="0"/>
              </a:rPr>
              <a:t>Keras hati</a:t>
            </a:r>
          </a:p>
          <a:p>
            <a:pPr>
              <a:buFont typeface="Calibri" pitchFamily="34" charset="0"/>
              <a:buChar char="–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Canggih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00375" y="3286125"/>
            <a:ext cx="221456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Bersih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Suci</a:t>
            </a:r>
          </a:p>
          <a:p>
            <a:pPr>
              <a:buFontTx/>
              <a:buChar char="-"/>
            </a:pPr>
            <a:r>
              <a:rPr lang="id-ID">
                <a:solidFill>
                  <a:srgbClr val="563E1E"/>
                </a:solidFill>
                <a:latin typeface="Calibri" pitchFamily="34" charset="0"/>
              </a:rPr>
              <a:t>Damai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28688" y="4857750"/>
            <a:ext cx="4286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d-ID">
                <a:solidFill>
                  <a:srgbClr val="563E1E"/>
                </a:solidFill>
                <a:latin typeface="Calibri" pitchFamily="34" charset="0"/>
              </a:rPr>
              <a:t>PUTIH DIKOMBINASIKAN HITAM = BIJAK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857375" y="1428750"/>
            <a:ext cx="9286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/>
      <p:bldP spid="12" grpId="0" build="allAtOnce"/>
      <p:bldP spid="1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50" y="285750"/>
            <a:ext cx="5715000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>
                <a:solidFill>
                  <a:srgbClr val="422100"/>
                </a:solidFill>
                <a:latin typeface="+mn-lt"/>
                <a:cs typeface="+mn-cs"/>
              </a:rPr>
              <a:t>WARNA  dapat disimpulkan sebagai berikut : 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dirty="0">
                <a:solidFill>
                  <a:srgbClr val="422100"/>
                </a:solidFill>
                <a:latin typeface="+mn-lt"/>
                <a:cs typeface="+mn-cs"/>
              </a:rPr>
              <a:t>Warna adalah getaran/gelombang tertentu dari sesuatu yang diterima oleh retina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id-ID" dirty="0">
              <a:solidFill>
                <a:srgbClr val="422100"/>
              </a:solidFill>
              <a:latin typeface="+mn-lt"/>
              <a:cs typeface="+mn-cs"/>
            </a:endParaRP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dirty="0">
                <a:solidFill>
                  <a:srgbClr val="422100"/>
                </a:solidFill>
                <a:latin typeface="+mn-lt"/>
                <a:cs typeface="+mn-cs"/>
              </a:rPr>
              <a:t>Warna adalah getaran yang dipancarkan suatu benda, ada sinar yang mengenai benda; langsung diterima oleh mata kita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50" y="2571750"/>
            <a:ext cx="5715000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dirty="0">
                <a:solidFill>
                  <a:srgbClr val="422100"/>
                </a:solidFill>
                <a:latin typeface="+mn-lt"/>
                <a:cs typeface="+mn-cs"/>
              </a:rPr>
              <a:t>WARNA SUBTRAKTIF DAN ADITIF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id-ID" dirty="0">
                <a:solidFill>
                  <a:srgbClr val="422100"/>
                </a:solidFill>
                <a:latin typeface="+mn-lt"/>
                <a:cs typeface="+mn-cs"/>
              </a:rPr>
              <a:t>Objek (Colored-Object), warna sebagai objek atau bahan/pigmen disebut warna </a:t>
            </a:r>
            <a:r>
              <a:rPr lang="id-ID" b="1" dirty="0">
                <a:solidFill>
                  <a:srgbClr val="422100"/>
                </a:solidFill>
                <a:latin typeface="+mn-lt"/>
                <a:cs typeface="+mn-cs"/>
              </a:rPr>
              <a:t>subtraktif, </a:t>
            </a:r>
            <a:r>
              <a:rPr lang="id-ID" dirty="0">
                <a:solidFill>
                  <a:srgbClr val="422100"/>
                </a:solidFill>
                <a:latin typeface="+mn-lt"/>
                <a:cs typeface="+mn-cs"/>
              </a:rPr>
              <a:t>yaitu: merah (magenta), biru (cobalt), kuning (yellow)</a:t>
            </a:r>
          </a:p>
          <a:p>
            <a:pPr marL="342900" indent="-342900" algn="just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id-ID" dirty="0">
              <a:solidFill>
                <a:srgbClr val="422100"/>
              </a:solidFill>
              <a:latin typeface="+mn-lt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2214546" y="4929198"/>
            <a:ext cx="1214446" cy="1214446"/>
          </a:xfrm>
          <a:prstGeom prst="ellipse">
            <a:avLst/>
          </a:prstGeom>
          <a:solidFill>
            <a:srgbClr val="FFFF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9" name="Oval 8"/>
          <p:cNvSpPr/>
          <p:nvPr/>
        </p:nvSpPr>
        <p:spPr>
          <a:xfrm>
            <a:off x="1142976" y="4929198"/>
            <a:ext cx="1214446" cy="1214446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1643042" y="4071942"/>
            <a:ext cx="1214446" cy="1214446"/>
          </a:xfrm>
          <a:prstGeom prst="ellipse">
            <a:avLst/>
          </a:prstGeom>
          <a:solidFill>
            <a:srgbClr val="CC00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313" y="500063"/>
            <a:ext cx="5786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Calibri" pitchFamily="34" charset="0"/>
              <a:buAutoNum type="arabicPeriod" startAt="2"/>
            </a:pPr>
            <a:r>
              <a:rPr lang="id-ID">
                <a:solidFill>
                  <a:srgbClr val="422100"/>
                </a:solidFill>
                <a:latin typeface="Calibri" pitchFamily="34" charset="0"/>
              </a:rPr>
              <a:t>Cahaya (Colored-Light), misalnya : warna pelangi. Warna sebagai cahaya atau spektrum disebut warna </a:t>
            </a:r>
            <a:r>
              <a:rPr lang="id-ID" b="1">
                <a:solidFill>
                  <a:srgbClr val="422100"/>
                </a:solidFill>
                <a:latin typeface="Calibri" pitchFamily="34" charset="0"/>
              </a:rPr>
              <a:t>aditif</a:t>
            </a:r>
            <a:r>
              <a:rPr lang="id-ID">
                <a:solidFill>
                  <a:srgbClr val="422100"/>
                </a:solidFill>
                <a:latin typeface="Calibri" pitchFamily="34" charset="0"/>
              </a:rPr>
              <a:t>, yaitu : merah, hijau, biru.</a:t>
            </a:r>
          </a:p>
          <a:p>
            <a:pPr marL="342900" indent="-342900" algn="just"/>
            <a:r>
              <a:rPr lang="id-ID">
                <a:solidFill>
                  <a:srgbClr val="422100"/>
                </a:solidFill>
                <a:latin typeface="Calibri" pitchFamily="34" charset="0"/>
              </a:rPr>
              <a:t>	</a:t>
            </a:r>
          </a:p>
        </p:txBody>
      </p:sp>
      <p:sp>
        <p:nvSpPr>
          <p:cNvPr id="5" name="Oval 4"/>
          <p:cNvSpPr/>
          <p:nvPr/>
        </p:nvSpPr>
        <p:spPr>
          <a:xfrm>
            <a:off x="2786050" y="3571876"/>
            <a:ext cx="1714512" cy="1714512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6" name="Oval 5"/>
          <p:cNvSpPr/>
          <p:nvPr/>
        </p:nvSpPr>
        <p:spPr>
          <a:xfrm>
            <a:off x="1357290" y="3585731"/>
            <a:ext cx="1714512" cy="1714512"/>
          </a:xfrm>
          <a:prstGeom prst="ellipse">
            <a:avLst/>
          </a:prstGeom>
          <a:solidFill>
            <a:srgbClr val="0070C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2071670" y="2357430"/>
            <a:ext cx="1714512" cy="1714512"/>
          </a:xfrm>
          <a:prstGeom prst="ellipse">
            <a:avLst/>
          </a:prstGeom>
          <a:solidFill>
            <a:srgbClr val="CC00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222</Words>
  <Application>Microsoft Office PowerPoint</Application>
  <PresentationFormat>On-screen Show (4:3)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DESAIN PORTOFOLIO Universitas Esa Unggul  Pertemuan Ke-6</vt:lpstr>
      <vt:lpstr>Pemahaman psikologi warna dalam merancang portofolio</vt:lpstr>
      <vt:lpstr>WARNA</vt:lpstr>
      <vt:lpstr>Slide 4</vt:lpstr>
      <vt:lpstr>Slide 5</vt:lpstr>
      <vt:lpstr>Slide 6</vt:lpstr>
      <vt:lpstr>Slide 7</vt:lpstr>
      <vt:lpstr>Slide 8</vt:lpstr>
      <vt:lpstr>Slide 9</vt:lpstr>
      <vt:lpstr>PENCAMPURAN WARNA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PORTOFOLIO Universitas Esa Unggul  Pertemuan Ke-5</dc:title>
  <dc:creator>azie</dc:creator>
  <cp:lastModifiedBy>azie</cp:lastModifiedBy>
  <cp:revision>2</cp:revision>
  <dcterms:created xsi:type="dcterms:W3CDTF">2017-10-30T00:30:22Z</dcterms:created>
  <dcterms:modified xsi:type="dcterms:W3CDTF">2017-10-30T00:44:18Z</dcterms:modified>
</cp:coreProperties>
</file>