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F7E5EA-931A-41B7-8BC5-732120C8364A}"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D418D-8630-4705-A9BD-BCC6C38F15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F7E5EA-931A-41B7-8BC5-732120C8364A}"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D418D-8630-4705-A9BD-BCC6C38F15B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F7E5EA-931A-41B7-8BC5-732120C8364A}"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D418D-8630-4705-A9BD-BCC6C38F15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F7E5EA-931A-41B7-8BC5-732120C8364A}"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D418D-8630-4705-A9BD-BCC6C38F15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F7E5EA-931A-41B7-8BC5-732120C8364A}"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D418D-8630-4705-A9BD-BCC6C38F15B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F7E5EA-931A-41B7-8BC5-732120C8364A}" type="datetimeFigureOut">
              <a:rPr lang="en-US" smtClean="0"/>
              <a:t>10/30/2017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D418D-8630-4705-A9BD-BCC6C38F15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F7E5EA-931A-41B7-8BC5-732120C8364A}" type="datetimeFigureOut">
              <a:rPr lang="en-US" smtClean="0"/>
              <a:t>10/30/2017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7D418D-8630-4705-A9BD-BCC6C38F15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F7E5EA-931A-41B7-8BC5-732120C8364A}" type="datetimeFigureOut">
              <a:rPr lang="en-US" smtClean="0"/>
              <a:t>10/30/2017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7D418D-8630-4705-A9BD-BCC6C38F15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F7E5EA-931A-41B7-8BC5-732120C8364A}" type="datetimeFigureOut">
              <a:rPr lang="en-US" smtClean="0"/>
              <a:t>10/30/2017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7D418D-8630-4705-A9BD-BCC6C38F15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F7E5EA-931A-41B7-8BC5-732120C8364A}" type="datetimeFigureOut">
              <a:rPr lang="en-US" smtClean="0"/>
              <a:t>10/30/2017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D418D-8630-4705-A9BD-BCC6C38F15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F7E5EA-931A-41B7-8BC5-732120C8364A}" type="datetimeFigureOut">
              <a:rPr lang="en-US" smtClean="0"/>
              <a:t>10/30/2017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D418D-8630-4705-A9BD-BCC6C38F15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7E5EA-931A-41B7-8BC5-732120C8364A}" type="datetimeFigureOut">
              <a:rPr lang="en-US" smtClean="0"/>
              <a:t>10/30/2017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D418D-8630-4705-A9BD-BCC6C38F15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gif"/><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42938" y="2428875"/>
            <a:ext cx="7772400" cy="1470025"/>
          </a:xfrm>
        </p:spPr>
        <p:txBody>
          <a:bodyPr rtlCol="0">
            <a:normAutofit fontScale="90000"/>
          </a:bodyPr>
          <a:lstStyle/>
          <a:p>
            <a:pPr fontAlgn="auto">
              <a:spcAft>
                <a:spcPts val="0"/>
              </a:spcAft>
              <a:defRPr/>
            </a:pPr>
            <a:r>
              <a:rPr lang="en-US" b="1" dirty="0" smtClean="0"/>
              <a:t>DESAIN PORTOFOLIO</a:t>
            </a:r>
            <a:br>
              <a:rPr lang="en-US" b="1" dirty="0" smtClean="0"/>
            </a:br>
            <a:r>
              <a:rPr lang="en-US" sz="3600" dirty="0" err="1" smtClean="0"/>
              <a:t>Universitas</a:t>
            </a:r>
            <a:r>
              <a:rPr lang="en-US" sz="3600" dirty="0" smtClean="0"/>
              <a:t> </a:t>
            </a:r>
            <a:r>
              <a:rPr lang="en-US" sz="3600" dirty="0" err="1" smtClean="0"/>
              <a:t>Esa</a:t>
            </a:r>
            <a:r>
              <a:rPr lang="en-US" sz="3600" dirty="0" smtClean="0"/>
              <a:t> </a:t>
            </a:r>
            <a:r>
              <a:rPr lang="en-US" sz="3600" dirty="0" err="1" smtClean="0"/>
              <a:t>Unggul</a:t>
            </a:r>
            <a:r>
              <a:rPr lang="en-US" sz="3600" dirty="0" smtClean="0"/>
              <a:t/>
            </a:r>
            <a:br>
              <a:rPr lang="en-US" sz="3600" dirty="0" smtClean="0"/>
            </a:br>
            <a:r>
              <a:rPr lang="en-US" sz="3600" dirty="0" smtClean="0"/>
              <a:t/>
            </a:r>
            <a:br>
              <a:rPr lang="en-US" sz="3600" dirty="0" smtClean="0"/>
            </a:br>
            <a:r>
              <a:rPr lang="en-US" sz="1600" b="1" dirty="0" err="1" smtClean="0"/>
              <a:t>Pertemuan</a:t>
            </a:r>
            <a:r>
              <a:rPr lang="en-US" sz="1600" b="1" dirty="0" smtClean="0"/>
              <a:t> </a:t>
            </a:r>
            <a:r>
              <a:rPr lang="en-US" sz="1600" b="1" dirty="0" smtClean="0"/>
              <a:t>Ke-7</a:t>
            </a:r>
            <a:endParaRPr lang="en-US" sz="1600" b="1" dirty="0" smtClean="0"/>
          </a:p>
        </p:txBody>
      </p:sp>
      <p:sp>
        <p:nvSpPr>
          <p:cNvPr id="2051" name="Subtitle 2"/>
          <p:cNvSpPr>
            <a:spLocks noGrp="1"/>
          </p:cNvSpPr>
          <p:nvPr>
            <p:ph type="subTitle" idx="1"/>
          </p:nvPr>
        </p:nvSpPr>
        <p:spPr>
          <a:xfrm>
            <a:off x="1428750" y="4786313"/>
            <a:ext cx="6400800" cy="1752600"/>
          </a:xfrm>
        </p:spPr>
        <p:txBody>
          <a:bodyPr rtlCol="0">
            <a:normAutofit/>
          </a:bodyPr>
          <a:lstStyle/>
          <a:p>
            <a:pPr fontAlgn="auto">
              <a:spcAft>
                <a:spcPts val="0"/>
              </a:spcAft>
              <a:buFont typeface="Arial" pitchFamily="34" charset="0"/>
              <a:buNone/>
              <a:defRPr/>
            </a:pPr>
            <a:r>
              <a:rPr lang="en-US" sz="1600" b="1" smtClean="0"/>
              <a:t>Muhammad Fauzi. S.Des., M.Ds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Box 4"/>
          <p:cNvSpPr txBox="1">
            <a:spLocks noChangeArrowheads="1"/>
          </p:cNvSpPr>
          <p:nvPr/>
        </p:nvSpPr>
        <p:spPr bwMode="auto">
          <a:xfrm>
            <a:off x="857250" y="642938"/>
            <a:ext cx="1500188" cy="584200"/>
          </a:xfrm>
          <a:prstGeom prst="rect">
            <a:avLst/>
          </a:prstGeom>
          <a:noFill/>
          <a:ln w="9525">
            <a:noFill/>
            <a:miter lim="800000"/>
            <a:headEnd/>
            <a:tailEnd/>
          </a:ln>
        </p:spPr>
        <p:txBody>
          <a:bodyPr>
            <a:spAutoFit/>
          </a:bodyPr>
          <a:lstStyle/>
          <a:p>
            <a:r>
              <a:rPr lang="id-ID" sz="3200" b="1">
                <a:solidFill>
                  <a:srgbClr val="422100"/>
                </a:solidFill>
                <a:latin typeface="Calibri" pitchFamily="34" charset="0"/>
              </a:rPr>
              <a:t>ICON</a:t>
            </a:r>
          </a:p>
        </p:txBody>
      </p:sp>
      <p:pic>
        <p:nvPicPr>
          <p:cNvPr id="21508" name="Picture 6" descr="ayumi icon.jpg"/>
          <p:cNvPicPr>
            <a:picLocks noChangeAspect="1"/>
          </p:cNvPicPr>
          <p:nvPr/>
        </p:nvPicPr>
        <p:blipFill>
          <a:blip r:embed="rId2"/>
          <a:srcRect/>
          <a:stretch>
            <a:fillRect/>
          </a:stretch>
        </p:blipFill>
        <p:spPr bwMode="auto">
          <a:xfrm>
            <a:off x="928688" y="3548063"/>
            <a:ext cx="1143000" cy="1524000"/>
          </a:xfrm>
          <a:prstGeom prst="rect">
            <a:avLst/>
          </a:prstGeom>
          <a:noFill/>
          <a:ln w="9525">
            <a:noFill/>
            <a:miter lim="800000"/>
            <a:headEnd/>
            <a:tailEnd/>
          </a:ln>
        </p:spPr>
      </p:pic>
      <p:pic>
        <p:nvPicPr>
          <p:cNvPr id="21509" name="Picture 10" descr="superman23306_narrowweb__300x423,0.jpg"/>
          <p:cNvPicPr>
            <a:picLocks noChangeAspect="1"/>
          </p:cNvPicPr>
          <p:nvPr/>
        </p:nvPicPr>
        <p:blipFill>
          <a:blip r:embed="rId3"/>
          <a:srcRect/>
          <a:stretch>
            <a:fillRect/>
          </a:stretch>
        </p:blipFill>
        <p:spPr bwMode="auto">
          <a:xfrm>
            <a:off x="928688" y="1214438"/>
            <a:ext cx="1447800" cy="2041525"/>
          </a:xfrm>
          <a:prstGeom prst="rect">
            <a:avLst/>
          </a:prstGeom>
          <a:noFill/>
          <a:ln w="9525">
            <a:noFill/>
            <a:miter lim="800000"/>
            <a:headEnd/>
            <a:tailEnd/>
          </a:ln>
        </p:spPr>
      </p:pic>
      <p:pic>
        <p:nvPicPr>
          <p:cNvPr id="21510" name="Picture 16" descr="Key.JPG"/>
          <p:cNvPicPr>
            <a:picLocks noChangeAspect="1"/>
          </p:cNvPicPr>
          <p:nvPr/>
        </p:nvPicPr>
        <p:blipFill>
          <a:blip r:embed="rId4"/>
          <a:srcRect/>
          <a:stretch>
            <a:fillRect/>
          </a:stretch>
        </p:blipFill>
        <p:spPr bwMode="auto">
          <a:xfrm>
            <a:off x="2428875" y="3429000"/>
            <a:ext cx="2574925" cy="1643063"/>
          </a:xfrm>
          <a:prstGeom prst="rect">
            <a:avLst/>
          </a:prstGeom>
          <a:noFill/>
          <a:ln w="9525">
            <a:noFill/>
            <a:miter lim="800000"/>
            <a:headEnd/>
            <a:tailEnd/>
          </a:ln>
        </p:spPr>
      </p:pic>
      <p:pic>
        <p:nvPicPr>
          <p:cNvPr id="21511" name="Picture 17" descr="Superman anim.gif"/>
          <p:cNvPicPr>
            <a:picLocks noChangeAspect="1"/>
          </p:cNvPicPr>
          <p:nvPr/>
        </p:nvPicPr>
        <p:blipFill>
          <a:blip r:embed="rId5"/>
          <a:srcRect/>
          <a:stretch>
            <a:fillRect/>
          </a:stretch>
        </p:blipFill>
        <p:spPr bwMode="auto">
          <a:xfrm>
            <a:off x="2786063" y="1214438"/>
            <a:ext cx="2286000" cy="2030412"/>
          </a:xfrm>
          <a:prstGeom prst="rect">
            <a:avLst/>
          </a:prstGeom>
          <a:noFill/>
          <a:ln w="9525">
            <a:noFill/>
            <a:miter lim="800000"/>
            <a:headEnd/>
            <a:tailEnd/>
          </a:ln>
        </p:spPr>
      </p:pic>
      <p:pic>
        <p:nvPicPr>
          <p:cNvPr id="21512" name="Picture 20" descr="555Axel.gif"/>
          <p:cNvPicPr>
            <a:picLocks noChangeAspect="1"/>
          </p:cNvPicPr>
          <p:nvPr/>
        </p:nvPicPr>
        <p:blipFill>
          <a:blip r:embed="rId6"/>
          <a:srcRect/>
          <a:stretch>
            <a:fillRect/>
          </a:stretch>
        </p:blipFill>
        <p:spPr bwMode="auto">
          <a:xfrm>
            <a:off x="5072063" y="1000125"/>
            <a:ext cx="1428750" cy="21717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2" descr="man6tz.jpg"/>
          <p:cNvPicPr>
            <a:picLocks noChangeAspect="1"/>
          </p:cNvPicPr>
          <p:nvPr/>
        </p:nvPicPr>
        <p:blipFill>
          <a:blip r:embed="rId2"/>
          <a:srcRect/>
          <a:stretch>
            <a:fillRect/>
          </a:stretch>
        </p:blipFill>
        <p:spPr bwMode="auto">
          <a:xfrm>
            <a:off x="357188" y="571500"/>
            <a:ext cx="1000125" cy="1000125"/>
          </a:xfrm>
          <a:prstGeom prst="rect">
            <a:avLst/>
          </a:prstGeom>
          <a:noFill/>
          <a:ln w="9525">
            <a:noFill/>
            <a:miter lim="800000"/>
            <a:headEnd/>
            <a:tailEnd/>
          </a:ln>
        </p:spPr>
      </p:pic>
      <p:pic>
        <p:nvPicPr>
          <p:cNvPr id="22532" name="Picture 3" descr="98039 Contemp WOMEN SYMBOL SIGN 3x9.jpg"/>
          <p:cNvPicPr>
            <a:picLocks noChangeAspect="1"/>
          </p:cNvPicPr>
          <p:nvPr/>
        </p:nvPicPr>
        <p:blipFill>
          <a:blip r:embed="rId3"/>
          <a:srcRect/>
          <a:stretch>
            <a:fillRect/>
          </a:stretch>
        </p:blipFill>
        <p:spPr bwMode="auto">
          <a:xfrm>
            <a:off x="285750" y="3268663"/>
            <a:ext cx="2484438" cy="803275"/>
          </a:xfrm>
          <a:prstGeom prst="rect">
            <a:avLst/>
          </a:prstGeom>
          <a:noFill/>
          <a:ln w="9525">
            <a:noFill/>
            <a:miter lim="800000"/>
            <a:headEnd/>
            <a:tailEnd/>
          </a:ln>
        </p:spPr>
      </p:pic>
      <p:pic>
        <p:nvPicPr>
          <p:cNvPr id="22533" name="Picture 6" descr="800px-apple-adb-mouse.jpg"/>
          <p:cNvPicPr>
            <a:picLocks noChangeAspect="1"/>
          </p:cNvPicPr>
          <p:nvPr/>
        </p:nvPicPr>
        <p:blipFill>
          <a:blip r:embed="rId4"/>
          <a:srcRect/>
          <a:stretch>
            <a:fillRect/>
          </a:stretch>
        </p:blipFill>
        <p:spPr bwMode="auto">
          <a:xfrm>
            <a:off x="357188" y="5072063"/>
            <a:ext cx="1598612" cy="1198562"/>
          </a:xfrm>
          <a:prstGeom prst="rect">
            <a:avLst/>
          </a:prstGeom>
          <a:noFill/>
          <a:ln w="9525">
            <a:noFill/>
            <a:miter lim="800000"/>
            <a:headEnd/>
            <a:tailEnd/>
          </a:ln>
        </p:spPr>
      </p:pic>
      <p:pic>
        <p:nvPicPr>
          <p:cNvPr id="22534" name="Picture 7" descr="icon mouse.jpg"/>
          <p:cNvPicPr>
            <a:picLocks noChangeAspect="1"/>
          </p:cNvPicPr>
          <p:nvPr/>
        </p:nvPicPr>
        <p:blipFill>
          <a:blip r:embed="rId5"/>
          <a:srcRect/>
          <a:stretch>
            <a:fillRect/>
          </a:stretch>
        </p:blipFill>
        <p:spPr bwMode="auto">
          <a:xfrm>
            <a:off x="2286000" y="5072063"/>
            <a:ext cx="1214438" cy="1214437"/>
          </a:xfrm>
          <a:prstGeom prst="rect">
            <a:avLst/>
          </a:prstGeom>
          <a:noFill/>
          <a:ln w="9525">
            <a:noFill/>
            <a:miter lim="800000"/>
            <a:headEnd/>
            <a:tailEnd/>
          </a:ln>
        </p:spPr>
      </p:pic>
      <p:pic>
        <p:nvPicPr>
          <p:cNvPr id="22535" name="Picture 11" descr="male.jpg"/>
          <p:cNvPicPr>
            <a:picLocks noChangeAspect="1"/>
          </p:cNvPicPr>
          <p:nvPr/>
        </p:nvPicPr>
        <p:blipFill>
          <a:blip r:embed="rId6"/>
          <a:srcRect/>
          <a:stretch>
            <a:fillRect/>
          </a:stretch>
        </p:blipFill>
        <p:spPr bwMode="auto">
          <a:xfrm>
            <a:off x="1643063" y="285750"/>
            <a:ext cx="1449387" cy="1928813"/>
          </a:xfrm>
          <a:prstGeom prst="rect">
            <a:avLst/>
          </a:prstGeom>
          <a:noFill/>
          <a:ln w="9525">
            <a:noFill/>
            <a:miter lim="800000"/>
            <a:headEnd/>
            <a:tailEnd/>
          </a:ln>
        </p:spPr>
      </p:pic>
      <p:pic>
        <p:nvPicPr>
          <p:cNvPr id="22536" name="Picture 12" descr="male2.jpg"/>
          <p:cNvPicPr>
            <a:picLocks noChangeAspect="1"/>
          </p:cNvPicPr>
          <p:nvPr/>
        </p:nvPicPr>
        <p:blipFill>
          <a:blip r:embed="rId7"/>
          <a:srcRect/>
          <a:stretch>
            <a:fillRect/>
          </a:stretch>
        </p:blipFill>
        <p:spPr bwMode="auto">
          <a:xfrm>
            <a:off x="3286125" y="214313"/>
            <a:ext cx="1100138" cy="2336800"/>
          </a:xfrm>
          <a:prstGeom prst="rect">
            <a:avLst/>
          </a:prstGeom>
          <a:noFill/>
          <a:ln w="9525">
            <a:noFill/>
            <a:miter lim="800000"/>
            <a:headEnd/>
            <a:tailEnd/>
          </a:ln>
        </p:spPr>
      </p:pic>
      <p:pic>
        <p:nvPicPr>
          <p:cNvPr id="22537" name="Picture 13" descr="female.jpg"/>
          <p:cNvPicPr>
            <a:picLocks noChangeAspect="1"/>
          </p:cNvPicPr>
          <p:nvPr/>
        </p:nvPicPr>
        <p:blipFill>
          <a:blip r:embed="rId8"/>
          <a:srcRect/>
          <a:stretch>
            <a:fillRect/>
          </a:stretch>
        </p:blipFill>
        <p:spPr bwMode="auto">
          <a:xfrm>
            <a:off x="3286125" y="2643188"/>
            <a:ext cx="1157288" cy="235743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2" descr="usagi.gif"/>
          <p:cNvPicPr>
            <a:picLocks noChangeAspect="1"/>
          </p:cNvPicPr>
          <p:nvPr/>
        </p:nvPicPr>
        <p:blipFill>
          <a:blip r:embed="rId2"/>
          <a:srcRect/>
          <a:stretch>
            <a:fillRect/>
          </a:stretch>
        </p:blipFill>
        <p:spPr bwMode="auto">
          <a:xfrm>
            <a:off x="214313" y="428625"/>
            <a:ext cx="2143125" cy="2143125"/>
          </a:xfrm>
          <a:prstGeom prst="rect">
            <a:avLst/>
          </a:prstGeom>
          <a:noFill/>
          <a:ln w="9525">
            <a:noFill/>
            <a:miter lim="800000"/>
            <a:headEnd/>
            <a:tailEnd/>
          </a:ln>
        </p:spPr>
      </p:pic>
      <p:pic>
        <p:nvPicPr>
          <p:cNvPr id="23556" name="Picture 3" descr="kelinci.gif"/>
          <p:cNvPicPr>
            <a:picLocks noChangeAspect="1"/>
          </p:cNvPicPr>
          <p:nvPr/>
        </p:nvPicPr>
        <p:blipFill>
          <a:blip r:embed="rId3"/>
          <a:srcRect/>
          <a:stretch>
            <a:fillRect/>
          </a:stretch>
        </p:blipFill>
        <p:spPr bwMode="auto">
          <a:xfrm>
            <a:off x="2357438" y="571500"/>
            <a:ext cx="1674812" cy="1858963"/>
          </a:xfrm>
          <a:prstGeom prst="rect">
            <a:avLst/>
          </a:prstGeom>
          <a:noFill/>
          <a:ln w="9525">
            <a:noFill/>
            <a:miter lim="800000"/>
            <a:headEnd/>
            <a:tailEnd/>
          </a:ln>
        </p:spPr>
      </p:pic>
      <p:pic>
        <p:nvPicPr>
          <p:cNvPr id="23557" name="Picture 4" descr="kelinci tuen.jpg"/>
          <p:cNvPicPr>
            <a:picLocks noChangeAspect="1"/>
          </p:cNvPicPr>
          <p:nvPr/>
        </p:nvPicPr>
        <p:blipFill>
          <a:blip r:embed="rId4"/>
          <a:srcRect/>
          <a:stretch>
            <a:fillRect/>
          </a:stretch>
        </p:blipFill>
        <p:spPr bwMode="auto">
          <a:xfrm>
            <a:off x="4572000" y="571500"/>
            <a:ext cx="2143125" cy="1606550"/>
          </a:xfrm>
          <a:prstGeom prst="rect">
            <a:avLst/>
          </a:prstGeom>
          <a:noFill/>
          <a:ln w="9525">
            <a:noFill/>
            <a:miter lim="800000"/>
            <a:headEnd/>
            <a:tailEnd/>
          </a:ln>
        </p:spPr>
      </p:pic>
      <p:pic>
        <p:nvPicPr>
          <p:cNvPr id="23558" name="Picture 5" descr="breast.jpg"/>
          <p:cNvPicPr>
            <a:picLocks noChangeAspect="1"/>
          </p:cNvPicPr>
          <p:nvPr/>
        </p:nvPicPr>
        <p:blipFill>
          <a:blip r:embed="rId5"/>
          <a:srcRect/>
          <a:stretch>
            <a:fillRect/>
          </a:stretch>
        </p:blipFill>
        <p:spPr bwMode="auto">
          <a:xfrm>
            <a:off x="500063" y="2571750"/>
            <a:ext cx="1571625" cy="1552575"/>
          </a:xfrm>
          <a:prstGeom prst="rect">
            <a:avLst/>
          </a:prstGeom>
          <a:noFill/>
          <a:ln w="9525">
            <a:noFill/>
            <a:miter lim="800000"/>
            <a:headEnd/>
            <a:tailEnd/>
          </a:ln>
        </p:spPr>
      </p:pic>
      <p:pic>
        <p:nvPicPr>
          <p:cNvPr id="23559" name="Picture 6" descr="Motherhood(new).jpg"/>
          <p:cNvPicPr>
            <a:picLocks noChangeAspect="1"/>
          </p:cNvPicPr>
          <p:nvPr/>
        </p:nvPicPr>
        <p:blipFill>
          <a:blip r:embed="rId6"/>
          <a:srcRect/>
          <a:stretch>
            <a:fillRect/>
          </a:stretch>
        </p:blipFill>
        <p:spPr bwMode="auto">
          <a:xfrm>
            <a:off x="2428875" y="2571750"/>
            <a:ext cx="1857375" cy="1779588"/>
          </a:xfrm>
          <a:prstGeom prst="rect">
            <a:avLst/>
          </a:prstGeom>
          <a:noFill/>
          <a:ln w="9525">
            <a:noFill/>
            <a:miter lim="800000"/>
            <a:headEnd/>
            <a:tailEnd/>
          </a:ln>
        </p:spPr>
      </p:pic>
      <p:pic>
        <p:nvPicPr>
          <p:cNvPr id="23560" name="Picture 7" descr="480px-Drama-icon.svg.png"/>
          <p:cNvPicPr>
            <a:picLocks noChangeAspect="1"/>
          </p:cNvPicPr>
          <p:nvPr/>
        </p:nvPicPr>
        <p:blipFill>
          <a:blip r:embed="rId7"/>
          <a:srcRect/>
          <a:stretch>
            <a:fillRect/>
          </a:stretch>
        </p:blipFill>
        <p:spPr bwMode="auto">
          <a:xfrm>
            <a:off x="500063" y="4572000"/>
            <a:ext cx="1503362" cy="1127125"/>
          </a:xfrm>
          <a:prstGeom prst="rect">
            <a:avLst/>
          </a:prstGeom>
          <a:noFill/>
          <a:ln w="9525">
            <a:noFill/>
            <a:miter lim="800000"/>
            <a:headEnd/>
            <a:tailEnd/>
          </a:ln>
        </p:spPr>
      </p:pic>
      <p:pic>
        <p:nvPicPr>
          <p:cNvPr id="23561" name="Picture 8" descr="topeng1.jpg"/>
          <p:cNvPicPr>
            <a:picLocks noChangeAspect="1"/>
          </p:cNvPicPr>
          <p:nvPr/>
        </p:nvPicPr>
        <p:blipFill>
          <a:blip r:embed="rId8"/>
          <a:srcRect/>
          <a:stretch>
            <a:fillRect/>
          </a:stretch>
        </p:blipFill>
        <p:spPr bwMode="auto">
          <a:xfrm>
            <a:off x="2214563" y="4786313"/>
            <a:ext cx="1201737" cy="1373187"/>
          </a:xfrm>
          <a:prstGeom prst="rect">
            <a:avLst/>
          </a:prstGeom>
          <a:noFill/>
          <a:ln w="9525">
            <a:noFill/>
            <a:miter lim="800000"/>
            <a:headEnd/>
            <a:tailEnd/>
          </a:ln>
        </p:spPr>
      </p:pic>
      <p:pic>
        <p:nvPicPr>
          <p:cNvPr id="23562" name="Picture 9" descr="topeng 2.jpg"/>
          <p:cNvPicPr>
            <a:picLocks noChangeAspect="1"/>
          </p:cNvPicPr>
          <p:nvPr/>
        </p:nvPicPr>
        <p:blipFill>
          <a:blip r:embed="rId9"/>
          <a:srcRect/>
          <a:stretch>
            <a:fillRect/>
          </a:stretch>
        </p:blipFill>
        <p:spPr bwMode="auto">
          <a:xfrm>
            <a:off x="3462338" y="4786313"/>
            <a:ext cx="1038225" cy="135731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203200"/>
            <a:ext cx="8229600" cy="725488"/>
          </a:xfrm>
        </p:spPr>
        <p:txBody>
          <a:bodyPr rtlCol="0">
            <a:normAutofit fontScale="90000"/>
          </a:bodyPr>
          <a:lstStyle/>
          <a:p>
            <a:pPr algn="l" eaLnBrk="1" fontAlgn="auto" hangingPunct="1">
              <a:spcAft>
                <a:spcPts val="0"/>
              </a:spcAft>
              <a:defRPr/>
            </a:pPr>
            <a:r>
              <a:rPr lang="id-ID" dirty="0" smtClean="0">
                <a:solidFill>
                  <a:srgbClr val="422100"/>
                </a:solidFill>
              </a:rPr>
              <a:t>Indeks</a:t>
            </a:r>
            <a:endParaRPr lang="id-ID" dirty="0">
              <a:solidFill>
                <a:srgbClr val="422100"/>
              </a:solidFill>
            </a:endParaRPr>
          </a:p>
        </p:txBody>
      </p:sp>
      <p:sp>
        <p:nvSpPr>
          <p:cNvPr id="24580" name="TextBox 3"/>
          <p:cNvSpPr txBox="1">
            <a:spLocks noChangeArrowheads="1"/>
          </p:cNvSpPr>
          <p:nvPr/>
        </p:nvSpPr>
        <p:spPr bwMode="auto">
          <a:xfrm>
            <a:off x="357188" y="868363"/>
            <a:ext cx="4857750" cy="5632450"/>
          </a:xfrm>
          <a:prstGeom prst="rect">
            <a:avLst/>
          </a:prstGeom>
          <a:noFill/>
          <a:ln w="9525">
            <a:noFill/>
            <a:miter lim="800000"/>
            <a:headEnd/>
            <a:tailEnd/>
          </a:ln>
        </p:spPr>
        <p:txBody>
          <a:bodyPr>
            <a:spAutoFit/>
          </a:bodyPr>
          <a:lstStyle/>
          <a:p>
            <a:r>
              <a:rPr lang="id-ID">
                <a:solidFill>
                  <a:srgbClr val="422100"/>
                </a:solidFill>
                <a:latin typeface="Calibri" pitchFamily="34" charset="0"/>
              </a:rPr>
              <a:t>Suatu tanda yang sifatnya tergantung dari adanya suatu denotasi, atau mempunyai kaitan kausal dengan apa yang diwakilinya.</a:t>
            </a:r>
            <a:br>
              <a:rPr lang="id-ID">
                <a:solidFill>
                  <a:srgbClr val="422100"/>
                </a:solidFill>
                <a:latin typeface="Calibri" pitchFamily="34" charset="0"/>
              </a:rPr>
            </a:br>
            <a:r>
              <a:rPr lang="id-ID">
                <a:solidFill>
                  <a:srgbClr val="422100"/>
                </a:solidFill>
                <a:latin typeface="Calibri" pitchFamily="34" charset="0"/>
              </a:rPr>
              <a:t/>
            </a:r>
            <a:br>
              <a:rPr lang="id-ID">
                <a:solidFill>
                  <a:srgbClr val="422100"/>
                </a:solidFill>
                <a:latin typeface="Calibri" pitchFamily="34" charset="0"/>
              </a:rPr>
            </a:br>
            <a:r>
              <a:rPr lang="id-ID">
                <a:solidFill>
                  <a:srgbClr val="422100"/>
                </a:solidFill>
                <a:latin typeface="Calibri" pitchFamily="34" charset="0"/>
              </a:rPr>
              <a:t> Indeks merupakan tanda yang memiliki hubungan sebab akibat dengan apa yang diwakilinya. </a:t>
            </a:r>
            <a:br>
              <a:rPr lang="id-ID">
                <a:solidFill>
                  <a:srgbClr val="422100"/>
                </a:solidFill>
                <a:latin typeface="Calibri" pitchFamily="34" charset="0"/>
              </a:rPr>
            </a:br>
            <a:r>
              <a:rPr lang="id-ID">
                <a:solidFill>
                  <a:srgbClr val="422100"/>
                </a:solidFill>
                <a:latin typeface="Calibri" pitchFamily="34" charset="0"/>
              </a:rPr>
              <a:t/>
            </a:r>
            <a:br>
              <a:rPr lang="id-ID">
                <a:solidFill>
                  <a:srgbClr val="422100"/>
                </a:solidFill>
                <a:latin typeface="Calibri" pitchFamily="34" charset="0"/>
              </a:rPr>
            </a:br>
            <a:r>
              <a:rPr lang="id-ID">
                <a:solidFill>
                  <a:srgbClr val="422100"/>
                </a:solidFill>
                <a:latin typeface="Calibri" pitchFamily="34" charset="0"/>
              </a:rPr>
              <a:t>INDEKS Tanda yang hadir secara asosiatif akibat terdapatnya hubungan ciri acuan yang sifatnya tetap.</a:t>
            </a:r>
            <a:br>
              <a:rPr lang="id-ID">
                <a:solidFill>
                  <a:srgbClr val="422100"/>
                </a:solidFill>
                <a:latin typeface="Calibri" pitchFamily="34" charset="0"/>
              </a:rPr>
            </a:br>
            <a:r>
              <a:rPr lang="id-ID">
                <a:solidFill>
                  <a:srgbClr val="422100"/>
                </a:solidFill>
                <a:latin typeface="Calibri" pitchFamily="34" charset="0"/>
              </a:rPr>
              <a:t/>
            </a:r>
            <a:br>
              <a:rPr lang="id-ID">
                <a:solidFill>
                  <a:srgbClr val="422100"/>
                </a:solidFill>
                <a:latin typeface="Calibri" pitchFamily="34" charset="0"/>
              </a:rPr>
            </a:br>
            <a:r>
              <a:rPr lang="id-ID">
                <a:solidFill>
                  <a:srgbClr val="422100"/>
                </a:solidFill>
                <a:latin typeface="Calibri" pitchFamily="34" charset="0"/>
              </a:rPr>
              <a:t>Contoh:</a:t>
            </a:r>
            <a:br>
              <a:rPr lang="id-ID">
                <a:solidFill>
                  <a:srgbClr val="422100"/>
                </a:solidFill>
                <a:latin typeface="Calibri" pitchFamily="34" charset="0"/>
              </a:rPr>
            </a:br>
            <a:r>
              <a:rPr lang="id-ID">
                <a:solidFill>
                  <a:srgbClr val="422100"/>
                </a:solidFill>
                <a:latin typeface="Calibri" pitchFamily="34" charset="0"/>
              </a:rPr>
              <a:t>Kata ‘rokok’ memiliki indeks ‘asap’.</a:t>
            </a:r>
            <a:br>
              <a:rPr lang="id-ID">
                <a:solidFill>
                  <a:srgbClr val="422100"/>
                </a:solidFill>
                <a:latin typeface="Calibri" pitchFamily="34" charset="0"/>
              </a:rPr>
            </a:br>
            <a:r>
              <a:rPr lang="id-ID">
                <a:solidFill>
                  <a:srgbClr val="422100"/>
                </a:solidFill>
                <a:latin typeface="Calibri" pitchFamily="34" charset="0"/>
              </a:rPr>
              <a:t>Ada asap pasti ada api, kata 'Api' memiliki indeks 'asap'</a:t>
            </a:r>
            <a:br>
              <a:rPr lang="id-ID">
                <a:solidFill>
                  <a:srgbClr val="422100"/>
                </a:solidFill>
                <a:latin typeface="Calibri" pitchFamily="34" charset="0"/>
              </a:rPr>
            </a:br>
            <a:r>
              <a:rPr lang="id-ID">
                <a:solidFill>
                  <a:srgbClr val="422100"/>
                </a:solidFill>
                <a:latin typeface="Calibri" pitchFamily="34" charset="0"/>
              </a:rPr>
              <a:t>'Orang yang lewat' memiliki indeks 'Jejak Kaki'</a:t>
            </a:r>
          </a:p>
          <a:p>
            <a:r>
              <a:rPr lang="id-ID">
                <a:solidFill>
                  <a:srgbClr val="422100"/>
                </a:solidFill>
                <a:latin typeface="Calibri" pitchFamily="34" charset="0"/>
              </a:rPr>
              <a:t>Tanda tangan (signature) adalah indeks dari keberadaan seseorang yang menorehkan tanda tangan itu.</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Box 3"/>
          <p:cNvSpPr txBox="1">
            <a:spLocks noChangeArrowheads="1"/>
          </p:cNvSpPr>
          <p:nvPr/>
        </p:nvSpPr>
        <p:spPr bwMode="auto">
          <a:xfrm>
            <a:off x="857250" y="571500"/>
            <a:ext cx="1500188" cy="584200"/>
          </a:xfrm>
          <a:prstGeom prst="rect">
            <a:avLst/>
          </a:prstGeom>
          <a:noFill/>
          <a:ln w="9525">
            <a:noFill/>
            <a:miter lim="800000"/>
            <a:headEnd/>
            <a:tailEnd/>
          </a:ln>
        </p:spPr>
        <p:txBody>
          <a:bodyPr>
            <a:spAutoFit/>
          </a:bodyPr>
          <a:lstStyle/>
          <a:p>
            <a:r>
              <a:rPr lang="id-ID" sz="3200" b="1">
                <a:solidFill>
                  <a:srgbClr val="422100"/>
                </a:solidFill>
                <a:latin typeface="Calibri" pitchFamily="34" charset="0"/>
              </a:rPr>
              <a:t>INDEKS</a:t>
            </a:r>
          </a:p>
        </p:txBody>
      </p:sp>
      <p:pic>
        <p:nvPicPr>
          <p:cNvPr id="25604" name="Picture 6" descr="foot print.jpeg"/>
          <p:cNvPicPr>
            <a:picLocks noChangeAspect="1"/>
          </p:cNvPicPr>
          <p:nvPr/>
        </p:nvPicPr>
        <p:blipFill>
          <a:blip r:embed="rId2"/>
          <a:srcRect/>
          <a:stretch>
            <a:fillRect/>
          </a:stretch>
        </p:blipFill>
        <p:spPr bwMode="auto">
          <a:xfrm>
            <a:off x="2643188" y="1143000"/>
            <a:ext cx="2197100" cy="2968625"/>
          </a:xfrm>
          <a:prstGeom prst="rect">
            <a:avLst/>
          </a:prstGeom>
          <a:noFill/>
          <a:ln w="9525">
            <a:noFill/>
            <a:miter lim="800000"/>
            <a:headEnd/>
            <a:tailEnd/>
          </a:ln>
        </p:spPr>
      </p:pic>
      <p:pic>
        <p:nvPicPr>
          <p:cNvPr id="25605" name="Picture 7" descr="signature_sheet.png"/>
          <p:cNvPicPr>
            <a:picLocks noChangeAspect="1"/>
          </p:cNvPicPr>
          <p:nvPr/>
        </p:nvPicPr>
        <p:blipFill>
          <a:blip r:embed="rId3"/>
          <a:srcRect/>
          <a:stretch>
            <a:fillRect/>
          </a:stretch>
        </p:blipFill>
        <p:spPr bwMode="auto">
          <a:xfrm>
            <a:off x="4929188" y="1214438"/>
            <a:ext cx="2130425" cy="2857500"/>
          </a:xfrm>
          <a:prstGeom prst="rect">
            <a:avLst/>
          </a:prstGeom>
          <a:noFill/>
          <a:ln w="9525">
            <a:noFill/>
            <a:miter lim="800000"/>
            <a:headEnd/>
            <a:tailEnd/>
          </a:ln>
        </p:spPr>
      </p:pic>
      <p:pic>
        <p:nvPicPr>
          <p:cNvPr id="25606" name="Picture 5" descr="blue smoke.jpg"/>
          <p:cNvPicPr>
            <a:picLocks noChangeAspect="1"/>
          </p:cNvPicPr>
          <p:nvPr/>
        </p:nvPicPr>
        <p:blipFill>
          <a:blip r:embed="rId4"/>
          <a:srcRect/>
          <a:stretch>
            <a:fillRect/>
          </a:stretch>
        </p:blipFill>
        <p:spPr bwMode="auto">
          <a:xfrm>
            <a:off x="285750" y="1285875"/>
            <a:ext cx="2387600" cy="2709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87"/>
          </a:xfrm>
        </p:spPr>
        <p:txBody>
          <a:bodyPr rtlCol="0">
            <a:normAutofit fontScale="90000"/>
          </a:bodyPr>
          <a:lstStyle/>
          <a:p>
            <a:pPr algn="l" eaLnBrk="1" fontAlgn="auto" hangingPunct="1">
              <a:spcAft>
                <a:spcPts val="0"/>
              </a:spcAft>
              <a:defRPr/>
            </a:pPr>
            <a:r>
              <a:rPr lang="id-ID" dirty="0" smtClean="0">
                <a:solidFill>
                  <a:srgbClr val="422100"/>
                </a:solidFill>
              </a:rPr>
              <a:t>SIMBOL</a:t>
            </a:r>
            <a:endParaRPr lang="id-ID" dirty="0">
              <a:solidFill>
                <a:srgbClr val="422100"/>
              </a:solidFill>
            </a:endParaRPr>
          </a:p>
        </p:txBody>
      </p:sp>
      <p:sp>
        <p:nvSpPr>
          <p:cNvPr id="26628" name="TextBox 3"/>
          <p:cNvSpPr txBox="1">
            <a:spLocks noChangeArrowheads="1"/>
          </p:cNvSpPr>
          <p:nvPr/>
        </p:nvSpPr>
        <p:spPr bwMode="auto">
          <a:xfrm>
            <a:off x="428625" y="1071563"/>
            <a:ext cx="7000875" cy="2032000"/>
          </a:xfrm>
          <a:prstGeom prst="rect">
            <a:avLst/>
          </a:prstGeom>
          <a:noFill/>
          <a:ln w="9525">
            <a:noFill/>
            <a:miter lim="800000"/>
            <a:headEnd/>
            <a:tailEnd/>
          </a:ln>
        </p:spPr>
        <p:txBody>
          <a:bodyPr>
            <a:spAutoFit/>
          </a:bodyPr>
          <a:lstStyle/>
          <a:p>
            <a:r>
              <a:rPr lang="id-ID">
                <a:solidFill>
                  <a:srgbClr val="422100"/>
                </a:solidFill>
                <a:latin typeface="Calibri" pitchFamily="34" charset="0"/>
              </a:rPr>
              <a:t>+ Simbol +</a:t>
            </a:r>
          </a:p>
          <a:p>
            <a:r>
              <a:rPr lang="id-ID">
                <a:solidFill>
                  <a:srgbClr val="422100"/>
                </a:solidFill>
                <a:latin typeface="Calibri" pitchFamily="34" charset="0"/>
              </a:rPr>
              <a:t>Secara etimologis, simbol berasal dari kata Yunani “sym-ballein” yang berarti melemparkan bersama suatu (benda, perbuatan) dikaitkan dengan suatu ide (Hartoko &amp; Rahmanto, 1998:133).</a:t>
            </a:r>
          </a:p>
          <a:p>
            <a:r>
              <a:rPr lang="id-ID">
                <a:solidFill>
                  <a:srgbClr val="422100"/>
                </a:solidFill>
                <a:latin typeface="Calibri" pitchFamily="34" charset="0"/>
              </a:rPr>
              <a:t/>
            </a:r>
            <a:br>
              <a:rPr lang="id-ID">
                <a:solidFill>
                  <a:srgbClr val="422100"/>
                </a:solidFill>
                <a:latin typeface="Calibri" pitchFamily="34" charset="0"/>
              </a:rPr>
            </a:br>
            <a:r>
              <a:rPr lang="id-ID">
                <a:solidFill>
                  <a:srgbClr val="422100"/>
                </a:solidFill>
                <a:latin typeface="Calibri" pitchFamily="34" charset="0"/>
              </a:rPr>
              <a:t>Ada pula yang menyebutkan “symbolos” yang berarti tanda atau ciri yang memberitahukan sesuatu hal kepada seseorang (Herusatoto, 2000:10).</a:t>
            </a:r>
          </a:p>
        </p:txBody>
      </p:sp>
      <p:sp>
        <p:nvSpPr>
          <p:cNvPr id="26629" name="TextBox 4"/>
          <p:cNvSpPr txBox="1">
            <a:spLocks noChangeArrowheads="1"/>
          </p:cNvSpPr>
          <p:nvPr/>
        </p:nvSpPr>
        <p:spPr bwMode="auto">
          <a:xfrm>
            <a:off x="428625" y="3214688"/>
            <a:ext cx="4857750" cy="2862262"/>
          </a:xfrm>
          <a:prstGeom prst="rect">
            <a:avLst/>
          </a:prstGeom>
          <a:noFill/>
          <a:ln w="9525">
            <a:noFill/>
            <a:miter lim="800000"/>
            <a:headEnd/>
            <a:tailEnd/>
          </a:ln>
        </p:spPr>
        <p:txBody>
          <a:bodyPr>
            <a:spAutoFit/>
          </a:bodyPr>
          <a:lstStyle/>
          <a:p>
            <a:r>
              <a:rPr lang="id-ID">
                <a:solidFill>
                  <a:srgbClr val="422100"/>
                </a:solidFill>
                <a:latin typeface="Calibri" pitchFamily="34" charset="0"/>
              </a:rPr>
              <a:t>Menurut Kamus Umum Bahasa Indonesia:</a:t>
            </a:r>
            <a:br>
              <a:rPr lang="id-ID">
                <a:solidFill>
                  <a:srgbClr val="422100"/>
                </a:solidFill>
                <a:latin typeface="Calibri" pitchFamily="34" charset="0"/>
              </a:rPr>
            </a:br>
            <a:r>
              <a:rPr lang="id-ID">
                <a:solidFill>
                  <a:srgbClr val="422100"/>
                </a:solidFill>
                <a:latin typeface="Calibri" pitchFamily="34" charset="0"/>
              </a:rPr>
              <a:t>“simbol atau lambang adalah semacam tanda, lukisan, perkataan, lencana dan sebagainya yang menyatakan sesuatu hal atau mengandung maksud tertentu”. </a:t>
            </a:r>
          </a:p>
          <a:p>
            <a:endParaRPr lang="id-ID">
              <a:solidFill>
                <a:srgbClr val="422100"/>
              </a:solidFill>
              <a:latin typeface="Calibri" pitchFamily="34" charset="0"/>
            </a:endParaRPr>
          </a:p>
          <a:p>
            <a:r>
              <a:rPr lang="id-ID">
                <a:solidFill>
                  <a:srgbClr val="422100"/>
                </a:solidFill>
                <a:latin typeface="Calibri" pitchFamily="34" charset="0"/>
              </a:rPr>
              <a:t>Misalnya warna putih melambangkan kesucian, lambang padi lambang kemakmuran, dan kopiah merupakan salah satu tanda pengenal bagi warga negara RI.</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Box 3"/>
          <p:cNvSpPr txBox="1">
            <a:spLocks noChangeArrowheads="1"/>
          </p:cNvSpPr>
          <p:nvPr/>
        </p:nvSpPr>
        <p:spPr bwMode="auto">
          <a:xfrm>
            <a:off x="500063" y="571500"/>
            <a:ext cx="5500687" cy="3416300"/>
          </a:xfrm>
          <a:prstGeom prst="rect">
            <a:avLst/>
          </a:prstGeom>
          <a:noFill/>
          <a:ln w="9525">
            <a:noFill/>
            <a:miter lim="800000"/>
            <a:headEnd/>
            <a:tailEnd/>
          </a:ln>
        </p:spPr>
        <p:txBody>
          <a:bodyPr>
            <a:spAutoFit/>
          </a:bodyPr>
          <a:lstStyle/>
          <a:p>
            <a:r>
              <a:rPr lang="id-ID">
                <a:solidFill>
                  <a:srgbClr val="422100"/>
                </a:solidFill>
                <a:latin typeface="Calibri" pitchFamily="34" charset="0"/>
              </a:rPr>
              <a:t>Suatu Tanda yang ditentukan oleh suatu aturan yang berlaku umum, kesepakatan bersama atau konvensi</a:t>
            </a:r>
            <a:br>
              <a:rPr lang="id-ID">
                <a:solidFill>
                  <a:srgbClr val="422100"/>
                </a:solidFill>
                <a:latin typeface="Calibri" pitchFamily="34" charset="0"/>
              </a:rPr>
            </a:br>
            <a:r>
              <a:rPr lang="id-ID">
                <a:solidFill>
                  <a:srgbClr val="422100"/>
                </a:solidFill>
                <a:latin typeface="Calibri" pitchFamily="34" charset="0"/>
              </a:rPr>
              <a:t/>
            </a:r>
            <a:br>
              <a:rPr lang="id-ID">
                <a:solidFill>
                  <a:srgbClr val="422100"/>
                </a:solidFill>
                <a:latin typeface="Calibri" pitchFamily="34" charset="0"/>
              </a:rPr>
            </a:br>
            <a:r>
              <a:rPr lang="id-ID">
                <a:solidFill>
                  <a:srgbClr val="422100"/>
                </a:solidFill>
                <a:latin typeface="Calibri" pitchFamily="34" charset="0"/>
              </a:rPr>
              <a:t>Contoh:</a:t>
            </a:r>
            <a:br>
              <a:rPr lang="id-ID">
                <a:solidFill>
                  <a:srgbClr val="422100"/>
                </a:solidFill>
                <a:latin typeface="Calibri" pitchFamily="34" charset="0"/>
              </a:rPr>
            </a:br>
            <a:r>
              <a:rPr lang="id-ID">
                <a:solidFill>
                  <a:srgbClr val="422100"/>
                </a:solidFill>
                <a:latin typeface="Calibri" pitchFamily="34" charset="0"/>
              </a:rPr>
              <a:t>Gerakan tubuh atau anggukan kepala sebagai tanda setuju.</a:t>
            </a:r>
            <a:br>
              <a:rPr lang="id-ID">
                <a:solidFill>
                  <a:srgbClr val="422100"/>
                </a:solidFill>
                <a:latin typeface="Calibri" pitchFamily="34" charset="0"/>
              </a:rPr>
            </a:br>
            <a:endParaRPr lang="id-ID">
              <a:solidFill>
                <a:srgbClr val="422100"/>
              </a:solidFill>
              <a:latin typeface="Calibri" pitchFamily="34" charset="0"/>
            </a:endParaRPr>
          </a:p>
          <a:p>
            <a:r>
              <a:rPr lang="id-ID">
                <a:solidFill>
                  <a:srgbClr val="422100"/>
                </a:solidFill>
                <a:latin typeface="Calibri" pitchFamily="34" charset="0"/>
              </a:rPr>
              <a:t>BENDERA MERAH PUTIH</a:t>
            </a:r>
            <a:br>
              <a:rPr lang="id-ID">
                <a:solidFill>
                  <a:srgbClr val="422100"/>
                </a:solidFill>
                <a:latin typeface="Calibri" pitchFamily="34" charset="0"/>
              </a:rPr>
            </a:br>
            <a:r>
              <a:rPr lang="id-ID">
                <a:solidFill>
                  <a:srgbClr val="422100"/>
                </a:solidFill>
                <a:latin typeface="Calibri" pitchFamily="34" charset="0"/>
              </a:rPr>
              <a:t>- Simbol dari negara Republik Indonesia</a:t>
            </a:r>
            <a:br>
              <a:rPr lang="id-ID">
                <a:solidFill>
                  <a:srgbClr val="422100"/>
                </a:solidFill>
                <a:latin typeface="Calibri" pitchFamily="34" charset="0"/>
              </a:rPr>
            </a:br>
            <a:r>
              <a:rPr lang="id-ID">
                <a:solidFill>
                  <a:srgbClr val="422100"/>
                </a:solidFill>
                <a:latin typeface="Calibri" pitchFamily="34" charset="0"/>
              </a:rPr>
              <a:t>- Makna “berani dan suci”</a:t>
            </a:r>
          </a:p>
          <a:p>
            <a:endParaRPr lang="id-ID">
              <a:solidFill>
                <a:srgbClr val="422100"/>
              </a:solidFill>
              <a:latin typeface="Calibri" pitchFamily="34" charset="0"/>
            </a:endParaRPr>
          </a:p>
          <a:p>
            <a:endParaRPr lang="id-ID">
              <a:solidFill>
                <a:srgbClr val="422100"/>
              </a:solidFill>
              <a:latin typeface="Calibri" pitchFamily="34" charset="0"/>
            </a:endParaRPr>
          </a:p>
        </p:txBody>
      </p:sp>
      <p:sp>
        <p:nvSpPr>
          <p:cNvPr id="27652" name="Rectangle 4"/>
          <p:cNvSpPr>
            <a:spLocks noChangeArrowheads="1"/>
          </p:cNvSpPr>
          <p:nvPr/>
        </p:nvSpPr>
        <p:spPr bwMode="auto">
          <a:xfrm>
            <a:off x="500063" y="3786188"/>
            <a:ext cx="4071937" cy="2032000"/>
          </a:xfrm>
          <a:prstGeom prst="rect">
            <a:avLst/>
          </a:prstGeom>
          <a:noFill/>
          <a:ln w="9525">
            <a:noFill/>
            <a:miter lim="800000"/>
            <a:headEnd/>
            <a:tailEnd/>
          </a:ln>
        </p:spPr>
        <p:txBody>
          <a:bodyPr>
            <a:spAutoFit/>
          </a:bodyPr>
          <a:lstStyle/>
          <a:p>
            <a:r>
              <a:rPr lang="id-ID">
                <a:solidFill>
                  <a:srgbClr val="422100"/>
                </a:solidFill>
                <a:latin typeface="Calibri" pitchFamily="34" charset="0"/>
              </a:rPr>
              <a:t>Biasanya simbol terjadi berdasarkan metonimi (metonimy), yaitu nama untuk benda lain yang berasosiasi atau yang menjadi atributnya.</a:t>
            </a:r>
            <a:br>
              <a:rPr lang="id-ID">
                <a:solidFill>
                  <a:srgbClr val="422100"/>
                </a:solidFill>
                <a:latin typeface="Calibri" pitchFamily="34" charset="0"/>
              </a:rPr>
            </a:br>
            <a:r>
              <a:rPr lang="id-ID">
                <a:solidFill>
                  <a:srgbClr val="422100"/>
                </a:solidFill>
                <a:latin typeface="Calibri" pitchFamily="34" charset="0"/>
              </a:rPr>
              <a:t>Misalnya: si kaca mata untuk seseorang yang berkacamata. Si jangkung  untuk orang yang tinggi kurus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ChangeArrowheads="1"/>
          </p:cNvSpPr>
          <p:nvPr/>
        </p:nvSpPr>
        <p:spPr bwMode="auto">
          <a:xfrm>
            <a:off x="428625" y="500063"/>
            <a:ext cx="5572125" cy="1754187"/>
          </a:xfrm>
          <a:prstGeom prst="rect">
            <a:avLst/>
          </a:prstGeom>
          <a:noFill/>
          <a:ln w="9525">
            <a:noFill/>
            <a:miter lim="800000"/>
            <a:headEnd/>
            <a:tailEnd/>
          </a:ln>
        </p:spPr>
        <p:txBody>
          <a:bodyPr>
            <a:spAutoFit/>
          </a:bodyPr>
          <a:lstStyle/>
          <a:p>
            <a:r>
              <a:rPr lang="id-ID">
                <a:solidFill>
                  <a:srgbClr val="422100"/>
                </a:solidFill>
                <a:latin typeface="Calibri" pitchFamily="34" charset="0"/>
              </a:rPr>
              <a:t>Simbol juga terjadi karena metafora (metaphor), yaitu pemakaian kata atau ungkapan lain untuk objek atau konsep lain berdasarkan kias atau persamaan.</a:t>
            </a:r>
            <a:br>
              <a:rPr lang="id-ID">
                <a:solidFill>
                  <a:srgbClr val="422100"/>
                </a:solidFill>
                <a:latin typeface="Calibri" pitchFamily="34" charset="0"/>
              </a:rPr>
            </a:br>
            <a:r>
              <a:rPr lang="id-ID">
                <a:solidFill>
                  <a:srgbClr val="422100"/>
                </a:solidFill>
                <a:latin typeface="Calibri" pitchFamily="34" charset="0"/>
              </a:rPr>
              <a:t>Misalnya: kaki gunung, kaki meja disebut berdasarkan kias pada kaki manusia. Batu pun bisa berteriak berdasarkan kias teriak manusia.</a:t>
            </a:r>
          </a:p>
        </p:txBody>
      </p:sp>
      <p:sp>
        <p:nvSpPr>
          <p:cNvPr id="28676" name="Rectangle 4"/>
          <p:cNvSpPr>
            <a:spLocks noChangeArrowheads="1"/>
          </p:cNvSpPr>
          <p:nvPr/>
        </p:nvSpPr>
        <p:spPr bwMode="auto">
          <a:xfrm>
            <a:off x="428625" y="2571750"/>
            <a:ext cx="4929188" cy="3416300"/>
          </a:xfrm>
          <a:prstGeom prst="rect">
            <a:avLst/>
          </a:prstGeom>
          <a:noFill/>
          <a:ln w="9525">
            <a:noFill/>
            <a:miter lim="800000"/>
            <a:headEnd/>
            <a:tailEnd/>
          </a:ln>
        </p:spPr>
        <p:txBody>
          <a:bodyPr>
            <a:spAutoFit/>
          </a:bodyPr>
          <a:lstStyle/>
          <a:p>
            <a:r>
              <a:rPr lang="id-ID">
                <a:solidFill>
                  <a:srgbClr val="422100"/>
                </a:solidFill>
                <a:latin typeface="Calibri" pitchFamily="34" charset="0"/>
              </a:rPr>
              <a:t>Simbol dapat dibedakan berdasarkan:</a:t>
            </a:r>
            <a:br>
              <a:rPr lang="id-ID">
                <a:solidFill>
                  <a:srgbClr val="422100"/>
                </a:solidFill>
                <a:latin typeface="Calibri" pitchFamily="34" charset="0"/>
              </a:rPr>
            </a:br>
            <a:r>
              <a:rPr lang="id-ID">
                <a:solidFill>
                  <a:srgbClr val="422100"/>
                </a:solidFill>
                <a:latin typeface="Calibri" pitchFamily="34" charset="0"/>
              </a:rPr>
              <a:t>1. Simbol-simbol universal, berkaitan dengan simbol-simbol umum, misalnya tidur sebagai lambang kematian.</a:t>
            </a:r>
          </a:p>
          <a:p>
            <a:r>
              <a:rPr lang="id-ID">
                <a:solidFill>
                  <a:srgbClr val="422100"/>
                </a:solidFill>
                <a:latin typeface="Calibri" pitchFamily="34" charset="0"/>
              </a:rPr>
              <a:t/>
            </a:r>
            <a:br>
              <a:rPr lang="id-ID">
                <a:solidFill>
                  <a:srgbClr val="422100"/>
                </a:solidFill>
                <a:latin typeface="Calibri" pitchFamily="34" charset="0"/>
              </a:rPr>
            </a:br>
            <a:r>
              <a:rPr lang="id-ID">
                <a:solidFill>
                  <a:srgbClr val="422100"/>
                </a:solidFill>
                <a:latin typeface="Calibri" pitchFamily="34" charset="0"/>
              </a:rPr>
              <a:t>2. Simbol kultural, yang dilatarbelakangi oleh suatu kebudayaan tertentu, misalnya keris dalam kebudayaan Jawa.</a:t>
            </a:r>
            <a:br>
              <a:rPr lang="id-ID">
                <a:solidFill>
                  <a:srgbClr val="422100"/>
                </a:solidFill>
                <a:latin typeface="Calibri" pitchFamily="34" charset="0"/>
              </a:rPr>
            </a:br>
            <a:endParaRPr lang="id-ID">
              <a:solidFill>
                <a:srgbClr val="422100"/>
              </a:solidFill>
              <a:latin typeface="Calibri" pitchFamily="34" charset="0"/>
            </a:endParaRPr>
          </a:p>
          <a:p>
            <a:r>
              <a:rPr lang="id-ID">
                <a:solidFill>
                  <a:srgbClr val="422100"/>
                </a:solidFill>
                <a:latin typeface="Calibri" pitchFamily="34" charset="0"/>
              </a:rPr>
              <a:t>3. Simbol individual yang biasanya dapat ditafsirkan dalam konteks keseluruhan karya seorang pengarang.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428625" y="500063"/>
            <a:ext cx="4643438" cy="5354637"/>
          </a:xfrm>
          <a:prstGeom prst="rect">
            <a:avLst/>
          </a:prstGeom>
          <a:noFill/>
          <a:ln w="9525">
            <a:noFill/>
            <a:miter lim="800000"/>
            <a:headEnd/>
            <a:tailEnd/>
          </a:ln>
        </p:spPr>
        <p:txBody>
          <a:bodyPr>
            <a:spAutoFit/>
          </a:bodyPr>
          <a:lstStyle/>
          <a:p>
            <a:r>
              <a:rPr lang="id-ID">
                <a:solidFill>
                  <a:srgbClr val="422100"/>
                </a:solidFill>
                <a:latin typeface="Calibri" pitchFamily="34" charset="0"/>
              </a:rPr>
              <a:t>Menurut Arthur Asa Berger, simbol diklasifikasikan berdasarkan:</a:t>
            </a:r>
            <a:br>
              <a:rPr lang="id-ID">
                <a:solidFill>
                  <a:srgbClr val="422100"/>
                </a:solidFill>
                <a:latin typeface="Calibri" pitchFamily="34" charset="0"/>
              </a:rPr>
            </a:br>
            <a:r>
              <a:rPr lang="id-ID">
                <a:solidFill>
                  <a:srgbClr val="422100"/>
                </a:solidFill>
                <a:latin typeface="Calibri" pitchFamily="34" charset="0"/>
              </a:rPr>
              <a:t>- Konvensional </a:t>
            </a:r>
          </a:p>
          <a:p>
            <a:r>
              <a:rPr lang="id-ID">
                <a:solidFill>
                  <a:srgbClr val="422100"/>
                </a:solidFill>
                <a:latin typeface="Calibri" pitchFamily="34" charset="0"/>
              </a:rPr>
              <a:t>- Aksidental</a:t>
            </a:r>
          </a:p>
          <a:p>
            <a:r>
              <a:rPr lang="id-ID">
                <a:solidFill>
                  <a:srgbClr val="422100"/>
                </a:solidFill>
                <a:latin typeface="Calibri" pitchFamily="34" charset="0"/>
              </a:rPr>
              <a:t>- Universal.</a:t>
            </a:r>
          </a:p>
          <a:p>
            <a:endParaRPr lang="id-ID">
              <a:solidFill>
                <a:srgbClr val="422100"/>
              </a:solidFill>
              <a:latin typeface="Calibri" pitchFamily="34" charset="0"/>
            </a:endParaRPr>
          </a:p>
          <a:p>
            <a:r>
              <a:rPr lang="id-ID">
                <a:solidFill>
                  <a:srgbClr val="422100"/>
                </a:solidFill>
                <a:latin typeface="Calibri" pitchFamily="34" charset="0"/>
              </a:rPr>
              <a:t>Simbol konvensional adalah kata-kata yang berdiri atau ada untuk menggantikan sesuatu. </a:t>
            </a:r>
          </a:p>
          <a:p>
            <a:endParaRPr lang="id-ID">
              <a:solidFill>
                <a:srgbClr val="422100"/>
              </a:solidFill>
              <a:latin typeface="Calibri" pitchFamily="34" charset="0"/>
            </a:endParaRPr>
          </a:p>
          <a:p>
            <a:endParaRPr lang="id-ID">
              <a:solidFill>
                <a:srgbClr val="422100"/>
              </a:solidFill>
              <a:latin typeface="Calibri" pitchFamily="34" charset="0"/>
            </a:endParaRPr>
          </a:p>
          <a:p>
            <a:endParaRPr lang="id-ID">
              <a:solidFill>
                <a:srgbClr val="422100"/>
              </a:solidFill>
              <a:latin typeface="Calibri" pitchFamily="34" charset="0"/>
            </a:endParaRPr>
          </a:p>
          <a:p>
            <a:endParaRPr lang="id-ID">
              <a:solidFill>
                <a:srgbClr val="422100"/>
              </a:solidFill>
              <a:latin typeface="Calibri" pitchFamily="34" charset="0"/>
            </a:endParaRPr>
          </a:p>
          <a:p>
            <a:endParaRPr lang="id-ID">
              <a:solidFill>
                <a:srgbClr val="422100"/>
              </a:solidFill>
              <a:latin typeface="Calibri" pitchFamily="34" charset="0"/>
            </a:endParaRPr>
          </a:p>
          <a:p>
            <a:endParaRPr lang="id-ID">
              <a:solidFill>
                <a:srgbClr val="422100"/>
              </a:solidFill>
              <a:latin typeface="Calibri" pitchFamily="34" charset="0"/>
            </a:endParaRPr>
          </a:p>
          <a:p>
            <a:r>
              <a:rPr lang="id-ID">
                <a:solidFill>
                  <a:srgbClr val="422100"/>
                </a:solidFill>
                <a:latin typeface="Calibri" pitchFamily="34" charset="0"/>
              </a:rPr>
              <a:t>Simbol aksidental sifatnya lebih personal, sebagai contoh orang yang baru jatuh cinta di Surabaya, maka bagi dia surabaya adalah simbol cinta. </a:t>
            </a:r>
          </a:p>
          <a:p>
            <a:endParaRPr lang="id-ID">
              <a:solidFill>
                <a:srgbClr val="422100"/>
              </a:solidFill>
              <a:latin typeface="Calibri" pitchFamily="34" charset="0"/>
            </a:endParaRPr>
          </a:p>
        </p:txBody>
      </p:sp>
      <p:pic>
        <p:nvPicPr>
          <p:cNvPr id="29700" name="Picture 4" descr="Sparkling.jpg"/>
          <p:cNvPicPr>
            <a:picLocks noChangeAspect="1"/>
          </p:cNvPicPr>
          <p:nvPr/>
        </p:nvPicPr>
        <p:blipFill>
          <a:blip r:embed="rId2"/>
          <a:srcRect/>
          <a:stretch>
            <a:fillRect/>
          </a:stretch>
        </p:blipFill>
        <p:spPr bwMode="auto">
          <a:xfrm>
            <a:off x="1428750" y="2786063"/>
            <a:ext cx="2500313" cy="1430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Content Placeholder 8" descr="love simbol.jpg"/>
          <p:cNvPicPr>
            <a:picLocks noGrp="1" noChangeAspect="1"/>
          </p:cNvPicPr>
          <p:nvPr>
            <p:ph idx="1"/>
          </p:nvPr>
        </p:nvPicPr>
        <p:blipFill>
          <a:blip r:embed="rId2"/>
          <a:srcRect/>
          <a:stretch>
            <a:fillRect/>
          </a:stretch>
        </p:blipFill>
        <p:spPr>
          <a:xfrm>
            <a:off x="857250" y="3571875"/>
            <a:ext cx="1268413" cy="1690688"/>
          </a:xfrm>
        </p:spPr>
      </p:pic>
      <p:sp>
        <p:nvSpPr>
          <p:cNvPr id="30724" name="Rectangle 4"/>
          <p:cNvSpPr>
            <a:spLocks noChangeArrowheads="1"/>
          </p:cNvSpPr>
          <p:nvPr/>
        </p:nvSpPr>
        <p:spPr bwMode="auto">
          <a:xfrm>
            <a:off x="500063" y="571500"/>
            <a:ext cx="4786312" cy="1214438"/>
          </a:xfrm>
          <a:prstGeom prst="rect">
            <a:avLst/>
          </a:prstGeom>
          <a:noFill/>
          <a:ln w="9525">
            <a:noFill/>
            <a:miter lim="800000"/>
            <a:headEnd/>
            <a:tailEnd/>
          </a:ln>
        </p:spPr>
        <p:txBody>
          <a:bodyPr>
            <a:spAutoFit/>
          </a:bodyPr>
          <a:lstStyle/>
          <a:p>
            <a:r>
              <a:rPr lang="id-ID">
                <a:solidFill>
                  <a:srgbClr val="422100"/>
                </a:solidFill>
                <a:latin typeface="Calibri" pitchFamily="34" charset="0"/>
              </a:rPr>
              <a:t>Simbol universal adalah sesuatu yang berakar dari pengalaman semua orang dan orang memahami sebuah simbol karena mempunyai pengalaman yang sama.</a:t>
            </a:r>
          </a:p>
        </p:txBody>
      </p:sp>
      <p:sp>
        <p:nvSpPr>
          <p:cNvPr id="6" name="Rectangle 5"/>
          <p:cNvSpPr/>
          <p:nvPr/>
        </p:nvSpPr>
        <p:spPr>
          <a:xfrm>
            <a:off x="857250" y="2214563"/>
            <a:ext cx="1071563" cy="1071562"/>
          </a:xfrm>
          <a:prstGeom prst="rect">
            <a:avLst/>
          </a:prstGeom>
          <a:solidFill>
            <a:schemeClr val="bg1"/>
          </a:solidFill>
          <a:ln>
            <a:solidFill>
              <a:srgbClr val="563E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7" name="Oval 6"/>
          <p:cNvSpPr/>
          <p:nvPr/>
        </p:nvSpPr>
        <p:spPr>
          <a:xfrm>
            <a:off x="2500313" y="2214563"/>
            <a:ext cx="1071562" cy="1071562"/>
          </a:xfrm>
          <a:prstGeom prst="ellipse">
            <a:avLst/>
          </a:prstGeom>
          <a:solidFill>
            <a:schemeClr val="bg1"/>
          </a:solidFill>
          <a:ln>
            <a:solidFill>
              <a:srgbClr val="563E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8" name="Isosceles Triangle 7"/>
          <p:cNvSpPr/>
          <p:nvPr/>
        </p:nvSpPr>
        <p:spPr>
          <a:xfrm>
            <a:off x="4143375" y="2143125"/>
            <a:ext cx="1243013" cy="1071563"/>
          </a:xfrm>
          <a:prstGeom prst="triangle">
            <a:avLst/>
          </a:prstGeom>
          <a:solidFill>
            <a:schemeClr val="bg1"/>
          </a:solidFill>
          <a:ln>
            <a:solidFill>
              <a:srgbClr val="563E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pic>
        <p:nvPicPr>
          <p:cNvPr id="30728" name="Picture 9" descr="100px-Red_ribbon.jpg"/>
          <p:cNvPicPr>
            <a:picLocks noChangeAspect="1"/>
          </p:cNvPicPr>
          <p:nvPr/>
        </p:nvPicPr>
        <p:blipFill>
          <a:blip r:embed="rId3"/>
          <a:srcRect/>
          <a:stretch>
            <a:fillRect/>
          </a:stretch>
        </p:blipFill>
        <p:spPr bwMode="auto">
          <a:xfrm>
            <a:off x="2428875" y="3571875"/>
            <a:ext cx="1270000" cy="2032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fontAlgn="auto">
              <a:spcAft>
                <a:spcPts val="0"/>
              </a:spcAft>
              <a:defRPr/>
            </a:pPr>
            <a:r>
              <a:rPr lang="en-US" dirty="0" err="1" smtClean="0"/>
              <a:t>Mengenal</a:t>
            </a:r>
            <a:r>
              <a:rPr lang="en-US" dirty="0" smtClean="0"/>
              <a:t> </a:t>
            </a:r>
            <a:r>
              <a:rPr lang="en-US" dirty="0" err="1" smtClean="0"/>
              <a:t>dasar</a:t>
            </a:r>
            <a:r>
              <a:rPr lang="en-US" dirty="0" smtClean="0"/>
              <a:t> </a:t>
            </a:r>
            <a:r>
              <a:rPr lang="en-US" dirty="0" err="1" smtClean="0"/>
              <a:t>semiotika</a:t>
            </a:r>
            <a:r>
              <a:rPr lang="en-US" dirty="0" smtClean="0"/>
              <a:t> </a:t>
            </a:r>
            <a:r>
              <a:rPr lang="en-US" dirty="0" err="1" smtClean="0"/>
              <a:t>dalam</a:t>
            </a:r>
            <a:r>
              <a:rPr lang="en-US" dirty="0" smtClean="0"/>
              <a:t> </a:t>
            </a:r>
            <a:r>
              <a:rPr lang="en-US" dirty="0" err="1" smtClean="0"/>
              <a:t>desain</a:t>
            </a:r>
            <a:endParaRPr lang="en-US" dirty="0" smtClean="0"/>
          </a:p>
        </p:txBody>
      </p:sp>
      <p:sp>
        <p:nvSpPr>
          <p:cNvPr id="5" name="Text Placeholder 4"/>
          <p:cNvSpPr>
            <a:spLocks noGrp="1"/>
          </p:cNvSpPr>
          <p:nvPr>
            <p:ph type="body" idx="1"/>
          </p:nvPr>
        </p:nvSpPr>
        <p:spPr/>
        <p:txBody>
          <a:bodyPr rtlCol="0">
            <a:normAutofit/>
          </a:bodyPr>
          <a:lstStyle/>
          <a:p>
            <a:pPr fontAlgn="auto">
              <a:spcAft>
                <a:spcPts val="0"/>
              </a:spcAft>
              <a:buFont typeface="Arial" pitchFamily="34" charset="0"/>
              <a:buChar char="•"/>
              <a:defRPr/>
            </a:pP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Box 2"/>
          <p:cNvSpPr txBox="1">
            <a:spLocks noChangeArrowheads="1"/>
          </p:cNvSpPr>
          <p:nvPr/>
        </p:nvSpPr>
        <p:spPr bwMode="auto">
          <a:xfrm>
            <a:off x="857250" y="642938"/>
            <a:ext cx="2214563" cy="584200"/>
          </a:xfrm>
          <a:prstGeom prst="rect">
            <a:avLst/>
          </a:prstGeom>
          <a:noFill/>
          <a:ln w="9525">
            <a:noFill/>
            <a:miter lim="800000"/>
            <a:headEnd/>
            <a:tailEnd/>
          </a:ln>
        </p:spPr>
        <p:txBody>
          <a:bodyPr>
            <a:spAutoFit/>
          </a:bodyPr>
          <a:lstStyle/>
          <a:p>
            <a:r>
              <a:rPr lang="id-ID" sz="3200" b="1">
                <a:solidFill>
                  <a:srgbClr val="422100"/>
                </a:solidFill>
                <a:latin typeface="Calibri" pitchFamily="34" charset="0"/>
              </a:rPr>
              <a:t>SIMBOL</a:t>
            </a:r>
          </a:p>
        </p:txBody>
      </p:sp>
      <p:pic>
        <p:nvPicPr>
          <p:cNvPr id="31748" name="Picture 5" descr="sushi.jpg"/>
          <p:cNvPicPr>
            <a:picLocks noChangeAspect="1"/>
          </p:cNvPicPr>
          <p:nvPr/>
        </p:nvPicPr>
        <p:blipFill>
          <a:blip r:embed="rId2"/>
          <a:srcRect/>
          <a:stretch>
            <a:fillRect/>
          </a:stretch>
        </p:blipFill>
        <p:spPr bwMode="auto">
          <a:xfrm>
            <a:off x="857250" y="1214438"/>
            <a:ext cx="2143125" cy="1616075"/>
          </a:xfrm>
          <a:prstGeom prst="rect">
            <a:avLst/>
          </a:prstGeom>
          <a:noFill/>
          <a:ln w="9525">
            <a:noFill/>
            <a:miter lim="800000"/>
            <a:headEnd/>
            <a:tailEnd/>
          </a:ln>
        </p:spPr>
      </p:pic>
      <p:pic>
        <p:nvPicPr>
          <p:cNvPr id="31749" name="Picture 9" descr="wayang01.jpg"/>
          <p:cNvPicPr>
            <a:picLocks noChangeAspect="1"/>
          </p:cNvPicPr>
          <p:nvPr/>
        </p:nvPicPr>
        <p:blipFill>
          <a:blip r:embed="rId3"/>
          <a:srcRect/>
          <a:stretch>
            <a:fillRect/>
          </a:stretch>
        </p:blipFill>
        <p:spPr bwMode="auto">
          <a:xfrm>
            <a:off x="857250" y="3000375"/>
            <a:ext cx="2143125" cy="1474788"/>
          </a:xfrm>
          <a:prstGeom prst="rect">
            <a:avLst/>
          </a:prstGeom>
          <a:noFill/>
          <a:ln w="9525">
            <a:noFill/>
            <a:miter lim="800000"/>
            <a:headEnd/>
            <a:tailEnd/>
          </a:ln>
        </p:spPr>
      </p:pic>
      <p:sp>
        <p:nvSpPr>
          <p:cNvPr id="31750" name="TextBox 11"/>
          <p:cNvSpPr txBox="1">
            <a:spLocks noChangeArrowheads="1"/>
          </p:cNvSpPr>
          <p:nvPr/>
        </p:nvSpPr>
        <p:spPr bwMode="auto">
          <a:xfrm>
            <a:off x="3357563" y="1500188"/>
            <a:ext cx="2357437" cy="369887"/>
          </a:xfrm>
          <a:prstGeom prst="rect">
            <a:avLst/>
          </a:prstGeom>
          <a:noFill/>
          <a:ln w="9525">
            <a:noFill/>
            <a:miter lim="800000"/>
            <a:headEnd/>
            <a:tailEnd/>
          </a:ln>
        </p:spPr>
        <p:txBody>
          <a:bodyPr>
            <a:spAutoFit/>
          </a:bodyPr>
          <a:lstStyle/>
          <a:p>
            <a:r>
              <a:rPr lang="id-ID">
                <a:latin typeface="Calibri" pitchFamily="34" charset="0"/>
              </a:rPr>
              <a:t>Sushi = Jepang</a:t>
            </a:r>
          </a:p>
        </p:txBody>
      </p:sp>
      <p:sp>
        <p:nvSpPr>
          <p:cNvPr id="31751" name="TextBox 13"/>
          <p:cNvSpPr txBox="1">
            <a:spLocks noChangeArrowheads="1"/>
          </p:cNvSpPr>
          <p:nvPr/>
        </p:nvSpPr>
        <p:spPr bwMode="auto">
          <a:xfrm>
            <a:off x="3357563" y="3571875"/>
            <a:ext cx="2357437" cy="369888"/>
          </a:xfrm>
          <a:prstGeom prst="rect">
            <a:avLst/>
          </a:prstGeom>
          <a:noFill/>
          <a:ln w="9525">
            <a:noFill/>
            <a:miter lim="800000"/>
            <a:headEnd/>
            <a:tailEnd/>
          </a:ln>
        </p:spPr>
        <p:txBody>
          <a:bodyPr>
            <a:spAutoFit/>
          </a:bodyPr>
          <a:lstStyle/>
          <a:p>
            <a:r>
              <a:rPr lang="id-ID">
                <a:latin typeface="Calibri" pitchFamily="34" charset="0"/>
              </a:rPr>
              <a:t>Wayang = Jawa</a:t>
            </a:r>
          </a:p>
        </p:txBody>
      </p:sp>
      <p:pic>
        <p:nvPicPr>
          <p:cNvPr id="31752" name="Picture 16" descr="tulip.jpg"/>
          <p:cNvPicPr>
            <a:picLocks noChangeAspect="1"/>
          </p:cNvPicPr>
          <p:nvPr/>
        </p:nvPicPr>
        <p:blipFill>
          <a:blip r:embed="rId4"/>
          <a:srcRect/>
          <a:stretch>
            <a:fillRect/>
          </a:stretch>
        </p:blipFill>
        <p:spPr bwMode="auto">
          <a:xfrm>
            <a:off x="785813" y="4572000"/>
            <a:ext cx="1409700" cy="1857375"/>
          </a:xfrm>
          <a:prstGeom prst="rect">
            <a:avLst/>
          </a:prstGeom>
          <a:noFill/>
          <a:ln w="9525">
            <a:noFill/>
            <a:miter lim="800000"/>
            <a:headEnd/>
            <a:tailEnd/>
          </a:ln>
        </p:spPr>
      </p:pic>
      <p:sp>
        <p:nvSpPr>
          <p:cNvPr id="31753" name="TextBox 18"/>
          <p:cNvSpPr txBox="1">
            <a:spLocks noChangeArrowheads="1"/>
          </p:cNvSpPr>
          <p:nvPr/>
        </p:nvSpPr>
        <p:spPr bwMode="auto">
          <a:xfrm>
            <a:off x="2571750" y="5214938"/>
            <a:ext cx="2357438" cy="369887"/>
          </a:xfrm>
          <a:prstGeom prst="rect">
            <a:avLst/>
          </a:prstGeom>
          <a:noFill/>
          <a:ln w="9525">
            <a:noFill/>
            <a:miter lim="800000"/>
            <a:headEnd/>
            <a:tailEnd/>
          </a:ln>
        </p:spPr>
        <p:txBody>
          <a:bodyPr>
            <a:spAutoFit/>
          </a:bodyPr>
          <a:lstStyle/>
          <a:p>
            <a:r>
              <a:rPr lang="id-ID">
                <a:latin typeface="Calibri" pitchFamily="34" charset="0"/>
              </a:rPr>
              <a:t>Tulip = Belanda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2" descr="cross_th.jpg"/>
          <p:cNvPicPr>
            <a:picLocks noChangeAspect="1"/>
          </p:cNvPicPr>
          <p:nvPr/>
        </p:nvPicPr>
        <p:blipFill>
          <a:blip r:embed="rId2"/>
          <a:srcRect/>
          <a:stretch>
            <a:fillRect/>
          </a:stretch>
        </p:blipFill>
        <p:spPr bwMode="auto">
          <a:xfrm>
            <a:off x="928688" y="4286250"/>
            <a:ext cx="1028700" cy="1771650"/>
          </a:xfrm>
          <a:prstGeom prst="rect">
            <a:avLst/>
          </a:prstGeom>
          <a:noFill/>
          <a:ln w="9525">
            <a:noFill/>
            <a:miter lim="800000"/>
            <a:headEnd/>
            <a:tailEnd/>
          </a:ln>
        </p:spPr>
      </p:pic>
      <p:pic>
        <p:nvPicPr>
          <p:cNvPr id="32772" name="Picture 3" descr="girl icon.jpg"/>
          <p:cNvPicPr>
            <a:picLocks noChangeAspect="1"/>
          </p:cNvPicPr>
          <p:nvPr/>
        </p:nvPicPr>
        <p:blipFill>
          <a:blip r:embed="rId3"/>
          <a:srcRect/>
          <a:stretch>
            <a:fillRect/>
          </a:stretch>
        </p:blipFill>
        <p:spPr bwMode="auto">
          <a:xfrm>
            <a:off x="857250" y="2214563"/>
            <a:ext cx="1127125" cy="1714500"/>
          </a:xfrm>
          <a:prstGeom prst="rect">
            <a:avLst/>
          </a:prstGeom>
          <a:noFill/>
          <a:ln w="9525">
            <a:noFill/>
            <a:miter lim="800000"/>
            <a:headEnd/>
            <a:tailEnd/>
          </a:ln>
        </p:spPr>
      </p:pic>
      <p:pic>
        <p:nvPicPr>
          <p:cNvPr id="32773" name="Picture 5" descr="bendera as.JPG"/>
          <p:cNvPicPr>
            <a:picLocks noChangeAspect="1"/>
          </p:cNvPicPr>
          <p:nvPr/>
        </p:nvPicPr>
        <p:blipFill>
          <a:blip r:embed="rId4"/>
          <a:srcRect/>
          <a:stretch>
            <a:fillRect/>
          </a:stretch>
        </p:blipFill>
        <p:spPr bwMode="auto">
          <a:xfrm>
            <a:off x="714375" y="500063"/>
            <a:ext cx="1285875" cy="1290637"/>
          </a:xfrm>
          <a:prstGeom prst="rect">
            <a:avLst/>
          </a:prstGeom>
          <a:noFill/>
          <a:ln w="9525">
            <a:noFill/>
            <a:miter lim="800000"/>
            <a:headEnd/>
            <a:tailEnd/>
          </a:ln>
        </p:spPr>
      </p:pic>
      <p:sp>
        <p:nvSpPr>
          <p:cNvPr id="32774" name="TextBox 6"/>
          <p:cNvSpPr txBox="1">
            <a:spLocks noChangeArrowheads="1"/>
          </p:cNvSpPr>
          <p:nvPr/>
        </p:nvSpPr>
        <p:spPr bwMode="auto">
          <a:xfrm>
            <a:off x="2428875" y="1000125"/>
            <a:ext cx="3214688" cy="369888"/>
          </a:xfrm>
          <a:prstGeom prst="rect">
            <a:avLst/>
          </a:prstGeom>
          <a:noFill/>
          <a:ln w="9525">
            <a:noFill/>
            <a:miter lim="800000"/>
            <a:headEnd/>
            <a:tailEnd/>
          </a:ln>
        </p:spPr>
        <p:txBody>
          <a:bodyPr>
            <a:spAutoFit/>
          </a:bodyPr>
          <a:lstStyle/>
          <a:p>
            <a:r>
              <a:rPr lang="id-ID">
                <a:latin typeface="Calibri" pitchFamily="34" charset="0"/>
              </a:rPr>
              <a:t>Bendera Amerika = Amerika</a:t>
            </a:r>
          </a:p>
        </p:txBody>
      </p:sp>
      <p:sp>
        <p:nvSpPr>
          <p:cNvPr id="32775" name="TextBox 7"/>
          <p:cNvSpPr txBox="1">
            <a:spLocks noChangeArrowheads="1"/>
          </p:cNvSpPr>
          <p:nvPr/>
        </p:nvSpPr>
        <p:spPr bwMode="auto">
          <a:xfrm>
            <a:off x="2571750" y="2571750"/>
            <a:ext cx="3500438" cy="369888"/>
          </a:xfrm>
          <a:prstGeom prst="rect">
            <a:avLst/>
          </a:prstGeom>
          <a:noFill/>
          <a:ln w="9525">
            <a:noFill/>
            <a:miter lim="800000"/>
            <a:headEnd/>
            <a:tailEnd/>
          </a:ln>
        </p:spPr>
        <p:txBody>
          <a:bodyPr>
            <a:spAutoFit/>
          </a:bodyPr>
          <a:lstStyle/>
          <a:p>
            <a:r>
              <a:rPr lang="id-ID">
                <a:latin typeface="Calibri" pitchFamily="34" charset="0"/>
              </a:rPr>
              <a:t>Lingkaran + tanda plus = wanita</a:t>
            </a:r>
          </a:p>
        </p:txBody>
      </p:sp>
      <p:sp>
        <p:nvSpPr>
          <p:cNvPr id="32776" name="TextBox 8"/>
          <p:cNvSpPr txBox="1">
            <a:spLocks noChangeArrowheads="1"/>
          </p:cNvSpPr>
          <p:nvPr/>
        </p:nvSpPr>
        <p:spPr bwMode="auto">
          <a:xfrm>
            <a:off x="2786063" y="4929188"/>
            <a:ext cx="2357437" cy="369887"/>
          </a:xfrm>
          <a:prstGeom prst="rect">
            <a:avLst/>
          </a:prstGeom>
          <a:noFill/>
          <a:ln w="9525">
            <a:noFill/>
            <a:miter lim="800000"/>
            <a:headEnd/>
            <a:tailEnd/>
          </a:ln>
        </p:spPr>
        <p:txBody>
          <a:bodyPr>
            <a:spAutoFit/>
          </a:bodyPr>
          <a:lstStyle/>
          <a:p>
            <a:r>
              <a:rPr lang="id-ID">
                <a:latin typeface="Calibri" pitchFamily="34" charset="0"/>
              </a:rPr>
              <a:t>Salib = Kristen/Mati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500063" y="571500"/>
            <a:ext cx="5786437" cy="369888"/>
          </a:xfrm>
          <a:prstGeom prst="rect">
            <a:avLst/>
          </a:prstGeom>
          <a:noFill/>
          <a:ln w="9525">
            <a:noFill/>
            <a:miter lim="800000"/>
            <a:headEnd/>
            <a:tailEnd/>
          </a:ln>
        </p:spPr>
        <p:txBody>
          <a:bodyPr>
            <a:spAutoFit/>
          </a:bodyPr>
          <a:lstStyle/>
          <a:p>
            <a:r>
              <a:rPr lang="id-ID">
                <a:solidFill>
                  <a:srgbClr val="422100"/>
                </a:solidFill>
                <a:latin typeface="Calibri" pitchFamily="34" charset="0"/>
              </a:rPr>
              <a:t>BAGAIMANA MENGARTIKAN SEBUAH GAMBAR???</a:t>
            </a:r>
          </a:p>
        </p:txBody>
      </p:sp>
      <p:sp>
        <p:nvSpPr>
          <p:cNvPr id="5" name="TextBox 4"/>
          <p:cNvSpPr txBox="1"/>
          <p:nvPr/>
        </p:nvSpPr>
        <p:spPr>
          <a:xfrm>
            <a:off x="500063" y="1214438"/>
            <a:ext cx="5500687" cy="2308225"/>
          </a:xfrm>
          <a:prstGeom prst="rect">
            <a:avLst/>
          </a:prstGeom>
          <a:noFill/>
        </p:spPr>
        <p:txBody>
          <a:bodyPr>
            <a:spAutoFit/>
          </a:bodyPr>
          <a:lstStyle/>
          <a:p>
            <a:pPr fontAlgn="auto">
              <a:spcBef>
                <a:spcPts val="0"/>
              </a:spcBef>
              <a:spcAft>
                <a:spcPts val="0"/>
              </a:spcAft>
              <a:defRPr/>
            </a:pPr>
            <a:r>
              <a:rPr lang="id-ID" dirty="0">
                <a:solidFill>
                  <a:srgbClr val="422100"/>
                </a:solidFill>
                <a:latin typeface="+mn-lt"/>
                <a:cs typeface="+mn-cs"/>
              </a:rPr>
              <a:t>Ada dua pendekatan</a:t>
            </a:r>
          </a:p>
          <a:p>
            <a:pPr marL="342900" indent="-342900" fontAlgn="auto">
              <a:spcBef>
                <a:spcPts val="0"/>
              </a:spcBef>
              <a:spcAft>
                <a:spcPts val="0"/>
              </a:spcAft>
              <a:buFontTx/>
              <a:buAutoNum type="arabicPeriod"/>
              <a:defRPr/>
            </a:pPr>
            <a:r>
              <a:rPr lang="id-ID" dirty="0">
                <a:solidFill>
                  <a:srgbClr val="422100"/>
                </a:solidFill>
                <a:latin typeface="+mn-lt"/>
                <a:cs typeface="+mn-cs"/>
              </a:rPr>
              <a:t>Denotatif</a:t>
            </a:r>
          </a:p>
          <a:p>
            <a:pPr marL="342900" indent="-342900" algn="just" fontAlgn="auto">
              <a:spcBef>
                <a:spcPts val="0"/>
              </a:spcBef>
              <a:spcAft>
                <a:spcPts val="0"/>
              </a:spcAft>
              <a:defRPr/>
            </a:pPr>
            <a:r>
              <a:rPr lang="id-ID" dirty="0">
                <a:solidFill>
                  <a:srgbClr val="422100"/>
                </a:solidFill>
                <a:latin typeface="+mn-lt"/>
                <a:cs typeface="+mn-cs"/>
              </a:rPr>
              <a:t>	Secara denotative menunjuk pada data atau informasi yang tersurat pada gambar tersebut. </a:t>
            </a:r>
          </a:p>
          <a:p>
            <a:pPr marL="342900" indent="-342900" algn="just" fontAlgn="auto">
              <a:spcBef>
                <a:spcPts val="0"/>
              </a:spcBef>
              <a:spcAft>
                <a:spcPts val="0"/>
              </a:spcAft>
              <a:defRPr/>
            </a:pPr>
            <a:r>
              <a:rPr lang="id-ID" dirty="0">
                <a:solidFill>
                  <a:srgbClr val="422100"/>
                </a:solidFill>
                <a:latin typeface="+mn-lt"/>
                <a:cs typeface="+mn-cs"/>
              </a:rPr>
              <a:t>	</a:t>
            </a:r>
          </a:p>
          <a:p>
            <a:pPr marL="342900" indent="-342900" algn="just" fontAlgn="auto">
              <a:spcBef>
                <a:spcPts val="0"/>
              </a:spcBef>
              <a:spcAft>
                <a:spcPts val="0"/>
              </a:spcAft>
              <a:defRPr/>
            </a:pPr>
            <a:r>
              <a:rPr lang="id-ID" dirty="0">
                <a:solidFill>
                  <a:srgbClr val="422100"/>
                </a:solidFill>
                <a:latin typeface="+mn-lt"/>
                <a:cs typeface="+mn-cs"/>
              </a:rPr>
              <a:t>	Dalam hal ini gambar dibaca layaknya sebuah catatan atau keterangan yang menceritakan objek secara menyeluruh.	</a:t>
            </a:r>
          </a:p>
        </p:txBody>
      </p:sp>
      <p:pic>
        <p:nvPicPr>
          <p:cNvPr id="3074" name="Picture 2"/>
          <p:cNvPicPr>
            <a:picLocks noChangeAspect="1" noChangeArrowheads="1"/>
          </p:cNvPicPr>
          <p:nvPr/>
        </p:nvPicPr>
        <p:blipFill>
          <a:blip r:embed="rId2"/>
          <a:srcRect/>
          <a:stretch>
            <a:fillRect/>
          </a:stretch>
        </p:blipFill>
        <p:spPr bwMode="auto">
          <a:xfrm>
            <a:off x="1000125" y="3810000"/>
            <a:ext cx="3571875" cy="19129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down)">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down)">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074"/>
                                        </p:tgtEl>
                                        <p:attrNameLst>
                                          <p:attrName>style.visibility</p:attrName>
                                        </p:attrNameLst>
                                      </p:cBhvr>
                                      <p:to>
                                        <p:strVal val="visible"/>
                                      </p:to>
                                    </p:set>
                                    <p:animEffect transition="in" filter="wipe(down)">
                                      <p:cBhvr>
                                        <p:cTn id="3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214313" y="500063"/>
            <a:ext cx="6500812" cy="2032000"/>
          </a:xfrm>
          <a:prstGeom prst="rect">
            <a:avLst/>
          </a:prstGeom>
          <a:noFill/>
          <a:ln w="9525">
            <a:noFill/>
            <a:miter lim="800000"/>
            <a:headEnd/>
            <a:tailEnd/>
          </a:ln>
        </p:spPr>
        <p:txBody>
          <a:bodyPr>
            <a:spAutoFit/>
          </a:bodyPr>
          <a:lstStyle/>
          <a:p>
            <a:pPr marL="342900" indent="-342900" algn="just">
              <a:buFont typeface="Calibri" pitchFamily="34" charset="0"/>
              <a:buAutoNum type="arabicPeriod" startAt="2"/>
            </a:pPr>
            <a:r>
              <a:rPr lang="id-ID">
                <a:solidFill>
                  <a:srgbClr val="422100"/>
                </a:solidFill>
                <a:latin typeface="Calibri" pitchFamily="34" charset="0"/>
              </a:rPr>
              <a:t>Konotatif</a:t>
            </a:r>
          </a:p>
          <a:p>
            <a:pPr marL="342900" indent="-342900" algn="just"/>
            <a:r>
              <a:rPr lang="id-ID">
                <a:solidFill>
                  <a:srgbClr val="422100"/>
                </a:solidFill>
                <a:latin typeface="Calibri" pitchFamily="34" charset="0"/>
              </a:rPr>
              <a:t>	Secara konotatif menunjuk pada hal-hal yang tersirat yang muncul pada pikiran pengamat  sesaat sesudah melihat sebuah gambar. Sering terjadi perbedaan konotasi dalam menangkap arti sebuah gambar. Hal ini dipengaruhi oleh perbedaan persepsi masing-masing pengamat yang mempengaruhi kemampuan berfikir visualnya.</a:t>
            </a:r>
          </a:p>
        </p:txBody>
      </p:sp>
      <p:sp>
        <p:nvSpPr>
          <p:cNvPr id="15364" name="TextBox 4"/>
          <p:cNvSpPr txBox="1">
            <a:spLocks noChangeArrowheads="1"/>
          </p:cNvSpPr>
          <p:nvPr/>
        </p:nvSpPr>
        <p:spPr bwMode="auto">
          <a:xfrm>
            <a:off x="1500188" y="2867025"/>
            <a:ext cx="1200150" cy="276225"/>
          </a:xfrm>
          <a:prstGeom prst="rect">
            <a:avLst/>
          </a:prstGeom>
          <a:noFill/>
          <a:ln w="9525">
            <a:noFill/>
            <a:miter lim="800000"/>
            <a:headEnd/>
            <a:tailEnd/>
          </a:ln>
        </p:spPr>
        <p:txBody>
          <a:bodyPr>
            <a:spAutoFit/>
          </a:bodyPr>
          <a:lstStyle/>
          <a:p>
            <a:pPr algn="ctr"/>
            <a:r>
              <a:rPr lang="id-ID" sz="1200">
                <a:solidFill>
                  <a:srgbClr val="422100"/>
                </a:solidFill>
                <a:latin typeface="Calibri" pitchFamily="34" charset="0"/>
              </a:rPr>
              <a:t>INFORMASI</a:t>
            </a:r>
          </a:p>
        </p:txBody>
      </p:sp>
      <p:sp>
        <p:nvSpPr>
          <p:cNvPr id="15365" name="TextBox 5"/>
          <p:cNvSpPr txBox="1">
            <a:spLocks noChangeArrowheads="1"/>
          </p:cNvSpPr>
          <p:nvPr/>
        </p:nvSpPr>
        <p:spPr bwMode="auto">
          <a:xfrm>
            <a:off x="1271588" y="3367088"/>
            <a:ext cx="1314450" cy="276225"/>
          </a:xfrm>
          <a:prstGeom prst="rect">
            <a:avLst/>
          </a:prstGeom>
          <a:noFill/>
          <a:ln w="9525">
            <a:noFill/>
            <a:miter lim="800000"/>
            <a:headEnd/>
            <a:tailEnd/>
          </a:ln>
        </p:spPr>
        <p:txBody>
          <a:bodyPr>
            <a:spAutoFit/>
          </a:bodyPr>
          <a:lstStyle/>
          <a:p>
            <a:pPr algn="ctr"/>
            <a:r>
              <a:rPr lang="id-ID" sz="1200">
                <a:solidFill>
                  <a:srgbClr val="422100"/>
                </a:solidFill>
                <a:latin typeface="Calibri" pitchFamily="34" charset="0"/>
              </a:rPr>
              <a:t>PENERIMAAN</a:t>
            </a:r>
          </a:p>
        </p:txBody>
      </p:sp>
      <p:sp>
        <p:nvSpPr>
          <p:cNvPr id="15366" name="TextBox 6"/>
          <p:cNvSpPr txBox="1">
            <a:spLocks noChangeArrowheads="1"/>
          </p:cNvSpPr>
          <p:nvPr/>
        </p:nvSpPr>
        <p:spPr bwMode="auto">
          <a:xfrm>
            <a:off x="1271588" y="3867150"/>
            <a:ext cx="1428750" cy="460375"/>
          </a:xfrm>
          <a:prstGeom prst="rect">
            <a:avLst/>
          </a:prstGeom>
          <a:noFill/>
          <a:ln w="9525">
            <a:noFill/>
            <a:miter lim="800000"/>
            <a:headEnd/>
            <a:tailEnd/>
          </a:ln>
        </p:spPr>
        <p:txBody>
          <a:bodyPr>
            <a:spAutoFit/>
          </a:bodyPr>
          <a:lstStyle/>
          <a:p>
            <a:pPr algn="ctr"/>
            <a:r>
              <a:rPr lang="id-ID" sz="1200">
                <a:solidFill>
                  <a:srgbClr val="422100"/>
                </a:solidFill>
                <a:latin typeface="Calibri" pitchFamily="34" charset="0"/>
              </a:rPr>
              <a:t>PEMROSESAN INFORMASI</a:t>
            </a:r>
          </a:p>
        </p:txBody>
      </p:sp>
      <p:sp>
        <p:nvSpPr>
          <p:cNvPr id="15367" name="TextBox 7"/>
          <p:cNvSpPr txBox="1">
            <a:spLocks noChangeArrowheads="1"/>
          </p:cNvSpPr>
          <p:nvPr/>
        </p:nvSpPr>
        <p:spPr bwMode="auto">
          <a:xfrm>
            <a:off x="1271588" y="5224463"/>
            <a:ext cx="1428750" cy="276225"/>
          </a:xfrm>
          <a:prstGeom prst="rect">
            <a:avLst/>
          </a:prstGeom>
          <a:noFill/>
          <a:ln w="9525">
            <a:noFill/>
            <a:miter lim="800000"/>
            <a:headEnd/>
            <a:tailEnd/>
          </a:ln>
        </p:spPr>
        <p:txBody>
          <a:bodyPr>
            <a:spAutoFit/>
          </a:bodyPr>
          <a:lstStyle/>
          <a:p>
            <a:pPr algn="ctr"/>
            <a:r>
              <a:rPr lang="id-ID" sz="1200">
                <a:solidFill>
                  <a:srgbClr val="422100"/>
                </a:solidFill>
                <a:latin typeface="Calibri" pitchFamily="34" charset="0"/>
              </a:rPr>
              <a:t>PERSEPSI VISUAL</a:t>
            </a:r>
          </a:p>
        </p:txBody>
      </p:sp>
      <p:sp>
        <p:nvSpPr>
          <p:cNvPr id="15368" name="TextBox 8"/>
          <p:cNvSpPr txBox="1">
            <a:spLocks noChangeArrowheads="1"/>
          </p:cNvSpPr>
          <p:nvPr/>
        </p:nvSpPr>
        <p:spPr bwMode="auto">
          <a:xfrm>
            <a:off x="71438" y="3790950"/>
            <a:ext cx="1200150" cy="647700"/>
          </a:xfrm>
          <a:prstGeom prst="rect">
            <a:avLst/>
          </a:prstGeom>
          <a:noFill/>
          <a:ln w="9525">
            <a:noFill/>
            <a:miter lim="800000"/>
            <a:headEnd/>
            <a:tailEnd/>
          </a:ln>
        </p:spPr>
        <p:txBody>
          <a:bodyPr>
            <a:spAutoFit/>
          </a:bodyPr>
          <a:lstStyle/>
          <a:p>
            <a:pPr algn="ctr"/>
            <a:r>
              <a:rPr lang="id-ID" sz="1200">
                <a:solidFill>
                  <a:srgbClr val="422100"/>
                </a:solidFill>
                <a:latin typeface="Calibri" pitchFamily="34" charset="0"/>
              </a:rPr>
              <a:t>PENGALAMAN DAN PENGETAHUAN</a:t>
            </a:r>
          </a:p>
        </p:txBody>
      </p:sp>
      <p:sp>
        <p:nvSpPr>
          <p:cNvPr id="15369" name="TextBox 9"/>
          <p:cNvSpPr txBox="1">
            <a:spLocks noChangeArrowheads="1"/>
          </p:cNvSpPr>
          <p:nvPr/>
        </p:nvSpPr>
        <p:spPr bwMode="auto">
          <a:xfrm>
            <a:off x="1071563" y="4476750"/>
            <a:ext cx="2143125" cy="461963"/>
          </a:xfrm>
          <a:prstGeom prst="rect">
            <a:avLst/>
          </a:prstGeom>
          <a:noFill/>
          <a:ln w="9525">
            <a:noFill/>
            <a:miter lim="800000"/>
            <a:headEnd/>
            <a:tailEnd/>
          </a:ln>
        </p:spPr>
        <p:txBody>
          <a:bodyPr>
            <a:spAutoFit/>
          </a:bodyPr>
          <a:lstStyle/>
          <a:p>
            <a:pPr algn="ctr"/>
            <a:r>
              <a:rPr lang="id-ID" sz="1200">
                <a:solidFill>
                  <a:srgbClr val="422100"/>
                </a:solidFill>
                <a:latin typeface="Calibri" pitchFamily="34" charset="0"/>
              </a:rPr>
              <a:t>TANGGAPAN INDERA INGATAN</a:t>
            </a:r>
          </a:p>
          <a:p>
            <a:pPr algn="ctr"/>
            <a:r>
              <a:rPr lang="id-ID" sz="1200">
                <a:solidFill>
                  <a:srgbClr val="422100"/>
                </a:solidFill>
                <a:latin typeface="Calibri" pitchFamily="34" charset="0"/>
              </a:rPr>
              <a:t>PEMIKIRAN PEMBELAJARAN</a:t>
            </a:r>
          </a:p>
        </p:txBody>
      </p:sp>
      <p:cxnSp>
        <p:nvCxnSpPr>
          <p:cNvPr id="12" name="Straight Arrow Connector 11"/>
          <p:cNvCxnSpPr/>
          <p:nvPr/>
        </p:nvCxnSpPr>
        <p:spPr>
          <a:xfrm rot="5400000">
            <a:off x="1876425" y="3201988"/>
            <a:ext cx="2190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1876425" y="3757613"/>
            <a:ext cx="2190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1877219" y="4404519"/>
            <a:ext cx="2174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1877219" y="5047457"/>
            <a:ext cx="2174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5374" name="Picture 2"/>
          <p:cNvPicPr>
            <a:picLocks noChangeAspect="1" noChangeArrowheads="1"/>
          </p:cNvPicPr>
          <p:nvPr/>
        </p:nvPicPr>
        <p:blipFill>
          <a:blip r:embed="rId2"/>
          <a:srcRect/>
          <a:stretch>
            <a:fillRect/>
          </a:stretch>
        </p:blipFill>
        <p:spPr bwMode="auto">
          <a:xfrm>
            <a:off x="3429000" y="2857500"/>
            <a:ext cx="1485900" cy="2143125"/>
          </a:xfrm>
          <a:prstGeom prst="rect">
            <a:avLst/>
          </a:prstGeom>
          <a:noFill/>
          <a:ln w="9525">
            <a:noFill/>
            <a:miter lim="800000"/>
            <a:headEnd/>
            <a:tailEnd/>
          </a:ln>
        </p:spPr>
      </p:pic>
      <p:cxnSp>
        <p:nvCxnSpPr>
          <p:cNvPr id="27" name="Straight Arrow Connector 26"/>
          <p:cNvCxnSpPr/>
          <p:nvPr/>
        </p:nvCxnSpPr>
        <p:spPr>
          <a:xfrm>
            <a:off x="1128713" y="4079875"/>
            <a:ext cx="35718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00063" y="571500"/>
            <a:ext cx="5500687" cy="1477963"/>
          </a:xfrm>
          <a:prstGeom prst="rect">
            <a:avLst/>
          </a:prstGeom>
          <a:noFill/>
          <a:ln w="9525">
            <a:noFill/>
            <a:miter lim="800000"/>
            <a:headEnd/>
            <a:tailEnd/>
          </a:ln>
        </p:spPr>
        <p:txBody>
          <a:bodyPr>
            <a:spAutoFit/>
          </a:bodyPr>
          <a:lstStyle/>
          <a:p>
            <a:pPr algn="just"/>
            <a:r>
              <a:rPr lang="id-ID" b="1">
                <a:solidFill>
                  <a:srgbClr val="422100"/>
                </a:solidFill>
                <a:latin typeface="Calibri" pitchFamily="34" charset="0"/>
              </a:rPr>
              <a:t>PERSEPSI</a:t>
            </a:r>
          </a:p>
          <a:p>
            <a:pPr algn="just"/>
            <a:r>
              <a:rPr lang="id-ID">
                <a:solidFill>
                  <a:srgbClr val="422100"/>
                </a:solidFill>
                <a:latin typeface="Calibri" pitchFamily="34" charset="0"/>
              </a:rPr>
              <a:t>Proses dengan mana seorang individu memilih, merumuskan, dan menafsirkan masukan (inputs) informasi untuk menciptakan suatu gambaran yang berarti mengenai dunia (Kotler, 1990:266)</a:t>
            </a:r>
          </a:p>
        </p:txBody>
      </p:sp>
      <p:sp>
        <p:nvSpPr>
          <p:cNvPr id="6" name="Rectangle 5"/>
          <p:cNvSpPr>
            <a:spLocks noChangeArrowheads="1"/>
          </p:cNvSpPr>
          <p:nvPr/>
        </p:nvSpPr>
        <p:spPr bwMode="auto">
          <a:xfrm>
            <a:off x="500063" y="2219325"/>
            <a:ext cx="5500687" cy="923925"/>
          </a:xfrm>
          <a:prstGeom prst="rect">
            <a:avLst/>
          </a:prstGeom>
          <a:noFill/>
          <a:ln w="9525">
            <a:noFill/>
            <a:miter lim="800000"/>
            <a:headEnd/>
            <a:tailEnd/>
          </a:ln>
        </p:spPr>
        <p:txBody>
          <a:bodyPr>
            <a:spAutoFit/>
          </a:bodyPr>
          <a:lstStyle/>
          <a:p>
            <a:pPr algn="just"/>
            <a:r>
              <a:rPr lang="id-ID">
                <a:solidFill>
                  <a:srgbClr val="422100"/>
                </a:solidFill>
                <a:latin typeface="Calibri" pitchFamily="34" charset="0"/>
              </a:rPr>
              <a:t>Pengalaman tentang objek peristiwa, atau hubungan-hubungan yang diperoleh dengan menyimpulkan informasi dan menafsirkan pesan (Rakhmat, 1994:51)</a:t>
            </a:r>
          </a:p>
        </p:txBody>
      </p:sp>
      <p:sp>
        <p:nvSpPr>
          <p:cNvPr id="7" name="Rectangle 6"/>
          <p:cNvSpPr>
            <a:spLocks noChangeArrowheads="1"/>
          </p:cNvSpPr>
          <p:nvPr/>
        </p:nvSpPr>
        <p:spPr bwMode="auto">
          <a:xfrm>
            <a:off x="500063" y="3425825"/>
            <a:ext cx="5500687" cy="646113"/>
          </a:xfrm>
          <a:prstGeom prst="rect">
            <a:avLst/>
          </a:prstGeom>
          <a:noFill/>
          <a:ln w="9525">
            <a:noFill/>
            <a:miter lim="800000"/>
            <a:headEnd/>
            <a:tailEnd/>
          </a:ln>
        </p:spPr>
        <p:txBody>
          <a:bodyPr>
            <a:spAutoFit/>
          </a:bodyPr>
          <a:lstStyle/>
          <a:p>
            <a:pPr algn="just"/>
            <a:r>
              <a:rPr lang="id-ID">
                <a:solidFill>
                  <a:srgbClr val="422100"/>
                </a:solidFill>
                <a:latin typeface="Calibri" pitchFamily="34" charset="0"/>
              </a:rPr>
              <a:t>Intepretasi bermaknanya atas sensasi sebagai representatif objek eksternal (Cohen)</a:t>
            </a:r>
          </a:p>
        </p:txBody>
      </p:sp>
      <p:sp>
        <p:nvSpPr>
          <p:cNvPr id="8" name="Rectangle 7"/>
          <p:cNvSpPr>
            <a:spLocks noChangeArrowheads="1"/>
          </p:cNvSpPr>
          <p:nvPr/>
        </p:nvSpPr>
        <p:spPr bwMode="auto">
          <a:xfrm>
            <a:off x="500063" y="4357688"/>
            <a:ext cx="5500687" cy="369887"/>
          </a:xfrm>
          <a:prstGeom prst="rect">
            <a:avLst/>
          </a:prstGeom>
          <a:noFill/>
          <a:ln w="9525">
            <a:noFill/>
            <a:miter lim="800000"/>
            <a:headEnd/>
            <a:tailEnd/>
          </a:ln>
        </p:spPr>
        <p:txBody>
          <a:bodyPr>
            <a:spAutoFit/>
          </a:bodyPr>
          <a:lstStyle/>
          <a:p>
            <a:pPr algn="just"/>
            <a:r>
              <a:rPr lang="id-ID">
                <a:solidFill>
                  <a:srgbClr val="422100"/>
                </a:solidFill>
                <a:latin typeface="Calibri" pitchFamily="34" charset="0"/>
              </a:rPr>
              <a:t>Proses menafsirkan informasi indrawi (Verderber)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down)">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allAtOnce"/>
      <p:bldP spid="7" grpId="0" build="allAtOnce"/>
      <p:bldP spid="8"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57213" y="285750"/>
            <a:ext cx="8229600" cy="654050"/>
          </a:xfrm>
          <a:prstGeom prst="rect">
            <a:avLst/>
          </a:prstGeom>
        </p:spPr>
        <p:txBody>
          <a:bodyPr anchor="ctr">
            <a:normAutofit fontScale="90000" lnSpcReduction="10000"/>
          </a:bodyPr>
          <a:lstStyle/>
          <a:p>
            <a:pPr fontAlgn="auto">
              <a:spcAft>
                <a:spcPts val="0"/>
              </a:spcAft>
              <a:defRPr/>
            </a:pPr>
            <a:r>
              <a:rPr lang="id-ID" sz="4400" dirty="0">
                <a:solidFill>
                  <a:schemeClr val="accent6">
                    <a:lumMod val="40000"/>
                    <a:lumOff val="60000"/>
                  </a:schemeClr>
                </a:solidFill>
                <a:latin typeface="+mj-lt"/>
                <a:ea typeface="+mj-ea"/>
                <a:cs typeface="+mj-cs"/>
              </a:rPr>
              <a:t>SEMIOTIKA</a:t>
            </a:r>
          </a:p>
        </p:txBody>
      </p:sp>
      <p:sp>
        <p:nvSpPr>
          <p:cNvPr id="2" name="Title 1"/>
          <p:cNvSpPr>
            <a:spLocks noGrp="1"/>
          </p:cNvSpPr>
          <p:nvPr>
            <p:ph type="title"/>
          </p:nvPr>
        </p:nvSpPr>
        <p:spPr>
          <a:xfrm>
            <a:off x="500063" y="274638"/>
            <a:ext cx="8229600" cy="654050"/>
          </a:xfrm>
        </p:spPr>
        <p:txBody>
          <a:bodyPr/>
          <a:lstStyle/>
          <a:p>
            <a:pPr algn="l" eaLnBrk="1" hangingPunct="1"/>
            <a:r>
              <a:rPr lang="id-ID" sz="4000" smtClean="0">
                <a:solidFill>
                  <a:srgbClr val="422100"/>
                </a:solidFill>
              </a:rPr>
              <a:t>SEMIOTIKA</a:t>
            </a:r>
          </a:p>
        </p:txBody>
      </p:sp>
      <p:sp>
        <p:nvSpPr>
          <p:cNvPr id="4" name="TextBox 3"/>
          <p:cNvSpPr txBox="1">
            <a:spLocks noChangeArrowheads="1"/>
          </p:cNvSpPr>
          <p:nvPr/>
        </p:nvSpPr>
        <p:spPr bwMode="auto">
          <a:xfrm>
            <a:off x="428625" y="1000125"/>
            <a:ext cx="5572125" cy="1200150"/>
          </a:xfrm>
          <a:prstGeom prst="rect">
            <a:avLst/>
          </a:prstGeom>
          <a:noFill/>
          <a:ln w="9525">
            <a:noFill/>
            <a:miter lim="800000"/>
            <a:headEnd/>
            <a:tailEnd/>
          </a:ln>
        </p:spPr>
        <p:txBody>
          <a:bodyPr>
            <a:spAutoFit/>
          </a:bodyPr>
          <a:lstStyle/>
          <a:p>
            <a:r>
              <a:rPr lang="en-US" i="1">
                <a:solidFill>
                  <a:srgbClr val="422100"/>
                </a:solidFill>
                <a:latin typeface="Calibri" pitchFamily="34" charset="0"/>
              </a:rPr>
              <a:t>“Semiotics is essentially a theoretical approach to communication in that its aim is to establish widely applicable principles…”</a:t>
            </a:r>
            <a:br>
              <a:rPr lang="en-US" i="1">
                <a:solidFill>
                  <a:srgbClr val="422100"/>
                </a:solidFill>
                <a:latin typeface="Calibri" pitchFamily="34" charset="0"/>
              </a:rPr>
            </a:br>
            <a:r>
              <a:rPr lang="en-US" i="1">
                <a:solidFill>
                  <a:srgbClr val="422100"/>
                </a:solidFill>
                <a:latin typeface="Calibri" pitchFamily="34" charset="0"/>
              </a:rPr>
              <a:t>John Fiske, 1982</a:t>
            </a:r>
            <a:endParaRPr lang="id-ID" i="1">
              <a:solidFill>
                <a:srgbClr val="422100"/>
              </a:solidFill>
              <a:latin typeface="Calibri" pitchFamily="34" charset="0"/>
            </a:endParaRPr>
          </a:p>
        </p:txBody>
      </p:sp>
      <p:sp>
        <p:nvSpPr>
          <p:cNvPr id="8" name="TextBox 7"/>
          <p:cNvSpPr txBox="1">
            <a:spLocks noChangeArrowheads="1"/>
          </p:cNvSpPr>
          <p:nvPr/>
        </p:nvSpPr>
        <p:spPr bwMode="auto">
          <a:xfrm>
            <a:off x="428625" y="2182813"/>
            <a:ext cx="4143375" cy="4246562"/>
          </a:xfrm>
          <a:prstGeom prst="rect">
            <a:avLst/>
          </a:prstGeom>
          <a:noFill/>
          <a:ln w="9525">
            <a:noFill/>
            <a:miter lim="800000"/>
            <a:headEnd/>
            <a:tailEnd/>
          </a:ln>
        </p:spPr>
        <p:txBody>
          <a:bodyPr>
            <a:spAutoFit/>
          </a:bodyPr>
          <a:lstStyle/>
          <a:p>
            <a:pPr algn="just"/>
            <a:r>
              <a:rPr lang="id-ID">
                <a:solidFill>
                  <a:srgbClr val="422100"/>
                </a:solidFill>
                <a:latin typeface="Calibri" pitchFamily="34" charset="0"/>
              </a:rPr>
              <a:t>Semiotika adalah ilmu yang mempelajari tentang tanda. Semiotika berasal dari kata Yunani: semeion, yang berarti tanda.</a:t>
            </a:r>
          </a:p>
          <a:p>
            <a:pPr algn="just"/>
            <a:endParaRPr lang="id-ID">
              <a:solidFill>
                <a:srgbClr val="422100"/>
              </a:solidFill>
              <a:latin typeface="Calibri" pitchFamily="34" charset="0"/>
            </a:endParaRPr>
          </a:p>
          <a:p>
            <a:pPr algn="just"/>
            <a:r>
              <a:rPr lang="id-ID">
                <a:solidFill>
                  <a:srgbClr val="422100"/>
                </a:solidFill>
                <a:latin typeface="Calibri" pitchFamily="34" charset="0"/>
              </a:rPr>
              <a:t>Tanda-tanda tersebut menyampaikan suatu informasi sehingga bersifat komunikatif. Ia mampu menggantikan sesuatu yang lain yang dapat dipikirkan atau dibayangkan. </a:t>
            </a:r>
          </a:p>
          <a:p>
            <a:pPr algn="just"/>
            <a:endParaRPr lang="id-ID">
              <a:solidFill>
                <a:srgbClr val="422100"/>
              </a:solidFill>
              <a:latin typeface="Calibri" pitchFamily="34" charset="0"/>
            </a:endParaRPr>
          </a:p>
          <a:p>
            <a:pPr algn="just"/>
            <a:r>
              <a:rPr lang="id-ID">
                <a:solidFill>
                  <a:srgbClr val="422100"/>
                </a:solidFill>
                <a:latin typeface="Calibri" pitchFamily="34" charset="0"/>
              </a:rPr>
              <a:t>Cabang ilmu ini semula berkembang dalam bidang bahasa, kemudian berkembang pula dalam bidang seni rupa dan desain komunikasi visual.</a:t>
            </a:r>
          </a:p>
          <a:p>
            <a:pPr algn="just"/>
            <a:endParaRPr lang="id-ID">
              <a:solidFill>
                <a:srgbClr val="4221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down)">
                                      <p:cBhvr>
                                        <p:cTn id="20" dur="500"/>
                                        <p:tgtEl>
                                          <p:spTgt spid="8">
                                            <p:txEl>
                                              <p:pRg st="0" end="0"/>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wipe(down)">
                                      <p:cBhvr>
                                        <p:cTn id="23" dur="500"/>
                                        <p:tgtEl>
                                          <p:spTgt spid="8">
                                            <p:txEl>
                                              <p:pRg st="2" end="2"/>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wipe(down)">
                                      <p:cBhvr>
                                        <p:cTn id="26"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4" grpId="0" build="allAtOnce"/>
      <p:bldP spid="8"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625" y="4286250"/>
            <a:ext cx="5429250" cy="1477963"/>
          </a:xfrm>
        </p:spPr>
        <p:txBody>
          <a:bodyPr>
            <a:spAutoFit/>
          </a:bodyPr>
          <a:lstStyle/>
          <a:p>
            <a:pPr algn="l" eaLnBrk="1" hangingPunct="1"/>
            <a:r>
              <a:rPr lang="id-ID" sz="1800" smtClean="0">
                <a:solidFill>
                  <a:srgbClr val="422100"/>
                </a:solidFill>
              </a:rPr>
              <a:t>Menurut Pierce, seorang filsuf Jerman, ditinjau dari relasinya, maka tanda dibedakan atas 3 jenis:</a:t>
            </a:r>
            <a:br>
              <a:rPr lang="id-ID" sz="1800" smtClean="0">
                <a:solidFill>
                  <a:srgbClr val="422100"/>
                </a:solidFill>
              </a:rPr>
            </a:br>
            <a:r>
              <a:rPr lang="id-ID" sz="1800" smtClean="0">
                <a:solidFill>
                  <a:srgbClr val="422100"/>
                </a:solidFill>
              </a:rPr>
              <a:t>1. ICON</a:t>
            </a:r>
            <a:br>
              <a:rPr lang="id-ID" sz="1800" smtClean="0">
                <a:solidFill>
                  <a:srgbClr val="422100"/>
                </a:solidFill>
              </a:rPr>
            </a:br>
            <a:r>
              <a:rPr lang="id-ID" sz="1800" smtClean="0">
                <a:solidFill>
                  <a:srgbClr val="422100"/>
                </a:solidFill>
              </a:rPr>
              <a:t>2. INDEKS</a:t>
            </a:r>
            <a:br>
              <a:rPr lang="id-ID" sz="1800" smtClean="0">
                <a:solidFill>
                  <a:srgbClr val="422100"/>
                </a:solidFill>
              </a:rPr>
            </a:br>
            <a:r>
              <a:rPr lang="id-ID" sz="1800" smtClean="0">
                <a:solidFill>
                  <a:srgbClr val="422100"/>
                </a:solidFill>
              </a:rPr>
              <a:t>3. SIMBOL</a:t>
            </a:r>
          </a:p>
        </p:txBody>
      </p:sp>
      <p:sp>
        <p:nvSpPr>
          <p:cNvPr id="5" name="TextBox 4"/>
          <p:cNvSpPr txBox="1">
            <a:spLocks noChangeArrowheads="1"/>
          </p:cNvSpPr>
          <p:nvPr/>
        </p:nvSpPr>
        <p:spPr bwMode="auto">
          <a:xfrm>
            <a:off x="428625" y="500063"/>
            <a:ext cx="5429250" cy="3970337"/>
          </a:xfrm>
          <a:prstGeom prst="rect">
            <a:avLst/>
          </a:prstGeom>
          <a:noFill/>
          <a:ln w="9525">
            <a:noFill/>
            <a:miter lim="800000"/>
            <a:headEnd/>
            <a:tailEnd/>
          </a:ln>
        </p:spPr>
        <p:txBody>
          <a:bodyPr>
            <a:spAutoFit/>
          </a:bodyPr>
          <a:lstStyle/>
          <a:p>
            <a:pPr algn="just"/>
            <a:r>
              <a:rPr lang="id-ID">
                <a:solidFill>
                  <a:srgbClr val="422100"/>
                </a:solidFill>
                <a:latin typeface="Calibri" pitchFamily="34" charset="0"/>
              </a:rPr>
              <a:t>Sementara itu, Charles Sanders Pierce, menandaskan bahwa kita hanya dapat berpikir dengan medium tanda. Manusia hanya dapat berkomunikasi lewat sarana tanda.</a:t>
            </a:r>
          </a:p>
          <a:p>
            <a:pPr algn="just"/>
            <a:endParaRPr lang="id-ID">
              <a:solidFill>
                <a:srgbClr val="422100"/>
              </a:solidFill>
              <a:latin typeface="Calibri" pitchFamily="34" charset="0"/>
            </a:endParaRPr>
          </a:p>
          <a:p>
            <a:pPr algn="just"/>
            <a:r>
              <a:rPr lang="id-ID">
                <a:solidFill>
                  <a:srgbClr val="422100"/>
                </a:solidFill>
                <a:latin typeface="Calibri" pitchFamily="34" charset="0"/>
              </a:rPr>
              <a:t>Tanda dalam kehidupan manusia bisa tanda gerak atau isyarat. Lambaian tangan yang bisa diartikan memanggil atau anggukan kepala dapat diterjemahkan setuju. Tanda bunyi, seperti tiupan peluit, terompet, genderang, suara manusia, dering telpon. Tanda tulisan, di antaranya huruf dan angka. Bisa juga tanda gambar berbentuk rambu lalulintas, dan masih banyak ragamnya (Noth, 1995:44).</a:t>
            </a:r>
          </a:p>
          <a:p>
            <a:pPr algn="just"/>
            <a:endParaRPr lang="id-ID">
              <a:solidFill>
                <a:srgbClr val="4221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42875"/>
            <a:ext cx="8229600" cy="725488"/>
          </a:xfrm>
        </p:spPr>
        <p:txBody>
          <a:bodyPr rtlCol="0">
            <a:normAutofit fontScale="90000"/>
          </a:bodyPr>
          <a:lstStyle/>
          <a:p>
            <a:pPr algn="l" eaLnBrk="1" fontAlgn="auto" hangingPunct="1">
              <a:spcAft>
                <a:spcPts val="0"/>
              </a:spcAft>
              <a:defRPr/>
            </a:pPr>
            <a:r>
              <a:rPr lang="id-ID" dirty="0" smtClean="0"/>
              <a:t>ICON</a:t>
            </a:r>
            <a:endParaRPr lang="id-ID" dirty="0"/>
          </a:p>
        </p:txBody>
      </p:sp>
      <p:sp>
        <p:nvSpPr>
          <p:cNvPr id="19460" name="TextBox 3"/>
          <p:cNvSpPr txBox="1">
            <a:spLocks noChangeArrowheads="1"/>
          </p:cNvSpPr>
          <p:nvPr/>
        </p:nvSpPr>
        <p:spPr bwMode="auto">
          <a:xfrm>
            <a:off x="357188" y="788988"/>
            <a:ext cx="4857750" cy="5354637"/>
          </a:xfrm>
          <a:prstGeom prst="rect">
            <a:avLst/>
          </a:prstGeom>
          <a:noFill/>
          <a:ln w="9525">
            <a:noFill/>
            <a:miter lim="800000"/>
            <a:headEnd/>
            <a:tailEnd/>
          </a:ln>
        </p:spPr>
        <p:txBody>
          <a:bodyPr>
            <a:spAutoFit/>
          </a:bodyPr>
          <a:lstStyle/>
          <a:p>
            <a:pPr algn="just"/>
            <a:r>
              <a:rPr lang="id-ID">
                <a:solidFill>
                  <a:srgbClr val="422100"/>
                </a:solidFill>
                <a:latin typeface="Calibri" pitchFamily="34" charset="0"/>
              </a:rPr>
              <a:t>+ ICON +</a:t>
            </a:r>
          </a:p>
          <a:p>
            <a:pPr algn="just"/>
            <a:r>
              <a:rPr lang="id-ID">
                <a:solidFill>
                  <a:srgbClr val="422100"/>
                </a:solidFill>
                <a:latin typeface="Calibri" pitchFamily="34" charset="0"/>
              </a:rPr>
              <a:t>Ikon adalah tanda yang mirip dengan objek yang diwakilinya. </a:t>
            </a:r>
          </a:p>
          <a:p>
            <a:pPr algn="just"/>
            <a:endParaRPr lang="id-ID">
              <a:solidFill>
                <a:srgbClr val="422100"/>
              </a:solidFill>
              <a:latin typeface="Calibri" pitchFamily="34" charset="0"/>
            </a:endParaRPr>
          </a:p>
          <a:p>
            <a:r>
              <a:rPr lang="id-ID">
                <a:solidFill>
                  <a:srgbClr val="422100"/>
                </a:solidFill>
                <a:latin typeface="Calibri" pitchFamily="34" charset="0"/>
              </a:rPr>
              <a:t>Contoh: Peta dan Wilayah Geografisnya, foto dengan obyeknya (foto peristiwa,foto wajah,dsb), lukisan dengan gagasannya (lukisan alam)</a:t>
            </a:r>
            <a:br>
              <a:rPr lang="id-ID">
                <a:solidFill>
                  <a:srgbClr val="422100"/>
                </a:solidFill>
                <a:latin typeface="Calibri" pitchFamily="34" charset="0"/>
              </a:rPr>
            </a:br>
            <a:r>
              <a:rPr lang="id-ID">
                <a:solidFill>
                  <a:srgbClr val="422100"/>
                </a:solidFill>
                <a:latin typeface="Calibri" pitchFamily="34" charset="0"/>
              </a:rPr>
              <a:t/>
            </a:r>
            <a:br>
              <a:rPr lang="id-ID">
                <a:solidFill>
                  <a:srgbClr val="422100"/>
                </a:solidFill>
                <a:latin typeface="Calibri" pitchFamily="34" charset="0"/>
              </a:rPr>
            </a:br>
            <a:r>
              <a:rPr lang="id-ID">
                <a:solidFill>
                  <a:srgbClr val="422100"/>
                </a:solidFill>
                <a:latin typeface="Calibri" pitchFamily="34" charset="0"/>
              </a:rPr>
              <a:t>Ikon menggambarkan obyek2 yang tidak dapat dihadirkan </a:t>
            </a:r>
            <a:br>
              <a:rPr lang="id-ID">
                <a:solidFill>
                  <a:srgbClr val="422100"/>
                </a:solidFill>
                <a:latin typeface="Calibri" pitchFamily="34" charset="0"/>
              </a:rPr>
            </a:br>
            <a:r>
              <a:rPr lang="id-ID">
                <a:solidFill>
                  <a:srgbClr val="422100"/>
                </a:solidFill>
                <a:latin typeface="Calibri" pitchFamily="34" charset="0"/>
              </a:rPr>
              <a:t/>
            </a:r>
            <a:br>
              <a:rPr lang="id-ID">
                <a:solidFill>
                  <a:srgbClr val="422100"/>
                </a:solidFill>
                <a:latin typeface="Calibri" pitchFamily="34" charset="0"/>
              </a:rPr>
            </a:br>
            <a:r>
              <a:rPr lang="id-ID">
                <a:solidFill>
                  <a:srgbClr val="422100"/>
                </a:solidFill>
                <a:latin typeface="Calibri" pitchFamily="34" charset="0"/>
              </a:rPr>
              <a:t>IKON Merupakan tanda yang bisa menggambarkan ciri utama sesuatu meskipun objek tersebut tidak hadir. Ikon merupakan representasi dari suatu benda fisik yang mempunyai sifat menyerupai. </a:t>
            </a:r>
          </a:p>
          <a:p>
            <a:pPr algn="just"/>
            <a:r>
              <a:rPr lang="id-ID">
                <a:solidFill>
                  <a:srgbClr val="422100"/>
                </a:solidFill>
                <a:latin typeface="Calibri" pitchFamily="34" charset="0"/>
              </a:rPr>
              <a:t>Foto SBY adalah ikon SBY, Gambar Amien Rais adalah ikon Amien Rais.</a:t>
            </a:r>
          </a:p>
          <a:p>
            <a:pPr algn="just"/>
            <a:endParaRPr lang="id-ID">
              <a:solidFill>
                <a:srgbClr val="422100"/>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p:cNvSpPr>
            <a:spLocks noChangeArrowheads="1"/>
          </p:cNvSpPr>
          <p:nvPr/>
        </p:nvSpPr>
        <p:spPr bwMode="auto">
          <a:xfrm>
            <a:off x="500063" y="950913"/>
            <a:ext cx="4786312" cy="3692525"/>
          </a:xfrm>
          <a:prstGeom prst="rect">
            <a:avLst/>
          </a:prstGeom>
          <a:noFill/>
          <a:ln w="9525">
            <a:noFill/>
            <a:miter lim="800000"/>
            <a:headEnd/>
            <a:tailEnd/>
          </a:ln>
        </p:spPr>
        <p:txBody>
          <a:bodyPr>
            <a:spAutoFit/>
          </a:bodyPr>
          <a:lstStyle/>
          <a:p>
            <a:pPr algn="just"/>
            <a:r>
              <a:rPr lang="id-ID">
                <a:solidFill>
                  <a:srgbClr val="422100"/>
                </a:solidFill>
                <a:latin typeface="Calibri" pitchFamily="34" charset="0"/>
              </a:rPr>
              <a:t>Ikon dapat pula dikatakan, tanda yang memiliki ciri-ciri sama dengan apa yang dimaksudkan. </a:t>
            </a:r>
          </a:p>
          <a:p>
            <a:pPr algn="just"/>
            <a:endParaRPr lang="id-ID">
              <a:solidFill>
                <a:srgbClr val="422100"/>
              </a:solidFill>
              <a:latin typeface="Calibri" pitchFamily="34" charset="0"/>
            </a:endParaRPr>
          </a:p>
          <a:p>
            <a:pPr algn="just"/>
            <a:r>
              <a:rPr lang="id-ID">
                <a:solidFill>
                  <a:srgbClr val="422100"/>
                </a:solidFill>
                <a:latin typeface="Calibri" pitchFamily="34" charset="0"/>
              </a:rPr>
              <a:t>Misalnya, foto Sri Sultan Hamengkubuwono X sebagai Raja Keraton Ngayogyakarta Hadiningrat adalah ikon dari Pak Sultan. </a:t>
            </a:r>
          </a:p>
          <a:p>
            <a:pPr algn="just"/>
            <a:endParaRPr lang="id-ID">
              <a:solidFill>
                <a:srgbClr val="422100"/>
              </a:solidFill>
              <a:latin typeface="Calibri" pitchFamily="34" charset="0"/>
            </a:endParaRPr>
          </a:p>
          <a:p>
            <a:pPr algn="just"/>
            <a:r>
              <a:rPr lang="id-ID">
                <a:solidFill>
                  <a:srgbClr val="422100"/>
                </a:solidFill>
                <a:latin typeface="Calibri" pitchFamily="34" charset="0"/>
              </a:rPr>
              <a:t>Peta Yogyakarta adalah ikon dari wilayah Yogyakarta yang digambarkan dalam peta tersebut. </a:t>
            </a:r>
          </a:p>
          <a:p>
            <a:pPr algn="just"/>
            <a:endParaRPr lang="id-ID">
              <a:solidFill>
                <a:srgbClr val="422100"/>
              </a:solidFill>
              <a:latin typeface="Calibri" pitchFamily="34" charset="0"/>
            </a:endParaRPr>
          </a:p>
          <a:p>
            <a:pPr algn="just"/>
            <a:r>
              <a:rPr lang="id-ID">
                <a:solidFill>
                  <a:srgbClr val="422100"/>
                </a:solidFill>
                <a:latin typeface="Calibri" pitchFamily="34" charset="0"/>
              </a:rPr>
              <a:t>Cap jempol Pak Sultan adalah ikon dari ibu jari Pak Sultan.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573</Words>
  <Application>Microsoft Office PowerPoint</Application>
  <PresentationFormat>On-screen Show (4:3)</PresentationFormat>
  <Paragraphs>87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DESAIN PORTOFOLIO Universitas Esa Unggul  Pertemuan Ke-7</vt:lpstr>
      <vt:lpstr>Mengenal dasar semiotika dalam desain</vt:lpstr>
      <vt:lpstr>Slide 3</vt:lpstr>
      <vt:lpstr>Slide 4</vt:lpstr>
      <vt:lpstr>Slide 5</vt:lpstr>
      <vt:lpstr>SEMIOTIKA</vt:lpstr>
      <vt:lpstr>Menurut Pierce, seorang filsuf Jerman, ditinjau dari relasinya, maka tanda dibedakan atas 3 jenis: 1. ICON 2. INDEKS 3. SIMBOL</vt:lpstr>
      <vt:lpstr>ICON</vt:lpstr>
      <vt:lpstr>Slide 9</vt:lpstr>
      <vt:lpstr>Slide 10</vt:lpstr>
      <vt:lpstr>Slide 11</vt:lpstr>
      <vt:lpstr>Slide 12</vt:lpstr>
      <vt:lpstr>Indeks</vt:lpstr>
      <vt:lpstr>Slide 14</vt:lpstr>
      <vt:lpstr>SIMBOL</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DESAIN PORTOFOLIO Universitas Esa Unggul  Pertemuan Ke-5</dc:title>
  <dc:creator>azie</dc:creator>
  <cp:lastModifiedBy>azie</cp:lastModifiedBy>
  <cp:revision>3</cp:revision>
  <dcterms:created xsi:type="dcterms:W3CDTF">2017-10-30T00:30:22Z</dcterms:created>
  <dcterms:modified xsi:type="dcterms:W3CDTF">2017-10-30T00:45:46Z</dcterms:modified>
</cp:coreProperties>
</file>