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708" r:id="rId2"/>
    <p:sldMasterId id="2147483696" r:id="rId3"/>
  </p:sldMasterIdLst>
  <p:notesMasterIdLst>
    <p:notesMasterId r:id="rId17"/>
  </p:notesMasterIdLst>
  <p:handoutMasterIdLst>
    <p:handoutMasterId r:id="rId18"/>
  </p:handoutMasterIdLst>
  <p:sldIdLst>
    <p:sldId id="256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42D49-42F8-40D4-AB6A-490679A360FB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11605-8EE0-471B-A0FB-27881A87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1CB04-1C9B-4CA0-9750-8783F878D9CB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14425-8102-405D-B6A2-2CCB52C45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14425-8102-405D-B6A2-2CCB52C452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i="1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DSP - 302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i="1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20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74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EC7AE-FDA1-4FE5-96E0-C7F83CCF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M. Derajat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9019B-9C2F-47A7-BAF7-C65A440B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133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effectLst/>
              </a:rPr>
              <a:t>Pengantar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sz="5900" dirty="0" smtClean="0">
                <a:effectLst/>
                <a:latin typeface="Bauhaus 93" pitchFamily="82" charset="0"/>
              </a:rPr>
              <a:t>PROSES PRODUKSI</a:t>
            </a:r>
            <a:r>
              <a:rPr lang="en-US" sz="4700" dirty="0" smtClean="0">
                <a:effectLst/>
                <a:latin typeface="Bauhaus 93" pitchFamily="82" charset="0"/>
              </a:rPr>
              <a:t/>
            </a:r>
            <a:br>
              <a:rPr lang="en-US" sz="4700" dirty="0" smtClean="0">
                <a:effectLst/>
                <a:latin typeface="Bauhaus 93" pitchFamily="82" charset="0"/>
              </a:rPr>
            </a:br>
            <a:r>
              <a:rPr lang="en-US" dirty="0" smtClean="0">
                <a:effectLst/>
              </a:rPr>
              <a:t>(</a:t>
            </a:r>
            <a:r>
              <a:rPr lang="en-US" dirty="0" smtClean="0"/>
              <a:t>DSP – 302)</a:t>
            </a:r>
            <a:endParaRPr lang="en-US" dirty="0"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981896"/>
            <a:ext cx="7772400" cy="6663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</a:rPr>
              <a:t>Ir. M. </a:t>
            </a:r>
            <a:r>
              <a:rPr lang="en-US" dirty="0" err="1" smtClean="0">
                <a:solidFill>
                  <a:srgbClr val="002060"/>
                </a:solidFill>
                <a:latin typeface="Berlin Sans FB" pitchFamily="34" charset="0"/>
              </a:rPr>
              <a:t>Derajat</a:t>
            </a: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erlin Sans FB" pitchFamily="34" charset="0"/>
              </a:rPr>
              <a:t>Amperajaya</a:t>
            </a: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</a:rPr>
              <a:t>, MM</a:t>
            </a:r>
            <a:endParaRPr lang="en-US" dirty="0">
              <a:solidFill>
                <a:srgbClr val="00206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lnSpc>
                <a:spcPct val="150000"/>
              </a:lnSpc>
              <a:buClrTx/>
              <a:buFont typeface="+mj-lt"/>
              <a:buAutoNum type="romanUcPeriod" startAt="2"/>
            </a:pPr>
            <a:r>
              <a:rPr lang="en-US" i="1" dirty="0" smtClean="0"/>
              <a:t>Property Enhancing Processes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 material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i="1" dirty="0" smtClean="0"/>
              <a:t>Heat treatment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smtClean="0"/>
              <a:t>annealing</a:t>
            </a:r>
            <a:r>
              <a:rPr lang="en-US" dirty="0" smtClean="0"/>
              <a:t> &amp; </a:t>
            </a:r>
            <a:r>
              <a:rPr lang="en-US" i="1" dirty="0" smtClean="0"/>
              <a:t>strengthening processes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&amp; </a:t>
            </a:r>
            <a:r>
              <a:rPr lang="en-US" dirty="0" err="1" smtClean="0"/>
              <a:t>gelas</a:t>
            </a:r>
            <a:r>
              <a:rPr lang="en-US" dirty="0" smtClean="0"/>
              <a:t>. </a:t>
            </a:r>
            <a:r>
              <a:rPr lang="en-US" i="1" dirty="0" smtClean="0"/>
              <a:t>Sintering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bubuk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&amp; </a:t>
            </a:r>
            <a:r>
              <a:rPr lang="en-US" dirty="0" err="1" smtClean="0"/>
              <a:t>keramik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dirty="0" smtClean="0"/>
              <a:t>Processing Operations (</a:t>
            </a:r>
            <a:r>
              <a:rPr lang="en-US" b="1" i="1" dirty="0" err="1" smtClean="0"/>
              <a:t>lanj</a:t>
            </a:r>
            <a:r>
              <a:rPr lang="en-US" b="1" i="1" dirty="0" smtClean="0"/>
              <a:t>.):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76800"/>
          </a:xfrm>
        </p:spPr>
        <p:txBody>
          <a:bodyPr>
            <a:noAutofit/>
          </a:bodyPr>
          <a:lstStyle/>
          <a:p>
            <a:pPr marL="571500" indent="-571500">
              <a:lnSpc>
                <a:spcPct val="170000"/>
              </a:lnSpc>
              <a:buClrTx/>
              <a:buFont typeface="+mj-lt"/>
              <a:buAutoNum type="romanUcPeriod" startAt="3"/>
            </a:pPr>
            <a:r>
              <a:rPr lang="en-US" sz="1600" i="1" dirty="0" smtClean="0"/>
              <a:t>Surface Processing Operations</a:t>
            </a:r>
            <a:endParaRPr lang="en-US" sz="1600" dirty="0" smtClean="0"/>
          </a:p>
          <a:p>
            <a:pPr lvl="0">
              <a:lnSpc>
                <a:spcPct val="170000"/>
              </a:lnSpc>
              <a:buClrTx/>
            </a:pPr>
            <a:r>
              <a:rPr lang="en-US" sz="1600" dirty="0" err="1" smtClean="0"/>
              <a:t>Pembersihan</a:t>
            </a:r>
            <a:r>
              <a:rPr lang="en-US" sz="1600" dirty="0" smtClean="0"/>
              <a:t> (</a:t>
            </a:r>
            <a:r>
              <a:rPr lang="en-US" sz="1600" i="1" dirty="0" smtClean="0"/>
              <a:t>cleaning</a:t>
            </a:r>
            <a:r>
              <a:rPr lang="en-US" sz="1600" dirty="0" smtClean="0"/>
              <a:t>) :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kimia</a:t>
            </a:r>
            <a:r>
              <a:rPr lang="en-US" sz="1600" dirty="0" smtClean="0"/>
              <a:t> &amp; </a:t>
            </a:r>
            <a:r>
              <a:rPr lang="en-US" sz="1600" dirty="0" err="1" smtClean="0"/>
              <a:t>mekanis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pembersihan</a:t>
            </a:r>
            <a:r>
              <a:rPr lang="en-US" sz="1600" dirty="0" smtClean="0"/>
              <a:t> </a:t>
            </a:r>
            <a:r>
              <a:rPr lang="en-US" sz="1600" dirty="0" err="1" smtClean="0"/>
              <a:t>debu</a:t>
            </a:r>
            <a:r>
              <a:rPr lang="en-US" sz="1600" dirty="0" smtClean="0"/>
              <a:t>, </a:t>
            </a:r>
            <a:r>
              <a:rPr lang="en-US" sz="1600" dirty="0" err="1" smtClean="0"/>
              <a:t>oli</a:t>
            </a:r>
            <a:r>
              <a:rPr lang="en-US" sz="1600" dirty="0" smtClean="0"/>
              <a:t>, </a:t>
            </a:r>
            <a:r>
              <a:rPr lang="en-US" sz="1600" dirty="0" err="1" smtClean="0"/>
              <a:t>dll</a:t>
            </a:r>
            <a:r>
              <a:rPr lang="en-US" sz="1600" dirty="0" smtClean="0"/>
              <a:t>.</a:t>
            </a:r>
          </a:p>
          <a:p>
            <a:pPr lvl="0">
              <a:lnSpc>
                <a:spcPct val="170000"/>
              </a:lnSpc>
              <a:buClrTx/>
            </a:pPr>
            <a:r>
              <a:rPr lang="en-US" sz="1600" i="1" dirty="0" smtClean="0"/>
              <a:t>Treatments</a:t>
            </a:r>
            <a:r>
              <a:rPr lang="en-US" sz="1600" dirty="0" smtClean="0"/>
              <a:t> </a:t>
            </a:r>
            <a:r>
              <a:rPr lang="en-US" sz="1600" dirty="0" err="1" smtClean="0"/>
              <a:t>permukaan</a:t>
            </a:r>
            <a:r>
              <a:rPr lang="en-US" sz="1600" dirty="0" smtClean="0"/>
              <a:t> :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mekanis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i="1" dirty="0" smtClean="0"/>
              <a:t>shoot </a:t>
            </a:r>
            <a:r>
              <a:rPr lang="en-US" sz="1600" i="1" dirty="0" err="1" smtClean="0"/>
              <a:t>peening</a:t>
            </a:r>
            <a:r>
              <a:rPr lang="en-US" sz="1600" dirty="0" smtClean="0"/>
              <a:t> &amp; </a:t>
            </a:r>
            <a:r>
              <a:rPr lang="en-US" sz="1600" i="1" dirty="0" smtClean="0"/>
              <a:t>sand blasting</a:t>
            </a:r>
            <a:r>
              <a:rPr lang="en-US" sz="1600" dirty="0" smtClean="0"/>
              <a:t>.</a:t>
            </a:r>
          </a:p>
          <a:p>
            <a:pPr lvl="0">
              <a:lnSpc>
                <a:spcPct val="170000"/>
              </a:lnSpc>
              <a:buClrTx/>
            </a:pPr>
            <a:r>
              <a:rPr lang="en-US" sz="1600" i="1" dirty="0" smtClean="0"/>
              <a:t>Coating</a:t>
            </a:r>
            <a:r>
              <a:rPr lang="en-US" sz="1600" dirty="0" smtClean="0"/>
              <a:t> (</a:t>
            </a:r>
            <a:r>
              <a:rPr lang="en-US" sz="1600" dirty="0" err="1" smtClean="0"/>
              <a:t>pelapisan</a:t>
            </a:r>
            <a:r>
              <a:rPr lang="en-US" sz="1600" dirty="0" smtClean="0"/>
              <a:t>) :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pelapisan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i="1" dirty="0" smtClean="0"/>
              <a:t>electroplating</a:t>
            </a:r>
            <a:r>
              <a:rPr lang="en-US" sz="1600" dirty="0" smtClean="0"/>
              <a:t>, </a:t>
            </a:r>
            <a:r>
              <a:rPr lang="en-US" sz="1600" i="1" dirty="0" smtClean="0"/>
              <a:t>anodizing of </a:t>
            </a:r>
            <a:r>
              <a:rPr lang="en-US" sz="1600" i="1" dirty="0" err="1" smtClean="0"/>
              <a:t>alumunium</a:t>
            </a:r>
            <a:r>
              <a:rPr lang="en-US" sz="1600" dirty="0" smtClean="0"/>
              <a:t>, </a:t>
            </a:r>
            <a:r>
              <a:rPr lang="en-US" sz="1600" dirty="0" err="1" smtClean="0"/>
              <a:t>pengecatan</a:t>
            </a:r>
            <a:r>
              <a:rPr lang="en-US" sz="1600" dirty="0" smtClean="0"/>
              <a:t>.</a:t>
            </a:r>
          </a:p>
          <a:p>
            <a:pPr>
              <a:lnSpc>
                <a:spcPct val="170000"/>
              </a:lnSpc>
              <a:buClrTx/>
            </a:pP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alasan</a:t>
            </a:r>
            <a:r>
              <a:rPr lang="en-US" sz="1600" dirty="0" smtClean="0"/>
              <a:t> </a:t>
            </a:r>
            <a:r>
              <a:rPr lang="en-US" sz="1600" dirty="0" err="1" smtClean="0"/>
              <a:t>pelapisan</a:t>
            </a:r>
            <a:r>
              <a:rPr lang="en-US" sz="1600" dirty="0" smtClean="0"/>
              <a:t> :</a:t>
            </a:r>
          </a:p>
          <a:p>
            <a:pPr lvl="1">
              <a:lnSpc>
                <a:spcPct val="170000"/>
              </a:lnSpc>
              <a:buClrTx/>
            </a:pPr>
            <a:r>
              <a:rPr lang="en-US" sz="1600" dirty="0" err="1" smtClean="0"/>
              <a:t>Pencegahan</a:t>
            </a:r>
            <a:r>
              <a:rPr lang="en-US" sz="1600" dirty="0" smtClean="0"/>
              <a:t> karat</a:t>
            </a:r>
          </a:p>
          <a:p>
            <a:pPr lvl="1">
              <a:lnSpc>
                <a:spcPct val="170000"/>
              </a:lnSpc>
              <a:buClrTx/>
            </a:pPr>
            <a:r>
              <a:rPr lang="en-US" sz="1600" dirty="0" err="1" smtClean="0"/>
              <a:t>Pewarnaan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tampilan</a:t>
            </a:r>
            <a:endParaRPr lang="en-US" sz="1600" dirty="0" smtClean="0"/>
          </a:p>
          <a:p>
            <a:pPr lvl="1">
              <a:lnSpc>
                <a:spcPct val="170000"/>
              </a:lnSpc>
              <a:buClrTx/>
            </a:pPr>
            <a:r>
              <a:rPr lang="en-US" sz="1600" dirty="0" err="1" smtClean="0"/>
              <a:t>Penahan</a:t>
            </a:r>
            <a:r>
              <a:rPr lang="en-US" sz="1600" dirty="0" smtClean="0"/>
              <a:t> </a:t>
            </a:r>
            <a:r>
              <a:rPr lang="en-US" sz="1600" dirty="0" err="1" smtClean="0"/>
              <a:t>kebocoran</a:t>
            </a:r>
            <a:endParaRPr lang="en-US" sz="1600" dirty="0" smtClean="0"/>
          </a:p>
          <a:p>
            <a:pPr lvl="1">
              <a:lnSpc>
                <a:spcPct val="170000"/>
              </a:lnSpc>
              <a:buClrTx/>
            </a:pPr>
            <a:r>
              <a:rPr lang="en-US" sz="1600" dirty="0" err="1" smtClean="0"/>
              <a:t>Persiapan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berikutnya</a:t>
            </a:r>
            <a:endParaRPr lang="en-US" sz="16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dirty="0" smtClean="0"/>
              <a:t>Processing Operations (</a:t>
            </a:r>
            <a:r>
              <a:rPr lang="en-US" b="1" i="1" dirty="0" err="1" smtClean="0"/>
              <a:t>lanj</a:t>
            </a:r>
            <a:r>
              <a:rPr lang="en-US" b="1" i="1" dirty="0" smtClean="0"/>
              <a:t>.):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70000"/>
              </a:lnSpc>
              <a:buClrTx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i="1" dirty="0" smtClean="0"/>
              <a:t>entity</a:t>
            </a:r>
            <a:r>
              <a:rPr lang="en-US" dirty="0" smtClean="0"/>
              <a:t>)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70000"/>
              </a:lnSpc>
              <a:buClrTx/>
            </a:pP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: </a:t>
            </a:r>
            <a:r>
              <a:rPr lang="en-US" dirty="0" err="1" smtClean="0"/>
              <a:t>pengelasan</a:t>
            </a:r>
            <a:r>
              <a:rPr lang="en-US" dirty="0" smtClean="0"/>
              <a:t> (</a:t>
            </a:r>
            <a:r>
              <a:rPr lang="en-US" i="1" dirty="0" smtClean="0"/>
              <a:t>welding</a:t>
            </a:r>
            <a:r>
              <a:rPr lang="en-US" dirty="0" smtClean="0"/>
              <a:t>), </a:t>
            </a:r>
            <a:r>
              <a:rPr lang="en-US" i="1" dirty="0" smtClean="0"/>
              <a:t>brazing</a:t>
            </a:r>
            <a:r>
              <a:rPr lang="en-US" dirty="0" smtClean="0"/>
              <a:t>, </a:t>
            </a:r>
            <a:r>
              <a:rPr lang="en-US" i="1" dirty="0" smtClean="0"/>
              <a:t>soldering</a:t>
            </a:r>
            <a:r>
              <a:rPr lang="en-US" dirty="0" smtClean="0"/>
              <a:t>,&amp; </a:t>
            </a:r>
            <a:r>
              <a:rPr lang="en-US" i="1" dirty="0" smtClean="0"/>
              <a:t>adhesive bonding</a:t>
            </a:r>
            <a:endParaRPr lang="en-US" dirty="0" smtClean="0"/>
          </a:p>
          <a:p>
            <a:pPr marL="514350" indent="-514350">
              <a:lnSpc>
                <a:spcPct val="170000"/>
              </a:lnSpc>
              <a:buClrTx/>
            </a:pP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pengencang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(</a:t>
            </a:r>
            <a:r>
              <a:rPr lang="en-US" i="1" dirty="0" smtClean="0"/>
              <a:t>mechanical fastening</a:t>
            </a:r>
            <a:r>
              <a:rPr lang="en-US" dirty="0" smtClean="0"/>
              <a:t>) :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sekrup</a:t>
            </a:r>
            <a:r>
              <a:rPr lang="en-US" dirty="0" smtClean="0"/>
              <a:t> (</a:t>
            </a:r>
            <a:r>
              <a:rPr lang="en-US" i="1" dirty="0" smtClean="0"/>
              <a:t>screw</a:t>
            </a:r>
            <a:r>
              <a:rPr lang="en-US" dirty="0" smtClean="0"/>
              <a:t>), </a:t>
            </a:r>
            <a:r>
              <a:rPr lang="en-US" dirty="0" err="1" smtClean="0"/>
              <a:t>baut</a:t>
            </a:r>
            <a:r>
              <a:rPr lang="en-US" dirty="0" smtClean="0"/>
              <a:t> (</a:t>
            </a:r>
            <a:r>
              <a:rPr lang="en-US" i="1" dirty="0" smtClean="0"/>
              <a:t>bolt</a:t>
            </a:r>
            <a:r>
              <a:rPr lang="en-US" dirty="0" smtClean="0"/>
              <a:t>) - </a:t>
            </a:r>
            <a:r>
              <a:rPr lang="en-US" dirty="0" err="1" smtClean="0"/>
              <a:t>mur</a:t>
            </a:r>
            <a:r>
              <a:rPr lang="en-US" dirty="0" smtClean="0"/>
              <a:t> (</a:t>
            </a:r>
            <a:r>
              <a:rPr lang="en-US" i="1" dirty="0" smtClean="0"/>
              <a:t>nut</a:t>
            </a:r>
            <a:r>
              <a:rPr lang="en-US" dirty="0" smtClean="0"/>
              <a:t>). Dan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pengencang</a:t>
            </a:r>
            <a:r>
              <a:rPr lang="en-US" dirty="0" smtClean="0"/>
              <a:t> permanent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paku</a:t>
            </a:r>
            <a:r>
              <a:rPr lang="en-US" dirty="0" smtClean="0"/>
              <a:t> </a:t>
            </a:r>
            <a:r>
              <a:rPr lang="en-US" dirty="0" err="1" smtClean="0"/>
              <a:t>keling</a:t>
            </a:r>
            <a:r>
              <a:rPr lang="en-US" dirty="0" smtClean="0"/>
              <a:t> (</a:t>
            </a:r>
            <a:r>
              <a:rPr lang="en-US" i="1" dirty="0" smtClean="0"/>
              <a:t>rivet</a:t>
            </a:r>
            <a:r>
              <a:rPr lang="en-US" dirty="0" smtClean="0"/>
              <a:t>), &amp; press </a:t>
            </a:r>
            <a:r>
              <a:rPr lang="en-US" dirty="0" err="1" smtClean="0"/>
              <a:t>gabungan</a:t>
            </a:r>
            <a:r>
              <a:rPr lang="en-US" dirty="0" smtClean="0"/>
              <a:t> (</a:t>
            </a:r>
            <a:r>
              <a:rPr lang="en-US" i="1" dirty="0" smtClean="0"/>
              <a:t>press fitting</a:t>
            </a:r>
            <a:r>
              <a:rPr lang="en-US" dirty="0" smtClean="0"/>
              <a:t>).</a:t>
            </a:r>
          </a:p>
          <a:p>
            <a:pPr marL="514350" indent="-514350">
              <a:lnSpc>
                <a:spcPct val="170000"/>
              </a:lnSpc>
              <a:buClrTx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dirty="0" smtClean="0"/>
              <a:t>B. Assembly Operations</a:t>
            </a:r>
            <a:r>
              <a:rPr lang="en-US" dirty="0" smtClean="0"/>
              <a:t> </a:t>
            </a:r>
            <a:r>
              <a:rPr lang="en-US" b="1" i="1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IMG088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4000" contrast="54000"/>
          </a:blip>
          <a:srcRect l="8917" t="6140" r="9869" b="9879"/>
          <a:stretch>
            <a:fillRect/>
          </a:stretch>
        </p:blipFill>
        <p:spPr bwMode="auto">
          <a:xfrm>
            <a:off x="4114800" y="152401"/>
            <a:ext cx="4691588" cy="6477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7316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Manufakturing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2672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ClrTx/>
            </a:pPr>
            <a:r>
              <a:rPr lang="en-US" sz="2000" dirty="0" err="1" smtClean="0"/>
              <a:t>Desainer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,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: </a:t>
            </a:r>
            <a:r>
              <a:rPr lang="en-US" sz="2000" b="1" dirty="0" smtClean="0"/>
              <a:t>material, </a:t>
            </a:r>
            <a:r>
              <a:rPr lang="en-US" sz="2000" b="1" dirty="0" err="1" smtClean="0"/>
              <a:t>proses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manufaktur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ukuran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terminologi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). </a:t>
            </a:r>
          </a:p>
          <a:p>
            <a:pPr>
              <a:lnSpc>
                <a:spcPct val="170000"/>
              </a:lnSpc>
              <a:buClrTx/>
            </a:pPr>
            <a:r>
              <a:rPr lang="en-US" sz="2000" dirty="0" err="1" smtClean="0"/>
              <a:t>Sumber-sumber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menunjang</a:t>
            </a:r>
            <a:r>
              <a:rPr lang="en-US" sz="2000" dirty="0" smtClean="0"/>
              <a:t> </a:t>
            </a:r>
            <a:r>
              <a:rPr lang="en-US" sz="2000" dirty="0" err="1" smtClean="0"/>
              <a:t>kedalaman</a:t>
            </a:r>
            <a:r>
              <a:rPr lang="en-US" sz="2000" dirty="0" smtClean="0"/>
              <a:t> </a:t>
            </a:r>
            <a:r>
              <a:rPr lang="en-US" sz="2000" b="1" dirty="0" smtClean="0"/>
              <a:t>detailing </a:t>
            </a:r>
            <a:r>
              <a:rPr lang="en-US" sz="2000" b="1" dirty="0" err="1" smtClean="0"/>
              <a:t>desain</a:t>
            </a:r>
            <a:r>
              <a:rPr lang="en-US" sz="2000" b="1" dirty="0" smtClean="0"/>
              <a:t>.</a:t>
            </a:r>
            <a:endParaRPr lang="en-US" sz="2000" dirty="0" smtClean="0"/>
          </a:p>
          <a:p>
            <a:pPr>
              <a:lnSpc>
                <a:spcPct val="170000"/>
              </a:lnSpc>
              <a:buClrTx/>
            </a:pPr>
            <a:r>
              <a:rPr lang="en-US" sz="2000" dirty="0" err="1" smtClean="0"/>
              <a:t>Proses</a:t>
            </a:r>
            <a:r>
              <a:rPr lang="en-US" sz="2000" dirty="0" smtClean="0"/>
              <a:t>, Material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Pengukuran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referensi</a:t>
            </a:r>
            <a:r>
              <a:rPr lang="en-US" sz="2000" b="1" dirty="0" smtClean="0"/>
              <a:t> manual </a:t>
            </a:r>
            <a:r>
              <a:rPr lang="en-US" sz="2000" dirty="0" err="1" smtClean="0"/>
              <a:t>hal-hal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desainer</a:t>
            </a:r>
            <a:r>
              <a:rPr lang="en-US" sz="2000" dirty="0" smtClean="0"/>
              <a:t>.</a:t>
            </a:r>
          </a:p>
          <a:p>
            <a:pPr>
              <a:lnSpc>
                <a:spcPct val="170000"/>
              </a:lnSpc>
              <a:buClrTx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Process, Material and Measurements </a:t>
            </a:r>
            <a:r>
              <a:rPr lang="en-US" sz="3100" b="0" i="1" dirty="0" smtClean="0">
                <a:effectLst/>
              </a:rPr>
              <a:t>(Daniel F. </a:t>
            </a:r>
            <a:r>
              <a:rPr lang="en-US" sz="3100" b="0" i="1" dirty="0" err="1" smtClean="0">
                <a:effectLst/>
              </a:rPr>
              <a:t>Cuffaro</a:t>
            </a:r>
            <a:r>
              <a:rPr lang="en-US" sz="3100" b="0" i="1" dirty="0" smtClean="0">
                <a:effectLst/>
              </a:rPr>
              <a:t>)</a:t>
            </a:r>
            <a:endParaRPr lang="en-US" sz="3100" b="0" i="1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</a:t>
            </a:r>
            <a:r>
              <a:rPr lang="en-US" dirty="0" err="1" smtClean="0"/>
              <a:t>Derajat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1328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lnSpc>
                <a:spcPct val="150000"/>
              </a:lnSpc>
              <a:buClrTx/>
              <a:buFont typeface="+mj-lt"/>
              <a:buAutoNum type="alphaUcPeriod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(</a:t>
            </a:r>
            <a:r>
              <a:rPr lang="en-US" b="1" i="1" dirty="0" smtClean="0"/>
              <a:t>Processing Operations</a:t>
            </a:r>
            <a:r>
              <a:rPr lang="en-US" dirty="0" smtClean="0"/>
              <a:t>) :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Transformasi</a:t>
            </a:r>
            <a:r>
              <a:rPr lang="en-US" dirty="0" smtClean="0"/>
              <a:t> material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/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/ </a:t>
            </a:r>
            <a:r>
              <a:rPr lang="en-US" dirty="0" err="1" smtClean="0"/>
              <a:t>tingkat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ClrTx/>
            </a:pPr>
            <a:endParaRPr lang="en-US" dirty="0" smtClean="0"/>
          </a:p>
          <a:p>
            <a:pPr marL="514350" lvl="0" indent="-514350">
              <a:lnSpc>
                <a:spcPct val="150000"/>
              </a:lnSpc>
              <a:buClrTx/>
              <a:buFont typeface="+mj-lt"/>
              <a:buAutoNum type="alphaUcPeriod" startAt="2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Perakitan</a:t>
            </a:r>
            <a:r>
              <a:rPr lang="en-US" dirty="0" smtClean="0"/>
              <a:t> (</a:t>
            </a:r>
            <a:r>
              <a:rPr lang="en-US" b="1" i="1" dirty="0" smtClean="0"/>
              <a:t>Assembly Operations</a:t>
            </a:r>
            <a:r>
              <a:rPr lang="en-US" dirty="0" smtClean="0"/>
              <a:t>) :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i="1" dirty="0" smtClean="0"/>
              <a:t>entity</a:t>
            </a:r>
            <a:r>
              <a:rPr lang="en-US" dirty="0" smtClean="0"/>
              <a:t>)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Klasifikasi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manufacturing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terbagi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(ISIC):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pPr marL="571500" lvl="0" indent="-571500">
              <a:lnSpc>
                <a:spcPct val="150000"/>
              </a:lnSpc>
              <a:buClrTx/>
              <a:buFont typeface="+mj-lt"/>
              <a:buAutoNum type="romanUcPeriod"/>
            </a:pPr>
            <a:r>
              <a:rPr lang="en-US" i="1" dirty="0" smtClean="0"/>
              <a:t>Shaping Processes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geometris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material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dirty="0" smtClean="0"/>
              <a:t>A. Processing Operations 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i="1" dirty="0" smtClean="0"/>
              <a:t>Casting</a:t>
            </a:r>
            <a:r>
              <a:rPr lang="en-US" dirty="0" smtClean="0"/>
              <a:t> (</a:t>
            </a:r>
            <a:r>
              <a:rPr lang="en-US" dirty="0" err="1" smtClean="0"/>
              <a:t>logam</a:t>
            </a:r>
            <a:r>
              <a:rPr lang="en-US" dirty="0" smtClean="0"/>
              <a:t>)/ </a:t>
            </a:r>
            <a:r>
              <a:rPr lang="en-US" i="1" dirty="0" smtClean="0"/>
              <a:t>molding</a:t>
            </a:r>
            <a:r>
              <a:rPr lang="en-US" dirty="0" smtClean="0"/>
              <a:t> (</a:t>
            </a:r>
            <a:r>
              <a:rPr lang="en-US" dirty="0" err="1" smtClean="0"/>
              <a:t>plastik</a:t>
            </a:r>
            <a:r>
              <a:rPr lang="en-US" dirty="0" smtClean="0"/>
              <a:t>) : </a:t>
            </a:r>
            <a:r>
              <a:rPr lang="en-US" dirty="0" err="1" smtClean="0"/>
              <a:t>Dimana</a:t>
            </a:r>
            <a:r>
              <a:rPr lang="en-US" dirty="0" smtClean="0"/>
              <a:t> material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material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dipanaskan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smtClean="0"/>
              <a:t>liquid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semi liquid</a:t>
            </a:r>
            <a:r>
              <a:rPr lang="en-US" dirty="0" smtClean="0"/>
              <a:t>. </a:t>
            </a:r>
          </a:p>
          <a:p>
            <a:pPr marL="514350" lvl="0" indent="-514350">
              <a:lnSpc>
                <a:spcPct val="150000"/>
              </a:lnSpc>
              <a:buClrTx/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4 (</a:t>
            </a:r>
            <a:r>
              <a:rPr lang="en-US" sz="3200" dirty="0" err="1" smtClean="0"/>
              <a:t>empat</a:t>
            </a:r>
            <a:r>
              <a:rPr lang="en-US" sz="3200" dirty="0" smtClean="0"/>
              <a:t>) </a:t>
            </a:r>
            <a:r>
              <a:rPr lang="en-US" sz="3200" dirty="0" err="1" smtClean="0"/>
              <a:t>kategori</a:t>
            </a:r>
            <a:r>
              <a:rPr lang="en-US" sz="3200" dirty="0" smtClean="0"/>
              <a:t> </a:t>
            </a:r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material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i="1" dirty="0" smtClean="0"/>
              <a:t>shaping processes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pic>
        <p:nvPicPr>
          <p:cNvPr id="5" name="Picture 1" descr="CIMG0867"/>
          <p:cNvPicPr>
            <a:picLocks noChangeAspect="1" noChangeArrowheads="1"/>
          </p:cNvPicPr>
          <p:nvPr/>
        </p:nvPicPr>
        <p:blipFill>
          <a:blip r:embed="rId2">
            <a:lum bright="-5000" contrast="91000"/>
          </a:blip>
          <a:srcRect t="10806" r="8208" b="52748"/>
          <a:stretch>
            <a:fillRect/>
          </a:stretch>
        </p:blipFill>
        <p:spPr bwMode="auto">
          <a:xfrm>
            <a:off x="1676400" y="3810000"/>
            <a:ext cx="5628155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16764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lnSpc>
                <a:spcPct val="160000"/>
              </a:lnSpc>
              <a:buClrTx/>
              <a:buFont typeface="+mj-lt"/>
              <a:buAutoNum type="arabicPeriod" startAt="2"/>
            </a:pPr>
            <a:r>
              <a:rPr lang="en-US" i="1" dirty="0" smtClean="0"/>
              <a:t>Particulate Processing</a:t>
            </a:r>
            <a:r>
              <a:rPr lang="en-US" dirty="0" smtClean="0"/>
              <a:t> : Material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powder</a:t>
            </a:r>
            <a:r>
              <a:rPr lang="en-US" dirty="0" smtClean="0"/>
              <a:t>/ </a:t>
            </a:r>
            <a:r>
              <a:rPr lang="en-US" dirty="0" err="1" smtClean="0"/>
              <a:t>bubuk</a:t>
            </a:r>
            <a:r>
              <a:rPr lang="en-US" dirty="0" smtClean="0"/>
              <a:t>, </a:t>
            </a:r>
            <a:r>
              <a:rPr lang="en-US" dirty="0" err="1" smtClean="0"/>
              <a:t>dipadatkan</a:t>
            </a:r>
            <a:r>
              <a:rPr lang="en-US" dirty="0" smtClean="0"/>
              <a:t> (</a:t>
            </a:r>
            <a:r>
              <a:rPr lang="en-US" i="1" dirty="0" smtClean="0"/>
              <a:t>pressing</a:t>
            </a:r>
            <a:r>
              <a:rPr lang="en-US" dirty="0" smtClean="0"/>
              <a:t>) &amp; </a:t>
            </a:r>
            <a:r>
              <a:rPr lang="en-US" dirty="0" err="1" smtClean="0"/>
              <a:t>dipanaskan</a:t>
            </a:r>
            <a:r>
              <a:rPr lang="en-US" dirty="0" smtClean="0"/>
              <a:t> (</a:t>
            </a:r>
            <a:r>
              <a:rPr lang="en-US" i="1" dirty="0" smtClean="0"/>
              <a:t>sintering</a:t>
            </a:r>
            <a:r>
              <a:rPr lang="en-US" dirty="0" smtClean="0"/>
              <a:t>)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geometris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material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i="1" dirty="0" smtClean="0"/>
              <a:t>shaping processes</a:t>
            </a:r>
            <a:r>
              <a:rPr lang="en-US" sz="3200" dirty="0" smtClean="0"/>
              <a:t> (</a:t>
            </a:r>
            <a:r>
              <a:rPr lang="en-US" sz="3200" dirty="0" err="1" smtClean="0"/>
              <a:t>lanj</a:t>
            </a:r>
            <a:r>
              <a:rPr lang="en-US" sz="3200" dirty="0" smtClean="0"/>
              <a:t>.):</a:t>
            </a:r>
            <a:endParaRPr lang="en-US" sz="32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 descr="CIMG0867"/>
          <p:cNvPicPr>
            <a:picLocks noChangeAspect="1" noChangeArrowheads="1"/>
          </p:cNvPicPr>
          <p:nvPr/>
        </p:nvPicPr>
        <p:blipFill>
          <a:blip r:embed="rId2">
            <a:lum bright="-1000" contrast="91000"/>
          </a:blip>
          <a:srcRect t="47096" r="8208" b="10806"/>
          <a:stretch>
            <a:fillRect/>
          </a:stretch>
        </p:blipFill>
        <p:spPr bwMode="auto">
          <a:xfrm>
            <a:off x="1998662" y="3505200"/>
            <a:ext cx="5011738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724400" cy="3886200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lnSpc>
                <a:spcPct val="170000"/>
              </a:lnSpc>
              <a:buClrTx/>
              <a:buFont typeface="+mj-lt"/>
              <a:buAutoNum type="arabicPeriod" startAt="3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Deformasi</a:t>
            </a:r>
            <a:r>
              <a:rPr lang="en-US" dirty="0" smtClean="0"/>
              <a:t> : </a:t>
            </a:r>
            <a:r>
              <a:rPr lang="en-US" dirty="0" err="1" smtClean="0"/>
              <a:t>Pembentukan</a:t>
            </a:r>
            <a:r>
              <a:rPr lang="en-US" dirty="0" smtClean="0"/>
              <a:t> material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pengaplikasian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/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/ </a:t>
            </a:r>
            <a:r>
              <a:rPr lang="en-US" dirty="0" err="1" smtClean="0"/>
              <a:t>kemampuan</a:t>
            </a:r>
            <a:r>
              <a:rPr lang="en-US" dirty="0" smtClean="0"/>
              <a:t> material. Material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liat</a:t>
            </a:r>
            <a:r>
              <a:rPr lang="en-US" dirty="0" smtClean="0"/>
              <a:t> (</a:t>
            </a:r>
            <a:r>
              <a:rPr lang="en-US" i="1" dirty="0" smtClean="0"/>
              <a:t>ductile solid</a:t>
            </a:r>
            <a:r>
              <a:rPr lang="en-US" dirty="0" smtClean="0"/>
              <a:t>) &amp;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kala</a:t>
            </a:r>
            <a:r>
              <a:rPr lang="en-US" dirty="0" smtClean="0"/>
              <a:t> </a:t>
            </a:r>
            <a:r>
              <a:rPr lang="en-US" dirty="0" err="1" smtClean="0"/>
              <a:t>dipanaskan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lebur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keliatannya</a:t>
            </a:r>
            <a:r>
              <a:rPr lang="en-US" dirty="0" smtClean="0"/>
              <a:t>.</a:t>
            </a:r>
          </a:p>
          <a:p>
            <a:pPr marL="514350" lvl="0" indent="-514350">
              <a:lnSpc>
                <a:spcPct val="170000"/>
              </a:lnSpc>
              <a:buClrTx/>
              <a:buNone/>
            </a:pPr>
            <a:endParaRPr lang="en-US" dirty="0" smtClean="0"/>
          </a:p>
          <a:p>
            <a:pPr>
              <a:lnSpc>
                <a:spcPct val="170000"/>
              </a:lnSpc>
              <a:buClrTx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deformasi</a:t>
            </a:r>
            <a:r>
              <a:rPr lang="en-US" dirty="0" smtClean="0"/>
              <a:t> : </a:t>
            </a:r>
            <a:r>
              <a:rPr lang="en-US" i="1" dirty="0" smtClean="0"/>
              <a:t>Forging, extrusion, rolling, bending</a:t>
            </a:r>
            <a:endParaRPr lang="en-US" dirty="0" smtClean="0"/>
          </a:p>
          <a:p>
            <a:pPr>
              <a:lnSpc>
                <a:spcPct val="170000"/>
              </a:lnSpc>
              <a:buClrTx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material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i="1" dirty="0" smtClean="0"/>
              <a:t>shaping processes</a:t>
            </a:r>
            <a:r>
              <a:rPr lang="en-US" sz="3200" dirty="0" smtClean="0"/>
              <a:t> (</a:t>
            </a:r>
            <a:r>
              <a:rPr lang="en-US" sz="3200" dirty="0" err="1" smtClean="0"/>
              <a:t>lanj</a:t>
            </a:r>
            <a:r>
              <a:rPr lang="en-US" sz="3200" dirty="0" smtClean="0"/>
              <a:t>.):</a:t>
            </a:r>
            <a:endParaRPr lang="en-US" sz="3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1" descr="CIMG0896"/>
          <p:cNvPicPr>
            <a:picLocks noChangeAspect="1" noChangeArrowheads="1"/>
          </p:cNvPicPr>
          <p:nvPr/>
        </p:nvPicPr>
        <p:blipFill>
          <a:blip r:embed="rId2">
            <a:lum bright="-66000" contrast="86000"/>
          </a:blip>
          <a:srcRect l="20874" t="2179" r="12297" b="3148"/>
          <a:stretch>
            <a:fillRect/>
          </a:stretch>
        </p:blipFill>
        <p:spPr bwMode="auto">
          <a:xfrm>
            <a:off x="5219700" y="1447800"/>
            <a:ext cx="3771900" cy="49657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30891"/>
          </a:xfrm>
        </p:spPr>
        <p:txBody>
          <a:bodyPr>
            <a:normAutofit lnSpcReduction="10000"/>
          </a:bodyPr>
          <a:lstStyle/>
          <a:p>
            <a:pPr marL="514350" lvl="0" indent="-514350">
              <a:lnSpc>
                <a:spcPct val="150000"/>
              </a:lnSpc>
              <a:buClrTx/>
              <a:buFont typeface="+mj-lt"/>
              <a:buAutoNum type="arabicPeriod" startAt="4"/>
            </a:pPr>
            <a:r>
              <a:rPr lang="en-US" i="1" dirty="0" smtClean="0"/>
              <a:t>Material Removal Processes</a:t>
            </a:r>
            <a:r>
              <a:rPr lang="en-US" dirty="0" smtClean="0"/>
              <a:t> :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bubut</a:t>
            </a:r>
            <a:r>
              <a:rPr lang="en-US" dirty="0" smtClean="0"/>
              <a:t> (</a:t>
            </a:r>
            <a:r>
              <a:rPr lang="en-US" i="1" dirty="0" smtClean="0"/>
              <a:t>turning</a:t>
            </a:r>
            <a:r>
              <a:rPr lang="en-US" dirty="0" smtClean="0"/>
              <a:t>), </a:t>
            </a:r>
            <a:r>
              <a:rPr lang="en-US" dirty="0" err="1" smtClean="0"/>
              <a:t>bor</a:t>
            </a:r>
            <a:r>
              <a:rPr lang="en-US" dirty="0" smtClean="0"/>
              <a:t> (</a:t>
            </a:r>
            <a:r>
              <a:rPr lang="en-US" i="1" dirty="0" smtClean="0"/>
              <a:t>drilling</a:t>
            </a:r>
            <a:r>
              <a:rPr lang="en-US" dirty="0" smtClean="0"/>
              <a:t>), </a:t>
            </a:r>
            <a:r>
              <a:rPr lang="en-US" dirty="0" err="1" smtClean="0"/>
              <a:t>frais</a:t>
            </a:r>
            <a:r>
              <a:rPr lang="en-US" dirty="0" smtClean="0"/>
              <a:t> (</a:t>
            </a:r>
            <a:r>
              <a:rPr lang="en-US" i="1" dirty="0" smtClean="0"/>
              <a:t>milling</a:t>
            </a:r>
            <a:r>
              <a:rPr lang="en-US" dirty="0" smtClean="0"/>
              <a:t>), </a:t>
            </a:r>
            <a:r>
              <a:rPr lang="en-US" dirty="0" err="1" smtClean="0"/>
              <a:t>sekrap</a:t>
            </a:r>
            <a:r>
              <a:rPr lang="en-US" dirty="0" smtClean="0"/>
              <a:t> (</a:t>
            </a:r>
            <a:r>
              <a:rPr lang="en-US" i="1" dirty="0" smtClean="0"/>
              <a:t>planning</a:t>
            </a:r>
            <a:r>
              <a:rPr lang="en-US" dirty="0" smtClean="0"/>
              <a:t>), </a:t>
            </a:r>
            <a:r>
              <a:rPr lang="en-US" dirty="0" err="1" smtClean="0"/>
              <a:t>gerinda</a:t>
            </a:r>
            <a:r>
              <a:rPr lang="en-US" dirty="0" smtClean="0"/>
              <a:t> (</a:t>
            </a:r>
            <a:r>
              <a:rPr lang="en-US" i="1" dirty="0" smtClean="0"/>
              <a:t>grinding</a:t>
            </a:r>
            <a:r>
              <a:rPr lang="en-US" dirty="0" smtClean="0"/>
              <a:t>).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Proses</a:t>
            </a:r>
            <a:r>
              <a:rPr lang="en-US" dirty="0" smtClean="0"/>
              <a:t> material removal non </a:t>
            </a:r>
            <a:r>
              <a:rPr lang="en-US" dirty="0" err="1" smtClean="0"/>
              <a:t>tradisional</a:t>
            </a:r>
            <a:r>
              <a:rPr lang="en-US" dirty="0" smtClean="0"/>
              <a:t> : </a:t>
            </a:r>
            <a:r>
              <a:rPr lang="en-US" dirty="0" err="1" smtClean="0"/>
              <a:t>pengerjaan</a:t>
            </a:r>
            <a:r>
              <a:rPr lang="en-US" dirty="0" smtClean="0"/>
              <a:t> laser, </a:t>
            </a:r>
            <a:r>
              <a:rPr lang="en-US" dirty="0" err="1" smtClean="0"/>
              <a:t>pancaran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r>
              <a:rPr lang="en-US" dirty="0" smtClean="0"/>
              <a:t>, </a:t>
            </a:r>
            <a:r>
              <a:rPr lang="en-US" dirty="0" err="1" smtClean="0"/>
              <a:t>erosi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, </a:t>
            </a:r>
            <a:r>
              <a:rPr lang="en-US" i="1" dirty="0" smtClean="0"/>
              <a:t>electric discharge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material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i="1" dirty="0" smtClean="0"/>
              <a:t>shaping processes</a:t>
            </a:r>
            <a:r>
              <a:rPr lang="en-US" sz="3200" dirty="0" smtClean="0"/>
              <a:t> (</a:t>
            </a:r>
            <a:r>
              <a:rPr lang="en-US" sz="3200" dirty="0" err="1" smtClean="0"/>
              <a:t>lanj</a:t>
            </a:r>
            <a:r>
              <a:rPr lang="en-US" sz="3200" dirty="0" smtClean="0"/>
              <a:t>.):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Material Removal Processes :</a:t>
            </a:r>
            <a:endParaRPr lang="en-US" dirty="0"/>
          </a:p>
        </p:txBody>
      </p:sp>
      <p:pic>
        <p:nvPicPr>
          <p:cNvPr id="20482" name="Picture 2" descr="CIMG0878"/>
          <p:cNvPicPr>
            <a:picLocks noChangeAspect="1" noChangeArrowheads="1"/>
          </p:cNvPicPr>
          <p:nvPr/>
        </p:nvPicPr>
        <p:blipFill>
          <a:blip r:embed="rId2">
            <a:lum bright="-3000" contrast="61000"/>
          </a:blip>
          <a:srcRect l="21507" r="4434"/>
          <a:stretch>
            <a:fillRect/>
          </a:stretch>
        </p:blipFill>
        <p:spPr bwMode="auto">
          <a:xfrm>
            <a:off x="2040717" y="1219200"/>
            <a:ext cx="4969683" cy="502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317</TotalTime>
  <Words>632</Words>
  <Application>Microsoft Office PowerPoint</Application>
  <PresentationFormat>On-screen Show (4:3)</PresentationFormat>
  <Paragraphs>83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Concourse</vt:lpstr>
      <vt:lpstr>1_Custom Design</vt:lpstr>
      <vt:lpstr>Custom Design</vt:lpstr>
      <vt:lpstr>Pengantar  PROSES PRODUKSI (DSP – 302)</vt:lpstr>
      <vt:lpstr>Process, Material and Measurements (Daniel F. Cuffaro)</vt:lpstr>
      <vt:lpstr>Klasifikasi proses manufacturing (proses produksi), terbagi menjadi dua (ISIC):</vt:lpstr>
      <vt:lpstr>A. Processing Operations :</vt:lpstr>
      <vt:lpstr>4 (empat) kategori klasifikasi berdasarkan material awal shaping processes :</vt:lpstr>
      <vt:lpstr>Klasifikasi berdasarkan material awal shaping processes (lanj.):</vt:lpstr>
      <vt:lpstr>Klasifikasi berdasarkan material awal shaping processes (lanj.):</vt:lpstr>
      <vt:lpstr>Klasifikasi berdasarkan material awal shaping processes (lanj.):</vt:lpstr>
      <vt:lpstr>Material Removal Processes :</vt:lpstr>
      <vt:lpstr>Processing Operations (lanj.):</vt:lpstr>
      <vt:lpstr>Processing Operations (lanj.):</vt:lpstr>
      <vt:lpstr>B. Assembly Operations :</vt:lpstr>
      <vt:lpstr>Klasifikasi Proses Manufakturing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Pengetahuan Bahan &amp; Material</dc:title>
  <dc:creator/>
  <cp:lastModifiedBy>User</cp:lastModifiedBy>
  <cp:revision>36</cp:revision>
  <dcterms:created xsi:type="dcterms:W3CDTF">2006-08-16T00:00:00Z</dcterms:created>
  <dcterms:modified xsi:type="dcterms:W3CDTF">2014-09-11T11:38:13Z</dcterms:modified>
</cp:coreProperties>
</file>