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2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8E7FF-275E-4830-9B71-4AA7B7C2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B2ACF-862C-4508-8577-D0E70192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ACF-862C-4508-8577-D0E70192E5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M. </a:t>
            </a:r>
            <a:r>
              <a:rPr lang="en-US" err="1" smtClean="0"/>
              <a:t>Derajat</a:t>
            </a:r>
            <a:r>
              <a:rPr lang="en-US" smtClean="0"/>
              <a:t> 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i="1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DSP 302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601161"/>
          </a:xfrm>
        </p:spPr>
        <p:txBody>
          <a:bodyPr>
            <a:normAutofit/>
          </a:bodyPr>
          <a:lstStyle/>
          <a:p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CETAKAN</a:t>
            </a: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 INTI</a:t>
            </a:r>
            <a:br>
              <a:rPr lang="en-US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7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700" i="1" dirty="0" err="1" smtClean="0">
                <a:latin typeface="Times New Roman" pitchFamily="18" charset="0"/>
                <a:cs typeface="Times New Roman" pitchFamily="18" charset="0"/>
              </a:rPr>
              <a:t>Lanj</a:t>
            </a:r>
            <a:r>
              <a:rPr lang="en-US" sz="3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i="1" dirty="0" err="1" smtClean="0">
                <a:latin typeface="Times New Roman" pitchFamily="18" charset="0"/>
                <a:cs typeface="Times New Roman" pitchFamily="18" charset="0"/>
              </a:rPr>
              <a:t>Pengecoran</a:t>
            </a:r>
            <a:r>
              <a:rPr lang="en-US" sz="37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DSP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302)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Ir. M. </a:t>
            </a:r>
            <a:r>
              <a:rPr lang="en-US" sz="3900" dirty="0" err="1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Derajat</a:t>
            </a:r>
            <a:r>
              <a:rPr lang="en-US" sz="39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3900" dirty="0" err="1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Amperajaya</a:t>
            </a:r>
            <a:r>
              <a:rPr lang="en-US" sz="3900" dirty="0" smtClean="0">
                <a:solidFill>
                  <a:srgbClr val="002060"/>
                </a:solidFill>
                <a:latin typeface="Berlin Sans FB" pitchFamily="34" charset="0"/>
                <a:cs typeface="Times New Roman" pitchFamily="18" charset="0"/>
              </a:rPr>
              <a:t>, MM</a:t>
            </a:r>
            <a:endParaRPr lang="en-US" sz="3900" dirty="0">
              <a:solidFill>
                <a:srgbClr val="002060"/>
              </a:solidFill>
              <a:latin typeface="Berlin Sans F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yang disangga di kedua ujungnya, misal : untuk membuat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bushing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silinder.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Vertikal : pada ujung atasnya perlu dibuat tirus sehingga tidak 			   merusak pasir dalam kup sewaktu membuat cetakan.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Berimbang : Inti yang disangga di salah satu ujungnya &amp; harus 			        cukup panjang sehingga tidak dapat jatuh ke dalam cetakan.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Tergantung : Inti semacam ini berlubang utk memungkinkan aliran 			         logam cair.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Bawah : Inti ini digunakan bila lubang berada di bawah permukaan 			  pemisah.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Jenis-jenis Inti Pasir Kering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3429000" cy="5211762"/>
          </a:xfrm>
        </p:spPr>
        <p:txBody>
          <a:bodyPr anchor="t"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Jenis-jenis Inti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 descr="CIMG1015"/>
          <p:cNvPicPr>
            <a:picLocks noChangeAspect="1" noChangeArrowheads="1"/>
          </p:cNvPicPr>
          <p:nvPr/>
        </p:nvPicPr>
        <p:blipFill>
          <a:blip r:embed="rId2">
            <a:lum bright="20000" contrast="40000"/>
          </a:blip>
          <a:srcRect t="2278" b="10486"/>
          <a:stretch>
            <a:fillRect/>
          </a:stretch>
        </p:blipFill>
        <p:spPr bwMode="auto">
          <a:xfrm>
            <a:off x="3657600" y="381000"/>
            <a:ext cx="5106473" cy="594360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Tebal penampang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Kemampuan membentuk penampang tipis tergantung jenis logam yg di cor. Makin tipis penampang kebutuhan ketelitian pengerjaan bertambah.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16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Sudut tajam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Sudut tajam dihindari. Radius luar jangan terlalu tebal, usahakan ketebalan yg seragam.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Penampang dibuat berinti utk pertemuan lebih dari 3 penampang.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16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Inti :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Sedapat mungkin Inti yg ditumpu satu tumpuan dihindari.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1600" b="1" smtClean="0"/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000" b="1" smtClean="0"/>
          </a:p>
          <a:p>
            <a:pPr marL="480060" indent="-3429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100" i="1" smtClean="0">
                <a:latin typeface="Times New Roman" pitchFamily="18" charset="0"/>
                <a:cs typeface="Times New Roman" pitchFamily="18" charset="0"/>
              </a:rPr>
              <a:t>Faktor yang mempengaruhi Rancangan Produk :</a:t>
            </a:r>
            <a:endParaRPr lang="en-US" sz="31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343400"/>
          </a:xfrm>
        </p:spPr>
        <p:txBody>
          <a:bodyPr>
            <a:no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500" smtClean="0"/>
              <a:t>Garis pemisah (</a:t>
            </a:r>
            <a:r>
              <a:rPr lang="en-US" sz="2500" i="1" smtClean="0"/>
              <a:t>parting line</a:t>
            </a:r>
            <a:r>
              <a:rPr lang="en-US" sz="2500" smtClean="0"/>
              <a:t>) : 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Sedapat mungkin garis pemisahan dibuat lurus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500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500" smtClean="0"/>
              <a:t>Kehalusan permukaan tergantung pada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Karakteristik pasir cetak.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Mutu permukaan pola.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Teknik mengecor.</a:t>
            </a:r>
            <a:endParaRPr lang="en-US" sz="2100" b="1" smtClean="0"/>
          </a:p>
          <a:p>
            <a:pPr>
              <a:buNone/>
            </a:pPr>
            <a:endParaRPr lang="en-US" sz="20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500" smtClean="0"/>
              <a:t>Toleransi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Toleransi terlalu kecil atau terlalu besar mengakibatkan pemborosan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Autofit/>
          </a:bodyPr>
          <a:lstStyle/>
          <a:p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Faktor yang mempengaruhi Rancangan Produk (lanj.) :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Hal-hal yg perlu diperhatikan utk cetakan pasir (keterbatasan) :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marL="59436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Uji coba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Cetakan pasir pada awalnya membutuhkan beberapa kali uji coba untuk mengetahui pengaruh nyata dari pembekuan logam, inti, tekanan pasir, pengembangan cetakan, kecepatan tuang, &amp; penyusutan.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Ketrampilan operator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Hasil cor merupakan perpaduan antara rancangan (desain &amp; persiapan) dengan ketrampilan serta pengalaman pelaksana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5151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Konfigurasi bentuk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Cetakan pasir tidak sesuai utk bentuk panjang berpenampang tipis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300" i="1" smtClean="0">
                <a:latin typeface="Times New Roman" pitchFamily="18" charset="0"/>
                <a:cs typeface="Times New Roman" pitchFamily="18" charset="0"/>
              </a:rPr>
              <a:t>Cetakan Pasir :</a:t>
            </a:r>
            <a:endParaRPr lang="en-US" sz="3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Efek kulit jeruk (kulit gel)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Permukaan menjadi keras sehingga pahat potong lekas tumpul.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Penyimpanan cetakan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Tidak praktis menyimpan cetakan berukuran besar. Cetakan pasir yg disimpan lama berubah nilai karakteristiknya.</a:t>
            </a: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Hasil cetak (coran)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Pasir &amp; kerak menutupi permukaan coran besi/ baja sehingga harus dilakukan pembersihan pada setiap hasil proses cetak.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Hal yg Perlu Diperhatikan UtkCetakan Pasir (lanj.) :</a:t>
            </a:r>
            <a:endParaRPr lang="en-US" sz="2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 lnSpcReduction="10000"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100" smtClean="0"/>
              <a:t>Kelonggaran pengerjaan akhir</a:t>
            </a:r>
            <a:endParaRPr lang="en-US" sz="3100" u="sng" smtClean="0"/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Permukaan yg akan dimesin harus ditambah ketebalannya.</a:t>
            </a:r>
            <a:endParaRPr lang="en-US" sz="2400" u="sng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Besarnya penambahan tergantung pada ukuran dan bentuk coran, jenis logam coran, jenis pengerjaan mesin, banyaknya permukaan potong, dan kondisi pengecoran.</a:t>
            </a:r>
            <a:endParaRPr lang="en-US" sz="2800" u="sng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Kelonggaran = 0,125 inch (utk coran ukuran menengah) s/d 0,375 inch (utk coran ukuran besar)</a:t>
            </a:r>
            <a:endParaRPr lang="en-US" sz="2400" u="sn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Perhitungan Dimensi Pola :</a:t>
            </a:r>
            <a:endParaRPr lang="en-US" sz="37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Kelonggaran penyusutan, di pengaruhi oleh faktor-faktor </a:t>
            </a: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Bahan 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Rancangan &amp; ukuran 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Suhu pencairan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Kondisi pengecoran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Besarnya kelonggaran penyusutan (inch/ feet) utk berbagai material logam adalah sbb : </a:t>
            </a: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Besi Tuang (0,125)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Baja Tuang (0,250)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Alumunium (0,15625)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Kuningan (0, 1875)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Magnesium (0,15625).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Perhitungan Dimensi Pola (lanj.) :</a:t>
            </a:r>
            <a:endParaRPr lang="en-US" sz="37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Kelonggaran pencabutan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Untuk kemudahan pencabutan, pola dibuat tirus dengan ketirusan 0,125 inch per-feet panjang pola.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Catatan : 1 feet = 12 inch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900" i="1" smtClean="0">
                <a:latin typeface="Times New Roman" pitchFamily="18" charset="0"/>
                <a:cs typeface="Times New Roman" pitchFamily="18" charset="0"/>
              </a:rPr>
              <a:t>Perhitungan Dimensi Pola (lanj.) :</a:t>
            </a:r>
            <a:endParaRPr lang="en-US" sz="3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057400"/>
          </a:xfrm>
        </p:spPr>
        <p:txBody>
          <a:bodyPr>
            <a:norm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	Bentuk coran Besi Tuang yg akan dibuat spt pd gbr di bawah ini (satuan inch), hitung dimensi pola yang akan dibuat berdasarkan kelonggaran pengerjaan akhir, penyusutan, &amp; pencabutan.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900" i="1" smtClean="0">
                <a:latin typeface="Times New Roman" pitchFamily="18" charset="0"/>
                <a:cs typeface="Times New Roman" pitchFamily="18" charset="0"/>
              </a:rPr>
              <a:t>Contoh Soal :</a:t>
            </a:r>
            <a:endParaRPr lang="en-US" sz="3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657600" y="4648200"/>
            <a:ext cx="381000" cy="1143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038600" y="5562600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038600" y="4876800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5867400" y="48768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467100" y="5257800"/>
            <a:ext cx="26289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4038600" y="5791200"/>
            <a:ext cx="0" cy="663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V="1">
            <a:off x="36576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5867400" y="4419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3200400" y="4648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H="1">
            <a:off x="3200400" y="5791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352800" y="46482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867400" y="5410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867400" y="5029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5867400" y="55626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867400" y="4876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705600" y="48768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352800" y="6096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57600" y="5408612"/>
            <a:ext cx="220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57600" y="5029200"/>
            <a:ext cx="220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57600" y="62484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4762500" y="3390106"/>
            <a:ext cx="1588" cy="2209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5980906" y="5219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95800" y="4191000"/>
            <a:ext cx="457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12</a:t>
            </a:r>
            <a:endParaRPr lang="en-US" sz="1500"/>
          </a:p>
        </p:txBody>
      </p:sp>
      <p:sp>
        <p:nvSpPr>
          <p:cNvPr id="51" name="TextBox 50"/>
          <p:cNvSpPr txBox="1"/>
          <p:nvPr/>
        </p:nvSpPr>
        <p:spPr>
          <a:xfrm>
            <a:off x="2743200" y="5087035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6</a:t>
            </a:r>
            <a:endParaRPr lang="en-US" sz="1500"/>
          </a:p>
        </p:txBody>
      </p:sp>
      <p:sp>
        <p:nvSpPr>
          <p:cNvPr id="52" name="TextBox 51"/>
          <p:cNvSpPr txBox="1"/>
          <p:nvPr/>
        </p:nvSpPr>
        <p:spPr>
          <a:xfrm>
            <a:off x="6172200" y="5105400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3</a:t>
            </a:r>
            <a:endParaRPr lang="en-US" sz="1500"/>
          </a:p>
        </p:txBody>
      </p:sp>
      <p:sp>
        <p:nvSpPr>
          <p:cNvPr id="53" name="TextBox 52"/>
          <p:cNvSpPr txBox="1"/>
          <p:nvPr/>
        </p:nvSpPr>
        <p:spPr>
          <a:xfrm>
            <a:off x="6705600" y="5087035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4</a:t>
            </a:r>
            <a:endParaRPr lang="en-US" sz="1500"/>
          </a:p>
        </p:txBody>
      </p:sp>
      <p:sp>
        <p:nvSpPr>
          <p:cNvPr id="54" name="TextBox 53"/>
          <p:cNvSpPr txBox="1"/>
          <p:nvPr/>
        </p:nvSpPr>
        <p:spPr>
          <a:xfrm>
            <a:off x="3733800" y="5943600"/>
            <a:ext cx="381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2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191000"/>
          </a:xfrm>
        </p:spPr>
        <p:txBody>
          <a:bodyPr>
            <a:normAutofit lnSpcReduction="10000"/>
          </a:bodyPr>
          <a:lstStyle/>
          <a:p>
            <a:r>
              <a:rPr lang="en-US" sz="2900" smtClean="0"/>
              <a:t>Digunakan jika dalam suatu cetakan perlu dibuat rongga atau lubang. Inti dapat dibuat sebagai bagian dari pola atau dipasang setelah pola dikeluarkan.</a:t>
            </a:r>
            <a:endParaRPr lang="en-US" sz="2900" b="1" smtClean="0"/>
          </a:p>
          <a:p>
            <a:pPr>
              <a:buNone/>
            </a:pPr>
            <a:endParaRPr lang="en-US" sz="2800" smtClean="0"/>
          </a:p>
          <a:p>
            <a:r>
              <a:rPr lang="en-US" sz="2900" smtClean="0"/>
              <a:t>Jenis Inti :</a:t>
            </a:r>
          </a:p>
          <a:p>
            <a:pPr>
              <a:buNone/>
            </a:pPr>
            <a:endParaRPr lang="en-US" sz="2900" smtClean="0"/>
          </a:p>
          <a:p>
            <a:pPr marL="880110" lvl="1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Inti pasir basah :</a:t>
            </a:r>
          </a:p>
          <a:p>
            <a:pPr lvl="3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200" smtClean="0"/>
              <a:t>Merupakan bagian dari pola dan terbuat dari bahan yang sama dengan cetakan.</a:t>
            </a:r>
            <a:endParaRPr lang="en-US" sz="2200" b="1" smtClean="0"/>
          </a:p>
          <a:p>
            <a:pPr marL="880110" lvl="1" indent="-514350">
              <a:buNone/>
            </a:pPr>
            <a:endParaRPr lang="en-U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Inti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0386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 startAt="2"/>
            </a:pPr>
            <a:r>
              <a:rPr lang="en-US" sz="2900" smtClean="0"/>
              <a:t>Inti pasir kering :</a:t>
            </a:r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Dibuat secara terpisah &amp; dipasang dng tepat dlm cetakan setelah pola dikeluarkan, sebelum cetakan ditutup.</a:t>
            </a:r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Inti terpisah lebih sulit &amp; biasanya hal ini berarti peningkatan biaya pembuatan pola. </a:t>
            </a:r>
            <a:endParaRPr lang="en-US" sz="2500" b="1" smtClean="0"/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Inti harus dibuat secara terpisah dlm kotak inti, Lubang yang teliti dng permukaan halus harus dihasilkan oleh inti pasir kering.</a:t>
            </a:r>
            <a:endParaRPr lang="en-US" sz="2500" b="1" smtClean="0"/>
          </a:p>
          <a:p>
            <a:pPr marL="880110" lvl="1" indent="-514350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Inti (lanj.)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DSP 302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</TotalTime>
  <Words>617</Words>
  <Application>Microsoft Office PowerPoint</Application>
  <PresentationFormat>On-screen Show (4:3)</PresentationFormat>
  <Paragraphs>159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Custom Design</vt:lpstr>
      <vt:lpstr>CETAKAN &amp; INTI (Lanj. Pengecoran)</vt:lpstr>
      <vt:lpstr>Cetakan Pasir :</vt:lpstr>
      <vt:lpstr>Hal yg Perlu Diperhatikan UtkCetakan Pasir (lanj.) :</vt:lpstr>
      <vt:lpstr>Perhitungan Dimensi Pola :</vt:lpstr>
      <vt:lpstr>Perhitungan Dimensi Pola (lanj.) :</vt:lpstr>
      <vt:lpstr>Perhitungan Dimensi Pola (lanj.) :</vt:lpstr>
      <vt:lpstr>Contoh Soal :</vt:lpstr>
      <vt:lpstr>Inti :</vt:lpstr>
      <vt:lpstr>Inti (lanj.) :</vt:lpstr>
      <vt:lpstr>Jenis-jenis Inti Pasir Kering :</vt:lpstr>
      <vt:lpstr>Jenis-jenis Inti :</vt:lpstr>
      <vt:lpstr>Faktor yang mempengaruhi Rancangan Produk :</vt:lpstr>
      <vt:lpstr>Faktor yang mempengaruhi Rancangan Produk (lanj.)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User</cp:lastModifiedBy>
  <cp:revision>47</cp:revision>
  <dcterms:created xsi:type="dcterms:W3CDTF">2006-08-16T00:00:00Z</dcterms:created>
  <dcterms:modified xsi:type="dcterms:W3CDTF">2014-09-11T11:40:57Z</dcterms:modified>
</cp:coreProperties>
</file>