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21E2F-ED36-4871-943E-10E9BFF3E3D0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4C5B35-0C60-441D-8C5E-48D45FAF88A9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21E2F-ED36-4871-943E-10E9BFF3E3D0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4C5B35-0C60-441D-8C5E-48D45FAF88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21E2F-ED36-4871-943E-10E9BFF3E3D0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4C5B35-0C60-441D-8C5E-48D45FAF88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21E2F-ED36-4871-943E-10E9BFF3E3D0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4C5B35-0C60-441D-8C5E-48D45FAF88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21E2F-ED36-4871-943E-10E9BFF3E3D0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4C5B35-0C60-441D-8C5E-48D45FAF88A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21E2F-ED36-4871-943E-10E9BFF3E3D0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4C5B35-0C60-441D-8C5E-48D45FAF88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21E2F-ED36-4871-943E-10E9BFF3E3D0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4C5B35-0C60-441D-8C5E-48D45FAF88A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21E2F-ED36-4871-943E-10E9BFF3E3D0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4C5B35-0C60-441D-8C5E-48D45FAF88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21E2F-ED36-4871-943E-10E9BFF3E3D0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4C5B35-0C60-441D-8C5E-48D45FAF88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21E2F-ED36-4871-943E-10E9BFF3E3D0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4C5B35-0C60-441D-8C5E-48D45FAF88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1721E2F-ED36-4871-943E-10E9BFF3E3D0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64C5B35-0C60-441D-8C5E-48D45FAF88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1721E2F-ED36-4871-943E-10E9BFF3E3D0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64C5B35-0C60-441D-8C5E-48D45FAF88A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895600"/>
            <a:ext cx="7772400" cy="1975104"/>
          </a:xfrm>
        </p:spPr>
        <p:txBody>
          <a:bodyPr/>
          <a:lstStyle/>
          <a:p>
            <a:r>
              <a:rPr lang="en-US" sz="7200" dirty="0" smtClean="0"/>
              <a:t>P R O M O S I</a:t>
            </a:r>
            <a:endParaRPr lang="en-US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Pengertian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Promosi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prstGeom prst="rect">
            <a:avLst/>
          </a:prstGeom>
          <a:ln>
            <a:solidFill>
              <a:srgbClr val="00CC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2000" b="1" dirty="0" err="1" smtClean="0">
                <a:solidFill>
                  <a:srgbClr val="0000FF"/>
                </a:solidFill>
                <a:latin typeface="Tempus Sans ITC" pitchFamily="82" charset="0"/>
              </a:rPr>
              <a:t>Promosi</a:t>
            </a:r>
            <a:r>
              <a:rPr lang="en-US" sz="20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empus Sans ITC" pitchFamily="82" charset="0"/>
              </a:rPr>
              <a:t>adalah</a:t>
            </a:r>
            <a:r>
              <a:rPr lang="en-US" sz="20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empus Sans ITC" pitchFamily="82" charset="0"/>
              </a:rPr>
              <a:t>suatu</a:t>
            </a:r>
            <a:r>
              <a:rPr lang="en-US" sz="20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empus Sans ITC" pitchFamily="82" charset="0"/>
              </a:rPr>
              <a:t>usaha</a:t>
            </a:r>
            <a:r>
              <a:rPr lang="en-US" sz="20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empus Sans ITC" pitchFamily="82" charset="0"/>
              </a:rPr>
              <a:t>dari</a:t>
            </a:r>
            <a:r>
              <a:rPr lang="en-US" sz="20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empus Sans ITC" pitchFamily="82" charset="0"/>
              </a:rPr>
              <a:t>pemasar</a:t>
            </a:r>
            <a:r>
              <a:rPr lang="en-US" sz="2000" b="1" dirty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empus Sans ITC" pitchFamily="82" charset="0"/>
              </a:rPr>
              <a:t>dalam</a:t>
            </a:r>
            <a:r>
              <a:rPr lang="en-US" sz="20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empus Sans ITC" pitchFamily="82" charset="0"/>
              </a:rPr>
              <a:t>menginformasikan</a:t>
            </a:r>
            <a:r>
              <a:rPr lang="en-US" sz="20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empus Sans ITC" pitchFamily="82" charset="0"/>
              </a:rPr>
              <a:t>dan</a:t>
            </a:r>
            <a:r>
              <a:rPr lang="en-US" sz="20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empus Sans ITC" pitchFamily="82" charset="0"/>
              </a:rPr>
              <a:t>mempengaruhi</a:t>
            </a:r>
            <a:r>
              <a:rPr lang="en-US" sz="20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empus Sans ITC" pitchFamily="82" charset="0"/>
              </a:rPr>
              <a:t>konsumen</a:t>
            </a:r>
            <a:endParaRPr lang="en-US" sz="2000" b="1" dirty="0" smtClean="0">
              <a:solidFill>
                <a:srgbClr val="0000FF"/>
              </a:solidFill>
              <a:latin typeface="Tempus Sans ITC" pitchFamily="82" charset="0"/>
            </a:endParaRPr>
          </a:p>
          <a:p>
            <a:pPr algn="just">
              <a:lnSpc>
                <a:spcPct val="150000"/>
              </a:lnSpc>
            </a:pPr>
            <a:endParaRPr lang="en-US" sz="2000" b="1" dirty="0" smtClean="0">
              <a:solidFill>
                <a:srgbClr val="0000FF"/>
              </a:solidFill>
              <a:latin typeface="Tempus Sans ITC" pitchFamily="82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b="1" dirty="0" err="1" smtClean="0">
                <a:solidFill>
                  <a:srgbClr val="0000FF"/>
                </a:solidFill>
                <a:latin typeface="Tempus Sans ITC" pitchFamily="82" charset="0"/>
              </a:rPr>
              <a:t>Menginformasikan</a:t>
            </a:r>
            <a:r>
              <a:rPr lang="en-US" sz="20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empus Sans ITC" pitchFamily="82" charset="0"/>
              </a:rPr>
              <a:t>segala</a:t>
            </a:r>
            <a:r>
              <a:rPr lang="en-US" sz="20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empus Sans ITC" pitchFamily="82" charset="0"/>
              </a:rPr>
              <a:t>jenis</a:t>
            </a:r>
            <a:r>
              <a:rPr lang="en-US" sz="20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empus Sans ITC" pitchFamily="82" charset="0"/>
              </a:rPr>
              <a:t>produk</a:t>
            </a:r>
            <a:r>
              <a:rPr lang="en-US" sz="2000" b="1" dirty="0" smtClean="0">
                <a:solidFill>
                  <a:srgbClr val="0000FF"/>
                </a:solidFill>
                <a:latin typeface="Tempus Sans ITC" pitchFamily="82" charset="0"/>
              </a:rPr>
              <a:t> yang </a:t>
            </a:r>
            <a:r>
              <a:rPr lang="en-US" sz="2000" b="1" dirty="0" err="1" smtClean="0">
                <a:solidFill>
                  <a:srgbClr val="0000FF"/>
                </a:solidFill>
                <a:latin typeface="Tempus Sans ITC" pitchFamily="82" charset="0"/>
              </a:rPr>
              <a:t>ditawarkan</a:t>
            </a:r>
            <a:r>
              <a:rPr lang="en-US" sz="2000" b="1" dirty="0" smtClean="0">
                <a:solidFill>
                  <a:srgbClr val="0000FF"/>
                </a:solidFill>
                <a:latin typeface="Tempus Sans ITC" pitchFamily="82" charset="0"/>
              </a:rPr>
              <a:t>, </a:t>
            </a:r>
            <a:r>
              <a:rPr lang="en-US" sz="2000" b="1" dirty="0" err="1" smtClean="0">
                <a:solidFill>
                  <a:srgbClr val="0000FF"/>
                </a:solidFill>
                <a:latin typeface="Tempus Sans ITC" pitchFamily="82" charset="0"/>
              </a:rPr>
              <a:t>berusaha</a:t>
            </a:r>
            <a:r>
              <a:rPr lang="en-US" sz="20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empus Sans ITC" pitchFamily="82" charset="0"/>
              </a:rPr>
              <a:t>menarik</a:t>
            </a:r>
            <a:r>
              <a:rPr lang="en-US" sz="20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empus Sans ITC" pitchFamily="82" charset="0"/>
              </a:rPr>
              <a:t>calon</a:t>
            </a:r>
            <a:r>
              <a:rPr lang="en-US" sz="20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empus Sans ITC" pitchFamily="82" charset="0"/>
              </a:rPr>
              <a:t>konsumen</a:t>
            </a:r>
            <a:r>
              <a:rPr lang="en-US" sz="2000" b="1" dirty="0" smtClean="0">
                <a:solidFill>
                  <a:srgbClr val="0000FF"/>
                </a:solidFill>
                <a:latin typeface="Tempus Sans ITC" pitchFamily="82" charset="0"/>
              </a:rPr>
              <a:t> yang </a:t>
            </a:r>
            <a:r>
              <a:rPr lang="en-US" sz="2000" b="1" dirty="0" err="1" smtClean="0">
                <a:solidFill>
                  <a:srgbClr val="0000FF"/>
                </a:solidFill>
                <a:latin typeface="Tempus Sans ITC" pitchFamily="82" charset="0"/>
              </a:rPr>
              <a:t>baru</a:t>
            </a:r>
            <a:r>
              <a:rPr lang="en-US" sz="2000" b="1" dirty="0" smtClean="0">
                <a:solidFill>
                  <a:srgbClr val="0000FF"/>
                </a:solidFill>
                <a:latin typeface="Tempus Sans ITC" pitchFamily="82" charset="0"/>
              </a:rPr>
              <a:t>, </a:t>
            </a:r>
            <a:r>
              <a:rPr lang="en-US" sz="2000" b="1" dirty="0" err="1" smtClean="0">
                <a:solidFill>
                  <a:srgbClr val="0000FF"/>
                </a:solidFill>
                <a:latin typeface="Tempus Sans ITC" pitchFamily="82" charset="0"/>
              </a:rPr>
              <a:t>serta</a:t>
            </a:r>
            <a:r>
              <a:rPr lang="en-US" sz="20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empus Sans ITC" pitchFamily="82" charset="0"/>
              </a:rPr>
              <a:t>mempertahankan</a:t>
            </a:r>
            <a:r>
              <a:rPr lang="en-US" sz="2000" b="1" dirty="0" smtClean="0">
                <a:solidFill>
                  <a:srgbClr val="0000FF"/>
                </a:solidFill>
                <a:latin typeface="Tempus Sans ITC" pitchFamily="82" charset="0"/>
              </a:rPr>
              <a:t> yang lama</a:t>
            </a:r>
          </a:p>
          <a:p>
            <a:pPr algn="just">
              <a:lnSpc>
                <a:spcPct val="150000"/>
              </a:lnSpc>
            </a:pPr>
            <a:endParaRPr lang="en-US" sz="2000" b="1" dirty="0">
              <a:solidFill>
                <a:srgbClr val="0000FF"/>
              </a:solidFill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empus Sans ITC" pitchFamily="82" charset="0"/>
              </a:rPr>
              <a:t>a. </a:t>
            </a:r>
            <a:r>
              <a:rPr lang="en-US" b="1" dirty="0" err="1" smtClean="0">
                <a:solidFill>
                  <a:srgbClr val="FF0000"/>
                </a:solidFill>
                <a:latin typeface="Tempus Sans ITC" pitchFamily="82" charset="0"/>
              </a:rPr>
              <a:t>Iklan</a:t>
            </a:r>
            <a:r>
              <a:rPr lang="en-US" b="1" dirty="0" smtClean="0">
                <a:solidFill>
                  <a:srgbClr val="FF0000"/>
                </a:solidFill>
                <a:latin typeface="Tempus Sans ITC" pitchFamily="82" charset="0"/>
              </a:rPr>
              <a:t> (advertising)</a:t>
            </a:r>
            <a:br>
              <a:rPr lang="en-US" b="1" dirty="0" smtClean="0">
                <a:solidFill>
                  <a:srgbClr val="FF0000"/>
                </a:solidFill>
                <a:latin typeface="Tempus Sans ITC" pitchFamily="82" charset="0"/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Periklanan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didefinisikan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oleh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British Code of Advertising Practice (1979)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sebagai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pembayaran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untuk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berkomunikasi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kepada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public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dengan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tujuan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untuk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mempengaruhi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pendapat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atau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prilaku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publik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yang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menjadi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sasaran</a:t>
            </a:r>
            <a:endParaRPr lang="en-US" sz="3200" b="1" dirty="0" smtClean="0">
              <a:solidFill>
                <a:srgbClr val="0000FF"/>
              </a:solidFill>
              <a:latin typeface="Tempus Sans ITC" pitchFamily="82" charset="0"/>
            </a:endParaRPr>
          </a:p>
          <a:p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Adalah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segala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bentuk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komunikasi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nonpersonal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mengenai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suatu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organisasi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,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produk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barang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,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jasa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/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ide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yang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dibayar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oleh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suatu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sponsor yang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diketahui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. </a:t>
            </a:r>
            <a:endParaRPr lang="en-US" sz="3200" b="1" dirty="0" smtClean="0">
              <a:solidFill>
                <a:srgbClr val="0000FF"/>
              </a:solidFill>
              <a:latin typeface="Tempus Sans ITC" pitchFamily="82" charset="0"/>
            </a:endParaRPr>
          </a:p>
          <a:p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Keuntungannya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yaitu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jangkauannya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luas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,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dan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mampu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meraih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khalayak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banyak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848600" cy="13716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  <a:latin typeface="Tempus Sans ITC" pitchFamily="82" charset="0"/>
              </a:rPr>
              <a:t>b. </a:t>
            </a:r>
            <a:r>
              <a:rPr lang="en-US" sz="3600" b="1" dirty="0" err="1" smtClean="0">
                <a:solidFill>
                  <a:srgbClr val="FF0000"/>
                </a:solidFill>
                <a:latin typeface="Tempus Sans ITC" pitchFamily="82" charset="0"/>
              </a:rPr>
              <a:t>Promosi</a:t>
            </a:r>
            <a:r>
              <a:rPr lang="en-US" sz="3600" b="1" dirty="0" smtClean="0"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empus Sans ITC" pitchFamily="82" charset="0"/>
              </a:rPr>
              <a:t>Penjualan</a:t>
            </a:r>
            <a:r>
              <a:rPr lang="en-US" sz="3600" b="1" dirty="0" smtClean="0">
                <a:solidFill>
                  <a:srgbClr val="FF0000"/>
                </a:solidFill>
                <a:latin typeface="Tempus Sans ITC" pitchFamily="82" charset="0"/>
              </a:rPr>
              <a:t> (sales promotion)</a:t>
            </a:r>
            <a:r>
              <a:rPr lang="en-US" b="1" dirty="0" smtClean="0">
                <a:solidFill>
                  <a:srgbClr val="0000FF"/>
                </a:solidFill>
                <a:latin typeface="Tempus Sans ITC" pitchFamily="82" charset="0"/>
              </a:rPr>
              <a:t/>
            </a:r>
            <a:br>
              <a:rPr lang="en-US" b="1" dirty="0" smtClean="0">
                <a:solidFill>
                  <a:srgbClr val="0000FF"/>
                </a:solidFill>
                <a:latin typeface="Tempus Sans ITC" pitchFamily="8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772400" cy="457200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Tujuan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: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meningkatkan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penjualan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/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meningkatkan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jumlah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pelanggan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dalam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waktu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yang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singkat</a:t>
            </a:r>
            <a:endParaRPr lang="en-US" sz="3200" b="1" dirty="0" smtClean="0">
              <a:solidFill>
                <a:srgbClr val="0000FF"/>
              </a:solidFill>
              <a:latin typeface="Tempus Sans ITC" pitchFamily="82" charset="0"/>
            </a:endParaRPr>
          </a:p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Cara 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: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1)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pemberian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harga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khusus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/discount</a:t>
            </a:r>
          </a:p>
          <a:p>
            <a:pPr algn="just">
              <a:lnSpc>
                <a:spcPct val="150000"/>
              </a:lnSpc>
              <a:buNone/>
              <a:tabLst>
                <a:tab pos="682625" algn="l"/>
              </a:tabLst>
            </a:pP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2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)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pemberian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kupon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undian</a:t>
            </a:r>
            <a:endParaRPr lang="en-US" sz="3200" b="1" dirty="0" smtClean="0">
              <a:solidFill>
                <a:srgbClr val="0000FF"/>
              </a:solidFill>
              <a:latin typeface="Tempus Sans ITC" pitchFamily="82" charset="0"/>
            </a:endParaRPr>
          </a:p>
          <a:p>
            <a:pPr algn="just">
              <a:lnSpc>
                <a:spcPct val="150000"/>
              </a:lnSpc>
              <a:buNone/>
              <a:tabLst>
                <a:tab pos="682625" algn="l"/>
              </a:tabLst>
            </a:pP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3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)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pemberian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percobaan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produk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secara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gratis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Tempus Sans ITC" pitchFamily="82" charset="0"/>
              </a:rPr>
              <a:t>c. </a:t>
            </a:r>
            <a:r>
              <a:rPr lang="en-US" b="1" dirty="0" err="1" smtClean="0">
                <a:solidFill>
                  <a:srgbClr val="FF0000"/>
                </a:solidFill>
                <a:latin typeface="Tempus Sans ITC" pitchFamily="82" charset="0"/>
              </a:rPr>
              <a:t>Publisitas</a:t>
            </a:r>
            <a:r>
              <a:rPr lang="en-US" b="1" dirty="0" smtClean="0"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empus Sans ITC" pitchFamily="82" charset="0"/>
              </a:rPr>
              <a:t>(publicity)</a:t>
            </a:r>
            <a:br>
              <a:rPr lang="en-US" b="1" dirty="0" smtClean="0">
                <a:solidFill>
                  <a:srgbClr val="FF0000"/>
                </a:solidFill>
                <a:latin typeface="Tempus Sans ITC" pitchFamily="82" charset="0"/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Pengertian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: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merupakan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segala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bentuk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komunikasi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nonpersonal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yang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tidak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berbayar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mengenai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suatu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gagasan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barang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/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jasa</a:t>
            </a:r>
            <a:endParaRPr lang="en-US" sz="3200" b="1" dirty="0" smtClean="0">
              <a:solidFill>
                <a:srgbClr val="0000FF"/>
              </a:solidFill>
              <a:latin typeface="Tempus Sans ITC" pitchFamily="82" charset="0"/>
            </a:endParaRPr>
          </a:p>
          <a:p>
            <a:pPr algn="just">
              <a:lnSpc>
                <a:spcPct val="150000"/>
              </a:lnSpc>
            </a:pP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Tujuan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: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untuk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menarik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perhatian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konsumen</a:t>
            </a:r>
            <a:endParaRPr lang="en-US" sz="3200" b="1" dirty="0" smtClean="0">
              <a:solidFill>
                <a:srgbClr val="0000FF"/>
              </a:solidFill>
              <a:latin typeface="Tempus Sans ITC" pitchFamily="82" charset="0"/>
            </a:endParaRPr>
          </a:p>
          <a:p>
            <a:pPr algn="just">
              <a:lnSpc>
                <a:spcPct val="150000"/>
              </a:lnSpc>
            </a:pPr>
            <a:r>
              <a:rPr lang="en-US" sz="3200" dirty="0" err="1" smtClean="0"/>
              <a:t>Daya</a:t>
            </a:r>
            <a:r>
              <a:rPr lang="en-US" sz="3200" dirty="0" smtClean="0"/>
              <a:t> </a:t>
            </a:r>
            <a:r>
              <a:rPr lang="en-US" sz="3200" dirty="0" err="1" smtClean="0"/>
              <a:t>tarik</a:t>
            </a:r>
            <a:r>
              <a:rPr lang="en-US" sz="3200" dirty="0" smtClean="0"/>
              <a:t> </a:t>
            </a:r>
            <a:r>
              <a:rPr lang="en-US" sz="3200" dirty="0" err="1" smtClean="0"/>
              <a:t>publisitas</a:t>
            </a:r>
            <a:r>
              <a:rPr lang="en-US" sz="3200" dirty="0" smtClean="0"/>
              <a:t> </a:t>
            </a:r>
            <a:r>
              <a:rPr lang="en-US" sz="3200" dirty="0" err="1" smtClean="0"/>
              <a:t>berdasar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tiga</a:t>
            </a:r>
            <a:r>
              <a:rPr lang="en-US" sz="3200" dirty="0" smtClean="0"/>
              <a:t> </a:t>
            </a:r>
            <a:r>
              <a:rPr lang="en-US" sz="3200" dirty="0" err="1" smtClean="0"/>
              <a:t>aspek</a:t>
            </a:r>
            <a:r>
              <a:rPr lang="en-US" sz="3200" dirty="0" smtClean="0"/>
              <a:t> yang </a:t>
            </a:r>
            <a:r>
              <a:rPr lang="en-US" sz="3200" dirty="0" err="1" smtClean="0"/>
              <a:t>ingin</a:t>
            </a:r>
            <a:r>
              <a:rPr lang="en-US" sz="3200" dirty="0" smtClean="0"/>
              <a:t> </a:t>
            </a:r>
            <a:r>
              <a:rPr lang="en-US" sz="3200" dirty="0" err="1" smtClean="0"/>
              <a:t>ditekankan</a:t>
            </a:r>
            <a:r>
              <a:rPr lang="en-US" sz="3200" dirty="0" smtClean="0"/>
              <a:t> </a:t>
            </a:r>
            <a:r>
              <a:rPr lang="en-US" sz="3200" dirty="0" err="1" smtClean="0"/>
              <a:t>berikut</a:t>
            </a:r>
            <a:r>
              <a:rPr lang="en-US" sz="3200" dirty="0" smtClean="0"/>
              <a:t> :</a:t>
            </a:r>
          </a:p>
          <a:p>
            <a:pPr algn="just">
              <a:lnSpc>
                <a:spcPct val="150000"/>
              </a:lnSpc>
            </a:pPr>
            <a:r>
              <a:rPr lang="en-US" sz="3200" dirty="0" smtClean="0"/>
              <a:t> 1.Kredibilitas </a:t>
            </a:r>
            <a:r>
              <a:rPr lang="en-US" sz="3200" dirty="0" err="1" smtClean="0"/>
              <a:t>tinggi</a:t>
            </a:r>
            <a:r>
              <a:rPr lang="en-US" sz="3200" dirty="0" smtClean="0"/>
              <a:t>;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3200" dirty="0" smtClean="0"/>
              <a:t>      2.Kemampuan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menangkap</a:t>
            </a:r>
            <a:r>
              <a:rPr lang="en-US" sz="3200" dirty="0" smtClean="0"/>
              <a:t> </a:t>
            </a:r>
            <a:r>
              <a:rPr lang="en-US" sz="3200" dirty="0" err="1" smtClean="0"/>
              <a:t>pembeli</a:t>
            </a:r>
            <a:r>
              <a:rPr lang="en-US" sz="3200" dirty="0" smtClean="0"/>
              <a:t> </a:t>
            </a:r>
            <a:r>
              <a:rPr lang="en-US" sz="3200" dirty="0" err="1" smtClean="0"/>
              <a:t>bebas</a:t>
            </a:r>
            <a:r>
              <a:rPr lang="en-US" sz="3200" dirty="0" smtClean="0"/>
              <a:t>; </a:t>
            </a:r>
            <a:br>
              <a:rPr lang="en-US" sz="3200" dirty="0" smtClean="0"/>
            </a:br>
            <a:r>
              <a:rPr lang="en-US" sz="3200" dirty="0" smtClean="0"/>
              <a:t>3. </a:t>
            </a:r>
            <a:r>
              <a:rPr lang="fi-FI" sz="3200" dirty="0" smtClean="0"/>
              <a:t>Dramatisasi;</a:t>
            </a:r>
            <a:endParaRPr lang="en-US" sz="3200" b="1" dirty="0" smtClean="0">
              <a:solidFill>
                <a:srgbClr val="0000FF"/>
              </a:solidFill>
              <a:latin typeface="Tempus Sans ITC" pitchFamily="8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empus Sans ITC" pitchFamily="82" charset="0"/>
              </a:rPr>
              <a:t>d. Personal selling</a:t>
            </a:r>
            <a:r>
              <a:rPr lang="en-US" b="1" dirty="0" smtClean="0">
                <a:solidFill>
                  <a:srgbClr val="FF0000"/>
                </a:solidFill>
                <a:latin typeface="Tempus Sans ITC" pitchFamily="82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Tempus Sans ITC" pitchFamily="8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rgbClr val="0000FF"/>
                </a:solidFill>
                <a:latin typeface="Tempus Sans ITC" pitchFamily="82" charset="0"/>
              </a:rPr>
              <a:t>Pengertian</a:t>
            </a:r>
            <a:r>
              <a:rPr lang="en-US" sz="24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Tempus Sans ITC" pitchFamily="82" charset="0"/>
              </a:rPr>
              <a:t>: </a:t>
            </a:r>
            <a:r>
              <a:rPr lang="en-US" sz="2400" b="1" dirty="0" err="1" smtClean="0">
                <a:solidFill>
                  <a:srgbClr val="0000FF"/>
                </a:solidFill>
                <a:latin typeface="Tempus Sans ITC" pitchFamily="82" charset="0"/>
              </a:rPr>
              <a:t>merupakan</a:t>
            </a:r>
            <a:r>
              <a:rPr lang="en-US" sz="24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empus Sans ITC" pitchFamily="82" charset="0"/>
              </a:rPr>
              <a:t>presentasi</a:t>
            </a:r>
            <a:r>
              <a:rPr lang="en-US" sz="24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empus Sans ITC" pitchFamily="82" charset="0"/>
              </a:rPr>
              <a:t>pribadi</a:t>
            </a:r>
            <a:r>
              <a:rPr lang="en-US" sz="24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empus Sans ITC" pitchFamily="82" charset="0"/>
              </a:rPr>
              <a:t>oleh</a:t>
            </a:r>
            <a:r>
              <a:rPr lang="en-US" sz="24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empus Sans ITC" pitchFamily="82" charset="0"/>
              </a:rPr>
              <a:t>wiraniaga</a:t>
            </a:r>
            <a:r>
              <a:rPr lang="en-US" sz="24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empus Sans ITC" pitchFamily="82" charset="0"/>
              </a:rPr>
              <a:t>perusahaan</a:t>
            </a:r>
            <a:endParaRPr lang="en-US" sz="2400" b="1" dirty="0" smtClean="0">
              <a:solidFill>
                <a:srgbClr val="0000FF"/>
              </a:solidFill>
              <a:latin typeface="Tempus Sans ITC" pitchFamily="82" charset="0"/>
            </a:endParaRPr>
          </a:p>
          <a:p>
            <a:r>
              <a:rPr lang="en-US" sz="2400" b="1" dirty="0" err="1" smtClean="0">
                <a:solidFill>
                  <a:srgbClr val="0000FF"/>
                </a:solidFill>
                <a:latin typeface="Tempus Sans ITC" pitchFamily="82" charset="0"/>
              </a:rPr>
              <a:t>Tujuan</a:t>
            </a:r>
            <a:r>
              <a:rPr lang="en-US" sz="24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Tempus Sans ITC" pitchFamily="82" charset="0"/>
              </a:rPr>
              <a:t>: </a:t>
            </a:r>
            <a:r>
              <a:rPr lang="en-US" sz="2400" b="1" dirty="0" err="1" smtClean="0">
                <a:solidFill>
                  <a:srgbClr val="0000FF"/>
                </a:solidFill>
                <a:latin typeface="Tempus Sans ITC" pitchFamily="82" charset="0"/>
              </a:rPr>
              <a:t>untuk</a:t>
            </a:r>
            <a:r>
              <a:rPr lang="en-US" sz="24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empus Sans ITC" pitchFamily="82" charset="0"/>
              </a:rPr>
              <a:t>melakukan</a:t>
            </a:r>
            <a:r>
              <a:rPr lang="en-US" sz="24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empus Sans ITC" pitchFamily="82" charset="0"/>
              </a:rPr>
              <a:t>penjualan</a:t>
            </a:r>
            <a:r>
              <a:rPr lang="en-US" sz="24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empus Sans ITC" pitchFamily="82" charset="0"/>
              </a:rPr>
              <a:t>dan</a:t>
            </a:r>
            <a:r>
              <a:rPr lang="en-US" sz="24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empus Sans ITC" pitchFamily="82" charset="0"/>
              </a:rPr>
              <a:t>membangun</a:t>
            </a:r>
            <a:r>
              <a:rPr lang="en-US" sz="24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empus Sans ITC" pitchFamily="82" charset="0"/>
              </a:rPr>
              <a:t>hubungan</a:t>
            </a:r>
            <a:r>
              <a:rPr lang="en-US" sz="24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empus Sans ITC" pitchFamily="82" charset="0"/>
              </a:rPr>
              <a:t>dengan</a:t>
            </a:r>
            <a:r>
              <a:rPr lang="en-US" sz="24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empus Sans ITC" pitchFamily="82" charset="0"/>
              </a:rPr>
              <a:t>pelanggan</a:t>
            </a:r>
            <a:endParaRPr lang="en-US" sz="2400" b="1" dirty="0" smtClean="0">
              <a:solidFill>
                <a:srgbClr val="0000FF"/>
              </a:solidFill>
              <a:latin typeface="Tempus Sans ITC" pitchFamily="82" charset="0"/>
            </a:endParaRPr>
          </a:p>
          <a:p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Personal 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selling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merupakan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alat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promosi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yang paling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efektif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pada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tahap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pembelian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selanjutnya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khususnya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dalam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membangun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1">
                    <a:lumMod val="75000"/>
                  </a:schemeClr>
                </a:solidFill>
              </a:rPr>
              <a:t>preferensi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keyakinan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dan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aksi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pembeli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en-US" sz="2400" b="1" dirty="0" smtClean="0">
              <a:solidFill>
                <a:srgbClr val="0000FF"/>
              </a:solidFill>
              <a:latin typeface="Tempus Sans ITC" pitchFamily="8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  <a:latin typeface="Tempus Sans ITC" pitchFamily="82" charset="0"/>
              </a:rPr>
              <a:t>e. </a:t>
            </a:r>
            <a:r>
              <a:rPr lang="en-US" sz="3600" b="1" dirty="0" err="1" smtClean="0">
                <a:solidFill>
                  <a:srgbClr val="FF0000"/>
                </a:solidFill>
                <a:latin typeface="Tempus Sans ITC" pitchFamily="82" charset="0"/>
              </a:rPr>
              <a:t>Pemasaran</a:t>
            </a:r>
            <a:r>
              <a:rPr lang="en-US" sz="3600" b="1" dirty="0" smtClean="0"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empus Sans ITC" pitchFamily="82" charset="0"/>
              </a:rPr>
              <a:t>Langsung</a:t>
            </a:r>
            <a:r>
              <a:rPr lang="en-US" sz="3600" b="1" dirty="0" smtClean="0">
                <a:solidFill>
                  <a:srgbClr val="FF0000"/>
                </a:solidFill>
                <a:latin typeface="Tempus Sans ITC" pitchFamily="82" charset="0"/>
              </a:rPr>
              <a:t> (direct marketing)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Terdiri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dari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hubungan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langsung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dengan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konsumen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individu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yang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ditargetkan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secara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seksama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untuk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meraih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respon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segera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dan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membangun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hubungan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yang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langgeng</a:t>
            </a:r>
            <a:endParaRPr lang="en-US" sz="3200" b="1" dirty="0" smtClean="0">
              <a:solidFill>
                <a:srgbClr val="0000FF"/>
              </a:solidFill>
              <a:latin typeface="Tempus Sans ITC" pitchFamily="8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rgbClr val="FF0000"/>
                </a:solidFill>
                <a:latin typeface="Tempus Sans ITC" pitchFamily="82" charset="0"/>
              </a:rPr>
              <a:t>f. Media </a:t>
            </a:r>
            <a:r>
              <a:rPr lang="en-US" sz="3600" b="1" dirty="0" err="1" smtClean="0">
                <a:solidFill>
                  <a:srgbClr val="FF0000"/>
                </a:solidFill>
                <a:latin typeface="Tempus Sans ITC" pitchFamily="82" charset="0"/>
              </a:rPr>
              <a:t>Interaktif</a:t>
            </a:r>
            <a:r>
              <a:rPr lang="en-US" sz="3600" b="1" dirty="0" smtClean="0">
                <a:solidFill>
                  <a:srgbClr val="FF0000"/>
                </a:solidFill>
                <a:latin typeface="Tempus Sans ITC" pitchFamily="82" charset="0"/>
              </a:rPr>
              <a:t> (interactive media)</a:t>
            </a:r>
            <a:br>
              <a:rPr lang="en-US" sz="3600" b="1" dirty="0" smtClean="0">
                <a:solidFill>
                  <a:srgbClr val="FF0000"/>
                </a:solidFill>
                <a:latin typeface="Tempus Sans ITC" pitchFamily="82" charset="0"/>
              </a:rPr>
            </a:b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Disebut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juga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pemasaran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online, yang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dapat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membuat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kegiatan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jual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beli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dilakukan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secara</a:t>
            </a:r>
            <a:r>
              <a:rPr lang="en-US" sz="3200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empus Sans ITC" pitchFamily="82" charset="0"/>
              </a:rPr>
              <a:t>cepat</a:t>
            </a:r>
            <a:endParaRPr lang="en-US" sz="3200" b="1" dirty="0" smtClean="0">
              <a:solidFill>
                <a:srgbClr val="0000FF"/>
              </a:solidFill>
              <a:latin typeface="Tempus Sans ITC" pitchFamily="8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24</TotalTime>
  <Words>286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Metro</vt:lpstr>
      <vt:lpstr>P R O M O S I</vt:lpstr>
      <vt:lpstr>Pengertian Promosi</vt:lpstr>
      <vt:lpstr>a. Iklan (advertising) </vt:lpstr>
      <vt:lpstr>b. Promosi Penjualan (sales promotion) </vt:lpstr>
      <vt:lpstr>c. Publisitas (publicity) </vt:lpstr>
      <vt:lpstr>d. Personal selling </vt:lpstr>
      <vt:lpstr>e. Pemasaran Langsung (direct marketing)</vt:lpstr>
      <vt:lpstr>f. Media Interaktif (interactive media)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 R O M O S I</dc:title>
  <dc:creator>Novi</dc:creator>
  <cp:lastModifiedBy>Novi</cp:lastModifiedBy>
  <cp:revision>4</cp:revision>
  <dcterms:created xsi:type="dcterms:W3CDTF">2014-07-06T06:27:55Z</dcterms:created>
  <dcterms:modified xsi:type="dcterms:W3CDTF">2014-07-06T06:52:49Z</dcterms:modified>
</cp:coreProperties>
</file>