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64" r:id="rId2"/>
    <p:sldId id="265" r:id="rId3"/>
    <p:sldId id="305" r:id="rId4"/>
    <p:sldId id="266" r:id="rId5"/>
    <p:sldId id="267" r:id="rId6"/>
    <p:sldId id="268" r:id="rId7"/>
    <p:sldId id="284" r:id="rId8"/>
    <p:sldId id="338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72" autoAdjust="0"/>
    <p:restoredTop sz="94581" autoAdjust="0"/>
  </p:normalViewPr>
  <p:slideViewPr>
    <p:cSldViewPr>
      <p:cViewPr>
        <p:scale>
          <a:sx n="75" d="100"/>
          <a:sy n="75" d="100"/>
        </p:scale>
        <p:origin x="-45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5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F8AC7-568D-444B-BDA2-FF6A553819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7A4273-AB7D-4F98-82D7-61FCEB45AA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2E1B97-A6F3-4B5B-B988-408358AD6B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0595F9-B3A0-4836-B836-5AF6708A4E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4239E5-64F7-4FCF-9D96-AE10F13FA5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78E1FC-4AD5-4BB8-BBD5-0E91DB729D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9908F-F4AD-4DAB-9CE7-DC32EF2869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4F953B-8C2B-42D4-B5C6-9401DB366F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F3FBC1-19B2-4386-9AD9-9416F9100E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2FB1DE-425C-4212-9A28-230E9C6BFA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0D96BA-C5AA-48BA-9544-05B171EB1B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32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232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6BB8DE3-30B2-4B16-9E5A-50BB6824379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lickr.com/photos/tags/depthoffield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Pertemuan 2</a:t>
            </a:r>
            <a:br>
              <a:rPr lang="en-US" sz="4000"/>
            </a:br>
            <a:r>
              <a:rPr lang="en-US" sz="4000"/>
              <a:t>pengenalan kamera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T.I.U : Mahasiswa dapat mengenal berbagai jenis kamera yang ada pada saat ini</a:t>
            </a:r>
          </a:p>
          <a:p>
            <a:r>
              <a:rPr lang="en-US"/>
              <a:t>T.I.K : Mahasiswa dapat mengetahui apa itu Speed, Diafragma, Jenis-jenis Lensa, ASA/ISO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Materi perkuliahan 2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lnSpc>
                <a:spcPct val="80000"/>
              </a:lnSpc>
            </a:pPr>
            <a:r>
              <a:rPr lang="en-US" sz="2000" b="1"/>
              <a:t>Kamera yang ada pada saat ini ada beberapa jenis, a.l:</a:t>
            </a:r>
          </a:p>
          <a:p>
            <a:pPr marL="457200" indent="-457200">
              <a:lnSpc>
                <a:spcPct val="80000"/>
              </a:lnSpc>
            </a:pPr>
            <a:r>
              <a:rPr lang="en-US" sz="2000"/>
              <a:t>1.Range Finder (RF)/penemu jarak</a:t>
            </a:r>
          </a:p>
          <a:p>
            <a:pPr marL="457200" indent="-457200">
              <a:lnSpc>
                <a:spcPct val="80000"/>
              </a:lnSpc>
            </a:pPr>
            <a:r>
              <a:rPr lang="en-US" sz="2000"/>
              <a:t>2.Single Lens Reflex(SLR)/Reflex Lensa Tunggal</a:t>
            </a:r>
          </a:p>
          <a:p>
            <a:pPr marL="457200" indent="-457200">
              <a:lnSpc>
                <a:spcPct val="80000"/>
              </a:lnSpc>
            </a:pPr>
            <a:r>
              <a:rPr lang="en-US" sz="2000"/>
              <a:t>3.Twins Lens Reflex (TLR)/Reflex Lensa Kembar</a:t>
            </a:r>
          </a:p>
          <a:p>
            <a:pPr marL="457200" indent="-457200">
              <a:lnSpc>
                <a:spcPct val="80000"/>
              </a:lnSpc>
            </a:pPr>
            <a:r>
              <a:rPr lang="en-US" sz="2000"/>
              <a:t>4.View Camera/Kamera view</a:t>
            </a:r>
          </a:p>
          <a:p>
            <a:pPr marL="457200" indent="-457200">
              <a:lnSpc>
                <a:spcPct val="80000"/>
              </a:lnSpc>
            </a:pPr>
            <a:endParaRPr lang="en-US" sz="2000"/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000" b="1"/>
              <a:t>Jenis-jnis Lensa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000"/>
              <a:t>Berdasarkan kemampuan pembesaran dan cakupan sudut pandang, lensa memiliki 2 jenis :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en-US" sz="2000"/>
              <a:t>Lensa Fix 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en-US" sz="2000"/>
              <a:t>Lensa Zoom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endParaRPr lang="en-US" sz="2000"/>
          </a:p>
          <a:p>
            <a:pPr marL="457200" indent="-457200">
              <a:lnSpc>
                <a:spcPct val="80000"/>
              </a:lnSpc>
              <a:buFontTx/>
              <a:buNone/>
            </a:pPr>
            <a:endParaRPr lang="en-US" sz="2000"/>
          </a:p>
          <a:p>
            <a:pPr marL="457200" indent="-457200">
              <a:lnSpc>
                <a:spcPct val="80000"/>
              </a:lnSpc>
              <a:buFontTx/>
              <a:buNone/>
            </a:pPr>
            <a:endParaRPr lang="en-US" sz="200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US" sz="1600"/>
              <a:t>Selain itu terdapat </a:t>
            </a:r>
            <a:r>
              <a:rPr lang="en-US" sz="1600" b="1"/>
              <a:t>lensa tunggal</a:t>
            </a:r>
            <a:r>
              <a:rPr lang="en-US" sz="1600"/>
              <a:t> yang di bagi dalam beberapa kategori</a:t>
            </a:r>
          </a:p>
          <a:p>
            <a:pPr marL="533400" indent="-533400">
              <a:lnSpc>
                <a:spcPct val="80000"/>
              </a:lnSpc>
            </a:pPr>
            <a:r>
              <a:rPr lang="en-US" sz="1600"/>
              <a:t>Lensa normal</a:t>
            </a:r>
          </a:p>
          <a:p>
            <a:pPr marL="533400" indent="-533400">
              <a:lnSpc>
                <a:spcPct val="80000"/>
              </a:lnSpc>
            </a:pPr>
            <a:r>
              <a:rPr lang="en-US" sz="1600"/>
              <a:t>Lensa sudut lebar</a:t>
            </a:r>
          </a:p>
          <a:p>
            <a:pPr marL="533400" indent="-533400">
              <a:lnSpc>
                <a:spcPct val="80000"/>
              </a:lnSpc>
            </a:pPr>
            <a:r>
              <a:rPr lang="en-US" sz="1600"/>
              <a:t>Lensa Telephoto</a:t>
            </a:r>
          </a:p>
          <a:p>
            <a:pPr marL="533400" indent="-533400">
              <a:lnSpc>
                <a:spcPct val="80000"/>
              </a:lnSpc>
            </a:pPr>
            <a:endParaRPr lang="en-US" sz="1600" b="1"/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US" sz="1600" b="1"/>
              <a:t>Lensa-lensa Khusus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endParaRPr lang="en-US" sz="1600"/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US" sz="1600"/>
              <a:t>1.Lensa makro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US" sz="1600"/>
              <a:t>2.Lensa PC (perspective correction) 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endParaRPr lang="en-US" sz="1600"/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US" sz="1600" b="1"/>
              <a:t>Ruang Tajam (DOF)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endParaRPr lang="en-US" sz="1600"/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US" sz="1600"/>
              <a:t>Faktor yang menentukan ruang tajam dalam pemotretan adalah:</a:t>
            </a:r>
          </a:p>
          <a:p>
            <a:pPr marL="533400" indent="-533400">
              <a:lnSpc>
                <a:spcPct val="80000"/>
              </a:lnSpc>
            </a:pPr>
            <a:r>
              <a:rPr lang="en-US" sz="1600"/>
              <a:t>Buakaan Diafragma</a:t>
            </a:r>
          </a:p>
          <a:p>
            <a:pPr marL="533400" indent="-533400">
              <a:lnSpc>
                <a:spcPct val="80000"/>
              </a:lnSpc>
            </a:pPr>
            <a:r>
              <a:rPr lang="en-US" sz="1600"/>
              <a:t>Jarak pemotretan</a:t>
            </a:r>
          </a:p>
          <a:p>
            <a:pPr marL="533400" indent="-533400">
              <a:lnSpc>
                <a:spcPct val="80000"/>
              </a:lnSpc>
            </a:pPr>
            <a:r>
              <a:rPr lang="en-US" sz="1600"/>
              <a:t>Panjang fokus lensa</a:t>
            </a:r>
          </a:p>
          <a:p>
            <a:pPr marL="533400" indent="-533400">
              <a:lnSpc>
                <a:spcPct val="80000"/>
              </a:lnSpc>
            </a:pPr>
            <a:endParaRPr lang="en-US" sz="160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43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3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143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3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3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143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43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3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98" decel="100000" fill="hold"/>
                                        <p:tgtEl>
                                          <p:spTgt spid="143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3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3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98" decel="100000" fill="hold"/>
                                        <p:tgtEl>
                                          <p:spTgt spid="143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433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33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98" decel="100000" fill="hold"/>
                                        <p:tgtEl>
                                          <p:spTgt spid="1433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433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433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98" decel="100000" fill="hold"/>
                                        <p:tgtEl>
                                          <p:spTgt spid="1433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4336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4336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98" decel="100000" fill="hold"/>
                                        <p:tgtEl>
                                          <p:spTgt spid="14336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4336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4336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98" decel="100000" fill="hold"/>
                                        <p:tgtEl>
                                          <p:spTgt spid="14336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pPr algn="l"/>
            <a:r>
              <a:rPr lang="en-US" sz="2800"/>
              <a:t>Apa yang dimaksud dengan film</a:t>
            </a:r>
            <a:br>
              <a:rPr lang="en-US" sz="2800"/>
            </a:br>
            <a:endParaRPr lang="en-US" sz="2800"/>
          </a:p>
        </p:txBody>
      </p:sp>
      <p:sp>
        <p:nvSpPr>
          <p:cNvPr id="358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447800"/>
            <a:ext cx="7467600" cy="4191000"/>
          </a:xfrm>
        </p:spPr>
        <p:txBody>
          <a:bodyPr/>
          <a:lstStyle/>
          <a:p>
            <a:pPr marL="381000" indent="-381000">
              <a:lnSpc>
                <a:spcPct val="80000"/>
              </a:lnSpc>
            </a:pPr>
            <a:r>
              <a:rPr lang="en-US" sz="1800"/>
              <a:t>Definis film dalam fotografi adalah film terdiri dari </a:t>
            </a:r>
            <a:r>
              <a:rPr lang="en-US" sz="1800" b="1"/>
              <a:t>2 lapisan</a:t>
            </a:r>
            <a:r>
              <a:rPr lang="en-US" sz="1800"/>
              <a:t>. </a:t>
            </a:r>
            <a:r>
              <a:rPr lang="en-US" sz="1800" b="1"/>
              <a:t>Lapisan pertama</a:t>
            </a:r>
            <a:r>
              <a:rPr lang="en-US" sz="1800"/>
              <a:t> adalah lapisan emulsi yang berfungsi sebagai perekam gambar dan </a:t>
            </a:r>
            <a:r>
              <a:rPr lang="en-US" sz="1800" b="1"/>
              <a:t>lapisan kedua </a:t>
            </a:r>
            <a:r>
              <a:rPr lang="en-US" sz="1800"/>
              <a:t>yang berfungsi sebagai tempat melekatnya emulsi tadi. Jenis – jenis film :</a:t>
            </a:r>
          </a:p>
          <a:p>
            <a:pPr marL="381000" indent="-381000">
              <a:lnSpc>
                <a:spcPct val="80000"/>
              </a:lnSpc>
              <a:buFontTx/>
              <a:buAutoNum type="arabicPeriod"/>
            </a:pPr>
            <a:r>
              <a:rPr lang="en-US" sz="1800"/>
              <a:t>Film hitam putih/monokrom</a:t>
            </a:r>
          </a:p>
          <a:p>
            <a:pPr marL="381000" indent="-381000">
              <a:lnSpc>
                <a:spcPct val="80000"/>
              </a:lnSpc>
              <a:buFontTx/>
              <a:buAutoNum type="arabicPeriod"/>
            </a:pPr>
            <a:r>
              <a:rPr lang="en-US" sz="1800"/>
              <a:t>Film berwarna</a:t>
            </a:r>
          </a:p>
          <a:p>
            <a:pPr marL="381000" indent="-381000">
              <a:lnSpc>
                <a:spcPct val="80000"/>
              </a:lnSpc>
            </a:pPr>
            <a:endParaRPr lang="en-US" sz="1800"/>
          </a:p>
          <a:p>
            <a:pPr marL="381000" indent="-381000">
              <a:lnSpc>
                <a:spcPct val="80000"/>
              </a:lnSpc>
            </a:pPr>
            <a:r>
              <a:rPr lang="en-US" sz="1800" b="1"/>
              <a:t>Film berwarna terbagi menjadi 3 :</a:t>
            </a:r>
          </a:p>
          <a:p>
            <a:pPr marL="381000" indent="-381000">
              <a:lnSpc>
                <a:spcPct val="80000"/>
              </a:lnSpc>
              <a:buFontTx/>
              <a:buAutoNum type="arabicPeriod"/>
            </a:pPr>
            <a:r>
              <a:rPr lang="en-US" sz="1800"/>
              <a:t>Film negatif warna</a:t>
            </a:r>
          </a:p>
          <a:p>
            <a:pPr marL="381000" indent="-381000">
              <a:lnSpc>
                <a:spcPct val="80000"/>
              </a:lnSpc>
              <a:buFontTx/>
              <a:buAutoNum type="arabicPeriod"/>
            </a:pPr>
            <a:r>
              <a:rPr lang="en-US" sz="1800"/>
              <a:t>Film positif warna (slide)</a:t>
            </a:r>
          </a:p>
          <a:p>
            <a:pPr marL="381000" indent="-381000">
              <a:lnSpc>
                <a:spcPct val="80000"/>
              </a:lnSpc>
              <a:buFontTx/>
              <a:buAutoNum type="arabicPeriod"/>
            </a:pPr>
            <a:r>
              <a:rPr lang="en-US" sz="1800"/>
              <a:t>Film-film khusus, yang terdiri dari : a. Film Slide B/W</a:t>
            </a:r>
          </a:p>
          <a:p>
            <a:pPr marL="381000" indent="-381000">
              <a:lnSpc>
                <a:spcPct val="80000"/>
              </a:lnSpc>
            </a:pPr>
            <a:r>
              <a:rPr lang="en-US" sz="1800"/>
              <a:t>                                                              b. Film infra merah</a:t>
            </a:r>
          </a:p>
          <a:p>
            <a:pPr marL="381000" indent="-381000">
              <a:lnSpc>
                <a:spcPct val="80000"/>
              </a:lnSpc>
            </a:pPr>
            <a:r>
              <a:rPr lang="en-US" sz="1800"/>
              <a:t>                                                              c. Film kromogenik</a:t>
            </a:r>
          </a:p>
          <a:p>
            <a:pPr marL="381000" indent="-381000">
              <a:lnSpc>
                <a:spcPct val="80000"/>
              </a:lnSpc>
            </a:pPr>
            <a:endParaRPr lang="en-US" sz="1800"/>
          </a:p>
          <a:p>
            <a:pPr marL="381000" indent="-381000">
              <a:lnSpc>
                <a:spcPct val="80000"/>
              </a:lnSpc>
            </a:pPr>
            <a:endParaRPr lang="en-US" sz="1800"/>
          </a:p>
          <a:p>
            <a:pPr marL="381000" indent="-381000">
              <a:lnSpc>
                <a:spcPct val="80000"/>
              </a:lnSpc>
            </a:pPr>
            <a:r>
              <a:rPr lang="en-US" sz="1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5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58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58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58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58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58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58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58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58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58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58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58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58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58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58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58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58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58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58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58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58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58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58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58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58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58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58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58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58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58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58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58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58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585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585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585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585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7" grpId="0"/>
      <p:bldP spid="3585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Format Film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/>
              <a:t>Film yang merupakan media perekam gambar memiliki beberapa ukuran/Format:</a:t>
            </a:r>
          </a:p>
          <a:p>
            <a:pPr>
              <a:lnSpc>
                <a:spcPct val="80000"/>
              </a:lnSpc>
            </a:pPr>
            <a:r>
              <a:rPr lang="en-US" sz="1800" b="1"/>
              <a:t>1.Format 135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/>
              <a:t>     merupakan format yang paling popular atau sering disebut juga format 35.fil ini berukuran 24x36mm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/>
              <a:t>    </a:t>
            </a:r>
            <a:r>
              <a:rPr lang="en-US" sz="1800" b="1"/>
              <a:t>2. Format 120 dan 220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/>
              <a:t>Format ini merupakan format yang paling duluan di buat dan mampu memberikan gambar yang lebih baik dari format 135.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/>
              <a:t>Format ini lebih dikenal dengan Medium format.Tergantung dari kamera yang dipakai, format ini memiliki bebrapa ukuran : 6x4,5cm, 6x6cm, 6x7cm, namun beberapa kamera menghasilkan ukuran 6x8cm, 6x9cm, 6x12cm, 6x17cm.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/>
              <a:t>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/>
              <a:t>    </a:t>
            </a:r>
            <a:r>
              <a:rPr lang="en-US" sz="1800" b="1"/>
              <a:t>3. Format besar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/>
              <a:t>Ini merupakan format yang tersebar dalam ukuran fotografi. Format ini mempunyai ukuran 4x5inch, 8x10inch, dan 11x14inch.Hanya kamera view saja yab\ng menggunakan film ini.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Tugas mahasiswa 2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Tugas 2 : Membuat foto Depth of Field, dengan 3 objek, dan objek yang ditengah yang fokus.</a:t>
            </a:r>
          </a:p>
          <a:p>
            <a:r>
              <a:rPr lang="en-US"/>
              <a:t>Contoh :</a:t>
            </a:r>
          </a:p>
        </p:txBody>
      </p:sp>
      <p:pic>
        <p:nvPicPr>
          <p:cNvPr id="47112" name="Picture 8" descr="IMG_0097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4572000"/>
            <a:ext cx="2819400" cy="1878013"/>
          </a:xfrm>
          <a:prstGeom prst="rect">
            <a:avLst/>
          </a:prstGeom>
          <a:noFill/>
        </p:spPr>
      </p:pic>
      <p:pic>
        <p:nvPicPr>
          <p:cNvPr id="47116" name="Picture 12" descr="sby12 cop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4572000"/>
            <a:ext cx="2971800" cy="1866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  <p:bldP spid="4710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Link pertemuan 2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hlinkClick r:id="rId2"/>
              </a:rPr>
              <a:t>www.flickr.com/photos/tags/depthoffield</a:t>
            </a:r>
            <a:endParaRPr lang="en-US"/>
          </a:p>
          <a:p>
            <a:r>
              <a:rPr lang="en-US"/>
              <a:t>www.shutterstock.com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2" grpId="0"/>
      <p:bldP spid="11264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Materi pendukung pertemuan 2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Contoh-contoh foto depth of field ini dapat anda lihat di majalah wedding, di www.wedding.com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4435</TotalTime>
  <Words>400</Words>
  <Application>Microsoft Office PowerPoint</Application>
  <PresentationFormat>On-screen Show (4:3)</PresentationFormat>
  <Paragraphs>63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Pertemuan 2 pengenalan kamera</vt:lpstr>
      <vt:lpstr>Materi perkuliahan 2</vt:lpstr>
      <vt:lpstr>PowerPoint Presentation</vt:lpstr>
      <vt:lpstr>Apa yang dimaksud dengan film </vt:lpstr>
      <vt:lpstr>Format Film</vt:lpstr>
      <vt:lpstr>Tugas mahasiswa 2</vt:lpstr>
      <vt:lpstr>Link pertemuan 2</vt:lpstr>
      <vt:lpstr>Materi pendukung pertemuan 2</vt:lpstr>
    </vt:vector>
  </TitlesOfParts>
  <Company>LabCom UIEU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student</dc:creator>
  <cp:lastModifiedBy>May</cp:lastModifiedBy>
  <cp:revision>229</cp:revision>
  <dcterms:created xsi:type="dcterms:W3CDTF">2006-01-27T04:57:02Z</dcterms:created>
  <dcterms:modified xsi:type="dcterms:W3CDTF">2015-04-09T10:34:08Z</dcterms:modified>
</cp:coreProperties>
</file>