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69" r:id="rId2"/>
    <p:sldId id="294" r:id="rId3"/>
    <p:sldId id="272" r:id="rId4"/>
    <p:sldId id="270" r:id="rId5"/>
    <p:sldId id="306" r:id="rId6"/>
    <p:sldId id="271" r:id="rId7"/>
    <p:sldId id="33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581" autoAdjust="0"/>
  </p:normalViewPr>
  <p:slideViewPr>
    <p:cSldViewPr>
      <p:cViewPr>
        <p:scale>
          <a:sx n="75" d="100"/>
          <a:sy n="75" d="100"/>
        </p:scale>
        <p:origin x="-4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3D71BF-04DB-4FEC-A84A-7F871E6FAB9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98FB70-96D5-4CB3-A6B3-5EC629E6711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45376B-348C-46A4-97BE-2040CF7D97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09316C-9B35-48A6-803D-C14D3568C3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5B4F73-F045-4E16-BCC3-A94F5D7480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1490DC-E455-49B1-A743-B2A8D1CFD4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5D39EA4-B24D-4951-8E9E-C4389FBF16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322F43F-11E2-4A53-A53F-D3350050CB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7F3654-626A-4E93-A9AC-80A2C86396C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C92F27-0588-4E79-BB26-66CD44D1FE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136C35-BEB9-4503-83FC-16957473AF7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32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3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23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232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AB1BDC-4DFD-4C41-B79E-B090477830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www.sportillustrated.com/" TargetMode="External"/><Relationship Id="rId2" Type="http://schemas.openxmlformats.org/officeDocument/2006/relationships/hyperlink" Target="http://www.pbase.com/dubphoto" TargetMode="External"/><Relationship Id="rId1" Type="http://schemas.openxmlformats.org/officeDocument/2006/relationships/slideLayout" Target="../slideLayouts/slideLayout2.xml"/><Relationship Id="rId5" Type="http://schemas.openxmlformats.org/officeDocument/2006/relationships/hyperlink" Target="http://www.shutterstock.com/" TargetMode="External"/><Relationship Id="rId4" Type="http://schemas.openxmlformats.org/officeDocument/2006/relationships/hyperlink" Target="http://www.sportphoto-parenyi.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Pertemuan 3</a:t>
            </a:r>
          </a:p>
        </p:txBody>
      </p:sp>
      <p:sp>
        <p:nvSpPr>
          <p:cNvPr id="48131" name="Rectangle 3"/>
          <p:cNvSpPr>
            <a:spLocks noGrp="1" noChangeArrowheads="1"/>
          </p:cNvSpPr>
          <p:nvPr>
            <p:ph type="body" idx="1"/>
          </p:nvPr>
        </p:nvSpPr>
        <p:spPr/>
        <p:txBody>
          <a:bodyPr/>
          <a:lstStyle/>
          <a:p>
            <a:pPr>
              <a:lnSpc>
                <a:spcPct val="90000"/>
              </a:lnSpc>
            </a:pPr>
            <a:r>
              <a:rPr lang="en-US"/>
              <a:t>Judul : FOTO FREEZ</a:t>
            </a:r>
          </a:p>
          <a:p>
            <a:pPr>
              <a:lnSpc>
                <a:spcPct val="90000"/>
              </a:lnSpc>
              <a:buFontTx/>
              <a:buNone/>
            </a:pPr>
            <a:r>
              <a:rPr lang="en-US"/>
              <a:t>T.I.U : Mahasiswa dapat mengambil moment objek bergerak menjadi tidak bergerak.</a:t>
            </a:r>
          </a:p>
          <a:p>
            <a:pPr>
              <a:lnSpc>
                <a:spcPct val="90000"/>
              </a:lnSpc>
              <a:buFontTx/>
              <a:buNone/>
            </a:pPr>
            <a:r>
              <a:rPr lang="en-US"/>
              <a:t>T.I.K : Mahasiswa di ajarkan cara mengatur </a:t>
            </a:r>
          </a:p>
          <a:p>
            <a:pPr>
              <a:lnSpc>
                <a:spcPct val="90000"/>
              </a:lnSpc>
              <a:buFontTx/>
              <a:buNone/>
            </a:pPr>
            <a:r>
              <a:rPr lang="en-US"/>
              <a:t>Kecepatan dan Diafragma untuk menangkap objek yang bergerak itu menjadi suatu objek yang diam,dengan latar belakang yang bergerak.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animEffect transition="in" filter="fade">
                                      <p:cBhvr>
                                        <p:cTn id="9" dur="500"/>
                                        <p:tgtEl>
                                          <p:spTgt spid="4813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Effect transition="in" filter="fade">
                                      <p:cBhvr>
                                        <p:cTn id="14" dur="1000">
                                          <p:stCondLst>
                                            <p:cond delay="0"/>
                                          </p:stCondLst>
                                        </p:cTn>
                                        <p:tgtEl>
                                          <p:spTgt spid="4813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8131">
                                            <p:txEl>
                                              <p:pRg st="1" end="1"/>
                                            </p:txEl>
                                          </p:spTgt>
                                        </p:tgtEl>
                                        <p:attrNameLst>
                                          <p:attrName>style.visibility</p:attrName>
                                        </p:attrNameLst>
                                      </p:cBhvr>
                                      <p:to>
                                        <p:strVal val="visible"/>
                                      </p:to>
                                    </p:set>
                                    <p:animEffect transition="in" filter="fade">
                                      <p:cBhvr>
                                        <p:cTn id="19" dur="1000">
                                          <p:stCondLst>
                                            <p:cond delay="0"/>
                                          </p:stCondLst>
                                        </p:cTn>
                                        <p:tgtEl>
                                          <p:spTgt spid="4813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8131">
                                            <p:txEl>
                                              <p:pRg st="2" end="2"/>
                                            </p:txEl>
                                          </p:spTgt>
                                        </p:tgtEl>
                                        <p:attrNameLst>
                                          <p:attrName>style.visibility</p:attrName>
                                        </p:attrNameLst>
                                      </p:cBhvr>
                                      <p:to>
                                        <p:strVal val="visible"/>
                                      </p:to>
                                    </p:set>
                                    <p:animEffect transition="in" filter="fade">
                                      <p:cBhvr>
                                        <p:cTn id="24" dur="1000">
                                          <p:stCondLst>
                                            <p:cond delay="0"/>
                                          </p:stCondLst>
                                        </p:cTn>
                                        <p:tgtEl>
                                          <p:spTgt spid="4813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8131">
                                            <p:txEl>
                                              <p:pRg st="3" end="3"/>
                                            </p:txEl>
                                          </p:spTgt>
                                        </p:tgtEl>
                                        <p:attrNameLst>
                                          <p:attrName>style.visibility</p:attrName>
                                        </p:attrNameLst>
                                      </p:cBhvr>
                                      <p:to>
                                        <p:strVal val="visible"/>
                                      </p:to>
                                    </p:set>
                                    <p:animEffect transition="in" filter="fade">
                                      <p:cBhvr>
                                        <p:cTn id="29" dur="1000">
                                          <p:stCondLst>
                                            <p:cond delay="0"/>
                                          </p:stCondLst>
                                        </p:cTn>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Contoh Foto Freez</a:t>
            </a:r>
          </a:p>
        </p:txBody>
      </p:sp>
      <p:pic>
        <p:nvPicPr>
          <p:cNvPr id="132100" name="Picture 4" descr="IMG_0125"/>
          <p:cNvPicPr>
            <a:picLocks noGrp="1" noChangeAspect="1" noChangeArrowheads="1"/>
          </p:cNvPicPr>
          <p:nvPr>
            <p:ph type="body" idx="1"/>
          </p:nvPr>
        </p:nvPicPr>
        <p:blipFill>
          <a:blip r:embed="rId2"/>
          <a:srcRect/>
          <a:stretch>
            <a:fillRect/>
          </a:stretch>
        </p:blipFill>
        <p:spPr>
          <a:xfrm>
            <a:off x="3200400" y="2819400"/>
            <a:ext cx="2184400" cy="3276600"/>
          </a:xfrm>
          <a:noFill/>
          <a:ln/>
        </p:spPr>
      </p:pic>
      <p:pic>
        <p:nvPicPr>
          <p:cNvPr id="132101" name="Picture 5" descr="IMG_0116"/>
          <p:cNvPicPr>
            <a:picLocks noChangeAspect="1" noChangeArrowheads="1"/>
          </p:cNvPicPr>
          <p:nvPr/>
        </p:nvPicPr>
        <p:blipFill>
          <a:blip r:embed="rId3"/>
          <a:srcRect/>
          <a:stretch>
            <a:fillRect/>
          </a:stretch>
        </p:blipFill>
        <p:spPr bwMode="auto">
          <a:xfrm>
            <a:off x="838200" y="2819400"/>
            <a:ext cx="2184400" cy="3276600"/>
          </a:xfrm>
          <a:prstGeom prst="rect">
            <a:avLst/>
          </a:prstGeom>
          <a:noFill/>
        </p:spPr>
      </p:pic>
      <p:pic>
        <p:nvPicPr>
          <p:cNvPr id="132102" name="Picture 6" descr="IMG_0126"/>
          <p:cNvPicPr>
            <a:picLocks noChangeAspect="1" noChangeArrowheads="1"/>
          </p:cNvPicPr>
          <p:nvPr/>
        </p:nvPicPr>
        <p:blipFill>
          <a:blip r:embed="rId4"/>
          <a:srcRect/>
          <a:stretch>
            <a:fillRect/>
          </a:stretch>
        </p:blipFill>
        <p:spPr bwMode="auto">
          <a:xfrm>
            <a:off x="5588000" y="2819400"/>
            <a:ext cx="2184400" cy="3276600"/>
          </a:xfrm>
          <a:prstGeom prst="rect">
            <a:avLst/>
          </a:prstGeom>
          <a:noFill/>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32098"/>
                                        </p:tgtEl>
                                        <p:attrNameLst>
                                          <p:attrName>style.visibility</p:attrName>
                                        </p:attrNameLst>
                                      </p:cBhvr>
                                      <p:to>
                                        <p:strVal val="visible"/>
                                      </p:to>
                                    </p:set>
                                    <p:anim calcmode="lin" valueType="num">
                                      <p:cBhvr>
                                        <p:cTn id="7" dur="1000" fill="hold"/>
                                        <p:tgtEl>
                                          <p:spTgt spid="132098"/>
                                        </p:tgtEl>
                                        <p:attrNameLst>
                                          <p:attrName>ppt_w</p:attrName>
                                        </p:attrNameLst>
                                      </p:cBhvr>
                                      <p:tavLst>
                                        <p:tav tm="0">
                                          <p:val>
                                            <p:strVal val="#ppt_w+.3"/>
                                          </p:val>
                                        </p:tav>
                                        <p:tav tm="100000">
                                          <p:val>
                                            <p:strVal val="#ppt_w"/>
                                          </p:val>
                                        </p:tav>
                                      </p:tavLst>
                                    </p:anim>
                                    <p:anim calcmode="lin" valueType="num">
                                      <p:cBhvr>
                                        <p:cTn id="8" dur="1000" fill="hold"/>
                                        <p:tgtEl>
                                          <p:spTgt spid="132098"/>
                                        </p:tgtEl>
                                        <p:attrNameLst>
                                          <p:attrName>ppt_h</p:attrName>
                                        </p:attrNameLst>
                                      </p:cBhvr>
                                      <p:tavLst>
                                        <p:tav tm="0">
                                          <p:val>
                                            <p:strVal val="#ppt_h"/>
                                          </p:val>
                                        </p:tav>
                                        <p:tav tm="100000">
                                          <p:val>
                                            <p:strVal val="#ppt_h"/>
                                          </p:val>
                                        </p:tav>
                                      </p:tavLst>
                                    </p:anim>
                                    <p:animEffect transition="in" filter="fade">
                                      <p:cBhvr>
                                        <p:cTn id="9" dur="1000"/>
                                        <p:tgtEl>
                                          <p:spTgt spid="132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Alamat Email pertemuan 3</a:t>
            </a:r>
          </a:p>
        </p:txBody>
      </p:sp>
      <p:sp>
        <p:nvSpPr>
          <p:cNvPr id="51203" name="Rectangle 3"/>
          <p:cNvSpPr>
            <a:spLocks noGrp="1" noChangeArrowheads="1"/>
          </p:cNvSpPr>
          <p:nvPr>
            <p:ph type="body" idx="1"/>
          </p:nvPr>
        </p:nvSpPr>
        <p:spPr/>
        <p:txBody>
          <a:bodyPr/>
          <a:lstStyle/>
          <a:p>
            <a:r>
              <a:rPr lang="en-US">
                <a:hlinkClick r:id="rId2"/>
              </a:rPr>
              <a:t>www.pbase.com/dubphoto</a:t>
            </a:r>
            <a:endParaRPr lang="en-US"/>
          </a:p>
          <a:p>
            <a:r>
              <a:rPr lang="en-US">
                <a:hlinkClick r:id="rId3"/>
              </a:rPr>
              <a:t>www.sportillustrated.com</a:t>
            </a:r>
            <a:endParaRPr lang="en-US"/>
          </a:p>
          <a:p>
            <a:r>
              <a:rPr lang="en-US">
                <a:hlinkClick r:id="rId4"/>
              </a:rPr>
              <a:t>www.sportphoto-parenyi.html</a:t>
            </a:r>
            <a:endParaRPr lang="en-US"/>
          </a:p>
          <a:p>
            <a:r>
              <a:rPr lang="en-US">
                <a:hlinkClick r:id="rId5"/>
              </a:rPr>
              <a:t>www.shutterstock.com</a:t>
            </a:r>
            <a:endParaRPr lang="en-US"/>
          </a:p>
          <a:p>
            <a:pPr>
              <a:buFontTx/>
              <a:buNone/>
            </a:pP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768" decel="100000"/>
                                        <p:tgtEl>
                                          <p:spTgt spid="51202"/>
                                        </p:tgtEl>
                                      </p:cBhvr>
                                    </p:animEffect>
                                    <p:animScale>
                                      <p:cBhvr>
                                        <p:cTn id="8" dur="768" decel="100000"/>
                                        <p:tgtEl>
                                          <p:spTgt spid="51202"/>
                                        </p:tgtEl>
                                      </p:cBhvr>
                                      <p:from x="10000" y="10000"/>
                                      <p:to x="200000" y="450000"/>
                                    </p:animScale>
                                    <p:animScale>
                                      <p:cBhvr>
                                        <p:cTn id="9" dur="1230" accel="100000" fill="hold">
                                          <p:stCondLst>
                                            <p:cond delay="768"/>
                                          </p:stCondLst>
                                        </p:cTn>
                                        <p:tgtEl>
                                          <p:spTgt spid="51202"/>
                                        </p:tgtEl>
                                      </p:cBhvr>
                                      <p:from x="200000" y="450000"/>
                                      <p:to x="100000" y="100000"/>
                                    </p:animScale>
                                    <p:set>
                                      <p:cBhvr>
                                        <p:cTn id="10" dur="768" fill="hold"/>
                                        <p:tgtEl>
                                          <p:spTgt spid="51202"/>
                                        </p:tgtEl>
                                        <p:attrNameLst>
                                          <p:attrName>ppt_x</p:attrName>
                                        </p:attrNameLst>
                                      </p:cBhvr>
                                      <p:to>
                                        <p:strVal val="(0.5)"/>
                                      </p:to>
                                    </p:set>
                                    <p:anim from="(0.5)" to="(#ppt_x)" calcmode="lin" valueType="num">
                                      <p:cBhvr>
                                        <p:cTn id="11" dur="1230" accel="100000" fill="hold">
                                          <p:stCondLst>
                                            <p:cond delay="768"/>
                                          </p:stCondLst>
                                        </p:cTn>
                                        <p:tgtEl>
                                          <p:spTgt spid="51202"/>
                                        </p:tgtEl>
                                        <p:attrNameLst>
                                          <p:attrName>ppt_x</p:attrName>
                                        </p:attrNameLst>
                                      </p:cBhvr>
                                    </p:anim>
                                    <p:set>
                                      <p:cBhvr>
                                        <p:cTn id="12" dur="768" fill="hold"/>
                                        <p:tgtEl>
                                          <p:spTgt spid="51202"/>
                                        </p:tgtEl>
                                        <p:attrNameLst>
                                          <p:attrName>ppt_y</p:attrName>
                                        </p:attrNameLst>
                                      </p:cBhvr>
                                      <p:to>
                                        <p:strVal val="(#ppt_y+0.4)"/>
                                      </p:to>
                                    </p:set>
                                    <p:anim from="(#ppt_y+0.4)" to="(#ppt_y)" calcmode="lin" valueType="num">
                                      <p:cBhvr>
                                        <p:cTn id="13" dur="1230" accel="100000" fill="hold">
                                          <p:stCondLst>
                                            <p:cond delay="768"/>
                                          </p:stCondLst>
                                        </p:cTn>
                                        <p:tgtEl>
                                          <p:spTgt spid="5120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1203">
                                            <p:txEl>
                                              <p:pRg st="0" end="0"/>
                                            </p:txEl>
                                          </p:spTgt>
                                        </p:tgtEl>
                                        <p:attrNameLst>
                                          <p:attrName>style.visibility</p:attrName>
                                        </p:attrNameLst>
                                      </p:cBhvr>
                                      <p:to>
                                        <p:strVal val="visible"/>
                                      </p:to>
                                    </p:set>
                                    <p:anim calcmode="lin" valueType="num">
                                      <p:cBhvr>
                                        <p:cTn id="18" dur="5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120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120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1203">
                                            <p:txEl>
                                              <p:pRg st="1" end="1"/>
                                            </p:txEl>
                                          </p:spTgt>
                                        </p:tgtEl>
                                        <p:attrNameLst>
                                          <p:attrName>style.visibility</p:attrName>
                                        </p:attrNameLst>
                                      </p:cBhvr>
                                      <p:to>
                                        <p:strVal val="visible"/>
                                      </p:to>
                                    </p:set>
                                    <p:anim calcmode="lin" valueType="num">
                                      <p:cBhvr>
                                        <p:cTn id="25" dur="500" fill="hold"/>
                                        <p:tgtEl>
                                          <p:spTgt spid="5120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120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120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51203">
                                            <p:txEl>
                                              <p:pRg st="2" end="2"/>
                                            </p:txEl>
                                          </p:spTgt>
                                        </p:tgtEl>
                                        <p:attrNameLst>
                                          <p:attrName>style.visibility</p:attrName>
                                        </p:attrNameLst>
                                      </p:cBhvr>
                                      <p:to>
                                        <p:strVal val="visible"/>
                                      </p:to>
                                    </p:set>
                                    <p:anim calcmode="lin" valueType="num">
                                      <p:cBhvr>
                                        <p:cTn id="32" dur="500" fill="hold"/>
                                        <p:tgtEl>
                                          <p:spTgt spid="5120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5120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5120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51203">
                                            <p:txEl>
                                              <p:pRg st="3" end="3"/>
                                            </p:txEl>
                                          </p:spTgt>
                                        </p:tgtEl>
                                        <p:attrNameLst>
                                          <p:attrName>style.visibility</p:attrName>
                                        </p:attrNameLst>
                                      </p:cBhvr>
                                      <p:to>
                                        <p:strVal val="visible"/>
                                      </p:to>
                                    </p:set>
                                    <p:anim calcmode="lin" valueType="num">
                                      <p:cBhvr>
                                        <p:cTn id="39" dur="500" fill="hold"/>
                                        <p:tgtEl>
                                          <p:spTgt spid="5120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120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Materi perkuliahan 3</a:t>
            </a:r>
          </a:p>
        </p:txBody>
      </p:sp>
      <p:sp>
        <p:nvSpPr>
          <p:cNvPr id="49155" name="Rectangle 3"/>
          <p:cNvSpPr>
            <a:spLocks noGrp="1" noChangeArrowheads="1"/>
          </p:cNvSpPr>
          <p:nvPr>
            <p:ph type="body" idx="1"/>
          </p:nvPr>
        </p:nvSpPr>
        <p:spPr/>
        <p:txBody>
          <a:bodyPr/>
          <a:lstStyle/>
          <a:p>
            <a:pPr>
              <a:lnSpc>
                <a:spcPct val="80000"/>
              </a:lnSpc>
            </a:pPr>
            <a:r>
              <a:rPr lang="en-US" sz="1600" b="1"/>
              <a:t>Kecepatan Rana (jendela cahaya)</a:t>
            </a:r>
          </a:p>
          <a:p>
            <a:pPr>
              <a:lnSpc>
                <a:spcPct val="80000"/>
              </a:lnSpc>
              <a:buFontTx/>
              <a:buNone/>
            </a:pPr>
            <a:r>
              <a:rPr lang="en-US" sz="1600"/>
              <a:t>Membuka menutup rana walaupun hanya satu per sekian detik akan menghasilkan pengaruh langsung terhadap efek gerak yang akan terekam ke atas film.</a:t>
            </a:r>
          </a:p>
          <a:p>
            <a:pPr>
              <a:lnSpc>
                <a:spcPct val="80000"/>
              </a:lnSpc>
              <a:buFontTx/>
              <a:buNone/>
            </a:pPr>
            <a:endParaRPr lang="en-US" sz="1600"/>
          </a:p>
          <a:p>
            <a:pPr>
              <a:lnSpc>
                <a:spcPct val="80000"/>
              </a:lnSpc>
              <a:buFontTx/>
              <a:buNone/>
            </a:pPr>
            <a:r>
              <a:rPr lang="en-US" sz="1600"/>
              <a:t>Sebuah motor balap yang melaju kencang dengan kecepatan 100km/jam. Dalam 1 detik jarak yang ditempuhnya adalah 100.000m : 3600dtk = 27,78m.Bila kita memotret dengan kecepatan 1 dtk tanpa kita mengikuti objek tersebut dan kamera kita taruh diatas tripod,selama rana membuka motor balap tersebut sudah berpindah posisi sejauh 27,78m dari posisi semula.Maka foto yang akan kita dapati adalah kelebatan motor tersebut,sedangkan gambar motornya tidak akan terekam diatas film.</a:t>
            </a:r>
          </a:p>
          <a:p>
            <a:pPr>
              <a:lnSpc>
                <a:spcPct val="80000"/>
              </a:lnSpc>
              <a:buFontTx/>
              <a:buNone/>
            </a:pPr>
            <a:endParaRPr lang="en-US" sz="1600"/>
          </a:p>
          <a:p>
            <a:pPr>
              <a:lnSpc>
                <a:spcPct val="80000"/>
              </a:lnSpc>
              <a:buFontTx/>
              <a:buNone/>
            </a:pPr>
            <a:r>
              <a:rPr lang="en-US" sz="1600"/>
              <a:t>Beda jika menggunakan kecepatan 1/4000dtk.Dengan kecepatan rana tersebut,motor hanya akan bergerak 0,6945cm(27,78 : 4000). Dengan kecepatan seperti itu akan cukup cepat menghentikan objek yang bergerak. Tapi harus diperhatikan juga tersedianya cukup cahaya yang ada.Selain cahaya yang harus diperhatikan adalah bukaan diafragma yang besar, dan asa/iso yang cukup tinggi.</a:t>
            </a:r>
          </a:p>
          <a:p>
            <a:pPr>
              <a:lnSpc>
                <a:spcPct val="80000"/>
              </a:lnSpc>
              <a:buFontTx/>
              <a:buNone/>
            </a:pPr>
            <a:r>
              <a:rPr lang="en-US" sz="1600"/>
              <a:t> -</a:t>
            </a:r>
            <a:endParaRPr lang="en-US" sz="1600" b="1"/>
          </a:p>
          <a:p>
            <a:pPr>
              <a:lnSpc>
                <a:spcPct val="80000"/>
              </a:lnSpc>
              <a:buFontTx/>
              <a:buNone/>
            </a:pPr>
            <a:endParaRPr lang="en-US" sz="1600" b="1"/>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2000" fill="hold"/>
                                        <p:tgtEl>
                                          <p:spTgt spid="49154"/>
                                        </p:tgtEl>
                                        <p:attrNameLst>
                                          <p:attrName>ppt_w</p:attrName>
                                        </p:attrNameLst>
                                      </p:cBhvr>
                                      <p:tavLst>
                                        <p:tav tm="0">
                                          <p:val>
                                            <p:strVal val="#ppt_w"/>
                                          </p:val>
                                        </p:tav>
                                        <p:tav tm="100000">
                                          <p:val>
                                            <p:strVal val="#ppt_w"/>
                                          </p:val>
                                        </p:tav>
                                      </p:tavLst>
                                    </p:anim>
                                    <p:anim calcmode="lin" valueType="num">
                                      <p:cBhvr>
                                        <p:cTn id="8" dur="2000" fill="hold"/>
                                        <p:tgtEl>
                                          <p:spTgt spid="4915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9154"/>
                                        </p:tgtEl>
                                        <p:attrNameLst>
                                          <p:attrName>ppt_x</p:attrName>
                                        </p:attrNameLst>
                                      </p:cBhvr>
                                      <p:tavLst>
                                        <p:tav tm="0">
                                          <p:val>
                                            <p:strVal val="#ppt_x-.4"/>
                                          </p:val>
                                        </p:tav>
                                        <p:tav tm="100000">
                                          <p:val>
                                            <p:strVal val="#ppt_x"/>
                                          </p:val>
                                        </p:tav>
                                      </p:tavLst>
                                    </p:anim>
                                    <p:anim calcmode="lin" valueType="num">
                                      <p:cBhvr>
                                        <p:cTn id="10" dur="2000" fill="hold"/>
                                        <p:tgtEl>
                                          <p:spTgt spid="4915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fade">
                                      <p:cBhvr>
                                        <p:cTn id="15" dur="500">
                                          <p:stCondLst>
                                            <p:cond delay="0"/>
                                          </p:stCondLst>
                                        </p:cTn>
                                        <p:tgtEl>
                                          <p:spTgt spid="49155">
                                            <p:txEl>
                                              <p:pRg st="0" end="0"/>
                                            </p:txEl>
                                          </p:spTgt>
                                        </p:tgtEl>
                                      </p:cBhvr>
                                    </p:animEffect>
                                    <p:anim calcmode="lin" valueType="num">
                                      <p:cBhvr>
                                        <p:cTn id="16" dur="500" fill="hold">
                                          <p:stCondLst>
                                            <p:cond delay="0"/>
                                          </p:stCondLst>
                                        </p:cTn>
                                        <p:tgtEl>
                                          <p:spTgt spid="4915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49155">
                                            <p:txEl>
                                              <p:pRg st="1" end="1"/>
                                            </p:txEl>
                                          </p:spTgt>
                                        </p:tgtEl>
                                        <p:attrNameLst>
                                          <p:attrName>style.visibility</p:attrName>
                                        </p:attrNameLst>
                                      </p:cBhvr>
                                      <p:to>
                                        <p:strVal val="visible"/>
                                      </p:to>
                                    </p:set>
                                    <p:animEffect transition="in" filter="fade">
                                      <p:cBhvr>
                                        <p:cTn id="22" dur="500">
                                          <p:stCondLst>
                                            <p:cond delay="0"/>
                                          </p:stCondLst>
                                        </p:cTn>
                                        <p:tgtEl>
                                          <p:spTgt spid="49155">
                                            <p:txEl>
                                              <p:pRg st="1" end="1"/>
                                            </p:txEl>
                                          </p:spTgt>
                                        </p:tgtEl>
                                      </p:cBhvr>
                                    </p:animEffect>
                                    <p:anim calcmode="lin" valueType="num">
                                      <p:cBhvr>
                                        <p:cTn id="23" dur="500" fill="hold">
                                          <p:stCondLst>
                                            <p:cond delay="0"/>
                                          </p:stCondLst>
                                        </p:cTn>
                                        <p:tgtEl>
                                          <p:spTgt spid="4915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49155">
                                            <p:txEl>
                                              <p:pRg st="3" end="3"/>
                                            </p:txEl>
                                          </p:spTgt>
                                        </p:tgtEl>
                                        <p:attrNameLst>
                                          <p:attrName>style.visibility</p:attrName>
                                        </p:attrNameLst>
                                      </p:cBhvr>
                                      <p:to>
                                        <p:strVal val="visible"/>
                                      </p:to>
                                    </p:set>
                                    <p:animEffect transition="in" filter="fade">
                                      <p:cBhvr>
                                        <p:cTn id="29" dur="500">
                                          <p:stCondLst>
                                            <p:cond delay="0"/>
                                          </p:stCondLst>
                                        </p:cTn>
                                        <p:tgtEl>
                                          <p:spTgt spid="49155">
                                            <p:txEl>
                                              <p:pRg st="3" end="3"/>
                                            </p:txEl>
                                          </p:spTgt>
                                        </p:tgtEl>
                                      </p:cBhvr>
                                    </p:animEffect>
                                    <p:anim calcmode="lin" valueType="num">
                                      <p:cBhvr>
                                        <p:cTn id="30" dur="500" fill="hold">
                                          <p:stCondLst>
                                            <p:cond delay="0"/>
                                          </p:stCondLst>
                                        </p:cTn>
                                        <p:tgtEl>
                                          <p:spTgt spid="49155">
                                            <p:txEl>
                                              <p:pRg st="3" end="3"/>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49155">
                                            <p:txEl>
                                              <p:pRg st="5" end="5"/>
                                            </p:txEl>
                                          </p:spTgt>
                                        </p:tgtEl>
                                        <p:attrNameLst>
                                          <p:attrName>style.visibility</p:attrName>
                                        </p:attrNameLst>
                                      </p:cBhvr>
                                      <p:to>
                                        <p:strVal val="visible"/>
                                      </p:to>
                                    </p:set>
                                    <p:animEffect transition="in" filter="fade">
                                      <p:cBhvr>
                                        <p:cTn id="36" dur="500">
                                          <p:stCondLst>
                                            <p:cond delay="0"/>
                                          </p:stCondLst>
                                        </p:cTn>
                                        <p:tgtEl>
                                          <p:spTgt spid="49155">
                                            <p:txEl>
                                              <p:pRg st="5" end="5"/>
                                            </p:txEl>
                                          </p:spTgt>
                                        </p:tgtEl>
                                      </p:cBhvr>
                                    </p:animEffect>
                                    <p:anim calcmode="lin" valueType="num">
                                      <p:cBhvr>
                                        <p:cTn id="37" dur="500" fill="hold">
                                          <p:stCondLst>
                                            <p:cond delay="0"/>
                                          </p:stCondLst>
                                        </p:cTn>
                                        <p:tgtEl>
                                          <p:spTgt spid="49155">
                                            <p:txEl>
                                              <p:pRg st="5" end="5"/>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491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49155">
                                            <p:txEl>
                                              <p:pRg st="6" end="6"/>
                                            </p:txEl>
                                          </p:spTgt>
                                        </p:tgtEl>
                                        <p:attrNameLst>
                                          <p:attrName>style.visibility</p:attrName>
                                        </p:attrNameLst>
                                      </p:cBhvr>
                                      <p:to>
                                        <p:strVal val="visible"/>
                                      </p:to>
                                    </p:set>
                                    <p:animEffect transition="in" filter="fade">
                                      <p:cBhvr>
                                        <p:cTn id="43" dur="500">
                                          <p:stCondLst>
                                            <p:cond delay="0"/>
                                          </p:stCondLst>
                                        </p:cTn>
                                        <p:tgtEl>
                                          <p:spTgt spid="49155">
                                            <p:txEl>
                                              <p:pRg st="6" end="6"/>
                                            </p:txEl>
                                          </p:spTgt>
                                        </p:tgtEl>
                                      </p:cBhvr>
                                    </p:animEffect>
                                    <p:anim calcmode="lin" valueType="num">
                                      <p:cBhvr>
                                        <p:cTn id="44" dur="500" fill="hold">
                                          <p:stCondLst>
                                            <p:cond delay="0"/>
                                          </p:stCondLst>
                                        </p:cTn>
                                        <p:tgtEl>
                                          <p:spTgt spid="49155">
                                            <p:txEl>
                                              <p:pRg st="6" end="6"/>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4915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endParaRPr lang="en-GB"/>
          </a:p>
        </p:txBody>
      </p:sp>
      <p:sp>
        <p:nvSpPr>
          <p:cNvPr id="144387" name="Rectangle 3"/>
          <p:cNvSpPr>
            <a:spLocks noGrp="1" noChangeArrowheads="1"/>
          </p:cNvSpPr>
          <p:nvPr>
            <p:ph type="body" idx="1"/>
          </p:nvPr>
        </p:nvSpPr>
        <p:spPr/>
        <p:txBody>
          <a:bodyPr/>
          <a:lstStyle/>
          <a:p>
            <a:pPr>
              <a:lnSpc>
                <a:spcPct val="90000"/>
              </a:lnSpc>
              <a:buFontTx/>
              <a:buNone/>
            </a:pPr>
            <a:r>
              <a:rPr lang="en-US" sz="2800"/>
              <a:t>- </a:t>
            </a:r>
            <a:r>
              <a:rPr lang="en-US" sz="2800" b="1"/>
              <a:t>Kecepatan Rana Tinngi</a:t>
            </a:r>
          </a:p>
          <a:p>
            <a:pPr>
              <a:lnSpc>
                <a:spcPct val="90000"/>
              </a:lnSpc>
              <a:buFontTx/>
              <a:buNone/>
            </a:pPr>
            <a:r>
              <a:rPr lang="en-US" sz="2800"/>
              <a:t>Pada kecepatan rana ini pesawat jet pun akan tertangkap oleh kamera dan terekam oleh film.Contoh pesawat jet yang terbang dengan kecepatan 800km/jam dapat di tangkap dengan kecepatan rana 1/8000dtk.</a:t>
            </a:r>
          </a:p>
          <a:p>
            <a:pPr>
              <a:lnSpc>
                <a:spcPct val="90000"/>
              </a:lnSpc>
              <a:buFontTx/>
              <a:buNone/>
            </a:pPr>
            <a:r>
              <a:rPr lang="en-US" sz="2800"/>
              <a:t>Untuk menghentikan gerak dari objek yang bergerak kecepatan yang rana yang minimum adalah 1/250/dtk misalnya seorang yang sedang melompat, pemain basket, orang lari.</a:t>
            </a:r>
          </a:p>
          <a:p>
            <a:pPr>
              <a:lnSpc>
                <a:spcPct val="90000"/>
              </a:lnSpc>
              <a:buFontTx/>
              <a:buNone/>
            </a:pPr>
            <a:endParaRPr lang="en-US" sz="2800"/>
          </a:p>
          <a:p>
            <a:pPr>
              <a:lnSpc>
                <a:spcPct val="90000"/>
              </a:lnSpc>
              <a:buFontTx/>
              <a:buNone/>
            </a:pPr>
            <a:endParaRPr lang="en-US" sz="2800"/>
          </a:p>
          <a:p>
            <a:pPr>
              <a:lnSpc>
                <a:spcPct val="90000"/>
              </a:lnSpc>
            </a:pPr>
            <a:endParaRPr lang="en-US" sz="280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4438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44387">
                                            <p:txEl>
                                              <p:pRg st="0" end="0"/>
                                            </p:txEl>
                                          </p:spTgt>
                                        </p:tgtEl>
                                        <p:attrNameLst>
                                          <p:attrName>style.visibility</p:attrName>
                                        </p:attrNameLst>
                                      </p:cBhvr>
                                      <p:to>
                                        <p:strVal val="visible"/>
                                      </p:to>
                                    </p:set>
                                    <p:animEffect transition="in" filter="fade">
                                      <p:cBhvr>
                                        <p:cTn id="11" dur="1000">
                                          <p:stCondLst>
                                            <p:cond delay="0"/>
                                          </p:stCondLst>
                                        </p:cTn>
                                        <p:tgtEl>
                                          <p:spTgt spid="14438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4387">
                                            <p:txEl>
                                              <p:pRg st="1" end="1"/>
                                            </p:txEl>
                                          </p:spTgt>
                                        </p:tgtEl>
                                        <p:attrNameLst>
                                          <p:attrName>style.visibility</p:attrName>
                                        </p:attrNameLst>
                                      </p:cBhvr>
                                      <p:to>
                                        <p:strVal val="visible"/>
                                      </p:to>
                                    </p:set>
                                    <p:animEffect transition="in" filter="fade">
                                      <p:cBhvr>
                                        <p:cTn id="16" dur="1000">
                                          <p:stCondLst>
                                            <p:cond delay="0"/>
                                          </p:stCondLst>
                                        </p:cTn>
                                        <p:tgtEl>
                                          <p:spTgt spid="144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4387">
                                            <p:txEl>
                                              <p:pRg st="2" end="2"/>
                                            </p:txEl>
                                          </p:spTgt>
                                        </p:tgtEl>
                                        <p:attrNameLst>
                                          <p:attrName>style.visibility</p:attrName>
                                        </p:attrNameLst>
                                      </p:cBhvr>
                                      <p:to>
                                        <p:strVal val="visible"/>
                                      </p:to>
                                    </p:set>
                                    <p:animEffect transition="in" filter="fade">
                                      <p:cBhvr>
                                        <p:cTn id="21" dur="1000">
                                          <p:stCondLst>
                                            <p:cond delay="0"/>
                                          </p:stCondLst>
                                        </p:cTn>
                                        <p:tgtEl>
                                          <p:spTgt spid="144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1443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Tugas mahasiswa 3 </a:t>
            </a:r>
          </a:p>
        </p:txBody>
      </p:sp>
      <p:sp>
        <p:nvSpPr>
          <p:cNvPr id="50179" name="Rectangle 3"/>
          <p:cNvSpPr>
            <a:spLocks noGrp="1" noChangeArrowheads="1"/>
          </p:cNvSpPr>
          <p:nvPr>
            <p:ph type="body" idx="1"/>
          </p:nvPr>
        </p:nvSpPr>
        <p:spPr/>
        <p:txBody>
          <a:bodyPr/>
          <a:lstStyle/>
          <a:p>
            <a:r>
              <a:rPr lang="en-US" sz="2800"/>
              <a:t>Buatlah 1 karya foto dengan kecepatan rana tinggi , dari objek yang bergerak cepat menjadi objek yang tidak bergerak(freez) dan 1 foto kecepatan rana rendah (panning), dengan hasil cahaya yang normal dan tajam.</a:t>
            </a:r>
          </a:p>
          <a:p>
            <a:r>
              <a:rPr lang="en-US" sz="2800"/>
              <a:t>(Acuan Freez : Mobil/motor berjalan dgn kec 100km speed I/4000, f/5,6,ASA/ISO 400)</a:t>
            </a:r>
          </a:p>
          <a:p>
            <a:r>
              <a:rPr lang="en-US" sz="2800"/>
              <a:t>(Acuan Panning Mobil/motor balap kec.100km/jam : speed I/30dk,f/8, ASA/ISO 400 </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fade">
                                      <p:cBhvr>
                                        <p:cTn id="12" dur="2000"/>
                                        <p:tgtEl>
                                          <p:spTgt spid="50179">
                                            <p:txEl>
                                              <p:pRg st="0" end="0"/>
                                            </p:txEl>
                                          </p:spTgt>
                                        </p:tgtEl>
                                      </p:cBhvr>
                                    </p:animEffect>
                                  </p:childTnLst>
                                  <p:subTnLst>
                                    <p:animClr clrSpc="rgb" dir="cw">
                                      <p:cBhvr override="childStyle">
                                        <p:cTn dur="1" fill="hold" display="0" masterRel="nextClick" afterEffect="1"/>
                                        <p:tgtEl>
                                          <p:spTgt spid="50179">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fade">
                                      <p:cBhvr>
                                        <p:cTn id="17" dur="2000"/>
                                        <p:tgtEl>
                                          <p:spTgt spid="50179">
                                            <p:txEl>
                                              <p:pRg st="1" end="1"/>
                                            </p:txEl>
                                          </p:spTgt>
                                        </p:tgtEl>
                                      </p:cBhvr>
                                    </p:animEffect>
                                  </p:childTnLst>
                                  <p:subTnLst>
                                    <p:animClr clrSpc="rgb" dir="cw">
                                      <p:cBhvr override="childStyle">
                                        <p:cTn dur="1" fill="hold" display="0" masterRel="nextClick" afterEffect="1"/>
                                        <p:tgtEl>
                                          <p:spTgt spid="50179">
                                            <p:txEl>
                                              <p:pRg st="1" end="1"/>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fade">
                                      <p:cBhvr>
                                        <p:cTn id="22" dur="2000"/>
                                        <p:tgtEl>
                                          <p:spTgt spid="50179">
                                            <p:txEl>
                                              <p:pRg st="2" end="2"/>
                                            </p:txEl>
                                          </p:spTgt>
                                        </p:tgtEl>
                                      </p:cBhvr>
                                    </p:animEffect>
                                  </p:childTnLst>
                                  <p:subTnLst>
                                    <p:animClr clrSpc="rgb" dir="cw">
                                      <p:cBhvr override="childStyle">
                                        <p:cTn dur="1" fill="hold" display="0" masterRel="nextClick" afterEffect="1"/>
                                        <p:tgtEl>
                                          <p:spTgt spid="5017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t>Materi pendukung pertemuan 3</a:t>
            </a:r>
          </a:p>
        </p:txBody>
      </p:sp>
      <p:sp>
        <p:nvSpPr>
          <p:cNvPr id="203779" name="Rectangle 3"/>
          <p:cNvSpPr>
            <a:spLocks noGrp="1" noChangeArrowheads="1"/>
          </p:cNvSpPr>
          <p:nvPr>
            <p:ph type="body" idx="1"/>
          </p:nvPr>
        </p:nvSpPr>
        <p:spPr/>
        <p:txBody>
          <a:bodyPr/>
          <a:lstStyle/>
          <a:p>
            <a:r>
              <a:rPr lang="en-US"/>
              <a:t>Untuk menambah perbendaharaan foto freez anda bisa melihat majalah-majalah sport, terutama olahraga otomotif. Atau dapat juga di majalah tentang mobil dan automotif.</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4429</TotalTime>
  <Words>366</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Pertemuan 3</vt:lpstr>
      <vt:lpstr>Contoh Foto Freez</vt:lpstr>
      <vt:lpstr>Alamat Email pertemuan 3</vt:lpstr>
      <vt:lpstr>Materi perkuliahan 3</vt:lpstr>
      <vt:lpstr>PowerPoint Presentation</vt:lpstr>
      <vt:lpstr>Tugas mahasiswa 3 </vt:lpstr>
      <vt:lpstr>Materi pendukung pertemuan 3</vt:lpstr>
    </vt:vector>
  </TitlesOfParts>
  <Company>LabCom 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May</cp:lastModifiedBy>
  <cp:revision>229</cp:revision>
  <dcterms:created xsi:type="dcterms:W3CDTF">2006-01-27T04:57:02Z</dcterms:created>
  <dcterms:modified xsi:type="dcterms:W3CDTF">2015-04-09T10:34:27Z</dcterms:modified>
</cp:coreProperties>
</file>