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73" r:id="rId2"/>
    <p:sldId id="274" r:id="rId3"/>
    <p:sldId id="307" r:id="rId4"/>
    <p:sldId id="295" r:id="rId5"/>
    <p:sldId id="275" r:id="rId6"/>
    <p:sldId id="276" r:id="rId7"/>
    <p:sldId id="340"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581" autoAdjust="0"/>
  </p:normalViewPr>
  <p:slideViewPr>
    <p:cSldViewPr>
      <p:cViewPr>
        <p:scale>
          <a:sx n="75" d="100"/>
          <a:sy n="75" d="100"/>
        </p:scale>
        <p:origin x="-4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AE8BDF-298F-4A53-A38F-0D0C5988AD6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6D768C-F787-4347-BEFE-DC87B3694C9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48B1EB-8930-40EB-8477-8BE9F674546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AEDA85-90EC-4F03-9699-937854B63DC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BD1A72-BE89-41B1-8A66-BF375E93509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EC840B-7959-40CD-9B97-C3AE9172371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C4EADF6-2AD8-47BC-925E-9F03F1010A6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B9918A0-245A-49C3-A014-CC243E4BD5D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A8E15A5-E3E0-4470-9B9C-1C61600EBD4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4EC0BC7-715A-4D3D-88FB-37C849A5BF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D75071-32FD-4C9B-8FE9-2F320EF5D72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32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32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232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232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A2E9A69-523C-4CE5-BC3F-B1072A55F0D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ightphoto.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8" name="Rectangle 4"/>
          <p:cNvSpPr>
            <a:spLocks noGrp="1" noChangeArrowheads="1"/>
          </p:cNvSpPr>
          <p:nvPr>
            <p:ph type="title"/>
          </p:nvPr>
        </p:nvSpPr>
        <p:spPr/>
        <p:txBody>
          <a:bodyPr/>
          <a:lstStyle/>
          <a:p>
            <a:r>
              <a:rPr lang="en-US" sz="4000"/>
              <a:t>Pertemuan 4</a:t>
            </a:r>
            <a:br>
              <a:rPr lang="en-US" sz="4000"/>
            </a:br>
            <a:r>
              <a:rPr lang="en-US" sz="4000"/>
              <a:t>Judul Pemotretan malam hari</a:t>
            </a:r>
          </a:p>
        </p:txBody>
      </p:sp>
      <p:sp>
        <p:nvSpPr>
          <p:cNvPr id="57349" name="Rectangle 5"/>
          <p:cNvSpPr>
            <a:spLocks noGrp="1" noChangeArrowheads="1"/>
          </p:cNvSpPr>
          <p:nvPr>
            <p:ph type="body" sz="half" idx="1"/>
          </p:nvPr>
        </p:nvSpPr>
        <p:spPr/>
        <p:txBody>
          <a:bodyPr/>
          <a:lstStyle/>
          <a:p>
            <a:r>
              <a:rPr lang="en-US"/>
              <a:t>T.I.U.:</a:t>
            </a:r>
          </a:p>
          <a:p>
            <a:pPr>
              <a:buFontTx/>
              <a:buNone/>
            </a:pPr>
            <a:r>
              <a:rPr lang="en-US"/>
              <a:t>Agar mahasiswa dapat melakukan pemotretan malam hari</a:t>
            </a:r>
          </a:p>
        </p:txBody>
      </p:sp>
      <p:sp>
        <p:nvSpPr>
          <p:cNvPr id="57350" name="Rectangle 6"/>
          <p:cNvSpPr>
            <a:spLocks noGrp="1" noChangeArrowheads="1"/>
          </p:cNvSpPr>
          <p:nvPr>
            <p:ph type="body" sz="half" idx="2"/>
          </p:nvPr>
        </p:nvSpPr>
        <p:spPr/>
        <p:txBody>
          <a:bodyPr/>
          <a:lstStyle/>
          <a:p>
            <a:r>
              <a:rPr lang="en-US"/>
              <a:t>T.I.K :</a:t>
            </a:r>
          </a:p>
          <a:p>
            <a:pPr>
              <a:buFontTx/>
              <a:buNone/>
            </a:pPr>
            <a:r>
              <a:rPr lang="en-US"/>
              <a:t>Pendalaman mengenai kecepatan,diafragma,penggunaan lensa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7348"/>
                                        </p:tgtEl>
                                        <p:attrNameLst>
                                          <p:attrName>style.visibility</p:attrName>
                                        </p:attrNameLst>
                                      </p:cBhvr>
                                      <p:to>
                                        <p:strVal val="visible"/>
                                      </p:to>
                                    </p:set>
                                    <p:animEffect transition="in" filter="dissolve">
                                      <p:cBhvr>
                                        <p:cTn id="7" dur="500"/>
                                        <p:tgtEl>
                                          <p:spTgt spid="5734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7349">
                                            <p:txEl>
                                              <p:pRg st="0" end="0"/>
                                            </p:txEl>
                                          </p:spTgt>
                                        </p:tgtEl>
                                        <p:attrNameLst>
                                          <p:attrName>style.visibility</p:attrName>
                                        </p:attrNameLst>
                                      </p:cBhvr>
                                      <p:to>
                                        <p:strVal val="visible"/>
                                      </p:to>
                                    </p:set>
                                    <p:animEffect transition="in" filter="dissolve">
                                      <p:cBhvr>
                                        <p:cTn id="12" dur="500"/>
                                        <p:tgtEl>
                                          <p:spTgt spid="573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7349">
                                            <p:txEl>
                                              <p:pRg st="1" end="1"/>
                                            </p:txEl>
                                          </p:spTgt>
                                        </p:tgtEl>
                                        <p:attrNameLst>
                                          <p:attrName>style.visibility</p:attrName>
                                        </p:attrNameLst>
                                      </p:cBhvr>
                                      <p:to>
                                        <p:strVal val="visible"/>
                                      </p:to>
                                    </p:set>
                                    <p:animEffect transition="in" filter="dissolve">
                                      <p:cBhvr>
                                        <p:cTn id="17" dur="500"/>
                                        <p:tgtEl>
                                          <p:spTgt spid="5734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7350">
                                            <p:txEl>
                                              <p:pRg st="0" end="0"/>
                                            </p:txEl>
                                          </p:spTgt>
                                        </p:tgtEl>
                                        <p:attrNameLst>
                                          <p:attrName>style.visibility</p:attrName>
                                        </p:attrNameLst>
                                      </p:cBhvr>
                                      <p:to>
                                        <p:strVal val="visible"/>
                                      </p:to>
                                    </p:set>
                                    <p:animEffect transition="in" filter="dissolve">
                                      <p:cBhvr>
                                        <p:cTn id="22" dur="500"/>
                                        <p:tgtEl>
                                          <p:spTgt spid="5735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7350">
                                            <p:txEl>
                                              <p:pRg st="1" end="1"/>
                                            </p:txEl>
                                          </p:spTgt>
                                        </p:tgtEl>
                                        <p:attrNameLst>
                                          <p:attrName>style.visibility</p:attrName>
                                        </p:attrNameLst>
                                      </p:cBhvr>
                                      <p:to>
                                        <p:strVal val="visible"/>
                                      </p:to>
                                    </p:set>
                                    <p:animEffect transition="in" filter="dissolve">
                                      <p:cBhvr>
                                        <p:cTn id="27" dur="500"/>
                                        <p:tgtEl>
                                          <p:spTgt spid="5735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p:bldP spid="57349" grpId="0" build="p"/>
      <p:bldP spid="57350"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Materi perkuliahan 4</a:t>
            </a:r>
          </a:p>
        </p:txBody>
      </p:sp>
      <p:sp>
        <p:nvSpPr>
          <p:cNvPr id="59395" name="Rectangle 3"/>
          <p:cNvSpPr>
            <a:spLocks noGrp="1" noChangeArrowheads="1"/>
          </p:cNvSpPr>
          <p:nvPr>
            <p:ph type="body" idx="1"/>
          </p:nvPr>
        </p:nvSpPr>
        <p:spPr/>
        <p:txBody>
          <a:bodyPr/>
          <a:lstStyle/>
          <a:p>
            <a:pPr>
              <a:lnSpc>
                <a:spcPct val="80000"/>
              </a:lnSpc>
            </a:pPr>
            <a:r>
              <a:rPr lang="en-US" sz="2000"/>
              <a:t>Untuk dapat mengambil gambar suasana kota di malam hari, dengan garis – garis cahaya yang terjadi dari cahaya lampu mobil yang melintas kita dapat melakukannya dengan menggunakan lensa 28mm dengan diafragma f/11,ISO 400, dengan waktu 30 dtk.Selain itu perlu diperhatikan untuk mengambil pemandangan seperti ini kita harus menggunakan tripod,karena jika tidak hasilnya tidak akan fokus karena tangan kita tidak akan mampu stabil untuk waktu yang lama.Begitu juga pada waktu menekan shuter,jika tidak ada kabel shuter, sebaiknya kita menggunakan timer untuk menekan shuternya.</a:t>
            </a:r>
          </a:p>
          <a:p>
            <a:pPr>
              <a:lnSpc>
                <a:spcPct val="80000"/>
              </a:lnSpc>
            </a:pPr>
            <a:endParaRPr lang="en-US" sz="2000"/>
          </a:p>
          <a:p>
            <a:pPr>
              <a:lnSpc>
                <a:spcPct val="80000"/>
              </a:lnSpc>
            </a:pPr>
            <a:r>
              <a:rPr lang="en-US" sz="2000"/>
              <a:t>Batas kecepatan rana minimum, untuk mencegah terjadinya kegoyangan dalam melakukan pemotretan, agar yang terekam dalam film dan sensor digital apabila tidak menggunakan tripod.Yang harus diperhatikan selain kestabilan tangan fotografer itu sendiri adalah panjang lensa yang dipergunakan.Karena makin panjang lensa,akan semakin besar pula terjadinya goyang.</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1000" fill="hold">
                                          <p:stCondLst>
                                            <p:cond delay="0"/>
                                          </p:stCondLst>
                                        </p:cTn>
                                        <p:tgtEl>
                                          <p:spTgt spid="5939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939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939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939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939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9395">
                                            <p:txEl>
                                              <p:pRg st="0" end="0"/>
                                            </p:txEl>
                                          </p:spTgt>
                                        </p:tgtEl>
                                        <p:attrNameLst>
                                          <p:attrName>style.visibility</p:attrName>
                                        </p:attrNameLst>
                                      </p:cBhvr>
                                      <p:to>
                                        <p:strVal val="visible"/>
                                      </p:to>
                                    </p:set>
                                    <p:anim calcmode="lin" valueType="num">
                                      <p:cBhvr>
                                        <p:cTn id="16" dur="500" fill="hold"/>
                                        <p:tgtEl>
                                          <p:spTgt spid="5939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939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939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939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939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59395">
                                            <p:txEl>
                                              <p:pRg st="2" end="2"/>
                                            </p:txEl>
                                          </p:spTgt>
                                        </p:tgtEl>
                                        <p:attrNameLst>
                                          <p:attrName>style.visibility</p:attrName>
                                        </p:attrNameLst>
                                      </p:cBhvr>
                                      <p:to>
                                        <p:strVal val="visible"/>
                                      </p:to>
                                    </p:set>
                                    <p:anim calcmode="lin" valueType="num">
                                      <p:cBhvr>
                                        <p:cTn id="25" dur="500" fill="hold"/>
                                        <p:tgtEl>
                                          <p:spTgt spid="5939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5939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5939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5939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5939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5" presetClass="exit" presetSubtype="0" fill="hold" grpId="1" nodeType="clickEffect">
                                  <p:stCondLst>
                                    <p:cond delay="0"/>
                                  </p:stCondLst>
                                  <p:childTnLst>
                                    <p:anim calcmode="lin" valueType="num">
                                      <p:cBhvr>
                                        <p:cTn id="33" dur="2000" fill="hold"/>
                                        <p:tgtEl>
                                          <p:spTgt spid="59394"/>
                                        </p:tgtEl>
                                        <p:attrNameLst>
                                          <p:attrName>style.rotation</p:attrName>
                                        </p:attrNameLst>
                                      </p:cBhvr>
                                      <p:tavLst>
                                        <p:tav tm="0">
                                          <p:val>
                                            <p:fltVal val="0"/>
                                          </p:val>
                                        </p:tav>
                                        <p:tav tm="100000">
                                          <p:val>
                                            <p:fltVal val="-90"/>
                                          </p:val>
                                        </p:tav>
                                      </p:tavLst>
                                    </p:anim>
                                    <p:anim calcmode="lin" valueType="num">
                                      <p:cBhvr>
                                        <p:cTn id="34" dur="2000" fill="hold"/>
                                        <p:tgtEl>
                                          <p:spTgt spid="59394"/>
                                        </p:tgtEl>
                                        <p:attrNameLst>
                                          <p:attrName>ppt_w</p:attrName>
                                        </p:attrNameLst>
                                      </p:cBhvr>
                                      <p:tavLst>
                                        <p:tav tm="0">
                                          <p:val>
                                            <p:strVal val="ppt_w"/>
                                          </p:val>
                                        </p:tav>
                                        <p:tav tm="50000">
                                          <p:val>
                                            <p:strVal val="ppt_w-.5"/>
                                          </p:val>
                                        </p:tav>
                                        <p:tav tm="100000">
                                          <p:val>
                                            <p:strVal val="ppt_w-.5"/>
                                          </p:val>
                                        </p:tav>
                                      </p:tavLst>
                                    </p:anim>
                                    <p:anim calcmode="lin" valueType="num">
                                      <p:cBhvr>
                                        <p:cTn id="35" dur="2000" fill="hold"/>
                                        <p:tgtEl>
                                          <p:spTgt spid="59394"/>
                                        </p:tgtEl>
                                        <p:attrNameLst>
                                          <p:attrName>ppt_h</p:attrName>
                                        </p:attrNameLst>
                                      </p:cBhvr>
                                      <p:tavLst>
                                        <p:tav tm="0">
                                          <p:val>
                                            <p:strVal val="ppt_h"/>
                                          </p:val>
                                        </p:tav>
                                        <p:tav tm="100000">
                                          <p:val>
                                            <p:strVal val="ppt_h"/>
                                          </p:val>
                                        </p:tav>
                                      </p:tavLst>
                                    </p:anim>
                                    <p:anim calcmode="lin" valueType="num">
                                      <p:cBhvr>
                                        <p:cTn id="36" dur="2000" fill="hold"/>
                                        <p:tgtEl>
                                          <p:spTgt spid="59394"/>
                                        </p:tgtEl>
                                        <p:attrNameLst>
                                          <p:attrName>ppt_x</p:attrName>
                                        </p:attrNameLst>
                                      </p:cBhvr>
                                      <p:tavLst>
                                        <p:tav tm="0">
                                          <p:val>
                                            <p:strVal val="ppt_x"/>
                                          </p:val>
                                        </p:tav>
                                        <p:tav tm="100000">
                                          <p:val>
                                            <p:strVal val="ppt_x+.4"/>
                                          </p:val>
                                        </p:tav>
                                      </p:tavLst>
                                    </p:anim>
                                    <p:anim calcmode="lin" valueType="num">
                                      <p:cBhvr>
                                        <p:cTn id="37" dur="2000" fill="hold"/>
                                        <p:tgtEl>
                                          <p:spTgt spid="59394"/>
                                        </p:tgtEl>
                                        <p:attrNameLst>
                                          <p:attrName>ppt_y</p:attrName>
                                        </p:attrNameLst>
                                      </p:cBhvr>
                                      <p:tavLst>
                                        <p:tav tm="0">
                                          <p:val>
                                            <p:strVal val="ppt_y"/>
                                          </p:val>
                                        </p:tav>
                                        <p:tav tm="50000">
                                          <p:val>
                                            <p:strVal val="ppt_y+.1"/>
                                          </p:val>
                                        </p:tav>
                                        <p:tav tm="100000">
                                          <p:val>
                                            <p:strVal val="ppt_y-.2"/>
                                          </p:val>
                                        </p:tav>
                                      </p:tavLst>
                                    </p:anim>
                                    <p:set>
                                      <p:cBhvr>
                                        <p:cTn id="38" dur="1" fill="hold">
                                          <p:stCondLst>
                                            <p:cond delay="1998"/>
                                          </p:stCondLst>
                                        </p:cTn>
                                        <p:tgtEl>
                                          <p:spTgt spid="59394"/>
                                        </p:tgtEl>
                                        <p:attrNameLst>
                                          <p:attrName>style.visibility</p:attrName>
                                        </p:attrNameLst>
                                      </p:cBhvr>
                                      <p:to>
                                        <p:strVal val="hidden"/>
                                      </p:to>
                                    </p:set>
                                  </p:childTnLst>
                                </p:cTn>
                              </p:par>
                              <p:par>
                                <p:cTn id="39" presetID="22" presetClass="exit" presetSubtype="8" fill="hold" grpId="1" nodeType="withEffect">
                                  <p:stCondLst>
                                    <p:cond delay="0"/>
                                  </p:stCondLst>
                                  <p:childTnLst>
                                    <p:animEffect transition="out" filter="wipe(left)">
                                      <p:cBhvr>
                                        <p:cTn id="40" dur="500"/>
                                        <p:tgtEl>
                                          <p:spTgt spid="59395">
                                            <p:txEl>
                                              <p:pRg st="0" end="0"/>
                                            </p:txEl>
                                          </p:spTgt>
                                        </p:tgtEl>
                                      </p:cBhvr>
                                    </p:animEffect>
                                    <p:set>
                                      <p:cBhvr>
                                        <p:cTn id="41" dur="1" fill="hold">
                                          <p:stCondLst>
                                            <p:cond delay="499"/>
                                          </p:stCondLst>
                                        </p:cTn>
                                        <p:tgtEl>
                                          <p:spTgt spid="59395">
                                            <p:txEl>
                                              <p:pRg st="0" end="0"/>
                                            </p:txEl>
                                          </p:spTgt>
                                        </p:tgtEl>
                                        <p:attrNameLst>
                                          <p:attrName>style.visibility</p:attrName>
                                        </p:attrNameLst>
                                      </p:cBhvr>
                                      <p:to>
                                        <p:strVal val="hidden"/>
                                      </p:to>
                                    </p:set>
                                  </p:childTnLst>
                                </p:cTn>
                              </p:par>
                              <p:par>
                                <p:cTn id="42" presetID="22" presetClass="exit" presetSubtype="8" fill="hold" grpId="1" nodeType="withEffect">
                                  <p:stCondLst>
                                    <p:cond delay="0"/>
                                  </p:stCondLst>
                                  <p:childTnLst>
                                    <p:animEffect transition="out" filter="wipe(left)">
                                      <p:cBhvr>
                                        <p:cTn id="43" dur="500"/>
                                        <p:tgtEl>
                                          <p:spTgt spid="59395">
                                            <p:txEl>
                                              <p:pRg st="2" end="2"/>
                                            </p:txEl>
                                          </p:spTgt>
                                        </p:tgtEl>
                                      </p:cBhvr>
                                    </p:animEffect>
                                    <p:set>
                                      <p:cBhvr>
                                        <p:cTn id="44" dur="1" fill="hold">
                                          <p:stCondLst>
                                            <p:cond delay="499"/>
                                          </p:stCondLst>
                                        </p:cTn>
                                        <p:tgtEl>
                                          <p:spTgt spid="5939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4" grpId="1"/>
      <p:bldP spid="59395" grpId="0" build="p"/>
      <p:bldP spid="59395" grpId="1" build="allAtOnce"/>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endParaRPr lang="en-GB"/>
          </a:p>
        </p:txBody>
      </p:sp>
      <p:sp>
        <p:nvSpPr>
          <p:cNvPr id="145411" name="Rectangle 3"/>
          <p:cNvSpPr>
            <a:spLocks noGrp="1" noChangeArrowheads="1"/>
          </p:cNvSpPr>
          <p:nvPr>
            <p:ph type="body" idx="1"/>
          </p:nvPr>
        </p:nvSpPr>
        <p:spPr/>
        <p:txBody>
          <a:bodyPr/>
          <a:lstStyle/>
          <a:p>
            <a:pPr>
              <a:lnSpc>
                <a:spcPct val="80000"/>
              </a:lnSpc>
            </a:pPr>
            <a:r>
              <a:rPr lang="en-US" sz="1800"/>
              <a:t>Dari keadaan seperti ini timbul semacam panduan yaitu</a:t>
            </a:r>
          </a:p>
          <a:p>
            <a:pPr>
              <a:lnSpc>
                <a:spcPct val="80000"/>
              </a:lnSpc>
              <a:buFontTx/>
              <a:buNone/>
            </a:pPr>
            <a:r>
              <a:rPr lang="en-US" sz="1800"/>
              <a:t>     </a:t>
            </a:r>
            <a:r>
              <a:rPr lang="en-US" sz="1800" b="1"/>
              <a:t>Kecepatan Rana yang aman = I/F.</a:t>
            </a:r>
          </a:p>
          <a:p>
            <a:pPr>
              <a:lnSpc>
                <a:spcPct val="80000"/>
              </a:lnSpc>
              <a:buFontTx/>
              <a:buNone/>
            </a:pPr>
            <a:r>
              <a:rPr lang="en-US" sz="1800" b="1"/>
              <a:t>     </a:t>
            </a:r>
            <a:r>
              <a:rPr lang="en-US" sz="1800"/>
              <a:t>F adalah Focal Length atau Panjang Fokus Lensa yang di gunakan.</a:t>
            </a:r>
          </a:p>
          <a:p>
            <a:pPr>
              <a:lnSpc>
                <a:spcPct val="80000"/>
              </a:lnSpc>
              <a:buFontTx/>
              <a:buNone/>
            </a:pPr>
            <a:endParaRPr lang="en-US" sz="1800"/>
          </a:p>
          <a:p>
            <a:pPr>
              <a:lnSpc>
                <a:spcPct val="80000"/>
              </a:lnSpc>
              <a:buFontTx/>
              <a:buNone/>
            </a:pPr>
            <a:r>
              <a:rPr lang="en-US" sz="1800"/>
              <a:t>Jadi jika anda menggunakan lensa 300mm dalam pemotretan kecepatan rana minimum yang dianggap masih aman untuk mencegah kegoyangan kamera adalah I/300 dtk, tapi untuk amannya lebih baik di bulatkan keatas yaitu I/500 dtk.</a:t>
            </a:r>
          </a:p>
          <a:p>
            <a:pPr>
              <a:lnSpc>
                <a:spcPct val="80000"/>
              </a:lnSpc>
              <a:buFontTx/>
              <a:buNone/>
            </a:pPr>
            <a:endParaRPr lang="en-US" sz="1800"/>
          </a:p>
          <a:p>
            <a:pPr>
              <a:lnSpc>
                <a:spcPct val="80000"/>
              </a:lnSpc>
              <a:buFontTx/>
              <a:buNone/>
            </a:pPr>
            <a:r>
              <a:rPr lang="en-US" sz="1800"/>
              <a:t>Beda dengan lensa yang kemampuan pembesarannya lebih tinggi (lensa Makro),kamera akan memiliki kegoyangan yang besar. Contohnya bila kita menggunakan lensa 55mm.Berdasarkan rumus diatas anda akan merasa yakin bahwa dengan lensa ini kecepatan yang dipergunakan adalah I/60 dtk.Tetapi jika pemotretan ini dilakukan dengan pembesaran 1:1 dimana benda ukuran 1cm akan terekam diatas film akan terekam sama ukurannya. Goyangan kamera sekecil apapun akan sangat terlihat.Dan perlu diketahui juga, bahwa film format 135 adalah 24x36 mm sehingga benda ukuran 1 cm akan memakai hampir 1 frame film. Oleh karena itu baik pemotretan dengan lensa tele ataupun dengan lensa makro sebaiknya menggunakan tripod. </a:t>
            </a:r>
          </a:p>
          <a:p>
            <a:pPr>
              <a:lnSpc>
                <a:spcPct val="80000"/>
              </a:lnSpc>
              <a:buFontTx/>
              <a:buNone/>
            </a:pPr>
            <a:r>
              <a:rPr lang="en-US" sz="1800"/>
              <a:t>    </a:t>
            </a:r>
          </a:p>
          <a:p>
            <a:pPr>
              <a:lnSpc>
                <a:spcPct val="80000"/>
              </a:lnSpc>
            </a:pPr>
            <a:endParaRPr lang="en-US" sz="180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nodePh="1">
                                  <p:stCondLst>
                                    <p:cond delay="0"/>
                                  </p:stCondLst>
                                  <p:endCondLst>
                                    <p:cond evt="begin" delay="0">
                                      <p:tn val="5"/>
                                    </p:cond>
                                  </p:endCondLst>
                                  <p:childTnLst>
                                    <p:set>
                                      <p:cBhvr>
                                        <p:cTn id="6" dur="1" fill="hold">
                                          <p:stCondLst>
                                            <p:cond delay="0"/>
                                          </p:stCondLst>
                                        </p:cTn>
                                        <p:tgtEl>
                                          <p:spTgt spid="145410"/>
                                        </p:tgtEl>
                                        <p:attrNameLst>
                                          <p:attrName>style.visibility</p:attrName>
                                        </p:attrNameLst>
                                      </p:cBhvr>
                                      <p:to>
                                        <p:strVal val="visible"/>
                                      </p:to>
                                    </p:set>
                                    <p:anim calcmode="lin" valueType="num">
                                      <p:cBhvr>
                                        <p:cTn id="7" dur="2000" fill="hold"/>
                                        <p:tgtEl>
                                          <p:spTgt spid="145410"/>
                                        </p:tgtEl>
                                        <p:attrNameLst>
                                          <p:attrName>ppt_w</p:attrName>
                                        </p:attrNameLst>
                                      </p:cBhvr>
                                      <p:tavLst>
                                        <p:tav tm="0">
                                          <p:val>
                                            <p:strVal val="#ppt_w*2.5"/>
                                          </p:val>
                                        </p:tav>
                                        <p:tav tm="100000">
                                          <p:val>
                                            <p:strVal val="#ppt_w"/>
                                          </p:val>
                                        </p:tav>
                                      </p:tavLst>
                                    </p:anim>
                                    <p:anim calcmode="lin" valueType="num">
                                      <p:cBhvr>
                                        <p:cTn id="8" dur="2000" fill="hold"/>
                                        <p:tgtEl>
                                          <p:spTgt spid="145410"/>
                                        </p:tgtEl>
                                        <p:attrNameLst>
                                          <p:attrName>ppt_h</p:attrName>
                                        </p:attrNameLst>
                                      </p:cBhvr>
                                      <p:tavLst>
                                        <p:tav tm="0">
                                          <p:val>
                                            <p:strVal val="#ppt_h"/>
                                          </p:val>
                                        </p:tav>
                                        <p:tav tm="100000">
                                          <p:val>
                                            <p:strVal val="#ppt_h"/>
                                          </p:val>
                                        </p:tav>
                                      </p:tavLst>
                                    </p:anim>
                                    <p:anim calcmode="lin" valueType="num">
                                      <p:cBhvr>
                                        <p:cTn id="9" dur="2000" fill="hold"/>
                                        <p:tgtEl>
                                          <p:spTgt spid="14541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4541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454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45411">
                                            <p:txEl>
                                              <p:pRg st="0" end="0"/>
                                            </p:txEl>
                                          </p:spTgt>
                                        </p:tgtEl>
                                        <p:attrNameLst>
                                          <p:attrName>style.visibility</p:attrName>
                                        </p:attrNameLst>
                                      </p:cBhvr>
                                      <p:to>
                                        <p:strVal val="visible"/>
                                      </p:to>
                                    </p:set>
                                    <p:animEffect transition="in" filter="wipe(left)">
                                      <p:cBhvr>
                                        <p:cTn id="16" dur="500"/>
                                        <p:tgtEl>
                                          <p:spTgt spid="1454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45411">
                                            <p:txEl>
                                              <p:pRg st="1" end="1"/>
                                            </p:txEl>
                                          </p:spTgt>
                                        </p:tgtEl>
                                        <p:attrNameLst>
                                          <p:attrName>style.visibility</p:attrName>
                                        </p:attrNameLst>
                                      </p:cBhvr>
                                      <p:to>
                                        <p:strVal val="visible"/>
                                      </p:to>
                                    </p:set>
                                    <p:animEffect transition="in" filter="wipe(left)">
                                      <p:cBhvr>
                                        <p:cTn id="21" dur="500"/>
                                        <p:tgtEl>
                                          <p:spTgt spid="14541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45411">
                                            <p:txEl>
                                              <p:pRg st="2" end="2"/>
                                            </p:txEl>
                                          </p:spTgt>
                                        </p:tgtEl>
                                        <p:attrNameLst>
                                          <p:attrName>style.visibility</p:attrName>
                                        </p:attrNameLst>
                                      </p:cBhvr>
                                      <p:to>
                                        <p:strVal val="visible"/>
                                      </p:to>
                                    </p:set>
                                    <p:animEffect transition="in" filter="wipe(left)">
                                      <p:cBhvr>
                                        <p:cTn id="26" dur="500"/>
                                        <p:tgtEl>
                                          <p:spTgt spid="14541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45411">
                                            <p:txEl>
                                              <p:pRg st="4" end="4"/>
                                            </p:txEl>
                                          </p:spTgt>
                                        </p:tgtEl>
                                        <p:attrNameLst>
                                          <p:attrName>style.visibility</p:attrName>
                                        </p:attrNameLst>
                                      </p:cBhvr>
                                      <p:to>
                                        <p:strVal val="visible"/>
                                      </p:to>
                                    </p:set>
                                    <p:animEffect transition="in" filter="wipe(left)">
                                      <p:cBhvr>
                                        <p:cTn id="31" dur="500"/>
                                        <p:tgtEl>
                                          <p:spTgt spid="145411">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45411">
                                            <p:txEl>
                                              <p:pRg st="6" end="6"/>
                                            </p:txEl>
                                          </p:spTgt>
                                        </p:tgtEl>
                                        <p:attrNameLst>
                                          <p:attrName>style.visibility</p:attrName>
                                        </p:attrNameLst>
                                      </p:cBhvr>
                                      <p:to>
                                        <p:strVal val="visible"/>
                                      </p:to>
                                    </p:set>
                                    <p:animEffect transition="in" filter="wipe(left)">
                                      <p:cBhvr>
                                        <p:cTn id="36" dur="500"/>
                                        <p:tgtEl>
                                          <p:spTgt spid="145411">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45411">
                                            <p:txEl>
                                              <p:pRg st="7" end="7"/>
                                            </p:txEl>
                                          </p:spTgt>
                                        </p:tgtEl>
                                        <p:attrNameLst>
                                          <p:attrName>style.visibility</p:attrName>
                                        </p:attrNameLst>
                                      </p:cBhvr>
                                      <p:to>
                                        <p:strVal val="visible"/>
                                      </p:to>
                                    </p:set>
                                    <p:animEffect transition="in" filter="wipe(left)">
                                      <p:cBhvr>
                                        <p:cTn id="41" dur="500"/>
                                        <p:tgtEl>
                                          <p:spTgt spid="145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p:bldP spid="14541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t>Contoh foto malam hari</a:t>
            </a:r>
          </a:p>
        </p:txBody>
      </p:sp>
      <p:sp>
        <p:nvSpPr>
          <p:cNvPr id="133123" name="Rectangle 3"/>
          <p:cNvSpPr>
            <a:spLocks noGrp="1" noChangeArrowheads="1"/>
          </p:cNvSpPr>
          <p:nvPr>
            <p:ph type="body" idx="1"/>
          </p:nvPr>
        </p:nvSpPr>
        <p:spPr/>
        <p:txBody>
          <a:bodyPr/>
          <a:lstStyle/>
          <a:p>
            <a:pPr>
              <a:buFontTx/>
              <a:buNone/>
            </a:pPr>
            <a:endParaRPr lang="en-GB"/>
          </a:p>
        </p:txBody>
      </p:sp>
      <p:pic>
        <p:nvPicPr>
          <p:cNvPr id="133124" name="Picture 4" descr="S1192"/>
          <p:cNvPicPr>
            <a:picLocks noChangeAspect="1" noChangeArrowheads="1"/>
          </p:cNvPicPr>
          <p:nvPr/>
        </p:nvPicPr>
        <p:blipFill>
          <a:blip r:embed="rId2"/>
          <a:srcRect/>
          <a:stretch>
            <a:fillRect/>
          </a:stretch>
        </p:blipFill>
        <p:spPr bwMode="auto">
          <a:xfrm>
            <a:off x="1447800" y="2971800"/>
            <a:ext cx="2039938" cy="3048000"/>
          </a:xfrm>
          <a:prstGeom prst="rect">
            <a:avLst/>
          </a:prstGeom>
          <a:noFill/>
        </p:spPr>
      </p:pic>
      <p:pic>
        <p:nvPicPr>
          <p:cNvPr id="133125" name="Picture 5" descr="S0148"/>
          <p:cNvPicPr>
            <a:picLocks noChangeAspect="1" noChangeArrowheads="1"/>
          </p:cNvPicPr>
          <p:nvPr/>
        </p:nvPicPr>
        <p:blipFill>
          <a:blip r:embed="rId3"/>
          <a:srcRect/>
          <a:stretch>
            <a:fillRect/>
          </a:stretch>
        </p:blipFill>
        <p:spPr bwMode="auto">
          <a:xfrm>
            <a:off x="4038600" y="2957513"/>
            <a:ext cx="4495800" cy="3008312"/>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33122"/>
                                        </p:tgtEl>
                                        <p:attrNameLst>
                                          <p:attrName>style.visibility</p:attrName>
                                        </p:attrNameLst>
                                      </p:cBhvr>
                                      <p:to>
                                        <p:strVal val="visible"/>
                                      </p:to>
                                    </p:set>
                                    <p:animEffect transition="in" filter="fade">
                                      <p:cBhvr>
                                        <p:cTn id="7" dur="1000"/>
                                        <p:tgtEl>
                                          <p:spTgt spid="133122"/>
                                        </p:tgtEl>
                                      </p:cBhvr>
                                    </p:animEffect>
                                    <p:anim calcmode="lin" valueType="num">
                                      <p:cBhvr>
                                        <p:cTn id="8" dur="1000" fill="hold"/>
                                        <p:tgtEl>
                                          <p:spTgt spid="133122"/>
                                        </p:tgtEl>
                                        <p:attrNameLst>
                                          <p:attrName>ppt_x</p:attrName>
                                        </p:attrNameLst>
                                      </p:cBhvr>
                                      <p:tavLst>
                                        <p:tav tm="0">
                                          <p:val>
                                            <p:strVal val="#ppt_x"/>
                                          </p:val>
                                        </p:tav>
                                        <p:tav tm="100000">
                                          <p:val>
                                            <p:strVal val="#ppt_x"/>
                                          </p:val>
                                        </p:tav>
                                      </p:tavLst>
                                    </p:anim>
                                    <p:anim calcmode="lin" valueType="num">
                                      <p:cBhvr>
                                        <p:cTn id="9" dur="898" decel="100000" fill="hold"/>
                                        <p:tgtEl>
                                          <p:spTgt spid="13312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3312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33123">
                                            <p:txEl>
                                              <p:pRg st="0" end="0"/>
                                            </p:txEl>
                                          </p:spTgt>
                                        </p:tgtEl>
                                        <p:attrNameLst>
                                          <p:attrName>style.visibility</p:attrName>
                                        </p:attrNameLst>
                                      </p:cBhvr>
                                      <p:to>
                                        <p:strVal val="visible"/>
                                      </p:to>
                                    </p:set>
                                    <p:animEffect transition="in" filter="fade">
                                      <p:cBhvr>
                                        <p:cTn id="15" dur="1000"/>
                                        <p:tgtEl>
                                          <p:spTgt spid="133123">
                                            <p:txEl>
                                              <p:pRg st="0" end="0"/>
                                            </p:txEl>
                                          </p:spTgt>
                                        </p:tgtEl>
                                      </p:cBhvr>
                                    </p:animEffect>
                                    <p:anim calcmode="lin" valueType="num">
                                      <p:cBhvr>
                                        <p:cTn id="16" dur="1000" fill="hold"/>
                                        <p:tgtEl>
                                          <p:spTgt spid="13312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3312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3312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Tugas mahasiswa 4</a:t>
            </a:r>
          </a:p>
        </p:txBody>
      </p:sp>
      <p:sp>
        <p:nvSpPr>
          <p:cNvPr id="101379" name="Rectangle 3"/>
          <p:cNvSpPr>
            <a:spLocks noGrp="1" noChangeArrowheads="1"/>
          </p:cNvSpPr>
          <p:nvPr>
            <p:ph type="body" idx="1"/>
          </p:nvPr>
        </p:nvSpPr>
        <p:spPr/>
        <p:txBody>
          <a:bodyPr/>
          <a:lstStyle/>
          <a:p>
            <a:r>
              <a:rPr lang="en-US"/>
              <a:t>Tugas 1 Lakukan pemotretan suasana kota dimalam hari, buat beberapa alternatif (acuan : f/11, speed 30dtk, menggunakan ASA/ISO 400)</a:t>
            </a:r>
          </a:p>
          <a:p>
            <a:r>
              <a:rPr lang="en-US"/>
              <a:t>Tugas 2 Memotret air terjun atau air mancur di siang hari (acuan : f/32, speed 1dtk, ASA/ISO 400)</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fade">
                                      <p:cBhvr>
                                        <p:cTn id="7" dur="800" decel="100000"/>
                                        <p:tgtEl>
                                          <p:spTgt spid="101378"/>
                                        </p:tgtEl>
                                      </p:cBhvr>
                                    </p:animEffect>
                                    <p:anim calcmode="lin" valueType="num">
                                      <p:cBhvr>
                                        <p:cTn id="8" dur="800" decel="100000" fill="hold"/>
                                        <p:tgtEl>
                                          <p:spTgt spid="101378"/>
                                        </p:tgtEl>
                                        <p:attrNameLst>
                                          <p:attrName>style.rotation</p:attrName>
                                        </p:attrNameLst>
                                      </p:cBhvr>
                                      <p:tavLst>
                                        <p:tav tm="0">
                                          <p:val>
                                            <p:fltVal val="-90"/>
                                          </p:val>
                                        </p:tav>
                                        <p:tav tm="100000">
                                          <p:val>
                                            <p:fltVal val="0"/>
                                          </p:val>
                                        </p:tav>
                                      </p:tavLst>
                                    </p:anim>
                                    <p:anim calcmode="lin" valueType="num">
                                      <p:cBhvr>
                                        <p:cTn id="9" dur="800" decel="100000" fill="hold"/>
                                        <p:tgtEl>
                                          <p:spTgt spid="101378"/>
                                        </p:tgtEl>
                                        <p:attrNameLst>
                                          <p:attrName>ppt_x</p:attrName>
                                        </p:attrNameLst>
                                      </p:cBhvr>
                                      <p:tavLst>
                                        <p:tav tm="0">
                                          <p:val>
                                            <p:strVal val="#ppt_x+0.4"/>
                                          </p:val>
                                        </p:tav>
                                        <p:tav tm="100000">
                                          <p:val>
                                            <p:strVal val="#ppt_x-0.05"/>
                                          </p:val>
                                        </p:tav>
                                      </p:tavLst>
                                    </p:anim>
                                    <p:anim calcmode="lin" valueType="num">
                                      <p:cBhvr>
                                        <p:cTn id="10" dur="800" decel="100000" fill="hold"/>
                                        <p:tgtEl>
                                          <p:spTgt spid="10137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137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137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1379">
                                            <p:txEl>
                                              <p:pRg st="0" end="0"/>
                                            </p:txEl>
                                          </p:spTgt>
                                        </p:tgtEl>
                                        <p:attrNameLst>
                                          <p:attrName>style.visibility</p:attrName>
                                        </p:attrNameLst>
                                      </p:cBhvr>
                                      <p:to>
                                        <p:strVal val="visible"/>
                                      </p:to>
                                    </p:set>
                                    <p:animEffect transition="in" filter="fade">
                                      <p:cBhvr>
                                        <p:cTn id="17" dur="1000"/>
                                        <p:tgtEl>
                                          <p:spTgt spid="101379">
                                            <p:txEl>
                                              <p:pRg st="0" end="0"/>
                                            </p:txEl>
                                          </p:spTgt>
                                        </p:tgtEl>
                                      </p:cBhvr>
                                    </p:animEffect>
                                    <p:anim calcmode="lin" valueType="num">
                                      <p:cBhvr>
                                        <p:cTn id="18" dur="1000" fill="hold"/>
                                        <p:tgtEl>
                                          <p:spTgt spid="10137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13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1379">
                                            <p:txEl>
                                              <p:pRg st="1" end="1"/>
                                            </p:txEl>
                                          </p:spTgt>
                                        </p:tgtEl>
                                        <p:attrNameLst>
                                          <p:attrName>style.visibility</p:attrName>
                                        </p:attrNameLst>
                                      </p:cBhvr>
                                      <p:to>
                                        <p:strVal val="visible"/>
                                      </p:to>
                                    </p:set>
                                    <p:animEffect transition="in" filter="fade">
                                      <p:cBhvr>
                                        <p:cTn id="24" dur="1000"/>
                                        <p:tgtEl>
                                          <p:spTgt spid="101379">
                                            <p:txEl>
                                              <p:pRg st="1" end="1"/>
                                            </p:txEl>
                                          </p:spTgt>
                                        </p:tgtEl>
                                      </p:cBhvr>
                                    </p:animEffect>
                                    <p:anim calcmode="lin" valueType="num">
                                      <p:cBhvr>
                                        <p:cTn id="25" dur="1000" fill="hold"/>
                                        <p:tgtEl>
                                          <p:spTgt spid="10137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0137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LINK pertemuan 4</a:t>
            </a:r>
          </a:p>
        </p:txBody>
      </p:sp>
      <p:sp>
        <p:nvSpPr>
          <p:cNvPr id="102403" name="Rectangle 3"/>
          <p:cNvSpPr>
            <a:spLocks noGrp="1" noChangeArrowheads="1"/>
          </p:cNvSpPr>
          <p:nvPr>
            <p:ph type="body" idx="1"/>
          </p:nvPr>
        </p:nvSpPr>
        <p:spPr/>
        <p:txBody>
          <a:bodyPr/>
          <a:lstStyle/>
          <a:p>
            <a:r>
              <a:rPr lang="en-US">
                <a:hlinkClick r:id="rId2"/>
              </a:rPr>
              <a:t>www.nightphoto.org</a:t>
            </a:r>
            <a:endParaRPr lang="en-US"/>
          </a:p>
          <a:p>
            <a:r>
              <a:rPr lang="en-US"/>
              <a:t>www.shutterstock.com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03">
                                            <p:txEl>
                                              <p:pRg st="0" end="0"/>
                                            </p:txEl>
                                          </p:spTgt>
                                        </p:tgtEl>
                                        <p:attrNameLst>
                                          <p:attrName>style.visibility</p:attrName>
                                        </p:attrNameLst>
                                      </p:cBhvr>
                                      <p:to>
                                        <p:strVal val="visible"/>
                                      </p:to>
                                    </p:set>
                                    <p:animEffect transition="in" filter="fade">
                                      <p:cBhvr>
                                        <p:cTn id="12" dur="2000"/>
                                        <p:tgtEl>
                                          <p:spTgt spid="102403">
                                            <p:txEl>
                                              <p:pRg st="0" end="0"/>
                                            </p:txEl>
                                          </p:spTgt>
                                        </p:tgtEl>
                                      </p:cBhvr>
                                    </p:animEffect>
                                  </p:childTnLst>
                                  <p:subTnLst>
                                    <p:animClr clrSpc="rgb" dir="cw">
                                      <p:cBhvr override="childStyle">
                                        <p:cTn dur="1" fill="hold" display="0" masterRel="nextClick" afterEffect="1"/>
                                        <p:tgtEl>
                                          <p:spTgt spid="102403">
                                            <p:txEl>
                                              <p:pRg st="0" end="0"/>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03">
                                            <p:txEl>
                                              <p:pRg st="1" end="1"/>
                                            </p:txEl>
                                          </p:spTgt>
                                        </p:tgtEl>
                                        <p:attrNameLst>
                                          <p:attrName>style.visibility</p:attrName>
                                        </p:attrNameLst>
                                      </p:cBhvr>
                                      <p:to>
                                        <p:strVal val="visible"/>
                                      </p:to>
                                    </p:set>
                                    <p:animEffect transition="in" filter="fade">
                                      <p:cBhvr>
                                        <p:cTn id="17" dur="2000"/>
                                        <p:tgtEl>
                                          <p:spTgt spid="102403">
                                            <p:txEl>
                                              <p:pRg st="1" end="1"/>
                                            </p:txEl>
                                          </p:spTgt>
                                        </p:tgtEl>
                                      </p:cBhvr>
                                    </p:animEffect>
                                  </p:childTnLst>
                                  <p:subTnLst>
                                    <p:animClr clrSpc="rgb" dir="cw">
                                      <p:cBhvr override="childStyle">
                                        <p:cTn dur="1" fill="hold" display="0" masterRel="nextClick" afterEffect="1"/>
                                        <p:tgtEl>
                                          <p:spTgt spid="102403">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n-US"/>
              <a:t>Materi pendukung pertemuan 4</a:t>
            </a:r>
          </a:p>
        </p:txBody>
      </p:sp>
      <p:sp>
        <p:nvSpPr>
          <p:cNvPr id="204803" name="Rectangle 3"/>
          <p:cNvSpPr>
            <a:spLocks noGrp="1" noChangeArrowheads="1"/>
          </p:cNvSpPr>
          <p:nvPr>
            <p:ph type="body" idx="1"/>
          </p:nvPr>
        </p:nvSpPr>
        <p:spPr/>
        <p:txBody>
          <a:bodyPr/>
          <a:lstStyle/>
          <a:p>
            <a:r>
              <a:rPr lang="en-US"/>
              <a:t>Anda lihat majalah tentang perhotelan, disana anda akan mendapatkan karya fotografi tentang hotel mereka yang dilakukan dimalam hari.</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4433</TotalTime>
  <Words>407</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Pertemuan 4 Judul Pemotretan malam hari</vt:lpstr>
      <vt:lpstr>Materi perkuliahan 4</vt:lpstr>
      <vt:lpstr>PowerPoint Presentation</vt:lpstr>
      <vt:lpstr>Contoh foto malam hari</vt:lpstr>
      <vt:lpstr>Tugas mahasiswa 4</vt:lpstr>
      <vt:lpstr>LINK pertemuan 4</vt:lpstr>
      <vt:lpstr>Materi pendukung pertemuan 4</vt:lpstr>
    </vt:vector>
  </TitlesOfParts>
  <Company>LabCom 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May</cp:lastModifiedBy>
  <cp:revision>229</cp:revision>
  <dcterms:created xsi:type="dcterms:W3CDTF">2006-01-27T04:57:02Z</dcterms:created>
  <dcterms:modified xsi:type="dcterms:W3CDTF">2015-04-09T10:34:47Z</dcterms:modified>
</cp:coreProperties>
</file>