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88" r:id="rId2"/>
    <p:sldId id="289" r:id="rId3"/>
    <p:sldId id="290" r:id="rId4"/>
    <p:sldId id="299" r:id="rId5"/>
    <p:sldId id="300" r:id="rId6"/>
    <p:sldId id="301" r:id="rId7"/>
    <p:sldId id="302" r:id="rId8"/>
    <p:sldId id="304" r:id="rId9"/>
    <p:sldId id="313" r:id="rId10"/>
    <p:sldId id="34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581" autoAdjust="0"/>
  </p:normalViewPr>
  <p:slideViewPr>
    <p:cSldViewPr>
      <p:cViewPr>
        <p:scale>
          <a:sx n="75" d="100"/>
          <a:sy n="75" d="100"/>
        </p:scale>
        <p:origin x="-4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A06456-BF26-4828-8AEC-414EB728FDC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4994B6-E80B-47CE-8FCB-1DA0BD52188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88BEA3-7C13-4CAC-9F44-DBB918DCFEF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261831-4383-4D9F-8783-EC7DEAFDCF0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3228A2-ACC7-4E5C-800D-45F6B635D5D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02CFCF-8206-4AC9-AAA4-90E61D3832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4CFA2E-A399-41BD-BA9F-44591AA286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9E98C91-EE2F-46F6-A0E8-F9A0CC67A9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B19CCC5-7F4B-4E70-92F5-768E13DE47E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C309EA-245D-49A3-87DC-0381F956527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851E8C-6E04-47B3-9235-0B675C46BD0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32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32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232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232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E4EFC79-9D29-4F23-98F0-E7AD1E8794E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fotomedia.at/" TargetMode="External"/><Relationship Id="rId2" Type="http://schemas.openxmlformats.org/officeDocument/2006/relationships/hyperlink" Target="http://www.shutterstock.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Pertemuan 7</a:t>
            </a:r>
          </a:p>
        </p:txBody>
      </p:sp>
      <p:sp>
        <p:nvSpPr>
          <p:cNvPr id="116739" name="Rectangle 3"/>
          <p:cNvSpPr>
            <a:spLocks noGrp="1" noChangeArrowheads="1"/>
          </p:cNvSpPr>
          <p:nvPr>
            <p:ph type="body" idx="1"/>
          </p:nvPr>
        </p:nvSpPr>
        <p:spPr/>
        <p:txBody>
          <a:bodyPr/>
          <a:lstStyle/>
          <a:p>
            <a:r>
              <a:rPr lang="en-US"/>
              <a:t>Judul : Lampu kilat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p:cTn id="7" dur="1000" fill="hold"/>
                                        <p:tgtEl>
                                          <p:spTgt spid="116738"/>
                                        </p:tgtEl>
                                        <p:attrNameLst>
                                          <p:attrName>ppt_x</p:attrName>
                                        </p:attrNameLst>
                                      </p:cBhvr>
                                      <p:tavLst>
                                        <p:tav tm="0">
                                          <p:val>
                                            <p:strVal val="#ppt_x-.2"/>
                                          </p:val>
                                        </p:tav>
                                        <p:tav tm="100000">
                                          <p:val>
                                            <p:strVal val="#ppt_x"/>
                                          </p:val>
                                        </p:tav>
                                      </p:tavLst>
                                    </p:anim>
                                    <p:anim calcmode="lin" valueType="num">
                                      <p:cBhvr>
                                        <p:cTn id="8" dur="1000" fill="hold"/>
                                        <p:tgtEl>
                                          <p:spTgt spid="1167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673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16739">
                                            <p:txEl>
                                              <p:pRg st="0" end="0"/>
                                            </p:txEl>
                                          </p:spTgt>
                                        </p:tgtEl>
                                        <p:attrNameLst>
                                          <p:attrName>style.visibility</p:attrName>
                                        </p:attrNameLst>
                                      </p:cBhvr>
                                      <p:to>
                                        <p:strVal val="visible"/>
                                      </p:to>
                                    </p:set>
                                    <p:animEffect transition="in" filter="fade">
                                      <p:cBhvr>
                                        <p:cTn id="14" dur="500"/>
                                        <p:tgtEl>
                                          <p:spTgt spid="116739">
                                            <p:txEl>
                                              <p:pRg st="0" end="0"/>
                                            </p:txEl>
                                          </p:spTgt>
                                        </p:tgtEl>
                                      </p:cBhvr>
                                    </p:animEffect>
                                    <p:anim calcmode="lin" valueType="num">
                                      <p:cBhvr>
                                        <p:cTn id="15" dur="5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673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P spid="11673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a:t>Materi pendukung pertemuan 7</a:t>
            </a:r>
          </a:p>
        </p:txBody>
      </p:sp>
      <p:sp>
        <p:nvSpPr>
          <p:cNvPr id="207875" name="Rectangle 3"/>
          <p:cNvSpPr>
            <a:spLocks noGrp="1" noChangeArrowheads="1"/>
          </p:cNvSpPr>
          <p:nvPr>
            <p:ph type="body" idx="1"/>
          </p:nvPr>
        </p:nvSpPr>
        <p:spPr/>
        <p:txBody>
          <a:bodyPr/>
          <a:lstStyle/>
          <a:p>
            <a:r>
              <a:rPr lang="en-US"/>
              <a:t>Coba anda lihat buku-buku pelajaran tentang fotografi di toko-toko buku yang mengulas masalah lampu kilat.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Tujuan perkuliahan 7</a:t>
            </a:r>
          </a:p>
        </p:txBody>
      </p:sp>
      <p:sp>
        <p:nvSpPr>
          <p:cNvPr id="117764" name="Rectangle 4"/>
          <p:cNvSpPr>
            <a:spLocks noGrp="1" noChangeArrowheads="1"/>
          </p:cNvSpPr>
          <p:nvPr>
            <p:ph type="body" sz="half" idx="1"/>
          </p:nvPr>
        </p:nvSpPr>
        <p:spPr/>
        <p:txBody>
          <a:bodyPr/>
          <a:lstStyle/>
          <a:p>
            <a:r>
              <a:rPr lang="en-US"/>
              <a:t>T.I.U</a:t>
            </a:r>
          </a:p>
          <a:p>
            <a:pPr>
              <a:buFontTx/>
              <a:buNone/>
            </a:pPr>
            <a:r>
              <a:rPr lang="en-US"/>
              <a:t>Pemahaman penggunaan lampu kilat pada pemotretan</a:t>
            </a:r>
          </a:p>
          <a:p>
            <a:pPr>
              <a:buFontTx/>
              <a:buNone/>
            </a:pPr>
            <a:endParaRPr lang="en-US"/>
          </a:p>
        </p:txBody>
      </p:sp>
      <p:sp>
        <p:nvSpPr>
          <p:cNvPr id="117765" name="Rectangle 5"/>
          <p:cNvSpPr>
            <a:spLocks noGrp="1" noChangeArrowheads="1"/>
          </p:cNvSpPr>
          <p:nvPr>
            <p:ph type="body" sz="half" idx="2"/>
          </p:nvPr>
        </p:nvSpPr>
        <p:spPr/>
        <p:txBody>
          <a:bodyPr/>
          <a:lstStyle/>
          <a:p>
            <a:r>
              <a:rPr lang="en-US"/>
              <a:t>T.I.K</a:t>
            </a:r>
          </a:p>
          <a:p>
            <a:pPr>
              <a:buFontTx/>
              <a:buNone/>
            </a:pPr>
            <a:r>
              <a:rPr lang="en-US"/>
              <a:t>Mahasiswa mampu menggunakan lampu kilat dengan ukuran kekuatan cahaya yang tepat pada setiap pemotretan.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fade">
                                      <p:cBhvr>
                                        <p:cTn id="7" dur="768" decel="100000"/>
                                        <p:tgtEl>
                                          <p:spTgt spid="117762"/>
                                        </p:tgtEl>
                                      </p:cBhvr>
                                    </p:animEffect>
                                    <p:animScale>
                                      <p:cBhvr>
                                        <p:cTn id="8" dur="768" decel="100000"/>
                                        <p:tgtEl>
                                          <p:spTgt spid="117762"/>
                                        </p:tgtEl>
                                      </p:cBhvr>
                                      <p:from x="10000" y="10000"/>
                                      <p:to x="200000" y="450000"/>
                                    </p:animScale>
                                    <p:animScale>
                                      <p:cBhvr>
                                        <p:cTn id="9" dur="1230" accel="100000" fill="hold">
                                          <p:stCondLst>
                                            <p:cond delay="768"/>
                                          </p:stCondLst>
                                        </p:cTn>
                                        <p:tgtEl>
                                          <p:spTgt spid="117762"/>
                                        </p:tgtEl>
                                      </p:cBhvr>
                                      <p:from x="200000" y="450000"/>
                                      <p:to x="100000" y="100000"/>
                                    </p:animScale>
                                    <p:set>
                                      <p:cBhvr>
                                        <p:cTn id="10" dur="768" fill="hold"/>
                                        <p:tgtEl>
                                          <p:spTgt spid="117762"/>
                                        </p:tgtEl>
                                        <p:attrNameLst>
                                          <p:attrName>ppt_x</p:attrName>
                                        </p:attrNameLst>
                                      </p:cBhvr>
                                      <p:to>
                                        <p:strVal val="(0.5)"/>
                                      </p:to>
                                    </p:set>
                                    <p:anim from="(0.5)" to="(#ppt_x)" calcmode="lin" valueType="num">
                                      <p:cBhvr>
                                        <p:cTn id="11" dur="1230" accel="100000" fill="hold">
                                          <p:stCondLst>
                                            <p:cond delay="768"/>
                                          </p:stCondLst>
                                        </p:cTn>
                                        <p:tgtEl>
                                          <p:spTgt spid="117762"/>
                                        </p:tgtEl>
                                        <p:attrNameLst>
                                          <p:attrName>ppt_x</p:attrName>
                                        </p:attrNameLst>
                                      </p:cBhvr>
                                    </p:anim>
                                    <p:set>
                                      <p:cBhvr>
                                        <p:cTn id="12" dur="768" fill="hold"/>
                                        <p:tgtEl>
                                          <p:spTgt spid="117762"/>
                                        </p:tgtEl>
                                        <p:attrNameLst>
                                          <p:attrName>ppt_y</p:attrName>
                                        </p:attrNameLst>
                                      </p:cBhvr>
                                      <p:to>
                                        <p:strVal val="(#ppt_y+0.4)"/>
                                      </p:to>
                                    </p:set>
                                    <p:anim from="(#ppt_y+0.4)" to="(#ppt_y)" calcmode="lin" valueType="num">
                                      <p:cBhvr>
                                        <p:cTn id="13" dur="1230" accel="100000" fill="hold">
                                          <p:stCondLst>
                                            <p:cond delay="768"/>
                                          </p:stCondLst>
                                        </p:cTn>
                                        <p:tgtEl>
                                          <p:spTgt spid="11776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17764">
                                            <p:txEl>
                                              <p:pRg st="0" end="0"/>
                                            </p:txEl>
                                          </p:spTgt>
                                        </p:tgtEl>
                                        <p:attrNameLst>
                                          <p:attrName>style.visibility</p:attrName>
                                        </p:attrNameLst>
                                      </p:cBhvr>
                                      <p:to>
                                        <p:strVal val="visible"/>
                                      </p:to>
                                    </p:set>
                                    <p:anim calcmode="lin" valueType="num">
                                      <p:cBhvr>
                                        <p:cTn id="18" dur="500" fill="hold"/>
                                        <p:tgtEl>
                                          <p:spTgt spid="11776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1776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1776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17764">
                                            <p:txEl>
                                              <p:pRg st="1" end="1"/>
                                            </p:txEl>
                                          </p:spTgt>
                                        </p:tgtEl>
                                        <p:attrNameLst>
                                          <p:attrName>style.visibility</p:attrName>
                                        </p:attrNameLst>
                                      </p:cBhvr>
                                      <p:to>
                                        <p:strVal val="visible"/>
                                      </p:to>
                                    </p:set>
                                    <p:anim calcmode="lin" valueType="num">
                                      <p:cBhvr>
                                        <p:cTn id="25" dur="500" fill="hold"/>
                                        <p:tgtEl>
                                          <p:spTgt spid="11776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1776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1776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17765">
                                            <p:txEl>
                                              <p:pRg st="0" end="0"/>
                                            </p:txEl>
                                          </p:spTgt>
                                        </p:tgtEl>
                                        <p:attrNameLst>
                                          <p:attrName>style.visibility</p:attrName>
                                        </p:attrNameLst>
                                      </p:cBhvr>
                                      <p:to>
                                        <p:strVal val="visible"/>
                                      </p:to>
                                    </p:set>
                                    <p:anim calcmode="lin" valueType="num">
                                      <p:cBhvr>
                                        <p:cTn id="32" dur="500" fill="hold"/>
                                        <p:tgtEl>
                                          <p:spTgt spid="117765">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117765">
                                            <p:txEl>
                                              <p:pRg st="0" end="0"/>
                                            </p:txEl>
                                          </p:spTgt>
                                        </p:tgtEl>
                                        <p:attrNameLst>
                                          <p:attrName>ppt_h</p:attrName>
                                        </p:attrNameLst>
                                      </p:cBhvr>
                                      <p:tavLst>
                                        <p:tav tm="0">
                                          <p:val>
                                            <p:fltVal val="0"/>
                                          </p:val>
                                        </p:tav>
                                        <p:tav tm="100000">
                                          <p:val>
                                            <p:strVal val="#ppt_h"/>
                                          </p:val>
                                        </p:tav>
                                      </p:tavLst>
                                    </p:anim>
                                    <p:animEffect transition="in" filter="fade">
                                      <p:cBhvr>
                                        <p:cTn id="34" dur="500"/>
                                        <p:tgtEl>
                                          <p:spTgt spid="11776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17765">
                                            <p:txEl>
                                              <p:pRg st="1" end="1"/>
                                            </p:txEl>
                                          </p:spTgt>
                                        </p:tgtEl>
                                        <p:attrNameLst>
                                          <p:attrName>style.visibility</p:attrName>
                                        </p:attrNameLst>
                                      </p:cBhvr>
                                      <p:to>
                                        <p:strVal val="visible"/>
                                      </p:to>
                                    </p:set>
                                    <p:anim calcmode="lin" valueType="num">
                                      <p:cBhvr>
                                        <p:cTn id="39" dur="500" fill="hold"/>
                                        <p:tgtEl>
                                          <p:spTgt spid="117765">
                                            <p:txEl>
                                              <p:pRg st="1" end="1"/>
                                            </p:txEl>
                                          </p:spTgt>
                                        </p:tgtEl>
                                        <p:attrNameLst>
                                          <p:attrName>ppt_w</p:attrName>
                                        </p:attrNameLst>
                                      </p:cBhvr>
                                      <p:tavLst>
                                        <p:tav tm="0">
                                          <p:val>
                                            <p:fltVal val="0"/>
                                          </p:val>
                                        </p:tav>
                                        <p:tav tm="100000">
                                          <p:val>
                                            <p:strVal val="#ppt_w"/>
                                          </p:val>
                                        </p:tav>
                                      </p:tavLst>
                                    </p:anim>
                                    <p:anim calcmode="lin" valueType="num">
                                      <p:cBhvr>
                                        <p:cTn id="40" dur="500" fill="hold"/>
                                        <p:tgtEl>
                                          <p:spTgt spid="117765">
                                            <p:txEl>
                                              <p:pRg st="1" end="1"/>
                                            </p:txEl>
                                          </p:spTgt>
                                        </p:tgtEl>
                                        <p:attrNameLst>
                                          <p:attrName>ppt_h</p:attrName>
                                        </p:attrNameLst>
                                      </p:cBhvr>
                                      <p:tavLst>
                                        <p:tav tm="0">
                                          <p:val>
                                            <p:fltVal val="0"/>
                                          </p:val>
                                        </p:tav>
                                        <p:tav tm="100000">
                                          <p:val>
                                            <p:strVal val="#ppt_h"/>
                                          </p:val>
                                        </p:tav>
                                      </p:tavLst>
                                    </p:anim>
                                    <p:animEffect transition="in" filter="fade">
                                      <p:cBhvr>
                                        <p:cTn id="41" dur="500"/>
                                        <p:tgtEl>
                                          <p:spTgt spid="1177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4" grpId="0" build="p"/>
      <p:bldP spid="11776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Materi perkuliahan 7</a:t>
            </a:r>
          </a:p>
        </p:txBody>
      </p:sp>
      <p:sp>
        <p:nvSpPr>
          <p:cNvPr id="119811" name="Rectangle 3"/>
          <p:cNvSpPr>
            <a:spLocks noGrp="1" noChangeArrowheads="1"/>
          </p:cNvSpPr>
          <p:nvPr>
            <p:ph type="body" idx="1"/>
          </p:nvPr>
        </p:nvSpPr>
        <p:spPr/>
        <p:txBody>
          <a:bodyPr/>
          <a:lstStyle/>
          <a:p>
            <a:pPr marL="533400" indent="-533400">
              <a:lnSpc>
                <a:spcPct val="80000"/>
              </a:lnSpc>
            </a:pPr>
            <a:r>
              <a:rPr lang="en-US" sz="1500" b="1"/>
              <a:t>Kapan lampu kilat dipergunakan ?</a:t>
            </a:r>
          </a:p>
          <a:p>
            <a:pPr marL="533400" indent="-533400">
              <a:lnSpc>
                <a:spcPct val="80000"/>
              </a:lnSpc>
              <a:buFontTx/>
              <a:buNone/>
            </a:pPr>
            <a:r>
              <a:rPr lang="en-US" sz="1500"/>
              <a:t>Pada waktu anda hendak memotret dengan kamera namun kondisi cahaya sangat lemah, yang menurut mata anda cukup terang,tapi menurut pengukuran kamera anda menunjukan under.</a:t>
            </a:r>
          </a:p>
          <a:p>
            <a:pPr marL="533400" indent="-533400">
              <a:lnSpc>
                <a:spcPct val="80000"/>
              </a:lnSpc>
              <a:buFontTx/>
              <a:buNone/>
            </a:pPr>
            <a:r>
              <a:rPr lang="en-US" sz="1500"/>
              <a:t>Selain itu pada waktu anda memotret di siang hari yang terik dimana bayangan yang jatuh pada objek akan terlalu gelap dan sangat kontras untuk menunjukan detail yang cukup.</a:t>
            </a:r>
          </a:p>
          <a:p>
            <a:pPr marL="533400" indent="-533400">
              <a:lnSpc>
                <a:spcPct val="80000"/>
              </a:lnSpc>
              <a:buFontTx/>
              <a:buNone/>
            </a:pPr>
            <a:r>
              <a:rPr lang="en-US" sz="1500" b="1"/>
              <a:t>Sejarah singkat lampu kilat</a:t>
            </a:r>
          </a:p>
          <a:p>
            <a:pPr marL="533400" indent="-533400">
              <a:lnSpc>
                <a:spcPct val="80000"/>
              </a:lnSpc>
              <a:buFontTx/>
              <a:buNone/>
            </a:pPr>
            <a:r>
              <a:rPr lang="en-US" sz="1500"/>
              <a:t>Pada awalnya pemotretan hanya mengandalkan cahaya alam, dengan begitu waktu yang diperlukan untuk melakukan pemotretan.Hanya untuk satu kali pemotretan memerlukan waktu 1 menit bahkan lebih.</a:t>
            </a:r>
          </a:p>
          <a:p>
            <a:pPr marL="533400" indent="-533400">
              <a:lnSpc>
                <a:spcPct val="80000"/>
              </a:lnSpc>
              <a:buFontTx/>
              <a:buNone/>
            </a:pPr>
            <a:r>
              <a:rPr lang="en-US" sz="1500"/>
              <a:t>Pada waktu itu solusinya dengan membakar serbuk magnesium untuk menghasilkan kilatan cahaya terang yang memungkinkan fotografer untuk mempersingkat waktu pencahayaan.</a:t>
            </a:r>
          </a:p>
          <a:p>
            <a:pPr marL="533400" indent="-533400">
              <a:lnSpc>
                <a:spcPct val="80000"/>
              </a:lnSpc>
              <a:buFontTx/>
              <a:buNone/>
            </a:pPr>
            <a:r>
              <a:rPr lang="en-US" sz="1500"/>
              <a:t>Karena terlalu repot dan asapnya yang mengganggu, dan ditemukannya bohlam yang diisi dengan pita magnesium dan gas oksigen (flashbulb) oleh Chauffour (prancis)</a:t>
            </a:r>
          </a:p>
          <a:p>
            <a:pPr marL="533400" indent="-533400">
              <a:lnSpc>
                <a:spcPct val="80000"/>
              </a:lnSpc>
              <a:buFontTx/>
              <a:buNone/>
            </a:pPr>
            <a:r>
              <a:rPr lang="en-US" sz="1500"/>
              <a:t>Ditahun 1893 yang di gunakan untuk pemotretan dalam air, serbuk magnesium tidak dipergunakan lagi. Dan ditahun 1925 Vierkotter ( Austria) menyempurnakan lampu kilat. Dan lebih disempurnakan lagi oleh Ostermeier ditahun 1929 yang mengeluarkan flashbulb yang diisi dengan lembaran alumunium di jerman.</a:t>
            </a:r>
          </a:p>
          <a:p>
            <a:pPr marL="533400" indent="-533400">
              <a:lnSpc>
                <a:spcPct val="80000"/>
              </a:lnSpc>
              <a:buFontTx/>
              <a:buNone/>
            </a:pPr>
            <a:r>
              <a:rPr lang="en-US" sz="1500"/>
              <a:t>Prinsip kerja </a:t>
            </a:r>
            <a:r>
              <a:rPr lang="en-US" sz="1500" b="1"/>
              <a:t>flashbulb </a:t>
            </a:r>
            <a:r>
              <a:rPr lang="en-US" sz="1500"/>
              <a:t>jaman dahulu yang menggunakan lembaran kawat magnesium, berbeda dengan yang sekarang yaitu </a:t>
            </a:r>
            <a:r>
              <a:rPr lang="en-US" sz="1500" b="1"/>
              <a:t>Flashtube</a:t>
            </a:r>
            <a:r>
              <a:rPr lang="en-US" sz="1500"/>
              <a:t> merupakan tabung yang berisi gas krypton dan xenon.</a:t>
            </a:r>
          </a:p>
          <a:p>
            <a:pPr marL="533400" indent="-533400">
              <a:lnSpc>
                <a:spcPct val="80000"/>
              </a:lnSpc>
              <a:buFontTx/>
              <a:buNone/>
            </a:pPr>
            <a:r>
              <a:rPr lang="en-US" sz="1500"/>
              <a:t>Dan ditahun 1939 Harold Edgerton(Amerika) memperkenalkan unit lampu kilat elektronik yang prinsipnya hampir sama dengan lampu kilat zaman sekarang.  </a:t>
            </a:r>
          </a:p>
          <a:p>
            <a:pPr marL="533400" indent="-533400">
              <a:lnSpc>
                <a:spcPct val="80000"/>
              </a:lnSpc>
              <a:buFontTx/>
              <a:buNone/>
            </a:pPr>
            <a:endParaRPr lang="en-US" sz="15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1981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19811">
                                            <p:txEl>
                                              <p:pRg st="0" end="0"/>
                                            </p:txEl>
                                          </p:spTgt>
                                        </p:tgtEl>
                                        <p:attrNameLst>
                                          <p:attrName>style.visibility</p:attrName>
                                        </p:attrNameLst>
                                      </p:cBhvr>
                                      <p:to>
                                        <p:strVal val="visible"/>
                                      </p:to>
                                    </p:set>
                                    <p:animEffect transition="in" filter="fade">
                                      <p:cBhvr>
                                        <p:cTn id="11" dur="1000"/>
                                        <p:tgtEl>
                                          <p:spTgt spid="119811">
                                            <p:txEl>
                                              <p:pRg st="0" end="0"/>
                                            </p:txEl>
                                          </p:spTgt>
                                        </p:tgtEl>
                                      </p:cBhvr>
                                    </p:animEffect>
                                    <p:anim calcmode="lin" valueType="num">
                                      <p:cBhvr>
                                        <p:cTn id="12"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19811">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1981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19811">
                                            <p:txEl>
                                              <p:pRg st="1" end="1"/>
                                            </p:txEl>
                                          </p:spTgt>
                                        </p:tgtEl>
                                        <p:attrNameLst>
                                          <p:attrName>style.visibility</p:attrName>
                                        </p:attrNameLst>
                                      </p:cBhvr>
                                      <p:to>
                                        <p:strVal val="visible"/>
                                      </p:to>
                                    </p:set>
                                    <p:animEffect transition="in" filter="fade">
                                      <p:cBhvr>
                                        <p:cTn id="19" dur="1000"/>
                                        <p:tgtEl>
                                          <p:spTgt spid="119811">
                                            <p:txEl>
                                              <p:pRg st="1" end="1"/>
                                            </p:txEl>
                                          </p:spTgt>
                                        </p:tgtEl>
                                      </p:cBhvr>
                                    </p:animEffect>
                                    <p:anim calcmode="lin" valueType="num">
                                      <p:cBhvr>
                                        <p:cTn id="20" dur="10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19811">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198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19811">
                                            <p:txEl>
                                              <p:pRg st="2" end="2"/>
                                            </p:txEl>
                                          </p:spTgt>
                                        </p:tgtEl>
                                        <p:attrNameLst>
                                          <p:attrName>style.visibility</p:attrName>
                                        </p:attrNameLst>
                                      </p:cBhvr>
                                      <p:to>
                                        <p:strVal val="visible"/>
                                      </p:to>
                                    </p:set>
                                    <p:animEffect transition="in" filter="fade">
                                      <p:cBhvr>
                                        <p:cTn id="27" dur="1000"/>
                                        <p:tgtEl>
                                          <p:spTgt spid="119811">
                                            <p:txEl>
                                              <p:pRg st="2" end="2"/>
                                            </p:txEl>
                                          </p:spTgt>
                                        </p:tgtEl>
                                      </p:cBhvr>
                                    </p:animEffect>
                                    <p:anim calcmode="lin" valueType="num">
                                      <p:cBhvr>
                                        <p:cTn id="28" dur="10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19811">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1981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19811">
                                            <p:txEl>
                                              <p:pRg st="3" end="3"/>
                                            </p:txEl>
                                          </p:spTgt>
                                        </p:tgtEl>
                                        <p:attrNameLst>
                                          <p:attrName>style.visibility</p:attrName>
                                        </p:attrNameLst>
                                      </p:cBhvr>
                                      <p:to>
                                        <p:strVal val="visible"/>
                                      </p:to>
                                    </p:set>
                                    <p:animEffect transition="in" filter="fade">
                                      <p:cBhvr>
                                        <p:cTn id="35" dur="1000"/>
                                        <p:tgtEl>
                                          <p:spTgt spid="119811">
                                            <p:txEl>
                                              <p:pRg st="3" end="3"/>
                                            </p:txEl>
                                          </p:spTgt>
                                        </p:tgtEl>
                                      </p:cBhvr>
                                    </p:animEffect>
                                    <p:anim calcmode="lin" valueType="num">
                                      <p:cBhvr>
                                        <p:cTn id="36" dur="10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19811">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1981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119811">
                                            <p:txEl>
                                              <p:pRg st="4" end="4"/>
                                            </p:txEl>
                                          </p:spTgt>
                                        </p:tgtEl>
                                        <p:attrNameLst>
                                          <p:attrName>style.visibility</p:attrName>
                                        </p:attrNameLst>
                                      </p:cBhvr>
                                      <p:to>
                                        <p:strVal val="visible"/>
                                      </p:to>
                                    </p:set>
                                    <p:animEffect transition="in" filter="fade">
                                      <p:cBhvr>
                                        <p:cTn id="43" dur="1000"/>
                                        <p:tgtEl>
                                          <p:spTgt spid="119811">
                                            <p:txEl>
                                              <p:pRg st="4" end="4"/>
                                            </p:txEl>
                                          </p:spTgt>
                                        </p:tgtEl>
                                      </p:cBhvr>
                                    </p:animEffect>
                                    <p:anim calcmode="lin" valueType="num">
                                      <p:cBhvr>
                                        <p:cTn id="44" dur="1000" fill="hold"/>
                                        <p:tgtEl>
                                          <p:spTgt spid="119811">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19811">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1981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119811">
                                            <p:txEl>
                                              <p:pRg st="5" end="5"/>
                                            </p:txEl>
                                          </p:spTgt>
                                        </p:tgtEl>
                                        <p:attrNameLst>
                                          <p:attrName>style.visibility</p:attrName>
                                        </p:attrNameLst>
                                      </p:cBhvr>
                                      <p:to>
                                        <p:strVal val="visible"/>
                                      </p:to>
                                    </p:set>
                                    <p:animEffect transition="in" filter="fade">
                                      <p:cBhvr>
                                        <p:cTn id="51" dur="1000"/>
                                        <p:tgtEl>
                                          <p:spTgt spid="119811">
                                            <p:txEl>
                                              <p:pRg st="5" end="5"/>
                                            </p:txEl>
                                          </p:spTgt>
                                        </p:tgtEl>
                                      </p:cBhvr>
                                    </p:animEffect>
                                    <p:anim calcmode="lin" valueType="num">
                                      <p:cBhvr>
                                        <p:cTn id="52" dur="1000" fill="hold"/>
                                        <p:tgtEl>
                                          <p:spTgt spid="119811">
                                            <p:txEl>
                                              <p:pRg st="5" end="5"/>
                                            </p:txEl>
                                          </p:spTgt>
                                        </p:tgtEl>
                                        <p:attrNameLst>
                                          <p:attrName>ppt_x</p:attrName>
                                        </p:attrNameLst>
                                      </p:cBhvr>
                                      <p:tavLst>
                                        <p:tav tm="0">
                                          <p:val>
                                            <p:strVal val="#ppt_x"/>
                                          </p:val>
                                        </p:tav>
                                        <p:tav tm="100000">
                                          <p:val>
                                            <p:strVal val="#ppt_x"/>
                                          </p:val>
                                        </p:tav>
                                      </p:tavLst>
                                    </p:anim>
                                    <p:anim calcmode="lin" valueType="num">
                                      <p:cBhvr>
                                        <p:cTn id="53" dur="898" decel="100000" fill="hold"/>
                                        <p:tgtEl>
                                          <p:spTgt spid="119811">
                                            <p:txEl>
                                              <p:pRg st="5" end="5"/>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898"/>
                                          </p:stCondLst>
                                        </p:cTn>
                                        <p:tgtEl>
                                          <p:spTgt spid="119811">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119811">
                                            <p:txEl>
                                              <p:pRg st="6" end="6"/>
                                            </p:txEl>
                                          </p:spTgt>
                                        </p:tgtEl>
                                        <p:attrNameLst>
                                          <p:attrName>style.visibility</p:attrName>
                                        </p:attrNameLst>
                                      </p:cBhvr>
                                      <p:to>
                                        <p:strVal val="visible"/>
                                      </p:to>
                                    </p:set>
                                    <p:animEffect transition="in" filter="fade">
                                      <p:cBhvr>
                                        <p:cTn id="59" dur="1000"/>
                                        <p:tgtEl>
                                          <p:spTgt spid="119811">
                                            <p:txEl>
                                              <p:pRg st="6" end="6"/>
                                            </p:txEl>
                                          </p:spTgt>
                                        </p:tgtEl>
                                      </p:cBhvr>
                                    </p:animEffect>
                                    <p:anim calcmode="lin" valueType="num">
                                      <p:cBhvr>
                                        <p:cTn id="60" dur="1000" fill="hold"/>
                                        <p:tgtEl>
                                          <p:spTgt spid="119811">
                                            <p:txEl>
                                              <p:pRg st="6" end="6"/>
                                            </p:txEl>
                                          </p:spTgt>
                                        </p:tgtEl>
                                        <p:attrNameLst>
                                          <p:attrName>ppt_x</p:attrName>
                                        </p:attrNameLst>
                                      </p:cBhvr>
                                      <p:tavLst>
                                        <p:tav tm="0">
                                          <p:val>
                                            <p:strVal val="#ppt_x"/>
                                          </p:val>
                                        </p:tav>
                                        <p:tav tm="100000">
                                          <p:val>
                                            <p:strVal val="#ppt_x"/>
                                          </p:val>
                                        </p:tav>
                                      </p:tavLst>
                                    </p:anim>
                                    <p:anim calcmode="lin" valueType="num">
                                      <p:cBhvr>
                                        <p:cTn id="61" dur="898" decel="100000" fill="hold"/>
                                        <p:tgtEl>
                                          <p:spTgt spid="119811">
                                            <p:txEl>
                                              <p:pRg st="6" end="6"/>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898"/>
                                          </p:stCondLst>
                                        </p:cTn>
                                        <p:tgtEl>
                                          <p:spTgt spid="119811">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7" presetClass="entr" presetSubtype="0" fill="hold" grpId="0" nodeType="clickEffect">
                                  <p:stCondLst>
                                    <p:cond delay="0"/>
                                  </p:stCondLst>
                                  <p:childTnLst>
                                    <p:set>
                                      <p:cBhvr>
                                        <p:cTn id="66" dur="1" fill="hold">
                                          <p:stCondLst>
                                            <p:cond delay="0"/>
                                          </p:stCondLst>
                                        </p:cTn>
                                        <p:tgtEl>
                                          <p:spTgt spid="119811">
                                            <p:txEl>
                                              <p:pRg st="7" end="7"/>
                                            </p:txEl>
                                          </p:spTgt>
                                        </p:tgtEl>
                                        <p:attrNameLst>
                                          <p:attrName>style.visibility</p:attrName>
                                        </p:attrNameLst>
                                      </p:cBhvr>
                                      <p:to>
                                        <p:strVal val="visible"/>
                                      </p:to>
                                    </p:set>
                                    <p:animEffect transition="in" filter="fade">
                                      <p:cBhvr>
                                        <p:cTn id="67" dur="1000"/>
                                        <p:tgtEl>
                                          <p:spTgt spid="119811">
                                            <p:txEl>
                                              <p:pRg st="7" end="7"/>
                                            </p:txEl>
                                          </p:spTgt>
                                        </p:tgtEl>
                                      </p:cBhvr>
                                    </p:animEffect>
                                    <p:anim calcmode="lin" valueType="num">
                                      <p:cBhvr>
                                        <p:cTn id="68" dur="1000" fill="hold"/>
                                        <p:tgtEl>
                                          <p:spTgt spid="119811">
                                            <p:txEl>
                                              <p:pRg st="7" end="7"/>
                                            </p:txEl>
                                          </p:spTgt>
                                        </p:tgtEl>
                                        <p:attrNameLst>
                                          <p:attrName>ppt_x</p:attrName>
                                        </p:attrNameLst>
                                      </p:cBhvr>
                                      <p:tavLst>
                                        <p:tav tm="0">
                                          <p:val>
                                            <p:strVal val="#ppt_x"/>
                                          </p:val>
                                        </p:tav>
                                        <p:tav tm="100000">
                                          <p:val>
                                            <p:strVal val="#ppt_x"/>
                                          </p:val>
                                        </p:tav>
                                      </p:tavLst>
                                    </p:anim>
                                    <p:anim calcmode="lin" valueType="num">
                                      <p:cBhvr>
                                        <p:cTn id="69" dur="898" decel="100000" fill="hold"/>
                                        <p:tgtEl>
                                          <p:spTgt spid="119811">
                                            <p:txEl>
                                              <p:pRg st="7" end="7"/>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898"/>
                                          </p:stCondLst>
                                        </p:cTn>
                                        <p:tgtEl>
                                          <p:spTgt spid="119811">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7" presetClass="entr" presetSubtype="0" fill="hold" grpId="0" nodeType="clickEffect">
                                  <p:stCondLst>
                                    <p:cond delay="0"/>
                                  </p:stCondLst>
                                  <p:childTnLst>
                                    <p:set>
                                      <p:cBhvr>
                                        <p:cTn id="74" dur="1" fill="hold">
                                          <p:stCondLst>
                                            <p:cond delay="0"/>
                                          </p:stCondLst>
                                        </p:cTn>
                                        <p:tgtEl>
                                          <p:spTgt spid="119811">
                                            <p:txEl>
                                              <p:pRg st="8" end="8"/>
                                            </p:txEl>
                                          </p:spTgt>
                                        </p:tgtEl>
                                        <p:attrNameLst>
                                          <p:attrName>style.visibility</p:attrName>
                                        </p:attrNameLst>
                                      </p:cBhvr>
                                      <p:to>
                                        <p:strVal val="visible"/>
                                      </p:to>
                                    </p:set>
                                    <p:animEffect transition="in" filter="fade">
                                      <p:cBhvr>
                                        <p:cTn id="75" dur="1000"/>
                                        <p:tgtEl>
                                          <p:spTgt spid="119811">
                                            <p:txEl>
                                              <p:pRg st="8" end="8"/>
                                            </p:txEl>
                                          </p:spTgt>
                                        </p:tgtEl>
                                      </p:cBhvr>
                                    </p:animEffect>
                                    <p:anim calcmode="lin" valueType="num">
                                      <p:cBhvr>
                                        <p:cTn id="76" dur="1000" fill="hold"/>
                                        <p:tgtEl>
                                          <p:spTgt spid="119811">
                                            <p:txEl>
                                              <p:pRg st="8" end="8"/>
                                            </p:txEl>
                                          </p:spTgt>
                                        </p:tgtEl>
                                        <p:attrNameLst>
                                          <p:attrName>ppt_x</p:attrName>
                                        </p:attrNameLst>
                                      </p:cBhvr>
                                      <p:tavLst>
                                        <p:tav tm="0">
                                          <p:val>
                                            <p:strVal val="#ppt_x"/>
                                          </p:val>
                                        </p:tav>
                                        <p:tav tm="100000">
                                          <p:val>
                                            <p:strVal val="#ppt_x"/>
                                          </p:val>
                                        </p:tav>
                                      </p:tavLst>
                                    </p:anim>
                                    <p:anim calcmode="lin" valueType="num">
                                      <p:cBhvr>
                                        <p:cTn id="77" dur="898" decel="100000" fill="hold"/>
                                        <p:tgtEl>
                                          <p:spTgt spid="119811">
                                            <p:txEl>
                                              <p:pRg st="8" end="8"/>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898"/>
                                          </p:stCondLst>
                                        </p:cTn>
                                        <p:tgtEl>
                                          <p:spTgt spid="119811">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37" presetClass="entr" presetSubtype="0" fill="hold" grpId="0" nodeType="clickEffect">
                                  <p:stCondLst>
                                    <p:cond delay="0"/>
                                  </p:stCondLst>
                                  <p:childTnLst>
                                    <p:set>
                                      <p:cBhvr>
                                        <p:cTn id="82" dur="1" fill="hold">
                                          <p:stCondLst>
                                            <p:cond delay="0"/>
                                          </p:stCondLst>
                                        </p:cTn>
                                        <p:tgtEl>
                                          <p:spTgt spid="119811">
                                            <p:txEl>
                                              <p:pRg st="9" end="9"/>
                                            </p:txEl>
                                          </p:spTgt>
                                        </p:tgtEl>
                                        <p:attrNameLst>
                                          <p:attrName>style.visibility</p:attrName>
                                        </p:attrNameLst>
                                      </p:cBhvr>
                                      <p:to>
                                        <p:strVal val="visible"/>
                                      </p:to>
                                    </p:set>
                                    <p:animEffect transition="in" filter="fade">
                                      <p:cBhvr>
                                        <p:cTn id="83" dur="1000"/>
                                        <p:tgtEl>
                                          <p:spTgt spid="119811">
                                            <p:txEl>
                                              <p:pRg st="9" end="9"/>
                                            </p:txEl>
                                          </p:spTgt>
                                        </p:tgtEl>
                                      </p:cBhvr>
                                    </p:animEffect>
                                    <p:anim calcmode="lin" valueType="num">
                                      <p:cBhvr>
                                        <p:cTn id="84" dur="1000" fill="hold"/>
                                        <p:tgtEl>
                                          <p:spTgt spid="119811">
                                            <p:txEl>
                                              <p:pRg st="9" end="9"/>
                                            </p:txEl>
                                          </p:spTgt>
                                        </p:tgtEl>
                                        <p:attrNameLst>
                                          <p:attrName>ppt_x</p:attrName>
                                        </p:attrNameLst>
                                      </p:cBhvr>
                                      <p:tavLst>
                                        <p:tav tm="0">
                                          <p:val>
                                            <p:strVal val="#ppt_x"/>
                                          </p:val>
                                        </p:tav>
                                        <p:tav tm="100000">
                                          <p:val>
                                            <p:strVal val="#ppt_x"/>
                                          </p:val>
                                        </p:tav>
                                      </p:tavLst>
                                    </p:anim>
                                    <p:anim calcmode="lin" valueType="num">
                                      <p:cBhvr>
                                        <p:cTn id="85" dur="898" decel="100000" fill="hold"/>
                                        <p:tgtEl>
                                          <p:spTgt spid="119811">
                                            <p:txEl>
                                              <p:pRg st="9" end="9"/>
                                            </p:txEl>
                                          </p:spTgt>
                                        </p:tgtEl>
                                        <p:attrNameLst>
                                          <p:attrName>ppt_y</p:attrName>
                                        </p:attrNameLst>
                                      </p:cBhvr>
                                      <p:tavLst>
                                        <p:tav tm="0">
                                          <p:val>
                                            <p:strVal val="#ppt_y+1"/>
                                          </p:val>
                                        </p:tav>
                                        <p:tav tm="100000">
                                          <p:val>
                                            <p:strVal val="#ppt_y-.03"/>
                                          </p:val>
                                        </p:tav>
                                      </p:tavLst>
                                    </p:anim>
                                    <p:anim calcmode="lin" valueType="num">
                                      <p:cBhvr>
                                        <p:cTn id="86" dur="100" accel="100000" fill="hold">
                                          <p:stCondLst>
                                            <p:cond delay="898"/>
                                          </p:stCondLst>
                                        </p:cTn>
                                        <p:tgtEl>
                                          <p:spTgt spid="119811">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9" name="Rectangle 3"/>
          <p:cNvSpPr>
            <a:spLocks noGrp="1" noChangeArrowheads="1"/>
          </p:cNvSpPr>
          <p:nvPr>
            <p:ph type="body" idx="1"/>
          </p:nvPr>
        </p:nvSpPr>
        <p:spPr/>
        <p:txBody>
          <a:bodyPr/>
          <a:lstStyle/>
          <a:p>
            <a:pPr marL="533400" indent="-533400">
              <a:buFontTx/>
              <a:buNone/>
            </a:pPr>
            <a:r>
              <a:rPr lang="en-US" sz="1400" b="1"/>
              <a:t>Guide Number(GN)</a:t>
            </a:r>
          </a:p>
          <a:p>
            <a:pPr marL="533400" indent="-533400">
              <a:buFontTx/>
              <a:buNone/>
            </a:pPr>
            <a:endParaRPr lang="en-US" sz="1400" b="1"/>
          </a:p>
          <a:p>
            <a:pPr marL="533400" indent="-533400">
              <a:buFontTx/>
              <a:buNone/>
            </a:pPr>
            <a:r>
              <a:rPr lang="en-US" sz="1400" b="1"/>
              <a:t>GN </a:t>
            </a:r>
            <a:r>
              <a:rPr lang="en-US" sz="1400"/>
              <a:t>di Indonesiakan angka pedoman adalah panduan yang mengindikasikan kekuatan lampu kilat yang bersangkutan.</a:t>
            </a:r>
          </a:p>
          <a:p>
            <a:pPr marL="533400" indent="-533400">
              <a:buFontTx/>
              <a:buNone/>
            </a:pPr>
            <a:r>
              <a:rPr lang="en-US" sz="1400"/>
              <a:t>Semakin tinggi</a:t>
            </a:r>
            <a:r>
              <a:rPr lang="en-US" sz="1400" b="1"/>
              <a:t> GN </a:t>
            </a:r>
            <a:r>
              <a:rPr lang="en-US" sz="1400"/>
              <a:t>lampu kilat tersebut, akan semakin terang dan semakin jauh jarak jangkau kilatannya.</a:t>
            </a:r>
          </a:p>
          <a:p>
            <a:pPr marL="533400" indent="-533400">
              <a:buFontTx/>
              <a:buNone/>
            </a:pPr>
            <a:r>
              <a:rPr lang="en-US" sz="1400"/>
              <a:t>Angka GN di dapat dari pengalian angka diafragma dan jarak(dalam meter atau kaki), pada ISO 100(dan pada sudut sebar kilatan sesuai lensa 50 atau 35mm).</a:t>
            </a:r>
          </a:p>
          <a:p>
            <a:pPr marL="533400" indent="-533400">
              <a:buFontTx/>
              <a:buNone/>
            </a:pPr>
            <a:r>
              <a:rPr lang="en-US" sz="1400"/>
              <a:t>Perlu diketahui semakin jauh jarak objek yang di tempuh, akan semakin lemah daya pancarnya.</a:t>
            </a:r>
          </a:p>
          <a:p>
            <a:pPr marL="533400" indent="-533400">
              <a:buFontTx/>
              <a:buNone/>
            </a:pPr>
            <a:r>
              <a:rPr lang="en-US" sz="1400"/>
              <a:t>Dengan mengetahui GN yang ada di lampu kilat anda ,akan lebih mudah dan cepat untuk menyesuaikan bukaan diafragma sesuai dengan jarak anda ke objek dan juga dengan ISO yang dipakai.</a:t>
            </a:r>
          </a:p>
          <a:p>
            <a:pPr marL="533400" indent="-533400">
              <a:buFontTx/>
              <a:buNone/>
            </a:pPr>
            <a:r>
              <a:rPr lang="en-US" sz="1400"/>
              <a:t>Rumus-rumus sederhana mengenai penggunaan lampu kilat :</a:t>
            </a:r>
          </a:p>
          <a:p>
            <a:pPr marL="533400" indent="-533400">
              <a:buFont typeface="Wingdings" pitchFamily="2" charset="2"/>
              <a:buAutoNum type="arabicPeriod"/>
            </a:pPr>
            <a:r>
              <a:rPr lang="en-US" sz="1400" b="1"/>
              <a:t>GN = f/stop x jarak</a:t>
            </a:r>
          </a:p>
          <a:p>
            <a:pPr marL="533400" indent="-533400">
              <a:buFont typeface="Wingdings" pitchFamily="2" charset="2"/>
              <a:buNone/>
            </a:pPr>
            <a:r>
              <a:rPr lang="en-US" sz="1400"/>
              <a:t>Kecepatan rana yang dipakai sama dengan atau di bawah sinkron kilat.</a:t>
            </a:r>
          </a:p>
          <a:p>
            <a:pPr marL="533400" indent="-533400">
              <a:buFont typeface="Wingdings" pitchFamily="2" charset="2"/>
              <a:buNone/>
            </a:pPr>
            <a:endParaRPr lang="en-US" sz="1400"/>
          </a:p>
          <a:p>
            <a:pPr marL="533400" indent="-533400">
              <a:buFont typeface="Wingdings" pitchFamily="2" charset="2"/>
              <a:buAutoNum type="arabicPeriod" startAt="2"/>
            </a:pPr>
            <a:r>
              <a:rPr lang="en-US" sz="1400" b="1"/>
              <a:t>f/stop = GN : jarak</a:t>
            </a:r>
          </a:p>
          <a:p>
            <a:pPr marL="533400" indent="-533400">
              <a:buFont typeface="Wingdings" pitchFamily="2" charset="2"/>
              <a:buAutoNum type="arabicPeriod" startAt="2"/>
            </a:pPr>
            <a:r>
              <a:rPr lang="en-US" sz="1400" b="1"/>
              <a:t>Jarak = GN : f/stop</a:t>
            </a:r>
          </a:p>
          <a:p>
            <a:pPr marL="533400" indent="-533400">
              <a:buFont typeface="Wingdings" pitchFamily="2" charset="2"/>
              <a:buNone/>
            </a:pPr>
            <a:endParaRPr lang="en-US" sz="1400" b="1"/>
          </a:p>
          <a:p>
            <a:pPr marL="533400" indent="-533400">
              <a:buFont typeface="Wingdings" pitchFamily="2" charset="2"/>
              <a:buNone/>
            </a:pPr>
            <a:r>
              <a:rPr lang="en-US" sz="1400"/>
              <a:t>Rumus ini dipakai untuk untuk pemotretan dengan tekinik Fill-in. Setelah mengukur kecerahan latar belakang objek, anda harus menyesuaikan jarak anda dengan objek setelah anda membagi angka GN dengan bukaan diafragma yang di dapatkan.</a:t>
            </a:r>
          </a:p>
          <a:p>
            <a:pPr marL="533400" indent="-533400">
              <a:buFont typeface="Wingdings" pitchFamily="2" charset="2"/>
              <a:buNone/>
            </a:pPr>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dissolve">
                                      <p:cBhvr>
                                        <p:cTn id="7" dur="500"/>
                                        <p:tgtEl>
                                          <p:spTgt spid="137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7219">
                                            <p:txEl>
                                              <p:pRg st="2" end="2"/>
                                            </p:txEl>
                                          </p:spTgt>
                                        </p:tgtEl>
                                        <p:attrNameLst>
                                          <p:attrName>style.visibility</p:attrName>
                                        </p:attrNameLst>
                                      </p:cBhvr>
                                      <p:to>
                                        <p:strVal val="visible"/>
                                      </p:to>
                                    </p:set>
                                    <p:animEffect transition="in" filter="dissolve">
                                      <p:cBhvr>
                                        <p:cTn id="12" dur="500"/>
                                        <p:tgtEl>
                                          <p:spTgt spid="1372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7219">
                                            <p:txEl>
                                              <p:pRg st="3" end="3"/>
                                            </p:txEl>
                                          </p:spTgt>
                                        </p:tgtEl>
                                        <p:attrNameLst>
                                          <p:attrName>style.visibility</p:attrName>
                                        </p:attrNameLst>
                                      </p:cBhvr>
                                      <p:to>
                                        <p:strVal val="visible"/>
                                      </p:to>
                                    </p:set>
                                    <p:animEffect transition="in" filter="dissolve">
                                      <p:cBhvr>
                                        <p:cTn id="17" dur="500"/>
                                        <p:tgtEl>
                                          <p:spTgt spid="1372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7219">
                                            <p:txEl>
                                              <p:pRg st="4" end="4"/>
                                            </p:txEl>
                                          </p:spTgt>
                                        </p:tgtEl>
                                        <p:attrNameLst>
                                          <p:attrName>style.visibility</p:attrName>
                                        </p:attrNameLst>
                                      </p:cBhvr>
                                      <p:to>
                                        <p:strVal val="visible"/>
                                      </p:to>
                                    </p:set>
                                    <p:animEffect transition="in" filter="dissolve">
                                      <p:cBhvr>
                                        <p:cTn id="22" dur="500"/>
                                        <p:tgtEl>
                                          <p:spTgt spid="1372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animEffect transition="in" filter="dissolve">
                                      <p:cBhvr>
                                        <p:cTn id="27" dur="500"/>
                                        <p:tgtEl>
                                          <p:spTgt spid="13721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7219">
                                            <p:txEl>
                                              <p:pRg st="6" end="6"/>
                                            </p:txEl>
                                          </p:spTgt>
                                        </p:tgtEl>
                                        <p:attrNameLst>
                                          <p:attrName>style.visibility</p:attrName>
                                        </p:attrNameLst>
                                      </p:cBhvr>
                                      <p:to>
                                        <p:strVal val="visible"/>
                                      </p:to>
                                    </p:set>
                                    <p:animEffect transition="in" filter="dissolve">
                                      <p:cBhvr>
                                        <p:cTn id="32" dur="500"/>
                                        <p:tgtEl>
                                          <p:spTgt spid="13721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7219">
                                            <p:txEl>
                                              <p:pRg st="7" end="7"/>
                                            </p:txEl>
                                          </p:spTgt>
                                        </p:tgtEl>
                                        <p:attrNameLst>
                                          <p:attrName>style.visibility</p:attrName>
                                        </p:attrNameLst>
                                      </p:cBhvr>
                                      <p:to>
                                        <p:strVal val="visible"/>
                                      </p:to>
                                    </p:set>
                                    <p:animEffect transition="in" filter="dissolve">
                                      <p:cBhvr>
                                        <p:cTn id="37" dur="500"/>
                                        <p:tgtEl>
                                          <p:spTgt spid="13721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7219">
                                            <p:txEl>
                                              <p:pRg st="8" end="8"/>
                                            </p:txEl>
                                          </p:spTgt>
                                        </p:tgtEl>
                                        <p:attrNameLst>
                                          <p:attrName>style.visibility</p:attrName>
                                        </p:attrNameLst>
                                      </p:cBhvr>
                                      <p:to>
                                        <p:strVal val="visible"/>
                                      </p:to>
                                    </p:set>
                                    <p:animEffect transition="in" filter="dissolve">
                                      <p:cBhvr>
                                        <p:cTn id="42" dur="500"/>
                                        <p:tgtEl>
                                          <p:spTgt spid="13721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7219">
                                            <p:txEl>
                                              <p:pRg st="9" end="9"/>
                                            </p:txEl>
                                          </p:spTgt>
                                        </p:tgtEl>
                                        <p:attrNameLst>
                                          <p:attrName>style.visibility</p:attrName>
                                        </p:attrNameLst>
                                      </p:cBhvr>
                                      <p:to>
                                        <p:strVal val="visible"/>
                                      </p:to>
                                    </p:set>
                                    <p:animEffect transition="in" filter="dissolve">
                                      <p:cBhvr>
                                        <p:cTn id="47" dur="500"/>
                                        <p:tgtEl>
                                          <p:spTgt spid="137219">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37219">
                                            <p:txEl>
                                              <p:pRg st="11" end="11"/>
                                            </p:txEl>
                                          </p:spTgt>
                                        </p:tgtEl>
                                        <p:attrNameLst>
                                          <p:attrName>style.visibility</p:attrName>
                                        </p:attrNameLst>
                                      </p:cBhvr>
                                      <p:to>
                                        <p:strVal val="visible"/>
                                      </p:to>
                                    </p:set>
                                    <p:animEffect transition="in" filter="dissolve">
                                      <p:cBhvr>
                                        <p:cTn id="52" dur="500"/>
                                        <p:tgtEl>
                                          <p:spTgt spid="137219">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37219">
                                            <p:txEl>
                                              <p:pRg st="12" end="12"/>
                                            </p:txEl>
                                          </p:spTgt>
                                        </p:tgtEl>
                                        <p:attrNameLst>
                                          <p:attrName>style.visibility</p:attrName>
                                        </p:attrNameLst>
                                      </p:cBhvr>
                                      <p:to>
                                        <p:strVal val="visible"/>
                                      </p:to>
                                    </p:set>
                                    <p:animEffect transition="in" filter="dissolve">
                                      <p:cBhvr>
                                        <p:cTn id="57" dur="500"/>
                                        <p:tgtEl>
                                          <p:spTgt spid="137219">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37219">
                                            <p:txEl>
                                              <p:pRg st="14" end="14"/>
                                            </p:txEl>
                                          </p:spTgt>
                                        </p:tgtEl>
                                        <p:attrNameLst>
                                          <p:attrName>style.visibility</p:attrName>
                                        </p:attrNameLst>
                                      </p:cBhvr>
                                      <p:to>
                                        <p:strVal val="visible"/>
                                      </p:to>
                                    </p:set>
                                    <p:animEffect transition="in" filter="dissolve">
                                      <p:cBhvr>
                                        <p:cTn id="62" dur="500"/>
                                        <p:tgtEl>
                                          <p:spTgt spid="13721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p:txBody>
          <a:bodyPr/>
          <a:lstStyle/>
          <a:p>
            <a:pPr marL="533400" indent="-533400">
              <a:buFontTx/>
              <a:buNone/>
            </a:pPr>
            <a:r>
              <a:rPr lang="en-US" sz="1400" b="1"/>
              <a:t>. Jenis – jenis lampu kilat </a:t>
            </a:r>
          </a:p>
          <a:p>
            <a:pPr marL="533400" indent="-533400">
              <a:buFontTx/>
              <a:buNone/>
            </a:pPr>
            <a:endParaRPr lang="en-US" sz="1400" b="1"/>
          </a:p>
          <a:p>
            <a:pPr marL="533400" indent="-533400">
              <a:buFontTx/>
              <a:buNone/>
            </a:pPr>
            <a:r>
              <a:rPr lang="en-US" sz="1400" b="1"/>
              <a:t>1. Manual</a:t>
            </a:r>
            <a:r>
              <a:rPr lang="en-US" sz="1400"/>
              <a:t> : Lampu kilat yang sangat sederhana , karena tidak mempunyai fasilitas untuk mengatur kekuatan cahaya, pengaturan harus menggunakan diafragma di kamera.</a:t>
            </a:r>
          </a:p>
          <a:p>
            <a:pPr marL="533400" indent="-533400"/>
            <a:r>
              <a:rPr lang="en-US" sz="1400"/>
              <a:t>Ciri-ciri lampu kilat ini hanya memiliki tombol on/off, dan lampu indikator serta hanya memiliki satu kontak listrik dari telapak hotshoe.</a:t>
            </a:r>
          </a:p>
          <a:p>
            <a:pPr marL="533400" indent="-533400"/>
            <a:r>
              <a:rPr lang="en-US" sz="1400"/>
              <a:t>Cara menghitungnya : bagilah GN lampu kilat yang di[pakai dgn jarak ke objek utk menemukan angka diafragmanya.Jgn lupa menyesuaikan diafragma bila memakai iso selain iso 100(kecilkan bukaan diafragma satu stop utk setiap kelipatan ISO 100_ISO standar GN_dan besarkan diafragma satu stop untuk ISO 50,dan dua stop untuk ISO 25,dst) </a:t>
            </a:r>
          </a:p>
          <a:p>
            <a:pPr marL="533400" indent="-533400"/>
            <a:r>
              <a:rPr lang="en-US" sz="1400"/>
              <a:t> </a:t>
            </a:r>
          </a:p>
          <a:p>
            <a:pPr marL="533400" indent="-533400">
              <a:buFontTx/>
              <a:buNone/>
            </a:pPr>
            <a:r>
              <a:rPr lang="en-US" sz="1400" b="1"/>
              <a:t>2. Semi auto (Thyristor):</a:t>
            </a:r>
            <a:r>
              <a:rPr lang="en-US" sz="1400"/>
              <a:t> Disebut juga dengan Auto. Lampu kilat ini memiliki sensor pemantau kilatan cahaya (trhyristor) di bagian muka lampu kilat. Unit ini berfungsi sebagai pemutus aliran listrik dari elko menuju flashtube ketika ia menditeksi pantulan cahaya yang dilepaskan lampu kilat. Tapi harus tidak lebih dari 3 meter karena wilayah intensitas sensor thyrstor terlalu lebar sehingga dapat tertipu oleh warna/kecerahan latar belakang.</a:t>
            </a:r>
          </a:p>
          <a:p>
            <a:pPr marL="533400" indent="-533400"/>
            <a:r>
              <a:rPr lang="en-US" sz="1400"/>
              <a:t>Caranya : setel diafragma yang dianjurkan pada tabel (yg biasanya terletak di punggung lampu kilat) pada ISO yang dipakai, kemudian jagalah jarak dengan objek(didalam jarak minimum dan maksimum_juga pada tabel).catatan: jangan lebih dari tiga meter sebagaimana yg telah diterangkan</a:t>
            </a:r>
          </a:p>
          <a:p>
            <a:pPr marL="533400" indent="-533400">
              <a:buFontTx/>
              <a:buNone/>
            </a:pPr>
            <a:r>
              <a:rPr lang="en-US" sz="1400" b="1"/>
              <a:t>                   </a:t>
            </a:r>
          </a:p>
          <a:p>
            <a:pPr marL="533400" indent="-533400">
              <a:buFontTx/>
              <a:buNone/>
            </a:pPr>
            <a:r>
              <a:rPr lang="en-US" sz="1400" b="1"/>
              <a:t>                  </a:t>
            </a:r>
            <a:r>
              <a:rPr lang="en-US" sz="1400"/>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calcmode="lin" valueType="num">
                                      <p:cBhvr>
                                        <p:cTn id="7" dur="1000" fill="hold"/>
                                        <p:tgtEl>
                                          <p:spTgt spid="13824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38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82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38243">
                                            <p:txEl>
                                              <p:pRg st="2" end="2"/>
                                            </p:txEl>
                                          </p:spTgt>
                                        </p:tgtEl>
                                        <p:attrNameLst>
                                          <p:attrName>style.visibility</p:attrName>
                                        </p:attrNameLst>
                                      </p:cBhvr>
                                      <p:to>
                                        <p:strVal val="visible"/>
                                      </p:to>
                                    </p:set>
                                    <p:anim calcmode="lin" valueType="num">
                                      <p:cBhvr>
                                        <p:cTn id="14" dur="1000" fill="hold"/>
                                        <p:tgtEl>
                                          <p:spTgt spid="138243">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13824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3824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38243">
                                            <p:txEl>
                                              <p:pRg st="3" end="3"/>
                                            </p:txEl>
                                          </p:spTgt>
                                        </p:tgtEl>
                                        <p:attrNameLst>
                                          <p:attrName>style.visibility</p:attrName>
                                        </p:attrNameLst>
                                      </p:cBhvr>
                                      <p:to>
                                        <p:strVal val="visible"/>
                                      </p:to>
                                    </p:set>
                                    <p:anim calcmode="lin" valueType="num">
                                      <p:cBhvr>
                                        <p:cTn id="21" dur="1000" fill="hold"/>
                                        <p:tgtEl>
                                          <p:spTgt spid="138243">
                                            <p:txEl>
                                              <p:pRg st="3" end="3"/>
                                            </p:txEl>
                                          </p:spTgt>
                                        </p:tgtEl>
                                        <p:attrNameLst>
                                          <p:attrName>ppt_w</p:attrName>
                                        </p:attrNameLst>
                                      </p:cBhvr>
                                      <p:tavLst>
                                        <p:tav tm="0">
                                          <p:val>
                                            <p:strVal val="#ppt_w+.3"/>
                                          </p:val>
                                        </p:tav>
                                        <p:tav tm="100000">
                                          <p:val>
                                            <p:strVal val="#ppt_w"/>
                                          </p:val>
                                        </p:tav>
                                      </p:tavLst>
                                    </p:anim>
                                    <p:anim calcmode="lin" valueType="num">
                                      <p:cBhvr>
                                        <p:cTn id="22" dur="1000" fill="hold"/>
                                        <p:tgtEl>
                                          <p:spTgt spid="13824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3824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38243">
                                            <p:txEl>
                                              <p:pRg st="4" end="4"/>
                                            </p:txEl>
                                          </p:spTgt>
                                        </p:tgtEl>
                                        <p:attrNameLst>
                                          <p:attrName>style.visibility</p:attrName>
                                        </p:attrNameLst>
                                      </p:cBhvr>
                                      <p:to>
                                        <p:strVal val="visible"/>
                                      </p:to>
                                    </p:set>
                                    <p:anim calcmode="lin" valueType="num">
                                      <p:cBhvr>
                                        <p:cTn id="28" dur="1000" fill="hold"/>
                                        <p:tgtEl>
                                          <p:spTgt spid="138243">
                                            <p:txEl>
                                              <p:pRg st="4" end="4"/>
                                            </p:txEl>
                                          </p:spTgt>
                                        </p:tgtEl>
                                        <p:attrNameLst>
                                          <p:attrName>ppt_w</p:attrName>
                                        </p:attrNameLst>
                                      </p:cBhvr>
                                      <p:tavLst>
                                        <p:tav tm="0">
                                          <p:val>
                                            <p:strVal val="#ppt_w+.3"/>
                                          </p:val>
                                        </p:tav>
                                        <p:tav tm="100000">
                                          <p:val>
                                            <p:strVal val="#ppt_w"/>
                                          </p:val>
                                        </p:tav>
                                      </p:tavLst>
                                    </p:anim>
                                    <p:anim calcmode="lin" valueType="num">
                                      <p:cBhvr>
                                        <p:cTn id="29" dur="1000" fill="hold"/>
                                        <p:tgtEl>
                                          <p:spTgt spid="13824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13824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138243">
                                            <p:txEl>
                                              <p:pRg st="5" end="5"/>
                                            </p:txEl>
                                          </p:spTgt>
                                        </p:tgtEl>
                                        <p:attrNameLst>
                                          <p:attrName>style.visibility</p:attrName>
                                        </p:attrNameLst>
                                      </p:cBhvr>
                                      <p:to>
                                        <p:strVal val="visible"/>
                                      </p:to>
                                    </p:set>
                                    <p:anim calcmode="lin" valueType="num">
                                      <p:cBhvr>
                                        <p:cTn id="35" dur="1000" fill="hold"/>
                                        <p:tgtEl>
                                          <p:spTgt spid="138243">
                                            <p:txEl>
                                              <p:pRg st="5" end="5"/>
                                            </p:txEl>
                                          </p:spTgt>
                                        </p:tgtEl>
                                        <p:attrNameLst>
                                          <p:attrName>ppt_w</p:attrName>
                                        </p:attrNameLst>
                                      </p:cBhvr>
                                      <p:tavLst>
                                        <p:tav tm="0">
                                          <p:val>
                                            <p:strVal val="#ppt_w+.3"/>
                                          </p:val>
                                        </p:tav>
                                        <p:tav tm="100000">
                                          <p:val>
                                            <p:strVal val="#ppt_w"/>
                                          </p:val>
                                        </p:tav>
                                      </p:tavLst>
                                    </p:anim>
                                    <p:anim calcmode="lin" valueType="num">
                                      <p:cBhvr>
                                        <p:cTn id="36" dur="1000" fill="hold"/>
                                        <p:tgtEl>
                                          <p:spTgt spid="138243">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13824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138243">
                                            <p:txEl>
                                              <p:pRg st="6" end="6"/>
                                            </p:txEl>
                                          </p:spTgt>
                                        </p:tgtEl>
                                        <p:attrNameLst>
                                          <p:attrName>style.visibility</p:attrName>
                                        </p:attrNameLst>
                                      </p:cBhvr>
                                      <p:to>
                                        <p:strVal val="visible"/>
                                      </p:to>
                                    </p:set>
                                    <p:anim calcmode="lin" valueType="num">
                                      <p:cBhvr>
                                        <p:cTn id="42" dur="1000" fill="hold"/>
                                        <p:tgtEl>
                                          <p:spTgt spid="138243">
                                            <p:txEl>
                                              <p:pRg st="6" end="6"/>
                                            </p:txEl>
                                          </p:spTgt>
                                        </p:tgtEl>
                                        <p:attrNameLst>
                                          <p:attrName>ppt_w</p:attrName>
                                        </p:attrNameLst>
                                      </p:cBhvr>
                                      <p:tavLst>
                                        <p:tav tm="0">
                                          <p:val>
                                            <p:strVal val="#ppt_w+.3"/>
                                          </p:val>
                                        </p:tav>
                                        <p:tav tm="100000">
                                          <p:val>
                                            <p:strVal val="#ppt_w"/>
                                          </p:val>
                                        </p:tav>
                                      </p:tavLst>
                                    </p:anim>
                                    <p:anim calcmode="lin" valueType="num">
                                      <p:cBhvr>
                                        <p:cTn id="43" dur="1000" fill="hold"/>
                                        <p:tgtEl>
                                          <p:spTgt spid="138243">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13824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138243">
                                            <p:txEl>
                                              <p:pRg st="7" end="7"/>
                                            </p:txEl>
                                          </p:spTgt>
                                        </p:tgtEl>
                                        <p:attrNameLst>
                                          <p:attrName>style.visibility</p:attrName>
                                        </p:attrNameLst>
                                      </p:cBhvr>
                                      <p:to>
                                        <p:strVal val="visible"/>
                                      </p:to>
                                    </p:set>
                                    <p:anim calcmode="lin" valueType="num">
                                      <p:cBhvr>
                                        <p:cTn id="49" dur="1000" fill="hold"/>
                                        <p:tgtEl>
                                          <p:spTgt spid="138243">
                                            <p:txEl>
                                              <p:pRg st="7" end="7"/>
                                            </p:txEl>
                                          </p:spTgt>
                                        </p:tgtEl>
                                        <p:attrNameLst>
                                          <p:attrName>ppt_w</p:attrName>
                                        </p:attrNameLst>
                                      </p:cBhvr>
                                      <p:tavLst>
                                        <p:tav tm="0">
                                          <p:val>
                                            <p:strVal val="#ppt_w+.3"/>
                                          </p:val>
                                        </p:tav>
                                        <p:tav tm="100000">
                                          <p:val>
                                            <p:strVal val="#ppt_w"/>
                                          </p:val>
                                        </p:tav>
                                      </p:tavLst>
                                    </p:anim>
                                    <p:anim calcmode="lin" valueType="num">
                                      <p:cBhvr>
                                        <p:cTn id="50" dur="1000" fill="hold"/>
                                        <p:tgtEl>
                                          <p:spTgt spid="138243">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13824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0" presetClass="entr" presetSubtype="0" decel="100000" fill="hold" grpId="0" nodeType="clickEffect">
                                  <p:stCondLst>
                                    <p:cond delay="0"/>
                                  </p:stCondLst>
                                  <p:childTnLst>
                                    <p:set>
                                      <p:cBhvr>
                                        <p:cTn id="55" dur="1" fill="hold">
                                          <p:stCondLst>
                                            <p:cond delay="0"/>
                                          </p:stCondLst>
                                        </p:cTn>
                                        <p:tgtEl>
                                          <p:spTgt spid="138243">
                                            <p:txEl>
                                              <p:pRg st="8" end="8"/>
                                            </p:txEl>
                                          </p:spTgt>
                                        </p:tgtEl>
                                        <p:attrNameLst>
                                          <p:attrName>style.visibility</p:attrName>
                                        </p:attrNameLst>
                                      </p:cBhvr>
                                      <p:to>
                                        <p:strVal val="visible"/>
                                      </p:to>
                                    </p:set>
                                    <p:anim calcmode="lin" valueType="num">
                                      <p:cBhvr>
                                        <p:cTn id="56" dur="1000" fill="hold"/>
                                        <p:tgtEl>
                                          <p:spTgt spid="138243">
                                            <p:txEl>
                                              <p:pRg st="8" end="8"/>
                                            </p:txEl>
                                          </p:spTgt>
                                        </p:tgtEl>
                                        <p:attrNameLst>
                                          <p:attrName>ppt_w</p:attrName>
                                        </p:attrNameLst>
                                      </p:cBhvr>
                                      <p:tavLst>
                                        <p:tav tm="0">
                                          <p:val>
                                            <p:strVal val="#ppt_w+.3"/>
                                          </p:val>
                                        </p:tav>
                                        <p:tav tm="100000">
                                          <p:val>
                                            <p:strVal val="#ppt_w"/>
                                          </p:val>
                                        </p:tav>
                                      </p:tavLst>
                                    </p:anim>
                                    <p:anim calcmode="lin" valueType="num">
                                      <p:cBhvr>
                                        <p:cTn id="57" dur="1000" fill="hold"/>
                                        <p:tgtEl>
                                          <p:spTgt spid="138243">
                                            <p:txEl>
                                              <p:pRg st="8" end="8"/>
                                            </p:txEl>
                                          </p:spTgt>
                                        </p:tgtEl>
                                        <p:attrNameLst>
                                          <p:attrName>ppt_h</p:attrName>
                                        </p:attrNameLst>
                                      </p:cBhvr>
                                      <p:tavLst>
                                        <p:tav tm="0">
                                          <p:val>
                                            <p:strVal val="#ppt_h"/>
                                          </p:val>
                                        </p:tav>
                                        <p:tav tm="100000">
                                          <p:val>
                                            <p:strVal val="#ppt_h"/>
                                          </p:val>
                                        </p:tav>
                                      </p:tavLst>
                                    </p:anim>
                                    <p:animEffect transition="in" filter="fade">
                                      <p:cBhvr>
                                        <p:cTn id="58" dur="1000"/>
                                        <p:tgtEl>
                                          <p:spTgt spid="13824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0" presetClass="entr" presetSubtype="0" decel="100000" fill="hold" grpId="0" nodeType="clickEffect">
                                  <p:stCondLst>
                                    <p:cond delay="0"/>
                                  </p:stCondLst>
                                  <p:childTnLst>
                                    <p:set>
                                      <p:cBhvr>
                                        <p:cTn id="62" dur="1" fill="hold">
                                          <p:stCondLst>
                                            <p:cond delay="0"/>
                                          </p:stCondLst>
                                        </p:cTn>
                                        <p:tgtEl>
                                          <p:spTgt spid="138243">
                                            <p:txEl>
                                              <p:pRg st="9" end="9"/>
                                            </p:txEl>
                                          </p:spTgt>
                                        </p:tgtEl>
                                        <p:attrNameLst>
                                          <p:attrName>style.visibility</p:attrName>
                                        </p:attrNameLst>
                                      </p:cBhvr>
                                      <p:to>
                                        <p:strVal val="visible"/>
                                      </p:to>
                                    </p:set>
                                    <p:anim calcmode="lin" valueType="num">
                                      <p:cBhvr>
                                        <p:cTn id="63" dur="1000" fill="hold"/>
                                        <p:tgtEl>
                                          <p:spTgt spid="138243">
                                            <p:txEl>
                                              <p:pRg st="9" end="9"/>
                                            </p:txEl>
                                          </p:spTgt>
                                        </p:tgtEl>
                                        <p:attrNameLst>
                                          <p:attrName>ppt_w</p:attrName>
                                        </p:attrNameLst>
                                      </p:cBhvr>
                                      <p:tavLst>
                                        <p:tav tm="0">
                                          <p:val>
                                            <p:strVal val="#ppt_w+.3"/>
                                          </p:val>
                                        </p:tav>
                                        <p:tav tm="100000">
                                          <p:val>
                                            <p:strVal val="#ppt_w"/>
                                          </p:val>
                                        </p:tav>
                                      </p:tavLst>
                                    </p:anim>
                                    <p:anim calcmode="lin" valueType="num">
                                      <p:cBhvr>
                                        <p:cTn id="64" dur="1000" fill="hold"/>
                                        <p:tgtEl>
                                          <p:spTgt spid="138243">
                                            <p:txEl>
                                              <p:pRg st="9" end="9"/>
                                            </p:txEl>
                                          </p:spTgt>
                                        </p:tgtEl>
                                        <p:attrNameLst>
                                          <p:attrName>ppt_h</p:attrName>
                                        </p:attrNameLst>
                                      </p:cBhvr>
                                      <p:tavLst>
                                        <p:tav tm="0">
                                          <p:val>
                                            <p:strVal val="#ppt_h"/>
                                          </p:val>
                                        </p:tav>
                                        <p:tav tm="100000">
                                          <p:val>
                                            <p:strVal val="#ppt_h"/>
                                          </p:val>
                                        </p:tav>
                                      </p:tavLst>
                                    </p:anim>
                                    <p:animEffect transition="in" filter="fade">
                                      <p:cBhvr>
                                        <p:cTn id="65" dur="1000"/>
                                        <p:tgtEl>
                                          <p:spTgt spid="1382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p:txBody>
          <a:bodyPr/>
          <a:lstStyle/>
          <a:p>
            <a:pPr marL="533400" indent="-533400">
              <a:buFontTx/>
              <a:buNone/>
            </a:pPr>
            <a:r>
              <a:rPr lang="en-US" sz="1400" b="1"/>
              <a:t>3. TTL ( Through The Lens )</a:t>
            </a:r>
            <a:r>
              <a:rPr lang="en-US" sz="1400"/>
              <a:t> : Lampu kilat ini mengandalkan sensor internal kamera sebagai kendali pencahayaanya.dalam menggunakan lampu kilat ini kamera yang digunakan haruslah kamera yang memiliki kemampuan TTL untuk lampu kilatnya.</a:t>
            </a:r>
          </a:p>
          <a:p>
            <a:pPr marL="533400" indent="-533400">
              <a:buFontTx/>
              <a:buNone/>
            </a:pPr>
            <a:r>
              <a:rPr lang="en-US" sz="1400"/>
              <a:t>                   Lampu jenis ini lebih akurat karena cahaya lampu kilat yang terukur hanyalah cahaya yang masuk melalui lensa kamera yang bersangkutan.Ciri lampu ini memiliki tiga atau lebih kontak listrik pada bagian tapak hot-shoe-nya.</a:t>
            </a:r>
          </a:p>
          <a:p>
            <a:pPr marL="533400" indent="-533400">
              <a:buFontTx/>
              <a:buNone/>
            </a:pPr>
            <a:r>
              <a:rPr lang="en-US" sz="1400"/>
              <a:t>                   Caranya: tinggal tekan tombol pelepas rana, intensitas cahaya yang dikeluarkan lampu kilat akan menyesuaikan otomatis dengan ISO dan diafragma yang dipakai.                                                                                                                                                                                                                                                                                                                                                                                                                                                                                                                                                                                                                                                                                                                                                           </a:t>
            </a:r>
            <a:endParaRPr lang="en-US" sz="1400" b="1"/>
          </a:p>
          <a:p>
            <a:pPr marL="533400" indent="-533400">
              <a:buFontTx/>
              <a:buNone/>
            </a:pPr>
            <a:endParaRPr lang="en-US" sz="1400"/>
          </a:p>
          <a:p>
            <a:pPr marL="533400" indent="-533400"/>
            <a:endParaRPr lang="en-US" sz="1400"/>
          </a:p>
          <a:p>
            <a:pPr marL="533400" indent="-533400">
              <a:buFontTx/>
              <a:buNone/>
            </a:pPr>
            <a:r>
              <a:rPr lang="en-US" sz="1400" b="1"/>
              <a:t>.Tekhnik-tekhik dasar penggunaan lampu kilat</a:t>
            </a:r>
          </a:p>
          <a:p>
            <a:pPr marL="533400" indent="-533400">
              <a:buFontTx/>
              <a:buNone/>
            </a:pPr>
            <a:endParaRPr lang="en-US" sz="1400" b="1"/>
          </a:p>
          <a:p>
            <a:pPr marL="533400" indent="-533400">
              <a:buFontTx/>
              <a:buNone/>
            </a:pPr>
            <a:r>
              <a:rPr lang="en-US" sz="1400" b="1"/>
              <a:t>1.Direct flash</a:t>
            </a:r>
          </a:p>
          <a:p>
            <a:pPr marL="533400" indent="-533400">
              <a:buFontTx/>
              <a:buNone/>
            </a:pPr>
            <a:r>
              <a:rPr lang="en-US" sz="1400"/>
              <a:t>Adalah tekhnik penggunaan lampu kilat yang paling dasar, yaitu dengan penguasaan teori Guide Number (GN)</a:t>
            </a:r>
          </a:p>
          <a:p>
            <a:pPr marL="533400" indent="-533400">
              <a:buFontTx/>
              <a:buNone/>
            </a:pPr>
            <a:endParaRPr lang="en-US" sz="1400"/>
          </a:p>
          <a:p>
            <a:pPr marL="533400" indent="-533400">
              <a:buFontTx/>
              <a:buNone/>
            </a:pPr>
            <a:r>
              <a:rPr lang="en-US" sz="1400" b="1"/>
              <a:t>2. Fill In Flash</a:t>
            </a:r>
          </a:p>
          <a:p>
            <a:pPr marL="533400" indent="-533400">
              <a:buFontTx/>
              <a:buNone/>
            </a:pPr>
            <a:r>
              <a:rPr lang="en-US" sz="1400"/>
              <a:t>Tekhnik ini biasa digunakan pada waktu pemotretan outdoor, yaitu bila cahaya matahari cukup dominan. Berfungsi untuk menghilangkan bayangan pada objek karena sinar matahari. Yang perlu diketahui pemotretan ini akan efektif jika dilakukan pada jarak dekat, jgn lebih dari 5 meter.k Karena kekuatan sebesar apapun pada flash akan masih sangat sulit menyaingi kekuatan cahaya matahari.</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fade">
                                      <p:cBhvr>
                                        <p:cTn id="7" dur="1000"/>
                                        <p:tgtEl>
                                          <p:spTgt spid="139267">
                                            <p:txEl>
                                              <p:pRg st="0" end="0"/>
                                            </p:txEl>
                                          </p:spTgt>
                                        </p:tgtEl>
                                      </p:cBhvr>
                                    </p:animEffect>
                                    <p:anim calcmode="lin" valueType="num">
                                      <p:cBhvr>
                                        <p:cTn id="8" dur="1000" fill="hold"/>
                                        <p:tgtEl>
                                          <p:spTgt spid="139267">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39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39267">
                                            <p:txEl>
                                              <p:pRg st="1" end="1"/>
                                            </p:txEl>
                                          </p:spTgt>
                                        </p:tgtEl>
                                        <p:attrNameLst>
                                          <p:attrName>style.visibility</p:attrName>
                                        </p:attrNameLst>
                                      </p:cBhvr>
                                      <p:to>
                                        <p:strVal val="visible"/>
                                      </p:to>
                                    </p:set>
                                    <p:animEffect transition="in" filter="fade">
                                      <p:cBhvr>
                                        <p:cTn id="14" dur="1000"/>
                                        <p:tgtEl>
                                          <p:spTgt spid="139267">
                                            <p:txEl>
                                              <p:pRg st="1" end="1"/>
                                            </p:txEl>
                                          </p:spTgt>
                                        </p:tgtEl>
                                      </p:cBhvr>
                                    </p:animEffect>
                                    <p:anim calcmode="lin" valueType="num">
                                      <p:cBhvr>
                                        <p:cTn id="15" dur="1000" fill="hold"/>
                                        <p:tgtEl>
                                          <p:spTgt spid="139267">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139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39267">
                                            <p:txEl>
                                              <p:pRg st="2" end="2"/>
                                            </p:txEl>
                                          </p:spTgt>
                                        </p:tgtEl>
                                        <p:attrNameLst>
                                          <p:attrName>style.visibility</p:attrName>
                                        </p:attrNameLst>
                                      </p:cBhvr>
                                      <p:to>
                                        <p:strVal val="visible"/>
                                      </p:to>
                                    </p:set>
                                    <p:animEffect transition="in" filter="fade">
                                      <p:cBhvr>
                                        <p:cTn id="21" dur="1000"/>
                                        <p:tgtEl>
                                          <p:spTgt spid="139267">
                                            <p:txEl>
                                              <p:pRg st="2" end="2"/>
                                            </p:txEl>
                                          </p:spTgt>
                                        </p:tgtEl>
                                      </p:cBhvr>
                                    </p:animEffect>
                                    <p:anim calcmode="lin" valueType="num">
                                      <p:cBhvr>
                                        <p:cTn id="22" dur="1000" fill="hold"/>
                                        <p:tgtEl>
                                          <p:spTgt spid="139267">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139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39267">
                                            <p:txEl>
                                              <p:pRg st="5" end="5"/>
                                            </p:txEl>
                                          </p:spTgt>
                                        </p:tgtEl>
                                        <p:attrNameLst>
                                          <p:attrName>style.visibility</p:attrName>
                                        </p:attrNameLst>
                                      </p:cBhvr>
                                      <p:to>
                                        <p:strVal val="visible"/>
                                      </p:to>
                                    </p:set>
                                    <p:animEffect transition="in" filter="fade">
                                      <p:cBhvr>
                                        <p:cTn id="28" dur="1000"/>
                                        <p:tgtEl>
                                          <p:spTgt spid="139267">
                                            <p:txEl>
                                              <p:pRg st="5" end="5"/>
                                            </p:txEl>
                                          </p:spTgt>
                                        </p:tgtEl>
                                      </p:cBhvr>
                                    </p:animEffect>
                                    <p:anim calcmode="lin" valueType="num">
                                      <p:cBhvr>
                                        <p:cTn id="29" dur="1000" fill="hold"/>
                                        <p:tgtEl>
                                          <p:spTgt spid="139267">
                                            <p:txEl>
                                              <p:pRg st="5" end="5"/>
                                            </p:txEl>
                                          </p:spTgt>
                                        </p:tgtEl>
                                        <p:attrNameLst>
                                          <p:attrName>ppt_x</p:attrName>
                                        </p:attrNameLst>
                                      </p:cBhvr>
                                      <p:tavLst>
                                        <p:tav tm="0">
                                          <p:val>
                                            <p:strVal val="#ppt_x-.1"/>
                                          </p:val>
                                        </p:tav>
                                        <p:tav tm="100000">
                                          <p:val>
                                            <p:strVal val="#ppt_x"/>
                                          </p:val>
                                        </p:tav>
                                      </p:tavLst>
                                    </p:anim>
                                    <p:anim calcmode="lin" valueType="num">
                                      <p:cBhvr>
                                        <p:cTn id="30" dur="1000" fill="hold"/>
                                        <p:tgtEl>
                                          <p:spTgt spid="139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139267">
                                            <p:txEl>
                                              <p:pRg st="7" end="7"/>
                                            </p:txEl>
                                          </p:spTgt>
                                        </p:tgtEl>
                                        <p:attrNameLst>
                                          <p:attrName>style.visibility</p:attrName>
                                        </p:attrNameLst>
                                      </p:cBhvr>
                                      <p:to>
                                        <p:strVal val="visible"/>
                                      </p:to>
                                    </p:set>
                                    <p:animEffect transition="in" filter="fade">
                                      <p:cBhvr>
                                        <p:cTn id="35" dur="1000"/>
                                        <p:tgtEl>
                                          <p:spTgt spid="139267">
                                            <p:txEl>
                                              <p:pRg st="7" end="7"/>
                                            </p:txEl>
                                          </p:spTgt>
                                        </p:tgtEl>
                                      </p:cBhvr>
                                    </p:animEffect>
                                    <p:anim calcmode="lin" valueType="num">
                                      <p:cBhvr>
                                        <p:cTn id="36" dur="1000" fill="hold"/>
                                        <p:tgtEl>
                                          <p:spTgt spid="139267">
                                            <p:txEl>
                                              <p:pRg st="7" end="7"/>
                                            </p:txEl>
                                          </p:spTgt>
                                        </p:tgtEl>
                                        <p:attrNameLst>
                                          <p:attrName>ppt_x</p:attrName>
                                        </p:attrNameLst>
                                      </p:cBhvr>
                                      <p:tavLst>
                                        <p:tav tm="0">
                                          <p:val>
                                            <p:strVal val="#ppt_x-.1"/>
                                          </p:val>
                                        </p:tav>
                                        <p:tav tm="100000">
                                          <p:val>
                                            <p:strVal val="#ppt_x"/>
                                          </p:val>
                                        </p:tav>
                                      </p:tavLst>
                                    </p:anim>
                                    <p:anim calcmode="lin" valueType="num">
                                      <p:cBhvr>
                                        <p:cTn id="37" dur="1000" fill="hold"/>
                                        <p:tgtEl>
                                          <p:spTgt spid="1392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139267">
                                            <p:txEl>
                                              <p:pRg st="8" end="8"/>
                                            </p:txEl>
                                          </p:spTgt>
                                        </p:tgtEl>
                                        <p:attrNameLst>
                                          <p:attrName>style.visibility</p:attrName>
                                        </p:attrNameLst>
                                      </p:cBhvr>
                                      <p:to>
                                        <p:strVal val="visible"/>
                                      </p:to>
                                    </p:set>
                                    <p:animEffect transition="in" filter="fade">
                                      <p:cBhvr>
                                        <p:cTn id="42" dur="1000"/>
                                        <p:tgtEl>
                                          <p:spTgt spid="139267">
                                            <p:txEl>
                                              <p:pRg st="8" end="8"/>
                                            </p:txEl>
                                          </p:spTgt>
                                        </p:tgtEl>
                                      </p:cBhvr>
                                    </p:animEffect>
                                    <p:anim calcmode="lin" valueType="num">
                                      <p:cBhvr>
                                        <p:cTn id="43" dur="1000" fill="hold"/>
                                        <p:tgtEl>
                                          <p:spTgt spid="139267">
                                            <p:txEl>
                                              <p:pRg st="8" end="8"/>
                                            </p:txEl>
                                          </p:spTgt>
                                        </p:tgtEl>
                                        <p:attrNameLst>
                                          <p:attrName>ppt_x</p:attrName>
                                        </p:attrNameLst>
                                      </p:cBhvr>
                                      <p:tavLst>
                                        <p:tav tm="0">
                                          <p:val>
                                            <p:strVal val="#ppt_x-.1"/>
                                          </p:val>
                                        </p:tav>
                                        <p:tav tm="100000">
                                          <p:val>
                                            <p:strVal val="#ppt_x"/>
                                          </p:val>
                                        </p:tav>
                                      </p:tavLst>
                                    </p:anim>
                                    <p:anim calcmode="lin" valueType="num">
                                      <p:cBhvr>
                                        <p:cTn id="44" dur="1000" fill="hold"/>
                                        <p:tgtEl>
                                          <p:spTgt spid="13926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139267">
                                            <p:txEl>
                                              <p:pRg st="10" end="10"/>
                                            </p:txEl>
                                          </p:spTgt>
                                        </p:tgtEl>
                                        <p:attrNameLst>
                                          <p:attrName>style.visibility</p:attrName>
                                        </p:attrNameLst>
                                      </p:cBhvr>
                                      <p:to>
                                        <p:strVal val="visible"/>
                                      </p:to>
                                    </p:set>
                                    <p:animEffect transition="in" filter="fade">
                                      <p:cBhvr>
                                        <p:cTn id="49" dur="1000"/>
                                        <p:tgtEl>
                                          <p:spTgt spid="139267">
                                            <p:txEl>
                                              <p:pRg st="10" end="10"/>
                                            </p:txEl>
                                          </p:spTgt>
                                        </p:tgtEl>
                                      </p:cBhvr>
                                    </p:animEffect>
                                    <p:anim calcmode="lin" valueType="num">
                                      <p:cBhvr>
                                        <p:cTn id="50" dur="1000" fill="hold"/>
                                        <p:tgtEl>
                                          <p:spTgt spid="139267">
                                            <p:txEl>
                                              <p:pRg st="10" end="10"/>
                                            </p:txEl>
                                          </p:spTgt>
                                        </p:tgtEl>
                                        <p:attrNameLst>
                                          <p:attrName>ppt_x</p:attrName>
                                        </p:attrNameLst>
                                      </p:cBhvr>
                                      <p:tavLst>
                                        <p:tav tm="0">
                                          <p:val>
                                            <p:strVal val="#ppt_x-.1"/>
                                          </p:val>
                                        </p:tav>
                                        <p:tav tm="100000">
                                          <p:val>
                                            <p:strVal val="#ppt_x"/>
                                          </p:val>
                                        </p:tav>
                                      </p:tavLst>
                                    </p:anim>
                                    <p:anim calcmode="lin" valueType="num">
                                      <p:cBhvr>
                                        <p:cTn id="51" dur="1000" fill="hold"/>
                                        <p:tgtEl>
                                          <p:spTgt spid="139267">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139267">
                                            <p:txEl>
                                              <p:pRg st="11" end="11"/>
                                            </p:txEl>
                                          </p:spTgt>
                                        </p:tgtEl>
                                        <p:attrNameLst>
                                          <p:attrName>style.visibility</p:attrName>
                                        </p:attrNameLst>
                                      </p:cBhvr>
                                      <p:to>
                                        <p:strVal val="visible"/>
                                      </p:to>
                                    </p:set>
                                    <p:animEffect transition="in" filter="fade">
                                      <p:cBhvr>
                                        <p:cTn id="56" dur="1000"/>
                                        <p:tgtEl>
                                          <p:spTgt spid="139267">
                                            <p:txEl>
                                              <p:pRg st="11" end="11"/>
                                            </p:txEl>
                                          </p:spTgt>
                                        </p:tgtEl>
                                      </p:cBhvr>
                                    </p:animEffect>
                                    <p:anim calcmode="lin" valueType="num">
                                      <p:cBhvr>
                                        <p:cTn id="57" dur="1000" fill="hold"/>
                                        <p:tgtEl>
                                          <p:spTgt spid="139267">
                                            <p:txEl>
                                              <p:pRg st="11" end="11"/>
                                            </p:txEl>
                                          </p:spTgt>
                                        </p:tgtEl>
                                        <p:attrNameLst>
                                          <p:attrName>ppt_x</p:attrName>
                                        </p:attrNameLst>
                                      </p:cBhvr>
                                      <p:tavLst>
                                        <p:tav tm="0">
                                          <p:val>
                                            <p:strVal val="#ppt_x-.1"/>
                                          </p:val>
                                        </p:tav>
                                        <p:tav tm="100000">
                                          <p:val>
                                            <p:strVal val="#ppt_x"/>
                                          </p:val>
                                        </p:tav>
                                      </p:tavLst>
                                    </p:anim>
                                    <p:anim calcmode="lin" valueType="num">
                                      <p:cBhvr>
                                        <p:cTn id="58" dur="1000" fill="hold"/>
                                        <p:tgtEl>
                                          <p:spTgt spid="139267">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endParaRPr lang="en-GB"/>
          </a:p>
        </p:txBody>
      </p:sp>
      <p:sp>
        <p:nvSpPr>
          <p:cNvPr id="140291" name="Rectangle 3"/>
          <p:cNvSpPr>
            <a:spLocks noGrp="1" noChangeArrowheads="1"/>
          </p:cNvSpPr>
          <p:nvPr>
            <p:ph type="body" idx="1"/>
          </p:nvPr>
        </p:nvSpPr>
        <p:spPr/>
        <p:txBody>
          <a:bodyPr/>
          <a:lstStyle/>
          <a:p>
            <a:pPr marL="533400" indent="-533400">
              <a:buFontTx/>
              <a:buNone/>
            </a:pPr>
            <a:r>
              <a:rPr lang="en-US" sz="1600" b="1"/>
              <a:t>3. Slow sync</a:t>
            </a:r>
          </a:p>
          <a:p>
            <a:pPr marL="533400" indent="-533400">
              <a:buFontTx/>
              <a:buNone/>
            </a:pPr>
            <a:r>
              <a:rPr lang="en-US" sz="1600"/>
              <a:t>Tekhnik ini dikenal juga dengan singkron lambat,tekhnik dilakukan pada waktu cahaya disekitar sangat rendah atau redup.Contohnya seperti pemotretan objek dengan latar belakang kota diwaktu malam.Atau pada waktu pemotretan panggung di malam hari, dimana kita ingin memotret penyanyinya sebagai objek tetapi ingin penonton sebagai latar belakang dapat ketangkap juga, tidak gelap karena kekurangan cahaya, maka di gunakan kecepatan rendah untuk mendapatkan gambar latar belakang.Sedangkan untuk mendapatkan objek yang didepan dengan cahya normal dengan menggunakan flash.</a:t>
            </a:r>
          </a:p>
          <a:p>
            <a:pPr marL="533400" indent="-533400">
              <a:buFontTx/>
              <a:buNone/>
            </a:pPr>
            <a:r>
              <a:rPr lang="en-US" sz="1600" b="1"/>
              <a:t>4. Bounce flash</a:t>
            </a:r>
          </a:p>
          <a:p>
            <a:pPr marL="533400" indent="-533400">
              <a:buFontTx/>
              <a:buNone/>
            </a:pPr>
            <a:r>
              <a:rPr lang="en-US" sz="1600"/>
              <a:t>Atau disebut juga dengan lampu kilat pantul, tekhnik ini digunakan untuk mendapatkan hasil yang cahaya yang lembut.Tidak keras seperti kita mengarahkan langsung flash ke objeknya.Cahaya yang didapat akan hampir seperti yang terlihat oleh mata sangat natural. Teknik ini dapat diguanakan jika 1. tempat kita memotret memiliki langit-langit, atau kesamping ke dinding tidak terlalu tinggi atau terlalu jauh dan kemampuan flash maksimal mampu mengirim cahaya balik ke objek. 2.Mempunyai flash yang kepalanya dapat diputar keatas kebawah, kesamping. 3. Lensa yang memiliki diafragma maksimum yang besar. 4. Menggunakan ISO yang cukup tinggi.   </a:t>
            </a:r>
          </a:p>
          <a:p>
            <a:pPr marL="533400" indent="-533400">
              <a:buFontTx/>
              <a:buNone/>
            </a:pPr>
            <a:r>
              <a:rPr lang="en-US" sz="1600"/>
              <a:t> </a:t>
            </a:r>
          </a:p>
          <a:p>
            <a:pPr marL="533400" indent="-533400"/>
            <a:endParaRPr lang="en-US" sz="1600"/>
          </a:p>
          <a:p>
            <a:pPr marL="533400" indent="-533400"/>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140290"/>
                                        </p:tgtEl>
                                        <p:attrNameLst>
                                          <p:attrName>style.visibility</p:attrName>
                                        </p:attrNameLst>
                                      </p:cBhvr>
                                      <p:to>
                                        <p:strVal val="visible"/>
                                      </p:to>
                                    </p:set>
                                    <p:animEffect transition="in" filter="fade">
                                      <p:cBhvr>
                                        <p:cTn id="7" dur="2000"/>
                                        <p:tgtEl>
                                          <p:spTgt spid="1402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0291">
                                            <p:txEl>
                                              <p:pRg st="0" end="0"/>
                                            </p:txEl>
                                          </p:spTgt>
                                        </p:tgtEl>
                                        <p:attrNameLst>
                                          <p:attrName>style.visibility</p:attrName>
                                        </p:attrNameLst>
                                      </p:cBhvr>
                                      <p:to>
                                        <p:strVal val="visible"/>
                                      </p:to>
                                    </p:set>
                                    <p:animEffect transition="in" filter="fade">
                                      <p:cBhvr>
                                        <p:cTn id="12" dur="2000"/>
                                        <p:tgtEl>
                                          <p:spTgt spid="140291">
                                            <p:txEl>
                                              <p:pRg st="0" end="0"/>
                                            </p:txEl>
                                          </p:spTgt>
                                        </p:tgtEl>
                                      </p:cBhvr>
                                    </p:animEffect>
                                  </p:childTnLst>
                                  <p:subTnLst>
                                    <p:animClr clrSpc="rgb" dir="cw">
                                      <p:cBhvr override="childStyle">
                                        <p:cTn dur="1" fill="hold" display="0" masterRel="nextClick" afterEffect="1"/>
                                        <p:tgtEl>
                                          <p:spTgt spid="140291">
                                            <p:txEl>
                                              <p:pRg st="0" end="0"/>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0291">
                                            <p:txEl>
                                              <p:pRg st="1" end="1"/>
                                            </p:txEl>
                                          </p:spTgt>
                                        </p:tgtEl>
                                        <p:attrNameLst>
                                          <p:attrName>style.visibility</p:attrName>
                                        </p:attrNameLst>
                                      </p:cBhvr>
                                      <p:to>
                                        <p:strVal val="visible"/>
                                      </p:to>
                                    </p:set>
                                    <p:animEffect transition="in" filter="fade">
                                      <p:cBhvr>
                                        <p:cTn id="17" dur="2000"/>
                                        <p:tgtEl>
                                          <p:spTgt spid="140291">
                                            <p:txEl>
                                              <p:pRg st="1" end="1"/>
                                            </p:txEl>
                                          </p:spTgt>
                                        </p:tgtEl>
                                      </p:cBhvr>
                                    </p:animEffect>
                                  </p:childTnLst>
                                  <p:subTnLst>
                                    <p:animClr clrSpc="rgb" dir="cw">
                                      <p:cBhvr override="childStyle">
                                        <p:cTn dur="1" fill="hold" display="0" masterRel="nextClick" afterEffect="1"/>
                                        <p:tgtEl>
                                          <p:spTgt spid="140291">
                                            <p:txEl>
                                              <p:pRg st="1" end="1"/>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0291">
                                            <p:txEl>
                                              <p:pRg st="2" end="2"/>
                                            </p:txEl>
                                          </p:spTgt>
                                        </p:tgtEl>
                                        <p:attrNameLst>
                                          <p:attrName>style.visibility</p:attrName>
                                        </p:attrNameLst>
                                      </p:cBhvr>
                                      <p:to>
                                        <p:strVal val="visible"/>
                                      </p:to>
                                    </p:set>
                                    <p:animEffect transition="in" filter="fade">
                                      <p:cBhvr>
                                        <p:cTn id="22" dur="2000"/>
                                        <p:tgtEl>
                                          <p:spTgt spid="140291">
                                            <p:txEl>
                                              <p:pRg st="2" end="2"/>
                                            </p:txEl>
                                          </p:spTgt>
                                        </p:tgtEl>
                                      </p:cBhvr>
                                    </p:animEffect>
                                  </p:childTnLst>
                                  <p:subTnLst>
                                    <p:animClr clrSpc="rgb" dir="cw">
                                      <p:cBhvr override="childStyle">
                                        <p:cTn dur="1" fill="hold" display="0" masterRel="nextClick" afterEffect="1"/>
                                        <p:tgtEl>
                                          <p:spTgt spid="140291">
                                            <p:txEl>
                                              <p:pRg st="2" end="2"/>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0291">
                                            <p:txEl>
                                              <p:pRg st="3" end="3"/>
                                            </p:txEl>
                                          </p:spTgt>
                                        </p:tgtEl>
                                        <p:attrNameLst>
                                          <p:attrName>style.visibility</p:attrName>
                                        </p:attrNameLst>
                                      </p:cBhvr>
                                      <p:to>
                                        <p:strVal val="visible"/>
                                      </p:to>
                                    </p:set>
                                    <p:animEffect transition="in" filter="fade">
                                      <p:cBhvr>
                                        <p:cTn id="27" dur="2000"/>
                                        <p:tgtEl>
                                          <p:spTgt spid="140291">
                                            <p:txEl>
                                              <p:pRg st="3" end="3"/>
                                            </p:txEl>
                                          </p:spTgt>
                                        </p:tgtEl>
                                      </p:cBhvr>
                                    </p:animEffect>
                                  </p:childTnLst>
                                  <p:subTnLst>
                                    <p:animClr clrSpc="rgb" dir="cw">
                                      <p:cBhvr override="childStyle">
                                        <p:cTn dur="1" fill="hold" display="0" masterRel="nextClick" afterEffect="1"/>
                                        <p:tgtEl>
                                          <p:spTgt spid="140291">
                                            <p:txEl>
                                              <p:pRg st="3" end="3"/>
                                            </p:txEl>
                                          </p:spTgt>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0291">
                                            <p:txEl>
                                              <p:pRg st="4" end="4"/>
                                            </p:txEl>
                                          </p:spTgt>
                                        </p:tgtEl>
                                        <p:attrNameLst>
                                          <p:attrName>style.visibility</p:attrName>
                                        </p:attrNameLst>
                                      </p:cBhvr>
                                      <p:to>
                                        <p:strVal val="visible"/>
                                      </p:to>
                                    </p:set>
                                    <p:animEffect transition="in" filter="fade">
                                      <p:cBhvr>
                                        <p:cTn id="32" dur="2000"/>
                                        <p:tgtEl>
                                          <p:spTgt spid="140291">
                                            <p:txEl>
                                              <p:pRg st="4" end="4"/>
                                            </p:txEl>
                                          </p:spTgt>
                                        </p:tgtEl>
                                      </p:cBhvr>
                                    </p:animEffect>
                                  </p:childTnLst>
                                  <p:subTnLst>
                                    <p:animClr clrSpc="rgb" dir="cw">
                                      <p:cBhvr override="childStyle">
                                        <p:cTn dur="1" fill="hold" display="0" masterRel="nextClick" afterEffect="1"/>
                                        <p:tgtEl>
                                          <p:spTgt spid="140291">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Tugas 7</a:t>
            </a:r>
          </a:p>
        </p:txBody>
      </p:sp>
      <p:sp>
        <p:nvSpPr>
          <p:cNvPr id="142339" name="Rectangle 3"/>
          <p:cNvSpPr>
            <a:spLocks noGrp="1" noChangeArrowheads="1"/>
          </p:cNvSpPr>
          <p:nvPr>
            <p:ph type="body" idx="1"/>
          </p:nvPr>
        </p:nvSpPr>
        <p:spPr/>
        <p:txBody>
          <a:bodyPr/>
          <a:lstStyle/>
          <a:p>
            <a:r>
              <a:rPr lang="en-US"/>
              <a:t>Mencoba melakukan pemotretan dengan  Direct,Fill in, Slow Synch, Bounce Flash di dalam kelas.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42338"/>
                                        </p:tgtEl>
                                        <p:attrNameLst>
                                          <p:attrName>style.visibility</p:attrName>
                                        </p:attrNameLst>
                                      </p:cBhvr>
                                      <p:to>
                                        <p:strVal val="visible"/>
                                      </p:to>
                                    </p:set>
                                    <p:anim calcmode="lin" valueType="num">
                                      <p:cBhvr>
                                        <p:cTn id="7" dur="2000" fill="hold"/>
                                        <p:tgtEl>
                                          <p:spTgt spid="142338"/>
                                        </p:tgtEl>
                                        <p:attrNameLst>
                                          <p:attrName>ppt_w</p:attrName>
                                        </p:attrNameLst>
                                      </p:cBhvr>
                                      <p:tavLst>
                                        <p:tav tm="0">
                                          <p:val>
                                            <p:strVal val="#ppt_w*2.5"/>
                                          </p:val>
                                        </p:tav>
                                        <p:tav tm="100000">
                                          <p:val>
                                            <p:strVal val="#ppt_w"/>
                                          </p:val>
                                        </p:tav>
                                      </p:tavLst>
                                    </p:anim>
                                    <p:anim calcmode="lin" valueType="num">
                                      <p:cBhvr>
                                        <p:cTn id="8" dur="2000" fill="hold"/>
                                        <p:tgtEl>
                                          <p:spTgt spid="142338"/>
                                        </p:tgtEl>
                                        <p:attrNameLst>
                                          <p:attrName>ppt_h</p:attrName>
                                        </p:attrNameLst>
                                      </p:cBhvr>
                                      <p:tavLst>
                                        <p:tav tm="0">
                                          <p:val>
                                            <p:strVal val="#ppt_h"/>
                                          </p:val>
                                        </p:tav>
                                        <p:tav tm="100000">
                                          <p:val>
                                            <p:strVal val="#ppt_h"/>
                                          </p:val>
                                        </p:tav>
                                      </p:tavLst>
                                    </p:anim>
                                    <p:anim calcmode="lin" valueType="num">
                                      <p:cBhvr>
                                        <p:cTn id="9" dur="2000" fill="hold"/>
                                        <p:tgtEl>
                                          <p:spTgt spid="14233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4233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4233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2339">
                                            <p:txEl>
                                              <p:pRg st="0" end="0"/>
                                            </p:txEl>
                                          </p:spTgt>
                                        </p:tgtEl>
                                        <p:attrNameLst>
                                          <p:attrName>style.visibility</p:attrName>
                                        </p:attrNameLst>
                                      </p:cBhvr>
                                      <p:to>
                                        <p:strVal val="visible"/>
                                      </p:to>
                                    </p:set>
                                    <p:animEffect transition="in" filter="wipe(left)">
                                      <p:cBhvr>
                                        <p:cTn id="16" dur="500"/>
                                        <p:tgtEl>
                                          <p:spTgt spid="142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Link pertemuan ke 7</a:t>
            </a:r>
          </a:p>
        </p:txBody>
      </p:sp>
      <p:sp>
        <p:nvSpPr>
          <p:cNvPr id="152579" name="Rectangle 3"/>
          <p:cNvSpPr>
            <a:spLocks noGrp="1" noChangeArrowheads="1"/>
          </p:cNvSpPr>
          <p:nvPr>
            <p:ph type="body" idx="1"/>
          </p:nvPr>
        </p:nvSpPr>
        <p:spPr/>
        <p:txBody>
          <a:bodyPr/>
          <a:lstStyle/>
          <a:p>
            <a:r>
              <a:rPr lang="en-US">
                <a:hlinkClick r:id="rId2"/>
              </a:rPr>
              <a:t>www.shutterstock.com</a:t>
            </a:r>
            <a:endParaRPr lang="en-US"/>
          </a:p>
          <a:p>
            <a:r>
              <a:rPr lang="en-US">
                <a:hlinkClick r:id="rId3"/>
              </a:rPr>
              <a:t>www.fotomedia.at</a:t>
            </a:r>
            <a:endParaRPr lang="en-US"/>
          </a:p>
          <a:p>
            <a:r>
              <a:rPr lang="en-US"/>
              <a:t>www.sxc.hu/profile/fotomedia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52578"/>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4429</TotalTime>
  <Words>1089</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Pertemuan 7</vt:lpstr>
      <vt:lpstr>Tujuan perkuliahan 7</vt:lpstr>
      <vt:lpstr>Materi perkuliahan 7</vt:lpstr>
      <vt:lpstr>PowerPoint Presentation</vt:lpstr>
      <vt:lpstr>PowerPoint Presentation</vt:lpstr>
      <vt:lpstr>PowerPoint Presentation</vt:lpstr>
      <vt:lpstr>PowerPoint Presentation</vt:lpstr>
      <vt:lpstr>Tugas 7</vt:lpstr>
      <vt:lpstr>Link pertemuan ke 7</vt:lpstr>
      <vt:lpstr>Materi pendukung pertemuan 7</vt:lpstr>
    </vt:vector>
  </TitlesOfParts>
  <Company>LabCom 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May</cp:lastModifiedBy>
  <cp:revision>229</cp:revision>
  <dcterms:created xsi:type="dcterms:W3CDTF">2006-01-27T04:57:02Z</dcterms:created>
  <dcterms:modified xsi:type="dcterms:W3CDTF">2015-04-09T10:36:14Z</dcterms:modified>
</cp:coreProperties>
</file>