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ppt/slides/_rels/slide1.xml.rels" ContentType="application/vnd.openxmlformats-package.relationships+xml"/>
  <Override PartName="/ppt/slides/slide1.xml" ContentType="application/vnd.openxmlformats-officedocument.presentationml.slid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_rels/presentation.xml.rels" ContentType="application/vnd.openxmlformats-package.relationships+xml"/>
  <Override PartName="/ppt/media/image2.png" ContentType="image/png"/>
  <Override PartName="/ppt/media/image1.wmf" ContentType="image/x-wmf"/>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7" name="PlaceHolder 2"/>
          <p:cNvSpPr>
            <a:spLocks noGrp="1"/>
          </p:cNvSpPr>
          <p:nvPr>
            <p:ph type="body"/>
          </p:nvPr>
        </p:nvSpPr>
        <p:spPr>
          <a:xfrm>
            <a:off x="457200" y="160020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8" name="PlaceHolder 3"/>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0"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1"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2"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3" name="PlaceHolder 5"/>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35" name="PlaceHolder 2"/>
          <p:cNvSpPr>
            <a:spLocks noGrp="1"/>
          </p:cNvSpPr>
          <p:nvPr>
            <p:ph type="body"/>
          </p:nvPr>
        </p:nvSpPr>
        <p:spPr>
          <a:xfrm>
            <a:off x="45720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6" name="PlaceHolder 3"/>
          <p:cNvSpPr>
            <a:spLocks noGrp="1"/>
          </p:cNvSpPr>
          <p:nvPr>
            <p:ph type="body"/>
          </p:nvPr>
        </p:nvSpPr>
        <p:spPr>
          <a:xfrm>
            <a:off x="323964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7" name="PlaceHolder 4"/>
          <p:cNvSpPr>
            <a:spLocks noGrp="1"/>
          </p:cNvSpPr>
          <p:nvPr>
            <p:ph type="body"/>
          </p:nvPr>
        </p:nvSpPr>
        <p:spPr>
          <a:xfrm>
            <a:off x="6022080" y="160020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8" name="PlaceHolder 5"/>
          <p:cNvSpPr>
            <a:spLocks noGrp="1"/>
          </p:cNvSpPr>
          <p:nvPr>
            <p:ph type="body"/>
          </p:nvPr>
        </p:nvSpPr>
        <p:spPr>
          <a:xfrm>
            <a:off x="45720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39" name="PlaceHolder 6"/>
          <p:cNvSpPr>
            <a:spLocks noGrp="1"/>
          </p:cNvSpPr>
          <p:nvPr>
            <p:ph type="body"/>
          </p:nvPr>
        </p:nvSpPr>
        <p:spPr>
          <a:xfrm>
            <a:off x="323964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40" name="PlaceHolder 7"/>
          <p:cNvSpPr>
            <a:spLocks noGrp="1"/>
          </p:cNvSpPr>
          <p:nvPr>
            <p:ph type="body"/>
          </p:nvPr>
        </p:nvSpPr>
        <p:spPr>
          <a:xfrm>
            <a:off x="6022080" y="3964320"/>
            <a:ext cx="26496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6" name="PlaceHolder 2"/>
          <p:cNvSpPr>
            <a:spLocks noGrp="1"/>
          </p:cNvSpPr>
          <p:nvPr>
            <p:ph type="subTitle"/>
          </p:nvPr>
        </p:nvSpPr>
        <p:spPr>
          <a:xfrm>
            <a:off x="457200" y="1600200"/>
            <a:ext cx="8229240" cy="45255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8" name="PlaceHolder 2"/>
          <p:cNvSpPr>
            <a:spLocks noGrp="1"/>
          </p:cNvSpPr>
          <p:nvPr>
            <p:ph type="body"/>
          </p:nvPr>
        </p:nvSpPr>
        <p:spPr>
          <a:xfrm>
            <a:off x="457200" y="1600200"/>
            <a:ext cx="822924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0"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1"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4680"/>
            <a:ext cx="8229240" cy="529776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5"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6" name="PlaceHolder 3"/>
          <p:cNvSpPr>
            <a:spLocks noGrp="1"/>
          </p:cNvSpPr>
          <p:nvPr>
            <p:ph type="body"/>
          </p:nvPr>
        </p:nvSpPr>
        <p:spPr>
          <a:xfrm>
            <a:off x="467424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17" name="PlaceHolder 4"/>
          <p:cNvSpPr>
            <a:spLocks noGrp="1"/>
          </p:cNvSpPr>
          <p:nvPr>
            <p:ph type="body"/>
          </p:nvPr>
        </p:nvSpPr>
        <p:spPr>
          <a:xfrm>
            <a:off x="45720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19" name="PlaceHolder 2"/>
          <p:cNvSpPr>
            <a:spLocks noGrp="1"/>
          </p:cNvSpPr>
          <p:nvPr>
            <p:ph type="body"/>
          </p:nvPr>
        </p:nvSpPr>
        <p:spPr>
          <a:xfrm>
            <a:off x="457200" y="1600200"/>
            <a:ext cx="4015800" cy="4525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0"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1" name="PlaceHolder 4"/>
          <p:cNvSpPr>
            <a:spLocks noGrp="1"/>
          </p:cNvSpPr>
          <p:nvPr>
            <p:ph type="body"/>
          </p:nvPr>
        </p:nvSpPr>
        <p:spPr>
          <a:xfrm>
            <a:off x="4674240" y="396432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4680"/>
            <a:ext cx="8229240" cy="1142640"/>
          </a:xfrm>
          <a:prstGeom prst="rect">
            <a:avLst/>
          </a:prstGeom>
        </p:spPr>
        <p:txBody>
          <a:bodyPr lIns="0" rIns="0" tIns="0" bIns="0" anchor="ctr">
            <a:spAutoFit/>
          </a:bodyPr>
          <a:p>
            <a:endParaRPr b="0" lang="en-US" sz="4400" spc="-1" strike="noStrike">
              <a:solidFill>
                <a:srgbClr val="000000"/>
              </a:solidFill>
              <a:latin typeface="Arial"/>
            </a:endParaRPr>
          </a:p>
        </p:txBody>
      </p:sp>
      <p:sp>
        <p:nvSpPr>
          <p:cNvPr id="23" name="PlaceHolder 2"/>
          <p:cNvSpPr>
            <a:spLocks noGrp="1"/>
          </p:cNvSpPr>
          <p:nvPr>
            <p:ph type="body"/>
          </p:nvPr>
        </p:nvSpPr>
        <p:spPr>
          <a:xfrm>
            <a:off x="45720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4" name="PlaceHolder 3"/>
          <p:cNvSpPr>
            <a:spLocks noGrp="1"/>
          </p:cNvSpPr>
          <p:nvPr>
            <p:ph type="body"/>
          </p:nvPr>
        </p:nvSpPr>
        <p:spPr>
          <a:xfrm>
            <a:off x="4674240" y="1600200"/>
            <a:ext cx="4015800" cy="2158560"/>
          </a:xfrm>
          <a:prstGeom prst="rect">
            <a:avLst/>
          </a:prstGeom>
        </p:spPr>
        <p:txBody>
          <a:bodyPr lIns="0" rIns="0" tIns="0" bIns="0">
            <a:normAutofit/>
          </a:bodyPr>
          <a:p>
            <a:endParaRPr b="0" lang="en-US" sz="3200" spc="-1" strike="noStrike">
              <a:solidFill>
                <a:srgbClr val="000000"/>
              </a:solidFill>
              <a:latin typeface="Calibri"/>
            </a:endParaRPr>
          </a:p>
        </p:txBody>
      </p:sp>
      <p:sp>
        <p:nvSpPr>
          <p:cNvPr id="25" name="PlaceHolder 4"/>
          <p:cNvSpPr>
            <a:spLocks noGrp="1"/>
          </p:cNvSpPr>
          <p:nvPr>
            <p:ph type="body"/>
          </p:nvPr>
        </p:nvSpPr>
        <p:spPr>
          <a:xfrm>
            <a:off x="457200" y="3964320"/>
            <a:ext cx="8229240" cy="2158560"/>
          </a:xfrm>
          <a:prstGeom prst="rect">
            <a:avLst/>
          </a:prstGeom>
        </p:spPr>
        <p:txBody>
          <a:bodyPr lIns="0" rIns="0" tIns="0" bIns="0">
            <a:normAutofit/>
          </a:bodyPr>
          <a:p>
            <a:endParaRPr b="0" lang="en-US" sz="3200" spc="-1" strike="noStrike">
              <a:solidFill>
                <a:srgbClr val="000000"/>
              </a:solidFill>
              <a:latin typeface="Calibri"/>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53000"/>
          </a:blip>
          <a:stretch>
            <a:fillRect/>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4680"/>
            <a:ext cx="8229240" cy="1142640"/>
          </a:xfrm>
          <a:prstGeom prst="rect">
            <a:avLst/>
          </a:prstGeom>
        </p:spPr>
        <p:txBody>
          <a:bodyPr anchor="ctr">
            <a:noAutofit/>
          </a:bodyPr>
          <a:p>
            <a:pPr algn="ctr">
              <a:lnSpc>
                <a:spcPct val="100000"/>
              </a:lnSpc>
            </a:pPr>
            <a:r>
              <a:rPr b="0" lang="en-US" sz="4400" spc="-1" strike="noStrike">
                <a:solidFill>
                  <a:srgbClr val="000000"/>
                </a:solidFill>
                <a:latin typeface="Calibri"/>
              </a:rPr>
              <a:t>Click to edit Master title style</a:t>
            </a:r>
            <a:endParaRPr b="0" lang="en-US" sz="4400" spc="-1" strike="noStrike">
              <a:solidFill>
                <a:srgbClr val="000000"/>
              </a:solidFill>
              <a:latin typeface="Arial"/>
            </a:endParaRPr>
          </a:p>
        </p:txBody>
      </p:sp>
      <p:sp>
        <p:nvSpPr>
          <p:cNvPr id="1" name="PlaceHolder 2"/>
          <p:cNvSpPr>
            <a:spLocks noGrp="1"/>
          </p:cNvSpPr>
          <p:nvPr>
            <p:ph type="body"/>
          </p:nvPr>
        </p:nvSpPr>
        <p:spPr>
          <a:xfrm>
            <a:off x="457200" y="1600200"/>
            <a:ext cx="8229240" cy="4525560"/>
          </a:xfrm>
          <a:prstGeom prst="rect">
            <a:avLst/>
          </a:prstGeom>
        </p:spPr>
        <p:txBody>
          <a:bodyPr>
            <a:noAutofit/>
          </a:bodyPr>
          <a:p>
            <a:pPr marL="343080" indent="-342720">
              <a:lnSpc>
                <a:spcPct val="100000"/>
              </a:lnSpc>
              <a:spcBef>
                <a:spcPts val="641"/>
              </a:spcBef>
              <a:buClr>
                <a:srgbClr val="000000"/>
              </a:buClr>
              <a:buFont typeface="Arial"/>
              <a:buChar char="•"/>
            </a:pPr>
            <a:r>
              <a:rPr b="0" lang="en-US" sz="3200" spc="-1" strike="noStrike">
                <a:solidFill>
                  <a:srgbClr val="000000"/>
                </a:solidFill>
                <a:latin typeface="Calibri"/>
              </a:rPr>
              <a:t>Click to edit Master text styles</a:t>
            </a:r>
            <a:endParaRPr b="0" lang="en-US" sz="3200" spc="-1" strike="noStrike">
              <a:solidFill>
                <a:srgbClr val="000000"/>
              </a:solidFill>
              <a:latin typeface="Calibri"/>
            </a:endParaRPr>
          </a:p>
          <a:p>
            <a:pPr lvl="1" marL="743040" indent="-285480">
              <a:lnSpc>
                <a:spcPct val="100000"/>
              </a:lnSpc>
              <a:spcBef>
                <a:spcPts val="561"/>
              </a:spcBef>
              <a:buClr>
                <a:srgbClr val="000000"/>
              </a:buClr>
              <a:buFont typeface="Arial"/>
              <a:buChar char="–"/>
            </a:pPr>
            <a:r>
              <a:rPr b="0" lang="en-US" sz="2800" spc="-1" strike="noStrike">
                <a:solidFill>
                  <a:srgbClr val="000000"/>
                </a:solidFill>
                <a:latin typeface="Calibri"/>
              </a:rPr>
              <a:t>Second level</a:t>
            </a:r>
            <a:endParaRPr b="0" lang="en-US" sz="2800" spc="-1" strike="noStrike">
              <a:solidFill>
                <a:srgbClr val="000000"/>
              </a:solidFill>
              <a:latin typeface="Calibri"/>
            </a:endParaRPr>
          </a:p>
          <a:p>
            <a:pPr lvl="2" marL="1143000" indent="-228240">
              <a:lnSpc>
                <a:spcPct val="100000"/>
              </a:lnSpc>
              <a:spcBef>
                <a:spcPts val="479"/>
              </a:spcBef>
              <a:buClr>
                <a:srgbClr val="000000"/>
              </a:buClr>
              <a:buFont typeface="Arial"/>
              <a:buChar char="•"/>
            </a:pPr>
            <a:r>
              <a:rPr b="0" lang="en-US" sz="2400" spc="-1" strike="noStrike">
                <a:solidFill>
                  <a:srgbClr val="000000"/>
                </a:solidFill>
                <a:latin typeface="Calibri"/>
              </a:rPr>
              <a:t>Third level</a:t>
            </a:r>
            <a:endParaRPr b="0" lang="en-US" sz="2400" spc="-1" strike="noStrike">
              <a:solidFill>
                <a:srgbClr val="000000"/>
              </a:solidFill>
              <a:latin typeface="Calibri"/>
            </a:endParaRPr>
          </a:p>
          <a:p>
            <a:pPr lvl="3" marL="1600200" indent="-228240">
              <a:lnSpc>
                <a:spcPct val="100000"/>
              </a:lnSpc>
              <a:spcBef>
                <a:spcPts val="400"/>
              </a:spcBef>
              <a:buClr>
                <a:srgbClr val="000000"/>
              </a:buClr>
              <a:buFont typeface="Arial"/>
              <a:buChar char="–"/>
            </a:pPr>
            <a:r>
              <a:rPr b="0" lang="en-US" sz="2000" spc="-1" strike="noStrike">
                <a:solidFill>
                  <a:srgbClr val="000000"/>
                </a:solidFill>
                <a:latin typeface="Calibri"/>
              </a:rPr>
              <a:t>Fourth level</a:t>
            </a:r>
            <a:endParaRPr b="0" lang="en-US" sz="2000" spc="-1" strike="noStrike">
              <a:solidFill>
                <a:srgbClr val="000000"/>
              </a:solidFill>
              <a:latin typeface="Calibri"/>
            </a:endParaRPr>
          </a:p>
          <a:p>
            <a:pPr lvl="4" marL="2057400" indent="-228240">
              <a:lnSpc>
                <a:spcPct val="100000"/>
              </a:lnSpc>
              <a:spcBef>
                <a:spcPts val="400"/>
              </a:spcBef>
              <a:buClr>
                <a:srgbClr val="000000"/>
              </a:buClr>
              <a:buFont typeface="Arial"/>
              <a:buChar char="»"/>
            </a:pPr>
            <a:r>
              <a:rPr b="0" lang="en-US" sz="2000" spc="-1" strike="noStrike">
                <a:solidFill>
                  <a:srgbClr val="000000"/>
                </a:solidFill>
                <a:latin typeface="Calibri"/>
              </a:rPr>
              <a:t>Fifth level</a:t>
            </a:r>
            <a:endParaRPr b="0" lang="en-US" sz="2000" spc="-1" strike="noStrike">
              <a:solidFill>
                <a:srgbClr val="000000"/>
              </a:solidFill>
              <a:latin typeface="Calibri"/>
            </a:endParaRPr>
          </a:p>
        </p:txBody>
      </p:sp>
      <p:sp>
        <p:nvSpPr>
          <p:cNvPr id="2" name="PlaceHolder 3"/>
          <p:cNvSpPr>
            <a:spLocks noGrp="1"/>
          </p:cNvSpPr>
          <p:nvPr>
            <p:ph type="dt"/>
          </p:nvPr>
        </p:nvSpPr>
        <p:spPr>
          <a:xfrm>
            <a:off x="457200" y="6356520"/>
            <a:ext cx="2133360" cy="364680"/>
          </a:xfrm>
          <a:prstGeom prst="rect">
            <a:avLst/>
          </a:prstGeom>
        </p:spPr>
        <p:txBody>
          <a:bodyPr anchor="ctr">
            <a:noAutofit/>
          </a:bodyPr>
          <a:p>
            <a:pPr>
              <a:lnSpc>
                <a:spcPct val="100000"/>
              </a:lnSpc>
            </a:pPr>
            <a:fld id="{544593A7-2072-49C6-90F0-6E8CECE5DF7C}" type="datetime">
              <a:rPr b="0" lang="en-US" sz="1200" spc="-1" strike="noStrike">
                <a:solidFill>
                  <a:srgbClr val="8b8b8b"/>
                </a:solidFill>
                <a:latin typeface="Arial"/>
              </a:rPr>
              <a:t>1/10/20</a:t>
            </a:fld>
            <a:endParaRPr b="0" lang="en-US" sz="1200" spc="-1" strike="noStrike">
              <a:latin typeface="Times New Roman"/>
            </a:endParaRPr>
          </a:p>
        </p:txBody>
      </p:sp>
      <p:sp>
        <p:nvSpPr>
          <p:cNvPr id="3" name="PlaceHolder 4"/>
          <p:cNvSpPr>
            <a:spLocks noGrp="1"/>
          </p:cNvSpPr>
          <p:nvPr>
            <p:ph type="ftr"/>
          </p:nvPr>
        </p:nvSpPr>
        <p:spPr>
          <a:xfrm>
            <a:off x="3124080" y="6356520"/>
            <a:ext cx="2895120" cy="364680"/>
          </a:xfrm>
          <a:prstGeom prst="rect">
            <a:avLst/>
          </a:prstGeom>
        </p:spPr>
        <p:txBody>
          <a:bodyPr anchor="ctr">
            <a:noAutofit/>
          </a:bodyPr>
          <a:p>
            <a:endParaRPr b="0" lang="en-US" sz="2400" spc="-1" strike="noStrike">
              <a:latin typeface="Times New Roman"/>
            </a:endParaRPr>
          </a:p>
        </p:txBody>
      </p:sp>
      <p:sp>
        <p:nvSpPr>
          <p:cNvPr id="4" name="PlaceHolder 5"/>
          <p:cNvSpPr>
            <a:spLocks noGrp="1"/>
          </p:cNvSpPr>
          <p:nvPr>
            <p:ph type="sldNum"/>
          </p:nvPr>
        </p:nvSpPr>
        <p:spPr>
          <a:xfrm>
            <a:off x="6553080" y="6356520"/>
            <a:ext cx="2133360" cy="364680"/>
          </a:xfrm>
          <a:prstGeom prst="rect">
            <a:avLst/>
          </a:prstGeom>
        </p:spPr>
        <p:txBody>
          <a:bodyPr anchor="ctr">
            <a:noAutofit/>
          </a:bodyPr>
          <a:p>
            <a:pPr algn="r">
              <a:lnSpc>
                <a:spcPct val="100000"/>
              </a:lnSpc>
            </a:pPr>
            <a:fld id="{23F511F9-8796-406B-B53E-82EAF36C081A}" type="slidenum">
              <a:rPr b="0" lang="en-US" sz="1200" spc="-1" strike="noStrike">
                <a:solidFill>
                  <a:srgbClr val="8b8b8b"/>
                </a:solidFill>
                <a:latin typeface="Arial"/>
              </a:rPr>
              <a:t>&lt;number&gt;</a:t>
            </a:fld>
            <a:endParaRPr b="0" lang="en-US"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hyperlink" Target="http://www.ilmugrafis.com/" TargetMode="External"/><Relationship Id="rId3" Type="http://schemas.openxmlformats.org/officeDocument/2006/relationships/hyperlink" Target="http://www.ahlidesain.com/" TargetMode="External"/><Relationship Id="rId4" Type="http://schemas.openxmlformats.org/officeDocument/2006/relationships/hyperlink" Target="http://www.rancanggrafis.org/" TargetMode="External"/><Relationship Id="rId5"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alphaModFix amt="53000"/>
          </a:blip>
          <a:stretch>
            <a:fillRect/>
          </a:stretch>
        </a:blipFill>
      </p:bgPr>
    </p:bg>
    <p:spTree>
      <p:nvGrpSpPr>
        <p:cNvPr id="1" name=""/>
        <p:cNvGrpSpPr/>
        <p:nvPr/>
      </p:nvGrpSpPr>
      <p:grpSpPr>
        <a:xfrm>
          <a:off x="0" y="0"/>
          <a:ext cx="0" cy="0"/>
          <a:chOff x="0" y="0"/>
          <a:chExt cx="0" cy="0"/>
        </a:xfrm>
      </p:grpSpPr>
      <p:sp>
        <p:nvSpPr>
          <p:cNvPr id="41" name="CustomShape 1"/>
          <p:cNvSpPr/>
          <p:nvPr/>
        </p:nvSpPr>
        <p:spPr>
          <a:xfrm>
            <a:off x="457200" y="380880"/>
            <a:ext cx="8164080" cy="6183360"/>
          </a:xfrm>
          <a:prstGeom prst="rect">
            <a:avLst/>
          </a:prstGeom>
          <a:noFill/>
          <a:ln>
            <a:noFill/>
          </a:ln>
        </p:spPr>
        <p:style>
          <a:lnRef idx="0"/>
          <a:fillRef idx="0"/>
          <a:effectRef idx="0"/>
          <a:fontRef idx="minor"/>
        </p:style>
        <p:txBody>
          <a:bodyPr lIns="90000" rIns="90000" tIns="45000" bIns="45000">
            <a:spAutoFit/>
          </a:bodyPr>
          <a:p>
            <a:pPr>
              <a:lnSpc>
                <a:spcPct val="100000"/>
              </a:lnSpc>
            </a:pPr>
            <a:r>
              <a:rPr b="1" i="1" lang="en-US" sz="1800" spc="-1" strike="noStrike">
                <a:solidFill>
                  <a:srgbClr val="ff0000"/>
                </a:solidFill>
                <a:latin typeface="Calibri"/>
              </a:rPr>
              <a:t>KOMPUTER GRAFIS WEB - PERTEMUAN  13</a:t>
            </a:r>
            <a:endParaRPr b="0" lang="en-US" sz="1800" spc="-1" strike="noStrike">
              <a:latin typeface="Arial"/>
            </a:endParaRPr>
          </a:p>
          <a:p>
            <a:pPr>
              <a:lnSpc>
                <a:spcPct val="100000"/>
              </a:lnSpc>
            </a:pPr>
            <a:r>
              <a:rPr b="0" lang="en-US" sz="1800" spc="-1" strike="noStrike">
                <a:solidFill>
                  <a:srgbClr val="000000"/>
                </a:solidFill>
                <a:latin typeface="Calibri"/>
              </a:rPr>
              <a:t> </a:t>
            </a:r>
            <a:endParaRPr b="0" lang="en-US" sz="1800" spc="-1" strike="noStrike">
              <a:latin typeface="Arial"/>
            </a:endParaRPr>
          </a:p>
          <a:p>
            <a:pPr>
              <a:lnSpc>
                <a:spcPct val="100000"/>
              </a:lnSpc>
            </a:pPr>
            <a:r>
              <a:rPr b="1" lang="en-US" sz="1800" spc="-1" strike="noStrike">
                <a:solidFill>
                  <a:srgbClr val="000000"/>
                </a:solidFill>
                <a:latin typeface="Calibri"/>
              </a:rPr>
              <a:t>TUJUAN  INSTRUKSIONAL UMUM (TIU)</a:t>
            </a:r>
            <a:endParaRPr b="0" lang="en-US" sz="1800" spc="-1" strike="noStrike">
              <a:latin typeface="Arial"/>
            </a:endParaRPr>
          </a:p>
          <a:p>
            <a:pPr>
              <a:lnSpc>
                <a:spcPct val="100000"/>
              </a:lnSpc>
            </a:pPr>
            <a:r>
              <a:rPr b="0" lang="en-US" sz="1800" spc="-1" strike="noStrike">
                <a:solidFill>
                  <a:srgbClr val="000000"/>
                </a:solidFill>
                <a:latin typeface="Calibri"/>
              </a:rPr>
              <a:t>Menggunakan Software dan aplikasi online</a:t>
            </a:r>
            <a:endParaRPr b="0" lang="en-US" sz="1800" spc="-1" strike="noStrike">
              <a:latin typeface="Arial"/>
            </a:endParaRPr>
          </a:p>
          <a:p>
            <a:pPr>
              <a:lnSpc>
                <a:spcPct val="100000"/>
              </a:lnSpc>
            </a:pPr>
            <a:r>
              <a:rPr b="0" lang="en-US" sz="1800" spc="-1" strike="noStrike">
                <a:solidFill>
                  <a:srgbClr val="000000"/>
                </a:solidFill>
                <a:latin typeface="Calibri"/>
              </a:rPr>
              <a:t>Adobe Photoshop, Adobe Image Ready sebagai media editing gambar, google search </a:t>
            </a:r>
            <a:endParaRPr b="0" lang="en-US" sz="1800" spc="-1" strike="noStrike">
              <a:latin typeface="Arial"/>
            </a:endParaRPr>
          </a:p>
          <a:p>
            <a:pPr>
              <a:lnSpc>
                <a:spcPct val="100000"/>
              </a:lnSpc>
            </a:pPr>
            <a:r>
              <a:rPr b="0" lang="en-US" sz="1800" spc="-1" strike="noStrike">
                <a:solidFill>
                  <a:srgbClr val="000000"/>
                </a:solidFill>
                <a:latin typeface="Calibri"/>
              </a:rPr>
              <a:t> </a:t>
            </a:r>
            <a:endParaRPr b="0" lang="en-US" sz="1800" spc="-1" strike="noStrike">
              <a:latin typeface="Arial"/>
            </a:endParaRPr>
          </a:p>
          <a:p>
            <a:pPr>
              <a:lnSpc>
                <a:spcPct val="100000"/>
              </a:lnSpc>
            </a:pPr>
            <a:r>
              <a:rPr b="1" lang="en-US" sz="1800" spc="-1" strike="noStrike">
                <a:solidFill>
                  <a:srgbClr val="000000"/>
                </a:solidFill>
                <a:latin typeface="Calibri"/>
              </a:rPr>
              <a:t>TUJUAN INSTRUKSIONAL KHUSUS (TIK)</a:t>
            </a:r>
            <a:endParaRPr b="0" lang="en-US" sz="1800" spc="-1" strike="noStrike">
              <a:latin typeface="Arial"/>
            </a:endParaRPr>
          </a:p>
          <a:p>
            <a:pPr>
              <a:lnSpc>
                <a:spcPct val="100000"/>
              </a:lnSpc>
            </a:pPr>
            <a:r>
              <a:rPr b="0" lang="en-US" sz="1800" spc="-1" strike="noStrike">
                <a:solidFill>
                  <a:srgbClr val="000000"/>
                </a:solidFill>
                <a:latin typeface="Calibri"/>
              </a:rPr>
              <a:t>Mahasiswa  harus membuat grafik ilustrasi animasi dengan gif sebanyak  lebih dari 100 frame. menceritakan tentang sebuah tema hanya dengan vektor. Membuat logo yang berfungsi sebagai link dan icon dari tema tersebut.</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800" spc="-1" strike="noStrike">
                <a:solidFill>
                  <a:srgbClr val="000000"/>
                </a:solidFill>
                <a:latin typeface="Calibri"/>
              </a:rPr>
              <a:t>ISI KULIAH </a:t>
            </a:r>
            <a:endParaRPr b="0" lang="en-US" sz="1800" spc="-1" strike="noStrike">
              <a:latin typeface="Arial"/>
            </a:endParaRPr>
          </a:p>
          <a:p>
            <a:pPr>
              <a:lnSpc>
                <a:spcPct val="100000"/>
              </a:lnSpc>
            </a:pPr>
            <a:r>
              <a:rPr b="0" lang="en-US" sz="1800" spc="-1" strike="noStrike">
                <a:solidFill>
                  <a:srgbClr val="000000"/>
                </a:solidFill>
                <a:latin typeface="Calibri"/>
              </a:rPr>
              <a:t>Mahasiswa  membuat promosi berupa gambar flyer dan rancangan tugas berupa logo ikon yang berhubungan dengan tema flyer tersebut  ditayangkan dalam halaman tugas. Dalam pages itu harus menggabungkan unsur video dan animasi gif.</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400" spc="-1" strike="noStrike">
                <a:solidFill>
                  <a:srgbClr val="000000"/>
                </a:solidFill>
                <a:latin typeface="Calibri"/>
              </a:rPr>
              <a:t>LINK EXTERNAL</a:t>
            </a:r>
            <a:endParaRPr b="0" lang="en-US" sz="1400" spc="-1" strike="noStrike">
              <a:latin typeface="Arial"/>
            </a:endParaRPr>
          </a:p>
          <a:p>
            <a:pPr>
              <a:lnSpc>
                <a:spcPct val="100000"/>
              </a:lnSpc>
            </a:pPr>
            <a:r>
              <a:rPr b="0" lang="en-US" sz="1200" spc="-1" strike="noStrike" u="sng">
                <a:solidFill>
                  <a:srgbClr val="0000ff"/>
                </a:solidFill>
                <a:uFillTx/>
                <a:latin typeface="Calibri"/>
                <a:hlinkClick r:id="rId2"/>
              </a:rPr>
              <a:t>http://www.ilmugrafis.com/</a:t>
            </a:r>
            <a:endParaRPr b="0" lang="en-US" sz="1200" spc="-1" strike="noStrike">
              <a:latin typeface="Arial"/>
            </a:endParaRPr>
          </a:p>
          <a:p>
            <a:pPr>
              <a:lnSpc>
                <a:spcPct val="100000"/>
              </a:lnSpc>
            </a:pPr>
            <a:r>
              <a:rPr b="0" lang="en-US" sz="1200" spc="-1" strike="noStrike" u="sng">
                <a:solidFill>
                  <a:srgbClr val="0000ff"/>
                </a:solidFill>
                <a:uFillTx/>
                <a:latin typeface="Calibri"/>
                <a:hlinkClick r:id="rId3"/>
              </a:rPr>
              <a:t>www.ahlidesain.com/</a:t>
            </a:r>
            <a:endParaRPr b="0" lang="en-US" sz="1200" spc="-1" strike="noStrike">
              <a:latin typeface="Arial"/>
            </a:endParaRPr>
          </a:p>
          <a:p>
            <a:pPr>
              <a:lnSpc>
                <a:spcPct val="100000"/>
              </a:lnSpc>
            </a:pPr>
            <a:r>
              <a:rPr b="0" lang="en-US" sz="1200" spc="-1" strike="noStrike" u="sng">
                <a:solidFill>
                  <a:srgbClr val="0000ff"/>
                </a:solidFill>
                <a:uFillTx/>
                <a:latin typeface="Calibri"/>
                <a:hlinkClick r:id="rId4"/>
              </a:rPr>
              <a:t>http://www.rancanggrafis.org/</a:t>
            </a:r>
            <a:endParaRPr b="0" lang="en-US" sz="1200" spc="-1" strike="noStrike">
              <a:latin typeface="Arial"/>
            </a:endParaRPr>
          </a:p>
          <a:p>
            <a:pPr>
              <a:lnSpc>
                <a:spcPct val="100000"/>
              </a:lnSpc>
            </a:pPr>
            <a:endParaRPr b="0" lang="en-US" sz="1200" spc="-1" strike="noStrike">
              <a:latin typeface="Arial"/>
            </a:endParaRPr>
          </a:p>
          <a:p>
            <a:pPr>
              <a:lnSpc>
                <a:spcPct val="100000"/>
              </a:lnSpc>
            </a:pPr>
            <a:r>
              <a:rPr b="1" lang="en-US" sz="1400" spc="-1" strike="noStrike">
                <a:solidFill>
                  <a:srgbClr val="000000"/>
                </a:solidFill>
                <a:latin typeface="Calibri"/>
              </a:rPr>
              <a:t>PUSTAKA</a:t>
            </a:r>
            <a:endParaRPr b="0" lang="en-US" sz="14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suyanto, multimedia alat untuk meningkatkan keunggulan daya saing (jakarta : andi, 2005)</a:t>
            </a:r>
            <a:endParaRPr b="0" lang="en-US" sz="12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Adobe Photoshop CS6 Untuk Pemula, (Madcoms, Jakarta : andi, 2012)</a:t>
            </a:r>
            <a:endParaRPr b="0" lang="en-US" sz="1200" spc="-1" strike="noStrike">
              <a:latin typeface="Arial"/>
            </a:endParaRPr>
          </a:p>
          <a:p>
            <a:pPr marL="228600" indent="-228240">
              <a:lnSpc>
                <a:spcPct val="100000"/>
              </a:lnSpc>
              <a:buClr>
                <a:srgbClr val="000000"/>
              </a:buClr>
              <a:buFont typeface="StarSymbol"/>
              <a:buAutoNum type="arabicPeriod"/>
            </a:pPr>
            <a:r>
              <a:rPr b="0" lang="en-US" sz="1200" spc="-1" strike="noStrike">
                <a:solidFill>
                  <a:srgbClr val="000000"/>
                </a:solidFill>
                <a:latin typeface="Calibri"/>
              </a:rPr>
              <a:t>Mengenal Dunia dengan Internet , (Madcoms, Jakarta : andi, 2010)  </a:t>
            </a:r>
            <a:endParaRPr b="0" lang="en-US"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989</TotalTime>
  <Application>LibreOffice/6.1.5.1$Linux_X86_64 LibreOffice_project/10$Build-1</Application>
  <Words>6</Words>
  <Paragraphs>21</Paragraphs>
  <Company>UEU</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2012-11-07T05:49:01Z</dcterms:created>
  <dc:creator>TEDDY</dc:creator>
  <dc:description/>
  <dc:language>en-US</dc:language>
  <cp:lastModifiedBy>USER </cp:lastModifiedBy>
  <dcterms:modified xsi:type="dcterms:W3CDTF">2012-11-08T08:35:03Z</dcterms:modified>
  <cp:revision>87</cp:revision>
  <dc:subject/>
  <dc:title>Slide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Company">
    <vt:lpwstr>UEU</vt:lpwstr>
  </property>
  <property fmtid="{D5CDD505-2E9C-101B-9397-08002B2CF9AE}" pid="4" name="HiddenSlides">
    <vt:i4>0</vt:i4>
  </property>
  <property fmtid="{D5CDD505-2E9C-101B-9397-08002B2CF9AE}" pid="5" name="HyperlinksChanged">
    <vt:bool>0</vt:bool>
  </property>
  <property fmtid="{D5CDD505-2E9C-101B-9397-08002B2CF9AE}" pid="6" name="LinksUpToDate">
    <vt:bool>0</vt:bool>
  </property>
  <property fmtid="{D5CDD505-2E9C-101B-9397-08002B2CF9AE}" pid="7" name="MMClips">
    <vt:i4>0</vt:i4>
  </property>
  <property fmtid="{D5CDD505-2E9C-101B-9397-08002B2CF9AE}" pid="8" name="Notes">
    <vt:i4>0</vt:i4>
  </property>
  <property fmtid="{D5CDD505-2E9C-101B-9397-08002B2CF9AE}" pid="9" name="PresentationFormat">
    <vt:lpwstr>On-screen Show (4:3)</vt:lpwstr>
  </property>
  <property fmtid="{D5CDD505-2E9C-101B-9397-08002B2CF9AE}" pid="10" name="ScaleCrop">
    <vt:bool>0</vt:bool>
  </property>
  <property fmtid="{D5CDD505-2E9C-101B-9397-08002B2CF9AE}" pid="11" name="ShareDoc">
    <vt:bool>0</vt:bool>
  </property>
  <property fmtid="{D5CDD505-2E9C-101B-9397-08002B2CF9AE}" pid="12" name="Slides">
    <vt:i4>1</vt:i4>
  </property>
</Properties>
</file>