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"/>
            <a:ext cx="10690961" cy="75567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7" y="1099311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8252" y="3268954"/>
            <a:ext cx="6930390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6" y="6551015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57620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 smtClean="0"/>
              <a:t>DKV  </a:t>
            </a:r>
            <a:r>
              <a:rPr spc="-210" dirty="0" smtClean="0"/>
              <a:t>Corporate</a:t>
            </a:r>
            <a:r>
              <a:rPr lang="en-US" spc="-210" dirty="0"/>
              <a:t> </a:t>
            </a:r>
            <a:r>
              <a:rPr spc="-200" dirty="0" smtClean="0"/>
              <a:t>Identity</a:t>
            </a:r>
            <a:endParaRPr spc="-200" dirty="0"/>
          </a:p>
        </p:txBody>
      </p:sp>
      <p:sp>
        <p:nvSpPr>
          <p:cNvPr id="5" name="object 5"/>
          <p:cNvSpPr/>
          <p:nvPr/>
        </p:nvSpPr>
        <p:spPr>
          <a:xfrm>
            <a:off x="1630502" y="3631260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285" y="3614521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8347" y="3600005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44420" y="3614521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8117" y="3613022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0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30334" y="3629774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20846" y="3776929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5454" y="3614521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4" h="610870">
                <a:moveTo>
                  <a:pt x="120649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2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49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74084" y="3614508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29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13872" y="3613022"/>
            <a:ext cx="431800" cy="614680"/>
          </a:xfrm>
          <a:custGeom>
            <a:avLst/>
            <a:gdLst/>
            <a:ahLst/>
            <a:cxnLst/>
            <a:rect l="l" t="t" r="r" b="b"/>
            <a:pathLst>
              <a:path w="431800" h="614679">
                <a:moveTo>
                  <a:pt x="312127" y="592620"/>
                </a:moveTo>
                <a:lnTo>
                  <a:pt x="345292" y="557288"/>
                </a:lnTo>
                <a:lnTo>
                  <a:pt x="362489" y="500138"/>
                </a:lnTo>
                <a:lnTo>
                  <a:pt x="365747" y="447979"/>
                </a:lnTo>
                <a:lnTo>
                  <a:pt x="365747" y="93764"/>
                </a:lnTo>
                <a:lnTo>
                  <a:pt x="366002" y="81629"/>
                </a:lnTo>
                <a:lnTo>
                  <a:pt x="375931" y="40700"/>
                </a:lnTo>
                <a:lnTo>
                  <a:pt x="411276" y="21690"/>
                </a:lnTo>
                <a:lnTo>
                  <a:pt x="422859" y="19723"/>
                </a:lnTo>
                <a:lnTo>
                  <a:pt x="431228" y="18237"/>
                </a:lnTo>
                <a:lnTo>
                  <a:pt x="431228" y="1498"/>
                </a:lnTo>
                <a:lnTo>
                  <a:pt x="282587" y="1498"/>
                </a:lnTo>
                <a:lnTo>
                  <a:pt x="282587" y="18237"/>
                </a:lnTo>
                <a:lnTo>
                  <a:pt x="291757" y="19723"/>
                </a:lnTo>
                <a:lnTo>
                  <a:pt x="303104" y="21666"/>
                </a:lnTo>
                <a:lnTo>
                  <a:pt x="339587" y="45754"/>
                </a:lnTo>
                <a:lnTo>
                  <a:pt x="345097" y="93764"/>
                </a:lnTo>
                <a:lnTo>
                  <a:pt x="345097" y="464718"/>
                </a:lnTo>
                <a:lnTo>
                  <a:pt x="338567" y="516726"/>
                </a:lnTo>
                <a:lnTo>
                  <a:pt x="318981" y="553878"/>
                </a:lnTo>
                <a:lnTo>
                  <a:pt x="286337" y="576171"/>
                </a:lnTo>
                <a:lnTo>
                  <a:pt x="240639" y="583603"/>
                </a:lnTo>
                <a:lnTo>
                  <a:pt x="221141" y="580583"/>
                </a:lnTo>
                <a:lnTo>
                  <a:pt x="176237" y="555409"/>
                </a:lnTo>
                <a:lnTo>
                  <a:pt x="154556" y="510996"/>
                </a:lnTo>
                <a:lnTo>
                  <a:pt x="153111" y="493001"/>
                </a:lnTo>
                <a:lnTo>
                  <a:pt x="153111" y="18237"/>
                </a:lnTo>
                <a:lnTo>
                  <a:pt x="209664" y="18237"/>
                </a:lnTo>
                <a:lnTo>
                  <a:pt x="209664" y="0"/>
                </a:lnTo>
                <a:lnTo>
                  <a:pt x="0" y="0"/>
                </a:lnTo>
                <a:lnTo>
                  <a:pt x="0" y="18237"/>
                </a:lnTo>
                <a:lnTo>
                  <a:pt x="48742" y="18237"/>
                </a:lnTo>
                <a:lnTo>
                  <a:pt x="48742" y="473278"/>
                </a:lnTo>
                <a:lnTo>
                  <a:pt x="54317" y="514462"/>
                </a:lnTo>
                <a:lnTo>
                  <a:pt x="71056" y="549465"/>
                </a:lnTo>
                <a:lnTo>
                  <a:pt x="97296" y="577488"/>
                </a:lnTo>
                <a:lnTo>
                  <a:pt x="131394" y="597738"/>
                </a:lnTo>
                <a:lnTo>
                  <a:pt x="171445" y="610014"/>
                </a:lnTo>
                <a:lnTo>
                  <a:pt x="215544" y="614108"/>
                </a:lnTo>
                <a:lnTo>
                  <a:pt x="226199" y="614108"/>
                </a:lnTo>
                <a:lnTo>
                  <a:pt x="280108" y="606132"/>
                </a:lnTo>
                <a:lnTo>
                  <a:pt x="297235" y="600161"/>
                </a:lnTo>
                <a:lnTo>
                  <a:pt x="312127" y="5926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09794" y="3614521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10136" y="3613022"/>
            <a:ext cx="431800" cy="614680"/>
          </a:xfrm>
          <a:custGeom>
            <a:avLst/>
            <a:gdLst/>
            <a:ahLst/>
            <a:cxnLst/>
            <a:rect l="l" t="t" r="r" b="b"/>
            <a:pathLst>
              <a:path w="431800" h="614679">
                <a:moveTo>
                  <a:pt x="312127" y="592620"/>
                </a:moveTo>
                <a:lnTo>
                  <a:pt x="345292" y="557288"/>
                </a:lnTo>
                <a:lnTo>
                  <a:pt x="362489" y="500138"/>
                </a:lnTo>
                <a:lnTo>
                  <a:pt x="365747" y="447979"/>
                </a:lnTo>
                <a:lnTo>
                  <a:pt x="365747" y="93764"/>
                </a:lnTo>
                <a:lnTo>
                  <a:pt x="366002" y="81629"/>
                </a:lnTo>
                <a:lnTo>
                  <a:pt x="375926" y="40700"/>
                </a:lnTo>
                <a:lnTo>
                  <a:pt x="411276" y="21690"/>
                </a:lnTo>
                <a:lnTo>
                  <a:pt x="422859" y="19723"/>
                </a:lnTo>
                <a:lnTo>
                  <a:pt x="431228" y="18237"/>
                </a:lnTo>
                <a:lnTo>
                  <a:pt x="431228" y="1498"/>
                </a:lnTo>
                <a:lnTo>
                  <a:pt x="282587" y="1498"/>
                </a:lnTo>
                <a:lnTo>
                  <a:pt x="282587" y="18237"/>
                </a:lnTo>
                <a:lnTo>
                  <a:pt x="291757" y="19723"/>
                </a:lnTo>
                <a:lnTo>
                  <a:pt x="303104" y="21666"/>
                </a:lnTo>
                <a:lnTo>
                  <a:pt x="339587" y="45754"/>
                </a:lnTo>
                <a:lnTo>
                  <a:pt x="345097" y="93764"/>
                </a:lnTo>
                <a:lnTo>
                  <a:pt x="345097" y="464718"/>
                </a:lnTo>
                <a:lnTo>
                  <a:pt x="338567" y="516726"/>
                </a:lnTo>
                <a:lnTo>
                  <a:pt x="318981" y="553878"/>
                </a:lnTo>
                <a:lnTo>
                  <a:pt x="286337" y="576171"/>
                </a:lnTo>
                <a:lnTo>
                  <a:pt x="240639" y="583603"/>
                </a:lnTo>
                <a:lnTo>
                  <a:pt x="221141" y="580583"/>
                </a:lnTo>
                <a:lnTo>
                  <a:pt x="176237" y="555409"/>
                </a:lnTo>
                <a:lnTo>
                  <a:pt x="154556" y="510996"/>
                </a:lnTo>
                <a:lnTo>
                  <a:pt x="153111" y="493001"/>
                </a:lnTo>
                <a:lnTo>
                  <a:pt x="153111" y="18237"/>
                </a:lnTo>
                <a:lnTo>
                  <a:pt x="209664" y="18237"/>
                </a:lnTo>
                <a:lnTo>
                  <a:pt x="209664" y="0"/>
                </a:lnTo>
                <a:lnTo>
                  <a:pt x="0" y="0"/>
                </a:lnTo>
                <a:lnTo>
                  <a:pt x="0" y="18237"/>
                </a:lnTo>
                <a:lnTo>
                  <a:pt x="48742" y="18237"/>
                </a:lnTo>
                <a:lnTo>
                  <a:pt x="48742" y="473278"/>
                </a:lnTo>
                <a:lnTo>
                  <a:pt x="54317" y="514462"/>
                </a:lnTo>
                <a:lnTo>
                  <a:pt x="71056" y="549465"/>
                </a:lnTo>
                <a:lnTo>
                  <a:pt x="97296" y="577488"/>
                </a:lnTo>
                <a:lnTo>
                  <a:pt x="131394" y="597738"/>
                </a:lnTo>
                <a:lnTo>
                  <a:pt x="171445" y="610014"/>
                </a:lnTo>
                <a:lnTo>
                  <a:pt x="215544" y="614108"/>
                </a:lnTo>
                <a:lnTo>
                  <a:pt x="226199" y="614108"/>
                </a:lnTo>
                <a:lnTo>
                  <a:pt x="280108" y="606132"/>
                </a:lnTo>
                <a:lnTo>
                  <a:pt x="297235" y="600161"/>
                </a:lnTo>
                <a:lnTo>
                  <a:pt x="312127" y="5926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9792" y="3776929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44400" y="3614521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4" h="610870">
                <a:moveTo>
                  <a:pt x="120649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09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2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49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40957" y="3614521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59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27302" y="2886658"/>
            <a:ext cx="5436870" cy="15036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75" dirty="0">
                <a:solidFill>
                  <a:srgbClr val="FFFFFF"/>
                </a:solidFill>
                <a:latin typeface="Arial"/>
                <a:cs typeface="Arial"/>
              </a:rPr>
              <a:t>PERTEMUAN	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20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1315"/>
              </a:spcBef>
            </a:pPr>
            <a:r>
              <a:rPr sz="6000" spc="-270" dirty="0">
                <a:solidFill>
                  <a:srgbClr val="939598"/>
                </a:solidFill>
                <a:latin typeface="Times New Roman"/>
                <a:cs typeface="Times New Roman"/>
              </a:rPr>
              <a:t>PENDAHULUAN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658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PENDAHULUAN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19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5940006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 smtClean="0"/>
              <a:t>DKV </a:t>
            </a:r>
            <a:r>
              <a:rPr spc="-210" dirty="0" smtClean="0"/>
              <a:t>Corporate</a:t>
            </a:r>
            <a:r>
              <a:rPr lang="en-US" spc="-210" dirty="0"/>
              <a:t> </a:t>
            </a:r>
            <a:r>
              <a:rPr spc="-200" dirty="0" smtClean="0"/>
              <a:t>Identity</a:t>
            </a:r>
            <a:endParaRPr spc="-200" dirty="0"/>
          </a:p>
        </p:txBody>
      </p:sp>
      <p:sp>
        <p:nvSpPr>
          <p:cNvPr id="7" name="object 7"/>
          <p:cNvSpPr txBox="1"/>
          <p:nvPr/>
        </p:nvSpPr>
        <p:spPr>
          <a:xfrm>
            <a:off x="7277303" y="3294100"/>
            <a:ext cx="10096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35" dirty="0">
                <a:solidFill>
                  <a:srgbClr val="FFFFFF"/>
                </a:solidFill>
                <a:latin typeface="Trebuchet MS"/>
                <a:cs typeface="Trebuchet MS"/>
              </a:rPr>
              <a:t>DESKRIPSI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303" y="3834003"/>
            <a:ext cx="722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75" dirty="0">
                <a:latin typeface="Arial"/>
                <a:cs typeface="Arial"/>
              </a:rPr>
              <a:t>JADWAL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303" y="4373905"/>
            <a:ext cx="9486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105" dirty="0">
                <a:latin typeface="Arial"/>
                <a:cs typeface="Arial"/>
              </a:rPr>
              <a:t>N</a:t>
            </a:r>
            <a:r>
              <a:rPr sz="1600" spc="-40" dirty="0">
                <a:latin typeface="Arial"/>
                <a:cs typeface="Arial"/>
              </a:rPr>
              <a:t>I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90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I</a:t>
            </a:r>
            <a:r>
              <a:rPr sz="1600" spc="-8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303" y="4913807"/>
            <a:ext cx="8159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85" dirty="0">
                <a:latin typeface="Arial"/>
                <a:cs typeface="Arial"/>
              </a:rPr>
              <a:t>PUSTAKA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7302" y="2973298"/>
            <a:ext cx="569976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just">
              <a:lnSpc>
                <a:spcPts val="2130"/>
              </a:lnSpc>
              <a:spcBef>
                <a:spcPts val="395"/>
              </a:spcBef>
            </a:pPr>
            <a:r>
              <a:rPr sz="2000" b="1" spc="15" dirty="0">
                <a:solidFill>
                  <a:srgbClr val="939598"/>
                </a:solidFill>
                <a:latin typeface="Trebuchet MS"/>
                <a:cs typeface="Trebuchet MS"/>
              </a:rPr>
              <a:t>Dalam </a:t>
            </a:r>
            <a:r>
              <a:rPr sz="2000" b="1" spc="5" dirty="0">
                <a:solidFill>
                  <a:srgbClr val="939598"/>
                </a:solidFill>
                <a:latin typeface="Trebuchet MS"/>
                <a:cs typeface="Trebuchet MS"/>
              </a:rPr>
              <a:t>bidang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komunikasi </a:t>
            </a:r>
            <a:r>
              <a:rPr sz="2000" b="1" spc="25" dirty="0">
                <a:solidFill>
                  <a:srgbClr val="939598"/>
                </a:solidFill>
                <a:latin typeface="Trebuchet MS"/>
                <a:cs typeface="Trebuchet MS"/>
              </a:rPr>
              <a:t>massa 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maka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desain 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komunikasi </a:t>
            </a:r>
            <a:r>
              <a:rPr sz="2000" b="1" spc="5" dirty="0">
                <a:solidFill>
                  <a:srgbClr val="939598"/>
                </a:solidFill>
                <a:latin typeface="Trebuchet MS"/>
                <a:cs typeface="Trebuchet MS"/>
              </a:rPr>
              <a:t>visual </a:t>
            </a:r>
            <a:r>
              <a:rPr sz="2000" b="1" spc="-50" dirty="0">
                <a:solidFill>
                  <a:srgbClr val="939598"/>
                </a:solidFill>
                <a:latin typeface="Trebuchet MS"/>
                <a:cs typeface="Trebuchet MS"/>
              </a:rPr>
              <a:t>berperan </a:t>
            </a:r>
            <a:r>
              <a:rPr sz="2000" b="1" spc="20" dirty="0">
                <a:solidFill>
                  <a:srgbClr val="939598"/>
                </a:solidFill>
                <a:latin typeface="Trebuchet MS"/>
                <a:cs typeface="Trebuchet MS"/>
              </a:rPr>
              <a:t>sebagai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media</a:t>
            </a:r>
            <a:r>
              <a:rPr sz="2000" b="1" spc="-30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untuk 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menyampaikan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pesan-pesan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visual,</a:t>
            </a:r>
            <a:r>
              <a:rPr sz="2000" b="1" spc="-14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yaitu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25" dirty="0">
                <a:solidFill>
                  <a:srgbClr val="939598"/>
                </a:solidFill>
                <a:latin typeface="Trebuchet MS"/>
                <a:cs typeface="Trebuchet MS"/>
              </a:rPr>
              <a:t>sebagai 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cara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membagikan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informasi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pelayanan kepada  </a:t>
            </a:r>
            <a:r>
              <a:rPr sz="2000" b="1" spc="20" dirty="0">
                <a:solidFill>
                  <a:srgbClr val="939598"/>
                </a:solidFill>
                <a:latin typeface="Trebuchet MS"/>
                <a:cs typeface="Trebuchet MS"/>
              </a:rPr>
              <a:t>organisasi</a:t>
            </a:r>
            <a:r>
              <a:rPr sz="2000" b="1" spc="-16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publik</a:t>
            </a:r>
            <a:r>
              <a:rPr sz="2000" b="1" spc="-16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dan</a:t>
            </a:r>
            <a:r>
              <a:rPr sz="2000" b="1" spc="-16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20" dirty="0">
                <a:solidFill>
                  <a:srgbClr val="939598"/>
                </a:solidFill>
                <a:latin typeface="Trebuchet MS"/>
                <a:cs typeface="Trebuchet MS"/>
              </a:rPr>
              <a:t>sebagai</a:t>
            </a:r>
            <a:r>
              <a:rPr sz="2000" b="1" spc="-16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cara</a:t>
            </a:r>
            <a:r>
              <a:rPr sz="2000" b="1" spc="-16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mengiklankan 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produk 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dan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pelayanan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dalam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sistem</a:t>
            </a:r>
            <a:r>
              <a:rPr sz="2000" b="1" spc="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ekonomi.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ts val="1945"/>
              </a:lnSpc>
            </a:pPr>
            <a:r>
              <a:rPr sz="2000" b="1" spc="65" dirty="0">
                <a:solidFill>
                  <a:srgbClr val="939598"/>
                </a:solidFill>
                <a:latin typeface="Trebuchet MS"/>
                <a:cs typeface="Trebuchet MS"/>
              </a:rPr>
              <a:t>Mata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kuliah </a:t>
            </a:r>
            <a:r>
              <a:rPr sz="2000" b="1" spc="10" dirty="0">
                <a:solidFill>
                  <a:srgbClr val="939598"/>
                </a:solidFill>
                <a:latin typeface="Trebuchet MS"/>
                <a:cs typeface="Trebuchet MS"/>
              </a:rPr>
              <a:t>Desain </a:t>
            </a: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Komunikasi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Visual:</a:t>
            </a:r>
            <a:r>
              <a:rPr sz="2000" b="1" spc="33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85" dirty="0">
                <a:solidFill>
                  <a:srgbClr val="939598"/>
                </a:solidFill>
                <a:latin typeface="Trebuchet MS"/>
                <a:cs typeface="Trebuchet MS"/>
              </a:rPr>
              <a:t>Cor-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ts val="2130"/>
              </a:lnSpc>
              <a:spcBef>
                <a:spcPts val="160"/>
              </a:spcBef>
            </a:pP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porate </a:t>
            </a: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Identity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merupakan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rangkuman </a:t>
            </a:r>
            <a:r>
              <a:rPr sz="2000" b="1" spc="-60" dirty="0">
                <a:solidFill>
                  <a:srgbClr val="939598"/>
                </a:solidFill>
                <a:latin typeface="Trebuchet MS"/>
                <a:cs typeface="Trebuchet MS"/>
              </a:rPr>
              <a:t>penge- 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tahuan 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tentang </a:t>
            </a: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berbagai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konsep </a:t>
            </a:r>
            <a:r>
              <a:rPr sz="2000" b="1" spc="10" dirty="0">
                <a:solidFill>
                  <a:srgbClr val="939598"/>
                </a:solidFill>
                <a:latin typeface="Trebuchet MS"/>
                <a:cs typeface="Trebuchet MS"/>
              </a:rPr>
              <a:t>dasar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dalam 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menampilkan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perancangan  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komunikasi </a:t>
            </a:r>
            <a:r>
              <a:rPr sz="2000" b="1" spc="10" dirty="0">
                <a:solidFill>
                  <a:srgbClr val="939598"/>
                </a:solidFill>
                <a:latin typeface="Trebuchet MS"/>
                <a:cs typeface="Trebuchet MS"/>
              </a:rPr>
              <a:t>visual 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Corporate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Identity.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658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PENDAHULUAN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19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49238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/>
              <a:t>DKV  Corporate </a:t>
            </a:r>
            <a:r>
              <a:rPr lang="en-US" spc="-200" dirty="0"/>
              <a:t>Identity</a:t>
            </a:r>
            <a:endParaRPr spc="-200" dirty="0"/>
          </a:p>
        </p:txBody>
      </p:sp>
      <p:sp>
        <p:nvSpPr>
          <p:cNvPr id="7" name="object 7"/>
          <p:cNvSpPr txBox="1"/>
          <p:nvPr/>
        </p:nvSpPr>
        <p:spPr>
          <a:xfrm>
            <a:off x="1427302" y="2973298"/>
            <a:ext cx="5661025" cy="276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69265">
              <a:lnSpc>
                <a:spcPct val="100000"/>
              </a:lnSpc>
              <a:spcBef>
                <a:spcPts val="100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Pendahuluan</a:t>
            </a:r>
            <a:endParaRPr sz="2000">
              <a:latin typeface="Trebuchet MS"/>
              <a:cs typeface="Trebuchet MS"/>
            </a:endParaRPr>
          </a:p>
          <a:p>
            <a:pPr marL="469265" indent="-469265">
              <a:lnSpc>
                <a:spcPts val="2265"/>
              </a:lnSpc>
              <a:spcBef>
                <a:spcPts val="1850"/>
              </a:spcBef>
              <a:buFont typeface="Trebuchet MS"/>
              <a:buAutoNum type="romanUcPeriod"/>
              <a:tabLst>
                <a:tab pos="469265" algn="l"/>
                <a:tab pos="469900" algn="l"/>
              </a:tabLst>
            </a:pPr>
            <a:r>
              <a:rPr sz="2000" b="1" i="1" spc="-5" dirty="0">
                <a:solidFill>
                  <a:srgbClr val="939598"/>
                </a:solidFill>
                <a:latin typeface="Trebuchet MS"/>
                <a:cs typeface="Trebuchet MS"/>
              </a:rPr>
              <a:t>Planning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40" dirty="0">
                <a:solidFill>
                  <a:srgbClr val="939598"/>
                </a:solidFill>
                <a:latin typeface="Trebuchet MS"/>
                <a:cs typeface="Trebuchet MS"/>
              </a:rPr>
              <a:t>brainstorming,</a:t>
            </a:r>
            <a:r>
              <a:rPr sz="2000" b="1" i="1" spc="-10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85" dirty="0">
                <a:solidFill>
                  <a:srgbClr val="939598"/>
                </a:solidFill>
                <a:latin typeface="Trebuchet MS"/>
                <a:cs typeface="Trebuchet MS"/>
              </a:rPr>
              <a:t>data,</a:t>
            </a:r>
            <a:endParaRPr sz="2000">
              <a:latin typeface="Trebuchet MS"/>
              <a:cs typeface="Trebuchet MS"/>
            </a:endParaRPr>
          </a:p>
          <a:p>
            <a:pPr marL="527050" algn="ctr">
              <a:lnSpc>
                <a:spcPts val="2265"/>
              </a:lnSpc>
            </a:pP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competitor</a:t>
            </a:r>
            <a:endParaRPr sz="2000">
              <a:latin typeface="Trebuchet MS"/>
              <a:cs typeface="Trebuchet MS"/>
            </a:endParaRPr>
          </a:p>
          <a:p>
            <a:pPr marL="469265" indent="-469265">
              <a:lnSpc>
                <a:spcPts val="2265"/>
              </a:lnSpc>
              <a:spcBef>
                <a:spcPts val="1850"/>
              </a:spcBef>
              <a:buFont typeface="Trebuchet MS"/>
              <a:buAutoNum type="romanUcPeriod" startAt="3"/>
              <a:tabLst>
                <a:tab pos="469265" algn="l"/>
                <a:tab pos="469900" algn="l"/>
              </a:tabLst>
            </a:pPr>
            <a:r>
              <a:rPr sz="2000" b="1" i="1" spc="-50" dirty="0">
                <a:solidFill>
                  <a:srgbClr val="939598"/>
                </a:solidFill>
                <a:latin typeface="Trebuchet MS"/>
                <a:cs typeface="Trebuchet MS"/>
              </a:rPr>
              <a:t>Concept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</a:t>
            </a:r>
            <a:r>
              <a:rPr sz="2000" b="1" i="1" spc="7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keyword</a:t>
            </a:r>
            <a:endParaRPr sz="2000">
              <a:latin typeface="Trebuchet MS"/>
              <a:cs typeface="Trebuchet MS"/>
            </a:endParaRPr>
          </a:p>
          <a:p>
            <a:pPr marL="469265" indent="-469265">
              <a:lnSpc>
                <a:spcPts val="2125"/>
              </a:lnSpc>
              <a:buFont typeface="Trebuchet MS"/>
              <a:buAutoNum type="romanUcPeriod" startAt="3"/>
              <a:tabLst>
                <a:tab pos="469265" algn="l"/>
                <a:tab pos="469900" algn="l"/>
              </a:tabLst>
            </a:pPr>
            <a:r>
              <a:rPr sz="2000" b="1" i="1" spc="-50" dirty="0">
                <a:solidFill>
                  <a:srgbClr val="939598"/>
                </a:solidFill>
                <a:latin typeface="Trebuchet MS"/>
                <a:cs typeface="Trebuchet MS"/>
              </a:rPr>
              <a:t>Concept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logo, </a:t>
            </a:r>
            <a:r>
              <a:rPr sz="2000" b="1" i="1" spc="-95" dirty="0">
                <a:solidFill>
                  <a:srgbClr val="939598"/>
                </a:solidFill>
                <a:latin typeface="Trebuchet MS"/>
                <a:cs typeface="Trebuchet MS"/>
              </a:rPr>
              <a:t>color,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image,</a:t>
            </a:r>
            <a:r>
              <a:rPr sz="2000" b="1" i="1" spc="10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65" dirty="0">
                <a:solidFill>
                  <a:srgbClr val="939598"/>
                </a:solidFill>
                <a:latin typeface="Trebuchet MS"/>
                <a:cs typeface="Trebuchet MS"/>
              </a:rPr>
              <a:t>typo</a:t>
            </a:r>
            <a:endParaRPr sz="2000">
              <a:latin typeface="Trebuchet MS"/>
              <a:cs typeface="Trebuchet MS"/>
            </a:endParaRPr>
          </a:p>
          <a:p>
            <a:pPr marL="469265" indent="-469265">
              <a:lnSpc>
                <a:spcPts val="2125"/>
              </a:lnSpc>
              <a:buFont typeface="Trebuchet MS"/>
              <a:buAutoNum type="romanUcPeriod" startAt="3"/>
              <a:tabLst>
                <a:tab pos="469265" algn="l"/>
                <a:tab pos="469900" algn="l"/>
              </a:tabLst>
            </a:pPr>
            <a:r>
              <a:rPr sz="2000" b="1" i="1" spc="-50" dirty="0">
                <a:solidFill>
                  <a:srgbClr val="939598"/>
                </a:solidFill>
                <a:latin typeface="Trebuchet MS"/>
                <a:cs typeface="Trebuchet MS"/>
              </a:rPr>
              <a:t>Concept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creative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company</a:t>
            </a:r>
            <a:r>
              <a:rPr sz="2000" b="1" i="1" spc="1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profile</a:t>
            </a:r>
            <a:endParaRPr sz="2000">
              <a:latin typeface="Trebuchet MS"/>
              <a:cs typeface="Trebuchet MS"/>
            </a:endParaRPr>
          </a:p>
          <a:p>
            <a:pPr marL="469265" marR="5080" indent="-469265">
              <a:lnSpc>
                <a:spcPts val="2130"/>
              </a:lnSpc>
              <a:spcBef>
                <a:spcPts val="160"/>
              </a:spcBef>
              <a:buFont typeface="Trebuchet MS"/>
              <a:buAutoNum type="romanUcPeriod" startAt="3"/>
              <a:tabLst>
                <a:tab pos="469265" algn="l"/>
                <a:tab pos="469900" algn="l"/>
              </a:tabLst>
            </a:pPr>
            <a:r>
              <a:rPr sz="2000" b="1" i="1" spc="-50" dirty="0">
                <a:solidFill>
                  <a:srgbClr val="939598"/>
                </a:solidFill>
                <a:latin typeface="Trebuchet MS"/>
                <a:cs typeface="Trebuchet MS"/>
              </a:rPr>
              <a:t>Concept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stationery, vehicle, </a:t>
            </a:r>
            <a:r>
              <a:rPr sz="2000" b="1" i="1" spc="-40" dirty="0">
                <a:solidFill>
                  <a:srgbClr val="939598"/>
                </a:solidFill>
                <a:latin typeface="Trebuchet MS"/>
                <a:cs typeface="Trebuchet MS"/>
              </a:rPr>
              <a:t>uniform,  calendar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7302" y="5943320"/>
            <a:ext cx="56781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b="1" spc="60" dirty="0">
                <a:solidFill>
                  <a:srgbClr val="939598"/>
                </a:solidFill>
                <a:latin typeface="Trebuchet MS"/>
                <a:cs typeface="Trebuchet MS"/>
              </a:rPr>
              <a:t>VII	</a:t>
            </a:r>
            <a:r>
              <a:rPr sz="2000" b="1" i="1" spc="-50" dirty="0">
                <a:solidFill>
                  <a:srgbClr val="939598"/>
                </a:solidFill>
                <a:latin typeface="Trebuchet MS"/>
                <a:cs typeface="Trebuchet MS"/>
              </a:rPr>
              <a:t>Concept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65" dirty="0">
                <a:solidFill>
                  <a:srgbClr val="939598"/>
                </a:solidFill>
                <a:latin typeface="Trebuchet MS"/>
                <a:cs typeface="Trebuchet MS"/>
              </a:rPr>
              <a:t>story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board for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video</a:t>
            </a:r>
            <a:r>
              <a:rPr sz="2000" b="1" i="1" spc="13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profile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303" y="3294100"/>
            <a:ext cx="888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latin typeface="Arial"/>
                <a:cs typeface="Arial"/>
              </a:rPr>
              <a:t>DESKRIPSI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303" y="3834003"/>
            <a:ext cx="782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25" dirty="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b="1" spc="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600" b="1" spc="-9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b="1" spc="-1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7303" y="4373905"/>
            <a:ext cx="9486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105" dirty="0">
                <a:latin typeface="Arial"/>
                <a:cs typeface="Arial"/>
              </a:rPr>
              <a:t>N</a:t>
            </a:r>
            <a:r>
              <a:rPr sz="1600" spc="-40" dirty="0">
                <a:latin typeface="Arial"/>
                <a:cs typeface="Arial"/>
              </a:rPr>
              <a:t>I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90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I</a:t>
            </a:r>
            <a:r>
              <a:rPr sz="1600" spc="-8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7303" y="4913807"/>
            <a:ext cx="8159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85" dirty="0">
                <a:latin typeface="Arial"/>
                <a:cs typeface="Arial"/>
              </a:rPr>
              <a:t>PUSTAKA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658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PENDAHULUAN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19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49439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/>
              <a:t>DKV  Corporate </a:t>
            </a:r>
            <a:r>
              <a:rPr lang="en-US" spc="-200" dirty="0"/>
              <a:t>Identity</a:t>
            </a:r>
            <a:endParaRPr spc="-200" dirty="0"/>
          </a:p>
        </p:txBody>
      </p:sp>
      <p:sp>
        <p:nvSpPr>
          <p:cNvPr id="7" name="object 7"/>
          <p:cNvSpPr txBox="1"/>
          <p:nvPr/>
        </p:nvSpPr>
        <p:spPr>
          <a:xfrm>
            <a:off x="1427302" y="2973298"/>
            <a:ext cx="4853940" cy="60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65"/>
              </a:lnSpc>
              <a:spcBef>
                <a:spcPts val="100"/>
              </a:spcBef>
            </a:pPr>
            <a:r>
              <a:rPr sz="2000" b="1" spc="70" dirty="0">
                <a:solidFill>
                  <a:srgbClr val="939598"/>
                </a:solidFill>
                <a:latin typeface="Trebuchet MS"/>
                <a:cs typeface="Trebuchet MS"/>
              </a:rPr>
              <a:t>VIII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logo,</a:t>
            </a:r>
            <a:r>
              <a:rPr sz="2000" b="1" i="1" spc="-3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stationery,</a:t>
            </a:r>
            <a:endParaRPr sz="2000">
              <a:latin typeface="Trebuchet MS"/>
              <a:cs typeface="Trebuchet MS"/>
            </a:endParaRPr>
          </a:p>
          <a:p>
            <a:pPr marL="2946400">
              <a:lnSpc>
                <a:spcPts val="2265"/>
              </a:lnSpc>
            </a:pPr>
            <a:r>
              <a:rPr sz="2000" b="1" i="1" spc="-40" dirty="0">
                <a:solidFill>
                  <a:srgbClr val="939598"/>
                </a:solidFill>
                <a:latin typeface="Trebuchet MS"/>
                <a:cs typeface="Trebuchet MS"/>
              </a:rPr>
              <a:t>calendar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7302" y="3513302"/>
            <a:ext cx="5002530" cy="87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265"/>
              </a:lnSpc>
              <a:spcBef>
                <a:spcPts val="100"/>
              </a:spcBef>
              <a:buFont typeface="Trebuchet MS"/>
              <a:buAutoNum type="romanUcPeriod" startAt="9"/>
              <a:tabLst>
                <a:tab pos="469265" algn="l"/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creative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company</a:t>
            </a:r>
            <a:endParaRPr sz="2000">
              <a:latin typeface="Trebuchet MS"/>
              <a:cs typeface="Trebuchet MS"/>
            </a:endParaRPr>
          </a:p>
          <a:p>
            <a:pPr marL="2946400">
              <a:lnSpc>
                <a:spcPts val="2125"/>
              </a:lnSpc>
            </a:pP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profile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ts val="2265"/>
              </a:lnSpc>
              <a:buFont typeface="Trebuchet MS"/>
              <a:buAutoNum type="romanUcPeriod" startAt="10"/>
              <a:tabLst>
                <a:tab pos="469265" algn="l"/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vehicle, </a:t>
            </a:r>
            <a:r>
              <a:rPr sz="2000" b="1" i="1" spc="-20" dirty="0">
                <a:solidFill>
                  <a:srgbClr val="939598"/>
                </a:solidFill>
                <a:latin typeface="Trebuchet MS"/>
                <a:cs typeface="Trebuchet MS"/>
              </a:rPr>
              <a:t>uniform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7302" y="4593310"/>
            <a:ext cx="4418330" cy="60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265"/>
              </a:lnSpc>
              <a:spcBef>
                <a:spcPts val="100"/>
              </a:spcBef>
              <a:buFont typeface="Trebuchet MS"/>
              <a:buAutoNum type="romanUcPeriod" startAt="11"/>
              <a:tabLst>
                <a:tab pos="469265" algn="l"/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video</a:t>
            </a:r>
            <a:r>
              <a:rPr sz="2000" b="1" i="1" spc="-7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profile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ts val="2265"/>
              </a:lnSpc>
              <a:buFont typeface="Trebuchet MS"/>
              <a:buAutoNum type="romanUcPeriod" startAt="11"/>
              <a:tabLst>
                <a:tab pos="469265" algn="l"/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 </a:t>
            </a:r>
            <a:r>
              <a:rPr sz="2000" b="1" i="1" spc="-70" dirty="0">
                <a:solidFill>
                  <a:srgbClr val="939598"/>
                </a:solidFill>
                <a:latin typeface="Trebuchet MS"/>
                <a:cs typeface="Trebuchet MS"/>
              </a:rPr>
              <a:t>video</a:t>
            </a:r>
            <a:r>
              <a:rPr sz="2000" b="1" i="1" spc="-7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profile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7302" y="5403316"/>
            <a:ext cx="4638040" cy="87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Trebuchet MS"/>
              <a:buAutoNum type="romanUcPeriod" startAt="13"/>
              <a:tabLst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Development Phase </a:t>
            </a:r>
            <a:r>
              <a:rPr sz="2000" b="1" i="1" spc="-240" dirty="0">
                <a:solidFill>
                  <a:srgbClr val="939598"/>
                </a:solidFill>
                <a:latin typeface="Trebuchet MS"/>
                <a:cs typeface="Trebuchet MS"/>
              </a:rPr>
              <a:t>: </a:t>
            </a:r>
            <a:r>
              <a:rPr sz="2000" b="1" i="1" spc="-35" dirty="0">
                <a:solidFill>
                  <a:srgbClr val="939598"/>
                </a:solidFill>
                <a:latin typeface="Trebuchet MS"/>
                <a:cs typeface="Trebuchet MS"/>
              </a:rPr>
              <a:t>visual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identity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1850"/>
              </a:spcBef>
              <a:buFont typeface="Trebuchet MS"/>
              <a:buAutoNum type="romanUcPeriod" startAt="13"/>
              <a:tabLst>
                <a:tab pos="469900" algn="l"/>
              </a:tabLst>
            </a:pP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Presentation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7303" y="3294100"/>
            <a:ext cx="888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latin typeface="Arial"/>
                <a:cs typeface="Arial"/>
              </a:rPr>
              <a:t>DESKRIPSI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7303" y="3834003"/>
            <a:ext cx="782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25" dirty="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b="1" spc="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600" b="1" spc="-9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b="1" spc="-1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77303" y="4373905"/>
            <a:ext cx="9486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105" dirty="0">
                <a:latin typeface="Arial"/>
                <a:cs typeface="Arial"/>
              </a:rPr>
              <a:t>N</a:t>
            </a:r>
            <a:r>
              <a:rPr sz="1600" spc="-40" dirty="0">
                <a:latin typeface="Arial"/>
                <a:cs typeface="Arial"/>
              </a:rPr>
              <a:t>I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90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I</a:t>
            </a:r>
            <a:r>
              <a:rPr sz="1600" spc="-8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77303" y="4913807"/>
            <a:ext cx="8159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85" dirty="0">
                <a:latin typeface="Arial"/>
                <a:cs typeface="Arial"/>
              </a:rPr>
              <a:t>PUSTAKA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658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PENDAHULUAN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19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49238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/>
              <a:t>DKV  Corporate </a:t>
            </a:r>
            <a:r>
              <a:rPr lang="en-US" spc="-200" dirty="0"/>
              <a:t>Identity</a:t>
            </a:r>
            <a:endParaRPr spc="-200" dirty="0"/>
          </a:p>
        </p:txBody>
      </p:sp>
      <p:sp>
        <p:nvSpPr>
          <p:cNvPr id="7" name="object 7"/>
          <p:cNvSpPr txBox="1"/>
          <p:nvPr/>
        </p:nvSpPr>
        <p:spPr>
          <a:xfrm>
            <a:off x="5084902" y="5673318"/>
            <a:ext cx="1435100" cy="60071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61950" marR="5080" indent="-349250">
              <a:lnSpc>
                <a:spcPts val="2130"/>
              </a:lnSpc>
              <a:spcBef>
                <a:spcPts val="395"/>
              </a:spcBef>
            </a:pP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-------------------  </a:t>
            </a:r>
            <a:r>
              <a:rPr sz="2000" b="1" spc="105" dirty="0">
                <a:solidFill>
                  <a:srgbClr val="939598"/>
                </a:solidFill>
                <a:latin typeface="Trebuchet MS"/>
                <a:cs typeface="Trebuchet MS"/>
              </a:rPr>
              <a:t>100%</a:t>
            </a:r>
            <a:endParaRPr sz="2000">
              <a:latin typeface="Trebuchet MS"/>
              <a:cs typeface="Trebuchet M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408252" y="3268954"/>
          <a:ext cx="6929120" cy="246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0465"/>
                <a:gridCol w="1576705"/>
                <a:gridCol w="1631950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ts val="2300"/>
                        </a:lnSpc>
                      </a:pPr>
                      <a:r>
                        <a:rPr sz="2000" b="1" spc="-2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Kehadiran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ts val="2300"/>
                        </a:lnSpc>
                      </a:pPr>
                      <a:r>
                        <a:rPr sz="2000" b="1" spc="15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-200" dirty="0">
                          <a:latin typeface="Arial"/>
                          <a:cs typeface="Arial"/>
                        </a:rPr>
                        <a:t>DESKRIPSI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7465" marB="0"/>
                </a:tc>
              </a:tr>
              <a:tr h="539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Tugas </a:t>
                      </a:r>
                      <a:r>
                        <a:rPr sz="2000" b="1" spc="-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1 </a:t>
                      </a:r>
                      <a:r>
                        <a:rPr sz="2000" b="1" spc="-24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: </a:t>
                      </a:r>
                      <a:r>
                        <a:rPr sz="2000" b="1" spc="-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Planning</a:t>
                      </a:r>
                      <a:r>
                        <a:rPr sz="2000" b="1" spc="-13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phase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15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175" dirty="0">
                          <a:latin typeface="Arial"/>
                          <a:cs typeface="Arial"/>
                        </a:rPr>
                        <a:t>JADWAL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55575" marB="0"/>
                </a:tc>
              </a:tr>
              <a:tr h="539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-1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UTS </a:t>
                      </a:r>
                      <a:r>
                        <a:rPr sz="2000" b="1" spc="-24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: </a:t>
                      </a:r>
                      <a:r>
                        <a:rPr sz="2000" b="1" spc="-4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Concept</a:t>
                      </a:r>
                      <a:r>
                        <a:rPr sz="2000" b="1" spc="-14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phase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15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PENILAIAN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154940" marB="0"/>
                </a:tc>
              </a:tr>
              <a:tr h="539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Tugas </a:t>
                      </a:r>
                      <a:r>
                        <a:rPr sz="2000" b="1" spc="-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 </a:t>
                      </a:r>
                      <a:r>
                        <a:rPr sz="2000" b="1" spc="-24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: </a:t>
                      </a:r>
                      <a:r>
                        <a:rPr sz="2000" b="1" spc="-4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Development</a:t>
                      </a:r>
                      <a:r>
                        <a:rPr sz="2000" b="1" spc="-13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phase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15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600" spc="-185" dirty="0">
                          <a:latin typeface="Arial"/>
                          <a:cs typeface="Arial"/>
                        </a:rPr>
                        <a:t>PUSTAKA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54940" marB="0"/>
                </a:tc>
              </a:tr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5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UAS </a:t>
                      </a:r>
                      <a:r>
                        <a:rPr sz="2000" b="1" spc="-24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2000" b="1" spc="-7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Presentation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000" b="1" spc="150" dirty="0">
                          <a:solidFill>
                            <a:srgbClr val="939598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658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PENDAHULUAN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19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7297" y="1099311"/>
            <a:ext cx="48476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lang="en-US" spc="-210" dirty="0"/>
              <a:t>DKV  Corporate </a:t>
            </a:r>
            <a:r>
              <a:rPr lang="en-US" spc="-200" dirty="0"/>
              <a:t>Identity</a:t>
            </a:r>
            <a:endParaRPr spc="-200" dirty="0"/>
          </a:p>
        </p:txBody>
      </p:sp>
      <p:sp>
        <p:nvSpPr>
          <p:cNvPr id="7" name="object 7"/>
          <p:cNvSpPr txBox="1"/>
          <p:nvPr/>
        </p:nvSpPr>
        <p:spPr>
          <a:xfrm>
            <a:off x="1427302" y="3243300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130" dirty="0">
                <a:solidFill>
                  <a:srgbClr val="939598"/>
                </a:solidFill>
                <a:latin typeface="Trebuchet MS"/>
                <a:cs typeface="Trebuchet MS"/>
              </a:rPr>
              <a:t>Twemlow, </a:t>
            </a:r>
            <a:r>
              <a:rPr sz="2000" b="1" spc="-60" dirty="0">
                <a:solidFill>
                  <a:srgbClr val="939598"/>
                </a:solidFill>
                <a:latin typeface="Trebuchet MS"/>
                <a:cs typeface="Trebuchet MS"/>
              </a:rPr>
              <a:t>Alice.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2006. </a:t>
            </a: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What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is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Graphic </a:t>
            </a:r>
            <a:r>
              <a:rPr sz="2000" b="1" i="1" spc="10" dirty="0">
                <a:solidFill>
                  <a:srgbClr val="939598"/>
                </a:solidFill>
                <a:latin typeface="Trebuchet MS"/>
                <a:cs typeface="Trebuchet MS"/>
              </a:rPr>
              <a:t>Design  </a:t>
            </a:r>
            <a:r>
              <a:rPr sz="2000" b="1" i="1" spc="-120" dirty="0">
                <a:solidFill>
                  <a:srgbClr val="939598"/>
                </a:solidFill>
                <a:latin typeface="Trebuchet MS"/>
                <a:cs typeface="Trebuchet MS"/>
              </a:rPr>
              <a:t>For?</a:t>
            </a:r>
            <a:r>
              <a:rPr sz="2000" b="1" spc="-120" dirty="0">
                <a:solidFill>
                  <a:srgbClr val="939598"/>
                </a:solidFill>
                <a:latin typeface="Trebuchet MS"/>
                <a:cs typeface="Trebuchet MS"/>
              </a:rPr>
              <a:t>.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Switzerland:</a:t>
            </a:r>
            <a:r>
              <a:rPr sz="2000" b="1" spc="10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RotoVision.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2-940361-07-X.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8160" algn="l"/>
              </a:tabLst>
            </a:pPr>
            <a:r>
              <a:rPr sz="2000" b="1" spc="5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spc="5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f</a:t>
            </a:r>
            <a:r>
              <a:rPr sz="2000" b="1" spc="60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-65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-65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spc="-40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Trebuchet MS"/>
                <a:cs typeface="Trebuchet MS"/>
              </a:rPr>
              <a:t>g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,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spc="-175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spc="-40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120" dirty="0">
                <a:solidFill>
                  <a:srgbClr val="939598"/>
                </a:solidFill>
                <a:latin typeface="Trebuchet MS"/>
                <a:cs typeface="Trebuchet MS"/>
              </a:rPr>
              <a:t>g</a:t>
            </a:r>
            <a:r>
              <a:rPr sz="2000" b="1" spc="105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spc="-114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spc="5" dirty="0">
                <a:solidFill>
                  <a:srgbClr val="939598"/>
                </a:solidFill>
                <a:latin typeface="Trebuchet MS"/>
                <a:cs typeface="Trebuchet MS"/>
              </a:rPr>
              <a:t>2</a:t>
            </a:r>
            <a:r>
              <a:rPr sz="2000" b="1" spc="60" dirty="0">
                <a:solidFill>
                  <a:srgbClr val="939598"/>
                </a:solidFill>
                <a:latin typeface="Trebuchet MS"/>
                <a:cs typeface="Trebuchet MS"/>
              </a:rPr>
              <a:t>0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0</a:t>
            </a:r>
            <a:r>
              <a:rPr sz="2000" b="1" spc="35" dirty="0">
                <a:solidFill>
                  <a:srgbClr val="939598"/>
                </a:solidFill>
                <a:latin typeface="Trebuchet MS"/>
                <a:cs typeface="Trebuchet MS"/>
              </a:rPr>
              <a:t>6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Trebuchet MS"/>
                <a:cs typeface="Trebuchet MS"/>
              </a:rPr>
              <a:t>D</a:t>
            </a:r>
            <a:r>
              <a:rPr sz="2000" b="1" i="1" spc="-80" dirty="0">
                <a:solidFill>
                  <a:srgbClr val="939598"/>
                </a:solidFill>
                <a:latin typeface="Trebuchet MS"/>
                <a:cs typeface="Trebuchet MS"/>
              </a:rPr>
              <a:t>e</a:t>
            </a:r>
            <a:r>
              <a:rPr sz="2000" b="1" i="1" spc="-2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i="1" spc="10" dirty="0">
                <a:solidFill>
                  <a:srgbClr val="939598"/>
                </a:solidFill>
                <a:latin typeface="Trebuchet MS"/>
                <a:cs typeface="Trebuchet MS"/>
              </a:rPr>
              <a:t>i</a:t>
            </a: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i="1" spc="-80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i="1" spc="-40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i="1" dirty="0">
                <a:solidFill>
                  <a:srgbClr val="939598"/>
                </a:solidFill>
                <a:latin typeface="Trebuchet MS"/>
                <a:cs typeface="Trebuchet MS"/>
              </a:rPr>
              <a:t>m</a:t>
            </a:r>
            <a:r>
              <a:rPr sz="2000" b="1" i="1" spc="55" dirty="0">
                <a:solidFill>
                  <a:srgbClr val="939598"/>
                </a:solidFill>
                <a:latin typeface="Trebuchet MS"/>
                <a:cs typeface="Trebuchet MS"/>
              </a:rPr>
              <a:t>u</a:t>
            </a:r>
            <a:r>
              <a:rPr sz="2000" b="1" i="1" spc="20" dirty="0">
                <a:solidFill>
                  <a:srgbClr val="939598"/>
                </a:solidFill>
                <a:latin typeface="Trebuchet MS"/>
                <a:cs typeface="Trebuchet MS"/>
              </a:rPr>
              <a:t>ni</a:t>
            </a:r>
            <a:r>
              <a:rPr sz="2000" b="1" i="1" spc="-15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i="1" spc="-2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i="1" spc="-85" dirty="0">
                <a:solidFill>
                  <a:srgbClr val="939598"/>
                </a:solidFill>
                <a:latin typeface="Trebuchet MS"/>
                <a:cs typeface="Trebuchet MS"/>
              </a:rPr>
              <a:t>i  </a:t>
            </a:r>
            <a:r>
              <a:rPr sz="2000" b="1" i="1" spc="-35" dirty="0">
                <a:solidFill>
                  <a:srgbClr val="939598"/>
                </a:solidFill>
                <a:latin typeface="Trebuchet MS"/>
                <a:cs typeface="Trebuchet MS"/>
              </a:rPr>
              <a:t>Visual </a:t>
            </a:r>
            <a:r>
              <a:rPr sz="2000" b="1" i="1" spc="-125" dirty="0">
                <a:solidFill>
                  <a:srgbClr val="939598"/>
                </a:solidFill>
                <a:latin typeface="Trebuchet MS"/>
                <a:cs typeface="Trebuchet MS"/>
              </a:rPr>
              <a:t>Terpadu</a:t>
            </a:r>
            <a:r>
              <a:rPr sz="2000" b="1" spc="-125" dirty="0">
                <a:solidFill>
                  <a:srgbClr val="939598"/>
                </a:solidFill>
                <a:latin typeface="Trebuchet MS"/>
                <a:cs typeface="Trebuchet MS"/>
              </a:rPr>
              <a:t>.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Jakarta: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Arte</a:t>
            </a:r>
            <a:r>
              <a:rPr sz="2000" b="1" spc="16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Intermedia.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979-15429-0-2.</a:t>
            </a:r>
            <a:endParaRPr sz="2000">
              <a:latin typeface="Trebuchet MS"/>
              <a:cs typeface="Trebuchet MS"/>
            </a:endParaRPr>
          </a:p>
          <a:p>
            <a:pPr marL="12700" marR="5715">
              <a:lnSpc>
                <a:spcPts val="2130"/>
              </a:lnSpc>
              <a:spcBef>
                <a:spcPts val="2150"/>
              </a:spcBef>
            </a:pPr>
            <a:r>
              <a:rPr sz="2000" b="1" spc="30" dirty="0">
                <a:solidFill>
                  <a:srgbClr val="939598"/>
                </a:solidFill>
                <a:latin typeface="Trebuchet MS"/>
                <a:cs typeface="Trebuchet MS"/>
              </a:rPr>
              <a:t>Meggs,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Philip </a:t>
            </a:r>
            <a:r>
              <a:rPr sz="2000" b="1" spc="-135" dirty="0">
                <a:solidFill>
                  <a:srgbClr val="939598"/>
                </a:solidFill>
                <a:latin typeface="Trebuchet MS"/>
                <a:cs typeface="Trebuchet MS"/>
              </a:rPr>
              <a:t>B., </a:t>
            </a:r>
            <a:r>
              <a:rPr sz="2000" b="1" spc="10" dirty="0">
                <a:solidFill>
                  <a:srgbClr val="939598"/>
                </a:solidFill>
                <a:latin typeface="Trebuchet MS"/>
                <a:cs typeface="Trebuchet MS"/>
              </a:rPr>
              <a:t>Alston </a:t>
            </a:r>
            <a:r>
              <a:rPr sz="2000" b="1" spc="-180" dirty="0">
                <a:solidFill>
                  <a:srgbClr val="939598"/>
                </a:solidFill>
                <a:latin typeface="Trebuchet MS"/>
                <a:cs typeface="Trebuchet MS"/>
              </a:rPr>
              <a:t>W.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Purvis.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2006.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History 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of</a:t>
            </a:r>
            <a:r>
              <a:rPr sz="2000" b="1" i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Graphic</a:t>
            </a:r>
            <a:r>
              <a:rPr sz="2000" b="1" i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25" dirty="0">
                <a:solidFill>
                  <a:srgbClr val="939598"/>
                </a:solidFill>
                <a:latin typeface="Trebuchet MS"/>
                <a:cs typeface="Trebuchet MS"/>
              </a:rPr>
              <a:t>Design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New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939598"/>
                </a:solidFill>
                <a:latin typeface="Trebuchet MS"/>
                <a:cs typeface="Trebuchet MS"/>
              </a:rPr>
              <a:t>Jersey: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10" dirty="0">
                <a:solidFill>
                  <a:srgbClr val="939598"/>
                </a:solidFill>
                <a:latin typeface="Trebuchet MS"/>
                <a:cs typeface="Trebuchet MS"/>
              </a:rPr>
              <a:t>John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Wilex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&amp;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Sons.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978-0-471-69902-6.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303" y="3294100"/>
            <a:ext cx="888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latin typeface="Arial"/>
                <a:cs typeface="Arial"/>
              </a:rPr>
              <a:t>DESKRIPSI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303" y="3834003"/>
            <a:ext cx="722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75" dirty="0">
                <a:latin typeface="Arial"/>
                <a:cs typeface="Arial"/>
              </a:rPr>
              <a:t>JADWAL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303" y="4373905"/>
            <a:ext cx="9486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105" dirty="0">
                <a:latin typeface="Arial"/>
                <a:cs typeface="Arial"/>
              </a:rPr>
              <a:t>N</a:t>
            </a:r>
            <a:r>
              <a:rPr sz="1600" spc="-40" dirty="0">
                <a:latin typeface="Arial"/>
                <a:cs typeface="Arial"/>
              </a:rPr>
              <a:t>I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90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I</a:t>
            </a:r>
            <a:r>
              <a:rPr sz="1600" spc="-80" dirty="0">
                <a:latin typeface="Arial"/>
                <a:cs typeface="Arial"/>
              </a:rPr>
              <a:t>A</a:t>
            </a:r>
            <a:r>
              <a:rPr sz="1600" spc="-14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7303" y="4913807"/>
            <a:ext cx="90614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4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600" b="1" spc="5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600" b="1" spc="6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600" b="1" spc="-1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00" b="1" spc="-5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b="1" spc="17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1600" b="1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318</Words>
  <Application>Microsoft Office PowerPoint</Application>
  <PresentationFormat>Custom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DKV  Corporate Identity</vt:lpstr>
      <vt:lpstr>DKV Corporate Identity</vt:lpstr>
      <vt:lpstr>DKV  Corporate Identity</vt:lpstr>
      <vt:lpstr>DKV  Corporate Identity</vt:lpstr>
      <vt:lpstr>DKV  Corporate Identity</vt:lpstr>
      <vt:lpstr>DKV  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DKV  Corporate Identity</dc:title>
  <dc:creator>Marni</dc:creator>
  <cp:lastModifiedBy>Marni</cp:lastModifiedBy>
  <cp:revision>2</cp:revision>
  <dcterms:created xsi:type="dcterms:W3CDTF">2018-05-24T07:19:13Z</dcterms:created>
  <dcterms:modified xsi:type="dcterms:W3CDTF">2018-05-24T07:48:37Z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