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"/>
            <a:ext cx="10690961" cy="75567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7" y="1099311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302" y="3243300"/>
            <a:ext cx="7838795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6" y="6551015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630502" y="3631260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285" y="3614521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8360" y="3614521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5189" y="3776929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39797" y="3614521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36354" y="3614521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9581" y="3614521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8815" y="3614521"/>
            <a:ext cx="219075" cy="610870"/>
          </a:xfrm>
          <a:custGeom>
            <a:avLst/>
            <a:gdLst/>
            <a:ahLst/>
            <a:cxnLst/>
            <a:rect l="l" t="t" r="r" b="b"/>
            <a:pathLst>
              <a:path w="219075" h="610870">
                <a:moveTo>
                  <a:pt x="161480" y="16738"/>
                </a:moveTo>
                <a:lnTo>
                  <a:pt x="218592" y="16738"/>
                </a:lnTo>
                <a:lnTo>
                  <a:pt x="218592" y="0"/>
                </a:lnTo>
                <a:lnTo>
                  <a:pt x="0" y="0"/>
                </a:lnTo>
                <a:lnTo>
                  <a:pt x="0" y="16738"/>
                </a:lnTo>
                <a:lnTo>
                  <a:pt x="56375" y="16738"/>
                </a:lnTo>
                <a:lnTo>
                  <a:pt x="56375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92" y="610374"/>
                </a:lnTo>
                <a:lnTo>
                  <a:pt x="218592" y="594372"/>
                </a:lnTo>
                <a:lnTo>
                  <a:pt x="161480" y="594372"/>
                </a:lnTo>
                <a:lnTo>
                  <a:pt x="161480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77182" y="3614521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72494" y="3600005"/>
            <a:ext cx="445134" cy="626110"/>
          </a:xfrm>
          <a:custGeom>
            <a:avLst/>
            <a:gdLst/>
            <a:ahLst/>
            <a:cxnLst/>
            <a:rect l="l" t="t" r="r" b="b"/>
            <a:pathLst>
              <a:path w="445135" h="626110">
                <a:moveTo>
                  <a:pt x="403885" y="579310"/>
                </a:moveTo>
                <a:lnTo>
                  <a:pt x="402145" y="577824"/>
                </a:lnTo>
                <a:lnTo>
                  <a:pt x="400685" y="575741"/>
                </a:lnTo>
                <a:lnTo>
                  <a:pt x="399516" y="573074"/>
                </a:lnTo>
                <a:lnTo>
                  <a:pt x="398335" y="570407"/>
                </a:lnTo>
                <a:lnTo>
                  <a:pt x="397751" y="566851"/>
                </a:lnTo>
                <a:lnTo>
                  <a:pt x="397751" y="562381"/>
                </a:lnTo>
                <a:lnTo>
                  <a:pt x="397751" y="401650"/>
                </a:lnTo>
                <a:lnTo>
                  <a:pt x="444995" y="401650"/>
                </a:lnTo>
                <a:lnTo>
                  <a:pt x="444995" y="385648"/>
                </a:lnTo>
                <a:lnTo>
                  <a:pt x="235521" y="385648"/>
                </a:lnTo>
                <a:lnTo>
                  <a:pt x="235521" y="401650"/>
                </a:lnTo>
                <a:lnTo>
                  <a:pt x="291896" y="401650"/>
                </a:lnTo>
                <a:lnTo>
                  <a:pt x="291896" y="609638"/>
                </a:lnTo>
                <a:lnTo>
                  <a:pt x="288290" y="609638"/>
                </a:lnTo>
                <a:lnTo>
                  <a:pt x="283756" y="609879"/>
                </a:lnTo>
                <a:lnTo>
                  <a:pt x="278295" y="610374"/>
                </a:lnTo>
                <a:lnTo>
                  <a:pt x="272834" y="610870"/>
                </a:lnTo>
                <a:lnTo>
                  <a:pt x="268490" y="611124"/>
                </a:lnTo>
                <a:lnTo>
                  <a:pt x="265264" y="611124"/>
                </a:lnTo>
                <a:lnTo>
                  <a:pt x="210418" y="596846"/>
                </a:lnTo>
                <a:lnTo>
                  <a:pt x="169545" y="563308"/>
                </a:lnTo>
                <a:lnTo>
                  <a:pt x="141160" y="515435"/>
                </a:lnTo>
                <a:lnTo>
                  <a:pt x="123825" y="458114"/>
                </a:lnTo>
                <a:lnTo>
                  <a:pt x="114955" y="392974"/>
                </a:lnTo>
                <a:lnTo>
                  <a:pt x="112001" y="321652"/>
                </a:lnTo>
                <a:lnTo>
                  <a:pt x="112501" y="296525"/>
                </a:lnTo>
                <a:lnTo>
                  <a:pt x="116501" y="246204"/>
                </a:lnTo>
                <a:lnTo>
                  <a:pt x="124645" y="196283"/>
                </a:lnTo>
                <a:lnTo>
                  <a:pt x="137779" y="149730"/>
                </a:lnTo>
                <a:lnTo>
                  <a:pt x="156176" y="107577"/>
                </a:lnTo>
                <a:lnTo>
                  <a:pt x="180707" y="73110"/>
                </a:lnTo>
                <a:lnTo>
                  <a:pt x="211546" y="47490"/>
                </a:lnTo>
                <a:lnTo>
                  <a:pt x="248841" y="34379"/>
                </a:lnTo>
                <a:lnTo>
                  <a:pt x="269913" y="32740"/>
                </a:lnTo>
                <a:lnTo>
                  <a:pt x="285177" y="34414"/>
                </a:lnTo>
                <a:lnTo>
                  <a:pt x="325666" y="46139"/>
                </a:lnTo>
                <a:lnTo>
                  <a:pt x="362488" y="69367"/>
                </a:lnTo>
                <a:lnTo>
                  <a:pt x="374904" y="79997"/>
                </a:lnTo>
                <a:lnTo>
                  <a:pt x="374904" y="189014"/>
                </a:lnTo>
                <a:lnTo>
                  <a:pt x="391617" y="189014"/>
                </a:lnTo>
                <a:lnTo>
                  <a:pt x="391617" y="0"/>
                </a:lnTo>
                <a:lnTo>
                  <a:pt x="374904" y="0"/>
                </a:lnTo>
                <a:lnTo>
                  <a:pt x="374904" y="38138"/>
                </a:lnTo>
                <a:lnTo>
                  <a:pt x="365357" y="33923"/>
                </a:lnTo>
                <a:lnTo>
                  <a:pt x="327088" y="22047"/>
                </a:lnTo>
                <a:lnTo>
                  <a:pt x="281704" y="14974"/>
                </a:lnTo>
                <a:lnTo>
                  <a:pt x="266623" y="14503"/>
                </a:lnTo>
                <a:lnTo>
                  <a:pt x="241137" y="16079"/>
                </a:lnTo>
                <a:lnTo>
                  <a:pt x="191321" y="28685"/>
                </a:lnTo>
                <a:lnTo>
                  <a:pt x="143510" y="53460"/>
                </a:lnTo>
                <a:lnTo>
                  <a:pt x="100528" y="87779"/>
                </a:lnTo>
                <a:lnTo>
                  <a:pt x="63193" y="130842"/>
                </a:lnTo>
                <a:lnTo>
                  <a:pt x="33518" y="180377"/>
                </a:lnTo>
                <a:lnTo>
                  <a:pt x="12194" y="235334"/>
                </a:lnTo>
                <a:lnTo>
                  <a:pt x="1354" y="291703"/>
                </a:lnTo>
                <a:lnTo>
                  <a:pt x="0" y="320167"/>
                </a:lnTo>
                <a:lnTo>
                  <a:pt x="2221" y="358176"/>
                </a:lnTo>
                <a:lnTo>
                  <a:pt x="20000" y="431195"/>
                </a:lnTo>
                <a:lnTo>
                  <a:pt x="35560" y="466204"/>
                </a:lnTo>
                <a:lnTo>
                  <a:pt x="54945" y="499079"/>
                </a:lnTo>
                <a:lnTo>
                  <a:pt x="103389" y="555029"/>
                </a:lnTo>
                <a:lnTo>
                  <a:pt x="163837" y="597108"/>
                </a:lnTo>
                <a:lnTo>
                  <a:pt x="230989" y="620502"/>
                </a:lnTo>
                <a:lnTo>
                  <a:pt x="266750" y="624890"/>
                </a:lnTo>
                <a:lnTo>
                  <a:pt x="268605" y="624890"/>
                </a:lnTo>
                <a:lnTo>
                  <a:pt x="271145" y="625005"/>
                </a:lnTo>
                <a:lnTo>
                  <a:pt x="274370" y="625259"/>
                </a:lnTo>
                <a:lnTo>
                  <a:pt x="277596" y="625513"/>
                </a:lnTo>
                <a:lnTo>
                  <a:pt x="280123" y="625627"/>
                </a:lnTo>
                <a:lnTo>
                  <a:pt x="281990" y="625627"/>
                </a:lnTo>
                <a:lnTo>
                  <a:pt x="330489" y="620087"/>
                </a:lnTo>
                <a:lnTo>
                  <a:pt x="376574" y="603030"/>
                </a:lnTo>
                <a:lnTo>
                  <a:pt x="410578" y="584517"/>
                </a:lnTo>
                <a:lnTo>
                  <a:pt x="407847" y="582536"/>
                </a:lnTo>
                <a:lnTo>
                  <a:pt x="405625" y="580796"/>
                </a:lnTo>
                <a:lnTo>
                  <a:pt x="403885" y="57931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502" y="4545660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68285" y="4528921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19008" y="4528908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18917" y="4691329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53525" y="4528921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6033" y="4514405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33064" y="4514405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7302" y="2886658"/>
            <a:ext cx="378269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75" dirty="0">
                <a:solidFill>
                  <a:srgbClr val="FFFFFF"/>
                </a:solidFill>
                <a:latin typeface="Arial"/>
                <a:cs typeface="Arial"/>
              </a:rPr>
              <a:t>PERTEMUAN	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2200">
              <a:latin typeface="Arial"/>
              <a:cs typeface="Arial"/>
            </a:endParaRPr>
          </a:p>
          <a:p>
            <a:pPr marL="36195" marR="5080">
              <a:lnSpc>
                <a:spcPct val="100000"/>
              </a:lnSpc>
              <a:spcBef>
                <a:spcPts val="1315"/>
              </a:spcBef>
            </a:pPr>
            <a:r>
              <a:rPr sz="6000" spc="-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120" dirty="0">
                <a:solidFill>
                  <a:srgbClr val="939598"/>
                </a:solidFill>
                <a:latin typeface="Times New Roman"/>
                <a:cs typeface="Times New Roman"/>
              </a:rPr>
              <a:t>A</a:t>
            </a:r>
            <a:r>
              <a:rPr sz="6000" spc="-21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8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20" dirty="0">
                <a:solidFill>
                  <a:srgbClr val="939598"/>
                </a:solidFill>
                <a:latin typeface="Times New Roman"/>
                <a:cs typeface="Times New Roman"/>
              </a:rPr>
              <a:t>I</a:t>
            </a:r>
            <a:r>
              <a:rPr sz="6000" spc="-40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215" dirty="0">
                <a:solidFill>
                  <a:srgbClr val="939598"/>
                </a:solidFill>
                <a:latin typeface="Times New Roman"/>
                <a:cs typeface="Times New Roman"/>
              </a:rPr>
              <a:t>G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89483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PLANNING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PHASE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2477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39598"/>
                </a:solidFill>
                <a:latin typeface="Arial"/>
                <a:cs typeface="Arial"/>
              </a:rPr>
              <a:t>II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302" y="2973298"/>
            <a:ext cx="5440045" cy="141033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508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Mampu </a:t>
            </a:r>
            <a:r>
              <a:rPr sz="2000" b="1" spc="5" dirty="0">
                <a:solidFill>
                  <a:srgbClr val="939598"/>
                </a:solidFill>
                <a:latin typeface="Trebuchet MS"/>
                <a:cs typeface="Trebuchet MS"/>
              </a:rPr>
              <a:t>menganalisis </a:t>
            </a: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berbagai 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aspek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desain  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untuk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pengerjaan </a:t>
            </a:r>
            <a:r>
              <a:rPr sz="2000" b="1" spc="-50" dirty="0">
                <a:solidFill>
                  <a:srgbClr val="939598"/>
                </a:solidFill>
                <a:latin typeface="Trebuchet MS"/>
                <a:cs typeface="Trebuchet MS"/>
              </a:rPr>
              <a:t>proyek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Corporate</a:t>
            </a:r>
            <a:r>
              <a:rPr sz="2000" b="1" spc="6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Identity.</a:t>
            </a:r>
            <a:endParaRPr sz="2000">
              <a:latin typeface="Trebuchet MS"/>
              <a:cs typeface="Trebuchet MS"/>
            </a:endParaRPr>
          </a:p>
          <a:p>
            <a:pPr marL="222250" marR="66675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Mampu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melengkapi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kebutuhan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perancangan  </a:t>
            </a:r>
            <a:r>
              <a:rPr sz="2000" b="1" spc="-50" dirty="0">
                <a:solidFill>
                  <a:srgbClr val="939598"/>
                </a:solidFill>
                <a:latin typeface="Trebuchet MS"/>
                <a:cs typeface="Trebuchet MS"/>
              </a:rPr>
              <a:t>proyek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Corporate</a:t>
            </a:r>
            <a:r>
              <a:rPr sz="2000" b="1" spc="3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Identity.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303" y="3294100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KOMPETENSI</a:t>
            </a:r>
            <a:r>
              <a:rPr sz="1600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40" dirty="0">
                <a:solidFill>
                  <a:srgbClr val="FFFFFF"/>
                </a:solidFill>
                <a:latin typeface="Trebuchet MS"/>
                <a:cs typeface="Trebuchet MS"/>
              </a:rPr>
              <a:t>DASAR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303" y="3834003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25" dirty="0">
                <a:solidFill>
                  <a:srgbClr val="939598"/>
                </a:solidFill>
                <a:latin typeface="Arial"/>
                <a:cs typeface="Arial"/>
              </a:rPr>
              <a:t>POKOK</a:t>
            </a:r>
            <a:r>
              <a:rPr sz="1600" spc="-30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939598"/>
                </a:solidFill>
                <a:latin typeface="Arial"/>
                <a:cs typeface="Arial"/>
              </a:rPr>
              <a:t>BAHASAN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303" y="4373905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29" dirty="0">
                <a:solidFill>
                  <a:srgbClr val="939598"/>
                </a:solidFill>
                <a:latin typeface="Arial"/>
                <a:cs typeface="Arial"/>
              </a:rPr>
              <a:t>SUB </a:t>
            </a:r>
            <a:r>
              <a:rPr sz="1600" spc="-225" dirty="0">
                <a:solidFill>
                  <a:srgbClr val="939598"/>
                </a:solidFill>
                <a:latin typeface="Arial"/>
                <a:cs typeface="Arial"/>
              </a:rPr>
              <a:t>POKOK</a:t>
            </a:r>
            <a:r>
              <a:rPr sz="1600" spc="-204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939598"/>
                </a:solidFill>
                <a:latin typeface="Arial"/>
                <a:cs typeface="Arial"/>
              </a:rPr>
              <a:t>BAHASAN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89483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PLANNING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PHASE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2477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39598"/>
                </a:solidFill>
                <a:latin typeface="Arial"/>
                <a:cs typeface="Arial"/>
              </a:rPr>
              <a:t>II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302" y="3243300"/>
            <a:ext cx="17849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Planning</a:t>
            </a:r>
            <a:r>
              <a:rPr sz="2000" b="1" spc="-7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Phase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303" y="3294100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4" dirty="0">
                <a:solidFill>
                  <a:srgbClr val="939598"/>
                </a:solidFill>
                <a:latin typeface="Arial"/>
                <a:cs typeface="Arial"/>
              </a:rPr>
              <a:t>KOMPETENSI</a:t>
            </a:r>
            <a:r>
              <a:rPr sz="1600" spc="1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939598"/>
                </a:solidFill>
                <a:latin typeface="Arial"/>
                <a:cs typeface="Arial"/>
              </a:rPr>
              <a:t>DASAR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FFFFFF"/>
                </a:solidFill>
                <a:latin typeface="Trebuchet MS"/>
                <a:cs typeface="Trebuchet MS"/>
              </a:rPr>
              <a:t>POKOK</a:t>
            </a:r>
            <a:r>
              <a:rPr sz="16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BAHASAN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229" dirty="0">
                <a:solidFill>
                  <a:srgbClr val="939598"/>
                </a:solidFill>
                <a:latin typeface="Arial"/>
                <a:cs typeface="Arial"/>
              </a:rPr>
              <a:t>SUB </a:t>
            </a:r>
            <a:r>
              <a:rPr sz="1600" spc="-225" dirty="0">
                <a:solidFill>
                  <a:srgbClr val="939598"/>
                </a:solidFill>
                <a:latin typeface="Arial"/>
                <a:cs typeface="Arial"/>
              </a:rPr>
              <a:t>POKOK</a:t>
            </a:r>
            <a:r>
              <a:rPr sz="1600" spc="-204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939598"/>
                </a:solidFill>
                <a:latin typeface="Arial"/>
                <a:cs typeface="Arial"/>
              </a:rPr>
              <a:t>BAHASAN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8" y="543306"/>
            <a:ext cx="189483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PLANNING</a:t>
            </a:r>
            <a:r>
              <a:rPr sz="20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PHASE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300" y="594106"/>
            <a:ext cx="12477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0" dirty="0">
                <a:solidFill>
                  <a:srgbClr val="939598"/>
                </a:solidFill>
                <a:latin typeface="Arial"/>
                <a:cs typeface="Arial"/>
              </a:rPr>
              <a:t>PERTEMUAN</a:t>
            </a:r>
            <a:r>
              <a:rPr sz="1600" spc="-2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939598"/>
                </a:solidFill>
                <a:latin typeface="Arial"/>
                <a:cs typeface="Arial"/>
              </a:rPr>
              <a:t>II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302" y="3243300"/>
            <a:ext cx="2706370" cy="141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-5" dirty="0">
                <a:solidFill>
                  <a:srgbClr val="939598"/>
                </a:solidFill>
                <a:latin typeface="Trebuchet MS"/>
                <a:cs typeface="Trebuchet MS"/>
              </a:rPr>
              <a:t>Brainstorming</a:t>
            </a:r>
            <a:endParaRPr sz="2000">
              <a:latin typeface="Trebuchet MS"/>
              <a:cs typeface="Trebuchet MS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Requirements</a:t>
            </a:r>
            <a:endParaRPr sz="2000">
              <a:latin typeface="Trebuchet MS"/>
              <a:cs typeface="Trebuchet MS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-40" dirty="0">
                <a:solidFill>
                  <a:srgbClr val="939598"/>
                </a:solidFill>
                <a:latin typeface="Trebuchet MS"/>
                <a:cs typeface="Trebuchet MS"/>
              </a:rPr>
              <a:t>Research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15" dirty="0">
                <a:solidFill>
                  <a:srgbClr val="939598"/>
                </a:solidFill>
                <a:latin typeface="Trebuchet MS"/>
                <a:cs typeface="Trebuchet MS"/>
              </a:rPr>
              <a:t>data</a:t>
            </a:r>
            <a:endParaRPr sz="2000">
              <a:latin typeface="Trebuchet MS"/>
              <a:cs typeface="Trebuchet MS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Analyze </a:t>
            </a:r>
            <a:r>
              <a:rPr sz="2000" b="1" spc="-15" dirty="0">
                <a:solidFill>
                  <a:srgbClr val="939598"/>
                </a:solidFill>
                <a:latin typeface="Trebuchet MS"/>
                <a:cs typeface="Trebuchet MS"/>
              </a:rPr>
              <a:t>and</a:t>
            </a:r>
            <a:r>
              <a:rPr sz="2000" b="1" spc="-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compare</a:t>
            </a:r>
            <a:endParaRPr sz="2000">
              <a:latin typeface="Trebuchet MS"/>
              <a:cs typeface="Trebuchet MS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5" dirty="0">
                <a:solidFill>
                  <a:srgbClr val="939598"/>
                </a:solidFill>
                <a:latin typeface="Trebuchet MS"/>
                <a:cs typeface="Trebuchet MS"/>
              </a:rPr>
              <a:t>Design</a:t>
            </a:r>
            <a:r>
              <a:rPr sz="2000" b="1" spc="-1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plan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303" y="3294100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4" dirty="0">
                <a:solidFill>
                  <a:srgbClr val="939598"/>
                </a:solidFill>
                <a:latin typeface="Arial"/>
                <a:cs typeface="Arial"/>
              </a:rPr>
              <a:t>KOMPETENSI</a:t>
            </a:r>
            <a:r>
              <a:rPr sz="1600" spc="2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80" dirty="0">
                <a:solidFill>
                  <a:srgbClr val="939598"/>
                </a:solidFill>
                <a:latin typeface="Arial"/>
                <a:cs typeface="Arial"/>
              </a:rPr>
              <a:t>DASAR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225" dirty="0">
                <a:solidFill>
                  <a:srgbClr val="939598"/>
                </a:solidFill>
                <a:latin typeface="Arial"/>
                <a:cs typeface="Arial"/>
              </a:rPr>
              <a:t>POKOK</a:t>
            </a:r>
            <a:r>
              <a:rPr sz="1600" spc="-19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spc="-130" dirty="0">
                <a:solidFill>
                  <a:srgbClr val="939598"/>
                </a:solidFill>
                <a:latin typeface="Arial"/>
                <a:cs typeface="Arial"/>
              </a:rPr>
              <a:t>BAHASAN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25" dirty="0">
                <a:solidFill>
                  <a:srgbClr val="FFFFFF"/>
                </a:solidFill>
                <a:latin typeface="Trebuchet MS"/>
                <a:cs typeface="Trebuchet MS"/>
              </a:rPr>
              <a:t>SUB </a:t>
            </a:r>
            <a:r>
              <a:rPr sz="1600" b="1" spc="5" dirty="0">
                <a:solidFill>
                  <a:srgbClr val="FFFFFF"/>
                </a:solidFill>
                <a:latin typeface="Trebuchet MS"/>
                <a:cs typeface="Trebuchet MS"/>
              </a:rPr>
              <a:t>POKOK</a:t>
            </a:r>
            <a:r>
              <a:rPr sz="1600" b="1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45" dirty="0">
                <a:solidFill>
                  <a:srgbClr val="FFFFFF"/>
                </a:solidFill>
                <a:latin typeface="Trebuchet MS"/>
                <a:cs typeface="Trebuchet MS"/>
              </a:rPr>
              <a:t>BAHASAN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7" y="1572501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125" dirty="0"/>
              <a:t>Tim </a:t>
            </a:r>
            <a:r>
              <a:rPr spc="-130" dirty="0"/>
              <a:t>Dosen</a:t>
            </a:r>
            <a:r>
              <a:rPr spc="-135" dirty="0"/>
              <a:t> :</a:t>
            </a:r>
          </a:p>
          <a:p>
            <a:pPr marL="12700" marR="5080">
              <a:lnSpc>
                <a:spcPct val="110800"/>
              </a:lnSpc>
            </a:pPr>
            <a:r>
              <a:rPr spc="-90" dirty="0"/>
              <a:t>Christophera </a:t>
            </a:r>
            <a:r>
              <a:rPr spc="-180" dirty="0"/>
              <a:t>R. </a:t>
            </a:r>
            <a:r>
              <a:rPr spc="-120" dirty="0"/>
              <a:t>Lucius  </a:t>
            </a:r>
            <a:r>
              <a:rPr spc="-105" dirty="0"/>
              <a:t>Ahmad</a:t>
            </a:r>
            <a:r>
              <a:rPr spc="25" dirty="0"/>
              <a:t> </a:t>
            </a:r>
            <a:r>
              <a:rPr spc="-135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302" y="3243300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130" dirty="0">
                <a:solidFill>
                  <a:srgbClr val="939598"/>
                </a:solidFill>
                <a:latin typeface="Trebuchet MS"/>
                <a:cs typeface="Trebuchet MS"/>
              </a:rPr>
              <a:t>Twemlow, </a:t>
            </a:r>
            <a:r>
              <a:rPr sz="2000" b="1" spc="-60" dirty="0">
                <a:solidFill>
                  <a:srgbClr val="939598"/>
                </a:solidFill>
                <a:latin typeface="Trebuchet MS"/>
                <a:cs typeface="Trebuchet MS"/>
              </a:rPr>
              <a:t>Alice.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2006. </a:t>
            </a: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What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is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Graphic </a:t>
            </a:r>
            <a:r>
              <a:rPr sz="2000" b="1" i="1" spc="10" dirty="0">
                <a:solidFill>
                  <a:srgbClr val="939598"/>
                </a:solidFill>
                <a:latin typeface="Trebuchet MS"/>
                <a:cs typeface="Trebuchet MS"/>
              </a:rPr>
              <a:t>Design  </a:t>
            </a:r>
            <a:r>
              <a:rPr sz="2000" b="1" i="1" spc="-120" dirty="0">
                <a:solidFill>
                  <a:srgbClr val="939598"/>
                </a:solidFill>
                <a:latin typeface="Trebuchet MS"/>
                <a:cs typeface="Trebuchet MS"/>
              </a:rPr>
              <a:t>For?</a:t>
            </a:r>
            <a:r>
              <a:rPr sz="2000" b="1" spc="-120" dirty="0">
                <a:solidFill>
                  <a:srgbClr val="939598"/>
                </a:solidFill>
                <a:latin typeface="Trebuchet MS"/>
                <a:cs typeface="Trebuchet MS"/>
              </a:rPr>
              <a:t>.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Switzerland:</a:t>
            </a:r>
            <a:r>
              <a:rPr sz="2000" b="1" spc="10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RotoVision.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2-940361-07-X.</a:t>
            </a:r>
            <a:endParaRPr sz="2000" dirty="0">
              <a:latin typeface="Trebuchet MS"/>
              <a:cs typeface="Trebuchet MS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5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spc="5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f</a:t>
            </a:r>
            <a:r>
              <a:rPr sz="2000" b="1" spc="60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-65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spc="-65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spc="-40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Trebuchet MS"/>
                <a:cs typeface="Trebuchet MS"/>
              </a:rPr>
              <a:t>g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,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spc="-175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spc="-40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spc="120" dirty="0">
                <a:solidFill>
                  <a:srgbClr val="939598"/>
                </a:solidFill>
                <a:latin typeface="Trebuchet MS"/>
                <a:cs typeface="Trebuchet MS"/>
              </a:rPr>
              <a:t>g</a:t>
            </a:r>
            <a:r>
              <a:rPr sz="2000" b="1" spc="105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spc="-114" dirty="0">
                <a:solidFill>
                  <a:srgbClr val="939598"/>
                </a:solidFill>
                <a:latin typeface="Trebuchet MS"/>
                <a:cs typeface="Trebuchet MS"/>
              </a:rPr>
              <a:t>y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spc="5" dirty="0">
                <a:solidFill>
                  <a:srgbClr val="939598"/>
                </a:solidFill>
                <a:latin typeface="Trebuchet MS"/>
                <a:cs typeface="Trebuchet MS"/>
              </a:rPr>
              <a:t>2</a:t>
            </a:r>
            <a:r>
              <a:rPr sz="2000" b="1" spc="60" dirty="0">
                <a:solidFill>
                  <a:srgbClr val="939598"/>
                </a:solidFill>
                <a:latin typeface="Trebuchet MS"/>
                <a:cs typeface="Trebuchet MS"/>
              </a:rPr>
              <a:t>0</a:t>
            </a: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0</a:t>
            </a:r>
            <a:r>
              <a:rPr sz="2000" b="1" spc="35" dirty="0">
                <a:solidFill>
                  <a:srgbClr val="939598"/>
                </a:solidFill>
                <a:latin typeface="Trebuchet MS"/>
                <a:cs typeface="Trebuchet MS"/>
              </a:rPr>
              <a:t>6</a:t>
            </a:r>
            <a:r>
              <a:rPr sz="2000" b="1" spc="-240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Trebuchet MS"/>
                <a:cs typeface="Trebuchet MS"/>
              </a:rPr>
              <a:t>D</a:t>
            </a:r>
            <a:r>
              <a:rPr sz="2000" b="1" i="1" spc="-80" dirty="0">
                <a:solidFill>
                  <a:srgbClr val="939598"/>
                </a:solidFill>
                <a:latin typeface="Trebuchet MS"/>
                <a:cs typeface="Trebuchet MS"/>
              </a:rPr>
              <a:t>e</a:t>
            </a:r>
            <a:r>
              <a:rPr sz="2000" b="1" i="1" spc="-2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i="1" spc="10" dirty="0">
                <a:solidFill>
                  <a:srgbClr val="939598"/>
                </a:solidFill>
                <a:latin typeface="Trebuchet MS"/>
                <a:cs typeface="Trebuchet MS"/>
              </a:rPr>
              <a:t>i</a:t>
            </a:r>
            <a:r>
              <a:rPr sz="2000" b="1" i="1" spc="-55" dirty="0">
                <a:solidFill>
                  <a:srgbClr val="939598"/>
                </a:solidFill>
                <a:latin typeface="Trebuchet MS"/>
                <a:cs typeface="Trebuchet MS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Trebuchet MS"/>
                <a:cs typeface="Trebuchet MS"/>
              </a:rPr>
              <a:t>	</a:t>
            </a:r>
            <a:r>
              <a:rPr sz="2000" b="1" i="1" spc="-80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i="1" spc="-40" dirty="0">
                <a:solidFill>
                  <a:srgbClr val="939598"/>
                </a:solidFill>
                <a:latin typeface="Trebuchet MS"/>
                <a:cs typeface="Trebuchet MS"/>
              </a:rPr>
              <a:t>o</a:t>
            </a:r>
            <a:r>
              <a:rPr sz="2000" b="1" i="1" dirty="0">
                <a:solidFill>
                  <a:srgbClr val="939598"/>
                </a:solidFill>
                <a:latin typeface="Trebuchet MS"/>
                <a:cs typeface="Trebuchet MS"/>
              </a:rPr>
              <a:t>m</a:t>
            </a:r>
            <a:r>
              <a:rPr sz="2000" b="1" i="1" spc="55" dirty="0">
                <a:solidFill>
                  <a:srgbClr val="939598"/>
                </a:solidFill>
                <a:latin typeface="Trebuchet MS"/>
                <a:cs typeface="Trebuchet MS"/>
              </a:rPr>
              <a:t>u</a:t>
            </a:r>
            <a:r>
              <a:rPr sz="2000" b="1" i="1" spc="20" dirty="0">
                <a:solidFill>
                  <a:srgbClr val="939598"/>
                </a:solidFill>
                <a:latin typeface="Trebuchet MS"/>
                <a:cs typeface="Trebuchet MS"/>
              </a:rPr>
              <a:t>ni</a:t>
            </a:r>
            <a:r>
              <a:rPr sz="2000" b="1" i="1" spc="-15" dirty="0">
                <a:solidFill>
                  <a:srgbClr val="939598"/>
                </a:solidFill>
                <a:latin typeface="Trebuchet MS"/>
                <a:cs typeface="Trebuchet MS"/>
              </a:rPr>
              <a:t>k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a</a:t>
            </a:r>
            <a:r>
              <a:rPr sz="2000" b="1" i="1" spc="-20" dirty="0">
                <a:solidFill>
                  <a:srgbClr val="939598"/>
                </a:solidFill>
                <a:latin typeface="Trebuchet MS"/>
                <a:cs typeface="Trebuchet MS"/>
              </a:rPr>
              <a:t>s</a:t>
            </a:r>
            <a:r>
              <a:rPr sz="2000" b="1" i="1" spc="-85" dirty="0">
                <a:solidFill>
                  <a:srgbClr val="939598"/>
                </a:solidFill>
                <a:latin typeface="Trebuchet MS"/>
                <a:cs typeface="Trebuchet MS"/>
              </a:rPr>
              <a:t>i  </a:t>
            </a:r>
            <a:r>
              <a:rPr sz="2000" b="1" i="1" spc="-35" dirty="0">
                <a:solidFill>
                  <a:srgbClr val="939598"/>
                </a:solidFill>
                <a:latin typeface="Trebuchet MS"/>
                <a:cs typeface="Trebuchet MS"/>
              </a:rPr>
              <a:t>Visual </a:t>
            </a:r>
            <a:r>
              <a:rPr sz="2000" b="1" i="1" spc="-125" dirty="0">
                <a:solidFill>
                  <a:srgbClr val="939598"/>
                </a:solidFill>
                <a:latin typeface="Trebuchet MS"/>
                <a:cs typeface="Trebuchet MS"/>
              </a:rPr>
              <a:t>Terpadu</a:t>
            </a:r>
            <a:r>
              <a:rPr sz="2000" b="1" spc="-125" dirty="0">
                <a:solidFill>
                  <a:srgbClr val="939598"/>
                </a:solidFill>
                <a:latin typeface="Trebuchet MS"/>
                <a:cs typeface="Trebuchet MS"/>
              </a:rPr>
              <a:t>.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Jakarta: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Arte</a:t>
            </a:r>
            <a:r>
              <a:rPr sz="2000" b="1" spc="16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Intermedia.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979-15429-0-2.</a:t>
            </a:r>
            <a:endParaRPr sz="2000" dirty="0">
              <a:latin typeface="Trebuchet MS"/>
              <a:cs typeface="Trebuchet MS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30" dirty="0">
                <a:solidFill>
                  <a:srgbClr val="939598"/>
                </a:solidFill>
                <a:latin typeface="Trebuchet MS"/>
                <a:cs typeface="Trebuchet MS"/>
              </a:rPr>
              <a:t>Meggs,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Philip </a:t>
            </a:r>
            <a:r>
              <a:rPr sz="2000" b="1" spc="-135" dirty="0">
                <a:solidFill>
                  <a:srgbClr val="939598"/>
                </a:solidFill>
                <a:latin typeface="Trebuchet MS"/>
                <a:cs typeface="Trebuchet MS"/>
              </a:rPr>
              <a:t>B., </a:t>
            </a:r>
            <a:r>
              <a:rPr sz="2000" b="1" spc="10" dirty="0">
                <a:solidFill>
                  <a:srgbClr val="939598"/>
                </a:solidFill>
                <a:latin typeface="Trebuchet MS"/>
                <a:cs typeface="Trebuchet MS"/>
              </a:rPr>
              <a:t>Alston </a:t>
            </a:r>
            <a:r>
              <a:rPr sz="2000" b="1" spc="-180" dirty="0">
                <a:solidFill>
                  <a:srgbClr val="939598"/>
                </a:solidFill>
                <a:latin typeface="Trebuchet MS"/>
                <a:cs typeface="Trebuchet MS"/>
              </a:rPr>
              <a:t>W. </a:t>
            </a:r>
            <a:r>
              <a:rPr sz="2000" b="1" spc="-35" dirty="0">
                <a:solidFill>
                  <a:srgbClr val="939598"/>
                </a:solidFill>
                <a:latin typeface="Trebuchet MS"/>
                <a:cs typeface="Trebuchet MS"/>
              </a:rPr>
              <a:t>Purvis. </a:t>
            </a:r>
            <a:r>
              <a:rPr sz="2000" b="1" spc="-20" dirty="0">
                <a:solidFill>
                  <a:srgbClr val="939598"/>
                </a:solidFill>
                <a:latin typeface="Trebuchet MS"/>
                <a:cs typeface="Trebuchet MS"/>
              </a:rPr>
              <a:t>2006.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History  </a:t>
            </a:r>
            <a:r>
              <a:rPr sz="2000" b="1" i="1" spc="-60" dirty="0">
                <a:solidFill>
                  <a:srgbClr val="939598"/>
                </a:solidFill>
                <a:latin typeface="Trebuchet MS"/>
                <a:cs typeface="Trebuchet MS"/>
              </a:rPr>
              <a:t>of</a:t>
            </a:r>
            <a:r>
              <a:rPr sz="2000" b="1" i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45" dirty="0">
                <a:solidFill>
                  <a:srgbClr val="939598"/>
                </a:solidFill>
                <a:latin typeface="Trebuchet MS"/>
                <a:cs typeface="Trebuchet MS"/>
              </a:rPr>
              <a:t>Graphic</a:t>
            </a:r>
            <a:r>
              <a:rPr sz="2000" b="1" i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i="1" spc="-25" dirty="0">
                <a:solidFill>
                  <a:srgbClr val="939598"/>
                </a:solidFill>
                <a:latin typeface="Trebuchet MS"/>
                <a:cs typeface="Trebuchet MS"/>
              </a:rPr>
              <a:t>Design</a:t>
            </a:r>
            <a:r>
              <a:rPr sz="2000" b="1" spc="-25" dirty="0">
                <a:solidFill>
                  <a:srgbClr val="939598"/>
                </a:solidFill>
                <a:latin typeface="Trebuchet MS"/>
                <a:cs typeface="Trebuchet MS"/>
              </a:rPr>
              <a:t>.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New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939598"/>
                </a:solidFill>
                <a:latin typeface="Trebuchet MS"/>
                <a:cs typeface="Trebuchet MS"/>
              </a:rPr>
              <a:t>Jersey: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110" dirty="0">
                <a:solidFill>
                  <a:srgbClr val="939598"/>
                </a:solidFill>
                <a:latin typeface="Trebuchet MS"/>
                <a:cs typeface="Trebuchet MS"/>
              </a:rPr>
              <a:t>John</a:t>
            </a:r>
            <a:r>
              <a:rPr sz="2000" b="1" spc="-14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939598"/>
                </a:solidFill>
                <a:latin typeface="Trebuchet MS"/>
                <a:cs typeface="Trebuchet MS"/>
              </a:rPr>
              <a:t>Wilex</a:t>
            </a:r>
            <a:r>
              <a:rPr sz="2000" b="1" spc="-150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Trebuchet MS"/>
                <a:cs typeface="Trebuchet MS"/>
              </a:rPr>
              <a:t>&amp;</a:t>
            </a:r>
            <a:r>
              <a:rPr sz="2000" b="1" spc="-155" dirty="0">
                <a:solidFill>
                  <a:srgbClr val="939598"/>
                </a:solidFill>
                <a:latin typeface="Trebuchet MS"/>
                <a:cs typeface="Trebuchet MS"/>
              </a:rPr>
              <a:t> </a:t>
            </a:r>
            <a:r>
              <a:rPr sz="2000" b="1" spc="-30" dirty="0">
                <a:solidFill>
                  <a:srgbClr val="939598"/>
                </a:solidFill>
                <a:latin typeface="Trebuchet MS"/>
                <a:cs typeface="Trebuchet MS"/>
              </a:rPr>
              <a:t>Sons.</a:t>
            </a:r>
            <a:endParaRPr sz="2000" dirty="0">
              <a:latin typeface="Trebuchet MS"/>
              <a:cs typeface="Trebuchet MS"/>
            </a:endParaRPr>
          </a:p>
          <a:p>
            <a:pPr marL="469900">
              <a:lnSpc>
                <a:spcPts val="2095"/>
              </a:lnSpc>
            </a:pPr>
            <a:r>
              <a:rPr sz="2000" b="1" spc="40" dirty="0">
                <a:solidFill>
                  <a:srgbClr val="939598"/>
                </a:solidFill>
                <a:latin typeface="Trebuchet MS"/>
                <a:cs typeface="Trebuchet MS"/>
              </a:rPr>
              <a:t>ISBN </a:t>
            </a:r>
            <a:r>
              <a:rPr sz="2000" b="1" spc="-80" dirty="0">
                <a:solidFill>
                  <a:srgbClr val="939598"/>
                </a:solidFill>
                <a:latin typeface="Trebuchet MS"/>
                <a:cs typeface="Trebuchet MS"/>
              </a:rPr>
              <a:t>No.</a:t>
            </a:r>
            <a:r>
              <a:rPr sz="2000" b="1" spc="-55" dirty="0">
                <a:solidFill>
                  <a:srgbClr val="939598"/>
                </a:solidFill>
                <a:latin typeface="Trebuchet MS"/>
                <a:cs typeface="Trebuchet MS"/>
              </a:rPr>
              <a:t> 978-0-471-69902-6.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60" y="543280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DAFTAR</a:t>
            </a:r>
            <a:r>
              <a:rPr sz="2000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PUSTAKA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154</Words>
  <Application>Microsoft Office PowerPoint</Application>
  <PresentationFormat>Custom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2018-05-24T07:27:45Z</dcterms:created>
  <dcterms:modified xsi:type="dcterms:W3CDTF">2018-05-24T07:52:38Z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