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BA992A-6E45-4189-A0F8-04988598276D}" type="doc">
      <dgm:prSet loTypeId="urn:microsoft.com/office/officeart/2005/8/layout/chevron1" loCatId="process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DF70F8B7-3F4A-4655-B9C1-227E6DD31203}">
      <dgm:prSet phldrT="[Text]"/>
      <dgm:spPr/>
      <dgm:t>
        <a:bodyPr/>
        <a:lstStyle/>
        <a:p>
          <a:r>
            <a:rPr lang="en-US" dirty="0" smtClean="0"/>
            <a:t>Reality</a:t>
          </a:r>
          <a:endParaRPr lang="en-US" dirty="0"/>
        </a:p>
      </dgm:t>
    </dgm:pt>
    <dgm:pt modelId="{1FDE4722-BB6F-41D9-BD16-18E01D4D8F06}" type="parTrans" cxnId="{B0553D37-8215-4520-9B57-A510DCAFB754}">
      <dgm:prSet/>
      <dgm:spPr/>
      <dgm:t>
        <a:bodyPr/>
        <a:lstStyle/>
        <a:p>
          <a:endParaRPr lang="en-US"/>
        </a:p>
      </dgm:t>
    </dgm:pt>
    <dgm:pt modelId="{249BBDA5-021B-4226-B7B9-C7D0E8128D04}" type="sibTrans" cxnId="{B0553D37-8215-4520-9B57-A510DCAFB754}">
      <dgm:prSet/>
      <dgm:spPr/>
      <dgm:t>
        <a:bodyPr/>
        <a:lstStyle/>
        <a:p>
          <a:endParaRPr lang="en-US"/>
        </a:p>
      </dgm:t>
    </dgm:pt>
    <dgm:pt modelId="{D233E238-D358-4116-AF18-A30CCDDE5032}">
      <dgm:prSet phldrT="[Text]"/>
      <dgm:spPr/>
      <dgm:t>
        <a:bodyPr/>
        <a:lstStyle/>
        <a:p>
          <a:r>
            <a:rPr lang="en-US" dirty="0" smtClean="0"/>
            <a:t>Sign</a:t>
          </a:r>
          <a:endParaRPr lang="en-US" dirty="0"/>
        </a:p>
      </dgm:t>
    </dgm:pt>
    <dgm:pt modelId="{30D07E29-4A5E-481C-B36E-CF35E00AC96A}" type="parTrans" cxnId="{7AA6425B-BEE8-44EA-8362-979E19151CD8}">
      <dgm:prSet/>
      <dgm:spPr/>
      <dgm:t>
        <a:bodyPr/>
        <a:lstStyle/>
        <a:p>
          <a:endParaRPr lang="en-US"/>
        </a:p>
      </dgm:t>
    </dgm:pt>
    <dgm:pt modelId="{9CBC4C16-03B4-428C-8973-312926AFD5C2}" type="sibTrans" cxnId="{7AA6425B-BEE8-44EA-8362-979E19151CD8}">
      <dgm:prSet/>
      <dgm:spPr/>
      <dgm:t>
        <a:bodyPr/>
        <a:lstStyle/>
        <a:p>
          <a:endParaRPr lang="en-US"/>
        </a:p>
      </dgm:t>
    </dgm:pt>
    <dgm:pt modelId="{AC02E7FB-5B99-4E44-9B57-4625A832B0A3}">
      <dgm:prSet phldrT="[Text]"/>
      <dgm:spPr/>
      <dgm:t>
        <a:bodyPr/>
        <a:lstStyle/>
        <a:p>
          <a:r>
            <a:rPr lang="en-US" dirty="0" smtClean="0"/>
            <a:t>Culture</a:t>
          </a:r>
          <a:endParaRPr lang="en-US" dirty="0"/>
        </a:p>
      </dgm:t>
    </dgm:pt>
    <dgm:pt modelId="{FCEC12FF-D41D-4AFE-B866-539B1F252A86}" type="parTrans" cxnId="{74DD0943-6A0C-4026-8FF5-E8F5B565003F}">
      <dgm:prSet/>
      <dgm:spPr/>
      <dgm:t>
        <a:bodyPr/>
        <a:lstStyle/>
        <a:p>
          <a:endParaRPr lang="en-US"/>
        </a:p>
      </dgm:t>
    </dgm:pt>
    <dgm:pt modelId="{DD3B787D-CF30-45B1-8BD8-0B28032EFE83}" type="sibTrans" cxnId="{74DD0943-6A0C-4026-8FF5-E8F5B565003F}">
      <dgm:prSet/>
      <dgm:spPr/>
      <dgm:t>
        <a:bodyPr/>
        <a:lstStyle/>
        <a:p>
          <a:endParaRPr lang="en-US"/>
        </a:p>
      </dgm:t>
    </dgm:pt>
    <dgm:pt modelId="{AB8B1534-59DB-46FF-9AA6-9024B7BFC5F6}" type="pres">
      <dgm:prSet presAssocID="{63BA992A-6E45-4189-A0F8-04988598276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EDD8EE-9935-4306-AE81-20C1753DEC07}" type="pres">
      <dgm:prSet presAssocID="{DF70F8B7-3F4A-4655-B9C1-227E6DD31203}" presName="parTxOnly" presStyleLbl="node1" presStyleIdx="0" presStyleCnt="3" custLinFactNeighborY="-6220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33F5C3-ABF8-4704-8EF2-DC86FDA53B8F}" type="pres">
      <dgm:prSet presAssocID="{249BBDA5-021B-4226-B7B9-C7D0E8128D04}" presName="parTxOnlySpace" presStyleCnt="0"/>
      <dgm:spPr/>
    </dgm:pt>
    <dgm:pt modelId="{3A3CB2CF-C377-4FE0-A410-E9D540EF7845}" type="pres">
      <dgm:prSet presAssocID="{D233E238-D358-4116-AF18-A30CCDDE5032}" presName="parTxOnly" presStyleLbl="node1" presStyleIdx="1" presStyleCnt="3" custLinFactNeighborY="-6220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F3AD0A-964B-4568-90A7-1403529886D6}" type="pres">
      <dgm:prSet presAssocID="{9CBC4C16-03B4-428C-8973-312926AFD5C2}" presName="parTxOnlySpace" presStyleCnt="0"/>
      <dgm:spPr/>
    </dgm:pt>
    <dgm:pt modelId="{157FF48F-118D-473A-B884-12ABD2341DAA}" type="pres">
      <dgm:prSet presAssocID="{AC02E7FB-5B99-4E44-9B57-4625A832B0A3}" presName="parTxOnly" presStyleLbl="node1" presStyleIdx="2" presStyleCnt="3" custLinFactNeighborX="821" custLinFactNeighborY="-6220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553D37-8215-4520-9B57-A510DCAFB754}" srcId="{63BA992A-6E45-4189-A0F8-04988598276D}" destId="{DF70F8B7-3F4A-4655-B9C1-227E6DD31203}" srcOrd="0" destOrd="0" parTransId="{1FDE4722-BB6F-41D9-BD16-18E01D4D8F06}" sibTransId="{249BBDA5-021B-4226-B7B9-C7D0E8128D04}"/>
    <dgm:cxn modelId="{76E32A95-5E7C-4D56-9D4A-62773D8F4D20}" type="presOf" srcId="{63BA992A-6E45-4189-A0F8-04988598276D}" destId="{AB8B1534-59DB-46FF-9AA6-9024B7BFC5F6}" srcOrd="0" destOrd="0" presId="urn:microsoft.com/office/officeart/2005/8/layout/chevron1"/>
    <dgm:cxn modelId="{30F91E0E-0570-474E-B863-76F32E4686B3}" type="presOf" srcId="{DF70F8B7-3F4A-4655-B9C1-227E6DD31203}" destId="{12EDD8EE-9935-4306-AE81-20C1753DEC07}" srcOrd="0" destOrd="0" presId="urn:microsoft.com/office/officeart/2005/8/layout/chevron1"/>
    <dgm:cxn modelId="{2EE6225B-97C2-4443-9DF4-4DEBCD6D8F9C}" type="presOf" srcId="{D233E238-D358-4116-AF18-A30CCDDE5032}" destId="{3A3CB2CF-C377-4FE0-A410-E9D540EF7845}" srcOrd="0" destOrd="0" presId="urn:microsoft.com/office/officeart/2005/8/layout/chevron1"/>
    <dgm:cxn modelId="{E85FAD93-3D90-414D-B377-C8D075461CD4}" type="presOf" srcId="{AC02E7FB-5B99-4E44-9B57-4625A832B0A3}" destId="{157FF48F-118D-473A-B884-12ABD2341DAA}" srcOrd="0" destOrd="0" presId="urn:microsoft.com/office/officeart/2005/8/layout/chevron1"/>
    <dgm:cxn modelId="{74DD0943-6A0C-4026-8FF5-E8F5B565003F}" srcId="{63BA992A-6E45-4189-A0F8-04988598276D}" destId="{AC02E7FB-5B99-4E44-9B57-4625A832B0A3}" srcOrd="2" destOrd="0" parTransId="{FCEC12FF-D41D-4AFE-B866-539B1F252A86}" sibTransId="{DD3B787D-CF30-45B1-8BD8-0B28032EFE83}"/>
    <dgm:cxn modelId="{7AA6425B-BEE8-44EA-8362-979E19151CD8}" srcId="{63BA992A-6E45-4189-A0F8-04988598276D}" destId="{D233E238-D358-4116-AF18-A30CCDDE5032}" srcOrd="1" destOrd="0" parTransId="{30D07E29-4A5E-481C-B36E-CF35E00AC96A}" sibTransId="{9CBC4C16-03B4-428C-8973-312926AFD5C2}"/>
    <dgm:cxn modelId="{3F4A394B-9052-49D8-B295-76FC51AC77A5}" type="presParOf" srcId="{AB8B1534-59DB-46FF-9AA6-9024B7BFC5F6}" destId="{12EDD8EE-9935-4306-AE81-20C1753DEC07}" srcOrd="0" destOrd="0" presId="urn:microsoft.com/office/officeart/2005/8/layout/chevron1"/>
    <dgm:cxn modelId="{E9E34376-C4D6-4540-8ABB-F682879B2A1F}" type="presParOf" srcId="{AB8B1534-59DB-46FF-9AA6-9024B7BFC5F6}" destId="{2933F5C3-ABF8-4704-8EF2-DC86FDA53B8F}" srcOrd="1" destOrd="0" presId="urn:microsoft.com/office/officeart/2005/8/layout/chevron1"/>
    <dgm:cxn modelId="{C88FEC0F-8D9C-460E-A885-59D6878E2F13}" type="presParOf" srcId="{AB8B1534-59DB-46FF-9AA6-9024B7BFC5F6}" destId="{3A3CB2CF-C377-4FE0-A410-E9D540EF7845}" srcOrd="2" destOrd="0" presId="urn:microsoft.com/office/officeart/2005/8/layout/chevron1"/>
    <dgm:cxn modelId="{E6500C53-3AF6-4A0D-8DBB-EEE313616CAB}" type="presParOf" srcId="{AB8B1534-59DB-46FF-9AA6-9024B7BFC5F6}" destId="{35F3AD0A-964B-4568-90A7-1403529886D6}" srcOrd="3" destOrd="0" presId="urn:microsoft.com/office/officeart/2005/8/layout/chevron1"/>
    <dgm:cxn modelId="{D9063860-CE36-4AA9-9A57-9023D279F0FC}" type="presParOf" srcId="{AB8B1534-59DB-46FF-9AA6-9024B7BFC5F6}" destId="{157FF48F-118D-473A-B884-12ABD2341DAA}" srcOrd="4" destOrd="0" presId="urn:microsoft.com/office/officeart/2005/8/layout/chevron1"/>
  </dgm:cxnLst>
  <dgm:bg/>
  <dgm:whole>
    <a:ln>
      <a:gradFill>
        <a:gsLst>
          <a:gs pos="0">
            <a:srgbClr val="FFF200"/>
          </a:gs>
          <a:gs pos="45000">
            <a:srgbClr val="FF7A00"/>
          </a:gs>
          <a:gs pos="70000">
            <a:srgbClr val="FF0300"/>
          </a:gs>
          <a:gs pos="100000">
            <a:srgbClr val="4D0808"/>
          </a:gs>
        </a:gsLst>
        <a:lin ang="5400000" scaled="0"/>
      </a:gradFill>
    </a:ln>
  </dgm:whole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97EB-D389-440A-AFC6-BFAB1DEEF85B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D2C23-4618-4E85-A253-790DFB0BA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97EB-D389-440A-AFC6-BFAB1DEEF85B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D2C23-4618-4E85-A253-790DFB0BA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97EB-D389-440A-AFC6-BFAB1DEEF85B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D2C23-4618-4E85-A253-790DFB0BA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97EB-D389-440A-AFC6-BFAB1DEEF85B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D2C23-4618-4E85-A253-790DFB0BA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97EB-D389-440A-AFC6-BFAB1DEEF85B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D2C23-4618-4E85-A253-790DFB0BA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97EB-D389-440A-AFC6-BFAB1DEEF85B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D2C23-4618-4E85-A253-790DFB0BA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97EB-D389-440A-AFC6-BFAB1DEEF85B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D2C23-4618-4E85-A253-790DFB0BA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97EB-D389-440A-AFC6-BFAB1DEEF85B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FD2C23-4618-4E85-A253-790DFB0BAC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97EB-D389-440A-AFC6-BFAB1DEEF85B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D2C23-4618-4E85-A253-790DFB0BA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97EB-D389-440A-AFC6-BFAB1DEEF85B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9FD2C23-4618-4E85-A253-790DFB0BA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8FD97EB-D389-440A-AFC6-BFAB1DEEF85B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D2C23-4618-4E85-A253-790DFB0BA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8FD97EB-D389-440A-AFC6-BFAB1DEEF85B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9FD2C23-4618-4E85-A253-790DFB0BA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990600"/>
            <a:ext cx="6480048" cy="2301240"/>
          </a:xfrm>
        </p:spPr>
        <p:txBody>
          <a:bodyPr>
            <a:normAutofit/>
          </a:bodyPr>
          <a:lstStyle/>
          <a:p>
            <a:r>
              <a:rPr lang="en-US" sz="5400" dirty="0" err="1" smtClean="0"/>
              <a:t>Semiotika</a:t>
            </a:r>
            <a:r>
              <a:rPr lang="en-US" sz="5400" dirty="0" smtClean="0"/>
              <a:t> </a:t>
            </a:r>
            <a:br>
              <a:rPr lang="en-US" sz="5400" dirty="0" smtClean="0"/>
            </a:br>
            <a:r>
              <a:rPr lang="en-US" sz="5400" dirty="0" err="1" smtClean="0"/>
              <a:t>roland</a:t>
            </a:r>
            <a:r>
              <a:rPr lang="en-US" sz="5400" dirty="0" smtClean="0"/>
              <a:t> </a:t>
            </a:r>
            <a:r>
              <a:rPr lang="en-US" sz="5400" dirty="0" err="1" smtClean="0"/>
              <a:t>barthes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581400"/>
            <a:ext cx="6480048" cy="1143000"/>
          </a:xfrm>
        </p:spPr>
        <p:txBody>
          <a:bodyPr>
            <a:normAutofit/>
          </a:bodyPr>
          <a:lstStyle/>
          <a:p>
            <a:pPr algn="ctr"/>
            <a:r>
              <a:rPr lang="en-US" sz="2400" dirty="0" err="1" smtClean="0"/>
              <a:t>Dosen</a:t>
            </a:r>
            <a:r>
              <a:rPr lang="en-US" sz="2400" dirty="0" smtClean="0"/>
              <a:t>: </a:t>
            </a:r>
          </a:p>
          <a:p>
            <a:pPr algn="ctr"/>
            <a:r>
              <a:rPr lang="en-US" sz="2400" dirty="0" smtClean="0"/>
              <a:t>Ade </a:t>
            </a:r>
            <a:r>
              <a:rPr lang="en-US" sz="2400" dirty="0" err="1" smtClean="0"/>
              <a:t>Suryani</a:t>
            </a:r>
            <a:r>
              <a:rPr lang="en-US" sz="2400" dirty="0" smtClean="0"/>
              <a:t>, </a:t>
            </a:r>
            <a:r>
              <a:rPr lang="en-US" sz="2400" dirty="0" err="1" smtClean="0"/>
              <a:t>M.Soc.Sc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1600200"/>
            <a:ext cx="61722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dirty="0" smtClean="0"/>
              <a:t>Barthes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dasarnya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pengikut</a:t>
            </a:r>
            <a:r>
              <a:rPr lang="en-US" sz="2800" dirty="0" smtClean="0"/>
              <a:t> Saussure.  </a:t>
            </a:r>
            <a:r>
              <a:rPr lang="en-US" sz="2800" dirty="0" err="1" smtClean="0"/>
              <a:t>Namun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dasarnya</a:t>
            </a:r>
            <a:r>
              <a:rPr lang="en-US" sz="2800" dirty="0" smtClean="0"/>
              <a:t> </a:t>
            </a:r>
            <a:r>
              <a:rPr lang="en-US" sz="2800" dirty="0" err="1" smtClean="0"/>
              <a:t>Semiotik</a:t>
            </a:r>
            <a:r>
              <a:rPr lang="en-US" sz="2800" dirty="0" smtClean="0"/>
              <a:t> </a:t>
            </a:r>
            <a:r>
              <a:rPr lang="en-US" sz="2800" dirty="0" err="1" smtClean="0"/>
              <a:t>menurut</a:t>
            </a:r>
            <a:r>
              <a:rPr lang="en-US" sz="2800" dirty="0" smtClean="0"/>
              <a:t> Barthes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berfokus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 </a:t>
            </a:r>
            <a:r>
              <a:rPr lang="en-US" sz="2800" dirty="0" err="1" smtClean="0"/>
              <a:t>mempelajari</a:t>
            </a:r>
            <a:r>
              <a:rPr lang="en-US" sz="2800" dirty="0" smtClean="0"/>
              <a:t> </a:t>
            </a:r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kemanusiaan</a:t>
            </a:r>
            <a:r>
              <a:rPr lang="en-US" sz="2800" dirty="0" smtClean="0"/>
              <a:t> (</a:t>
            </a:r>
            <a:r>
              <a:rPr lang="en-US" sz="2800" i="1" dirty="0" smtClean="0"/>
              <a:t>humanity</a:t>
            </a:r>
            <a:r>
              <a:rPr lang="en-US" sz="2800" dirty="0" smtClean="0"/>
              <a:t>) </a:t>
            </a:r>
            <a:r>
              <a:rPr lang="en-US" sz="2800" dirty="0" err="1" smtClean="0">
                <a:solidFill>
                  <a:srgbClr val="FFFF00"/>
                </a:solidFill>
              </a:rPr>
              <a:t>memaknai</a:t>
            </a:r>
            <a:r>
              <a:rPr lang="en-US" sz="2800" dirty="0" smtClean="0"/>
              <a:t> </a:t>
            </a:r>
            <a:r>
              <a:rPr lang="en-US" sz="2800" dirty="0" err="1" smtClean="0"/>
              <a:t>hal-hal</a:t>
            </a:r>
            <a:r>
              <a:rPr lang="en-US" sz="2800" dirty="0" smtClean="0"/>
              <a:t> (</a:t>
            </a:r>
            <a:r>
              <a:rPr lang="en-US" sz="2800" i="1" dirty="0" smtClean="0"/>
              <a:t>things</a:t>
            </a:r>
            <a:r>
              <a:rPr lang="en-US" sz="28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838200"/>
            <a:ext cx="5237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 smtClean="0">
                <a:solidFill>
                  <a:srgbClr val="FFFF00"/>
                </a:solidFill>
              </a:rPr>
              <a:t>Makna</a:t>
            </a:r>
            <a:r>
              <a:rPr lang="en-US" sz="3600" dirty="0" smtClean="0"/>
              <a:t> </a:t>
            </a:r>
            <a:r>
              <a:rPr lang="en-US" sz="3600" dirty="0" err="1" smtClean="0"/>
              <a:t>menurut</a:t>
            </a:r>
            <a:r>
              <a:rPr lang="en-US" sz="3600" dirty="0" smtClean="0"/>
              <a:t> Barthes: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1066800" y="1997839"/>
            <a:ext cx="5791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Memaknai</a:t>
            </a:r>
            <a:r>
              <a:rPr lang="en-US" sz="2400" dirty="0" smtClean="0"/>
              <a:t> (</a:t>
            </a:r>
            <a:r>
              <a:rPr lang="en-US" sz="2400" i="1" dirty="0" smtClean="0"/>
              <a:t>to signify</a:t>
            </a:r>
            <a:r>
              <a:rPr lang="en-US" sz="2400" dirty="0" smtClean="0"/>
              <a:t>)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dicampuradukkan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mengkomunikasikan</a:t>
            </a:r>
            <a:r>
              <a:rPr lang="en-US" sz="2400" dirty="0" smtClean="0"/>
              <a:t> (</a:t>
            </a:r>
            <a:r>
              <a:rPr lang="en-US" sz="2400" i="1" dirty="0" smtClean="0"/>
              <a:t>to communicate</a:t>
            </a:r>
            <a:r>
              <a:rPr lang="en-US" sz="2400" dirty="0" smtClean="0"/>
              <a:t>).</a:t>
            </a:r>
          </a:p>
          <a:p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Memaknai</a:t>
            </a:r>
            <a:r>
              <a:rPr lang="en-US" sz="2400" dirty="0" smtClean="0"/>
              <a:t>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objek-objek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membawa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,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mana</a:t>
            </a:r>
            <a:r>
              <a:rPr lang="en-US" sz="2400" dirty="0" smtClean="0"/>
              <a:t> </a:t>
            </a:r>
            <a:r>
              <a:rPr lang="en-US" sz="2400" dirty="0" err="1" smtClean="0"/>
              <a:t>objek-objek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hendak</a:t>
            </a:r>
            <a:r>
              <a:rPr lang="en-US" sz="2400" dirty="0" smtClean="0"/>
              <a:t> </a:t>
            </a:r>
            <a:r>
              <a:rPr lang="en-US" sz="2400" dirty="0" err="1" smtClean="0"/>
              <a:t>dikomunikasikan</a:t>
            </a:r>
            <a:r>
              <a:rPr lang="en-US" sz="2400" dirty="0" smtClean="0"/>
              <a:t>,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mengkonstitusi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terstruktur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tanda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905000"/>
            <a:ext cx="70866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srgbClr val="FFFF00"/>
                </a:solidFill>
              </a:rPr>
              <a:t>Mana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Denotasi</a:t>
            </a:r>
            <a:r>
              <a:rPr lang="en-US" sz="2800" dirty="0" smtClean="0">
                <a:solidFill>
                  <a:srgbClr val="FFFF00"/>
                </a:solidFill>
              </a:rPr>
              <a:t>   </a:t>
            </a:r>
            <a:r>
              <a:rPr lang="en-US" sz="2800" dirty="0" smtClean="0"/>
              <a:t>(</a:t>
            </a:r>
            <a:r>
              <a:rPr lang="en-US" sz="2800" dirty="0" err="1" smtClean="0"/>
              <a:t>Pemaknaan</a:t>
            </a:r>
            <a:r>
              <a:rPr lang="en-US" sz="2800" dirty="0" smtClean="0"/>
              <a:t> level 1)</a:t>
            </a:r>
          </a:p>
          <a:p>
            <a:pPr lvl="1"/>
            <a:r>
              <a:rPr lang="en-US" sz="2200" dirty="0" err="1" smtClean="0"/>
              <a:t>Makna</a:t>
            </a:r>
            <a:r>
              <a:rPr lang="en-US" sz="2200" dirty="0" smtClean="0"/>
              <a:t> </a:t>
            </a:r>
            <a:r>
              <a:rPr lang="en-US" sz="2200" dirty="0" err="1" smtClean="0"/>
              <a:t>sebuah</a:t>
            </a:r>
            <a:r>
              <a:rPr lang="en-US" sz="2200" dirty="0" smtClean="0"/>
              <a:t> </a:t>
            </a:r>
            <a:r>
              <a:rPr lang="en-US" sz="2200" dirty="0" err="1" smtClean="0"/>
              <a:t>tanda</a:t>
            </a:r>
            <a:r>
              <a:rPr lang="en-US" sz="2200" dirty="0" smtClean="0"/>
              <a:t> yang </a:t>
            </a:r>
            <a:r>
              <a:rPr lang="en-US" sz="2200" dirty="0" err="1" smtClean="0"/>
              <a:t>sesuai</a:t>
            </a:r>
            <a:r>
              <a:rPr lang="en-US" sz="2200" dirty="0" smtClean="0"/>
              <a:t> </a:t>
            </a:r>
            <a:r>
              <a:rPr lang="en-US" sz="2200" dirty="0" err="1" smtClean="0"/>
              <a:t>definisinya</a:t>
            </a:r>
            <a:r>
              <a:rPr lang="en-US" sz="2200" dirty="0" smtClean="0"/>
              <a:t>, literal,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jelas</a:t>
            </a:r>
            <a:r>
              <a:rPr lang="en-US" sz="2200" dirty="0" smtClean="0"/>
              <a:t> (</a:t>
            </a:r>
            <a:r>
              <a:rPr lang="en-US" sz="2200" dirty="0" err="1" smtClean="0"/>
              <a:t>mudah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dipahami</a:t>
            </a:r>
            <a:r>
              <a:rPr lang="en-US" sz="2200" dirty="0" smtClean="0"/>
              <a:t>)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i="1" dirty="0" smtClean="0"/>
              <a:t>commonsense</a:t>
            </a:r>
            <a:r>
              <a:rPr lang="en-US" sz="2200" dirty="0" smtClean="0"/>
              <a:t>. 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sz="2800" dirty="0" err="1" smtClean="0">
                <a:solidFill>
                  <a:srgbClr val="FFFF00"/>
                </a:solidFill>
              </a:rPr>
              <a:t>Makna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Konotasi</a:t>
            </a:r>
            <a:r>
              <a:rPr lang="en-US" sz="2800" dirty="0" smtClean="0">
                <a:solidFill>
                  <a:srgbClr val="FFFF00"/>
                </a:solidFill>
              </a:rPr>
              <a:t>  </a:t>
            </a:r>
            <a:r>
              <a:rPr lang="en-US" sz="2800" dirty="0" smtClean="0"/>
              <a:t>(</a:t>
            </a:r>
            <a:r>
              <a:rPr lang="en-US" sz="2800" dirty="0" err="1" smtClean="0"/>
              <a:t>Pemaknaan</a:t>
            </a:r>
            <a:r>
              <a:rPr lang="en-US" sz="2800" dirty="0" smtClean="0"/>
              <a:t> level 2)</a:t>
            </a:r>
          </a:p>
          <a:p>
            <a:pPr lvl="1"/>
            <a:r>
              <a:rPr lang="id-ID" sz="2400" dirty="0"/>
              <a:t>Interaksi yang muncul ketika </a:t>
            </a:r>
            <a:r>
              <a:rPr lang="id-ID" sz="2400" i="1" dirty="0"/>
              <a:t>sign</a:t>
            </a:r>
            <a:r>
              <a:rPr lang="id-ID" sz="2400" dirty="0"/>
              <a:t> bertemu dengan perasaan atau emosi pembaca/pengguna dan nilai-nilai budaya mereka</a:t>
            </a:r>
            <a:r>
              <a:rPr lang="en-US" sz="2200" dirty="0" smtClean="0"/>
              <a:t>.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juga</a:t>
            </a:r>
            <a:r>
              <a:rPr lang="en-US" sz="2200" dirty="0" smtClean="0"/>
              <a:t> </a:t>
            </a:r>
            <a:r>
              <a:rPr lang="en-US" sz="2200" dirty="0" err="1" smtClean="0"/>
              <a:t>dikatakan</a:t>
            </a:r>
            <a:r>
              <a:rPr lang="en-US" sz="2200" dirty="0" smtClean="0"/>
              <a:t> </a:t>
            </a:r>
            <a:r>
              <a:rPr lang="en-US" sz="2200" dirty="0" err="1" smtClean="0"/>
              <a:t>sebagai</a:t>
            </a:r>
            <a:r>
              <a:rPr lang="en-US" sz="2200" dirty="0" smtClean="0"/>
              <a:t> </a:t>
            </a:r>
            <a:r>
              <a:rPr lang="en-US" sz="2200" dirty="0" err="1" smtClean="0"/>
              <a:t>makna</a:t>
            </a:r>
            <a:r>
              <a:rPr lang="en-US" sz="2200" dirty="0" smtClean="0"/>
              <a:t> </a:t>
            </a:r>
            <a:r>
              <a:rPr lang="en-US" sz="2200" dirty="0" err="1" smtClean="0"/>
              <a:t>dibalik</a:t>
            </a:r>
            <a:r>
              <a:rPr lang="en-US" sz="2200" dirty="0" smtClean="0"/>
              <a:t> </a:t>
            </a:r>
            <a:r>
              <a:rPr lang="en-US" sz="2200" dirty="0" err="1" smtClean="0"/>
              <a:t>makna</a:t>
            </a:r>
            <a:r>
              <a:rPr lang="en-US" sz="2200" dirty="0" smtClean="0"/>
              <a:t>. </a:t>
            </a:r>
          </a:p>
          <a:p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6096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Makna tanda terbagi 2:</a:t>
            </a:r>
            <a:endParaRPr kumimoji="0" lang="en-US" sz="4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7"/>
          <p:cNvGraphicFramePr>
            <a:graphicFrameLocks/>
          </p:cNvGraphicFramePr>
          <p:nvPr/>
        </p:nvGraphicFramePr>
        <p:xfrm>
          <a:off x="304800" y="457200"/>
          <a:ext cx="83820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Left Brace 2"/>
          <p:cNvSpPr/>
          <p:nvPr/>
        </p:nvSpPr>
        <p:spPr>
          <a:xfrm rot="16200000">
            <a:off x="2438400" y="2590800"/>
            <a:ext cx="533400" cy="2514600"/>
          </a:xfrm>
          <a:prstGeom prst="leftBrace">
            <a:avLst/>
          </a:prstGeom>
          <a:ln w="63500" cmpd="sng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Brace 3"/>
          <p:cNvSpPr/>
          <p:nvPr/>
        </p:nvSpPr>
        <p:spPr>
          <a:xfrm rot="16200000">
            <a:off x="5791200" y="2590800"/>
            <a:ext cx="533400" cy="2514600"/>
          </a:xfrm>
          <a:prstGeom prst="leftBrace">
            <a:avLst/>
          </a:prstGeom>
          <a:ln w="63500" cmpd="sng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0" y="4267200"/>
            <a:ext cx="2362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Pemaknaan</a:t>
            </a:r>
            <a:r>
              <a:rPr lang="en-US" sz="2800" dirty="0" smtClean="0"/>
              <a:t> level 1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029200" y="4267200"/>
            <a:ext cx="2362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Pemaknaan</a:t>
            </a:r>
            <a:r>
              <a:rPr lang="en-US" sz="2800" dirty="0" smtClean="0"/>
              <a:t> level 2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1600200"/>
            <a:ext cx="5791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d-ID" sz="2400" b="1" dirty="0">
                <a:solidFill>
                  <a:srgbClr val="99FF33"/>
                </a:solidFill>
              </a:rPr>
              <a:t>mitos</a:t>
            </a:r>
            <a:r>
              <a:rPr lang="id-ID" sz="2400" dirty="0">
                <a:solidFill>
                  <a:srgbClr val="99FF33"/>
                </a:solidFill>
              </a:rPr>
              <a:t> (</a:t>
            </a:r>
            <a:r>
              <a:rPr lang="id-ID" sz="2400" b="1" i="1" dirty="0">
                <a:solidFill>
                  <a:srgbClr val="99FF33"/>
                </a:solidFill>
              </a:rPr>
              <a:t>myth</a:t>
            </a:r>
            <a:r>
              <a:rPr lang="id-ID" sz="2400" i="1" dirty="0">
                <a:solidFill>
                  <a:srgbClr val="99FF33"/>
                </a:solidFill>
              </a:rPr>
              <a:t>)</a:t>
            </a:r>
            <a:r>
              <a:rPr lang="id-ID" sz="2400" dirty="0">
                <a:solidFill>
                  <a:srgbClr val="99FF33"/>
                </a:solidFill>
              </a:rPr>
              <a:t>, </a:t>
            </a:r>
            <a:r>
              <a:rPr lang="id-ID" sz="2400" dirty="0"/>
              <a:t>yakni rujukan bersifat cultural (bersumber dari budaya yang ada) yang digunakan untuk menjelaskan gejala atau realitas yang ditunjuk dengan lambang-lambang yang ada dengan mengacu sejarah (di samping budaya)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14</TotalTime>
  <Words>189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Technic</vt:lpstr>
      <vt:lpstr>Semiotika  roland barthes</vt:lpstr>
      <vt:lpstr>Slide 2</vt:lpstr>
      <vt:lpstr>Slide 3</vt:lpstr>
      <vt:lpstr>Slide 4</vt:lpstr>
      <vt:lpstr>Slide 5</vt:lpstr>
      <vt:lpstr>Slide 6</vt:lpstr>
    </vt:vector>
  </TitlesOfParts>
  <Company>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Semiotika  roland barthes</dc:title>
  <dc:creator>user</dc:creator>
  <cp:lastModifiedBy>anin</cp:lastModifiedBy>
  <cp:revision>2</cp:revision>
  <dcterms:created xsi:type="dcterms:W3CDTF">2013-07-08T09:32:23Z</dcterms:created>
  <dcterms:modified xsi:type="dcterms:W3CDTF">2014-07-11T03:50:56Z</dcterms:modified>
</cp:coreProperties>
</file>