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4"/>
  </p:notesMasterIdLst>
  <p:handoutMasterIdLst>
    <p:handoutMasterId r:id="rId25"/>
  </p:handoutMasterIdLst>
  <p:sldIdLst>
    <p:sldId id="311" r:id="rId2"/>
    <p:sldId id="258" r:id="rId3"/>
    <p:sldId id="312" r:id="rId4"/>
    <p:sldId id="313" r:id="rId5"/>
    <p:sldId id="276" r:id="rId6"/>
    <p:sldId id="277" r:id="rId7"/>
    <p:sldId id="278" r:id="rId8"/>
    <p:sldId id="279" r:id="rId9"/>
    <p:sldId id="281" r:id="rId10"/>
    <p:sldId id="319" r:id="rId11"/>
    <p:sldId id="320" r:id="rId12"/>
    <p:sldId id="324" r:id="rId13"/>
    <p:sldId id="318" r:id="rId14"/>
    <p:sldId id="325" r:id="rId15"/>
    <p:sldId id="326" r:id="rId16"/>
    <p:sldId id="327" r:id="rId17"/>
    <p:sldId id="328" r:id="rId18"/>
    <p:sldId id="329" r:id="rId19"/>
    <p:sldId id="331" r:id="rId20"/>
    <p:sldId id="332" r:id="rId21"/>
    <p:sldId id="333" r:id="rId22"/>
    <p:sldId id="334" r:id="rId23"/>
  </p:sldIdLst>
  <p:sldSz cx="9144000" cy="6858000" type="screen4x3"/>
  <p:notesSz cx="7315200" cy="9601200"/>
  <p:custShowLst>
    <p:custShow name="Custom Show 1" id="0">
      <p:sldLst/>
    </p:custShow>
  </p:custShowLst>
  <p:defaultTextStyle>
    <a:defPPr>
      <a:defRPr lang="en-GB"/>
    </a:defPPr>
    <a:lvl1pPr algn="l" rtl="0" fontAlgn="base">
      <a:spcBef>
        <a:spcPct val="0"/>
      </a:spcBef>
      <a:spcAft>
        <a:spcPct val="0"/>
      </a:spcAft>
      <a:defRPr sz="3600" kern="1200">
        <a:solidFill>
          <a:schemeClr val="tx1"/>
        </a:solidFill>
        <a:latin typeface="Times New Roman" charset="0"/>
        <a:ea typeface="+mn-ea"/>
        <a:cs typeface="+mn-cs"/>
      </a:defRPr>
    </a:lvl1pPr>
    <a:lvl2pPr marL="457200" algn="l" rtl="0" fontAlgn="base">
      <a:spcBef>
        <a:spcPct val="0"/>
      </a:spcBef>
      <a:spcAft>
        <a:spcPct val="0"/>
      </a:spcAft>
      <a:defRPr sz="3600" kern="1200">
        <a:solidFill>
          <a:schemeClr val="tx1"/>
        </a:solidFill>
        <a:latin typeface="Times New Roman" charset="0"/>
        <a:ea typeface="+mn-ea"/>
        <a:cs typeface="+mn-cs"/>
      </a:defRPr>
    </a:lvl2pPr>
    <a:lvl3pPr marL="914400" algn="l" rtl="0" fontAlgn="base">
      <a:spcBef>
        <a:spcPct val="0"/>
      </a:spcBef>
      <a:spcAft>
        <a:spcPct val="0"/>
      </a:spcAft>
      <a:defRPr sz="3600" kern="1200">
        <a:solidFill>
          <a:schemeClr val="tx1"/>
        </a:solidFill>
        <a:latin typeface="Times New Roman" charset="0"/>
        <a:ea typeface="+mn-ea"/>
        <a:cs typeface="+mn-cs"/>
      </a:defRPr>
    </a:lvl3pPr>
    <a:lvl4pPr marL="1371600" algn="l" rtl="0" fontAlgn="base">
      <a:spcBef>
        <a:spcPct val="0"/>
      </a:spcBef>
      <a:spcAft>
        <a:spcPct val="0"/>
      </a:spcAft>
      <a:defRPr sz="3600" kern="1200">
        <a:solidFill>
          <a:schemeClr val="tx1"/>
        </a:solidFill>
        <a:latin typeface="Times New Roman" charset="0"/>
        <a:ea typeface="+mn-ea"/>
        <a:cs typeface="+mn-cs"/>
      </a:defRPr>
    </a:lvl4pPr>
    <a:lvl5pPr marL="1828800" algn="l" rtl="0" fontAlgn="base">
      <a:spcBef>
        <a:spcPct val="0"/>
      </a:spcBef>
      <a:spcAft>
        <a:spcPct val="0"/>
      </a:spcAft>
      <a:defRPr sz="3600" kern="1200">
        <a:solidFill>
          <a:schemeClr val="tx1"/>
        </a:solidFill>
        <a:latin typeface="Times New Roman" charset="0"/>
        <a:ea typeface="+mn-ea"/>
        <a:cs typeface="+mn-cs"/>
      </a:defRPr>
    </a:lvl5pPr>
    <a:lvl6pPr marL="2286000" algn="l" defTabSz="914400" rtl="0" eaLnBrk="1" latinLnBrk="0" hangingPunct="1">
      <a:defRPr sz="3600" kern="1200">
        <a:solidFill>
          <a:schemeClr val="tx1"/>
        </a:solidFill>
        <a:latin typeface="Times New Roman" charset="0"/>
        <a:ea typeface="+mn-ea"/>
        <a:cs typeface="+mn-cs"/>
      </a:defRPr>
    </a:lvl6pPr>
    <a:lvl7pPr marL="2743200" algn="l" defTabSz="914400" rtl="0" eaLnBrk="1" latinLnBrk="0" hangingPunct="1">
      <a:defRPr sz="3600" kern="1200">
        <a:solidFill>
          <a:schemeClr val="tx1"/>
        </a:solidFill>
        <a:latin typeface="Times New Roman" charset="0"/>
        <a:ea typeface="+mn-ea"/>
        <a:cs typeface="+mn-cs"/>
      </a:defRPr>
    </a:lvl7pPr>
    <a:lvl8pPr marL="3200400" algn="l" defTabSz="914400" rtl="0" eaLnBrk="1" latinLnBrk="0" hangingPunct="1">
      <a:defRPr sz="3600" kern="1200">
        <a:solidFill>
          <a:schemeClr val="tx1"/>
        </a:solidFill>
        <a:latin typeface="Times New Roman" charset="0"/>
        <a:ea typeface="+mn-ea"/>
        <a:cs typeface="+mn-cs"/>
      </a:defRPr>
    </a:lvl8pPr>
    <a:lvl9pPr marL="3657600" algn="l" defTabSz="914400" rtl="0" eaLnBrk="1" latinLnBrk="0" hangingPunct="1">
      <a:defRPr sz="36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66"/>
    <a:srgbClr val="0000FF"/>
    <a:srgbClr val="99CC00"/>
    <a:srgbClr val="FFFF00"/>
    <a:srgbClr val="FF0000"/>
    <a:srgbClr val="069A9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64" autoAdjust="0"/>
  </p:normalViewPr>
  <p:slideViewPr>
    <p:cSldViewPr>
      <p:cViewPr>
        <p:scale>
          <a:sx n="70" d="100"/>
          <a:sy n="70" d="100"/>
        </p:scale>
        <p:origin x="-108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520" y="-78"/>
      </p:cViewPr>
      <p:guideLst>
        <p:guide orient="horz" pos="3024"/>
        <p:guide pos="230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vl1pPr>
          </a:lstStyle>
          <a:p>
            <a:pPr>
              <a:defRPr/>
            </a:pPr>
            <a:endParaRPr lang="en-GB"/>
          </a:p>
        </p:txBody>
      </p:sp>
      <p:sp>
        <p:nvSpPr>
          <p:cNvPr id="52227" name="Rectangle 3"/>
          <p:cNvSpPr>
            <a:spLocks noGrp="1" noChangeArrowheads="1"/>
          </p:cNvSpPr>
          <p:nvPr>
            <p:ph type="dt" sz="quarter" idx="1"/>
          </p:nvPr>
        </p:nvSpPr>
        <p:spPr bwMode="auto">
          <a:xfrm>
            <a:off x="414528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vl1pPr>
          </a:lstStyle>
          <a:p>
            <a:pPr>
              <a:defRPr/>
            </a:pPr>
            <a:endParaRPr lang="en-GB"/>
          </a:p>
        </p:txBody>
      </p:sp>
      <p:sp>
        <p:nvSpPr>
          <p:cNvPr id="52228" name="Rectangle 4"/>
          <p:cNvSpPr>
            <a:spLocks noGrp="1" noChangeArrowheads="1"/>
          </p:cNvSpPr>
          <p:nvPr>
            <p:ph type="ftr" sz="quarter" idx="2"/>
          </p:nvPr>
        </p:nvSpPr>
        <p:spPr bwMode="auto">
          <a:xfrm>
            <a:off x="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vl1pPr>
          </a:lstStyle>
          <a:p>
            <a:pPr>
              <a:defRPr/>
            </a:pPr>
            <a:endParaRPr lang="en-GB"/>
          </a:p>
        </p:txBody>
      </p:sp>
      <p:sp>
        <p:nvSpPr>
          <p:cNvPr id="52229" name="Rectangle 5"/>
          <p:cNvSpPr>
            <a:spLocks noGrp="1" noChangeArrowheads="1"/>
          </p:cNvSpPr>
          <p:nvPr>
            <p:ph type="sldNum" sz="quarter" idx="3"/>
          </p:nvPr>
        </p:nvSpPr>
        <p:spPr bwMode="auto">
          <a:xfrm>
            <a:off x="414528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pPr>
              <a:defRPr/>
            </a:pPr>
            <a:fld id="{A454CF87-1A5B-4001-A127-0E9C34385729}"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pPr>
              <a:defRPr/>
            </a:pPr>
            <a:endParaRPr lang="id-ID"/>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pPr>
              <a:defRPr/>
            </a:pPr>
            <a:fld id="{DCCF2B4E-0FE2-4DF7-8729-303714972FC7}" type="datetimeFigureOut">
              <a:rPr lang="id-ID"/>
              <a:pPr>
                <a:defRPr/>
              </a:pPr>
              <a:t>02/10/2011</a:t>
            </a:fld>
            <a:endParaRPr lang="id-ID"/>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id-ID" noProof="0" smtClean="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pPr>
              <a:defRPr/>
            </a:pPr>
            <a:endParaRPr lang="id-ID"/>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pPr>
              <a:defRPr/>
            </a:pPr>
            <a:fld id="{F29E314C-C572-45E9-9846-9BD9CBA703A9}"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5" name="Footer Placeholder 4"/>
          <p:cNvSpPr>
            <a:spLocks noGrp="1"/>
          </p:cNvSpPr>
          <p:nvPr>
            <p:ph type="ftr" sz="quarter" idx="11"/>
          </p:nvPr>
        </p:nvSpPr>
        <p:spPr/>
        <p:txBody>
          <a:bodyPr/>
          <a:lstStyle>
            <a:lvl1pPr>
              <a:defRPr/>
            </a:lvl1pPr>
          </a:lstStyle>
          <a:p>
            <a:pPr>
              <a:defRPr/>
            </a:pPr>
            <a:r>
              <a:rPr lang="en-GB" dirty="0"/>
              <a:t>SEJARAH PERPAJAKAN</a:t>
            </a:r>
          </a:p>
        </p:txBody>
      </p:sp>
      <p:sp>
        <p:nvSpPr>
          <p:cNvPr id="6" name="Slide Number Placeholder 5"/>
          <p:cNvSpPr>
            <a:spLocks noGrp="1"/>
          </p:cNvSpPr>
          <p:nvPr>
            <p:ph type="sldNum" sz="quarter" idx="12"/>
          </p:nvPr>
        </p:nvSpPr>
        <p:spPr/>
        <p:txBody>
          <a:bodyPr/>
          <a:lstStyle>
            <a:lvl1pPr>
              <a:defRPr/>
            </a:lvl1pPr>
          </a:lstStyle>
          <a:p>
            <a:pPr>
              <a:defRPr/>
            </a:pPr>
            <a:fld id="{29568BD0-43F6-4B37-9F08-D3DC6AB6D44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Footer Placeholder 4"/>
          <p:cNvSpPr>
            <a:spLocks noGrp="1"/>
          </p:cNvSpPr>
          <p:nvPr>
            <p:ph type="ftr" sz="quarter" idx="11"/>
          </p:nvPr>
        </p:nvSpPr>
        <p:spPr/>
        <p:txBody>
          <a:bodyPr/>
          <a:lstStyle>
            <a:lvl1pPr>
              <a:defRPr/>
            </a:lvl1pPr>
          </a:lstStyle>
          <a:p>
            <a:pPr>
              <a:defRPr/>
            </a:pPr>
            <a:r>
              <a:rPr lang="en-GB"/>
              <a:t>SEJARAH PERPAJAKAN</a:t>
            </a:r>
          </a:p>
        </p:txBody>
      </p:sp>
      <p:sp>
        <p:nvSpPr>
          <p:cNvPr id="6" name="Slide Number Placeholder 5"/>
          <p:cNvSpPr>
            <a:spLocks noGrp="1"/>
          </p:cNvSpPr>
          <p:nvPr>
            <p:ph type="sldNum" sz="quarter" idx="12"/>
          </p:nvPr>
        </p:nvSpPr>
        <p:spPr/>
        <p:txBody>
          <a:bodyPr/>
          <a:lstStyle>
            <a:lvl1pPr>
              <a:defRPr/>
            </a:lvl1pPr>
          </a:lstStyle>
          <a:p>
            <a:pPr>
              <a:defRPr/>
            </a:pPr>
            <a:fld id="{6FDEB95C-8B59-43CC-A646-781AC0699457}"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Footer Placeholder 4"/>
          <p:cNvSpPr>
            <a:spLocks noGrp="1"/>
          </p:cNvSpPr>
          <p:nvPr>
            <p:ph type="ftr" sz="quarter" idx="11"/>
          </p:nvPr>
        </p:nvSpPr>
        <p:spPr/>
        <p:txBody>
          <a:bodyPr/>
          <a:lstStyle>
            <a:lvl1pPr>
              <a:defRPr/>
            </a:lvl1pPr>
          </a:lstStyle>
          <a:p>
            <a:pPr>
              <a:defRPr/>
            </a:pPr>
            <a:r>
              <a:rPr lang="en-GB"/>
              <a:t>SEJARAH PERPAJAKAN</a:t>
            </a:r>
          </a:p>
        </p:txBody>
      </p:sp>
      <p:sp>
        <p:nvSpPr>
          <p:cNvPr id="6" name="Slide Number Placeholder 5"/>
          <p:cNvSpPr>
            <a:spLocks noGrp="1"/>
          </p:cNvSpPr>
          <p:nvPr>
            <p:ph type="sldNum" sz="quarter" idx="12"/>
          </p:nvPr>
        </p:nvSpPr>
        <p:spPr/>
        <p:txBody>
          <a:bodyPr/>
          <a:lstStyle>
            <a:lvl1pPr>
              <a:defRPr/>
            </a:lvl1pPr>
          </a:lstStyle>
          <a:p>
            <a:pPr>
              <a:defRPr/>
            </a:pPr>
            <a:fld id="{88B530D5-E6B0-4B8E-A212-4E01A5022552}"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050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xfrm>
            <a:off x="2209800" y="6400800"/>
            <a:ext cx="1905000" cy="457200"/>
          </a:xfrm>
          <a:prstGeom prst="rect">
            <a:avLst/>
          </a:prstGeom>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0318F7D4-C5C4-4E96-8262-73317B0E8A2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xfrm>
            <a:off x="2209800" y="6400800"/>
            <a:ext cx="1905000" cy="457200"/>
          </a:xfrm>
          <a:prstGeom prst="rect">
            <a:avLst/>
          </a:prstGeom>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D650FD37-4567-4E32-8657-9C86E136C61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5" name="Footer Placeholder 4"/>
          <p:cNvSpPr>
            <a:spLocks noGrp="1"/>
          </p:cNvSpPr>
          <p:nvPr>
            <p:ph type="ftr" sz="quarter" idx="11"/>
          </p:nvPr>
        </p:nvSpPr>
        <p:spPr/>
        <p:txBody>
          <a:bodyPr/>
          <a:lstStyle>
            <a:lvl1pPr>
              <a:defRPr/>
            </a:lvl1pPr>
          </a:lstStyle>
          <a:p>
            <a:pPr>
              <a:defRPr/>
            </a:pPr>
            <a:r>
              <a:rPr lang="en-GB"/>
              <a:t>SEJARAH PERPAJAKAN</a:t>
            </a:r>
          </a:p>
        </p:txBody>
      </p:sp>
      <p:sp>
        <p:nvSpPr>
          <p:cNvPr id="6" name="Slide Number Placeholder 5"/>
          <p:cNvSpPr>
            <a:spLocks noGrp="1"/>
          </p:cNvSpPr>
          <p:nvPr>
            <p:ph type="sldNum" sz="quarter" idx="12"/>
          </p:nvPr>
        </p:nvSpPr>
        <p:spPr/>
        <p:txBody>
          <a:bodyPr/>
          <a:lstStyle>
            <a:lvl1pPr>
              <a:defRPr/>
            </a:lvl1pPr>
          </a:lstStyle>
          <a:p>
            <a:pPr>
              <a:defRPr/>
            </a:pPr>
            <a:fld id="{BF35171D-D5E3-4781-AEF1-C5B20D3964B6}"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en-GB"/>
              <a:t>SEJARAH PERPAJAKAN</a:t>
            </a:r>
          </a:p>
        </p:txBody>
      </p:sp>
      <p:sp>
        <p:nvSpPr>
          <p:cNvPr id="6" name="Slide Number Placeholder 5"/>
          <p:cNvSpPr>
            <a:spLocks noGrp="1"/>
          </p:cNvSpPr>
          <p:nvPr>
            <p:ph type="sldNum" sz="quarter" idx="12"/>
          </p:nvPr>
        </p:nvSpPr>
        <p:spPr/>
        <p:txBody>
          <a:bodyPr/>
          <a:lstStyle>
            <a:lvl1pPr>
              <a:defRPr/>
            </a:lvl1pPr>
          </a:lstStyle>
          <a:p>
            <a:pPr>
              <a:defRPr/>
            </a:pPr>
            <a:fld id="{1B5CBBFA-D2D5-4197-AE2F-B1DCC8C908A1}"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4"/>
          <p:cNvSpPr>
            <a:spLocks noGrp="1"/>
          </p:cNvSpPr>
          <p:nvPr>
            <p:ph type="ftr" sz="quarter" idx="11"/>
          </p:nvPr>
        </p:nvSpPr>
        <p:spPr/>
        <p:txBody>
          <a:bodyPr/>
          <a:lstStyle>
            <a:lvl1pPr>
              <a:defRPr/>
            </a:lvl1pPr>
          </a:lstStyle>
          <a:p>
            <a:pPr>
              <a:defRPr/>
            </a:pPr>
            <a:r>
              <a:rPr lang="en-GB"/>
              <a:t>SEJARAH PERPAJAKAN</a:t>
            </a:r>
          </a:p>
        </p:txBody>
      </p:sp>
      <p:sp>
        <p:nvSpPr>
          <p:cNvPr id="7" name="Slide Number Placeholder 5"/>
          <p:cNvSpPr>
            <a:spLocks noGrp="1"/>
          </p:cNvSpPr>
          <p:nvPr>
            <p:ph type="sldNum" sz="quarter" idx="12"/>
          </p:nvPr>
        </p:nvSpPr>
        <p:spPr/>
        <p:txBody>
          <a:bodyPr/>
          <a:lstStyle>
            <a:lvl1pPr>
              <a:defRPr/>
            </a:lvl1pPr>
          </a:lstStyle>
          <a:p>
            <a:pPr>
              <a:defRPr/>
            </a:pPr>
            <a:fld id="{891DD42D-E089-4237-AB48-FC1A4E774786}"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8" name="Footer Placeholder 4"/>
          <p:cNvSpPr>
            <a:spLocks noGrp="1"/>
          </p:cNvSpPr>
          <p:nvPr>
            <p:ph type="ftr" sz="quarter" idx="11"/>
          </p:nvPr>
        </p:nvSpPr>
        <p:spPr/>
        <p:txBody>
          <a:bodyPr/>
          <a:lstStyle>
            <a:lvl1pPr>
              <a:defRPr/>
            </a:lvl1pPr>
          </a:lstStyle>
          <a:p>
            <a:pPr>
              <a:defRPr/>
            </a:pPr>
            <a:r>
              <a:rPr lang="en-GB"/>
              <a:t>SEJARAH PERPAJAKAN</a:t>
            </a:r>
          </a:p>
        </p:txBody>
      </p:sp>
      <p:sp>
        <p:nvSpPr>
          <p:cNvPr id="9" name="Slide Number Placeholder 5"/>
          <p:cNvSpPr>
            <a:spLocks noGrp="1"/>
          </p:cNvSpPr>
          <p:nvPr>
            <p:ph type="sldNum" sz="quarter" idx="12"/>
          </p:nvPr>
        </p:nvSpPr>
        <p:spPr/>
        <p:txBody>
          <a:bodyPr/>
          <a:lstStyle>
            <a:lvl1pPr>
              <a:defRPr/>
            </a:lvl1pPr>
          </a:lstStyle>
          <a:p>
            <a:pPr>
              <a:defRPr/>
            </a:pPr>
            <a:fld id="{120C0760-8C86-409A-8F47-48EA7F22084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4" name="Footer Placeholder 4"/>
          <p:cNvSpPr>
            <a:spLocks noGrp="1"/>
          </p:cNvSpPr>
          <p:nvPr>
            <p:ph type="ftr" sz="quarter" idx="11"/>
          </p:nvPr>
        </p:nvSpPr>
        <p:spPr/>
        <p:txBody>
          <a:bodyPr/>
          <a:lstStyle>
            <a:lvl1pPr>
              <a:defRPr/>
            </a:lvl1pPr>
          </a:lstStyle>
          <a:p>
            <a:pPr>
              <a:defRPr/>
            </a:pPr>
            <a:r>
              <a:rPr lang="en-GB"/>
              <a:t>SEJARAH PERPAJAKAN</a:t>
            </a:r>
          </a:p>
        </p:txBody>
      </p:sp>
      <p:sp>
        <p:nvSpPr>
          <p:cNvPr id="5" name="Slide Number Placeholder 5"/>
          <p:cNvSpPr>
            <a:spLocks noGrp="1"/>
          </p:cNvSpPr>
          <p:nvPr>
            <p:ph type="sldNum" sz="quarter" idx="12"/>
          </p:nvPr>
        </p:nvSpPr>
        <p:spPr/>
        <p:txBody>
          <a:bodyPr/>
          <a:lstStyle>
            <a:lvl1pPr>
              <a:defRPr/>
            </a:lvl1pPr>
          </a:lstStyle>
          <a:p>
            <a:pPr>
              <a:defRPr/>
            </a:pPr>
            <a:fld id="{18DC7F5B-0E2C-46F6-98DA-C72F94BB1A10}"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4"/>
          <p:cNvSpPr>
            <a:spLocks noGrp="1"/>
          </p:cNvSpPr>
          <p:nvPr>
            <p:ph type="ftr" sz="quarter" idx="11"/>
          </p:nvPr>
        </p:nvSpPr>
        <p:spPr/>
        <p:txBody>
          <a:bodyPr/>
          <a:lstStyle>
            <a:lvl1pPr>
              <a:defRPr/>
            </a:lvl1pPr>
          </a:lstStyle>
          <a:p>
            <a:pPr>
              <a:defRPr/>
            </a:pPr>
            <a:r>
              <a:rPr lang="en-GB"/>
              <a:t>SEJARAH PERPAJAKAN</a:t>
            </a:r>
          </a:p>
        </p:txBody>
      </p:sp>
      <p:sp>
        <p:nvSpPr>
          <p:cNvPr id="4" name="Slide Number Placeholder 5"/>
          <p:cNvSpPr>
            <a:spLocks noGrp="1"/>
          </p:cNvSpPr>
          <p:nvPr>
            <p:ph type="sldNum" sz="quarter" idx="12"/>
          </p:nvPr>
        </p:nvSpPr>
        <p:spPr/>
        <p:txBody>
          <a:bodyPr/>
          <a:lstStyle>
            <a:lvl1pPr>
              <a:defRPr/>
            </a:lvl1pPr>
          </a:lstStyle>
          <a:p>
            <a:pPr>
              <a:defRPr/>
            </a:pPr>
            <a:fld id="{D658D30D-0021-443E-9F9F-D33BE6184368}"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11"/>
          </p:nvPr>
        </p:nvSpPr>
        <p:spPr/>
        <p:txBody>
          <a:bodyPr/>
          <a:lstStyle>
            <a:lvl1pPr>
              <a:defRPr/>
            </a:lvl1pPr>
          </a:lstStyle>
          <a:p>
            <a:pPr>
              <a:defRPr/>
            </a:pPr>
            <a:r>
              <a:rPr lang="en-GB"/>
              <a:t>SEJARAH PERPAJAKAN</a:t>
            </a:r>
          </a:p>
        </p:txBody>
      </p:sp>
      <p:sp>
        <p:nvSpPr>
          <p:cNvPr id="7" name="Slide Number Placeholder 5"/>
          <p:cNvSpPr>
            <a:spLocks noGrp="1"/>
          </p:cNvSpPr>
          <p:nvPr>
            <p:ph type="sldNum" sz="quarter" idx="12"/>
          </p:nvPr>
        </p:nvSpPr>
        <p:spPr/>
        <p:txBody>
          <a:bodyPr/>
          <a:lstStyle>
            <a:lvl1pPr>
              <a:defRPr/>
            </a:lvl1pPr>
          </a:lstStyle>
          <a:p>
            <a:pPr>
              <a:defRPr/>
            </a:pPr>
            <a:fld id="{D6B87D38-E175-49FB-8428-33206CE830B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11"/>
          </p:nvPr>
        </p:nvSpPr>
        <p:spPr/>
        <p:txBody>
          <a:bodyPr/>
          <a:lstStyle>
            <a:lvl1pPr>
              <a:defRPr/>
            </a:lvl1pPr>
          </a:lstStyle>
          <a:p>
            <a:pPr>
              <a:defRPr/>
            </a:pPr>
            <a:r>
              <a:rPr lang="en-GB"/>
              <a:t>SEJARAH PERPAJAKAN</a:t>
            </a:r>
          </a:p>
        </p:txBody>
      </p:sp>
      <p:sp>
        <p:nvSpPr>
          <p:cNvPr id="7" name="Slide Number Placeholder 5"/>
          <p:cNvSpPr>
            <a:spLocks noGrp="1"/>
          </p:cNvSpPr>
          <p:nvPr>
            <p:ph type="sldNum" sz="quarter" idx="12"/>
          </p:nvPr>
        </p:nvSpPr>
        <p:spPr/>
        <p:txBody>
          <a:bodyPr/>
          <a:lstStyle>
            <a:lvl1pPr>
              <a:defRPr/>
            </a:lvl1pPr>
          </a:lstStyle>
          <a:p>
            <a:pPr>
              <a:defRPr/>
            </a:pPr>
            <a:fld id="{611C7601-49D1-4576-9455-75A035CB7633}"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d-ID" smtClean="0"/>
          </a:p>
        </p:txBody>
      </p:sp>
      <p:sp>
        <p:nvSpPr>
          <p:cNvPr id="102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GB"/>
              <a:t>SEJARAH PERPAJAKAN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CAC373D-8076-4046-9237-A4166C74E677}" type="slidenum">
              <a:rPr lang="en-GB"/>
              <a:pPr>
                <a:defRPr/>
              </a:pPr>
              <a:t>‹#›</a:t>
            </a:fld>
            <a:endParaRPr lang="en-GB"/>
          </a:p>
        </p:txBody>
      </p:sp>
      <p:sp>
        <p:nvSpPr>
          <p:cNvPr id="7" name="Rectangle 26"/>
          <p:cNvSpPr>
            <a:spLocks noChangeArrowheads="1"/>
          </p:cNvSpPr>
          <p:nvPr userDrawn="1"/>
        </p:nvSpPr>
        <p:spPr bwMode="auto">
          <a:xfrm>
            <a:off x="485775" y="134938"/>
            <a:ext cx="8658225" cy="274637"/>
          </a:xfrm>
          <a:prstGeom prst="rect">
            <a:avLst/>
          </a:prstGeom>
          <a:gradFill rotWithShape="1">
            <a:gsLst>
              <a:gs pos="0">
                <a:srgbClr val="767600"/>
              </a:gs>
              <a:gs pos="100000">
                <a:srgbClr val="FFFF00"/>
              </a:gs>
            </a:gsLst>
            <a:lin ang="0" scaled="1"/>
          </a:gradFill>
          <a:ln w="9525">
            <a:noFill/>
            <a:miter lim="800000"/>
            <a:headEnd/>
            <a:tailEnd/>
          </a:ln>
        </p:spPr>
        <p:txBody>
          <a:bodyPr/>
          <a:lstStyle/>
          <a:p>
            <a:pPr>
              <a:defRPr/>
            </a:pPr>
            <a:endParaRPr lang="en-US" sz="2400"/>
          </a:p>
        </p:txBody>
      </p:sp>
      <p:sp>
        <p:nvSpPr>
          <p:cNvPr id="8" name="Rectangle 35"/>
          <p:cNvSpPr>
            <a:spLocks noChangeArrowheads="1"/>
          </p:cNvSpPr>
          <p:nvPr userDrawn="1"/>
        </p:nvSpPr>
        <p:spPr bwMode="auto">
          <a:xfrm>
            <a:off x="4343400" y="3224213"/>
            <a:ext cx="9144000" cy="0"/>
          </a:xfrm>
          <a:prstGeom prst="rect">
            <a:avLst/>
          </a:prstGeom>
          <a:noFill/>
          <a:ln w="9525">
            <a:noFill/>
            <a:miter lim="800000"/>
            <a:headEnd/>
            <a:tailEnd/>
          </a:ln>
          <a:effectLst/>
        </p:spPr>
        <p:txBody>
          <a:bodyPr>
            <a:spAutoFit/>
          </a:bodyPr>
          <a:lstStyle/>
          <a:p>
            <a:pPr>
              <a:defRPr/>
            </a:pPr>
            <a:endParaRPr lang="id-ID"/>
          </a:p>
        </p:txBody>
      </p:sp>
      <p:sp>
        <p:nvSpPr>
          <p:cNvPr id="9" name="Line 36"/>
          <p:cNvSpPr>
            <a:spLocks noChangeShapeType="1"/>
          </p:cNvSpPr>
          <p:nvPr userDrawn="1"/>
        </p:nvSpPr>
        <p:spPr bwMode="auto">
          <a:xfrm>
            <a:off x="0" y="1409700"/>
            <a:ext cx="9144000" cy="0"/>
          </a:xfrm>
          <a:prstGeom prst="line">
            <a:avLst/>
          </a:prstGeom>
          <a:noFill/>
          <a:ln w="34925">
            <a:solidFill>
              <a:srgbClr val="069A9E"/>
            </a:solidFill>
            <a:round/>
            <a:headEnd/>
            <a:tailEnd/>
          </a:ln>
          <a:effectLst/>
        </p:spPr>
        <p:txBody>
          <a:bodyPr wrap="none"/>
          <a:lstStyle/>
          <a:p>
            <a:pPr>
              <a:defRPr/>
            </a:pPr>
            <a:endParaRPr lang="id-ID"/>
          </a:p>
        </p:txBody>
      </p:sp>
      <p:sp>
        <p:nvSpPr>
          <p:cNvPr id="10" name="Line 37"/>
          <p:cNvSpPr>
            <a:spLocks noChangeShapeType="1"/>
          </p:cNvSpPr>
          <p:nvPr userDrawn="1"/>
        </p:nvSpPr>
        <p:spPr bwMode="auto">
          <a:xfrm>
            <a:off x="0" y="1447800"/>
            <a:ext cx="9144000" cy="0"/>
          </a:xfrm>
          <a:prstGeom prst="line">
            <a:avLst/>
          </a:prstGeom>
          <a:noFill/>
          <a:ln w="9525">
            <a:solidFill>
              <a:schemeClr val="tx1"/>
            </a:solidFill>
            <a:round/>
            <a:headEnd/>
            <a:tailEnd/>
          </a:ln>
          <a:effectLst/>
        </p:spPr>
        <p:txBody>
          <a:bodyPr wrap="none"/>
          <a:lstStyle/>
          <a:p>
            <a:pPr>
              <a:defRPr/>
            </a:pPr>
            <a:endParaRPr lang="id-ID"/>
          </a:p>
        </p:txBody>
      </p:sp>
      <p:sp>
        <p:nvSpPr>
          <p:cNvPr id="11" name="Text Box 38"/>
          <p:cNvSpPr txBox="1">
            <a:spLocks noChangeArrowheads="1"/>
          </p:cNvSpPr>
          <p:nvPr userDrawn="1"/>
        </p:nvSpPr>
        <p:spPr bwMode="auto">
          <a:xfrm>
            <a:off x="533400" y="76200"/>
            <a:ext cx="5638800" cy="366713"/>
          </a:xfrm>
          <a:prstGeom prst="rect">
            <a:avLst/>
          </a:prstGeom>
          <a:noFill/>
          <a:ln w="9525">
            <a:noFill/>
            <a:miter lim="800000"/>
            <a:headEnd/>
            <a:tailEnd/>
          </a:ln>
          <a:effectLst/>
        </p:spPr>
        <p:txBody>
          <a:bodyPr>
            <a:spAutoFit/>
          </a:bodyPr>
          <a:lstStyle/>
          <a:p>
            <a:pPr>
              <a:spcBef>
                <a:spcPct val="50000"/>
              </a:spcBef>
              <a:defRPr/>
            </a:pPr>
            <a:r>
              <a:rPr lang="en-US" sz="1800" b="1" dirty="0">
                <a:solidFill>
                  <a:schemeClr val="folHlink"/>
                </a:solidFill>
                <a:effectLst>
                  <a:outerShdw blurRad="38100" dist="38100" dir="2700000" algn="tl">
                    <a:srgbClr val="000000"/>
                  </a:outerShdw>
                </a:effectLst>
                <a:latin typeface="Georgia" pitchFamily="18" charset="0"/>
              </a:rPr>
              <a:t>University of </a:t>
            </a:r>
            <a:r>
              <a:rPr lang="en-US" sz="1600" b="1" dirty="0" err="1" smtClean="0">
                <a:solidFill>
                  <a:schemeClr val="folHlink"/>
                </a:solidFill>
                <a:effectLst>
                  <a:outerShdw blurRad="38100" dist="38100" dir="2700000" algn="tl">
                    <a:srgbClr val="000000"/>
                  </a:outerShdw>
                </a:effectLst>
                <a:latin typeface="Georgia" pitchFamily="18" charset="0"/>
              </a:rPr>
              <a:t>Esa</a:t>
            </a:r>
            <a:r>
              <a:rPr lang="en-US" sz="1600" b="1" dirty="0" smtClean="0">
                <a:solidFill>
                  <a:schemeClr val="folHlink"/>
                </a:solidFill>
                <a:effectLst>
                  <a:outerShdw blurRad="38100" dist="38100" dir="2700000" algn="tl">
                    <a:srgbClr val="000000"/>
                  </a:outerShdw>
                </a:effectLst>
                <a:latin typeface="Georgia" pitchFamily="18" charset="0"/>
              </a:rPr>
              <a:t> </a:t>
            </a:r>
            <a:r>
              <a:rPr lang="en-US" sz="1600" b="1" dirty="0" err="1">
                <a:solidFill>
                  <a:schemeClr val="folHlink"/>
                </a:solidFill>
                <a:effectLst>
                  <a:outerShdw blurRad="38100" dist="38100" dir="2700000" algn="tl">
                    <a:srgbClr val="000000"/>
                  </a:outerShdw>
                </a:effectLst>
                <a:latin typeface="Georgia" pitchFamily="18" charset="0"/>
              </a:rPr>
              <a:t>Unggul</a:t>
            </a:r>
            <a:endParaRPr lang="en-GB" sz="1600" b="1" dirty="0">
              <a:solidFill>
                <a:schemeClr val="folHlink"/>
              </a:solidFill>
              <a:effectLst>
                <a:outerShdw blurRad="38100" dist="38100" dir="2700000" algn="tl">
                  <a:srgbClr val="000000"/>
                </a:outerShdw>
              </a:effectLst>
              <a:latin typeface="Georgia" pitchFamily="18" charset="0"/>
            </a:endParaRPr>
          </a:p>
        </p:txBody>
      </p:sp>
      <p:graphicFrame>
        <p:nvGraphicFramePr>
          <p:cNvPr id="1026" name="Object 34"/>
          <p:cNvGraphicFramePr>
            <a:graphicFrameLocks noChangeAspect="1"/>
          </p:cNvGraphicFramePr>
          <p:nvPr/>
        </p:nvGraphicFramePr>
        <p:xfrm>
          <a:off x="6350" y="0"/>
          <a:ext cx="546100" cy="533400"/>
        </p:xfrm>
        <a:graphic>
          <a:graphicData uri="http://schemas.openxmlformats.org/presentationml/2006/ole">
            <p:oleObj spid="_x0000_s1026" name="Picture" r:id="rId16" imgW="4742640" imgH="4444920" progId="Word.Picture.8">
              <p:embed/>
            </p:oleObj>
          </a:graphicData>
        </a:graphic>
      </p:graphicFrame>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571500" y="2130425"/>
            <a:ext cx="8001000" cy="1584325"/>
          </a:xfrm>
        </p:spPr>
        <p:txBody>
          <a:bodyPr/>
          <a:lstStyle/>
          <a:p>
            <a:pPr eaLnBrk="1" hangingPunct="1"/>
            <a:r>
              <a:rPr lang="id-ID" smtClean="0"/>
              <a:t>PERTEMUAN 1</a:t>
            </a:r>
            <a:br>
              <a:rPr lang="id-ID" smtClean="0"/>
            </a:br>
            <a:r>
              <a:rPr lang="id-ID" smtClean="0"/>
              <a:t>SEJARAH PERPAJAKAN</a:t>
            </a:r>
          </a:p>
        </p:txBody>
      </p:sp>
      <p:sp>
        <p:nvSpPr>
          <p:cNvPr id="4" name="Slide Number Placeholder 3"/>
          <p:cNvSpPr>
            <a:spLocks noGrp="1"/>
          </p:cNvSpPr>
          <p:nvPr>
            <p:ph type="sldNum" sz="quarter" idx="12"/>
          </p:nvPr>
        </p:nvSpPr>
        <p:spPr/>
        <p:txBody>
          <a:bodyPr/>
          <a:lstStyle/>
          <a:p>
            <a:pPr>
              <a:defRPr/>
            </a:pPr>
            <a:fld id="{F8B87E74-9C38-4C82-9AA2-9969A3BCF918}" type="slidenum">
              <a:rPr lang="en-GB" smtClean="0"/>
              <a:pPr>
                <a:defRPr/>
              </a:pPr>
              <a:t>1</a:t>
            </a:fld>
            <a:endParaRPr lang="en-GB"/>
          </a:p>
        </p:txBody>
      </p:sp>
      <p:sp>
        <p:nvSpPr>
          <p:cNvPr id="5" name="Footer Placeholder 4"/>
          <p:cNvSpPr>
            <a:spLocks noGrp="1"/>
          </p:cNvSpPr>
          <p:nvPr>
            <p:ph type="ftr" sz="quarter" idx="11"/>
          </p:nvPr>
        </p:nvSpPr>
        <p:spPr/>
        <p:txBody>
          <a:bodyPr/>
          <a:lstStyle/>
          <a:p>
            <a:pPr>
              <a:defRPr/>
            </a:pPr>
            <a:r>
              <a:rPr lang="en-GB" dirty="0"/>
              <a:t>SEJARAH PERPAJAKAN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b="1" smtClean="0">
                <a:cs typeface="Times New Roman" charset="0"/>
              </a:rPr>
              <a:t>R</a:t>
            </a:r>
            <a:r>
              <a:rPr lang="id-ID" b="1" smtClean="0">
                <a:cs typeface="Times New Roman" charset="0"/>
              </a:rPr>
              <a:t>etribusi</a:t>
            </a:r>
            <a:endParaRPr lang="en-GB" smtClean="0"/>
          </a:p>
        </p:txBody>
      </p:sp>
      <p:sp>
        <p:nvSpPr>
          <p:cNvPr id="58371" name="Rectangle 3"/>
          <p:cNvSpPr>
            <a:spLocks noGrp="1" noChangeArrowheads="1"/>
          </p:cNvSpPr>
          <p:nvPr>
            <p:ph idx="1"/>
          </p:nvPr>
        </p:nvSpPr>
        <p:spPr/>
        <p:txBody>
          <a:bodyPr/>
          <a:lstStyle/>
          <a:p>
            <a:pPr indent="22225" algn="just" eaLnBrk="1" hangingPunct="1">
              <a:buFont typeface="Arial" charset="0"/>
              <a:buNone/>
            </a:pPr>
            <a:r>
              <a:rPr lang="id-ID" sz="2400" smtClean="0">
                <a:cs typeface="Times New Roman" charset="0"/>
              </a:rPr>
              <a:t>Retribusi merupakan pembayaran Wajib dari Penduduk kepada negara karena adanya jasa tertentu yang diberikan oleh negara kepada penduduknya secara perorangan. Jasa dari negara tersebut dapat dikatakan bersifat langsung, yaitu hanya yang membayar retribusi yang menikmati balas jasa dari negara tersebut. Contoh retribusi pelayanan jasa di Instansi Pemerintah.</a:t>
            </a:r>
          </a:p>
          <a:p>
            <a:pPr indent="22225" algn="just" eaLnBrk="1" hangingPunct="1">
              <a:buFont typeface="Arial" charset="0"/>
              <a:buNone/>
            </a:pPr>
            <a:r>
              <a:rPr lang="id-ID" sz="2400" smtClean="0">
                <a:cs typeface="Times New Roman" charset="0"/>
              </a:rPr>
              <a:t>Misalkan retribusi pelayanan rumah sakit, tidak ada paksaan secara yuridis kepada pasien. Hanya Pasien  yang membayar retribusi saja yang  berhak mendapat pelayanan kesehatan.</a:t>
            </a:r>
          </a:p>
          <a:p>
            <a:pPr indent="22225" algn="just" eaLnBrk="1" hangingPunct="1">
              <a:buFont typeface="Arial" charset="0"/>
              <a:buNone/>
            </a:pPr>
            <a:endParaRPr lang="en-US" smtClean="0">
              <a:cs typeface="Times New Roman" charset="0"/>
            </a:endParaRPr>
          </a:p>
        </p:txBody>
      </p:sp>
      <p:sp>
        <p:nvSpPr>
          <p:cNvPr id="5" name="Slide Number Placeholder 4"/>
          <p:cNvSpPr>
            <a:spLocks noGrp="1"/>
          </p:cNvSpPr>
          <p:nvPr>
            <p:ph type="sldNum" sz="quarter" idx="12"/>
          </p:nvPr>
        </p:nvSpPr>
        <p:spPr/>
        <p:txBody>
          <a:bodyPr/>
          <a:lstStyle/>
          <a:p>
            <a:pPr>
              <a:defRPr/>
            </a:pPr>
            <a:fld id="{9EF8C648-23F3-424C-B5FD-C687CFA059B4}" type="slidenum">
              <a:rPr lang="en-GB" smtClean="0"/>
              <a:pPr>
                <a:defRPr/>
              </a:pPr>
              <a:t>10</a:t>
            </a:fld>
            <a:endParaRPr lang="en-GB"/>
          </a:p>
        </p:txBody>
      </p:sp>
      <p:sp>
        <p:nvSpPr>
          <p:cNvPr id="6" name="Footer Placeholder 5"/>
          <p:cNvSpPr>
            <a:spLocks noGrp="1"/>
          </p:cNvSpPr>
          <p:nvPr>
            <p:ph type="ftr" sz="quarter" idx="11"/>
          </p:nvPr>
        </p:nvSpPr>
        <p:spPr/>
        <p:txBody>
          <a:bodyPr/>
          <a:lstStyle/>
          <a:p>
            <a:pPr>
              <a:defRPr/>
            </a:pPr>
            <a:r>
              <a:rPr lang="en-GB"/>
              <a:t>SEJARAH PERPAJAKAN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dissolve">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dissolve">
                                      <p:cBhvr>
                                        <p:cTn id="12" dur="500"/>
                                        <p:tgtEl>
                                          <p:spTgt spid="583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id-ID" b="1" smtClean="0">
                <a:cs typeface="Times New Roman" charset="0"/>
              </a:rPr>
              <a:t>Sumbangan</a:t>
            </a:r>
            <a:endParaRPr lang="en-GB" smtClean="0"/>
          </a:p>
        </p:txBody>
      </p:sp>
      <p:sp>
        <p:nvSpPr>
          <p:cNvPr id="58371" name="Rectangle 3"/>
          <p:cNvSpPr>
            <a:spLocks noGrp="1" noChangeArrowheads="1"/>
          </p:cNvSpPr>
          <p:nvPr>
            <p:ph idx="1"/>
          </p:nvPr>
        </p:nvSpPr>
        <p:spPr/>
        <p:txBody>
          <a:bodyPr/>
          <a:lstStyle/>
          <a:p>
            <a:pPr indent="22225" algn="just" eaLnBrk="1" hangingPunct="1">
              <a:buFont typeface="Arial" charset="0"/>
              <a:buNone/>
            </a:pPr>
            <a:r>
              <a:rPr lang="id-ID" smtClean="0">
                <a:cs typeface="Times New Roman" charset="0"/>
              </a:rPr>
              <a:t>Sumbangan adalah pembayaran dari golongan tertentu penduduk kepada negara, karena mereka adalah satu golongan bersama, menikmati secara langsung balas jasa yang diberikan negara, yang menikmati balas jasa hanya satu golongan  tertentu. Contoh sumbangan adalah Sumbangan Wajib Dana Kecelakaan Lalu Lintas Jalan (SWDKLLJ)</a:t>
            </a:r>
            <a:endParaRPr lang="en-US" smtClean="0">
              <a:cs typeface="Times New Roman" charset="0"/>
            </a:endParaRPr>
          </a:p>
        </p:txBody>
      </p:sp>
      <p:sp>
        <p:nvSpPr>
          <p:cNvPr id="5" name="Slide Number Placeholder 4"/>
          <p:cNvSpPr>
            <a:spLocks noGrp="1"/>
          </p:cNvSpPr>
          <p:nvPr>
            <p:ph type="sldNum" sz="quarter" idx="12"/>
          </p:nvPr>
        </p:nvSpPr>
        <p:spPr/>
        <p:txBody>
          <a:bodyPr/>
          <a:lstStyle/>
          <a:p>
            <a:pPr>
              <a:defRPr/>
            </a:pPr>
            <a:fld id="{0BFC883D-2202-4901-AE69-EB2C79412870}" type="slidenum">
              <a:rPr lang="en-GB" smtClean="0"/>
              <a:pPr>
                <a:defRPr/>
              </a:pPr>
              <a:t>11</a:t>
            </a:fld>
            <a:endParaRPr lang="en-GB"/>
          </a:p>
        </p:txBody>
      </p:sp>
      <p:sp>
        <p:nvSpPr>
          <p:cNvPr id="6" name="Footer Placeholder 5"/>
          <p:cNvSpPr>
            <a:spLocks noGrp="1"/>
          </p:cNvSpPr>
          <p:nvPr>
            <p:ph type="ftr" sz="quarter" idx="11"/>
          </p:nvPr>
        </p:nvSpPr>
        <p:spPr/>
        <p:txBody>
          <a:bodyPr/>
          <a:lstStyle/>
          <a:p>
            <a:pPr>
              <a:defRPr/>
            </a:pPr>
            <a:r>
              <a:rPr lang="en-GB"/>
              <a:t>SEJARAH PERPAJAKAN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dissolve">
                                      <p:cBhvr>
                                        <p:cTn id="7" dur="500"/>
                                        <p:tgtEl>
                                          <p:spTgt spid="583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928688" y="642938"/>
            <a:ext cx="7286625" cy="571500"/>
          </a:xfrm>
        </p:spPr>
        <p:txBody>
          <a:bodyPr/>
          <a:lstStyle/>
          <a:p>
            <a:r>
              <a:rPr lang="id-ID" smtClean="0"/>
              <a:t>PRINSIP PEMUNGUTAN PAJAK</a:t>
            </a:r>
          </a:p>
        </p:txBody>
      </p:sp>
      <p:sp>
        <p:nvSpPr>
          <p:cNvPr id="20483" name="Content Placeholder 2"/>
          <p:cNvSpPr>
            <a:spLocks noGrp="1"/>
          </p:cNvSpPr>
          <p:nvPr>
            <p:ph idx="1"/>
          </p:nvPr>
        </p:nvSpPr>
        <p:spPr/>
        <p:txBody>
          <a:bodyPr/>
          <a:lstStyle/>
          <a:p>
            <a:pPr marL="0" indent="0" algn="just">
              <a:buFont typeface="Arial" charset="0"/>
              <a:buNone/>
              <a:defRPr/>
            </a:pPr>
            <a:r>
              <a:rPr lang="id-ID" sz="2000" dirty="0" smtClean="0"/>
              <a:t>Prinsip-prinsip  pokok perpajakan yang paling terkenal adalah yang dikemukakan oleh Adam Smith  yang dikenal dengan “four canon of taxation”. Dikenal 4 prinsip pemungutan pajak yang baik yaitu </a:t>
            </a:r>
          </a:p>
          <a:p>
            <a:pPr marL="514350" indent="-514350" algn="just">
              <a:buFont typeface="Arial" charset="0"/>
              <a:buAutoNum type="arabicPeriod"/>
              <a:defRPr/>
            </a:pPr>
            <a:r>
              <a:rPr lang="id-ID" sz="2000" dirty="0" smtClean="0"/>
              <a:t>Prinsip Persamaan, Keadilan dan kemampuan (Equality, Equity dan Ability).</a:t>
            </a:r>
          </a:p>
          <a:p>
            <a:pPr marL="514350" indent="-514350" algn="just">
              <a:buFont typeface="Arial" charset="0"/>
              <a:buAutoNum type="arabicPeriod"/>
              <a:defRPr/>
            </a:pPr>
            <a:r>
              <a:rPr lang="id-ID" sz="2000" dirty="0" smtClean="0"/>
              <a:t>Prinsip Kepastian (Certainty).</a:t>
            </a:r>
          </a:p>
          <a:p>
            <a:pPr marL="514350" indent="-514350" algn="just">
              <a:buFont typeface="Arial" charset="0"/>
              <a:buAutoNum type="arabicPeriod"/>
              <a:defRPr/>
            </a:pPr>
            <a:r>
              <a:rPr lang="id-ID" sz="2000" dirty="0" smtClean="0"/>
              <a:t>Prinsip Kenyamanan Pembayaran (Convenience of Payment)</a:t>
            </a:r>
          </a:p>
          <a:p>
            <a:pPr marL="514350" indent="-514350" algn="just">
              <a:buFont typeface="Arial" charset="0"/>
              <a:buAutoNum type="arabicPeriod"/>
              <a:defRPr/>
            </a:pPr>
            <a:r>
              <a:rPr lang="id-ID" sz="2000" dirty="0" smtClean="0"/>
              <a:t>Prinsip efisiensi (Economic of collection)</a:t>
            </a:r>
          </a:p>
          <a:p>
            <a:pPr marL="514350" indent="-514350" algn="just">
              <a:buFont typeface="Arial" charset="0"/>
              <a:buAutoNum type="arabicPeriod"/>
              <a:defRPr/>
            </a:pPr>
            <a:endParaRPr lang="id-ID" sz="2000" dirty="0" smtClean="0"/>
          </a:p>
          <a:p>
            <a:pPr marL="0" indent="0" algn="just">
              <a:buFont typeface="Arial" charset="0"/>
              <a:buNone/>
              <a:defRPr/>
            </a:pPr>
            <a:r>
              <a:rPr lang="id-ID" sz="2000" dirty="0" smtClean="0"/>
              <a:t>Keempat prinsip ini sangat perlu difahami oleh pembuat undang undang maupun pelaksananya agar pemungutan pajak dapat dilaksanakan dengan baik</a:t>
            </a:r>
          </a:p>
        </p:txBody>
      </p:sp>
      <p:sp>
        <p:nvSpPr>
          <p:cNvPr id="5" name="Slide Number Placeholder 4"/>
          <p:cNvSpPr>
            <a:spLocks noGrp="1"/>
          </p:cNvSpPr>
          <p:nvPr>
            <p:ph type="sldNum" sz="quarter" idx="12"/>
          </p:nvPr>
        </p:nvSpPr>
        <p:spPr/>
        <p:txBody>
          <a:bodyPr/>
          <a:lstStyle/>
          <a:p>
            <a:pPr>
              <a:defRPr/>
            </a:pPr>
            <a:fld id="{348784D2-C7FC-4004-9269-EB518086048B}" type="slidenum">
              <a:rPr lang="en-GB" smtClean="0"/>
              <a:pPr>
                <a:defRPr/>
              </a:pPr>
              <a:t>12</a:t>
            </a:fld>
            <a:endParaRPr lang="en-GB"/>
          </a:p>
        </p:txBody>
      </p:sp>
      <p:sp>
        <p:nvSpPr>
          <p:cNvPr id="6" name="Footer Placeholder 5"/>
          <p:cNvSpPr>
            <a:spLocks noGrp="1"/>
          </p:cNvSpPr>
          <p:nvPr>
            <p:ph type="ftr" sz="quarter" idx="11"/>
          </p:nvPr>
        </p:nvSpPr>
        <p:spPr/>
        <p:txBody>
          <a:bodyPr/>
          <a:lstStyle/>
          <a:p>
            <a:pPr>
              <a:defRPr/>
            </a:pPr>
            <a:r>
              <a:rPr lang="en-GB"/>
              <a:t>SEJARAH PERPAJAKAN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p:txBody>
          <a:bodyPr/>
          <a:lstStyle/>
          <a:p>
            <a:pPr marL="0" indent="0" algn="just">
              <a:buFont typeface="Arial" charset="0"/>
              <a:buNone/>
            </a:pPr>
            <a:r>
              <a:rPr lang="id-ID" sz="2400" b="1" dirty="0" smtClean="0"/>
              <a:t>1. Prinsip Persamaan, Keadilan dan kemampuan (Equality, Equity dan Ability).</a:t>
            </a:r>
          </a:p>
          <a:p>
            <a:pPr marL="723900" indent="-368300" algn="just">
              <a:buFont typeface="Arial" charset="0"/>
              <a:buNone/>
            </a:pPr>
            <a:r>
              <a:rPr lang="en-US" sz="2400" dirty="0" smtClean="0"/>
              <a:t>a</a:t>
            </a:r>
            <a:r>
              <a:rPr lang="en-US" sz="2400" dirty="0" smtClean="0"/>
              <a:t>. </a:t>
            </a:r>
            <a:r>
              <a:rPr lang="id-ID" sz="2400" dirty="0" smtClean="0"/>
              <a:t>Equality </a:t>
            </a:r>
            <a:r>
              <a:rPr lang="id-ID" sz="2400" dirty="0" smtClean="0"/>
              <a:t>( Kesamaan ) : Mengandung arti bahwa keadaan yang sama atau orang yang berada dalam keadaan yang sama harus dikenakan pajak yang sama.</a:t>
            </a:r>
          </a:p>
          <a:p>
            <a:pPr marL="723900" indent="-368300" algn="just">
              <a:buFont typeface="Arial" charset="0"/>
              <a:buNone/>
            </a:pPr>
            <a:r>
              <a:rPr lang="en-US" sz="2400" dirty="0" smtClean="0"/>
              <a:t>b. </a:t>
            </a:r>
            <a:r>
              <a:rPr lang="id-ID" sz="2400" dirty="0" smtClean="0"/>
              <a:t>Equity </a:t>
            </a:r>
            <a:r>
              <a:rPr lang="id-ID" sz="2400" dirty="0" smtClean="0"/>
              <a:t>(Keadilan) :  Dengan adanya kesamaan, akan tercapai keadilan </a:t>
            </a:r>
            <a:r>
              <a:rPr lang="id-ID" sz="2400" dirty="0" smtClean="0"/>
              <a:t>di</a:t>
            </a:r>
            <a:r>
              <a:rPr lang="en-US" sz="2400" dirty="0" smtClean="0"/>
              <a:t> </a:t>
            </a:r>
            <a:r>
              <a:rPr lang="id-ID" sz="2400" dirty="0" smtClean="0"/>
              <a:t>antara </a:t>
            </a:r>
            <a:r>
              <a:rPr lang="id-ID" sz="2400" dirty="0" smtClean="0"/>
              <a:t>para pembayar pajak.</a:t>
            </a:r>
          </a:p>
          <a:p>
            <a:pPr marL="723900" indent="-368300" algn="just">
              <a:buFont typeface="Arial" charset="0"/>
              <a:buNone/>
            </a:pPr>
            <a:r>
              <a:rPr lang="en-US" sz="2400" dirty="0" smtClean="0"/>
              <a:t>c. </a:t>
            </a:r>
            <a:r>
              <a:rPr lang="id-ID" sz="2400" dirty="0" smtClean="0"/>
              <a:t>Ability </a:t>
            </a:r>
            <a:r>
              <a:rPr lang="id-ID" sz="2400" dirty="0" smtClean="0"/>
              <a:t>to Pay (Kemampuan) : Pembayar pajak akan dikenakan pajak sesuai </a:t>
            </a:r>
            <a:r>
              <a:rPr lang="id-ID" sz="2400" dirty="0" smtClean="0"/>
              <a:t>kemampuannya </a:t>
            </a:r>
            <a:r>
              <a:rPr lang="id-ID" sz="2400" dirty="0" smtClean="0"/>
              <a:t>dalam membayar pajak.</a:t>
            </a:r>
          </a:p>
          <a:p>
            <a:pPr marL="0" indent="0" algn="just">
              <a:buFont typeface="Arial" charset="0"/>
              <a:buNone/>
            </a:pPr>
            <a:endParaRPr lang="id-ID" sz="2400" dirty="0" smtClean="0"/>
          </a:p>
          <a:p>
            <a:pPr marL="0" indent="0" algn="just">
              <a:buFont typeface="Arial" charset="0"/>
              <a:buNone/>
            </a:pPr>
            <a:endParaRPr lang="id-ID" sz="2400" dirty="0" smtClean="0"/>
          </a:p>
        </p:txBody>
      </p:sp>
      <p:sp>
        <p:nvSpPr>
          <p:cNvPr id="4" name="Slide Number Placeholder 3"/>
          <p:cNvSpPr>
            <a:spLocks noGrp="1"/>
          </p:cNvSpPr>
          <p:nvPr>
            <p:ph type="sldNum" sz="quarter" idx="12"/>
          </p:nvPr>
        </p:nvSpPr>
        <p:spPr/>
        <p:txBody>
          <a:bodyPr/>
          <a:lstStyle/>
          <a:p>
            <a:pPr>
              <a:defRPr/>
            </a:pPr>
            <a:fld id="{2EC1D584-1A7A-4CB6-87DA-180D549460CC}" type="slidenum">
              <a:rPr lang="en-GB" smtClean="0"/>
              <a:pPr>
                <a:defRPr/>
              </a:pPr>
              <a:t>13</a:t>
            </a:fld>
            <a:endParaRPr lang="en-GB"/>
          </a:p>
        </p:txBody>
      </p:sp>
      <p:sp>
        <p:nvSpPr>
          <p:cNvPr id="5" name="Footer Placeholder 4"/>
          <p:cNvSpPr>
            <a:spLocks noGrp="1"/>
          </p:cNvSpPr>
          <p:nvPr>
            <p:ph type="ftr" sz="quarter" idx="11"/>
          </p:nvPr>
        </p:nvSpPr>
        <p:spPr/>
        <p:txBody>
          <a:bodyPr/>
          <a:lstStyle/>
          <a:p>
            <a:pPr>
              <a:defRPr/>
            </a:pPr>
            <a:r>
              <a:rPr lang="en-GB"/>
              <a:t>SEJARAH PERPAJAKAN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p:txBody>
          <a:bodyPr/>
          <a:lstStyle/>
          <a:p>
            <a:pPr marL="0" indent="0" algn="just">
              <a:buFont typeface="Arial" charset="0"/>
              <a:buNone/>
            </a:pPr>
            <a:r>
              <a:rPr lang="id-ID" sz="1800" b="1" dirty="0" smtClean="0"/>
              <a:t>2. Prinsip Kepastian </a:t>
            </a:r>
          </a:p>
          <a:p>
            <a:pPr marL="0" indent="0" algn="just">
              <a:buFont typeface="Arial" charset="0"/>
              <a:buNone/>
            </a:pPr>
            <a:r>
              <a:rPr lang="id-ID" sz="1800" dirty="0" smtClean="0"/>
              <a:t>Kepastian yang dimaksud disini adalah kepastian yang berhubungan dengan hukum, yang mengandung arti adanya jaminan hukum bagi pembayar pajak dan bukan didasarkan pada kesewenangan. Juga bermakna bahwa penarikan pajak harus berdasarkan peraturan tertulis atau UU atau aturan lain yang dibuat oleh badan yang berwenang.</a:t>
            </a:r>
          </a:p>
          <a:p>
            <a:pPr marL="0" indent="0" algn="just">
              <a:buFont typeface="Arial" charset="0"/>
              <a:buNone/>
            </a:pPr>
            <a:endParaRPr lang="id-ID" sz="1800" dirty="0" smtClean="0"/>
          </a:p>
          <a:p>
            <a:pPr marL="0" indent="0" algn="just">
              <a:buFont typeface="Arial" charset="0"/>
              <a:buNone/>
            </a:pPr>
            <a:r>
              <a:rPr lang="id-ID" sz="1800" b="1" dirty="0" smtClean="0"/>
              <a:t>3. Prinsip Kenyamanan Pembayaran (Convenience of payment).</a:t>
            </a:r>
          </a:p>
          <a:p>
            <a:pPr marL="0" indent="0" algn="just">
              <a:buFont typeface="Arial" charset="0"/>
              <a:buNone/>
            </a:pPr>
            <a:r>
              <a:rPr lang="id-ID" sz="1800" dirty="0" smtClean="0"/>
              <a:t>Pemungutan dan pembayaran pajak dilakukan pada waktu Wajib Pajak dalam keadaan paling menyenangkan, yaitu pada saat WP mampu membayar pajak atau saat menerima penghasilan, pada waktu penjualan panen atau saat membeli barang, dll.</a:t>
            </a:r>
          </a:p>
          <a:p>
            <a:pPr marL="0" indent="0" algn="just">
              <a:buFont typeface="Arial" charset="0"/>
              <a:buNone/>
            </a:pPr>
            <a:r>
              <a:rPr lang="id-ID" sz="1800" dirty="0" smtClean="0"/>
              <a:t>Juga pelayanan yang baik dalam pembayaran pajak dengan mempermudah WP melakukan pembayaran pajak di Kas Negara.</a:t>
            </a:r>
          </a:p>
          <a:p>
            <a:pPr marL="0" indent="0" algn="just">
              <a:buFont typeface="Arial" charset="0"/>
              <a:buNone/>
            </a:pPr>
            <a:endParaRPr lang="id-ID" sz="2400" dirty="0" smtClean="0"/>
          </a:p>
        </p:txBody>
      </p:sp>
      <p:sp>
        <p:nvSpPr>
          <p:cNvPr id="4" name="Slide Number Placeholder 3"/>
          <p:cNvSpPr>
            <a:spLocks noGrp="1"/>
          </p:cNvSpPr>
          <p:nvPr>
            <p:ph type="sldNum" sz="quarter" idx="12"/>
          </p:nvPr>
        </p:nvSpPr>
        <p:spPr/>
        <p:txBody>
          <a:bodyPr/>
          <a:lstStyle/>
          <a:p>
            <a:pPr>
              <a:defRPr/>
            </a:pPr>
            <a:fld id="{CC6C1A40-803B-44FE-98A0-AF8F87256B03}" type="slidenum">
              <a:rPr lang="en-GB" smtClean="0"/>
              <a:pPr>
                <a:defRPr/>
              </a:pPr>
              <a:t>14</a:t>
            </a:fld>
            <a:endParaRPr lang="en-GB"/>
          </a:p>
        </p:txBody>
      </p:sp>
      <p:sp>
        <p:nvSpPr>
          <p:cNvPr id="5" name="Footer Placeholder 4"/>
          <p:cNvSpPr>
            <a:spLocks noGrp="1"/>
          </p:cNvSpPr>
          <p:nvPr>
            <p:ph type="ftr" sz="quarter" idx="11"/>
          </p:nvPr>
        </p:nvSpPr>
        <p:spPr/>
        <p:txBody>
          <a:bodyPr/>
          <a:lstStyle/>
          <a:p>
            <a:pPr>
              <a:defRPr/>
            </a:pPr>
            <a:r>
              <a:rPr lang="en-GB"/>
              <a:t>SEJARAH PERPAJAKAN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457200" y="1600200"/>
            <a:ext cx="8229600" cy="2543175"/>
          </a:xfrm>
        </p:spPr>
        <p:txBody>
          <a:bodyPr/>
          <a:lstStyle/>
          <a:p>
            <a:pPr marL="457200" indent="-457200" algn="just">
              <a:buFont typeface="Arial" charset="0"/>
              <a:buAutoNum type="arabicPeriod" startAt="4"/>
              <a:defRPr/>
            </a:pPr>
            <a:r>
              <a:rPr lang="id-ID" sz="2000" b="1" dirty="0" smtClean="0"/>
              <a:t>Prinsip </a:t>
            </a:r>
            <a:r>
              <a:rPr lang="id-ID" sz="2000" b="1" dirty="0" smtClean="0"/>
              <a:t>Efisiensi</a:t>
            </a:r>
            <a:r>
              <a:rPr lang="en-US" sz="2000" b="1" dirty="0" smtClean="0"/>
              <a:t> (</a:t>
            </a:r>
            <a:r>
              <a:rPr lang="en-US" sz="2000" b="1" dirty="0" err="1" smtClean="0"/>
              <a:t>Ekonomis</a:t>
            </a:r>
            <a:r>
              <a:rPr lang="en-US" sz="2000" b="1" dirty="0" smtClean="0"/>
              <a:t>)</a:t>
            </a:r>
            <a:endParaRPr lang="id-ID" sz="2000" b="1" dirty="0" smtClean="0"/>
          </a:p>
          <a:p>
            <a:pPr marL="0" indent="0" algn="just">
              <a:buFont typeface="Arial" charset="0"/>
              <a:buNone/>
              <a:defRPr/>
            </a:pPr>
            <a:r>
              <a:rPr lang="id-ID" sz="2000" dirty="0" smtClean="0"/>
              <a:t>Maksudnya adalah efisieni dalam pemungutan pajak. Biaya membayar pajak sampai uang masuk  ke kas negara hendaknya seminimal mungkin dana diupayakan hasil pungutannya lebih besar dari biayanya.</a:t>
            </a:r>
            <a:endParaRPr lang="en-US" sz="2000" dirty="0" smtClean="0"/>
          </a:p>
          <a:p>
            <a:pPr marL="0" indent="0" algn="just">
              <a:buFont typeface="Arial" charset="0"/>
              <a:buNone/>
              <a:defRPr/>
            </a:pPr>
            <a:endParaRPr lang="en-US" sz="2000" dirty="0" smtClean="0"/>
          </a:p>
          <a:p>
            <a:pPr marL="0" indent="0" algn="just">
              <a:buFont typeface="Arial" charset="0"/>
              <a:buNone/>
              <a:defRPr/>
            </a:pPr>
            <a:endParaRPr lang="id-ID" sz="2000" dirty="0" smtClean="0"/>
          </a:p>
          <a:p>
            <a:pPr marL="0" indent="0" algn="just">
              <a:buFont typeface="Arial" charset="0"/>
              <a:buNone/>
              <a:defRPr/>
            </a:pPr>
            <a:endParaRPr lang="id-ID" sz="2000" dirty="0" smtClean="0"/>
          </a:p>
          <a:p>
            <a:pPr marL="0" indent="0" algn="just">
              <a:buFont typeface="Arial" charset="0"/>
              <a:buNone/>
              <a:defRPr/>
            </a:pPr>
            <a:endParaRPr lang="id-ID" sz="2000" dirty="0" smtClean="0"/>
          </a:p>
          <a:p>
            <a:pPr marL="0" indent="0" algn="just">
              <a:buFont typeface="Arial" charset="0"/>
              <a:buNone/>
              <a:defRPr/>
            </a:pPr>
            <a:endParaRPr lang="id-ID" sz="2000" dirty="0" smtClean="0"/>
          </a:p>
          <a:p>
            <a:pPr marL="0" indent="0" algn="just">
              <a:buFont typeface="Arial" charset="0"/>
              <a:buNone/>
              <a:defRPr/>
            </a:pPr>
            <a:endParaRPr lang="id-ID" sz="2000" dirty="0" smtClean="0"/>
          </a:p>
        </p:txBody>
      </p:sp>
      <p:sp>
        <p:nvSpPr>
          <p:cNvPr id="4" name="Slide Number Placeholder 3"/>
          <p:cNvSpPr>
            <a:spLocks noGrp="1"/>
          </p:cNvSpPr>
          <p:nvPr>
            <p:ph type="sldNum" sz="quarter" idx="12"/>
          </p:nvPr>
        </p:nvSpPr>
        <p:spPr/>
        <p:txBody>
          <a:bodyPr/>
          <a:lstStyle/>
          <a:p>
            <a:pPr>
              <a:defRPr/>
            </a:pPr>
            <a:fld id="{0ECFADDE-D516-44FB-9843-F85EE4AD7141}" type="slidenum">
              <a:rPr lang="en-GB" smtClean="0"/>
              <a:pPr>
                <a:defRPr/>
              </a:pPr>
              <a:t>15</a:t>
            </a:fld>
            <a:endParaRPr lang="en-GB"/>
          </a:p>
        </p:txBody>
      </p:sp>
      <p:sp>
        <p:nvSpPr>
          <p:cNvPr id="5" name="Footer Placeholder 4"/>
          <p:cNvSpPr>
            <a:spLocks noGrp="1"/>
          </p:cNvSpPr>
          <p:nvPr>
            <p:ph type="ftr" sz="quarter" idx="11"/>
          </p:nvPr>
        </p:nvSpPr>
        <p:spPr/>
        <p:txBody>
          <a:bodyPr/>
          <a:lstStyle/>
          <a:p>
            <a:pPr>
              <a:defRPr/>
            </a:pPr>
            <a:r>
              <a:rPr lang="en-GB"/>
              <a:t>SEJARAH PERPAJAKAN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8"/>
          <p:cNvSpPr>
            <a:spLocks noGrp="1" noChangeArrowheads="1"/>
          </p:cNvSpPr>
          <p:nvPr>
            <p:ph type="title"/>
          </p:nvPr>
        </p:nvSpPr>
        <p:spPr>
          <a:xfrm>
            <a:off x="685800" y="428604"/>
            <a:ext cx="7772400" cy="942996"/>
          </a:xfrm>
        </p:spPr>
        <p:txBody>
          <a:bodyPr/>
          <a:lstStyle/>
          <a:p>
            <a:r>
              <a:rPr lang="en-US" dirty="0" err="1" smtClean="0"/>
              <a:t>Fungsi</a:t>
            </a:r>
            <a:r>
              <a:rPr lang="en-US" dirty="0" smtClean="0"/>
              <a:t> </a:t>
            </a:r>
            <a:r>
              <a:rPr lang="en-US" dirty="0" err="1" smtClean="0"/>
              <a:t>Pajak</a:t>
            </a:r>
            <a:endParaRPr lang="en-US" dirty="0" smtClean="0"/>
          </a:p>
        </p:txBody>
      </p:sp>
      <p:sp>
        <p:nvSpPr>
          <p:cNvPr id="5123" name="Rectangle 10"/>
          <p:cNvSpPr>
            <a:spLocks noGrp="1" noChangeArrowheads="1"/>
          </p:cNvSpPr>
          <p:nvPr>
            <p:ph type="body" sz="half" idx="2"/>
          </p:nvPr>
        </p:nvSpPr>
        <p:spPr>
          <a:xfrm>
            <a:off x="2286000" y="1828800"/>
            <a:ext cx="3810000" cy="1828800"/>
          </a:xfrm>
        </p:spPr>
        <p:txBody>
          <a:bodyPr/>
          <a:lstStyle/>
          <a:p>
            <a:r>
              <a:rPr lang="en-US" sz="2400" i="1" smtClean="0"/>
              <a:t>BUDGETER</a:t>
            </a:r>
          </a:p>
          <a:p>
            <a:pPr>
              <a:buFont typeface="Wingdings" pitchFamily="2" charset="2"/>
              <a:buNone/>
            </a:pPr>
            <a:r>
              <a:rPr lang="en-US" sz="2400" smtClean="0"/>
              <a:t>	</a:t>
            </a:r>
          </a:p>
          <a:p>
            <a:r>
              <a:rPr lang="en-US" sz="2400" i="1" smtClean="0"/>
              <a:t>REGULEREND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p:cNvSpPr>
            <a:spLocks noGrp="1" noChangeArrowheads="1"/>
          </p:cNvSpPr>
          <p:nvPr>
            <p:ph type="title"/>
          </p:nvPr>
        </p:nvSpPr>
        <p:spPr/>
        <p:txBody>
          <a:bodyPr/>
          <a:lstStyle/>
          <a:p>
            <a:r>
              <a:rPr lang="en-US" smtClean="0"/>
              <a:t>FUNGSI BUDGETER</a:t>
            </a:r>
          </a:p>
        </p:txBody>
      </p:sp>
      <p:sp>
        <p:nvSpPr>
          <p:cNvPr id="6147" name="Rectangle 9"/>
          <p:cNvSpPr>
            <a:spLocks noGrp="1" noChangeArrowheads="1"/>
          </p:cNvSpPr>
          <p:nvPr>
            <p:ph type="body" sz="half" idx="1"/>
          </p:nvPr>
        </p:nvSpPr>
        <p:spPr>
          <a:xfrm>
            <a:off x="685800" y="1905000"/>
            <a:ext cx="7172325" cy="4114800"/>
          </a:xfrm>
        </p:spPr>
        <p:txBody>
          <a:bodyPr/>
          <a:lstStyle/>
          <a:p>
            <a:r>
              <a:rPr lang="en-US" sz="2400" smtClean="0"/>
              <a:t>Salah satu sumber penerimaan negara (APBN)</a:t>
            </a:r>
          </a:p>
          <a:p>
            <a:r>
              <a:rPr lang="en-US" sz="2400" smtClean="0"/>
              <a:t>Untuk mengisi kas negara dalam rangka membiayai kegiatan pemerintahan dan pembangunan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FUNGSI REGULEREND</a:t>
            </a:r>
          </a:p>
        </p:txBody>
      </p:sp>
      <p:sp>
        <p:nvSpPr>
          <p:cNvPr id="7171" name="Rectangle 3"/>
          <p:cNvSpPr>
            <a:spLocks noGrp="1" noChangeArrowheads="1"/>
          </p:cNvSpPr>
          <p:nvPr>
            <p:ph type="body" sz="half" idx="1"/>
          </p:nvPr>
        </p:nvSpPr>
        <p:spPr>
          <a:xfrm>
            <a:off x="685800" y="1905000"/>
            <a:ext cx="6781800" cy="4114800"/>
          </a:xfrm>
        </p:spPr>
        <p:txBody>
          <a:bodyPr/>
          <a:lstStyle/>
          <a:p>
            <a:r>
              <a:rPr lang="en-US" sz="2400" smtClean="0"/>
              <a:t>Redistribusi pendapatan dari si kaya kepada si miskin</a:t>
            </a:r>
          </a:p>
          <a:p>
            <a:r>
              <a:rPr lang="en-US" sz="2400" smtClean="0"/>
              <a:t>Mendorong investasi di bidang atau daerah tertentu</a:t>
            </a:r>
          </a:p>
          <a:p>
            <a:r>
              <a:rPr lang="en-US" sz="2400" smtClean="0"/>
              <a:t>Mendorong ekspor</a:t>
            </a:r>
          </a:p>
          <a:p>
            <a:r>
              <a:rPr lang="en-US" sz="2400" smtClean="0"/>
              <a:t>Membatasi impor atau konsumsi produk tertentu</a:t>
            </a:r>
          </a:p>
          <a:p>
            <a:r>
              <a:rPr lang="en-US" sz="2400" smtClean="0"/>
              <a:t>Untuk melakukan pemerataan pembangunan dan hasil-hasilnya</a:t>
            </a:r>
          </a:p>
          <a:p>
            <a:r>
              <a:rPr lang="en-US" sz="2400" smtClean="0"/>
              <a:t>dsb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3600" smtClean="0"/>
              <a:t>Mengapa harus membayar pajak?</a:t>
            </a:r>
            <a:endParaRPr lang="en-US" smtClean="0"/>
          </a:p>
        </p:txBody>
      </p:sp>
      <p:sp>
        <p:nvSpPr>
          <p:cNvPr id="9219" name="Rectangle 3"/>
          <p:cNvSpPr>
            <a:spLocks noGrp="1" noChangeArrowheads="1"/>
          </p:cNvSpPr>
          <p:nvPr>
            <p:ph type="body" sz="half" idx="2"/>
          </p:nvPr>
        </p:nvSpPr>
        <p:spPr>
          <a:xfrm>
            <a:off x="1143000" y="1828800"/>
            <a:ext cx="7086600" cy="4114800"/>
          </a:xfrm>
        </p:spPr>
        <p:txBody>
          <a:bodyPr/>
          <a:lstStyle/>
          <a:p>
            <a:r>
              <a:rPr lang="en-US" sz="2400" smtClean="0"/>
              <a:t>Rakyat mendapat pelayanan dalam bentuk </a:t>
            </a:r>
            <a:r>
              <a:rPr lang="en-US" sz="2400" i="1" smtClean="0"/>
              <a:t>public goods and services</a:t>
            </a:r>
          </a:p>
          <a:p>
            <a:r>
              <a:rPr lang="en-US" sz="2400" smtClean="0"/>
              <a:t>Rakyat mendapatkan jaminan keamanan dari negara</a:t>
            </a:r>
          </a:p>
          <a:p>
            <a:r>
              <a:rPr lang="en-US" sz="2400" smtClean="0"/>
              <a:t>Bentuk partisipasi dan gotong royong dalam pembiayaan pemerintahan dan pembangunan</a:t>
            </a:r>
          </a:p>
          <a:p>
            <a:r>
              <a:rPr lang="en-US" sz="2400" smtClean="0"/>
              <a:t>Agar terjadi redistribusi sumber daya ekonomis</a:t>
            </a:r>
          </a:p>
          <a:p>
            <a:r>
              <a:rPr lang="en-US" sz="2400" smtClean="0"/>
              <a:t>dsb</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marL="838200" indent="-838200" eaLnBrk="1" hangingPunct="1"/>
            <a:r>
              <a:rPr lang="en-US" b="1" smtClean="0"/>
              <a:t>Sejarah Pemungutan Pajak</a:t>
            </a:r>
            <a:endParaRPr lang="en-GB" b="1" smtClean="0"/>
          </a:p>
        </p:txBody>
      </p:sp>
      <p:sp>
        <p:nvSpPr>
          <p:cNvPr id="28675" name="Rectangle 3"/>
          <p:cNvSpPr>
            <a:spLocks noGrp="1" noChangeArrowheads="1"/>
          </p:cNvSpPr>
          <p:nvPr>
            <p:ph idx="1"/>
          </p:nvPr>
        </p:nvSpPr>
        <p:spPr>
          <a:xfrm>
            <a:off x="609600" y="1628775"/>
            <a:ext cx="8229600" cy="4724400"/>
          </a:xfrm>
        </p:spPr>
        <p:txBody>
          <a:bodyPr rtlCol="0">
            <a:normAutofit fontScale="92500" lnSpcReduction="20000"/>
          </a:bodyPr>
          <a:lstStyle/>
          <a:p>
            <a:pPr algn="just" eaLnBrk="1" fontAlgn="auto" hangingPunct="1">
              <a:spcAft>
                <a:spcPts val="0"/>
              </a:spcAft>
              <a:buFont typeface="Arial" pitchFamily="34" charset="0"/>
              <a:buChar char="•"/>
              <a:defRPr/>
            </a:pPr>
            <a:r>
              <a:rPr lang="en-US" sz="2600" dirty="0" err="1" smtClean="0"/>
              <a:t>Pra</a:t>
            </a:r>
            <a:r>
              <a:rPr lang="en-US" sz="2600" dirty="0" smtClean="0"/>
              <a:t> – 1945: </a:t>
            </a:r>
            <a:r>
              <a:rPr lang="id-ID" sz="2600" dirty="0" smtClean="0"/>
              <a:t> Peraturan perpajakan produk kolonial Belanda banyak  memiliki segi negatif yang menekankan Wajib Pajak semata objek belaka. Yang berarti ketetapan pajak  sepenuhnya ditentukan oleh aparat pajak. Hasil pemasukan  pajak tidak sepenuhnya diperuntukkan bagi kesejahteraan bagi rakyat, tetapi dipergunakan untuk kepentingan Belanda sendiri. </a:t>
            </a:r>
          </a:p>
          <a:p>
            <a:pPr eaLnBrk="1" fontAlgn="auto" hangingPunct="1">
              <a:spcAft>
                <a:spcPts val="0"/>
              </a:spcAft>
              <a:buFont typeface="Arial" charset="0"/>
              <a:buNone/>
              <a:defRPr/>
            </a:pPr>
            <a:r>
              <a:rPr lang="id-ID" sz="2600" dirty="0" smtClean="0"/>
              <a:t>	Contoh :</a:t>
            </a:r>
          </a:p>
          <a:p>
            <a:pPr eaLnBrk="1" fontAlgn="auto" hangingPunct="1">
              <a:spcAft>
                <a:spcPts val="0"/>
              </a:spcAft>
              <a:buFont typeface="Arial" charset="0"/>
              <a:buNone/>
              <a:defRPr/>
            </a:pPr>
            <a:r>
              <a:rPr lang="id-ID" sz="2600" dirty="0" smtClean="0"/>
              <a:t>	a.  Ordonansi Pajak Rumah Tangga1908.</a:t>
            </a:r>
          </a:p>
          <a:p>
            <a:pPr eaLnBrk="1" fontAlgn="auto" hangingPunct="1">
              <a:spcAft>
                <a:spcPts val="0"/>
              </a:spcAft>
              <a:buFont typeface="Arial" charset="0"/>
              <a:buNone/>
              <a:defRPr/>
            </a:pPr>
            <a:r>
              <a:rPr lang="id-ID" sz="2600" dirty="0" smtClean="0"/>
              <a:t>	b. Aturan Bea Meterai  1921.</a:t>
            </a:r>
          </a:p>
          <a:p>
            <a:pPr eaLnBrk="1" fontAlgn="auto" hangingPunct="1">
              <a:spcAft>
                <a:spcPts val="0"/>
              </a:spcAft>
              <a:buFont typeface="Arial" charset="0"/>
              <a:buNone/>
              <a:defRPr/>
            </a:pPr>
            <a:r>
              <a:rPr lang="id-ID" sz="2600" dirty="0" smtClean="0"/>
              <a:t>	c. Ordonansi Pajak Perseroan 1925.</a:t>
            </a:r>
          </a:p>
          <a:p>
            <a:pPr eaLnBrk="1" fontAlgn="auto" hangingPunct="1">
              <a:spcAft>
                <a:spcPts val="0"/>
              </a:spcAft>
              <a:buFont typeface="Arial" charset="0"/>
              <a:buNone/>
              <a:defRPr/>
            </a:pPr>
            <a:r>
              <a:rPr lang="id-ID" sz="2600" dirty="0" smtClean="0"/>
              <a:t>	d. Ordonansi Pajak Kekayaan tahun 1932.</a:t>
            </a:r>
          </a:p>
          <a:p>
            <a:pPr eaLnBrk="1" fontAlgn="auto" hangingPunct="1">
              <a:spcAft>
                <a:spcPts val="0"/>
              </a:spcAft>
              <a:buFont typeface="Arial" charset="0"/>
              <a:buNone/>
              <a:defRPr/>
            </a:pPr>
            <a:r>
              <a:rPr lang="id-ID" sz="2600" dirty="0" smtClean="0"/>
              <a:t>	e. Ordonansi Pajak   jalan 1942.</a:t>
            </a:r>
          </a:p>
          <a:p>
            <a:pPr eaLnBrk="1" fontAlgn="auto" hangingPunct="1">
              <a:spcAft>
                <a:spcPts val="0"/>
              </a:spcAft>
              <a:buFont typeface="Arial" charset="0"/>
              <a:buNone/>
              <a:defRPr/>
            </a:pPr>
            <a:r>
              <a:rPr lang="id-ID" sz="2600" dirty="0" smtClean="0"/>
              <a:t>	f. Ordonansi Pajak Pendapatan 1944.</a:t>
            </a:r>
            <a:endParaRPr lang="en-US" sz="2600" dirty="0" smtClean="0"/>
          </a:p>
          <a:p>
            <a:pPr eaLnBrk="1" fontAlgn="auto" hangingPunct="1">
              <a:spcAft>
                <a:spcPts val="0"/>
              </a:spcAft>
              <a:buFont typeface="Arial" pitchFamily="34" charset="0"/>
              <a:buChar char="•"/>
              <a:defRPr/>
            </a:pPr>
            <a:endParaRPr lang="en-GB" dirty="0" smtClean="0"/>
          </a:p>
        </p:txBody>
      </p:sp>
      <p:sp>
        <p:nvSpPr>
          <p:cNvPr id="5" name="Slide Number Placeholder 4"/>
          <p:cNvSpPr>
            <a:spLocks noGrp="1"/>
          </p:cNvSpPr>
          <p:nvPr>
            <p:ph type="sldNum" sz="quarter" idx="12"/>
          </p:nvPr>
        </p:nvSpPr>
        <p:spPr/>
        <p:txBody>
          <a:bodyPr/>
          <a:lstStyle/>
          <a:p>
            <a:pPr>
              <a:defRPr/>
            </a:pPr>
            <a:fld id="{51AAC454-05A3-46C8-A81D-1EE8E5CDBD6F}" type="slidenum">
              <a:rPr lang="en-GB" smtClean="0"/>
              <a:pPr>
                <a:defRPr/>
              </a:pPr>
              <a:t>2</a:t>
            </a:fld>
            <a:endParaRPr lang="en-GB"/>
          </a:p>
        </p:txBody>
      </p:sp>
      <p:sp>
        <p:nvSpPr>
          <p:cNvPr id="6" name="Footer Placeholder 5"/>
          <p:cNvSpPr>
            <a:spLocks noGrp="1"/>
          </p:cNvSpPr>
          <p:nvPr>
            <p:ph type="ftr" sz="quarter" idx="11"/>
          </p:nvPr>
        </p:nvSpPr>
        <p:spPr/>
        <p:txBody>
          <a:bodyPr/>
          <a:lstStyle/>
          <a:p>
            <a:pPr>
              <a:defRPr/>
            </a:pPr>
            <a:r>
              <a:rPr lang="en-GB"/>
              <a:t>SEJARAH PERPAJAKAN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dissolve">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dissolve">
                                      <p:cBhvr>
                                        <p:cTn id="12" dur="5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dissolve">
                                      <p:cBhvr>
                                        <p:cTn id="17" dur="500"/>
                                        <p:tgtEl>
                                          <p:spTgt spid="28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dissolve">
                                      <p:cBhvr>
                                        <p:cTn id="22" dur="500"/>
                                        <p:tgtEl>
                                          <p:spTgt spid="286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dissolve">
                                      <p:cBhvr>
                                        <p:cTn id="27" dur="500"/>
                                        <p:tgtEl>
                                          <p:spTgt spid="286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8675">
                                            <p:txEl>
                                              <p:pRg st="5" end="5"/>
                                            </p:txEl>
                                          </p:spTgt>
                                        </p:tgtEl>
                                        <p:attrNameLst>
                                          <p:attrName>style.visibility</p:attrName>
                                        </p:attrNameLst>
                                      </p:cBhvr>
                                      <p:to>
                                        <p:strVal val="visible"/>
                                      </p:to>
                                    </p:set>
                                    <p:animEffect transition="in" filter="dissolve">
                                      <p:cBhvr>
                                        <p:cTn id="32" dur="500"/>
                                        <p:tgtEl>
                                          <p:spTgt spid="286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8675">
                                            <p:txEl>
                                              <p:pRg st="6" end="6"/>
                                            </p:txEl>
                                          </p:spTgt>
                                        </p:tgtEl>
                                        <p:attrNameLst>
                                          <p:attrName>style.visibility</p:attrName>
                                        </p:attrNameLst>
                                      </p:cBhvr>
                                      <p:to>
                                        <p:strVal val="visible"/>
                                      </p:to>
                                    </p:set>
                                    <p:animEffect transition="in" filter="dissolve">
                                      <p:cBhvr>
                                        <p:cTn id="37" dur="500"/>
                                        <p:tgtEl>
                                          <p:spTgt spid="2867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8675">
                                            <p:txEl>
                                              <p:pRg st="7" end="7"/>
                                            </p:txEl>
                                          </p:spTgt>
                                        </p:tgtEl>
                                        <p:attrNameLst>
                                          <p:attrName>style.visibility</p:attrName>
                                        </p:attrNameLst>
                                      </p:cBhvr>
                                      <p:to>
                                        <p:strVal val="visible"/>
                                      </p:to>
                                    </p:set>
                                    <p:animEffect transition="in" filter="dissolve">
                                      <p:cBhvr>
                                        <p:cTn id="42" dur="500"/>
                                        <p:tgtEl>
                                          <p:spTgt spid="286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3600" smtClean="0"/>
              <a:t>Mengapa harus membayar pajak?</a:t>
            </a:r>
            <a:endParaRPr lang="en-US" smtClean="0"/>
          </a:p>
        </p:txBody>
      </p:sp>
      <p:sp>
        <p:nvSpPr>
          <p:cNvPr id="10243" name="Rectangle 3"/>
          <p:cNvSpPr>
            <a:spLocks noGrp="1" noChangeArrowheads="1"/>
          </p:cNvSpPr>
          <p:nvPr>
            <p:ph type="body" sz="half" idx="2"/>
          </p:nvPr>
        </p:nvSpPr>
        <p:spPr>
          <a:xfrm>
            <a:off x="1143000" y="1828800"/>
            <a:ext cx="7086600" cy="4114800"/>
          </a:xfrm>
        </p:spPr>
        <p:txBody>
          <a:bodyPr/>
          <a:lstStyle/>
          <a:p>
            <a:r>
              <a:rPr lang="en-US" sz="3200" dirty="0" err="1" smtClean="0"/>
              <a:t>Teori</a:t>
            </a:r>
            <a:r>
              <a:rPr lang="en-US" sz="3200" dirty="0" smtClean="0"/>
              <a:t> </a:t>
            </a:r>
            <a:r>
              <a:rPr lang="en-US" sz="3200" dirty="0" err="1" smtClean="0"/>
              <a:t>Asuransi</a:t>
            </a:r>
            <a:endParaRPr lang="en-US" sz="3200" dirty="0" smtClean="0"/>
          </a:p>
          <a:p>
            <a:r>
              <a:rPr lang="en-US" sz="3200" dirty="0" err="1" smtClean="0"/>
              <a:t>Teori</a:t>
            </a:r>
            <a:r>
              <a:rPr lang="en-US" sz="3200" dirty="0" smtClean="0"/>
              <a:t> </a:t>
            </a:r>
            <a:r>
              <a:rPr lang="en-US" sz="3200" dirty="0" err="1" smtClean="0"/>
              <a:t>Kepentingan</a:t>
            </a:r>
            <a:endParaRPr lang="en-US" sz="3200" dirty="0" smtClean="0"/>
          </a:p>
          <a:p>
            <a:r>
              <a:rPr lang="en-US" sz="3200" dirty="0" err="1" smtClean="0"/>
              <a:t>Teori</a:t>
            </a:r>
            <a:r>
              <a:rPr lang="en-US" sz="3200" dirty="0" smtClean="0"/>
              <a:t> </a:t>
            </a:r>
            <a:r>
              <a:rPr lang="en-US" sz="3200" dirty="0" err="1" smtClean="0"/>
              <a:t>Daya</a:t>
            </a:r>
            <a:r>
              <a:rPr lang="en-US" sz="3200" dirty="0" smtClean="0"/>
              <a:t> </a:t>
            </a:r>
            <a:r>
              <a:rPr lang="en-US" sz="3200" dirty="0" err="1" smtClean="0"/>
              <a:t>Pikul</a:t>
            </a:r>
            <a:endParaRPr lang="en-US" sz="3200" dirty="0" smtClean="0"/>
          </a:p>
          <a:p>
            <a:r>
              <a:rPr lang="en-US" sz="3200" dirty="0" err="1" smtClean="0"/>
              <a:t>Teori</a:t>
            </a:r>
            <a:r>
              <a:rPr lang="en-US" sz="3200" dirty="0" smtClean="0"/>
              <a:t> </a:t>
            </a:r>
            <a:r>
              <a:rPr lang="en-US" sz="3200" dirty="0" err="1" smtClean="0"/>
              <a:t>Bakti</a:t>
            </a:r>
            <a:endParaRPr lang="en-US" sz="3200" dirty="0" smtClean="0"/>
          </a:p>
          <a:p>
            <a:r>
              <a:rPr lang="en-US" sz="3200" dirty="0" err="1" smtClean="0"/>
              <a:t>Teori</a:t>
            </a:r>
            <a:r>
              <a:rPr lang="en-US" sz="3200" dirty="0" smtClean="0"/>
              <a:t> </a:t>
            </a:r>
            <a:r>
              <a:rPr lang="en-US" sz="3200" dirty="0" err="1" smtClean="0"/>
              <a:t>Daya</a:t>
            </a:r>
            <a:r>
              <a:rPr lang="en-US" sz="3200" dirty="0" smtClean="0"/>
              <a:t> </a:t>
            </a:r>
            <a:r>
              <a:rPr lang="en-US" sz="3200" dirty="0" err="1" smtClean="0"/>
              <a:t>Beli</a:t>
            </a:r>
            <a:endParaRPr lang="en-US" sz="32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p:txBody>
          <a:bodyPr/>
          <a:lstStyle/>
          <a:p>
            <a:pPr marL="0" indent="0" algn="just">
              <a:buFont typeface="Arial" charset="0"/>
              <a:buNone/>
            </a:pPr>
            <a:r>
              <a:rPr lang="en-US" sz="1800" b="1" dirty="0" smtClean="0"/>
              <a:t>1</a:t>
            </a:r>
            <a:r>
              <a:rPr lang="id-ID" sz="1800" b="1" dirty="0" smtClean="0"/>
              <a:t>. </a:t>
            </a:r>
            <a:r>
              <a:rPr lang="en-US" sz="1800" b="1" dirty="0" err="1" smtClean="0"/>
              <a:t>Teori</a:t>
            </a:r>
            <a:r>
              <a:rPr lang="en-US" sz="1800" b="1" dirty="0" smtClean="0"/>
              <a:t> </a:t>
            </a:r>
            <a:r>
              <a:rPr lang="en-US" sz="1800" b="1" dirty="0" err="1" smtClean="0"/>
              <a:t>Asuransi</a:t>
            </a:r>
            <a:endParaRPr lang="id-ID" sz="1800" b="1" dirty="0" smtClean="0"/>
          </a:p>
          <a:p>
            <a:pPr marL="0" indent="0" algn="just">
              <a:buFont typeface="Arial" charset="0"/>
              <a:buNone/>
            </a:pPr>
            <a:r>
              <a:rPr lang="en-US" sz="1800" dirty="0" err="1" smtClean="0"/>
              <a:t>Masyarakat</a:t>
            </a:r>
            <a:r>
              <a:rPr lang="en-US" sz="1800" dirty="0" smtClean="0"/>
              <a:t> </a:t>
            </a:r>
            <a:r>
              <a:rPr lang="en-US" sz="1800" dirty="0" err="1" smtClean="0"/>
              <a:t>dianggap</a:t>
            </a:r>
            <a:r>
              <a:rPr lang="en-US" sz="1800" dirty="0" smtClean="0"/>
              <a:t> </a:t>
            </a:r>
            <a:r>
              <a:rPr lang="en-US" sz="1800" dirty="0" err="1" smtClean="0"/>
              <a:t>mempertanggungkan</a:t>
            </a:r>
            <a:r>
              <a:rPr lang="en-US" sz="1800" dirty="0" smtClean="0"/>
              <a:t> (</a:t>
            </a:r>
            <a:r>
              <a:rPr lang="en-US" sz="1800" dirty="0" err="1" smtClean="0"/>
              <a:t>mengasuransikan</a:t>
            </a:r>
            <a:r>
              <a:rPr lang="en-US" sz="1800" dirty="0" smtClean="0"/>
              <a:t>) </a:t>
            </a:r>
            <a:r>
              <a:rPr lang="en-US" sz="1800" dirty="0" err="1" smtClean="0"/>
              <a:t>keselamatan</a:t>
            </a:r>
            <a:r>
              <a:rPr lang="en-US" sz="1800" dirty="0" smtClean="0"/>
              <a:t> </a:t>
            </a:r>
            <a:r>
              <a:rPr lang="en-US" sz="1800" dirty="0" err="1" smtClean="0"/>
              <a:t>dan</a:t>
            </a:r>
            <a:r>
              <a:rPr lang="en-US" sz="1800" dirty="0" smtClean="0"/>
              <a:t> </a:t>
            </a:r>
            <a:r>
              <a:rPr lang="en-US" sz="1800" dirty="0" err="1" smtClean="0"/>
              <a:t>keamanannya</a:t>
            </a:r>
            <a:r>
              <a:rPr lang="en-US" sz="1800" dirty="0" smtClean="0"/>
              <a:t> </a:t>
            </a:r>
            <a:r>
              <a:rPr lang="en-US" sz="1800" dirty="0" err="1" smtClean="0"/>
              <a:t>jiwa</a:t>
            </a:r>
            <a:r>
              <a:rPr lang="en-US" sz="1800" dirty="0" smtClean="0"/>
              <a:t> </a:t>
            </a:r>
            <a:r>
              <a:rPr lang="en-US" sz="1800" dirty="0" err="1" smtClean="0"/>
              <a:t>dan</a:t>
            </a:r>
            <a:r>
              <a:rPr lang="en-US" sz="1800" dirty="0" smtClean="0"/>
              <a:t> </a:t>
            </a:r>
            <a:r>
              <a:rPr lang="en-US" sz="1800" dirty="0" err="1" smtClean="0"/>
              <a:t>hartanya</a:t>
            </a:r>
            <a:r>
              <a:rPr lang="en-US" sz="1800" dirty="0" smtClean="0"/>
              <a:t> </a:t>
            </a:r>
            <a:r>
              <a:rPr lang="en-US" sz="1800" dirty="0" err="1" smtClean="0"/>
              <a:t>sehingga</a:t>
            </a:r>
            <a:r>
              <a:rPr lang="en-US" sz="1800" dirty="0" smtClean="0"/>
              <a:t> </a:t>
            </a:r>
            <a:r>
              <a:rPr lang="en-US" sz="1800" dirty="0" err="1" smtClean="0"/>
              <a:t>masyarakat</a:t>
            </a:r>
            <a:r>
              <a:rPr lang="en-US" sz="1800" dirty="0" smtClean="0"/>
              <a:t> </a:t>
            </a:r>
            <a:r>
              <a:rPr lang="en-US" sz="1800" dirty="0" err="1" smtClean="0"/>
              <a:t>harus</a:t>
            </a:r>
            <a:r>
              <a:rPr lang="en-US" sz="1800" dirty="0" smtClean="0"/>
              <a:t> </a:t>
            </a:r>
            <a:r>
              <a:rPr lang="en-US" sz="1800" dirty="0" err="1" smtClean="0"/>
              <a:t>membayar</a:t>
            </a:r>
            <a:r>
              <a:rPr lang="en-US" sz="1800" dirty="0" smtClean="0"/>
              <a:t> “</a:t>
            </a:r>
            <a:r>
              <a:rPr lang="en-US" sz="1800" dirty="0" err="1" smtClean="0"/>
              <a:t>premi</a:t>
            </a:r>
            <a:r>
              <a:rPr lang="en-US" sz="1800" dirty="0" smtClean="0"/>
              <a:t>” </a:t>
            </a:r>
            <a:r>
              <a:rPr lang="en-US" sz="1800" dirty="0" err="1" smtClean="0"/>
              <a:t>dalam</a:t>
            </a:r>
            <a:r>
              <a:rPr lang="en-US" sz="1800" dirty="0" smtClean="0"/>
              <a:t> </a:t>
            </a:r>
            <a:r>
              <a:rPr lang="en-US" sz="1800" dirty="0" err="1" smtClean="0"/>
              <a:t>bentuk</a:t>
            </a:r>
            <a:r>
              <a:rPr lang="en-US" sz="1800" dirty="0" smtClean="0"/>
              <a:t> </a:t>
            </a:r>
            <a:r>
              <a:rPr lang="en-US" sz="1800" dirty="0" err="1" smtClean="0"/>
              <a:t>pajak</a:t>
            </a:r>
            <a:r>
              <a:rPr lang="en-US" sz="1800" dirty="0" smtClean="0"/>
              <a:t> </a:t>
            </a:r>
            <a:r>
              <a:rPr lang="en-US" sz="1800" dirty="0" err="1" smtClean="0"/>
              <a:t>kepada</a:t>
            </a:r>
            <a:r>
              <a:rPr lang="en-US" sz="1800" dirty="0" smtClean="0"/>
              <a:t> </a:t>
            </a:r>
            <a:r>
              <a:rPr lang="en-US" sz="1800" dirty="0" err="1" smtClean="0"/>
              <a:t>negara</a:t>
            </a:r>
            <a:r>
              <a:rPr lang="id-ID" sz="1800" dirty="0" smtClean="0"/>
              <a:t>.</a:t>
            </a:r>
            <a:endParaRPr lang="id-ID" sz="1800" dirty="0" smtClean="0"/>
          </a:p>
          <a:p>
            <a:pPr marL="0" indent="0" algn="just">
              <a:buFont typeface="Arial" charset="0"/>
              <a:buNone/>
            </a:pPr>
            <a:endParaRPr lang="id-ID" sz="1800" dirty="0" smtClean="0"/>
          </a:p>
          <a:p>
            <a:pPr marL="0" indent="0" algn="just">
              <a:buFont typeface="Arial" charset="0"/>
              <a:buNone/>
            </a:pPr>
            <a:r>
              <a:rPr lang="en-US" sz="1800" b="1" dirty="0" smtClean="0"/>
              <a:t>2</a:t>
            </a:r>
            <a:r>
              <a:rPr lang="id-ID" sz="1800" b="1" dirty="0" smtClean="0"/>
              <a:t>. </a:t>
            </a:r>
            <a:r>
              <a:rPr lang="en-US" sz="1800" b="1" dirty="0" err="1" smtClean="0"/>
              <a:t>Teori</a:t>
            </a:r>
            <a:r>
              <a:rPr lang="en-US" sz="1800" b="1" dirty="0" smtClean="0"/>
              <a:t>  </a:t>
            </a:r>
            <a:r>
              <a:rPr lang="en-US" sz="1800" b="1" dirty="0" err="1" smtClean="0"/>
              <a:t>Kepentingan</a:t>
            </a:r>
            <a:endParaRPr lang="id-ID" sz="1800" b="1" dirty="0" smtClean="0"/>
          </a:p>
          <a:p>
            <a:pPr marL="0" indent="0" algn="just">
              <a:buFont typeface="Arial" charset="0"/>
              <a:buNone/>
            </a:pPr>
            <a:r>
              <a:rPr lang="en-US" sz="1800" dirty="0" smtClean="0"/>
              <a:t>Negara </a:t>
            </a:r>
            <a:r>
              <a:rPr lang="en-US" sz="1800" dirty="0" err="1" smtClean="0"/>
              <a:t>melindungi</a:t>
            </a:r>
            <a:r>
              <a:rPr lang="en-US" sz="1800" dirty="0" smtClean="0"/>
              <a:t> </a:t>
            </a:r>
            <a:r>
              <a:rPr lang="en-US" sz="1800" dirty="0" err="1" smtClean="0"/>
              <a:t>kepentingan</a:t>
            </a:r>
            <a:r>
              <a:rPr lang="en-US" sz="1800" dirty="0" smtClean="0"/>
              <a:t> </a:t>
            </a:r>
            <a:r>
              <a:rPr lang="en-US" sz="1800" dirty="0" err="1" smtClean="0"/>
              <a:t>harta</a:t>
            </a:r>
            <a:r>
              <a:rPr lang="en-US" sz="1800" dirty="0" smtClean="0"/>
              <a:t> </a:t>
            </a:r>
            <a:r>
              <a:rPr lang="en-US" sz="1800" dirty="0" err="1" smtClean="0"/>
              <a:t>dan</a:t>
            </a:r>
            <a:r>
              <a:rPr lang="en-US" sz="1800" dirty="0" smtClean="0"/>
              <a:t> </a:t>
            </a:r>
            <a:r>
              <a:rPr lang="en-US" sz="1800" dirty="0" err="1" smtClean="0"/>
              <a:t>jiwa</a:t>
            </a:r>
            <a:r>
              <a:rPr lang="en-US" sz="1800" dirty="0" smtClean="0"/>
              <a:t> </a:t>
            </a:r>
            <a:r>
              <a:rPr lang="en-US" sz="1800" dirty="0" err="1" smtClean="0"/>
              <a:t>warga</a:t>
            </a:r>
            <a:r>
              <a:rPr lang="en-US" sz="1800" dirty="0" smtClean="0"/>
              <a:t> </a:t>
            </a:r>
            <a:r>
              <a:rPr lang="en-US" sz="1800" dirty="0" err="1" smtClean="0"/>
              <a:t>negara</a:t>
            </a:r>
            <a:r>
              <a:rPr lang="en-US" sz="1800" dirty="0" smtClean="0"/>
              <a:t> </a:t>
            </a:r>
            <a:r>
              <a:rPr lang="en-US" sz="1800" dirty="0" err="1" smtClean="0"/>
              <a:t>dengan</a:t>
            </a:r>
            <a:r>
              <a:rPr lang="en-US" sz="1800" dirty="0" smtClean="0"/>
              <a:t> </a:t>
            </a:r>
            <a:r>
              <a:rPr lang="en-US" sz="1800" dirty="0" err="1" smtClean="0"/>
              <a:t>memperhatikan</a:t>
            </a:r>
            <a:r>
              <a:rPr lang="en-US" sz="1800" dirty="0" smtClean="0"/>
              <a:t> </a:t>
            </a:r>
            <a:r>
              <a:rPr lang="en-US" sz="1800" dirty="0" err="1" smtClean="0"/>
              <a:t>pembagian</a:t>
            </a:r>
            <a:r>
              <a:rPr lang="en-US" sz="1800" dirty="0" smtClean="0"/>
              <a:t> </a:t>
            </a:r>
            <a:r>
              <a:rPr lang="en-US" sz="1800" dirty="0" err="1" smtClean="0"/>
              <a:t>beban</a:t>
            </a:r>
            <a:r>
              <a:rPr lang="en-US" sz="1800" dirty="0" smtClean="0"/>
              <a:t> yang </a:t>
            </a:r>
            <a:r>
              <a:rPr lang="en-US" sz="1800" dirty="0" err="1" smtClean="0"/>
              <a:t>harus</a:t>
            </a:r>
            <a:r>
              <a:rPr lang="en-US" sz="1800" dirty="0" smtClean="0"/>
              <a:t> </a:t>
            </a:r>
            <a:r>
              <a:rPr lang="en-US" sz="1800" dirty="0" err="1" smtClean="0"/>
              <a:t>dipungut</a:t>
            </a:r>
            <a:r>
              <a:rPr lang="en-US" sz="1800" dirty="0" smtClean="0"/>
              <a:t> </a:t>
            </a:r>
            <a:r>
              <a:rPr lang="en-US" sz="1800" dirty="0" err="1" smtClean="0"/>
              <a:t>dari</a:t>
            </a:r>
            <a:r>
              <a:rPr lang="en-US" sz="1800" dirty="0" smtClean="0"/>
              <a:t> </a:t>
            </a:r>
            <a:r>
              <a:rPr lang="en-US" sz="1800" dirty="0" err="1" smtClean="0"/>
              <a:t>masyarakat</a:t>
            </a:r>
            <a:r>
              <a:rPr lang="id-ID" sz="1800" dirty="0" smtClean="0"/>
              <a:t>.</a:t>
            </a:r>
            <a:r>
              <a:rPr lang="en-US" sz="1800" dirty="0" smtClean="0"/>
              <a:t> </a:t>
            </a:r>
            <a:r>
              <a:rPr lang="en-US" sz="1800" dirty="0" err="1" smtClean="0"/>
              <a:t>Pembebanan</a:t>
            </a:r>
            <a:r>
              <a:rPr lang="en-US" sz="1800" dirty="0" smtClean="0"/>
              <a:t> </a:t>
            </a:r>
            <a:r>
              <a:rPr lang="en-US" sz="1800" dirty="0" err="1" smtClean="0"/>
              <a:t>ini</a:t>
            </a:r>
            <a:r>
              <a:rPr lang="en-US" sz="1800" dirty="0" smtClean="0"/>
              <a:t> </a:t>
            </a:r>
            <a:r>
              <a:rPr lang="en-US" sz="1800" dirty="0" err="1" smtClean="0"/>
              <a:t>didasarkan</a:t>
            </a:r>
            <a:r>
              <a:rPr lang="en-US" sz="1800" dirty="0" smtClean="0"/>
              <a:t> </a:t>
            </a:r>
            <a:r>
              <a:rPr lang="en-US" sz="1800" dirty="0" err="1" smtClean="0"/>
              <a:t>pada</a:t>
            </a:r>
            <a:r>
              <a:rPr lang="en-US" sz="1800" dirty="0" smtClean="0"/>
              <a:t> </a:t>
            </a:r>
            <a:r>
              <a:rPr lang="en-US" sz="1800" dirty="0" err="1" smtClean="0"/>
              <a:t>kepentingan</a:t>
            </a:r>
            <a:r>
              <a:rPr lang="en-US" sz="1800" dirty="0" smtClean="0"/>
              <a:t> </a:t>
            </a:r>
            <a:r>
              <a:rPr lang="en-US" sz="1800" dirty="0" err="1" smtClean="0"/>
              <a:t>setiap</a:t>
            </a:r>
            <a:r>
              <a:rPr lang="en-US" sz="1800" dirty="0" smtClean="0"/>
              <a:t> </a:t>
            </a:r>
            <a:r>
              <a:rPr lang="en-US" sz="1800" dirty="0" err="1" smtClean="0"/>
              <a:t>orang</a:t>
            </a:r>
            <a:r>
              <a:rPr lang="en-US" sz="1800" dirty="0" smtClean="0"/>
              <a:t> </a:t>
            </a:r>
            <a:r>
              <a:rPr lang="en-US" sz="1800" dirty="0" err="1" smtClean="0"/>
              <a:t>untuk</a:t>
            </a:r>
            <a:r>
              <a:rPr lang="en-US" sz="1800" dirty="0" smtClean="0"/>
              <a:t> </a:t>
            </a:r>
            <a:r>
              <a:rPr lang="en-US" sz="1800" dirty="0" err="1" smtClean="0"/>
              <a:t>perlindungan</a:t>
            </a:r>
            <a:r>
              <a:rPr lang="en-US" sz="1800" dirty="0" smtClean="0"/>
              <a:t> </a:t>
            </a:r>
            <a:r>
              <a:rPr lang="en-US" sz="1800" dirty="0" err="1" smtClean="0"/>
              <a:t>jiwa</a:t>
            </a:r>
            <a:r>
              <a:rPr lang="en-US" sz="1800" dirty="0" smtClean="0"/>
              <a:t> </a:t>
            </a:r>
            <a:r>
              <a:rPr lang="en-US" sz="1800" dirty="0" err="1" smtClean="0"/>
              <a:t>dan</a:t>
            </a:r>
            <a:r>
              <a:rPr lang="en-US" sz="1800" dirty="0" smtClean="0"/>
              <a:t> </a:t>
            </a:r>
            <a:r>
              <a:rPr lang="en-US" sz="1800" dirty="0" err="1" smtClean="0"/>
              <a:t>hartanya</a:t>
            </a:r>
            <a:r>
              <a:rPr lang="en-US" sz="1800" dirty="0" smtClean="0"/>
              <a:t>.</a:t>
            </a:r>
          </a:p>
          <a:p>
            <a:pPr marL="0" indent="0" algn="just">
              <a:buFont typeface="Arial" charset="0"/>
              <a:buNone/>
            </a:pPr>
            <a:endParaRPr lang="en-US" sz="1800" dirty="0" smtClean="0"/>
          </a:p>
          <a:p>
            <a:pPr marL="0" indent="0" algn="just">
              <a:buNone/>
            </a:pPr>
            <a:r>
              <a:rPr lang="en-US" sz="1800" b="1" dirty="0" smtClean="0"/>
              <a:t>3</a:t>
            </a:r>
            <a:r>
              <a:rPr lang="id-ID" sz="1800" b="1" dirty="0" smtClean="0"/>
              <a:t>. </a:t>
            </a:r>
            <a:r>
              <a:rPr lang="en-US" sz="1800" b="1" dirty="0" err="1" smtClean="0"/>
              <a:t>Teori</a:t>
            </a:r>
            <a:r>
              <a:rPr lang="en-US" sz="1800" b="1" dirty="0" smtClean="0"/>
              <a:t> </a:t>
            </a:r>
            <a:r>
              <a:rPr lang="en-US" sz="1800" b="1" dirty="0" err="1" smtClean="0"/>
              <a:t>Daya</a:t>
            </a:r>
            <a:r>
              <a:rPr lang="en-US" sz="1800" b="1" dirty="0" smtClean="0"/>
              <a:t> </a:t>
            </a:r>
            <a:r>
              <a:rPr lang="en-US" sz="1800" b="1" dirty="0" err="1" smtClean="0"/>
              <a:t>Pikul</a:t>
            </a:r>
            <a:endParaRPr lang="id-ID" sz="1800" b="1" dirty="0" smtClean="0"/>
          </a:p>
          <a:p>
            <a:pPr marL="0" indent="0" algn="just">
              <a:buNone/>
            </a:pPr>
            <a:r>
              <a:rPr lang="en-US" sz="1800" dirty="0" err="1" smtClean="0"/>
              <a:t>Teori</a:t>
            </a:r>
            <a:r>
              <a:rPr lang="en-US" sz="1800" dirty="0" smtClean="0"/>
              <a:t> </a:t>
            </a:r>
            <a:r>
              <a:rPr lang="en-US" sz="1800" dirty="0" err="1" smtClean="0"/>
              <a:t>ini</a:t>
            </a:r>
            <a:r>
              <a:rPr lang="en-US" sz="1800" dirty="0" smtClean="0"/>
              <a:t> </a:t>
            </a:r>
            <a:r>
              <a:rPr lang="en-US" sz="1800" dirty="0" err="1" smtClean="0"/>
              <a:t>berpangkal</a:t>
            </a:r>
            <a:r>
              <a:rPr lang="en-US" sz="1800" dirty="0" smtClean="0"/>
              <a:t> </a:t>
            </a:r>
            <a:r>
              <a:rPr lang="en-US" sz="1800" dirty="0" err="1" smtClean="0"/>
              <a:t>dari</a:t>
            </a:r>
            <a:r>
              <a:rPr lang="en-US" sz="1800" dirty="0" smtClean="0"/>
              <a:t> </a:t>
            </a:r>
            <a:r>
              <a:rPr lang="en-US" sz="1800" dirty="0" err="1" smtClean="0"/>
              <a:t>asas</a:t>
            </a:r>
            <a:r>
              <a:rPr lang="en-US" sz="1800" dirty="0" smtClean="0"/>
              <a:t> </a:t>
            </a:r>
            <a:r>
              <a:rPr lang="en-US" sz="1800" dirty="0" err="1" smtClean="0"/>
              <a:t>keadilan</a:t>
            </a:r>
            <a:r>
              <a:rPr lang="en-US" sz="1800" dirty="0" smtClean="0"/>
              <a:t>, </a:t>
            </a:r>
            <a:r>
              <a:rPr lang="en-US" sz="1800" dirty="0" err="1" smtClean="0"/>
              <a:t>yaitu</a:t>
            </a:r>
            <a:r>
              <a:rPr lang="en-US" sz="1800" dirty="0" smtClean="0"/>
              <a:t> </a:t>
            </a:r>
            <a:r>
              <a:rPr lang="en-US" sz="1800" dirty="0" err="1" smtClean="0"/>
              <a:t>setiap</a:t>
            </a:r>
            <a:r>
              <a:rPr lang="en-US" sz="1800" dirty="0" smtClean="0"/>
              <a:t> </a:t>
            </a:r>
            <a:r>
              <a:rPr lang="en-US" sz="1800" dirty="0" err="1" smtClean="0"/>
              <a:t>orang</a:t>
            </a:r>
            <a:r>
              <a:rPr lang="en-US" sz="1800" dirty="0" smtClean="0"/>
              <a:t> </a:t>
            </a:r>
            <a:r>
              <a:rPr lang="en-US" sz="1800" dirty="0" err="1" smtClean="0"/>
              <a:t>dikenai</a:t>
            </a:r>
            <a:r>
              <a:rPr lang="en-US" sz="1800" dirty="0" smtClean="0"/>
              <a:t> </a:t>
            </a:r>
            <a:r>
              <a:rPr lang="en-US" sz="1800" dirty="0" err="1" smtClean="0"/>
              <a:t>pajak</a:t>
            </a:r>
            <a:r>
              <a:rPr lang="en-US" sz="1800" dirty="0" smtClean="0"/>
              <a:t> </a:t>
            </a:r>
            <a:r>
              <a:rPr lang="en-US" sz="1800" dirty="0" err="1" smtClean="0"/>
              <a:t>dengan</a:t>
            </a:r>
            <a:r>
              <a:rPr lang="en-US" sz="1800" dirty="0" smtClean="0"/>
              <a:t> </a:t>
            </a:r>
            <a:r>
              <a:rPr lang="en-US" sz="1800" dirty="0" err="1" smtClean="0"/>
              <a:t>bobot</a:t>
            </a:r>
            <a:r>
              <a:rPr lang="en-US" sz="1800" dirty="0" smtClean="0"/>
              <a:t> yang </a:t>
            </a:r>
            <a:r>
              <a:rPr lang="en-US" sz="1800" dirty="0" err="1" smtClean="0"/>
              <a:t>sepadan</a:t>
            </a:r>
            <a:r>
              <a:rPr lang="id-ID" sz="1800" dirty="0" smtClean="0"/>
              <a:t>.</a:t>
            </a:r>
            <a:r>
              <a:rPr lang="en-US" sz="1800" dirty="0" smtClean="0"/>
              <a:t> </a:t>
            </a:r>
            <a:r>
              <a:rPr lang="en-US" sz="1800" dirty="0" err="1" smtClean="0"/>
              <a:t>Pajak</a:t>
            </a:r>
            <a:r>
              <a:rPr lang="en-US" sz="1800" dirty="0" smtClean="0"/>
              <a:t> yang </a:t>
            </a:r>
            <a:r>
              <a:rPr lang="en-US" sz="1800" dirty="0" err="1" smtClean="0"/>
              <a:t>harus</a:t>
            </a:r>
            <a:r>
              <a:rPr lang="en-US" sz="1800" dirty="0" smtClean="0"/>
              <a:t> </a:t>
            </a:r>
            <a:r>
              <a:rPr lang="en-US" sz="1800" dirty="0" err="1" smtClean="0"/>
              <a:t>dibayar</a:t>
            </a:r>
            <a:r>
              <a:rPr lang="en-US" sz="1800" dirty="0" smtClean="0"/>
              <a:t> </a:t>
            </a:r>
            <a:r>
              <a:rPr lang="en-US" sz="1800" dirty="0" err="1" smtClean="0"/>
              <a:t>adalah</a:t>
            </a:r>
            <a:r>
              <a:rPr lang="en-US" sz="1800" dirty="0" smtClean="0"/>
              <a:t> </a:t>
            </a:r>
            <a:r>
              <a:rPr lang="en-US" sz="1800" dirty="0" err="1" smtClean="0"/>
              <a:t>menurut</a:t>
            </a:r>
            <a:r>
              <a:rPr lang="en-US" sz="1800" dirty="0" smtClean="0"/>
              <a:t> </a:t>
            </a:r>
            <a:r>
              <a:rPr lang="en-US" sz="1800" dirty="0" err="1" smtClean="0"/>
              <a:t>daya</a:t>
            </a:r>
            <a:r>
              <a:rPr lang="en-US" sz="1800" dirty="0" smtClean="0"/>
              <a:t> </a:t>
            </a:r>
            <a:r>
              <a:rPr lang="en-US" sz="1800" dirty="0" err="1" smtClean="0"/>
              <a:t>pikul</a:t>
            </a:r>
            <a:r>
              <a:rPr lang="en-US" sz="1800" dirty="0" smtClean="0"/>
              <a:t> </a:t>
            </a:r>
            <a:r>
              <a:rPr lang="en-US" sz="1800" dirty="0" err="1" smtClean="0"/>
              <a:t>dengan</a:t>
            </a:r>
            <a:r>
              <a:rPr lang="en-US" sz="1800" dirty="0" smtClean="0"/>
              <a:t> </a:t>
            </a:r>
            <a:r>
              <a:rPr lang="en-US" sz="1800" dirty="0" err="1" smtClean="0"/>
              <a:t>ukuran</a:t>
            </a:r>
            <a:r>
              <a:rPr lang="en-US" sz="1800" dirty="0" smtClean="0"/>
              <a:t> </a:t>
            </a:r>
            <a:r>
              <a:rPr lang="en-US" sz="1800" dirty="0" err="1" smtClean="0"/>
              <a:t>besarnya</a:t>
            </a:r>
            <a:r>
              <a:rPr lang="en-US" sz="1800" dirty="0" smtClean="0"/>
              <a:t> </a:t>
            </a:r>
            <a:r>
              <a:rPr lang="en-US" sz="1800" dirty="0" err="1" smtClean="0"/>
              <a:t>penghasilan</a:t>
            </a:r>
            <a:r>
              <a:rPr lang="en-US" sz="1800" dirty="0" smtClean="0"/>
              <a:t> </a:t>
            </a:r>
            <a:r>
              <a:rPr lang="en-US" sz="1800" dirty="0" err="1" smtClean="0"/>
              <a:t>dan</a:t>
            </a:r>
            <a:r>
              <a:rPr lang="en-US" sz="1800" dirty="0" smtClean="0"/>
              <a:t> </a:t>
            </a:r>
            <a:r>
              <a:rPr lang="en-US" sz="1800" dirty="0" err="1" smtClean="0"/>
              <a:t>pengeluaran</a:t>
            </a:r>
            <a:r>
              <a:rPr lang="en-US" sz="1800" dirty="0" smtClean="0"/>
              <a:t> </a:t>
            </a:r>
            <a:r>
              <a:rPr lang="en-US" sz="1800" dirty="0" err="1" smtClean="0"/>
              <a:t>seseorang</a:t>
            </a:r>
            <a:endParaRPr lang="id-ID" sz="1800" dirty="0" smtClean="0"/>
          </a:p>
          <a:p>
            <a:pPr marL="0" indent="0" algn="just">
              <a:buNone/>
            </a:pPr>
            <a:endParaRPr lang="id-ID" sz="1800" dirty="0" smtClean="0"/>
          </a:p>
          <a:p>
            <a:pPr marL="0" indent="0" algn="just">
              <a:buNone/>
            </a:pPr>
            <a:endParaRPr lang="id-ID" sz="2400" dirty="0" smtClean="0"/>
          </a:p>
        </p:txBody>
      </p:sp>
      <p:sp>
        <p:nvSpPr>
          <p:cNvPr id="4" name="Slide Number Placeholder 3"/>
          <p:cNvSpPr>
            <a:spLocks noGrp="1"/>
          </p:cNvSpPr>
          <p:nvPr>
            <p:ph type="sldNum" sz="quarter" idx="12"/>
          </p:nvPr>
        </p:nvSpPr>
        <p:spPr/>
        <p:txBody>
          <a:bodyPr/>
          <a:lstStyle/>
          <a:p>
            <a:pPr>
              <a:defRPr/>
            </a:pPr>
            <a:fld id="{CC6C1A40-803B-44FE-98A0-AF8F87256B03}" type="slidenum">
              <a:rPr lang="en-GB" smtClean="0"/>
              <a:pPr>
                <a:defRPr/>
              </a:pPr>
              <a:t>21</a:t>
            </a:fld>
            <a:endParaRPr lang="en-GB"/>
          </a:p>
        </p:txBody>
      </p:sp>
      <p:sp>
        <p:nvSpPr>
          <p:cNvPr id="5" name="Footer Placeholder 4"/>
          <p:cNvSpPr>
            <a:spLocks noGrp="1"/>
          </p:cNvSpPr>
          <p:nvPr>
            <p:ph type="ftr" sz="quarter" idx="11"/>
          </p:nvPr>
        </p:nvSpPr>
        <p:spPr/>
        <p:txBody>
          <a:bodyPr/>
          <a:lstStyle/>
          <a:p>
            <a:pPr>
              <a:defRPr/>
            </a:pPr>
            <a:r>
              <a:rPr lang="en-GB"/>
              <a:t>SEJARAH PERPAJAKAN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p:txBody>
          <a:bodyPr/>
          <a:lstStyle/>
          <a:p>
            <a:pPr marL="0" indent="0" algn="just">
              <a:buFont typeface="Arial" charset="0"/>
              <a:buNone/>
            </a:pPr>
            <a:r>
              <a:rPr lang="en-US" sz="1800" b="1" dirty="0" smtClean="0"/>
              <a:t>4</a:t>
            </a:r>
            <a:r>
              <a:rPr lang="id-ID" sz="1800" b="1" dirty="0" smtClean="0"/>
              <a:t>. </a:t>
            </a:r>
            <a:r>
              <a:rPr lang="en-US" sz="1800" b="1" dirty="0" err="1" smtClean="0"/>
              <a:t>Teori</a:t>
            </a:r>
            <a:r>
              <a:rPr lang="en-US" sz="1800" b="1" dirty="0" smtClean="0"/>
              <a:t> </a:t>
            </a:r>
            <a:r>
              <a:rPr lang="en-US" sz="1800" b="1" dirty="0" err="1" smtClean="0"/>
              <a:t>Bakti</a:t>
            </a:r>
            <a:endParaRPr lang="id-ID" sz="1800" b="1" dirty="0" smtClean="0"/>
          </a:p>
          <a:p>
            <a:pPr marL="0" indent="0" algn="just">
              <a:buFont typeface="Arial" charset="0"/>
              <a:buNone/>
            </a:pPr>
            <a:r>
              <a:rPr lang="en-US" sz="1800" dirty="0" err="1" smtClean="0"/>
              <a:t>Teori</a:t>
            </a:r>
            <a:r>
              <a:rPr lang="en-US" sz="1800" dirty="0" smtClean="0"/>
              <a:t> </a:t>
            </a:r>
            <a:r>
              <a:rPr lang="en-US" sz="1800" dirty="0" err="1" smtClean="0"/>
              <a:t>ini</a:t>
            </a:r>
            <a:r>
              <a:rPr lang="en-US" sz="1800" dirty="0" smtClean="0"/>
              <a:t> </a:t>
            </a:r>
            <a:r>
              <a:rPr lang="en-US" sz="1800" dirty="0" err="1" smtClean="0"/>
              <a:t>disebut</a:t>
            </a:r>
            <a:r>
              <a:rPr lang="en-US" sz="1800" dirty="0" smtClean="0"/>
              <a:t> </a:t>
            </a:r>
            <a:r>
              <a:rPr lang="en-US" sz="1800" dirty="0" err="1" smtClean="0"/>
              <a:t>teori</a:t>
            </a:r>
            <a:r>
              <a:rPr lang="en-US" sz="1800" dirty="0" smtClean="0"/>
              <a:t> </a:t>
            </a:r>
            <a:r>
              <a:rPr lang="en-US" sz="1800" dirty="0" err="1" smtClean="0"/>
              <a:t>kewajiban</a:t>
            </a:r>
            <a:r>
              <a:rPr lang="en-US" sz="1800" dirty="0" smtClean="0"/>
              <a:t> </a:t>
            </a:r>
            <a:r>
              <a:rPr lang="en-US" sz="1800" dirty="0" err="1" smtClean="0"/>
              <a:t>pajak</a:t>
            </a:r>
            <a:r>
              <a:rPr lang="en-US" sz="1800" dirty="0" smtClean="0"/>
              <a:t> </a:t>
            </a:r>
            <a:r>
              <a:rPr lang="en-US" sz="1800" dirty="0" err="1" smtClean="0"/>
              <a:t>mutlak</a:t>
            </a:r>
            <a:r>
              <a:rPr lang="en-US" sz="1800" dirty="0" smtClean="0"/>
              <a:t>, yang </a:t>
            </a:r>
            <a:r>
              <a:rPr lang="en-US" sz="1800" dirty="0" err="1" smtClean="0"/>
              <a:t>mendasarkan</a:t>
            </a:r>
            <a:r>
              <a:rPr lang="en-US" sz="1800" dirty="0" smtClean="0"/>
              <a:t> </a:t>
            </a:r>
            <a:r>
              <a:rPr lang="en-US" sz="1800" dirty="0" err="1" smtClean="0"/>
              <a:t>bahwa</a:t>
            </a:r>
            <a:r>
              <a:rPr lang="en-US" sz="1800" dirty="0" smtClean="0"/>
              <a:t> </a:t>
            </a:r>
            <a:r>
              <a:rPr lang="en-US" sz="1800" dirty="0" err="1" smtClean="0"/>
              <a:t>negara</a:t>
            </a:r>
            <a:r>
              <a:rPr lang="en-US" sz="1800" dirty="0" smtClean="0"/>
              <a:t> </a:t>
            </a:r>
            <a:r>
              <a:rPr lang="en-US" sz="1800" dirty="0" err="1" smtClean="0"/>
              <a:t>mempunyai</a:t>
            </a:r>
            <a:r>
              <a:rPr lang="en-US" sz="1800" dirty="0" smtClean="0"/>
              <a:t> </a:t>
            </a:r>
            <a:r>
              <a:rPr lang="en-US" sz="1800" dirty="0" err="1" smtClean="0"/>
              <a:t>hak</a:t>
            </a:r>
            <a:r>
              <a:rPr lang="en-US" sz="1800" dirty="0" smtClean="0"/>
              <a:t> </a:t>
            </a:r>
            <a:r>
              <a:rPr lang="en-US" sz="1800" dirty="0" err="1" smtClean="0"/>
              <a:t>mutlak</a:t>
            </a:r>
            <a:r>
              <a:rPr lang="en-US" sz="1800" dirty="0" smtClean="0"/>
              <a:t> </a:t>
            </a:r>
            <a:r>
              <a:rPr lang="en-US" sz="1800" dirty="0" err="1" smtClean="0"/>
              <a:t>untuk</a:t>
            </a:r>
            <a:r>
              <a:rPr lang="en-US" sz="1800" dirty="0" smtClean="0"/>
              <a:t> </a:t>
            </a:r>
            <a:r>
              <a:rPr lang="en-US" sz="1800" dirty="0" err="1" smtClean="0"/>
              <a:t>memungut</a:t>
            </a:r>
            <a:r>
              <a:rPr lang="en-US" sz="1800" dirty="0" smtClean="0"/>
              <a:t> </a:t>
            </a:r>
            <a:r>
              <a:rPr lang="en-US" sz="1800" dirty="0" err="1" smtClean="0"/>
              <a:t>pajak</a:t>
            </a:r>
            <a:r>
              <a:rPr lang="en-US" sz="1800" dirty="0" smtClean="0"/>
              <a:t>. Di </a:t>
            </a:r>
            <a:r>
              <a:rPr lang="en-US" sz="1800" dirty="0" err="1" smtClean="0"/>
              <a:t>sisi</a:t>
            </a:r>
            <a:r>
              <a:rPr lang="en-US" sz="1800" dirty="0" smtClean="0"/>
              <a:t> lain, </a:t>
            </a:r>
            <a:r>
              <a:rPr lang="en-US" sz="1800" dirty="0" err="1" smtClean="0"/>
              <a:t>masyarakat</a:t>
            </a:r>
            <a:r>
              <a:rPr lang="en-US" sz="1800" dirty="0" smtClean="0"/>
              <a:t> </a:t>
            </a:r>
            <a:r>
              <a:rPr lang="en-US" sz="1800" dirty="0" err="1" smtClean="0"/>
              <a:t>menyadari</a:t>
            </a:r>
            <a:r>
              <a:rPr lang="en-US" sz="1800" dirty="0" smtClean="0"/>
              <a:t> </a:t>
            </a:r>
            <a:r>
              <a:rPr lang="en-US" sz="1800" dirty="0" err="1" smtClean="0"/>
              <a:t>bahwa</a:t>
            </a:r>
            <a:r>
              <a:rPr lang="en-US" sz="1800" dirty="0" smtClean="0"/>
              <a:t> </a:t>
            </a:r>
            <a:r>
              <a:rPr lang="en-US" sz="1800" dirty="0" err="1" smtClean="0"/>
              <a:t>membayar</a:t>
            </a:r>
            <a:r>
              <a:rPr lang="en-US" sz="1800" dirty="0" smtClean="0"/>
              <a:t> </a:t>
            </a:r>
            <a:r>
              <a:rPr lang="en-US" sz="1800" dirty="0" err="1" smtClean="0"/>
              <a:t>pajak</a:t>
            </a:r>
            <a:r>
              <a:rPr lang="en-US" sz="1800" dirty="0" smtClean="0"/>
              <a:t> </a:t>
            </a:r>
            <a:r>
              <a:rPr lang="en-US" sz="1800" dirty="0" err="1" smtClean="0"/>
              <a:t>sebagai</a:t>
            </a:r>
            <a:r>
              <a:rPr lang="en-US" sz="1800" dirty="0" smtClean="0"/>
              <a:t> </a:t>
            </a:r>
            <a:r>
              <a:rPr lang="en-US" sz="1800" dirty="0" err="1" smtClean="0"/>
              <a:t>suatu</a:t>
            </a:r>
            <a:r>
              <a:rPr lang="en-US" sz="1800" dirty="0" smtClean="0"/>
              <a:t> </a:t>
            </a:r>
            <a:r>
              <a:rPr lang="en-US" sz="1800" dirty="0" err="1" smtClean="0"/>
              <a:t>kewajiban</a:t>
            </a:r>
            <a:r>
              <a:rPr lang="en-US" sz="1800" dirty="0" smtClean="0"/>
              <a:t> </a:t>
            </a:r>
            <a:r>
              <a:rPr lang="en-US" sz="1800" dirty="0" err="1" smtClean="0"/>
              <a:t>untuk</a:t>
            </a:r>
            <a:r>
              <a:rPr lang="en-US" sz="1800" dirty="0" smtClean="0"/>
              <a:t> </a:t>
            </a:r>
            <a:r>
              <a:rPr lang="en-US" sz="1800" dirty="0" err="1" smtClean="0"/>
              <a:t>membuktikan</a:t>
            </a:r>
            <a:r>
              <a:rPr lang="en-US" sz="1800" dirty="0" smtClean="0"/>
              <a:t> </a:t>
            </a:r>
            <a:r>
              <a:rPr lang="en-US" sz="1800" dirty="0" err="1" smtClean="0"/>
              <a:t>tanda</a:t>
            </a:r>
            <a:r>
              <a:rPr lang="en-US" sz="1800" dirty="0" smtClean="0"/>
              <a:t> </a:t>
            </a:r>
            <a:r>
              <a:rPr lang="en-US" sz="1800" dirty="0" err="1" smtClean="0"/>
              <a:t>baktinya</a:t>
            </a:r>
            <a:r>
              <a:rPr lang="en-US" sz="1800" dirty="0" smtClean="0"/>
              <a:t> </a:t>
            </a:r>
            <a:r>
              <a:rPr lang="en-US" sz="1800" dirty="0" err="1" smtClean="0"/>
              <a:t>terhadap</a:t>
            </a:r>
            <a:r>
              <a:rPr lang="en-US" sz="1800" dirty="0" smtClean="0"/>
              <a:t> </a:t>
            </a:r>
            <a:r>
              <a:rPr lang="en-US" sz="1800" dirty="0" err="1" smtClean="0"/>
              <a:t>negara</a:t>
            </a:r>
            <a:r>
              <a:rPr lang="en-US" sz="1800" dirty="0" smtClean="0"/>
              <a:t> </a:t>
            </a:r>
            <a:r>
              <a:rPr lang="en-US" sz="1800" dirty="0" err="1" smtClean="0"/>
              <a:t>karena</a:t>
            </a:r>
            <a:r>
              <a:rPr lang="en-US" sz="1800" dirty="0" smtClean="0"/>
              <a:t> </a:t>
            </a:r>
            <a:r>
              <a:rPr lang="en-US" sz="1800" dirty="0" err="1" smtClean="0"/>
              <a:t>negaralah</a:t>
            </a:r>
            <a:r>
              <a:rPr lang="en-US" sz="1800" dirty="0" smtClean="0"/>
              <a:t> yang </a:t>
            </a:r>
            <a:r>
              <a:rPr lang="en-US" sz="1800" dirty="0" err="1" smtClean="0"/>
              <a:t>bertugas</a:t>
            </a:r>
            <a:r>
              <a:rPr lang="en-US" sz="1800" dirty="0" smtClean="0"/>
              <a:t> </a:t>
            </a:r>
            <a:r>
              <a:rPr lang="en-US" sz="1800" dirty="0" err="1" smtClean="0"/>
              <a:t>menyelenggarakan</a:t>
            </a:r>
            <a:r>
              <a:rPr lang="en-US" sz="1800" dirty="0" smtClean="0"/>
              <a:t> </a:t>
            </a:r>
            <a:r>
              <a:rPr lang="en-US" sz="1800" dirty="0" err="1" smtClean="0"/>
              <a:t>kepentingan</a:t>
            </a:r>
            <a:r>
              <a:rPr lang="en-US" sz="1800" dirty="0" smtClean="0"/>
              <a:t> </a:t>
            </a:r>
            <a:r>
              <a:rPr lang="en-US" sz="1800" dirty="0" err="1" smtClean="0"/>
              <a:t>masyarakatnya</a:t>
            </a:r>
            <a:r>
              <a:rPr lang="en-US" sz="1800" dirty="0" smtClean="0"/>
              <a:t>.</a:t>
            </a:r>
            <a:endParaRPr lang="id-ID" sz="1800" dirty="0" smtClean="0"/>
          </a:p>
          <a:p>
            <a:pPr marL="0" indent="0" algn="just">
              <a:buFont typeface="Arial" charset="0"/>
              <a:buNone/>
            </a:pPr>
            <a:endParaRPr lang="id-ID" sz="1800" dirty="0" smtClean="0"/>
          </a:p>
          <a:p>
            <a:pPr marL="0" indent="0" algn="just">
              <a:buFont typeface="Arial" charset="0"/>
              <a:buNone/>
            </a:pPr>
            <a:r>
              <a:rPr lang="en-US" sz="1800" b="1" dirty="0" smtClean="0"/>
              <a:t>5</a:t>
            </a:r>
            <a:r>
              <a:rPr lang="id-ID" sz="1800" b="1" dirty="0" smtClean="0"/>
              <a:t>. </a:t>
            </a:r>
            <a:r>
              <a:rPr lang="en-US" sz="1800" b="1" dirty="0" err="1" smtClean="0"/>
              <a:t>Teori</a:t>
            </a:r>
            <a:r>
              <a:rPr lang="en-US" sz="1800" b="1" dirty="0" smtClean="0"/>
              <a:t>  </a:t>
            </a:r>
            <a:r>
              <a:rPr lang="en-US" sz="1800" b="1" dirty="0" err="1" smtClean="0"/>
              <a:t>Daya</a:t>
            </a:r>
            <a:r>
              <a:rPr lang="en-US" sz="1800" b="1" dirty="0" smtClean="0"/>
              <a:t> </a:t>
            </a:r>
            <a:r>
              <a:rPr lang="en-US" sz="1800" b="1" dirty="0" err="1" smtClean="0"/>
              <a:t>Beli</a:t>
            </a:r>
            <a:endParaRPr lang="id-ID" sz="1800" b="1" dirty="0" smtClean="0"/>
          </a:p>
          <a:p>
            <a:pPr marL="0" indent="0" algn="just">
              <a:buFont typeface="Arial" charset="0"/>
              <a:buNone/>
            </a:pPr>
            <a:r>
              <a:rPr lang="en-US" sz="1800" dirty="0" err="1" smtClean="0"/>
              <a:t>Pembayaran</a:t>
            </a:r>
            <a:r>
              <a:rPr lang="en-US" sz="1800" dirty="0" smtClean="0"/>
              <a:t> </a:t>
            </a:r>
            <a:r>
              <a:rPr lang="en-US" sz="1800" dirty="0" err="1" smtClean="0"/>
              <a:t>pajak</a:t>
            </a:r>
            <a:r>
              <a:rPr lang="en-US" sz="1800" dirty="0" smtClean="0"/>
              <a:t> </a:t>
            </a:r>
            <a:r>
              <a:rPr lang="en-US" sz="1800" dirty="0" err="1" smtClean="0"/>
              <a:t>dimaksudkan</a:t>
            </a:r>
            <a:r>
              <a:rPr lang="en-US" sz="1800" dirty="0" smtClean="0"/>
              <a:t> </a:t>
            </a:r>
            <a:r>
              <a:rPr lang="en-US" sz="1800" dirty="0" err="1" smtClean="0"/>
              <a:t>untuk</a:t>
            </a:r>
            <a:r>
              <a:rPr lang="en-US" sz="1800" dirty="0" smtClean="0"/>
              <a:t> </a:t>
            </a:r>
            <a:r>
              <a:rPr lang="en-US" sz="1800" dirty="0" err="1" smtClean="0"/>
              <a:t>memelihara</a:t>
            </a:r>
            <a:r>
              <a:rPr lang="en-US" sz="1800" dirty="0" smtClean="0"/>
              <a:t> </a:t>
            </a:r>
            <a:r>
              <a:rPr lang="en-US" sz="1800" dirty="0" err="1" smtClean="0"/>
              <a:t>masyarakatnya</a:t>
            </a:r>
            <a:r>
              <a:rPr lang="en-US" sz="1800" dirty="0" smtClean="0"/>
              <a:t>, </a:t>
            </a:r>
            <a:r>
              <a:rPr lang="en-US" sz="1800" dirty="0" err="1" smtClean="0"/>
              <a:t>sehingga</a:t>
            </a:r>
            <a:r>
              <a:rPr lang="en-US" sz="1800" dirty="0" smtClean="0"/>
              <a:t> </a:t>
            </a:r>
            <a:r>
              <a:rPr lang="en-US" sz="1800" dirty="0" err="1" smtClean="0"/>
              <a:t>pembayaran</a:t>
            </a:r>
            <a:r>
              <a:rPr lang="en-US" sz="1800" dirty="0" smtClean="0"/>
              <a:t> </a:t>
            </a:r>
            <a:r>
              <a:rPr lang="en-US" sz="1800" dirty="0" err="1" smtClean="0"/>
              <a:t>pajak</a:t>
            </a:r>
            <a:r>
              <a:rPr lang="en-US" sz="1800" dirty="0" smtClean="0"/>
              <a:t> </a:t>
            </a:r>
            <a:r>
              <a:rPr lang="en-US" sz="1800" dirty="0" err="1" smtClean="0"/>
              <a:t>lebih</a:t>
            </a:r>
            <a:r>
              <a:rPr lang="en-US" sz="1800" dirty="0" smtClean="0"/>
              <a:t> </a:t>
            </a:r>
            <a:r>
              <a:rPr lang="en-US" sz="1800" dirty="0" err="1" smtClean="0"/>
              <a:t>ditekankan</a:t>
            </a:r>
            <a:r>
              <a:rPr lang="en-US" sz="1800" dirty="0" smtClean="0"/>
              <a:t> </a:t>
            </a:r>
            <a:r>
              <a:rPr lang="en-US" sz="1800" dirty="0" err="1" smtClean="0"/>
              <a:t>pada</a:t>
            </a:r>
            <a:r>
              <a:rPr lang="en-US" sz="1800" dirty="0" smtClean="0"/>
              <a:t> </a:t>
            </a:r>
            <a:r>
              <a:rPr lang="en-US" sz="1800" dirty="0" err="1" smtClean="0"/>
              <a:t>fungsi</a:t>
            </a:r>
            <a:r>
              <a:rPr lang="en-US" sz="1800" dirty="0" smtClean="0"/>
              <a:t> </a:t>
            </a:r>
            <a:r>
              <a:rPr lang="en-US" sz="1800" dirty="0" err="1" smtClean="0"/>
              <a:t>mengatur</a:t>
            </a:r>
            <a:r>
              <a:rPr lang="en-US" sz="1800" dirty="0" smtClean="0"/>
              <a:t> </a:t>
            </a:r>
            <a:r>
              <a:rPr lang="en-US" sz="1800" dirty="0" err="1" smtClean="0"/>
              <a:t>dari</a:t>
            </a:r>
            <a:r>
              <a:rPr lang="en-US" sz="1800" dirty="0" smtClean="0"/>
              <a:t> </a:t>
            </a:r>
            <a:r>
              <a:rPr lang="en-US" sz="1800" dirty="0" err="1" smtClean="0"/>
              <a:t>pajak</a:t>
            </a:r>
            <a:r>
              <a:rPr lang="en-US" sz="1800" dirty="0" smtClean="0"/>
              <a:t> agar </a:t>
            </a:r>
            <a:r>
              <a:rPr lang="en-US" sz="1800" dirty="0" err="1" smtClean="0"/>
              <a:t>masyarakat</a:t>
            </a:r>
            <a:r>
              <a:rPr lang="en-US" sz="1800" dirty="0" smtClean="0"/>
              <a:t> </a:t>
            </a:r>
            <a:r>
              <a:rPr lang="en-US" sz="1800" dirty="0" err="1" smtClean="0"/>
              <a:t>tetap</a:t>
            </a:r>
            <a:r>
              <a:rPr lang="en-US" sz="1800" dirty="0" smtClean="0"/>
              <a:t> </a:t>
            </a:r>
            <a:r>
              <a:rPr lang="en-US" sz="1800" dirty="0" err="1" smtClean="0"/>
              <a:t>eksis</a:t>
            </a:r>
            <a:r>
              <a:rPr lang="en-US" sz="1800" dirty="0" smtClean="0"/>
              <a:t>. </a:t>
            </a:r>
            <a:r>
              <a:rPr lang="en-US" sz="1800" dirty="0" err="1" smtClean="0"/>
              <a:t>Teori</a:t>
            </a:r>
            <a:r>
              <a:rPr lang="en-US" sz="1800" dirty="0" smtClean="0"/>
              <a:t> </a:t>
            </a:r>
            <a:r>
              <a:rPr lang="en-US" sz="1800" dirty="0" err="1" smtClean="0"/>
              <a:t>ini</a:t>
            </a:r>
            <a:r>
              <a:rPr lang="en-US" sz="1800" dirty="0" smtClean="0"/>
              <a:t> </a:t>
            </a:r>
            <a:r>
              <a:rPr lang="en-US" sz="1800" dirty="0" err="1" smtClean="0"/>
              <a:t>lebih</a:t>
            </a:r>
            <a:r>
              <a:rPr lang="en-US" sz="1800" dirty="0" smtClean="0"/>
              <a:t> </a:t>
            </a:r>
            <a:r>
              <a:rPr lang="en-US" sz="1800" dirty="0" err="1" smtClean="0"/>
              <a:t>mendasarkan</a:t>
            </a:r>
            <a:r>
              <a:rPr lang="en-US" sz="1800" dirty="0" smtClean="0"/>
              <a:t> </a:t>
            </a:r>
            <a:r>
              <a:rPr lang="en-US" sz="1800" dirty="0" err="1" smtClean="0"/>
              <a:t>pada</a:t>
            </a:r>
            <a:r>
              <a:rPr lang="en-US" sz="1800" dirty="0" smtClean="0"/>
              <a:t> </a:t>
            </a:r>
            <a:r>
              <a:rPr lang="en-US" sz="1800" dirty="0" err="1" smtClean="0"/>
              <a:t>penyelenggaraan</a:t>
            </a:r>
            <a:r>
              <a:rPr lang="en-US" sz="1800" dirty="0" smtClean="0"/>
              <a:t> </a:t>
            </a:r>
            <a:r>
              <a:rPr lang="en-US" sz="1800" dirty="0" err="1" smtClean="0"/>
              <a:t>kepentingan</a:t>
            </a:r>
            <a:r>
              <a:rPr lang="en-US" sz="1800" dirty="0" smtClean="0"/>
              <a:t> </a:t>
            </a:r>
            <a:r>
              <a:rPr lang="en-US" sz="1800" dirty="0" err="1" smtClean="0"/>
              <a:t>masyarakat</a:t>
            </a:r>
            <a:r>
              <a:rPr lang="en-US" sz="1800" dirty="0" smtClean="0"/>
              <a:t> yang </a:t>
            </a:r>
            <a:r>
              <a:rPr lang="en-US" sz="1800" dirty="0" err="1" smtClean="0"/>
              <a:t>dianggap</a:t>
            </a:r>
            <a:r>
              <a:rPr lang="en-US" sz="1800" dirty="0" smtClean="0"/>
              <a:t> </a:t>
            </a:r>
            <a:r>
              <a:rPr lang="en-US" sz="1800" dirty="0" err="1" smtClean="0"/>
              <a:t>sebagai</a:t>
            </a:r>
            <a:r>
              <a:rPr lang="en-US" sz="1800" dirty="0" smtClean="0"/>
              <a:t> </a:t>
            </a:r>
            <a:r>
              <a:rPr lang="en-US" sz="1800" dirty="0" err="1" smtClean="0"/>
              <a:t>dasar</a:t>
            </a:r>
            <a:r>
              <a:rPr lang="en-US" sz="1800" dirty="0" smtClean="0"/>
              <a:t> </a:t>
            </a:r>
            <a:r>
              <a:rPr lang="en-US" sz="1800" dirty="0" err="1" smtClean="0"/>
              <a:t>keadilan</a:t>
            </a:r>
            <a:r>
              <a:rPr lang="en-US" sz="1800" dirty="0" smtClean="0"/>
              <a:t> </a:t>
            </a:r>
            <a:r>
              <a:rPr lang="en-US" sz="1800" dirty="0" err="1" smtClean="0"/>
              <a:t>pemungutan</a:t>
            </a:r>
            <a:r>
              <a:rPr lang="en-US" sz="1800" dirty="0" smtClean="0"/>
              <a:t> </a:t>
            </a:r>
            <a:r>
              <a:rPr lang="en-US" sz="1800" dirty="0" err="1" smtClean="0"/>
              <a:t>pajak</a:t>
            </a:r>
            <a:r>
              <a:rPr lang="en-US" sz="1800" dirty="0" smtClean="0"/>
              <a:t>, </a:t>
            </a:r>
            <a:r>
              <a:rPr lang="en-US" sz="1800" dirty="0" err="1" smtClean="0"/>
              <a:t>bukan</a:t>
            </a:r>
            <a:r>
              <a:rPr lang="en-US" sz="1800" dirty="0" smtClean="0"/>
              <a:t> </a:t>
            </a:r>
            <a:r>
              <a:rPr lang="en-US" sz="1800" dirty="0" err="1" smtClean="0"/>
              <a:t>kepentingan</a:t>
            </a:r>
            <a:r>
              <a:rPr lang="en-US" sz="1800" dirty="0" smtClean="0"/>
              <a:t> </a:t>
            </a:r>
            <a:r>
              <a:rPr lang="en-US" sz="1800" dirty="0" err="1" smtClean="0"/>
              <a:t>individu</a:t>
            </a:r>
            <a:r>
              <a:rPr lang="en-US" sz="1800" dirty="0" smtClean="0"/>
              <a:t> </a:t>
            </a:r>
            <a:r>
              <a:rPr lang="en-US" sz="1800" dirty="0" err="1" smtClean="0"/>
              <a:t>atau</a:t>
            </a:r>
            <a:r>
              <a:rPr lang="en-US" sz="1800" dirty="0" smtClean="0"/>
              <a:t> </a:t>
            </a:r>
            <a:r>
              <a:rPr lang="en-US" sz="1800" dirty="0" err="1" smtClean="0"/>
              <a:t>negara</a:t>
            </a:r>
            <a:r>
              <a:rPr lang="en-US" sz="1800" dirty="0" smtClean="0"/>
              <a:t>.</a:t>
            </a:r>
          </a:p>
          <a:p>
            <a:pPr marL="0" indent="0" algn="just">
              <a:buNone/>
            </a:pPr>
            <a:endParaRPr lang="id-ID" sz="1800" dirty="0" smtClean="0"/>
          </a:p>
          <a:p>
            <a:pPr marL="0" indent="0" algn="just">
              <a:buNone/>
            </a:pPr>
            <a:endParaRPr lang="id-ID" sz="2400" dirty="0" smtClean="0"/>
          </a:p>
        </p:txBody>
      </p:sp>
      <p:sp>
        <p:nvSpPr>
          <p:cNvPr id="4" name="Slide Number Placeholder 3"/>
          <p:cNvSpPr>
            <a:spLocks noGrp="1"/>
          </p:cNvSpPr>
          <p:nvPr>
            <p:ph type="sldNum" sz="quarter" idx="12"/>
          </p:nvPr>
        </p:nvSpPr>
        <p:spPr/>
        <p:txBody>
          <a:bodyPr/>
          <a:lstStyle/>
          <a:p>
            <a:pPr>
              <a:defRPr/>
            </a:pPr>
            <a:fld id="{CC6C1A40-803B-44FE-98A0-AF8F87256B03}" type="slidenum">
              <a:rPr lang="en-GB" smtClean="0"/>
              <a:pPr>
                <a:defRPr/>
              </a:pPr>
              <a:t>22</a:t>
            </a:fld>
            <a:endParaRPr lang="en-GB"/>
          </a:p>
        </p:txBody>
      </p:sp>
      <p:sp>
        <p:nvSpPr>
          <p:cNvPr id="5" name="Footer Placeholder 4"/>
          <p:cNvSpPr>
            <a:spLocks noGrp="1"/>
          </p:cNvSpPr>
          <p:nvPr>
            <p:ph type="ftr" sz="quarter" idx="11"/>
          </p:nvPr>
        </p:nvSpPr>
        <p:spPr/>
        <p:txBody>
          <a:bodyPr/>
          <a:lstStyle/>
          <a:p>
            <a:pPr>
              <a:defRPr/>
            </a:pPr>
            <a:r>
              <a:rPr lang="en-GB"/>
              <a:t>SEJARAH PERPAJAKAN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marL="838200" indent="-838200" eaLnBrk="1" hangingPunct="1"/>
            <a:r>
              <a:rPr lang="en-US" b="1" smtClean="0"/>
              <a:t>Sejarah Pemungutan Pajak</a:t>
            </a:r>
            <a:endParaRPr lang="en-GB" b="1" smtClean="0"/>
          </a:p>
        </p:txBody>
      </p:sp>
      <p:sp>
        <p:nvSpPr>
          <p:cNvPr id="28675" name="Rectangle 3"/>
          <p:cNvSpPr>
            <a:spLocks noGrp="1" noChangeArrowheads="1"/>
          </p:cNvSpPr>
          <p:nvPr>
            <p:ph idx="1"/>
          </p:nvPr>
        </p:nvSpPr>
        <p:spPr>
          <a:xfrm>
            <a:off x="609600" y="1628775"/>
            <a:ext cx="8229600" cy="4724400"/>
          </a:xfrm>
        </p:spPr>
        <p:txBody>
          <a:bodyPr rtlCol="0">
            <a:normAutofit fontScale="85000" lnSpcReduction="20000"/>
          </a:bodyPr>
          <a:lstStyle/>
          <a:p>
            <a:pPr algn="just" eaLnBrk="1" fontAlgn="auto" hangingPunct="1">
              <a:spcAft>
                <a:spcPts val="0"/>
              </a:spcAft>
              <a:buFont typeface="Arial" charset="0"/>
              <a:buNone/>
              <a:defRPr/>
            </a:pPr>
            <a:endParaRPr lang="en-US" dirty="0" smtClean="0"/>
          </a:p>
          <a:p>
            <a:pPr eaLnBrk="1" fontAlgn="auto" hangingPunct="1">
              <a:spcAft>
                <a:spcPts val="0"/>
              </a:spcAft>
              <a:buFont typeface="Arial" pitchFamily="34" charset="0"/>
              <a:buChar char="•"/>
              <a:defRPr/>
            </a:pPr>
            <a:r>
              <a:rPr lang="en-US" dirty="0" smtClean="0">
                <a:cs typeface="Times New Roman" charset="0"/>
              </a:rPr>
              <a:t>1945 – 1983: </a:t>
            </a:r>
          </a:p>
          <a:p>
            <a:pPr marL="441325" lvl="1" indent="-76200" algn="just" eaLnBrk="1" fontAlgn="auto" hangingPunct="1">
              <a:spcAft>
                <a:spcPts val="0"/>
              </a:spcAft>
              <a:buFont typeface="Arial" charset="0"/>
              <a:buNone/>
              <a:defRPr/>
            </a:pPr>
            <a:r>
              <a:rPr lang="id-ID" dirty="0" smtClean="0">
                <a:cs typeface="Times New Roman" charset="0"/>
              </a:rPr>
              <a:t>	Penerapan berbagai ordonansi atau Undang-Undang perpajakan yang dibuat pada masa sebelum Indonesia merdeka didasarkan pada ketentuan Peralihan UUD 1945 yang menyatakan bahwa </a:t>
            </a:r>
            <a:r>
              <a:rPr lang="id-ID" i="1" dirty="0" smtClean="0">
                <a:cs typeface="Times New Roman" charset="0"/>
              </a:rPr>
              <a:t>segala badan negara dan peraturan yang telah ada sebelum Indonesia merdeka masih langsung berlaku selama belum diadakan yang baru menurut UUD 1945.</a:t>
            </a:r>
          </a:p>
          <a:p>
            <a:pPr marL="365125" lvl="1" indent="0" algn="just" eaLnBrk="1" fontAlgn="auto" hangingPunct="1">
              <a:spcAft>
                <a:spcPts val="0"/>
              </a:spcAft>
              <a:buFont typeface="Arial" charset="0"/>
              <a:buNone/>
              <a:defRPr/>
            </a:pPr>
            <a:r>
              <a:rPr lang="id-ID" dirty="0" smtClean="0">
                <a:cs typeface="Times New Roman" charset="0"/>
              </a:rPr>
              <a:t>Secara berangsur-angsur ada perkembangan yang berupa pembentukan UU baru, tambahan dan penyesuaian  terhadap UU Perpajakan peninggalan kolonial belanda. Dapat dikemukakan beberapa Undang-Undang  Pajak yang baru, dirubah atau disesuaikan adalah :</a:t>
            </a:r>
            <a:endParaRPr lang="en-US" dirty="0" smtClean="0">
              <a:cs typeface="Times New Roman" charset="0"/>
            </a:endParaRPr>
          </a:p>
          <a:p>
            <a:pPr eaLnBrk="1" fontAlgn="auto" hangingPunct="1">
              <a:spcAft>
                <a:spcPts val="0"/>
              </a:spcAft>
              <a:buFont typeface="Arial" charset="0"/>
              <a:buNone/>
              <a:defRPr/>
            </a:pPr>
            <a:endParaRPr lang="en-GB" dirty="0" smtClean="0"/>
          </a:p>
        </p:txBody>
      </p:sp>
      <p:sp>
        <p:nvSpPr>
          <p:cNvPr id="5" name="Slide Number Placeholder 4"/>
          <p:cNvSpPr>
            <a:spLocks noGrp="1"/>
          </p:cNvSpPr>
          <p:nvPr>
            <p:ph type="sldNum" sz="quarter" idx="12"/>
          </p:nvPr>
        </p:nvSpPr>
        <p:spPr/>
        <p:txBody>
          <a:bodyPr/>
          <a:lstStyle/>
          <a:p>
            <a:pPr>
              <a:defRPr/>
            </a:pPr>
            <a:fld id="{05B1BE8E-6FEC-4104-B452-E24998EE64CF}" type="slidenum">
              <a:rPr lang="en-GB" smtClean="0"/>
              <a:pPr>
                <a:defRPr/>
              </a:pPr>
              <a:t>3</a:t>
            </a:fld>
            <a:endParaRPr lang="en-GB"/>
          </a:p>
        </p:txBody>
      </p:sp>
      <p:sp>
        <p:nvSpPr>
          <p:cNvPr id="6" name="Footer Placeholder 5"/>
          <p:cNvSpPr>
            <a:spLocks noGrp="1"/>
          </p:cNvSpPr>
          <p:nvPr>
            <p:ph type="ftr" sz="quarter" idx="11"/>
          </p:nvPr>
        </p:nvSpPr>
        <p:spPr/>
        <p:txBody>
          <a:bodyPr/>
          <a:lstStyle/>
          <a:p>
            <a:pPr>
              <a:defRPr/>
            </a:pPr>
            <a:r>
              <a:rPr lang="en-GB"/>
              <a:t>SEJARAH PERPAJAKAN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animEffect transition="in" filter="dissolve">
                                      <p:cBhvr>
                                        <p:cTn id="7" dur="500"/>
                                        <p:tgtEl>
                                          <p:spTgt spid="286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5">
                                            <p:txEl>
                                              <p:pRg st="2" end="2"/>
                                            </p:txEl>
                                          </p:spTgt>
                                        </p:tgtEl>
                                        <p:attrNameLst>
                                          <p:attrName>style.visibility</p:attrName>
                                        </p:attrNameLst>
                                      </p:cBhvr>
                                      <p:to>
                                        <p:strVal val="visible"/>
                                      </p:to>
                                    </p:set>
                                    <p:animEffect transition="in" filter="dissolve">
                                      <p:cBhvr>
                                        <p:cTn id="12" dur="500"/>
                                        <p:tgtEl>
                                          <p:spTgt spid="286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675">
                                            <p:txEl>
                                              <p:pRg st="3" end="3"/>
                                            </p:txEl>
                                          </p:spTgt>
                                        </p:tgtEl>
                                        <p:attrNameLst>
                                          <p:attrName>style.visibility</p:attrName>
                                        </p:attrNameLst>
                                      </p:cBhvr>
                                      <p:to>
                                        <p:strVal val="visible"/>
                                      </p:to>
                                    </p:set>
                                    <p:animEffect transition="in" filter="dissolve">
                                      <p:cBhvr>
                                        <p:cTn id="17" dur="5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marL="838200" indent="-838200" eaLnBrk="1" hangingPunct="1"/>
            <a:r>
              <a:rPr lang="en-US" b="1" smtClean="0"/>
              <a:t>Sejarah Pemungutan Pajak</a:t>
            </a:r>
            <a:endParaRPr lang="en-GB" b="1" smtClean="0"/>
          </a:p>
        </p:txBody>
      </p:sp>
      <p:sp>
        <p:nvSpPr>
          <p:cNvPr id="28675" name="Rectangle 3"/>
          <p:cNvSpPr>
            <a:spLocks noGrp="1" noChangeArrowheads="1"/>
          </p:cNvSpPr>
          <p:nvPr>
            <p:ph idx="1"/>
          </p:nvPr>
        </p:nvSpPr>
        <p:spPr>
          <a:xfrm>
            <a:off x="609600" y="1628775"/>
            <a:ext cx="8229600" cy="4229100"/>
          </a:xfrm>
        </p:spPr>
        <p:txBody>
          <a:bodyPr rtlCol="0">
            <a:normAutofit fontScale="32500" lnSpcReduction="20000"/>
          </a:bodyPr>
          <a:lstStyle/>
          <a:p>
            <a:pPr marL="92075" indent="349250" eaLnBrk="1" fontAlgn="auto" hangingPunct="1">
              <a:spcAft>
                <a:spcPts val="0"/>
              </a:spcAft>
              <a:buFont typeface="Arial" charset="0"/>
              <a:buNone/>
              <a:defRPr/>
            </a:pPr>
            <a:r>
              <a:rPr lang="id-ID" sz="2600" dirty="0" smtClean="0"/>
              <a:t>  </a:t>
            </a:r>
            <a:r>
              <a:rPr lang="id-ID" sz="5500" dirty="0" smtClean="0"/>
              <a:t>Contoh :</a:t>
            </a:r>
          </a:p>
          <a:p>
            <a:pPr marL="533400" indent="-533400" eaLnBrk="1" fontAlgn="auto" hangingPunct="1">
              <a:spcAft>
                <a:spcPts val="0"/>
              </a:spcAft>
              <a:buFont typeface="Arial" charset="0"/>
              <a:buNone/>
              <a:tabLst>
                <a:tab pos="92075" algn="l"/>
              </a:tabLst>
              <a:defRPr/>
            </a:pPr>
            <a:r>
              <a:rPr lang="id-ID" sz="5500" dirty="0" smtClean="0"/>
              <a:t>		a.  UU No. 11 Drt Tahun 1957  Tentang Peraturan Umum Pajak Daerah.</a:t>
            </a:r>
          </a:p>
          <a:p>
            <a:pPr marL="533400" indent="-533400" eaLnBrk="1" fontAlgn="auto" hangingPunct="1">
              <a:spcAft>
                <a:spcPts val="0"/>
              </a:spcAft>
              <a:buFont typeface="Arial" charset="0"/>
              <a:buNone/>
              <a:tabLst>
                <a:tab pos="92075" algn="l"/>
              </a:tabLst>
              <a:defRPr/>
            </a:pPr>
            <a:r>
              <a:rPr lang="id-ID" sz="5500" dirty="0" smtClean="0"/>
              <a:t> 		b. UU No. 35  tahun 1953 Tentang Penetapan UU Drt  No. 19 Tahun 1951 Tentang Pemungutan Pajak Penjualan.</a:t>
            </a:r>
          </a:p>
          <a:p>
            <a:pPr marL="533400" indent="-533400" eaLnBrk="1" fontAlgn="auto" hangingPunct="1">
              <a:spcAft>
                <a:spcPts val="0"/>
              </a:spcAft>
              <a:buFont typeface="Arial" charset="0"/>
              <a:buNone/>
              <a:tabLst>
                <a:tab pos="92075" algn="l"/>
              </a:tabLst>
              <a:defRPr/>
            </a:pPr>
            <a:r>
              <a:rPr lang="id-ID" sz="5500" dirty="0" smtClean="0"/>
              <a:t>		c. UU No. 19  tahun 1959 Tentang Penagihan Pajak Negara dengan Surat Paksa.</a:t>
            </a:r>
          </a:p>
          <a:p>
            <a:pPr marL="533400" indent="-533400" eaLnBrk="1" fontAlgn="auto" hangingPunct="1">
              <a:spcAft>
                <a:spcPts val="0"/>
              </a:spcAft>
              <a:buFont typeface="Arial" charset="0"/>
              <a:buNone/>
              <a:tabLst>
                <a:tab pos="92075" algn="l"/>
              </a:tabLst>
              <a:defRPr/>
            </a:pPr>
            <a:r>
              <a:rPr lang="id-ID" sz="5500" dirty="0" smtClean="0"/>
              <a:t>		d. UU Pajak Penjualan 1951.</a:t>
            </a:r>
          </a:p>
          <a:p>
            <a:pPr marL="533400" indent="-533400" eaLnBrk="1" fontAlgn="auto" hangingPunct="1">
              <a:spcAft>
                <a:spcPts val="0"/>
              </a:spcAft>
              <a:buFont typeface="Arial" charset="0"/>
              <a:buNone/>
              <a:tabLst>
                <a:tab pos="92075" algn="l"/>
              </a:tabLst>
              <a:defRPr/>
            </a:pPr>
            <a:r>
              <a:rPr lang="id-ID" sz="5500" dirty="0" smtClean="0"/>
              <a:t>		e. UU No. 8 Tahun 1970 Tentang Perubahan dan Tambahan Pajak Perseroan.</a:t>
            </a:r>
          </a:p>
          <a:p>
            <a:pPr marL="533400" indent="-533400" eaLnBrk="1" fontAlgn="auto" hangingPunct="1">
              <a:spcAft>
                <a:spcPts val="0"/>
              </a:spcAft>
              <a:buFont typeface="Arial" charset="0"/>
              <a:buNone/>
              <a:tabLst>
                <a:tab pos="92075" algn="l"/>
              </a:tabLst>
              <a:defRPr/>
            </a:pPr>
            <a:r>
              <a:rPr lang="id-ID" sz="5500" dirty="0" smtClean="0"/>
              <a:t>		f. UU No. 9 Tahun 1970 Tentang Perubahan dan Tambahan Ordonansi Pajak Pendapatan.</a:t>
            </a:r>
          </a:p>
          <a:p>
            <a:pPr marL="533400" indent="-533400" eaLnBrk="1" fontAlgn="auto" hangingPunct="1">
              <a:spcAft>
                <a:spcPts val="0"/>
              </a:spcAft>
              <a:buFont typeface="Arial" charset="0"/>
              <a:buNone/>
              <a:tabLst>
                <a:tab pos="92075" algn="l"/>
              </a:tabLst>
              <a:defRPr/>
            </a:pPr>
            <a:r>
              <a:rPr lang="id-ID" sz="5500" dirty="0" smtClean="0"/>
              <a:t>		g. UU No. 10 tahun 1970 Tentang Pajak atas Bunga, Dividen, dan Royalty </a:t>
            </a:r>
          </a:p>
          <a:p>
            <a:pPr marL="533400" indent="-533400" eaLnBrk="1" fontAlgn="auto" hangingPunct="1">
              <a:spcAft>
                <a:spcPts val="0"/>
              </a:spcAft>
              <a:buFont typeface="Arial" charset="0"/>
              <a:buNone/>
              <a:tabLst>
                <a:tab pos="92075" algn="l"/>
              </a:tabLst>
              <a:defRPr/>
            </a:pPr>
            <a:r>
              <a:rPr lang="id-ID" sz="5500" dirty="0" smtClean="0"/>
              <a:t>		h. Dan Lain-lain</a:t>
            </a:r>
          </a:p>
          <a:p>
            <a:pPr marL="533400" indent="-533400" eaLnBrk="1" fontAlgn="auto" hangingPunct="1">
              <a:spcAft>
                <a:spcPts val="0"/>
              </a:spcAft>
              <a:buFont typeface="Arial" charset="0"/>
              <a:buNone/>
              <a:tabLst>
                <a:tab pos="92075" algn="l"/>
              </a:tabLst>
              <a:defRPr/>
            </a:pPr>
            <a:endParaRPr lang="id-ID" sz="3400" dirty="0" smtClean="0"/>
          </a:p>
          <a:p>
            <a:pPr marL="533400" indent="-533400" eaLnBrk="1" fontAlgn="auto" hangingPunct="1">
              <a:spcAft>
                <a:spcPts val="0"/>
              </a:spcAft>
              <a:buFont typeface="Arial" charset="0"/>
              <a:buNone/>
              <a:tabLst>
                <a:tab pos="92075" algn="l"/>
              </a:tabLst>
              <a:defRPr/>
            </a:pPr>
            <a:endParaRPr lang="id-ID" sz="3400" dirty="0" smtClean="0"/>
          </a:p>
          <a:p>
            <a:pPr marL="533400" indent="-533400" eaLnBrk="1" fontAlgn="auto" hangingPunct="1">
              <a:spcAft>
                <a:spcPts val="0"/>
              </a:spcAft>
              <a:buFont typeface="Arial" charset="0"/>
              <a:buNone/>
              <a:tabLst>
                <a:tab pos="92075" algn="l"/>
              </a:tabLst>
              <a:defRPr/>
            </a:pPr>
            <a:endParaRPr lang="id-ID" sz="3400" dirty="0" smtClean="0"/>
          </a:p>
          <a:p>
            <a:pPr marL="533400" indent="-533400" eaLnBrk="1" fontAlgn="auto" hangingPunct="1">
              <a:spcAft>
                <a:spcPts val="0"/>
              </a:spcAft>
              <a:buFont typeface="Arial" charset="0"/>
              <a:buNone/>
              <a:tabLst>
                <a:tab pos="92075" algn="l"/>
              </a:tabLst>
              <a:defRPr/>
            </a:pPr>
            <a:endParaRPr lang="id-ID" sz="2600" dirty="0" smtClean="0"/>
          </a:p>
          <a:p>
            <a:pPr marL="533400" indent="-533400" eaLnBrk="1" fontAlgn="auto" hangingPunct="1">
              <a:spcAft>
                <a:spcPts val="0"/>
              </a:spcAft>
              <a:buFont typeface="Arial" charset="0"/>
              <a:buNone/>
              <a:tabLst>
                <a:tab pos="92075" algn="l"/>
              </a:tabLst>
              <a:defRPr/>
            </a:pPr>
            <a:endParaRPr lang="id-ID" sz="2600" dirty="0" smtClean="0"/>
          </a:p>
          <a:p>
            <a:pPr eaLnBrk="1" fontAlgn="auto" hangingPunct="1">
              <a:spcAft>
                <a:spcPts val="0"/>
              </a:spcAft>
              <a:buFont typeface="Arial" charset="0"/>
              <a:buNone/>
              <a:defRPr/>
            </a:pPr>
            <a:endParaRPr lang="id-ID" sz="2600" dirty="0" smtClean="0"/>
          </a:p>
          <a:p>
            <a:pPr eaLnBrk="1" fontAlgn="auto" hangingPunct="1">
              <a:spcAft>
                <a:spcPts val="0"/>
              </a:spcAft>
              <a:buFont typeface="Arial" charset="0"/>
              <a:buNone/>
              <a:defRPr/>
            </a:pPr>
            <a:r>
              <a:rPr lang="id-ID" sz="2600" dirty="0" smtClean="0"/>
              <a:t>	</a:t>
            </a:r>
            <a:endParaRPr lang="en-US" sz="2600" dirty="0" smtClean="0"/>
          </a:p>
          <a:p>
            <a:pPr eaLnBrk="1" fontAlgn="auto" hangingPunct="1">
              <a:spcAft>
                <a:spcPts val="0"/>
              </a:spcAft>
              <a:buFont typeface="Arial" pitchFamily="34" charset="0"/>
              <a:buChar char="•"/>
              <a:defRPr/>
            </a:pPr>
            <a:endParaRPr lang="en-GB" dirty="0" smtClean="0"/>
          </a:p>
        </p:txBody>
      </p:sp>
      <p:sp>
        <p:nvSpPr>
          <p:cNvPr id="5" name="Slide Number Placeholder 4"/>
          <p:cNvSpPr>
            <a:spLocks noGrp="1"/>
          </p:cNvSpPr>
          <p:nvPr>
            <p:ph type="sldNum" sz="quarter" idx="12"/>
          </p:nvPr>
        </p:nvSpPr>
        <p:spPr/>
        <p:txBody>
          <a:bodyPr/>
          <a:lstStyle/>
          <a:p>
            <a:pPr>
              <a:defRPr/>
            </a:pPr>
            <a:fld id="{8BB473DD-4A59-45F8-92B5-231733BE6FB7}" type="slidenum">
              <a:rPr lang="en-GB" smtClean="0"/>
              <a:pPr>
                <a:defRPr/>
              </a:pPr>
              <a:t>4</a:t>
            </a:fld>
            <a:endParaRPr lang="en-GB"/>
          </a:p>
        </p:txBody>
      </p:sp>
      <p:sp>
        <p:nvSpPr>
          <p:cNvPr id="6" name="Footer Placeholder 5"/>
          <p:cNvSpPr>
            <a:spLocks noGrp="1"/>
          </p:cNvSpPr>
          <p:nvPr>
            <p:ph type="ftr" sz="quarter" idx="11"/>
          </p:nvPr>
        </p:nvSpPr>
        <p:spPr/>
        <p:txBody>
          <a:bodyPr/>
          <a:lstStyle/>
          <a:p>
            <a:pPr>
              <a:defRPr/>
            </a:pPr>
            <a:r>
              <a:rPr lang="en-GB"/>
              <a:t>SEJARAH PERPAJAKAN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dissolve">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dissolve">
                                      <p:cBhvr>
                                        <p:cTn id="12" dur="5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dissolve">
                                      <p:cBhvr>
                                        <p:cTn id="17" dur="500"/>
                                        <p:tgtEl>
                                          <p:spTgt spid="28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dissolve">
                                      <p:cBhvr>
                                        <p:cTn id="22" dur="500"/>
                                        <p:tgtEl>
                                          <p:spTgt spid="286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dissolve">
                                      <p:cBhvr>
                                        <p:cTn id="27" dur="500"/>
                                        <p:tgtEl>
                                          <p:spTgt spid="286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8675">
                                            <p:txEl>
                                              <p:pRg st="5" end="5"/>
                                            </p:txEl>
                                          </p:spTgt>
                                        </p:tgtEl>
                                        <p:attrNameLst>
                                          <p:attrName>style.visibility</p:attrName>
                                        </p:attrNameLst>
                                      </p:cBhvr>
                                      <p:to>
                                        <p:strVal val="visible"/>
                                      </p:to>
                                    </p:set>
                                    <p:animEffect transition="in" filter="dissolve">
                                      <p:cBhvr>
                                        <p:cTn id="32" dur="500"/>
                                        <p:tgtEl>
                                          <p:spTgt spid="286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8675">
                                            <p:txEl>
                                              <p:pRg st="6" end="6"/>
                                            </p:txEl>
                                          </p:spTgt>
                                        </p:tgtEl>
                                        <p:attrNameLst>
                                          <p:attrName>style.visibility</p:attrName>
                                        </p:attrNameLst>
                                      </p:cBhvr>
                                      <p:to>
                                        <p:strVal val="visible"/>
                                      </p:to>
                                    </p:set>
                                    <p:animEffect transition="in" filter="dissolve">
                                      <p:cBhvr>
                                        <p:cTn id="37" dur="500"/>
                                        <p:tgtEl>
                                          <p:spTgt spid="2867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8675">
                                            <p:txEl>
                                              <p:pRg st="7" end="7"/>
                                            </p:txEl>
                                          </p:spTgt>
                                        </p:tgtEl>
                                        <p:attrNameLst>
                                          <p:attrName>style.visibility</p:attrName>
                                        </p:attrNameLst>
                                      </p:cBhvr>
                                      <p:to>
                                        <p:strVal val="visible"/>
                                      </p:to>
                                    </p:set>
                                    <p:animEffect transition="in" filter="dissolve">
                                      <p:cBhvr>
                                        <p:cTn id="42" dur="500"/>
                                        <p:tgtEl>
                                          <p:spTgt spid="2867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8675">
                                            <p:txEl>
                                              <p:pRg st="8" end="8"/>
                                            </p:txEl>
                                          </p:spTgt>
                                        </p:tgtEl>
                                        <p:attrNameLst>
                                          <p:attrName>style.visibility</p:attrName>
                                        </p:attrNameLst>
                                      </p:cBhvr>
                                      <p:to>
                                        <p:strVal val="visible"/>
                                      </p:to>
                                    </p:set>
                                    <p:animEffect transition="in" filter="dissolve">
                                      <p:cBhvr>
                                        <p:cTn id="47" dur="500"/>
                                        <p:tgtEl>
                                          <p:spTgt spid="2867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8675">
                                            <p:txEl>
                                              <p:pRg st="15" end="15"/>
                                            </p:txEl>
                                          </p:spTgt>
                                        </p:tgtEl>
                                        <p:attrNameLst>
                                          <p:attrName>style.visibility</p:attrName>
                                        </p:attrNameLst>
                                      </p:cBhvr>
                                      <p:to>
                                        <p:strVal val="visible"/>
                                      </p:to>
                                    </p:set>
                                    <p:animEffect transition="in" filter="dissolve">
                                      <p:cBhvr>
                                        <p:cTn id="52" dur="500"/>
                                        <p:tgtEl>
                                          <p:spTgt spid="2867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marL="838200" indent="-838200" eaLnBrk="1" hangingPunct="1"/>
            <a:r>
              <a:rPr lang="en-US" b="1" smtClean="0"/>
              <a:t>Sejarah Pemungutan Pajak</a:t>
            </a:r>
            <a:endParaRPr lang="en-GB" b="1" smtClean="0"/>
          </a:p>
        </p:txBody>
      </p:sp>
      <p:sp>
        <p:nvSpPr>
          <p:cNvPr id="53251" name="Rectangle 3"/>
          <p:cNvSpPr>
            <a:spLocks noGrp="1" noChangeArrowheads="1"/>
          </p:cNvSpPr>
          <p:nvPr>
            <p:ph idx="1"/>
          </p:nvPr>
        </p:nvSpPr>
        <p:spPr>
          <a:xfrm>
            <a:off x="609600" y="1628775"/>
            <a:ext cx="8229600" cy="4724400"/>
          </a:xfrm>
        </p:spPr>
        <p:txBody>
          <a:bodyPr/>
          <a:lstStyle/>
          <a:p>
            <a:pPr eaLnBrk="1" hangingPunct="1">
              <a:lnSpc>
                <a:spcPct val="90000"/>
              </a:lnSpc>
            </a:pPr>
            <a:r>
              <a:rPr lang="en-US" sz="2000" smtClean="0">
                <a:cs typeface="Times New Roman" charset="0"/>
              </a:rPr>
              <a:t>1984 – skrg (1984, 1994, 2000</a:t>
            </a:r>
            <a:r>
              <a:rPr lang="id-ID" sz="2000" smtClean="0">
                <a:cs typeface="Times New Roman" charset="0"/>
              </a:rPr>
              <a:t>,2009</a:t>
            </a:r>
            <a:r>
              <a:rPr lang="en-US" sz="2000" smtClean="0">
                <a:cs typeface="Times New Roman" charset="0"/>
              </a:rPr>
              <a:t>):</a:t>
            </a:r>
            <a:r>
              <a:rPr lang="en-US" sz="2000" smtClean="0"/>
              <a:t> </a:t>
            </a:r>
            <a:r>
              <a:rPr lang="en-US" sz="2000" smtClean="0">
                <a:cs typeface="Times New Roman" charset="0"/>
              </a:rPr>
              <a:t>Pemerintah mensahkan Peraturan Perundang-undangan Perpajakan yang baru sebagai upaya reformasi di bidang perpajakan, yaitu:</a:t>
            </a:r>
          </a:p>
          <a:p>
            <a:pPr lvl="1" algn="just" eaLnBrk="1" hangingPunct="1">
              <a:lnSpc>
                <a:spcPct val="90000"/>
              </a:lnSpc>
            </a:pPr>
            <a:r>
              <a:rPr lang="en-US" sz="1800" smtClean="0">
                <a:cs typeface="Times New Roman" charset="0"/>
              </a:rPr>
              <a:t>UU No. 6 Tahun 1983 tentang Ketentuan Umum dan Tata Cara Perpajakan (KUP), sebagaimana</a:t>
            </a:r>
            <a:r>
              <a:rPr lang="id-ID" sz="1800" smtClean="0">
                <a:cs typeface="Times New Roman" charset="0"/>
              </a:rPr>
              <a:t> </a:t>
            </a:r>
            <a:r>
              <a:rPr lang="en-US" sz="1800" smtClean="0">
                <a:cs typeface="Times New Roman" charset="0"/>
              </a:rPr>
              <a:t>diubah dengan UU No. </a:t>
            </a:r>
            <a:r>
              <a:rPr lang="id-ID" sz="1800" smtClean="0">
                <a:cs typeface="Times New Roman" charset="0"/>
              </a:rPr>
              <a:t>9</a:t>
            </a:r>
            <a:r>
              <a:rPr lang="en-US" sz="1800" smtClean="0">
                <a:cs typeface="Times New Roman" charset="0"/>
              </a:rPr>
              <a:t> Tahun 199</a:t>
            </a:r>
            <a:r>
              <a:rPr lang="id-ID" sz="1800" smtClean="0">
                <a:cs typeface="Times New Roman" charset="0"/>
              </a:rPr>
              <a:t>4</a:t>
            </a:r>
            <a:r>
              <a:rPr lang="en-US" sz="1800" smtClean="0">
                <a:cs typeface="Times New Roman" charset="0"/>
              </a:rPr>
              <a:t> dan UU No. 1</a:t>
            </a:r>
            <a:r>
              <a:rPr lang="id-ID" sz="1800" smtClean="0">
                <a:cs typeface="Times New Roman" charset="0"/>
              </a:rPr>
              <a:t>6</a:t>
            </a:r>
            <a:r>
              <a:rPr lang="en-US" sz="1800" smtClean="0">
                <a:cs typeface="Times New Roman" charset="0"/>
              </a:rPr>
              <a:t> Tahun </a:t>
            </a:r>
            <a:r>
              <a:rPr lang="id-ID" sz="1800" smtClean="0">
                <a:cs typeface="Times New Roman" charset="0"/>
              </a:rPr>
              <a:t>2000</a:t>
            </a:r>
            <a:r>
              <a:rPr lang="en-US" sz="1800" smtClean="0">
                <a:cs typeface="Times New Roman" charset="0"/>
              </a:rPr>
              <a:t> dan UU No. 2</a:t>
            </a:r>
            <a:r>
              <a:rPr lang="id-ID" sz="1800" smtClean="0">
                <a:cs typeface="Times New Roman" charset="0"/>
              </a:rPr>
              <a:t>8</a:t>
            </a:r>
            <a:r>
              <a:rPr lang="en-US" sz="1800" smtClean="0">
                <a:cs typeface="Times New Roman" charset="0"/>
              </a:rPr>
              <a:t> Tahun </a:t>
            </a:r>
            <a:r>
              <a:rPr lang="id-ID" sz="1800" smtClean="0">
                <a:cs typeface="Times New Roman" charset="0"/>
              </a:rPr>
              <a:t>2007</a:t>
            </a:r>
            <a:r>
              <a:rPr lang="en-US" sz="1800" smtClean="0">
                <a:cs typeface="Times New Roman" charset="0"/>
              </a:rPr>
              <a:t> terakhir dengan UU No. 16 Tahun 200</a:t>
            </a:r>
            <a:r>
              <a:rPr lang="id-ID" sz="1800" smtClean="0">
                <a:cs typeface="Times New Roman" charset="0"/>
              </a:rPr>
              <a:t>9.</a:t>
            </a:r>
            <a:r>
              <a:rPr lang="en-US" sz="1800" smtClean="0">
                <a:cs typeface="Times New Roman" charset="0"/>
              </a:rPr>
              <a:t> </a:t>
            </a:r>
          </a:p>
          <a:p>
            <a:pPr lvl="1" algn="just" eaLnBrk="1" hangingPunct="1">
              <a:lnSpc>
                <a:spcPct val="90000"/>
              </a:lnSpc>
            </a:pPr>
            <a:r>
              <a:rPr lang="en-US" sz="1800" smtClean="0">
                <a:cs typeface="Times New Roman" charset="0"/>
              </a:rPr>
              <a:t>UU No. 7 Tahun 1983 tentang Pajak Penghasilan (PPh), sebagaimana telah diubah dengan UU No. 7 Tahun 1991 dan UU No. 10 Tahun 1994 dan UU No. 1</a:t>
            </a:r>
            <a:r>
              <a:rPr lang="id-ID" sz="1800" smtClean="0">
                <a:cs typeface="Times New Roman" charset="0"/>
              </a:rPr>
              <a:t>7</a:t>
            </a:r>
            <a:r>
              <a:rPr lang="en-US" sz="1800" smtClean="0">
                <a:cs typeface="Times New Roman" charset="0"/>
              </a:rPr>
              <a:t> Tahun </a:t>
            </a:r>
            <a:r>
              <a:rPr lang="id-ID" sz="1800" smtClean="0">
                <a:cs typeface="Times New Roman" charset="0"/>
              </a:rPr>
              <a:t>2000</a:t>
            </a:r>
            <a:r>
              <a:rPr lang="en-US" sz="1800" smtClean="0">
                <a:cs typeface="Times New Roman" charset="0"/>
              </a:rPr>
              <a:t> terakhir diubah dengan UU No. </a:t>
            </a:r>
            <a:r>
              <a:rPr lang="id-ID" sz="1800" smtClean="0">
                <a:cs typeface="Times New Roman" charset="0"/>
              </a:rPr>
              <a:t>36</a:t>
            </a:r>
            <a:r>
              <a:rPr lang="en-US" sz="1800" smtClean="0">
                <a:cs typeface="Times New Roman" charset="0"/>
              </a:rPr>
              <a:t> Tahun 200</a:t>
            </a:r>
            <a:r>
              <a:rPr lang="id-ID" sz="1800" smtClean="0">
                <a:cs typeface="Times New Roman" charset="0"/>
              </a:rPr>
              <a:t>8</a:t>
            </a:r>
            <a:r>
              <a:rPr lang="en-US" sz="1800" smtClean="0">
                <a:cs typeface="Times New Roman" charset="0"/>
              </a:rPr>
              <a:t>; </a:t>
            </a:r>
          </a:p>
          <a:p>
            <a:pPr lvl="1" algn="just" eaLnBrk="1" hangingPunct="1">
              <a:lnSpc>
                <a:spcPct val="90000"/>
              </a:lnSpc>
            </a:pPr>
            <a:r>
              <a:rPr lang="en-US" sz="1800" smtClean="0">
                <a:cs typeface="Times New Roman" charset="0"/>
              </a:rPr>
              <a:t>UU No. 8 Tahun 1983 tentang Pajak Pertambahan Nilai Barang dan Jasa dan Pajak Penjualan Barang Mewah (PPN dan PPnBM) sebagaimana telah diubah dengan UU No. 11 Tahun 1994 dan UU No. 1</a:t>
            </a:r>
            <a:r>
              <a:rPr lang="id-ID" sz="1800" smtClean="0">
                <a:cs typeface="Times New Roman" charset="0"/>
              </a:rPr>
              <a:t>8</a:t>
            </a:r>
            <a:r>
              <a:rPr lang="en-US" sz="1800" smtClean="0">
                <a:cs typeface="Times New Roman" charset="0"/>
              </a:rPr>
              <a:t> Tahun </a:t>
            </a:r>
            <a:r>
              <a:rPr lang="id-ID" sz="1800" smtClean="0">
                <a:cs typeface="Times New Roman" charset="0"/>
              </a:rPr>
              <a:t>2000 </a:t>
            </a:r>
            <a:r>
              <a:rPr lang="en-US" sz="1800" smtClean="0">
                <a:cs typeface="Times New Roman" charset="0"/>
              </a:rPr>
              <a:t>terakhir diubah dengan UU No. </a:t>
            </a:r>
            <a:r>
              <a:rPr lang="id-ID" sz="1800" smtClean="0">
                <a:cs typeface="Times New Roman" charset="0"/>
              </a:rPr>
              <a:t>42</a:t>
            </a:r>
            <a:r>
              <a:rPr lang="en-US" sz="1800" smtClean="0">
                <a:cs typeface="Times New Roman" charset="0"/>
              </a:rPr>
              <a:t> Tahun 200</a:t>
            </a:r>
            <a:r>
              <a:rPr lang="id-ID" sz="1800" smtClean="0">
                <a:cs typeface="Times New Roman" charset="0"/>
              </a:rPr>
              <a:t>9</a:t>
            </a:r>
            <a:r>
              <a:rPr lang="en-US" sz="1800" smtClean="0">
                <a:cs typeface="Times New Roman" charset="0"/>
              </a:rPr>
              <a:t>; </a:t>
            </a:r>
          </a:p>
          <a:p>
            <a:pPr lvl="1" algn="just" eaLnBrk="1" hangingPunct="1">
              <a:lnSpc>
                <a:spcPct val="90000"/>
              </a:lnSpc>
            </a:pPr>
            <a:r>
              <a:rPr lang="en-US" sz="1800" smtClean="0">
                <a:cs typeface="Times New Roman" charset="0"/>
              </a:rPr>
              <a:t>UU No. 12 Tahun 1985 tentang Pajak Bumi dan Bangunan (PBB) sebagaimana telah diubah dengan UU No. 12 Tahun </a:t>
            </a:r>
            <a:r>
              <a:rPr lang="id-ID" sz="1800" smtClean="0">
                <a:cs typeface="Times New Roman" charset="0"/>
              </a:rPr>
              <a:t>1994</a:t>
            </a:r>
            <a:r>
              <a:rPr lang="en-US" sz="1800" smtClean="0">
                <a:cs typeface="Times New Roman" charset="0"/>
              </a:rPr>
              <a:t>;</a:t>
            </a:r>
          </a:p>
          <a:p>
            <a:pPr lvl="1" algn="just" eaLnBrk="1" hangingPunct="1">
              <a:lnSpc>
                <a:spcPct val="90000"/>
              </a:lnSpc>
            </a:pPr>
            <a:r>
              <a:rPr lang="en-US" sz="1800" smtClean="0">
                <a:cs typeface="Times New Roman" charset="0"/>
              </a:rPr>
              <a:t>UU No. 13 Tahun 1985 tentang Bea Meterai (BM).</a:t>
            </a:r>
            <a:r>
              <a:rPr lang="en-GB" sz="1800" smtClean="0">
                <a:cs typeface="Times New Roman" charset="0"/>
              </a:rPr>
              <a:t> </a:t>
            </a:r>
          </a:p>
        </p:txBody>
      </p:sp>
      <p:sp>
        <p:nvSpPr>
          <p:cNvPr id="5" name="Slide Number Placeholder 4"/>
          <p:cNvSpPr>
            <a:spLocks noGrp="1"/>
          </p:cNvSpPr>
          <p:nvPr>
            <p:ph type="sldNum" sz="quarter" idx="12"/>
          </p:nvPr>
        </p:nvSpPr>
        <p:spPr/>
        <p:txBody>
          <a:bodyPr/>
          <a:lstStyle/>
          <a:p>
            <a:pPr>
              <a:defRPr/>
            </a:pPr>
            <a:fld id="{0D25034F-C4CD-419A-8FAB-70F5F4FA507C}" type="slidenum">
              <a:rPr lang="en-GB" smtClean="0"/>
              <a:pPr>
                <a:defRPr/>
              </a:pPr>
              <a:t>5</a:t>
            </a:fld>
            <a:endParaRPr lang="en-GB"/>
          </a:p>
        </p:txBody>
      </p:sp>
      <p:sp>
        <p:nvSpPr>
          <p:cNvPr id="6" name="Footer Placeholder 5"/>
          <p:cNvSpPr>
            <a:spLocks noGrp="1"/>
          </p:cNvSpPr>
          <p:nvPr>
            <p:ph type="ftr" sz="quarter" idx="11"/>
          </p:nvPr>
        </p:nvSpPr>
        <p:spPr/>
        <p:txBody>
          <a:bodyPr/>
          <a:lstStyle/>
          <a:p>
            <a:pPr>
              <a:defRPr/>
            </a:pPr>
            <a:r>
              <a:rPr lang="en-GB"/>
              <a:t>SEJARAH PERPAJAKAN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dissolve">
                                      <p:cBhvr>
                                        <p:cTn id="7" dur="500"/>
                                        <p:tgtEl>
                                          <p:spTgt spid="532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Effect transition="in" filter="dissolve">
                                      <p:cBhvr>
                                        <p:cTn id="12" dur="500"/>
                                        <p:tgtEl>
                                          <p:spTgt spid="532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Effect transition="in" filter="dissolve">
                                      <p:cBhvr>
                                        <p:cTn id="17" dur="500"/>
                                        <p:tgtEl>
                                          <p:spTgt spid="532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3251">
                                            <p:txEl>
                                              <p:pRg st="3" end="3"/>
                                            </p:txEl>
                                          </p:spTgt>
                                        </p:tgtEl>
                                        <p:attrNameLst>
                                          <p:attrName>style.visibility</p:attrName>
                                        </p:attrNameLst>
                                      </p:cBhvr>
                                      <p:to>
                                        <p:strVal val="visible"/>
                                      </p:to>
                                    </p:set>
                                    <p:animEffect transition="in" filter="dissolve">
                                      <p:cBhvr>
                                        <p:cTn id="22" dur="500"/>
                                        <p:tgtEl>
                                          <p:spTgt spid="532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3251">
                                            <p:txEl>
                                              <p:pRg st="4" end="4"/>
                                            </p:txEl>
                                          </p:spTgt>
                                        </p:tgtEl>
                                        <p:attrNameLst>
                                          <p:attrName>style.visibility</p:attrName>
                                        </p:attrNameLst>
                                      </p:cBhvr>
                                      <p:to>
                                        <p:strVal val="visible"/>
                                      </p:to>
                                    </p:set>
                                    <p:animEffect transition="in" filter="dissolve">
                                      <p:cBhvr>
                                        <p:cTn id="27" dur="500"/>
                                        <p:tgtEl>
                                          <p:spTgt spid="532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3251">
                                            <p:txEl>
                                              <p:pRg st="5" end="5"/>
                                            </p:txEl>
                                          </p:spTgt>
                                        </p:tgtEl>
                                        <p:attrNameLst>
                                          <p:attrName>style.visibility</p:attrName>
                                        </p:attrNameLst>
                                      </p:cBhvr>
                                      <p:to>
                                        <p:strVal val="visible"/>
                                      </p:to>
                                    </p:set>
                                    <p:animEffect transition="in" filter="dissolve">
                                      <p:cBhvr>
                                        <p:cTn id="32" dur="500"/>
                                        <p:tgtEl>
                                          <p:spTgt spid="532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b="1" smtClean="0">
                <a:cs typeface="Times New Roman" charset="0"/>
              </a:rPr>
              <a:t>Pengertian Pajak</a:t>
            </a:r>
            <a:r>
              <a:rPr lang="en-GB" smtClean="0"/>
              <a:t> </a:t>
            </a:r>
          </a:p>
        </p:txBody>
      </p:sp>
      <p:sp>
        <p:nvSpPr>
          <p:cNvPr id="54275" name="Rectangle 3"/>
          <p:cNvSpPr>
            <a:spLocks noGrp="1" noChangeArrowheads="1"/>
          </p:cNvSpPr>
          <p:nvPr>
            <p:ph idx="1"/>
          </p:nvPr>
        </p:nvSpPr>
        <p:spPr/>
        <p:txBody>
          <a:bodyPr rtlCol="0">
            <a:normAutofit fontScale="85000" lnSpcReduction="10000"/>
          </a:bodyPr>
          <a:lstStyle/>
          <a:p>
            <a:pPr algn="just" eaLnBrk="1" fontAlgn="auto" hangingPunct="1">
              <a:spcAft>
                <a:spcPts val="0"/>
              </a:spcAft>
              <a:buFont typeface="Arial" pitchFamily="34" charset="0"/>
              <a:buChar char="•"/>
              <a:defRPr/>
            </a:pPr>
            <a:r>
              <a:rPr lang="en-US" b="1" dirty="0" smtClean="0">
                <a:cs typeface="Times New Roman" charset="0"/>
              </a:rPr>
              <a:t>Adam Smith (1898:302):</a:t>
            </a:r>
            <a:r>
              <a:rPr lang="en-US" dirty="0" smtClean="0">
                <a:cs typeface="Times New Roman" charset="0"/>
              </a:rPr>
              <a:t> </a:t>
            </a:r>
            <a:r>
              <a:rPr lang="en-US" i="1" dirty="0" smtClean="0">
                <a:cs typeface="Times New Roman" charset="0"/>
              </a:rPr>
              <a:t>“ Tax is a contribution from the citizen to support of the state”.</a:t>
            </a:r>
          </a:p>
          <a:p>
            <a:pPr algn="just" eaLnBrk="1" fontAlgn="auto" hangingPunct="1">
              <a:spcAft>
                <a:spcPts val="0"/>
              </a:spcAft>
              <a:buFont typeface="Arial" pitchFamily="34" charset="0"/>
              <a:buChar char="•"/>
              <a:defRPr/>
            </a:pPr>
            <a:r>
              <a:rPr lang="en-US" b="1" dirty="0" err="1" smtClean="0">
                <a:cs typeface="Times New Roman" charset="0"/>
              </a:rPr>
              <a:t>Sommerfeld</a:t>
            </a:r>
            <a:r>
              <a:rPr lang="en-US" b="1" dirty="0" smtClean="0">
                <a:cs typeface="Times New Roman" charset="0"/>
              </a:rPr>
              <a:t> (1983:1):</a:t>
            </a:r>
            <a:r>
              <a:rPr lang="en-US" dirty="0" smtClean="0">
                <a:cs typeface="Times New Roman" charset="0"/>
              </a:rPr>
              <a:t> </a:t>
            </a:r>
            <a:r>
              <a:rPr lang="en-US" i="1" dirty="0" smtClean="0">
                <a:cs typeface="Times New Roman" charset="0"/>
              </a:rPr>
              <a:t>“Tax is any non-penal yet compulsory transfer of resources from the private to public sector, levied on the basis of predetermined criteria and without receipt of specific benefit of equal value, in order to accomplish some of a nation’s economic and social objectives.”</a:t>
            </a:r>
            <a:r>
              <a:rPr lang="en-GB" i="1" dirty="0" smtClean="0">
                <a:cs typeface="Times New Roman" charset="0"/>
              </a:rPr>
              <a:t> </a:t>
            </a:r>
            <a:endParaRPr lang="en-US" dirty="0" smtClean="0">
              <a:cs typeface="Times New Roman" charset="0"/>
            </a:endParaRPr>
          </a:p>
          <a:p>
            <a:pPr algn="just" eaLnBrk="1" fontAlgn="auto" hangingPunct="1">
              <a:spcAft>
                <a:spcPts val="0"/>
              </a:spcAft>
              <a:buFont typeface="Arial" pitchFamily="34" charset="0"/>
              <a:buChar char="•"/>
              <a:defRPr/>
            </a:pPr>
            <a:r>
              <a:rPr lang="en-US" b="1" dirty="0" err="1" smtClean="0">
                <a:cs typeface="Times New Roman" charset="0"/>
              </a:rPr>
              <a:t>Bastable</a:t>
            </a:r>
            <a:r>
              <a:rPr lang="en-US" b="1" dirty="0" smtClean="0">
                <a:cs typeface="Times New Roman" charset="0"/>
              </a:rPr>
              <a:t> (1993:263):</a:t>
            </a:r>
            <a:r>
              <a:rPr lang="en-US" dirty="0" smtClean="0">
                <a:cs typeface="Times New Roman" charset="0"/>
              </a:rPr>
              <a:t> </a:t>
            </a:r>
            <a:r>
              <a:rPr lang="en-US" i="1" dirty="0" smtClean="0">
                <a:cs typeface="Times New Roman" charset="0"/>
              </a:rPr>
              <a:t>“ Tax is a compulsory contribution of the wealth of a person or body of persons for service of the public powers.”</a:t>
            </a:r>
            <a:r>
              <a:rPr lang="en-GB" dirty="0" smtClean="0">
                <a:cs typeface="Times New Roman" charset="0"/>
              </a:rPr>
              <a:t> </a:t>
            </a:r>
          </a:p>
        </p:txBody>
      </p:sp>
      <p:sp>
        <p:nvSpPr>
          <p:cNvPr id="5" name="Slide Number Placeholder 4"/>
          <p:cNvSpPr>
            <a:spLocks noGrp="1"/>
          </p:cNvSpPr>
          <p:nvPr>
            <p:ph type="sldNum" sz="quarter" idx="12"/>
          </p:nvPr>
        </p:nvSpPr>
        <p:spPr/>
        <p:txBody>
          <a:bodyPr/>
          <a:lstStyle/>
          <a:p>
            <a:pPr>
              <a:defRPr/>
            </a:pPr>
            <a:fld id="{153C61F4-6D7A-4EE0-9381-5EA294C2BB23}" type="slidenum">
              <a:rPr lang="en-GB" smtClean="0"/>
              <a:pPr>
                <a:defRPr/>
              </a:pPr>
              <a:t>6</a:t>
            </a:fld>
            <a:endParaRPr lang="en-GB"/>
          </a:p>
        </p:txBody>
      </p:sp>
      <p:sp>
        <p:nvSpPr>
          <p:cNvPr id="6" name="Footer Placeholder 5"/>
          <p:cNvSpPr>
            <a:spLocks noGrp="1"/>
          </p:cNvSpPr>
          <p:nvPr>
            <p:ph type="ftr" sz="quarter" idx="11"/>
          </p:nvPr>
        </p:nvSpPr>
        <p:spPr/>
        <p:txBody>
          <a:bodyPr/>
          <a:lstStyle/>
          <a:p>
            <a:pPr>
              <a:defRPr/>
            </a:pPr>
            <a:r>
              <a:rPr lang="en-GB"/>
              <a:t>SEJARAH PERPAJAKAN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dissolve">
                                      <p:cBhvr>
                                        <p:cTn id="7" dur="500"/>
                                        <p:tgtEl>
                                          <p:spTgt spid="542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4275">
                                            <p:txEl>
                                              <p:pRg st="1" end="1"/>
                                            </p:txEl>
                                          </p:spTgt>
                                        </p:tgtEl>
                                        <p:attrNameLst>
                                          <p:attrName>style.visibility</p:attrName>
                                        </p:attrNameLst>
                                      </p:cBhvr>
                                      <p:to>
                                        <p:strVal val="visible"/>
                                      </p:to>
                                    </p:set>
                                    <p:animEffect transition="in" filter="dissolve">
                                      <p:cBhvr>
                                        <p:cTn id="12" dur="500"/>
                                        <p:tgtEl>
                                          <p:spTgt spid="542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4275">
                                            <p:txEl>
                                              <p:pRg st="2" end="2"/>
                                            </p:txEl>
                                          </p:spTgt>
                                        </p:tgtEl>
                                        <p:attrNameLst>
                                          <p:attrName>style.visibility</p:attrName>
                                        </p:attrNameLst>
                                      </p:cBhvr>
                                      <p:to>
                                        <p:strVal val="visible"/>
                                      </p:to>
                                    </p:set>
                                    <p:animEffect transition="in" filter="dissolve">
                                      <p:cBhvr>
                                        <p:cTn id="17" dur="500"/>
                                        <p:tgtEl>
                                          <p:spTgt spid="54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1" smtClean="0">
                <a:cs typeface="Times New Roman" charset="0"/>
              </a:rPr>
              <a:t>Pengertian Pajak</a:t>
            </a:r>
            <a:r>
              <a:rPr lang="en-GB" smtClean="0"/>
              <a:t> </a:t>
            </a:r>
          </a:p>
        </p:txBody>
      </p:sp>
      <p:sp>
        <p:nvSpPr>
          <p:cNvPr id="55299" name="Rectangle 3"/>
          <p:cNvSpPr>
            <a:spLocks noGrp="1" noChangeArrowheads="1"/>
          </p:cNvSpPr>
          <p:nvPr>
            <p:ph idx="1"/>
          </p:nvPr>
        </p:nvSpPr>
        <p:spPr/>
        <p:txBody>
          <a:bodyPr rtlCol="0">
            <a:normAutofit fontScale="85000" lnSpcReduction="20000"/>
          </a:bodyPr>
          <a:lstStyle/>
          <a:p>
            <a:pPr algn="just" eaLnBrk="1" fontAlgn="auto" hangingPunct="1">
              <a:lnSpc>
                <a:spcPct val="90000"/>
              </a:lnSpc>
              <a:spcAft>
                <a:spcPts val="0"/>
              </a:spcAft>
              <a:buFont typeface="Arial" pitchFamily="34" charset="0"/>
              <a:buChar char="•"/>
              <a:defRPr/>
            </a:pPr>
            <a:r>
              <a:rPr lang="en-US" b="1" dirty="0" smtClean="0">
                <a:cs typeface="Times New Roman" charset="0"/>
              </a:rPr>
              <a:t>Prof. Dr. P.J.A. </a:t>
            </a:r>
            <a:r>
              <a:rPr lang="en-US" b="1" dirty="0" err="1" smtClean="0">
                <a:cs typeface="Times New Roman" charset="0"/>
              </a:rPr>
              <a:t>Adriani</a:t>
            </a:r>
            <a:r>
              <a:rPr lang="en-US" dirty="0" smtClean="0">
                <a:cs typeface="Times New Roman" charset="0"/>
              </a:rPr>
              <a:t>: “</a:t>
            </a:r>
            <a:r>
              <a:rPr lang="en-US" dirty="0" err="1" smtClean="0">
                <a:cs typeface="Times New Roman" charset="0"/>
              </a:rPr>
              <a:t>Pajak</a:t>
            </a:r>
            <a:r>
              <a:rPr lang="en-US" dirty="0" smtClean="0">
                <a:cs typeface="Times New Roman" charset="0"/>
              </a:rPr>
              <a:t> </a:t>
            </a:r>
            <a:r>
              <a:rPr lang="en-US" dirty="0" err="1" smtClean="0">
                <a:cs typeface="Times New Roman" charset="0"/>
              </a:rPr>
              <a:t>adalah</a:t>
            </a:r>
            <a:r>
              <a:rPr lang="en-US" dirty="0" smtClean="0">
                <a:cs typeface="Times New Roman" charset="0"/>
              </a:rPr>
              <a:t> </a:t>
            </a:r>
            <a:r>
              <a:rPr lang="en-US" dirty="0" err="1" smtClean="0">
                <a:cs typeface="Times New Roman" charset="0"/>
              </a:rPr>
              <a:t>iuran</a:t>
            </a:r>
            <a:r>
              <a:rPr lang="en-US" dirty="0" smtClean="0">
                <a:cs typeface="Times New Roman" charset="0"/>
              </a:rPr>
              <a:t> </a:t>
            </a:r>
            <a:r>
              <a:rPr lang="en-US" dirty="0" err="1" smtClean="0">
                <a:cs typeface="Times New Roman" charset="0"/>
              </a:rPr>
              <a:t>kepada</a:t>
            </a:r>
            <a:r>
              <a:rPr lang="en-US" dirty="0" smtClean="0">
                <a:cs typeface="Times New Roman" charset="0"/>
              </a:rPr>
              <a:t> </a:t>
            </a:r>
            <a:r>
              <a:rPr lang="en-US" dirty="0" err="1" smtClean="0">
                <a:cs typeface="Times New Roman" charset="0"/>
              </a:rPr>
              <a:t>negara</a:t>
            </a:r>
            <a:r>
              <a:rPr lang="en-US" dirty="0" smtClean="0">
                <a:cs typeface="Times New Roman" charset="0"/>
              </a:rPr>
              <a:t> (yang </a:t>
            </a:r>
            <a:r>
              <a:rPr lang="en-US" dirty="0" err="1" smtClean="0">
                <a:cs typeface="Times New Roman" charset="0"/>
              </a:rPr>
              <a:t>dapat</a:t>
            </a:r>
            <a:r>
              <a:rPr lang="en-US" dirty="0" smtClean="0">
                <a:cs typeface="Times New Roman" charset="0"/>
              </a:rPr>
              <a:t> </a:t>
            </a:r>
            <a:r>
              <a:rPr lang="en-US" dirty="0" err="1" smtClean="0">
                <a:cs typeface="Times New Roman" charset="0"/>
              </a:rPr>
              <a:t>dipaksakan</a:t>
            </a:r>
            <a:r>
              <a:rPr lang="en-US" dirty="0" smtClean="0">
                <a:cs typeface="Times New Roman" charset="0"/>
              </a:rPr>
              <a:t>) yang </a:t>
            </a:r>
            <a:r>
              <a:rPr lang="en-US" dirty="0" err="1" smtClean="0">
                <a:cs typeface="Times New Roman" charset="0"/>
              </a:rPr>
              <a:t>terhutang</a:t>
            </a:r>
            <a:r>
              <a:rPr lang="en-US" dirty="0" smtClean="0">
                <a:cs typeface="Times New Roman" charset="0"/>
              </a:rPr>
              <a:t> </a:t>
            </a:r>
            <a:r>
              <a:rPr lang="en-US" dirty="0" err="1" smtClean="0">
                <a:cs typeface="Times New Roman" charset="0"/>
              </a:rPr>
              <a:t>oleh</a:t>
            </a:r>
            <a:r>
              <a:rPr lang="en-US" dirty="0" smtClean="0">
                <a:cs typeface="Times New Roman" charset="0"/>
              </a:rPr>
              <a:t> yang </a:t>
            </a:r>
            <a:r>
              <a:rPr lang="en-US" dirty="0" err="1" smtClean="0">
                <a:cs typeface="Times New Roman" charset="0"/>
              </a:rPr>
              <a:t>wajib</a:t>
            </a:r>
            <a:r>
              <a:rPr lang="en-US" dirty="0" smtClean="0">
                <a:cs typeface="Times New Roman" charset="0"/>
              </a:rPr>
              <a:t> </a:t>
            </a:r>
            <a:r>
              <a:rPr lang="en-US" dirty="0" err="1" smtClean="0">
                <a:cs typeface="Times New Roman" charset="0"/>
              </a:rPr>
              <a:t>membayarnya</a:t>
            </a:r>
            <a:r>
              <a:rPr lang="en-US" dirty="0" smtClean="0">
                <a:cs typeface="Times New Roman" charset="0"/>
              </a:rPr>
              <a:t> </a:t>
            </a:r>
            <a:r>
              <a:rPr lang="en-US" dirty="0" err="1" smtClean="0">
                <a:cs typeface="Times New Roman" charset="0"/>
              </a:rPr>
              <a:t>menurut</a:t>
            </a:r>
            <a:r>
              <a:rPr lang="en-US" dirty="0" smtClean="0">
                <a:cs typeface="Times New Roman" charset="0"/>
              </a:rPr>
              <a:t> </a:t>
            </a:r>
            <a:r>
              <a:rPr lang="en-US" dirty="0" err="1" smtClean="0">
                <a:cs typeface="Times New Roman" charset="0"/>
              </a:rPr>
              <a:t>peraturan-peraturan</a:t>
            </a:r>
            <a:r>
              <a:rPr lang="en-US" dirty="0" smtClean="0">
                <a:cs typeface="Times New Roman" charset="0"/>
              </a:rPr>
              <a:t> </a:t>
            </a:r>
            <a:r>
              <a:rPr lang="en-US" dirty="0" err="1" smtClean="0">
                <a:cs typeface="Times New Roman" charset="0"/>
              </a:rPr>
              <a:t>dengan</a:t>
            </a:r>
            <a:r>
              <a:rPr lang="en-US" dirty="0" smtClean="0">
                <a:cs typeface="Times New Roman" charset="0"/>
              </a:rPr>
              <a:t> </a:t>
            </a:r>
            <a:r>
              <a:rPr lang="en-US" dirty="0" err="1" smtClean="0">
                <a:cs typeface="Times New Roman" charset="0"/>
              </a:rPr>
              <a:t>tidak</a:t>
            </a:r>
            <a:r>
              <a:rPr lang="en-US" dirty="0" smtClean="0">
                <a:cs typeface="Times New Roman" charset="0"/>
              </a:rPr>
              <a:t> </a:t>
            </a:r>
            <a:r>
              <a:rPr lang="en-US" dirty="0" err="1" smtClean="0">
                <a:cs typeface="Times New Roman" charset="0"/>
              </a:rPr>
              <a:t>mendapat</a:t>
            </a:r>
            <a:r>
              <a:rPr lang="en-US" dirty="0" smtClean="0">
                <a:cs typeface="Times New Roman" charset="0"/>
              </a:rPr>
              <a:t> </a:t>
            </a:r>
            <a:r>
              <a:rPr lang="en-US" dirty="0" err="1" smtClean="0">
                <a:cs typeface="Times New Roman" charset="0"/>
              </a:rPr>
              <a:t>prestasi</a:t>
            </a:r>
            <a:r>
              <a:rPr lang="en-US" dirty="0" smtClean="0">
                <a:cs typeface="Times New Roman" charset="0"/>
              </a:rPr>
              <a:t> </a:t>
            </a:r>
            <a:r>
              <a:rPr lang="en-US" dirty="0" err="1" smtClean="0">
                <a:cs typeface="Times New Roman" charset="0"/>
              </a:rPr>
              <a:t>kembali</a:t>
            </a:r>
            <a:r>
              <a:rPr lang="en-US" dirty="0" smtClean="0">
                <a:cs typeface="Times New Roman" charset="0"/>
              </a:rPr>
              <a:t> yang </a:t>
            </a:r>
            <a:r>
              <a:rPr lang="en-US" dirty="0" err="1" smtClean="0">
                <a:cs typeface="Times New Roman" charset="0"/>
              </a:rPr>
              <a:t>langsung</a:t>
            </a:r>
            <a:r>
              <a:rPr lang="en-US" dirty="0" smtClean="0">
                <a:cs typeface="Times New Roman" charset="0"/>
              </a:rPr>
              <a:t> </a:t>
            </a:r>
            <a:r>
              <a:rPr lang="en-US" dirty="0" err="1" smtClean="0">
                <a:cs typeface="Times New Roman" charset="0"/>
              </a:rPr>
              <a:t>dapat</a:t>
            </a:r>
            <a:r>
              <a:rPr lang="en-US" dirty="0" smtClean="0">
                <a:cs typeface="Times New Roman" charset="0"/>
              </a:rPr>
              <a:t> </a:t>
            </a:r>
            <a:r>
              <a:rPr lang="en-US" dirty="0" err="1" smtClean="0">
                <a:cs typeface="Times New Roman" charset="0"/>
              </a:rPr>
              <a:t>ditunjuk</a:t>
            </a:r>
            <a:r>
              <a:rPr lang="en-US" dirty="0" smtClean="0">
                <a:cs typeface="Times New Roman" charset="0"/>
              </a:rPr>
              <a:t> </a:t>
            </a:r>
            <a:r>
              <a:rPr lang="en-US" dirty="0" err="1" smtClean="0">
                <a:cs typeface="Times New Roman" charset="0"/>
              </a:rPr>
              <a:t>dan</a:t>
            </a:r>
            <a:r>
              <a:rPr lang="en-US" dirty="0" smtClean="0">
                <a:cs typeface="Times New Roman" charset="0"/>
              </a:rPr>
              <a:t> </a:t>
            </a:r>
            <a:r>
              <a:rPr lang="en-US" dirty="0" err="1" smtClean="0">
                <a:cs typeface="Times New Roman" charset="0"/>
              </a:rPr>
              <a:t>yg</a:t>
            </a:r>
            <a:r>
              <a:rPr lang="en-US" dirty="0" smtClean="0">
                <a:cs typeface="Times New Roman" charset="0"/>
              </a:rPr>
              <a:t> </a:t>
            </a:r>
            <a:r>
              <a:rPr lang="en-US" dirty="0" err="1" smtClean="0">
                <a:cs typeface="Times New Roman" charset="0"/>
              </a:rPr>
              <a:t>gunanya</a:t>
            </a:r>
            <a:r>
              <a:rPr lang="en-US" dirty="0" smtClean="0">
                <a:cs typeface="Times New Roman" charset="0"/>
              </a:rPr>
              <a:t> </a:t>
            </a:r>
            <a:r>
              <a:rPr lang="en-US" dirty="0" err="1" smtClean="0">
                <a:cs typeface="Times New Roman" charset="0"/>
              </a:rPr>
              <a:t>adl</a:t>
            </a:r>
            <a:r>
              <a:rPr lang="en-US" dirty="0" smtClean="0">
                <a:cs typeface="Times New Roman" charset="0"/>
              </a:rPr>
              <a:t> </a:t>
            </a:r>
            <a:r>
              <a:rPr lang="en-US" dirty="0" err="1" smtClean="0">
                <a:cs typeface="Times New Roman" charset="0"/>
              </a:rPr>
              <a:t>untuk</a:t>
            </a:r>
            <a:r>
              <a:rPr lang="en-US" dirty="0" smtClean="0">
                <a:cs typeface="Times New Roman" charset="0"/>
              </a:rPr>
              <a:t> </a:t>
            </a:r>
            <a:r>
              <a:rPr lang="en-US" dirty="0" err="1" smtClean="0">
                <a:cs typeface="Times New Roman" charset="0"/>
              </a:rPr>
              <a:t>membiayai</a:t>
            </a:r>
            <a:r>
              <a:rPr lang="en-US" dirty="0" smtClean="0">
                <a:cs typeface="Times New Roman" charset="0"/>
              </a:rPr>
              <a:t> </a:t>
            </a:r>
            <a:r>
              <a:rPr lang="en-US" dirty="0" err="1" smtClean="0">
                <a:cs typeface="Times New Roman" charset="0"/>
              </a:rPr>
              <a:t>pengeluaran-pengeluaran</a:t>
            </a:r>
            <a:r>
              <a:rPr lang="en-US" dirty="0" smtClean="0">
                <a:cs typeface="Times New Roman" charset="0"/>
              </a:rPr>
              <a:t> </a:t>
            </a:r>
            <a:r>
              <a:rPr lang="en-US" dirty="0" err="1" smtClean="0">
                <a:cs typeface="Times New Roman" charset="0"/>
              </a:rPr>
              <a:t>umum</a:t>
            </a:r>
            <a:r>
              <a:rPr lang="en-US" dirty="0" smtClean="0">
                <a:cs typeface="Times New Roman" charset="0"/>
              </a:rPr>
              <a:t> </a:t>
            </a:r>
            <a:r>
              <a:rPr lang="en-US" dirty="0" err="1" smtClean="0">
                <a:cs typeface="Times New Roman" charset="0"/>
              </a:rPr>
              <a:t>berhubung</a:t>
            </a:r>
            <a:r>
              <a:rPr lang="en-US" dirty="0" smtClean="0">
                <a:cs typeface="Times New Roman" charset="0"/>
              </a:rPr>
              <a:t> dg </a:t>
            </a:r>
            <a:r>
              <a:rPr lang="en-US" dirty="0" err="1" smtClean="0">
                <a:cs typeface="Times New Roman" charset="0"/>
              </a:rPr>
              <a:t>tugas</a:t>
            </a:r>
            <a:r>
              <a:rPr lang="en-US" dirty="0" smtClean="0">
                <a:cs typeface="Times New Roman" charset="0"/>
              </a:rPr>
              <a:t> </a:t>
            </a:r>
            <a:r>
              <a:rPr lang="en-US" dirty="0" err="1" smtClean="0">
                <a:cs typeface="Times New Roman" charset="0"/>
              </a:rPr>
              <a:t>negara</a:t>
            </a:r>
            <a:r>
              <a:rPr lang="en-US" dirty="0" smtClean="0">
                <a:cs typeface="Times New Roman" charset="0"/>
              </a:rPr>
              <a:t> </a:t>
            </a:r>
            <a:r>
              <a:rPr lang="en-US" dirty="0" err="1" smtClean="0">
                <a:cs typeface="Times New Roman" charset="0"/>
              </a:rPr>
              <a:t>untuk</a:t>
            </a:r>
            <a:r>
              <a:rPr lang="en-US" dirty="0" smtClean="0">
                <a:cs typeface="Times New Roman" charset="0"/>
              </a:rPr>
              <a:t> </a:t>
            </a:r>
            <a:r>
              <a:rPr lang="en-US" dirty="0" err="1" smtClean="0">
                <a:cs typeface="Times New Roman" charset="0"/>
              </a:rPr>
              <a:t>menyelenggarakan</a:t>
            </a:r>
            <a:r>
              <a:rPr lang="en-US" dirty="0" smtClean="0">
                <a:cs typeface="Times New Roman" charset="0"/>
              </a:rPr>
              <a:t> </a:t>
            </a:r>
            <a:r>
              <a:rPr lang="en-US" dirty="0" err="1" smtClean="0">
                <a:cs typeface="Times New Roman" charset="0"/>
              </a:rPr>
              <a:t>pemerintahan</a:t>
            </a:r>
            <a:r>
              <a:rPr lang="en-US" dirty="0" smtClean="0">
                <a:cs typeface="Times New Roman" charset="0"/>
              </a:rPr>
              <a:t>”.</a:t>
            </a:r>
          </a:p>
          <a:p>
            <a:pPr algn="just" eaLnBrk="1" fontAlgn="auto" hangingPunct="1">
              <a:lnSpc>
                <a:spcPct val="90000"/>
              </a:lnSpc>
              <a:spcAft>
                <a:spcPts val="0"/>
              </a:spcAft>
              <a:buFont typeface="Arial" pitchFamily="34" charset="0"/>
              <a:buChar char="•"/>
              <a:defRPr/>
            </a:pPr>
            <a:r>
              <a:rPr lang="en-US" b="1" dirty="0" smtClean="0">
                <a:cs typeface="Times New Roman" charset="0"/>
              </a:rPr>
              <a:t>Prof. Dr. M.J.H. </a:t>
            </a:r>
            <a:r>
              <a:rPr lang="en-US" b="1" dirty="0" err="1" smtClean="0">
                <a:cs typeface="Times New Roman" charset="0"/>
              </a:rPr>
              <a:t>Smeeths</a:t>
            </a:r>
            <a:r>
              <a:rPr lang="en-US" dirty="0" smtClean="0">
                <a:cs typeface="Times New Roman" charset="0"/>
              </a:rPr>
              <a:t>: “</a:t>
            </a:r>
            <a:r>
              <a:rPr lang="en-US" dirty="0" err="1" smtClean="0">
                <a:cs typeface="Times New Roman" charset="0"/>
              </a:rPr>
              <a:t>Pajak</a:t>
            </a:r>
            <a:r>
              <a:rPr lang="en-US" dirty="0" smtClean="0">
                <a:cs typeface="Times New Roman" charset="0"/>
              </a:rPr>
              <a:t> </a:t>
            </a:r>
            <a:r>
              <a:rPr lang="en-US" dirty="0" err="1" smtClean="0">
                <a:cs typeface="Times New Roman" charset="0"/>
              </a:rPr>
              <a:t>adalah</a:t>
            </a:r>
            <a:r>
              <a:rPr lang="en-US" dirty="0" smtClean="0">
                <a:cs typeface="Times New Roman" charset="0"/>
              </a:rPr>
              <a:t> </a:t>
            </a:r>
            <a:r>
              <a:rPr lang="en-US" dirty="0" err="1" smtClean="0">
                <a:cs typeface="Times New Roman" charset="0"/>
              </a:rPr>
              <a:t>prestasi</a:t>
            </a:r>
            <a:r>
              <a:rPr lang="en-US" dirty="0" smtClean="0">
                <a:cs typeface="Times New Roman" charset="0"/>
              </a:rPr>
              <a:t> </a:t>
            </a:r>
            <a:r>
              <a:rPr lang="en-US" dirty="0" err="1" smtClean="0">
                <a:cs typeface="Times New Roman" charset="0"/>
              </a:rPr>
              <a:t>kepada</a:t>
            </a:r>
            <a:r>
              <a:rPr lang="en-US" dirty="0" smtClean="0">
                <a:cs typeface="Times New Roman" charset="0"/>
              </a:rPr>
              <a:t> </a:t>
            </a:r>
            <a:r>
              <a:rPr lang="en-US" dirty="0" err="1" smtClean="0">
                <a:cs typeface="Times New Roman" charset="0"/>
              </a:rPr>
              <a:t>pemerintah</a:t>
            </a:r>
            <a:r>
              <a:rPr lang="en-US" dirty="0" smtClean="0">
                <a:cs typeface="Times New Roman" charset="0"/>
              </a:rPr>
              <a:t> yang </a:t>
            </a:r>
            <a:r>
              <a:rPr lang="en-US" dirty="0" err="1" smtClean="0">
                <a:cs typeface="Times New Roman" charset="0"/>
              </a:rPr>
              <a:t>terhutang</a:t>
            </a:r>
            <a:r>
              <a:rPr lang="en-US" dirty="0" smtClean="0">
                <a:cs typeface="Times New Roman" charset="0"/>
              </a:rPr>
              <a:t> </a:t>
            </a:r>
            <a:r>
              <a:rPr lang="en-US" dirty="0" err="1" smtClean="0">
                <a:cs typeface="Times New Roman" charset="0"/>
              </a:rPr>
              <a:t>melalui</a:t>
            </a:r>
            <a:r>
              <a:rPr lang="en-US" dirty="0" smtClean="0">
                <a:cs typeface="Times New Roman" charset="0"/>
              </a:rPr>
              <a:t> </a:t>
            </a:r>
            <a:r>
              <a:rPr lang="en-US" dirty="0" err="1" smtClean="0">
                <a:cs typeface="Times New Roman" charset="0"/>
              </a:rPr>
              <a:t>norma-norma</a:t>
            </a:r>
            <a:r>
              <a:rPr lang="en-US" dirty="0" smtClean="0">
                <a:cs typeface="Times New Roman" charset="0"/>
              </a:rPr>
              <a:t> </a:t>
            </a:r>
            <a:r>
              <a:rPr lang="en-US" dirty="0" err="1" smtClean="0">
                <a:cs typeface="Times New Roman" charset="0"/>
              </a:rPr>
              <a:t>umum</a:t>
            </a:r>
            <a:r>
              <a:rPr lang="en-US" dirty="0" smtClean="0">
                <a:cs typeface="Times New Roman" charset="0"/>
              </a:rPr>
              <a:t>, </a:t>
            </a:r>
            <a:r>
              <a:rPr lang="en-US" dirty="0" err="1" smtClean="0">
                <a:cs typeface="Times New Roman" charset="0"/>
              </a:rPr>
              <a:t>dan</a:t>
            </a:r>
            <a:r>
              <a:rPr lang="en-US" dirty="0" smtClean="0">
                <a:cs typeface="Times New Roman" charset="0"/>
              </a:rPr>
              <a:t> yang </a:t>
            </a:r>
            <a:r>
              <a:rPr lang="en-US" dirty="0" err="1" smtClean="0">
                <a:cs typeface="Times New Roman" charset="0"/>
              </a:rPr>
              <a:t>dapat</a:t>
            </a:r>
            <a:r>
              <a:rPr lang="en-US" dirty="0" smtClean="0">
                <a:cs typeface="Times New Roman" charset="0"/>
              </a:rPr>
              <a:t> </a:t>
            </a:r>
            <a:r>
              <a:rPr lang="en-US" dirty="0" err="1" smtClean="0">
                <a:cs typeface="Times New Roman" charset="0"/>
              </a:rPr>
              <a:t>dipaksakan</a:t>
            </a:r>
            <a:r>
              <a:rPr lang="en-US" dirty="0" smtClean="0">
                <a:cs typeface="Times New Roman" charset="0"/>
              </a:rPr>
              <a:t>, </a:t>
            </a:r>
            <a:r>
              <a:rPr lang="en-US" dirty="0" err="1" smtClean="0">
                <a:cs typeface="Times New Roman" charset="0"/>
              </a:rPr>
              <a:t>tanpa</a:t>
            </a:r>
            <a:r>
              <a:rPr lang="en-US" dirty="0" smtClean="0">
                <a:cs typeface="Times New Roman" charset="0"/>
              </a:rPr>
              <a:t> </a:t>
            </a:r>
            <a:r>
              <a:rPr lang="en-US" dirty="0" err="1" smtClean="0">
                <a:cs typeface="Times New Roman" charset="0"/>
              </a:rPr>
              <a:t>adanya</a:t>
            </a:r>
            <a:r>
              <a:rPr lang="en-US" dirty="0" smtClean="0">
                <a:cs typeface="Times New Roman" charset="0"/>
              </a:rPr>
              <a:t> </a:t>
            </a:r>
            <a:r>
              <a:rPr lang="en-US" dirty="0" err="1" smtClean="0">
                <a:cs typeface="Times New Roman" charset="0"/>
              </a:rPr>
              <a:t>kontraprestasi</a:t>
            </a:r>
            <a:r>
              <a:rPr lang="en-US" dirty="0" smtClean="0">
                <a:cs typeface="Times New Roman" charset="0"/>
              </a:rPr>
              <a:t> yang </a:t>
            </a:r>
            <a:r>
              <a:rPr lang="en-US" dirty="0" err="1" smtClean="0">
                <a:cs typeface="Times New Roman" charset="0"/>
              </a:rPr>
              <a:t>dapat</a:t>
            </a:r>
            <a:r>
              <a:rPr lang="en-US" dirty="0" smtClean="0">
                <a:cs typeface="Times New Roman" charset="0"/>
              </a:rPr>
              <a:t> </a:t>
            </a:r>
            <a:r>
              <a:rPr lang="en-US" dirty="0" err="1" smtClean="0">
                <a:cs typeface="Times New Roman" charset="0"/>
              </a:rPr>
              <a:t>ditunjukkan</a:t>
            </a:r>
            <a:r>
              <a:rPr lang="en-US" dirty="0" smtClean="0">
                <a:cs typeface="Times New Roman" charset="0"/>
              </a:rPr>
              <a:t> </a:t>
            </a:r>
            <a:r>
              <a:rPr lang="en-US" dirty="0" err="1" smtClean="0">
                <a:cs typeface="Times New Roman" charset="0"/>
              </a:rPr>
              <a:t>dalam</a:t>
            </a:r>
            <a:r>
              <a:rPr lang="en-US" dirty="0" smtClean="0">
                <a:cs typeface="Times New Roman" charset="0"/>
              </a:rPr>
              <a:t> </a:t>
            </a:r>
            <a:r>
              <a:rPr lang="en-US" dirty="0" err="1" smtClean="0">
                <a:cs typeface="Times New Roman" charset="0"/>
              </a:rPr>
              <a:t>hal</a:t>
            </a:r>
            <a:r>
              <a:rPr lang="en-US" dirty="0" smtClean="0">
                <a:cs typeface="Times New Roman" charset="0"/>
              </a:rPr>
              <a:t> yang individual, </a:t>
            </a:r>
            <a:r>
              <a:rPr lang="en-US" dirty="0" err="1" smtClean="0">
                <a:cs typeface="Times New Roman" charset="0"/>
              </a:rPr>
              <a:t>maksudnya</a:t>
            </a:r>
            <a:r>
              <a:rPr lang="en-US" dirty="0" smtClean="0">
                <a:cs typeface="Times New Roman" charset="0"/>
              </a:rPr>
              <a:t> </a:t>
            </a:r>
            <a:r>
              <a:rPr lang="en-US" dirty="0" err="1" smtClean="0">
                <a:cs typeface="Times New Roman" charset="0"/>
              </a:rPr>
              <a:t>adalah</a:t>
            </a:r>
            <a:r>
              <a:rPr lang="en-US" dirty="0" smtClean="0">
                <a:cs typeface="Times New Roman" charset="0"/>
              </a:rPr>
              <a:t> </a:t>
            </a:r>
            <a:r>
              <a:rPr lang="en-US" dirty="0" err="1" smtClean="0">
                <a:cs typeface="Times New Roman" charset="0"/>
              </a:rPr>
              <a:t>untuk</a:t>
            </a:r>
            <a:r>
              <a:rPr lang="en-US" dirty="0" smtClean="0">
                <a:cs typeface="Times New Roman" charset="0"/>
              </a:rPr>
              <a:t> </a:t>
            </a:r>
            <a:r>
              <a:rPr lang="en-US" dirty="0" err="1" smtClean="0">
                <a:cs typeface="Times New Roman" charset="0"/>
              </a:rPr>
              <a:t>membiayai</a:t>
            </a:r>
            <a:r>
              <a:rPr lang="en-US" dirty="0" smtClean="0">
                <a:cs typeface="Times New Roman" charset="0"/>
              </a:rPr>
              <a:t> </a:t>
            </a:r>
            <a:r>
              <a:rPr lang="en-US" dirty="0" err="1" smtClean="0">
                <a:cs typeface="Times New Roman" charset="0"/>
              </a:rPr>
              <a:t>pengeluaran</a:t>
            </a:r>
            <a:r>
              <a:rPr lang="en-US" dirty="0" smtClean="0">
                <a:cs typeface="Times New Roman" charset="0"/>
              </a:rPr>
              <a:t> </a:t>
            </a:r>
            <a:r>
              <a:rPr lang="en-US" dirty="0" err="1" smtClean="0">
                <a:cs typeface="Times New Roman" charset="0"/>
              </a:rPr>
              <a:t>Pemerintah</a:t>
            </a:r>
            <a:r>
              <a:rPr lang="en-US" dirty="0" smtClean="0">
                <a:cs typeface="Times New Roman" charset="0"/>
              </a:rPr>
              <a:t>”.</a:t>
            </a:r>
            <a:r>
              <a:rPr lang="en-GB" dirty="0" smtClean="0">
                <a:cs typeface="Times New Roman" charset="0"/>
              </a:rPr>
              <a:t> </a:t>
            </a:r>
            <a:endParaRPr lang="en-US" dirty="0" smtClean="0">
              <a:cs typeface="Times New Roman" charset="0"/>
            </a:endParaRPr>
          </a:p>
        </p:txBody>
      </p:sp>
      <p:sp>
        <p:nvSpPr>
          <p:cNvPr id="5" name="Slide Number Placeholder 4"/>
          <p:cNvSpPr>
            <a:spLocks noGrp="1"/>
          </p:cNvSpPr>
          <p:nvPr>
            <p:ph type="sldNum" sz="quarter" idx="12"/>
          </p:nvPr>
        </p:nvSpPr>
        <p:spPr/>
        <p:txBody>
          <a:bodyPr/>
          <a:lstStyle/>
          <a:p>
            <a:pPr>
              <a:defRPr/>
            </a:pPr>
            <a:fld id="{CAD98D95-713A-4857-ACEE-14621FF93ABB}" type="slidenum">
              <a:rPr lang="en-GB" smtClean="0"/>
              <a:pPr>
                <a:defRPr/>
              </a:pPr>
              <a:t>7</a:t>
            </a:fld>
            <a:endParaRPr lang="en-GB"/>
          </a:p>
        </p:txBody>
      </p:sp>
      <p:sp>
        <p:nvSpPr>
          <p:cNvPr id="6" name="Footer Placeholder 5"/>
          <p:cNvSpPr>
            <a:spLocks noGrp="1"/>
          </p:cNvSpPr>
          <p:nvPr>
            <p:ph type="ftr" sz="quarter" idx="11"/>
          </p:nvPr>
        </p:nvSpPr>
        <p:spPr/>
        <p:txBody>
          <a:bodyPr/>
          <a:lstStyle/>
          <a:p>
            <a:pPr>
              <a:defRPr/>
            </a:pPr>
            <a:r>
              <a:rPr lang="en-GB"/>
              <a:t>SEJARAH PERPAJAKAN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dissolve">
                                      <p:cBhvr>
                                        <p:cTn id="7" dur="500"/>
                                        <p:tgtEl>
                                          <p:spTgt spid="55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dissolve">
                                      <p:cBhvr>
                                        <p:cTn id="12"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b="1" smtClean="0">
                <a:cs typeface="Times New Roman" charset="0"/>
              </a:rPr>
              <a:t>Pengertian Pajak</a:t>
            </a:r>
            <a:r>
              <a:rPr lang="en-GB" smtClean="0"/>
              <a:t> </a:t>
            </a:r>
          </a:p>
        </p:txBody>
      </p:sp>
      <p:sp>
        <p:nvSpPr>
          <p:cNvPr id="56323" name="Rectangle 3"/>
          <p:cNvSpPr>
            <a:spLocks noGrp="1" noChangeArrowheads="1"/>
          </p:cNvSpPr>
          <p:nvPr>
            <p:ph idx="1"/>
          </p:nvPr>
        </p:nvSpPr>
        <p:spPr/>
        <p:txBody>
          <a:bodyPr/>
          <a:lstStyle/>
          <a:p>
            <a:pPr algn="just" eaLnBrk="1" hangingPunct="1">
              <a:lnSpc>
                <a:spcPct val="90000"/>
              </a:lnSpc>
              <a:defRPr/>
            </a:pPr>
            <a:r>
              <a:rPr lang="en-US" sz="2000" b="1" dirty="0" smtClean="0">
                <a:cs typeface="Times New Roman" charset="0"/>
              </a:rPr>
              <a:t>Dr. </a:t>
            </a:r>
            <a:r>
              <a:rPr lang="en-US" sz="2000" b="1" dirty="0" err="1" smtClean="0">
                <a:cs typeface="Times New Roman" charset="0"/>
              </a:rPr>
              <a:t>Soeparman</a:t>
            </a:r>
            <a:r>
              <a:rPr lang="en-US" sz="2000" b="1" dirty="0" smtClean="0">
                <a:cs typeface="Times New Roman" charset="0"/>
              </a:rPr>
              <a:t> </a:t>
            </a:r>
            <a:r>
              <a:rPr lang="en-US" sz="2000" b="1" dirty="0" err="1" smtClean="0">
                <a:cs typeface="Times New Roman" charset="0"/>
              </a:rPr>
              <a:t>Soemahamidjaja</a:t>
            </a:r>
            <a:r>
              <a:rPr lang="en-US" sz="2000" dirty="0" smtClean="0">
                <a:cs typeface="Times New Roman" charset="0"/>
              </a:rPr>
              <a:t>: “</a:t>
            </a:r>
            <a:r>
              <a:rPr lang="en-US" sz="2000" dirty="0" err="1" smtClean="0">
                <a:cs typeface="Times New Roman" charset="0"/>
              </a:rPr>
              <a:t>Pajak</a:t>
            </a:r>
            <a:r>
              <a:rPr lang="en-US" sz="2000" dirty="0" smtClean="0">
                <a:cs typeface="Times New Roman" charset="0"/>
              </a:rPr>
              <a:t> </a:t>
            </a:r>
            <a:r>
              <a:rPr lang="en-US" sz="2000" dirty="0" err="1" smtClean="0">
                <a:cs typeface="Times New Roman" charset="0"/>
              </a:rPr>
              <a:t>adalah</a:t>
            </a:r>
            <a:r>
              <a:rPr lang="en-US" sz="2000" dirty="0" smtClean="0">
                <a:cs typeface="Times New Roman" charset="0"/>
              </a:rPr>
              <a:t> </a:t>
            </a:r>
            <a:r>
              <a:rPr lang="en-US" sz="2000" dirty="0" err="1" smtClean="0">
                <a:cs typeface="Times New Roman" charset="0"/>
              </a:rPr>
              <a:t>iuran</a:t>
            </a:r>
            <a:r>
              <a:rPr lang="en-US" sz="2000" dirty="0" smtClean="0">
                <a:cs typeface="Times New Roman" charset="0"/>
              </a:rPr>
              <a:t> </a:t>
            </a:r>
            <a:r>
              <a:rPr lang="en-US" sz="2000" dirty="0" err="1" smtClean="0">
                <a:cs typeface="Times New Roman" charset="0"/>
              </a:rPr>
              <a:t>wajib</a:t>
            </a:r>
            <a:r>
              <a:rPr lang="en-US" sz="2000" dirty="0" smtClean="0">
                <a:cs typeface="Times New Roman" charset="0"/>
              </a:rPr>
              <a:t>, </a:t>
            </a:r>
            <a:r>
              <a:rPr lang="en-US" sz="2000" dirty="0" err="1" smtClean="0">
                <a:cs typeface="Times New Roman" charset="0"/>
              </a:rPr>
              <a:t>berupa</a:t>
            </a:r>
            <a:r>
              <a:rPr lang="en-US" sz="2000" dirty="0" smtClean="0">
                <a:cs typeface="Times New Roman" charset="0"/>
              </a:rPr>
              <a:t> </a:t>
            </a:r>
            <a:r>
              <a:rPr lang="en-US" sz="2000" dirty="0" err="1" smtClean="0">
                <a:cs typeface="Times New Roman" charset="0"/>
              </a:rPr>
              <a:t>uang</a:t>
            </a:r>
            <a:r>
              <a:rPr lang="en-US" sz="2000" dirty="0" smtClean="0">
                <a:cs typeface="Times New Roman" charset="0"/>
              </a:rPr>
              <a:t> </a:t>
            </a:r>
            <a:r>
              <a:rPr lang="en-US" sz="2000" dirty="0" err="1" smtClean="0">
                <a:cs typeface="Times New Roman" charset="0"/>
              </a:rPr>
              <a:t>atau</a:t>
            </a:r>
            <a:r>
              <a:rPr lang="en-US" sz="2000" dirty="0" smtClean="0">
                <a:cs typeface="Times New Roman" charset="0"/>
              </a:rPr>
              <a:t> </a:t>
            </a:r>
            <a:r>
              <a:rPr lang="en-US" sz="2000" dirty="0" err="1" smtClean="0">
                <a:cs typeface="Times New Roman" charset="0"/>
              </a:rPr>
              <a:t>barang</a:t>
            </a:r>
            <a:r>
              <a:rPr lang="en-US" sz="2000" dirty="0" smtClean="0">
                <a:cs typeface="Times New Roman" charset="0"/>
              </a:rPr>
              <a:t>, yang </a:t>
            </a:r>
            <a:r>
              <a:rPr lang="en-US" sz="2000" dirty="0" err="1" smtClean="0">
                <a:cs typeface="Times New Roman" charset="0"/>
              </a:rPr>
              <a:t>dipungut</a:t>
            </a:r>
            <a:r>
              <a:rPr lang="en-US" sz="2000" dirty="0" smtClean="0">
                <a:cs typeface="Times New Roman" charset="0"/>
              </a:rPr>
              <a:t> </a:t>
            </a:r>
            <a:r>
              <a:rPr lang="en-US" sz="2000" dirty="0" err="1" smtClean="0">
                <a:cs typeface="Times New Roman" charset="0"/>
              </a:rPr>
              <a:t>oleh</a:t>
            </a:r>
            <a:r>
              <a:rPr lang="en-US" sz="2000" dirty="0" smtClean="0">
                <a:cs typeface="Times New Roman" charset="0"/>
              </a:rPr>
              <a:t> </a:t>
            </a:r>
            <a:r>
              <a:rPr lang="en-US" sz="2000" dirty="0" err="1" smtClean="0">
                <a:cs typeface="Times New Roman" charset="0"/>
              </a:rPr>
              <a:t>Penguasa</a:t>
            </a:r>
            <a:r>
              <a:rPr lang="en-US" sz="2000" dirty="0" smtClean="0">
                <a:cs typeface="Times New Roman" charset="0"/>
              </a:rPr>
              <a:t> </a:t>
            </a:r>
            <a:r>
              <a:rPr lang="en-US" sz="2000" dirty="0" err="1" smtClean="0">
                <a:cs typeface="Times New Roman" charset="0"/>
              </a:rPr>
              <a:t>berdasarkan</a:t>
            </a:r>
            <a:r>
              <a:rPr lang="en-US" sz="2000" dirty="0" smtClean="0">
                <a:cs typeface="Times New Roman" charset="0"/>
              </a:rPr>
              <a:t> </a:t>
            </a:r>
            <a:r>
              <a:rPr lang="en-US" sz="2000" dirty="0" err="1" smtClean="0">
                <a:cs typeface="Times New Roman" charset="0"/>
              </a:rPr>
              <a:t>norma-norma</a:t>
            </a:r>
            <a:r>
              <a:rPr lang="en-US" sz="2000" dirty="0" smtClean="0">
                <a:cs typeface="Times New Roman" charset="0"/>
              </a:rPr>
              <a:t> </a:t>
            </a:r>
            <a:r>
              <a:rPr lang="en-US" sz="2000" dirty="0" err="1" smtClean="0">
                <a:cs typeface="Times New Roman" charset="0"/>
              </a:rPr>
              <a:t>hukum</a:t>
            </a:r>
            <a:r>
              <a:rPr lang="en-US" sz="2000" dirty="0" smtClean="0">
                <a:cs typeface="Times New Roman" charset="0"/>
              </a:rPr>
              <a:t>, </a:t>
            </a:r>
            <a:r>
              <a:rPr lang="en-US" sz="2000" dirty="0" err="1" smtClean="0">
                <a:cs typeface="Times New Roman" charset="0"/>
              </a:rPr>
              <a:t>guna</a:t>
            </a:r>
            <a:r>
              <a:rPr lang="en-US" sz="2000" dirty="0" smtClean="0">
                <a:cs typeface="Times New Roman" charset="0"/>
              </a:rPr>
              <a:t> </a:t>
            </a:r>
            <a:r>
              <a:rPr lang="en-US" sz="2000" dirty="0" err="1" smtClean="0">
                <a:cs typeface="Times New Roman" charset="0"/>
              </a:rPr>
              <a:t>menutup</a:t>
            </a:r>
            <a:r>
              <a:rPr lang="en-US" sz="2000" dirty="0" smtClean="0">
                <a:cs typeface="Times New Roman" charset="0"/>
              </a:rPr>
              <a:t> </a:t>
            </a:r>
            <a:r>
              <a:rPr lang="en-US" sz="2000" dirty="0" err="1" smtClean="0">
                <a:cs typeface="Times New Roman" charset="0"/>
              </a:rPr>
              <a:t>biaya</a:t>
            </a:r>
            <a:r>
              <a:rPr lang="en-US" sz="2000" dirty="0" smtClean="0">
                <a:cs typeface="Times New Roman" charset="0"/>
              </a:rPr>
              <a:t> </a:t>
            </a:r>
            <a:r>
              <a:rPr lang="en-US" sz="2000" dirty="0" err="1" smtClean="0">
                <a:cs typeface="Times New Roman" charset="0"/>
              </a:rPr>
              <a:t>produksi</a:t>
            </a:r>
            <a:r>
              <a:rPr lang="en-US" sz="2000" dirty="0" smtClean="0">
                <a:cs typeface="Times New Roman" charset="0"/>
              </a:rPr>
              <a:t> </a:t>
            </a:r>
            <a:r>
              <a:rPr lang="en-US" sz="2000" dirty="0" err="1" smtClean="0">
                <a:cs typeface="Times New Roman" charset="0"/>
              </a:rPr>
              <a:t>barang-barang</a:t>
            </a:r>
            <a:r>
              <a:rPr lang="en-US" sz="2000" dirty="0" smtClean="0">
                <a:cs typeface="Times New Roman" charset="0"/>
              </a:rPr>
              <a:t> </a:t>
            </a:r>
            <a:r>
              <a:rPr lang="en-US" sz="2000" dirty="0" err="1" smtClean="0">
                <a:cs typeface="Times New Roman" charset="0"/>
              </a:rPr>
              <a:t>dan</a:t>
            </a:r>
            <a:r>
              <a:rPr lang="en-US" sz="2000" dirty="0" smtClean="0">
                <a:cs typeface="Times New Roman" charset="0"/>
              </a:rPr>
              <a:t> </a:t>
            </a:r>
            <a:r>
              <a:rPr lang="en-US" sz="2000" dirty="0" err="1" smtClean="0">
                <a:cs typeface="Times New Roman" charset="0"/>
              </a:rPr>
              <a:t>jasa-jasa</a:t>
            </a:r>
            <a:r>
              <a:rPr lang="en-US" sz="2000" dirty="0" smtClean="0">
                <a:cs typeface="Times New Roman" charset="0"/>
              </a:rPr>
              <a:t> </a:t>
            </a:r>
            <a:r>
              <a:rPr lang="en-US" sz="2000" dirty="0" err="1" smtClean="0">
                <a:cs typeface="Times New Roman" charset="0"/>
              </a:rPr>
              <a:t>kolektif</a:t>
            </a:r>
            <a:r>
              <a:rPr lang="en-US" sz="2000" dirty="0" smtClean="0">
                <a:cs typeface="Times New Roman" charset="0"/>
              </a:rPr>
              <a:t> </a:t>
            </a:r>
            <a:r>
              <a:rPr lang="en-US" sz="2000" dirty="0" err="1" smtClean="0">
                <a:cs typeface="Times New Roman" charset="0"/>
              </a:rPr>
              <a:t>dalam</a:t>
            </a:r>
            <a:r>
              <a:rPr lang="en-US" sz="2000" dirty="0" smtClean="0">
                <a:cs typeface="Times New Roman" charset="0"/>
              </a:rPr>
              <a:t> </a:t>
            </a:r>
            <a:r>
              <a:rPr lang="en-US" sz="2000" dirty="0" err="1" smtClean="0">
                <a:cs typeface="Times New Roman" charset="0"/>
              </a:rPr>
              <a:t>mencapai</a:t>
            </a:r>
            <a:r>
              <a:rPr lang="en-US" sz="2000" dirty="0" smtClean="0">
                <a:cs typeface="Times New Roman" charset="0"/>
              </a:rPr>
              <a:t> </a:t>
            </a:r>
            <a:r>
              <a:rPr lang="en-US" sz="2000" dirty="0" err="1" smtClean="0">
                <a:cs typeface="Times New Roman" charset="0"/>
              </a:rPr>
              <a:t>kesejahteraan</a:t>
            </a:r>
            <a:r>
              <a:rPr lang="en-US" sz="2000" dirty="0" smtClean="0">
                <a:cs typeface="Times New Roman" charset="0"/>
              </a:rPr>
              <a:t> </a:t>
            </a:r>
            <a:r>
              <a:rPr lang="en-US" sz="2000" dirty="0" err="1" smtClean="0">
                <a:cs typeface="Times New Roman" charset="0"/>
              </a:rPr>
              <a:t>umum</a:t>
            </a:r>
            <a:r>
              <a:rPr lang="en-US" sz="2000" dirty="0" smtClean="0">
                <a:cs typeface="Times New Roman" charset="0"/>
              </a:rPr>
              <a:t>”.</a:t>
            </a:r>
          </a:p>
          <a:p>
            <a:pPr algn="just" eaLnBrk="1" hangingPunct="1">
              <a:lnSpc>
                <a:spcPct val="90000"/>
              </a:lnSpc>
              <a:defRPr/>
            </a:pPr>
            <a:r>
              <a:rPr lang="en-US" sz="2000" b="1" dirty="0" smtClean="0">
                <a:cs typeface="Times New Roman" charset="0"/>
              </a:rPr>
              <a:t>Prof. Dr. </a:t>
            </a:r>
            <a:r>
              <a:rPr lang="en-US" sz="2000" b="1" dirty="0" err="1" smtClean="0">
                <a:cs typeface="Times New Roman" charset="0"/>
              </a:rPr>
              <a:t>Rochmat</a:t>
            </a:r>
            <a:r>
              <a:rPr lang="en-US" sz="2000" b="1" dirty="0" smtClean="0">
                <a:cs typeface="Times New Roman" charset="0"/>
              </a:rPr>
              <a:t> </a:t>
            </a:r>
            <a:r>
              <a:rPr lang="en-US" sz="2000" b="1" dirty="0" err="1" smtClean="0">
                <a:cs typeface="Times New Roman" charset="0"/>
              </a:rPr>
              <a:t>Soemitro</a:t>
            </a:r>
            <a:r>
              <a:rPr lang="en-US" sz="2000" b="1" dirty="0" smtClean="0">
                <a:cs typeface="Times New Roman" charset="0"/>
              </a:rPr>
              <a:t>, S.H.</a:t>
            </a:r>
            <a:r>
              <a:rPr lang="en-US" sz="2000" dirty="0" smtClean="0">
                <a:cs typeface="Times New Roman" charset="0"/>
              </a:rPr>
              <a:t>: “</a:t>
            </a:r>
            <a:r>
              <a:rPr lang="en-US" sz="2000" dirty="0" err="1" smtClean="0">
                <a:cs typeface="Times New Roman" charset="0"/>
              </a:rPr>
              <a:t>Pajak</a:t>
            </a:r>
            <a:r>
              <a:rPr lang="en-US" sz="2000" dirty="0" smtClean="0">
                <a:cs typeface="Times New Roman" charset="0"/>
              </a:rPr>
              <a:t> </a:t>
            </a:r>
            <a:r>
              <a:rPr lang="en-US" sz="2000" dirty="0" err="1" smtClean="0">
                <a:cs typeface="Times New Roman" charset="0"/>
              </a:rPr>
              <a:t>adalah</a:t>
            </a:r>
            <a:r>
              <a:rPr lang="en-US" sz="2000" dirty="0" smtClean="0">
                <a:cs typeface="Times New Roman" charset="0"/>
              </a:rPr>
              <a:t> </a:t>
            </a:r>
            <a:r>
              <a:rPr lang="en-US" sz="2000" dirty="0" err="1" smtClean="0">
                <a:cs typeface="Times New Roman" charset="0"/>
              </a:rPr>
              <a:t>iuran</a:t>
            </a:r>
            <a:r>
              <a:rPr lang="en-US" sz="2000" dirty="0" smtClean="0">
                <a:cs typeface="Times New Roman" charset="0"/>
              </a:rPr>
              <a:t> </a:t>
            </a:r>
            <a:r>
              <a:rPr lang="en-US" sz="2000" dirty="0" err="1" smtClean="0">
                <a:cs typeface="Times New Roman" charset="0"/>
              </a:rPr>
              <a:t>kepada</a:t>
            </a:r>
            <a:r>
              <a:rPr lang="en-US" sz="2000" dirty="0" smtClean="0">
                <a:cs typeface="Times New Roman" charset="0"/>
              </a:rPr>
              <a:t> </a:t>
            </a:r>
            <a:r>
              <a:rPr lang="en-US" sz="2000" dirty="0" err="1" smtClean="0">
                <a:cs typeface="Times New Roman" charset="0"/>
              </a:rPr>
              <a:t>Kas</a:t>
            </a:r>
            <a:r>
              <a:rPr lang="en-US" sz="2000" dirty="0" smtClean="0">
                <a:cs typeface="Times New Roman" charset="0"/>
              </a:rPr>
              <a:t> Negara </a:t>
            </a:r>
            <a:r>
              <a:rPr lang="en-US" sz="2000" dirty="0" err="1" smtClean="0">
                <a:cs typeface="Times New Roman" charset="0"/>
              </a:rPr>
              <a:t>berdasarkan</a:t>
            </a:r>
            <a:r>
              <a:rPr lang="en-US" sz="2000" dirty="0" smtClean="0">
                <a:cs typeface="Times New Roman" charset="0"/>
              </a:rPr>
              <a:t> </a:t>
            </a:r>
            <a:r>
              <a:rPr lang="en-US" sz="2000" dirty="0" err="1" smtClean="0">
                <a:cs typeface="Times New Roman" charset="0"/>
              </a:rPr>
              <a:t>Undang-undang</a:t>
            </a:r>
            <a:r>
              <a:rPr lang="en-US" sz="2000" dirty="0" smtClean="0">
                <a:cs typeface="Times New Roman" charset="0"/>
              </a:rPr>
              <a:t> (yang </a:t>
            </a:r>
            <a:r>
              <a:rPr lang="en-US" sz="2000" dirty="0" err="1" smtClean="0">
                <a:cs typeface="Times New Roman" charset="0"/>
              </a:rPr>
              <a:t>dapat</a:t>
            </a:r>
            <a:r>
              <a:rPr lang="en-US" sz="2000" dirty="0" smtClean="0">
                <a:cs typeface="Times New Roman" charset="0"/>
              </a:rPr>
              <a:t> </a:t>
            </a:r>
            <a:r>
              <a:rPr lang="en-US" sz="2000" dirty="0" err="1" smtClean="0">
                <a:cs typeface="Times New Roman" charset="0"/>
              </a:rPr>
              <a:t>dipaksakan</a:t>
            </a:r>
            <a:r>
              <a:rPr lang="en-US" sz="2000" dirty="0" smtClean="0">
                <a:cs typeface="Times New Roman" charset="0"/>
              </a:rPr>
              <a:t>) </a:t>
            </a:r>
            <a:r>
              <a:rPr lang="en-US" sz="2000" dirty="0" err="1" smtClean="0">
                <a:cs typeface="Times New Roman" charset="0"/>
              </a:rPr>
              <a:t>dengan</a:t>
            </a:r>
            <a:r>
              <a:rPr lang="en-US" sz="2000" dirty="0" smtClean="0">
                <a:cs typeface="Times New Roman" charset="0"/>
              </a:rPr>
              <a:t> </a:t>
            </a:r>
            <a:r>
              <a:rPr lang="en-US" sz="2000" dirty="0" err="1" smtClean="0">
                <a:cs typeface="Times New Roman" charset="0"/>
              </a:rPr>
              <a:t>tiada</a:t>
            </a:r>
            <a:r>
              <a:rPr lang="en-US" sz="2000" dirty="0" smtClean="0">
                <a:cs typeface="Times New Roman" charset="0"/>
              </a:rPr>
              <a:t> </a:t>
            </a:r>
            <a:r>
              <a:rPr lang="en-US" sz="2000" dirty="0" err="1" smtClean="0">
                <a:cs typeface="Times New Roman" charset="0"/>
              </a:rPr>
              <a:t>mendapat</a:t>
            </a:r>
            <a:r>
              <a:rPr lang="en-US" sz="2000" dirty="0" smtClean="0">
                <a:cs typeface="Times New Roman" charset="0"/>
              </a:rPr>
              <a:t> </a:t>
            </a:r>
            <a:r>
              <a:rPr lang="en-US" sz="2000" dirty="0" err="1" smtClean="0">
                <a:cs typeface="Times New Roman" charset="0"/>
              </a:rPr>
              <a:t>jasa</a:t>
            </a:r>
            <a:r>
              <a:rPr lang="en-US" sz="2000" dirty="0" smtClean="0">
                <a:cs typeface="Times New Roman" charset="0"/>
              </a:rPr>
              <a:t> </a:t>
            </a:r>
            <a:r>
              <a:rPr lang="en-US" sz="2000" dirty="0" err="1" smtClean="0">
                <a:cs typeface="Times New Roman" charset="0"/>
              </a:rPr>
              <a:t>timbal</a:t>
            </a:r>
            <a:r>
              <a:rPr lang="en-US" sz="2000" dirty="0" smtClean="0">
                <a:cs typeface="Times New Roman" charset="0"/>
              </a:rPr>
              <a:t> (</a:t>
            </a:r>
            <a:r>
              <a:rPr lang="en-US" sz="2000" dirty="0" err="1" smtClean="0">
                <a:cs typeface="Times New Roman" charset="0"/>
              </a:rPr>
              <a:t>kontraprestasi</a:t>
            </a:r>
            <a:r>
              <a:rPr lang="en-US" sz="2000" dirty="0" smtClean="0">
                <a:cs typeface="Times New Roman" charset="0"/>
              </a:rPr>
              <a:t>), yang </a:t>
            </a:r>
            <a:r>
              <a:rPr lang="en-US" sz="2000" dirty="0" err="1" smtClean="0">
                <a:cs typeface="Times New Roman" charset="0"/>
              </a:rPr>
              <a:t>langsung</a:t>
            </a:r>
            <a:r>
              <a:rPr lang="en-US" sz="2000" dirty="0" smtClean="0">
                <a:cs typeface="Times New Roman" charset="0"/>
              </a:rPr>
              <a:t> </a:t>
            </a:r>
            <a:r>
              <a:rPr lang="en-US" sz="2000" dirty="0" err="1" smtClean="0">
                <a:cs typeface="Times New Roman" charset="0"/>
              </a:rPr>
              <a:t>dapat</a:t>
            </a:r>
            <a:r>
              <a:rPr lang="en-US" sz="2000" dirty="0" smtClean="0">
                <a:cs typeface="Times New Roman" charset="0"/>
              </a:rPr>
              <a:t> </a:t>
            </a:r>
            <a:r>
              <a:rPr lang="en-US" sz="2000" dirty="0" err="1" smtClean="0">
                <a:cs typeface="Times New Roman" charset="0"/>
              </a:rPr>
              <a:t>ditunjukkan</a:t>
            </a:r>
            <a:r>
              <a:rPr lang="en-US" sz="2000" dirty="0" smtClean="0">
                <a:cs typeface="Times New Roman" charset="0"/>
              </a:rPr>
              <a:t> </a:t>
            </a:r>
            <a:r>
              <a:rPr lang="en-US" sz="2000" dirty="0" err="1" smtClean="0">
                <a:cs typeface="Times New Roman" charset="0"/>
              </a:rPr>
              <a:t>dan</a:t>
            </a:r>
            <a:r>
              <a:rPr lang="en-US" sz="2000" dirty="0" smtClean="0">
                <a:cs typeface="Times New Roman" charset="0"/>
              </a:rPr>
              <a:t> yang </a:t>
            </a:r>
            <a:r>
              <a:rPr lang="en-US" sz="2000" dirty="0" err="1" smtClean="0">
                <a:cs typeface="Times New Roman" charset="0"/>
              </a:rPr>
              <a:t>digunakan</a:t>
            </a:r>
            <a:r>
              <a:rPr lang="en-US" sz="2000" dirty="0" smtClean="0">
                <a:cs typeface="Times New Roman" charset="0"/>
              </a:rPr>
              <a:t> </a:t>
            </a:r>
            <a:r>
              <a:rPr lang="en-US" sz="2000" dirty="0" err="1" smtClean="0">
                <a:cs typeface="Times New Roman" charset="0"/>
              </a:rPr>
              <a:t>untuk</a:t>
            </a:r>
            <a:r>
              <a:rPr lang="en-US" sz="2000" dirty="0" smtClean="0">
                <a:cs typeface="Times New Roman" charset="0"/>
              </a:rPr>
              <a:t> </a:t>
            </a:r>
            <a:r>
              <a:rPr lang="en-US" sz="2000" dirty="0" err="1" smtClean="0">
                <a:cs typeface="Times New Roman" charset="0"/>
              </a:rPr>
              <a:t>membayar</a:t>
            </a:r>
            <a:r>
              <a:rPr lang="en-US" sz="2000" dirty="0" smtClean="0">
                <a:cs typeface="Times New Roman" charset="0"/>
              </a:rPr>
              <a:t> </a:t>
            </a:r>
            <a:r>
              <a:rPr lang="en-US" sz="2000" dirty="0" err="1" smtClean="0">
                <a:cs typeface="Times New Roman" charset="0"/>
              </a:rPr>
              <a:t>pengeluaran</a:t>
            </a:r>
            <a:r>
              <a:rPr lang="en-US" sz="2000" dirty="0" smtClean="0">
                <a:cs typeface="Times New Roman" charset="0"/>
              </a:rPr>
              <a:t> </a:t>
            </a:r>
            <a:r>
              <a:rPr lang="en-US" sz="2000" dirty="0" err="1" smtClean="0">
                <a:cs typeface="Times New Roman" charset="0"/>
              </a:rPr>
              <a:t>umum</a:t>
            </a:r>
            <a:r>
              <a:rPr lang="en-US" sz="2000" dirty="0" smtClean="0">
                <a:cs typeface="Times New Roman" charset="0"/>
              </a:rPr>
              <a:t>”.</a:t>
            </a:r>
            <a:r>
              <a:rPr lang="en-GB" sz="2000" dirty="0" smtClean="0">
                <a:cs typeface="Times New Roman" charset="0"/>
              </a:rPr>
              <a:t> </a:t>
            </a:r>
            <a:endParaRPr lang="id-ID" sz="2000" dirty="0" smtClean="0">
              <a:cs typeface="Times New Roman" charset="0"/>
            </a:endParaRPr>
          </a:p>
          <a:p>
            <a:pPr algn="just" eaLnBrk="1" hangingPunct="1">
              <a:lnSpc>
                <a:spcPct val="90000"/>
              </a:lnSpc>
              <a:buFont typeface="Arial" charset="0"/>
              <a:buNone/>
              <a:defRPr/>
            </a:pPr>
            <a:endParaRPr lang="id-ID" sz="2000" dirty="0" smtClean="0">
              <a:cs typeface="Times New Roman" charset="0"/>
            </a:endParaRPr>
          </a:p>
          <a:p>
            <a:pPr marL="0" indent="0" algn="just" eaLnBrk="1" hangingPunct="1">
              <a:lnSpc>
                <a:spcPct val="90000"/>
              </a:lnSpc>
              <a:buFontTx/>
              <a:buNone/>
              <a:defRPr/>
            </a:pPr>
            <a:r>
              <a:rPr lang="en-US" sz="2000" dirty="0" smtClean="0">
                <a:cs typeface="Times New Roman" charset="0"/>
              </a:rPr>
              <a:t>D</a:t>
            </a:r>
            <a:r>
              <a:rPr lang="id-ID" sz="2000" dirty="0" smtClean="0">
                <a:cs typeface="Times New Roman" charset="0"/>
              </a:rPr>
              <a:t>e</a:t>
            </a:r>
            <a:r>
              <a:rPr lang="en-US" sz="2000" dirty="0" err="1" smtClean="0">
                <a:cs typeface="Times New Roman" charset="0"/>
              </a:rPr>
              <a:t>finisi</a:t>
            </a:r>
            <a:r>
              <a:rPr lang="en-US" sz="2000" dirty="0" smtClean="0">
                <a:cs typeface="Times New Roman" charset="0"/>
              </a:rPr>
              <a:t> </a:t>
            </a:r>
            <a:r>
              <a:rPr lang="en-US" sz="2000" dirty="0" err="1" smtClean="0">
                <a:cs typeface="Times New Roman" charset="0"/>
              </a:rPr>
              <a:t>Pajak</a:t>
            </a:r>
            <a:r>
              <a:rPr lang="en-US" sz="2000" dirty="0" smtClean="0">
                <a:cs typeface="Times New Roman" charset="0"/>
              </a:rPr>
              <a:t> </a:t>
            </a:r>
            <a:r>
              <a:rPr lang="en-US" sz="2000" dirty="0" err="1" smtClean="0">
                <a:cs typeface="Times New Roman" charset="0"/>
              </a:rPr>
              <a:t>menurut</a:t>
            </a:r>
            <a:r>
              <a:rPr lang="en-US" sz="2000" dirty="0" smtClean="0">
                <a:cs typeface="Times New Roman" charset="0"/>
              </a:rPr>
              <a:t> UU </a:t>
            </a:r>
            <a:r>
              <a:rPr lang="id-ID" sz="2000" dirty="0" smtClean="0">
                <a:cs typeface="Times New Roman" charset="0"/>
              </a:rPr>
              <a:t>N</a:t>
            </a:r>
            <a:r>
              <a:rPr lang="en-US" sz="2000" dirty="0" smtClean="0">
                <a:cs typeface="Times New Roman" charset="0"/>
              </a:rPr>
              <a:t>o:</a:t>
            </a:r>
            <a:r>
              <a:rPr lang="id-ID" sz="2000" dirty="0" smtClean="0">
                <a:cs typeface="Times New Roman" charset="0"/>
              </a:rPr>
              <a:t>16</a:t>
            </a:r>
            <a:r>
              <a:rPr lang="en-US" sz="2000" dirty="0" smtClean="0">
                <a:cs typeface="Times New Roman" charset="0"/>
              </a:rPr>
              <a:t> </a:t>
            </a:r>
            <a:r>
              <a:rPr lang="id-ID" sz="2000" dirty="0" smtClean="0">
                <a:cs typeface="Times New Roman" charset="0"/>
              </a:rPr>
              <a:t>T</a:t>
            </a:r>
            <a:r>
              <a:rPr lang="en-US" sz="2000" dirty="0" err="1" smtClean="0">
                <a:cs typeface="Times New Roman" charset="0"/>
              </a:rPr>
              <a:t>hn</a:t>
            </a:r>
            <a:r>
              <a:rPr lang="en-US" sz="2000" dirty="0" smtClean="0">
                <a:cs typeface="Times New Roman" charset="0"/>
              </a:rPr>
              <a:t> 200</a:t>
            </a:r>
            <a:r>
              <a:rPr lang="id-ID" sz="2000" dirty="0" smtClean="0">
                <a:cs typeface="Times New Roman" charset="0"/>
              </a:rPr>
              <a:t>9</a:t>
            </a:r>
            <a:r>
              <a:rPr lang="en-US" sz="2000" dirty="0" smtClean="0">
                <a:cs typeface="Times New Roman" charset="0"/>
              </a:rPr>
              <a:t> </a:t>
            </a:r>
            <a:r>
              <a:rPr lang="id-ID" sz="2000" dirty="0" smtClean="0">
                <a:cs typeface="Times New Roman" charset="0"/>
              </a:rPr>
              <a:t> Tentang </a:t>
            </a:r>
            <a:r>
              <a:rPr lang="en-US" sz="2000" dirty="0" smtClean="0">
                <a:cs typeface="Times New Roman" charset="0"/>
              </a:rPr>
              <a:t>K</a:t>
            </a:r>
            <a:r>
              <a:rPr lang="id-ID" sz="2000" dirty="0" smtClean="0">
                <a:cs typeface="Times New Roman" charset="0"/>
              </a:rPr>
              <a:t>etentuan </a:t>
            </a:r>
            <a:r>
              <a:rPr lang="en-US" sz="2000" dirty="0" smtClean="0">
                <a:cs typeface="Times New Roman" charset="0"/>
              </a:rPr>
              <a:t>U</a:t>
            </a:r>
            <a:r>
              <a:rPr lang="id-ID" sz="2000" dirty="0" smtClean="0">
                <a:cs typeface="Times New Roman" charset="0"/>
              </a:rPr>
              <a:t>mum dan Tatacara  </a:t>
            </a:r>
            <a:r>
              <a:rPr lang="en-US" sz="2000" dirty="0" smtClean="0">
                <a:cs typeface="Times New Roman" charset="0"/>
              </a:rPr>
              <a:t>P</a:t>
            </a:r>
            <a:r>
              <a:rPr lang="id-ID" sz="2000" dirty="0" smtClean="0">
                <a:cs typeface="Times New Roman" charset="0"/>
              </a:rPr>
              <a:t>erpajakan </a:t>
            </a:r>
            <a:r>
              <a:rPr lang="en-US" sz="2000" dirty="0" smtClean="0">
                <a:cs typeface="Times New Roman" charset="0"/>
              </a:rPr>
              <a:t>:</a:t>
            </a:r>
          </a:p>
          <a:p>
            <a:pPr algn="just" eaLnBrk="1" hangingPunct="1">
              <a:lnSpc>
                <a:spcPct val="90000"/>
              </a:lnSpc>
              <a:buFontTx/>
              <a:buNone/>
              <a:defRPr/>
            </a:pPr>
            <a:r>
              <a:rPr lang="id-ID" sz="2000" dirty="0" smtClean="0">
                <a:cs typeface="Times New Roman" charset="0"/>
              </a:rPr>
              <a:t>	</a:t>
            </a:r>
            <a:r>
              <a:rPr lang="en-US" sz="2000" dirty="0" err="1" smtClean="0">
                <a:cs typeface="Times New Roman" charset="0"/>
              </a:rPr>
              <a:t>Pajak</a:t>
            </a:r>
            <a:r>
              <a:rPr lang="en-US" sz="2000" dirty="0" smtClean="0">
                <a:cs typeface="Times New Roman" charset="0"/>
              </a:rPr>
              <a:t> </a:t>
            </a:r>
            <a:r>
              <a:rPr lang="en-US" sz="2000" dirty="0" err="1" smtClean="0">
                <a:cs typeface="Times New Roman" charset="0"/>
              </a:rPr>
              <a:t>adalah</a:t>
            </a:r>
            <a:r>
              <a:rPr lang="en-US" sz="2000" dirty="0" smtClean="0">
                <a:cs typeface="Times New Roman" charset="0"/>
              </a:rPr>
              <a:t> </a:t>
            </a:r>
            <a:r>
              <a:rPr lang="en-US" sz="2000" dirty="0" err="1" smtClean="0">
                <a:cs typeface="Times New Roman" charset="0"/>
              </a:rPr>
              <a:t>kontribusi</a:t>
            </a:r>
            <a:r>
              <a:rPr lang="en-US" sz="2000" dirty="0" smtClean="0">
                <a:cs typeface="Times New Roman" charset="0"/>
              </a:rPr>
              <a:t> </a:t>
            </a:r>
            <a:r>
              <a:rPr lang="en-US" sz="2000" dirty="0" err="1" smtClean="0">
                <a:cs typeface="Times New Roman" charset="0"/>
              </a:rPr>
              <a:t>wajib</a:t>
            </a:r>
            <a:r>
              <a:rPr lang="en-US" sz="2000" dirty="0" smtClean="0">
                <a:cs typeface="Times New Roman" charset="0"/>
              </a:rPr>
              <a:t> k</a:t>
            </a:r>
            <a:r>
              <a:rPr lang="id-ID" sz="2000" dirty="0" smtClean="0">
                <a:cs typeface="Times New Roman" charset="0"/>
              </a:rPr>
              <a:t>e</a:t>
            </a:r>
            <a:r>
              <a:rPr lang="en-US" sz="2000" dirty="0" smtClean="0">
                <a:cs typeface="Times New Roman" charset="0"/>
              </a:rPr>
              <a:t>p</a:t>
            </a:r>
            <a:r>
              <a:rPr lang="id-ID" sz="2000" dirty="0" smtClean="0">
                <a:cs typeface="Times New Roman" charset="0"/>
              </a:rPr>
              <a:t>a</a:t>
            </a:r>
            <a:r>
              <a:rPr lang="en-US" sz="2000" dirty="0" smtClean="0">
                <a:cs typeface="Times New Roman" charset="0"/>
              </a:rPr>
              <a:t>d</a:t>
            </a:r>
            <a:r>
              <a:rPr lang="id-ID" sz="2000" dirty="0" smtClean="0">
                <a:cs typeface="Times New Roman" charset="0"/>
              </a:rPr>
              <a:t>a</a:t>
            </a:r>
            <a:r>
              <a:rPr lang="en-US" sz="2000" dirty="0" smtClean="0">
                <a:cs typeface="Times New Roman" charset="0"/>
              </a:rPr>
              <a:t> </a:t>
            </a:r>
            <a:r>
              <a:rPr lang="id-ID" sz="2000" dirty="0" smtClean="0">
                <a:cs typeface="Times New Roman" charset="0"/>
              </a:rPr>
              <a:t>Negara </a:t>
            </a:r>
            <a:r>
              <a:rPr lang="en-US" sz="2000" dirty="0" smtClean="0">
                <a:cs typeface="Times New Roman" charset="0"/>
              </a:rPr>
              <a:t>y</a:t>
            </a:r>
            <a:r>
              <a:rPr lang="id-ID" sz="2000" dirty="0" smtClean="0">
                <a:cs typeface="Times New Roman" charset="0"/>
              </a:rPr>
              <a:t>an</a:t>
            </a:r>
            <a:r>
              <a:rPr lang="en-US" sz="2000" dirty="0" smtClean="0">
                <a:cs typeface="Times New Roman" charset="0"/>
              </a:rPr>
              <a:t>g </a:t>
            </a:r>
            <a:r>
              <a:rPr lang="en-US" sz="2000" dirty="0" err="1" smtClean="0">
                <a:cs typeface="Times New Roman" charset="0"/>
              </a:rPr>
              <a:t>terutang</a:t>
            </a:r>
            <a:r>
              <a:rPr lang="id-ID" sz="2000" dirty="0" smtClean="0">
                <a:cs typeface="Times New Roman" charset="0"/>
              </a:rPr>
              <a:t> </a:t>
            </a:r>
            <a:r>
              <a:rPr lang="en-US" sz="2000" dirty="0" err="1" smtClean="0">
                <a:cs typeface="Times New Roman" charset="0"/>
              </a:rPr>
              <a:t>oleh</a:t>
            </a:r>
            <a:r>
              <a:rPr lang="en-US" sz="2000" dirty="0" smtClean="0">
                <a:cs typeface="Times New Roman" charset="0"/>
              </a:rPr>
              <a:t> or</a:t>
            </a:r>
            <a:r>
              <a:rPr lang="id-ID" sz="2000" dirty="0" smtClean="0">
                <a:cs typeface="Times New Roman" charset="0"/>
              </a:rPr>
              <a:t>an</a:t>
            </a:r>
            <a:r>
              <a:rPr lang="en-US" sz="2000" dirty="0" smtClean="0">
                <a:cs typeface="Times New Roman" charset="0"/>
              </a:rPr>
              <a:t>g </a:t>
            </a:r>
            <a:r>
              <a:rPr lang="en-US" sz="2000" dirty="0" err="1" smtClean="0">
                <a:cs typeface="Times New Roman" charset="0"/>
              </a:rPr>
              <a:t>pribadi</a:t>
            </a:r>
            <a:r>
              <a:rPr lang="en-US" sz="2000" dirty="0" smtClean="0">
                <a:cs typeface="Times New Roman" charset="0"/>
              </a:rPr>
              <a:t> </a:t>
            </a:r>
            <a:r>
              <a:rPr lang="en-US" sz="2000" dirty="0" err="1" smtClean="0">
                <a:cs typeface="Times New Roman" charset="0"/>
              </a:rPr>
              <a:t>atau</a:t>
            </a:r>
            <a:r>
              <a:rPr lang="id-ID" sz="2000" dirty="0" smtClean="0">
                <a:cs typeface="Times New Roman" charset="0"/>
              </a:rPr>
              <a:t> </a:t>
            </a:r>
            <a:r>
              <a:rPr lang="en-US" sz="2000" dirty="0" err="1" smtClean="0">
                <a:cs typeface="Times New Roman" charset="0"/>
              </a:rPr>
              <a:t>badan</a:t>
            </a:r>
            <a:r>
              <a:rPr lang="en-US" sz="2000" dirty="0" smtClean="0">
                <a:cs typeface="Times New Roman" charset="0"/>
              </a:rPr>
              <a:t> y</a:t>
            </a:r>
            <a:r>
              <a:rPr lang="id-ID" sz="2000" dirty="0" smtClean="0">
                <a:cs typeface="Times New Roman" charset="0"/>
              </a:rPr>
              <a:t>an</a:t>
            </a:r>
            <a:r>
              <a:rPr lang="en-US" sz="2000" dirty="0" smtClean="0">
                <a:cs typeface="Times New Roman" charset="0"/>
              </a:rPr>
              <a:t>g</a:t>
            </a:r>
            <a:r>
              <a:rPr lang="id-ID" sz="2000" dirty="0" smtClean="0">
                <a:cs typeface="Times New Roman" charset="0"/>
              </a:rPr>
              <a:t> </a:t>
            </a:r>
            <a:r>
              <a:rPr lang="en-US" sz="2000" dirty="0" err="1" smtClean="0">
                <a:cs typeface="Times New Roman" charset="0"/>
              </a:rPr>
              <a:t>bersifat</a:t>
            </a:r>
            <a:r>
              <a:rPr lang="en-US" sz="2000" dirty="0" smtClean="0">
                <a:cs typeface="Times New Roman" charset="0"/>
              </a:rPr>
              <a:t> </a:t>
            </a:r>
            <a:r>
              <a:rPr lang="en-US" sz="2000" dirty="0" err="1" smtClean="0">
                <a:cs typeface="Times New Roman" charset="0"/>
              </a:rPr>
              <a:t>memaksa</a:t>
            </a:r>
            <a:r>
              <a:rPr lang="en-US" sz="2000" dirty="0" smtClean="0">
                <a:cs typeface="Times New Roman" charset="0"/>
              </a:rPr>
              <a:t> </a:t>
            </a:r>
            <a:r>
              <a:rPr lang="en-US" sz="2000" dirty="0" err="1" smtClean="0">
                <a:cs typeface="Times New Roman" charset="0"/>
              </a:rPr>
              <a:t>berd</a:t>
            </a:r>
            <a:r>
              <a:rPr lang="id-ID" sz="2000" dirty="0" smtClean="0">
                <a:cs typeface="Times New Roman" charset="0"/>
              </a:rPr>
              <a:t>a</a:t>
            </a:r>
            <a:r>
              <a:rPr lang="en-US" sz="2000" dirty="0" smtClean="0">
                <a:cs typeface="Times New Roman" charset="0"/>
              </a:rPr>
              <a:t>s</a:t>
            </a:r>
            <a:r>
              <a:rPr lang="id-ID" sz="2000" dirty="0" smtClean="0">
                <a:cs typeface="Times New Roman" charset="0"/>
              </a:rPr>
              <a:t>a</a:t>
            </a:r>
            <a:r>
              <a:rPr lang="en-US" sz="2000" dirty="0" err="1" smtClean="0">
                <a:cs typeface="Times New Roman" charset="0"/>
              </a:rPr>
              <a:t>rkan</a:t>
            </a:r>
            <a:r>
              <a:rPr lang="en-US" sz="2000" dirty="0" smtClean="0">
                <a:cs typeface="Times New Roman" charset="0"/>
              </a:rPr>
              <a:t> UU, d</a:t>
            </a:r>
            <a:r>
              <a:rPr lang="id-ID" sz="2000" dirty="0" smtClean="0">
                <a:cs typeface="Times New Roman" charset="0"/>
              </a:rPr>
              <a:t>en</a:t>
            </a:r>
            <a:r>
              <a:rPr lang="en-US" sz="2000" dirty="0" smtClean="0">
                <a:cs typeface="Times New Roman" charset="0"/>
              </a:rPr>
              <a:t>g</a:t>
            </a:r>
            <a:r>
              <a:rPr lang="id-ID" sz="2000" dirty="0" smtClean="0">
                <a:cs typeface="Times New Roman" charset="0"/>
              </a:rPr>
              <a:t>a</a:t>
            </a:r>
            <a:r>
              <a:rPr lang="en-US" sz="2000" dirty="0" smtClean="0">
                <a:cs typeface="Times New Roman" charset="0"/>
              </a:rPr>
              <a:t>n </a:t>
            </a:r>
            <a:r>
              <a:rPr lang="en-US" sz="2000" dirty="0" err="1" smtClean="0">
                <a:cs typeface="Times New Roman" charset="0"/>
              </a:rPr>
              <a:t>tidak</a:t>
            </a:r>
            <a:r>
              <a:rPr lang="id-ID" sz="2000" dirty="0" smtClean="0">
                <a:cs typeface="Times New Roman" charset="0"/>
              </a:rPr>
              <a:t> </a:t>
            </a:r>
            <a:r>
              <a:rPr lang="en-US" sz="2000" dirty="0" err="1" smtClean="0">
                <a:cs typeface="Times New Roman" charset="0"/>
              </a:rPr>
              <a:t>mendapatkan</a:t>
            </a:r>
            <a:r>
              <a:rPr lang="en-US" sz="2000" dirty="0" smtClean="0">
                <a:cs typeface="Times New Roman" charset="0"/>
              </a:rPr>
              <a:t> </a:t>
            </a:r>
            <a:r>
              <a:rPr lang="en-US" sz="2000" dirty="0" err="1" smtClean="0">
                <a:cs typeface="Times New Roman" charset="0"/>
              </a:rPr>
              <a:t>imbalan</a:t>
            </a:r>
            <a:r>
              <a:rPr lang="en-US" sz="2000" dirty="0" smtClean="0">
                <a:cs typeface="Times New Roman" charset="0"/>
              </a:rPr>
              <a:t> </a:t>
            </a:r>
            <a:r>
              <a:rPr lang="en-US" sz="2000" dirty="0" err="1" smtClean="0">
                <a:cs typeface="Times New Roman" charset="0"/>
              </a:rPr>
              <a:t>secara</a:t>
            </a:r>
            <a:r>
              <a:rPr lang="en-US" sz="2000" dirty="0" smtClean="0">
                <a:cs typeface="Times New Roman" charset="0"/>
              </a:rPr>
              <a:t> </a:t>
            </a:r>
            <a:r>
              <a:rPr lang="en-US" sz="2000" dirty="0" err="1" smtClean="0">
                <a:cs typeface="Times New Roman" charset="0"/>
              </a:rPr>
              <a:t>langsung</a:t>
            </a:r>
            <a:r>
              <a:rPr lang="en-US" sz="2000" dirty="0" smtClean="0">
                <a:cs typeface="Times New Roman" charset="0"/>
              </a:rPr>
              <a:t> </a:t>
            </a:r>
            <a:r>
              <a:rPr lang="en-US" sz="2000" dirty="0" err="1" smtClean="0">
                <a:cs typeface="Times New Roman" charset="0"/>
              </a:rPr>
              <a:t>dan</a:t>
            </a:r>
            <a:r>
              <a:rPr lang="en-US" sz="2000" dirty="0" smtClean="0">
                <a:cs typeface="Times New Roman" charset="0"/>
              </a:rPr>
              <a:t> </a:t>
            </a:r>
            <a:r>
              <a:rPr lang="en-US" sz="2000" dirty="0" err="1" smtClean="0">
                <a:cs typeface="Times New Roman" charset="0"/>
              </a:rPr>
              <a:t>digunakan</a:t>
            </a:r>
            <a:r>
              <a:rPr lang="en-US" sz="2000" dirty="0" smtClean="0">
                <a:cs typeface="Times New Roman" charset="0"/>
              </a:rPr>
              <a:t> u</a:t>
            </a:r>
            <a:r>
              <a:rPr lang="id-ID" sz="2000" dirty="0" smtClean="0">
                <a:cs typeface="Times New Roman" charset="0"/>
              </a:rPr>
              <a:t>n</a:t>
            </a:r>
            <a:r>
              <a:rPr lang="en-US" sz="2000" dirty="0" smtClean="0">
                <a:cs typeface="Times New Roman" charset="0"/>
              </a:rPr>
              <a:t>t</a:t>
            </a:r>
            <a:r>
              <a:rPr lang="id-ID" sz="2000" dirty="0" smtClean="0">
                <a:cs typeface="Times New Roman" charset="0"/>
              </a:rPr>
              <a:t>u</a:t>
            </a:r>
            <a:r>
              <a:rPr lang="en-US" sz="2000" dirty="0" smtClean="0">
                <a:cs typeface="Times New Roman" charset="0"/>
              </a:rPr>
              <a:t>k </a:t>
            </a:r>
            <a:r>
              <a:rPr lang="en-US" sz="2000" dirty="0" err="1" smtClean="0">
                <a:cs typeface="Times New Roman" charset="0"/>
              </a:rPr>
              <a:t>keperlu</a:t>
            </a:r>
            <a:r>
              <a:rPr lang="id-ID" sz="2000" dirty="0" smtClean="0">
                <a:cs typeface="Times New Roman" charset="0"/>
              </a:rPr>
              <a:t>an </a:t>
            </a:r>
            <a:r>
              <a:rPr lang="en-US" sz="2000" dirty="0" err="1" smtClean="0">
                <a:cs typeface="Times New Roman" charset="0"/>
              </a:rPr>
              <a:t>negara</a:t>
            </a:r>
            <a:r>
              <a:rPr lang="en-US" sz="2000" dirty="0" smtClean="0">
                <a:cs typeface="Times New Roman" charset="0"/>
              </a:rPr>
              <a:t> </a:t>
            </a:r>
            <a:r>
              <a:rPr lang="en-US" sz="2000" dirty="0" err="1" smtClean="0">
                <a:cs typeface="Times New Roman" charset="0"/>
              </a:rPr>
              <a:t>bagi</a:t>
            </a:r>
            <a:r>
              <a:rPr lang="en-US" sz="2000" dirty="0" smtClean="0">
                <a:cs typeface="Times New Roman" charset="0"/>
              </a:rPr>
              <a:t> </a:t>
            </a:r>
            <a:r>
              <a:rPr lang="en-US" sz="2000" dirty="0" err="1" smtClean="0">
                <a:cs typeface="Times New Roman" charset="0"/>
              </a:rPr>
              <a:t>sebesar-besarnya</a:t>
            </a:r>
            <a:r>
              <a:rPr lang="en-US" sz="2000" dirty="0" smtClean="0">
                <a:cs typeface="Times New Roman" charset="0"/>
              </a:rPr>
              <a:t> </a:t>
            </a:r>
            <a:r>
              <a:rPr lang="en-US" sz="2000" dirty="0" err="1" smtClean="0">
                <a:cs typeface="Times New Roman" charset="0"/>
              </a:rPr>
              <a:t>kemakmuran</a:t>
            </a:r>
            <a:r>
              <a:rPr lang="en-US" sz="2000" dirty="0" smtClean="0">
                <a:cs typeface="Times New Roman" charset="0"/>
              </a:rPr>
              <a:t> </a:t>
            </a:r>
            <a:r>
              <a:rPr lang="en-US" sz="2000" dirty="0" err="1" smtClean="0">
                <a:cs typeface="Times New Roman" charset="0"/>
              </a:rPr>
              <a:t>rakyat</a:t>
            </a:r>
            <a:r>
              <a:rPr lang="en-US" sz="2000" dirty="0" smtClean="0">
                <a:cs typeface="Times New Roman" charset="0"/>
              </a:rPr>
              <a:t> </a:t>
            </a:r>
          </a:p>
        </p:txBody>
      </p:sp>
      <p:sp>
        <p:nvSpPr>
          <p:cNvPr id="5" name="Slide Number Placeholder 4"/>
          <p:cNvSpPr>
            <a:spLocks noGrp="1"/>
          </p:cNvSpPr>
          <p:nvPr>
            <p:ph type="sldNum" sz="quarter" idx="12"/>
          </p:nvPr>
        </p:nvSpPr>
        <p:spPr/>
        <p:txBody>
          <a:bodyPr/>
          <a:lstStyle/>
          <a:p>
            <a:pPr>
              <a:defRPr/>
            </a:pPr>
            <a:fld id="{88261A13-F914-424B-9444-B17C5255C103}" type="slidenum">
              <a:rPr lang="en-GB" smtClean="0"/>
              <a:pPr>
                <a:defRPr/>
              </a:pPr>
              <a:t>8</a:t>
            </a:fld>
            <a:endParaRPr lang="en-GB"/>
          </a:p>
        </p:txBody>
      </p:sp>
      <p:sp>
        <p:nvSpPr>
          <p:cNvPr id="6" name="Footer Placeholder 5"/>
          <p:cNvSpPr>
            <a:spLocks noGrp="1"/>
          </p:cNvSpPr>
          <p:nvPr>
            <p:ph type="ftr" sz="quarter" idx="11"/>
          </p:nvPr>
        </p:nvSpPr>
        <p:spPr/>
        <p:txBody>
          <a:bodyPr/>
          <a:lstStyle/>
          <a:p>
            <a:pPr>
              <a:defRPr/>
            </a:pPr>
            <a:r>
              <a:rPr lang="en-GB"/>
              <a:t>SEJARAH PERPAJAKAN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dissolve">
                                      <p:cBhvr>
                                        <p:cTn id="7" dur="500"/>
                                        <p:tgtEl>
                                          <p:spTgt spid="56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6323">
                                            <p:txEl>
                                              <p:pRg st="1" end="1"/>
                                            </p:txEl>
                                          </p:spTgt>
                                        </p:tgtEl>
                                        <p:attrNameLst>
                                          <p:attrName>style.visibility</p:attrName>
                                        </p:attrNameLst>
                                      </p:cBhvr>
                                      <p:to>
                                        <p:strVal val="visible"/>
                                      </p:to>
                                    </p:set>
                                    <p:animEffect transition="in" filter="dissolve">
                                      <p:cBhvr>
                                        <p:cTn id="12" dur="500"/>
                                        <p:tgtEl>
                                          <p:spTgt spid="563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6323">
                                            <p:txEl>
                                              <p:pRg st="3" end="3"/>
                                            </p:txEl>
                                          </p:spTgt>
                                        </p:tgtEl>
                                        <p:attrNameLst>
                                          <p:attrName>style.visibility</p:attrName>
                                        </p:attrNameLst>
                                      </p:cBhvr>
                                      <p:to>
                                        <p:strVal val="visible"/>
                                      </p:to>
                                    </p:set>
                                    <p:animEffect transition="in" filter="dissolve">
                                      <p:cBhvr>
                                        <p:cTn id="17" dur="500"/>
                                        <p:tgtEl>
                                          <p:spTgt spid="563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6323">
                                            <p:txEl>
                                              <p:pRg st="4" end="4"/>
                                            </p:txEl>
                                          </p:spTgt>
                                        </p:tgtEl>
                                        <p:attrNameLst>
                                          <p:attrName>style.visibility</p:attrName>
                                        </p:attrNameLst>
                                      </p:cBhvr>
                                      <p:to>
                                        <p:strVal val="visible"/>
                                      </p:to>
                                    </p:set>
                                    <p:animEffect transition="in" filter="dissolve">
                                      <p:cBhvr>
                                        <p:cTn id="22" dur="500"/>
                                        <p:tgtEl>
                                          <p:spTgt spid="563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b="1" smtClean="0">
                <a:cs typeface="Times New Roman" charset="0"/>
              </a:rPr>
              <a:t>Pengertian Pajak</a:t>
            </a:r>
            <a:r>
              <a:rPr lang="en-GB" smtClean="0"/>
              <a:t> </a:t>
            </a:r>
          </a:p>
        </p:txBody>
      </p:sp>
      <p:sp>
        <p:nvSpPr>
          <p:cNvPr id="58371" name="Rectangle 3"/>
          <p:cNvSpPr>
            <a:spLocks noGrp="1" noChangeArrowheads="1"/>
          </p:cNvSpPr>
          <p:nvPr>
            <p:ph idx="1"/>
          </p:nvPr>
        </p:nvSpPr>
        <p:spPr/>
        <p:txBody>
          <a:bodyPr rtlCol="0">
            <a:normAutofit fontScale="77500" lnSpcReduction="20000"/>
          </a:bodyPr>
          <a:lstStyle/>
          <a:p>
            <a:pPr algn="just" eaLnBrk="1" fontAlgn="auto" hangingPunct="1">
              <a:spcAft>
                <a:spcPts val="0"/>
              </a:spcAft>
              <a:buFont typeface="Arial" pitchFamily="34" charset="0"/>
              <a:buChar char="•"/>
              <a:defRPr/>
            </a:pPr>
            <a:r>
              <a:rPr lang="en-US" dirty="0" smtClean="0">
                <a:cs typeface="Times New Roman" charset="0"/>
              </a:rPr>
              <a:t>Dari </a:t>
            </a:r>
            <a:r>
              <a:rPr lang="en-US" dirty="0" err="1" smtClean="0">
                <a:cs typeface="Times New Roman" charset="0"/>
              </a:rPr>
              <a:t>beberapa</a:t>
            </a:r>
            <a:r>
              <a:rPr lang="en-US" dirty="0" smtClean="0">
                <a:cs typeface="Times New Roman" charset="0"/>
              </a:rPr>
              <a:t> </a:t>
            </a:r>
            <a:r>
              <a:rPr lang="en-US" dirty="0" err="1" smtClean="0">
                <a:cs typeface="Times New Roman" charset="0"/>
              </a:rPr>
              <a:t>definisi</a:t>
            </a:r>
            <a:r>
              <a:rPr lang="en-US" dirty="0" smtClean="0">
                <a:cs typeface="Times New Roman" charset="0"/>
              </a:rPr>
              <a:t> </a:t>
            </a:r>
            <a:r>
              <a:rPr lang="en-US" dirty="0" err="1" smtClean="0">
                <a:cs typeface="Times New Roman" charset="0"/>
              </a:rPr>
              <a:t>tersebut</a:t>
            </a:r>
            <a:r>
              <a:rPr lang="en-US" dirty="0" smtClean="0">
                <a:cs typeface="Times New Roman" charset="0"/>
              </a:rPr>
              <a:t>, </a:t>
            </a:r>
            <a:r>
              <a:rPr lang="en-US" dirty="0" err="1" smtClean="0">
                <a:cs typeface="Times New Roman" charset="0"/>
              </a:rPr>
              <a:t>tersimpul</a:t>
            </a:r>
            <a:r>
              <a:rPr lang="en-US" dirty="0" smtClean="0">
                <a:cs typeface="Times New Roman" charset="0"/>
              </a:rPr>
              <a:t> </a:t>
            </a:r>
            <a:r>
              <a:rPr lang="en-US" u="sng" dirty="0" err="1" smtClean="0">
                <a:cs typeface="Times New Roman" charset="0"/>
              </a:rPr>
              <a:t>ciri-ciri</a:t>
            </a:r>
            <a:r>
              <a:rPr lang="en-US" u="sng" dirty="0" smtClean="0">
                <a:cs typeface="Times New Roman" charset="0"/>
              </a:rPr>
              <a:t> yang </a:t>
            </a:r>
            <a:r>
              <a:rPr lang="en-US" u="sng" dirty="0" err="1" smtClean="0">
                <a:cs typeface="Times New Roman" charset="0"/>
              </a:rPr>
              <a:t>melekat</a:t>
            </a:r>
            <a:r>
              <a:rPr lang="en-US" u="sng" dirty="0" smtClean="0">
                <a:cs typeface="Times New Roman" charset="0"/>
              </a:rPr>
              <a:t> </a:t>
            </a:r>
            <a:r>
              <a:rPr lang="en-US" u="sng" dirty="0" err="1" smtClean="0">
                <a:cs typeface="Times New Roman" charset="0"/>
              </a:rPr>
              <a:t>pada</a:t>
            </a:r>
            <a:r>
              <a:rPr lang="en-US" u="sng" dirty="0" smtClean="0">
                <a:cs typeface="Times New Roman" charset="0"/>
              </a:rPr>
              <a:t> </a:t>
            </a:r>
            <a:r>
              <a:rPr lang="en-US" u="sng" dirty="0" err="1" smtClean="0">
                <a:cs typeface="Times New Roman" charset="0"/>
              </a:rPr>
              <a:t>pengertian</a:t>
            </a:r>
            <a:r>
              <a:rPr lang="en-US" u="sng" dirty="0" smtClean="0">
                <a:cs typeface="Times New Roman" charset="0"/>
              </a:rPr>
              <a:t> </a:t>
            </a:r>
            <a:r>
              <a:rPr lang="en-US" u="sng" dirty="0" err="1" smtClean="0">
                <a:cs typeface="Times New Roman" charset="0"/>
              </a:rPr>
              <a:t>pajak</a:t>
            </a:r>
            <a:r>
              <a:rPr lang="en-US" dirty="0" smtClean="0">
                <a:solidFill>
                  <a:srgbClr val="FFFF00"/>
                </a:solidFill>
                <a:cs typeface="Times New Roman" charset="0"/>
              </a:rPr>
              <a:t> </a:t>
            </a:r>
            <a:r>
              <a:rPr lang="en-US" dirty="0" err="1" smtClean="0">
                <a:cs typeface="Times New Roman" charset="0"/>
              </a:rPr>
              <a:t>yaitu</a:t>
            </a:r>
            <a:r>
              <a:rPr lang="en-US" dirty="0" smtClean="0">
                <a:cs typeface="Times New Roman" charset="0"/>
              </a:rPr>
              <a:t> :</a:t>
            </a:r>
          </a:p>
          <a:p>
            <a:pPr lvl="1" algn="just" eaLnBrk="1" fontAlgn="auto" hangingPunct="1">
              <a:spcAft>
                <a:spcPts val="0"/>
              </a:spcAft>
              <a:buFont typeface="Arial" pitchFamily="34" charset="0"/>
              <a:buChar char="–"/>
              <a:defRPr/>
            </a:pPr>
            <a:r>
              <a:rPr lang="en-US" dirty="0" err="1" smtClean="0">
                <a:cs typeface="Times New Roman" charset="0"/>
              </a:rPr>
              <a:t>Pajak</a:t>
            </a:r>
            <a:r>
              <a:rPr lang="en-US" dirty="0" smtClean="0">
                <a:cs typeface="Times New Roman" charset="0"/>
              </a:rPr>
              <a:t> </a:t>
            </a:r>
            <a:r>
              <a:rPr lang="en-US" dirty="0" err="1" smtClean="0">
                <a:cs typeface="Times New Roman" charset="0"/>
              </a:rPr>
              <a:t>dipungut</a:t>
            </a:r>
            <a:r>
              <a:rPr lang="en-US" dirty="0" smtClean="0">
                <a:cs typeface="Times New Roman" charset="0"/>
              </a:rPr>
              <a:t> </a:t>
            </a:r>
            <a:r>
              <a:rPr lang="id-ID" dirty="0" smtClean="0">
                <a:cs typeface="Times New Roman" charset="0"/>
              </a:rPr>
              <a:t>oleh Negara baik Pusat maupun daerah b</a:t>
            </a:r>
            <a:r>
              <a:rPr lang="en-US" dirty="0" err="1" smtClean="0">
                <a:cs typeface="Times New Roman" charset="0"/>
              </a:rPr>
              <a:t>erdasarkan</a:t>
            </a:r>
            <a:r>
              <a:rPr lang="en-US" dirty="0" smtClean="0">
                <a:cs typeface="Times New Roman" charset="0"/>
              </a:rPr>
              <a:t>/</a:t>
            </a:r>
            <a:r>
              <a:rPr lang="en-US" dirty="0" err="1" smtClean="0">
                <a:cs typeface="Times New Roman" charset="0"/>
              </a:rPr>
              <a:t>dengan</a:t>
            </a:r>
            <a:r>
              <a:rPr lang="en-US" dirty="0" smtClean="0">
                <a:cs typeface="Times New Roman" charset="0"/>
              </a:rPr>
              <a:t> </a:t>
            </a:r>
            <a:r>
              <a:rPr lang="en-US" dirty="0" err="1" smtClean="0">
                <a:cs typeface="Times New Roman" charset="0"/>
              </a:rPr>
              <a:t>kekuataan</a:t>
            </a:r>
            <a:r>
              <a:rPr lang="en-US" dirty="0" smtClean="0">
                <a:cs typeface="Times New Roman" charset="0"/>
              </a:rPr>
              <a:t> </a:t>
            </a:r>
            <a:r>
              <a:rPr lang="en-US" dirty="0" err="1" smtClean="0">
                <a:cs typeface="Times New Roman" charset="0"/>
              </a:rPr>
              <a:t>Undang-undang</a:t>
            </a:r>
            <a:r>
              <a:rPr lang="en-US" dirty="0" smtClean="0">
                <a:cs typeface="Times New Roman" charset="0"/>
              </a:rPr>
              <a:t> </a:t>
            </a:r>
            <a:r>
              <a:rPr lang="en-US" dirty="0" err="1" smtClean="0">
                <a:cs typeface="Times New Roman" charset="0"/>
              </a:rPr>
              <a:t>serta</a:t>
            </a:r>
            <a:r>
              <a:rPr lang="en-US" dirty="0" smtClean="0">
                <a:cs typeface="Times New Roman" charset="0"/>
              </a:rPr>
              <a:t> </a:t>
            </a:r>
            <a:r>
              <a:rPr lang="en-US" dirty="0" err="1" smtClean="0">
                <a:cs typeface="Times New Roman" charset="0"/>
              </a:rPr>
              <a:t>aturan</a:t>
            </a:r>
            <a:r>
              <a:rPr lang="en-US" dirty="0" smtClean="0">
                <a:cs typeface="Times New Roman" charset="0"/>
              </a:rPr>
              <a:t> </a:t>
            </a:r>
            <a:r>
              <a:rPr lang="en-US" dirty="0" err="1" smtClean="0">
                <a:cs typeface="Times New Roman" charset="0"/>
              </a:rPr>
              <a:t>pelaksanaannya</a:t>
            </a:r>
            <a:r>
              <a:rPr lang="en-US" dirty="0" smtClean="0">
                <a:cs typeface="Times New Roman" charset="0"/>
              </a:rPr>
              <a:t>;</a:t>
            </a:r>
            <a:endParaRPr lang="id-ID" dirty="0" smtClean="0">
              <a:cs typeface="Times New Roman" charset="0"/>
            </a:endParaRPr>
          </a:p>
          <a:p>
            <a:pPr lvl="1" algn="just" eaLnBrk="1" fontAlgn="auto" hangingPunct="1">
              <a:spcAft>
                <a:spcPts val="0"/>
              </a:spcAft>
              <a:buFont typeface="Arial" pitchFamily="34" charset="0"/>
              <a:buChar char="–"/>
              <a:defRPr/>
            </a:pPr>
            <a:r>
              <a:rPr lang="id-ID" dirty="0" smtClean="0">
                <a:cs typeface="Times New Roman" charset="0"/>
              </a:rPr>
              <a:t>Pajak harus masuk ke kas Negara atau Daerah;</a:t>
            </a:r>
            <a:endParaRPr lang="en-US" dirty="0" smtClean="0">
              <a:cs typeface="Times New Roman" charset="0"/>
            </a:endParaRPr>
          </a:p>
          <a:p>
            <a:pPr lvl="1" algn="just" eaLnBrk="1" fontAlgn="auto" hangingPunct="1">
              <a:spcAft>
                <a:spcPts val="0"/>
              </a:spcAft>
              <a:buFont typeface="Arial" pitchFamily="34" charset="0"/>
              <a:buChar char="–"/>
              <a:defRPr/>
            </a:pPr>
            <a:r>
              <a:rPr lang="en-US" dirty="0" err="1" smtClean="0">
                <a:cs typeface="Times New Roman" charset="0"/>
              </a:rPr>
              <a:t>Dalam</a:t>
            </a:r>
            <a:r>
              <a:rPr lang="en-US" dirty="0" smtClean="0">
                <a:cs typeface="Times New Roman" charset="0"/>
              </a:rPr>
              <a:t> </a:t>
            </a:r>
            <a:r>
              <a:rPr lang="en-US" dirty="0" err="1" smtClean="0">
                <a:cs typeface="Times New Roman" charset="0"/>
              </a:rPr>
              <a:t>pembayaran</a:t>
            </a:r>
            <a:r>
              <a:rPr lang="en-US" dirty="0" smtClean="0">
                <a:cs typeface="Times New Roman" charset="0"/>
              </a:rPr>
              <a:t> </a:t>
            </a:r>
            <a:r>
              <a:rPr lang="en-US" dirty="0" err="1" smtClean="0">
                <a:cs typeface="Times New Roman" charset="0"/>
              </a:rPr>
              <a:t>pajak</a:t>
            </a:r>
            <a:r>
              <a:rPr lang="en-US" dirty="0" smtClean="0">
                <a:cs typeface="Times New Roman" charset="0"/>
              </a:rPr>
              <a:t> </a:t>
            </a:r>
            <a:r>
              <a:rPr lang="en-US" dirty="0" err="1" smtClean="0">
                <a:cs typeface="Times New Roman" charset="0"/>
              </a:rPr>
              <a:t>tidak</a:t>
            </a:r>
            <a:r>
              <a:rPr lang="en-US" dirty="0" smtClean="0">
                <a:cs typeface="Times New Roman" charset="0"/>
              </a:rPr>
              <a:t> </a:t>
            </a:r>
            <a:r>
              <a:rPr lang="en-US" dirty="0" err="1" smtClean="0">
                <a:cs typeface="Times New Roman" charset="0"/>
              </a:rPr>
              <a:t>dapat</a:t>
            </a:r>
            <a:r>
              <a:rPr lang="en-US" dirty="0" smtClean="0">
                <a:cs typeface="Times New Roman" charset="0"/>
              </a:rPr>
              <a:t> </a:t>
            </a:r>
            <a:r>
              <a:rPr lang="en-US" dirty="0" err="1" smtClean="0">
                <a:cs typeface="Times New Roman" charset="0"/>
              </a:rPr>
              <a:t>ditunjukkan</a:t>
            </a:r>
            <a:r>
              <a:rPr lang="en-US" dirty="0" smtClean="0">
                <a:cs typeface="Times New Roman" charset="0"/>
              </a:rPr>
              <a:t> </a:t>
            </a:r>
            <a:r>
              <a:rPr lang="en-US" dirty="0" err="1" smtClean="0">
                <a:cs typeface="Times New Roman" charset="0"/>
              </a:rPr>
              <a:t>adanya</a:t>
            </a:r>
            <a:r>
              <a:rPr lang="en-US" dirty="0" smtClean="0">
                <a:cs typeface="Times New Roman" charset="0"/>
              </a:rPr>
              <a:t> </a:t>
            </a:r>
            <a:r>
              <a:rPr lang="en-US" dirty="0" err="1" smtClean="0">
                <a:cs typeface="Times New Roman" charset="0"/>
              </a:rPr>
              <a:t>kontraprestasi</a:t>
            </a:r>
            <a:r>
              <a:rPr lang="en-US" dirty="0" smtClean="0">
                <a:cs typeface="Times New Roman" charset="0"/>
              </a:rPr>
              <a:t> individual </a:t>
            </a:r>
            <a:r>
              <a:rPr lang="en-US" dirty="0" err="1" smtClean="0">
                <a:cs typeface="Times New Roman" charset="0"/>
              </a:rPr>
              <a:t>oleh</a:t>
            </a:r>
            <a:r>
              <a:rPr lang="en-US" dirty="0" smtClean="0">
                <a:cs typeface="Times New Roman" charset="0"/>
              </a:rPr>
              <a:t> </a:t>
            </a:r>
            <a:r>
              <a:rPr lang="en-US" dirty="0" err="1" smtClean="0">
                <a:cs typeface="Times New Roman" charset="0"/>
              </a:rPr>
              <a:t>Pemerintah</a:t>
            </a:r>
            <a:r>
              <a:rPr lang="en-US" dirty="0" smtClean="0">
                <a:cs typeface="Times New Roman" charset="0"/>
              </a:rPr>
              <a:t>;</a:t>
            </a:r>
          </a:p>
          <a:p>
            <a:pPr lvl="1" algn="just" eaLnBrk="1" fontAlgn="auto" hangingPunct="1">
              <a:spcAft>
                <a:spcPts val="0"/>
              </a:spcAft>
              <a:buFont typeface="Arial" pitchFamily="34" charset="0"/>
              <a:buChar char="–"/>
              <a:defRPr/>
            </a:pPr>
            <a:r>
              <a:rPr lang="en-US" dirty="0" err="1" smtClean="0">
                <a:cs typeface="Times New Roman" charset="0"/>
              </a:rPr>
              <a:t>Pajak</a:t>
            </a:r>
            <a:r>
              <a:rPr lang="en-US" dirty="0" smtClean="0">
                <a:cs typeface="Times New Roman" charset="0"/>
              </a:rPr>
              <a:t> </a:t>
            </a:r>
            <a:r>
              <a:rPr lang="en-US" dirty="0" err="1" smtClean="0">
                <a:cs typeface="Times New Roman" charset="0"/>
              </a:rPr>
              <a:t>diperuntukkan</a:t>
            </a:r>
            <a:r>
              <a:rPr lang="en-US" dirty="0" smtClean="0">
                <a:cs typeface="Times New Roman" charset="0"/>
              </a:rPr>
              <a:t> </a:t>
            </a:r>
            <a:r>
              <a:rPr lang="en-US" dirty="0" err="1" smtClean="0">
                <a:cs typeface="Times New Roman" charset="0"/>
              </a:rPr>
              <a:t>bagi</a:t>
            </a:r>
            <a:r>
              <a:rPr lang="en-US" dirty="0" smtClean="0">
                <a:cs typeface="Times New Roman" charset="0"/>
              </a:rPr>
              <a:t> </a:t>
            </a:r>
            <a:r>
              <a:rPr lang="en-US" dirty="0" err="1" smtClean="0">
                <a:cs typeface="Times New Roman" charset="0"/>
              </a:rPr>
              <a:t>pengeluaran</a:t>
            </a:r>
            <a:r>
              <a:rPr lang="en-US" dirty="0" smtClean="0">
                <a:cs typeface="Times New Roman" charset="0"/>
              </a:rPr>
              <a:t> </a:t>
            </a:r>
            <a:r>
              <a:rPr lang="en-US" dirty="0" err="1" smtClean="0">
                <a:cs typeface="Times New Roman" charset="0"/>
              </a:rPr>
              <a:t>Pemerintah</a:t>
            </a:r>
            <a:r>
              <a:rPr lang="en-US" dirty="0" smtClean="0">
                <a:cs typeface="Times New Roman" charset="0"/>
              </a:rPr>
              <a:t>, yang </a:t>
            </a:r>
            <a:r>
              <a:rPr lang="en-US" dirty="0" err="1" smtClean="0">
                <a:cs typeface="Times New Roman" charset="0"/>
              </a:rPr>
              <a:t>bila</a:t>
            </a:r>
            <a:r>
              <a:rPr lang="en-US" dirty="0" smtClean="0">
                <a:cs typeface="Times New Roman" charset="0"/>
              </a:rPr>
              <a:t> </a:t>
            </a:r>
            <a:r>
              <a:rPr lang="en-US" dirty="0" err="1" smtClean="0">
                <a:cs typeface="Times New Roman" charset="0"/>
              </a:rPr>
              <a:t>dari</a:t>
            </a:r>
            <a:r>
              <a:rPr lang="en-US" dirty="0" smtClean="0">
                <a:cs typeface="Times New Roman" charset="0"/>
              </a:rPr>
              <a:t> </a:t>
            </a:r>
            <a:r>
              <a:rPr lang="en-US" dirty="0" err="1" smtClean="0">
                <a:cs typeface="Times New Roman" charset="0"/>
              </a:rPr>
              <a:t>pemasukkannya</a:t>
            </a:r>
            <a:r>
              <a:rPr lang="en-US" dirty="0" smtClean="0">
                <a:cs typeface="Times New Roman" charset="0"/>
              </a:rPr>
              <a:t> </a:t>
            </a:r>
            <a:r>
              <a:rPr lang="en-US" dirty="0" err="1" smtClean="0">
                <a:cs typeface="Times New Roman" charset="0"/>
              </a:rPr>
              <a:t>masih</a:t>
            </a:r>
            <a:r>
              <a:rPr lang="en-US" dirty="0" smtClean="0">
                <a:cs typeface="Times New Roman" charset="0"/>
              </a:rPr>
              <a:t> </a:t>
            </a:r>
            <a:r>
              <a:rPr lang="en-US" dirty="0" err="1" smtClean="0">
                <a:cs typeface="Times New Roman" charset="0"/>
              </a:rPr>
              <a:t>terdapat</a:t>
            </a:r>
            <a:r>
              <a:rPr lang="en-US" dirty="0" smtClean="0">
                <a:cs typeface="Times New Roman" charset="0"/>
              </a:rPr>
              <a:t> surplus, </a:t>
            </a:r>
            <a:r>
              <a:rPr lang="en-US" dirty="0" err="1" smtClean="0">
                <a:cs typeface="Times New Roman" charset="0"/>
              </a:rPr>
              <a:t>dipergunakan</a:t>
            </a:r>
            <a:r>
              <a:rPr lang="en-US" dirty="0" smtClean="0">
                <a:cs typeface="Times New Roman" charset="0"/>
              </a:rPr>
              <a:t> </a:t>
            </a:r>
            <a:r>
              <a:rPr lang="en-US" dirty="0" err="1" smtClean="0">
                <a:cs typeface="Times New Roman" charset="0"/>
              </a:rPr>
              <a:t>untuk</a:t>
            </a:r>
            <a:r>
              <a:rPr lang="en-US" dirty="0" smtClean="0">
                <a:cs typeface="Times New Roman" charset="0"/>
              </a:rPr>
              <a:t> </a:t>
            </a:r>
            <a:r>
              <a:rPr lang="en-US" dirty="0" err="1" smtClean="0">
                <a:cs typeface="Times New Roman" charset="0"/>
              </a:rPr>
              <a:t>membiayai</a:t>
            </a:r>
            <a:r>
              <a:rPr lang="en-US" dirty="0" smtClean="0">
                <a:cs typeface="Times New Roman" charset="0"/>
              </a:rPr>
              <a:t> </a:t>
            </a:r>
            <a:r>
              <a:rPr lang="en-US" i="1" dirty="0" smtClean="0">
                <a:cs typeface="Times New Roman" charset="0"/>
              </a:rPr>
              <a:t>public investment;</a:t>
            </a:r>
          </a:p>
          <a:p>
            <a:pPr lvl="1" algn="just" eaLnBrk="1" fontAlgn="auto" hangingPunct="1">
              <a:spcAft>
                <a:spcPts val="0"/>
              </a:spcAft>
              <a:buFont typeface="Arial" pitchFamily="34" charset="0"/>
              <a:buChar char="–"/>
              <a:defRPr/>
            </a:pPr>
            <a:r>
              <a:rPr lang="en-US" dirty="0" err="1" smtClean="0">
                <a:cs typeface="Times New Roman" charset="0"/>
              </a:rPr>
              <a:t>Pajak</a:t>
            </a:r>
            <a:r>
              <a:rPr lang="en-US" dirty="0" smtClean="0">
                <a:cs typeface="Times New Roman" charset="0"/>
              </a:rPr>
              <a:t> </a:t>
            </a:r>
            <a:r>
              <a:rPr lang="id-ID" dirty="0" smtClean="0">
                <a:cs typeface="Times New Roman" charset="0"/>
              </a:rPr>
              <a:t>dipungut disebabkan adanya suatu </a:t>
            </a:r>
            <a:r>
              <a:rPr lang="id-ID" dirty="0" smtClean="0">
                <a:cs typeface="Times New Roman" charset="0"/>
              </a:rPr>
              <a:t>keadaan, </a:t>
            </a:r>
            <a:r>
              <a:rPr lang="id-ID" dirty="0" smtClean="0">
                <a:cs typeface="Times New Roman" charset="0"/>
              </a:rPr>
              <a:t>kejadian, dan perbuatan yang memberikan kedudukan tertentu pada seseorang</a:t>
            </a:r>
            <a:r>
              <a:rPr lang="en-US" dirty="0" smtClean="0">
                <a:cs typeface="Times New Roman" charset="0"/>
              </a:rPr>
              <a:t>.</a:t>
            </a:r>
            <a:r>
              <a:rPr lang="en-GB" dirty="0" smtClean="0">
                <a:cs typeface="Times New Roman" charset="0"/>
              </a:rPr>
              <a:t> </a:t>
            </a:r>
            <a:endParaRPr lang="en-US" dirty="0" smtClean="0">
              <a:cs typeface="Times New Roman" charset="0"/>
            </a:endParaRPr>
          </a:p>
        </p:txBody>
      </p:sp>
      <p:sp>
        <p:nvSpPr>
          <p:cNvPr id="5" name="Slide Number Placeholder 4"/>
          <p:cNvSpPr>
            <a:spLocks noGrp="1"/>
          </p:cNvSpPr>
          <p:nvPr>
            <p:ph type="sldNum" sz="quarter" idx="12"/>
          </p:nvPr>
        </p:nvSpPr>
        <p:spPr/>
        <p:txBody>
          <a:bodyPr/>
          <a:lstStyle/>
          <a:p>
            <a:pPr>
              <a:defRPr/>
            </a:pPr>
            <a:fld id="{E15BBC7C-B41B-4FAC-A8E0-579C26F9F404}" type="slidenum">
              <a:rPr lang="en-GB" smtClean="0"/>
              <a:pPr>
                <a:defRPr/>
              </a:pPr>
              <a:t>9</a:t>
            </a:fld>
            <a:endParaRPr lang="en-GB"/>
          </a:p>
        </p:txBody>
      </p:sp>
      <p:sp>
        <p:nvSpPr>
          <p:cNvPr id="6" name="Footer Placeholder 5"/>
          <p:cNvSpPr>
            <a:spLocks noGrp="1"/>
          </p:cNvSpPr>
          <p:nvPr>
            <p:ph type="ftr" sz="quarter" idx="11"/>
          </p:nvPr>
        </p:nvSpPr>
        <p:spPr/>
        <p:txBody>
          <a:bodyPr/>
          <a:lstStyle/>
          <a:p>
            <a:pPr>
              <a:defRPr/>
            </a:pPr>
            <a:r>
              <a:rPr lang="en-GB"/>
              <a:t>SEJARAH PERPAJAKAN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dissolve">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dissolve">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dissolve">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dissolve">
                                      <p:cBhvr>
                                        <p:cTn id="22" dur="500"/>
                                        <p:tgtEl>
                                          <p:spTgt spid="583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8371">
                                            <p:txEl>
                                              <p:pRg st="4" end="4"/>
                                            </p:txEl>
                                          </p:spTgt>
                                        </p:tgtEl>
                                        <p:attrNameLst>
                                          <p:attrName>style.visibility</p:attrName>
                                        </p:attrNameLst>
                                      </p:cBhvr>
                                      <p:to>
                                        <p:strVal val="visible"/>
                                      </p:to>
                                    </p:set>
                                    <p:animEffect transition="in" filter="dissolve">
                                      <p:cBhvr>
                                        <p:cTn id="27" dur="500"/>
                                        <p:tgtEl>
                                          <p:spTgt spid="583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8371">
                                            <p:txEl>
                                              <p:pRg st="5" end="5"/>
                                            </p:txEl>
                                          </p:spTgt>
                                        </p:tgtEl>
                                        <p:attrNameLst>
                                          <p:attrName>style.visibility</p:attrName>
                                        </p:attrNameLst>
                                      </p:cBhvr>
                                      <p:to>
                                        <p:strVal val="visible"/>
                                      </p:to>
                                    </p:set>
                                    <p:animEffect transition="in" filter="dissolve">
                                      <p:cBhvr>
                                        <p:cTn id="32" dur="500"/>
                                        <p:tgtEl>
                                          <p:spTgt spid="583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bldLvl="2"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2650</TotalTime>
  <Words>1480</Words>
  <Application>Microsoft PowerPoint</Application>
  <PresentationFormat>On-screen Show (4:3)</PresentationFormat>
  <Paragraphs>161</Paragraphs>
  <Slides>22</Slides>
  <Notes>0</Notes>
  <HiddenSlides>0</HiddenSlides>
  <MMClips>0</MMClips>
  <ScaleCrop>false</ScaleCrop>
  <HeadingPairs>
    <vt:vector size="8" baseType="variant">
      <vt:variant>
        <vt:lpstr>Theme</vt:lpstr>
      </vt:variant>
      <vt:variant>
        <vt:i4>1</vt:i4>
      </vt:variant>
      <vt:variant>
        <vt:lpstr>Embedded OLE Servers</vt:lpstr>
      </vt:variant>
      <vt:variant>
        <vt:i4>1</vt:i4>
      </vt:variant>
      <vt:variant>
        <vt:lpstr>Slide Titles</vt:lpstr>
      </vt:variant>
      <vt:variant>
        <vt:i4>22</vt:i4>
      </vt:variant>
      <vt:variant>
        <vt:lpstr>Custom Shows</vt:lpstr>
      </vt:variant>
      <vt:variant>
        <vt:i4>1</vt:i4>
      </vt:variant>
    </vt:vector>
  </HeadingPairs>
  <TitlesOfParts>
    <vt:vector size="25" baseType="lpstr">
      <vt:lpstr>Office Theme</vt:lpstr>
      <vt:lpstr>Picture</vt:lpstr>
      <vt:lpstr>PERTEMUAN 1 SEJARAH PERPAJAKAN</vt:lpstr>
      <vt:lpstr>Sejarah Pemungutan Pajak</vt:lpstr>
      <vt:lpstr>Sejarah Pemungutan Pajak</vt:lpstr>
      <vt:lpstr>Sejarah Pemungutan Pajak</vt:lpstr>
      <vt:lpstr>Sejarah Pemungutan Pajak</vt:lpstr>
      <vt:lpstr>Pengertian Pajak </vt:lpstr>
      <vt:lpstr>Pengertian Pajak </vt:lpstr>
      <vt:lpstr>Pengertian Pajak </vt:lpstr>
      <vt:lpstr>Pengertian Pajak </vt:lpstr>
      <vt:lpstr>Retribusi</vt:lpstr>
      <vt:lpstr>Sumbangan</vt:lpstr>
      <vt:lpstr>PRINSIP PEMUNGUTAN PAJAK</vt:lpstr>
      <vt:lpstr>Slide 13</vt:lpstr>
      <vt:lpstr>Slide 14</vt:lpstr>
      <vt:lpstr>Slide 15</vt:lpstr>
      <vt:lpstr>Fungsi Pajak</vt:lpstr>
      <vt:lpstr>FUNGSI BUDGETER</vt:lpstr>
      <vt:lpstr>FUNGSI REGULEREND</vt:lpstr>
      <vt:lpstr>Mengapa harus membayar pajak?</vt:lpstr>
      <vt:lpstr>Mengapa harus membayar pajak?</vt:lpstr>
      <vt:lpstr>Slide 21</vt:lpstr>
      <vt:lpstr>Slide 22</vt:lpstr>
      <vt:lpstr>Custom Show 1</vt:lpstr>
    </vt:vector>
  </TitlesOfParts>
  <Company>BAPEKKI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PERILAKU  DALAM ORGANISASI</dc:title>
  <cp:lastModifiedBy>BENQ</cp:lastModifiedBy>
  <cp:revision>80</cp:revision>
  <cp:lastPrinted>1601-01-01T00:00:00Z</cp:lastPrinted>
  <dcterms:created xsi:type="dcterms:W3CDTF">2005-08-12T23:24:40Z</dcterms:created>
  <dcterms:modified xsi:type="dcterms:W3CDTF">2011-10-02T09:49:51Z</dcterms:modified>
</cp:coreProperties>
</file>