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PENYUSUNAN RENCANA DAN STRATEGI PEMASARAN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181600"/>
            <a:ext cx="6324600" cy="14478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5493 - JATMIKO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 STUDI AKUNTANSI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UNIVERSITAS ESA UNGGUL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EBA 301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MANAJEMEN PEMASARAN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/>
          <p:cNvSpPr>
            <a:spLocks noGrp="1" noChangeArrowheads="1"/>
          </p:cNvSpPr>
          <p:nvPr>
            <p:ph idx="1"/>
          </p:nvPr>
        </p:nvSpPr>
        <p:spPr bwMode="auto">
          <a:xfrm>
            <a:off x="1295400" y="2438400"/>
            <a:ext cx="7010400" cy="35814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6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Perusahaan:</a:t>
            </a:r>
          </a:p>
          <a:p>
            <a:pPr marL="762000" marR="0" lvl="1" indent="-304800" algn="ctr" defTabSz="914400" rtl="0" eaLnBrk="1" fontAlgn="base" latinLnBrk="0" hangingPunct="1">
              <a:lnSpc>
                <a:spcPct val="160000"/>
              </a:lnSpc>
              <a:spcBef>
                <a:spcPts val="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memuaskan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endParaRPr kumimoji="0" lang="en-US" sz="5100" i="0" u="none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0" marR="0" lvl="1" indent="-304800" algn="ctr" defTabSz="914400" rtl="0" eaLnBrk="1" fontAlgn="base" latinLnBrk="0" hangingPunct="1">
              <a:lnSpc>
                <a:spcPct val="160000"/>
              </a:lnSpc>
              <a:spcBef>
                <a:spcPts val="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kumimoji="0" lang="en-US" sz="510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1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endParaRPr kumimoji="0" lang="id-ID" sz="5100" i="0" u="none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752850" y="1600200"/>
            <a:ext cx="16383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62000"/>
            <a:ext cx="6400800" cy="9144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400" b="1">
                <a:solidFill>
                  <a:srgbClr val="FFFF00"/>
                </a:solidFill>
                <a:latin typeface="Century Gothic" pitchFamily="34" charset="0"/>
              </a:rPr>
              <a:t>PENDEKATAN</a:t>
            </a:r>
          </a:p>
          <a:p>
            <a:pPr algn="ctr">
              <a:lnSpc>
                <a:spcPct val="80000"/>
              </a:lnSpc>
            </a:pPr>
            <a:r>
              <a:rPr lang="en-US" altLang="en-US" sz="2400" b="1">
                <a:solidFill>
                  <a:srgbClr val="FFFF00"/>
                </a:solidFill>
                <a:latin typeface="Century Gothic" pitchFamily="34" charset="0"/>
              </a:rPr>
              <a:t>PEMASARAN SOSIAL</a:t>
            </a:r>
          </a:p>
        </p:txBody>
      </p:sp>
    </p:spTree>
    <p:extLst>
      <p:ext uri="{BB962C8B-B14F-4D97-AF65-F5344CB8AC3E}">
        <p14:creationId xmlns:p14="http://schemas.microsoft.com/office/powerpoint/2010/main" val="107581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Pemikiran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melandasi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Berwawasan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Sosisl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09" y="1596231"/>
            <a:ext cx="6304491" cy="472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4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TERHANTAR PADA PELANGGAN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(CUSTOMER DELIVERED VALUE)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22437"/>
            <a:ext cx="8991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Delivered Value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selisih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Customer Value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Customer Cost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yang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dikeluarkan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Customer Value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Kumpulan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personil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Customer Cost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Kumpulan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pengorbanan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niaya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moneter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phisik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06876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Perasaan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senang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kecewa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perbandingan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kesannya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harapan-harapannya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endParaRPr lang="en-US" sz="2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kesan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harapan</a:t>
            </a: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TERHANTAR PADA PELANGGAN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(CUSTOMER DELIVERED VALUE)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SzPct val="60000"/>
              <a:buNone/>
              <a:defRPr/>
            </a:pPr>
            <a:r>
              <a:rPr lang="en-US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Kepuasan</a:t>
            </a:r>
            <a:endParaRPr lang="en-US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Jika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Total customer value &lt; Total customer cost, </a:t>
            </a:r>
            <a:r>
              <a:rPr lang="en-US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pelanggan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tidak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puas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Jika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,  Total customer value = Total customer cost, </a:t>
            </a:r>
            <a:r>
              <a:rPr lang="en-US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pelanggan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puas</a:t>
            </a:r>
            <a:endParaRPr lang="en-US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defRPr/>
            </a:pPr>
            <a:r>
              <a:rPr lang="en-US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Jika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Total customer value &gt; Total customer cost </a:t>
            </a:r>
            <a:r>
              <a:rPr lang="en-US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amat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puas</a:t>
            </a:r>
            <a:endParaRPr lang="en-US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799"/>
            <a:ext cx="7543800" cy="56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0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Langkah-langkah untuk mencegah kehilangan pelanggan :</a:t>
            </a:r>
          </a:p>
          <a:p>
            <a:pPr lvl="1">
              <a:lnSpc>
                <a:spcPct val="8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Definisikan dan ukur tingkat ketahanannya (retention rate)</a:t>
            </a:r>
          </a:p>
          <a:p>
            <a:pPr lvl="1">
              <a:lnSpc>
                <a:spcPct val="8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Misalnya Penjualan perusahaan “Tahan Jaya” pada tahun 2005 sebesar </a:t>
            </a:r>
          </a:p>
          <a:p>
            <a:pPr lvl="1">
              <a:lnSpc>
                <a:spcPct val="80000"/>
              </a:lnSpc>
              <a:defRPr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  150.000.000, tetapi pada tahun 2006 mengalami penurunan menjadi </a:t>
            </a:r>
          </a:p>
          <a:p>
            <a:pPr lvl="1">
              <a:lnSpc>
                <a:spcPct val="8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 100.000.000, maka retention ratenya adalah: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100.000.000/150.000.000 x 100% = 66,6%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sebab-sebab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berkurangnya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bosan</a:t>
            </a:r>
            <a:endParaRPr lang="sv-S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Muncul pesaing dengan produk lebih baik atau harga lebih murah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8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Memperkirakan laba yang hilang saat kehilangan pelanggan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orang.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100.000/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20%. </a:t>
            </a: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Tahun ini, karena adanya kenaikan BBM, perusahaan kehilangan 100 orang pelanggan. </a:t>
            </a:r>
          </a:p>
          <a:p>
            <a:pPr>
              <a:lnSpc>
                <a:spcPct val="9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Biaya kehilangan pelanggan adalah :</a:t>
            </a:r>
          </a:p>
          <a:p>
            <a:pPr lvl="1">
              <a:lnSpc>
                <a:spcPct val="9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Penjualan 500 orang  = 500 X  100.000       = 50.000.000</a:t>
            </a:r>
          </a:p>
          <a:p>
            <a:pPr lvl="1">
              <a:lnSpc>
                <a:spcPct val="9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Keuntungan 20%       = 20% X 50.000.000 = 10.000.000</a:t>
            </a:r>
          </a:p>
          <a:p>
            <a:pPr lvl="1">
              <a:lnSpc>
                <a:spcPct val="9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Penjualan yang hilang = 100 x 100.000       = 10.000.000</a:t>
            </a:r>
          </a:p>
          <a:p>
            <a:pPr lvl="1">
              <a:lnSpc>
                <a:spcPct val="9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20% x 10.000.000 = 2.000.000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41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peralihan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mengeluarkan Rp 5.000.000 untuk mendapatkan 500 pelanggan, maka biaya per pelanggan  adalah = Rp 5.000.000/500 = Rp 10.000</a:t>
            </a:r>
          </a:p>
          <a:p>
            <a:pPr>
              <a:lnSpc>
                <a:spcPct val="8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Jika perusahaan ingin memelihara pelanggannya, dibutuhkan biaya Rp. 2000 per orang</a:t>
            </a:r>
          </a:p>
          <a:p>
            <a:pPr>
              <a:lnSpc>
                <a:spcPct val="8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Jika perusahaan kehilangan 100 orang pelanggan, biaya yang harus dikeluarkan sebesar Rp. 2.000.000 (lihat perhitungan di atas)</a:t>
            </a:r>
          </a:p>
          <a:p>
            <a:pPr>
              <a:lnSpc>
                <a:spcPct val="8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Tetapi jika perusahaan berhasil mempertahankan pelanggan sehingga tidak kehilangan pelanggan, biaya yang harus dikeluarkan </a:t>
            </a:r>
          </a:p>
          <a:p>
            <a:pPr lvl="1">
              <a:lnSpc>
                <a:spcPct val="8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X Rp. 2000 =  Rp. </a:t>
            </a:r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200.000</a:t>
            </a:r>
          </a:p>
          <a:p>
            <a:pPr lvl="1">
              <a:lnSpc>
                <a:spcPct val="80000"/>
              </a:lnSpc>
              <a:defRPr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Jadi dengan mempertahankan pelanggan, perusahaan dapat menghemat sebesar : Rp. 2.000.000 – Rp.200.000 = Rp. </a:t>
            </a:r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1.800.000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9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191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Mahasiswa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mampu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dan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dapat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menjelaskan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konsep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nilai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kepuasan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Pelanggan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serta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dapat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mengukur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pc="-10" dirty="0" err="1">
                <a:solidFill>
                  <a:srgbClr val="000000"/>
                </a:solidFill>
                <a:latin typeface="Times New Roman"/>
                <a:ea typeface="Times New Roman"/>
              </a:rPr>
              <a:t>kinerja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pc="-1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Bisnis</a:t>
            </a:r>
            <a:endParaRPr lang="en-US" spc="-1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en-US" spc="-1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INDIKATOR PENILAIAN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EBA301-MANAJEMEN PEMASARAN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5493-jATMIKO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Bab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9237"/>
            <a:ext cx="8229600" cy="2239963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Clr>
                <a:srgbClr val="FF0000"/>
              </a:buClr>
              <a:buSzPct val="60000"/>
              <a:buNone/>
              <a:defRPr/>
            </a:pPr>
            <a:r>
              <a:rPr lang="en-US" sz="4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Falsafah</a:t>
            </a:r>
            <a:r>
              <a:rPr lang="en-US" sz="4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4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endParaRPr lang="en-US" sz="48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1029"/>
            <a:ext cx="7587910" cy="569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89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MANAJEMEN PEMASARAN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omic Sans MS" pitchFamily="66" charset="0"/>
              </a:rPr>
              <a:t>Manajemen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Pemasaran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analisis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perencanaan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pengendalian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program-program yang </a:t>
            </a:r>
            <a:r>
              <a:rPr lang="en-US" dirty="0" err="1">
                <a:latin typeface="Comic Sans MS" pitchFamily="66" charset="0"/>
              </a:rPr>
              <a:t>dirancang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menciptakan,membangun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memelihara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pertukaran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menguntungkan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pembeli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sasaran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mencapai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tujuan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perusahaan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2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FALSAFAH MANAJEMEN PEMASARAN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>
                <a:latin typeface="Comic Sans MS" pitchFamily="66" charset="0"/>
              </a:rPr>
              <a:t>Konsep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Produksi</a:t>
            </a:r>
            <a:r>
              <a:rPr lang="en-US" sz="2800" dirty="0">
                <a:latin typeface="Comic Sans MS" pitchFamily="66" charset="0"/>
              </a:rPr>
              <a:t> (Production Concept)</a:t>
            </a:r>
          </a:p>
          <a:p>
            <a:pPr>
              <a:defRPr/>
            </a:pPr>
            <a:r>
              <a:rPr lang="en-US" sz="2800" dirty="0" err="1">
                <a:latin typeface="Comic Sans MS" pitchFamily="66" charset="0"/>
              </a:rPr>
              <a:t>Konsep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Produk</a:t>
            </a:r>
            <a:r>
              <a:rPr lang="en-US" sz="2800" dirty="0">
                <a:latin typeface="Comic Sans MS" pitchFamily="66" charset="0"/>
              </a:rPr>
              <a:t> (Product concept)</a:t>
            </a:r>
          </a:p>
          <a:p>
            <a:pPr>
              <a:defRPr/>
            </a:pPr>
            <a:r>
              <a:rPr lang="en-US" sz="2800" dirty="0" err="1">
                <a:latin typeface="Comic Sans MS" pitchFamily="66" charset="0"/>
              </a:rPr>
              <a:t>Konsep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Penjualan</a:t>
            </a:r>
            <a:r>
              <a:rPr lang="en-US" sz="2800" dirty="0">
                <a:latin typeface="Comic Sans MS" pitchFamily="66" charset="0"/>
              </a:rPr>
              <a:t> (Selling Concept)</a:t>
            </a:r>
          </a:p>
          <a:p>
            <a:pPr>
              <a:defRPr/>
            </a:pPr>
            <a:r>
              <a:rPr lang="en-US" sz="2800" dirty="0" err="1">
                <a:latin typeface="Comic Sans MS" pitchFamily="66" charset="0"/>
              </a:rPr>
              <a:t>Konsep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Pemasaran</a:t>
            </a:r>
            <a:r>
              <a:rPr lang="en-US" sz="2800" dirty="0">
                <a:latin typeface="Comic Sans MS" pitchFamily="66" charset="0"/>
              </a:rPr>
              <a:t> (Marketing Concept)</a:t>
            </a:r>
          </a:p>
          <a:p>
            <a:pPr>
              <a:defRPr/>
            </a:pPr>
            <a:r>
              <a:rPr lang="en-US" sz="2800" dirty="0" err="1">
                <a:latin typeface="Comic Sans MS" pitchFamily="66" charset="0"/>
              </a:rPr>
              <a:t>Konsep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Pemasaran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Berwawasan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Sosial</a:t>
            </a:r>
            <a:r>
              <a:rPr lang="en-US" sz="2800" dirty="0">
                <a:latin typeface="Comic Sans MS" pitchFamily="66" charset="0"/>
              </a:rPr>
              <a:t> (Societal Marketing Concept)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BS00554_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04" y="4267200"/>
            <a:ext cx="2590800" cy="221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490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Century Gothic" pitchFamily="34" charset="0"/>
              </a:rPr>
              <a:t>FILOSOFI MANAJEMEN </a:t>
            </a:r>
            <a:r>
              <a:rPr lang="en-US" sz="3200" dirty="0" smtClean="0">
                <a:latin typeface="Century Gothic" pitchFamily="34" charset="0"/>
              </a:rPr>
              <a:t>PEMASAR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 bwMode="auto">
          <a:xfrm>
            <a:off x="1524000" y="1798637"/>
            <a:ext cx="6248400" cy="30781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990600" lvl="1" indent="-533400" eaLnBrk="1" hangingPunct="1">
              <a:buFontTx/>
              <a:buAutoNum type="arabicPeriod"/>
              <a:defRPr/>
            </a:pPr>
            <a:endParaRPr lang="en-US" sz="1400" b="1" dirty="0" smtClean="0">
              <a:latin typeface="Century Gothic" pitchFamily="34" charset="0"/>
            </a:endParaRPr>
          </a:p>
          <a:p>
            <a:pPr marL="990600" lvl="1" indent="-533400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Pendekatan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Produksi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</a:p>
          <a:p>
            <a:pPr marL="990600" lvl="1" indent="-533400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Pendekatan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Produk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marL="990600" lvl="1" indent="-533400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Pendekatan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Penjualan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marL="990600" lvl="1" indent="-533400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Pendekatan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Pemasaran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marL="990600" lvl="1" indent="-533400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Pendekatan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Pemasaran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Sosial</a:t>
            </a:r>
            <a:endParaRPr lang="id-ID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6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FILOSOFI MANAJEMEN PEMASARAN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4040188" cy="63976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</a:p>
          <a:p>
            <a:pPr algn="ctr"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>
            <a:normAutofit/>
          </a:bodyPr>
          <a:lstStyle/>
          <a:p>
            <a:pPr marL="292100" indent="-292100">
              <a:spcBef>
                <a:spcPts val="0"/>
              </a:spcBef>
              <a:buNone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▪	</a:t>
            </a:r>
            <a:r>
              <a:rPr lang="en-US" b="1" dirty="0" err="1" smtClean="0">
                <a:latin typeface="Century Gothic" pitchFamily="34" charset="0"/>
              </a:rPr>
              <a:t>Konsumen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menyukai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produk</a:t>
            </a:r>
            <a:r>
              <a:rPr lang="en-US" b="1" dirty="0">
                <a:latin typeface="Century Gothic" pitchFamily="34" charset="0"/>
              </a:rPr>
              <a:t> yang </a:t>
            </a:r>
            <a:r>
              <a:rPr lang="en-US" b="1" dirty="0" err="1">
                <a:latin typeface="Century Gothic" pitchFamily="34" charset="0"/>
              </a:rPr>
              <a:t>murah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dan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tersedia</a:t>
            </a:r>
            <a:r>
              <a:rPr lang="en-US" b="1" dirty="0">
                <a:latin typeface="Century Gothic" pitchFamily="34" charset="0"/>
              </a:rPr>
              <a:t> di mana-mana</a:t>
            </a:r>
          </a:p>
          <a:p>
            <a:pPr marL="292100" indent="-292100">
              <a:spcBef>
                <a:spcPts val="0"/>
              </a:spcBef>
              <a:buNone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▪	</a:t>
            </a:r>
            <a:r>
              <a:rPr lang="en-US" b="1" dirty="0" err="1" smtClean="0">
                <a:latin typeface="Century Gothic" pitchFamily="34" charset="0"/>
              </a:rPr>
              <a:t>Perhatian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utama</a:t>
            </a:r>
            <a:r>
              <a:rPr lang="en-US" b="1" dirty="0">
                <a:latin typeface="Century Gothic" pitchFamily="34" charset="0"/>
              </a:rPr>
              <a:t>: </a:t>
            </a:r>
            <a:r>
              <a:rPr lang="en-US" b="1" dirty="0" err="1">
                <a:latin typeface="Century Gothic" pitchFamily="34" charset="0"/>
              </a:rPr>
              <a:t>bagaimana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memproduksi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dan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mendistribusikan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produk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secara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efisien</a:t>
            </a:r>
            <a:endParaRPr lang="id-ID" b="1" dirty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63976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</a:p>
          <a:p>
            <a:pPr algn="ctr">
              <a:lnSpc>
                <a:spcPct val="80000"/>
              </a:lnSpc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/>
          <a:p>
            <a:pPr>
              <a:spcBef>
                <a:spcPct val="75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Konsumen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menyukai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produk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bermutu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>
              <a:spcBef>
                <a:spcPct val="75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Perhatian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utama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: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memproduksi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produk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bermutu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&amp;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berusaha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untuk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menyempurnakannya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secara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terus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menerus</a:t>
            </a:r>
            <a:endParaRPr lang="id-ID" b="1" dirty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8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7700"/>
            <a:ext cx="4038600" cy="952500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PENDEKATAN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PENJUALAN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48200" y="647700"/>
            <a:ext cx="4038600" cy="952500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PENDEKATAN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PEMASARAN</a:t>
            </a:r>
          </a:p>
        </p:txBody>
      </p:sp>
      <p:sp>
        <p:nvSpPr>
          <p:cNvPr id="11" name="Content Placeholder 10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Konsumen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akan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membeli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produk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bila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dipengaruhi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oleh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penjual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Perhatian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utama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melakukan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berbagai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usaha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promosi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dan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penjualan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untuk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meningkatkan</a:t>
            </a: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penjualan</a:t>
            </a:r>
            <a:endParaRPr kumimoji="0" lang="id-ID" sz="2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 noChangeArrowheads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Konsumen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akan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membeli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produk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yang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memenuhi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kebutuhan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dan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keinginannya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serta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yang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memberikan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kepuasan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Kunci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Keberhasilan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suatu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Perusahaan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adalah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memuaskan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keinginan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pelanggan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secara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lebih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baik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dari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pesaing</a:t>
            </a:r>
            <a:endParaRPr kumimoji="0" lang="id-ID" sz="2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83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636</Words>
  <Application>Microsoft Office PowerPoint</Application>
  <PresentationFormat>On-screen Show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PENYUSUNAN RENCANA DAN STRATEGI PEMASARAN</vt:lpstr>
      <vt:lpstr>KEMAMPUAN AKHIR YANG DIHARAPKAN</vt:lpstr>
      <vt:lpstr>Bab 2</vt:lpstr>
      <vt:lpstr>PowerPoint Presentation</vt:lpstr>
      <vt:lpstr>MANAJEMEN PEMASARAN</vt:lpstr>
      <vt:lpstr>FALSAFAH MANAJEMEN PEMASARAN</vt:lpstr>
      <vt:lpstr>FILOSOFI MANAJEMEN PEMASAR</vt:lpstr>
      <vt:lpstr>FILOSOFI MANAJEMEN PEMASARAN</vt:lpstr>
      <vt:lpstr>PENDEKATAN PENJUALAN</vt:lpstr>
      <vt:lpstr>PENDEKATAN PEMASARAN SOSIAL</vt:lpstr>
      <vt:lpstr>Tiga Pemikiran yang melandasi Konsep Pemasaran Berwawasan Sosisl</vt:lpstr>
      <vt:lpstr>NILAI TERHANTAR PADA PELANGGAN  (CUSTOMER DELIVERED VALUE)</vt:lpstr>
      <vt:lpstr>Kepuasan </vt:lpstr>
      <vt:lpstr>NILAI TERHANTAR PADA PELANGGAN  (CUSTOMER DELIVERED VALUE)</vt:lpstr>
      <vt:lpstr>PowerPoint Presentation</vt:lpstr>
      <vt:lpstr>Menghitung Biaya kehilangan Pelanggan</vt:lpstr>
      <vt:lpstr>Menghitung Biaya kehilangan Pelanggan</vt:lpstr>
      <vt:lpstr>Menghitung biaya untuk mengurangi tingkat peralihan pelanggan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Class</cp:lastModifiedBy>
  <cp:revision>26</cp:revision>
  <dcterms:created xsi:type="dcterms:W3CDTF">2017-09-09T11:34:57Z</dcterms:created>
  <dcterms:modified xsi:type="dcterms:W3CDTF">2017-10-04T01:42:23Z</dcterms:modified>
</cp:coreProperties>
</file>