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62" r:id="rId2"/>
    <p:sldId id="356"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0938" y="692150"/>
            <a:ext cx="4556125" cy="3416300"/>
          </a:xfrm>
          <a:ln/>
        </p:spPr>
      </p:sp>
      <p:sp>
        <p:nvSpPr>
          <p:cNvPr id="54275"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2525" y="692150"/>
            <a:ext cx="4554538" cy="3416300"/>
          </a:xfrm>
          <a:ln/>
        </p:spPr>
      </p:sp>
      <p:sp>
        <p:nvSpPr>
          <p:cNvPr id="8909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52525" y="692150"/>
            <a:ext cx="4556125" cy="3416300"/>
          </a:xfrm>
          <a:ln/>
        </p:spPr>
      </p:sp>
      <p:sp>
        <p:nvSpPr>
          <p:cNvPr id="55299" name="Rectangle 4"/>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4588" y="687388"/>
            <a:ext cx="4568825" cy="3425825"/>
          </a:xfrm>
          <a:ln cap="flat"/>
        </p:spPr>
      </p:sp>
      <p:sp>
        <p:nvSpPr>
          <p:cNvPr id="100355" name="Rectangle 3"/>
          <p:cNvSpPr>
            <a:spLocks noGrp="1" noChangeArrowheads="1"/>
          </p:cNvSpPr>
          <p:nvPr>
            <p:ph type="body" idx="1"/>
          </p:nvPr>
        </p:nvSpPr>
        <p:spPr>
          <a:xfrm>
            <a:off x="914400" y="4343400"/>
            <a:ext cx="5029200" cy="4114800"/>
          </a:xfrm>
          <a:noFill/>
          <a:ln w="9525"/>
        </p:spPr>
        <p:txBody>
          <a:bodyPr lIns="92075" tIns="46038" rIns="92075" bIns="46038"/>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iosco.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iasb.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www.fasb.org/" TargetMode="External"/><Relationship Id="rId5" Type="http://schemas.openxmlformats.org/officeDocument/2006/relationships/hyperlink" Target="http://www.sec.gov/" TargetMode="Externa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defRPr/>
            </a:pPr>
            <a:r>
              <a:rPr lang="en-US" sz="3600" b="1" dirty="0">
                <a:effectLst>
                  <a:outerShdw blurRad="38100" dist="38100" dir="2700000" algn="tl">
                    <a:srgbClr val="000000"/>
                  </a:outerShdw>
                </a:effectLst>
                <a:latin typeface="Arial" charset="0"/>
              </a:rPr>
              <a:t>FINANCIAL REPORTING AND ACCOUNTING STANDARDS</a:t>
            </a:r>
            <a:endParaRPr lang="en-US" sz="3600" b="1" dirty="0">
              <a:effectLst>
                <a:outerShdw blurRad="38100" dist="38100" dir="2700000" algn="tl">
                  <a:srgbClr val="000000"/>
                </a:outerShdw>
              </a:effectLst>
              <a:latin typeface="Arial" charset="0"/>
            </a:endParaRP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endParaRPr lang="en-US" sz="2000" dirty="0" smtClean="0"/>
          </a:p>
          <a:p>
            <a:endParaRPr lang="id-ID" sz="2000" dirty="0"/>
          </a:p>
          <a:p>
            <a:r>
              <a:rPr lang="en-US" sz="2000" dirty="0" smtClean="0"/>
              <a:t>AKUNTANSI KEUANGAN MENENGAH I </a:t>
            </a:r>
            <a:r>
              <a:rPr lang="en-US" sz="2000" dirty="0" smtClean="0"/>
              <a:t>+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ChangeArrowheads="1"/>
          </p:cNvSpPr>
          <p:nvPr/>
        </p:nvSpPr>
        <p:spPr bwMode="auto">
          <a:xfrm>
            <a:off x="234950" y="1987550"/>
            <a:ext cx="2197100" cy="34988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44450" rIns="90488" bIns="44450"/>
          <a:lstStyle/>
          <a:p>
            <a:pPr>
              <a:spcBef>
                <a:spcPct val="50000"/>
              </a:spcBef>
              <a:defRPr/>
            </a:pPr>
            <a:r>
              <a:rPr lang="en-US" sz="2100" b="1">
                <a:latin typeface="Arial" charset="0"/>
              </a:rPr>
              <a:t>Financial     Information</a:t>
            </a:r>
          </a:p>
          <a:p>
            <a:pPr>
              <a:spcBef>
                <a:spcPct val="50000"/>
              </a:spcBef>
              <a:defRPr/>
            </a:pPr>
            <a:r>
              <a:rPr lang="en-US" sz="2100" b="1">
                <a:latin typeface="Arial" charset="0"/>
              </a:rPr>
              <a:t>Accounting?</a:t>
            </a:r>
          </a:p>
          <a:p>
            <a:pPr>
              <a:lnSpc>
                <a:spcPct val="80000"/>
              </a:lnSpc>
              <a:spcBef>
                <a:spcPct val="80000"/>
              </a:spcBef>
              <a:defRPr/>
            </a:pPr>
            <a:r>
              <a:rPr lang="en-US" sz="2100" b="1">
                <a:latin typeface="Arial" charset="0"/>
              </a:rPr>
              <a:t>Identify</a:t>
            </a:r>
          </a:p>
          <a:p>
            <a:pPr>
              <a:lnSpc>
                <a:spcPct val="80000"/>
              </a:lnSpc>
              <a:spcBef>
                <a:spcPct val="50000"/>
              </a:spcBef>
              <a:defRPr/>
            </a:pPr>
            <a:r>
              <a:rPr lang="en-US" sz="2100" b="1">
                <a:latin typeface="Arial" charset="0"/>
              </a:rPr>
              <a:t>and   </a:t>
            </a:r>
          </a:p>
          <a:p>
            <a:pPr>
              <a:lnSpc>
                <a:spcPct val="80000"/>
              </a:lnSpc>
              <a:spcBef>
                <a:spcPct val="50000"/>
              </a:spcBef>
              <a:defRPr/>
            </a:pPr>
            <a:r>
              <a:rPr lang="en-US" sz="2100" b="1">
                <a:latin typeface="Arial" charset="0"/>
              </a:rPr>
              <a:t>Measure</a:t>
            </a:r>
          </a:p>
          <a:p>
            <a:pPr>
              <a:lnSpc>
                <a:spcPct val="80000"/>
              </a:lnSpc>
              <a:spcBef>
                <a:spcPct val="50000"/>
              </a:spcBef>
              <a:defRPr/>
            </a:pPr>
            <a:r>
              <a:rPr lang="en-US" sz="2100" b="1">
                <a:latin typeface="Arial" charset="0"/>
              </a:rPr>
              <a:t>and</a:t>
            </a:r>
          </a:p>
          <a:p>
            <a:pPr>
              <a:lnSpc>
                <a:spcPct val="80000"/>
              </a:lnSpc>
              <a:spcBef>
                <a:spcPct val="50000"/>
              </a:spcBef>
              <a:defRPr/>
            </a:pPr>
            <a:r>
              <a:rPr lang="en-US" sz="2100" b="1">
                <a:latin typeface="Arial" charset="0"/>
              </a:rPr>
              <a:t> Communicate</a:t>
            </a:r>
          </a:p>
        </p:txBody>
      </p:sp>
      <p:sp>
        <p:nvSpPr>
          <p:cNvPr id="9219" name="Line 6"/>
          <p:cNvSpPr>
            <a:spLocks noChangeShapeType="1"/>
          </p:cNvSpPr>
          <p:nvPr/>
        </p:nvSpPr>
        <p:spPr bwMode="auto">
          <a:xfrm>
            <a:off x="255588" y="2743200"/>
            <a:ext cx="2157412" cy="0"/>
          </a:xfrm>
          <a:prstGeom prst="line">
            <a:avLst/>
          </a:prstGeom>
          <a:noFill/>
          <a:ln w="25400">
            <a:solidFill>
              <a:schemeClr val="tx1"/>
            </a:solidFill>
            <a:round/>
            <a:headEnd/>
            <a:tailEnd/>
          </a:ln>
        </p:spPr>
        <p:txBody>
          <a:bodyPr wrap="none" anchor="ctr"/>
          <a:lstStyle/>
          <a:p>
            <a:endParaRPr lang="en-US"/>
          </a:p>
        </p:txBody>
      </p:sp>
      <p:sp>
        <p:nvSpPr>
          <p:cNvPr id="9220" name="Line 7"/>
          <p:cNvSpPr>
            <a:spLocks noChangeShapeType="1"/>
          </p:cNvSpPr>
          <p:nvPr/>
        </p:nvSpPr>
        <p:spPr bwMode="auto">
          <a:xfrm>
            <a:off x="255588" y="3276600"/>
            <a:ext cx="2157412" cy="0"/>
          </a:xfrm>
          <a:prstGeom prst="line">
            <a:avLst/>
          </a:prstGeom>
          <a:noFill/>
          <a:ln w="25400">
            <a:solidFill>
              <a:schemeClr val="tx1"/>
            </a:solidFill>
            <a:prstDash val="dash"/>
            <a:round/>
            <a:headEnd/>
            <a:tailEnd/>
          </a:ln>
        </p:spPr>
        <p:txBody>
          <a:bodyPr wrap="none" anchor="ctr"/>
          <a:lstStyle/>
          <a:p>
            <a:endParaRPr lang="en-US"/>
          </a:p>
        </p:txBody>
      </p:sp>
      <p:sp>
        <p:nvSpPr>
          <p:cNvPr id="92168" name="Rectangle 8"/>
          <p:cNvSpPr>
            <a:spLocks noChangeArrowheads="1"/>
          </p:cNvSpPr>
          <p:nvPr/>
        </p:nvSpPr>
        <p:spPr bwMode="auto">
          <a:xfrm>
            <a:off x="2978150" y="1987550"/>
            <a:ext cx="2654300" cy="43370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137160" rIns="90488" bIns="44450" anchorCtr="1"/>
          <a:lstStyle/>
          <a:p>
            <a:pPr>
              <a:spcBef>
                <a:spcPct val="65000"/>
              </a:spcBef>
              <a:defRPr/>
            </a:pPr>
            <a:r>
              <a:rPr lang="en-US" sz="2000" b="1">
                <a:latin typeface="Arial" charset="0"/>
              </a:rPr>
              <a:t>Statement of Financial Position</a:t>
            </a:r>
          </a:p>
          <a:p>
            <a:pPr>
              <a:spcBef>
                <a:spcPct val="50000"/>
              </a:spcBef>
              <a:defRPr/>
            </a:pPr>
            <a:r>
              <a:rPr lang="en-US" sz="2000" b="1">
                <a:latin typeface="Arial" charset="0"/>
              </a:rPr>
              <a:t>Income Statement or Statement of Comprehensive Income</a:t>
            </a:r>
          </a:p>
          <a:p>
            <a:pPr>
              <a:spcBef>
                <a:spcPct val="50000"/>
              </a:spcBef>
              <a:defRPr/>
            </a:pPr>
            <a:r>
              <a:rPr lang="en-US" sz="2000" b="1">
                <a:latin typeface="Arial" charset="0"/>
              </a:rPr>
              <a:t>Statement of Cash Flows</a:t>
            </a:r>
          </a:p>
          <a:p>
            <a:pPr>
              <a:spcBef>
                <a:spcPct val="50000"/>
              </a:spcBef>
              <a:defRPr/>
            </a:pPr>
            <a:r>
              <a:rPr lang="en-US" sz="2000" b="1">
                <a:latin typeface="Arial" charset="0"/>
              </a:rPr>
              <a:t>Statement of Changes in Equity</a:t>
            </a:r>
          </a:p>
          <a:p>
            <a:pPr>
              <a:spcBef>
                <a:spcPct val="50000"/>
              </a:spcBef>
              <a:defRPr/>
            </a:pPr>
            <a:r>
              <a:rPr lang="en-US" sz="2000" b="1">
                <a:latin typeface="Arial" charset="0"/>
              </a:rPr>
              <a:t>Note Disclosures</a:t>
            </a:r>
          </a:p>
        </p:txBody>
      </p:sp>
      <p:sp>
        <p:nvSpPr>
          <p:cNvPr id="92169" name="Rectangle 9"/>
          <p:cNvSpPr>
            <a:spLocks noChangeArrowheads="1"/>
          </p:cNvSpPr>
          <p:nvPr/>
        </p:nvSpPr>
        <p:spPr bwMode="auto">
          <a:xfrm>
            <a:off x="6184900" y="1987550"/>
            <a:ext cx="2654300" cy="4337050"/>
          </a:xfrm>
          <a:prstGeom prst="rect">
            <a:avLst/>
          </a:prstGeom>
          <a:solidFill>
            <a:srgbClr val="FFFFFF"/>
          </a:solidFill>
          <a:ln w="28575">
            <a:solidFill>
              <a:schemeClr val="tx1"/>
            </a:solidFill>
            <a:miter lim="800000"/>
            <a:headEnd/>
            <a:tailEnd/>
          </a:ln>
          <a:effectLst>
            <a:outerShdw dist="35921" dir="2700000" algn="ctr" rotWithShape="0">
              <a:schemeClr val="bg2"/>
            </a:outerShdw>
          </a:effectLst>
        </p:spPr>
        <p:txBody>
          <a:bodyPr lIns="90488" tIns="44450" rIns="90488" bIns="44450" anchorCtr="1"/>
          <a:lstStyle/>
          <a:p>
            <a:pPr>
              <a:lnSpc>
                <a:spcPct val="130000"/>
              </a:lnSpc>
              <a:spcBef>
                <a:spcPct val="50000"/>
              </a:spcBef>
              <a:defRPr/>
            </a:pPr>
            <a:r>
              <a:rPr lang="en-US" sz="2000" b="1">
                <a:latin typeface="Arial" charset="0"/>
              </a:rPr>
              <a:t>President’s letter </a:t>
            </a:r>
          </a:p>
          <a:p>
            <a:pPr>
              <a:spcBef>
                <a:spcPct val="50000"/>
              </a:spcBef>
              <a:defRPr/>
            </a:pPr>
            <a:r>
              <a:rPr lang="en-US" sz="2000" b="1">
                <a:latin typeface="Arial" charset="0"/>
              </a:rPr>
              <a:t>Prospectuses</a:t>
            </a:r>
          </a:p>
          <a:p>
            <a:pPr>
              <a:spcBef>
                <a:spcPct val="50000"/>
              </a:spcBef>
              <a:defRPr/>
            </a:pPr>
            <a:r>
              <a:rPr lang="en-US" sz="2000" b="1">
                <a:latin typeface="Arial" charset="0"/>
              </a:rPr>
              <a:t>Reports filed with governmental agencies</a:t>
            </a:r>
          </a:p>
          <a:p>
            <a:pPr>
              <a:spcBef>
                <a:spcPct val="50000"/>
              </a:spcBef>
              <a:defRPr/>
            </a:pPr>
            <a:r>
              <a:rPr lang="en-US" sz="2000" b="1">
                <a:latin typeface="Arial" charset="0"/>
              </a:rPr>
              <a:t>News releases</a:t>
            </a:r>
          </a:p>
          <a:p>
            <a:pPr>
              <a:spcBef>
                <a:spcPct val="50000"/>
              </a:spcBef>
              <a:defRPr/>
            </a:pPr>
            <a:r>
              <a:rPr lang="en-US" sz="2000" b="1">
                <a:latin typeface="Arial" charset="0"/>
              </a:rPr>
              <a:t>Forecasts </a:t>
            </a:r>
          </a:p>
          <a:p>
            <a:pPr>
              <a:spcBef>
                <a:spcPct val="50000"/>
              </a:spcBef>
              <a:defRPr/>
            </a:pPr>
            <a:r>
              <a:rPr lang="en-US" sz="2000" b="1">
                <a:latin typeface="Arial" charset="0"/>
              </a:rPr>
              <a:t>Environmental impact statements         </a:t>
            </a:r>
          </a:p>
          <a:p>
            <a:pPr>
              <a:spcBef>
                <a:spcPct val="50000"/>
              </a:spcBef>
              <a:defRPr/>
            </a:pPr>
            <a:r>
              <a:rPr lang="en-US" sz="2000" b="1">
                <a:latin typeface="Arial" charset="0"/>
              </a:rPr>
              <a:t>Etc.</a:t>
            </a:r>
          </a:p>
        </p:txBody>
      </p:sp>
      <p:sp>
        <p:nvSpPr>
          <p:cNvPr id="9223" name="AutoShape 14"/>
          <p:cNvSpPr>
            <a:spLocks noChangeArrowheads="1"/>
          </p:cNvSpPr>
          <p:nvPr/>
        </p:nvSpPr>
        <p:spPr bwMode="auto">
          <a:xfrm>
            <a:off x="2514600" y="3587750"/>
            <a:ext cx="368300" cy="374650"/>
          </a:xfrm>
          <a:prstGeom prst="rightArrow">
            <a:avLst>
              <a:gd name="adj1" fmla="val 50000"/>
              <a:gd name="adj2" fmla="val 50014"/>
            </a:avLst>
          </a:prstGeom>
          <a:solidFill>
            <a:srgbClr val="087E8A"/>
          </a:solidFill>
          <a:ln w="12700">
            <a:solidFill>
              <a:schemeClr val="tx1"/>
            </a:solidFill>
            <a:miter lim="800000"/>
            <a:headEnd/>
            <a:tailEnd/>
          </a:ln>
        </p:spPr>
        <p:txBody>
          <a:bodyPr wrap="none" anchor="ctr"/>
          <a:lstStyle/>
          <a:p>
            <a:endParaRPr lang="id-ID"/>
          </a:p>
        </p:txBody>
      </p:sp>
      <p:sp>
        <p:nvSpPr>
          <p:cNvPr id="92175" name="Rectangle 15"/>
          <p:cNvSpPr>
            <a:spLocks noChangeArrowheads="1"/>
          </p:cNvSpPr>
          <p:nvPr/>
        </p:nvSpPr>
        <p:spPr bwMode="auto">
          <a:xfrm>
            <a:off x="2819400" y="1371600"/>
            <a:ext cx="2971800"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defRPr/>
            </a:pPr>
            <a:r>
              <a:rPr lang="en-US" sz="2100" b="1">
                <a:solidFill>
                  <a:schemeClr val="bg2"/>
                </a:solidFill>
                <a:latin typeface="Arial" charset="0"/>
              </a:rPr>
              <a:t>Financial Statements</a:t>
            </a:r>
          </a:p>
        </p:txBody>
      </p:sp>
      <p:sp>
        <p:nvSpPr>
          <p:cNvPr id="92176" name="Rectangle 16"/>
          <p:cNvSpPr>
            <a:spLocks noChangeArrowheads="1"/>
          </p:cNvSpPr>
          <p:nvPr/>
        </p:nvSpPr>
        <p:spPr bwMode="auto">
          <a:xfrm>
            <a:off x="5943600" y="1368425"/>
            <a:ext cx="3125788"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defRPr/>
            </a:pPr>
            <a:r>
              <a:rPr lang="en-US" sz="2100" b="1">
                <a:solidFill>
                  <a:schemeClr val="bg2"/>
                </a:solidFill>
                <a:latin typeface="Arial" charset="0"/>
              </a:rPr>
              <a:t>Additional Information</a:t>
            </a:r>
          </a:p>
        </p:txBody>
      </p:sp>
      <p:sp>
        <p:nvSpPr>
          <p:cNvPr id="92177" name="Rectangle 17"/>
          <p:cNvSpPr>
            <a:spLocks noChangeArrowheads="1"/>
          </p:cNvSpPr>
          <p:nvPr/>
        </p:nvSpPr>
        <p:spPr bwMode="auto">
          <a:xfrm>
            <a:off x="152400" y="1371600"/>
            <a:ext cx="2362200" cy="438150"/>
          </a:xfrm>
          <a:prstGeom prst="rect">
            <a:avLst/>
          </a:prstGeom>
          <a:solidFill>
            <a:srgbClr val="F8ED9C"/>
          </a:solidFill>
          <a:ln w="28575">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spcBef>
                <a:spcPct val="50000"/>
              </a:spcBef>
              <a:defRPr/>
            </a:pPr>
            <a:r>
              <a:rPr lang="en-US" sz="2100" b="1">
                <a:solidFill>
                  <a:schemeClr val="bg2"/>
                </a:solidFill>
                <a:latin typeface="Arial" charset="0"/>
              </a:rPr>
              <a:t>Economic Entity</a:t>
            </a:r>
          </a:p>
        </p:txBody>
      </p:sp>
      <p:sp>
        <p:nvSpPr>
          <p:cNvPr id="9227" name="AutoShape 20"/>
          <p:cNvSpPr>
            <a:spLocks noChangeArrowheads="1"/>
          </p:cNvSpPr>
          <p:nvPr/>
        </p:nvSpPr>
        <p:spPr bwMode="auto">
          <a:xfrm>
            <a:off x="5727700" y="3581400"/>
            <a:ext cx="368300" cy="381000"/>
          </a:xfrm>
          <a:prstGeom prst="rightArrow">
            <a:avLst>
              <a:gd name="adj1" fmla="val 50000"/>
              <a:gd name="adj2" fmla="val 50014"/>
            </a:avLst>
          </a:prstGeom>
          <a:solidFill>
            <a:srgbClr val="087E8A"/>
          </a:solidFill>
          <a:ln w="12700">
            <a:solidFill>
              <a:schemeClr val="tx1"/>
            </a:solidFill>
            <a:miter lim="800000"/>
            <a:headEnd/>
            <a:tailEnd/>
          </a:ln>
        </p:spPr>
        <p:txBody>
          <a:bodyPr wrap="none" anchor="ctr"/>
          <a:lstStyle/>
          <a:p>
            <a:endParaRPr lang="id-ID"/>
          </a:p>
        </p:txBody>
      </p:sp>
      <p:sp>
        <p:nvSpPr>
          <p:cNvPr id="92188" name="Rectangle 28"/>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92189" name="Text Box 29"/>
          <p:cNvSpPr txBox="1">
            <a:spLocks noChangeArrowheads="1"/>
          </p:cNvSpPr>
          <p:nvPr/>
        </p:nvSpPr>
        <p:spPr bwMode="auto">
          <a:xfrm>
            <a:off x="990600" y="6477000"/>
            <a:ext cx="8077200" cy="30480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400" b="1" i="1">
                <a:solidFill>
                  <a:schemeClr val="bg2"/>
                </a:solidFill>
                <a:effectLst>
                  <a:outerShdw blurRad="38100" dist="38100" dir="2700000" algn="tl">
                    <a:srgbClr val="C0C0C0"/>
                  </a:outerShdw>
                </a:effectLst>
                <a:latin typeface="Arial" charset="0"/>
              </a:rPr>
              <a:t>LO 1  Identify the major financial statements and other means of financial reporting.</a:t>
            </a:r>
          </a:p>
        </p:txBody>
      </p:sp>
    </p:spTree>
    <p:extLst>
      <p:ext uri="{BB962C8B-B14F-4D97-AF65-F5344CB8AC3E}">
        <p14:creationId xmlns:p14="http://schemas.microsoft.com/office/powerpoint/2010/main" val="2828131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Text Box 2053"/>
          <p:cNvSpPr txBox="1">
            <a:spLocks noChangeArrowheads="1"/>
          </p:cNvSpPr>
          <p:nvPr/>
        </p:nvSpPr>
        <p:spPr bwMode="auto">
          <a:xfrm>
            <a:off x="457200" y="2105025"/>
            <a:ext cx="8229600" cy="790575"/>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p>
            <a:pPr algn="l">
              <a:defRPr/>
            </a:pPr>
            <a:r>
              <a:rPr lang="en-US" sz="2200">
                <a:latin typeface="Arial" charset="0"/>
              </a:rPr>
              <a:t>Resources are </a:t>
            </a:r>
            <a:r>
              <a:rPr lang="en-US" sz="2200" b="1">
                <a:solidFill>
                  <a:srgbClr val="CC0000"/>
                </a:solidFill>
                <a:latin typeface="Arial" charset="0"/>
              </a:rPr>
              <a:t>limited</a:t>
            </a:r>
            <a:r>
              <a:rPr lang="en-US" sz="2200">
                <a:latin typeface="Arial" charset="0"/>
              </a:rPr>
              <a:t>.  Efficient use of resources often determines whether a business thrives.</a:t>
            </a:r>
          </a:p>
        </p:txBody>
      </p:sp>
      <p:sp>
        <p:nvSpPr>
          <p:cNvPr id="162833" name="Text Box 2065"/>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2  Explain how accounting assists in the efficient use of scare resources.</a:t>
            </a:r>
          </a:p>
        </p:txBody>
      </p:sp>
      <p:sp>
        <p:nvSpPr>
          <p:cNvPr id="10244" name="Text Box 2066"/>
          <p:cNvSpPr txBox="1">
            <a:spLocks noChangeArrowheads="1"/>
          </p:cNvSpPr>
          <p:nvPr/>
        </p:nvSpPr>
        <p:spPr bwMode="auto">
          <a:xfrm>
            <a:off x="6858000" y="3124200"/>
            <a:ext cx="2057400" cy="457200"/>
          </a:xfrm>
          <a:prstGeom prst="rect">
            <a:avLst/>
          </a:prstGeom>
          <a:noFill/>
          <a:ln w="28575">
            <a:noFill/>
            <a:miter lim="800000"/>
            <a:headEnd/>
            <a:tailEnd/>
          </a:ln>
        </p:spPr>
        <p:txBody>
          <a:bodyPr>
            <a:spAutoFit/>
          </a:bodyPr>
          <a:lstStyle/>
          <a:p>
            <a:pPr algn="l">
              <a:spcBef>
                <a:spcPct val="50000"/>
              </a:spcBef>
            </a:pPr>
            <a:r>
              <a:rPr lang="en-US" sz="1200" b="1">
                <a:solidFill>
                  <a:srgbClr val="CC0000"/>
                </a:solidFill>
                <a:latin typeface="Arial" charset="0"/>
              </a:rPr>
              <a:t>Illustration 1-3</a:t>
            </a:r>
            <a:r>
              <a:rPr lang="en-US" sz="1200" b="1">
                <a:latin typeface="Arial" charset="0"/>
              </a:rPr>
              <a:t>           </a:t>
            </a:r>
            <a:r>
              <a:rPr lang="en-US" sz="1200">
                <a:solidFill>
                  <a:srgbClr val="000000"/>
                </a:solidFill>
                <a:latin typeface="Arial" charset="0"/>
              </a:rPr>
              <a:t>Capital Allocation Process</a:t>
            </a:r>
          </a:p>
        </p:txBody>
      </p:sp>
      <p:sp>
        <p:nvSpPr>
          <p:cNvPr id="10245" name="Rectangle 2067"/>
          <p:cNvSpPr>
            <a:spLocks noChangeArrowheads="1"/>
          </p:cNvSpPr>
          <p:nvPr/>
        </p:nvSpPr>
        <p:spPr bwMode="auto">
          <a:xfrm>
            <a:off x="533400" y="133985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Accounting and Capital Allocation</a:t>
            </a:r>
          </a:p>
        </p:txBody>
      </p:sp>
      <p:sp>
        <p:nvSpPr>
          <p:cNvPr id="162837" name="Rectangle 2069"/>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pic>
        <p:nvPicPr>
          <p:cNvPr id="10247" name="Picture 2070"/>
          <p:cNvPicPr>
            <a:picLocks noChangeAspect="1" noChangeArrowheads="1"/>
          </p:cNvPicPr>
          <p:nvPr/>
        </p:nvPicPr>
        <p:blipFill>
          <a:blip r:embed="rId3"/>
          <a:srcRect/>
          <a:stretch>
            <a:fillRect/>
          </a:stretch>
        </p:blipFill>
        <p:spPr bwMode="auto">
          <a:xfrm>
            <a:off x="457200" y="3625850"/>
            <a:ext cx="8305800" cy="21082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068490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Explain the need for high-quality standards.</a:t>
            </a:r>
          </a:p>
        </p:txBody>
      </p:sp>
      <p:sp>
        <p:nvSpPr>
          <p:cNvPr id="11267" name="Rectangle 5"/>
          <p:cNvSpPr>
            <a:spLocks noChangeArrowheads="1"/>
          </p:cNvSpPr>
          <p:nvPr/>
        </p:nvSpPr>
        <p:spPr bwMode="auto">
          <a:xfrm>
            <a:off x="533400" y="12954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High Quality Standards</a:t>
            </a:r>
          </a:p>
        </p:txBody>
      </p:sp>
      <p:sp>
        <p:nvSpPr>
          <p:cNvPr id="221190" name="Rectangle 6"/>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11269" name="Rectangle 8"/>
          <p:cNvSpPr>
            <a:spLocks noChangeArrowheads="1"/>
          </p:cNvSpPr>
          <p:nvPr/>
        </p:nvSpPr>
        <p:spPr bwMode="auto">
          <a:xfrm>
            <a:off x="838200" y="1905000"/>
            <a:ext cx="7924800" cy="4089400"/>
          </a:xfrm>
          <a:prstGeom prst="rect">
            <a:avLst/>
          </a:prstGeom>
          <a:noFill/>
          <a:ln w="12700" cap="sq">
            <a:noFill/>
            <a:miter lim="800000"/>
            <a:headEnd type="none" w="sm" len="sm"/>
            <a:tailEnd type="none" w="sm" len="sm"/>
          </a:ln>
        </p:spPr>
        <p:txBody>
          <a:bodyPr>
            <a:spAutoFit/>
          </a:bodyPr>
          <a:lstStyle/>
          <a:p>
            <a:pPr algn="l">
              <a:lnSpc>
                <a:spcPct val="120000"/>
              </a:lnSpc>
              <a:spcBef>
                <a:spcPct val="35000"/>
              </a:spcBef>
            </a:pPr>
            <a:r>
              <a:rPr lang="en-US" sz="2200">
                <a:latin typeface="Arial" charset="0"/>
              </a:rPr>
              <a:t>Globalization demands a single set of high-quality international accounting standards. Some elements:</a:t>
            </a:r>
          </a:p>
          <a:p>
            <a:pPr marL="685800" lvl="1" indent="-457200" algn="l">
              <a:lnSpc>
                <a:spcPct val="120000"/>
              </a:lnSpc>
              <a:spcBef>
                <a:spcPct val="35000"/>
              </a:spcBef>
              <a:buFontTx/>
              <a:buAutoNum type="arabicPeriod"/>
            </a:pPr>
            <a:r>
              <a:rPr lang="en-US" sz="2000">
                <a:latin typeface="Arial" charset="0"/>
              </a:rPr>
              <a:t>Single set of high-quality accounting standards established by a single standard-setting body.</a:t>
            </a:r>
          </a:p>
          <a:p>
            <a:pPr marL="685800" lvl="1" indent="-457200" algn="l">
              <a:lnSpc>
                <a:spcPct val="120000"/>
              </a:lnSpc>
              <a:spcBef>
                <a:spcPct val="35000"/>
              </a:spcBef>
              <a:buFontTx/>
              <a:buAutoNum type="arabicPeriod"/>
            </a:pPr>
            <a:r>
              <a:rPr lang="en-US" sz="2000">
                <a:latin typeface="Arial" charset="0"/>
              </a:rPr>
              <a:t>Consistency in application and interpretation.</a:t>
            </a:r>
          </a:p>
          <a:p>
            <a:pPr marL="685800" lvl="1" indent="-457200" algn="l">
              <a:lnSpc>
                <a:spcPct val="120000"/>
              </a:lnSpc>
              <a:spcBef>
                <a:spcPct val="35000"/>
              </a:spcBef>
              <a:buFontTx/>
              <a:buAutoNum type="arabicPeriod"/>
            </a:pPr>
            <a:r>
              <a:rPr lang="en-US" sz="2000">
                <a:latin typeface="Arial" charset="0"/>
              </a:rPr>
              <a:t>Common disclosures.</a:t>
            </a:r>
          </a:p>
          <a:p>
            <a:pPr marL="685800" lvl="1" indent="-457200" algn="l">
              <a:lnSpc>
                <a:spcPct val="120000"/>
              </a:lnSpc>
              <a:spcBef>
                <a:spcPct val="35000"/>
              </a:spcBef>
              <a:buFontTx/>
              <a:buAutoNum type="arabicPeriod"/>
            </a:pPr>
            <a:r>
              <a:rPr lang="en-US" sz="2000">
                <a:latin typeface="Arial" charset="0"/>
              </a:rPr>
              <a:t>Common high-quality auditing standards and practices.</a:t>
            </a:r>
          </a:p>
          <a:p>
            <a:pPr marL="685800" lvl="1" indent="-457200" algn="l">
              <a:lnSpc>
                <a:spcPct val="120000"/>
              </a:lnSpc>
              <a:spcBef>
                <a:spcPct val="35000"/>
              </a:spcBef>
              <a:buFontTx/>
              <a:buAutoNum type="arabicPeriod"/>
            </a:pPr>
            <a:r>
              <a:rPr lang="en-US" sz="2000">
                <a:latin typeface="Arial" charset="0"/>
              </a:rPr>
              <a:t>Common approach to regulatory review and enforcement.</a:t>
            </a:r>
          </a:p>
          <a:p>
            <a:pPr marL="685800" lvl="1" indent="-457200" algn="l">
              <a:lnSpc>
                <a:spcPct val="120000"/>
              </a:lnSpc>
              <a:spcBef>
                <a:spcPct val="35000"/>
              </a:spcBef>
              <a:buFontTx/>
              <a:buAutoNum type="arabicPeriod"/>
            </a:pPr>
            <a:r>
              <a:rPr lang="en-US" sz="2000">
                <a:latin typeface="Arial" charset="0"/>
              </a:rPr>
              <a:t>Education and training of market participants.</a:t>
            </a:r>
          </a:p>
        </p:txBody>
      </p:sp>
      <p:sp>
        <p:nvSpPr>
          <p:cNvPr id="11270" name="Text Box 9"/>
          <p:cNvSpPr txBox="1">
            <a:spLocks noChangeArrowheads="1"/>
          </p:cNvSpPr>
          <p:nvPr/>
        </p:nvSpPr>
        <p:spPr bwMode="auto">
          <a:xfrm>
            <a:off x="7315200" y="5943600"/>
            <a:ext cx="1371600" cy="336550"/>
          </a:xfrm>
          <a:prstGeom prst="rect">
            <a:avLst/>
          </a:prstGeom>
          <a:noFill/>
          <a:ln w="12700" cap="sq">
            <a:noFill/>
            <a:miter lim="800000"/>
            <a:headEnd type="none" w="sm" len="sm"/>
            <a:tailEnd type="none" w="sm" len="sm"/>
          </a:ln>
        </p:spPr>
        <p:txBody>
          <a:bodyPr>
            <a:spAutoFit/>
          </a:bodyPr>
          <a:lstStyle/>
          <a:p>
            <a:pPr>
              <a:spcBef>
                <a:spcPct val="50000"/>
              </a:spcBef>
            </a:pPr>
            <a:r>
              <a:rPr lang="en-US" sz="1600">
                <a:latin typeface="Arial" charset="0"/>
              </a:rPr>
              <a:t>(Continued)</a:t>
            </a:r>
          </a:p>
        </p:txBody>
      </p:sp>
    </p:spTree>
    <p:extLst>
      <p:ext uri="{BB962C8B-B14F-4D97-AF65-F5344CB8AC3E}">
        <p14:creationId xmlns:p14="http://schemas.microsoft.com/office/powerpoint/2010/main" val="547426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Explain the need for high-quality standards.</a:t>
            </a:r>
          </a:p>
        </p:txBody>
      </p:sp>
      <p:sp>
        <p:nvSpPr>
          <p:cNvPr id="12291" name="Rectangle 3"/>
          <p:cNvSpPr>
            <a:spLocks noChangeArrowheads="1"/>
          </p:cNvSpPr>
          <p:nvPr/>
        </p:nvSpPr>
        <p:spPr bwMode="auto">
          <a:xfrm>
            <a:off x="533400" y="12954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High Quality Standards</a:t>
            </a:r>
          </a:p>
        </p:txBody>
      </p:sp>
      <p:sp>
        <p:nvSpPr>
          <p:cNvPr id="222212" name="Rectangle 4"/>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12293" name="Rectangle 5"/>
          <p:cNvSpPr>
            <a:spLocks noChangeArrowheads="1"/>
          </p:cNvSpPr>
          <p:nvPr/>
        </p:nvSpPr>
        <p:spPr bwMode="auto">
          <a:xfrm>
            <a:off x="838200" y="1905000"/>
            <a:ext cx="7924800" cy="2568575"/>
          </a:xfrm>
          <a:prstGeom prst="rect">
            <a:avLst/>
          </a:prstGeom>
          <a:noFill/>
          <a:ln w="12700" cap="sq">
            <a:noFill/>
            <a:miter lim="800000"/>
            <a:headEnd type="none" w="sm" len="sm"/>
            <a:tailEnd type="none" w="sm" len="sm"/>
          </a:ln>
        </p:spPr>
        <p:txBody>
          <a:bodyPr>
            <a:spAutoFit/>
          </a:bodyPr>
          <a:lstStyle/>
          <a:p>
            <a:pPr algn="l">
              <a:lnSpc>
                <a:spcPct val="120000"/>
              </a:lnSpc>
              <a:spcBef>
                <a:spcPct val="35000"/>
              </a:spcBef>
            </a:pPr>
            <a:r>
              <a:rPr lang="en-US" sz="2200">
                <a:latin typeface="Arial" charset="0"/>
              </a:rPr>
              <a:t>Globalization demands a single set of high-quality international accounting standards. Some elements:</a:t>
            </a:r>
          </a:p>
          <a:p>
            <a:pPr marL="685800" lvl="1" indent="-457200" algn="l">
              <a:lnSpc>
                <a:spcPct val="120000"/>
              </a:lnSpc>
              <a:spcBef>
                <a:spcPct val="35000"/>
              </a:spcBef>
              <a:buFontTx/>
              <a:buAutoNum type="arabicPeriod" startAt="7"/>
            </a:pPr>
            <a:r>
              <a:rPr lang="en-US" sz="2000">
                <a:latin typeface="Arial" charset="0"/>
              </a:rPr>
              <a:t>Common delivery systems (e.g., eXtensible Business Reporting Language—XBRL).</a:t>
            </a:r>
          </a:p>
          <a:p>
            <a:pPr marL="685800" lvl="1" indent="-457200" algn="l">
              <a:lnSpc>
                <a:spcPct val="120000"/>
              </a:lnSpc>
              <a:spcBef>
                <a:spcPct val="35000"/>
              </a:spcBef>
              <a:buFontTx/>
              <a:buAutoNum type="arabicPeriod" startAt="7"/>
            </a:pPr>
            <a:r>
              <a:rPr lang="en-US" sz="2000">
                <a:latin typeface="Arial" charset="0"/>
              </a:rPr>
              <a:t>Common approach to corporate governance and legal frameworks around the world</a:t>
            </a:r>
          </a:p>
        </p:txBody>
      </p:sp>
    </p:spTree>
    <p:extLst>
      <p:ext uri="{BB962C8B-B14F-4D97-AF65-F5344CB8AC3E}">
        <p14:creationId xmlns:p14="http://schemas.microsoft.com/office/powerpoint/2010/main" val="3372978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9906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3  Explain the need for high-quality standards.</a:t>
            </a:r>
          </a:p>
        </p:txBody>
      </p:sp>
      <p:pic>
        <p:nvPicPr>
          <p:cNvPr id="13315" name="Picture 6"/>
          <p:cNvPicPr>
            <a:picLocks noChangeAspect="1" noChangeArrowheads="1"/>
          </p:cNvPicPr>
          <p:nvPr/>
        </p:nvPicPr>
        <p:blipFill>
          <a:blip r:embed="rId3"/>
          <a:srcRect/>
          <a:stretch>
            <a:fillRect/>
          </a:stretch>
        </p:blipFill>
        <p:spPr bwMode="auto">
          <a:xfrm>
            <a:off x="609600" y="381000"/>
            <a:ext cx="7848600" cy="592455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276602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47114" name="Rectangle 1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Objective of Financial Accounting</a:t>
            </a:r>
          </a:p>
        </p:txBody>
      </p:sp>
      <p:sp>
        <p:nvSpPr>
          <p:cNvPr id="47116" name="Text Box 12"/>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objectives of financial reporting.</a:t>
            </a:r>
          </a:p>
        </p:txBody>
      </p:sp>
      <p:sp>
        <p:nvSpPr>
          <p:cNvPr id="14341" name="Rectangle 15"/>
          <p:cNvSpPr>
            <a:spLocks noChangeArrowheads="1"/>
          </p:cNvSpPr>
          <p:nvPr/>
        </p:nvSpPr>
        <p:spPr bwMode="auto">
          <a:xfrm>
            <a:off x="685800" y="1471613"/>
            <a:ext cx="8153400" cy="3252787"/>
          </a:xfrm>
          <a:prstGeom prst="rect">
            <a:avLst/>
          </a:prstGeom>
          <a:noFill/>
          <a:ln w="12700" cap="sq">
            <a:noFill/>
            <a:miter lim="800000"/>
            <a:headEnd type="none" w="sm" len="sm"/>
            <a:tailEnd type="none" w="sm" len="sm"/>
          </a:ln>
        </p:spPr>
        <p:txBody>
          <a:bodyPr>
            <a:spAutoFit/>
          </a:bodyPr>
          <a:lstStyle/>
          <a:p>
            <a:pPr algn="l">
              <a:lnSpc>
                <a:spcPct val="130000"/>
              </a:lnSpc>
              <a:spcBef>
                <a:spcPct val="35000"/>
              </a:spcBef>
            </a:pPr>
            <a:r>
              <a:rPr lang="en-US" sz="2600" b="1">
                <a:solidFill>
                  <a:srgbClr val="CC0000"/>
                </a:solidFill>
                <a:latin typeface="Arial" charset="0"/>
              </a:rPr>
              <a:t>Objective:</a:t>
            </a:r>
            <a:r>
              <a:rPr lang="en-US" sz="2200" b="1">
                <a:latin typeface="Arial" charset="0"/>
              </a:rPr>
              <a:t>  </a:t>
            </a:r>
            <a:r>
              <a:rPr lang="en-US" sz="2200">
                <a:latin typeface="Arial" charset="0"/>
              </a:rPr>
              <a:t>Provide financial information about the reporting entity that is </a:t>
            </a:r>
            <a:r>
              <a:rPr lang="en-US" sz="2200" b="1" u="sng">
                <a:latin typeface="Arial" charset="0"/>
              </a:rPr>
              <a:t>useful</a:t>
            </a:r>
            <a:r>
              <a:rPr lang="en-US" sz="2200">
                <a:latin typeface="Arial" charset="0"/>
              </a:rPr>
              <a:t> to </a:t>
            </a:r>
          </a:p>
          <a:p>
            <a:pPr marL="685800" lvl="1" indent="-457200" algn="l">
              <a:lnSpc>
                <a:spcPct val="130000"/>
              </a:lnSpc>
              <a:spcBef>
                <a:spcPct val="35000"/>
              </a:spcBef>
              <a:buSzPct val="75000"/>
              <a:buFontTx/>
              <a:buBlip>
                <a:blip r:embed="rId3"/>
              </a:buBlip>
            </a:pPr>
            <a:r>
              <a:rPr lang="en-US" sz="2200">
                <a:latin typeface="Arial" charset="0"/>
              </a:rPr>
              <a:t>present and potential equity investors, </a:t>
            </a:r>
          </a:p>
          <a:p>
            <a:pPr marL="685800" lvl="1" indent="-457200" algn="l">
              <a:lnSpc>
                <a:spcPct val="130000"/>
              </a:lnSpc>
              <a:spcBef>
                <a:spcPct val="35000"/>
              </a:spcBef>
              <a:buSzPct val="75000"/>
              <a:buFontTx/>
              <a:buBlip>
                <a:blip r:embed="rId3"/>
              </a:buBlip>
            </a:pPr>
            <a:r>
              <a:rPr lang="en-US" sz="2200">
                <a:latin typeface="Arial" charset="0"/>
              </a:rPr>
              <a:t>lenders, and </a:t>
            </a:r>
          </a:p>
          <a:p>
            <a:pPr marL="685800" lvl="1" indent="-457200" algn="l">
              <a:lnSpc>
                <a:spcPct val="130000"/>
              </a:lnSpc>
              <a:spcBef>
                <a:spcPct val="35000"/>
              </a:spcBef>
              <a:buSzPct val="75000"/>
              <a:buFontTx/>
              <a:buBlip>
                <a:blip r:embed="rId3"/>
              </a:buBlip>
            </a:pPr>
            <a:r>
              <a:rPr lang="en-US" sz="2200">
                <a:latin typeface="Arial" charset="0"/>
              </a:rPr>
              <a:t>other creditors </a:t>
            </a:r>
          </a:p>
          <a:p>
            <a:pPr marL="685800" lvl="1" indent="-457200" algn="l">
              <a:lnSpc>
                <a:spcPct val="130000"/>
              </a:lnSpc>
              <a:spcBef>
                <a:spcPct val="35000"/>
              </a:spcBef>
              <a:buSzPct val="75000"/>
            </a:pPr>
            <a:r>
              <a:rPr lang="en-US" sz="2200">
                <a:latin typeface="Arial" charset="0"/>
              </a:rPr>
              <a:t>in making decisions in their capacity as capital providers.</a:t>
            </a:r>
            <a:endParaRPr lang="en-US" sz="2200">
              <a:solidFill>
                <a:srgbClr val="006600"/>
              </a:solidFill>
              <a:latin typeface="Arial" charset="0"/>
            </a:endParaRPr>
          </a:p>
        </p:txBody>
      </p:sp>
    </p:spTree>
    <p:extLst>
      <p:ext uri="{BB962C8B-B14F-4D97-AF65-F5344CB8AC3E}">
        <p14:creationId xmlns:p14="http://schemas.microsoft.com/office/powerpoint/2010/main" val="798317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5800" y="43434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Capital Providers (Investors)</a:t>
            </a:r>
          </a:p>
        </p:txBody>
      </p:sp>
      <p:sp>
        <p:nvSpPr>
          <p:cNvPr id="15363" name="Rectangle 5"/>
          <p:cNvSpPr>
            <a:spLocks noChangeArrowheads="1"/>
          </p:cNvSpPr>
          <p:nvPr/>
        </p:nvSpPr>
        <p:spPr bwMode="auto">
          <a:xfrm>
            <a:off x="990600" y="4984750"/>
            <a:ext cx="7924800" cy="493713"/>
          </a:xfrm>
          <a:prstGeom prst="rect">
            <a:avLst/>
          </a:prstGeom>
          <a:noFill/>
          <a:ln w="12700" cap="sq" algn="ctr">
            <a:noFill/>
            <a:miter lim="800000"/>
            <a:headEnd type="none" w="sm" len="sm"/>
            <a:tailEnd type="none" w="sm" len="sm"/>
          </a:ln>
        </p:spPr>
        <p:txBody>
          <a:bodyPr>
            <a:spAutoFit/>
          </a:bodyPr>
          <a:lstStyle/>
          <a:p>
            <a:pPr algn="l">
              <a:lnSpc>
                <a:spcPct val="120000"/>
              </a:lnSpc>
              <a:spcBef>
                <a:spcPct val="35000"/>
              </a:spcBef>
            </a:pPr>
            <a:r>
              <a:rPr lang="en-US" sz="2200">
                <a:latin typeface="Arial" charset="0"/>
              </a:rPr>
              <a:t>Investors are the primary user group.</a:t>
            </a:r>
          </a:p>
        </p:txBody>
      </p:sp>
      <p:sp>
        <p:nvSpPr>
          <p:cNvPr id="224263"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Objective of Financial Accounting</a:t>
            </a:r>
          </a:p>
        </p:txBody>
      </p:sp>
      <p:sp>
        <p:nvSpPr>
          <p:cNvPr id="224264" name="Text Box 8"/>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objectives of financial reporting.</a:t>
            </a:r>
          </a:p>
        </p:txBody>
      </p:sp>
      <p:sp>
        <p:nvSpPr>
          <p:cNvPr id="15366" name="Rectangle 13"/>
          <p:cNvSpPr>
            <a:spLocks noChangeArrowheads="1"/>
          </p:cNvSpPr>
          <p:nvPr/>
        </p:nvSpPr>
        <p:spPr bwMode="auto">
          <a:xfrm>
            <a:off x="685800" y="14478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General-Purpose Financial Statements</a:t>
            </a:r>
          </a:p>
        </p:txBody>
      </p:sp>
      <p:sp>
        <p:nvSpPr>
          <p:cNvPr id="15367" name="Rectangle 14"/>
          <p:cNvSpPr>
            <a:spLocks noChangeArrowheads="1"/>
          </p:cNvSpPr>
          <p:nvPr/>
        </p:nvSpPr>
        <p:spPr bwMode="auto">
          <a:xfrm>
            <a:off x="838200" y="2109788"/>
            <a:ext cx="7772400" cy="1852612"/>
          </a:xfrm>
          <a:prstGeom prst="rect">
            <a:avLst/>
          </a:prstGeom>
          <a:noFill/>
          <a:ln w="12700" cap="sq" algn="ctr">
            <a:noFill/>
            <a:miter lim="800000"/>
            <a:headEnd type="none" w="sm" len="sm"/>
            <a:tailEnd type="none" w="sm" len="sm"/>
          </a:ln>
        </p:spPr>
        <p:txBody>
          <a:bodyPr>
            <a:spAutoFit/>
          </a:bodyPr>
          <a:lstStyle/>
          <a:p>
            <a:pPr marL="685800" lvl="1" indent="-457200" algn="l">
              <a:lnSpc>
                <a:spcPct val="125000"/>
              </a:lnSpc>
              <a:spcBef>
                <a:spcPct val="25000"/>
              </a:spcBef>
              <a:buSzPct val="80000"/>
              <a:buFontTx/>
              <a:buBlip>
                <a:blip r:embed="rId3"/>
              </a:buBlip>
            </a:pPr>
            <a:r>
              <a:rPr lang="en-US" sz="2200">
                <a:latin typeface="Arial" charset="0"/>
              </a:rPr>
              <a:t>Provide financial reporting information to a wide variety of users.  </a:t>
            </a:r>
          </a:p>
          <a:p>
            <a:pPr marL="685800" lvl="1" indent="-457200" algn="l">
              <a:lnSpc>
                <a:spcPct val="125000"/>
              </a:lnSpc>
              <a:spcBef>
                <a:spcPct val="25000"/>
              </a:spcBef>
              <a:buSzPct val="80000"/>
              <a:buFontTx/>
              <a:buBlip>
                <a:blip r:embed="rId3"/>
              </a:buBlip>
            </a:pPr>
            <a:r>
              <a:rPr lang="en-US" sz="2200">
                <a:latin typeface="Arial" charset="0"/>
              </a:rPr>
              <a:t>Provide the most useful information possible at  the least cost.</a:t>
            </a:r>
          </a:p>
        </p:txBody>
      </p:sp>
    </p:spTree>
    <p:extLst>
      <p:ext uri="{BB962C8B-B14F-4D97-AF65-F5344CB8AC3E}">
        <p14:creationId xmlns:p14="http://schemas.microsoft.com/office/powerpoint/2010/main" val="3767680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85800" y="2895600"/>
            <a:ext cx="65532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Decision-Usefulness</a:t>
            </a:r>
          </a:p>
        </p:txBody>
      </p:sp>
      <p:sp>
        <p:nvSpPr>
          <p:cNvPr id="225284"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Objective of Financial Accounting</a:t>
            </a:r>
          </a:p>
        </p:txBody>
      </p:sp>
      <p:sp>
        <p:nvSpPr>
          <p:cNvPr id="225285" name="Text Box 5"/>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objectives of financial reporting.</a:t>
            </a:r>
          </a:p>
        </p:txBody>
      </p:sp>
      <p:sp>
        <p:nvSpPr>
          <p:cNvPr id="16389" name="Rectangle 7"/>
          <p:cNvSpPr>
            <a:spLocks noChangeArrowheads="1"/>
          </p:cNvSpPr>
          <p:nvPr/>
        </p:nvSpPr>
        <p:spPr bwMode="auto">
          <a:xfrm>
            <a:off x="990600" y="3514725"/>
            <a:ext cx="7924800" cy="2003425"/>
          </a:xfrm>
          <a:prstGeom prst="rect">
            <a:avLst/>
          </a:prstGeom>
          <a:noFill/>
          <a:ln w="12700" cap="sq" algn="ctr">
            <a:noFill/>
            <a:miter lim="800000"/>
            <a:headEnd type="none" w="sm" len="sm"/>
            <a:tailEnd type="none" w="sm" len="sm"/>
          </a:ln>
        </p:spPr>
        <p:txBody>
          <a:bodyPr>
            <a:spAutoFit/>
          </a:bodyPr>
          <a:lstStyle/>
          <a:p>
            <a:pPr algn="l">
              <a:lnSpc>
                <a:spcPct val="125000"/>
              </a:lnSpc>
              <a:spcBef>
                <a:spcPct val="35000"/>
              </a:spcBef>
            </a:pPr>
            <a:r>
              <a:rPr lang="en-US" sz="2200">
                <a:latin typeface="Arial" charset="0"/>
              </a:rPr>
              <a:t>Investors are interested in assessing the company’s </a:t>
            </a:r>
          </a:p>
          <a:p>
            <a:pPr marL="971550" lvl="1" indent="-457200" algn="l">
              <a:lnSpc>
                <a:spcPct val="125000"/>
              </a:lnSpc>
              <a:spcBef>
                <a:spcPct val="35000"/>
              </a:spcBef>
              <a:buFontTx/>
              <a:buAutoNum type="arabicPeriod"/>
            </a:pPr>
            <a:r>
              <a:rPr lang="en-US" sz="2200">
                <a:latin typeface="Arial" charset="0"/>
              </a:rPr>
              <a:t>ability to generate net cash inflows and </a:t>
            </a:r>
          </a:p>
          <a:p>
            <a:pPr marL="971550" lvl="1" indent="-457200" algn="l">
              <a:lnSpc>
                <a:spcPct val="125000"/>
              </a:lnSpc>
              <a:spcBef>
                <a:spcPct val="35000"/>
              </a:spcBef>
              <a:buFontTx/>
              <a:buAutoNum type="arabicPeriod"/>
            </a:pPr>
            <a:r>
              <a:rPr lang="en-US" sz="2200">
                <a:latin typeface="Arial" charset="0"/>
              </a:rPr>
              <a:t>management’s ability to protect and enhance the capital providers’ investments.</a:t>
            </a:r>
          </a:p>
        </p:txBody>
      </p:sp>
      <p:sp>
        <p:nvSpPr>
          <p:cNvPr id="16390" name="Rectangle 8"/>
          <p:cNvSpPr>
            <a:spLocks noChangeArrowheads="1"/>
          </p:cNvSpPr>
          <p:nvPr/>
        </p:nvSpPr>
        <p:spPr bwMode="auto">
          <a:xfrm>
            <a:off x="685800" y="1447800"/>
            <a:ext cx="8153400" cy="488950"/>
          </a:xfrm>
          <a:prstGeom prst="rect">
            <a:avLst/>
          </a:prstGeom>
          <a:noFill/>
          <a:ln w="12700" cap="sq" algn="ctr">
            <a:noFill/>
            <a:miter lim="800000"/>
            <a:headEnd type="none" w="sm" len="sm"/>
            <a:tailEnd type="none" w="sm" len="sm"/>
          </a:ln>
        </p:spPr>
        <p:txBody>
          <a:bodyPr>
            <a:spAutoFit/>
          </a:bodyPr>
          <a:lstStyle/>
          <a:p>
            <a:pPr algn="l"/>
            <a:r>
              <a:rPr lang="en-US" sz="2600" b="1">
                <a:solidFill>
                  <a:srgbClr val="006600"/>
                </a:solidFill>
                <a:latin typeface="Arial" charset="0"/>
              </a:rPr>
              <a:t>Entity Perspective</a:t>
            </a:r>
          </a:p>
        </p:txBody>
      </p:sp>
      <p:sp>
        <p:nvSpPr>
          <p:cNvPr id="16391" name="Rectangle 9"/>
          <p:cNvSpPr>
            <a:spLocks noChangeArrowheads="1"/>
          </p:cNvSpPr>
          <p:nvPr/>
        </p:nvSpPr>
        <p:spPr bwMode="auto">
          <a:xfrm>
            <a:off x="990600" y="2052638"/>
            <a:ext cx="7924800" cy="493712"/>
          </a:xfrm>
          <a:prstGeom prst="rect">
            <a:avLst/>
          </a:prstGeom>
          <a:noFill/>
          <a:ln w="12700" cap="sq" algn="ctr">
            <a:noFill/>
            <a:miter lim="800000"/>
            <a:headEnd type="none" w="sm" len="sm"/>
            <a:tailEnd type="none" w="sm" len="sm"/>
          </a:ln>
        </p:spPr>
        <p:txBody>
          <a:bodyPr>
            <a:spAutoFit/>
          </a:bodyPr>
          <a:lstStyle/>
          <a:p>
            <a:pPr algn="l">
              <a:lnSpc>
                <a:spcPct val="120000"/>
              </a:lnSpc>
              <a:spcBef>
                <a:spcPct val="35000"/>
              </a:spcBef>
            </a:pPr>
            <a:r>
              <a:rPr lang="en-US" sz="2200">
                <a:latin typeface="Arial" charset="0"/>
              </a:rPr>
              <a:t>Companies viewed as separate and distinct from their owners.</a:t>
            </a:r>
          </a:p>
        </p:txBody>
      </p:sp>
    </p:spTree>
    <p:extLst>
      <p:ext uri="{BB962C8B-B14F-4D97-AF65-F5344CB8AC3E}">
        <p14:creationId xmlns:p14="http://schemas.microsoft.com/office/powerpoint/2010/main" val="316870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087"/>
          <p:cNvSpPr>
            <a:spLocks noChangeArrowheads="1"/>
          </p:cNvSpPr>
          <p:nvPr/>
        </p:nvSpPr>
        <p:spPr bwMode="auto">
          <a:xfrm>
            <a:off x="990600" y="2057400"/>
            <a:ext cx="7620000" cy="3749675"/>
          </a:xfrm>
          <a:prstGeom prst="rect">
            <a:avLst/>
          </a:prstGeom>
          <a:noFill/>
          <a:ln w="12700" cap="sq">
            <a:noFill/>
            <a:miter lim="800000"/>
            <a:headEnd type="none" w="sm" len="sm"/>
            <a:tailEnd type="none" w="sm" len="sm"/>
          </a:ln>
        </p:spPr>
        <p:txBody>
          <a:bodyPr>
            <a:spAutoFit/>
          </a:bodyPr>
          <a:lstStyle/>
          <a:p>
            <a:pPr algn="l">
              <a:lnSpc>
                <a:spcPct val="125000"/>
              </a:lnSpc>
            </a:pPr>
            <a:r>
              <a:rPr lang="en-US">
                <a:latin typeface="Arial" charset="0"/>
              </a:rPr>
              <a:t>The objective of financial reporting places most emphasis on:</a:t>
            </a:r>
          </a:p>
          <a:p>
            <a:pPr marL="685800" lvl="1" indent="-457200" algn="l">
              <a:lnSpc>
                <a:spcPct val="125000"/>
              </a:lnSpc>
              <a:buFontTx/>
              <a:buAutoNum type="alphaLcPeriod"/>
            </a:pPr>
            <a:r>
              <a:rPr lang="en-US">
                <a:latin typeface="Arial" charset="0"/>
              </a:rPr>
              <a:t>reporting to capital providers.</a:t>
            </a:r>
          </a:p>
          <a:p>
            <a:pPr marL="685800" lvl="1" indent="-457200" algn="l">
              <a:lnSpc>
                <a:spcPct val="125000"/>
              </a:lnSpc>
              <a:buFontTx/>
              <a:buAutoNum type="alphaLcPeriod"/>
            </a:pPr>
            <a:r>
              <a:rPr lang="en-US">
                <a:latin typeface="Arial" charset="0"/>
              </a:rPr>
              <a:t>reporting on stewardship.</a:t>
            </a:r>
          </a:p>
          <a:p>
            <a:pPr marL="685800" lvl="1" indent="-457200" algn="l">
              <a:lnSpc>
                <a:spcPct val="125000"/>
              </a:lnSpc>
              <a:buFontTx/>
              <a:buAutoNum type="alphaLcPeriod"/>
            </a:pPr>
            <a:r>
              <a:rPr lang="en-US">
                <a:latin typeface="Arial" charset="0"/>
              </a:rPr>
              <a:t>providing specific guidance related to specific needs.</a:t>
            </a:r>
          </a:p>
          <a:p>
            <a:pPr marL="685800" lvl="1" indent="-457200" algn="l">
              <a:lnSpc>
                <a:spcPct val="125000"/>
              </a:lnSpc>
              <a:buFontTx/>
              <a:buAutoNum type="alphaLcPeriod"/>
            </a:pPr>
            <a:r>
              <a:rPr lang="en-US">
                <a:latin typeface="Arial" charset="0"/>
              </a:rPr>
              <a:t>providing information to individuals who are experts in the field.</a:t>
            </a:r>
          </a:p>
        </p:txBody>
      </p:sp>
      <p:sp>
        <p:nvSpPr>
          <p:cNvPr id="17411" name="Rectangle 307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17412" name="Rectangle 307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197638" name="Oval 3078"/>
          <p:cNvSpPr>
            <a:spLocks noChangeArrowheads="1"/>
          </p:cNvSpPr>
          <p:nvPr/>
        </p:nvSpPr>
        <p:spPr bwMode="auto">
          <a:xfrm>
            <a:off x="1196975" y="30607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197644" name="Rectangle 3084"/>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197649" name="Rectangle 308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Objective of Financial Accounting</a:t>
            </a:r>
          </a:p>
        </p:txBody>
      </p:sp>
      <p:sp>
        <p:nvSpPr>
          <p:cNvPr id="197650" name="Text Box 3090"/>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objectives of financial reporting.</a:t>
            </a:r>
          </a:p>
        </p:txBody>
      </p:sp>
    </p:spTree>
    <p:extLst>
      <p:ext uri="{BB962C8B-B14F-4D97-AF65-F5344CB8AC3E}">
        <p14:creationId xmlns:p14="http://schemas.microsoft.com/office/powerpoint/2010/main" val="3722510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wipe(left)">
                                      <p:cBhvr>
                                        <p:cTn id="7" dur="500"/>
                                        <p:tgtEl>
                                          <p:spTgt spid="19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0600" y="2057400"/>
            <a:ext cx="7620000" cy="2835275"/>
          </a:xfrm>
          <a:prstGeom prst="rect">
            <a:avLst/>
          </a:prstGeom>
          <a:noFill/>
          <a:ln w="12700" cap="sq">
            <a:noFill/>
            <a:miter lim="800000"/>
            <a:headEnd type="none" w="sm" len="sm"/>
            <a:tailEnd type="none" w="sm" len="sm"/>
          </a:ln>
        </p:spPr>
        <p:txBody>
          <a:bodyPr>
            <a:spAutoFit/>
          </a:bodyPr>
          <a:lstStyle/>
          <a:p>
            <a:pPr algn="l">
              <a:lnSpc>
                <a:spcPct val="125000"/>
              </a:lnSpc>
            </a:pPr>
            <a:r>
              <a:rPr lang="en-US">
                <a:latin typeface="Arial" charset="0"/>
              </a:rPr>
              <a:t>General-purpose financial statements are prepared primarily for:</a:t>
            </a:r>
          </a:p>
          <a:p>
            <a:pPr marL="685800" lvl="1" indent="-457200" algn="l">
              <a:lnSpc>
                <a:spcPct val="125000"/>
              </a:lnSpc>
              <a:buFontTx/>
              <a:buAutoNum type="alphaLcPeriod"/>
            </a:pPr>
            <a:r>
              <a:rPr lang="en-US">
                <a:latin typeface="Arial" charset="0"/>
              </a:rPr>
              <a:t>internal users.</a:t>
            </a:r>
          </a:p>
          <a:p>
            <a:pPr marL="685800" lvl="1" indent="-457200" algn="l">
              <a:lnSpc>
                <a:spcPct val="125000"/>
              </a:lnSpc>
              <a:buFontTx/>
              <a:buAutoNum type="alphaLcPeriod"/>
            </a:pPr>
            <a:r>
              <a:rPr lang="en-US">
                <a:latin typeface="Arial" charset="0"/>
              </a:rPr>
              <a:t>external users.</a:t>
            </a:r>
          </a:p>
          <a:p>
            <a:pPr marL="685800" lvl="1" indent="-457200" algn="l">
              <a:lnSpc>
                <a:spcPct val="125000"/>
              </a:lnSpc>
              <a:buFontTx/>
              <a:buAutoNum type="alphaLcPeriod"/>
            </a:pPr>
            <a:r>
              <a:rPr lang="en-US">
                <a:latin typeface="Arial" charset="0"/>
              </a:rPr>
              <a:t>auditors.</a:t>
            </a:r>
          </a:p>
          <a:p>
            <a:pPr marL="685800" lvl="1" indent="-457200" algn="l">
              <a:lnSpc>
                <a:spcPct val="125000"/>
              </a:lnSpc>
              <a:buFontTx/>
              <a:buAutoNum type="alphaLcPeriod"/>
            </a:pPr>
            <a:r>
              <a:rPr lang="en-US">
                <a:latin typeface="Arial" charset="0"/>
              </a:rPr>
              <a:t>government regulators.</a:t>
            </a:r>
          </a:p>
        </p:txBody>
      </p:sp>
      <p:sp>
        <p:nvSpPr>
          <p:cNvPr id="18435"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18436"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96965" name="Oval 5"/>
          <p:cNvSpPr>
            <a:spLocks noChangeArrowheads="1"/>
          </p:cNvSpPr>
          <p:nvPr/>
        </p:nvSpPr>
        <p:spPr bwMode="auto">
          <a:xfrm>
            <a:off x="1196975" y="35052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96966"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96967"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Objective of Financial Accounting</a:t>
            </a:r>
          </a:p>
        </p:txBody>
      </p:sp>
      <p:sp>
        <p:nvSpPr>
          <p:cNvPr id="296968" name="Text Box 8"/>
          <p:cNvSpPr txBox="1">
            <a:spLocks noChangeArrowheads="1"/>
          </p:cNvSpPr>
          <p:nvPr/>
        </p:nvSpPr>
        <p:spPr bwMode="auto">
          <a:xfrm>
            <a:off x="1981200" y="6369050"/>
            <a:ext cx="70104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4  Identify the objectives of financial reporting.</a:t>
            </a:r>
          </a:p>
        </p:txBody>
      </p:sp>
    </p:spTree>
    <p:extLst>
      <p:ext uri="{BB962C8B-B14F-4D97-AF65-F5344CB8AC3E}">
        <p14:creationId xmlns:p14="http://schemas.microsoft.com/office/powerpoint/2010/main" val="2622905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5"/>
                                        </p:tgtEl>
                                        <p:attrNameLst>
                                          <p:attrName>style.visibility</p:attrName>
                                        </p:attrNameLst>
                                      </p:cBhvr>
                                      <p:to>
                                        <p:strVal val="visible"/>
                                      </p:to>
                                    </p:set>
                                    <p:animEffect transition="in" filter="wipe(left)">
                                      <p:cBhvr>
                                        <p:cTn id="7" dur="500"/>
                                        <p:tgtEl>
                                          <p:spTgt spid="29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menjelaskan</a:t>
            </a:r>
            <a:r>
              <a:rPr lang="en-US" dirty="0">
                <a:solidFill>
                  <a:srgbClr val="002060"/>
                </a:solidFill>
              </a:rPr>
              <a:t> </a:t>
            </a:r>
            <a:r>
              <a:rPr lang="en-US" dirty="0" err="1">
                <a:solidFill>
                  <a:srgbClr val="002060"/>
                </a:solidFill>
              </a:rPr>
              <a:t>konsep</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terminologi</a:t>
            </a:r>
            <a:r>
              <a:rPr lang="en-US" dirty="0">
                <a:solidFill>
                  <a:srgbClr val="002060"/>
                </a:solidFill>
              </a:rPr>
              <a:t> </a:t>
            </a:r>
            <a:r>
              <a:rPr lang="en-US" dirty="0" err="1">
                <a:solidFill>
                  <a:srgbClr val="002060"/>
                </a:solidFill>
              </a:rPr>
              <a:t>akuntansi</a:t>
            </a:r>
            <a:r>
              <a:rPr lang="en-US" dirty="0">
                <a:solidFill>
                  <a:srgbClr val="002060"/>
                </a:solidFill>
              </a:rPr>
              <a:t> </a:t>
            </a:r>
            <a:r>
              <a:rPr lang="en-US" dirty="0" err="1">
                <a:solidFill>
                  <a:srgbClr val="002060"/>
                </a:solidFill>
              </a:rPr>
              <a:t>keuangan</a:t>
            </a:r>
            <a:r>
              <a:rPr lang="en-US" dirty="0">
                <a:solidFill>
                  <a:srgbClr val="002060"/>
                </a:solidFill>
              </a:rPr>
              <a:t> </a:t>
            </a:r>
            <a:r>
              <a:rPr lang="en-US" dirty="0" err="1">
                <a:solidFill>
                  <a:srgbClr val="002060"/>
                </a:solidFill>
              </a:rPr>
              <a:t>dan</a:t>
            </a:r>
            <a:r>
              <a:rPr lang="en-US" dirty="0">
                <a:solidFill>
                  <a:srgbClr val="002060"/>
                </a:solidFill>
              </a:rPr>
              <a:t> </a:t>
            </a:r>
            <a:r>
              <a:rPr lang="en-US" dirty="0" err="1">
                <a:solidFill>
                  <a:srgbClr val="002060"/>
                </a:solidFill>
              </a:rPr>
              <a:t>standar</a:t>
            </a:r>
            <a:r>
              <a:rPr lang="en-US" dirty="0">
                <a:solidFill>
                  <a:srgbClr val="002060"/>
                </a:solidFill>
              </a:rPr>
              <a:t> </a:t>
            </a:r>
            <a:r>
              <a:rPr lang="en-US" dirty="0" err="1">
                <a:solidFill>
                  <a:srgbClr val="002060"/>
                </a:solidFill>
              </a:rPr>
              <a:t>akuntansi</a:t>
            </a:r>
            <a:r>
              <a:rPr lang="en-US" dirty="0">
                <a:solidFill>
                  <a:srgbClr val="002060"/>
                </a:solidFill>
              </a:rPr>
              <a:t> </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1401763"/>
            <a:ext cx="8229600" cy="4275137"/>
          </a:xfrm>
          <a:prstGeom prst="rect">
            <a:avLst/>
          </a:prstGeom>
          <a:noFill/>
          <a:ln w="28575" cap="sq">
            <a:noFill/>
            <a:miter lim="800000"/>
            <a:headEnd type="none" w="sm" len="sm"/>
            <a:tailEnd type="none" w="sm" len="sm"/>
          </a:ln>
        </p:spPr>
        <p:txBody>
          <a:bodyPr>
            <a:spAutoFit/>
          </a:bodyPr>
          <a:lstStyle/>
          <a:p>
            <a:pPr algn="l">
              <a:lnSpc>
                <a:spcPct val="120000"/>
              </a:lnSpc>
              <a:spcBef>
                <a:spcPct val="40000"/>
              </a:spcBef>
              <a:buSzPct val="75000"/>
            </a:pPr>
            <a:r>
              <a:rPr lang="en-US" sz="2600" b="1">
                <a:latin typeface="Arial" charset="0"/>
              </a:rPr>
              <a:t>Two Major Organizations:</a:t>
            </a:r>
          </a:p>
          <a:p>
            <a:pPr marL="685800" lvl="1" indent="-457200" algn="l">
              <a:lnSpc>
                <a:spcPct val="120000"/>
              </a:lnSpc>
              <a:spcBef>
                <a:spcPct val="50000"/>
              </a:spcBef>
              <a:buClr>
                <a:srgbClr val="800000"/>
              </a:buClr>
              <a:buSzPct val="75000"/>
              <a:buFont typeface="Wingdings" pitchFamily="2" charset="2"/>
              <a:buBlip>
                <a:blip r:embed="rId3"/>
              </a:buBlip>
            </a:pPr>
            <a:r>
              <a:rPr lang="en-US" sz="2200" b="1">
                <a:latin typeface="Arial" charset="0"/>
              </a:rPr>
              <a:t>International Accounting Standards Board (IASB)</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Issues </a:t>
            </a:r>
            <a:r>
              <a:rPr lang="en-US" sz="2100" b="1">
                <a:solidFill>
                  <a:srgbClr val="CC0000"/>
                </a:solidFill>
                <a:latin typeface="Arial" charset="0"/>
              </a:rPr>
              <a:t>International Financial Reporting Standards (IFRS)</a:t>
            </a:r>
            <a:r>
              <a:rPr lang="en-US" sz="2100">
                <a:latin typeface="Arial" charset="0"/>
              </a:rPr>
              <a:t>.</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Standards used on most foreign exchanges. </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Standards used by foreign companies listing on U.S. securities exchanges. </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IFRS used in over 115 countries.</a:t>
            </a:r>
          </a:p>
        </p:txBody>
      </p:sp>
      <p:sp>
        <p:nvSpPr>
          <p:cNvPr id="165893" name="Text Box 5"/>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
        <p:nvSpPr>
          <p:cNvPr id="165895"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Tree>
    <p:extLst>
      <p:ext uri="{BB962C8B-B14F-4D97-AF65-F5344CB8AC3E}">
        <p14:creationId xmlns:p14="http://schemas.microsoft.com/office/powerpoint/2010/main" val="1679885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401763"/>
            <a:ext cx="8229600" cy="2706687"/>
          </a:xfrm>
          <a:prstGeom prst="rect">
            <a:avLst/>
          </a:prstGeom>
          <a:noFill/>
          <a:ln w="28575" cap="sq">
            <a:noFill/>
            <a:miter lim="800000"/>
            <a:headEnd type="none" w="sm" len="sm"/>
            <a:tailEnd type="none" w="sm" len="sm"/>
          </a:ln>
        </p:spPr>
        <p:txBody>
          <a:bodyPr>
            <a:spAutoFit/>
          </a:bodyPr>
          <a:lstStyle/>
          <a:p>
            <a:pPr algn="l">
              <a:lnSpc>
                <a:spcPct val="120000"/>
              </a:lnSpc>
              <a:spcBef>
                <a:spcPct val="40000"/>
              </a:spcBef>
              <a:buSzPct val="75000"/>
            </a:pPr>
            <a:r>
              <a:rPr lang="en-US" sz="2600" b="1">
                <a:latin typeface="Arial" charset="0"/>
              </a:rPr>
              <a:t>Two Major Organizations:</a:t>
            </a:r>
          </a:p>
          <a:p>
            <a:pPr marL="685800" lvl="1" indent="-457200" algn="l">
              <a:lnSpc>
                <a:spcPct val="120000"/>
              </a:lnSpc>
              <a:spcBef>
                <a:spcPct val="50000"/>
              </a:spcBef>
              <a:buClr>
                <a:srgbClr val="800000"/>
              </a:buClr>
              <a:buSzPct val="75000"/>
              <a:buFont typeface="Wingdings" pitchFamily="2" charset="2"/>
              <a:buBlip>
                <a:blip r:embed="rId3"/>
              </a:buBlip>
            </a:pPr>
            <a:r>
              <a:rPr lang="en-US" sz="2200" b="1">
                <a:latin typeface="Arial" charset="0"/>
              </a:rPr>
              <a:t>Financial Accounting Standards Board (FASB)</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Issues </a:t>
            </a:r>
            <a:r>
              <a:rPr lang="en-US" sz="2100" b="1">
                <a:solidFill>
                  <a:srgbClr val="CC0000"/>
                </a:solidFill>
                <a:latin typeface="Arial" charset="0"/>
              </a:rPr>
              <a:t>Statements of Financial Accounting  Standards (SFAS)</a:t>
            </a:r>
            <a:r>
              <a:rPr lang="en-US" sz="2100">
                <a:latin typeface="Arial" charset="0"/>
              </a:rPr>
              <a:t>.</a:t>
            </a:r>
          </a:p>
          <a:p>
            <a:pPr marL="1371600" lvl="2" indent="-457200" algn="l">
              <a:lnSpc>
                <a:spcPct val="120000"/>
              </a:lnSpc>
              <a:spcBef>
                <a:spcPct val="65000"/>
              </a:spcBef>
              <a:buClr>
                <a:srgbClr val="800000"/>
              </a:buClr>
              <a:buFont typeface="Wingdings" pitchFamily="2" charset="2"/>
              <a:buChar char="Ø"/>
            </a:pPr>
            <a:r>
              <a:rPr lang="en-US" sz="2100">
                <a:latin typeface="Arial" charset="0"/>
              </a:rPr>
              <a:t>Required for all U.S.-based companies. </a:t>
            </a:r>
          </a:p>
        </p:txBody>
      </p:sp>
      <p:sp>
        <p:nvSpPr>
          <p:cNvPr id="226307" name="Text Box 3"/>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
        <p:nvSpPr>
          <p:cNvPr id="22630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Tree>
    <p:extLst>
      <p:ext uri="{BB962C8B-B14F-4D97-AF65-F5344CB8AC3E}">
        <p14:creationId xmlns:p14="http://schemas.microsoft.com/office/powerpoint/2010/main" val="238796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3"/>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
        <p:nvSpPr>
          <p:cNvPr id="227332"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
        <p:nvSpPr>
          <p:cNvPr id="21508" name="Rectangle 5"/>
          <p:cNvSpPr>
            <a:spLocks noChangeArrowheads="1"/>
          </p:cNvSpPr>
          <p:nvPr/>
        </p:nvSpPr>
        <p:spPr bwMode="auto">
          <a:xfrm>
            <a:off x="685800" y="1400175"/>
            <a:ext cx="8153400" cy="885825"/>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International Organization of Securities Commissions (IOSCO)</a:t>
            </a:r>
          </a:p>
        </p:txBody>
      </p:sp>
      <p:sp>
        <p:nvSpPr>
          <p:cNvPr id="21509" name="Rectangle 6"/>
          <p:cNvSpPr>
            <a:spLocks noChangeArrowheads="1"/>
          </p:cNvSpPr>
          <p:nvPr/>
        </p:nvSpPr>
        <p:spPr bwMode="auto">
          <a:xfrm>
            <a:off x="914400" y="2506663"/>
            <a:ext cx="5029200" cy="1933575"/>
          </a:xfrm>
          <a:prstGeom prst="rect">
            <a:avLst/>
          </a:prstGeom>
          <a:noFill/>
          <a:ln w="12700" cap="sq">
            <a:noFill/>
            <a:miter lim="800000"/>
            <a:headEnd type="none" w="sm" len="sm"/>
            <a:tailEnd type="none" w="sm" len="sm"/>
          </a:ln>
        </p:spPr>
        <p:txBody>
          <a:bodyPr>
            <a:spAutoFit/>
          </a:bodyPr>
          <a:lstStyle/>
          <a:p>
            <a:pPr marL="457200" indent="-457200" algn="l">
              <a:lnSpc>
                <a:spcPct val="120000"/>
              </a:lnSpc>
              <a:spcBef>
                <a:spcPct val="70000"/>
              </a:spcBef>
              <a:buClr>
                <a:srgbClr val="800000"/>
              </a:buClr>
              <a:buFont typeface="Wingdings" pitchFamily="2" charset="2"/>
              <a:buChar char="Ø"/>
            </a:pPr>
            <a:r>
              <a:rPr lang="en-US" sz="2200">
                <a:latin typeface="Arial" charset="0"/>
              </a:rPr>
              <a:t>Does not set accounting standards. </a:t>
            </a:r>
          </a:p>
          <a:p>
            <a:pPr marL="457200" indent="-457200" algn="l">
              <a:lnSpc>
                <a:spcPct val="120000"/>
              </a:lnSpc>
              <a:spcBef>
                <a:spcPct val="70000"/>
              </a:spcBef>
              <a:buClr>
                <a:srgbClr val="800000"/>
              </a:buClr>
              <a:buFont typeface="Wingdings" pitchFamily="2" charset="2"/>
              <a:buChar char="Ø"/>
            </a:pPr>
            <a:r>
              <a:rPr lang="en-US" sz="2200">
                <a:latin typeface="Arial" charset="0"/>
              </a:rPr>
              <a:t>Dedicated to ensuring that global markets can operate in an efficient and effective basis.</a:t>
            </a:r>
          </a:p>
        </p:txBody>
      </p:sp>
      <p:pic>
        <p:nvPicPr>
          <p:cNvPr id="21510" name="Picture 7"/>
          <p:cNvPicPr>
            <a:picLocks noChangeAspect="1" noChangeArrowheads="1"/>
          </p:cNvPicPr>
          <p:nvPr/>
        </p:nvPicPr>
        <p:blipFill>
          <a:blip r:embed="rId3"/>
          <a:srcRect/>
          <a:stretch>
            <a:fillRect/>
          </a:stretch>
        </p:blipFill>
        <p:spPr bwMode="auto">
          <a:xfrm>
            <a:off x="6781800" y="2371725"/>
            <a:ext cx="1304925" cy="1666875"/>
          </a:xfrm>
          <a:prstGeom prst="rect">
            <a:avLst/>
          </a:prstGeom>
          <a:noFill/>
          <a:ln w="12700" cap="sq">
            <a:noFill/>
            <a:miter lim="800000"/>
            <a:headEnd type="none" w="sm" len="sm"/>
            <a:tailEnd type="none" w="sm" len="sm"/>
          </a:ln>
        </p:spPr>
      </p:pic>
      <p:sp>
        <p:nvSpPr>
          <p:cNvPr id="21511" name="Rectangle 8"/>
          <p:cNvSpPr>
            <a:spLocks noChangeArrowheads="1"/>
          </p:cNvSpPr>
          <p:nvPr/>
        </p:nvSpPr>
        <p:spPr bwMode="auto">
          <a:xfrm>
            <a:off x="5229225" y="4618038"/>
            <a:ext cx="2760663" cy="396875"/>
          </a:xfrm>
          <a:prstGeom prst="rect">
            <a:avLst/>
          </a:prstGeom>
          <a:noFill/>
          <a:ln w="12700" cap="sq">
            <a:noFill/>
            <a:miter lim="800000"/>
            <a:headEnd type="none" w="sm" len="sm"/>
            <a:tailEnd type="none" w="sm" len="sm"/>
          </a:ln>
        </p:spPr>
        <p:txBody>
          <a:bodyPr wrap="none">
            <a:spAutoFit/>
          </a:bodyPr>
          <a:lstStyle/>
          <a:p>
            <a:r>
              <a:rPr lang="en-US" sz="2000" b="1">
                <a:latin typeface="Arial" charset="0"/>
                <a:hlinkClick r:id="rId4"/>
              </a:rPr>
              <a:t>http://www.iosco.org/</a:t>
            </a:r>
            <a:endParaRPr lang="en-US" sz="2000" b="1">
              <a:latin typeface="Arial" charset="0"/>
            </a:endParaRPr>
          </a:p>
        </p:txBody>
      </p:sp>
    </p:spTree>
    <p:extLst>
      <p:ext uri="{BB962C8B-B14F-4D97-AF65-F5344CB8AC3E}">
        <p14:creationId xmlns:p14="http://schemas.microsoft.com/office/powerpoint/2010/main" val="2528982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
        <p:nvSpPr>
          <p:cNvPr id="228355"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
        <p:nvSpPr>
          <p:cNvPr id="22532" name="Rectangle 4"/>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International Accounting Standards Board (IASB)</a:t>
            </a:r>
          </a:p>
        </p:txBody>
      </p:sp>
      <p:sp>
        <p:nvSpPr>
          <p:cNvPr id="22533" name="Rectangle 5"/>
          <p:cNvSpPr>
            <a:spLocks noChangeArrowheads="1"/>
          </p:cNvSpPr>
          <p:nvPr/>
        </p:nvSpPr>
        <p:spPr bwMode="auto">
          <a:xfrm>
            <a:off x="914400" y="2039938"/>
            <a:ext cx="5715000" cy="4014787"/>
          </a:xfrm>
          <a:prstGeom prst="rect">
            <a:avLst/>
          </a:prstGeom>
          <a:noFill/>
          <a:ln w="12700" cap="sq">
            <a:noFill/>
            <a:miter lim="800000"/>
            <a:headEnd type="none" w="sm" len="sm"/>
            <a:tailEnd type="none" w="sm" len="sm"/>
          </a:ln>
        </p:spPr>
        <p:txBody>
          <a:bodyPr>
            <a:spAutoFit/>
          </a:bodyPr>
          <a:lstStyle/>
          <a:p>
            <a:pPr marL="457200" indent="-457200" algn="l">
              <a:lnSpc>
                <a:spcPct val="120000"/>
              </a:lnSpc>
              <a:spcBef>
                <a:spcPct val="50000"/>
              </a:spcBef>
              <a:buClr>
                <a:srgbClr val="800000"/>
              </a:buClr>
              <a:buFont typeface="Wingdings" pitchFamily="2" charset="2"/>
              <a:buNone/>
            </a:pPr>
            <a:r>
              <a:rPr lang="en-US">
                <a:latin typeface="Arial" charset="0"/>
              </a:rPr>
              <a:t>Composed of four organizations—</a:t>
            </a:r>
          </a:p>
          <a:p>
            <a:pPr marL="457200" indent="-457200" algn="l">
              <a:lnSpc>
                <a:spcPct val="120000"/>
              </a:lnSpc>
              <a:spcBef>
                <a:spcPct val="50000"/>
              </a:spcBef>
              <a:buClr>
                <a:srgbClr val="800000"/>
              </a:buClr>
              <a:buFont typeface="Wingdings" pitchFamily="2" charset="2"/>
              <a:buChar char="Ø"/>
            </a:pPr>
            <a:r>
              <a:rPr lang="en-US" sz="2200">
                <a:latin typeface="Arial" charset="0"/>
              </a:rPr>
              <a:t>International Accounting Standards Committee Foundation (</a:t>
            </a:r>
            <a:r>
              <a:rPr lang="en-US" sz="2200" b="1">
                <a:solidFill>
                  <a:srgbClr val="CC0000"/>
                </a:solidFill>
                <a:latin typeface="Arial" charset="0"/>
              </a:rPr>
              <a:t>IASCF</a:t>
            </a:r>
            <a:r>
              <a:rPr lang="en-US" sz="2200">
                <a:latin typeface="Arial" charset="0"/>
              </a:rPr>
              <a:t>)</a:t>
            </a:r>
          </a:p>
          <a:p>
            <a:pPr marL="457200" indent="-457200" algn="l">
              <a:lnSpc>
                <a:spcPct val="120000"/>
              </a:lnSpc>
              <a:spcBef>
                <a:spcPct val="50000"/>
              </a:spcBef>
              <a:buClr>
                <a:srgbClr val="800000"/>
              </a:buClr>
              <a:buFont typeface="Wingdings" pitchFamily="2" charset="2"/>
              <a:buChar char="Ø"/>
            </a:pPr>
            <a:r>
              <a:rPr lang="en-US" sz="2200">
                <a:latin typeface="Arial" charset="0"/>
              </a:rPr>
              <a:t>International Accounting Standards Board (</a:t>
            </a:r>
            <a:r>
              <a:rPr lang="en-US" sz="2200" b="1">
                <a:solidFill>
                  <a:srgbClr val="CC0000"/>
                </a:solidFill>
                <a:latin typeface="Arial" charset="0"/>
              </a:rPr>
              <a:t>IASB</a:t>
            </a:r>
            <a:r>
              <a:rPr lang="en-US" sz="2200">
                <a:latin typeface="Arial" charset="0"/>
              </a:rPr>
              <a:t>) </a:t>
            </a:r>
          </a:p>
          <a:p>
            <a:pPr marL="457200" indent="-457200" algn="l">
              <a:lnSpc>
                <a:spcPct val="120000"/>
              </a:lnSpc>
              <a:spcBef>
                <a:spcPct val="50000"/>
              </a:spcBef>
              <a:buClr>
                <a:srgbClr val="800000"/>
              </a:buClr>
              <a:buFont typeface="Wingdings" pitchFamily="2" charset="2"/>
              <a:buChar char="Ø"/>
            </a:pPr>
            <a:r>
              <a:rPr lang="en-US" sz="2200">
                <a:latin typeface="Arial" charset="0"/>
              </a:rPr>
              <a:t>Standards Advisory Council</a:t>
            </a:r>
          </a:p>
          <a:p>
            <a:pPr marL="457200" indent="-457200" algn="l">
              <a:lnSpc>
                <a:spcPct val="120000"/>
              </a:lnSpc>
              <a:spcBef>
                <a:spcPct val="50000"/>
              </a:spcBef>
              <a:buClr>
                <a:srgbClr val="800000"/>
              </a:buClr>
              <a:buFont typeface="Wingdings" pitchFamily="2" charset="2"/>
              <a:buChar char="Ø"/>
            </a:pPr>
            <a:r>
              <a:rPr lang="en-US" sz="2200">
                <a:latin typeface="Arial" charset="0"/>
              </a:rPr>
              <a:t>International Financial Reporting Interpretations Committee (</a:t>
            </a:r>
            <a:r>
              <a:rPr lang="en-US" sz="2200" b="1">
                <a:solidFill>
                  <a:srgbClr val="CC0000"/>
                </a:solidFill>
                <a:latin typeface="Arial" charset="0"/>
              </a:rPr>
              <a:t>IFRIC</a:t>
            </a:r>
            <a:r>
              <a:rPr lang="en-US" sz="2200">
                <a:latin typeface="Arial" charset="0"/>
              </a:rPr>
              <a:t>)</a:t>
            </a:r>
          </a:p>
        </p:txBody>
      </p:sp>
      <p:pic>
        <p:nvPicPr>
          <p:cNvPr id="22534" name="Picture 6"/>
          <p:cNvPicPr>
            <a:picLocks noChangeAspect="1" noChangeArrowheads="1"/>
          </p:cNvPicPr>
          <p:nvPr/>
        </p:nvPicPr>
        <p:blipFill>
          <a:blip r:embed="rId3"/>
          <a:srcRect/>
          <a:stretch>
            <a:fillRect/>
          </a:stretch>
        </p:blipFill>
        <p:spPr bwMode="auto">
          <a:xfrm>
            <a:off x="6324600" y="3352800"/>
            <a:ext cx="2162175" cy="714375"/>
          </a:xfrm>
          <a:prstGeom prst="rect">
            <a:avLst/>
          </a:prstGeom>
          <a:noFill/>
          <a:ln w="12700" cap="sq">
            <a:noFill/>
            <a:miter lim="800000"/>
            <a:headEnd type="none" w="sm" len="sm"/>
            <a:tailEnd type="none" w="sm" len="sm"/>
          </a:ln>
        </p:spPr>
      </p:pic>
      <p:sp>
        <p:nvSpPr>
          <p:cNvPr id="22535" name="Rectangle 7"/>
          <p:cNvSpPr>
            <a:spLocks noChangeArrowheads="1"/>
          </p:cNvSpPr>
          <p:nvPr/>
        </p:nvSpPr>
        <p:spPr bwMode="auto">
          <a:xfrm>
            <a:off x="6535738" y="4191000"/>
            <a:ext cx="2074862" cy="336550"/>
          </a:xfrm>
          <a:prstGeom prst="rect">
            <a:avLst/>
          </a:prstGeom>
          <a:noFill/>
          <a:ln w="12700" cap="sq">
            <a:noFill/>
            <a:miter lim="800000"/>
            <a:headEnd type="none" w="sm" len="sm"/>
            <a:tailEnd type="none" w="sm" len="sm"/>
          </a:ln>
        </p:spPr>
        <p:txBody>
          <a:bodyPr wrap="none">
            <a:spAutoFit/>
          </a:bodyPr>
          <a:lstStyle/>
          <a:p>
            <a:r>
              <a:rPr lang="en-US" sz="1600" b="1">
                <a:latin typeface="Arial" charset="0"/>
                <a:hlinkClick r:id="rId4"/>
              </a:rPr>
              <a:t>http://www.iasb.org</a:t>
            </a:r>
            <a:endParaRPr lang="en-US" sz="1600" b="1">
              <a:latin typeface="Arial" charset="0"/>
            </a:endParaRPr>
          </a:p>
        </p:txBody>
      </p:sp>
      <p:sp>
        <p:nvSpPr>
          <p:cNvPr id="22536" name="Rectangle 8"/>
          <p:cNvSpPr>
            <a:spLocks noChangeArrowheads="1"/>
          </p:cNvSpPr>
          <p:nvPr/>
        </p:nvSpPr>
        <p:spPr bwMode="auto">
          <a:xfrm>
            <a:off x="6248400" y="3276600"/>
            <a:ext cx="2514600" cy="1447800"/>
          </a:xfrm>
          <a:prstGeom prst="rect">
            <a:avLst/>
          </a:prstGeom>
          <a:noFill/>
          <a:ln w="19050" cap="sq">
            <a:solidFill>
              <a:srgbClr val="CC0000"/>
            </a:solidFill>
            <a:miter lim="800000"/>
            <a:headEnd type="none" w="sm" len="sm"/>
            <a:tailEnd type="none" w="sm" len="sm"/>
          </a:ln>
        </p:spPr>
        <p:txBody>
          <a:bodyPr wrap="none" anchor="ctr"/>
          <a:lstStyle/>
          <a:p>
            <a:endParaRPr lang="id-ID"/>
          </a:p>
        </p:txBody>
      </p:sp>
    </p:spTree>
    <p:extLst>
      <p:ext uri="{BB962C8B-B14F-4D97-AF65-F5344CB8AC3E}">
        <p14:creationId xmlns:p14="http://schemas.microsoft.com/office/powerpoint/2010/main" val="1905894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
        <p:nvSpPr>
          <p:cNvPr id="22937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pic>
        <p:nvPicPr>
          <p:cNvPr id="23556" name="Picture 6"/>
          <p:cNvPicPr>
            <a:picLocks noChangeAspect="1" noChangeArrowheads="1"/>
          </p:cNvPicPr>
          <p:nvPr/>
        </p:nvPicPr>
        <p:blipFill>
          <a:blip r:embed="rId3"/>
          <a:srcRect/>
          <a:stretch>
            <a:fillRect/>
          </a:stretch>
        </p:blipFill>
        <p:spPr bwMode="auto">
          <a:xfrm>
            <a:off x="1066800" y="1949450"/>
            <a:ext cx="7005638" cy="4146550"/>
          </a:xfrm>
          <a:prstGeom prst="rect">
            <a:avLst/>
          </a:prstGeom>
          <a:noFill/>
          <a:ln w="12700" cap="sq">
            <a:noFill/>
            <a:miter lim="800000"/>
            <a:headEnd type="none" w="sm" len="sm"/>
            <a:tailEnd type="none" w="sm" len="sm"/>
          </a:ln>
        </p:spPr>
      </p:pic>
      <p:sp>
        <p:nvSpPr>
          <p:cNvPr id="23557" name="Rectangle 7"/>
          <p:cNvSpPr>
            <a:spLocks noChangeArrowheads="1"/>
          </p:cNvSpPr>
          <p:nvPr/>
        </p:nvSpPr>
        <p:spPr bwMode="auto">
          <a:xfrm>
            <a:off x="5029200" y="1447800"/>
            <a:ext cx="3276600" cy="457200"/>
          </a:xfrm>
          <a:prstGeom prst="rect">
            <a:avLst/>
          </a:prstGeom>
          <a:noFill/>
          <a:ln w="28575" algn="ctr">
            <a:noFill/>
            <a:miter lim="800000"/>
            <a:headEnd type="none" w="sm" len="sm"/>
            <a:tailEnd type="none" w="sm" len="sm"/>
          </a:ln>
        </p:spPr>
        <p:txBody>
          <a:bodyPr>
            <a:spAutoFit/>
          </a:bodyPr>
          <a:lstStyle/>
          <a:p>
            <a:pPr algn="l"/>
            <a:r>
              <a:rPr lang="en-US" sz="1200" b="1">
                <a:solidFill>
                  <a:srgbClr val="CC0000"/>
                </a:solidFill>
                <a:latin typeface="Arial" charset="0"/>
              </a:rPr>
              <a:t>Illustration 1-4</a:t>
            </a:r>
          </a:p>
          <a:p>
            <a:pPr algn="l"/>
            <a:r>
              <a:rPr lang="en-US" sz="1200" b="1">
                <a:solidFill>
                  <a:srgbClr val="000000"/>
                </a:solidFill>
                <a:latin typeface="Arial" charset="0"/>
              </a:rPr>
              <a:t>International Standard-Setting Structure</a:t>
            </a:r>
          </a:p>
        </p:txBody>
      </p:sp>
    </p:spTree>
    <p:extLst>
      <p:ext uri="{BB962C8B-B14F-4D97-AF65-F5344CB8AC3E}">
        <p14:creationId xmlns:p14="http://schemas.microsoft.com/office/powerpoint/2010/main" val="3137405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2057400"/>
            <a:ext cx="7620000" cy="2892425"/>
          </a:xfrm>
          <a:prstGeom prst="rect">
            <a:avLst/>
          </a:prstGeom>
          <a:noFill/>
          <a:ln w="12700" cap="sq" algn="ctr">
            <a:noFill/>
            <a:miter lim="800000"/>
            <a:headEnd type="none" w="sm" len="sm"/>
            <a:tailEnd type="none" w="sm" len="sm"/>
          </a:ln>
        </p:spPr>
        <p:txBody>
          <a:bodyPr>
            <a:spAutoFit/>
          </a:bodyPr>
          <a:lstStyle/>
          <a:p>
            <a:pPr marL="457200" indent="-457200" algn="l">
              <a:lnSpc>
                <a:spcPct val="125000"/>
              </a:lnSpc>
              <a:spcBef>
                <a:spcPct val="35000"/>
              </a:spcBef>
            </a:pPr>
            <a:r>
              <a:rPr lang="en-US">
                <a:latin typeface="Arial" charset="0"/>
              </a:rPr>
              <a:t>IFRS stands for:</a:t>
            </a:r>
          </a:p>
          <a:p>
            <a:pPr marL="685800" lvl="1" indent="-457200" algn="l">
              <a:lnSpc>
                <a:spcPct val="125000"/>
              </a:lnSpc>
              <a:spcBef>
                <a:spcPct val="35000"/>
              </a:spcBef>
              <a:buFontTx/>
              <a:buAutoNum type="alphaLcPeriod"/>
            </a:pPr>
            <a:r>
              <a:rPr lang="en-US">
                <a:latin typeface="Arial" charset="0"/>
              </a:rPr>
              <a:t>International Federation of Reporting Services.</a:t>
            </a:r>
          </a:p>
          <a:p>
            <a:pPr marL="685800" lvl="1" indent="-457200" algn="l">
              <a:lnSpc>
                <a:spcPct val="125000"/>
              </a:lnSpc>
              <a:spcBef>
                <a:spcPct val="35000"/>
              </a:spcBef>
              <a:buFontTx/>
              <a:buAutoNum type="alphaLcPeriod"/>
            </a:pPr>
            <a:r>
              <a:rPr lang="en-US">
                <a:latin typeface="Arial" charset="0"/>
              </a:rPr>
              <a:t>Independent Financial Reporting Standards.</a:t>
            </a:r>
          </a:p>
          <a:p>
            <a:pPr marL="685800" lvl="1" indent="-457200" algn="l">
              <a:lnSpc>
                <a:spcPct val="125000"/>
              </a:lnSpc>
              <a:spcBef>
                <a:spcPct val="35000"/>
              </a:spcBef>
              <a:buFontTx/>
              <a:buAutoNum type="alphaLcPeriod"/>
            </a:pPr>
            <a:r>
              <a:rPr lang="en-US">
                <a:latin typeface="Arial" charset="0"/>
              </a:rPr>
              <a:t>International Financial Reporting Standards.</a:t>
            </a:r>
          </a:p>
          <a:p>
            <a:pPr marL="685800" lvl="1" indent="-457200" algn="l">
              <a:lnSpc>
                <a:spcPct val="125000"/>
              </a:lnSpc>
              <a:spcBef>
                <a:spcPct val="35000"/>
              </a:spcBef>
              <a:buFontTx/>
              <a:buAutoNum type="alphaLcPeriod"/>
            </a:pPr>
            <a:r>
              <a:rPr lang="en-US">
                <a:latin typeface="Arial" charset="0"/>
              </a:rPr>
              <a:t>Integrated Financial Reporting Services.</a:t>
            </a:r>
          </a:p>
        </p:txBody>
      </p:sp>
      <p:sp>
        <p:nvSpPr>
          <p:cNvPr id="24579"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4580"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86725" name="Oval 5"/>
          <p:cNvSpPr>
            <a:spLocks noChangeArrowheads="1"/>
          </p:cNvSpPr>
          <p:nvPr/>
        </p:nvSpPr>
        <p:spPr bwMode="auto">
          <a:xfrm>
            <a:off x="1196975" y="3921125"/>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86726"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86727"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
        <p:nvSpPr>
          <p:cNvPr id="286729" name="Text Box 9"/>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43477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5"/>
                                        </p:tgtEl>
                                        <p:attrNameLst>
                                          <p:attrName>style.visibility</p:attrName>
                                        </p:attrNameLst>
                                      </p:cBhvr>
                                      <p:to>
                                        <p:strVal val="visible"/>
                                      </p:to>
                                    </p:set>
                                    <p:animEffect transition="in" filter="wipe(left)">
                                      <p:cBhvr>
                                        <p:cTn id="7"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990600" y="2057400"/>
            <a:ext cx="7620000" cy="3349625"/>
          </a:xfrm>
          <a:prstGeom prst="rect">
            <a:avLst/>
          </a:prstGeom>
          <a:noFill/>
          <a:ln w="12700" cap="sq" algn="ctr">
            <a:noFill/>
            <a:miter lim="800000"/>
            <a:headEnd type="none" w="sm" len="sm"/>
            <a:tailEnd type="none" w="sm" len="sm"/>
          </a:ln>
        </p:spPr>
        <p:txBody>
          <a:bodyPr>
            <a:spAutoFit/>
          </a:bodyPr>
          <a:lstStyle/>
          <a:p>
            <a:pPr algn="l">
              <a:lnSpc>
                <a:spcPct val="125000"/>
              </a:lnSpc>
              <a:spcBef>
                <a:spcPct val="20000"/>
              </a:spcBef>
            </a:pPr>
            <a:r>
              <a:rPr lang="en-US">
                <a:latin typeface="Arial" charset="0"/>
              </a:rPr>
              <a:t>The major key players on the international side are the:</a:t>
            </a:r>
          </a:p>
          <a:p>
            <a:pPr marL="685800" lvl="1" indent="-457200" algn="l">
              <a:lnSpc>
                <a:spcPct val="125000"/>
              </a:lnSpc>
              <a:spcBef>
                <a:spcPct val="35000"/>
              </a:spcBef>
              <a:buFontTx/>
              <a:buAutoNum type="alphaLcPeriod"/>
            </a:pPr>
            <a:r>
              <a:rPr lang="en-US">
                <a:latin typeface="Arial" charset="0"/>
              </a:rPr>
              <a:t>IASB and FASB. </a:t>
            </a:r>
          </a:p>
          <a:p>
            <a:pPr marL="685800" lvl="1" indent="-457200" algn="l">
              <a:lnSpc>
                <a:spcPct val="125000"/>
              </a:lnSpc>
              <a:spcBef>
                <a:spcPct val="35000"/>
              </a:spcBef>
              <a:buFontTx/>
              <a:buAutoNum type="alphaLcPeriod"/>
            </a:pPr>
            <a:r>
              <a:rPr lang="en-US">
                <a:latin typeface="Arial" charset="0"/>
              </a:rPr>
              <a:t>SEC and FASB.</a:t>
            </a:r>
          </a:p>
          <a:p>
            <a:pPr marL="685800" lvl="1" indent="-457200" algn="l">
              <a:lnSpc>
                <a:spcPct val="125000"/>
              </a:lnSpc>
              <a:spcBef>
                <a:spcPct val="35000"/>
              </a:spcBef>
              <a:buFontTx/>
              <a:buAutoNum type="alphaLcPeriod"/>
            </a:pPr>
            <a:r>
              <a:rPr lang="en-US">
                <a:latin typeface="Arial" charset="0"/>
              </a:rPr>
              <a:t>IOSCO and the SEC. </a:t>
            </a:r>
          </a:p>
          <a:p>
            <a:pPr marL="685800" lvl="1" indent="-457200" algn="l">
              <a:lnSpc>
                <a:spcPct val="125000"/>
              </a:lnSpc>
              <a:spcBef>
                <a:spcPct val="35000"/>
              </a:spcBef>
              <a:buFontTx/>
              <a:buAutoNum type="alphaLcPeriod"/>
            </a:pPr>
            <a:r>
              <a:rPr lang="en-US">
                <a:latin typeface="Arial" charset="0"/>
              </a:rPr>
              <a:t>IASB and IOSCO.</a:t>
            </a:r>
          </a:p>
        </p:txBody>
      </p:sp>
      <p:sp>
        <p:nvSpPr>
          <p:cNvPr id="25603"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5604"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88773" name="Oval 5"/>
          <p:cNvSpPr>
            <a:spLocks noChangeArrowheads="1"/>
          </p:cNvSpPr>
          <p:nvPr/>
        </p:nvSpPr>
        <p:spPr bwMode="auto">
          <a:xfrm>
            <a:off x="1196975" y="49530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88774"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88775"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
        <p:nvSpPr>
          <p:cNvPr id="288776" name="Text Box 8"/>
          <p:cNvSpPr txBox="1">
            <a:spLocks noChangeArrowheads="1"/>
          </p:cNvSpPr>
          <p:nvPr/>
        </p:nvSpPr>
        <p:spPr bwMode="auto">
          <a:xfrm>
            <a:off x="3657600" y="6248400"/>
            <a:ext cx="5334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1888626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3"/>
                                        </p:tgtEl>
                                        <p:attrNameLst>
                                          <p:attrName>style.visibility</p:attrName>
                                        </p:attrNameLst>
                                      </p:cBhvr>
                                      <p:to>
                                        <p:strVal val="visible"/>
                                      </p:to>
                                    </p:set>
                                    <p:animEffect transition="in" filter="wipe(left)">
                                      <p:cBhvr>
                                        <p:cTn id="7" dur="500"/>
                                        <p:tgtEl>
                                          <p:spTgt spid="28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90600" y="2057400"/>
            <a:ext cx="7620000" cy="2892425"/>
          </a:xfrm>
          <a:prstGeom prst="rect">
            <a:avLst/>
          </a:prstGeom>
          <a:noFill/>
          <a:ln w="12700" cap="sq" algn="ctr">
            <a:noFill/>
            <a:miter lim="800000"/>
            <a:headEnd type="none" w="sm" len="sm"/>
            <a:tailEnd type="none" w="sm" len="sm"/>
          </a:ln>
        </p:spPr>
        <p:txBody>
          <a:bodyPr>
            <a:spAutoFit/>
          </a:bodyPr>
          <a:lstStyle/>
          <a:p>
            <a:pPr algn="l">
              <a:lnSpc>
                <a:spcPct val="125000"/>
              </a:lnSpc>
              <a:spcBef>
                <a:spcPct val="20000"/>
              </a:spcBef>
            </a:pPr>
            <a:r>
              <a:rPr lang="en-US">
                <a:latin typeface="Arial" charset="0"/>
              </a:rPr>
              <a:t>Which body from the U.S. side is similar to the IASB?</a:t>
            </a:r>
          </a:p>
          <a:p>
            <a:pPr marL="685800" lvl="1" indent="-457200" algn="l">
              <a:lnSpc>
                <a:spcPct val="125000"/>
              </a:lnSpc>
              <a:spcBef>
                <a:spcPct val="35000"/>
              </a:spcBef>
              <a:buFontTx/>
              <a:buAutoNum type="alphaLcPeriod"/>
            </a:pPr>
            <a:r>
              <a:rPr lang="en-US">
                <a:latin typeface="Arial" charset="0"/>
              </a:rPr>
              <a:t>SEC. </a:t>
            </a:r>
          </a:p>
          <a:p>
            <a:pPr marL="685800" lvl="1" indent="-457200" algn="l">
              <a:lnSpc>
                <a:spcPct val="125000"/>
              </a:lnSpc>
              <a:spcBef>
                <a:spcPct val="35000"/>
              </a:spcBef>
              <a:buFontTx/>
              <a:buAutoNum type="alphaLcPeriod"/>
            </a:pPr>
            <a:r>
              <a:rPr lang="en-US">
                <a:latin typeface="Arial" charset="0"/>
              </a:rPr>
              <a:t>FASB.</a:t>
            </a:r>
          </a:p>
          <a:p>
            <a:pPr marL="685800" lvl="1" indent="-457200" algn="l">
              <a:lnSpc>
                <a:spcPct val="125000"/>
              </a:lnSpc>
              <a:spcBef>
                <a:spcPct val="35000"/>
              </a:spcBef>
              <a:buFontTx/>
              <a:buAutoNum type="alphaLcPeriod"/>
            </a:pPr>
            <a:r>
              <a:rPr lang="en-US">
                <a:latin typeface="Arial" charset="0"/>
              </a:rPr>
              <a:t>FASC. </a:t>
            </a:r>
          </a:p>
          <a:p>
            <a:pPr marL="685800" lvl="1" indent="-457200" algn="l">
              <a:lnSpc>
                <a:spcPct val="125000"/>
              </a:lnSpc>
              <a:spcBef>
                <a:spcPct val="35000"/>
              </a:spcBef>
              <a:buFontTx/>
              <a:buAutoNum type="alphaLcPeriod"/>
            </a:pPr>
            <a:r>
              <a:rPr lang="en-US">
                <a:latin typeface="Arial" charset="0"/>
              </a:rPr>
              <a:t>FAF.</a:t>
            </a:r>
          </a:p>
        </p:txBody>
      </p:sp>
      <p:sp>
        <p:nvSpPr>
          <p:cNvPr id="2662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662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90821" name="Oval 5"/>
          <p:cNvSpPr>
            <a:spLocks noChangeArrowheads="1"/>
          </p:cNvSpPr>
          <p:nvPr/>
        </p:nvSpPr>
        <p:spPr bwMode="auto">
          <a:xfrm>
            <a:off x="1196975" y="3325813"/>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90822"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90823"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Standard-Setting Organizations</a:t>
            </a:r>
          </a:p>
        </p:txBody>
      </p:sp>
      <p:sp>
        <p:nvSpPr>
          <p:cNvPr id="290824" name="Text Box 8"/>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2219052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wipe(left)">
                                      <p:cBhvr>
                                        <p:cTn id="7"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Due Process</a:t>
            </a:r>
          </a:p>
        </p:txBody>
      </p:sp>
      <p:sp>
        <p:nvSpPr>
          <p:cNvPr id="27651" name="Rectangle 14"/>
          <p:cNvSpPr>
            <a:spLocks noChangeArrowheads="1"/>
          </p:cNvSpPr>
          <p:nvPr/>
        </p:nvSpPr>
        <p:spPr bwMode="auto">
          <a:xfrm>
            <a:off x="609600" y="1406525"/>
            <a:ext cx="8153400" cy="4344988"/>
          </a:xfrm>
          <a:prstGeom prst="rect">
            <a:avLst/>
          </a:prstGeom>
          <a:noFill/>
          <a:ln w="12700" cap="sq">
            <a:noFill/>
            <a:miter lim="800000"/>
            <a:headEnd type="none" w="sm" len="sm"/>
            <a:tailEnd type="none" w="sm" len="sm"/>
          </a:ln>
        </p:spPr>
        <p:txBody>
          <a:bodyPr>
            <a:spAutoFit/>
          </a:bodyPr>
          <a:lstStyle/>
          <a:p>
            <a:pPr algn="l">
              <a:lnSpc>
                <a:spcPct val="120000"/>
              </a:lnSpc>
              <a:spcBef>
                <a:spcPct val="40000"/>
              </a:spcBef>
            </a:pPr>
            <a:r>
              <a:rPr lang="en-US">
                <a:latin typeface="Arial" charset="0"/>
              </a:rPr>
              <a:t>The </a:t>
            </a:r>
            <a:r>
              <a:rPr lang="en-US" b="1">
                <a:latin typeface="Arial" charset="0"/>
              </a:rPr>
              <a:t>IASB due process</a:t>
            </a:r>
            <a:r>
              <a:rPr lang="en-US">
                <a:latin typeface="Arial" charset="0"/>
              </a:rPr>
              <a:t> has the following elements: </a:t>
            </a:r>
          </a:p>
          <a:p>
            <a:pPr marL="685800" lvl="1" indent="-457200" algn="l">
              <a:lnSpc>
                <a:spcPct val="120000"/>
              </a:lnSpc>
              <a:spcBef>
                <a:spcPct val="60000"/>
              </a:spcBef>
              <a:buFontTx/>
              <a:buAutoNum type="arabicPeriod"/>
            </a:pPr>
            <a:r>
              <a:rPr lang="en-US" sz="2200">
                <a:latin typeface="Arial" charset="0"/>
              </a:rPr>
              <a:t>Independent standard-setting board; </a:t>
            </a:r>
          </a:p>
          <a:p>
            <a:pPr marL="685800" lvl="1" indent="-457200" algn="l">
              <a:lnSpc>
                <a:spcPct val="120000"/>
              </a:lnSpc>
              <a:spcBef>
                <a:spcPct val="40000"/>
              </a:spcBef>
              <a:buFontTx/>
              <a:buAutoNum type="arabicPeriod"/>
            </a:pPr>
            <a:r>
              <a:rPr lang="en-US" sz="2200">
                <a:latin typeface="Arial" charset="0"/>
              </a:rPr>
              <a:t>Thorough and systematic process for developing standards; </a:t>
            </a:r>
          </a:p>
          <a:p>
            <a:pPr marL="685800" lvl="1" indent="-457200" algn="l">
              <a:lnSpc>
                <a:spcPct val="120000"/>
              </a:lnSpc>
              <a:spcBef>
                <a:spcPct val="40000"/>
              </a:spcBef>
              <a:buFontTx/>
              <a:buAutoNum type="arabicPeriod"/>
            </a:pPr>
            <a:r>
              <a:rPr lang="en-US" sz="2200">
                <a:latin typeface="Arial" charset="0"/>
              </a:rPr>
              <a:t>Engagement with investors, regulators, business leaders, and the global accountancy profession at every stage of the process; and </a:t>
            </a:r>
          </a:p>
          <a:p>
            <a:pPr marL="685800" lvl="1" indent="-457200" algn="l">
              <a:lnSpc>
                <a:spcPct val="120000"/>
              </a:lnSpc>
              <a:spcBef>
                <a:spcPct val="40000"/>
              </a:spcBef>
              <a:buFontTx/>
              <a:buAutoNum type="arabicPeriod"/>
            </a:pPr>
            <a:r>
              <a:rPr lang="en-US" sz="2200">
                <a:latin typeface="Arial" charset="0"/>
              </a:rPr>
              <a:t>Collaborative efforts with the worldwide standard-setting community.</a:t>
            </a:r>
          </a:p>
        </p:txBody>
      </p:sp>
      <p:sp>
        <p:nvSpPr>
          <p:cNvPr id="172047" name="Text Box 15"/>
          <p:cNvSpPr txBox="1">
            <a:spLocks noChangeArrowheads="1"/>
          </p:cNvSpPr>
          <p:nvPr/>
        </p:nvSpPr>
        <p:spPr bwMode="auto">
          <a:xfrm>
            <a:off x="3733800" y="6248400"/>
            <a:ext cx="52578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537122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Due Process</a:t>
            </a:r>
          </a:p>
        </p:txBody>
      </p:sp>
      <p:pic>
        <p:nvPicPr>
          <p:cNvPr id="28675" name="Picture 5"/>
          <p:cNvPicPr>
            <a:picLocks noChangeAspect="1" noChangeArrowheads="1"/>
          </p:cNvPicPr>
          <p:nvPr/>
        </p:nvPicPr>
        <p:blipFill>
          <a:blip r:embed="rId3"/>
          <a:srcRect/>
          <a:stretch>
            <a:fillRect/>
          </a:stretch>
        </p:blipFill>
        <p:spPr bwMode="auto">
          <a:xfrm>
            <a:off x="1752600" y="1371600"/>
            <a:ext cx="7010400" cy="4725988"/>
          </a:xfrm>
          <a:prstGeom prst="rect">
            <a:avLst/>
          </a:prstGeom>
          <a:noFill/>
          <a:ln w="12700" cap="sq">
            <a:noFill/>
            <a:miter lim="800000"/>
            <a:headEnd type="none" w="sm" len="sm"/>
            <a:tailEnd type="none" w="sm" len="sm"/>
          </a:ln>
        </p:spPr>
      </p:pic>
      <p:sp>
        <p:nvSpPr>
          <p:cNvPr id="28676" name="Rectangle 6"/>
          <p:cNvSpPr>
            <a:spLocks noChangeArrowheads="1"/>
          </p:cNvSpPr>
          <p:nvPr/>
        </p:nvSpPr>
        <p:spPr bwMode="auto">
          <a:xfrm>
            <a:off x="304800" y="1463675"/>
            <a:ext cx="1447800" cy="822325"/>
          </a:xfrm>
          <a:prstGeom prst="rect">
            <a:avLst/>
          </a:prstGeom>
          <a:noFill/>
          <a:ln w="28575" algn="ctr">
            <a:noFill/>
            <a:miter lim="800000"/>
            <a:headEnd type="none" w="sm" len="sm"/>
            <a:tailEnd type="none" w="sm" len="sm"/>
          </a:ln>
        </p:spPr>
        <p:txBody>
          <a:bodyPr>
            <a:spAutoFit/>
          </a:bodyPr>
          <a:lstStyle/>
          <a:p>
            <a:pPr algn="l"/>
            <a:r>
              <a:rPr lang="en-US" sz="1200" b="1">
                <a:solidFill>
                  <a:srgbClr val="CC0000"/>
                </a:solidFill>
                <a:latin typeface="Arial" charset="0"/>
              </a:rPr>
              <a:t>Illustration 1-4</a:t>
            </a:r>
          </a:p>
          <a:p>
            <a:pPr algn="l"/>
            <a:r>
              <a:rPr lang="en-US" sz="1200" b="1">
                <a:solidFill>
                  <a:srgbClr val="000000"/>
                </a:solidFill>
                <a:latin typeface="Arial" charset="0"/>
              </a:rPr>
              <a:t>International Standard-Setting Structure</a:t>
            </a:r>
          </a:p>
        </p:txBody>
      </p:sp>
      <p:sp>
        <p:nvSpPr>
          <p:cNvPr id="238599" name="Text Box 7"/>
          <p:cNvSpPr txBox="1">
            <a:spLocks noChangeArrowheads="1"/>
          </p:cNvSpPr>
          <p:nvPr/>
        </p:nvSpPr>
        <p:spPr bwMode="auto">
          <a:xfrm>
            <a:off x="3657600" y="6248400"/>
            <a:ext cx="5334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3063786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7363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38200" y="2057400"/>
            <a:ext cx="8077200" cy="4121150"/>
          </a:xfrm>
          <a:prstGeom prst="rect">
            <a:avLst/>
          </a:prstGeom>
          <a:noFill/>
          <a:ln w="12700" cap="sq" algn="ctr">
            <a:noFill/>
            <a:miter lim="800000"/>
            <a:headEnd type="none" w="sm" len="sm"/>
            <a:tailEnd type="none" w="sm" len="sm"/>
          </a:ln>
        </p:spPr>
        <p:txBody>
          <a:bodyPr>
            <a:spAutoFit/>
          </a:bodyPr>
          <a:lstStyle/>
          <a:p>
            <a:pPr algn="l">
              <a:lnSpc>
                <a:spcPct val="125000"/>
              </a:lnSpc>
              <a:spcBef>
                <a:spcPct val="30000"/>
              </a:spcBef>
            </a:pPr>
            <a:r>
              <a:rPr lang="en-US" sz="2300">
                <a:latin typeface="Arial" charset="0"/>
              </a:rPr>
              <a:t>Accounting standard-setters use the following process in establishing international standards:</a:t>
            </a:r>
          </a:p>
          <a:p>
            <a:pPr marL="685800" lvl="1" indent="-457200" algn="l">
              <a:lnSpc>
                <a:spcPct val="125000"/>
              </a:lnSpc>
              <a:spcBef>
                <a:spcPct val="30000"/>
              </a:spcBef>
              <a:buFontTx/>
              <a:buAutoNum type="alphaLcPeriod"/>
            </a:pPr>
            <a:r>
              <a:rPr lang="en-US" sz="2300">
                <a:latin typeface="Arial" charset="0"/>
              </a:rPr>
              <a:t>Research, exposure draft, discussion paper, standard.</a:t>
            </a:r>
          </a:p>
          <a:p>
            <a:pPr marL="685800" lvl="1" indent="-457200" algn="l">
              <a:lnSpc>
                <a:spcPct val="125000"/>
              </a:lnSpc>
              <a:spcBef>
                <a:spcPct val="30000"/>
              </a:spcBef>
              <a:buFontTx/>
              <a:buAutoNum type="alphaLcPeriod"/>
            </a:pPr>
            <a:r>
              <a:rPr lang="en-US" sz="2300">
                <a:latin typeface="Arial" charset="0"/>
              </a:rPr>
              <a:t>Discussion paper, research, exposure draft, standard.</a:t>
            </a:r>
          </a:p>
          <a:p>
            <a:pPr marL="685800" lvl="1" indent="-457200" algn="l">
              <a:lnSpc>
                <a:spcPct val="125000"/>
              </a:lnSpc>
              <a:spcBef>
                <a:spcPct val="30000"/>
              </a:spcBef>
              <a:buFontTx/>
              <a:buAutoNum type="alphaLcPeriod"/>
            </a:pPr>
            <a:r>
              <a:rPr lang="en-US" sz="2300">
                <a:latin typeface="Arial" charset="0"/>
              </a:rPr>
              <a:t>Research, preliminary views, discussion paper, standard.</a:t>
            </a:r>
          </a:p>
          <a:p>
            <a:pPr marL="685800" lvl="1" indent="-457200" algn="l">
              <a:lnSpc>
                <a:spcPct val="125000"/>
              </a:lnSpc>
              <a:spcBef>
                <a:spcPct val="30000"/>
              </a:spcBef>
              <a:buFontTx/>
              <a:buAutoNum type="alphaLcPeriod"/>
            </a:pPr>
            <a:r>
              <a:rPr lang="en-US" sz="2300">
                <a:latin typeface="Arial" charset="0"/>
              </a:rPr>
              <a:t>Research, discussion paper, exposure draft, standard</a:t>
            </a:r>
            <a:r>
              <a:rPr lang="en-US" sz="2300"/>
              <a:t>.</a:t>
            </a:r>
          </a:p>
          <a:p>
            <a:pPr marL="685800" lvl="1" indent="-457200" algn="l">
              <a:lnSpc>
                <a:spcPct val="125000"/>
              </a:lnSpc>
              <a:spcBef>
                <a:spcPct val="30000"/>
              </a:spcBef>
              <a:buFontTx/>
              <a:buAutoNum type="alphaLcPeriod"/>
            </a:pPr>
            <a:endParaRPr lang="en-US" sz="2300">
              <a:latin typeface="Arial" charset="0"/>
            </a:endParaRPr>
          </a:p>
        </p:txBody>
      </p:sp>
      <p:sp>
        <p:nvSpPr>
          <p:cNvPr id="29699"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9700"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92869" name="Oval 5"/>
          <p:cNvSpPr>
            <a:spLocks noChangeArrowheads="1"/>
          </p:cNvSpPr>
          <p:nvPr/>
        </p:nvSpPr>
        <p:spPr bwMode="auto">
          <a:xfrm>
            <a:off x="1066800" y="51816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92870"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92871"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Due Process</a:t>
            </a:r>
          </a:p>
        </p:txBody>
      </p:sp>
      <p:sp>
        <p:nvSpPr>
          <p:cNvPr id="292874" name="Text Box 10"/>
          <p:cNvSpPr txBox="1">
            <a:spLocks noChangeArrowheads="1"/>
          </p:cNvSpPr>
          <p:nvPr/>
        </p:nvSpPr>
        <p:spPr bwMode="auto">
          <a:xfrm>
            <a:off x="3657600" y="6248400"/>
            <a:ext cx="5334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2235524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wipe(left)">
                                      <p:cBhvr>
                                        <p:cTn id="7" dur="500"/>
                                        <p:tgtEl>
                                          <p:spTgt spid="29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609600" y="1401763"/>
            <a:ext cx="8229600" cy="549275"/>
          </a:xfrm>
          <a:prstGeom prst="rect">
            <a:avLst/>
          </a:prstGeom>
          <a:noFill/>
          <a:ln w="28575" cap="sq">
            <a:noFill/>
            <a:miter lim="800000"/>
            <a:headEnd type="none" w="sm" len="sm"/>
            <a:tailEnd type="none" w="sm" len="sm"/>
          </a:ln>
        </p:spPr>
        <p:txBody>
          <a:bodyPr>
            <a:spAutoFit/>
          </a:bodyPr>
          <a:lstStyle/>
          <a:p>
            <a:pPr marL="457200" indent="-457200" algn="l">
              <a:lnSpc>
                <a:spcPct val="125000"/>
              </a:lnSpc>
              <a:buSzPct val="80000"/>
            </a:pPr>
            <a:r>
              <a:rPr lang="en-US">
                <a:latin typeface="Arial" charset="0"/>
              </a:rPr>
              <a:t>Issued by the IASB:</a:t>
            </a:r>
            <a:endParaRPr lang="en-US" sz="2200">
              <a:latin typeface="Arial" charset="0"/>
            </a:endParaRPr>
          </a:p>
        </p:txBody>
      </p:sp>
      <p:sp>
        <p:nvSpPr>
          <p:cNvPr id="173060" name="Rectangle 1028"/>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Types of Pronouncements</a:t>
            </a:r>
          </a:p>
        </p:txBody>
      </p:sp>
      <p:sp>
        <p:nvSpPr>
          <p:cNvPr id="30724" name="Text Box 1031"/>
          <p:cNvSpPr txBox="1">
            <a:spLocks noChangeArrowheads="1"/>
          </p:cNvSpPr>
          <p:nvPr/>
        </p:nvSpPr>
        <p:spPr bwMode="auto">
          <a:xfrm>
            <a:off x="609600" y="2027238"/>
            <a:ext cx="8229600" cy="1449387"/>
          </a:xfrm>
          <a:prstGeom prst="rect">
            <a:avLst/>
          </a:prstGeom>
          <a:noFill/>
          <a:ln w="28575" cap="sq">
            <a:noFill/>
            <a:miter lim="800000"/>
            <a:headEnd type="none" w="sm" len="sm"/>
            <a:tailEnd type="none" w="sm" len="sm"/>
          </a:ln>
        </p:spPr>
        <p:txBody>
          <a:bodyPr>
            <a:spAutoFit/>
          </a:bodyPr>
          <a:lstStyle/>
          <a:p>
            <a:pPr marL="692150" indent="-457200" algn="l">
              <a:lnSpc>
                <a:spcPct val="115000"/>
              </a:lnSpc>
              <a:spcBef>
                <a:spcPct val="30000"/>
              </a:spcBef>
              <a:buSzPct val="80000"/>
              <a:buFontTx/>
              <a:buBlip>
                <a:blip r:embed="rId3"/>
              </a:buBlip>
            </a:pPr>
            <a:r>
              <a:rPr lang="en-US" sz="2200">
                <a:latin typeface="Arial" charset="0"/>
              </a:rPr>
              <a:t>International Financial Reporting Standards.</a:t>
            </a:r>
          </a:p>
          <a:p>
            <a:pPr marL="692150" indent="-457200" algn="l">
              <a:lnSpc>
                <a:spcPct val="115000"/>
              </a:lnSpc>
              <a:spcBef>
                <a:spcPct val="30000"/>
              </a:spcBef>
              <a:buSzPct val="80000"/>
              <a:buFontTx/>
              <a:buBlip>
                <a:blip r:embed="rId3"/>
              </a:buBlip>
            </a:pPr>
            <a:r>
              <a:rPr lang="en-US" sz="2200">
                <a:latin typeface="Arial" charset="0"/>
              </a:rPr>
              <a:t>Framework for financial reporting.</a:t>
            </a:r>
          </a:p>
          <a:p>
            <a:pPr marL="692150" indent="-457200" algn="l">
              <a:lnSpc>
                <a:spcPct val="115000"/>
              </a:lnSpc>
              <a:spcBef>
                <a:spcPct val="30000"/>
              </a:spcBef>
              <a:buSzPct val="80000"/>
              <a:buFontTx/>
              <a:buBlip>
                <a:blip r:embed="rId3"/>
              </a:buBlip>
            </a:pPr>
            <a:r>
              <a:rPr lang="en-US" sz="2200">
                <a:latin typeface="Arial" charset="0"/>
              </a:rPr>
              <a:t>International financial reporting interpretations.</a:t>
            </a:r>
          </a:p>
        </p:txBody>
      </p:sp>
      <p:pic>
        <p:nvPicPr>
          <p:cNvPr id="30725" name="Picture 1039"/>
          <p:cNvPicPr>
            <a:picLocks noChangeAspect="1" noChangeArrowheads="1"/>
          </p:cNvPicPr>
          <p:nvPr/>
        </p:nvPicPr>
        <p:blipFill>
          <a:blip r:embed="rId4"/>
          <a:srcRect/>
          <a:stretch>
            <a:fillRect/>
          </a:stretch>
        </p:blipFill>
        <p:spPr bwMode="auto">
          <a:xfrm>
            <a:off x="1243013" y="3657600"/>
            <a:ext cx="1652587" cy="2362200"/>
          </a:xfrm>
          <a:prstGeom prst="rect">
            <a:avLst/>
          </a:prstGeom>
          <a:noFill/>
          <a:ln w="12700" cap="sq">
            <a:noFill/>
            <a:miter lim="800000"/>
            <a:headEnd type="none" w="sm" len="sm"/>
            <a:tailEnd type="none" w="sm" len="sm"/>
          </a:ln>
        </p:spPr>
      </p:pic>
      <p:pic>
        <p:nvPicPr>
          <p:cNvPr id="30726" name="Picture 1040"/>
          <p:cNvPicPr>
            <a:picLocks noChangeAspect="1" noChangeArrowheads="1"/>
          </p:cNvPicPr>
          <p:nvPr/>
        </p:nvPicPr>
        <p:blipFill>
          <a:blip r:embed="rId5"/>
          <a:srcRect/>
          <a:stretch>
            <a:fillRect/>
          </a:stretch>
        </p:blipFill>
        <p:spPr bwMode="auto">
          <a:xfrm>
            <a:off x="3810000" y="3657600"/>
            <a:ext cx="1658938" cy="2362200"/>
          </a:xfrm>
          <a:prstGeom prst="rect">
            <a:avLst/>
          </a:prstGeom>
          <a:noFill/>
          <a:ln w="12700" cap="sq">
            <a:noFill/>
            <a:miter lim="800000"/>
            <a:headEnd type="none" w="sm" len="sm"/>
            <a:tailEnd type="none" w="sm" len="sm"/>
          </a:ln>
        </p:spPr>
      </p:pic>
      <p:pic>
        <p:nvPicPr>
          <p:cNvPr id="30727" name="Picture 1041"/>
          <p:cNvPicPr>
            <a:picLocks noChangeAspect="1" noChangeArrowheads="1"/>
          </p:cNvPicPr>
          <p:nvPr/>
        </p:nvPicPr>
        <p:blipFill>
          <a:blip r:embed="rId6"/>
          <a:srcRect/>
          <a:stretch>
            <a:fillRect/>
          </a:stretch>
        </p:blipFill>
        <p:spPr bwMode="auto">
          <a:xfrm>
            <a:off x="6288088" y="3657600"/>
            <a:ext cx="1712912" cy="2362200"/>
          </a:xfrm>
          <a:prstGeom prst="rect">
            <a:avLst/>
          </a:prstGeom>
          <a:noFill/>
          <a:ln w="12700" cap="sq">
            <a:noFill/>
            <a:miter lim="800000"/>
            <a:headEnd type="none" w="sm" len="sm"/>
            <a:tailEnd type="none" w="sm" len="sm"/>
          </a:ln>
        </p:spPr>
      </p:pic>
      <p:sp>
        <p:nvSpPr>
          <p:cNvPr id="173074" name="Text Box 1042"/>
          <p:cNvSpPr txBox="1">
            <a:spLocks noChangeArrowheads="1"/>
          </p:cNvSpPr>
          <p:nvPr/>
        </p:nvSpPr>
        <p:spPr bwMode="auto">
          <a:xfrm>
            <a:off x="3581400" y="6248400"/>
            <a:ext cx="54102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defRPr/>
            </a:pPr>
            <a:r>
              <a:rPr lang="en-US" sz="1600" b="1" i="1">
                <a:solidFill>
                  <a:schemeClr val="bg2"/>
                </a:solidFill>
                <a:effectLst>
                  <a:outerShdw blurRad="38100" dist="38100" dir="2700000" algn="tl">
                    <a:srgbClr val="C0C0C0"/>
                  </a:outerShdw>
                </a:effectLst>
                <a:latin typeface="Arial" charset="0"/>
              </a:rPr>
              <a:t>LO 5  Identify the major policy-setting bodies and their role in the standard-setting process.</a:t>
            </a:r>
          </a:p>
        </p:txBody>
      </p:sp>
    </p:spTree>
    <p:extLst>
      <p:ext uri="{BB962C8B-B14F-4D97-AF65-F5344CB8AC3E}">
        <p14:creationId xmlns:p14="http://schemas.microsoft.com/office/powerpoint/2010/main" val="2181280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Types of Pronouncements</a:t>
            </a:r>
          </a:p>
        </p:txBody>
      </p:sp>
      <p:sp>
        <p:nvSpPr>
          <p:cNvPr id="31747" name="Rectangle 10"/>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Hierarchy of IFRS</a:t>
            </a:r>
          </a:p>
        </p:txBody>
      </p:sp>
      <p:sp>
        <p:nvSpPr>
          <p:cNvPr id="31748" name="Rectangle 11"/>
          <p:cNvSpPr>
            <a:spLocks noChangeArrowheads="1"/>
          </p:cNvSpPr>
          <p:nvPr/>
        </p:nvSpPr>
        <p:spPr bwMode="auto">
          <a:xfrm>
            <a:off x="990600" y="1981200"/>
            <a:ext cx="7772400" cy="3902075"/>
          </a:xfrm>
          <a:prstGeom prst="rect">
            <a:avLst/>
          </a:prstGeom>
          <a:noFill/>
          <a:ln w="12700" cap="sq">
            <a:noFill/>
            <a:miter lim="800000"/>
            <a:headEnd type="none" w="sm" len="sm"/>
            <a:tailEnd type="none" w="sm" len="sm"/>
          </a:ln>
        </p:spPr>
        <p:txBody>
          <a:bodyPr>
            <a:spAutoFit/>
          </a:bodyPr>
          <a:lstStyle/>
          <a:p>
            <a:pPr algn="l">
              <a:lnSpc>
                <a:spcPct val="125000"/>
              </a:lnSpc>
              <a:spcBef>
                <a:spcPct val="30000"/>
              </a:spcBef>
            </a:pPr>
            <a:r>
              <a:rPr lang="en-US">
                <a:latin typeface="Arial" charset="0"/>
              </a:rPr>
              <a:t>Companies first look to:</a:t>
            </a:r>
          </a:p>
          <a:p>
            <a:pPr marL="685800" lvl="1" indent="-457200" algn="l">
              <a:lnSpc>
                <a:spcPct val="125000"/>
              </a:lnSpc>
              <a:spcBef>
                <a:spcPct val="70000"/>
              </a:spcBef>
              <a:buFontTx/>
              <a:buAutoNum type="arabicPeriod"/>
            </a:pPr>
            <a:r>
              <a:rPr lang="en-US" sz="2200">
                <a:latin typeface="Arial" charset="0"/>
              </a:rPr>
              <a:t>International Financial Reporting Standards;</a:t>
            </a:r>
          </a:p>
          <a:p>
            <a:pPr marL="685800" lvl="1" indent="-457200" algn="l">
              <a:lnSpc>
                <a:spcPct val="125000"/>
              </a:lnSpc>
              <a:spcBef>
                <a:spcPct val="70000"/>
              </a:spcBef>
              <a:buFontTx/>
              <a:buAutoNum type="arabicPeriod"/>
            </a:pPr>
            <a:r>
              <a:rPr lang="en-US" sz="2200">
                <a:latin typeface="Arial" charset="0"/>
              </a:rPr>
              <a:t>International Accounting Standards; and</a:t>
            </a:r>
          </a:p>
          <a:p>
            <a:pPr marL="685800" lvl="1" indent="-457200" algn="l">
              <a:lnSpc>
                <a:spcPct val="125000"/>
              </a:lnSpc>
              <a:spcBef>
                <a:spcPct val="70000"/>
              </a:spcBef>
              <a:buFontTx/>
              <a:buAutoNum type="arabicPeriod"/>
            </a:pPr>
            <a:r>
              <a:rPr lang="en-US" sz="2200">
                <a:latin typeface="Arial" charset="0"/>
              </a:rPr>
              <a:t>Interpretations originated by the International Financial Reporting Interpretations Committee (IFRIC) or the former Standing Interpretations Committee (SIC).</a:t>
            </a:r>
          </a:p>
          <a:p>
            <a:pPr algn="l">
              <a:lnSpc>
                <a:spcPct val="125000"/>
              </a:lnSpc>
              <a:spcBef>
                <a:spcPct val="40000"/>
              </a:spcBef>
            </a:pPr>
            <a:endParaRPr lang="en-US" sz="2200">
              <a:latin typeface="Arial" charset="0"/>
            </a:endParaRPr>
          </a:p>
        </p:txBody>
      </p:sp>
      <p:sp>
        <p:nvSpPr>
          <p:cNvPr id="239629" name="Text Box 13"/>
          <p:cNvSpPr txBox="1">
            <a:spLocks noChangeArrowheads="1"/>
          </p:cNvSpPr>
          <p:nvPr/>
        </p:nvSpPr>
        <p:spPr bwMode="auto">
          <a:xfrm>
            <a:off x="27432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6  Explain the meaning of IFRS.</a:t>
            </a:r>
          </a:p>
        </p:txBody>
      </p:sp>
    </p:spTree>
    <p:extLst>
      <p:ext uri="{BB962C8B-B14F-4D97-AF65-F5344CB8AC3E}">
        <p14:creationId xmlns:p14="http://schemas.microsoft.com/office/powerpoint/2010/main" val="507119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38200" y="2057400"/>
            <a:ext cx="8077200" cy="4175125"/>
          </a:xfrm>
          <a:prstGeom prst="rect">
            <a:avLst/>
          </a:prstGeom>
          <a:noFill/>
          <a:ln w="12700" cap="sq" algn="ctr">
            <a:noFill/>
            <a:miter lim="800000"/>
            <a:headEnd type="none" w="sm" len="sm"/>
            <a:tailEnd type="none" w="sm" len="sm"/>
          </a:ln>
        </p:spPr>
        <p:txBody>
          <a:bodyPr>
            <a:spAutoFit/>
          </a:bodyPr>
          <a:lstStyle/>
          <a:p>
            <a:pPr marL="457200" indent="-457200" algn="l">
              <a:lnSpc>
                <a:spcPct val="110000"/>
              </a:lnSpc>
              <a:spcBef>
                <a:spcPct val="30000"/>
              </a:spcBef>
            </a:pPr>
            <a:r>
              <a:rPr lang="en-US" sz="2200">
                <a:latin typeface="Arial" charset="0"/>
              </a:rPr>
              <a:t>IFRS is comprised of:</a:t>
            </a:r>
          </a:p>
          <a:p>
            <a:pPr marL="685800" lvl="1" indent="-457200" algn="l">
              <a:lnSpc>
                <a:spcPct val="110000"/>
              </a:lnSpc>
              <a:spcBef>
                <a:spcPct val="30000"/>
              </a:spcBef>
              <a:buFontTx/>
              <a:buAutoNum type="alphaLcPeriod"/>
            </a:pPr>
            <a:r>
              <a:rPr lang="en-US" sz="2200">
                <a:latin typeface="Arial" charset="0"/>
              </a:rPr>
              <a:t>International Financial Reporting Standards and FASB financial reporting standards.</a:t>
            </a:r>
          </a:p>
          <a:p>
            <a:pPr marL="685800" lvl="1" indent="-457200" algn="l">
              <a:lnSpc>
                <a:spcPct val="110000"/>
              </a:lnSpc>
              <a:spcBef>
                <a:spcPct val="30000"/>
              </a:spcBef>
              <a:buFontTx/>
              <a:buAutoNum type="alphaLcPeriod"/>
            </a:pPr>
            <a:r>
              <a:rPr lang="en-US" sz="2200">
                <a:latin typeface="Arial" charset="0"/>
              </a:rPr>
              <a:t>International Financial Reporting Standards, International Accounting Standards, and international accounting interpretations.</a:t>
            </a:r>
          </a:p>
          <a:p>
            <a:pPr marL="685800" lvl="1" indent="-457200" algn="l">
              <a:lnSpc>
                <a:spcPct val="110000"/>
              </a:lnSpc>
              <a:spcBef>
                <a:spcPct val="30000"/>
              </a:spcBef>
              <a:buFontTx/>
              <a:buAutoNum type="alphaLcPeriod"/>
            </a:pPr>
            <a:r>
              <a:rPr lang="en-US" sz="2200">
                <a:latin typeface="Arial" charset="0"/>
              </a:rPr>
              <a:t>International Accounting Standards and international accounting interpretations.</a:t>
            </a:r>
          </a:p>
          <a:p>
            <a:pPr marL="685800" lvl="1" indent="-457200" algn="l">
              <a:lnSpc>
                <a:spcPct val="110000"/>
              </a:lnSpc>
              <a:spcBef>
                <a:spcPct val="30000"/>
              </a:spcBef>
              <a:buFontTx/>
              <a:buAutoNum type="alphaLcPeriod"/>
            </a:pPr>
            <a:r>
              <a:rPr lang="en-US" sz="2200">
                <a:latin typeface="Arial" charset="0"/>
              </a:rPr>
              <a:t>FASB financial reporting standards and International Accounting Standards.</a:t>
            </a:r>
          </a:p>
        </p:txBody>
      </p:sp>
      <p:sp>
        <p:nvSpPr>
          <p:cNvPr id="3277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3277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94917" name="Oval 5"/>
          <p:cNvSpPr>
            <a:spLocks noChangeArrowheads="1"/>
          </p:cNvSpPr>
          <p:nvPr/>
        </p:nvSpPr>
        <p:spPr bwMode="auto">
          <a:xfrm>
            <a:off x="1050925" y="33909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94918"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94922" name="Rectangle 1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Types of Pronouncements</a:t>
            </a:r>
          </a:p>
        </p:txBody>
      </p:sp>
      <p:sp>
        <p:nvSpPr>
          <p:cNvPr id="294924" name="Text Box 12"/>
          <p:cNvSpPr txBox="1">
            <a:spLocks noChangeArrowheads="1"/>
          </p:cNvSpPr>
          <p:nvPr/>
        </p:nvSpPr>
        <p:spPr bwMode="auto">
          <a:xfrm>
            <a:off x="27432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6  Explain the meaning of IFRS.</a:t>
            </a:r>
          </a:p>
        </p:txBody>
      </p:sp>
    </p:spTree>
    <p:extLst>
      <p:ext uri="{BB962C8B-B14F-4D97-AF65-F5344CB8AC3E}">
        <p14:creationId xmlns:p14="http://schemas.microsoft.com/office/powerpoint/2010/main" val="4159042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17"/>
                                        </p:tgtEl>
                                        <p:attrNameLst>
                                          <p:attrName>style.visibility</p:attrName>
                                        </p:attrNameLst>
                                      </p:cBhvr>
                                      <p:to>
                                        <p:strVal val="visible"/>
                                      </p:to>
                                    </p:set>
                                    <p:animEffect transition="in" filter="wipe(left)">
                                      <p:cBhvr>
                                        <p:cTn id="7" dur="500"/>
                                        <p:tgtEl>
                                          <p:spTgt spid="29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Reporting Challenges</a:t>
            </a:r>
          </a:p>
        </p:txBody>
      </p:sp>
      <p:sp>
        <p:nvSpPr>
          <p:cNvPr id="240643" name="Text Box 3"/>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7  Describe the challenges facing financial reporting.</a:t>
            </a:r>
          </a:p>
        </p:txBody>
      </p:sp>
      <p:sp>
        <p:nvSpPr>
          <p:cNvPr id="33796" name="Rectangle 4"/>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IFRS in a Political Environment</a:t>
            </a:r>
          </a:p>
        </p:txBody>
      </p:sp>
      <p:pic>
        <p:nvPicPr>
          <p:cNvPr id="33797" name="Picture 6"/>
          <p:cNvPicPr>
            <a:picLocks noChangeAspect="1" noChangeArrowheads="1"/>
          </p:cNvPicPr>
          <p:nvPr/>
        </p:nvPicPr>
        <p:blipFill>
          <a:blip r:embed="rId3"/>
          <a:srcRect/>
          <a:stretch>
            <a:fillRect/>
          </a:stretch>
        </p:blipFill>
        <p:spPr bwMode="auto">
          <a:xfrm>
            <a:off x="1238250" y="2344738"/>
            <a:ext cx="6686550" cy="3675062"/>
          </a:xfrm>
          <a:prstGeom prst="rect">
            <a:avLst/>
          </a:prstGeom>
          <a:noFill/>
          <a:ln w="12700" cap="sq">
            <a:noFill/>
            <a:miter lim="800000"/>
            <a:headEnd type="none" w="sm" len="sm"/>
            <a:tailEnd type="none" w="sm" len="sm"/>
          </a:ln>
        </p:spPr>
      </p:pic>
      <p:sp>
        <p:nvSpPr>
          <p:cNvPr id="33798" name="Rectangle 7"/>
          <p:cNvSpPr>
            <a:spLocks noChangeArrowheads="1"/>
          </p:cNvSpPr>
          <p:nvPr/>
        </p:nvSpPr>
        <p:spPr bwMode="auto">
          <a:xfrm>
            <a:off x="6019800" y="1600200"/>
            <a:ext cx="2971800" cy="639763"/>
          </a:xfrm>
          <a:prstGeom prst="rect">
            <a:avLst/>
          </a:prstGeom>
          <a:noFill/>
          <a:ln w="12700" cap="sq">
            <a:noFill/>
            <a:miter lim="800000"/>
            <a:headEnd type="none" w="sm" len="sm"/>
            <a:tailEnd type="none" w="sm" len="sm"/>
          </a:ln>
        </p:spPr>
        <p:txBody>
          <a:bodyPr>
            <a:spAutoFit/>
          </a:bodyPr>
          <a:lstStyle/>
          <a:p>
            <a:pPr algn="l"/>
            <a:r>
              <a:rPr lang="en-US" sz="1200" b="1">
                <a:solidFill>
                  <a:srgbClr val="CC0000"/>
                </a:solidFill>
                <a:latin typeface="Arial" charset="0"/>
              </a:rPr>
              <a:t>Illustration 1-6</a:t>
            </a:r>
          </a:p>
          <a:p>
            <a:pPr algn="l"/>
            <a:r>
              <a:rPr lang="en-US" sz="1200" b="1">
                <a:latin typeface="Arial" charset="0"/>
              </a:rPr>
              <a:t>User Groups that Influence the Formulation of Accounting Standards</a:t>
            </a:r>
          </a:p>
        </p:txBody>
      </p:sp>
    </p:spTree>
    <p:extLst>
      <p:ext uri="{BB962C8B-B14F-4D97-AF65-F5344CB8AC3E}">
        <p14:creationId xmlns:p14="http://schemas.microsoft.com/office/powerpoint/2010/main" val="240750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1981200"/>
            <a:ext cx="8229600" cy="1003300"/>
          </a:xfrm>
          <a:prstGeom prst="rect">
            <a:avLst/>
          </a:prstGeom>
          <a:noFill/>
          <a:ln w="28575" cap="sq">
            <a:noFill/>
            <a:miter lim="800000"/>
            <a:headEnd type="none" w="sm" len="sm"/>
            <a:tailEnd type="none" w="sm" len="sm"/>
          </a:ln>
        </p:spPr>
        <p:txBody>
          <a:bodyPr>
            <a:spAutoFit/>
          </a:bodyPr>
          <a:lstStyle/>
          <a:p>
            <a:pPr marL="350838" indent="-350838" algn="l">
              <a:lnSpc>
                <a:spcPct val="115000"/>
              </a:lnSpc>
              <a:spcBef>
                <a:spcPct val="30000"/>
              </a:spcBef>
              <a:buSzPct val="80000"/>
            </a:pPr>
            <a:r>
              <a:rPr lang="en-US" sz="2800" b="1">
                <a:solidFill>
                  <a:srgbClr val="800000"/>
                </a:solidFill>
                <a:latin typeface="Arial" charset="0"/>
              </a:rPr>
              <a:t>	</a:t>
            </a:r>
            <a:r>
              <a:rPr lang="en-US">
                <a:latin typeface="Arial" charset="0"/>
              </a:rPr>
              <a:t>What the public thinks accountants should do </a:t>
            </a:r>
            <a:r>
              <a:rPr lang="en-US">
                <a:solidFill>
                  <a:srgbClr val="800000"/>
                </a:solidFill>
                <a:latin typeface="Arial" charset="0"/>
              </a:rPr>
              <a:t>vs.</a:t>
            </a:r>
            <a:r>
              <a:rPr lang="en-US">
                <a:latin typeface="Arial" charset="0"/>
              </a:rPr>
              <a:t> what accountants think they can do.</a:t>
            </a:r>
          </a:p>
        </p:txBody>
      </p:sp>
      <p:sp>
        <p:nvSpPr>
          <p:cNvPr id="182281" name="Rectangle 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Reporting Challenges</a:t>
            </a:r>
          </a:p>
        </p:txBody>
      </p:sp>
      <p:sp>
        <p:nvSpPr>
          <p:cNvPr id="34820" name="Rectangle 10"/>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The Expectations Gap</a:t>
            </a:r>
          </a:p>
        </p:txBody>
      </p:sp>
      <p:sp>
        <p:nvSpPr>
          <p:cNvPr id="182283" name="Text Box 11"/>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7  Describe the challenges facing financial reporting.</a:t>
            </a:r>
          </a:p>
        </p:txBody>
      </p:sp>
      <p:sp>
        <p:nvSpPr>
          <p:cNvPr id="34822" name="Rectangle 13"/>
          <p:cNvSpPr>
            <a:spLocks noChangeArrowheads="1"/>
          </p:cNvSpPr>
          <p:nvPr/>
        </p:nvSpPr>
        <p:spPr bwMode="auto">
          <a:xfrm>
            <a:off x="685800" y="33528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Significant Financial Reporting Issues</a:t>
            </a:r>
          </a:p>
        </p:txBody>
      </p:sp>
      <p:sp>
        <p:nvSpPr>
          <p:cNvPr id="34823" name="Text Box 14"/>
          <p:cNvSpPr txBox="1">
            <a:spLocks noChangeArrowheads="1"/>
          </p:cNvSpPr>
          <p:nvPr/>
        </p:nvSpPr>
        <p:spPr bwMode="auto">
          <a:xfrm>
            <a:off x="838200" y="3886200"/>
            <a:ext cx="7772400" cy="457200"/>
          </a:xfrm>
          <a:prstGeom prst="rect">
            <a:avLst/>
          </a:prstGeom>
          <a:noFill/>
          <a:ln w="12700" cap="sq">
            <a:noFill/>
            <a:miter lim="800000"/>
            <a:headEnd type="none" w="sm" len="sm"/>
            <a:tailEnd type="none" w="sm" len="sm"/>
          </a:ln>
        </p:spPr>
        <p:txBody>
          <a:bodyPr>
            <a:spAutoFit/>
          </a:bodyPr>
          <a:lstStyle/>
          <a:p>
            <a:pPr algn="l">
              <a:spcBef>
                <a:spcPct val="50000"/>
              </a:spcBef>
            </a:pPr>
            <a:endParaRPr lang="id-ID"/>
          </a:p>
        </p:txBody>
      </p:sp>
      <p:sp>
        <p:nvSpPr>
          <p:cNvPr id="34824" name="Text Box 15"/>
          <p:cNvSpPr txBox="1">
            <a:spLocks noChangeArrowheads="1"/>
          </p:cNvSpPr>
          <p:nvPr/>
        </p:nvSpPr>
        <p:spPr bwMode="auto">
          <a:xfrm>
            <a:off x="685800" y="4038600"/>
            <a:ext cx="7543800" cy="1936750"/>
          </a:xfrm>
          <a:prstGeom prst="rect">
            <a:avLst/>
          </a:prstGeom>
          <a:noFill/>
          <a:ln w="12700" cap="sq">
            <a:noFill/>
            <a:miter lim="800000"/>
            <a:headEnd type="none" w="sm" len="sm"/>
            <a:tailEnd type="none" w="sm" len="sm"/>
          </a:ln>
        </p:spPr>
        <p:txBody>
          <a:bodyPr>
            <a:spAutoFit/>
          </a:bodyPr>
          <a:lstStyle/>
          <a:p>
            <a:pPr marL="685800" lvl="1" indent="-457200" algn="l">
              <a:spcBef>
                <a:spcPct val="50000"/>
              </a:spcBef>
              <a:buClr>
                <a:srgbClr val="800000"/>
              </a:buClr>
              <a:buFont typeface="Wingdings" pitchFamily="2" charset="2"/>
              <a:buChar char="Ø"/>
            </a:pPr>
            <a:r>
              <a:rPr lang="en-US" sz="2200">
                <a:latin typeface="Arial" charset="0"/>
              </a:rPr>
              <a:t>Non-financial measurements</a:t>
            </a:r>
          </a:p>
          <a:p>
            <a:pPr marL="685800" lvl="1" indent="-457200" algn="l">
              <a:spcBef>
                <a:spcPct val="50000"/>
              </a:spcBef>
              <a:buClr>
                <a:srgbClr val="800000"/>
              </a:buClr>
              <a:buFont typeface="Wingdings" pitchFamily="2" charset="2"/>
              <a:buChar char="Ø"/>
            </a:pPr>
            <a:r>
              <a:rPr lang="en-US" sz="2200">
                <a:latin typeface="Arial" charset="0"/>
              </a:rPr>
              <a:t>Forward-looking information</a:t>
            </a:r>
          </a:p>
          <a:p>
            <a:pPr marL="685800" lvl="1" indent="-457200" algn="l">
              <a:spcBef>
                <a:spcPct val="50000"/>
              </a:spcBef>
              <a:buClr>
                <a:srgbClr val="800000"/>
              </a:buClr>
              <a:buFont typeface="Wingdings" pitchFamily="2" charset="2"/>
              <a:buChar char="Ø"/>
            </a:pPr>
            <a:r>
              <a:rPr lang="en-US" sz="2200">
                <a:latin typeface="Arial" charset="0"/>
              </a:rPr>
              <a:t>Sort assets</a:t>
            </a:r>
          </a:p>
          <a:p>
            <a:pPr marL="685800" lvl="1" indent="-457200" algn="l">
              <a:spcBef>
                <a:spcPct val="50000"/>
              </a:spcBef>
              <a:buClr>
                <a:srgbClr val="800000"/>
              </a:buClr>
              <a:buFont typeface="Wingdings" pitchFamily="2" charset="2"/>
              <a:buChar char="Ø"/>
            </a:pPr>
            <a:r>
              <a:rPr lang="en-US" sz="2200">
                <a:latin typeface="Arial" charset="0"/>
              </a:rPr>
              <a:t>Timeliness</a:t>
            </a:r>
          </a:p>
        </p:txBody>
      </p:sp>
    </p:spTree>
    <p:extLst>
      <p:ext uri="{BB962C8B-B14F-4D97-AF65-F5344CB8AC3E}">
        <p14:creationId xmlns:p14="http://schemas.microsoft.com/office/powerpoint/2010/main" val="909802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33400" y="1414463"/>
            <a:ext cx="8382000" cy="488950"/>
          </a:xfrm>
          <a:prstGeom prst="rect">
            <a:avLst/>
          </a:prstGeom>
          <a:noFill/>
          <a:ln w="12700" cap="sq" algn="ctr">
            <a:noFill/>
            <a:miter lim="800000"/>
            <a:headEnd type="none" w="sm" len="sm"/>
            <a:tailEnd type="none" w="sm" len="sm"/>
          </a:ln>
        </p:spPr>
        <p:txBody>
          <a:bodyPr>
            <a:spAutoFit/>
          </a:bodyPr>
          <a:lstStyle/>
          <a:p>
            <a:pPr algn="l"/>
            <a:r>
              <a:rPr lang="en-US" sz="2600" b="1">
                <a:solidFill>
                  <a:srgbClr val="006600"/>
                </a:solidFill>
                <a:latin typeface="Arial" charset="0"/>
              </a:rPr>
              <a:t>Ethics in the Environment of Financial Accounting</a:t>
            </a:r>
          </a:p>
        </p:txBody>
      </p:sp>
      <p:sp>
        <p:nvSpPr>
          <p:cNvPr id="35843" name="Text Box 4"/>
          <p:cNvSpPr txBox="1">
            <a:spLocks noChangeArrowheads="1"/>
          </p:cNvSpPr>
          <p:nvPr/>
        </p:nvSpPr>
        <p:spPr bwMode="auto">
          <a:xfrm>
            <a:off x="838200" y="2084388"/>
            <a:ext cx="7848600" cy="3508375"/>
          </a:xfrm>
          <a:prstGeom prst="rect">
            <a:avLst/>
          </a:prstGeom>
          <a:noFill/>
          <a:ln w="28575" cap="sq">
            <a:noFill/>
            <a:miter lim="800000"/>
            <a:headEnd type="none" w="sm" len="sm"/>
            <a:tailEnd type="none" w="sm" len="sm"/>
          </a:ln>
        </p:spPr>
        <p:txBody>
          <a:bodyPr>
            <a:spAutoFit/>
          </a:bodyPr>
          <a:lstStyle/>
          <a:p>
            <a:pPr marL="457200" indent="-457200" algn="l">
              <a:lnSpc>
                <a:spcPct val="120000"/>
              </a:lnSpc>
              <a:spcBef>
                <a:spcPct val="60000"/>
              </a:spcBef>
              <a:buSzPct val="80000"/>
              <a:buFontTx/>
              <a:buBlip>
                <a:blip r:embed="rId3"/>
              </a:buBlip>
            </a:pPr>
            <a:r>
              <a:rPr lang="en-US" sz="2200">
                <a:latin typeface="Arial" charset="0"/>
              </a:rPr>
              <a:t>Companies that concentrate on “maximizing the bottom line,” “facing the challenges of competition,” and “stressing short-term results” place accountants in an environment of conflict and pressure.</a:t>
            </a:r>
          </a:p>
          <a:p>
            <a:pPr marL="457200" indent="-457200" algn="l">
              <a:lnSpc>
                <a:spcPct val="120000"/>
              </a:lnSpc>
              <a:spcBef>
                <a:spcPct val="60000"/>
              </a:spcBef>
              <a:buSzPct val="80000"/>
              <a:buFontTx/>
              <a:buBlip>
                <a:blip r:embed="rId3"/>
              </a:buBlip>
            </a:pPr>
            <a:r>
              <a:rPr lang="en-US" sz="2200">
                <a:latin typeface="Arial" charset="0"/>
              </a:rPr>
              <a:t>IFRS does not always provide an answer.</a:t>
            </a:r>
          </a:p>
          <a:p>
            <a:pPr marL="457200" indent="-457200" algn="l">
              <a:lnSpc>
                <a:spcPct val="120000"/>
              </a:lnSpc>
              <a:spcBef>
                <a:spcPct val="60000"/>
              </a:spcBef>
              <a:buSzPct val="80000"/>
              <a:buFontTx/>
              <a:buBlip>
                <a:blip r:embed="rId3"/>
              </a:buBlip>
            </a:pPr>
            <a:r>
              <a:rPr lang="en-US" sz="2200">
                <a:latin typeface="Arial" charset="0"/>
              </a:rPr>
              <a:t>Doing the right thing is not always easy or obvious.</a:t>
            </a:r>
          </a:p>
          <a:p>
            <a:pPr marL="457200" indent="-457200" algn="l">
              <a:lnSpc>
                <a:spcPct val="120000"/>
              </a:lnSpc>
              <a:spcBef>
                <a:spcPct val="60000"/>
              </a:spcBef>
              <a:buSzPct val="80000"/>
              <a:buFontTx/>
              <a:buBlip>
                <a:blip r:embed="rId3"/>
              </a:buBlip>
            </a:pPr>
            <a:endParaRPr lang="en-US" sz="2200">
              <a:latin typeface="Arial" charset="0"/>
            </a:endParaRPr>
          </a:p>
        </p:txBody>
      </p:sp>
      <p:sp>
        <p:nvSpPr>
          <p:cNvPr id="209927" name="Rectangle 7"/>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Reporting Challenges</a:t>
            </a:r>
          </a:p>
        </p:txBody>
      </p:sp>
      <p:sp>
        <p:nvSpPr>
          <p:cNvPr id="209928" name="Text Box 8"/>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7  Describe the challenges facing financial reporting.</a:t>
            </a:r>
          </a:p>
        </p:txBody>
      </p:sp>
    </p:spTree>
    <p:extLst>
      <p:ext uri="{BB962C8B-B14F-4D97-AF65-F5344CB8AC3E}">
        <p14:creationId xmlns:p14="http://schemas.microsoft.com/office/powerpoint/2010/main" val="3116500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1414463"/>
            <a:ext cx="7620000" cy="488950"/>
          </a:xfrm>
          <a:prstGeom prst="rect">
            <a:avLst/>
          </a:prstGeom>
          <a:noFill/>
          <a:ln w="12700" cap="sq" algn="ctr">
            <a:noFill/>
            <a:miter lim="800000"/>
            <a:headEnd type="none" w="sm" len="sm"/>
            <a:tailEnd type="none" w="sm" len="sm"/>
          </a:ln>
        </p:spPr>
        <p:txBody>
          <a:bodyPr>
            <a:spAutoFit/>
          </a:bodyPr>
          <a:lstStyle/>
          <a:p>
            <a:pPr algn="l"/>
            <a:r>
              <a:rPr lang="en-US" sz="2600" b="1">
                <a:solidFill>
                  <a:srgbClr val="006600"/>
                </a:solidFill>
                <a:latin typeface="Arial" charset="0"/>
              </a:rPr>
              <a:t>International Convergence</a:t>
            </a:r>
          </a:p>
        </p:txBody>
      </p:sp>
      <p:sp>
        <p:nvSpPr>
          <p:cNvPr id="36867" name="Text Box 3"/>
          <p:cNvSpPr txBox="1">
            <a:spLocks noChangeArrowheads="1"/>
          </p:cNvSpPr>
          <p:nvPr/>
        </p:nvSpPr>
        <p:spPr bwMode="auto">
          <a:xfrm>
            <a:off x="838200" y="2057400"/>
            <a:ext cx="7848600" cy="3429000"/>
          </a:xfrm>
          <a:prstGeom prst="rect">
            <a:avLst/>
          </a:prstGeom>
          <a:noFill/>
          <a:ln w="28575" cap="sq">
            <a:noFill/>
            <a:miter lim="800000"/>
            <a:headEnd type="none" w="sm" len="sm"/>
            <a:tailEnd type="none" w="sm" len="sm"/>
          </a:ln>
        </p:spPr>
        <p:txBody>
          <a:bodyPr>
            <a:spAutoFit/>
          </a:bodyPr>
          <a:lstStyle/>
          <a:p>
            <a:pPr algn="l">
              <a:lnSpc>
                <a:spcPct val="125000"/>
              </a:lnSpc>
              <a:spcBef>
                <a:spcPct val="60000"/>
              </a:spcBef>
              <a:buSzPct val="80000"/>
            </a:pPr>
            <a:r>
              <a:rPr lang="en-US" sz="2200">
                <a:latin typeface="Arial" charset="0"/>
              </a:rPr>
              <a:t>In 2002 the IASB and the FASB formalized their commitment to the convergence of U.S. GAAP and international standards.  The Boards agreed to:</a:t>
            </a:r>
          </a:p>
          <a:p>
            <a:pPr marL="685800" lvl="1" indent="-457200" algn="l">
              <a:lnSpc>
                <a:spcPct val="125000"/>
              </a:lnSpc>
              <a:spcBef>
                <a:spcPct val="60000"/>
              </a:spcBef>
              <a:buFontTx/>
              <a:buAutoNum type="arabicPeriod"/>
            </a:pPr>
            <a:r>
              <a:rPr lang="en-US" sz="2200">
                <a:latin typeface="Arial" charset="0"/>
              </a:rPr>
              <a:t>Make their existing financial reporting standards fully converged as soon as practicable, and</a:t>
            </a:r>
          </a:p>
          <a:p>
            <a:pPr marL="685800" lvl="1" indent="-457200" algn="l">
              <a:lnSpc>
                <a:spcPct val="125000"/>
              </a:lnSpc>
              <a:spcBef>
                <a:spcPct val="60000"/>
              </a:spcBef>
              <a:buFontTx/>
              <a:buAutoNum type="arabicPeriod"/>
            </a:pPr>
            <a:r>
              <a:rPr lang="en-US" sz="2200">
                <a:latin typeface="Arial" charset="0"/>
              </a:rPr>
              <a:t>Coordinate their future work programs to ensure that once achieved, convergence is maintained.</a:t>
            </a:r>
          </a:p>
        </p:txBody>
      </p:sp>
      <p:sp>
        <p:nvSpPr>
          <p:cNvPr id="241668"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Reporting Challenges</a:t>
            </a:r>
          </a:p>
        </p:txBody>
      </p:sp>
      <p:sp>
        <p:nvSpPr>
          <p:cNvPr id="241669" name="Text Box 5"/>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7  Describe the challenges facing financial reporting.</a:t>
            </a:r>
          </a:p>
        </p:txBody>
      </p:sp>
    </p:spTree>
    <p:extLst>
      <p:ext uri="{BB962C8B-B14F-4D97-AF65-F5344CB8AC3E}">
        <p14:creationId xmlns:p14="http://schemas.microsoft.com/office/powerpoint/2010/main" val="810746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38200" y="2057400"/>
            <a:ext cx="8077200" cy="4140200"/>
          </a:xfrm>
          <a:prstGeom prst="rect">
            <a:avLst/>
          </a:prstGeom>
          <a:noFill/>
          <a:ln w="12700" cap="sq" algn="ctr">
            <a:noFill/>
            <a:miter lim="800000"/>
            <a:headEnd type="none" w="sm" len="sm"/>
            <a:tailEnd type="none" w="sm" len="sm"/>
          </a:ln>
        </p:spPr>
        <p:txBody>
          <a:bodyPr>
            <a:spAutoFit/>
          </a:bodyPr>
          <a:lstStyle/>
          <a:p>
            <a:pPr marL="457200" indent="-457200" algn="l">
              <a:lnSpc>
                <a:spcPct val="115000"/>
              </a:lnSpc>
              <a:spcBef>
                <a:spcPct val="30000"/>
              </a:spcBef>
            </a:pPr>
            <a:r>
              <a:rPr lang="en-US" sz="2300">
                <a:latin typeface="Arial" charset="0"/>
              </a:rPr>
              <a:t>The expectations gap is:</a:t>
            </a:r>
          </a:p>
          <a:p>
            <a:pPr marL="685800" lvl="1" indent="-457200" algn="l">
              <a:lnSpc>
                <a:spcPct val="115000"/>
              </a:lnSpc>
              <a:spcBef>
                <a:spcPct val="30000"/>
              </a:spcBef>
              <a:buFontTx/>
              <a:buAutoNum type="alphaLcPeriod"/>
            </a:pPr>
            <a:r>
              <a:rPr lang="en-US" sz="2300">
                <a:latin typeface="Arial" charset="0"/>
              </a:rPr>
              <a:t>what financial information management provides and what users want.</a:t>
            </a:r>
          </a:p>
          <a:p>
            <a:pPr marL="685800" lvl="1" indent="-457200" algn="l">
              <a:lnSpc>
                <a:spcPct val="115000"/>
              </a:lnSpc>
              <a:spcBef>
                <a:spcPct val="30000"/>
              </a:spcBef>
              <a:buFontTx/>
              <a:buAutoNum type="alphaLcPeriod"/>
            </a:pPr>
            <a:r>
              <a:rPr lang="en-US" sz="2300">
                <a:latin typeface="Arial" charset="0"/>
              </a:rPr>
              <a:t>what the public thinks accountants should do and what accountants think they can do.</a:t>
            </a:r>
          </a:p>
          <a:p>
            <a:pPr marL="685800" lvl="1" indent="-457200" algn="l">
              <a:lnSpc>
                <a:spcPct val="115000"/>
              </a:lnSpc>
              <a:spcBef>
                <a:spcPct val="30000"/>
              </a:spcBef>
              <a:buFontTx/>
              <a:buAutoNum type="alphaLcPeriod"/>
            </a:pPr>
            <a:r>
              <a:rPr lang="en-US" sz="2300">
                <a:latin typeface="Arial" charset="0"/>
              </a:rPr>
              <a:t>what the governmental agencies want from standard-setting and what the standard-setters provide.</a:t>
            </a:r>
          </a:p>
          <a:p>
            <a:pPr marL="685800" lvl="1" indent="-457200" algn="l">
              <a:lnSpc>
                <a:spcPct val="115000"/>
              </a:lnSpc>
              <a:spcBef>
                <a:spcPct val="30000"/>
              </a:spcBef>
              <a:buFontTx/>
              <a:buAutoNum type="alphaLcPeriod"/>
            </a:pPr>
            <a:r>
              <a:rPr lang="en-US" sz="2300">
                <a:latin typeface="Arial" charset="0"/>
              </a:rPr>
              <a:t>what the users of financial statements want from the government and what is provided.</a:t>
            </a:r>
          </a:p>
        </p:txBody>
      </p:sp>
      <p:sp>
        <p:nvSpPr>
          <p:cNvPr id="37891"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37892"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99013" name="Oval 5"/>
          <p:cNvSpPr>
            <a:spLocks noChangeArrowheads="1"/>
          </p:cNvSpPr>
          <p:nvPr/>
        </p:nvSpPr>
        <p:spPr bwMode="auto">
          <a:xfrm>
            <a:off x="1050925" y="3505200"/>
            <a:ext cx="457200" cy="457200"/>
          </a:xfrm>
          <a:prstGeom prst="ellipse">
            <a:avLst/>
          </a:prstGeom>
          <a:noFill/>
          <a:ln w="57150" cap="sq">
            <a:solidFill>
              <a:srgbClr val="800000"/>
            </a:solidFill>
            <a:round/>
            <a:headEnd type="none" w="sm" len="sm"/>
            <a:tailEnd type="none" w="sm" len="sm"/>
          </a:ln>
        </p:spPr>
        <p:txBody>
          <a:bodyPr wrap="none" anchor="ctr"/>
          <a:lstStyle/>
          <a:p>
            <a:endParaRPr lang="id-ID"/>
          </a:p>
        </p:txBody>
      </p:sp>
      <p:sp>
        <p:nvSpPr>
          <p:cNvPr id="299014" name="Rectangle 6"/>
          <p:cNvSpPr>
            <a:spLocks noChangeArrowheads="1"/>
          </p:cNvSpPr>
          <p:nvPr/>
        </p:nvSpPr>
        <p:spPr bwMode="auto">
          <a:xfrm>
            <a:off x="533400" y="1447800"/>
            <a:ext cx="3657600" cy="457200"/>
          </a:xfrm>
          <a:prstGeom prst="rect">
            <a:avLst/>
          </a:prstGeom>
          <a:noFill/>
          <a:ln w="12700">
            <a:noFill/>
            <a:miter lim="800000"/>
            <a:headEnd/>
            <a:tailEnd/>
          </a:ln>
          <a:effectLst/>
        </p:spPr>
        <p:txBody>
          <a:bodyPr lIns="182562" tIns="46038" rIns="182562" bIns="46038"/>
          <a:lstStyle/>
          <a:p>
            <a:pPr algn="l">
              <a:lnSpc>
                <a:spcPct val="90000"/>
              </a:lnSpc>
              <a:spcBef>
                <a:spcPct val="20000"/>
              </a:spcBef>
              <a:buClr>
                <a:schemeClr val="tx1"/>
              </a:buClr>
              <a:buFont typeface="Wingdings" pitchFamily="2" charset="2"/>
              <a:buNone/>
              <a:defRPr/>
            </a:pPr>
            <a:r>
              <a:rPr lang="en-US" sz="3000" b="1">
                <a:solidFill>
                  <a:srgbClr val="800000"/>
                </a:solidFill>
                <a:effectLst>
                  <a:outerShdw blurRad="38100" dist="38100" dir="2700000" algn="tl">
                    <a:srgbClr val="C0C0C0"/>
                  </a:outerShdw>
                </a:effectLst>
                <a:latin typeface="Arial" charset="0"/>
              </a:rPr>
              <a:t>Review Question</a:t>
            </a:r>
          </a:p>
        </p:txBody>
      </p:sp>
      <p:sp>
        <p:nvSpPr>
          <p:cNvPr id="299018" name="Rectangle 10"/>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Reporting Challenges</a:t>
            </a:r>
          </a:p>
        </p:txBody>
      </p:sp>
      <p:sp>
        <p:nvSpPr>
          <p:cNvPr id="299019" name="Text Box 11"/>
          <p:cNvSpPr txBox="1">
            <a:spLocks noChangeArrowheads="1"/>
          </p:cNvSpPr>
          <p:nvPr/>
        </p:nvSpPr>
        <p:spPr bwMode="auto">
          <a:xfrm>
            <a:off x="2819400" y="6369050"/>
            <a:ext cx="6248400" cy="336550"/>
          </a:xfrm>
          <a:prstGeom prst="rect">
            <a:avLst/>
          </a:prstGeom>
          <a:solidFill>
            <a:schemeClr val="bg1"/>
          </a:solidFill>
          <a:ln w="19050">
            <a:noFill/>
            <a:miter lim="800000"/>
            <a:headEnd/>
            <a:tailEnd/>
          </a:ln>
          <a:effectLst/>
        </p:spPr>
        <p:txBody>
          <a:bodyPr>
            <a:spAutoFit/>
          </a:bodyPr>
          <a:lstStyle/>
          <a:p>
            <a:pPr marL="692150" indent="-692150" algn="r">
              <a:defRPr/>
            </a:pPr>
            <a:r>
              <a:rPr lang="en-US" sz="1600" b="1" i="1">
                <a:solidFill>
                  <a:schemeClr val="bg2"/>
                </a:solidFill>
                <a:effectLst>
                  <a:outerShdw blurRad="38100" dist="38100" dir="2700000" algn="tl">
                    <a:srgbClr val="C0C0C0"/>
                  </a:outerShdw>
                </a:effectLst>
                <a:latin typeface="Arial" charset="0"/>
              </a:rPr>
              <a:t>LO 7  Describe the challenges facing financial reporting.</a:t>
            </a:r>
          </a:p>
        </p:txBody>
      </p:sp>
    </p:spTree>
    <p:extLst>
      <p:ext uri="{BB962C8B-B14F-4D97-AF65-F5344CB8AC3E}">
        <p14:creationId xmlns:p14="http://schemas.microsoft.com/office/powerpoint/2010/main" val="3602817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3"/>
                                        </p:tgtEl>
                                        <p:attrNameLst>
                                          <p:attrName>style.visibility</p:attrName>
                                        </p:attrNameLst>
                                      </p:cBhvr>
                                      <p:to>
                                        <p:strVal val="visible"/>
                                      </p:to>
                                    </p:set>
                                    <p:animEffect transition="in" filter="wipe(left)">
                                      <p:cBhvr>
                                        <p:cTn id="7"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srcRect/>
          <a:stretch>
            <a:fillRect/>
          </a:stretch>
        </p:blipFill>
        <p:spPr bwMode="auto">
          <a:xfrm>
            <a:off x="533400" y="457200"/>
            <a:ext cx="8153400" cy="1655763"/>
          </a:xfrm>
          <a:prstGeom prst="rect">
            <a:avLst/>
          </a:prstGeom>
          <a:noFill/>
          <a:ln w="12700" cap="sq">
            <a:noFill/>
            <a:miter lim="800000"/>
            <a:headEnd type="none" w="sm" len="sm"/>
            <a:tailEnd type="none" w="sm" len="sm"/>
          </a:ln>
        </p:spPr>
      </p:pic>
      <p:sp>
        <p:nvSpPr>
          <p:cNvPr id="38915" name="Rectangle 3"/>
          <p:cNvSpPr>
            <a:spLocks noChangeArrowheads="1"/>
          </p:cNvSpPr>
          <p:nvPr/>
        </p:nvSpPr>
        <p:spPr bwMode="auto">
          <a:xfrm>
            <a:off x="533400" y="2819400"/>
            <a:ext cx="8153400" cy="3511550"/>
          </a:xfrm>
          <a:prstGeom prst="rect">
            <a:avLst/>
          </a:prstGeom>
          <a:noFill/>
          <a:ln w="28575" cap="sq">
            <a:noFill/>
            <a:miter lim="800000"/>
            <a:headEnd/>
            <a:tailEnd/>
          </a:ln>
        </p:spPr>
        <p:txBody>
          <a:bodyPr>
            <a:spAutoFit/>
          </a:bodyPr>
          <a:lstStyle/>
          <a:p>
            <a:pPr marL="685800" lvl="1" indent="-457200" algn="l">
              <a:lnSpc>
                <a:spcPct val="115000"/>
              </a:lnSpc>
              <a:spcBef>
                <a:spcPct val="50000"/>
              </a:spcBef>
              <a:buClr>
                <a:srgbClr val="800000"/>
              </a:buClr>
              <a:buFont typeface="Wingdings" pitchFamily="2" charset="2"/>
              <a:buChar char="Ø"/>
            </a:pPr>
            <a:r>
              <a:rPr lang="en-US" sz="1900">
                <a:solidFill>
                  <a:schemeClr val="folHlink"/>
                </a:solidFill>
                <a:latin typeface="Arial" charset="0"/>
              </a:rPr>
              <a:t>The fact that there are differences between IFRS and U.S. GAAP should not be surprising because standard-setters have developed standards in response to different user needs. </a:t>
            </a:r>
          </a:p>
          <a:p>
            <a:pPr marL="685800" lvl="1" indent="-457200" algn="l">
              <a:lnSpc>
                <a:spcPct val="115000"/>
              </a:lnSpc>
              <a:spcBef>
                <a:spcPct val="50000"/>
              </a:spcBef>
              <a:buClr>
                <a:srgbClr val="800000"/>
              </a:buClr>
              <a:buFont typeface="Wingdings" pitchFamily="2" charset="2"/>
              <a:buChar char="Ø"/>
            </a:pPr>
            <a:r>
              <a:rPr lang="en-US" sz="1900">
                <a:solidFill>
                  <a:schemeClr val="folHlink"/>
                </a:solidFill>
                <a:latin typeface="Arial" charset="0"/>
              </a:rPr>
              <a:t>IFRS tends to be simpler and more flexible in its accounting and disclosure requirements.</a:t>
            </a:r>
          </a:p>
          <a:p>
            <a:pPr marL="685800" lvl="1" indent="-457200" algn="l">
              <a:lnSpc>
                <a:spcPct val="115000"/>
              </a:lnSpc>
              <a:spcBef>
                <a:spcPct val="50000"/>
              </a:spcBef>
              <a:buClr>
                <a:srgbClr val="800000"/>
              </a:buClr>
              <a:buFont typeface="Wingdings" pitchFamily="2" charset="2"/>
              <a:buChar char="Ø"/>
            </a:pPr>
            <a:r>
              <a:rPr lang="en-US" sz="1900">
                <a:solidFill>
                  <a:schemeClr val="folHlink"/>
                </a:solidFill>
                <a:latin typeface="Arial" charset="0"/>
              </a:rPr>
              <a:t>The U.S. SEC recently eliminated the need for foreign companies that trade shares in U.S. markets to reconcile their accounting with U.S. GAAP.</a:t>
            </a:r>
          </a:p>
          <a:p>
            <a:pPr marL="685800" lvl="1" indent="-457200" algn="l">
              <a:lnSpc>
                <a:spcPct val="115000"/>
              </a:lnSpc>
              <a:spcBef>
                <a:spcPct val="50000"/>
              </a:spcBef>
              <a:buClr>
                <a:srgbClr val="800000"/>
              </a:buClr>
              <a:buFont typeface="Wingdings" pitchFamily="2" charset="2"/>
              <a:buChar char="Ø"/>
            </a:pPr>
            <a:endParaRPr lang="en-US" sz="1900">
              <a:solidFill>
                <a:schemeClr val="folHlink"/>
              </a:solidFill>
              <a:latin typeface="Arial" charset="0"/>
            </a:endParaRPr>
          </a:p>
        </p:txBody>
      </p:sp>
      <p:pic>
        <p:nvPicPr>
          <p:cNvPr id="38916" name="Picture 5"/>
          <p:cNvPicPr>
            <a:picLocks noChangeAspect="1" noChangeArrowheads="1"/>
          </p:cNvPicPr>
          <p:nvPr/>
        </p:nvPicPr>
        <p:blipFill>
          <a:blip r:embed="rId4"/>
          <a:srcRect/>
          <a:stretch>
            <a:fillRect/>
          </a:stretch>
        </p:blipFill>
        <p:spPr bwMode="auto">
          <a:xfrm>
            <a:off x="685800" y="2286000"/>
            <a:ext cx="2524125" cy="423863"/>
          </a:xfrm>
          <a:prstGeom prst="rect">
            <a:avLst/>
          </a:prstGeom>
          <a:noFill/>
          <a:ln w="28575" cap="sq">
            <a:noFill/>
            <a:miter lim="800000"/>
            <a:headEnd/>
            <a:tailEnd/>
          </a:ln>
        </p:spPr>
      </p:pic>
    </p:spTree>
    <p:extLst>
      <p:ext uri="{BB962C8B-B14F-4D97-AF65-F5344CB8AC3E}">
        <p14:creationId xmlns:p14="http://schemas.microsoft.com/office/powerpoint/2010/main" val="943741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p:spPr>
      </p:pic>
      <p:sp>
        <p:nvSpPr>
          <p:cNvPr id="3075"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14021" name="Rectangle 5"/>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pPr>
              <a:defRPr/>
            </a:pPr>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1</a:t>
            </a:r>
          </a:p>
        </p:txBody>
      </p:sp>
      <p:sp>
        <p:nvSpPr>
          <p:cNvPr id="214022" name="Rectangle 6"/>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defRPr/>
            </a:pPr>
            <a:r>
              <a:rPr lang="en-US" sz="3200" b="1" dirty="0">
                <a:solidFill>
                  <a:schemeClr val="bg1"/>
                </a:solidFill>
                <a:effectLst>
                  <a:outerShdw blurRad="38100" dist="38100" dir="2700000" algn="tl">
                    <a:srgbClr val="000000"/>
                  </a:outerShdw>
                </a:effectLst>
                <a:latin typeface="Arial" charset="0"/>
              </a:rPr>
              <a:t>FINANCIAL REPORTING AND ACCOUNTING STANDARDS</a:t>
            </a:r>
          </a:p>
        </p:txBody>
      </p:sp>
      <p:sp>
        <p:nvSpPr>
          <p:cNvPr id="3078" name="Text Box 7"/>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p:spPr>
        <p:txBody>
          <a:bodyPr>
            <a:spAutoFit/>
          </a:bodyPr>
          <a:lstStyle/>
          <a:p>
            <a:pPr>
              <a:lnSpc>
                <a:spcPct val="110000"/>
              </a:lnSpc>
            </a:pPr>
            <a:r>
              <a:rPr lang="en-US" altLang="en-US">
                <a:latin typeface="Trebuchet MS" pitchFamily="34" charset="0"/>
              </a:rPr>
              <a:t>Intermediate Accounting</a:t>
            </a:r>
          </a:p>
          <a:p>
            <a:pPr>
              <a:lnSpc>
                <a:spcPct val="110000"/>
              </a:lnSpc>
            </a:pPr>
            <a:r>
              <a:rPr lang="en-US" altLang="en-US">
                <a:latin typeface="Trebuchet MS" pitchFamily="34" charset="0"/>
              </a:rPr>
              <a:t>IFRS Edition</a:t>
            </a:r>
          </a:p>
          <a:p>
            <a:pPr>
              <a:lnSpc>
                <a:spcPct val="110000"/>
              </a:lnSpc>
            </a:pPr>
            <a:r>
              <a:rPr lang="en-US" altLang="en-US">
                <a:latin typeface="Trebuchet MS" pitchFamily="34" charset="0"/>
              </a:rPr>
              <a:t>Kieso, Weygandt, and Warfield</a:t>
            </a:r>
            <a:r>
              <a:rPr lang="en-US" sz="2000"/>
              <a:t> </a:t>
            </a:r>
          </a:p>
        </p:txBody>
      </p:sp>
    </p:spTree>
    <p:extLst>
      <p:ext uri="{BB962C8B-B14F-4D97-AF65-F5344CB8AC3E}">
        <p14:creationId xmlns:p14="http://schemas.microsoft.com/office/powerpoint/2010/main" val="1124473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244740" name="Rectangle 4"/>
          <p:cNvSpPr>
            <a:spLocks noChangeArrowheads="1"/>
          </p:cNvSpPr>
          <p:nvPr/>
        </p:nvSpPr>
        <p:spPr bwMode="auto">
          <a:xfrm>
            <a:off x="457200" y="457200"/>
            <a:ext cx="2362200" cy="609600"/>
          </a:xfrm>
          <a:prstGeom prst="rect">
            <a:avLst/>
          </a:prstGeom>
          <a:solidFill>
            <a:srgbClr val="D64B0C"/>
          </a:solidFill>
          <a:ln w="28575" cap="sq">
            <a:noFill/>
            <a:miter lim="800000"/>
            <a:headEnd/>
            <a:tailEnd/>
          </a:ln>
          <a:effectLst/>
        </p:spPr>
        <p:txBody>
          <a:bodyPr wrap="none" anchor="ctr"/>
          <a:lstStyle/>
          <a:p>
            <a:pPr>
              <a:defRPr/>
            </a:pPr>
            <a:r>
              <a:rPr lang="en-US" sz="2000" b="1">
                <a:solidFill>
                  <a:schemeClr val="bg1"/>
                </a:solidFill>
                <a:effectLst>
                  <a:outerShdw blurRad="38100" dist="38100" dir="2700000" algn="tl">
                    <a:srgbClr val="000000"/>
                  </a:outerShdw>
                </a:effectLst>
                <a:latin typeface="Arial" charset="0"/>
              </a:rPr>
              <a:t>Appendix </a:t>
            </a:r>
            <a:r>
              <a:rPr lang="en-US" sz="3200" b="1">
                <a:solidFill>
                  <a:schemeClr val="bg1"/>
                </a:solidFill>
                <a:effectLst>
                  <a:outerShdw blurRad="38100" dist="38100" dir="2700000" algn="tl">
                    <a:srgbClr val="000000"/>
                  </a:outerShdw>
                </a:effectLst>
                <a:latin typeface="Arial" charset="0"/>
              </a:rPr>
              <a:t>1A</a:t>
            </a:r>
          </a:p>
        </p:txBody>
      </p:sp>
      <p:sp>
        <p:nvSpPr>
          <p:cNvPr id="244741" name="Rectangle 5"/>
          <p:cNvSpPr>
            <a:spLocks noChangeArrowheads="1"/>
          </p:cNvSpPr>
          <p:nvPr/>
        </p:nvSpPr>
        <p:spPr bwMode="auto">
          <a:xfrm>
            <a:off x="2895600" y="457200"/>
            <a:ext cx="5943600" cy="609600"/>
          </a:xfrm>
          <a:prstGeom prst="rect">
            <a:avLst/>
          </a:prstGeom>
          <a:solidFill>
            <a:srgbClr val="47008E"/>
          </a:solidFill>
          <a:ln w="28575" cap="sq">
            <a:noFill/>
            <a:miter lim="800000"/>
            <a:headEnd/>
            <a:tailEnd/>
          </a:ln>
          <a:effectLst/>
        </p:spPr>
        <p:txBody>
          <a:bodyPr anchor="ctr"/>
          <a:lstStyle/>
          <a:p>
            <a:pPr algn="l">
              <a:lnSpc>
                <a:spcPct val="110000"/>
              </a:lnSpc>
              <a:defRPr/>
            </a:pPr>
            <a:r>
              <a:rPr lang="en-US" sz="2000" b="1">
                <a:solidFill>
                  <a:schemeClr val="bg1"/>
                </a:solidFill>
                <a:latin typeface="Arial" charset="0"/>
              </a:rPr>
              <a:t>THE U.S. STANDARD-SETTING ENVIRONMENT</a:t>
            </a:r>
            <a:endParaRPr lang="en-US" sz="2800" b="1">
              <a:solidFill>
                <a:schemeClr val="bg1"/>
              </a:solidFill>
              <a:effectLst>
                <a:outerShdw blurRad="38100" dist="38100" dir="2700000" algn="tl">
                  <a:srgbClr val="000000"/>
                </a:outerShdw>
              </a:effectLst>
              <a:latin typeface="Arial" charset="0"/>
            </a:endParaRPr>
          </a:p>
        </p:txBody>
      </p:sp>
      <p:sp>
        <p:nvSpPr>
          <p:cNvPr id="39941" name="Rectangle 7"/>
          <p:cNvSpPr>
            <a:spLocks noChangeArrowheads="1"/>
          </p:cNvSpPr>
          <p:nvPr/>
        </p:nvSpPr>
        <p:spPr bwMode="auto">
          <a:xfrm>
            <a:off x="838200" y="1476375"/>
            <a:ext cx="7620000" cy="1006475"/>
          </a:xfrm>
          <a:prstGeom prst="rect">
            <a:avLst/>
          </a:prstGeom>
          <a:noFill/>
          <a:ln w="28575" cap="sq" algn="ctr">
            <a:noFill/>
            <a:miter lim="800000"/>
            <a:headEnd type="none" w="sm" len="sm"/>
            <a:tailEnd type="none" w="sm" len="sm"/>
          </a:ln>
        </p:spPr>
        <p:txBody>
          <a:bodyPr>
            <a:spAutoFit/>
          </a:bodyPr>
          <a:lstStyle/>
          <a:p>
            <a:pPr algn="l">
              <a:lnSpc>
                <a:spcPct val="125000"/>
              </a:lnSpc>
              <a:spcBef>
                <a:spcPct val="70000"/>
              </a:spcBef>
              <a:buSzPct val="80000"/>
            </a:pPr>
            <a:r>
              <a:rPr lang="en-US">
                <a:latin typeface="Arial" charset="0"/>
              </a:rPr>
              <a:t>Organizations responsible for developing financial accounting standards (GAAP) in the United States:</a:t>
            </a:r>
          </a:p>
        </p:txBody>
      </p:sp>
      <p:pic>
        <p:nvPicPr>
          <p:cNvPr id="39942" name="Picture 8"/>
          <p:cNvPicPr>
            <a:picLocks noChangeAspect="1" noChangeArrowheads="1"/>
          </p:cNvPicPr>
          <p:nvPr/>
        </p:nvPicPr>
        <p:blipFill>
          <a:blip r:embed="rId3"/>
          <a:srcRect/>
          <a:stretch>
            <a:fillRect/>
          </a:stretch>
        </p:blipFill>
        <p:spPr bwMode="auto">
          <a:xfrm>
            <a:off x="5257800" y="2805113"/>
            <a:ext cx="1231900" cy="1233487"/>
          </a:xfrm>
          <a:prstGeom prst="rect">
            <a:avLst/>
          </a:prstGeom>
          <a:noFill/>
          <a:ln w="12700" cap="sq">
            <a:noFill/>
            <a:miter lim="800000"/>
            <a:headEnd type="none" w="sm" len="sm"/>
            <a:tailEnd type="none" w="sm" len="sm"/>
          </a:ln>
        </p:spPr>
      </p:pic>
      <p:sp>
        <p:nvSpPr>
          <p:cNvPr id="39943" name="Rectangle 9"/>
          <p:cNvSpPr>
            <a:spLocks noChangeArrowheads="1"/>
          </p:cNvSpPr>
          <p:nvPr/>
        </p:nvSpPr>
        <p:spPr bwMode="auto">
          <a:xfrm>
            <a:off x="838200" y="2794000"/>
            <a:ext cx="4419600" cy="2959100"/>
          </a:xfrm>
          <a:prstGeom prst="rect">
            <a:avLst/>
          </a:prstGeom>
          <a:noFill/>
          <a:ln w="28575" cap="sq" algn="ctr">
            <a:noFill/>
            <a:miter lim="800000"/>
            <a:headEnd type="none" w="sm" len="sm"/>
            <a:tailEnd type="none" w="sm" len="sm"/>
          </a:ln>
        </p:spPr>
        <p:txBody>
          <a:bodyPr>
            <a:spAutoFit/>
          </a:bodyPr>
          <a:lstStyle/>
          <a:p>
            <a:pPr marL="685800" lvl="1" indent="-457200" algn="l">
              <a:lnSpc>
                <a:spcPct val="125000"/>
              </a:lnSpc>
              <a:spcBef>
                <a:spcPct val="70000"/>
              </a:spcBef>
              <a:buFontTx/>
              <a:buAutoNum type="arabicPeriod"/>
            </a:pPr>
            <a:r>
              <a:rPr lang="en-US" sz="2200">
                <a:latin typeface="Arial" charset="0"/>
              </a:rPr>
              <a:t>Securities and Exchange Commission (</a:t>
            </a:r>
            <a:r>
              <a:rPr lang="en-US" sz="2200">
                <a:solidFill>
                  <a:srgbClr val="CC0000"/>
                </a:solidFill>
                <a:latin typeface="Arial" charset="0"/>
              </a:rPr>
              <a:t>SEC</a:t>
            </a:r>
            <a:r>
              <a:rPr lang="en-US" sz="2200">
                <a:latin typeface="Arial" charset="0"/>
              </a:rPr>
              <a:t>).</a:t>
            </a:r>
          </a:p>
          <a:p>
            <a:pPr marL="685800" lvl="1" indent="-457200" algn="l">
              <a:lnSpc>
                <a:spcPct val="125000"/>
              </a:lnSpc>
              <a:spcBef>
                <a:spcPct val="70000"/>
              </a:spcBef>
              <a:buFontTx/>
              <a:buAutoNum type="arabicPeriod"/>
            </a:pPr>
            <a:endParaRPr lang="en-US" sz="2200">
              <a:latin typeface="Arial" charset="0"/>
            </a:endParaRPr>
          </a:p>
          <a:p>
            <a:pPr marL="685800" lvl="1" indent="-457200" algn="l">
              <a:lnSpc>
                <a:spcPct val="125000"/>
              </a:lnSpc>
              <a:spcBef>
                <a:spcPct val="160000"/>
              </a:spcBef>
              <a:buFontTx/>
              <a:buAutoNum type="arabicPeriod"/>
            </a:pPr>
            <a:r>
              <a:rPr lang="en-US" sz="2200">
                <a:latin typeface="Arial" charset="0"/>
              </a:rPr>
              <a:t>Financial Accounting Standards Board (</a:t>
            </a:r>
            <a:r>
              <a:rPr lang="en-US" sz="2200">
                <a:solidFill>
                  <a:srgbClr val="CC0000"/>
                </a:solidFill>
                <a:latin typeface="Arial" charset="0"/>
              </a:rPr>
              <a:t>FASB</a:t>
            </a:r>
            <a:r>
              <a:rPr lang="en-US" sz="2200">
                <a:latin typeface="Arial" charset="0"/>
              </a:rPr>
              <a:t>).</a:t>
            </a:r>
          </a:p>
        </p:txBody>
      </p:sp>
      <p:pic>
        <p:nvPicPr>
          <p:cNvPr id="39944" name="Picture 10"/>
          <p:cNvPicPr>
            <a:picLocks noChangeAspect="1" noChangeArrowheads="1"/>
          </p:cNvPicPr>
          <p:nvPr/>
        </p:nvPicPr>
        <p:blipFill>
          <a:blip r:embed="rId4"/>
          <a:srcRect/>
          <a:stretch>
            <a:fillRect/>
          </a:stretch>
        </p:blipFill>
        <p:spPr bwMode="auto">
          <a:xfrm>
            <a:off x="5386388" y="4648200"/>
            <a:ext cx="1090612" cy="1295400"/>
          </a:xfrm>
          <a:prstGeom prst="rect">
            <a:avLst/>
          </a:prstGeom>
          <a:noFill/>
          <a:ln w="12700" cap="sq">
            <a:noFill/>
            <a:miter lim="800000"/>
            <a:headEnd type="none" w="sm" len="sm"/>
            <a:tailEnd type="none" w="sm" len="sm"/>
          </a:ln>
        </p:spPr>
      </p:pic>
      <p:sp>
        <p:nvSpPr>
          <p:cNvPr id="39945" name="Rectangle 11">
            <a:hlinkClick r:id="rId5"/>
          </p:cNvPr>
          <p:cNvSpPr>
            <a:spLocks noChangeArrowheads="1"/>
          </p:cNvSpPr>
          <p:nvPr/>
        </p:nvSpPr>
        <p:spPr bwMode="auto">
          <a:xfrm>
            <a:off x="6858000" y="3200400"/>
            <a:ext cx="1846263" cy="304800"/>
          </a:xfrm>
          <a:prstGeom prst="rect">
            <a:avLst/>
          </a:prstGeom>
          <a:noFill/>
          <a:ln w="12700" cap="sq">
            <a:noFill/>
            <a:miter lim="800000"/>
            <a:headEnd type="none" w="sm" len="sm"/>
            <a:tailEnd type="none" w="sm" len="sm"/>
          </a:ln>
        </p:spPr>
        <p:txBody>
          <a:bodyPr wrap="none">
            <a:spAutoFit/>
          </a:bodyPr>
          <a:lstStyle/>
          <a:p>
            <a:r>
              <a:rPr lang="en-US" sz="1400" b="1">
                <a:latin typeface="Arial" charset="0"/>
                <a:hlinkClick r:id="rId5"/>
              </a:rPr>
              <a:t>http://www.sec.gov/</a:t>
            </a:r>
            <a:endParaRPr lang="en-US" sz="1400" b="1">
              <a:latin typeface="Arial" charset="0"/>
            </a:endParaRPr>
          </a:p>
        </p:txBody>
      </p:sp>
      <p:sp>
        <p:nvSpPr>
          <p:cNvPr id="39946" name="Rectangle 12">
            <a:hlinkClick r:id="rId5"/>
          </p:cNvPr>
          <p:cNvSpPr>
            <a:spLocks noChangeArrowheads="1"/>
          </p:cNvSpPr>
          <p:nvPr/>
        </p:nvSpPr>
        <p:spPr bwMode="auto">
          <a:xfrm>
            <a:off x="6838950" y="5105400"/>
            <a:ext cx="1885950" cy="304800"/>
          </a:xfrm>
          <a:prstGeom prst="rect">
            <a:avLst/>
          </a:prstGeom>
          <a:noFill/>
          <a:ln w="12700" cap="sq">
            <a:noFill/>
            <a:miter lim="800000"/>
            <a:headEnd type="none" w="sm" len="sm"/>
            <a:tailEnd type="none" w="sm" len="sm"/>
          </a:ln>
        </p:spPr>
        <p:txBody>
          <a:bodyPr wrap="none">
            <a:spAutoFit/>
          </a:bodyPr>
          <a:lstStyle/>
          <a:p>
            <a:r>
              <a:rPr lang="en-US" sz="1400" b="1">
                <a:latin typeface="Arial" charset="0"/>
                <a:hlinkClick r:id="rId6"/>
              </a:rPr>
              <a:t>http://www.fasb.org/</a:t>
            </a:r>
            <a:endParaRPr lang="en-US" sz="1400" b="1">
              <a:latin typeface="Arial" charset="0"/>
            </a:endParaRPr>
          </a:p>
        </p:txBody>
      </p:sp>
    </p:spTree>
    <p:extLst>
      <p:ext uri="{BB962C8B-B14F-4D97-AF65-F5344CB8AC3E}">
        <p14:creationId xmlns:p14="http://schemas.microsoft.com/office/powerpoint/2010/main" val="3272892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d-ID"/>
          </a:p>
        </p:txBody>
      </p:sp>
      <p:sp>
        <p:nvSpPr>
          <p:cNvPr id="409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d-ID"/>
          </a:p>
        </p:txBody>
      </p:sp>
      <p:sp>
        <p:nvSpPr>
          <p:cNvPr id="230404" name="Rectangle 4"/>
          <p:cNvSpPr>
            <a:spLocks noChangeArrowheads="1"/>
          </p:cNvSpPr>
          <p:nvPr/>
        </p:nvSpPr>
        <p:spPr bwMode="auto">
          <a:xfrm>
            <a:off x="1447800" y="2743200"/>
            <a:ext cx="2590800" cy="914400"/>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lIns="182562" tIns="46038" rIns="182562" bIns="46038"/>
          <a:lstStyle/>
          <a:p>
            <a:pPr>
              <a:spcBef>
                <a:spcPct val="20000"/>
              </a:spcBef>
              <a:buClr>
                <a:schemeClr val="accent2"/>
              </a:buClr>
              <a:buSzPct val="75000"/>
              <a:buFont typeface="Wingdings" pitchFamily="2" charset="2"/>
              <a:buNone/>
              <a:defRPr/>
            </a:pPr>
            <a:r>
              <a:rPr lang="en-US" sz="2600">
                <a:effectLst>
                  <a:outerShdw blurRad="38100" dist="38100" dir="2700000" algn="tl">
                    <a:srgbClr val="FFFFFF"/>
                  </a:outerShdw>
                </a:effectLst>
                <a:latin typeface="Arial" charset="0"/>
              </a:rPr>
              <a:t>Securities Act of 1933</a:t>
            </a:r>
            <a:endParaRPr lang="en-US" sz="2200">
              <a:effectLst>
                <a:outerShdw blurRad="38100" dist="38100" dir="2700000" algn="tl">
                  <a:srgbClr val="FFFFFF"/>
                </a:outerShdw>
              </a:effectLst>
              <a:latin typeface="Arial" charset="0"/>
            </a:endParaRPr>
          </a:p>
        </p:txBody>
      </p:sp>
      <p:sp>
        <p:nvSpPr>
          <p:cNvPr id="230405" name="Rectangle 5"/>
          <p:cNvSpPr>
            <a:spLocks noChangeArrowheads="1"/>
          </p:cNvSpPr>
          <p:nvPr/>
        </p:nvSpPr>
        <p:spPr bwMode="auto">
          <a:xfrm>
            <a:off x="4648200" y="2743200"/>
            <a:ext cx="2590800" cy="914400"/>
          </a:xfrm>
          <a:prstGeom prst="rect">
            <a:avLst/>
          </a:prstGeom>
          <a:solidFill>
            <a:srgbClr val="99CCFF"/>
          </a:solidFill>
          <a:ln w="12700">
            <a:solidFill>
              <a:schemeClr val="tx1"/>
            </a:solidFill>
            <a:miter lim="800000"/>
            <a:headEnd/>
            <a:tailEnd/>
          </a:ln>
          <a:effectLst>
            <a:outerShdw dist="107763" dir="2700000" algn="ctr" rotWithShape="0">
              <a:schemeClr val="bg2"/>
            </a:outerShdw>
          </a:effectLst>
        </p:spPr>
        <p:txBody>
          <a:bodyPr lIns="182562" tIns="46038" rIns="182562" bIns="46038"/>
          <a:lstStyle/>
          <a:p>
            <a:pPr>
              <a:spcBef>
                <a:spcPct val="20000"/>
              </a:spcBef>
              <a:buClr>
                <a:schemeClr val="accent2"/>
              </a:buClr>
              <a:buSzPct val="75000"/>
              <a:buFont typeface="Wingdings" pitchFamily="2" charset="2"/>
              <a:buNone/>
              <a:defRPr/>
            </a:pPr>
            <a:r>
              <a:rPr lang="en-US" sz="2600">
                <a:effectLst>
                  <a:outerShdw blurRad="38100" dist="38100" dir="2700000" algn="tl">
                    <a:srgbClr val="FFFFFF"/>
                  </a:outerShdw>
                </a:effectLst>
                <a:latin typeface="Arial" charset="0"/>
              </a:rPr>
              <a:t>Securities Act of 1934</a:t>
            </a:r>
            <a:endParaRPr lang="en-US" sz="2200">
              <a:effectLst>
                <a:outerShdw blurRad="38100" dist="38100" dir="2700000" algn="tl">
                  <a:srgbClr val="FFFFFF"/>
                </a:outerShdw>
              </a:effectLst>
              <a:latin typeface="Arial" charset="0"/>
            </a:endParaRPr>
          </a:p>
        </p:txBody>
      </p:sp>
      <p:sp>
        <p:nvSpPr>
          <p:cNvPr id="230406" name="Rectangle 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Securities and Exchange Commission</a:t>
            </a:r>
          </a:p>
        </p:txBody>
      </p:sp>
      <p:sp>
        <p:nvSpPr>
          <p:cNvPr id="40967" name="Text Box 7"/>
          <p:cNvSpPr txBox="1">
            <a:spLocks noChangeArrowheads="1"/>
          </p:cNvSpPr>
          <p:nvPr/>
        </p:nvSpPr>
        <p:spPr bwMode="auto">
          <a:xfrm>
            <a:off x="609600" y="1447800"/>
            <a:ext cx="8229600" cy="989013"/>
          </a:xfrm>
          <a:prstGeom prst="rect">
            <a:avLst/>
          </a:prstGeom>
          <a:noFill/>
          <a:ln w="28575" cap="sq">
            <a:noFill/>
            <a:miter lim="800000"/>
            <a:headEnd type="none" w="sm" len="sm"/>
            <a:tailEnd type="none" w="sm" len="sm"/>
          </a:ln>
        </p:spPr>
        <p:txBody>
          <a:bodyPr>
            <a:spAutoFit/>
          </a:bodyPr>
          <a:lstStyle/>
          <a:p>
            <a:pPr marL="457200" indent="-457200" algn="l">
              <a:lnSpc>
                <a:spcPct val="115000"/>
              </a:lnSpc>
              <a:spcBef>
                <a:spcPct val="30000"/>
              </a:spcBef>
              <a:buSzPct val="80000"/>
              <a:buFontTx/>
              <a:buBlip>
                <a:blip r:embed="rId3"/>
              </a:buBlip>
            </a:pPr>
            <a:r>
              <a:rPr lang="en-US">
                <a:latin typeface="Arial" charset="0"/>
              </a:rPr>
              <a:t>Established by federal government</a:t>
            </a:r>
          </a:p>
          <a:p>
            <a:pPr marL="457200" indent="-457200" algn="l">
              <a:lnSpc>
                <a:spcPct val="115000"/>
              </a:lnSpc>
              <a:spcBef>
                <a:spcPct val="15000"/>
              </a:spcBef>
              <a:buSzPct val="80000"/>
              <a:buFontTx/>
              <a:buBlip>
                <a:blip r:embed="rId3"/>
              </a:buBlip>
            </a:pPr>
            <a:r>
              <a:rPr lang="en-US">
                <a:latin typeface="Arial" charset="0"/>
              </a:rPr>
              <a:t>Accounting and reporting for public companies</a:t>
            </a:r>
          </a:p>
        </p:txBody>
      </p:sp>
      <p:sp>
        <p:nvSpPr>
          <p:cNvPr id="40968" name="Text Box 8"/>
          <p:cNvSpPr txBox="1">
            <a:spLocks noChangeArrowheads="1"/>
          </p:cNvSpPr>
          <p:nvPr/>
        </p:nvSpPr>
        <p:spPr bwMode="auto">
          <a:xfrm>
            <a:off x="609600" y="3963988"/>
            <a:ext cx="8229600" cy="1941512"/>
          </a:xfrm>
          <a:prstGeom prst="rect">
            <a:avLst/>
          </a:prstGeom>
          <a:noFill/>
          <a:ln w="28575" cap="sq">
            <a:noFill/>
            <a:miter lim="800000"/>
            <a:headEnd type="none" w="sm" len="sm"/>
            <a:tailEnd type="none" w="sm" len="sm"/>
          </a:ln>
        </p:spPr>
        <p:txBody>
          <a:bodyPr>
            <a:spAutoFit/>
          </a:bodyPr>
          <a:lstStyle/>
          <a:p>
            <a:pPr marL="457200" indent="-457200" algn="l">
              <a:lnSpc>
                <a:spcPct val="115000"/>
              </a:lnSpc>
              <a:spcBef>
                <a:spcPct val="30000"/>
              </a:spcBef>
              <a:buSzPct val="80000"/>
              <a:buFontTx/>
              <a:buBlip>
                <a:blip r:embed="rId3"/>
              </a:buBlip>
            </a:pPr>
            <a:r>
              <a:rPr lang="en-US">
                <a:latin typeface="Arial" charset="0"/>
              </a:rPr>
              <a:t>Encouraged private standard-setting body</a:t>
            </a:r>
          </a:p>
          <a:p>
            <a:pPr marL="457200" indent="-457200" algn="l">
              <a:lnSpc>
                <a:spcPct val="115000"/>
              </a:lnSpc>
              <a:spcBef>
                <a:spcPct val="15000"/>
              </a:spcBef>
              <a:buSzPct val="80000"/>
              <a:buFontTx/>
              <a:buBlip>
                <a:blip r:embed="rId3"/>
              </a:buBlip>
            </a:pPr>
            <a:r>
              <a:rPr lang="en-US">
                <a:latin typeface="Arial" charset="0"/>
              </a:rPr>
              <a:t>SEC requires public companies to adhere to GAAP</a:t>
            </a:r>
          </a:p>
          <a:p>
            <a:pPr marL="457200" indent="-457200" algn="l">
              <a:lnSpc>
                <a:spcPct val="115000"/>
              </a:lnSpc>
              <a:spcBef>
                <a:spcPct val="15000"/>
              </a:spcBef>
              <a:buSzPct val="80000"/>
              <a:buFontTx/>
              <a:buBlip>
                <a:blip r:embed="rId3"/>
              </a:buBlip>
            </a:pPr>
            <a:r>
              <a:rPr lang="en-US">
                <a:latin typeface="Arial" charset="0"/>
              </a:rPr>
              <a:t>SEC Oversight</a:t>
            </a:r>
          </a:p>
          <a:p>
            <a:pPr marL="457200" indent="-457200" algn="l">
              <a:lnSpc>
                <a:spcPct val="115000"/>
              </a:lnSpc>
              <a:spcBef>
                <a:spcPct val="15000"/>
              </a:spcBef>
              <a:buSzPct val="80000"/>
              <a:buFontTx/>
              <a:buBlip>
                <a:blip r:embed="rId3"/>
              </a:buBlip>
            </a:pPr>
            <a:r>
              <a:rPr lang="en-US">
                <a:latin typeface="Arial" charset="0"/>
              </a:rPr>
              <a:t>Enforcement Authority</a:t>
            </a:r>
          </a:p>
        </p:txBody>
      </p:sp>
      <p:sp>
        <p:nvSpPr>
          <p:cNvPr id="230410" name="Text Box 10"/>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pic>
        <p:nvPicPr>
          <p:cNvPr id="40970" name="Picture 11"/>
          <p:cNvPicPr>
            <a:picLocks noChangeAspect="1" noChangeArrowheads="1"/>
          </p:cNvPicPr>
          <p:nvPr/>
        </p:nvPicPr>
        <p:blipFill>
          <a:blip r:embed="rId4"/>
          <a:srcRect/>
          <a:stretch>
            <a:fillRect/>
          </a:stretch>
        </p:blipFill>
        <p:spPr bwMode="auto">
          <a:xfrm>
            <a:off x="7696200" y="1433513"/>
            <a:ext cx="1231900" cy="1233487"/>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2553757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2209800" y="4648200"/>
            <a:ext cx="0" cy="228600"/>
          </a:xfrm>
          <a:prstGeom prst="line">
            <a:avLst/>
          </a:prstGeom>
          <a:noFill/>
          <a:ln w="57150" cap="sq">
            <a:solidFill>
              <a:schemeClr val="tx1"/>
            </a:solidFill>
            <a:round/>
            <a:headEnd type="none" w="sm" len="sm"/>
            <a:tailEnd type="triangle" w="sm" len="sm"/>
          </a:ln>
        </p:spPr>
        <p:txBody>
          <a:bodyPr/>
          <a:lstStyle/>
          <a:p>
            <a:endParaRPr lang="en-US"/>
          </a:p>
        </p:txBody>
      </p:sp>
      <p:sp>
        <p:nvSpPr>
          <p:cNvPr id="41987" name="Line 3"/>
          <p:cNvSpPr>
            <a:spLocks noChangeShapeType="1"/>
          </p:cNvSpPr>
          <p:nvPr/>
        </p:nvSpPr>
        <p:spPr bwMode="auto">
          <a:xfrm>
            <a:off x="2209800" y="3352800"/>
            <a:ext cx="0" cy="228600"/>
          </a:xfrm>
          <a:prstGeom prst="line">
            <a:avLst/>
          </a:prstGeom>
          <a:noFill/>
          <a:ln w="57150" cap="sq">
            <a:solidFill>
              <a:schemeClr val="tx1"/>
            </a:solidFill>
            <a:round/>
            <a:headEnd type="none" w="sm" len="sm"/>
            <a:tailEnd type="triangle" w="sm" len="sm"/>
          </a:ln>
        </p:spPr>
        <p:txBody>
          <a:bodyPr/>
          <a:lstStyle/>
          <a:p>
            <a:endParaRPr lang="en-US"/>
          </a:p>
        </p:txBody>
      </p:sp>
      <p:sp>
        <p:nvSpPr>
          <p:cNvPr id="23450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234501" name="Text Box 5"/>
          <p:cNvSpPr txBox="1">
            <a:spLocks noChangeArrowheads="1"/>
          </p:cNvSpPr>
          <p:nvPr/>
        </p:nvSpPr>
        <p:spPr bwMode="auto">
          <a:xfrm>
            <a:off x="609600" y="1293813"/>
            <a:ext cx="8229600" cy="793750"/>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defRPr/>
            </a:pPr>
            <a:r>
              <a:rPr lang="en-US" sz="2000" b="1">
                <a:latin typeface="Arial" charset="0"/>
              </a:rPr>
              <a:t>Wheat Committee’s</a:t>
            </a:r>
            <a:r>
              <a:rPr lang="en-US" sz="2000">
                <a:latin typeface="Arial" charset="0"/>
              </a:rPr>
              <a:t> recommendations resulted in the creation of a the </a:t>
            </a:r>
            <a:r>
              <a:rPr lang="en-US" sz="2000" b="1">
                <a:solidFill>
                  <a:srgbClr val="CC0000"/>
                </a:solidFill>
                <a:effectLst>
                  <a:outerShdw blurRad="38100" dist="38100" dir="2700000" algn="tl">
                    <a:srgbClr val="C0C0C0"/>
                  </a:outerShdw>
                </a:effectLst>
                <a:latin typeface="Arial" charset="0"/>
              </a:rPr>
              <a:t>Financial Accounting Standards Board (FASB)</a:t>
            </a:r>
            <a:r>
              <a:rPr lang="en-US" sz="2000">
                <a:solidFill>
                  <a:srgbClr val="800000"/>
                </a:solidFill>
                <a:effectLst>
                  <a:outerShdw blurRad="38100" dist="38100" dir="2700000" algn="tl">
                    <a:srgbClr val="C0C0C0"/>
                  </a:outerShdw>
                </a:effectLst>
                <a:latin typeface="Arial" charset="0"/>
              </a:rPr>
              <a:t> </a:t>
            </a:r>
            <a:r>
              <a:rPr lang="en-US" sz="2000">
                <a:latin typeface="Arial" charset="0"/>
              </a:rPr>
              <a:t>in 1973.</a:t>
            </a:r>
          </a:p>
        </p:txBody>
      </p:sp>
      <p:sp>
        <p:nvSpPr>
          <p:cNvPr id="234502" name="Rectangle 6"/>
          <p:cNvSpPr>
            <a:spLocks noChangeArrowheads="1"/>
          </p:cNvSpPr>
          <p:nvPr/>
        </p:nvSpPr>
        <p:spPr bwMode="auto">
          <a:xfrm>
            <a:off x="914400" y="22860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spcBef>
                <a:spcPct val="35000"/>
              </a:spcBef>
              <a:buClr>
                <a:schemeClr val="accent2"/>
              </a:buClr>
              <a:buSzPct val="75000"/>
              <a:buFont typeface="Wingdings" pitchFamily="2" charset="2"/>
              <a:buNone/>
              <a:defRPr/>
            </a:pPr>
            <a:r>
              <a:rPr lang="en-US" sz="2000">
                <a:effectLst>
                  <a:outerShdw blurRad="38100" dist="38100" dir="2700000" algn="tl">
                    <a:srgbClr val="FFFFFF"/>
                  </a:outerShdw>
                </a:effectLst>
                <a:latin typeface="Arial" charset="0"/>
              </a:rPr>
              <a:t>Financial Accounting Foundation</a:t>
            </a:r>
          </a:p>
        </p:txBody>
      </p:sp>
      <p:sp>
        <p:nvSpPr>
          <p:cNvPr id="234503" name="Rectangle 7"/>
          <p:cNvSpPr>
            <a:spLocks noChangeArrowheads="1"/>
          </p:cNvSpPr>
          <p:nvPr/>
        </p:nvSpPr>
        <p:spPr bwMode="auto">
          <a:xfrm>
            <a:off x="4572000" y="2362200"/>
            <a:ext cx="4191000" cy="914400"/>
          </a:xfrm>
          <a:prstGeom prst="rect">
            <a:avLst/>
          </a:prstGeom>
          <a:noFill/>
          <a:ln w="12700">
            <a:noFill/>
            <a:miter lim="800000"/>
            <a:headEnd/>
            <a:tailEnd/>
          </a:ln>
        </p:spPr>
        <p:txBody>
          <a:bodyPr lIns="182562" tIns="46038" rIns="182562" bIns="46038"/>
          <a:lstStyle/>
          <a:p>
            <a:pPr marL="290513" indent="-290513" algn="l">
              <a:buClr>
                <a:srgbClr val="CC0000"/>
              </a:buClr>
              <a:buSzPct val="80000"/>
              <a:buFont typeface="Wingdings" pitchFamily="2" charset="2"/>
              <a:buBlip>
                <a:blip r:embed="rId3"/>
              </a:buBlip>
            </a:pPr>
            <a:r>
              <a:rPr lang="en-US" sz="1800">
                <a:latin typeface="Arial" charset="0"/>
              </a:rPr>
              <a:t>Selects members of the FASB </a:t>
            </a:r>
          </a:p>
          <a:p>
            <a:pPr marL="290513" indent="-290513" algn="l">
              <a:buClr>
                <a:srgbClr val="CC0000"/>
              </a:buClr>
              <a:buSzPct val="80000"/>
              <a:buFont typeface="Wingdings" pitchFamily="2" charset="2"/>
              <a:buBlip>
                <a:blip r:embed="rId3"/>
              </a:buBlip>
            </a:pPr>
            <a:r>
              <a:rPr lang="en-US" sz="1800">
                <a:latin typeface="Arial" charset="0"/>
              </a:rPr>
              <a:t>Funds their activities </a:t>
            </a:r>
          </a:p>
          <a:p>
            <a:pPr marL="290513" indent="-290513" algn="l">
              <a:buClr>
                <a:srgbClr val="CC0000"/>
              </a:buClr>
              <a:buSzPct val="80000"/>
              <a:buFont typeface="Wingdings" pitchFamily="2" charset="2"/>
              <a:buBlip>
                <a:blip r:embed="rId3"/>
              </a:buBlip>
            </a:pPr>
            <a:r>
              <a:rPr lang="en-US" sz="1800">
                <a:latin typeface="Arial" charset="0"/>
              </a:rPr>
              <a:t>Exercises general oversight.</a:t>
            </a:r>
          </a:p>
        </p:txBody>
      </p:sp>
      <p:sp>
        <p:nvSpPr>
          <p:cNvPr id="234504" name="AutoShape 8"/>
          <p:cNvSpPr>
            <a:spLocks noChangeArrowheads="1"/>
          </p:cNvSpPr>
          <p:nvPr/>
        </p:nvSpPr>
        <p:spPr bwMode="auto">
          <a:xfrm>
            <a:off x="3810000" y="27432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p:spPr>
        <p:txBody>
          <a:bodyPr wrap="none" anchor="ctr"/>
          <a:lstStyle/>
          <a:p>
            <a:endParaRPr lang="id-ID"/>
          </a:p>
        </p:txBody>
      </p:sp>
      <p:sp>
        <p:nvSpPr>
          <p:cNvPr id="234505" name="Rectangle 9"/>
          <p:cNvSpPr>
            <a:spLocks noChangeArrowheads="1"/>
          </p:cNvSpPr>
          <p:nvPr/>
        </p:nvSpPr>
        <p:spPr bwMode="auto">
          <a:xfrm>
            <a:off x="914400" y="3581400"/>
            <a:ext cx="2590800" cy="1066800"/>
          </a:xfrm>
          <a:prstGeom prst="rect">
            <a:avLst/>
          </a:prstGeom>
          <a:solidFill>
            <a:schemeClr val="bg1"/>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spcBef>
                <a:spcPct val="35000"/>
              </a:spcBef>
              <a:buClr>
                <a:schemeClr val="accent2"/>
              </a:buClr>
              <a:buSzPct val="75000"/>
              <a:buFont typeface="Wingdings" pitchFamily="2" charset="2"/>
              <a:buNone/>
              <a:defRPr/>
            </a:pPr>
            <a:r>
              <a:rPr lang="en-US" sz="2000">
                <a:effectLst>
                  <a:outerShdw blurRad="38100" dist="38100" dir="2700000" algn="tl">
                    <a:srgbClr val="C0C0C0"/>
                  </a:outerShdw>
                </a:effectLst>
                <a:latin typeface="Arial" charset="0"/>
              </a:rPr>
              <a:t>Financial Accounting Standards Board</a:t>
            </a:r>
          </a:p>
        </p:txBody>
      </p:sp>
      <p:sp>
        <p:nvSpPr>
          <p:cNvPr id="234506" name="Rectangle 10"/>
          <p:cNvSpPr>
            <a:spLocks noChangeArrowheads="1"/>
          </p:cNvSpPr>
          <p:nvPr/>
        </p:nvSpPr>
        <p:spPr bwMode="auto">
          <a:xfrm>
            <a:off x="914400" y="4876800"/>
            <a:ext cx="2590800" cy="1066800"/>
          </a:xfrm>
          <a:prstGeom prst="rect">
            <a:avLst/>
          </a:prstGeom>
          <a:solidFill>
            <a:srgbClr val="F9EFA5"/>
          </a:solidFill>
          <a:ln w="28575">
            <a:solidFill>
              <a:schemeClr val="tx1"/>
            </a:solidFill>
            <a:miter lim="800000"/>
            <a:headEnd/>
            <a:tailEnd/>
          </a:ln>
          <a:effectLst>
            <a:outerShdw dist="35921" dir="2700000" algn="ctr" rotWithShape="0">
              <a:schemeClr val="bg2"/>
            </a:outerShdw>
          </a:effectLst>
        </p:spPr>
        <p:txBody>
          <a:bodyPr lIns="182562" tIns="46038" rIns="182562" bIns="46038"/>
          <a:lstStyle/>
          <a:p>
            <a:pPr>
              <a:lnSpc>
                <a:spcPct val="110000"/>
              </a:lnSpc>
              <a:spcBef>
                <a:spcPct val="35000"/>
              </a:spcBef>
              <a:buClr>
                <a:schemeClr val="accent2"/>
              </a:buClr>
              <a:buSzPct val="75000"/>
              <a:buFont typeface="Wingdings" pitchFamily="2" charset="2"/>
              <a:buNone/>
              <a:defRPr/>
            </a:pPr>
            <a:r>
              <a:rPr lang="en-US" sz="1800">
                <a:effectLst>
                  <a:outerShdw blurRad="38100" dist="38100" dir="2700000" algn="tl">
                    <a:srgbClr val="FFFFFF"/>
                  </a:outerShdw>
                </a:effectLst>
                <a:latin typeface="Arial" charset="0"/>
              </a:rPr>
              <a:t>Financial Accounting Standards Advisory Council</a:t>
            </a:r>
          </a:p>
        </p:txBody>
      </p:sp>
      <p:sp>
        <p:nvSpPr>
          <p:cNvPr id="234507" name="Rectangle 11"/>
          <p:cNvSpPr>
            <a:spLocks noChangeArrowheads="1"/>
          </p:cNvSpPr>
          <p:nvPr/>
        </p:nvSpPr>
        <p:spPr bwMode="auto">
          <a:xfrm>
            <a:off x="4572000" y="3657600"/>
            <a:ext cx="4191000" cy="990600"/>
          </a:xfrm>
          <a:prstGeom prst="rect">
            <a:avLst/>
          </a:prstGeom>
          <a:noFill/>
          <a:ln w="12700">
            <a:noFill/>
            <a:miter lim="800000"/>
            <a:headEnd/>
            <a:tailEnd/>
          </a:ln>
        </p:spPr>
        <p:txBody>
          <a:bodyPr lIns="182562" tIns="46038" rIns="182562" bIns="46038"/>
          <a:lstStyle/>
          <a:p>
            <a:pPr marL="290513" indent="-290513" algn="l">
              <a:buClr>
                <a:srgbClr val="CC0000"/>
              </a:buClr>
              <a:buSzPct val="80000"/>
              <a:buFont typeface="Wingdings" pitchFamily="2" charset="2"/>
              <a:buBlip>
                <a:blip r:embed="rId3"/>
              </a:buBlip>
            </a:pPr>
            <a:r>
              <a:rPr lang="en-US" sz="1800">
                <a:latin typeface="Arial" charset="0"/>
              </a:rPr>
              <a:t>Mission to establish and improve standards of financial accounting and reporting.</a:t>
            </a:r>
          </a:p>
        </p:txBody>
      </p:sp>
      <p:sp>
        <p:nvSpPr>
          <p:cNvPr id="234508" name="AutoShape 12"/>
          <p:cNvSpPr>
            <a:spLocks noChangeArrowheads="1"/>
          </p:cNvSpPr>
          <p:nvPr/>
        </p:nvSpPr>
        <p:spPr bwMode="auto">
          <a:xfrm>
            <a:off x="3810000" y="39624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p:spPr>
        <p:txBody>
          <a:bodyPr wrap="none" anchor="ctr"/>
          <a:lstStyle/>
          <a:p>
            <a:endParaRPr lang="id-ID"/>
          </a:p>
        </p:txBody>
      </p:sp>
      <p:sp>
        <p:nvSpPr>
          <p:cNvPr id="234509" name="Rectangle 13"/>
          <p:cNvSpPr>
            <a:spLocks noChangeArrowheads="1"/>
          </p:cNvSpPr>
          <p:nvPr/>
        </p:nvSpPr>
        <p:spPr bwMode="auto">
          <a:xfrm>
            <a:off x="4572000" y="5181600"/>
            <a:ext cx="4191000" cy="381000"/>
          </a:xfrm>
          <a:prstGeom prst="rect">
            <a:avLst/>
          </a:prstGeom>
          <a:noFill/>
          <a:ln w="12700">
            <a:noFill/>
            <a:miter lim="800000"/>
            <a:headEnd/>
            <a:tailEnd/>
          </a:ln>
        </p:spPr>
        <p:txBody>
          <a:bodyPr lIns="182562" tIns="46038" rIns="182562" bIns="46038"/>
          <a:lstStyle/>
          <a:p>
            <a:pPr marL="290513" indent="-290513" algn="l">
              <a:buClr>
                <a:srgbClr val="CC0000"/>
              </a:buClr>
              <a:buSzPct val="80000"/>
              <a:buFont typeface="Wingdings" pitchFamily="2" charset="2"/>
              <a:buBlip>
                <a:blip r:embed="rId3"/>
              </a:buBlip>
            </a:pPr>
            <a:r>
              <a:rPr lang="en-US" sz="1800">
                <a:latin typeface="Arial" charset="0"/>
              </a:rPr>
              <a:t>Consult on major policy issues.</a:t>
            </a:r>
          </a:p>
        </p:txBody>
      </p:sp>
      <p:sp>
        <p:nvSpPr>
          <p:cNvPr id="234510" name="AutoShape 14"/>
          <p:cNvSpPr>
            <a:spLocks noChangeArrowheads="1"/>
          </p:cNvSpPr>
          <p:nvPr/>
        </p:nvSpPr>
        <p:spPr bwMode="auto">
          <a:xfrm>
            <a:off x="3810000" y="5257800"/>
            <a:ext cx="609600" cy="228600"/>
          </a:xfrm>
          <a:custGeom>
            <a:avLst/>
            <a:gdLst>
              <a:gd name="T0" fmla="*/ 457200 w 21600"/>
              <a:gd name="T1" fmla="*/ 0 h 21600"/>
              <a:gd name="T2" fmla="*/ 0 w 21600"/>
              <a:gd name="T3" fmla="*/ 114300 h 21600"/>
              <a:gd name="T4" fmla="*/ 457200 w 21600"/>
              <a:gd name="T5" fmla="*/ 228600 h 21600"/>
              <a:gd name="T6" fmla="*/ 6096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cap="sq">
            <a:solidFill>
              <a:schemeClr val="tx1"/>
            </a:solidFill>
            <a:miter lim="800000"/>
            <a:headEnd type="none" w="sm" len="sm"/>
            <a:tailEnd type="none" w="sm" len="sm"/>
          </a:ln>
        </p:spPr>
        <p:txBody>
          <a:bodyPr wrap="none" anchor="ctr"/>
          <a:lstStyle/>
          <a:p>
            <a:endParaRPr lang="id-ID"/>
          </a:p>
        </p:txBody>
      </p:sp>
      <p:sp>
        <p:nvSpPr>
          <p:cNvPr id="234511" name="Text Box 15"/>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spTree>
    <p:extLst>
      <p:ext uri="{BB962C8B-B14F-4D97-AF65-F5344CB8AC3E}">
        <p14:creationId xmlns:p14="http://schemas.microsoft.com/office/powerpoint/2010/main" val="990741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4504"/>
                                        </p:tgtEl>
                                        <p:attrNameLst>
                                          <p:attrName>style.visibility</p:attrName>
                                        </p:attrNameLst>
                                      </p:cBhvr>
                                      <p:to>
                                        <p:strVal val="visible"/>
                                      </p:to>
                                    </p:set>
                                    <p:animEffect transition="in" filter="wipe(left)">
                                      <p:cBhvr>
                                        <p:cTn id="7" dur="500"/>
                                        <p:tgtEl>
                                          <p:spTgt spid="2345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4503"/>
                                        </p:tgtEl>
                                        <p:attrNameLst>
                                          <p:attrName>style.visibility</p:attrName>
                                        </p:attrNameLst>
                                      </p:cBhvr>
                                      <p:to>
                                        <p:strVal val="visible"/>
                                      </p:to>
                                    </p:set>
                                    <p:animEffect transition="in" filter="wipe(left)">
                                      <p:cBhvr>
                                        <p:cTn id="11" dur="500"/>
                                        <p:tgtEl>
                                          <p:spTgt spid="23450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4508"/>
                                        </p:tgtEl>
                                        <p:attrNameLst>
                                          <p:attrName>style.visibility</p:attrName>
                                        </p:attrNameLst>
                                      </p:cBhvr>
                                      <p:to>
                                        <p:strVal val="visible"/>
                                      </p:to>
                                    </p:set>
                                    <p:animEffect transition="in" filter="wipe(left)">
                                      <p:cBhvr>
                                        <p:cTn id="16" dur="500"/>
                                        <p:tgtEl>
                                          <p:spTgt spid="23450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4507"/>
                                        </p:tgtEl>
                                        <p:attrNameLst>
                                          <p:attrName>style.visibility</p:attrName>
                                        </p:attrNameLst>
                                      </p:cBhvr>
                                      <p:to>
                                        <p:strVal val="visible"/>
                                      </p:to>
                                    </p:set>
                                    <p:animEffect transition="in" filter="wipe(left)">
                                      <p:cBhvr>
                                        <p:cTn id="20" dur="500"/>
                                        <p:tgtEl>
                                          <p:spTgt spid="23450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4510"/>
                                        </p:tgtEl>
                                        <p:attrNameLst>
                                          <p:attrName>style.visibility</p:attrName>
                                        </p:attrNameLst>
                                      </p:cBhvr>
                                      <p:to>
                                        <p:strVal val="visible"/>
                                      </p:to>
                                    </p:set>
                                    <p:animEffect transition="in" filter="wipe(left)">
                                      <p:cBhvr>
                                        <p:cTn id="25" dur="500"/>
                                        <p:tgtEl>
                                          <p:spTgt spid="2345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34509"/>
                                        </p:tgtEl>
                                        <p:attrNameLst>
                                          <p:attrName>style.visibility</p:attrName>
                                        </p:attrNameLst>
                                      </p:cBhvr>
                                      <p:to>
                                        <p:strVal val="visible"/>
                                      </p:to>
                                    </p:set>
                                    <p:animEffect transition="in" filter="wipe(left)">
                                      <p:cBhvr>
                                        <p:cTn id="29" dur="500"/>
                                        <p:tgtEl>
                                          <p:spTgt spid="234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3" grpId="0" autoUpdateAnimBg="0"/>
      <p:bldP spid="234504" grpId="0" animBg="1"/>
      <p:bldP spid="234507" grpId="0" autoUpdateAnimBg="0"/>
      <p:bldP spid="234508" grpId="0" animBg="1"/>
      <p:bldP spid="234509" grpId="0" autoUpdateAnimBg="0"/>
      <p:bldP spid="2345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295400"/>
            <a:ext cx="8229600" cy="1354138"/>
          </a:xfrm>
          <a:prstGeom prst="rect">
            <a:avLst/>
          </a:prstGeom>
          <a:noFill/>
          <a:ln w="28575" cap="sq">
            <a:noFill/>
            <a:miter lim="800000"/>
            <a:headEnd type="none" w="sm" len="sm"/>
            <a:tailEnd type="none" w="sm" len="sm"/>
          </a:ln>
        </p:spPr>
        <p:txBody>
          <a:bodyPr>
            <a:spAutoFit/>
          </a:bodyPr>
          <a:lstStyle/>
          <a:p>
            <a:pPr algn="l">
              <a:lnSpc>
                <a:spcPct val="115000"/>
              </a:lnSpc>
              <a:buSzPct val="80000"/>
            </a:pPr>
            <a:r>
              <a:rPr lang="en-US">
                <a:latin typeface="Arial" charset="0"/>
              </a:rPr>
              <a:t>Missions is to establish and improve standards of financial accounting and reporting.  Differences between FASB and APB include:</a:t>
            </a:r>
          </a:p>
        </p:txBody>
      </p:sp>
      <p:sp>
        <p:nvSpPr>
          <p:cNvPr id="23654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43012" name="Text Box 4"/>
          <p:cNvSpPr txBox="1">
            <a:spLocks noChangeArrowheads="1"/>
          </p:cNvSpPr>
          <p:nvPr/>
        </p:nvSpPr>
        <p:spPr bwMode="auto">
          <a:xfrm>
            <a:off x="609600" y="2832100"/>
            <a:ext cx="8229600" cy="2420938"/>
          </a:xfrm>
          <a:prstGeom prst="rect">
            <a:avLst/>
          </a:prstGeom>
          <a:noFill/>
          <a:ln w="28575" cap="sq">
            <a:noFill/>
            <a:miter lim="800000"/>
            <a:headEnd type="none" w="sm" len="sm"/>
            <a:tailEnd type="none" w="sm" len="sm"/>
          </a:ln>
        </p:spPr>
        <p:txBody>
          <a:bodyPr>
            <a:spAutoFit/>
          </a:bodyPr>
          <a:lstStyle/>
          <a:p>
            <a:pPr marL="692150" indent="-457200" algn="l">
              <a:lnSpc>
                <a:spcPct val="115000"/>
              </a:lnSpc>
              <a:spcBef>
                <a:spcPct val="30000"/>
              </a:spcBef>
              <a:buSzPct val="80000"/>
              <a:buFontTx/>
              <a:buBlip>
                <a:blip r:embed="rId3"/>
              </a:buBlip>
            </a:pPr>
            <a:r>
              <a:rPr lang="en-US" sz="2200">
                <a:latin typeface="Arial" charset="0"/>
              </a:rPr>
              <a:t>Smaller Membership</a:t>
            </a:r>
          </a:p>
          <a:p>
            <a:pPr marL="692150" indent="-457200" algn="l">
              <a:lnSpc>
                <a:spcPct val="115000"/>
              </a:lnSpc>
              <a:spcBef>
                <a:spcPct val="30000"/>
              </a:spcBef>
              <a:buSzPct val="80000"/>
              <a:buFontTx/>
              <a:buBlip>
                <a:blip r:embed="rId3"/>
              </a:buBlip>
            </a:pPr>
            <a:r>
              <a:rPr lang="en-US" sz="2200">
                <a:latin typeface="Arial" charset="0"/>
              </a:rPr>
              <a:t>Full-time, Remunerated Membership</a:t>
            </a:r>
          </a:p>
          <a:p>
            <a:pPr marL="692150" indent="-457200" algn="l">
              <a:lnSpc>
                <a:spcPct val="115000"/>
              </a:lnSpc>
              <a:spcBef>
                <a:spcPct val="30000"/>
              </a:spcBef>
              <a:buSzPct val="80000"/>
              <a:buFontTx/>
              <a:buBlip>
                <a:blip r:embed="rId3"/>
              </a:buBlip>
            </a:pPr>
            <a:r>
              <a:rPr lang="en-US" sz="2200">
                <a:latin typeface="Arial" charset="0"/>
              </a:rPr>
              <a:t>Greater Autonomy</a:t>
            </a:r>
          </a:p>
          <a:p>
            <a:pPr marL="692150" indent="-457200" algn="l">
              <a:lnSpc>
                <a:spcPct val="115000"/>
              </a:lnSpc>
              <a:spcBef>
                <a:spcPct val="30000"/>
              </a:spcBef>
              <a:buSzPct val="80000"/>
              <a:buFontTx/>
              <a:buBlip>
                <a:blip r:embed="rId3"/>
              </a:buBlip>
            </a:pPr>
            <a:r>
              <a:rPr lang="en-US" sz="2200">
                <a:latin typeface="Arial" charset="0"/>
              </a:rPr>
              <a:t>Increased Independence</a:t>
            </a:r>
          </a:p>
          <a:p>
            <a:pPr marL="692150" indent="-457200" algn="l">
              <a:lnSpc>
                <a:spcPct val="115000"/>
              </a:lnSpc>
              <a:spcBef>
                <a:spcPct val="30000"/>
              </a:spcBef>
              <a:buSzPct val="80000"/>
              <a:buFontTx/>
              <a:buBlip>
                <a:blip r:embed="rId3"/>
              </a:buBlip>
            </a:pPr>
            <a:r>
              <a:rPr lang="en-US" sz="2200">
                <a:latin typeface="Arial" charset="0"/>
              </a:rPr>
              <a:t>Broader Representation</a:t>
            </a:r>
          </a:p>
        </p:txBody>
      </p:sp>
      <p:sp>
        <p:nvSpPr>
          <p:cNvPr id="236551" name="Text Box 7"/>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6  Identify the major policy-setting bodies and their role in the standard-setting process.</a:t>
            </a:r>
          </a:p>
        </p:txBody>
      </p:sp>
      <p:pic>
        <p:nvPicPr>
          <p:cNvPr id="43014" name="Picture 8"/>
          <p:cNvPicPr>
            <a:picLocks noChangeAspect="1" noChangeArrowheads="1"/>
          </p:cNvPicPr>
          <p:nvPr/>
        </p:nvPicPr>
        <p:blipFill>
          <a:blip r:embed="rId4"/>
          <a:srcRect/>
          <a:stretch>
            <a:fillRect/>
          </a:stretch>
        </p:blipFill>
        <p:spPr bwMode="auto">
          <a:xfrm>
            <a:off x="6858000" y="2743200"/>
            <a:ext cx="1090613" cy="12954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652796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609600" y="1981200"/>
            <a:ext cx="8229600" cy="1416050"/>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buSzPct val="80000"/>
              <a:defRPr/>
            </a:pPr>
            <a:r>
              <a:rPr lang="en-US" sz="2200">
                <a:effectLst>
                  <a:outerShdw blurRad="38100" dist="38100" dir="2700000" algn="tl">
                    <a:srgbClr val="C0C0C0"/>
                  </a:outerShdw>
                </a:effectLst>
                <a:latin typeface="Arial" charset="0"/>
              </a:rPr>
              <a:t>FASB relies on two basic premises:</a:t>
            </a:r>
          </a:p>
          <a:p>
            <a:pPr marL="457200" indent="-457200" algn="l">
              <a:lnSpc>
                <a:spcPct val="125000"/>
              </a:lnSpc>
              <a:spcBef>
                <a:spcPct val="20000"/>
              </a:spcBef>
              <a:buSzPct val="80000"/>
              <a:buFontTx/>
              <a:buAutoNum type="arabicParenBoth"/>
              <a:defRPr/>
            </a:pPr>
            <a:r>
              <a:rPr lang="en-US" sz="2200">
                <a:latin typeface="Arial" charset="0"/>
              </a:rPr>
              <a:t>Responsive to entire economic community</a:t>
            </a:r>
          </a:p>
          <a:p>
            <a:pPr marL="457200" indent="-457200" algn="l">
              <a:lnSpc>
                <a:spcPct val="125000"/>
              </a:lnSpc>
              <a:buSzPct val="80000"/>
              <a:buFontTx/>
              <a:buAutoNum type="arabicParenBoth"/>
              <a:defRPr/>
            </a:pPr>
            <a:r>
              <a:rPr lang="en-US" sz="2200">
                <a:latin typeface="Arial" charset="0"/>
              </a:rPr>
              <a:t>Operate in full view of the public</a:t>
            </a:r>
          </a:p>
        </p:txBody>
      </p:sp>
      <p:sp>
        <p:nvSpPr>
          <p:cNvPr id="245763"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44036" name="Text Box 4"/>
          <p:cNvSpPr txBox="1">
            <a:spLocks noChangeArrowheads="1"/>
          </p:cNvSpPr>
          <p:nvPr/>
        </p:nvSpPr>
        <p:spPr bwMode="auto">
          <a:xfrm>
            <a:off x="381000" y="3529013"/>
            <a:ext cx="8001000" cy="2643187"/>
          </a:xfrm>
          <a:prstGeom prst="rect">
            <a:avLst/>
          </a:prstGeom>
          <a:noFill/>
          <a:ln w="28575" cap="sq">
            <a:noFill/>
            <a:miter lim="800000"/>
            <a:headEnd type="none" w="sm" len="sm"/>
            <a:tailEnd type="none" w="sm" len="sm"/>
          </a:ln>
        </p:spPr>
        <p:txBody>
          <a:bodyPr>
            <a:spAutoFit/>
          </a:bodyPr>
          <a:lstStyle/>
          <a:p>
            <a:pPr marL="1427163" indent="-1192213" algn="l">
              <a:lnSpc>
                <a:spcPct val="115000"/>
              </a:lnSpc>
              <a:spcBef>
                <a:spcPct val="20000"/>
              </a:spcBef>
              <a:buSzPct val="80000"/>
            </a:pPr>
            <a:r>
              <a:rPr lang="en-US" sz="1900" b="1">
                <a:solidFill>
                  <a:srgbClr val="800000"/>
                </a:solidFill>
                <a:latin typeface="Arial" charset="0"/>
              </a:rPr>
              <a:t>Step 1</a:t>
            </a:r>
            <a:r>
              <a:rPr lang="en-US" sz="1900">
                <a:latin typeface="Arial" charset="0"/>
              </a:rPr>
              <a:t>  =	Topic placed on agenda</a:t>
            </a:r>
          </a:p>
          <a:p>
            <a:pPr marL="1427163" indent="-1192213" algn="l">
              <a:lnSpc>
                <a:spcPct val="115000"/>
              </a:lnSpc>
              <a:spcBef>
                <a:spcPct val="20000"/>
              </a:spcBef>
              <a:buSzPct val="80000"/>
            </a:pPr>
            <a:r>
              <a:rPr lang="en-US" sz="1900" b="1">
                <a:solidFill>
                  <a:srgbClr val="800000"/>
                </a:solidFill>
                <a:latin typeface="Arial" charset="0"/>
              </a:rPr>
              <a:t>Step 2</a:t>
            </a:r>
            <a:r>
              <a:rPr lang="en-US" sz="1900">
                <a:latin typeface="Arial" charset="0"/>
              </a:rPr>
              <a:t>  = 	Research conducted and </a:t>
            </a:r>
            <a:r>
              <a:rPr lang="en-US" sz="1900">
                <a:solidFill>
                  <a:srgbClr val="800000"/>
                </a:solidFill>
                <a:latin typeface="Arial" charset="0"/>
              </a:rPr>
              <a:t>Discussion Memorandum</a:t>
            </a:r>
            <a:r>
              <a:rPr lang="en-US" sz="1900">
                <a:latin typeface="Arial" charset="0"/>
              </a:rPr>
              <a:t> issued.</a:t>
            </a:r>
          </a:p>
          <a:p>
            <a:pPr marL="1427163" indent="-1192213" algn="l">
              <a:lnSpc>
                <a:spcPct val="115000"/>
              </a:lnSpc>
              <a:spcBef>
                <a:spcPct val="20000"/>
              </a:spcBef>
              <a:buSzPct val="80000"/>
            </a:pPr>
            <a:r>
              <a:rPr lang="en-US" sz="1900" b="1">
                <a:solidFill>
                  <a:srgbClr val="800000"/>
                </a:solidFill>
                <a:latin typeface="Arial" charset="0"/>
              </a:rPr>
              <a:t>Step 3</a:t>
            </a:r>
            <a:r>
              <a:rPr lang="en-US" sz="1900">
                <a:latin typeface="Arial" charset="0"/>
              </a:rPr>
              <a:t>  = 	Public hearing</a:t>
            </a:r>
          </a:p>
          <a:p>
            <a:pPr marL="1427163" indent="-1192213" algn="l">
              <a:lnSpc>
                <a:spcPct val="115000"/>
              </a:lnSpc>
              <a:spcBef>
                <a:spcPct val="20000"/>
              </a:spcBef>
              <a:buSzPct val="80000"/>
            </a:pPr>
            <a:r>
              <a:rPr lang="en-US" sz="1900" b="1">
                <a:solidFill>
                  <a:srgbClr val="800000"/>
                </a:solidFill>
                <a:latin typeface="Arial" charset="0"/>
              </a:rPr>
              <a:t>Step 4</a:t>
            </a:r>
            <a:r>
              <a:rPr lang="en-US" sz="1900">
                <a:latin typeface="Arial" charset="0"/>
              </a:rPr>
              <a:t>  = 	Board evaluates research, public response and issues </a:t>
            </a:r>
            <a:r>
              <a:rPr lang="en-US" sz="1900">
                <a:solidFill>
                  <a:srgbClr val="800000"/>
                </a:solidFill>
                <a:latin typeface="Arial" charset="0"/>
              </a:rPr>
              <a:t>Exposure Draft</a:t>
            </a:r>
          </a:p>
          <a:p>
            <a:pPr marL="1427163" indent="-1192213" algn="l">
              <a:lnSpc>
                <a:spcPct val="115000"/>
              </a:lnSpc>
              <a:spcBef>
                <a:spcPct val="20000"/>
              </a:spcBef>
              <a:buSzPct val="80000"/>
            </a:pPr>
            <a:r>
              <a:rPr lang="en-US" sz="1900" b="1">
                <a:solidFill>
                  <a:srgbClr val="800000"/>
                </a:solidFill>
                <a:latin typeface="Arial" charset="0"/>
              </a:rPr>
              <a:t>Step 5</a:t>
            </a:r>
            <a:r>
              <a:rPr lang="en-US" sz="1900">
                <a:latin typeface="Arial" charset="0"/>
              </a:rPr>
              <a:t>  = 	Board evaluates responses and issues final </a:t>
            </a:r>
            <a:r>
              <a:rPr lang="en-US" sz="1900">
                <a:solidFill>
                  <a:srgbClr val="800000"/>
                </a:solidFill>
                <a:latin typeface="Arial" charset="0"/>
              </a:rPr>
              <a:t>Statement of Financial Accounting Standard</a:t>
            </a:r>
          </a:p>
        </p:txBody>
      </p:sp>
      <p:sp>
        <p:nvSpPr>
          <p:cNvPr id="245765" name="Text Box 5"/>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pic>
        <p:nvPicPr>
          <p:cNvPr id="44038" name="Picture 6"/>
          <p:cNvPicPr>
            <a:picLocks noChangeAspect="1" noChangeArrowheads="1"/>
          </p:cNvPicPr>
          <p:nvPr/>
        </p:nvPicPr>
        <p:blipFill>
          <a:blip r:embed="rId3"/>
          <a:srcRect/>
          <a:stretch>
            <a:fillRect/>
          </a:stretch>
        </p:blipFill>
        <p:spPr bwMode="auto">
          <a:xfrm>
            <a:off x="7162800" y="1828800"/>
            <a:ext cx="1493838" cy="1690688"/>
          </a:xfrm>
          <a:prstGeom prst="rect">
            <a:avLst/>
          </a:prstGeom>
          <a:noFill/>
          <a:ln w="12700" cap="sq">
            <a:noFill/>
            <a:miter lim="800000"/>
            <a:headEnd type="none" w="sm" len="sm"/>
            <a:tailEnd type="none" w="sm" len="sm"/>
          </a:ln>
        </p:spPr>
      </p:pic>
      <p:sp>
        <p:nvSpPr>
          <p:cNvPr id="44039" name="Rectangle 7"/>
          <p:cNvSpPr>
            <a:spLocks noChangeArrowheads="1"/>
          </p:cNvSpPr>
          <p:nvPr/>
        </p:nvSpPr>
        <p:spPr bwMode="auto">
          <a:xfrm>
            <a:off x="6096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Due Process</a:t>
            </a:r>
          </a:p>
        </p:txBody>
      </p:sp>
    </p:spTree>
    <p:extLst>
      <p:ext uri="{BB962C8B-B14F-4D97-AF65-F5344CB8AC3E}">
        <p14:creationId xmlns:p14="http://schemas.microsoft.com/office/powerpoint/2010/main" val="141545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45059" name="Text Box 4"/>
          <p:cNvSpPr txBox="1">
            <a:spLocks noChangeArrowheads="1"/>
          </p:cNvSpPr>
          <p:nvPr/>
        </p:nvSpPr>
        <p:spPr bwMode="auto">
          <a:xfrm>
            <a:off x="609600" y="2057400"/>
            <a:ext cx="8229600" cy="1484313"/>
          </a:xfrm>
          <a:prstGeom prst="rect">
            <a:avLst/>
          </a:prstGeom>
          <a:noFill/>
          <a:ln w="28575" cap="sq">
            <a:noFill/>
            <a:miter lim="800000"/>
            <a:headEnd type="none" w="sm" len="sm"/>
            <a:tailEnd type="none" w="sm" len="sm"/>
          </a:ln>
        </p:spPr>
        <p:txBody>
          <a:bodyPr>
            <a:spAutoFit/>
          </a:bodyPr>
          <a:lstStyle/>
          <a:p>
            <a:pPr marL="692150" indent="-457200" algn="l">
              <a:lnSpc>
                <a:spcPct val="115000"/>
              </a:lnSpc>
              <a:spcBef>
                <a:spcPct val="35000"/>
              </a:spcBef>
              <a:buSzPct val="75000"/>
              <a:buFontTx/>
              <a:buBlip>
                <a:blip r:embed="rId3"/>
              </a:buBlip>
            </a:pPr>
            <a:r>
              <a:rPr lang="en-US" sz="2200">
                <a:latin typeface="Arial" charset="0"/>
              </a:rPr>
              <a:t>Standards, Interpretations, and Staff Positions.</a:t>
            </a:r>
          </a:p>
          <a:p>
            <a:pPr marL="692150" indent="-457200" algn="l">
              <a:lnSpc>
                <a:spcPct val="115000"/>
              </a:lnSpc>
              <a:spcBef>
                <a:spcPct val="35000"/>
              </a:spcBef>
              <a:buSzPct val="75000"/>
              <a:buFontTx/>
              <a:buBlip>
                <a:blip r:embed="rId3"/>
              </a:buBlip>
            </a:pPr>
            <a:r>
              <a:rPr lang="en-US" sz="2200">
                <a:latin typeface="Arial" charset="0"/>
              </a:rPr>
              <a:t>Financial Accounting Concepts</a:t>
            </a:r>
          </a:p>
          <a:p>
            <a:pPr marL="692150" indent="-457200" algn="l">
              <a:lnSpc>
                <a:spcPct val="115000"/>
              </a:lnSpc>
              <a:spcBef>
                <a:spcPct val="35000"/>
              </a:spcBef>
              <a:buSzPct val="75000"/>
              <a:buFontTx/>
              <a:buBlip>
                <a:blip r:embed="rId3"/>
              </a:buBlip>
            </a:pPr>
            <a:r>
              <a:rPr lang="en-US" sz="2200">
                <a:latin typeface="Arial" charset="0"/>
              </a:rPr>
              <a:t>Emerging Issues Task Force Statements</a:t>
            </a:r>
          </a:p>
        </p:txBody>
      </p:sp>
      <p:pic>
        <p:nvPicPr>
          <p:cNvPr id="45060" name="Picture 6"/>
          <p:cNvPicPr>
            <a:picLocks noChangeAspect="1" noChangeArrowheads="1"/>
          </p:cNvPicPr>
          <p:nvPr/>
        </p:nvPicPr>
        <p:blipFill>
          <a:blip r:embed="rId4"/>
          <a:srcRect/>
          <a:stretch>
            <a:fillRect/>
          </a:stretch>
        </p:blipFill>
        <p:spPr bwMode="auto">
          <a:xfrm>
            <a:off x="6196013" y="3887788"/>
            <a:ext cx="1779587" cy="2047875"/>
          </a:xfrm>
          <a:prstGeom prst="rect">
            <a:avLst/>
          </a:prstGeom>
          <a:noFill/>
          <a:ln w="12700" cap="sq">
            <a:noFill/>
            <a:miter lim="800000"/>
            <a:headEnd type="none" w="sm" len="sm"/>
            <a:tailEnd type="none" w="sm" len="sm"/>
          </a:ln>
        </p:spPr>
      </p:pic>
      <p:pic>
        <p:nvPicPr>
          <p:cNvPr id="45061" name="Picture 7"/>
          <p:cNvPicPr>
            <a:picLocks noChangeAspect="1" noChangeArrowheads="1"/>
          </p:cNvPicPr>
          <p:nvPr/>
        </p:nvPicPr>
        <p:blipFill>
          <a:blip r:embed="rId5"/>
          <a:srcRect/>
          <a:stretch>
            <a:fillRect/>
          </a:stretch>
        </p:blipFill>
        <p:spPr bwMode="auto">
          <a:xfrm>
            <a:off x="3708400" y="3924300"/>
            <a:ext cx="1735138" cy="2019300"/>
          </a:xfrm>
          <a:prstGeom prst="rect">
            <a:avLst/>
          </a:prstGeom>
          <a:noFill/>
          <a:ln w="12700" cap="sq">
            <a:noFill/>
            <a:miter lim="800000"/>
            <a:headEnd type="none" w="sm" len="sm"/>
            <a:tailEnd type="none" w="sm" len="sm"/>
          </a:ln>
        </p:spPr>
      </p:pic>
      <p:pic>
        <p:nvPicPr>
          <p:cNvPr id="45062" name="Picture 8"/>
          <p:cNvPicPr>
            <a:picLocks noChangeAspect="1" noChangeArrowheads="1"/>
          </p:cNvPicPr>
          <p:nvPr/>
        </p:nvPicPr>
        <p:blipFill>
          <a:blip r:embed="rId6"/>
          <a:srcRect/>
          <a:stretch>
            <a:fillRect/>
          </a:stretch>
        </p:blipFill>
        <p:spPr bwMode="auto">
          <a:xfrm>
            <a:off x="1157288" y="3886200"/>
            <a:ext cx="1746250" cy="1985963"/>
          </a:xfrm>
          <a:prstGeom prst="rect">
            <a:avLst/>
          </a:prstGeom>
          <a:noFill/>
          <a:ln w="12700" cap="sq">
            <a:noFill/>
            <a:miter lim="800000"/>
            <a:headEnd type="none" w="sm" len="sm"/>
            <a:tailEnd type="none" w="sm" len="sm"/>
          </a:ln>
        </p:spPr>
      </p:pic>
      <p:sp>
        <p:nvSpPr>
          <p:cNvPr id="246793" name="Text Box 9"/>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sp>
        <p:nvSpPr>
          <p:cNvPr id="45064" name="Rectangle 10"/>
          <p:cNvSpPr>
            <a:spLocks noChangeArrowheads="1"/>
          </p:cNvSpPr>
          <p:nvPr/>
        </p:nvSpPr>
        <p:spPr bwMode="auto">
          <a:xfrm>
            <a:off x="6096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Types of Pronouncements</a:t>
            </a:r>
          </a:p>
        </p:txBody>
      </p:sp>
    </p:spTree>
    <p:extLst>
      <p:ext uri="{BB962C8B-B14F-4D97-AF65-F5344CB8AC3E}">
        <p14:creationId xmlns:p14="http://schemas.microsoft.com/office/powerpoint/2010/main" val="1282049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85800" y="2025650"/>
            <a:ext cx="8229600" cy="512763"/>
          </a:xfrm>
          <a:prstGeom prst="rect">
            <a:avLst/>
          </a:prstGeom>
          <a:noFill/>
          <a:ln w="28575" cap="sq">
            <a:noFill/>
            <a:miter lim="800000"/>
            <a:headEnd type="none" w="sm" len="sm"/>
            <a:tailEnd type="none" w="sm" len="sm"/>
          </a:ln>
        </p:spPr>
        <p:txBody>
          <a:bodyPr>
            <a:spAutoFit/>
          </a:bodyPr>
          <a:lstStyle/>
          <a:p>
            <a:pPr algn="l">
              <a:lnSpc>
                <a:spcPct val="115000"/>
              </a:lnSpc>
              <a:spcBef>
                <a:spcPct val="30000"/>
              </a:spcBef>
              <a:buSzPct val="80000"/>
            </a:pPr>
            <a:r>
              <a:rPr lang="en-US">
                <a:latin typeface="Arial" charset="0"/>
              </a:rPr>
              <a:t>Principles that have </a:t>
            </a:r>
            <a:r>
              <a:rPr lang="en-US" b="1">
                <a:solidFill>
                  <a:srgbClr val="CC0000"/>
                </a:solidFill>
                <a:latin typeface="Arial" charset="0"/>
              </a:rPr>
              <a:t>substantial authoritative support</a:t>
            </a:r>
            <a:r>
              <a:rPr lang="en-US">
                <a:latin typeface="Arial" charset="0"/>
              </a:rPr>
              <a:t>. </a:t>
            </a:r>
          </a:p>
        </p:txBody>
      </p:sp>
      <p:sp>
        <p:nvSpPr>
          <p:cNvPr id="46083" name="Text Box 4"/>
          <p:cNvSpPr txBox="1">
            <a:spLocks noChangeArrowheads="1"/>
          </p:cNvSpPr>
          <p:nvPr/>
        </p:nvSpPr>
        <p:spPr bwMode="auto">
          <a:xfrm>
            <a:off x="685800" y="2667000"/>
            <a:ext cx="8229600" cy="549275"/>
          </a:xfrm>
          <a:prstGeom prst="rect">
            <a:avLst/>
          </a:prstGeom>
          <a:noFill/>
          <a:ln w="28575" cap="sq">
            <a:noFill/>
            <a:miter lim="800000"/>
            <a:headEnd type="none" w="sm" len="sm"/>
            <a:tailEnd type="none" w="sm" len="sm"/>
          </a:ln>
        </p:spPr>
        <p:txBody>
          <a:bodyPr>
            <a:spAutoFit/>
          </a:bodyPr>
          <a:lstStyle/>
          <a:p>
            <a:pPr marL="457200" indent="-457200" algn="l">
              <a:lnSpc>
                <a:spcPct val="125000"/>
              </a:lnSpc>
              <a:buSzPct val="80000"/>
            </a:pPr>
            <a:r>
              <a:rPr lang="en-US">
                <a:latin typeface="Arial" charset="0"/>
              </a:rPr>
              <a:t>Major sources of GAAP:</a:t>
            </a:r>
            <a:endParaRPr lang="en-US" sz="2200">
              <a:latin typeface="Arial" charset="0"/>
            </a:endParaRPr>
          </a:p>
        </p:txBody>
      </p:sp>
      <p:sp>
        <p:nvSpPr>
          <p:cNvPr id="46084" name="Text Box 5"/>
          <p:cNvSpPr txBox="1">
            <a:spLocks noChangeArrowheads="1"/>
          </p:cNvSpPr>
          <p:nvPr/>
        </p:nvSpPr>
        <p:spPr bwMode="auto">
          <a:xfrm>
            <a:off x="685800" y="3292475"/>
            <a:ext cx="8229600" cy="1597025"/>
          </a:xfrm>
          <a:prstGeom prst="rect">
            <a:avLst/>
          </a:prstGeom>
          <a:noFill/>
          <a:ln w="28575" cap="sq">
            <a:noFill/>
            <a:miter lim="800000"/>
            <a:headEnd type="none" w="sm" len="sm"/>
            <a:tailEnd type="none" w="sm" len="sm"/>
          </a:ln>
        </p:spPr>
        <p:txBody>
          <a:bodyPr>
            <a:spAutoFit/>
          </a:bodyPr>
          <a:lstStyle/>
          <a:p>
            <a:pPr marL="692150" indent="-457200" algn="l">
              <a:lnSpc>
                <a:spcPct val="130000"/>
              </a:lnSpc>
              <a:spcBef>
                <a:spcPct val="30000"/>
              </a:spcBef>
              <a:buSzPct val="75000"/>
              <a:buFontTx/>
              <a:buBlip>
                <a:blip r:embed="rId3"/>
              </a:buBlip>
            </a:pPr>
            <a:r>
              <a:rPr lang="en-US" sz="2200">
                <a:latin typeface="Arial" charset="0"/>
              </a:rPr>
              <a:t>FASB Standards, Interpretations, and Staff Positions</a:t>
            </a:r>
          </a:p>
          <a:p>
            <a:pPr marL="692150" indent="-457200" algn="l">
              <a:lnSpc>
                <a:spcPct val="130000"/>
              </a:lnSpc>
              <a:spcBef>
                <a:spcPct val="30000"/>
              </a:spcBef>
              <a:buSzPct val="75000"/>
              <a:buFontTx/>
              <a:buBlip>
                <a:blip r:embed="rId3"/>
              </a:buBlip>
            </a:pPr>
            <a:r>
              <a:rPr lang="en-US" sz="2200">
                <a:latin typeface="Arial" charset="0"/>
              </a:rPr>
              <a:t>APB Opinions</a:t>
            </a:r>
          </a:p>
          <a:p>
            <a:pPr marL="692150" indent="-457200" algn="l">
              <a:lnSpc>
                <a:spcPct val="130000"/>
              </a:lnSpc>
              <a:spcBef>
                <a:spcPct val="30000"/>
              </a:spcBef>
              <a:buSzPct val="75000"/>
              <a:buFontTx/>
              <a:buBlip>
                <a:blip r:embed="rId3"/>
              </a:buBlip>
            </a:pPr>
            <a:r>
              <a:rPr lang="en-US" sz="2200">
                <a:latin typeface="Arial" charset="0"/>
              </a:rPr>
              <a:t>AICPA Accounting Research Bulletins</a:t>
            </a:r>
          </a:p>
        </p:txBody>
      </p:sp>
      <p:sp>
        <p:nvSpPr>
          <p:cNvPr id="46085" name="Rectangle 7"/>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U.S. Generally Accepted Accounting Principles</a:t>
            </a:r>
          </a:p>
        </p:txBody>
      </p:sp>
      <p:sp>
        <p:nvSpPr>
          <p:cNvPr id="247817" name="Rectangle 9"/>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247818" name="Text Box 10"/>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sp>
        <p:nvSpPr>
          <p:cNvPr id="46088" name="Rectangle 11"/>
          <p:cNvSpPr>
            <a:spLocks noChangeArrowheads="1"/>
          </p:cNvSpPr>
          <p:nvPr/>
        </p:nvSpPr>
        <p:spPr bwMode="auto">
          <a:xfrm>
            <a:off x="609600" y="5172075"/>
            <a:ext cx="8153400" cy="714375"/>
          </a:xfrm>
          <a:prstGeom prst="rect">
            <a:avLst/>
          </a:prstGeom>
          <a:solidFill>
            <a:srgbClr val="FFFFCC"/>
          </a:solidFill>
          <a:ln w="19050" cap="sq">
            <a:solidFill>
              <a:schemeClr val="tx1"/>
            </a:solidFill>
            <a:miter lim="800000"/>
            <a:headEnd type="none" w="sm" len="sm"/>
            <a:tailEnd type="none" w="sm" len="sm"/>
          </a:ln>
        </p:spPr>
        <p:txBody>
          <a:bodyPr>
            <a:spAutoFit/>
          </a:bodyPr>
          <a:lstStyle/>
          <a:p>
            <a:pPr algn="l">
              <a:lnSpc>
                <a:spcPct val="110000"/>
              </a:lnSpc>
            </a:pPr>
            <a:r>
              <a:rPr lang="en-US" sz="1800">
                <a:latin typeface="Arial" charset="0"/>
              </a:rPr>
              <a:t>When the Board approves a new standard, staff position, etc., the results are included in the </a:t>
            </a:r>
            <a:r>
              <a:rPr lang="en-US" sz="1800" b="1">
                <a:solidFill>
                  <a:srgbClr val="CC0000"/>
                </a:solidFill>
                <a:latin typeface="Arial" charset="0"/>
              </a:rPr>
              <a:t>Codification</a:t>
            </a:r>
            <a:r>
              <a:rPr lang="en-US" sz="1800">
                <a:latin typeface="Arial" charset="0"/>
              </a:rPr>
              <a:t> through an </a:t>
            </a:r>
            <a:r>
              <a:rPr lang="en-US" sz="1800" b="1">
                <a:latin typeface="Arial" charset="0"/>
              </a:rPr>
              <a:t>Accounting Standards Update</a:t>
            </a:r>
            <a:r>
              <a:rPr lang="en-US" sz="1800">
                <a:latin typeface="Arial" charset="0"/>
              </a:rPr>
              <a:t>.</a:t>
            </a:r>
          </a:p>
        </p:txBody>
      </p:sp>
    </p:spTree>
    <p:extLst>
      <p:ext uri="{BB962C8B-B14F-4D97-AF65-F5344CB8AC3E}">
        <p14:creationId xmlns:p14="http://schemas.microsoft.com/office/powerpoint/2010/main" val="3369014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Financial Accounting Standards Board</a:t>
            </a:r>
          </a:p>
        </p:txBody>
      </p:sp>
      <p:sp>
        <p:nvSpPr>
          <p:cNvPr id="249862" name="Text Box 6"/>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pic>
        <p:nvPicPr>
          <p:cNvPr id="47108" name="Picture 7"/>
          <p:cNvPicPr>
            <a:picLocks noChangeAspect="1" noChangeArrowheads="1"/>
          </p:cNvPicPr>
          <p:nvPr/>
        </p:nvPicPr>
        <p:blipFill>
          <a:blip r:embed="rId3"/>
          <a:srcRect/>
          <a:stretch>
            <a:fillRect/>
          </a:stretch>
        </p:blipFill>
        <p:spPr bwMode="auto">
          <a:xfrm>
            <a:off x="2057400" y="1490663"/>
            <a:ext cx="6610350" cy="4605337"/>
          </a:xfrm>
          <a:prstGeom prst="rect">
            <a:avLst/>
          </a:prstGeom>
          <a:noFill/>
          <a:ln w="12700" cap="sq">
            <a:noFill/>
            <a:miter lim="800000"/>
            <a:headEnd type="none" w="sm" len="sm"/>
            <a:tailEnd type="none" w="sm" len="sm"/>
          </a:ln>
        </p:spPr>
      </p:pic>
      <p:sp>
        <p:nvSpPr>
          <p:cNvPr id="47109" name="Rectangle 8"/>
          <p:cNvSpPr>
            <a:spLocks noChangeArrowheads="1"/>
          </p:cNvSpPr>
          <p:nvPr/>
        </p:nvSpPr>
        <p:spPr bwMode="auto">
          <a:xfrm>
            <a:off x="457200" y="1447800"/>
            <a:ext cx="1447800" cy="274638"/>
          </a:xfrm>
          <a:prstGeom prst="rect">
            <a:avLst/>
          </a:prstGeom>
          <a:noFill/>
          <a:ln w="12700" cap="sq">
            <a:noFill/>
            <a:miter lim="800000"/>
            <a:headEnd type="none" w="sm" len="sm"/>
            <a:tailEnd type="none" w="sm" len="sm"/>
          </a:ln>
        </p:spPr>
        <p:txBody>
          <a:bodyPr>
            <a:spAutoFit/>
          </a:bodyPr>
          <a:lstStyle/>
          <a:p>
            <a:pPr algn="l"/>
            <a:r>
              <a:rPr lang="en-US" sz="1200" b="1">
                <a:solidFill>
                  <a:srgbClr val="CC0000"/>
                </a:solidFill>
                <a:latin typeface="Arial" charset="0"/>
              </a:rPr>
              <a:t>Illustration 1A-2</a:t>
            </a:r>
            <a:endParaRPr lang="en-US" sz="1200" b="1">
              <a:latin typeface="Arial" charset="0"/>
            </a:endParaRPr>
          </a:p>
        </p:txBody>
      </p:sp>
      <p:sp>
        <p:nvSpPr>
          <p:cNvPr id="47110" name="Rectangle 9"/>
          <p:cNvSpPr>
            <a:spLocks noChangeArrowheads="1"/>
          </p:cNvSpPr>
          <p:nvPr/>
        </p:nvSpPr>
        <p:spPr bwMode="auto">
          <a:xfrm>
            <a:off x="228600" y="2667000"/>
            <a:ext cx="1752600" cy="1096963"/>
          </a:xfrm>
          <a:prstGeom prst="rect">
            <a:avLst/>
          </a:prstGeom>
          <a:noFill/>
          <a:ln w="12700" cap="sq">
            <a:noFill/>
            <a:miter lim="800000"/>
            <a:headEnd type="none" w="sm" len="sm"/>
            <a:tailEnd type="none" w="sm" len="sm"/>
          </a:ln>
        </p:spPr>
        <p:txBody>
          <a:bodyPr>
            <a:spAutoFit/>
          </a:bodyPr>
          <a:lstStyle/>
          <a:p>
            <a:pPr algn="l">
              <a:lnSpc>
                <a:spcPct val="110000"/>
              </a:lnSpc>
            </a:pPr>
            <a:r>
              <a:rPr lang="en-US" sz="2000" b="1">
                <a:latin typeface="Arial" charset="0"/>
              </a:rPr>
              <a:t>The Codification</a:t>
            </a:r>
          </a:p>
          <a:p>
            <a:pPr algn="l">
              <a:lnSpc>
                <a:spcPct val="110000"/>
              </a:lnSpc>
            </a:pPr>
            <a:r>
              <a:rPr lang="en-US" sz="2000" b="1">
                <a:latin typeface="Arial" charset="0"/>
              </a:rPr>
              <a:t>Framework</a:t>
            </a:r>
          </a:p>
        </p:txBody>
      </p:sp>
    </p:spTree>
    <p:extLst>
      <p:ext uri="{BB962C8B-B14F-4D97-AF65-F5344CB8AC3E}">
        <p14:creationId xmlns:p14="http://schemas.microsoft.com/office/powerpoint/2010/main" val="181989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85800" y="2025650"/>
            <a:ext cx="8229600" cy="863600"/>
          </a:xfrm>
          <a:prstGeom prst="rect">
            <a:avLst/>
          </a:prstGeom>
          <a:noFill/>
          <a:ln w="28575" cap="sq" algn="ctr">
            <a:noFill/>
            <a:miter lim="800000"/>
            <a:headEnd type="none" w="sm" len="sm"/>
            <a:tailEnd type="none" w="sm" len="sm"/>
          </a:ln>
        </p:spPr>
        <p:txBody>
          <a:bodyPr>
            <a:spAutoFit/>
          </a:bodyPr>
          <a:lstStyle/>
          <a:p>
            <a:pPr algn="l">
              <a:lnSpc>
                <a:spcPct val="115000"/>
              </a:lnSpc>
              <a:buSzPct val="80000"/>
            </a:pPr>
            <a:r>
              <a:rPr lang="en-US" sz="2200">
                <a:latin typeface="Arial" charset="0"/>
              </a:rPr>
              <a:t>IASB and FASB have set up an extensive work plan to achieve one set of international standards.</a:t>
            </a:r>
          </a:p>
        </p:txBody>
      </p:sp>
      <p:sp>
        <p:nvSpPr>
          <p:cNvPr id="48131" name="Rectangle 5"/>
          <p:cNvSpPr>
            <a:spLocks noChangeArrowheads="1"/>
          </p:cNvSpPr>
          <p:nvPr/>
        </p:nvSpPr>
        <p:spPr bwMode="auto">
          <a:xfrm>
            <a:off x="685800" y="13716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Improvements in Accounting Standards</a:t>
            </a:r>
          </a:p>
        </p:txBody>
      </p:sp>
      <p:sp>
        <p:nvSpPr>
          <p:cNvPr id="251910" name="Rectangle 6"/>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International Accounting Convergence</a:t>
            </a:r>
          </a:p>
        </p:txBody>
      </p:sp>
      <p:sp>
        <p:nvSpPr>
          <p:cNvPr id="251911" name="Text Box 7"/>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pic>
        <p:nvPicPr>
          <p:cNvPr id="48134" name="Picture 9"/>
          <p:cNvPicPr>
            <a:picLocks noChangeAspect="1" noChangeArrowheads="1"/>
          </p:cNvPicPr>
          <p:nvPr/>
        </p:nvPicPr>
        <p:blipFill>
          <a:blip r:embed="rId3"/>
          <a:srcRect/>
          <a:stretch>
            <a:fillRect/>
          </a:stretch>
        </p:blipFill>
        <p:spPr bwMode="auto">
          <a:xfrm>
            <a:off x="762000" y="3246438"/>
            <a:ext cx="7620000" cy="2671762"/>
          </a:xfrm>
          <a:prstGeom prst="rect">
            <a:avLst/>
          </a:prstGeom>
          <a:noFill/>
          <a:ln w="12700" cap="sq">
            <a:noFill/>
            <a:miter lim="800000"/>
            <a:headEnd type="none" w="sm" len="sm"/>
            <a:tailEnd type="none" w="sm" len="sm"/>
          </a:ln>
        </p:spPr>
      </p:pic>
      <p:sp>
        <p:nvSpPr>
          <p:cNvPr id="48135" name="Rectangle 10"/>
          <p:cNvSpPr>
            <a:spLocks noChangeArrowheads="1"/>
          </p:cNvSpPr>
          <p:nvPr/>
        </p:nvSpPr>
        <p:spPr bwMode="auto">
          <a:xfrm>
            <a:off x="6477000" y="2819400"/>
            <a:ext cx="2057400" cy="457200"/>
          </a:xfrm>
          <a:prstGeom prst="rect">
            <a:avLst/>
          </a:prstGeom>
          <a:noFill/>
          <a:ln w="12700" cap="sq">
            <a:noFill/>
            <a:miter lim="800000"/>
            <a:headEnd type="none" w="sm" len="sm"/>
            <a:tailEnd type="none" w="sm" len="sm"/>
          </a:ln>
        </p:spPr>
        <p:txBody>
          <a:bodyPr>
            <a:spAutoFit/>
          </a:bodyPr>
          <a:lstStyle/>
          <a:p>
            <a:pPr algn="l"/>
            <a:r>
              <a:rPr lang="en-US" sz="1200" b="1">
                <a:solidFill>
                  <a:srgbClr val="CC0000"/>
                </a:solidFill>
                <a:latin typeface="Arial" charset="0"/>
              </a:rPr>
              <a:t>Illustration 1A-3</a:t>
            </a:r>
          </a:p>
          <a:p>
            <a:pPr algn="l"/>
            <a:r>
              <a:rPr lang="en-US" sz="1200" b="1">
                <a:latin typeface="Arial" charset="0"/>
              </a:rPr>
              <a:t>IFRS Adoption Timeline</a:t>
            </a:r>
          </a:p>
        </p:txBody>
      </p:sp>
    </p:spTree>
    <p:extLst>
      <p:ext uri="{BB962C8B-B14F-4D97-AF65-F5344CB8AC3E}">
        <p14:creationId xmlns:p14="http://schemas.microsoft.com/office/powerpoint/2010/main" val="2197305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85800" y="144780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SEC Work Plan</a:t>
            </a:r>
          </a:p>
        </p:txBody>
      </p:sp>
      <p:sp>
        <p:nvSpPr>
          <p:cNvPr id="253956"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International Accounting Convergence</a:t>
            </a:r>
          </a:p>
        </p:txBody>
      </p:sp>
      <p:sp>
        <p:nvSpPr>
          <p:cNvPr id="253957" name="Text Box 5"/>
          <p:cNvSpPr txBox="1">
            <a:spLocks noChangeArrowheads="1"/>
          </p:cNvSpPr>
          <p:nvPr/>
        </p:nvSpPr>
        <p:spPr bwMode="auto">
          <a:xfrm>
            <a:off x="3505200" y="6248400"/>
            <a:ext cx="5486400" cy="581025"/>
          </a:xfrm>
          <a:prstGeom prst="rect">
            <a:avLst/>
          </a:prstGeom>
          <a:solidFill>
            <a:schemeClr val="bg1"/>
          </a:solidFill>
          <a:ln w="19050">
            <a:noFill/>
            <a:miter lim="800000"/>
            <a:headEnd/>
            <a:tailEnd/>
          </a:ln>
          <a:effectLst/>
        </p:spPr>
        <p:txBody>
          <a:bodyPr>
            <a:spAutoFit/>
          </a:bodyPr>
          <a:lstStyle/>
          <a:p>
            <a:pPr marL="692150" indent="-692150" algn="l">
              <a:spcBef>
                <a:spcPct val="50000"/>
              </a:spcBef>
              <a:defRPr/>
            </a:pPr>
            <a:r>
              <a:rPr lang="en-US" sz="1600" b="1" i="1">
                <a:solidFill>
                  <a:schemeClr val="bg2"/>
                </a:solidFill>
                <a:effectLst>
                  <a:outerShdw blurRad="38100" dist="38100" dir="2700000" algn="tl">
                    <a:srgbClr val="C0C0C0"/>
                  </a:outerShdw>
                </a:effectLst>
                <a:latin typeface="Arial" charset="0"/>
              </a:rPr>
              <a:t>LO 8  Identify the major policy-setting bodies and their role in the standard-setting process.</a:t>
            </a:r>
          </a:p>
        </p:txBody>
      </p:sp>
      <p:sp>
        <p:nvSpPr>
          <p:cNvPr id="49157" name="Rectangle 8"/>
          <p:cNvSpPr>
            <a:spLocks noChangeArrowheads="1"/>
          </p:cNvSpPr>
          <p:nvPr/>
        </p:nvSpPr>
        <p:spPr bwMode="auto">
          <a:xfrm>
            <a:off x="990600" y="2057400"/>
            <a:ext cx="7772400" cy="3455988"/>
          </a:xfrm>
          <a:prstGeom prst="rect">
            <a:avLst/>
          </a:prstGeom>
          <a:noFill/>
          <a:ln w="28575" cap="sq" algn="ctr">
            <a:noFill/>
            <a:miter lim="800000"/>
            <a:headEnd type="none" w="sm" len="sm"/>
            <a:tailEnd type="none" w="sm" len="sm"/>
          </a:ln>
        </p:spPr>
        <p:txBody>
          <a:bodyPr>
            <a:spAutoFit/>
          </a:bodyPr>
          <a:lstStyle/>
          <a:p>
            <a:pPr marL="457200" indent="-457200" algn="l">
              <a:lnSpc>
                <a:spcPct val="130000"/>
              </a:lnSpc>
              <a:spcBef>
                <a:spcPct val="45000"/>
              </a:spcBef>
              <a:buSzPct val="75000"/>
              <a:buFontTx/>
              <a:buBlip>
                <a:blip r:embed="rId3"/>
              </a:buBlip>
            </a:pPr>
            <a:r>
              <a:rPr lang="en-US" sz="2200">
                <a:latin typeface="Arial" charset="0"/>
              </a:rPr>
              <a:t>Sufficient development and application of IFRS.</a:t>
            </a:r>
          </a:p>
          <a:p>
            <a:pPr marL="457200" indent="-457200" algn="l">
              <a:lnSpc>
                <a:spcPct val="130000"/>
              </a:lnSpc>
              <a:spcBef>
                <a:spcPct val="45000"/>
              </a:spcBef>
              <a:buSzPct val="75000"/>
              <a:buFontTx/>
              <a:buBlip>
                <a:blip r:embed="rId3"/>
              </a:buBlip>
            </a:pPr>
            <a:r>
              <a:rPr lang="en-US" sz="2200">
                <a:latin typeface="Arial" charset="0"/>
              </a:rPr>
              <a:t>Independent standard-setting for the benefit of investors.</a:t>
            </a:r>
          </a:p>
          <a:p>
            <a:pPr marL="457200" indent="-457200" algn="l">
              <a:lnSpc>
                <a:spcPct val="130000"/>
              </a:lnSpc>
              <a:spcBef>
                <a:spcPct val="45000"/>
              </a:spcBef>
              <a:buSzPct val="75000"/>
              <a:buFontTx/>
              <a:buBlip>
                <a:blip r:embed="rId3"/>
              </a:buBlip>
            </a:pPr>
            <a:r>
              <a:rPr lang="en-US" sz="2200">
                <a:latin typeface="Arial" charset="0"/>
              </a:rPr>
              <a:t>Investor understanding and education.</a:t>
            </a:r>
          </a:p>
          <a:p>
            <a:pPr marL="457200" indent="-457200" algn="l">
              <a:lnSpc>
                <a:spcPct val="130000"/>
              </a:lnSpc>
              <a:spcBef>
                <a:spcPct val="45000"/>
              </a:spcBef>
              <a:buSzPct val="75000"/>
              <a:buFontTx/>
              <a:buBlip>
                <a:blip r:embed="rId3"/>
              </a:buBlip>
            </a:pPr>
            <a:r>
              <a:rPr lang="en-US" sz="2200">
                <a:latin typeface="Arial" charset="0"/>
              </a:rPr>
              <a:t>Regulatory environment.</a:t>
            </a:r>
          </a:p>
          <a:p>
            <a:pPr marL="457200" indent="-457200" algn="l">
              <a:lnSpc>
                <a:spcPct val="130000"/>
              </a:lnSpc>
              <a:spcBef>
                <a:spcPct val="45000"/>
              </a:spcBef>
              <a:buSzPct val="75000"/>
              <a:buFontTx/>
              <a:buBlip>
                <a:blip r:embed="rId3"/>
              </a:buBlip>
            </a:pPr>
            <a:r>
              <a:rPr lang="en-US" sz="2200">
                <a:latin typeface="Arial" charset="0"/>
              </a:rPr>
              <a:t>Impact on large and small financial statement preparers.</a:t>
            </a:r>
          </a:p>
          <a:p>
            <a:pPr marL="457200" indent="-457200" algn="l">
              <a:lnSpc>
                <a:spcPct val="130000"/>
              </a:lnSpc>
              <a:spcBef>
                <a:spcPct val="45000"/>
              </a:spcBef>
              <a:buSzPct val="75000"/>
              <a:buFontTx/>
              <a:buBlip>
                <a:blip r:embed="rId3"/>
              </a:buBlip>
            </a:pPr>
            <a:r>
              <a:rPr lang="en-US" sz="2200">
                <a:latin typeface="Arial" charset="0"/>
              </a:rPr>
              <a:t>Human capital readiness.</a:t>
            </a:r>
          </a:p>
        </p:txBody>
      </p:sp>
    </p:spTree>
    <p:extLst>
      <p:ext uri="{BB962C8B-B14F-4D97-AF65-F5344CB8AC3E}">
        <p14:creationId xmlns:p14="http://schemas.microsoft.com/office/powerpoint/2010/main" val="3201177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622300" y="1301750"/>
            <a:ext cx="8445500" cy="5175250"/>
          </a:xfrm>
          <a:noFill/>
        </p:spPr>
        <p:txBody>
          <a:bodyPr lIns="90488" tIns="44450" rIns="90488" bIns="44450"/>
          <a:lstStyle/>
          <a:p>
            <a:pPr marL="533400" indent="-533400">
              <a:lnSpc>
                <a:spcPct val="115000"/>
              </a:lnSpc>
              <a:spcBef>
                <a:spcPct val="50000"/>
              </a:spcBef>
              <a:buClr>
                <a:srgbClr val="CC0000"/>
              </a:buClr>
              <a:buSzTx/>
              <a:buFont typeface="Wingdings" pitchFamily="2" charset="2"/>
              <a:buAutoNum type="arabicPeriod"/>
            </a:pPr>
            <a:r>
              <a:rPr lang="en-US" sz="2100" b="0" smtClean="0">
                <a:effectLst/>
              </a:rPr>
              <a:t>Identify the major financial statements and other means of financial reporting. </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Explain how accounting assists in the efficient use of scarce resources. </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Explain the need for high-quality standards.</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Identify the objective of financial reporting.</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Identify the major policy-setting bodies and their role in the standard-setting process.</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Explain the meaning of IFRS.</a:t>
            </a:r>
          </a:p>
          <a:p>
            <a:pPr marL="533400" indent="-533400">
              <a:lnSpc>
                <a:spcPct val="115000"/>
              </a:lnSpc>
              <a:spcBef>
                <a:spcPct val="50000"/>
              </a:spcBef>
              <a:buClr>
                <a:srgbClr val="CC0000"/>
              </a:buClr>
              <a:buSzTx/>
              <a:buFont typeface="Wingdings" pitchFamily="2" charset="2"/>
              <a:buAutoNum type="arabicPeriod"/>
            </a:pPr>
            <a:r>
              <a:rPr lang="en-US" sz="2100" b="0" smtClean="0">
                <a:effectLst/>
              </a:rPr>
              <a:t>Describe the challenges facing financial reporting.</a:t>
            </a:r>
          </a:p>
        </p:txBody>
      </p:sp>
      <p:sp>
        <p:nvSpPr>
          <p:cNvPr id="130051" name="Rectangle 3"/>
          <p:cNvSpPr>
            <a:spLocks noGrp="1" noChangeArrowheads="1"/>
          </p:cNvSpPr>
          <p:nvPr>
            <p:ph type="title"/>
          </p:nvPr>
        </p:nvSpPr>
        <p:spPr bwMode="auto">
          <a:xfrm>
            <a:off x="457200" y="3540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Learning Objectives</a:t>
            </a:r>
          </a:p>
        </p:txBody>
      </p:sp>
    </p:spTree>
    <p:extLst>
      <p:ext uri="{BB962C8B-B14F-4D97-AF65-F5344CB8AC3E}">
        <p14:creationId xmlns:p14="http://schemas.microsoft.com/office/powerpoint/2010/main" val="254848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bwMode="auto">
          <a:xfrm>
            <a:off x="457200" y="457200"/>
            <a:ext cx="8229600" cy="560388"/>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Copyright</a:t>
            </a:r>
          </a:p>
        </p:txBody>
      </p:sp>
      <p:sp>
        <p:nvSpPr>
          <p:cNvPr id="50179" name="Rectangle 5"/>
          <p:cNvSpPr>
            <a:spLocks noChangeArrowheads="1"/>
          </p:cNvSpPr>
          <p:nvPr/>
        </p:nvSpPr>
        <p:spPr bwMode="auto">
          <a:xfrm>
            <a:off x="838200" y="1447800"/>
            <a:ext cx="7772400" cy="4060825"/>
          </a:xfrm>
          <a:prstGeom prst="rect">
            <a:avLst/>
          </a:prstGeom>
          <a:noFill/>
          <a:ln w="9525">
            <a:noFill/>
            <a:miter lim="800000"/>
            <a:headEnd/>
            <a:tailEnd/>
          </a:ln>
        </p:spPr>
        <p:txBody>
          <a:bodyPr lIns="92075" tIns="46038" rIns="92075" bIns="46038">
            <a:spAutoFit/>
          </a:bodyPr>
          <a:lstStyle/>
          <a:p>
            <a:pPr algn="l">
              <a:lnSpc>
                <a:spcPct val="130000"/>
              </a:lnSpc>
            </a:pPr>
            <a:r>
              <a:rPr lang="en-US" altLang="en-US" sz="200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Tree>
    <p:extLst>
      <p:ext uri="{BB962C8B-B14F-4D97-AF65-F5344CB8AC3E}">
        <p14:creationId xmlns:p14="http://schemas.microsoft.com/office/powerpoint/2010/main" val="1193446298"/>
      </p:ext>
    </p:extLst>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2514600" y="3124200"/>
            <a:ext cx="2057400" cy="20574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General-purpose financial statements </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Capital providers</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Entity perspective</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Decision-usefulness</a:t>
            </a:r>
          </a:p>
        </p:txBody>
      </p:sp>
      <p:sp>
        <p:nvSpPr>
          <p:cNvPr id="5123" name="Rectangle 3"/>
          <p:cNvSpPr>
            <a:spLocks noChangeArrowheads="1"/>
          </p:cNvSpPr>
          <p:nvPr/>
        </p:nvSpPr>
        <p:spPr bwMode="auto">
          <a:xfrm>
            <a:off x="609600" y="1962150"/>
            <a:ext cx="1981200" cy="1085850"/>
          </a:xfrm>
          <a:prstGeom prst="rect">
            <a:avLst/>
          </a:prstGeom>
          <a:solidFill>
            <a:srgbClr val="DDDDDD"/>
          </a:solidFill>
          <a:ln w="38100" algn="ctr">
            <a:solidFill>
              <a:srgbClr val="009A96"/>
            </a:solidFill>
            <a:miter lim="800000"/>
            <a:headEnd/>
            <a:tailEnd/>
          </a:ln>
        </p:spPr>
        <p:txBody>
          <a:bodyPr lIns="90488" tIns="44450" rIns="90488" bIns="44450" anchor="ctr"/>
          <a:lstStyle/>
          <a:p>
            <a:pPr>
              <a:spcBef>
                <a:spcPct val="35000"/>
              </a:spcBef>
              <a:buClr>
                <a:schemeClr val="accent2"/>
              </a:buClr>
              <a:buSzPct val="75000"/>
              <a:buFont typeface="Wingdings" pitchFamily="2" charset="2"/>
              <a:buNone/>
            </a:pPr>
            <a:r>
              <a:rPr lang="en-US" sz="1600" b="1">
                <a:latin typeface="Arial" charset="0"/>
              </a:rPr>
              <a:t>Global Markets</a:t>
            </a:r>
          </a:p>
        </p:txBody>
      </p:sp>
      <p:sp>
        <p:nvSpPr>
          <p:cNvPr id="201732" name="Rectangle 4"/>
          <p:cNvSpPr>
            <a:spLocks noChangeArrowheads="1"/>
          </p:cNvSpPr>
          <p:nvPr/>
        </p:nvSpPr>
        <p:spPr bwMode="auto">
          <a:xfrm>
            <a:off x="2590800" y="1962150"/>
            <a:ext cx="19812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Objective of Financial Reporting</a:t>
            </a:r>
          </a:p>
        </p:txBody>
      </p:sp>
      <p:sp>
        <p:nvSpPr>
          <p:cNvPr id="201733" name="Rectangle 5"/>
          <p:cNvSpPr>
            <a:spLocks noChangeArrowheads="1"/>
          </p:cNvSpPr>
          <p:nvPr/>
        </p:nvSpPr>
        <p:spPr bwMode="auto">
          <a:xfrm>
            <a:off x="4572000" y="1962150"/>
            <a:ext cx="1971675"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Standard-Setting Organizations</a:t>
            </a:r>
          </a:p>
        </p:txBody>
      </p:sp>
      <p:sp>
        <p:nvSpPr>
          <p:cNvPr id="201734" name="Rectangle 6"/>
          <p:cNvSpPr>
            <a:spLocks noChangeArrowheads="1"/>
          </p:cNvSpPr>
          <p:nvPr/>
        </p:nvSpPr>
        <p:spPr bwMode="auto">
          <a:xfrm>
            <a:off x="6553200" y="1962150"/>
            <a:ext cx="1981200" cy="1085850"/>
          </a:xfrm>
          <a:prstGeom prst="rect">
            <a:avLst/>
          </a:prstGeom>
          <a:solidFill>
            <a:srgbClr val="DDDDDD"/>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defRPr/>
            </a:pPr>
            <a:r>
              <a:rPr lang="en-US" sz="1600" b="1">
                <a:effectLst>
                  <a:outerShdw blurRad="38100" dist="38100" dir="2700000" algn="tl">
                    <a:srgbClr val="FFFFFF"/>
                  </a:outerShdw>
                </a:effectLst>
                <a:latin typeface="Arial" charset="0"/>
              </a:rPr>
              <a:t>Financial Reporting Challenges</a:t>
            </a:r>
          </a:p>
        </p:txBody>
      </p:sp>
      <p:sp>
        <p:nvSpPr>
          <p:cNvPr id="201736" name="Rectangle 8"/>
          <p:cNvSpPr>
            <a:spLocks noChangeArrowheads="1"/>
          </p:cNvSpPr>
          <p:nvPr/>
        </p:nvSpPr>
        <p:spPr bwMode="auto">
          <a:xfrm>
            <a:off x="533400" y="3124200"/>
            <a:ext cx="1981200" cy="2667000"/>
          </a:xfrm>
          <a:prstGeom prst="rect">
            <a:avLst/>
          </a:prstGeom>
          <a:noFill/>
          <a:ln w="38100">
            <a:noFill/>
            <a:miter lim="800000"/>
            <a:headEnd/>
            <a:tailEnd/>
          </a:ln>
          <a:effectLst/>
        </p:spPr>
        <p:txBody>
          <a:bodyPr lIns="90488" tIns="109728" rIns="90488" bIns="44450"/>
          <a:lstStyle/>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Financial statements and financial reporting</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Accounting and capital allocation</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High-quality standards</a:t>
            </a:r>
          </a:p>
        </p:txBody>
      </p:sp>
      <p:sp>
        <p:nvSpPr>
          <p:cNvPr id="201737" name="Rectangle 9"/>
          <p:cNvSpPr>
            <a:spLocks noChangeArrowheads="1"/>
          </p:cNvSpPr>
          <p:nvPr/>
        </p:nvSpPr>
        <p:spPr bwMode="auto">
          <a:xfrm>
            <a:off x="4495800" y="3124200"/>
            <a:ext cx="2057400" cy="21336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IOSCO</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IASB</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Hierarchy of IFRS</a:t>
            </a:r>
          </a:p>
        </p:txBody>
      </p:sp>
      <p:sp>
        <p:nvSpPr>
          <p:cNvPr id="201738" name="Rectangle 10"/>
          <p:cNvSpPr>
            <a:spLocks noChangeArrowheads="1"/>
          </p:cNvSpPr>
          <p:nvPr/>
        </p:nvSpPr>
        <p:spPr bwMode="auto">
          <a:xfrm>
            <a:off x="6477000" y="3124200"/>
            <a:ext cx="2133600" cy="2743200"/>
          </a:xfrm>
          <a:prstGeom prst="rect">
            <a:avLst/>
          </a:prstGeom>
          <a:noFill/>
          <a:ln w="38100" algn="ctr">
            <a:noFill/>
            <a:miter lim="800000"/>
            <a:headEnd/>
            <a:tailEnd/>
          </a:ln>
          <a:effectLst/>
        </p:spPr>
        <p:txBody>
          <a:bodyPr lIns="90488" tIns="109728" rIns="90488" bIns="44450"/>
          <a:lstStyle/>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Political environment</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Expectations gap</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Significant financial reporting issues</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Ethics</a:t>
            </a:r>
          </a:p>
          <a:p>
            <a:pPr marL="228600" indent="-228600" algn="l">
              <a:lnSpc>
                <a:spcPct val="115000"/>
              </a:lnSpc>
              <a:spcBef>
                <a:spcPct val="60000"/>
              </a:spcBef>
              <a:buClr>
                <a:srgbClr val="CC0000"/>
              </a:buClr>
              <a:buSzPct val="80000"/>
              <a:buFont typeface="Wingdings" pitchFamily="2" charset="2"/>
              <a:buBlip>
                <a:blip r:embed="rId3"/>
              </a:buBlip>
              <a:defRPr/>
            </a:pPr>
            <a:r>
              <a:rPr lang="en-US" sz="1400" b="1">
                <a:effectLst>
                  <a:outerShdw blurRad="38100" dist="38100" dir="2700000" algn="tl">
                    <a:srgbClr val="C0C0C0"/>
                  </a:outerShdw>
                </a:effectLst>
                <a:latin typeface="Arial" charset="0"/>
              </a:rPr>
              <a:t>International convergence</a:t>
            </a:r>
          </a:p>
        </p:txBody>
      </p:sp>
      <p:cxnSp>
        <p:nvCxnSpPr>
          <p:cNvPr id="5130" name="AutoShape 17"/>
          <p:cNvCxnSpPr>
            <a:cxnSpLocks noChangeShapeType="1"/>
            <a:stCxn id="201742" idx="2"/>
            <a:endCxn id="201734" idx="0"/>
          </p:cNvCxnSpPr>
          <p:nvPr/>
        </p:nvCxnSpPr>
        <p:spPr bwMode="auto">
          <a:xfrm rot="16200000" flipH="1">
            <a:off x="5614194" y="13494"/>
            <a:ext cx="925512" cy="2933700"/>
          </a:xfrm>
          <a:prstGeom prst="bentConnector3">
            <a:avLst>
              <a:gd name="adj1" fmla="val 50944"/>
            </a:avLst>
          </a:prstGeom>
          <a:noFill/>
          <a:ln w="38100" cap="sq">
            <a:solidFill>
              <a:srgbClr val="009A96"/>
            </a:solidFill>
            <a:miter lim="800000"/>
            <a:headEnd/>
            <a:tailEnd type="triangle" w="med" len="med"/>
          </a:ln>
        </p:spPr>
      </p:cxnSp>
      <p:cxnSp>
        <p:nvCxnSpPr>
          <p:cNvPr id="5131" name="AutoShape 18"/>
          <p:cNvCxnSpPr>
            <a:cxnSpLocks noChangeShapeType="1"/>
            <a:stCxn id="201742" idx="2"/>
            <a:endCxn id="5123" idx="0"/>
          </p:cNvCxnSpPr>
          <p:nvPr/>
        </p:nvCxnSpPr>
        <p:spPr bwMode="auto">
          <a:xfrm rot="5400000">
            <a:off x="2642394" y="-24606"/>
            <a:ext cx="925512" cy="3009900"/>
          </a:xfrm>
          <a:prstGeom prst="bentConnector3">
            <a:avLst>
              <a:gd name="adj1" fmla="val 50944"/>
            </a:avLst>
          </a:prstGeom>
          <a:noFill/>
          <a:ln w="38100" cap="sq">
            <a:solidFill>
              <a:srgbClr val="009A96"/>
            </a:solidFill>
            <a:miter lim="800000"/>
            <a:headEnd/>
            <a:tailEnd type="triangle" w="med" len="med"/>
          </a:ln>
        </p:spPr>
      </p:cxnSp>
      <p:sp>
        <p:nvSpPr>
          <p:cNvPr id="201742" name="Rectangle 14"/>
          <p:cNvSpPr>
            <a:spLocks noChangeArrowheads="1"/>
          </p:cNvSpPr>
          <p:nvPr/>
        </p:nvSpPr>
        <p:spPr bwMode="auto">
          <a:xfrm>
            <a:off x="381000" y="457200"/>
            <a:ext cx="84582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a:defRPr/>
            </a:pPr>
            <a:r>
              <a:rPr lang="en-US" sz="2800" b="1">
                <a:solidFill>
                  <a:schemeClr val="bg1"/>
                </a:solidFill>
                <a:effectLst>
                  <a:outerShdw blurRad="38100" dist="38100" dir="2700000" algn="tl">
                    <a:srgbClr val="000000"/>
                  </a:outerShdw>
                </a:effectLst>
                <a:latin typeface="Arial" charset="0"/>
              </a:rPr>
              <a:t>Financial Reporting and Accounting Standards</a:t>
            </a:r>
          </a:p>
        </p:txBody>
      </p:sp>
    </p:spTree>
    <p:extLst>
      <p:ext uri="{BB962C8B-B14F-4D97-AF65-F5344CB8AC3E}">
        <p14:creationId xmlns:p14="http://schemas.microsoft.com/office/powerpoint/2010/main" val="58065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6147" name="Rectangle 16"/>
          <p:cNvSpPr>
            <a:spLocks noChangeArrowheads="1"/>
          </p:cNvSpPr>
          <p:nvPr/>
        </p:nvSpPr>
        <p:spPr bwMode="auto">
          <a:xfrm>
            <a:off x="881063" y="1447800"/>
            <a:ext cx="7424737" cy="457200"/>
          </a:xfrm>
          <a:prstGeom prst="rect">
            <a:avLst/>
          </a:prstGeom>
          <a:noFill/>
          <a:ln w="12700" cap="sq">
            <a:noFill/>
            <a:miter lim="800000"/>
            <a:headEnd type="none" w="sm" len="sm"/>
            <a:tailEnd type="none" w="sm" len="sm"/>
          </a:ln>
        </p:spPr>
        <p:txBody>
          <a:bodyPr wrap="none">
            <a:spAutoFit/>
          </a:bodyPr>
          <a:lstStyle/>
          <a:p>
            <a:r>
              <a:rPr lang="en-US">
                <a:latin typeface="Arial" charset="0"/>
              </a:rPr>
              <a:t>World markets are becoming increasingly intertwined.</a:t>
            </a:r>
          </a:p>
        </p:txBody>
      </p:sp>
      <p:pic>
        <p:nvPicPr>
          <p:cNvPr id="6148" name="Picture 17"/>
          <p:cNvPicPr>
            <a:picLocks noChangeAspect="1" noChangeArrowheads="1"/>
          </p:cNvPicPr>
          <p:nvPr/>
        </p:nvPicPr>
        <p:blipFill>
          <a:blip r:embed="rId3"/>
          <a:srcRect/>
          <a:stretch>
            <a:fillRect/>
          </a:stretch>
        </p:blipFill>
        <p:spPr bwMode="auto">
          <a:xfrm>
            <a:off x="457200" y="2895600"/>
            <a:ext cx="8305800" cy="2943225"/>
          </a:xfrm>
          <a:prstGeom prst="rect">
            <a:avLst/>
          </a:prstGeom>
          <a:noFill/>
          <a:ln w="12700" cap="sq">
            <a:noFill/>
            <a:miter lim="800000"/>
            <a:headEnd type="none" w="sm" len="sm"/>
            <a:tailEnd type="none" w="sm" len="sm"/>
          </a:ln>
        </p:spPr>
      </p:pic>
      <p:sp>
        <p:nvSpPr>
          <p:cNvPr id="6149" name="Rectangle 18"/>
          <p:cNvSpPr>
            <a:spLocks noChangeArrowheads="1"/>
          </p:cNvSpPr>
          <p:nvPr/>
        </p:nvSpPr>
        <p:spPr bwMode="auto">
          <a:xfrm>
            <a:off x="1752600" y="2209800"/>
            <a:ext cx="5797550" cy="427038"/>
          </a:xfrm>
          <a:prstGeom prst="rect">
            <a:avLst/>
          </a:prstGeom>
          <a:noFill/>
          <a:ln w="12700" cap="sq">
            <a:noFill/>
            <a:miter lim="800000"/>
            <a:headEnd type="none" w="sm" len="sm"/>
            <a:tailEnd type="none" w="sm" len="sm"/>
          </a:ln>
        </p:spPr>
        <p:txBody>
          <a:bodyPr wrap="none">
            <a:spAutoFit/>
          </a:bodyPr>
          <a:lstStyle/>
          <a:p>
            <a:pPr algn="l"/>
            <a:r>
              <a:rPr lang="en-US" sz="2200" b="1">
                <a:solidFill>
                  <a:srgbClr val="CC0000"/>
                </a:solidFill>
                <a:latin typeface="Arial" charset="0"/>
              </a:rPr>
              <a:t>Top 20</a:t>
            </a:r>
            <a:r>
              <a:rPr lang="en-US" sz="2200">
                <a:latin typeface="Arial" charset="0"/>
              </a:rPr>
              <a:t> Global Companies In Terms Of Sales</a:t>
            </a:r>
          </a:p>
        </p:txBody>
      </p:sp>
      <p:sp>
        <p:nvSpPr>
          <p:cNvPr id="6150" name="Line 19"/>
          <p:cNvSpPr>
            <a:spLocks noChangeShapeType="1"/>
          </p:cNvSpPr>
          <p:nvPr/>
        </p:nvSpPr>
        <p:spPr bwMode="auto">
          <a:xfrm>
            <a:off x="1752600" y="2667000"/>
            <a:ext cx="5791200" cy="0"/>
          </a:xfrm>
          <a:prstGeom prst="line">
            <a:avLst/>
          </a:prstGeom>
          <a:noFill/>
          <a:ln w="28575" cap="sq">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180267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7171" name="Rectangle 7"/>
          <p:cNvSpPr>
            <a:spLocks noChangeArrowheads="1"/>
          </p:cNvSpPr>
          <p:nvPr/>
        </p:nvSpPr>
        <p:spPr bwMode="auto">
          <a:xfrm>
            <a:off x="685800" y="1371600"/>
            <a:ext cx="7848600" cy="968375"/>
          </a:xfrm>
          <a:prstGeom prst="rect">
            <a:avLst/>
          </a:prstGeom>
          <a:noFill/>
          <a:ln w="12700" cap="sq">
            <a:noFill/>
            <a:miter lim="800000"/>
            <a:headEnd type="none" w="sm" len="sm"/>
            <a:tailEnd type="none" w="sm" len="sm"/>
          </a:ln>
        </p:spPr>
        <p:txBody>
          <a:bodyPr>
            <a:spAutoFit/>
          </a:bodyPr>
          <a:lstStyle/>
          <a:p>
            <a:pPr algn="l">
              <a:lnSpc>
                <a:spcPct val="120000"/>
              </a:lnSpc>
            </a:pPr>
            <a:r>
              <a:rPr lang="en-US">
                <a:latin typeface="Arial" charset="0"/>
              </a:rPr>
              <a:t>Significant number of foreign companies are found on national exchanges.</a:t>
            </a:r>
          </a:p>
        </p:txBody>
      </p:sp>
      <p:pic>
        <p:nvPicPr>
          <p:cNvPr id="7172" name="Picture 8"/>
          <p:cNvPicPr>
            <a:picLocks noChangeAspect="1" noChangeArrowheads="1"/>
          </p:cNvPicPr>
          <p:nvPr/>
        </p:nvPicPr>
        <p:blipFill>
          <a:blip r:embed="rId3"/>
          <a:srcRect/>
          <a:stretch>
            <a:fillRect/>
          </a:stretch>
        </p:blipFill>
        <p:spPr bwMode="auto">
          <a:xfrm>
            <a:off x="533400" y="2771775"/>
            <a:ext cx="8153400" cy="2943225"/>
          </a:xfrm>
          <a:prstGeom prst="rect">
            <a:avLst/>
          </a:prstGeom>
          <a:noFill/>
          <a:ln w="12700" cap="sq">
            <a:noFill/>
            <a:miter lim="800000"/>
            <a:headEnd type="none" w="sm" len="sm"/>
            <a:tailEnd type="none" w="sm" len="sm"/>
          </a:ln>
        </p:spPr>
      </p:pic>
      <p:sp>
        <p:nvSpPr>
          <p:cNvPr id="7173" name="Rectangle 9"/>
          <p:cNvSpPr>
            <a:spLocks noChangeArrowheads="1"/>
          </p:cNvSpPr>
          <p:nvPr/>
        </p:nvSpPr>
        <p:spPr bwMode="auto">
          <a:xfrm>
            <a:off x="6781800" y="2132013"/>
            <a:ext cx="2057400" cy="639762"/>
          </a:xfrm>
          <a:prstGeom prst="rect">
            <a:avLst/>
          </a:prstGeom>
          <a:noFill/>
          <a:ln w="12700" cap="sq">
            <a:noFill/>
            <a:miter lim="800000"/>
            <a:headEnd type="none" w="sm" len="sm"/>
            <a:tailEnd type="none" w="sm" len="sm"/>
          </a:ln>
        </p:spPr>
        <p:txBody>
          <a:bodyPr>
            <a:spAutoFit/>
          </a:bodyPr>
          <a:lstStyle/>
          <a:p>
            <a:pPr algn="l"/>
            <a:r>
              <a:rPr lang="en-US" sz="1200" b="1">
                <a:solidFill>
                  <a:srgbClr val="CC0000"/>
                </a:solidFill>
                <a:latin typeface="Arial" charset="0"/>
              </a:rPr>
              <a:t>Illustration 1-2</a:t>
            </a:r>
          </a:p>
          <a:p>
            <a:pPr algn="l"/>
            <a:r>
              <a:rPr lang="en-US" sz="1200">
                <a:latin typeface="Arial" charset="0"/>
              </a:rPr>
              <a:t>International Exchange</a:t>
            </a:r>
          </a:p>
          <a:p>
            <a:pPr algn="l"/>
            <a:r>
              <a:rPr lang="en-US" sz="1200">
                <a:latin typeface="Arial" charset="0"/>
              </a:rPr>
              <a:t>Statistics</a:t>
            </a:r>
          </a:p>
        </p:txBody>
      </p:sp>
    </p:spTree>
    <p:extLst>
      <p:ext uri="{BB962C8B-B14F-4D97-AF65-F5344CB8AC3E}">
        <p14:creationId xmlns:p14="http://schemas.microsoft.com/office/powerpoint/2010/main" val="2877697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990600" y="6400800"/>
            <a:ext cx="8077200" cy="304800"/>
          </a:xfrm>
          <a:prstGeom prst="rect">
            <a:avLst/>
          </a:prstGeom>
          <a:solidFill>
            <a:schemeClr val="bg1"/>
          </a:solidFill>
          <a:ln w="19050">
            <a:noFill/>
            <a:miter lim="800000"/>
            <a:headEnd/>
            <a:tailEnd/>
          </a:ln>
          <a:effectLst/>
        </p:spPr>
        <p:txBody>
          <a:bodyPr>
            <a:spAutoFit/>
          </a:bodyPr>
          <a:lstStyle/>
          <a:p>
            <a:pPr marL="457200" indent="-457200" algn="r">
              <a:spcBef>
                <a:spcPct val="50000"/>
              </a:spcBef>
              <a:defRPr/>
            </a:pPr>
            <a:r>
              <a:rPr lang="en-US" sz="1400" b="1" i="1">
                <a:solidFill>
                  <a:schemeClr val="bg2"/>
                </a:solidFill>
                <a:effectLst>
                  <a:outerShdw blurRad="38100" dist="38100" dir="2700000" algn="tl">
                    <a:srgbClr val="C0C0C0"/>
                  </a:outerShdw>
                </a:effectLst>
                <a:latin typeface="Arial" charset="0"/>
              </a:rPr>
              <a:t>LO 1  Identify the major financial statements and other means of financial reporting.</a:t>
            </a:r>
          </a:p>
        </p:txBody>
      </p:sp>
      <p:sp>
        <p:nvSpPr>
          <p:cNvPr id="219139" name="Rectangle 3"/>
          <p:cNvSpPr>
            <a:spLocks noGrp="1" noChangeArrowheads="1"/>
          </p:cNvSpPr>
          <p:nvPr>
            <p:ph type="title"/>
          </p:nvPr>
        </p:nvSpPr>
        <p:spPr bwMode="auto">
          <a:xfrm>
            <a:off x="457200" y="430213"/>
            <a:ext cx="8229600" cy="560387"/>
          </a:xfrm>
          <a:solidFill>
            <a:srgbClr val="336699"/>
          </a:solidFill>
          <a:ln w="12700" algn="ctr">
            <a:solidFill>
              <a:schemeClr val="tx1"/>
            </a:solidFill>
            <a:miter lim="800000"/>
            <a:headEnd/>
            <a:tailEnd/>
          </a:ln>
          <a:effectLst>
            <a:outerShdw dist="107763" dir="2700000" algn="ctr" rotWithShape="0">
              <a:schemeClr val="bg2"/>
            </a:outerShdw>
          </a:effectLst>
        </p:spPr>
        <p:txBody>
          <a:bodyPr vert="horz" wrap="square" lIns="0" tIns="44450" rIns="0" bIns="44450" numCol="1" anchor="t" anchorCtr="0" compatLnSpc="1">
            <a:prstTxWarp prst="textNoShape">
              <a:avLst/>
            </a:prstTxWarp>
          </a:bodyPr>
          <a:lstStyle/>
          <a:p>
            <a:pPr algn="ctr">
              <a:defRPr/>
            </a:pPr>
            <a:r>
              <a:rPr lang="en-US" sz="3000" smtClean="0">
                <a:solidFill>
                  <a:schemeClr val="bg1"/>
                </a:solidFill>
                <a:effectLst>
                  <a:outerShdw blurRad="38100" dist="38100" dir="2700000" algn="tl">
                    <a:srgbClr val="000000"/>
                  </a:outerShdw>
                </a:effectLst>
              </a:rPr>
              <a:t>Global Markets</a:t>
            </a:r>
          </a:p>
        </p:txBody>
      </p:sp>
      <p:sp>
        <p:nvSpPr>
          <p:cNvPr id="8196" name="Rectangle 4"/>
          <p:cNvSpPr>
            <a:spLocks noChangeArrowheads="1"/>
          </p:cNvSpPr>
          <p:nvPr/>
        </p:nvSpPr>
        <p:spPr bwMode="auto">
          <a:xfrm>
            <a:off x="533400" y="1416050"/>
            <a:ext cx="8153400" cy="488950"/>
          </a:xfrm>
          <a:prstGeom prst="rect">
            <a:avLst/>
          </a:prstGeom>
          <a:noFill/>
          <a:ln w="12700" cap="sq">
            <a:noFill/>
            <a:miter lim="800000"/>
            <a:headEnd type="none" w="sm" len="sm"/>
            <a:tailEnd type="none" w="sm" len="sm"/>
          </a:ln>
        </p:spPr>
        <p:txBody>
          <a:bodyPr>
            <a:spAutoFit/>
          </a:bodyPr>
          <a:lstStyle/>
          <a:p>
            <a:pPr algn="l"/>
            <a:r>
              <a:rPr lang="en-US" sz="2600" b="1">
                <a:solidFill>
                  <a:srgbClr val="006600"/>
                </a:solidFill>
                <a:latin typeface="Arial" charset="0"/>
              </a:rPr>
              <a:t>Financial Statements and Financial Reporting</a:t>
            </a:r>
          </a:p>
        </p:txBody>
      </p:sp>
      <p:sp>
        <p:nvSpPr>
          <p:cNvPr id="8197" name="Rectangle 7"/>
          <p:cNvSpPr>
            <a:spLocks noChangeArrowheads="1"/>
          </p:cNvSpPr>
          <p:nvPr/>
        </p:nvSpPr>
        <p:spPr bwMode="auto">
          <a:xfrm>
            <a:off x="685800" y="2070100"/>
            <a:ext cx="8153400" cy="2654300"/>
          </a:xfrm>
          <a:prstGeom prst="rect">
            <a:avLst/>
          </a:prstGeom>
          <a:noFill/>
          <a:ln w="12700">
            <a:noFill/>
            <a:miter lim="800000"/>
            <a:headEnd/>
            <a:tailEnd/>
          </a:ln>
        </p:spPr>
        <p:txBody>
          <a:bodyPr lIns="90488" tIns="44450" rIns="90488" bIns="44450"/>
          <a:lstStyle/>
          <a:p>
            <a:pPr marL="457200" indent="-457200" algn="l">
              <a:spcBef>
                <a:spcPct val="50000"/>
              </a:spcBef>
            </a:pPr>
            <a:r>
              <a:rPr lang="en-US" b="1">
                <a:latin typeface="Arial" charset="0"/>
              </a:rPr>
              <a:t>Characteristics of accounting</a:t>
            </a:r>
            <a:r>
              <a:rPr lang="en-US">
                <a:latin typeface="Arial" charset="0"/>
              </a:rPr>
              <a:t> are:</a:t>
            </a:r>
          </a:p>
          <a:p>
            <a:pPr marL="914400" lvl="1" indent="-685800" algn="l">
              <a:lnSpc>
                <a:spcPct val="110000"/>
              </a:lnSpc>
              <a:spcBef>
                <a:spcPct val="70000"/>
              </a:spcBef>
              <a:buClr>
                <a:srgbClr val="CC0000"/>
              </a:buClr>
              <a:buFontTx/>
              <a:buAutoNum type="arabicParenBoth"/>
            </a:pPr>
            <a:r>
              <a:rPr lang="en-US" sz="2200">
                <a:latin typeface="Arial" charset="0"/>
              </a:rPr>
              <a:t>the </a:t>
            </a:r>
            <a:r>
              <a:rPr lang="en-US" sz="2200" b="1">
                <a:solidFill>
                  <a:srgbClr val="CC0000"/>
                </a:solidFill>
                <a:latin typeface="Arial" charset="0"/>
              </a:rPr>
              <a:t>identification</a:t>
            </a:r>
            <a:r>
              <a:rPr lang="en-US" sz="2200">
                <a:latin typeface="Arial" charset="0"/>
              </a:rPr>
              <a:t>, </a:t>
            </a:r>
            <a:r>
              <a:rPr lang="en-US" sz="2200" b="1">
                <a:solidFill>
                  <a:srgbClr val="CC0000"/>
                </a:solidFill>
                <a:latin typeface="Arial" charset="0"/>
              </a:rPr>
              <a:t>measurement</a:t>
            </a:r>
            <a:r>
              <a:rPr lang="en-US" sz="2200">
                <a:latin typeface="Arial" charset="0"/>
              </a:rPr>
              <a:t>, and </a:t>
            </a:r>
            <a:r>
              <a:rPr lang="en-US" sz="2200" b="1">
                <a:solidFill>
                  <a:srgbClr val="CC0000"/>
                </a:solidFill>
                <a:latin typeface="Arial" charset="0"/>
              </a:rPr>
              <a:t>communication</a:t>
            </a:r>
            <a:r>
              <a:rPr lang="en-US" sz="2200">
                <a:latin typeface="Arial" charset="0"/>
              </a:rPr>
              <a:t> of financial information about </a:t>
            </a:r>
          </a:p>
          <a:p>
            <a:pPr marL="914400" lvl="1" indent="-685800" algn="l">
              <a:lnSpc>
                <a:spcPct val="110000"/>
              </a:lnSpc>
              <a:spcBef>
                <a:spcPct val="70000"/>
              </a:spcBef>
              <a:buClr>
                <a:srgbClr val="CC0000"/>
              </a:buClr>
              <a:buFontTx/>
              <a:buAutoNum type="arabicParenBoth"/>
            </a:pPr>
            <a:r>
              <a:rPr lang="en-US" sz="2200">
                <a:latin typeface="Arial" charset="0"/>
              </a:rPr>
              <a:t>economic entities to </a:t>
            </a:r>
          </a:p>
          <a:p>
            <a:pPr marL="914400" lvl="1" indent="-685800" algn="l">
              <a:lnSpc>
                <a:spcPct val="110000"/>
              </a:lnSpc>
              <a:spcBef>
                <a:spcPct val="70000"/>
              </a:spcBef>
              <a:buClr>
                <a:srgbClr val="CC0000"/>
              </a:buClr>
              <a:buFontTx/>
              <a:buAutoNum type="arabicParenBoth"/>
            </a:pPr>
            <a:r>
              <a:rPr lang="en-US" sz="2200">
                <a:latin typeface="Arial" charset="0"/>
              </a:rPr>
              <a:t>interested parties.	</a:t>
            </a:r>
          </a:p>
        </p:txBody>
      </p:sp>
    </p:spTree>
    <p:extLst>
      <p:ext uri="{BB962C8B-B14F-4D97-AF65-F5344CB8AC3E}">
        <p14:creationId xmlns:p14="http://schemas.microsoft.com/office/powerpoint/2010/main" val="4047059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2399</Words>
  <Application>Microsoft Office PowerPoint</Application>
  <PresentationFormat>On-screen Show (4:3)</PresentationFormat>
  <Paragraphs>367</Paragraphs>
  <Slides>50</Slides>
  <Notes>48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FINANCIAL REPORTING AND ACCOUNTING STANDARDS</vt:lpstr>
      <vt:lpstr>KEMAMPUAN AKHIR YANG DIHARAPKAN</vt:lpstr>
      <vt:lpstr>PowerPoint Presentation</vt:lpstr>
      <vt:lpstr>PowerPoint Presentation</vt:lpstr>
      <vt:lpstr>Learning Objectives</vt:lpstr>
      <vt:lpstr>PowerPoint Presentation</vt:lpstr>
      <vt:lpstr>Global Markets</vt:lpstr>
      <vt:lpstr>Global Markets</vt:lpstr>
      <vt:lpstr>Global Markets</vt:lpstr>
      <vt:lpstr>Global Markets</vt:lpstr>
      <vt:lpstr>Global Markets</vt:lpstr>
      <vt:lpstr>Global Markets</vt:lpstr>
      <vt:lpstr>Global Markets</vt:lpstr>
      <vt:lpstr>PowerPoint Presentation</vt:lpstr>
      <vt:lpstr>Objective of Financial Accounting</vt:lpstr>
      <vt:lpstr>Objective of Financial Accounting</vt:lpstr>
      <vt:lpstr>Objective of Financial Accounting</vt:lpstr>
      <vt:lpstr>Objective of Financial Accounting</vt:lpstr>
      <vt:lpstr>Objective of Financial Accounting</vt:lpstr>
      <vt:lpstr>Standard-Setting Organizations</vt:lpstr>
      <vt:lpstr>Standard-Setting Organizations</vt:lpstr>
      <vt:lpstr>Standard-Setting Organizations</vt:lpstr>
      <vt:lpstr>Standard-Setting Organizations</vt:lpstr>
      <vt:lpstr>Standard-Setting Organizations</vt:lpstr>
      <vt:lpstr>Standard-Setting Organizations</vt:lpstr>
      <vt:lpstr>Standard-Setting Organizations</vt:lpstr>
      <vt:lpstr>Standard-Setting Organizations</vt:lpstr>
      <vt:lpstr>Due Process</vt:lpstr>
      <vt:lpstr>Due Process</vt:lpstr>
      <vt:lpstr>Due Process</vt:lpstr>
      <vt:lpstr>Types of Pronouncements</vt:lpstr>
      <vt:lpstr>Types of Pronouncements</vt:lpstr>
      <vt:lpstr>Types of Pronouncements</vt:lpstr>
      <vt:lpstr>Financial Reporting Challenges</vt:lpstr>
      <vt:lpstr>Financial Reporting Challenges</vt:lpstr>
      <vt:lpstr>Financial Reporting Challenges</vt:lpstr>
      <vt:lpstr>Financial Reporting Challenges</vt:lpstr>
      <vt:lpstr>Financial Reporting Challenges</vt:lpstr>
      <vt:lpstr>PowerPoint Presentation</vt:lpstr>
      <vt:lpstr>PowerPoint Presentation</vt:lpstr>
      <vt:lpstr>Securities and Exchange Commission</vt:lpstr>
      <vt:lpstr>Financial Accounting Standards Board</vt:lpstr>
      <vt:lpstr>Financial Accounting Standards Board</vt:lpstr>
      <vt:lpstr>Financial Accounting Standards Board</vt:lpstr>
      <vt:lpstr>Financial Accounting Standards Board</vt:lpstr>
      <vt:lpstr>Financial Accounting Standards Board</vt:lpstr>
      <vt:lpstr>Financial Accounting Standards Board</vt:lpstr>
      <vt:lpstr>International Accounting Convergence</vt:lpstr>
      <vt:lpstr>International Accounting Convergence</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19</cp:revision>
  <dcterms:created xsi:type="dcterms:W3CDTF">2017-09-09T11:34:57Z</dcterms:created>
  <dcterms:modified xsi:type="dcterms:W3CDTF">2017-09-18T07:04:13Z</dcterms:modified>
</cp:coreProperties>
</file>