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45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1.bin"/></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2.bin"/></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1413" y="691842"/>
            <a:ext cx="4578350" cy="3416561"/>
          </a:xfrm>
          <a:ln/>
        </p:spPr>
      </p:sp>
      <p:sp>
        <p:nvSpPr>
          <p:cNvPr id="686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Rot="1" noChangeAspect="1" noChangeArrowheads="1" noTextEdit="1"/>
          </p:cNvSpPr>
          <p:nvPr>
            <p:ph type="sldImg"/>
          </p:nvPr>
        </p:nvSpPr>
        <p:spPr>
          <a:ln/>
        </p:spPr>
      </p:sp>
      <p:graphicFrame>
        <p:nvGraphicFramePr>
          <p:cNvPr id="5122" name="Object 4"/>
          <p:cNvGraphicFramePr>
            <a:graphicFrameLocks noGrp="1" noChangeAspect="1"/>
          </p:cNvGraphicFramePr>
          <p:nvPr>
            <p:ph type="body" idx="1"/>
          </p:nvPr>
        </p:nvGraphicFramePr>
        <p:xfrm>
          <a:off x="1168400" y="4724427"/>
          <a:ext cx="4470400" cy="3336004"/>
        </p:xfrm>
        <a:graphic>
          <a:graphicData uri="http://schemas.openxmlformats.org/presentationml/2006/ole">
            <mc:AlternateContent xmlns:mc="http://schemas.openxmlformats.org/markup-compatibility/2006">
              <mc:Choice xmlns:v="urn:schemas-microsoft-com:vml" Requires="v">
                <p:oleObj spid="_x0000_s32772"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4724427"/>
                        <a:ext cx="4470400" cy="3336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p:spPr>
      </p:sp>
      <p:graphicFrame>
        <p:nvGraphicFramePr>
          <p:cNvPr id="6146" name="Object 4"/>
          <p:cNvGraphicFramePr>
            <a:graphicFrameLocks noGrp="1" noChangeAspect="1"/>
          </p:cNvGraphicFramePr>
          <p:nvPr>
            <p:ph type="body" idx="1"/>
          </p:nvPr>
        </p:nvGraphicFramePr>
        <p:xfrm>
          <a:off x="1371600" y="4534881"/>
          <a:ext cx="4165600" cy="3108549"/>
        </p:xfrm>
        <a:graphic>
          <a:graphicData uri="http://schemas.openxmlformats.org/presentationml/2006/ole">
            <mc:AlternateContent xmlns:mc="http://schemas.openxmlformats.org/markup-compatibility/2006">
              <mc:Choice xmlns:v="urn:schemas-microsoft-com:vml" Requires="v">
                <p:oleObj spid="_x0000_s33796" name="Slide" r:id="rId4" imgW="4572180" imgH="3429001" progId="PowerPoint.Slide.8">
                  <p:embed/>
                </p:oleObj>
              </mc:Choice>
              <mc:Fallback>
                <p:oleObj name="Slide" r:id="rId4" imgW="4572180" imgH="342900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534881"/>
                        <a:ext cx="4165600" cy="3108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1413" y="691842"/>
            <a:ext cx="4578350" cy="3416561"/>
          </a:xfrm>
          <a:ln/>
        </p:spPr>
      </p:sp>
      <p:sp>
        <p:nvSpPr>
          <p:cNvPr id="696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1413" y="691842"/>
            <a:ext cx="4578350" cy="3416561"/>
          </a:xfrm>
          <a:ln/>
        </p:spPr>
      </p:sp>
      <p:sp>
        <p:nvSpPr>
          <p:cNvPr id="71683"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33475" y="687104"/>
            <a:ext cx="4591050" cy="3426038"/>
          </a:xfrm>
          <a:ln cap="flat"/>
        </p:spPr>
      </p:sp>
      <p:sp>
        <p:nvSpPr>
          <p:cNvPr id="129027" name="Rectangle 3"/>
          <p:cNvSpPr>
            <a:spLocks noGrp="1" noChangeArrowheads="1"/>
          </p:cNvSpPr>
          <p:nvPr>
            <p:ph type="body" idx="1"/>
          </p:nvPr>
        </p:nvSpPr>
        <p:spPr>
          <a:xfrm>
            <a:off x="914400" y="4343755"/>
            <a:ext cx="5029200" cy="4114721"/>
          </a:xfrm>
          <a:noFill/>
          <a:ln w="9525"/>
        </p:spPr>
        <p:txBody>
          <a:bodyPr lIns="92075" tIns="46038" rIns="92075" bIns="46038"/>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4.xls"/><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Microsoft_Excel_97-2003_Worksheet6.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oleObject" Target="../embeddings/Microsoft_Excel_97-2003_Worksheet7.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3200" b="1" dirty="0">
                <a:effectLst>
                  <a:outerShdw blurRad="38100" dist="38100" dir="2700000" algn="tl">
                    <a:srgbClr val="000000"/>
                  </a:outerShdw>
                </a:effectLst>
                <a:latin typeface="Arial" charset="0"/>
              </a:rPr>
              <a:t>ACQUISITION AND DISPOSITION OF PROPERTY, PLANT, AND EQUIPMENT</a:t>
            </a:r>
            <a:endParaRPr lang="en-US" sz="32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#10</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14400" y="1981200"/>
            <a:ext cx="7543800" cy="3363913"/>
          </a:xfrm>
          <a:prstGeom prst="rect">
            <a:avLst/>
          </a:prstGeom>
          <a:noFill/>
          <a:ln w="28575" cap="sq" algn="ctr">
            <a:noFill/>
            <a:miter lim="800000"/>
            <a:headEnd type="none" w="sm" len="sm"/>
            <a:tailEnd type="none" w="sm" len="sm"/>
          </a:ln>
        </p:spPr>
        <p:txBody>
          <a:bodyPr>
            <a:spAutoFit/>
          </a:bodyPr>
          <a:lstStyle/>
          <a:p>
            <a:pPr algn="l">
              <a:lnSpc>
                <a:spcPct val="120000"/>
              </a:lnSpc>
              <a:spcBef>
                <a:spcPct val="60000"/>
              </a:spcBef>
              <a:buSzPct val="80000"/>
            </a:pPr>
            <a:r>
              <a:rPr lang="en-US" sz="2300">
                <a:solidFill>
                  <a:schemeClr val="tx1"/>
                </a:solidFill>
                <a:latin typeface="Arial" charset="0"/>
              </a:rPr>
              <a:t>Improvements with limited lives</a:t>
            </a:r>
            <a:r>
              <a:rPr lang="en-US" sz="2300" b="0">
                <a:solidFill>
                  <a:schemeClr val="tx1"/>
                </a:solidFill>
                <a:latin typeface="Arial" charset="0"/>
              </a:rPr>
              <a:t>, such as private driveways, walks, fences, and parking lots, are recorded as </a:t>
            </a:r>
            <a:r>
              <a:rPr lang="en-US" sz="2300">
                <a:solidFill>
                  <a:srgbClr val="800000"/>
                </a:solidFill>
                <a:latin typeface="Arial" charset="0"/>
              </a:rPr>
              <a:t>Land Improvements</a:t>
            </a:r>
            <a:r>
              <a:rPr lang="en-US" sz="2300" b="0">
                <a:solidFill>
                  <a:schemeClr val="tx1"/>
                </a:solidFill>
                <a:latin typeface="Arial" charset="0"/>
              </a:rPr>
              <a:t> and depreciated.</a:t>
            </a:r>
          </a:p>
          <a:p>
            <a:pPr marL="685800" lvl="1" indent="-457200" algn="l">
              <a:lnSpc>
                <a:spcPct val="120000"/>
              </a:lnSpc>
              <a:spcBef>
                <a:spcPct val="60000"/>
              </a:spcBef>
              <a:buClr>
                <a:srgbClr val="800000"/>
              </a:buClr>
              <a:buSzPct val="90000"/>
              <a:buFont typeface="Arial" charset="0"/>
              <a:buChar char="►"/>
            </a:pPr>
            <a:r>
              <a:rPr lang="en-US" sz="2200" b="0">
                <a:solidFill>
                  <a:schemeClr val="tx1"/>
                </a:solidFill>
                <a:latin typeface="Arial" charset="0"/>
              </a:rPr>
              <a:t>Land acquired and held for speculation is classified as an </a:t>
            </a:r>
            <a:r>
              <a:rPr lang="en-US" sz="2200">
                <a:solidFill>
                  <a:srgbClr val="800000"/>
                </a:solidFill>
                <a:latin typeface="Arial" charset="0"/>
              </a:rPr>
              <a:t>investment</a:t>
            </a:r>
            <a:r>
              <a:rPr lang="en-US" sz="2200" b="0">
                <a:solidFill>
                  <a:schemeClr val="tx1"/>
                </a:solidFill>
                <a:latin typeface="Arial" charset="0"/>
              </a:rPr>
              <a:t>.</a:t>
            </a:r>
          </a:p>
          <a:p>
            <a:pPr marL="685800" lvl="1" indent="-457200" algn="l">
              <a:lnSpc>
                <a:spcPct val="120000"/>
              </a:lnSpc>
              <a:spcBef>
                <a:spcPct val="60000"/>
              </a:spcBef>
              <a:buClr>
                <a:srgbClr val="800000"/>
              </a:buClr>
              <a:buSzPct val="90000"/>
              <a:buFont typeface="Arial" charset="0"/>
              <a:buChar char="►"/>
            </a:pPr>
            <a:r>
              <a:rPr lang="en-US" sz="2200" b="0">
                <a:solidFill>
                  <a:schemeClr val="tx1"/>
                </a:solidFill>
                <a:latin typeface="Arial" charset="0"/>
              </a:rPr>
              <a:t>Land held by a real estate concern for resale should be classified as </a:t>
            </a:r>
            <a:r>
              <a:rPr lang="en-US" sz="2200">
                <a:solidFill>
                  <a:srgbClr val="800000"/>
                </a:solidFill>
                <a:latin typeface="Arial" charset="0"/>
              </a:rPr>
              <a:t>inventory</a:t>
            </a:r>
            <a:r>
              <a:rPr lang="en-US" sz="2200" b="0">
                <a:solidFill>
                  <a:schemeClr val="tx1"/>
                </a:solidFill>
                <a:latin typeface="Arial" charset="0"/>
              </a:rPr>
              <a:t>.</a:t>
            </a:r>
          </a:p>
        </p:txBody>
      </p:sp>
      <p:sp>
        <p:nvSpPr>
          <p:cNvPr id="110387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103877" name="Text Box 5"/>
          <p:cNvSpPr txBox="1">
            <a:spLocks noChangeArrowheads="1"/>
          </p:cNvSpPr>
          <p:nvPr/>
        </p:nvSpPr>
        <p:spPr bwMode="auto">
          <a:xfrm>
            <a:off x="3429000" y="6248400"/>
            <a:ext cx="5562600" cy="581025"/>
          </a:xfrm>
          <a:prstGeom prst="rect">
            <a:avLst/>
          </a:prstGeom>
          <a:solidFill>
            <a:schemeClr val="bg1"/>
          </a:solidFill>
          <a:ln w="19050">
            <a:noFill/>
            <a:miter lim="800000"/>
            <a:headEnd/>
            <a:tailEnd/>
          </a:ln>
          <a:effectLst/>
        </p:spPr>
        <p:txBody>
          <a:bodyPr>
            <a:spAutoFit/>
          </a:bodyPr>
          <a:lstStyle/>
          <a:p>
            <a:pPr marL="574675" indent="-574675" algn="l">
              <a:spcBef>
                <a:spcPct val="50000"/>
              </a:spcBef>
              <a:defRPr/>
            </a:pPr>
            <a:r>
              <a:rPr lang="en-US" sz="1600" i="1">
                <a:solidFill>
                  <a:schemeClr val="bg2"/>
                </a:solidFill>
                <a:effectLst>
                  <a:outerShdw blurRad="38100" dist="38100" dir="2700000" algn="tl">
                    <a:srgbClr val="C0C0C0"/>
                  </a:outerShdw>
                </a:effectLst>
                <a:latin typeface="Arial" charset="0"/>
              </a:rPr>
              <a:t>LO 2  Identify the costs to include in initial valuation of property, plant, and equipment.</a:t>
            </a:r>
          </a:p>
        </p:txBody>
      </p:sp>
      <p:sp>
        <p:nvSpPr>
          <p:cNvPr id="17413" name="Text Box 7"/>
          <p:cNvSpPr txBox="1">
            <a:spLocks noChangeArrowheads="1"/>
          </p:cNvSpPr>
          <p:nvPr/>
        </p:nvSpPr>
        <p:spPr bwMode="auto">
          <a:xfrm>
            <a:off x="685800" y="1447800"/>
            <a:ext cx="8001000" cy="519113"/>
          </a:xfrm>
          <a:prstGeom prst="rect">
            <a:avLst/>
          </a:prstGeom>
          <a:noFill/>
          <a:ln w="28575" cap="sq">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Cost of Land</a:t>
            </a:r>
            <a:endParaRPr lang="en-US" sz="2800" b="0">
              <a:solidFill>
                <a:srgbClr val="008000"/>
              </a:solidFill>
              <a:latin typeface="Arial" charset="0"/>
            </a:endParaRPr>
          </a:p>
        </p:txBody>
      </p:sp>
    </p:spTree>
    <p:extLst>
      <p:ext uri="{BB962C8B-B14F-4D97-AF65-F5344CB8AC3E}">
        <p14:creationId xmlns:p14="http://schemas.microsoft.com/office/powerpoint/2010/main" val="187880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77900" y="2057400"/>
            <a:ext cx="7861300" cy="933450"/>
          </a:xfrm>
          <a:prstGeom prst="rect">
            <a:avLst/>
          </a:prstGeom>
          <a:noFill/>
          <a:ln w="28575" cap="sq">
            <a:noFill/>
            <a:miter lim="800000"/>
            <a:headEnd type="none" w="sm" len="sm"/>
            <a:tailEnd type="none" w="sm" len="sm"/>
          </a:ln>
        </p:spPr>
        <p:txBody>
          <a:bodyPr>
            <a:spAutoFit/>
          </a:bodyPr>
          <a:lstStyle/>
          <a:p>
            <a:pPr algn="l">
              <a:lnSpc>
                <a:spcPct val="120000"/>
              </a:lnSpc>
              <a:spcBef>
                <a:spcPct val="50000"/>
              </a:spcBef>
              <a:buSzPct val="80000"/>
            </a:pPr>
            <a:r>
              <a:rPr lang="en-US" sz="2300" b="0">
                <a:solidFill>
                  <a:schemeClr val="tx1"/>
                </a:solidFill>
                <a:latin typeface="Arial" charset="0"/>
              </a:rPr>
              <a:t>Includes all costs related directly to acquisition or construction.  Cost typically include:</a:t>
            </a:r>
          </a:p>
        </p:txBody>
      </p:sp>
      <p:sp>
        <p:nvSpPr>
          <p:cNvPr id="18435" name="Text Box 3"/>
          <p:cNvSpPr txBox="1">
            <a:spLocks noChangeArrowheads="1"/>
          </p:cNvSpPr>
          <p:nvPr/>
        </p:nvSpPr>
        <p:spPr bwMode="auto">
          <a:xfrm>
            <a:off x="685800" y="14478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Cost of Buildings</a:t>
            </a:r>
          </a:p>
        </p:txBody>
      </p:sp>
      <p:sp>
        <p:nvSpPr>
          <p:cNvPr id="941061" name="Text Box 5"/>
          <p:cNvSpPr txBox="1">
            <a:spLocks noChangeArrowheads="1"/>
          </p:cNvSpPr>
          <p:nvPr/>
        </p:nvSpPr>
        <p:spPr bwMode="auto">
          <a:xfrm>
            <a:off x="3429000" y="6248400"/>
            <a:ext cx="5562600" cy="581025"/>
          </a:xfrm>
          <a:prstGeom prst="rect">
            <a:avLst/>
          </a:prstGeom>
          <a:solidFill>
            <a:schemeClr val="bg1"/>
          </a:solidFill>
          <a:ln w="19050">
            <a:noFill/>
            <a:miter lim="800000"/>
            <a:headEnd/>
            <a:tailEnd/>
          </a:ln>
          <a:effectLst/>
        </p:spPr>
        <p:txBody>
          <a:bodyPr>
            <a:spAutoFit/>
          </a:bodyPr>
          <a:lstStyle/>
          <a:p>
            <a:pPr marL="574675" indent="-574675" algn="l">
              <a:spcBef>
                <a:spcPct val="50000"/>
              </a:spcBef>
              <a:defRPr/>
            </a:pPr>
            <a:r>
              <a:rPr lang="en-US" sz="1600" i="1">
                <a:solidFill>
                  <a:schemeClr val="bg2"/>
                </a:solidFill>
                <a:effectLst>
                  <a:outerShdw blurRad="38100" dist="38100" dir="2700000" algn="tl">
                    <a:srgbClr val="C0C0C0"/>
                  </a:outerShdw>
                </a:effectLst>
                <a:latin typeface="Arial" charset="0"/>
              </a:rPr>
              <a:t>LO 2  Identify the costs to include in initial valuation of property, plant, and equipment.</a:t>
            </a:r>
          </a:p>
        </p:txBody>
      </p:sp>
      <p:sp>
        <p:nvSpPr>
          <p:cNvPr id="18437" name="Text Box 6"/>
          <p:cNvSpPr txBox="1">
            <a:spLocks noChangeArrowheads="1"/>
          </p:cNvSpPr>
          <p:nvPr/>
        </p:nvSpPr>
        <p:spPr bwMode="auto">
          <a:xfrm>
            <a:off x="990600" y="3074988"/>
            <a:ext cx="7861300" cy="1497012"/>
          </a:xfrm>
          <a:prstGeom prst="rect">
            <a:avLst/>
          </a:prstGeom>
          <a:noFill/>
          <a:ln w="28575" cap="sq">
            <a:noFill/>
            <a:miter lim="800000"/>
            <a:headEnd type="none" w="sm" len="sm"/>
            <a:tailEnd type="none" w="sm" len="sm"/>
          </a:ln>
        </p:spPr>
        <p:txBody>
          <a:bodyPr>
            <a:spAutoFit/>
          </a:bodyPr>
          <a:lstStyle/>
          <a:p>
            <a:pPr marL="574675" indent="-574675" algn="l">
              <a:lnSpc>
                <a:spcPct val="130000"/>
              </a:lnSpc>
              <a:spcBef>
                <a:spcPct val="30000"/>
              </a:spcBef>
              <a:buClr>
                <a:srgbClr val="800000"/>
              </a:buClr>
              <a:buFontTx/>
              <a:buAutoNum type="arabicParenBoth"/>
            </a:pPr>
            <a:r>
              <a:rPr lang="en-US" sz="2200" b="0">
                <a:solidFill>
                  <a:schemeClr val="tx1"/>
                </a:solidFill>
                <a:latin typeface="Arial" charset="0"/>
              </a:rPr>
              <a:t>materials, labor, and overhead costs incurred during construction and </a:t>
            </a:r>
          </a:p>
          <a:p>
            <a:pPr marL="574675" indent="-574675" algn="l">
              <a:lnSpc>
                <a:spcPct val="130000"/>
              </a:lnSpc>
              <a:spcBef>
                <a:spcPct val="30000"/>
              </a:spcBef>
              <a:buClr>
                <a:srgbClr val="800000"/>
              </a:buClr>
              <a:buFontTx/>
              <a:buAutoNum type="arabicParenBoth"/>
            </a:pPr>
            <a:r>
              <a:rPr lang="en-US" sz="2200" b="0">
                <a:solidFill>
                  <a:schemeClr val="tx1"/>
                </a:solidFill>
                <a:latin typeface="Arial" charset="0"/>
              </a:rPr>
              <a:t>professional fees and building permits.</a:t>
            </a:r>
          </a:p>
        </p:txBody>
      </p:sp>
      <p:sp>
        <p:nvSpPr>
          <p:cNvPr id="941064"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Tree>
    <p:extLst>
      <p:ext uri="{BB962C8B-B14F-4D97-AF65-F5344CB8AC3E}">
        <p14:creationId xmlns:p14="http://schemas.microsoft.com/office/powerpoint/2010/main" val="1994688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77900" y="2076450"/>
            <a:ext cx="7632700" cy="86360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buSzPct val="80000"/>
            </a:pPr>
            <a:r>
              <a:rPr lang="en-US" sz="2300" b="0">
                <a:solidFill>
                  <a:schemeClr val="tx1"/>
                </a:solidFill>
                <a:latin typeface="Arial" charset="0"/>
              </a:rPr>
              <a:t>Include all costs incurred in acquiring the equipment and preparing it for use.  Costs typically include:</a:t>
            </a:r>
          </a:p>
        </p:txBody>
      </p:sp>
      <p:sp>
        <p:nvSpPr>
          <p:cNvPr id="943109" name="Text Box 5"/>
          <p:cNvSpPr txBox="1">
            <a:spLocks noChangeArrowheads="1"/>
          </p:cNvSpPr>
          <p:nvPr/>
        </p:nvSpPr>
        <p:spPr bwMode="auto">
          <a:xfrm>
            <a:off x="3429000" y="6248400"/>
            <a:ext cx="5562600" cy="581025"/>
          </a:xfrm>
          <a:prstGeom prst="rect">
            <a:avLst/>
          </a:prstGeom>
          <a:solidFill>
            <a:schemeClr val="bg1"/>
          </a:solidFill>
          <a:ln w="19050">
            <a:noFill/>
            <a:miter lim="800000"/>
            <a:headEnd/>
            <a:tailEnd/>
          </a:ln>
          <a:effectLst/>
        </p:spPr>
        <p:txBody>
          <a:bodyPr>
            <a:spAutoFit/>
          </a:bodyPr>
          <a:lstStyle/>
          <a:p>
            <a:pPr marL="574675" indent="-574675" algn="l">
              <a:spcBef>
                <a:spcPct val="50000"/>
              </a:spcBef>
              <a:defRPr/>
            </a:pPr>
            <a:r>
              <a:rPr lang="en-US" sz="1600" i="1">
                <a:solidFill>
                  <a:schemeClr val="bg2"/>
                </a:solidFill>
                <a:effectLst>
                  <a:outerShdw blurRad="38100" dist="38100" dir="2700000" algn="tl">
                    <a:srgbClr val="C0C0C0"/>
                  </a:outerShdw>
                </a:effectLst>
                <a:latin typeface="Arial" charset="0"/>
              </a:rPr>
              <a:t>LO 2  Identify the costs to include in initial valuation of property, plant, and equipment.</a:t>
            </a:r>
          </a:p>
        </p:txBody>
      </p:sp>
      <p:sp>
        <p:nvSpPr>
          <p:cNvPr id="19460" name="Text Box 6"/>
          <p:cNvSpPr txBox="1">
            <a:spLocks noChangeArrowheads="1"/>
          </p:cNvSpPr>
          <p:nvPr/>
        </p:nvSpPr>
        <p:spPr bwMode="auto">
          <a:xfrm>
            <a:off x="990600" y="3048000"/>
            <a:ext cx="7861300" cy="2968625"/>
          </a:xfrm>
          <a:prstGeom prst="rect">
            <a:avLst/>
          </a:prstGeom>
          <a:noFill/>
          <a:ln w="28575" cap="sq">
            <a:noFill/>
            <a:miter lim="800000"/>
            <a:headEnd type="none" w="sm" len="sm"/>
            <a:tailEnd type="none" w="sm" len="sm"/>
          </a:ln>
        </p:spPr>
        <p:txBody>
          <a:bodyPr>
            <a:spAutoFit/>
          </a:bodyPr>
          <a:lstStyle/>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purchase price, </a:t>
            </a:r>
          </a:p>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freight and handling charges</a:t>
            </a:r>
          </a:p>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insurance on the equipment while in transit, </a:t>
            </a:r>
          </a:p>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cost of special foundations if required, </a:t>
            </a:r>
          </a:p>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assembling and installation costs, and </a:t>
            </a:r>
          </a:p>
          <a:p>
            <a:pPr marL="574675" indent="-574675" algn="l">
              <a:lnSpc>
                <a:spcPct val="110000"/>
              </a:lnSpc>
              <a:spcBef>
                <a:spcPct val="40000"/>
              </a:spcBef>
              <a:buClr>
                <a:srgbClr val="800000"/>
              </a:buClr>
              <a:buFontTx/>
              <a:buAutoNum type="arabicParenBoth"/>
            </a:pPr>
            <a:r>
              <a:rPr lang="en-US" sz="2200" b="0">
                <a:solidFill>
                  <a:schemeClr val="tx1"/>
                </a:solidFill>
                <a:latin typeface="Arial" charset="0"/>
              </a:rPr>
              <a:t>costs of conducting trial runs.</a:t>
            </a:r>
          </a:p>
        </p:txBody>
      </p:sp>
      <p:sp>
        <p:nvSpPr>
          <p:cNvPr id="943112"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9462" name="Text Box 9"/>
          <p:cNvSpPr txBox="1">
            <a:spLocks noChangeArrowheads="1"/>
          </p:cNvSpPr>
          <p:nvPr/>
        </p:nvSpPr>
        <p:spPr bwMode="auto">
          <a:xfrm>
            <a:off x="685800" y="1447800"/>
            <a:ext cx="8001000" cy="519113"/>
          </a:xfrm>
          <a:prstGeom prst="rect">
            <a:avLst/>
          </a:prstGeom>
          <a:noFill/>
          <a:ln w="28575" cap="sq" algn="ctr">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Cost of Equipment</a:t>
            </a:r>
          </a:p>
        </p:txBody>
      </p:sp>
    </p:spTree>
    <p:extLst>
      <p:ext uri="{BB962C8B-B14F-4D97-AF65-F5344CB8AC3E}">
        <p14:creationId xmlns:p14="http://schemas.microsoft.com/office/powerpoint/2010/main" val="3821301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1031875"/>
            <a:ext cx="8153400" cy="10858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200">
                <a:solidFill>
                  <a:srgbClr val="800000"/>
                </a:solidFill>
                <a:latin typeface="Arial" charset="0"/>
              </a:rPr>
              <a:t>E10-1 </a:t>
            </a:r>
            <a:r>
              <a:rPr lang="en-US" sz="2000">
                <a:solidFill>
                  <a:srgbClr val="800000"/>
                </a:solidFill>
                <a:latin typeface="Arial" charset="0"/>
              </a:rPr>
              <a:t>(variation):</a:t>
            </a:r>
            <a:r>
              <a:rPr lang="en-US" sz="2000">
                <a:solidFill>
                  <a:schemeClr val="tx1"/>
                </a:solidFill>
                <a:latin typeface="Arial" charset="0"/>
              </a:rPr>
              <a:t> </a:t>
            </a:r>
            <a:r>
              <a:rPr lang="en-US" sz="2000" b="0">
                <a:solidFill>
                  <a:schemeClr val="tx1"/>
                </a:solidFill>
                <a:latin typeface="Arial" charset="0"/>
              </a:rPr>
              <a:t>The expenditures and receipts below are related to land, land improvements, and buildings acquired for use in a business enterprise.  Determine how the following should be classified:</a:t>
            </a:r>
          </a:p>
        </p:txBody>
      </p:sp>
      <p:sp>
        <p:nvSpPr>
          <p:cNvPr id="947205" name="Rectangle 5"/>
          <p:cNvSpPr>
            <a:spLocks noGrp="1" noChangeArrowheads="1"/>
          </p:cNvSpPr>
          <p:nvPr>
            <p:ph type="title"/>
          </p:nvPr>
        </p:nvSpPr>
        <p:spPr bwMode="auto">
          <a:xfrm>
            <a:off x="457200" y="2286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20484" name="Rectangle 7"/>
          <p:cNvSpPr>
            <a:spLocks noChangeArrowheads="1"/>
          </p:cNvSpPr>
          <p:nvPr/>
        </p:nvSpPr>
        <p:spPr bwMode="auto">
          <a:xfrm>
            <a:off x="457200" y="2617788"/>
            <a:ext cx="6248400" cy="3446462"/>
          </a:xfrm>
          <a:prstGeom prst="rect">
            <a:avLst/>
          </a:prstGeom>
          <a:solidFill>
            <a:schemeClr val="bg1"/>
          </a:solidFill>
          <a:ln w="28575" cap="sq">
            <a:noFill/>
            <a:miter lim="800000"/>
            <a:headEnd/>
            <a:tailEnd/>
          </a:ln>
        </p:spPr>
        <p:txBody>
          <a:bodyPr>
            <a:spAutoFit/>
          </a:bodyPr>
          <a:lstStyle/>
          <a:p>
            <a:pPr marL="508000" indent="-508000" algn="l">
              <a:spcBef>
                <a:spcPct val="40000"/>
              </a:spcBef>
              <a:buClr>
                <a:schemeClr val="tx1"/>
              </a:buClr>
              <a:buFontTx/>
              <a:buAutoNum type="alphaLcParenBoth"/>
              <a:tabLst>
                <a:tab pos="7886700" algn="r"/>
              </a:tabLst>
            </a:pPr>
            <a:r>
              <a:rPr lang="en-US" sz="2000" b="0">
                <a:latin typeface="Arial" charset="0"/>
              </a:rPr>
              <a:t>Money borrowed to pay building contractor </a:t>
            </a:r>
          </a:p>
          <a:p>
            <a:pPr marL="508000" indent="-508000" algn="l">
              <a:spcBef>
                <a:spcPct val="40000"/>
              </a:spcBef>
              <a:buClr>
                <a:schemeClr val="tx1"/>
              </a:buClr>
              <a:buFontTx/>
              <a:buAutoNum type="alphaLcParenBoth"/>
              <a:tabLst>
                <a:tab pos="7886700" algn="r"/>
              </a:tabLst>
            </a:pPr>
            <a:r>
              <a:rPr lang="en-US" sz="2000" b="0">
                <a:latin typeface="Arial" charset="0"/>
              </a:rPr>
              <a:t>Payment for construction from note proceeds</a:t>
            </a:r>
          </a:p>
          <a:p>
            <a:pPr marL="508000" indent="-508000" algn="l">
              <a:spcBef>
                <a:spcPct val="40000"/>
              </a:spcBef>
              <a:buClr>
                <a:schemeClr val="tx1"/>
              </a:buClr>
              <a:buFontTx/>
              <a:buAutoNum type="alphaLcParenBoth"/>
              <a:tabLst>
                <a:tab pos="7886700" algn="r"/>
              </a:tabLst>
            </a:pPr>
            <a:r>
              <a:rPr lang="en-US" sz="2000" b="0">
                <a:latin typeface="Arial" charset="0"/>
              </a:rPr>
              <a:t>Cost of land fill and clearing</a:t>
            </a:r>
          </a:p>
          <a:p>
            <a:pPr marL="508000" indent="-508000" algn="l">
              <a:spcBef>
                <a:spcPct val="40000"/>
              </a:spcBef>
              <a:buClr>
                <a:schemeClr val="tx1"/>
              </a:buClr>
              <a:buFontTx/>
              <a:buAutoNum type="alphaLcParenBoth"/>
              <a:tabLst>
                <a:tab pos="7886700" algn="r"/>
              </a:tabLst>
            </a:pPr>
            <a:r>
              <a:rPr lang="en-US" sz="2000" b="0">
                <a:latin typeface="Arial" charset="0"/>
              </a:rPr>
              <a:t>Delinquent real estate taxes on property assumed</a:t>
            </a:r>
          </a:p>
          <a:p>
            <a:pPr marL="508000" indent="-508000" algn="l">
              <a:spcBef>
                <a:spcPct val="40000"/>
              </a:spcBef>
              <a:buClr>
                <a:schemeClr val="tx1"/>
              </a:buClr>
              <a:buFontTx/>
              <a:buAutoNum type="alphaLcParenBoth"/>
              <a:tabLst>
                <a:tab pos="7886700" algn="r"/>
              </a:tabLst>
            </a:pPr>
            <a:r>
              <a:rPr lang="en-US" sz="2000" b="0">
                <a:latin typeface="Arial" charset="0"/>
              </a:rPr>
              <a:t>Premium on 6-month insurance policy during construction</a:t>
            </a:r>
          </a:p>
          <a:p>
            <a:pPr marL="508000" indent="-508000" algn="l">
              <a:spcBef>
                <a:spcPct val="40000"/>
              </a:spcBef>
              <a:buClr>
                <a:schemeClr val="tx1"/>
              </a:buClr>
              <a:buFontTx/>
              <a:buAutoNum type="alphaLcParenBoth"/>
              <a:tabLst>
                <a:tab pos="7886700" algn="r"/>
              </a:tabLst>
            </a:pPr>
            <a:r>
              <a:rPr lang="en-US" sz="2000" b="0">
                <a:solidFill>
                  <a:srgbClr val="800000"/>
                </a:solidFill>
                <a:latin typeface="Arial" charset="0"/>
              </a:rPr>
              <a:t>Refund</a:t>
            </a:r>
            <a:r>
              <a:rPr lang="en-US" sz="2000" b="0">
                <a:latin typeface="Arial" charset="0"/>
              </a:rPr>
              <a:t> of 1-month insurance premium because construction completed early</a:t>
            </a:r>
          </a:p>
        </p:txBody>
      </p:sp>
      <p:sp>
        <p:nvSpPr>
          <p:cNvPr id="947208" name="Text Box 8"/>
          <p:cNvSpPr txBox="1">
            <a:spLocks noChangeArrowheads="1"/>
          </p:cNvSpPr>
          <p:nvPr/>
        </p:nvSpPr>
        <p:spPr bwMode="auto">
          <a:xfrm>
            <a:off x="6477000" y="2133600"/>
            <a:ext cx="2133600" cy="396875"/>
          </a:xfrm>
          <a:prstGeom prst="rect">
            <a:avLst/>
          </a:prstGeom>
          <a:noFill/>
          <a:ln w="28575" cap="sq">
            <a:noFill/>
            <a:miter lim="800000"/>
            <a:headEnd/>
            <a:tailEnd/>
          </a:ln>
          <a:effectLst/>
        </p:spPr>
        <p:txBody>
          <a:bodyPr>
            <a:spAutoFit/>
          </a:bodyPr>
          <a:lstStyle/>
          <a:p>
            <a:pPr>
              <a:spcBef>
                <a:spcPct val="50000"/>
              </a:spcBef>
              <a:defRPr/>
            </a:pPr>
            <a:r>
              <a:rPr lang="en-US" sz="2000">
                <a:solidFill>
                  <a:srgbClr val="800000"/>
                </a:solidFill>
                <a:effectLst>
                  <a:outerShdw blurRad="38100" dist="38100" dir="2700000" algn="tl">
                    <a:srgbClr val="C0C0C0"/>
                  </a:outerShdw>
                </a:effectLst>
                <a:latin typeface="Arial" charset="0"/>
              </a:rPr>
              <a:t>Classification</a:t>
            </a:r>
          </a:p>
        </p:txBody>
      </p:sp>
      <p:sp>
        <p:nvSpPr>
          <p:cNvPr id="947209" name="Line 9"/>
          <p:cNvSpPr>
            <a:spLocks noChangeShapeType="1"/>
          </p:cNvSpPr>
          <p:nvPr/>
        </p:nvSpPr>
        <p:spPr bwMode="auto">
          <a:xfrm>
            <a:off x="6629400" y="2514600"/>
            <a:ext cx="1828800" cy="0"/>
          </a:xfrm>
          <a:prstGeom prst="line">
            <a:avLst/>
          </a:prstGeom>
          <a:noFill/>
          <a:ln w="28575"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47210" name="Text Box 10"/>
          <p:cNvSpPr txBox="1">
            <a:spLocks noChangeArrowheads="1"/>
          </p:cNvSpPr>
          <p:nvPr/>
        </p:nvSpPr>
        <p:spPr bwMode="auto">
          <a:xfrm>
            <a:off x="6477000" y="2590800"/>
            <a:ext cx="22098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Notes Payable</a:t>
            </a:r>
          </a:p>
        </p:txBody>
      </p:sp>
      <p:sp>
        <p:nvSpPr>
          <p:cNvPr id="947211" name="Text Box 11"/>
          <p:cNvSpPr txBox="1">
            <a:spLocks noChangeArrowheads="1"/>
          </p:cNvSpPr>
          <p:nvPr/>
        </p:nvSpPr>
        <p:spPr bwMode="auto">
          <a:xfrm>
            <a:off x="6477000" y="3032125"/>
            <a:ext cx="2209800" cy="396875"/>
          </a:xfrm>
          <a:prstGeom prst="rect">
            <a:avLst/>
          </a:prstGeom>
          <a:noFill/>
          <a:ln w="6350" cap="sq">
            <a:noFill/>
            <a:miter lim="800000"/>
            <a:headEnd/>
            <a:tailEnd/>
          </a:ln>
          <a:effectLst/>
        </p:spPr>
        <p:txBody>
          <a:bodyPr>
            <a:spAutoFit/>
          </a:bodyPr>
          <a:lstStyle/>
          <a:p>
            <a:pPr>
              <a:spcBef>
                <a:spcPct val="50000"/>
              </a:spcBef>
              <a:defRPr/>
            </a:pPr>
            <a:r>
              <a:rPr lang="en-US" sz="2000">
                <a:solidFill>
                  <a:srgbClr val="000066"/>
                </a:solidFill>
                <a:effectLst>
                  <a:outerShdw blurRad="38100" dist="38100" dir="2700000" algn="tl">
                    <a:srgbClr val="C0C0C0"/>
                  </a:outerShdw>
                </a:effectLst>
                <a:latin typeface="Arial" charset="0"/>
              </a:rPr>
              <a:t>Building</a:t>
            </a:r>
          </a:p>
        </p:txBody>
      </p:sp>
      <p:sp>
        <p:nvSpPr>
          <p:cNvPr id="947212" name="Text Box 12"/>
          <p:cNvSpPr txBox="1">
            <a:spLocks noChangeArrowheads="1"/>
          </p:cNvSpPr>
          <p:nvPr/>
        </p:nvSpPr>
        <p:spPr bwMode="auto">
          <a:xfrm>
            <a:off x="6477000" y="3482975"/>
            <a:ext cx="2209800" cy="396875"/>
          </a:xfrm>
          <a:prstGeom prst="rect">
            <a:avLst/>
          </a:prstGeom>
          <a:noFill/>
          <a:ln w="6350" cap="sq">
            <a:noFill/>
            <a:miter lim="800000"/>
            <a:headEnd/>
            <a:tailEnd/>
          </a:ln>
          <a:effectLst/>
        </p:spPr>
        <p:txBody>
          <a:bodyPr>
            <a:spAutoFit/>
          </a:bodyPr>
          <a:lstStyle/>
          <a:p>
            <a:pPr>
              <a:spcBef>
                <a:spcPct val="50000"/>
              </a:spcBef>
              <a:defRPr/>
            </a:pPr>
            <a:r>
              <a:rPr lang="en-US" sz="2000">
                <a:solidFill>
                  <a:srgbClr val="000066"/>
                </a:solidFill>
                <a:effectLst>
                  <a:outerShdw blurRad="38100" dist="38100" dir="2700000" algn="tl">
                    <a:srgbClr val="C0C0C0"/>
                  </a:outerShdw>
                </a:effectLst>
                <a:latin typeface="Arial" charset="0"/>
              </a:rPr>
              <a:t>Land</a:t>
            </a:r>
          </a:p>
        </p:txBody>
      </p:sp>
      <p:sp>
        <p:nvSpPr>
          <p:cNvPr id="947213" name="Text Box 13"/>
          <p:cNvSpPr txBox="1">
            <a:spLocks noChangeArrowheads="1"/>
          </p:cNvSpPr>
          <p:nvPr/>
        </p:nvSpPr>
        <p:spPr bwMode="auto">
          <a:xfrm>
            <a:off x="6477000" y="4016375"/>
            <a:ext cx="2209800" cy="396875"/>
          </a:xfrm>
          <a:prstGeom prst="rect">
            <a:avLst/>
          </a:prstGeom>
          <a:noFill/>
          <a:ln w="6350" cap="sq">
            <a:noFill/>
            <a:miter lim="800000"/>
            <a:headEnd/>
            <a:tailEnd/>
          </a:ln>
          <a:effectLst/>
        </p:spPr>
        <p:txBody>
          <a:bodyPr>
            <a:spAutoFit/>
          </a:bodyPr>
          <a:lstStyle/>
          <a:p>
            <a:pPr>
              <a:spcBef>
                <a:spcPct val="50000"/>
              </a:spcBef>
              <a:defRPr/>
            </a:pPr>
            <a:r>
              <a:rPr lang="en-US" sz="2000">
                <a:solidFill>
                  <a:srgbClr val="000066"/>
                </a:solidFill>
                <a:effectLst>
                  <a:outerShdw blurRad="38100" dist="38100" dir="2700000" algn="tl">
                    <a:srgbClr val="C0C0C0"/>
                  </a:outerShdw>
                </a:effectLst>
                <a:latin typeface="Arial" charset="0"/>
              </a:rPr>
              <a:t>Land</a:t>
            </a:r>
          </a:p>
        </p:txBody>
      </p:sp>
      <p:sp>
        <p:nvSpPr>
          <p:cNvPr id="947214" name="Text Box 14"/>
          <p:cNvSpPr txBox="1">
            <a:spLocks noChangeArrowheads="1"/>
          </p:cNvSpPr>
          <p:nvPr/>
        </p:nvSpPr>
        <p:spPr bwMode="auto">
          <a:xfrm>
            <a:off x="6477000" y="4724400"/>
            <a:ext cx="2209800" cy="396875"/>
          </a:xfrm>
          <a:prstGeom prst="rect">
            <a:avLst/>
          </a:prstGeom>
          <a:noFill/>
          <a:ln w="6350" cap="sq">
            <a:noFill/>
            <a:miter lim="800000"/>
            <a:headEnd/>
            <a:tailEnd/>
          </a:ln>
          <a:effectLst/>
        </p:spPr>
        <p:txBody>
          <a:bodyPr>
            <a:spAutoFit/>
          </a:bodyPr>
          <a:lstStyle/>
          <a:p>
            <a:pPr>
              <a:spcBef>
                <a:spcPct val="50000"/>
              </a:spcBef>
              <a:defRPr/>
            </a:pPr>
            <a:r>
              <a:rPr lang="en-US" sz="2000">
                <a:solidFill>
                  <a:srgbClr val="000066"/>
                </a:solidFill>
                <a:effectLst>
                  <a:outerShdw blurRad="38100" dist="38100" dir="2700000" algn="tl">
                    <a:srgbClr val="C0C0C0"/>
                  </a:outerShdw>
                </a:effectLst>
                <a:latin typeface="Arial" charset="0"/>
              </a:rPr>
              <a:t>Building</a:t>
            </a:r>
          </a:p>
        </p:txBody>
      </p:sp>
      <p:sp>
        <p:nvSpPr>
          <p:cNvPr id="947215" name="Text Box 15"/>
          <p:cNvSpPr txBox="1">
            <a:spLocks noChangeArrowheads="1"/>
          </p:cNvSpPr>
          <p:nvPr/>
        </p:nvSpPr>
        <p:spPr bwMode="auto">
          <a:xfrm>
            <a:off x="6477000" y="5486400"/>
            <a:ext cx="2209800" cy="396875"/>
          </a:xfrm>
          <a:prstGeom prst="rect">
            <a:avLst/>
          </a:prstGeom>
          <a:noFill/>
          <a:ln w="6350" cap="sq">
            <a:noFill/>
            <a:miter lim="800000"/>
            <a:headEnd/>
            <a:tailEnd/>
          </a:ln>
          <a:effectLst/>
        </p:spPr>
        <p:txBody>
          <a:bodyPr>
            <a:spAutoFit/>
          </a:bodyPr>
          <a:lstStyle/>
          <a:p>
            <a:pPr>
              <a:spcBef>
                <a:spcPct val="50000"/>
              </a:spcBef>
              <a:defRPr/>
            </a:pPr>
            <a:r>
              <a:rPr lang="en-US" sz="2000">
                <a:solidFill>
                  <a:srgbClr val="800000"/>
                </a:solidFill>
                <a:effectLst>
                  <a:outerShdw blurRad="38100" dist="38100" dir="2700000" algn="tl">
                    <a:srgbClr val="C0C0C0"/>
                  </a:outerShdw>
                </a:effectLst>
                <a:latin typeface="Arial" charset="0"/>
              </a:rPr>
              <a:t>(Building)</a:t>
            </a:r>
          </a:p>
        </p:txBody>
      </p:sp>
      <p:sp>
        <p:nvSpPr>
          <p:cNvPr id="947216" name="Text Box 16"/>
          <p:cNvSpPr txBox="1">
            <a:spLocks noChangeArrowheads="1"/>
          </p:cNvSpPr>
          <p:nvPr/>
        </p:nvSpPr>
        <p:spPr bwMode="auto">
          <a:xfrm>
            <a:off x="3429000" y="6248400"/>
            <a:ext cx="5562600" cy="581025"/>
          </a:xfrm>
          <a:prstGeom prst="rect">
            <a:avLst/>
          </a:prstGeom>
          <a:solidFill>
            <a:schemeClr val="bg1"/>
          </a:solidFill>
          <a:ln w="19050">
            <a:noFill/>
            <a:miter lim="800000"/>
            <a:headEnd/>
            <a:tailEnd/>
          </a:ln>
          <a:effectLst/>
        </p:spPr>
        <p:txBody>
          <a:bodyPr>
            <a:spAutoFit/>
          </a:bodyPr>
          <a:lstStyle/>
          <a:p>
            <a:pPr marL="574675" indent="-574675" algn="l">
              <a:spcBef>
                <a:spcPct val="50000"/>
              </a:spcBef>
              <a:defRPr/>
            </a:pPr>
            <a:r>
              <a:rPr lang="en-US" sz="1600" i="1">
                <a:solidFill>
                  <a:schemeClr val="bg2"/>
                </a:solidFill>
                <a:effectLst>
                  <a:outerShdw blurRad="38100" dist="38100" dir="2700000" algn="tl">
                    <a:srgbClr val="C0C0C0"/>
                  </a:outerShdw>
                </a:effectLst>
                <a:latin typeface="Arial" charset="0"/>
              </a:rPr>
              <a:t>LO 2  Identify the costs to include in initial valuation of property, plant, and equipment.</a:t>
            </a:r>
          </a:p>
        </p:txBody>
      </p:sp>
    </p:spTree>
    <p:extLst>
      <p:ext uri="{BB962C8B-B14F-4D97-AF65-F5344CB8AC3E}">
        <p14:creationId xmlns:p14="http://schemas.microsoft.com/office/powerpoint/2010/main" val="3987250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7210"/>
                                        </p:tgtEl>
                                        <p:attrNameLst>
                                          <p:attrName>style.visibility</p:attrName>
                                        </p:attrNameLst>
                                      </p:cBhvr>
                                      <p:to>
                                        <p:strVal val="visible"/>
                                      </p:to>
                                    </p:set>
                                    <p:animEffect transition="in" filter="wipe(left)">
                                      <p:cBhvr>
                                        <p:cTn id="7" dur="500"/>
                                        <p:tgtEl>
                                          <p:spTgt spid="947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7211"/>
                                        </p:tgtEl>
                                        <p:attrNameLst>
                                          <p:attrName>style.visibility</p:attrName>
                                        </p:attrNameLst>
                                      </p:cBhvr>
                                      <p:to>
                                        <p:strVal val="visible"/>
                                      </p:to>
                                    </p:set>
                                    <p:animEffect transition="in" filter="wipe(left)">
                                      <p:cBhvr>
                                        <p:cTn id="12" dur="500"/>
                                        <p:tgtEl>
                                          <p:spTgt spid="947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7212"/>
                                        </p:tgtEl>
                                        <p:attrNameLst>
                                          <p:attrName>style.visibility</p:attrName>
                                        </p:attrNameLst>
                                      </p:cBhvr>
                                      <p:to>
                                        <p:strVal val="visible"/>
                                      </p:to>
                                    </p:set>
                                    <p:animEffect transition="in" filter="wipe(left)">
                                      <p:cBhvr>
                                        <p:cTn id="17" dur="500"/>
                                        <p:tgtEl>
                                          <p:spTgt spid="9472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7213"/>
                                        </p:tgtEl>
                                        <p:attrNameLst>
                                          <p:attrName>style.visibility</p:attrName>
                                        </p:attrNameLst>
                                      </p:cBhvr>
                                      <p:to>
                                        <p:strVal val="visible"/>
                                      </p:to>
                                    </p:set>
                                    <p:animEffect transition="in" filter="wipe(left)">
                                      <p:cBhvr>
                                        <p:cTn id="22" dur="500"/>
                                        <p:tgtEl>
                                          <p:spTgt spid="9472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7214"/>
                                        </p:tgtEl>
                                        <p:attrNameLst>
                                          <p:attrName>style.visibility</p:attrName>
                                        </p:attrNameLst>
                                      </p:cBhvr>
                                      <p:to>
                                        <p:strVal val="visible"/>
                                      </p:to>
                                    </p:set>
                                    <p:animEffect transition="in" filter="wipe(left)">
                                      <p:cBhvr>
                                        <p:cTn id="27" dur="500"/>
                                        <p:tgtEl>
                                          <p:spTgt spid="9472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7215"/>
                                        </p:tgtEl>
                                        <p:attrNameLst>
                                          <p:attrName>style.visibility</p:attrName>
                                        </p:attrNameLst>
                                      </p:cBhvr>
                                      <p:to>
                                        <p:strVal val="visible"/>
                                      </p:to>
                                    </p:set>
                                    <p:animEffect transition="in" filter="wipe(left)">
                                      <p:cBhvr>
                                        <p:cTn id="32" dur="500"/>
                                        <p:tgtEl>
                                          <p:spTgt spid="94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10" grpId="0" autoUpdateAnimBg="0"/>
      <p:bldP spid="947211" grpId="0" autoUpdateAnimBg="0"/>
      <p:bldP spid="947212" grpId="0" autoUpdateAnimBg="0"/>
      <p:bldP spid="947213" grpId="0" autoUpdateAnimBg="0"/>
      <p:bldP spid="947214" grpId="0" autoUpdateAnimBg="0"/>
      <p:bldP spid="9472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323" name="Text Box 27"/>
          <p:cNvSpPr txBox="1">
            <a:spLocks noChangeArrowheads="1"/>
          </p:cNvSpPr>
          <p:nvPr/>
        </p:nvSpPr>
        <p:spPr bwMode="auto">
          <a:xfrm>
            <a:off x="6477000" y="2133600"/>
            <a:ext cx="2133600" cy="396875"/>
          </a:xfrm>
          <a:prstGeom prst="rect">
            <a:avLst/>
          </a:prstGeom>
          <a:noFill/>
          <a:ln w="28575" cap="sq">
            <a:noFill/>
            <a:miter lim="800000"/>
            <a:headEnd/>
            <a:tailEnd/>
          </a:ln>
          <a:effectLst/>
        </p:spPr>
        <p:txBody>
          <a:bodyPr>
            <a:spAutoFit/>
          </a:bodyPr>
          <a:lstStyle/>
          <a:p>
            <a:pPr>
              <a:spcBef>
                <a:spcPct val="50000"/>
              </a:spcBef>
              <a:defRPr/>
            </a:pPr>
            <a:r>
              <a:rPr lang="en-US" sz="2000">
                <a:solidFill>
                  <a:srgbClr val="800000"/>
                </a:solidFill>
                <a:effectLst>
                  <a:outerShdw blurRad="38100" dist="38100" dir="2700000" algn="tl">
                    <a:srgbClr val="C0C0C0"/>
                  </a:outerShdw>
                </a:effectLst>
                <a:latin typeface="Arial" charset="0"/>
              </a:rPr>
              <a:t>Classification</a:t>
            </a:r>
          </a:p>
        </p:txBody>
      </p:sp>
      <p:sp>
        <p:nvSpPr>
          <p:cNvPr id="951299" name="Rectangle 3"/>
          <p:cNvSpPr>
            <a:spLocks noGrp="1" noChangeArrowheads="1"/>
          </p:cNvSpPr>
          <p:nvPr>
            <p:ph type="title"/>
          </p:nvPr>
        </p:nvSpPr>
        <p:spPr bwMode="auto">
          <a:xfrm>
            <a:off x="457200" y="2286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21508" name="Rectangle 4"/>
          <p:cNvSpPr>
            <a:spLocks noChangeArrowheads="1"/>
          </p:cNvSpPr>
          <p:nvPr/>
        </p:nvSpPr>
        <p:spPr bwMode="auto">
          <a:xfrm>
            <a:off x="457200" y="2617788"/>
            <a:ext cx="6477000" cy="3690937"/>
          </a:xfrm>
          <a:prstGeom prst="rect">
            <a:avLst/>
          </a:prstGeom>
          <a:solidFill>
            <a:schemeClr val="bg1"/>
          </a:solidFill>
          <a:ln w="28575" cap="sq">
            <a:noFill/>
            <a:miter lim="800000"/>
            <a:headEnd/>
            <a:tailEnd/>
          </a:ln>
        </p:spPr>
        <p:txBody>
          <a:bodyPr>
            <a:spAutoFit/>
          </a:bodyPr>
          <a:lstStyle/>
          <a:p>
            <a:pPr marL="508000" indent="-508000" algn="l">
              <a:spcBef>
                <a:spcPct val="40000"/>
              </a:spcBef>
              <a:tabLst>
                <a:tab pos="7886700" algn="r"/>
              </a:tabLst>
            </a:pPr>
            <a:r>
              <a:rPr lang="en-US" sz="2000" b="0">
                <a:solidFill>
                  <a:srgbClr val="000000"/>
                </a:solidFill>
                <a:latin typeface="Arial" charset="0"/>
              </a:rPr>
              <a:t>(g) 	</a:t>
            </a:r>
            <a:r>
              <a:rPr lang="en-US" sz="2000" b="0">
                <a:latin typeface="Arial" charset="0"/>
              </a:rPr>
              <a:t>Architect’s fee on building</a:t>
            </a:r>
          </a:p>
          <a:p>
            <a:pPr marL="508000" indent="-508000" algn="l">
              <a:spcBef>
                <a:spcPct val="40000"/>
              </a:spcBef>
              <a:tabLst>
                <a:tab pos="7886700" algn="r"/>
              </a:tabLst>
            </a:pPr>
            <a:r>
              <a:rPr lang="en-US" sz="2000" b="0">
                <a:latin typeface="Arial" charset="0"/>
              </a:rPr>
              <a:t>(h) 	Cost of real estate purchased as a plant site (land </a:t>
            </a:r>
            <a:r>
              <a:rPr lang="en-US" b="0"/>
              <a:t>€</a:t>
            </a:r>
            <a:r>
              <a:rPr lang="en-US" sz="2000" b="0">
                <a:latin typeface="Arial" charset="0"/>
              </a:rPr>
              <a:t>200,000 and building </a:t>
            </a:r>
            <a:r>
              <a:rPr lang="en-US" b="0"/>
              <a:t>€</a:t>
            </a:r>
            <a:r>
              <a:rPr lang="en-US" sz="2000" b="0">
                <a:latin typeface="Arial" charset="0"/>
              </a:rPr>
              <a:t>50,000)</a:t>
            </a:r>
          </a:p>
          <a:p>
            <a:pPr marL="508000" indent="-508000" algn="l">
              <a:spcBef>
                <a:spcPct val="40000"/>
              </a:spcBef>
              <a:tabLst>
                <a:tab pos="7886700" algn="r"/>
              </a:tabLst>
            </a:pPr>
            <a:r>
              <a:rPr lang="en-US" sz="2000" b="0">
                <a:latin typeface="Arial" charset="0"/>
              </a:rPr>
              <a:t>(i) 	Commission fee paid to real estate agency</a:t>
            </a:r>
          </a:p>
          <a:p>
            <a:pPr marL="508000" indent="-508000" algn="l">
              <a:spcBef>
                <a:spcPct val="40000"/>
              </a:spcBef>
              <a:tabLst>
                <a:tab pos="7886700" algn="r"/>
              </a:tabLst>
            </a:pPr>
            <a:r>
              <a:rPr lang="en-US" sz="2000" b="0">
                <a:latin typeface="Arial" charset="0"/>
              </a:rPr>
              <a:t>(j) 	Installation of fences around property</a:t>
            </a:r>
          </a:p>
          <a:p>
            <a:pPr marL="508000" indent="-508000" algn="l">
              <a:spcBef>
                <a:spcPct val="40000"/>
              </a:spcBef>
              <a:tabLst>
                <a:tab pos="7886700" algn="r"/>
              </a:tabLst>
            </a:pPr>
            <a:r>
              <a:rPr lang="en-US" sz="2000" b="0">
                <a:solidFill>
                  <a:srgbClr val="000000"/>
                </a:solidFill>
                <a:latin typeface="Arial" charset="0"/>
              </a:rPr>
              <a:t>(k) 	Cost of razing and removing building</a:t>
            </a:r>
          </a:p>
          <a:p>
            <a:pPr marL="508000" indent="-508000" algn="l">
              <a:spcBef>
                <a:spcPct val="40000"/>
              </a:spcBef>
              <a:buClr>
                <a:schemeClr val="tx1"/>
              </a:buClr>
              <a:buFontTx/>
              <a:buAutoNum type="alphaLcParenBoth" startAt="12"/>
              <a:tabLst>
                <a:tab pos="7886700" algn="r"/>
              </a:tabLst>
            </a:pPr>
            <a:r>
              <a:rPr lang="en-US" sz="2000" b="0">
                <a:solidFill>
                  <a:srgbClr val="800000"/>
                </a:solidFill>
                <a:latin typeface="Arial" charset="0"/>
              </a:rPr>
              <a:t>Proceeds</a:t>
            </a:r>
            <a:r>
              <a:rPr lang="en-US" sz="2000" b="0">
                <a:solidFill>
                  <a:srgbClr val="000000"/>
                </a:solidFill>
                <a:latin typeface="Arial" charset="0"/>
              </a:rPr>
              <a:t> from salvage of demolished building</a:t>
            </a:r>
          </a:p>
          <a:p>
            <a:pPr marL="508000" indent="-508000" algn="l">
              <a:spcBef>
                <a:spcPct val="40000"/>
              </a:spcBef>
              <a:buClr>
                <a:schemeClr val="tx1"/>
              </a:buClr>
              <a:buFontTx/>
              <a:buAutoNum type="alphaLcParenBoth" startAt="12"/>
              <a:tabLst>
                <a:tab pos="7886700" algn="r"/>
              </a:tabLst>
            </a:pPr>
            <a:r>
              <a:rPr lang="en-US" sz="2000" b="0">
                <a:solidFill>
                  <a:srgbClr val="000000"/>
                </a:solidFill>
                <a:latin typeface="Arial" charset="0"/>
              </a:rPr>
              <a:t>Cost of parking lots and driveways</a:t>
            </a:r>
          </a:p>
          <a:p>
            <a:pPr marL="508000" indent="-508000" algn="l">
              <a:spcBef>
                <a:spcPct val="40000"/>
              </a:spcBef>
              <a:buClr>
                <a:schemeClr val="tx1"/>
              </a:buClr>
              <a:buFontTx/>
              <a:buAutoNum type="alphaLcParenBoth" startAt="12"/>
              <a:tabLst>
                <a:tab pos="7886700" algn="r"/>
              </a:tabLst>
            </a:pPr>
            <a:r>
              <a:rPr lang="en-US" sz="2000" b="0">
                <a:solidFill>
                  <a:srgbClr val="000000"/>
                </a:solidFill>
                <a:latin typeface="Arial" charset="0"/>
              </a:rPr>
              <a:t>Cost of trees and shrubbery (permanent)</a:t>
            </a:r>
          </a:p>
        </p:txBody>
      </p:sp>
      <p:sp>
        <p:nvSpPr>
          <p:cNvPr id="951302" name="Line 6"/>
          <p:cNvSpPr>
            <a:spLocks noChangeShapeType="1"/>
          </p:cNvSpPr>
          <p:nvPr/>
        </p:nvSpPr>
        <p:spPr bwMode="auto">
          <a:xfrm>
            <a:off x="6858000" y="2514600"/>
            <a:ext cx="1371600" cy="0"/>
          </a:xfrm>
          <a:prstGeom prst="line">
            <a:avLst/>
          </a:prstGeom>
          <a:noFill/>
          <a:ln w="28575" cap="sq">
            <a:no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1303" name="Text Box 7"/>
          <p:cNvSpPr txBox="1">
            <a:spLocks noChangeArrowheads="1"/>
          </p:cNvSpPr>
          <p:nvPr/>
        </p:nvSpPr>
        <p:spPr bwMode="auto">
          <a:xfrm>
            <a:off x="6477000" y="2590800"/>
            <a:ext cx="22098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Building</a:t>
            </a:r>
          </a:p>
        </p:txBody>
      </p:sp>
      <p:sp>
        <p:nvSpPr>
          <p:cNvPr id="951309" name="Text Box 13"/>
          <p:cNvSpPr txBox="1">
            <a:spLocks noChangeArrowheads="1"/>
          </p:cNvSpPr>
          <p:nvPr/>
        </p:nvSpPr>
        <p:spPr bwMode="auto">
          <a:xfrm>
            <a:off x="8229600" y="6369050"/>
            <a:ext cx="762000" cy="336550"/>
          </a:xfrm>
          <a:prstGeom prst="rect">
            <a:avLst/>
          </a:prstGeom>
          <a:solidFill>
            <a:schemeClr val="bg1"/>
          </a:solidFill>
          <a:ln w="19050">
            <a:noFill/>
            <a:miter lim="800000"/>
            <a:headEnd/>
            <a:tailEnd/>
          </a:ln>
          <a:effectLst/>
        </p:spPr>
        <p:txBody>
          <a:bodyPr>
            <a:spAutoFit/>
          </a:bodyPr>
          <a:lstStyle/>
          <a:p>
            <a:pPr marL="574675" indent="-574675" algn="r">
              <a:spcBef>
                <a:spcPct val="50000"/>
              </a:spcBef>
              <a:defRPr/>
            </a:pPr>
            <a:r>
              <a:rPr lang="en-US" sz="1600" i="1">
                <a:solidFill>
                  <a:schemeClr val="bg2"/>
                </a:solidFill>
                <a:effectLst>
                  <a:outerShdw blurRad="38100" dist="38100" dir="2700000" algn="tl">
                    <a:srgbClr val="C0C0C0"/>
                  </a:outerShdw>
                </a:effectLst>
                <a:latin typeface="Arial" charset="0"/>
              </a:rPr>
              <a:t>LO 2</a:t>
            </a:r>
          </a:p>
        </p:txBody>
      </p:sp>
      <p:sp>
        <p:nvSpPr>
          <p:cNvPr id="951311" name="Text Box 15"/>
          <p:cNvSpPr txBox="1">
            <a:spLocks noChangeArrowheads="1"/>
          </p:cNvSpPr>
          <p:nvPr/>
        </p:nvSpPr>
        <p:spPr bwMode="auto">
          <a:xfrm>
            <a:off x="6477000" y="3200400"/>
            <a:ext cx="22098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a:t>
            </a:r>
          </a:p>
        </p:txBody>
      </p:sp>
      <p:sp>
        <p:nvSpPr>
          <p:cNvPr id="951312" name="Text Box 16"/>
          <p:cNvSpPr txBox="1">
            <a:spLocks noChangeArrowheads="1"/>
          </p:cNvSpPr>
          <p:nvPr/>
        </p:nvSpPr>
        <p:spPr bwMode="auto">
          <a:xfrm>
            <a:off x="6477000" y="3733800"/>
            <a:ext cx="22098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a:t>
            </a:r>
          </a:p>
        </p:txBody>
      </p:sp>
      <p:sp>
        <p:nvSpPr>
          <p:cNvPr id="951313" name="Text Box 17"/>
          <p:cNvSpPr txBox="1">
            <a:spLocks noChangeArrowheads="1"/>
          </p:cNvSpPr>
          <p:nvPr/>
        </p:nvSpPr>
        <p:spPr bwMode="auto">
          <a:xfrm>
            <a:off x="6172200" y="4184650"/>
            <a:ext cx="27432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 Improvements</a:t>
            </a:r>
          </a:p>
        </p:txBody>
      </p:sp>
      <p:sp>
        <p:nvSpPr>
          <p:cNvPr id="951314" name="Text Box 18"/>
          <p:cNvSpPr txBox="1">
            <a:spLocks noChangeArrowheads="1"/>
          </p:cNvSpPr>
          <p:nvPr/>
        </p:nvSpPr>
        <p:spPr bwMode="auto">
          <a:xfrm>
            <a:off x="6172200" y="4641850"/>
            <a:ext cx="27432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a:t>
            </a:r>
          </a:p>
        </p:txBody>
      </p:sp>
      <p:sp>
        <p:nvSpPr>
          <p:cNvPr id="951315" name="Text Box 19"/>
          <p:cNvSpPr txBox="1">
            <a:spLocks noChangeArrowheads="1"/>
          </p:cNvSpPr>
          <p:nvPr/>
        </p:nvSpPr>
        <p:spPr bwMode="auto">
          <a:xfrm>
            <a:off x="6477000" y="5029200"/>
            <a:ext cx="22098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800000"/>
                </a:solidFill>
                <a:effectLst>
                  <a:outerShdw blurRad="38100" dist="38100" dir="2700000" algn="tl">
                    <a:srgbClr val="C0C0C0"/>
                  </a:outerShdw>
                </a:effectLst>
                <a:latin typeface="Arial" charset="0"/>
              </a:rPr>
              <a:t>(Land)</a:t>
            </a:r>
          </a:p>
        </p:txBody>
      </p:sp>
      <p:sp>
        <p:nvSpPr>
          <p:cNvPr id="951317" name="Text Box 21"/>
          <p:cNvSpPr txBox="1">
            <a:spLocks noChangeArrowheads="1"/>
          </p:cNvSpPr>
          <p:nvPr/>
        </p:nvSpPr>
        <p:spPr bwMode="auto">
          <a:xfrm>
            <a:off x="6172200" y="5486400"/>
            <a:ext cx="27432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 Improvements</a:t>
            </a:r>
          </a:p>
        </p:txBody>
      </p:sp>
      <p:sp>
        <p:nvSpPr>
          <p:cNvPr id="951318" name="Text Box 22"/>
          <p:cNvSpPr txBox="1">
            <a:spLocks noChangeArrowheads="1"/>
          </p:cNvSpPr>
          <p:nvPr/>
        </p:nvSpPr>
        <p:spPr bwMode="auto">
          <a:xfrm>
            <a:off x="6172200" y="5861050"/>
            <a:ext cx="2743200" cy="381000"/>
          </a:xfrm>
          <a:prstGeom prst="rect">
            <a:avLst/>
          </a:prstGeom>
          <a:noFill/>
          <a:ln w="6350" cap="sq">
            <a:noFill/>
            <a:miter lim="800000"/>
            <a:headEnd/>
            <a:tailEnd/>
          </a:ln>
          <a:effectLst/>
        </p:spPr>
        <p:txBody>
          <a:bodyPr>
            <a:spAutoFit/>
          </a:bodyPr>
          <a:lstStyle/>
          <a:p>
            <a:pPr>
              <a:lnSpc>
                <a:spcPct val="95000"/>
              </a:lnSpc>
              <a:spcBef>
                <a:spcPct val="15000"/>
              </a:spcBef>
              <a:spcAft>
                <a:spcPct val="10000"/>
              </a:spcAft>
              <a:defRPr/>
            </a:pPr>
            <a:r>
              <a:rPr lang="en-US" sz="2000">
                <a:solidFill>
                  <a:srgbClr val="000066"/>
                </a:solidFill>
                <a:effectLst>
                  <a:outerShdw blurRad="38100" dist="38100" dir="2700000" algn="tl">
                    <a:srgbClr val="C0C0C0"/>
                  </a:outerShdw>
                </a:effectLst>
                <a:latin typeface="Arial" charset="0"/>
              </a:rPr>
              <a:t>Land</a:t>
            </a:r>
          </a:p>
        </p:txBody>
      </p:sp>
      <p:sp>
        <p:nvSpPr>
          <p:cNvPr id="21519" name="Text Box 26"/>
          <p:cNvSpPr txBox="1">
            <a:spLocks noChangeArrowheads="1"/>
          </p:cNvSpPr>
          <p:nvPr/>
        </p:nvSpPr>
        <p:spPr bwMode="auto">
          <a:xfrm>
            <a:off x="457200" y="1031875"/>
            <a:ext cx="8153400" cy="10858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200">
                <a:solidFill>
                  <a:srgbClr val="800000"/>
                </a:solidFill>
                <a:latin typeface="Arial" charset="0"/>
              </a:rPr>
              <a:t>E10-1 </a:t>
            </a:r>
            <a:r>
              <a:rPr lang="en-US" sz="2000">
                <a:solidFill>
                  <a:srgbClr val="800000"/>
                </a:solidFill>
                <a:latin typeface="Arial" charset="0"/>
              </a:rPr>
              <a:t>(variation):</a:t>
            </a:r>
            <a:r>
              <a:rPr lang="en-US" sz="2000">
                <a:solidFill>
                  <a:schemeClr val="tx1"/>
                </a:solidFill>
                <a:latin typeface="Arial" charset="0"/>
              </a:rPr>
              <a:t> </a:t>
            </a:r>
            <a:r>
              <a:rPr lang="en-US" sz="2000" b="0">
                <a:solidFill>
                  <a:schemeClr val="tx1"/>
                </a:solidFill>
                <a:latin typeface="Arial" charset="0"/>
              </a:rPr>
              <a:t>The expenditures and receipts below are related to land, land improvements, and buildings acquired for use in a business enterprise.  Determine how the following should be classified:</a:t>
            </a:r>
          </a:p>
        </p:txBody>
      </p:sp>
      <p:sp>
        <p:nvSpPr>
          <p:cNvPr id="951324" name="Line 28"/>
          <p:cNvSpPr>
            <a:spLocks noChangeShapeType="1"/>
          </p:cNvSpPr>
          <p:nvPr/>
        </p:nvSpPr>
        <p:spPr bwMode="auto">
          <a:xfrm>
            <a:off x="6629400" y="2514600"/>
            <a:ext cx="1828800" cy="0"/>
          </a:xfrm>
          <a:prstGeom prst="line">
            <a:avLst/>
          </a:prstGeom>
          <a:noFill/>
          <a:ln w="28575" cap="sq">
            <a:solidFill>
              <a:schemeClr val="tx1"/>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997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1303"/>
                                        </p:tgtEl>
                                        <p:attrNameLst>
                                          <p:attrName>style.visibility</p:attrName>
                                        </p:attrNameLst>
                                      </p:cBhvr>
                                      <p:to>
                                        <p:strVal val="visible"/>
                                      </p:to>
                                    </p:set>
                                    <p:animEffect transition="in" filter="wipe(left)">
                                      <p:cBhvr>
                                        <p:cTn id="7" dur="500"/>
                                        <p:tgtEl>
                                          <p:spTgt spid="9513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1311"/>
                                        </p:tgtEl>
                                        <p:attrNameLst>
                                          <p:attrName>style.visibility</p:attrName>
                                        </p:attrNameLst>
                                      </p:cBhvr>
                                      <p:to>
                                        <p:strVal val="visible"/>
                                      </p:to>
                                    </p:set>
                                    <p:animEffect transition="in" filter="wipe(left)">
                                      <p:cBhvr>
                                        <p:cTn id="12" dur="500"/>
                                        <p:tgtEl>
                                          <p:spTgt spid="9513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1312"/>
                                        </p:tgtEl>
                                        <p:attrNameLst>
                                          <p:attrName>style.visibility</p:attrName>
                                        </p:attrNameLst>
                                      </p:cBhvr>
                                      <p:to>
                                        <p:strVal val="visible"/>
                                      </p:to>
                                    </p:set>
                                    <p:animEffect transition="in" filter="wipe(left)">
                                      <p:cBhvr>
                                        <p:cTn id="17" dur="500"/>
                                        <p:tgtEl>
                                          <p:spTgt spid="9513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1313"/>
                                        </p:tgtEl>
                                        <p:attrNameLst>
                                          <p:attrName>style.visibility</p:attrName>
                                        </p:attrNameLst>
                                      </p:cBhvr>
                                      <p:to>
                                        <p:strVal val="visible"/>
                                      </p:to>
                                    </p:set>
                                    <p:animEffect transition="in" filter="wipe(left)">
                                      <p:cBhvr>
                                        <p:cTn id="22" dur="500"/>
                                        <p:tgtEl>
                                          <p:spTgt spid="9513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1314"/>
                                        </p:tgtEl>
                                        <p:attrNameLst>
                                          <p:attrName>style.visibility</p:attrName>
                                        </p:attrNameLst>
                                      </p:cBhvr>
                                      <p:to>
                                        <p:strVal val="visible"/>
                                      </p:to>
                                    </p:set>
                                    <p:animEffect transition="in" filter="wipe(left)">
                                      <p:cBhvr>
                                        <p:cTn id="27" dur="500"/>
                                        <p:tgtEl>
                                          <p:spTgt spid="9513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51315"/>
                                        </p:tgtEl>
                                        <p:attrNameLst>
                                          <p:attrName>style.visibility</p:attrName>
                                        </p:attrNameLst>
                                      </p:cBhvr>
                                      <p:to>
                                        <p:strVal val="visible"/>
                                      </p:to>
                                    </p:set>
                                    <p:animEffect transition="in" filter="wipe(left)">
                                      <p:cBhvr>
                                        <p:cTn id="32" dur="500"/>
                                        <p:tgtEl>
                                          <p:spTgt spid="9513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51317"/>
                                        </p:tgtEl>
                                        <p:attrNameLst>
                                          <p:attrName>style.visibility</p:attrName>
                                        </p:attrNameLst>
                                      </p:cBhvr>
                                      <p:to>
                                        <p:strVal val="visible"/>
                                      </p:to>
                                    </p:set>
                                    <p:animEffect transition="in" filter="wipe(left)">
                                      <p:cBhvr>
                                        <p:cTn id="37" dur="500"/>
                                        <p:tgtEl>
                                          <p:spTgt spid="9513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51318"/>
                                        </p:tgtEl>
                                        <p:attrNameLst>
                                          <p:attrName>style.visibility</p:attrName>
                                        </p:attrNameLst>
                                      </p:cBhvr>
                                      <p:to>
                                        <p:strVal val="visible"/>
                                      </p:to>
                                    </p:set>
                                    <p:animEffect transition="in" filter="wipe(left)">
                                      <p:cBhvr>
                                        <p:cTn id="42" dur="500"/>
                                        <p:tgtEl>
                                          <p:spTgt spid="95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03" grpId="0" autoUpdateAnimBg="0"/>
      <p:bldP spid="951311" grpId="0" autoUpdateAnimBg="0"/>
      <p:bldP spid="951312" grpId="0" autoUpdateAnimBg="0"/>
      <p:bldP spid="951313" grpId="0" autoUpdateAnimBg="0"/>
      <p:bldP spid="951314" grpId="0" autoUpdateAnimBg="0"/>
      <p:bldP spid="951315" grpId="0" autoUpdateAnimBg="0"/>
      <p:bldP spid="951317" grpId="0" autoUpdateAnimBg="0"/>
      <p:bldP spid="9513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73100" y="1371600"/>
            <a:ext cx="8001000" cy="5619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Self-Constructed Assets</a:t>
            </a:r>
            <a:endParaRPr lang="en-US" sz="2800" b="0">
              <a:solidFill>
                <a:srgbClr val="008000"/>
              </a:solidFill>
              <a:latin typeface="Arial" charset="0"/>
            </a:endParaRPr>
          </a:p>
        </p:txBody>
      </p:sp>
      <p:sp>
        <p:nvSpPr>
          <p:cNvPr id="95334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22532" name="Text Box 6"/>
          <p:cNvSpPr txBox="1">
            <a:spLocks noChangeArrowheads="1"/>
          </p:cNvSpPr>
          <p:nvPr/>
        </p:nvSpPr>
        <p:spPr bwMode="auto">
          <a:xfrm>
            <a:off x="977900" y="2054225"/>
            <a:ext cx="7861300" cy="3676650"/>
          </a:xfrm>
          <a:prstGeom prst="rect">
            <a:avLst/>
          </a:prstGeom>
          <a:noFill/>
          <a:ln w="28575" cap="sq">
            <a:noFill/>
            <a:miter lim="800000"/>
            <a:headEnd type="none" w="sm" len="sm"/>
            <a:tailEnd type="none" w="sm" len="sm"/>
          </a:ln>
        </p:spPr>
        <p:txBody>
          <a:bodyPr>
            <a:spAutoFit/>
          </a:bodyPr>
          <a:lstStyle/>
          <a:p>
            <a:pPr marL="574675" indent="-574675" algn="l">
              <a:lnSpc>
                <a:spcPct val="130000"/>
              </a:lnSpc>
              <a:spcBef>
                <a:spcPct val="30000"/>
              </a:spcBef>
              <a:buClr>
                <a:srgbClr val="800000"/>
              </a:buClr>
            </a:pPr>
            <a:r>
              <a:rPr lang="en-US" sz="2400" b="0">
                <a:solidFill>
                  <a:schemeClr val="tx1"/>
                </a:solidFill>
                <a:latin typeface="Arial" charset="0"/>
              </a:rPr>
              <a:t>Costs typically include:</a:t>
            </a:r>
          </a:p>
          <a:p>
            <a:pPr marL="574675" indent="-574675" algn="l">
              <a:lnSpc>
                <a:spcPct val="130000"/>
              </a:lnSpc>
              <a:spcBef>
                <a:spcPct val="30000"/>
              </a:spcBef>
              <a:buClr>
                <a:srgbClr val="800000"/>
              </a:buClr>
              <a:buFontTx/>
              <a:buAutoNum type="arabicParenBoth"/>
            </a:pPr>
            <a:r>
              <a:rPr lang="en-US" sz="2200" b="0">
                <a:solidFill>
                  <a:schemeClr val="tx1"/>
                </a:solidFill>
                <a:latin typeface="Arial" charset="0"/>
              </a:rPr>
              <a:t>Materials and direct labor</a:t>
            </a:r>
          </a:p>
          <a:p>
            <a:pPr marL="574675" indent="-574675" algn="l">
              <a:lnSpc>
                <a:spcPct val="130000"/>
              </a:lnSpc>
              <a:spcBef>
                <a:spcPct val="30000"/>
              </a:spcBef>
              <a:buClr>
                <a:srgbClr val="800000"/>
              </a:buClr>
              <a:buFontTx/>
              <a:buAutoNum type="arabicParenBoth"/>
            </a:pPr>
            <a:r>
              <a:rPr lang="en-US" sz="2200" b="0">
                <a:solidFill>
                  <a:schemeClr val="tx1"/>
                </a:solidFill>
                <a:latin typeface="Arial" charset="0"/>
              </a:rPr>
              <a:t>Overhead can be handled in two ways:</a:t>
            </a:r>
          </a:p>
          <a:p>
            <a:pPr marL="1146175" lvl="1" indent="-457200" algn="l">
              <a:lnSpc>
                <a:spcPct val="130000"/>
              </a:lnSpc>
              <a:spcBef>
                <a:spcPct val="30000"/>
              </a:spcBef>
              <a:buClr>
                <a:srgbClr val="800000"/>
              </a:buClr>
              <a:buFontTx/>
              <a:buAutoNum type="arabicPeriod"/>
            </a:pPr>
            <a:r>
              <a:rPr lang="en-US" sz="2200" b="0">
                <a:solidFill>
                  <a:schemeClr val="tx1"/>
                </a:solidFill>
                <a:latin typeface="Arial" charset="0"/>
              </a:rPr>
              <a:t>Assign no fixed overhead</a:t>
            </a:r>
          </a:p>
          <a:p>
            <a:pPr marL="1146175" lvl="1" indent="-457200" algn="l">
              <a:lnSpc>
                <a:spcPct val="130000"/>
              </a:lnSpc>
              <a:spcBef>
                <a:spcPct val="30000"/>
              </a:spcBef>
              <a:buClr>
                <a:srgbClr val="800000"/>
              </a:buClr>
              <a:buFontTx/>
              <a:buAutoNum type="arabicPeriod"/>
            </a:pPr>
            <a:r>
              <a:rPr lang="en-US" sz="2200" b="0">
                <a:solidFill>
                  <a:schemeClr val="tx1"/>
                </a:solidFill>
                <a:latin typeface="Arial" charset="0"/>
              </a:rPr>
              <a:t>Assign a portion of all overhead to the construction process.</a:t>
            </a:r>
          </a:p>
          <a:p>
            <a:pPr marL="1146175" lvl="1" indent="-457200" algn="l">
              <a:lnSpc>
                <a:spcPct val="130000"/>
              </a:lnSpc>
              <a:spcBef>
                <a:spcPct val="30000"/>
              </a:spcBef>
              <a:buClr>
                <a:srgbClr val="800000"/>
              </a:buClr>
            </a:pPr>
            <a:r>
              <a:rPr lang="en-US" sz="2200" b="0">
                <a:solidFill>
                  <a:schemeClr val="tx1"/>
                </a:solidFill>
                <a:latin typeface="Arial" charset="0"/>
              </a:rPr>
              <a:t>Companies use the second method extensively.</a:t>
            </a:r>
          </a:p>
        </p:txBody>
      </p:sp>
      <p:sp>
        <p:nvSpPr>
          <p:cNvPr id="953351" name="Text Box 7"/>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3  Describe the accounting problems associated with self-constructed assets.</a:t>
            </a:r>
          </a:p>
        </p:txBody>
      </p:sp>
    </p:spTree>
    <p:extLst>
      <p:ext uri="{BB962C8B-B14F-4D97-AF65-F5344CB8AC3E}">
        <p14:creationId xmlns:p14="http://schemas.microsoft.com/office/powerpoint/2010/main" val="3892336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01700" y="1981200"/>
            <a:ext cx="7861300" cy="8286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buSzPct val="80000"/>
            </a:pPr>
            <a:r>
              <a:rPr lang="en-US" sz="2200" b="0">
                <a:solidFill>
                  <a:schemeClr val="tx1"/>
                </a:solidFill>
                <a:latin typeface="Arial" charset="0"/>
              </a:rPr>
              <a:t>Three approaches have been suggested to account for the interest incurred in financing the construction.</a:t>
            </a:r>
          </a:p>
        </p:txBody>
      </p:sp>
      <p:sp>
        <p:nvSpPr>
          <p:cNvPr id="23555" name="Text Box 3"/>
          <p:cNvSpPr txBox="1">
            <a:spLocks noChangeArrowheads="1"/>
          </p:cNvSpPr>
          <p:nvPr/>
        </p:nvSpPr>
        <p:spPr bwMode="auto">
          <a:xfrm>
            <a:off x="609600" y="1371600"/>
            <a:ext cx="8001000" cy="5619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Interest Costs During Construction</a:t>
            </a:r>
            <a:endParaRPr lang="en-US" sz="2800" b="0">
              <a:solidFill>
                <a:srgbClr val="008000"/>
              </a:solidFill>
              <a:latin typeface="Arial" charset="0"/>
            </a:endParaRPr>
          </a:p>
        </p:txBody>
      </p:sp>
      <p:sp>
        <p:nvSpPr>
          <p:cNvPr id="95539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55398" name="Text Box 6"/>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955400" name="Text Box 8"/>
          <p:cNvSpPr txBox="1">
            <a:spLocks noChangeArrowheads="1"/>
          </p:cNvSpPr>
          <p:nvPr/>
        </p:nvSpPr>
        <p:spPr bwMode="auto">
          <a:xfrm>
            <a:off x="533400" y="3914775"/>
            <a:ext cx="1676400" cy="915988"/>
          </a:xfrm>
          <a:prstGeom prst="rect">
            <a:avLst/>
          </a:prstGeom>
          <a:noFill/>
          <a:ln w="28575" cap="sq">
            <a:noFill/>
            <a:miter lim="800000"/>
            <a:headEnd/>
            <a:tailEnd/>
          </a:ln>
          <a:effectLst/>
        </p:spPr>
        <p:txBody>
          <a:bodyPr>
            <a:spAutoFit/>
          </a:bodyPr>
          <a:lstStyle/>
          <a:p>
            <a:pPr>
              <a:spcBef>
                <a:spcPct val="50000"/>
              </a:spcBef>
              <a:defRPr/>
            </a:pPr>
            <a:r>
              <a:rPr lang="en-US" b="0">
                <a:effectLst>
                  <a:outerShdw blurRad="38100" dist="38100" dir="2700000" algn="tl">
                    <a:srgbClr val="C0C0C0"/>
                  </a:outerShdw>
                </a:effectLst>
                <a:latin typeface="Arial" charset="0"/>
              </a:rPr>
              <a:t>Capitalize no interest during construction</a:t>
            </a:r>
          </a:p>
        </p:txBody>
      </p:sp>
      <p:sp>
        <p:nvSpPr>
          <p:cNvPr id="955401" name="Text Box 9"/>
          <p:cNvSpPr txBox="1">
            <a:spLocks noChangeArrowheads="1"/>
          </p:cNvSpPr>
          <p:nvPr/>
        </p:nvSpPr>
        <p:spPr bwMode="auto">
          <a:xfrm>
            <a:off x="3429000" y="4114800"/>
            <a:ext cx="2438400" cy="1190625"/>
          </a:xfrm>
          <a:prstGeom prst="rect">
            <a:avLst/>
          </a:prstGeom>
          <a:noFill/>
          <a:ln w="28575" cap="sq">
            <a:noFill/>
            <a:miter lim="800000"/>
            <a:headEnd/>
            <a:tailEnd/>
          </a:ln>
          <a:effectLst/>
        </p:spPr>
        <p:txBody>
          <a:bodyPr>
            <a:spAutoFit/>
          </a:bodyPr>
          <a:lstStyle/>
          <a:p>
            <a:pPr>
              <a:spcBef>
                <a:spcPct val="50000"/>
              </a:spcBef>
              <a:defRPr/>
            </a:pPr>
            <a:r>
              <a:rPr lang="en-US" b="0">
                <a:effectLst>
                  <a:outerShdw blurRad="38100" dist="38100" dir="2700000" algn="tl">
                    <a:srgbClr val="C0C0C0"/>
                  </a:outerShdw>
                </a:effectLst>
                <a:latin typeface="Arial" charset="0"/>
              </a:rPr>
              <a:t>Capitalize actual costs incurred </a:t>
            </a:r>
            <a:r>
              <a:rPr lang="en-US">
                <a:solidFill>
                  <a:srgbClr val="800000"/>
                </a:solidFill>
                <a:effectLst>
                  <a:outerShdw blurRad="38100" dist="38100" dir="2700000" algn="tl">
                    <a:srgbClr val="C0C0C0"/>
                  </a:outerShdw>
                </a:effectLst>
                <a:latin typeface="Arial" charset="0"/>
              </a:rPr>
              <a:t>during</a:t>
            </a:r>
            <a:r>
              <a:rPr lang="en-US" b="0">
                <a:effectLst>
                  <a:outerShdw blurRad="38100" dist="38100" dir="2700000" algn="tl">
                    <a:srgbClr val="C0C0C0"/>
                  </a:outerShdw>
                </a:effectLst>
                <a:latin typeface="Arial" charset="0"/>
              </a:rPr>
              <a:t> construction (with modification)</a:t>
            </a:r>
          </a:p>
        </p:txBody>
      </p:sp>
      <p:sp>
        <p:nvSpPr>
          <p:cNvPr id="955402" name="Text Box 10"/>
          <p:cNvSpPr txBox="1">
            <a:spLocks noChangeArrowheads="1"/>
          </p:cNvSpPr>
          <p:nvPr/>
        </p:nvSpPr>
        <p:spPr bwMode="auto">
          <a:xfrm>
            <a:off x="7239000" y="3960813"/>
            <a:ext cx="1371600" cy="915987"/>
          </a:xfrm>
          <a:prstGeom prst="rect">
            <a:avLst/>
          </a:prstGeom>
          <a:noFill/>
          <a:ln w="28575" cap="sq">
            <a:noFill/>
            <a:miter lim="800000"/>
            <a:headEnd/>
            <a:tailEnd/>
          </a:ln>
          <a:effectLst/>
        </p:spPr>
        <p:txBody>
          <a:bodyPr>
            <a:spAutoFit/>
          </a:bodyPr>
          <a:lstStyle/>
          <a:p>
            <a:pPr>
              <a:spcBef>
                <a:spcPct val="50000"/>
              </a:spcBef>
              <a:defRPr/>
            </a:pPr>
            <a:r>
              <a:rPr lang="en-US" b="0">
                <a:effectLst>
                  <a:outerShdw blurRad="38100" dist="38100" dir="2700000" algn="tl">
                    <a:srgbClr val="C0C0C0"/>
                  </a:outerShdw>
                </a:effectLst>
                <a:latin typeface="Arial" charset="0"/>
              </a:rPr>
              <a:t>Capitalize all costs of funds</a:t>
            </a:r>
          </a:p>
        </p:txBody>
      </p:sp>
      <p:sp>
        <p:nvSpPr>
          <p:cNvPr id="955404" name="Line 12"/>
          <p:cNvSpPr>
            <a:spLocks noChangeShapeType="1"/>
          </p:cNvSpPr>
          <p:nvPr/>
        </p:nvSpPr>
        <p:spPr bwMode="auto">
          <a:xfrm>
            <a:off x="1371600" y="3689350"/>
            <a:ext cx="6477000" cy="0"/>
          </a:xfrm>
          <a:prstGeom prst="line">
            <a:avLst/>
          </a:prstGeom>
          <a:noFill/>
          <a:ln w="28575" cap="sq">
            <a:solidFill>
              <a:srgbClr val="800000"/>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5405" name="Line 13"/>
          <p:cNvSpPr>
            <a:spLocks noChangeShapeType="1"/>
          </p:cNvSpPr>
          <p:nvPr/>
        </p:nvSpPr>
        <p:spPr bwMode="auto">
          <a:xfrm flipV="1">
            <a:off x="4648200" y="3689350"/>
            <a:ext cx="0" cy="457200"/>
          </a:xfrm>
          <a:prstGeom prst="line">
            <a:avLst/>
          </a:prstGeom>
          <a:noFill/>
          <a:ln w="28575" cap="sq">
            <a:solidFill>
              <a:srgbClr val="800000"/>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5406" name="Line 14"/>
          <p:cNvSpPr>
            <a:spLocks noChangeShapeType="1"/>
          </p:cNvSpPr>
          <p:nvPr/>
        </p:nvSpPr>
        <p:spPr bwMode="auto">
          <a:xfrm flipV="1">
            <a:off x="4648200" y="5289550"/>
            <a:ext cx="0" cy="381000"/>
          </a:xfrm>
          <a:prstGeom prst="line">
            <a:avLst/>
          </a:prstGeom>
          <a:noFill/>
          <a:ln w="28575" cap="sq">
            <a:solidFill>
              <a:srgbClr val="800000"/>
            </a:solidFill>
            <a:round/>
            <a:headEnd/>
            <a:tailEnd type="triangle" w="med" len="me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5407" name="Text Box 15"/>
          <p:cNvSpPr txBox="1">
            <a:spLocks noChangeArrowheads="1"/>
          </p:cNvSpPr>
          <p:nvPr/>
        </p:nvSpPr>
        <p:spPr bwMode="auto">
          <a:xfrm>
            <a:off x="4114800" y="5746750"/>
            <a:ext cx="990600" cy="425450"/>
          </a:xfrm>
          <a:prstGeom prst="rect">
            <a:avLst/>
          </a:prstGeom>
          <a:solidFill>
            <a:srgbClr val="FFFF99"/>
          </a:solidFill>
          <a:ln w="28575" cap="sq">
            <a:solidFill>
              <a:schemeClr val="tx1"/>
            </a:solidFill>
            <a:miter lim="800000"/>
            <a:headEnd/>
            <a:tailEnd/>
          </a:ln>
          <a:effectLst/>
        </p:spPr>
        <p:txBody>
          <a:bodyPr>
            <a:spAutoFit/>
          </a:bodyPr>
          <a:lstStyle/>
          <a:p>
            <a:pPr>
              <a:spcBef>
                <a:spcPct val="50000"/>
              </a:spcBef>
              <a:defRPr/>
            </a:pPr>
            <a:r>
              <a:rPr lang="en-US" sz="2000" b="0">
                <a:solidFill>
                  <a:srgbClr val="800000"/>
                </a:solidFill>
                <a:effectLst>
                  <a:outerShdw blurRad="38100" dist="38100" dir="2700000" algn="tl">
                    <a:srgbClr val="000000"/>
                  </a:outerShdw>
                </a:effectLst>
                <a:latin typeface="Arial" charset="0"/>
              </a:rPr>
              <a:t>IFRS</a:t>
            </a:r>
          </a:p>
        </p:txBody>
      </p:sp>
      <p:sp>
        <p:nvSpPr>
          <p:cNvPr id="955408" name="Line 16"/>
          <p:cNvSpPr>
            <a:spLocks noChangeShapeType="1"/>
          </p:cNvSpPr>
          <p:nvPr/>
        </p:nvSpPr>
        <p:spPr bwMode="auto">
          <a:xfrm>
            <a:off x="1371600" y="3460750"/>
            <a:ext cx="0" cy="457200"/>
          </a:xfrm>
          <a:prstGeom prst="line">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5409" name="Line 17"/>
          <p:cNvSpPr>
            <a:spLocks noChangeShapeType="1"/>
          </p:cNvSpPr>
          <p:nvPr/>
        </p:nvSpPr>
        <p:spPr bwMode="auto">
          <a:xfrm>
            <a:off x="7924800" y="3460750"/>
            <a:ext cx="0" cy="457200"/>
          </a:xfrm>
          <a:prstGeom prst="line">
            <a:avLst/>
          </a:prstGeom>
          <a:noFill/>
          <a:ln w="28575"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55410" name="Text Box 18"/>
          <p:cNvSpPr txBox="1">
            <a:spLocks noChangeArrowheads="1"/>
          </p:cNvSpPr>
          <p:nvPr/>
        </p:nvSpPr>
        <p:spPr bwMode="auto">
          <a:xfrm>
            <a:off x="1066800" y="3124200"/>
            <a:ext cx="685800" cy="336550"/>
          </a:xfrm>
          <a:prstGeom prst="rect">
            <a:avLst/>
          </a:prstGeom>
          <a:noFill/>
          <a:ln w="28575" cap="sq">
            <a:noFill/>
            <a:miter lim="800000"/>
            <a:headEnd/>
            <a:tailEnd/>
          </a:ln>
          <a:effectLst/>
        </p:spPr>
        <p:txBody>
          <a:bodyPr>
            <a:spAutoFit/>
          </a:bodyPr>
          <a:lstStyle/>
          <a:p>
            <a:pPr>
              <a:spcBef>
                <a:spcPct val="50000"/>
              </a:spcBef>
              <a:defRPr/>
            </a:pPr>
            <a:r>
              <a:rPr lang="en-US" sz="1600">
                <a:effectLst>
                  <a:outerShdw blurRad="38100" dist="38100" dir="2700000" algn="tl">
                    <a:srgbClr val="C0C0C0"/>
                  </a:outerShdw>
                </a:effectLst>
                <a:latin typeface="Arial" charset="0"/>
              </a:rPr>
              <a:t>$ 0</a:t>
            </a:r>
          </a:p>
        </p:txBody>
      </p:sp>
      <p:sp>
        <p:nvSpPr>
          <p:cNvPr id="955411" name="Text Box 19"/>
          <p:cNvSpPr txBox="1">
            <a:spLocks noChangeArrowheads="1"/>
          </p:cNvSpPr>
          <p:nvPr/>
        </p:nvSpPr>
        <p:spPr bwMode="auto">
          <a:xfrm>
            <a:off x="7543800" y="3124200"/>
            <a:ext cx="685800" cy="336550"/>
          </a:xfrm>
          <a:prstGeom prst="rect">
            <a:avLst/>
          </a:prstGeom>
          <a:noFill/>
          <a:ln w="28575" cap="sq">
            <a:noFill/>
            <a:miter lim="800000"/>
            <a:headEnd/>
            <a:tailEnd/>
          </a:ln>
          <a:effectLst/>
        </p:spPr>
        <p:txBody>
          <a:bodyPr>
            <a:spAutoFit/>
          </a:bodyPr>
          <a:lstStyle/>
          <a:p>
            <a:pPr>
              <a:spcBef>
                <a:spcPct val="50000"/>
              </a:spcBef>
              <a:defRPr/>
            </a:pPr>
            <a:r>
              <a:rPr lang="en-US" sz="1600">
                <a:effectLst>
                  <a:outerShdw blurRad="38100" dist="38100" dir="2700000" algn="tl">
                    <a:srgbClr val="C0C0C0"/>
                  </a:outerShdw>
                </a:effectLst>
                <a:latin typeface="Arial" charset="0"/>
              </a:rPr>
              <a:t>$ ?</a:t>
            </a:r>
          </a:p>
        </p:txBody>
      </p:sp>
      <p:sp>
        <p:nvSpPr>
          <p:cNvPr id="955412" name="Text Box 20"/>
          <p:cNvSpPr txBox="1">
            <a:spLocks noChangeArrowheads="1"/>
          </p:cNvSpPr>
          <p:nvPr/>
        </p:nvSpPr>
        <p:spPr bwMode="auto">
          <a:xfrm>
            <a:off x="3124200" y="2986088"/>
            <a:ext cx="3048000" cy="366712"/>
          </a:xfrm>
          <a:prstGeom prst="rect">
            <a:avLst/>
          </a:prstGeom>
          <a:noFill/>
          <a:ln w="28575" cap="sq">
            <a:noFill/>
            <a:miter lim="800000"/>
            <a:headEnd/>
            <a:tailEnd/>
          </a:ln>
          <a:effectLst/>
        </p:spPr>
        <p:txBody>
          <a:bodyPr>
            <a:spAutoFit/>
          </a:bodyPr>
          <a:lstStyle/>
          <a:p>
            <a:pPr>
              <a:spcBef>
                <a:spcPct val="50000"/>
              </a:spcBef>
              <a:defRPr/>
            </a:pPr>
            <a:r>
              <a:rPr lang="en-US" b="0">
                <a:effectLst>
                  <a:outerShdw blurRad="38100" dist="38100" dir="2700000" algn="tl">
                    <a:srgbClr val="C0C0C0"/>
                  </a:outerShdw>
                </a:effectLst>
                <a:latin typeface="Arial" charset="0"/>
              </a:rPr>
              <a:t>Increase to Cost of Asset</a:t>
            </a:r>
          </a:p>
        </p:txBody>
      </p:sp>
      <p:sp>
        <p:nvSpPr>
          <p:cNvPr id="23570" name="Text Box 21"/>
          <p:cNvSpPr txBox="1">
            <a:spLocks noChangeArrowheads="1"/>
          </p:cNvSpPr>
          <p:nvPr/>
        </p:nvSpPr>
        <p:spPr bwMode="auto">
          <a:xfrm>
            <a:off x="7086600" y="27432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a:t>
            </a:r>
          </a:p>
        </p:txBody>
      </p:sp>
    </p:spTree>
    <p:extLst>
      <p:ext uri="{BB962C8B-B14F-4D97-AF65-F5344CB8AC3E}">
        <p14:creationId xmlns:p14="http://schemas.microsoft.com/office/powerpoint/2010/main" val="3637364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6"/>
          <p:cNvSpPr txBox="1">
            <a:spLocks noChangeArrowheads="1"/>
          </p:cNvSpPr>
          <p:nvPr/>
        </p:nvSpPr>
        <p:spPr bwMode="auto">
          <a:xfrm>
            <a:off x="901700" y="2062163"/>
            <a:ext cx="7937500" cy="3668712"/>
          </a:xfrm>
          <a:prstGeom prst="rect">
            <a:avLst/>
          </a:prstGeom>
          <a:noFill/>
          <a:ln w="28575" cap="sq">
            <a:noFill/>
            <a:miter lim="800000"/>
            <a:headEnd type="none" w="sm" len="sm"/>
            <a:tailEnd type="none" w="sm" len="sm"/>
          </a:ln>
        </p:spPr>
        <p:txBody>
          <a:bodyPr>
            <a:spAutoFit/>
          </a:bodyPr>
          <a:lstStyle/>
          <a:p>
            <a:pPr marL="457200" indent="-457200" algn="l">
              <a:lnSpc>
                <a:spcPct val="120000"/>
              </a:lnSpc>
              <a:spcBef>
                <a:spcPct val="50000"/>
              </a:spcBef>
              <a:buClr>
                <a:srgbClr val="800000"/>
              </a:buClr>
              <a:buSzPct val="80000"/>
              <a:buFont typeface="Wingdings" pitchFamily="2" charset="2"/>
              <a:buChar char="u"/>
            </a:pPr>
            <a:r>
              <a:rPr lang="en-US" sz="2200">
                <a:solidFill>
                  <a:srgbClr val="800000"/>
                </a:solidFill>
                <a:latin typeface="Arial" charset="0"/>
              </a:rPr>
              <a:t>IFRS</a:t>
            </a:r>
            <a:r>
              <a:rPr lang="en-US" sz="2200" b="0">
                <a:solidFill>
                  <a:schemeClr val="tx1"/>
                </a:solidFill>
                <a:latin typeface="Arial" charset="0"/>
              </a:rPr>
              <a:t> requires — capitalizing actual interest (with modification).</a:t>
            </a:r>
          </a:p>
          <a:p>
            <a:pPr marL="457200" indent="-457200" algn="l">
              <a:lnSpc>
                <a:spcPct val="120000"/>
              </a:lnSpc>
              <a:spcBef>
                <a:spcPct val="50000"/>
              </a:spcBef>
              <a:buClr>
                <a:srgbClr val="800000"/>
              </a:buClr>
              <a:buSzPct val="80000"/>
              <a:buFont typeface="Wingdings" pitchFamily="2" charset="2"/>
              <a:buChar char="u"/>
            </a:pPr>
            <a:r>
              <a:rPr lang="en-US" sz="2200" b="0">
                <a:solidFill>
                  <a:schemeClr val="tx1"/>
                </a:solidFill>
                <a:latin typeface="Arial" charset="0"/>
              </a:rPr>
              <a:t>Consistent with historical cost.</a:t>
            </a:r>
          </a:p>
          <a:p>
            <a:pPr marL="457200" indent="-457200" algn="l">
              <a:lnSpc>
                <a:spcPct val="120000"/>
              </a:lnSpc>
              <a:spcBef>
                <a:spcPct val="50000"/>
              </a:spcBef>
              <a:buClr>
                <a:srgbClr val="800000"/>
              </a:buClr>
              <a:buSzPct val="80000"/>
              <a:buFont typeface="Wingdings" pitchFamily="2" charset="2"/>
              <a:buChar char="u"/>
            </a:pPr>
            <a:r>
              <a:rPr lang="en-US" sz="2200" b="0">
                <a:solidFill>
                  <a:schemeClr val="tx1"/>
                </a:solidFill>
                <a:latin typeface="Arial" charset="0"/>
              </a:rPr>
              <a:t>Capitalization considers three items:</a:t>
            </a:r>
          </a:p>
          <a:p>
            <a:pPr marL="1028700" lvl="1" indent="-457200" algn="l">
              <a:lnSpc>
                <a:spcPct val="120000"/>
              </a:lnSpc>
              <a:spcBef>
                <a:spcPct val="50000"/>
              </a:spcBef>
              <a:buClr>
                <a:srgbClr val="800000"/>
              </a:buClr>
              <a:buFontTx/>
              <a:buAutoNum type="arabicPeriod"/>
            </a:pPr>
            <a:r>
              <a:rPr lang="en-US" sz="2100" b="0">
                <a:solidFill>
                  <a:schemeClr val="tx1"/>
                </a:solidFill>
                <a:latin typeface="Arial" charset="0"/>
              </a:rPr>
              <a:t>Qualifying assets.</a:t>
            </a:r>
          </a:p>
          <a:p>
            <a:pPr marL="1028700" lvl="1" indent="-457200" algn="l">
              <a:lnSpc>
                <a:spcPct val="120000"/>
              </a:lnSpc>
              <a:spcBef>
                <a:spcPct val="50000"/>
              </a:spcBef>
              <a:buClr>
                <a:srgbClr val="800000"/>
              </a:buClr>
              <a:buFontTx/>
              <a:buAutoNum type="arabicPeriod"/>
            </a:pPr>
            <a:r>
              <a:rPr lang="en-US" sz="2100" b="0">
                <a:solidFill>
                  <a:schemeClr val="tx1"/>
                </a:solidFill>
                <a:latin typeface="Arial" charset="0"/>
              </a:rPr>
              <a:t>Capitalization period.</a:t>
            </a:r>
          </a:p>
          <a:p>
            <a:pPr marL="1028700" lvl="1" indent="-457200" algn="l">
              <a:lnSpc>
                <a:spcPct val="120000"/>
              </a:lnSpc>
              <a:spcBef>
                <a:spcPct val="50000"/>
              </a:spcBef>
              <a:buClr>
                <a:srgbClr val="800000"/>
              </a:buClr>
              <a:buFontTx/>
              <a:buAutoNum type="arabicPeriod"/>
            </a:pPr>
            <a:r>
              <a:rPr lang="en-US" sz="2100" b="0">
                <a:solidFill>
                  <a:schemeClr val="tx1"/>
                </a:solidFill>
                <a:latin typeface="Arial" charset="0"/>
              </a:rPr>
              <a:t>Amount to capitalize.</a:t>
            </a:r>
          </a:p>
        </p:txBody>
      </p:sp>
      <p:sp>
        <p:nvSpPr>
          <p:cNvPr id="24579" name="Text Box 1027"/>
          <p:cNvSpPr txBox="1">
            <a:spLocks noChangeArrowheads="1"/>
          </p:cNvSpPr>
          <p:nvPr/>
        </p:nvSpPr>
        <p:spPr bwMode="auto">
          <a:xfrm>
            <a:off x="609600" y="1371600"/>
            <a:ext cx="8001000" cy="561975"/>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Interest Costs During Construction</a:t>
            </a:r>
          </a:p>
        </p:txBody>
      </p:sp>
      <p:sp>
        <p:nvSpPr>
          <p:cNvPr id="957444" name="Rectangle 102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57445" name="Text Box 1029"/>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Tree>
    <p:extLst>
      <p:ext uri="{BB962C8B-B14F-4D97-AF65-F5344CB8AC3E}">
        <p14:creationId xmlns:p14="http://schemas.microsoft.com/office/powerpoint/2010/main" val="3741435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01700" y="2057400"/>
            <a:ext cx="7708900" cy="3206750"/>
          </a:xfrm>
          <a:prstGeom prst="rect">
            <a:avLst/>
          </a:prstGeom>
          <a:noFill/>
          <a:ln w="28575" cap="sq">
            <a:noFill/>
            <a:miter lim="800000"/>
            <a:headEnd type="none" w="sm" len="sm"/>
            <a:tailEnd type="none" w="sm" len="sm"/>
          </a:ln>
        </p:spPr>
        <p:txBody>
          <a:bodyPr>
            <a:spAutoFit/>
          </a:bodyPr>
          <a:lstStyle/>
          <a:p>
            <a:pPr algn="l">
              <a:lnSpc>
                <a:spcPct val="130000"/>
              </a:lnSpc>
              <a:spcBef>
                <a:spcPct val="50000"/>
              </a:spcBef>
              <a:buSzPct val="80000"/>
            </a:pPr>
            <a:r>
              <a:rPr lang="en-US" sz="2200" b="0">
                <a:solidFill>
                  <a:schemeClr val="tx1"/>
                </a:solidFill>
                <a:latin typeface="Arial" charset="0"/>
              </a:rPr>
              <a:t>Require a substantial period of time to get them ready for their intended use.</a:t>
            </a:r>
          </a:p>
          <a:p>
            <a:pPr algn="l">
              <a:lnSpc>
                <a:spcPct val="130000"/>
              </a:lnSpc>
              <a:spcBef>
                <a:spcPct val="50000"/>
              </a:spcBef>
              <a:buSzPct val="80000"/>
            </a:pPr>
            <a:r>
              <a:rPr lang="en-US" sz="2200" b="0">
                <a:solidFill>
                  <a:schemeClr val="tx1"/>
                </a:solidFill>
                <a:latin typeface="Arial" charset="0"/>
              </a:rPr>
              <a:t>Two types of assets:</a:t>
            </a:r>
          </a:p>
          <a:p>
            <a:pPr marL="681038" lvl="1" indent="-454025" algn="l">
              <a:lnSpc>
                <a:spcPct val="130000"/>
              </a:lnSpc>
              <a:spcBef>
                <a:spcPct val="50000"/>
              </a:spcBef>
              <a:buClr>
                <a:srgbClr val="800000"/>
              </a:buClr>
              <a:buSzPct val="80000"/>
              <a:buFont typeface="Arial" charset="0"/>
              <a:buChar char="►"/>
            </a:pPr>
            <a:r>
              <a:rPr lang="en-US" sz="2200" b="0">
                <a:solidFill>
                  <a:schemeClr val="tx1"/>
                </a:solidFill>
                <a:latin typeface="Arial" charset="0"/>
              </a:rPr>
              <a:t>Assets under construction for a company’s own use. </a:t>
            </a:r>
          </a:p>
          <a:p>
            <a:pPr marL="681038" lvl="1" indent="-454025" algn="l">
              <a:lnSpc>
                <a:spcPct val="130000"/>
              </a:lnSpc>
              <a:spcBef>
                <a:spcPct val="50000"/>
              </a:spcBef>
              <a:buClr>
                <a:srgbClr val="800000"/>
              </a:buClr>
              <a:buSzPct val="80000"/>
              <a:buFont typeface="Arial" charset="0"/>
              <a:buChar char="►"/>
            </a:pPr>
            <a:r>
              <a:rPr lang="en-US" sz="2200" b="0">
                <a:solidFill>
                  <a:schemeClr val="tx1"/>
                </a:solidFill>
                <a:latin typeface="Arial" charset="0"/>
              </a:rPr>
              <a:t>Assets intended for sale or lease that are constructed or produced as discrete projects.</a:t>
            </a:r>
          </a:p>
        </p:txBody>
      </p:sp>
      <p:sp>
        <p:nvSpPr>
          <p:cNvPr id="25603" name="Text Box 3"/>
          <p:cNvSpPr txBox="1">
            <a:spLocks noChangeArrowheads="1"/>
          </p:cNvSpPr>
          <p:nvPr/>
        </p:nvSpPr>
        <p:spPr bwMode="auto">
          <a:xfrm>
            <a:off x="609600" y="1452563"/>
            <a:ext cx="8001000" cy="528637"/>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Qualifying Assets</a:t>
            </a:r>
            <a:endParaRPr lang="en-US" sz="2600" b="0">
              <a:solidFill>
                <a:schemeClr val="tx1"/>
              </a:solidFill>
              <a:latin typeface="Arial" charset="0"/>
            </a:endParaRPr>
          </a:p>
        </p:txBody>
      </p:sp>
      <p:sp>
        <p:nvSpPr>
          <p:cNvPr id="95949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59493" name="Text Box 5"/>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Tree>
    <p:extLst>
      <p:ext uri="{BB962C8B-B14F-4D97-AF65-F5344CB8AC3E}">
        <p14:creationId xmlns:p14="http://schemas.microsoft.com/office/powerpoint/2010/main" val="3303393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7"/>
          <p:cNvSpPr txBox="1">
            <a:spLocks noChangeArrowheads="1"/>
          </p:cNvSpPr>
          <p:nvPr/>
        </p:nvSpPr>
        <p:spPr bwMode="auto">
          <a:xfrm>
            <a:off x="609600" y="1452563"/>
            <a:ext cx="8001000" cy="528637"/>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Capitalization Period</a:t>
            </a:r>
          </a:p>
        </p:txBody>
      </p:sp>
      <p:sp>
        <p:nvSpPr>
          <p:cNvPr id="961540" name="Rectangle 102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61541" name="Text Box 1029"/>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26629" name="Rectangle 1030"/>
          <p:cNvSpPr>
            <a:spLocks noGrp="1" noChangeArrowheads="1"/>
          </p:cNvSpPr>
          <p:nvPr>
            <p:ph type="body" idx="1"/>
          </p:nvPr>
        </p:nvSpPr>
        <p:spPr>
          <a:xfrm>
            <a:off x="838200" y="2057400"/>
            <a:ext cx="7848600" cy="2057400"/>
          </a:xfrm>
          <a:noFill/>
        </p:spPr>
        <p:txBody>
          <a:bodyPr/>
          <a:lstStyle/>
          <a:p>
            <a:pPr marL="533400" indent="-533400">
              <a:lnSpc>
                <a:spcPct val="125000"/>
              </a:lnSpc>
              <a:spcBef>
                <a:spcPct val="40000"/>
              </a:spcBef>
              <a:buFont typeface="Wingdings" pitchFamily="2" charset="2"/>
              <a:buNone/>
            </a:pPr>
            <a:r>
              <a:rPr lang="en-US" altLang="en-US" sz="2200" smtClean="0">
                <a:solidFill>
                  <a:srgbClr val="800000"/>
                </a:solidFill>
                <a:effectLst/>
              </a:rPr>
              <a:t>Begins when:</a:t>
            </a:r>
          </a:p>
          <a:p>
            <a:pPr marL="533400" indent="-533400">
              <a:lnSpc>
                <a:spcPct val="125000"/>
              </a:lnSpc>
              <a:spcBef>
                <a:spcPct val="40000"/>
              </a:spcBef>
              <a:buClr>
                <a:schemeClr val="tx1"/>
              </a:buClr>
              <a:buSzTx/>
              <a:buFont typeface="Monotype Sorts" pitchFamily="2" charset="2"/>
              <a:buAutoNum type="arabicPeriod"/>
            </a:pPr>
            <a:r>
              <a:rPr lang="en-US" altLang="en-US" sz="2200" b="0" smtClean="0">
                <a:solidFill>
                  <a:schemeClr val="tx1"/>
                </a:solidFill>
                <a:effectLst/>
              </a:rPr>
              <a:t>Expenditures for the asset have been made.</a:t>
            </a:r>
          </a:p>
          <a:p>
            <a:pPr marL="533400" indent="-533400">
              <a:lnSpc>
                <a:spcPct val="125000"/>
              </a:lnSpc>
              <a:spcBef>
                <a:spcPct val="40000"/>
              </a:spcBef>
              <a:buClr>
                <a:schemeClr val="tx1"/>
              </a:buClr>
              <a:buSzTx/>
              <a:buFont typeface="Monotype Sorts" pitchFamily="2" charset="2"/>
              <a:buAutoNum type="arabicPeriod"/>
            </a:pPr>
            <a:r>
              <a:rPr lang="en-US" altLang="en-US" sz="2200" b="0" smtClean="0">
                <a:solidFill>
                  <a:schemeClr val="tx1"/>
                </a:solidFill>
                <a:effectLst/>
              </a:rPr>
              <a:t>Activities for readying the asset are in progress .</a:t>
            </a:r>
          </a:p>
          <a:p>
            <a:pPr marL="533400" indent="-533400">
              <a:lnSpc>
                <a:spcPct val="125000"/>
              </a:lnSpc>
              <a:spcBef>
                <a:spcPct val="40000"/>
              </a:spcBef>
              <a:buClr>
                <a:schemeClr val="tx1"/>
              </a:buClr>
              <a:buSzTx/>
              <a:buFont typeface="Monotype Sorts" pitchFamily="2" charset="2"/>
              <a:buAutoNum type="arabicPeriod"/>
            </a:pPr>
            <a:r>
              <a:rPr lang="en-US" altLang="en-US" sz="2200" b="0" smtClean="0">
                <a:solidFill>
                  <a:schemeClr val="tx1"/>
                </a:solidFill>
                <a:effectLst/>
              </a:rPr>
              <a:t>Interest costs are being incurred.</a:t>
            </a:r>
          </a:p>
        </p:txBody>
      </p:sp>
      <p:sp>
        <p:nvSpPr>
          <p:cNvPr id="26630" name="Rectangle 1031"/>
          <p:cNvSpPr>
            <a:spLocks noChangeArrowheads="1"/>
          </p:cNvSpPr>
          <p:nvPr/>
        </p:nvSpPr>
        <p:spPr bwMode="auto">
          <a:xfrm>
            <a:off x="838200" y="4495800"/>
            <a:ext cx="8001000" cy="990600"/>
          </a:xfrm>
          <a:prstGeom prst="rect">
            <a:avLst/>
          </a:prstGeom>
          <a:noFill/>
          <a:ln w="12700">
            <a:noFill/>
            <a:miter lim="800000"/>
            <a:headEnd/>
            <a:tailEnd/>
          </a:ln>
        </p:spPr>
        <p:txBody>
          <a:bodyPr lIns="182562" tIns="46038" rIns="182562" bIns="46038"/>
          <a:lstStyle/>
          <a:p>
            <a:pPr marL="533400" indent="-533400" algn="l">
              <a:lnSpc>
                <a:spcPct val="115000"/>
              </a:lnSpc>
              <a:spcBef>
                <a:spcPct val="50000"/>
              </a:spcBef>
              <a:buClr>
                <a:schemeClr val="accent2"/>
              </a:buClr>
              <a:buSzPct val="75000"/>
              <a:buFont typeface="Wingdings" pitchFamily="2" charset="2"/>
              <a:buNone/>
            </a:pPr>
            <a:r>
              <a:rPr lang="en-US" altLang="en-US" sz="2200">
                <a:solidFill>
                  <a:srgbClr val="800000"/>
                </a:solidFill>
                <a:latin typeface="Arial" charset="0"/>
              </a:rPr>
              <a:t>Ends when:</a:t>
            </a:r>
          </a:p>
          <a:p>
            <a:pPr marL="533400" indent="-533400" algn="l">
              <a:lnSpc>
                <a:spcPct val="115000"/>
              </a:lnSpc>
              <a:spcBef>
                <a:spcPct val="30000"/>
              </a:spcBef>
              <a:buClr>
                <a:schemeClr val="tx1"/>
              </a:buClr>
              <a:buSzPct val="80000"/>
              <a:buFont typeface="Monotype Sorts" pitchFamily="2" charset="2"/>
              <a:buNone/>
            </a:pPr>
            <a:r>
              <a:rPr lang="en-US" altLang="en-US" sz="2200" b="0">
                <a:solidFill>
                  <a:schemeClr val="tx1"/>
                </a:solidFill>
                <a:latin typeface="Arial" charset="0"/>
              </a:rPr>
              <a:t>The asset is substantially complete and ready for use.</a:t>
            </a:r>
          </a:p>
        </p:txBody>
      </p:sp>
    </p:spTree>
    <p:extLst>
      <p:ext uri="{BB962C8B-B14F-4D97-AF65-F5344CB8AC3E}">
        <p14:creationId xmlns:p14="http://schemas.microsoft.com/office/powerpoint/2010/main" val="281328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smtClean="0">
                <a:solidFill>
                  <a:srgbClr val="002060"/>
                </a:solidFill>
              </a:rPr>
              <a:t>memproses</a:t>
            </a:r>
            <a:r>
              <a:rPr lang="en-US" dirty="0" smtClean="0">
                <a:solidFill>
                  <a:srgbClr val="002060"/>
                </a:solidFill>
              </a:rPr>
              <a:t> </a:t>
            </a:r>
            <a:r>
              <a:rPr lang="en-US" dirty="0" err="1">
                <a:solidFill>
                  <a:srgbClr val="002060"/>
                </a:solidFill>
              </a:rPr>
              <a:t>transaksi</a:t>
            </a:r>
            <a:r>
              <a:rPr lang="en-US" dirty="0">
                <a:solidFill>
                  <a:srgbClr val="002060"/>
                </a:solidFill>
              </a:rPr>
              <a:t> </a:t>
            </a:r>
            <a:r>
              <a:rPr lang="en-US" dirty="0" err="1">
                <a:solidFill>
                  <a:srgbClr val="002060"/>
                </a:solidFill>
              </a:rPr>
              <a:t>akuisisi</a:t>
            </a:r>
            <a:r>
              <a:rPr lang="en-US" dirty="0">
                <a:solidFill>
                  <a:srgbClr val="002060"/>
                </a:solidFill>
              </a:rPr>
              <a:t>, </a:t>
            </a:r>
            <a:r>
              <a:rPr lang="en-US" dirty="0" err="1">
                <a:solidFill>
                  <a:srgbClr val="002060"/>
                </a:solidFill>
              </a:rPr>
              <a:t>disposisi</a:t>
            </a:r>
            <a:r>
              <a:rPr lang="en-US" dirty="0">
                <a:solidFill>
                  <a:srgbClr val="002060"/>
                </a:solidFill>
              </a:rPr>
              <a:t> </a:t>
            </a:r>
            <a:r>
              <a:rPr lang="en-US" dirty="0" smtClean="0">
                <a:solidFill>
                  <a:srgbClr val="002060"/>
                </a:solidFill>
              </a:rPr>
              <a:t>Property Plant </a:t>
            </a:r>
            <a:r>
              <a:rPr lang="en-US" dirty="0" err="1" smtClean="0">
                <a:solidFill>
                  <a:srgbClr val="002060"/>
                </a:solidFill>
              </a:rPr>
              <a:t>dan</a:t>
            </a:r>
            <a:r>
              <a:rPr lang="en-US" dirty="0" smtClean="0">
                <a:solidFill>
                  <a:srgbClr val="002060"/>
                </a:solidFill>
              </a:rPr>
              <a:t> Equipment. </a:t>
            </a:r>
            <a:r>
              <a:rPr lang="en-US" dirty="0" smtClean="0">
                <a:solidFill>
                  <a:srgbClr val="002060"/>
                </a:solidFill>
              </a:rPr>
              <a:t> </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452563"/>
            <a:ext cx="8001000" cy="528637"/>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Amount to Capitalize</a:t>
            </a:r>
          </a:p>
        </p:txBody>
      </p:sp>
      <p:sp>
        <p:nvSpPr>
          <p:cNvPr id="96358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63589" name="Text Box 5"/>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27653" name="Rectangle 6"/>
          <p:cNvSpPr>
            <a:spLocks noGrp="1" noChangeArrowheads="1"/>
          </p:cNvSpPr>
          <p:nvPr>
            <p:ph type="body" idx="1"/>
          </p:nvPr>
        </p:nvSpPr>
        <p:spPr>
          <a:xfrm>
            <a:off x="838200" y="2057400"/>
            <a:ext cx="7620000" cy="2743200"/>
          </a:xfrm>
          <a:noFill/>
        </p:spPr>
        <p:txBody>
          <a:bodyPr/>
          <a:lstStyle/>
          <a:p>
            <a:pPr marL="609600" indent="-609600">
              <a:lnSpc>
                <a:spcPct val="130000"/>
              </a:lnSpc>
              <a:spcBef>
                <a:spcPct val="50000"/>
              </a:spcBef>
              <a:buFont typeface="Wingdings" pitchFamily="2" charset="2"/>
              <a:buNone/>
            </a:pPr>
            <a:r>
              <a:rPr lang="en-US" altLang="en-US" sz="2200" smtClean="0">
                <a:solidFill>
                  <a:srgbClr val="800000"/>
                </a:solidFill>
                <a:effectLst/>
              </a:rPr>
              <a:t>Capitalize</a:t>
            </a:r>
            <a:r>
              <a:rPr lang="en-US" altLang="en-US" sz="2200" b="0" smtClean="0">
                <a:solidFill>
                  <a:schemeClr val="tx1"/>
                </a:solidFill>
                <a:effectLst/>
              </a:rPr>
              <a:t> the lesser of:</a:t>
            </a:r>
          </a:p>
          <a:p>
            <a:pPr marL="609600" indent="-609600">
              <a:lnSpc>
                <a:spcPct val="130000"/>
              </a:lnSpc>
              <a:spcBef>
                <a:spcPct val="50000"/>
              </a:spcBef>
              <a:buClr>
                <a:schemeClr val="tx1"/>
              </a:buClr>
              <a:buSzTx/>
              <a:buFont typeface="Monotype Sorts" pitchFamily="2" charset="2"/>
              <a:buAutoNum type="arabicPeriod"/>
            </a:pPr>
            <a:r>
              <a:rPr lang="en-US" altLang="en-US" sz="2200" b="0" smtClean="0">
                <a:solidFill>
                  <a:schemeClr val="tx1"/>
                </a:solidFill>
                <a:effectLst/>
              </a:rPr>
              <a:t>Actual interest costs</a:t>
            </a:r>
          </a:p>
          <a:p>
            <a:pPr marL="609600" indent="-609600">
              <a:lnSpc>
                <a:spcPct val="130000"/>
              </a:lnSpc>
              <a:spcBef>
                <a:spcPct val="50000"/>
              </a:spcBef>
              <a:buClr>
                <a:schemeClr val="tx1"/>
              </a:buClr>
              <a:buSzTx/>
              <a:buFont typeface="Monotype Sorts" pitchFamily="2" charset="2"/>
              <a:buAutoNum type="arabicPeriod"/>
            </a:pPr>
            <a:r>
              <a:rPr lang="en-US" altLang="en-US" sz="2200" b="0" smtClean="0">
                <a:solidFill>
                  <a:schemeClr val="tx1"/>
                </a:solidFill>
                <a:effectLst/>
              </a:rPr>
              <a:t>Avoidable interest - the amount of interest that could have been avoided if expenditures for the asset had not been made. </a:t>
            </a:r>
          </a:p>
        </p:txBody>
      </p:sp>
    </p:spTree>
    <p:extLst>
      <p:ext uri="{BB962C8B-B14F-4D97-AF65-F5344CB8AC3E}">
        <p14:creationId xmlns:p14="http://schemas.microsoft.com/office/powerpoint/2010/main" val="1768932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33400" y="1066800"/>
            <a:ext cx="8153400" cy="2232025"/>
          </a:xfrm>
          <a:prstGeom prst="rect">
            <a:avLst/>
          </a:prstGeom>
          <a:noFill/>
          <a:ln w="28575" cap="sq">
            <a:noFill/>
            <a:miter lim="800000"/>
            <a:headEnd type="none" w="sm" len="sm"/>
            <a:tailEnd type="none" w="sm" len="sm"/>
          </a:ln>
        </p:spPr>
        <p:txBody>
          <a:bodyPr>
            <a:spAutoFit/>
          </a:bodyPr>
          <a:lstStyle/>
          <a:p>
            <a:pPr algn="l">
              <a:lnSpc>
                <a:spcPct val="115000"/>
              </a:lnSpc>
              <a:spcBef>
                <a:spcPct val="30000"/>
              </a:spcBef>
              <a:buSzPct val="80000"/>
            </a:pPr>
            <a:r>
              <a:rPr lang="en-US" sz="2200">
                <a:solidFill>
                  <a:srgbClr val="800000"/>
                </a:solidFill>
                <a:latin typeface="Arial" charset="0"/>
              </a:rPr>
              <a:t>Interest Capitalization Illustration:</a:t>
            </a:r>
            <a:r>
              <a:rPr lang="en-US" sz="2200" b="0">
                <a:solidFill>
                  <a:srgbClr val="800000"/>
                </a:solidFill>
                <a:latin typeface="Arial" charset="0"/>
              </a:rPr>
              <a:t>  </a:t>
            </a:r>
            <a:r>
              <a:rPr lang="en-US" sz="2000" b="0">
                <a:solidFill>
                  <a:schemeClr val="tx1"/>
                </a:solidFill>
                <a:latin typeface="Arial" charset="0"/>
              </a:rPr>
              <a:t>Blue Corporation borrowed $200,000 at 12% interest from State Bank on Jan. 1, 2011, for specific purposes of constructing special-purpose equipment to be used in its operations.  Construction on the equipment began on Jan. 1, 2011, and the following expenditures were made prior to the project’s completion on Dec. 31, 2011:</a:t>
            </a:r>
          </a:p>
        </p:txBody>
      </p:sp>
      <p:sp>
        <p:nvSpPr>
          <p:cNvPr id="1025027" name="Rectangle 3"/>
          <p:cNvSpPr>
            <a:spLocks noGrp="1" noChangeArrowheads="1"/>
          </p:cNvSpPr>
          <p:nvPr>
            <p:ph type="title"/>
          </p:nvPr>
        </p:nvSpPr>
        <p:spPr bwMode="auto">
          <a:xfrm>
            <a:off x="457200" y="2778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25028" name="Text Box 4"/>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graphicFrame>
        <p:nvGraphicFramePr>
          <p:cNvPr id="1026" name="Object 5"/>
          <p:cNvGraphicFramePr>
            <a:graphicFrameLocks noChangeAspect="1"/>
          </p:cNvGraphicFramePr>
          <p:nvPr/>
        </p:nvGraphicFramePr>
        <p:xfrm>
          <a:off x="457200" y="3352800"/>
          <a:ext cx="4648200" cy="2813050"/>
        </p:xfrm>
        <a:graphic>
          <a:graphicData uri="http://schemas.openxmlformats.org/presentationml/2006/ole">
            <mc:AlternateContent xmlns:mc="http://schemas.openxmlformats.org/markup-compatibility/2006">
              <mc:Choice xmlns:v="urn:schemas-microsoft-com:vml" Requires="v">
                <p:oleObj spid="_x0000_s28676" name="Worksheet" r:id="rId4" imgW="2638246" imgH="1590615" progId="Excel.Sheet.8">
                  <p:embed/>
                </p:oleObj>
              </mc:Choice>
              <mc:Fallback>
                <p:oleObj name="Worksheet" r:id="rId4" imgW="2638246" imgH="159061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352800"/>
                        <a:ext cx="4648200" cy="2813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6"/>
          <p:cNvSpPr txBox="1">
            <a:spLocks noChangeArrowheads="1"/>
          </p:cNvSpPr>
          <p:nvPr/>
        </p:nvSpPr>
        <p:spPr bwMode="auto">
          <a:xfrm>
            <a:off x="5257800" y="3486150"/>
            <a:ext cx="3581400" cy="733425"/>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000" b="0">
                <a:solidFill>
                  <a:schemeClr val="tx1"/>
                </a:solidFill>
                <a:latin typeface="Arial" charset="0"/>
              </a:rPr>
              <a:t>Other general debt existing on Jan. 1, 2011:</a:t>
            </a:r>
          </a:p>
        </p:txBody>
      </p:sp>
      <p:sp>
        <p:nvSpPr>
          <p:cNvPr id="1031" name="Text Box 7"/>
          <p:cNvSpPr txBox="1">
            <a:spLocks noChangeArrowheads="1"/>
          </p:cNvSpPr>
          <p:nvPr/>
        </p:nvSpPr>
        <p:spPr bwMode="auto">
          <a:xfrm>
            <a:off x="5486400" y="4324350"/>
            <a:ext cx="3048000" cy="762000"/>
          </a:xfrm>
          <a:prstGeom prst="rect">
            <a:avLst/>
          </a:prstGeom>
          <a:solidFill>
            <a:srgbClr val="FFFF99"/>
          </a:solidFill>
          <a:ln w="28575" cap="sq">
            <a:solidFill>
              <a:schemeClr val="bg2"/>
            </a:solidFill>
            <a:miter lim="800000"/>
            <a:headEnd type="none" w="sm" len="sm"/>
            <a:tailEnd type="none" w="sm" len="sm"/>
          </a:ln>
        </p:spPr>
        <p:txBody>
          <a:bodyPr>
            <a:spAutoFit/>
          </a:bodyPr>
          <a:lstStyle/>
          <a:p>
            <a:pPr>
              <a:lnSpc>
                <a:spcPct val="105000"/>
              </a:lnSpc>
              <a:spcBef>
                <a:spcPct val="30000"/>
              </a:spcBef>
              <a:buSzPct val="80000"/>
            </a:pPr>
            <a:r>
              <a:rPr lang="en-US" sz="2000" b="0">
                <a:solidFill>
                  <a:schemeClr val="tx1"/>
                </a:solidFill>
                <a:latin typeface="Arial" charset="0"/>
              </a:rPr>
              <a:t>$500,000, </a:t>
            </a:r>
            <a:r>
              <a:rPr lang="en-US" sz="2000" b="0">
                <a:solidFill>
                  <a:srgbClr val="800000"/>
                </a:solidFill>
                <a:latin typeface="Arial" charset="0"/>
              </a:rPr>
              <a:t>14%,</a:t>
            </a:r>
            <a:r>
              <a:rPr lang="en-US" sz="2000" b="0">
                <a:solidFill>
                  <a:schemeClr val="tx1"/>
                </a:solidFill>
                <a:latin typeface="Arial" charset="0"/>
              </a:rPr>
              <a:t> 10-year bonds payable </a:t>
            </a:r>
          </a:p>
        </p:txBody>
      </p:sp>
      <p:sp>
        <p:nvSpPr>
          <p:cNvPr id="1032" name="Text Box 8"/>
          <p:cNvSpPr txBox="1">
            <a:spLocks noChangeArrowheads="1"/>
          </p:cNvSpPr>
          <p:nvPr/>
        </p:nvSpPr>
        <p:spPr bwMode="auto">
          <a:xfrm>
            <a:off x="5486400" y="5238750"/>
            <a:ext cx="3048000" cy="762000"/>
          </a:xfrm>
          <a:prstGeom prst="rect">
            <a:avLst/>
          </a:prstGeom>
          <a:solidFill>
            <a:srgbClr val="FFFF99"/>
          </a:solidFill>
          <a:ln w="28575" cap="sq">
            <a:solidFill>
              <a:schemeClr val="bg2"/>
            </a:solidFill>
            <a:miter lim="800000"/>
            <a:headEnd type="none" w="sm" len="sm"/>
            <a:tailEnd type="none" w="sm" len="sm"/>
          </a:ln>
        </p:spPr>
        <p:txBody>
          <a:bodyPr>
            <a:spAutoFit/>
          </a:bodyPr>
          <a:lstStyle/>
          <a:p>
            <a:pPr>
              <a:lnSpc>
                <a:spcPct val="105000"/>
              </a:lnSpc>
              <a:spcBef>
                <a:spcPct val="30000"/>
              </a:spcBef>
              <a:buSzPct val="80000"/>
            </a:pPr>
            <a:r>
              <a:rPr lang="en-US" sz="2000" b="0">
                <a:solidFill>
                  <a:schemeClr val="tx1"/>
                </a:solidFill>
                <a:latin typeface="Arial" charset="0"/>
              </a:rPr>
              <a:t>$300,000, </a:t>
            </a:r>
            <a:r>
              <a:rPr lang="en-US" sz="2000" b="0">
                <a:solidFill>
                  <a:srgbClr val="800000"/>
                </a:solidFill>
                <a:latin typeface="Arial" charset="0"/>
              </a:rPr>
              <a:t>10%,</a:t>
            </a:r>
            <a:r>
              <a:rPr lang="en-US" sz="2000" b="0">
                <a:solidFill>
                  <a:schemeClr val="tx1"/>
                </a:solidFill>
                <a:latin typeface="Arial" charset="0"/>
              </a:rPr>
              <a:t> 5-year note payable </a:t>
            </a:r>
          </a:p>
        </p:txBody>
      </p:sp>
    </p:spTree>
    <p:extLst>
      <p:ext uri="{BB962C8B-B14F-4D97-AF65-F5344CB8AC3E}">
        <p14:creationId xmlns:p14="http://schemas.microsoft.com/office/powerpoint/2010/main" val="1444404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09600" y="1371600"/>
            <a:ext cx="7543800" cy="2138363"/>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1 - </a:t>
            </a:r>
            <a:r>
              <a:rPr lang="en-US" sz="2300" b="0">
                <a:solidFill>
                  <a:srgbClr val="000000"/>
                </a:solidFill>
                <a:latin typeface="Arial" charset="0"/>
                <a:cs typeface="Arial" charset="0"/>
              </a:rPr>
              <a:t>Determine which assets qualify for capitalization of interest.</a:t>
            </a:r>
          </a:p>
          <a:p>
            <a:pPr marL="398463" lvl="1" algn="l">
              <a:lnSpc>
                <a:spcPct val="110000"/>
              </a:lnSpc>
              <a:spcBef>
                <a:spcPct val="30000"/>
              </a:spcBef>
              <a:spcAft>
                <a:spcPct val="20000"/>
              </a:spcAft>
              <a:buSzPct val="80000"/>
            </a:pPr>
            <a:r>
              <a:rPr lang="en-US" sz="2200" b="0">
                <a:solidFill>
                  <a:srgbClr val="000000"/>
                </a:solidFill>
                <a:latin typeface="Arial" charset="0"/>
                <a:cs typeface="Arial" charset="0"/>
              </a:rPr>
              <a:t>Special purpose equipment qualifies because it requires a period of time to get ready and it will be used in the company’s operations. </a:t>
            </a:r>
            <a:r>
              <a:rPr lang="en-US" sz="2200" b="0">
                <a:solidFill>
                  <a:srgbClr val="800000"/>
                </a:solidFill>
                <a:latin typeface="Arial" charset="0"/>
              </a:rPr>
              <a:t> </a:t>
            </a:r>
          </a:p>
        </p:txBody>
      </p:sp>
      <p:sp>
        <p:nvSpPr>
          <p:cNvPr id="96768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67685" name="Text Box 5"/>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28677" name="Text Box 6"/>
          <p:cNvSpPr txBox="1">
            <a:spLocks noChangeArrowheads="1"/>
          </p:cNvSpPr>
          <p:nvPr/>
        </p:nvSpPr>
        <p:spPr bwMode="auto">
          <a:xfrm>
            <a:off x="609600" y="3778250"/>
            <a:ext cx="7543800" cy="212090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2 - </a:t>
            </a:r>
            <a:r>
              <a:rPr lang="en-US" sz="2300" b="0">
                <a:solidFill>
                  <a:srgbClr val="000000"/>
                </a:solidFill>
                <a:latin typeface="Arial" charset="0"/>
                <a:cs typeface="Arial" charset="0"/>
              </a:rPr>
              <a:t>Determine the capitalization period.</a:t>
            </a:r>
          </a:p>
          <a:p>
            <a:pPr marL="398463" lvl="1" algn="l">
              <a:lnSpc>
                <a:spcPct val="110000"/>
              </a:lnSpc>
              <a:spcBef>
                <a:spcPct val="30000"/>
              </a:spcBef>
              <a:spcAft>
                <a:spcPct val="20000"/>
              </a:spcAft>
              <a:buSzPct val="80000"/>
            </a:pPr>
            <a:r>
              <a:rPr lang="en-US" sz="2200" b="0">
                <a:solidFill>
                  <a:srgbClr val="000000"/>
                </a:solidFill>
                <a:latin typeface="Arial" charset="0"/>
                <a:cs typeface="Arial" charset="0"/>
              </a:rPr>
              <a:t>The capitalization period is from Jan. 1, 2011 through Dec. 31, 2011, because expenditures are being made and interest costs are being incurred during this period while construction is taking place. </a:t>
            </a:r>
            <a:endParaRPr lang="en-US" sz="2200" b="0">
              <a:solidFill>
                <a:srgbClr val="800000"/>
              </a:solidFill>
              <a:latin typeface="Arial" charset="0"/>
            </a:endParaRPr>
          </a:p>
        </p:txBody>
      </p:sp>
    </p:spTree>
    <p:extLst>
      <p:ext uri="{BB962C8B-B14F-4D97-AF65-F5344CB8AC3E}">
        <p14:creationId xmlns:p14="http://schemas.microsoft.com/office/powerpoint/2010/main" val="3192538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69732" name="Text Box 4"/>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graphicFrame>
        <p:nvGraphicFramePr>
          <p:cNvPr id="2050" name="Object 6"/>
          <p:cNvGraphicFramePr>
            <a:graphicFrameLocks noChangeAspect="1"/>
          </p:cNvGraphicFramePr>
          <p:nvPr/>
        </p:nvGraphicFramePr>
        <p:xfrm>
          <a:off x="1524000" y="1905000"/>
          <a:ext cx="5715000" cy="3186113"/>
        </p:xfrm>
        <a:graphic>
          <a:graphicData uri="http://schemas.openxmlformats.org/presentationml/2006/ole">
            <mc:AlternateContent xmlns:mc="http://schemas.openxmlformats.org/markup-compatibility/2006">
              <mc:Choice xmlns:v="urn:schemas-microsoft-com:vml" Requires="v">
                <p:oleObj spid="_x0000_s29700" name="Worksheet" r:id="rId4" imgW="4457640" imgH="2486144" progId="Excel.Sheet.8">
                  <p:embed/>
                </p:oleObj>
              </mc:Choice>
              <mc:Fallback>
                <p:oleObj name="Worksheet" r:id="rId4" imgW="4457640" imgH="24861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5000"/>
                        <a:ext cx="5715000" cy="318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2"/>
          <p:cNvSpPr txBox="1">
            <a:spLocks noChangeArrowheads="1"/>
          </p:cNvSpPr>
          <p:nvPr/>
        </p:nvSpPr>
        <p:spPr bwMode="auto">
          <a:xfrm>
            <a:off x="609600" y="1346200"/>
            <a:ext cx="8153400" cy="86360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3 - </a:t>
            </a:r>
            <a:r>
              <a:rPr lang="en-US" sz="2300" b="0">
                <a:solidFill>
                  <a:srgbClr val="000000"/>
                </a:solidFill>
                <a:latin typeface="Arial" charset="0"/>
                <a:cs typeface="Arial" charset="0"/>
              </a:rPr>
              <a:t>Compute weighted-average accumulated expenditures.</a:t>
            </a:r>
            <a:r>
              <a:rPr lang="en-US" sz="2200" b="0">
                <a:solidFill>
                  <a:srgbClr val="000000"/>
                </a:solidFill>
                <a:latin typeface="Arial" charset="0"/>
                <a:cs typeface="Arial" charset="0"/>
              </a:rPr>
              <a:t> </a:t>
            </a:r>
            <a:r>
              <a:rPr lang="en-US" sz="2200" b="0">
                <a:solidFill>
                  <a:srgbClr val="800000"/>
                </a:solidFill>
                <a:latin typeface="Arial" charset="0"/>
              </a:rPr>
              <a:t> </a:t>
            </a:r>
          </a:p>
        </p:txBody>
      </p:sp>
      <p:sp>
        <p:nvSpPr>
          <p:cNvPr id="2054" name="Text Box 8"/>
          <p:cNvSpPr txBox="1">
            <a:spLocks noChangeArrowheads="1"/>
          </p:cNvSpPr>
          <p:nvPr/>
        </p:nvSpPr>
        <p:spPr bwMode="auto">
          <a:xfrm>
            <a:off x="609600" y="5257800"/>
            <a:ext cx="8153400" cy="944563"/>
          </a:xfrm>
          <a:prstGeom prst="rect">
            <a:avLst/>
          </a:prstGeom>
          <a:solidFill>
            <a:srgbClr val="FFFF99"/>
          </a:solidFill>
          <a:ln w="28575" cap="sq">
            <a:solidFill>
              <a:schemeClr val="bg2"/>
            </a:solidFill>
            <a:miter lim="800000"/>
            <a:headEnd type="none" w="sm" len="sm"/>
            <a:tailEnd type="none" w="sm" len="sm"/>
          </a:ln>
        </p:spPr>
        <p:txBody>
          <a:bodyPr>
            <a:spAutoFit/>
          </a:bodyPr>
          <a:lstStyle/>
          <a:p>
            <a:pPr algn="l">
              <a:spcBef>
                <a:spcPct val="50000"/>
              </a:spcBef>
            </a:pPr>
            <a:r>
              <a:rPr lang="en-US" b="0">
                <a:solidFill>
                  <a:srgbClr val="000000"/>
                </a:solidFill>
                <a:latin typeface="Arial" charset="0"/>
                <a:cs typeface="Arial" charset="0"/>
              </a:rPr>
              <a:t>A company weights the construction expenditures by the amount of time (fraction of a year or accounting period) that it can incur interest cost on the expenditure.</a:t>
            </a:r>
            <a:endParaRPr lang="en-US" b="0">
              <a:solidFill>
                <a:srgbClr val="800000"/>
              </a:solidFill>
              <a:latin typeface="Arial" charset="0"/>
            </a:endParaRPr>
          </a:p>
        </p:txBody>
      </p:sp>
    </p:spTree>
    <p:extLst>
      <p:ext uri="{BB962C8B-B14F-4D97-AF65-F5344CB8AC3E}">
        <p14:creationId xmlns:p14="http://schemas.microsoft.com/office/powerpoint/2010/main" val="1448985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71779"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29700" name="Text Box 5"/>
          <p:cNvSpPr txBox="1">
            <a:spLocks noChangeArrowheads="1"/>
          </p:cNvSpPr>
          <p:nvPr/>
        </p:nvSpPr>
        <p:spPr bwMode="auto">
          <a:xfrm>
            <a:off x="609600" y="1350963"/>
            <a:ext cx="8153400" cy="477837"/>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4 - </a:t>
            </a:r>
            <a:r>
              <a:rPr lang="en-US" sz="2300" b="0">
                <a:solidFill>
                  <a:srgbClr val="000000"/>
                </a:solidFill>
                <a:latin typeface="Arial" charset="0"/>
                <a:cs typeface="Arial" charset="0"/>
              </a:rPr>
              <a:t>Compute the Actual and Avoidable Interest. </a:t>
            </a:r>
            <a:endParaRPr lang="en-US" sz="2300" b="0">
              <a:solidFill>
                <a:srgbClr val="800000"/>
              </a:solidFill>
              <a:latin typeface="Arial" charset="0"/>
            </a:endParaRPr>
          </a:p>
        </p:txBody>
      </p:sp>
      <p:sp>
        <p:nvSpPr>
          <p:cNvPr id="29701" name="Rectangle 18"/>
          <p:cNvSpPr>
            <a:spLocks noGrp="1" noChangeArrowheads="1"/>
          </p:cNvSpPr>
          <p:nvPr>
            <p:ph type="body" idx="1"/>
          </p:nvPr>
        </p:nvSpPr>
        <p:spPr>
          <a:xfrm>
            <a:off x="762000" y="1905000"/>
            <a:ext cx="7848600" cy="4343400"/>
          </a:xfrm>
          <a:noFill/>
        </p:spPr>
        <p:txBody>
          <a:bodyPr/>
          <a:lstStyle/>
          <a:p>
            <a:pPr marL="454025" indent="-454025">
              <a:lnSpc>
                <a:spcPct val="120000"/>
              </a:lnSpc>
              <a:spcBef>
                <a:spcPct val="60000"/>
              </a:spcBef>
              <a:buFont typeface="Wingdings" pitchFamily="2" charset="2"/>
              <a:buNone/>
            </a:pPr>
            <a:r>
              <a:rPr lang="en-US" altLang="en-US" sz="2200" smtClean="0">
                <a:solidFill>
                  <a:srgbClr val="800000"/>
                </a:solidFill>
                <a:effectLst/>
              </a:rPr>
              <a:t>Selecting Appropriate Interest Rate:</a:t>
            </a:r>
          </a:p>
          <a:p>
            <a:pPr marL="454025" indent="-454025">
              <a:lnSpc>
                <a:spcPct val="120000"/>
              </a:lnSpc>
              <a:spcBef>
                <a:spcPct val="60000"/>
              </a:spcBef>
              <a:buClr>
                <a:schemeClr val="tx1"/>
              </a:buClr>
              <a:buSzTx/>
              <a:buFont typeface="Monotype Sorts" pitchFamily="2" charset="2"/>
              <a:buAutoNum type="arabicPeriod"/>
            </a:pPr>
            <a:r>
              <a:rPr lang="en-US" altLang="en-US" sz="2000" b="0" smtClean="0">
                <a:solidFill>
                  <a:schemeClr val="tx1"/>
                </a:solidFill>
                <a:effectLst/>
              </a:rPr>
              <a:t>For the portion of weighted-average accumulated expenditures that is less than or equal to any amounts borrowed specifically to finance construction of the assets, </a:t>
            </a:r>
            <a:r>
              <a:rPr lang="en-US" altLang="en-US" sz="2000" smtClean="0">
                <a:solidFill>
                  <a:srgbClr val="800000"/>
                </a:solidFill>
                <a:effectLst/>
              </a:rPr>
              <a:t>use the interest rate incurred on the specific borrowings</a:t>
            </a:r>
            <a:r>
              <a:rPr lang="en-US" altLang="en-US" sz="2000" b="0" smtClean="0">
                <a:solidFill>
                  <a:schemeClr val="tx1"/>
                </a:solidFill>
                <a:effectLst/>
              </a:rPr>
              <a:t>.</a:t>
            </a:r>
          </a:p>
          <a:p>
            <a:pPr marL="454025" indent="-454025">
              <a:lnSpc>
                <a:spcPct val="120000"/>
              </a:lnSpc>
              <a:spcBef>
                <a:spcPct val="60000"/>
              </a:spcBef>
              <a:buClr>
                <a:schemeClr val="tx1"/>
              </a:buClr>
              <a:buSzTx/>
              <a:buFont typeface="Monotype Sorts" pitchFamily="2" charset="2"/>
              <a:buAutoNum type="arabicPeriod"/>
            </a:pPr>
            <a:r>
              <a:rPr lang="en-US" altLang="en-US" sz="2000" b="0" smtClean="0">
                <a:solidFill>
                  <a:schemeClr val="tx1"/>
                </a:solidFill>
                <a:effectLst/>
              </a:rPr>
              <a:t>For the portion of weighted-average accumulated expenditures that is greater than any debt incurred specifically to finance construction of the assets, </a:t>
            </a:r>
            <a:r>
              <a:rPr lang="en-US" altLang="en-US" sz="2000" smtClean="0">
                <a:solidFill>
                  <a:srgbClr val="800000"/>
                </a:solidFill>
                <a:effectLst/>
              </a:rPr>
              <a:t>use a weighted average of interest rates incurred on all other outstanding debt during the period</a:t>
            </a:r>
            <a:r>
              <a:rPr lang="en-US" altLang="en-US" sz="2000" b="0" smtClean="0">
                <a:solidFill>
                  <a:schemeClr val="tx1"/>
                </a:solidFill>
                <a:effectLst/>
              </a:rPr>
              <a:t>.</a:t>
            </a:r>
          </a:p>
        </p:txBody>
      </p:sp>
    </p:spTree>
    <p:extLst>
      <p:ext uri="{BB962C8B-B14F-4D97-AF65-F5344CB8AC3E}">
        <p14:creationId xmlns:p14="http://schemas.microsoft.com/office/powerpoint/2010/main" val="956494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77923"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graphicFrame>
        <p:nvGraphicFramePr>
          <p:cNvPr id="3074" name="Object 4"/>
          <p:cNvGraphicFramePr>
            <a:graphicFrameLocks noChangeAspect="1"/>
          </p:cNvGraphicFramePr>
          <p:nvPr/>
        </p:nvGraphicFramePr>
        <p:xfrm>
          <a:off x="3879850" y="4621213"/>
          <a:ext cx="4654550" cy="1751012"/>
        </p:xfrm>
        <a:graphic>
          <a:graphicData uri="http://schemas.openxmlformats.org/presentationml/2006/ole">
            <mc:AlternateContent xmlns:mc="http://schemas.openxmlformats.org/markup-compatibility/2006">
              <mc:Choice xmlns:v="urn:schemas-microsoft-com:vml" Requires="v">
                <p:oleObj spid="_x0000_s30726" name="Worksheet" r:id="rId4" imgW="3781306" imgH="1419344" progId="Excel.Sheet.8">
                  <p:embed/>
                </p:oleObj>
              </mc:Choice>
              <mc:Fallback>
                <p:oleObj name="Worksheet" r:id="rId4" imgW="3781306" imgH="14193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850" y="4621213"/>
                        <a:ext cx="4654550" cy="1751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5"/>
          <p:cNvSpPr txBox="1">
            <a:spLocks noChangeArrowheads="1"/>
          </p:cNvSpPr>
          <p:nvPr/>
        </p:nvSpPr>
        <p:spPr bwMode="auto">
          <a:xfrm>
            <a:off x="609600" y="1198563"/>
            <a:ext cx="8153400" cy="477837"/>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4 - </a:t>
            </a:r>
            <a:r>
              <a:rPr lang="en-US" sz="2300" b="0">
                <a:solidFill>
                  <a:srgbClr val="000000"/>
                </a:solidFill>
                <a:latin typeface="Arial" charset="0"/>
                <a:cs typeface="Arial" charset="0"/>
              </a:rPr>
              <a:t>Compute the Actual and Avoidable Interest. </a:t>
            </a:r>
            <a:r>
              <a:rPr lang="en-US" sz="2300" b="0">
                <a:solidFill>
                  <a:srgbClr val="800000"/>
                </a:solidFill>
                <a:latin typeface="Arial" charset="0"/>
              </a:rPr>
              <a:t> </a:t>
            </a:r>
          </a:p>
        </p:txBody>
      </p:sp>
      <p:sp>
        <p:nvSpPr>
          <p:cNvPr id="977926" name="Rectangle 6"/>
          <p:cNvSpPr>
            <a:spLocks noChangeArrowheads="1"/>
          </p:cNvSpPr>
          <p:nvPr/>
        </p:nvSpPr>
        <p:spPr bwMode="auto">
          <a:xfrm>
            <a:off x="381000" y="4953000"/>
            <a:ext cx="2971800" cy="425450"/>
          </a:xfrm>
          <a:prstGeom prst="rect">
            <a:avLst/>
          </a:prstGeom>
          <a:solidFill>
            <a:srgbClr val="FFFF99"/>
          </a:solidFill>
          <a:ln w="28575" cap="sq" algn="ctr">
            <a:solidFill>
              <a:schemeClr val="bg2"/>
            </a:solidFill>
            <a:miter lim="800000"/>
            <a:headEnd/>
            <a:tailEnd/>
          </a:ln>
          <a:effectLst/>
        </p:spPr>
        <p:txBody>
          <a:bodyPr>
            <a:spAutoFit/>
          </a:bodyPr>
          <a:lstStyle/>
          <a:p>
            <a:pPr>
              <a:defRPr/>
            </a:pPr>
            <a:r>
              <a:rPr lang="en-US" sz="2000">
                <a:solidFill>
                  <a:srgbClr val="800000"/>
                </a:solidFill>
                <a:effectLst>
                  <a:outerShdw blurRad="38100" dist="38100" dir="2700000" algn="tl">
                    <a:srgbClr val="000000"/>
                  </a:outerShdw>
                </a:effectLst>
                <a:latin typeface="Arial" charset="0"/>
                <a:cs typeface="Arial" charset="0"/>
              </a:rPr>
              <a:t>Avoidable Interest</a:t>
            </a:r>
          </a:p>
        </p:txBody>
      </p:sp>
      <p:sp>
        <p:nvSpPr>
          <p:cNvPr id="977927" name="Line 7"/>
          <p:cNvSpPr>
            <a:spLocks noChangeShapeType="1"/>
          </p:cNvSpPr>
          <p:nvPr/>
        </p:nvSpPr>
        <p:spPr bwMode="auto">
          <a:xfrm>
            <a:off x="304800" y="4495800"/>
            <a:ext cx="8458200" cy="0"/>
          </a:xfrm>
          <a:prstGeom prst="line">
            <a:avLst/>
          </a:prstGeom>
          <a:noFill/>
          <a:ln w="38100"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graphicFrame>
        <p:nvGraphicFramePr>
          <p:cNvPr id="3075" name="Object 8"/>
          <p:cNvGraphicFramePr>
            <a:graphicFrameLocks noChangeAspect="1"/>
          </p:cNvGraphicFramePr>
          <p:nvPr/>
        </p:nvGraphicFramePr>
        <p:xfrm>
          <a:off x="457200" y="2012950"/>
          <a:ext cx="5791200" cy="2406650"/>
        </p:xfrm>
        <a:graphic>
          <a:graphicData uri="http://schemas.openxmlformats.org/presentationml/2006/ole">
            <mc:AlternateContent xmlns:mc="http://schemas.openxmlformats.org/markup-compatibility/2006">
              <mc:Choice xmlns:v="urn:schemas-microsoft-com:vml" Requires="v">
                <p:oleObj spid="_x0000_s30727" name="Worksheet" r:id="rId6" imgW="4943535" imgH="1952744" progId="Excel.Sheet.8">
                  <p:embed/>
                </p:oleObj>
              </mc:Choice>
              <mc:Fallback>
                <p:oleObj name="Worksheet" r:id="rId6" imgW="4943535" imgH="195274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12950"/>
                        <a:ext cx="5791200" cy="2406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9"/>
          <p:cNvSpPr>
            <a:spLocks noChangeArrowheads="1"/>
          </p:cNvSpPr>
          <p:nvPr/>
        </p:nvSpPr>
        <p:spPr bwMode="auto">
          <a:xfrm>
            <a:off x="6629400" y="2362200"/>
            <a:ext cx="2286000" cy="915988"/>
          </a:xfrm>
          <a:prstGeom prst="rect">
            <a:avLst/>
          </a:prstGeom>
          <a:noFill/>
          <a:ln w="28575" cap="sq">
            <a:noFill/>
            <a:miter lim="800000"/>
            <a:headEnd/>
            <a:tailEnd/>
          </a:ln>
        </p:spPr>
        <p:txBody>
          <a:bodyPr>
            <a:spAutoFit/>
          </a:bodyPr>
          <a:lstStyle/>
          <a:p>
            <a:r>
              <a:rPr lang="en-US" b="0">
                <a:solidFill>
                  <a:schemeClr val="tx1"/>
                </a:solidFill>
                <a:latin typeface="Arial" charset="0"/>
                <a:cs typeface="Arial" charset="0"/>
              </a:rPr>
              <a:t>Weighted-average   interest rate on general debt</a:t>
            </a:r>
            <a:endParaRPr lang="en-US" b="0">
              <a:solidFill>
                <a:schemeClr val="tx1"/>
              </a:solidFill>
              <a:latin typeface="Arial" charset="0"/>
            </a:endParaRPr>
          </a:p>
        </p:txBody>
      </p:sp>
      <p:sp>
        <p:nvSpPr>
          <p:cNvPr id="977930" name="AutoShape 10"/>
          <p:cNvSpPr>
            <a:spLocks/>
          </p:cNvSpPr>
          <p:nvPr/>
        </p:nvSpPr>
        <p:spPr bwMode="auto">
          <a:xfrm>
            <a:off x="6324600" y="3352800"/>
            <a:ext cx="228600" cy="609600"/>
          </a:xfrm>
          <a:prstGeom prst="rightBrace">
            <a:avLst>
              <a:gd name="adj1" fmla="val 22222"/>
              <a:gd name="adj2" fmla="val 50000"/>
            </a:avLst>
          </a:prstGeom>
          <a:noFill/>
          <a:ln w="38100" cap="sq">
            <a:solidFill>
              <a:srgbClr val="800000"/>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977931" name="Rectangle 11"/>
          <p:cNvSpPr>
            <a:spLocks noChangeArrowheads="1"/>
          </p:cNvSpPr>
          <p:nvPr/>
        </p:nvSpPr>
        <p:spPr bwMode="auto">
          <a:xfrm>
            <a:off x="381000" y="1814513"/>
            <a:ext cx="2667000" cy="425450"/>
          </a:xfrm>
          <a:prstGeom prst="rect">
            <a:avLst/>
          </a:prstGeom>
          <a:solidFill>
            <a:srgbClr val="FFFF99"/>
          </a:solidFill>
          <a:ln w="28575" cap="sq">
            <a:solidFill>
              <a:schemeClr val="bg2"/>
            </a:solidFill>
            <a:miter lim="800000"/>
            <a:headEnd/>
            <a:tailEnd/>
          </a:ln>
          <a:effectLst/>
        </p:spPr>
        <p:txBody>
          <a:bodyPr>
            <a:spAutoFit/>
          </a:bodyPr>
          <a:lstStyle/>
          <a:p>
            <a:pPr>
              <a:defRPr/>
            </a:pPr>
            <a:r>
              <a:rPr lang="en-US" sz="2000">
                <a:solidFill>
                  <a:srgbClr val="800000"/>
                </a:solidFill>
                <a:effectLst>
                  <a:outerShdw blurRad="38100" dist="38100" dir="2700000" algn="tl">
                    <a:srgbClr val="000000"/>
                  </a:outerShdw>
                </a:effectLst>
                <a:latin typeface="Arial" charset="0"/>
                <a:cs typeface="Arial" charset="0"/>
              </a:rPr>
              <a:t>Actual Interest</a:t>
            </a:r>
            <a:endParaRPr lang="en-US" sz="2000">
              <a:solidFill>
                <a:srgbClr val="800000"/>
              </a:solidFill>
              <a:effectLst>
                <a:outerShdw blurRad="38100" dist="38100" dir="2700000" algn="tl">
                  <a:srgbClr val="000000"/>
                </a:outerShdw>
              </a:effectLst>
              <a:latin typeface="Arial" charset="0"/>
            </a:endParaRPr>
          </a:p>
        </p:txBody>
      </p:sp>
      <p:sp>
        <p:nvSpPr>
          <p:cNvPr id="3084" name="Rectangle 12"/>
          <p:cNvSpPr>
            <a:spLocks noChangeArrowheads="1"/>
          </p:cNvSpPr>
          <p:nvPr/>
        </p:nvSpPr>
        <p:spPr bwMode="auto">
          <a:xfrm>
            <a:off x="6477000" y="3287713"/>
            <a:ext cx="1524000" cy="752475"/>
          </a:xfrm>
          <a:prstGeom prst="rect">
            <a:avLst/>
          </a:prstGeom>
          <a:noFill/>
          <a:ln w="28575" cap="sq">
            <a:noFill/>
            <a:miter lim="800000"/>
            <a:headEnd/>
            <a:tailEnd/>
          </a:ln>
        </p:spPr>
        <p:txBody>
          <a:bodyPr>
            <a:spAutoFit/>
          </a:bodyPr>
          <a:lstStyle/>
          <a:p>
            <a:pPr>
              <a:lnSpc>
                <a:spcPct val="120000"/>
              </a:lnSpc>
            </a:pPr>
            <a:r>
              <a:rPr lang="en-US" b="0">
                <a:solidFill>
                  <a:schemeClr val="tx1"/>
                </a:solidFill>
                <a:latin typeface="Arial" charset="0"/>
                <a:cs typeface="Arial" charset="0"/>
              </a:rPr>
              <a:t>$100,000 $800,000</a:t>
            </a:r>
            <a:endParaRPr lang="en-US" b="0">
              <a:solidFill>
                <a:schemeClr val="tx1"/>
              </a:solidFill>
              <a:latin typeface="Arial" charset="0"/>
            </a:endParaRPr>
          </a:p>
        </p:txBody>
      </p:sp>
      <p:sp>
        <p:nvSpPr>
          <p:cNvPr id="3085" name="Rectangle 13"/>
          <p:cNvSpPr>
            <a:spLocks noChangeArrowheads="1"/>
          </p:cNvSpPr>
          <p:nvPr/>
        </p:nvSpPr>
        <p:spPr bwMode="auto">
          <a:xfrm>
            <a:off x="7924800" y="3454400"/>
            <a:ext cx="1143000" cy="366713"/>
          </a:xfrm>
          <a:prstGeom prst="rect">
            <a:avLst/>
          </a:prstGeom>
          <a:noFill/>
          <a:ln w="28575" cap="sq">
            <a:noFill/>
            <a:miter lim="800000"/>
            <a:headEnd/>
            <a:tailEnd/>
          </a:ln>
        </p:spPr>
        <p:txBody>
          <a:bodyPr>
            <a:spAutoFit/>
          </a:bodyPr>
          <a:lstStyle/>
          <a:p>
            <a:pPr algn="l"/>
            <a:r>
              <a:rPr lang="en-US" b="0">
                <a:solidFill>
                  <a:schemeClr val="tx1"/>
                </a:solidFill>
                <a:latin typeface="Arial" charset="0"/>
                <a:cs typeface="Arial" charset="0"/>
              </a:rPr>
              <a:t>= </a:t>
            </a:r>
            <a:r>
              <a:rPr lang="en-US" b="0">
                <a:solidFill>
                  <a:srgbClr val="800000"/>
                </a:solidFill>
                <a:latin typeface="Arial" charset="0"/>
                <a:cs typeface="Arial" charset="0"/>
              </a:rPr>
              <a:t>12.5%</a:t>
            </a:r>
            <a:r>
              <a:rPr lang="en-US" b="0">
                <a:solidFill>
                  <a:schemeClr val="tx1"/>
                </a:solidFill>
                <a:latin typeface="Arial" charset="0"/>
              </a:rPr>
              <a:t> </a:t>
            </a:r>
          </a:p>
        </p:txBody>
      </p:sp>
      <p:sp>
        <p:nvSpPr>
          <p:cNvPr id="977934" name="Line 14"/>
          <p:cNvSpPr>
            <a:spLocks noChangeShapeType="1"/>
          </p:cNvSpPr>
          <p:nvPr/>
        </p:nvSpPr>
        <p:spPr bwMode="auto">
          <a:xfrm>
            <a:off x="6705600" y="3668713"/>
            <a:ext cx="1143000" cy="0"/>
          </a:xfrm>
          <a:prstGeom prst="line">
            <a:avLst/>
          </a:prstGeom>
          <a:noFill/>
          <a:ln w="28575" cap="sq">
            <a:solidFill>
              <a:schemeClr val="bg2"/>
            </a:solidFill>
            <a:round/>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7803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609600" y="1422400"/>
            <a:ext cx="7543800" cy="86360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300">
                <a:solidFill>
                  <a:srgbClr val="800000"/>
                </a:solidFill>
                <a:latin typeface="Arial" charset="0"/>
              </a:rPr>
              <a:t>Step 5 – </a:t>
            </a:r>
            <a:r>
              <a:rPr lang="en-US" sz="2300" b="0">
                <a:solidFill>
                  <a:srgbClr val="000000"/>
                </a:solidFill>
                <a:latin typeface="Arial" charset="0"/>
                <a:cs typeface="Arial" charset="0"/>
              </a:rPr>
              <a:t>Capitalize the lesser of Avoidable interest or Actual interest.</a:t>
            </a:r>
            <a:endParaRPr lang="en-US" sz="2300" b="0">
              <a:solidFill>
                <a:srgbClr val="800000"/>
              </a:solidFill>
              <a:latin typeface="Arial" charset="0"/>
            </a:endParaRPr>
          </a:p>
        </p:txBody>
      </p:sp>
      <p:sp>
        <p:nvSpPr>
          <p:cNvPr id="97587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75876" name="Text Box 4"/>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graphicFrame>
        <p:nvGraphicFramePr>
          <p:cNvPr id="4098" name="Object 6"/>
          <p:cNvGraphicFramePr>
            <a:graphicFrameLocks noChangeAspect="1"/>
          </p:cNvGraphicFramePr>
          <p:nvPr/>
        </p:nvGraphicFramePr>
        <p:xfrm>
          <a:off x="1752600" y="2590800"/>
          <a:ext cx="5276850" cy="1092200"/>
        </p:xfrm>
        <a:graphic>
          <a:graphicData uri="http://schemas.openxmlformats.org/presentationml/2006/ole">
            <mc:AlternateContent xmlns:mc="http://schemas.openxmlformats.org/markup-compatibility/2006">
              <mc:Choice xmlns:v="urn:schemas-microsoft-com:vml" Requires="v">
                <p:oleObj spid="_x0000_s31748" name="Worksheet" r:id="rId4" imgW="3076635" imgH="637996" progId="Excel.Sheet.8">
                  <p:embed/>
                </p:oleObj>
              </mc:Choice>
              <mc:Fallback>
                <p:oleObj name="Worksheet" r:id="rId4" imgW="3076635" imgH="6379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590800"/>
                        <a:ext cx="5276850" cy="1092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7"/>
          <p:cNvSpPr txBox="1">
            <a:spLocks noChangeArrowheads="1"/>
          </p:cNvSpPr>
          <p:nvPr/>
        </p:nvSpPr>
        <p:spPr bwMode="auto">
          <a:xfrm>
            <a:off x="609600" y="3835400"/>
            <a:ext cx="5410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Journal entry to Capitalize Interest:</a:t>
            </a:r>
            <a:endParaRPr lang="en-US" sz="2200" b="0">
              <a:solidFill>
                <a:srgbClr val="800000"/>
              </a:solidFill>
              <a:latin typeface="Arial" charset="0"/>
            </a:endParaRPr>
          </a:p>
        </p:txBody>
      </p:sp>
      <p:sp>
        <p:nvSpPr>
          <p:cNvPr id="4103" name="Text Box 8"/>
          <p:cNvSpPr txBox="1">
            <a:spLocks noChangeArrowheads="1"/>
          </p:cNvSpPr>
          <p:nvPr/>
        </p:nvSpPr>
        <p:spPr bwMode="auto">
          <a:xfrm>
            <a:off x="609600" y="4414838"/>
            <a:ext cx="7467600" cy="995362"/>
          </a:xfrm>
          <a:prstGeom prst="rect">
            <a:avLst/>
          </a:prstGeom>
          <a:noFill/>
          <a:ln w="28575" cap="sq">
            <a:noFill/>
            <a:miter lim="800000"/>
            <a:headEnd type="none" w="sm" len="sm"/>
            <a:tailEnd type="none" w="sm" len="sm"/>
          </a:ln>
        </p:spPr>
        <p:txBody>
          <a:bodyPr>
            <a:spAutoFit/>
          </a:bodyPr>
          <a:lstStyle/>
          <a:p>
            <a:pPr marL="1028700" indent="-574675" algn="l">
              <a:lnSpc>
                <a:spcPct val="110000"/>
              </a:lnSpc>
              <a:spcBef>
                <a:spcPct val="30000"/>
              </a:spcBef>
              <a:spcAft>
                <a:spcPct val="20000"/>
              </a:spcAft>
              <a:buSzPct val="80000"/>
              <a:tabLst>
                <a:tab pos="5200650" algn="r"/>
                <a:tab pos="6510338" algn="r"/>
              </a:tabLst>
            </a:pPr>
            <a:r>
              <a:rPr lang="en-US" sz="2200" b="0">
                <a:solidFill>
                  <a:schemeClr val="tx1"/>
                </a:solidFill>
                <a:latin typeface="Arial" charset="0"/>
              </a:rPr>
              <a:t>Equipment 	30,250</a:t>
            </a:r>
          </a:p>
          <a:p>
            <a:pPr marL="1028700" indent="-574675" algn="l">
              <a:lnSpc>
                <a:spcPct val="110000"/>
              </a:lnSpc>
              <a:spcBef>
                <a:spcPct val="30000"/>
              </a:spcBef>
              <a:spcAft>
                <a:spcPct val="20000"/>
              </a:spcAft>
              <a:buSzPct val="80000"/>
              <a:tabLst>
                <a:tab pos="5200650" algn="r"/>
                <a:tab pos="6510338" algn="r"/>
              </a:tabLst>
            </a:pPr>
            <a:r>
              <a:rPr lang="en-US" sz="2200" b="0">
                <a:solidFill>
                  <a:schemeClr val="tx1"/>
                </a:solidFill>
                <a:latin typeface="Arial" charset="0"/>
              </a:rPr>
              <a:t>	Interest expense		30,250</a:t>
            </a:r>
          </a:p>
        </p:txBody>
      </p:sp>
    </p:spTree>
    <p:extLst>
      <p:ext uri="{BB962C8B-B14F-4D97-AF65-F5344CB8AC3E}">
        <p14:creationId xmlns:p14="http://schemas.microsoft.com/office/powerpoint/2010/main" val="4215668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33219"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0724" name="Rectangle 4"/>
          <p:cNvSpPr>
            <a:spLocks noChangeArrowheads="1"/>
          </p:cNvSpPr>
          <p:nvPr/>
        </p:nvSpPr>
        <p:spPr bwMode="auto">
          <a:xfrm>
            <a:off x="685800" y="1143000"/>
            <a:ext cx="7924800" cy="2644775"/>
          </a:xfrm>
          <a:prstGeom prst="rect">
            <a:avLst/>
          </a:prstGeom>
          <a:noFill/>
          <a:ln w="28575" cap="sq" algn="ctr">
            <a:noFill/>
            <a:miter lim="800000"/>
            <a:headEnd/>
            <a:tailEnd/>
          </a:ln>
        </p:spPr>
        <p:txBody>
          <a:bodyPr>
            <a:spAutoFit/>
          </a:bodyPr>
          <a:lstStyle/>
          <a:p>
            <a:pPr algn="l">
              <a:lnSpc>
                <a:spcPct val="125000"/>
              </a:lnSpc>
              <a:spcBef>
                <a:spcPct val="50000"/>
              </a:spcBef>
            </a:pPr>
            <a:r>
              <a:rPr lang="en-US" sz="2400">
                <a:solidFill>
                  <a:srgbClr val="800000"/>
                </a:solidFill>
                <a:latin typeface="Arial" charset="0"/>
              </a:rPr>
              <a:t>Comprehensive Illustration:</a:t>
            </a:r>
            <a:r>
              <a:rPr lang="en-US" sz="2200" b="0">
                <a:latin typeface="Arial" charset="0"/>
              </a:rPr>
              <a:t>  On November 1, 2010, Shalla Company contracted Pfeifer Construction Co. to construct a building for $1,400,000 on land costing $100,000 (purchased from the contractor and included in the first payment). Shalla made the following payments to the construction company during 2011.</a:t>
            </a:r>
          </a:p>
        </p:txBody>
      </p:sp>
      <p:pic>
        <p:nvPicPr>
          <p:cNvPr id="30725" name="Picture 12"/>
          <p:cNvPicPr>
            <a:picLocks noChangeAspect="1" noChangeArrowheads="1"/>
          </p:cNvPicPr>
          <p:nvPr/>
        </p:nvPicPr>
        <p:blipFill>
          <a:blip r:embed="rId3"/>
          <a:srcRect/>
          <a:stretch>
            <a:fillRect/>
          </a:stretch>
        </p:blipFill>
        <p:spPr bwMode="auto">
          <a:xfrm>
            <a:off x="685800" y="4089400"/>
            <a:ext cx="8196263" cy="787400"/>
          </a:xfrm>
          <a:prstGeom prst="rect">
            <a:avLst/>
          </a:prstGeom>
          <a:noFill/>
          <a:ln w="28575" cap="sq">
            <a:noFill/>
            <a:miter lim="800000"/>
            <a:headEnd/>
            <a:tailEnd/>
          </a:ln>
        </p:spPr>
      </p:pic>
    </p:spTree>
    <p:extLst>
      <p:ext uri="{BB962C8B-B14F-4D97-AF65-F5344CB8AC3E}">
        <p14:creationId xmlns:p14="http://schemas.microsoft.com/office/powerpoint/2010/main" val="600412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126403"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1748" name="Rectangle 4"/>
          <p:cNvSpPr>
            <a:spLocks noChangeArrowheads="1"/>
          </p:cNvSpPr>
          <p:nvPr/>
        </p:nvSpPr>
        <p:spPr bwMode="auto">
          <a:xfrm>
            <a:off x="685800" y="1219200"/>
            <a:ext cx="8077200" cy="1196975"/>
          </a:xfrm>
          <a:prstGeom prst="rect">
            <a:avLst/>
          </a:prstGeom>
          <a:noFill/>
          <a:ln w="28575" cap="sq" algn="ctr">
            <a:noFill/>
            <a:miter lim="800000"/>
            <a:headEnd/>
            <a:tailEnd/>
          </a:ln>
        </p:spPr>
        <p:txBody>
          <a:bodyPr>
            <a:spAutoFit/>
          </a:bodyPr>
          <a:lstStyle/>
          <a:p>
            <a:pPr algn="l">
              <a:lnSpc>
                <a:spcPct val="115000"/>
              </a:lnSpc>
              <a:spcBef>
                <a:spcPct val="50000"/>
              </a:spcBef>
            </a:pPr>
            <a:r>
              <a:rPr lang="en-US" sz="2100" b="0">
                <a:latin typeface="Arial" charset="0"/>
              </a:rPr>
              <a:t>Pfeifer Construction completed the building, ready for occupancy, on December 31, 2011. Shalla had the following debt outstanding at December 31, 2011.</a:t>
            </a:r>
          </a:p>
        </p:txBody>
      </p:sp>
      <p:sp>
        <p:nvSpPr>
          <p:cNvPr id="31749" name="Rectangle 5"/>
          <p:cNvSpPr>
            <a:spLocks noChangeArrowheads="1"/>
          </p:cNvSpPr>
          <p:nvPr/>
        </p:nvSpPr>
        <p:spPr bwMode="auto">
          <a:xfrm>
            <a:off x="685800" y="5562600"/>
            <a:ext cx="8001000" cy="460375"/>
          </a:xfrm>
          <a:prstGeom prst="rect">
            <a:avLst/>
          </a:prstGeom>
          <a:noFill/>
          <a:ln w="28575" cap="sq" algn="ctr">
            <a:noFill/>
            <a:miter lim="800000"/>
            <a:headEnd/>
            <a:tailEnd/>
          </a:ln>
        </p:spPr>
        <p:txBody>
          <a:bodyPr>
            <a:spAutoFit/>
          </a:bodyPr>
          <a:lstStyle/>
          <a:p>
            <a:pPr algn="l">
              <a:lnSpc>
                <a:spcPct val="115000"/>
              </a:lnSpc>
              <a:spcBef>
                <a:spcPct val="50000"/>
              </a:spcBef>
            </a:pPr>
            <a:r>
              <a:rPr lang="en-US" sz="2100" b="0">
                <a:latin typeface="Arial" charset="0"/>
              </a:rPr>
              <a:t>Compute weighted-average accumulated expenditures for 2011.</a:t>
            </a:r>
          </a:p>
        </p:txBody>
      </p:sp>
      <p:sp>
        <p:nvSpPr>
          <p:cNvPr id="31750" name="Rectangle 7"/>
          <p:cNvSpPr>
            <a:spLocks noChangeArrowheads="1"/>
          </p:cNvSpPr>
          <p:nvPr/>
        </p:nvSpPr>
        <p:spPr bwMode="auto">
          <a:xfrm>
            <a:off x="762000" y="2541588"/>
            <a:ext cx="6553200" cy="2811462"/>
          </a:xfrm>
          <a:prstGeom prst="rect">
            <a:avLst/>
          </a:prstGeom>
          <a:noFill/>
          <a:ln w="28575" cap="sq">
            <a:noFill/>
            <a:miter lim="800000"/>
            <a:headEnd/>
            <a:tailEnd/>
          </a:ln>
        </p:spPr>
        <p:txBody>
          <a:bodyPr>
            <a:spAutoFit/>
          </a:bodyPr>
          <a:lstStyle/>
          <a:p>
            <a:pPr marL="342900" indent="-342900">
              <a:spcAft>
                <a:spcPct val="20000"/>
              </a:spcAft>
            </a:pPr>
            <a:r>
              <a:rPr lang="en-US" b="0" u="sng">
                <a:latin typeface="Arial" charset="0"/>
              </a:rPr>
              <a:t>Specific Construction Debt</a:t>
            </a:r>
          </a:p>
          <a:p>
            <a:pPr marL="342900" indent="-342900" algn="l"/>
            <a:r>
              <a:rPr lang="en-US" b="0">
                <a:latin typeface="Arial" charset="0"/>
              </a:rPr>
              <a:t>1. 	15%, 3-year note to finance purchase of land and construction of the building, dated December 31, 2010, with interest payable annually on December 31</a:t>
            </a:r>
          </a:p>
          <a:p>
            <a:pPr marL="342900" indent="-342900">
              <a:spcBef>
                <a:spcPct val="40000"/>
              </a:spcBef>
              <a:spcAft>
                <a:spcPct val="15000"/>
              </a:spcAft>
            </a:pPr>
            <a:r>
              <a:rPr lang="en-US" b="0" u="sng">
                <a:latin typeface="Arial" charset="0"/>
              </a:rPr>
              <a:t>Other Debt</a:t>
            </a:r>
          </a:p>
          <a:p>
            <a:pPr marL="342900" indent="-342900" algn="l"/>
            <a:r>
              <a:rPr lang="en-US" b="0">
                <a:latin typeface="Arial" charset="0"/>
              </a:rPr>
              <a:t>2. 	10%, 5-year note payable, dated December 31, 2007, with interest payable annually on December 31 </a:t>
            </a:r>
          </a:p>
          <a:p>
            <a:pPr marL="342900" indent="-342900" algn="l">
              <a:spcBef>
                <a:spcPct val="15000"/>
              </a:spcBef>
            </a:pPr>
            <a:r>
              <a:rPr lang="en-US" b="0">
                <a:latin typeface="Arial" charset="0"/>
              </a:rPr>
              <a:t>3. 	12%, 10-year bonds issued December 31, 2006, with interest payable annually on December 31 </a:t>
            </a:r>
          </a:p>
        </p:txBody>
      </p:sp>
      <p:sp>
        <p:nvSpPr>
          <p:cNvPr id="31751" name="Rectangle 8"/>
          <p:cNvSpPr>
            <a:spLocks noChangeArrowheads="1"/>
          </p:cNvSpPr>
          <p:nvPr/>
        </p:nvSpPr>
        <p:spPr bwMode="auto">
          <a:xfrm>
            <a:off x="7391400" y="3429000"/>
            <a:ext cx="1295400" cy="366713"/>
          </a:xfrm>
          <a:prstGeom prst="rect">
            <a:avLst/>
          </a:prstGeom>
          <a:noFill/>
          <a:ln w="28575" cap="sq">
            <a:noFill/>
            <a:miter lim="800000"/>
            <a:headEnd/>
            <a:tailEnd/>
          </a:ln>
        </p:spPr>
        <p:txBody>
          <a:bodyPr>
            <a:spAutoFit/>
          </a:bodyPr>
          <a:lstStyle/>
          <a:p>
            <a:pPr marL="342900" indent="-342900"/>
            <a:r>
              <a:rPr lang="en-US" b="0">
                <a:latin typeface="Arial" charset="0"/>
              </a:rPr>
              <a:t>$750,000</a:t>
            </a:r>
          </a:p>
        </p:txBody>
      </p:sp>
      <p:sp>
        <p:nvSpPr>
          <p:cNvPr id="31752" name="Rectangle 9"/>
          <p:cNvSpPr>
            <a:spLocks noChangeArrowheads="1"/>
          </p:cNvSpPr>
          <p:nvPr/>
        </p:nvSpPr>
        <p:spPr bwMode="auto">
          <a:xfrm>
            <a:off x="7391400" y="4343400"/>
            <a:ext cx="1295400" cy="422275"/>
          </a:xfrm>
          <a:prstGeom prst="rect">
            <a:avLst/>
          </a:prstGeom>
          <a:noFill/>
          <a:ln w="28575" cap="sq">
            <a:noFill/>
            <a:miter lim="800000"/>
            <a:headEnd/>
            <a:tailEnd/>
          </a:ln>
        </p:spPr>
        <p:txBody>
          <a:bodyPr>
            <a:spAutoFit/>
          </a:bodyPr>
          <a:lstStyle/>
          <a:p>
            <a:pPr marL="342900" indent="-342900">
              <a:lnSpc>
                <a:spcPct val="120000"/>
              </a:lnSpc>
            </a:pPr>
            <a:r>
              <a:rPr lang="en-US" b="0">
                <a:latin typeface="Arial" charset="0"/>
              </a:rPr>
              <a:t>$550,000</a:t>
            </a:r>
          </a:p>
        </p:txBody>
      </p:sp>
      <p:sp>
        <p:nvSpPr>
          <p:cNvPr id="31753" name="Rectangle 10"/>
          <p:cNvSpPr>
            <a:spLocks noChangeArrowheads="1"/>
          </p:cNvSpPr>
          <p:nvPr/>
        </p:nvSpPr>
        <p:spPr bwMode="auto">
          <a:xfrm>
            <a:off x="7391400" y="4967288"/>
            <a:ext cx="1295400" cy="393700"/>
          </a:xfrm>
          <a:prstGeom prst="rect">
            <a:avLst/>
          </a:prstGeom>
          <a:noFill/>
          <a:ln w="28575" cap="sq">
            <a:noFill/>
            <a:miter lim="800000"/>
            <a:headEnd/>
            <a:tailEnd/>
          </a:ln>
        </p:spPr>
        <p:txBody>
          <a:bodyPr>
            <a:spAutoFit/>
          </a:bodyPr>
          <a:lstStyle/>
          <a:p>
            <a:pPr marL="342900" indent="-342900">
              <a:lnSpc>
                <a:spcPct val="110000"/>
              </a:lnSpc>
            </a:pPr>
            <a:r>
              <a:rPr lang="en-US" b="0">
                <a:latin typeface="Arial" charset="0"/>
              </a:rPr>
              <a:t>$600,000</a:t>
            </a:r>
          </a:p>
        </p:txBody>
      </p:sp>
    </p:spTree>
    <p:extLst>
      <p:ext uri="{BB962C8B-B14F-4D97-AF65-F5344CB8AC3E}">
        <p14:creationId xmlns:p14="http://schemas.microsoft.com/office/powerpoint/2010/main" val="273752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srcRect/>
          <a:stretch>
            <a:fillRect/>
          </a:stretch>
        </p:blipFill>
        <p:spPr bwMode="auto">
          <a:xfrm>
            <a:off x="609600" y="2347913"/>
            <a:ext cx="7924800" cy="2452687"/>
          </a:xfrm>
          <a:prstGeom prst="rect">
            <a:avLst/>
          </a:prstGeom>
          <a:noFill/>
          <a:ln w="28575" cap="sq">
            <a:noFill/>
            <a:miter lim="800000"/>
            <a:headEnd/>
            <a:tailEnd/>
          </a:ln>
        </p:spPr>
      </p:pic>
      <p:sp>
        <p:nvSpPr>
          <p:cNvPr id="1037314"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37315"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2773" name="Rectangle 6"/>
          <p:cNvSpPr>
            <a:spLocks noChangeArrowheads="1"/>
          </p:cNvSpPr>
          <p:nvPr/>
        </p:nvSpPr>
        <p:spPr bwMode="auto">
          <a:xfrm>
            <a:off x="533400" y="1368425"/>
            <a:ext cx="8001000" cy="460375"/>
          </a:xfrm>
          <a:prstGeom prst="rect">
            <a:avLst/>
          </a:prstGeom>
          <a:noFill/>
          <a:ln w="28575" cap="sq" algn="ctr">
            <a:noFill/>
            <a:miter lim="800000"/>
            <a:headEnd/>
            <a:tailEnd/>
          </a:ln>
        </p:spPr>
        <p:txBody>
          <a:bodyPr>
            <a:spAutoFit/>
          </a:bodyPr>
          <a:lstStyle/>
          <a:p>
            <a:pPr algn="l">
              <a:lnSpc>
                <a:spcPct val="115000"/>
              </a:lnSpc>
              <a:spcBef>
                <a:spcPct val="50000"/>
              </a:spcBef>
            </a:pPr>
            <a:r>
              <a:rPr lang="en-US" sz="2100" b="0">
                <a:latin typeface="Arial" charset="0"/>
              </a:rPr>
              <a:t>Compute weighted-average accumulated expenditures for 2011.</a:t>
            </a:r>
          </a:p>
        </p:txBody>
      </p:sp>
      <p:sp>
        <p:nvSpPr>
          <p:cNvPr id="32774" name="Text Box 8"/>
          <p:cNvSpPr txBox="1">
            <a:spLocks noChangeArrowheads="1"/>
          </p:cNvSpPr>
          <p:nvPr/>
        </p:nvSpPr>
        <p:spPr bwMode="auto">
          <a:xfrm>
            <a:off x="7010400" y="20113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10-4</a:t>
            </a:r>
          </a:p>
        </p:txBody>
      </p:sp>
    </p:spTree>
    <p:extLst>
      <p:ext uri="{BB962C8B-B14F-4D97-AF65-F5344CB8AC3E}">
        <p14:creationId xmlns:p14="http://schemas.microsoft.com/office/powerpoint/2010/main" val="940270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57709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p:cNvPicPr>
            <a:picLocks noChangeAspect="1" noChangeArrowheads="1"/>
          </p:cNvPicPr>
          <p:nvPr/>
        </p:nvPicPr>
        <p:blipFill>
          <a:blip r:embed="rId3"/>
          <a:srcRect/>
          <a:stretch>
            <a:fillRect/>
          </a:stretch>
        </p:blipFill>
        <p:spPr bwMode="auto">
          <a:xfrm>
            <a:off x="533400" y="1905000"/>
            <a:ext cx="8153400" cy="4111625"/>
          </a:xfrm>
          <a:prstGeom prst="rect">
            <a:avLst/>
          </a:prstGeom>
          <a:noFill/>
          <a:ln w="28575" cap="sq">
            <a:noFill/>
            <a:miter lim="800000"/>
            <a:headEnd/>
            <a:tailEnd/>
          </a:ln>
        </p:spPr>
      </p:pic>
      <p:sp>
        <p:nvSpPr>
          <p:cNvPr id="1041410"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41411"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3797" name="Rectangle 4"/>
          <p:cNvSpPr>
            <a:spLocks noChangeArrowheads="1"/>
          </p:cNvSpPr>
          <p:nvPr/>
        </p:nvSpPr>
        <p:spPr bwMode="auto">
          <a:xfrm>
            <a:off x="457200" y="1219200"/>
            <a:ext cx="8001000" cy="460375"/>
          </a:xfrm>
          <a:prstGeom prst="rect">
            <a:avLst/>
          </a:prstGeom>
          <a:noFill/>
          <a:ln w="28575" cap="sq" algn="ctr">
            <a:noFill/>
            <a:miter lim="800000"/>
            <a:headEnd/>
            <a:tailEnd/>
          </a:ln>
        </p:spPr>
        <p:txBody>
          <a:bodyPr>
            <a:spAutoFit/>
          </a:bodyPr>
          <a:lstStyle/>
          <a:p>
            <a:pPr algn="l">
              <a:lnSpc>
                <a:spcPct val="115000"/>
              </a:lnSpc>
              <a:spcBef>
                <a:spcPct val="50000"/>
              </a:spcBef>
            </a:pPr>
            <a:r>
              <a:rPr lang="en-US" sz="2100" b="0">
                <a:latin typeface="Arial" charset="0"/>
              </a:rPr>
              <a:t>Compute the avoidable interest.</a:t>
            </a:r>
          </a:p>
        </p:txBody>
      </p:sp>
      <p:sp>
        <p:nvSpPr>
          <p:cNvPr id="33798" name="Text Box 6"/>
          <p:cNvSpPr txBox="1">
            <a:spLocks noChangeArrowheads="1"/>
          </p:cNvSpPr>
          <p:nvPr/>
        </p:nvSpPr>
        <p:spPr bwMode="auto">
          <a:xfrm>
            <a:off x="7162800" y="16002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10-5</a:t>
            </a:r>
          </a:p>
        </p:txBody>
      </p:sp>
    </p:spTree>
    <p:extLst>
      <p:ext uri="{BB962C8B-B14F-4D97-AF65-F5344CB8AC3E}">
        <p14:creationId xmlns:p14="http://schemas.microsoft.com/office/powerpoint/2010/main" val="2868833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45507"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4820" name="Rectangle 4"/>
          <p:cNvSpPr>
            <a:spLocks noChangeArrowheads="1"/>
          </p:cNvSpPr>
          <p:nvPr/>
        </p:nvSpPr>
        <p:spPr bwMode="auto">
          <a:xfrm>
            <a:off x="457200" y="1143000"/>
            <a:ext cx="8001000" cy="863600"/>
          </a:xfrm>
          <a:prstGeom prst="rect">
            <a:avLst/>
          </a:prstGeom>
          <a:noFill/>
          <a:ln w="28575" cap="sq" algn="ctr">
            <a:noFill/>
            <a:miter lim="800000"/>
            <a:headEnd/>
            <a:tailEnd/>
          </a:ln>
        </p:spPr>
        <p:txBody>
          <a:bodyPr>
            <a:spAutoFit/>
          </a:bodyPr>
          <a:lstStyle/>
          <a:p>
            <a:pPr algn="l">
              <a:lnSpc>
                <a:spcPct val="115000"/>
              </a:lnSpc>
              <a:spcBef>
                <a:spcPct val="50000"/>
              </a:spcBef>
            </a:pPr>
            <a:r>
              <a:rPr lang="en-US" sz="2200" b="0">
                <a:latin typeface="Arial" charset="0"/>
              </a:rPr>
              <a:t>Compute the actual interest cost, which represents the maximum amount of interest that it may capitalize during 2011,</a:t>
            </a:r>
          </a:p>
        </p:txBody>
      </p:sp>
      <p:sp>
        <p:nvSpPr>
          <p:cNvPr id="34821" name="Text Box 5"/>
          <p:cNvSpPr txBox="1">
            <a:spLocks noChangeArrowheads="1"/>
          </p:cNvSpPr>
          <p:nvPr/>
        </p:nvSpPr>
        <p:spPr bwMode="auto">
          <a:xfrm>
            <a:off x="7086600" y="22860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10-6</a:t>
            </a:r>
          </a:p>
        </p:txBody>
      </p:sp>
      <p:pic>
        <p:nvPicPr>
          <p:cNvPr id="34822" name="Picture 13"/>
          <p:cNvPicPr>
            <a:picLocks noChangeAspect="1" noChangeArrowheads="1"/>
          </p:cNvPicPr>
          <p:nvPr/>
        </p:nvPicPr>
        <p:blipFill>
          <a:blip r:embed="rId3"/>
          <a:srcRect/>
          <a:stretch>
            <a:fillRect/>
          </a:stretch>
        </p:blipFill>
        <p:spPr bwMode="auto">
          <a:xfrm>
            <a:off x="504825" y="2590800"/>
            <a:ext cx="8105775" cy="1824038"/>
          </a:xfrm>
          <a:prstGeom prst="rect">
            <a:avLst/>
          </a:prstGeom>
          <a:noFill/>
          <a:ln w="28575" cap="sq">
            <a:noFill/>
            <a:miter lim="800000"/>
            <a:headEnd/>
            <a:tailEnd/>
          </a:ln>
        </p:spPr>
      </p:pic>
      <p:sp>
        <p:nvSpPr>
          <p:cNvPr id="34823" name="Rectangle 17"/>
          <p:cNvSpPr>
            <a:spLocks noChangeArrowheads="1"/>
          </p:cNvSpPr>
          <p:nvPr/>
        </p:nvSpPr>
        <p:spPr bwMode="auto">
          <a:xfrm>
            <a:off x="609600" y="4694238"/>
            <a:ext cx="8077200" cy="1249362"/>
          </a:xfrm>
          <a:prstGeom prst="rect">
            <a:avLst/>
          </a:prstGeom>
          <a:noFill/>
          <a:ln w="28575" cap="sq" algn="ctr">
            <a:noFill/>
            <a:miter lim="800000"/>
            <a:headEnd/>
            <a:tailEnd/>
          </a:ln>
        </p:spPr>
        <p:txBody>
          <a:bodyPr>
            <a:spAutoFit/>
          </a:bodyPr>
          <a:lstStyle/>
          <a:p>
            <a:pPr algn="l">
              <a:lnSpc>
                <a:spcPct val="115000"/>
              </a:lnSpc>
              <a:spcBef>
                <a:spcPct val="50000"/>
              </a:spcBef>
            </a:pPr>
            <a:r>
              <a:rPr lang="en-US" sz="2200" b="0">
                <a:latin typeface="Arial" charset="0"/>
              </a:rPr>
              <a:t>The interest cost that Shalla capitalizes is the lesser of $120,228 (avoidable interest) and $239,500 (actual interest), or $120,228.</a:t>
            </a:r>
          </a:p>
        </p:txBody>
      </p:sp>
    </p:spTree>
    <p:extLst>
      <p:ext uri="{BB962C8B-B14F-4D97-AF65-F5344CB8AC3E}">
        <p14:creationId xmlns:p14="http://schemas.microsoft.com/office/powerpoint/2010/main" val="3323050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47555"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5844" name="Rectangle 4"/>
          <p:cNvSpPr>
            <a:spLocks noChangeArrowheads="1"/>
          </p:cNvSpPr>
          <p:nvPr/>
        </p:nvSpPr>
        <p:spPr bwMode="auto">
          <a:xfrm>
            <a:off x="685800" y="1219200"/>
            <a:ext cx="8001000" cy="477838"/>
          </a:xfrm>
          <a:prstGeom prst="rect">
            <a:avLst/>
          </a:prstGeom>
          <a:noFill/>
          <a:ln w="28575" cap="sq" algn="ctr">
            <a:noFill/>
            <a:miter lim="800000"/>
            <a:headEnd/>
            <a:tailEnd/>
          </a:ln>
        </p:spPr>
        <p:txBody>
          <a:bodyPr>
            <a:spAutoFit/>
          </a:bodyPr>
          <a:lstStyle/>
          <a:p>
            <a:pPr algn="l">
              <a:lnSpc>
                <a:spcPct val="115000"/>
              </a:lnSpc>
              <a:spcBef>
                <a:spcPct val="50000"/>
              </a:spcBef>
            </a:pPr>
            <a:r>
              <a:rPr lang="en-US" sz="2200" b="0">
                <a:latin typeface="Arial" charset="0"/>
              </a:rPr>
              <a:t>Shalla records the following journal entries during 2011:</a:t>
            </a:r>
          </a:p>
        </p:txBody>
      </p:sp>
      <p:sp>
        <p:nvSpPr>
          <p:cNvPr id="35845" name="Rectangle 8"/>
          <p:cNvSpPr>
            <a:spLocks noChangeArrowheads="1"/>
          </p:cNvSpPr>
          <p:nvPr/>
        </p:nvSpPr>
        <p:spPr bwMode="auto">
          <a:xfrm>
            <a:off x="685800" y="1860550"/>
            <a:ext cx="8077200" cy="4297363"/>
          </a:xfrm>
          <a:prstGeom prst="rect">
            <a:avLst/>
          </a:prstGeom>
          <a:noFill/>
          <a:ln w="28575" cap="sq">
            <a:noFill/>
            <a:miter lim="800000"/>
            <a:headEnd/>
            <a:tailEnd/>
          </a:ln>
        </p:spPr>
        <p:txBody>
          <a:bodyPr>
            <a:spAutoFit/>
          </a:bodyPr>
          <a:lstStyle/>
          <a:p>
            <a:pPr algn="l">
              <a:lnSpc>
                <a:spcPct val="115000"/>
              </a:lnSpc>
              <a:tabLst>
                <a:tab pos="1714500" algn="l"/>
                <a:tab pos="2228850" algn="l"/>
                <a:tab pos="6457950" algn="r"/>
                <a:tab pos="7829550" algn="r"/>
              </a:tabLst>
            </a:pPr>
            <a:r>
              <a:rPr lang="en-US">
                <a:latin typeface="Arial" charset="0"/>
              </a:rPr>
              <a:t>January 1	</a:t>
            </a:r>
            <a:r>
              <a:rPr lang="en-US" b="0">
                <a:latin typeface="Arial" charset="0"/>
              </a:rPr>
              <a:t>Land 	100,000</a:t>
            </a:r>
          </a:p>
          <a:p>
            <a:pPr algn="l">
              <a:lnSpc>
                <a:spcPct val="115000"/>
              </a:lnSpc>
              <a:tabLst>
                <a:tab pos="1714500" algn="l"/>
                <a:tab pos="2228850" algn="l"/>
                <a:tab pos="6457950" algn="r"/>
                <a:tab pos="7829550" algn="r"/>
              </a:tabLst>
            </a:pPr>
            <a:r>
              <a:rPr lang="en-US" b="0">
                <a:latin typeface="Arial" charset="0"/>
              </a:rPr>
              <a:t>	Building (or CIP) 	110,000</a:t>
            </a:r>
          </a:p>
          <a:p>
            <a:pPr algn="l">
              <a:lnSpc>
                <a:spcPct val="115000"/>
              </a:lnSpc>
              <a:tabLst>
                <a:tab pos="1714500" algn="l"/>
                <a:tab pos="2228850" algn="l"/>
                <a:tab pos="6457950" algn="r"/>
                <a:tab pos="7829550" algn="r"/>
              </a:tabLst>
            </a:pPr>
            <a:r>
              <a:rPr lang="en-US" b="0">
                <a:latin typeface="Arial" charset="0"/>
              </a:rPr>
              <a:t>		Cash 		210,000</a:t>
            </a:r>
          </a:p>
          <a:p>
            <a:pPr algn="l">
              <a:lnSpc>
                <a:spcPct val="115000"/>
              </a:lnSpc>
              <a:spcBef>
                <a:spcPct val="50000"/>
              </a:spcBef>
              <a:tabLst>
                <a:tab pos="1714500" algn="l"/>
                <a:tab pos="2228850" algn="l"/>
                <a:tab pos="6457950" algn="r"/>
                <a:tab pos="7829550" algn="r"/>
              </a:tabLst>
            </a:pPr>
            <a:r>
              <a:rPr lang="en-US">
                <a:latin typeface="Arial" charset="0"/>
              </a:rPr>
              <a:t>March 1	</a:t>
            </a:r>
            <a:r>
              <a:rPr lang="en-US" b="0">
                <a:latin typeface="Arial" charset="0"/>
              </a:rPr>
              <a:t>Building 	300,000</a:t>
            </a:r>
          </a:p>
          <a:p>
            <a:pPr algn="l">
              <a:lnSpc>
                <a:spcPct val="115000"/>
              </a:lnSpc>
              <a:tabLst>
                <a:tab pos="1714500" algn="l"/>
                <a:tab pos="2228850" algn="l"/>
                <a:tab pos="6457950" algn="r"/>
                <a:tab pos="7829550" algn="r"/>
              </a:tabLst>
            </a:pPr>
            <a:r>
              <a:rPr lang="en-US" b="0">
                <a:latin typeface="Arial" charset="0"/>
              </a:rPr>
              <a:t>		Cash 		300,000</a:t>
            </a:r>
          </a:p>
          <a:p>
            <a:pPr algn="l">
              <a:lnSpc>
                <a:spcPct val="115000"/>
              </a:lnSpc>
              <a:spcBef>
                <a:spcPct val="50000"/>
              </a:spcBef>
              <a:tabLst>
                <a:tab pos="1714500" algn="l"/>
                <a:tab pos="2228850" algn="l"/>
                <a:tab pos="6457950" algn="r"/>
                <a:tab pos="7829550" algn="r"/>
              </a:tabLst>
            </a:pPr>
            <a:r>
              <a:rPr lang="en-US">
                <a:latin typeface="Arial" charset="0"/>
              </a:rPr>
              <a:t>May 1	</a:t>
            </a:r>
            <a:r>
              <a:rPr lang="en-US" b="0">
                <a:latin typeface="Arial" charset="0"/>
              </a:rPr>
              <a:t>Building 	540,000</a:t>
            </a:r>
          </a:p>
          <a:p>
            <a:pPr algn="l">
              <a:lnSpc>
                <a:spcPct val="115000"/>
              </a:lnSpc>
              <a:tabLst>
                <a:tab pos="1714500" algn="l"/>
                <a:tab pos="2228850" algn="l"/>
                <a:tab pos="6457950" algn="r"/>
                <a:tab pos="7829550" algn="r"/>
              </a:tabLst>
            </a:pPr>
            <a:r>
              <a:rPr lang="en-US" b="0">
                <a:latin typeface="Arial" charset="0"/>
              </a:rPr>
              <a:t>		Cash 		540,000</a:t>
            </a:r>
          </a:p>
          <a:p>
            <a:pPr algn="l">
              <a:lnSpc>
                <a:spcPct val="115000"/>
              </a:lnSpc>
              <a:spcBef>
                <a:spcPct val="50000"/>
              </a:spcBef>
              <a:tabLst>
                <a:tab pos="1714500" algn="l"/>
                <a:tab pos="2228850" algn="l"/>
                <a:tab pos="6457950" algn="r"/>
                <a:tab pos="7829550" algn="r"/>
              </a:tabLst>
            </a:pPr>
            <a:r>
              <a:rPr lang="en-US">
                <a:latin typeface="Arial" charset="0"/>
              </a:rPr>
              <a:t>December 31	</a:t>
            </a:r>
            <a:r>
              <a:rPr lang="en-US" b="0">
                <a:latin typeface="Arial" charset="0"/>
              </a:rPr>
              <a:t>Building 	450,000</a:t>
            </a:r>
          </a:p>
          <a:p>
            <a:pPr algn="l">
              <a:lnSpc>
                <a:spcPct val="115000"/>
              </a:lnSpc>
              <a:tabLst>
                <a:tab pos="1714500" algn="l"/>
                <a:tab pos="2228850" algn="l"/>
                <a:tab pos="6457950" algn="r"/>
                <a:tab pos="7829550" algn="r"/>
              </a:tabLst>
            </a:pPr>
            <a:r>
              <a:rPr lang="en-US" b="0">
                <a:latin typeface="Arial" charset="0"/>
              </a:rPr>
              <a:t>		Cash 		450,000</a:t>
            </a:r>
          </a:p>
          <a:p>
            <a:pPr algn="l">
              <a:lnSpc>
                <a:spcPct val="115000"/>
              </a:lnSpc>
              <a:tabLst>
                <a:tab pos="1714500" algn="l"/>
                <a:tab pos="2228850" algn="l"/>
                <a:tab pos="6457950" algn="r"/>
                <a:tab pos="7829550" algn="r"/>
              </a:tabLst>
            </a:pPr>
            <a:r>
              <a:rPr lang="en-US" b="0">
                <a:latin typeface="Arial" charset="0"/>
              </a:rPr>
              <a:t>	</a:t>
            </a:r>
            <a:r>
              <a:rPr lang="en-US">
                <a:solidFill>
                  <a:srgbClr val="800000"/>
                </a:solidFill>
                <a:latin typeface="Arial" charset="0"/>
              </a:rPr>
              <a:t>Building (Capitalized Interest) 	120,228</a:t>
            </a:r>
          </a:p>
          <a:p>
            <a:pPr algn="l">
              <a:lnSpc>
                <a:spcPct val="115000"/>
              </a:lnSpc>
              <a:tabLst>
                <a:tab pos="1714500" algn="l"/>
                <a:tab pos="2228850" algn="l"/>
                <a:tab pos="6457950" algn="r"/>
                <a:tab pos="7829550" algn="r"/>
              </a:tabLst>
            </a:pPr>
            <a:r>
              <a:rPr lang="en-US" b="0">
                <a:latin typeface="Arial" charset="0"/>
              </a:rPr>
              <a:t>	Interest Expense 	119,272</a:t>
            </a:r>
          </a:p>
          <a:p>
            <a:pPr algn="l">
              <a:lnSpc>
                <a:spcPct val="115000"/>
              </a:lnSpc>
              <a:tabLst>
                <a:tab pos="1714500" algn="l"/>
                <a:tab pos="2228850" algn="l"/>
                <a:tab pos="6457950" algn="r"/>
                <a:tab pos="7829550" algn="r"/>
              </a:tabLst>
            </a:pPr>
            <a:r>
              <a:rPr lang="en-US" b="0">
                <a:latin typeface="Arial" charset="0"/>
              </a:rPr>
              <a:t>		Cash 		239,500</a:t>
            </a:r>
          </a:p>
        </p:txBody>
      </p:sp>
    </p:spTree>
    <p:extLst>
      <p:ext uri="{BB962C8B-B14F-4D97-AF65-F5344CB8AC3E}">
        <p14:creationId xmlns:p14="http://schemas.microsoft.com/office/powerpoint/2010/main" val="2017931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049603"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6868" name="Rectangle 4"/>
          <p:cNvSpPr>
            <a:spLocks noChangeArrowheads="1"/>
          </p:cNvSpPr>
          <p:nvPr/>
        </p:nvSpPr>
        <p:spPr bwMode="auto">
          <a:xfrm>
            <a:off x="685800" y="1219200"/>
            <a:ext cx="8001000" cy="1249363"/>
          </a:xfrm>
          <a:prstGeom prst="rect">
            <a:avLst/>
          </a:prstGeom>
          <a:noFill/>
          <a:ln w="28575" cap="sq" algn="ctr">
            <a:noFill/>
            <a:miter lim="800000"/>
            <a:headEnd/>
            <a:tailEnd/>
          </a:ln>
        </p:spPr>
        <p:txBody>
          <a:bodyPr>
            <a:spAutoFit/>
          </a:bodyPr>
          <a:lstStyle/>
          <a:p>
            <a:pPr algn="l">
              <a:lnSpc>
                <a:spcPct val="115000"/>
              </a:lnSpc>
              <a:spcBef>
                <a:spcPct val="50000"/>
              </a:spcBef>
            </a:pPr>
            <a:r>
              <a:rPr lang="en-US" sz="2200" b="0">
                <a:latin typeface="Arial" charset="0"/>
              </a:rPr>
              <a:t>At December 31, 2011, Shalla discloses the amount of interest capitalized either as part of the income statement or in the notes accompanying the financial statements.</a:t>
            </a:r>
          </a:p>
        </p:txBody>
      </p:sp>
      <p:sp>
        <p:nvSpPr>
          <p:cNvPr id="36869" name="Text Box 7"/>
          <p:cNvSpPr txBox="1">
            <a:spLocks noChangeArrowheads="1"/>
          </p:cNvSpPr>
          <p:nvPr/>
        </p:nvSpPr>
        <p:spPr bwMode="auto">
          <a:xfrm>
            <a:off x="5943600" y="25908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10-7</a:t>
            </a:r>
          </a:p>
        </p:txBody>
      </p:sp>
      <p:sp>
        <p:nvSpPr>
          <p:cNvPr id="36870" name="Text Box 8"/>
          <p:cNvSpPr txBox="1">
            <a:spLocks noChangeArrowheads="1"/>
          </p:cNvSpPr>
          <p:nvPr/>
        </p:nvSpPr>
        <p:spPr bwMode="auto">
          <a:xfrm>
            <a:off x="6934200" y="50292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10-8</a:t>
            </a:r>
          </a:p>
        </p:txBody>
      </p:sp>
      <p:pic>
        <p:nvPicPr>
          <p:cNvPr id="36871" name="Picture 11"/>
          <p:cNvPicPr>
            <a:picLocks noChangeAspect="1" noChangeArrowheads="1"/>
          </p:cNvPicPr>
          <p:nvPr/>
        </p:nvPicPr>
        <p:blipFill>
          <a:blip r:embed="rId3"/>
          <a:srcRect/>
          <a:stretch>
            <a:fillRect/>
          </a:stretch>
        </p:blipFill>
        <p:spPr bwMode="auto">
          <a:xfrm>
            <a:off x="685800" y="5292725"/>
            <a:ext cx="7772400" cy="803275"/>
          </a:xfrm>
          <a:prstGeom prst="rect">
            <a:avLst/>
          </a:prstGeom>
          <a:noFill/>
          <a:ln w="28575" cap="sq">
            <a:noFill/>
            <a:miter lim="800000"/>
            <a:headEnd/>
            <a:tailEnd/>
          </a:ln>
        </p:spPr>
      </p:pic>
      <p:pic>
        <p:nvPicPr>
          <p:cNvPr id="36872" name="Picture 12"/>
          <p:cNvPicPr>
            <a:picLocks noChangeAspect="1" noChangeArrowheads="1"/>
          </p:cNvPicPr>
          <p:nvPr/>
        </p:nvPicPr>
        <p:blipFill>
          <a:blip r:embed="rId4"/>
          <a:srcRect/>
          <a:stretch>
            <a:fillRect/>
          </a:stretch>
        </p:blipFill>
        <p:spPr bwMode="auto">
          <a:xfrm>
            <a:off x="1676400" y="2895600"/>
            <a:ext cx="5791200" cy="1898650"/>
          </a:xfrm>
          <a:prstGeom prst="rect">
            <a:avLst/>
          </a:prstGeom>
          <a:noFill/>
          <a:ln w="28575" cap="sq">
            <a:noFill/>
            <a:miter lim="800000"/>
            <a:headEnd/>
            <a:tailEnd/>
          </a:ln>
        </p:spPr>
      </p:pic>
    </p:spTree>
    <p:extLst>
      <p:ext uri="{BB962C8B-B14F-4D97-AF65-F5344CB8AC3E}">
        <p14:creationId xmlns:p14="http://schemas.microsoft.com/office/powerpoint/2010/main" val="533502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1105923" name="Text Box 3"/>
          <p:cNvSpPr txBox="1">
            <a:spLocks noChangeArrowheads="1"/>
          </p:cNvSpPr>
          <p:nvPr/>
        </p:nvSpPr>
        <p:spPr bwMode="auto">
          <a:xfrm>
            <a:off x="9144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4  Describe the accounting problems associated with interest capitalization.</a:t>
            </a:r>
          </a:p>
        </p:txBody>
      </p:sp>
      <p:sp>
        <p:nvSpPr>
          <p:cNvPr id="37892" name="Text Box 9"/>
          <p:cNvSpPr txBox="1">
            <a:spLocks noChangeArrowheads="1"/>
          </p:cNvSpPr>
          <p:nvPr/>
        </p:nvSpPr>
        <p:spPr bwMode="auto">
          <a:xfrm>
            <a:off x="609600" y="1295400"/>
            <a:ext cx="8001000" cy="528638"/>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Special Issues Related to Interest Capitalization</a:t>
            </a:r>
          </a:p>
        </p:txBody>
      </p:sp>
      <p:sp>
        <p:nvSpPr>
          <p:cNvPr id="37893" name="Rectangle 10"/>
          <p:cNvSpPr>
            <a:spLocks noChangeArrowheads="1"/>
          </p:cNvSpPr>
          <p:nvPr/>
        </p:nvSpPr>
        <p:spPr bwMode="auto">
          <a:xfrm>
            <a:off x="838200" y="2051050"/>
            <a:ext cx="7696200" cy="3511550"/>
          </a:xfrm>
          <a:prstGeom prst="rect">
            <a:avLst/>
          </a:prstGeom>
          <a:noFill/>
          <a:ln w="28575" cap="sq">
            <a:noFill/>
            <a:miter lim="800000"/>
            <a:headEnd/>
            <a:tailEnd/>
          </a:ln>
        </p:spPr>
        <p:txBody>
          <a:bodyPr>
            <a:spAutoFit/>
          </a:bodyPr>
          <a:lstStyle/>
          <a:p>
            <a:pPr marL="457200" indent="-457200" algn="l">
              <a:lnSpc>
                <a:spcPct val="125000"/>
              </a:lnSpc>
              <a:spcBef>
                <a:spcPct val="60000"/>
              </a:spcBef>
              <a:buFontTx/>
              <a:buAutoNum type="arabicPeriod"/>
            </a:pPr>
            <a:r>
              <a:rPr lang="en-US" sz="2300" b="0">
                <a:latin typeface="Arial" charset="0"/>
              </a:rPr>
              <a:t>Expenditures for land.</a:t>
            </a:r>
          </a:p>
          <a:p>
            <a:pPr marL="914400" lvl="1" indent="-457200" algn="l">
              <a:lnSpc>
                <a:spcPct val="115000"/>
              </a:lnSpc>
              <a:spcBef>
                <a:spcPct val="60000"/>
              </a:spcBef>
              <a:buClr>
                <a:srgbClr val="800000"/>
              </a:buClr>
              <a:buSzPct val="80000"/>
              <a:buFont typeface="Arial" charset="0"/>
              <a:buChar char="►"/>
            </a:pPr>
            <a:r>
              <a:rPr lang="en-US" sz="2200" b="0">
                <a:latin typeface="Arial" charset="0"/>
              </a:rPr>
              <a:t>Interest costs capitalized are part of the cost of the plant, not the land.</a:t>
            </a:r>
          </a:p>
          <a:p>
            <a:pPr marL="457200" indent="-457200" algn="l">
              <a:lnSpc>
                <a:spcPct val="125000"/>
              </a:lnSpc>
              <a:spcBef>
                <a:spcPct val="60000"/>
              </a:spcBef>
              <a:buFontTx/>
              <a:buAutoNum type="arabicPeriod" startAt="2"/>
            </a:pPr>
            <a:r>
              <a:rPr lang="en-US" sz="2300" b="0">
                <a:latin typeface="Arial" charset="0"/>
              </a:rPr>
              <a:t>Interest revenue.</a:t>
            </a:r>
          </a:p>
          <a:p>
            <a:pPr marL="914400" lvl="1" indent="-457200" algn="l">
              <a:lnSpc>
                <a:spcPct val="115000"/>
              </a:lnSpc>
              <a:spcBef>
                <a:spcPct val="60000"/>
              </a:spcBef>
              <a:buClr>
                <a:srgbClr val="800000"/>
              </a:buClr>
              <a:buSzPct val="80000"/>
              <a:buFont typeface="Arial" charset="0"/>
              <a:buChar char="►"/>
            </a:pPr>
            <a:r>
              <a:rPr lang="en-US" sz="2200" b="0">
                <a:latin typeface="Arial" charset="0"/>
              </a:rPr>
              <a:t>Interest revenue should be offset against interest cost when determining the amount of interest to capitalized.</a:t>
            </a:r>
          </a:p>
        </p:txBody>
      </p:sp>
    </p:spTree>
    <p:extLst>
      <p:ext uri="{BB962C8B-B14F-4D97-AF65-F5344CB8AC3E}">
        <p14:creationId xmlns:p14="http://schemas.microsoft.com/office/powerpoint/2010/main" val="1825527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1524000"/>
            <a:ext cx="7937500" cy="2478088"/>
          </a:xfrm>
          <a:prstGeom prst="rect">
            <a:avLst/>
          </a:prstGeom>
          <a:noFill/>
          <a:ln w="28575" cap="sq">
            <a:noFill/>
            <a:miter lim="800000"/>
            <a:headEnd type="none" w="sm" len="sm"/>
            <a:tailEnd type="none" w="sm" len="sm"/>
          </a:ln>
        </p:spPr>
        <p:txBody>
          <a:bodyPr>
            <a:spAutoFit/>
          </a:bodyPr>
          <a:lstStyle/>
          <a:p>
            <a:pPr algn="l">
              <a:lnSpc>
                <a:spcPct val="125000"/>
              </a:lnSpc>
              <a:spcBef>
                <a:spcPct val="60000"/>
              </a:spcBef>
              <a:buSzPct val="80000"/>
            </a:pPr>
            <a:r>
              <a:rPr lang="en-US" sz="2300" b="0">
                <a:solidFill>
                  <a:schemeClr val="tx1"/>
                </a:solidFill>
                <a:latin typeface="Arial" charset="0"/>
              </a:rPr>
              <a:t>Companies should record property, plant, and equipment:</a:t>
            </a:r>
          </a:p>
          <a:p>
            <a:pPr marL="682625" lvl="1" indent="-450850" algn="l">
              <a:lnSpc>
                <a:spcPct val="125000"/>
              </a:lnSpc>
              <a:spcBef>
                <a:spcPct val="60000"/>
              </a:spcBef>
              <a:buClr>
                <a:srgbClr val="800000"/>
              </a:buClr>
              <a:buSzPct val="80000"/>
              <a:buFont typeface="Arial" charset="0"/>
              <a:buChar char="►"/>
            </a:pPr>
            <a:r>
              <a:rPr lang="en-US" sz="2300" b="0">
                <a:solidFill>
                  <a:schemeClr val="tx1"/>
                </a:solidFill>
                <a:latin typeface="Arial" charset="0"/>
              </a:rPr>
              <a:t>at the fair value of what they give up or </a:t>
            </a:r>
          </a:p>
          <a:p>
            <a:pPr marL="682625" lvl="1" indent="-450850" algn="l">
              <a:lnSpc>
                <a:spcPct val="125000"/>
              </a:lnSpc>
              <a:spcBef>
                <a:spcPct val="60000"/>
              </a:spcBef>
              <a:buClr>
                <a:srgbClr val="800000"/>
              </a:buClr>
              <a:buSzPct val="80000"/>
              <a:buFont typeface="Arial" charset="0"/>
              <a:buChar char="►"/>
            </a:pPr>
            <a:r>
              <a:rPr lang="en-US" sz="2300" b="0">
                <a:solidFill>
                  <a:schemeClr val="tx1"/>
                </a:solidFill>
                <a:latin typeface="Arial" charset="0"/>
              </a:rPr>
              <a:t>at the fair value of the asset received, </a:t>
            </a:r>
          </a:p>
          <a:p>
            <a:pPr algn="l">
              <a:lnSpc>
                <a:spcPct val="125000"/>
              </a:lnSpc>
              <a:spcBef>
                <a:spcPct val="60000"/>
              </a:spcBef>
              <a:buSzPct val="80000"/>
            </a:pPr>
            <a:r>
              <a:rPr lang="en-US" sz="2300" b="0">
                <a:solidFill>
                  <a:schemeClr val="tx1"/>
                </a:solidFill>
                <a:latin typeface="Arial" charset="0"/>
              </a:rPr>
              <a:t>whichever is more clearly evident.</a:t>
            </a:r>
          </a:p>
        </p:txBody>
      </p:sp>
      <p:sp>
        <p:nvSpPr>
          <p:cNvPr id="97997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979973"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Tree>
    <p:extLst>
      <p:ext uri="{BB962C8B-B14F-4D97-AF65-F5344CB8AC3E}">
        <p14:creationId xmlns:p14="http://schemas.microsoft.com/office/powerpoint/2010/main" val="4076935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09600" y="1295400"/>
            <a:ext cx="8229600" cy="4732338"/>
          </a:xfrm>
          <a:prstGeom prst="rect">
            <a:avLst/>
          </a:prstGeom>
          <a:noFill/>
          <a:ln w="28575" cap="sq">
            <a:noFill/>
            <a:miter lim="800000"/>
            <a:headEnd type="none" w="sm" len="sm"/>
            <a:tailEnd type="none" w="sm" len="sm"/>
          </a:ln>
        </p:spPr>
        <p:txBody>
          <a:bodyPr>
            <a:spAutoFit/>
          </a:bodyPr>
          <a:lstStyle/>
          <a:p>
            <a:pPr algn="l">
              <a:lnSpc>
                <a:spcPct val="125000"/>
              </a:lnSpc>
              <a:spcBef>
                <a:spcPct val="30000"/>
              </a:spcBef>
              <a:spcAft>
                <a:spcPct val="20000"/>
              </a:spcAft>
              <a:buSzPct val="80000"/>
            </a:pPr>
            <a:r>
              <a:rPr lang="en-US" sz="2400">
                <a:solidFill>
                  <a:srgbClr val="008000"/>
                </a:solidFill>
                <a:latin typeface="Arial" charset="0"/>
              </a:rPr>
              <a:t>Cash Discounts</a:t>
            </a:r>
            <a:r>
              <a:rPr lang="en-US" sz="2600">
                <a:solidFill>
                  <a:srgbClr val="800000"/>
                </a:solidFill>
                <a:latin typeface="Arial" charset="0"/>
              </a:rPr>
              <a:t> </a:t>
            </a:r>
            <a:r>
              <a:rPr lang="en-US" sz="2200" b="0">
                <a:solidFill>
                  <a:schemeClr val="tx1"/>
                </a:solidFill>
                <a:latin typeface="Arial" charset="0"/>
              </a:rPr>
              <a:t>— Whether taken or not — generally considered a reduction in the cost of the asset.</a:t>
            </a:r>
          </a:p>
          <a:p>
            <a:pPr algn="l">
              <a:lnSpc>
                <a:spcPct val="125000"/>
              </a:lnSpc>
              <a:spcBef>
                <a:spcPct val="30000"/>
              </a:spcBef>
              <a:spcAft>
                <a:spcPct val="20000"/>
              </a:spcAft>
              <a:buSzPct val="80000"/>
            </a:pPr>
            <a:r>
              <a:rPr lang="en-US" sz="2400">
                <a:solidFill>
                  <a:srgbClr val="008000"/>
                </a:solidFill>
                <a:latin typeface="Arial" charset="0"/>
              </a:rPr>
              <a:t>Deferred-Payment Contracts</a:t>
            </a:r>
            <a:r>
              <a:rPr lang="en-US" sz="2600">
                <a:solidFill>
                  <a:srgbClr val="800000"/>
                </a:solidFill>
                <a:latin typeface="Arial" charset="0"/>
              </a:rPr>
              <a:t> </a:t>
            </a:r>
            <a:r>
              <a:rPr lang="en-US" sz="2200" b="0">
                <a:solidFill>
                  <a:schemeClr val="tx1"/>
                </a:solidFill>
                <a:latin typeface="Arial" charset="0"/>
              </a:rPr>
              <a:t>— </a:t>
            </a:r>
            <a:r>
              <a:rPr lang="en-US" altLang="en-US" sz="2200" b="0">
                <a:solidFill>
                  <a:schemeClr val="tx1"/>
                </a:solidFill>
                <a:latin typeface="Arial" charset="0"/>
              </a:rPr>
              <a:t>Assets, purchased through long term credit, are recorded at the present value of the consideration exchanged.</a:t>
            </a:r>
          </a:p>
          <a:p>
            <a:pPr algn="l">
              <a:lnSpc>
                <a:spcPct val="125000"/>
              </a:lnSpc>
              <a:spcBef>
                <a:spcPct val="30000"/>
              </a:spcBef>
              <a:spcAft>
                <a:spcPct val="20000"/>
              </a:spcAft>
              <a:buSzPct val="80000"/>
            </a:pPr>
            <a:r>
              <a:rPr lang="en-US" sz="2400">
                <a:solidFill>
                  <a:srgbClr val="008000"/>
                </a:solidFill>
                <a:latin typeface="Arial" charset="0"/>
              </a:rPr>
              <a:t>Lump-Sum Purchases</a:t>
            </a:r>
            <a:r>
              <a:rPr lang="en-US" sz="2600">
                <a:solidFill>
                  <a:srgbClr val="800000"/>
                </a:solidFill>
                <a:latin typeface="Arial" charset="0"/>
              </a:rPr>
              <a:t> </a:t>
            </a:r>
            <a:r>
              <a:rPr lang="en-US" sz="2200" b="0">
                <a:solidFill>
                  <a:schemeClr val="tx1"/>
                </a:solidFill>
                <a:latin typeface="Arial" charset="0"/>
              </a:rPr>
              <a:t>— Allocate the total cost among the various assets on the basis of their fair market values.</a:t>
            </a:r>
          </a:p>
          <a:p>
            <a:pPr algn="l">
              <a:lnSpc>
                <a:spcPct val="125000"/>
              </a:lnSpc>
              <a:spcBef>
                <a:spcPct val="30000"/>
              </a:spcBef>
              <a:spcAft>
                <a:spcPct val="20000"/>
              </a:spcAft>
              <a:buSzPct val="80000"/>
            </a:pPr>
            <a:r>
              <a:rPr lang="en-US" sz="2400">
                <a:solidFill>
                  <a:srgbClr val="008000"/>
                </a:solidFill>
                <a:latin typeface="Arial" charset="0"/>
              </a:rPr>
              <a:t>Issuance of Shares</a:t>
            </a:r>
            <a:r>
              <a:rPr lang="en-US" sz="2600">
                <a:solidFill>
                  <a:srgbClr val="800000"/>
                </a:solidFill>
                <a:latin typeface="Arial" charset="0"/>
              </a:rPr>
              <a:t> </a:t>
            </a:r>
            <a:r>
              <a:rPr lang="en-US" sz="2200" b="0">
                <a:solidFill>
                  <a:schemeClr val="tx1"/>
                </a:solidFill>
                <a:latin typeface="Arial" charset="0"/>
              </a:rPr>
              <a:t>— The market value of the shares issued is a fair indication of the cost of the property acquired.</a:t>
            </a:r>
          </a:p>
        </p:txBody>
      </p:sp>
      <p:sp>
        <p:nvSpPr>
          <p:cNvPr id="9820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982021" name="Text Box 5"/>
          <p:cNvSpPr txBox="1">
            <a:spLocks noChangeArrowheads="1"/>
          </p:cNvSpPr>
          <p:nvPr/>
        </p:nvSpPr>
        <p:spPr bwMode="auto">
          <a:xfrm>
            <a:off x="838200" y="6369050"/>
            <a:ext cx="8229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Tree>
    <p:extLst>
      <p:ext uri="{BB962C8B-B14F-4D97-AF65-F5344CB8AC3E}">
        <p14:creationId xmlns:p14="http://schemas.microsoft.com/office/powerpoint/2010/main" val="1814433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984068"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0964" name="Text Box 5"/>
          <p:cNvSpPr txBox="1">
            <a:spLocks noChangeArrowheads="1"/>
          </p:cNvSpPr>
          <p:nvPr/>
        </p:nvSpPr>
        <p:spPr bwMode="auto">
          <a:xfrm>
            <a:off x="901700" y="2116138"/>
            <a:ext cx="7708900" cy="1998662"/>
          </a:xfrm>
          <a:prstGeom prst="rect">
            <a:avLst/>
          </a:prstGeom>
          <a:noFill/>
          <a:ln w="28575" cap="sq">
            <a:noFill/>
            <a:miter lim="800000"/>
            <a:headEnd type="none" w="sm" len="sm"/>
            <a:tailEnd type="none" w="sm" len="sm"/>
          </a:ln>
        </p:spPr>
        <p:txBody>
          <a:bodyPr>
            <a:spAutoFit/>
          </a:bodyPr>
          <a:lstStyle/>
          <a:p>
            <a:pPr algn="l">
              <a:lnSpc>
                <a:spcPct val="120000"/>
              </a:lnSpc>
              <a:spcBef>
                <a:spcPct val="30000"/>
              </a:spcBef>
              <a:buSzPct val="80000"/>
            </a:pPr>
            <a:r>
              <a:rPr lang="en-US" sz="2200" b="0">
                <a:solidFill>
                  <a:srgbClr val="000000"/>
                </a:solidFill>
                <a:latin typeface="Arial" charset="0"/>
              </a:rPr>
              <a:t>Ordinarily accounted for on the basis of: </a:t>
            </a:r>
          </a:p>
          <a:p>
            <a:pPr marL="685800" lvl="1" indent="-457200" algn="l">
              <a:lnSpc>
                <a:spcPct val="120000"/>
              </a:lnSpc>
              <a:spcBef>
                <a:spcPct val="30000"/>
              </a:spcBef>
              <a:buClr>
                <a:srgbClr val="800000"/>
              </a:buClr>
              <a:buSzPct val="80000"/>
              <a:buFont typeface="Arial" charset="0"/>
              <a:buChar char="►"/>
            </a:pPr>
            <a:r>
              <a:rPr lang="en-US" sz="2200" b="0">
                <a:solidFill>
                  <a:srgbClr val="000000"/>
                </a:solidFill>
                <a:latin typeface="Arial" charset="0"/>
              </a:rPr>
              <a:t>the fair value of the asset given up or </a:t>
            </a:r>
          </a:p>
          <a:p>
            <a:pPr marL="685800" lvl="1" indent="-457200" algn="l">
              <a:lnSpc>
                <a:spcPct val="120000"/>
              </a:lnSpc>
              <a:spcBef>
                <a:spcPct val="30000"/>
              </a:spcBef>
              <a:buClr>
                <a:srgbClr val="800000"/>
              </a:buClr>
              <a:buSzPct val="80000"/>
              <a:buFont typeface="Arial" charset="0"/>
              <a:buChar char="►"/>
            </a:pPr>
            <a:r>
              <a:rPr lang="en-US" sz="2200" b="0">
                <a:solidFill>
                  <a:srgbClr val="000000"/>
                </a:solidFill>
                <a:latin typeface="Arial" charset="0"/>
              </a:rPr>
              <a:t>the fair value of the asset received,</a:t>
            </a:r>
          </a:p>
          <a:p>
            <a:pPr algn="l">
              <a:lnSpc>
                <a:spcPct val="120000"/>
              </a:lnSpc>
              <a:spcBef>
                <a:spcPct val="30000"/>
              </a:spcBef>
              <a:buSzPct val="80000"/>
            </a:pPr>
            <a:r>
              <a:rPr lang="en-US" sz="2200" b="0">
                <a:solidFill>
                  <a:srgbClr val="000000"/>
                </a:solidFill>
                <a:latin typeface="Arial" charset="0"/>
              </a:rPr>
              <a:t>whichever is clearly more evident. </a:t>
            </a:r>
          </a:p>
        </p:txBody>
      </p:sp>
      <p:sp>
        <p:nvSpPr>
          <p:cNvPr id="40965" name="Text Box 6"/>
          <p:cNvSpPr txBox="1">
            <a:spLocks noChangeArrowheads="1"/>
          </p:cNvSpPr>
          <p:nvPr/>
        </p:nvSpPr>
        <p:spPr bwMode="auto">
          <a:xfrm>
            <a:off x="609600" y="1371600"/>
            <a:ext cx="8001000" cy="5619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Exchanges of Nonmonetary Assets</a:t>
            </a:r>
          </a:p>
        </p:txBody>
      </p:sp>
      <p:sp>
        <p:nvSpPr>
          <p:cNvPr id="40966" name="Text Box 7"/>
          <p:cNvSpPr txBox="1">
            <a:spLocks noChangeArrowheads="1"/>
          </p:cNvSpPr>
          <p:nvPr/>
        </p:nvSpPr>
        <p:spPr bwMode="auto">
          <a:xfrm>
            <a:off x="914400" y="4419600"/>
            <a:ext cx="7937500" cy="1296988"/>
          </a:xfrm>
          <a:prstGeom prst="rect">
            <a:avLst/>
          </a:prstGeom>
          <a:noFill/>
          <a:ln w="28575" cap="sq">
            <a:noFill/>
            <a:miter lim="800000"/>
            <a:headEnd type="none" w="sm" len="sm"/>
            <a:tailEnd type="none" w="sm" len="sm"/>
          </a:ln>
        </p:spPr>
        <p:txBody>
          <a:bodyPr>
            <a:spAutoFit/>
          </a:bodyPr>
          <a:lstStyle/>
          <a:p>
            <a:pPr algn="l">
              <a:lnSpc>
                <a:spcPct val="120000"/>
              </a:lnSpc>
              <a:spcBef>
                <a:spcPct val="30000"/>
              </a:spcBef>
              <a:buSzPct val="80000"/>
            </a:pPr>
            <a:r>
              <a:rPr lang="en-US" sz="2200" b="0">
                <a:solidFill>
                  <a:srgbClr val="000000"/>
                </a:solidFill>
                <a:latin typeface="Arial" charset="0"/>
              </a:rPr>
              <a:t>Companies should recognize immediately any gains or losses on the exchange when the transaction has </a:t>
            </a:r>
            <a:r>
              <a:rPr lang="en-US" sz="2200">
                <a:solidFill>
                  <a:srgbClr val="800000"/>
                </a:solidFill>
                <a:latin typeface="Arial" charset="0"/>
              </a:rPr>
              <a:t>commercial substance</a:t>
            </a:r>
            <a:r>
              <a:rPr lang="en-US" sz="2200" b="0">
                <a:solidFill>
                  <a:srgbClr val="000000"/>
                </a:solidFill>
                <a:latin typeface="Arial" charset="0"/>
              </a:rPr>
              <a:t>.</a:t>
            </a:r>
          </a:p>
        </p:txBody>
      </p:sp>
    </p:spTree>
    <p:extLst>
      <p:ext uri="{BB962C8B-B14F-4D97-AF65-F5344CB8AC3E}">
        <p14:creationId xmlns:p14="http://schemas.microsoft.com/office/powerpoint/2010/main" val="3959113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102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986115" name="Text Box 1027"/>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1988" name="Text Box 1029"/>
          <p:cNvSpPr txBox="1">
            <a:spLocks noChangeArrowheads="1"/>
          </p:cNvSpPr>
          <p:nvPr/>
        </p:nvSpPr>
        <p:spPr bwMode="auto">
          <a:xfrm>
            <a:off x="609600" y="1371600"/>
            <a:ext cx="8001000" cy="528638"/>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Meaning of Commercial Substance</a:t>
            </a:r>
            <a:endParaRPr lang="en-US" sz="2600" b="0">
              <a:solidFill>
                <a:schemeClr val="tx1"/>
              </a:solidFill>
              <a:latin typeface="Arial" charset="0"/>
            </a:endParaRPr>
          </a:p>
        </p:txBody>
      </p:sp>
      <p:sp>
        <p:nvSpPr>
          <p:cNvPr id="41989" name="Rectangle 1034"/>
          <p:cNvSpPr>
            <a:spLocks noChangeArrowheads="1"/>
          </p:cNvSpPr>
          <p:nvPr/>
        </p:nvSpPr>
        <p:spPr bwMode="auto">
          <a:xfrm>
            <a:off x="914400" y="2057400"/>
            <a:ext cx="7772400" cy="1789113"/>
          </a:xfrm>
          <a:prstGeom prst="rect">
            <a:avLst/>
          </a:prstGeom>
          <a:noFill/>
          <a:ln w="28575" cap="sq">
            <a:noFill/>
            <a:miter lim="800000"/>
            <a:headEnd/>
            <a:tailEnd/>
          </a:ln>
        </p:spPr>
        <p:txBody>
          <a:bodyPr>
            <a:spAutoFit/>
          </a:bodyPr>
          <a:lstStyle/>
          <a:p>
            <a:pPr algn="l">
              <a:lnSpc>
                <a:spcPct val="120000"/>
              </a:lnSpc>
              <a:spcBef>
                <a:spcPct val="50000"/>
              </a:spcBef>
            </a:pPr>
            <a:r>
              <a:rPr lang="en-US" sz="2100" b="0">
                <a:latin typeface="Arial" charset="0"/>
              </a:rPr>
              <a:t>Exchange has </a:t>
            </a:r>
            <a:r>
              <a:rPr lang="en-US" sz="2100">
                <a:solidFill>
                  <a:srgbClr val="800000"/>
                </a:solidFill>
                <a:latin typeface="Arial" charset="0"/>
              </a:rPr>
              <a:t>commercial substance</a:t>
            </a:r>
            <a:r>
              <a:rPr lang="en-US" sz="2100">
                <a:latin typeface="Arial" charset="0"/>
              </a:rPr>
              <a:t> </a:t>
            </a:r>
            <a:r>
              <a:rPr lang="en-US" sz="2100" b="0">
                <a:latin typeface="Arial" charset="0"/>
              </a:rPr>
              <a:t>if the future cash flows change as a result of the transaction.</a:t>
            </a:r>
          </a:p>
          <a:p>
            <a:pPr algn="l">
              <a:lnSpc>
                <a:spcPct val="120000"/>
              </a:lnSpc>
              <a:spcBef>
                <a:spcPct val="50000"/>
              </a:spcBef>
            </a:pPr>
            <a:r>
              <a:rPr lang="en-US" sz="2100" b="0">
                <a:latin typeface="Arial" charset="0"/>
              </a:rPr>
              <a:t>That is, if the two parties’ </a:t>
            </a:r>
            <a:r>
              <a:rPr lang="en-US" sz="2100">
                <a:solidFill>
                  <a:srgbClr val="800000"/>
                </a:solidFill>
                <a:latin typeface="Arial" charset="0"/>
              </a:rPr>
              <a:t>economic positions change</a:t>
            </a:r>
            <a:r>
              <a:rPr lang="en-US" sz="2100" b="0">
                <a:latin typeface="Arial" charset="0"/>
              </a:rPr>
              <a:t>, the transaction has commercial substance.</a:t>
            </a:r>
          </a:p>
        </p:txBody>
      </p:sp>
      <p:pic>
        <p:nvPicPr>
          <p:cNvPr id="41990" name="Picture 1035"/>
          <p:cNvPicPr>
            <a:picLocks noChangeAspect="1" noChangeArrowheads="1"/>
          </p:cNvPicPr>
          <p:nvPr/>
        </p:nvPicPr>
        <p:blipFill>
          <a:blip r:embed="rId3"/>
          <a:srcRect/>
          <a:stretch>
            <a:fillRect/>
          </a:stretch>
        </p:blipFill>
        <p:spPr bwMode="auto">
          <a:xfrm>
            <a:off x="781050" y="4249738"/>
            <a:ext cx="7524750" cy="1770062"/>
          </a:xfrm>
          <a:prstGeom prst="rect">
            <a:avLst/>
          </a:prstGeom>
          <a:noFill/>
          <a:ln w="19050" cap="sq">
            <a:solidFill>
              <a:srgbClr val="003399"/>
            </a:solidFill>
            <a:miter lim="800000"/>
            <a:headEnd/>
            <a:tailEnd/>
          </a:ln>
        </p:spPr>
      </p:pic>
      <p:sp>
        <p:nvSpPr>
          <p:cNvPr id="41991" name="Text Box 1036"/>
          <p:cNvSpPr txBox="1">
            <a:spLocks noChangeArrowheads="1"/>
          </p:cNvSpPr>
          <p:nvPr/>
        </p:nvSpPr>
        <p:spPr bwMode="auto">
          <a:xfrm>
            <a:off x="6781800" y="38989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10-10</a:t>
            </a:r>
          </a:p>
        </p:txBody>
      </p:sp>
    </p:spTree>
    <p:extLst>
      <p:ext uri="{BB962C8B-B14F-4D97-AF65-F5344CB8AC3E}">
        <p14:creationId xmlns:p14="http://schemas.microsoft.com/office/powerpoint/2010/main" val="1117920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988163"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3012" name="Text Box 4"/>
          <p:cNvSpPr txBox="1">
            <a:spLocks noChangeArrowheads="1"/>
          </p:cNvSpPr>
          <p:nvPr/>
        </p:nvSpPr>
        <p:spPr bwMode="auto">
          <a:xfrm>
            <a:off x="838200" y="2057400"/>
            <a:ext cx="7708900" cy="2260600"/>
          </a:xfrm>
          <a:prstGeom prst="rect">
            <a:avLst/>
          </a:prstGeom>
          <a:noFill/>
          <a:ln w="28575" cap="sq">
            <a:noFill/>
            <a:miter lim="800000"/>
            <a:headEnd type="none" w="sm" len="sm"/>
            <a:tailEnd type="none" w="sm" len="sm"/>
          </a:ln>
        </p:spPr>
        <p:txBody>
          <a:bodyPr>
            <a:spAutoFit/>
          </a:bodyPr>
          <a:lstStyle/>
          <a:p>
            <a:pPr algn="l">
              <a:lnSpc>
                <a:spcPct val="125000"/>
              </a:lnSpc>
              <a:spcBef>
                <a:spcPct val="50000"/>
              </a:spcBef>
              <a:buSzPct val="80000"/>
            </a:pPr>
            <a:r>
              <a:rPr lang="en-US" sz="2100" b="0">
                <a:solidFill>
                  <a:srgbClr val="000000"/>
                </a:solidFill>
                <a:latin typeface="Arial" charset="0"/>
              </a:rPr>
              <a:t>Companies recognize a </a:t>
            </a:r>
            <a:r>
              <a:rPr lang="en-US" sz="2100">
                <a:solidFill>
                  <a:srgbClr val="800000"/>
                </a:solidFill>
                <a:latin typeface="Arial" charset="0"/>
              </a:rPr>
              <a:t>loss immediately</a:t>
            </a:r>
            <a:r>
              <a:rPr lang="en-US" sz="2100" b="0">
                <a:solidFill>
                  <a:srgbClr val="000000"/>
                </a:solidFill>
                <a:latin typeface="Arial" charset="0"/>
              </a:rPr>
              <a:t> whether the exchange has commercial substance or not.</a:t>
            </a:r>
          </a:p>
          <a:p>
            <a:pPr algn="l">
              <a:lnSpc>
                <a:spcPct val="125000"/>
              </a:lnSpc>
              <a:spcBef>
                <a:spcPct val="50000"/>
              </a:spcBef>
              <a:buSzPct val="80000"/>
            </a:pPr>
            <a:r>
              <a:rPr lang="en-US" sz="2100">
                <a:solidFill>
                  <a:srgbClr val="800000"/>
                </a:solidFill>
                <a:latin typeface="Arial" charset="0"/>
              </a:rPr>
              <a:t>Rationale:</a:t>
            </a:r>
            <a:r>
              <a:rPr lang="en-US" sz="2100" b="0">
                <a:solidFill>
                  <a:srgbClr val="000000"/>
                </a:solidFill>
                <a:latin typeface="Arial" charset="0"/>
              </a:rPr>
              <a:t> Companies should not value assets at more than their cash equivalent price; if the loss were deferred, assets would be overstated.</a:t>
            </a:r>
          </a:p>
        </p:txBody>
      </p:sp>
      <p:sp>
        <p:nvSpPr>
          <p:cNvPr id="43013" name="Text Box 5"/>
          <p:cNvSpPr txBox="1">
            <a:spLocks noChangeArrowheads="1"/>
          </p:cNvSpPr>
          <p:nvPr/>
        </p:nvSpPr>
        <p:spPr bwMode="auto">
          <a:xfrm>
            <a:off x="609600" y="1371600"/>
            <a:ext cx="8001000" cy="528638"/>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Exchanges - Loss Situation</a:t>
            </a:r>
          </a:p>
        </p:txBody>
      </p:sp>
    </p:spTree>
    <p:extLst>
      <p:ext uri="{BB962C8B-B14F-4D97-AF65-F5344CB8AC3E}">
        <p14:creationId xmlns:p14="http://schemas.microsoft.com/office/powerpoint/2010/main" val="924379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p:spPr>
      </p:pic>
      <p:sp>
        <p:nvSpPr>
          <p:cNvPr id="1101827"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01828"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a:solidFill>
                  <a:schemeClr val="bg1"/>
                </a:solidFill>
                <a:effectLst>
                  <a:outerShdw blurRad="38100" dist="38100" dir="2700000" algn="tl">
                    <a:srgbClr val="000000"/>
                  </a:outerShdw>
                </a:effectLst>
                <a:latin typeface="Arial" charset="0"/>
              </a:rPr>
              <a:t>C H A P T E R   </a:t>
            </a:r>
            <a:r>
              <a:rPr lang="en-US" sz="4000">
                <a:solidFill>
                  <a:schemeClr val="bg1"/>
                </a:solidFill>
                <a:effectLst>
                  <a:outerShdw blurRad="38100" dist="38100" dir="2700000" algn="tl">
                    <a:srgbClr val="000000"/>
                  </a:outerShdw>
                </a:effectLst>
                <a:latin typeface="Arial" charset="0"/>
              </a:rPr>
              <a:t>10</a:t>
            </a:r>
          </a:p>
        </p:txBody>
      </p:sp>
      <p:sp>
        <p:nvSpPr>
          <p:cNvPr id="1101829"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dirty="0">
                <a:solidFill>
                  <a:schemeClr val="bg1"/>
                </a:solidFill>
                <a:effectLst>
                  <a:outerShdw blurRad="38100" dist="38100" dir="2700000" algn="tl">
                    <a:srgbClr val="000000"/>
                  </a:outerShdw>
                </a:effectLst>
                <a:latin typeface="Arial" charset="0"/>
              </a:rPr>
              <a:t>ACQUISITION AND DISPOSITION OF PROPERTY, PLANT, AND EQUIPMENT</a:t>
            </a:r>
          </a:p>
        </p:txBody>
      </p:sp>
      <p:sp>
        <p:nvSpPr>
          <p:cNvPr id="11270"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p:spPr>
        <p:txBody>
          <a:bodyPr>
            <a:spAutoFit/>
          </a:bodyPr>
          <a:lstStyle/>
          <a:p>
            <a:pPr>
              <a:lnSpc>
                <a:spcPct val="110000"/>
              </a:lnSpc>
            </a:pPr>
            <a:r>
              <a:rPr lang="en-US" altLang="en-US" sz="2400" b="0">
                <a:solidFill>
                  <a:schemeClr val="tx1"/>
                </a:solidFill>
                <a:latin typeface="Trebuchet MS" pitchFamily="34" charset="0"/>
              </a:rPr>
              <a:t>Intermediate Accounting</a:t>
            </a:r>
          </a:p>
          <a:p>
            <a:pPr>
              <a:lnSpc>
                <a:spcPct val="110000"/>
              </a:lnSpc>
            </a:pPr>
            <a:r>
              <a:rPr lang="en-US" altLang="en-US" sz="2400" b="0">
                <a:solidFill>
                  <a:schemeClr val="tx1"/>
                </a:solidFill>
                <a:latin typeface="Trebuchet MS" pitchFamily="34" charset="0"/>
              </a:rPr>
              <a:t>IFRS Edition</a:t>
            </a:r>
          </a:p>
          <a:p>
            <a:pPr>
              <a:lnSpc>
                <a:spcPct val="110000"/>
              </a:lnSpc>
            </a:pPr>
            <a:r>
              <a:rPr lang="en-US" altLang="en-US" sz="2400" b="0">
                <a:solidFill>
                  <a:schemeClr val="tx1"/>
                </a:solidFill>
                <a:latin typeface="Trebuchet MS" pitchFamily="34" charset="0"/>
              </a:rPr>
              <a:t>Kieso, Weygandt, and Warfield</a:t>
            </a:r>
            <a:r>
              <a:rPr lang="en-US" sz="2000" b="0">
                <a:solidFill>
                  <a:schemeClr val="tx1"/>
                </a:solidFill>
                <a:latin typeface="Times New Roman" pitchFamily="18" charset="0"/>
              </a:rPr>
              <a:t> </a:t>
            </a:r>
          </a:p>
        </p:txBody>
      </p:sp>
    </p:spTree>
    <p:extLst>
      <p:ext uri="{BB962C8B-B14F-4D97-AF65-F5344CB8AC3E}">
        <p14:creationId xmlns:p14="http://schemas.microsoft.com/office/powerpoint/2010/main" val="2482952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65987"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4036" name="Rectangle 6"/>
          <p:cNvSpPr>
            <a:spLocks noChangeArrowheads="1"/>
          </p:cNvSpPr>
          <p:nvPr/>
        </p:nvSpPr>
        <p:spPr bwMode="auto">
          <a:xfrm>
            <a:off x="609600" y="1382713"/>
            <a:ext cx="8229600" cy="2898775"/>
          </a:xfrm>
          <a:prstGeom prst="rect">
            <a:avLst/>
          </a:prstGeom>
          <a:noFill/>
          <a:ln w="28575" cap="sq">
            <a:noFill/>
            <a:miter lim="800000"/>
            <a:headEnd/>
            <a:tailEnd/>
          </a:ln>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Information Processing, Inc. trades its used machine for a new model at Jerrod Business Solutions Inc. The exchange has commercial substance. The used machine has a book value of $8,000 (original cost $12,000 less $4,000 accumulated depreciation) and a fair value of $6,000. The new model lists for $16,000. Jerrod gives Information Processing a trade-in allowance of $9,000 for the used machine. Information Processing computes the cost of the new asset as follows.</a:t>
            </a:r>
          </a:p>
        </p:txBody>
      </p:sp>
      <p:pic>
        <p:nvPicPr>
          <p:cNvPr id="44037" name="Picture 7"/>
          <p:cNvPicPr>
            <a:picLocks noChangeAspect="1" noChangeArrowheads="1"/>
          </p:cNvPicPr>
          <p:nvPr/>
        </p:nvPicPr>
        <p:blipFill>
          <a:blip r:embed="rId3"/>
          <a:srcRect/>
          <a:stretch>
            <a:fillRect/>
          </a:stretch>
        </p:blipFill>
        <p:spPr bwMode="auto">
          <a:xfrm>
            <a:off x="2286000" y="4237038"/>
            <a:ext cx="6324600" cy="2011362"/>
          </a:xfrm>
          <a:prstGeom prst="rect">
            <a:avLst/>
          </a:prstGeom>
          <a:noFill/>
          <a:ln w="28575" cap="sq">
            <a:noFill/>
            <a:miter lim="800000"/>
            <a:headEnd/>
            <a:tailEnd/>
          </a:ln>
        </p:spPr>
      </p:pic>
      <p:sp>
        <p:nvSpPr>
          <p:cNvPr id="44038" name="Text Box 8"/>
          <p:cNvSpPr txBox="1">
            <a:spLocks noChangeArrowheads="1"/>
          </p:cNvSpPr>
          <p:nvPr/>
        </p:nvSpPr>
        <p:spPr bwMode="auto">
          <a:xfrm>
            <a:off x="533400" y="59436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10-11</a:t>
            </a:r>
          </a:p>
        </p:txBody>
      </p:sp>
    </p:spTree>
    <p:extLst>
      <p:ext uri="{BB962C8B-B14F-4D97-AF65-F5344CB8AC3E}">
        <p14:creationId xmlns:p14="http://schemas.microsoft.com/office/powerpoint/2010/main" val="355612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9" name="Rectangle 7"/>
          <p:cNvSpPr>
            <a:spLocks noChangeArrowheads="1"/>
          </p:cNvSpPr>
          <p:nvPr/>
        </p:nvSpPr>
        <p:spPr bwMode="auto">
          <a:xfrm>
            <a:off x="1219200" y="2297113"/>
            <a:ext cx="7467600" cy="2238375"/>
          </a:xfrm>
          <a:prstGeom prst="rect">
            <a:avLst/>
          </a:prstGeom>
          <a:noFill/>
          <a:ln w="28575" cap="sq">
            <a:noFill/>
            <a:miter lim="800000"/>
            <a:headEnd/>
            <a:tailEnd/>
          </a:ln>
        </p:spPr>
        <p:txBody>
          <a:bodyPr>
            <a:spAutoFit/>
          </a:bodyPr>
          <a:lstStyle/>
          <a:p>
            <a:pPr marL="463550" indent="-463550" algn="l">
              <a:lnSpc>
                <a:spcPct val="125000"/>
              </a:lnSpc>
              <a:spcBef>
                <a:spcPct val="20000"/>
              </a:spcBef>
              <a:tabLst>
                <a:tab pos="5718175" algn="r"/>
                <a:tab pos="7083425" algn="r"/>
              </a:tabLst>
            </a:pPr>
            <a:r>
              <a:rPr lang="en-US" sz="2000" b="0">
                <a:latin typeface="Arial" charset="0"/>
              </a:rPr>
              <a:t>Equipment 	13,000</a:t>
            </a:r>
          </a:p>
          <a:p>
            <a:pPr marL="463550" indent="-463550" algn="l">
              <a:lnSpc>
                <a:spcPct val="125000"/>
              </a:lnSpc>
              <a:spcBef>
                <a:spcPct val="20000"/>
              </a:spcBef>
              <a:tabLst>
                <a:tab pos="5718175" algn="r"/>
                <a:tab pos="7083425" algn="r"/>
              </a:tabLst>
            </a:pPr>
            <a:r>
              <a:rPr lang="en-US" sz="2000" b="0">
                <a:latin typeface="Arial" charset="0"/>
              </a:rPr>
              <a:t>Accumulated Depreciation—Equipment 	4,000</a:t>
            </a:r>
          </a:p>
          <a:p>
            <a:pPr marL="463550" indent="-463550" algn="l">
              <a:lnSpc>
                <a:spcPct val="125000"/>
              </a:lnSpc>
              <a:spcBef>
                <a:spcPct val="20000"/>
              </a:spcBef>
              <a:tabLst>
                <a:tab pos="5718175" algn="r"/>
                <a:tab pos="7083425" algn="r"/>
              </a:tabLst>
            </a:pPr>
            <a:r>
              <a:rPr lang="en-US" sz="2000" b="0">
                <a:latin typeface="Arial" charset="0"/>
              </a:rPr>
              <a:t>Loss on Disposal of Equipment 	2,000</a:t>
            </a:r>
          </a:p>
          <a:p>
            <a:pPr marL="463550" indent="-463550" algn="l">
              <a:lnSpc>
                <a:spcPct val="125000"/>
              </a:lnSpc>
              <a:spcBef>
                <a:spcPct val="20000"/>
              </a:spcBef>
              <a:tabLst>
                <a:tab pos="5718175" algn="r"/>
                <a:tab pos="7083425" algn="r"/>
              </a:tabLst>
            </a:pPr>
            <a:r>
              <a:rPr lang="en-US" sz="2000" b="0">
                <a:latin typeface="Arial" charset="0"/>
              </a:rPr>
              <a:t>	Equipment 		12,000</a:t>
            </a:r>
          </a:p>
          <a:p>
            <a:pPr marL="463550" indent="-463550" algn="l">
              <a:lnSpc>
                <a:spcPct val="125000"/>
              </a:lnSpc>
              <a:spcBef>
                <a:spcPct val="20000"/>
              </a:spcBef>
              <a:tabLst>
                <a:tab pos="5718175" algn="r"/>
                <a:tab pos="7083425" algn="r"/>
              </a:tabLst>
            </a:pPr>
            <a:r>
              <a:rPr lang="en-US" sz="2000" b="0">
                <a:latin typeface="Arial" charset="0"/>
              </a:rPr>
              <a:t>	Cash 		7,000</a:t>
            </a:r>
          </a:p>
        </p:txBody>
      </p:sp>
      <p:sp>
        <p:nvSpPr>
          <p:cNvPr id="106803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68035"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5061" name="Rectangle 4"/>
          <p:cNvSpPr>
            <a:spLocks noChangeArrowheads="1"/>
          </p:cNvSpPr>
          <p:nvPr/>
        </p:nvSpPr>
        <p:spPr bwMode="auto">
          <a:xfrm>
            <a:off x="609600" y="1382713"/>
            <a:ext cx="8229600" cy="793750"/>
          </a:xfrm>
          <a:prstGeom prst="rect">
            <a:avLst/>
          </a:prstGeom>
          <a:noFill/>
          <a:ln w="28575" cap="sq">
            <a:noFill/>
            <a:miter lim="800000"/>
            <a:headEnd/>
            <a:tailEnd/>
          </a:ln>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Information Processing records this transaction as follows:</a:t>
            </a:r>
          </a:p>
        </p:txBody>
      </p:sp>
      <p:sp>
        <p:nvSpPr>
          <p:cNvPr id="45062" name="Text Box 6"/>
          <p:cNvSpPr txBox="1">
            <a:spLocks noChangeArrowheads="1"/>
          </p:cNvSpPr>
          <p:nvPr/>
        </p:nvSpPr>
        <p:spPr bwMode="auto">
          <a:xfrm>
            <a:off x="7391400" y="4800600"/>
            <a:ext cx="1600200" cy="274638"/>
          </a:xfrm>
          <a:prstGeom prst="rect">
            <a:avLst/>
          </a:prstGeom>
          <a:noFill/>
          <a:ln w="28575" algn="ctr">
            <a:noFill/>
            <a:miter lim="800000"/>
            <a:headEnd/>
            <a:tailEnd/>
          </a:ln>
        </p:spPr>
        <p:txBody>
          <a:bodyPr>
            <a:spAutoFit/>
          </a:bodyPr>
          <a:lstStyle/>
          <a:p>
            <a:pPr algn="l">
              <a:spcBef>
                <a:spcPct val="50000"/>
              </a:spcBef>
            </a:pPr>
            <a:r>
              <a:rPr lang="en-US" sz="1200">
                <a:solidFill>
                  <a:srgbClr val="CC0000"/>
                </a:solidFill>
                <a:latin typeface="Arial" charset="0"/>
              </a:rPr>
              <a:t>Illustration 10-12</a:t>
            </a:r>
          </a:p>
        </p:txBody>
      </p:sp>
      <p:pic>
        <p:nvPicPr>
          <p:cNvPr id="45063" name="Picture 8"/>
          <p:cNvPicPr>
            <a:picLocks noChangeAspect="1" noChangeArrowheads="1"/>
          </p:cNvPicPr>
          <p:nvPr/>
        </p:nvPicPr>
        <p:blipFill>
          <a:blip r:embed="rId3"/>
          <a:srcRect/>
          <a:stretch>
            <a:fillRect/>
          </a:stretch>
        </p:blipFill>
        <p:spPr bwMode="auto">
          <a:xfrm>
            <a:off x="2209800" y="4800600"/>
            <a:ext cx="5033963" cy="1263650"/>
          </a:xfrm>
          <a:prstGeom prst="rect">
            <a:avLst/>
          </a:prstGeom>
          <a:noFill/>
          <a:ln w="28575" cap="sq">
            <a:noFill/>
            <a:miter lim="800000"/>
            <a:headEnd/>
            <a:tailEnd/>
          </a:ln>
        </p:spPr>
      </p:pic>
      <p:sp>
        <p:nvSpPr>
          <p:cNvPr id="45064" name="Rectangle 9"/>
          <p:cNvSpPr>
            <a:spLocks noChangeArrowheads="1"/>
          </p:cNvSpPr>
          <p:nvPr/>
        </p:nvSpPr>
        <p:spPr bwMode="auto">
          <a:xfrm>
            <a:off x="457200" y="4953000"/>
            <a:ext cx="1371600" cy="793750"/>
          </a:xfrm>
          <a:prstGeom prst="rect">
            <a:avLst/>
          </a:prstGeom>
          <a:noFill/>
          <a:ln w="28575" cap="sq">
            <a:noFill/>
            <a:miter lim="800000"/>
            <a:headEnd/>
            <a:tailEnd/>
          </a:ln>
        </p:spPr>
        <p:txBody>
          <a:bodyPr>
            <a:spAutoFit/>
          </a:bodyPr>
          <a:lstStyle/>
          <a:p>
            <a:pPr>
              <a:lnSpc>
                <a:spcPct val="115000"/>
              </a:lnSpc>
            </a:pPr>
            <a:r>
              <a:rPr lang="en-US" sz="2000">
                <a:solidFill>
                  <a:srgbClr val="800000"/>
                </a:solidFill>
                <a:latin typeface="Arial" charset="0"/>
              </a:rPr>
              <a:t>Loss on Disposal</a:t>
            </a:r>
            <a:endParaRPr lang="en-US" sz="2000" b="0">
              <a:latin typeface="Arial" charset="0"/>
            </a:endParaRPr>
          </a:p>
        </p:txBody>
      </p:sp>
    </p:spTree>
    <p:extLst>
      <p:ext uri="{BB962C8B-B14F-4D97-AF65-F5344CB8AC3E}">
        <p14:creationId xmlns:p14="http://schemas.microsoft.com/office/powerpoint/2010/main" val="1193310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039">
                                            <p:txEl>
                                              <p:pRg st="0" end="0"/>
                                            </p:txEl>
                                          </p:spTgt>
                                        </p:tgtEl>
                                        <p:attrNameLst>
                                          <p:attrName>style.visibility</p:attrName>
                                        </p:attrNameLst>
                                      </p:cBhvr>
                                      <p:to>
                                        <p:strVal val="visible"/>
                                      </p:to>
                                    </p:set>
                                    <p:animEffect transition="in" filter="wipe(left)">
                                      <p:cBhvr>
                                        <p:cTn id="7" dur="500"/>
                                        <p:tgtEl>
                                          <p:spTgt spid="10680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8039">
                                            <p:txEl>
                                              <p:pRg st="1" end="1"/>
                                            </p:txEl>
                                          </p:spTgt>
                                        </p:tgtEl>
                                        <p:attrNameLst>
                                          <p:attrName>style.visibility</p:attrName>
                                        </p:attrNameLst>
                                      </p:cBhvr>
                                      <p:to>
                                        <p:strVal val="visible"/>
                                      </p:to>
                                    </p:set>
                                    <p:animEffect transition="in" filter="wipe(left)">
                                      <p:cBhvr>
                                        <p:cTn id="12" dur="500"/>
                                        <p:tgtEl>
                                          <p:spTgt spid="10680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8039">
                                            <p:txEl>
                                              <p:pRg st="2" end="2"/>
                                            </p:txEl>
                                          </p:spTgt>
                                        </p:tgtEl>
                                        <p:attrNameLst>
                                          <p:attrName>style.visibility</p:attrName>
                                        </p:attrNameLst>
                                      </p:cBhvr>
                                      <p:to>
                                        <p:strVal val="visible"/>
                                      </p:to>
                                    </p:set>
                                    <p:animEffect transition="in" filter="wipe(left)">
                                      <p:cBhvr>
                                        <p:cTn id="17" dur="500"/>
                                        <p:tgtEl>
                                          <p:spTgt spid="10680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8039">
                                            <p:txEl>
                                              <p:pRg st="3" end="3"/>
                                            </p:txEl>
                                          </p:spTgt>
                                        </p:tgtEl>
                                        <p:attrNameLst>
                                          <p:attrName>style.visibility</p:attrName>
                                        </p:attrNameLst>
                                      </p:cBhvr>
                                      <p:to>
                                        <p:strVal val="visible"/>
                                      </p:to>
                                    </p:set>
                                    <p:animEffect transition="in" filter="wipe(left)">
                                      <p:cBhvr>
                                        <p:cTn id="22" dur="500"/>
                                        <p:tgtEl>
                                          <p:spTgt spid="10680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8039">
                                            <p:txEl>
                                              <p:pRg st="4" end="4"/>
                                            </p:txEl>
                                          </p:spTgt>
                                        </p:tgtEl>
                                        <p:attrNameLst>
                                          <p:attrName>style.visibility</p:attrName>
                                        </p:attrNameLst>
                                      </p:cBhvr>
                                      <p:to>
                                        <p:strVal val="visible"/>
                                      </p:to>
                                    </p:set>
                                    <p:animEffect transition="in" filter="wipe(left)">
                                      <p:cBhvr>
                                        <p:cTn id="27" dur="500"/>
                                        <p:tgtEl>
                                          <p:spTgt spid="10680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70083"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6084" name="Text Box 5"/>
          <p:cNvSpPr txBox="1">
            <a:spLocks noChangeArrowheads="1"/>
          </p:cNvSpPr>
          <p:nvPr/>
        </p:nvSpPr>
        <p:spPr bwMode="auto">
          <a:xfrm>
            <a:off x="609600" y="1371600"/>
            <a:ext cx="8001000" cy="528638"/>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Exchanges - Gain Situation</a:t>
            </a:r>
          </a:p>
        </p:txBody>
      </p:sp>
      <p:sp>
        <p:nvSpPr>
          <p:cNvPr id="46085" name="Rectangle 6"/>
          <p:cNvSpPr>
            <a:spLocks noChangeArrowheads="1"/>
          </p:cNvSpPr>
          <p:nvPr/>
        </p:nvSpPr>
        <p:spPr bwMode="auto">
          <a:xfrm>
            <a:off x="914400" y="2146300"/>
            <a:ext cx="7696200" cy="1831975"/>
          </a:xfrm>
          <a:prstGeom prst="rect">
            <a:avLst/>
          </a:prstGeom>
          <a:noFill/>
          <a:ln w="28575" cap="sq">
            <a:noFill/>
            <a:miter lim="800000"/>
            <a:headEnd/>
            <a:tailEnd/>
          </a:ln>
        </p:spPr>
        <p:txBody>
          <a:bodyPr>
            <a:spAutoFit/>
          </a:bodyPr>
          <a:lstStyle/>
          <a:p>
            <a:pPr algn="l">
              <a:lnSpc>
                <a:spcPct val="130000"/>
              </a:lnSpc>
            </a:pPr>
            <a:r>
              <a:rPr lang="en-US" sz="2200">
                <a:solidFill>
                  <a:srgbClr val="800000"/>
                </a:solidFill>
                <a:latin typeface="Arial" charset="0"/>
              </a:rPr>
              <a:t>Has Commercial Substance</a:t>
            </a:r>
            <a:r>
              <a:rPr lang="en-US" sz="2200">
                <a:latin typeface="Arial" charset="0"/>
              </a:rPr>
              <a:t>. </a:t>
            </a:r>
            <a:r>
              <a:rPr lang="en-US" sz="2200" b="0">
                <a:latin typeface="Arial" charset="0"/>
              </a:rPr>
              <a:t>Company usually records the cost of a nonmonetary asset acquired in exchange for another nonmonetary asset at the </a:t>
            </a:r>
            <a:r>
              <a:rPr lang="en-US" sz="2200">
                <a:latin typeface="Arial" charset="0"/>
              </a:rPr>
              <a:t>fair value of the asset given up</a:t>
            </a:r>
            <a:r>
              <a:rPr lang="en-US" sz="2200" b="0">
                <a:latin typeface="Arial" charset="0"/>
              </a:rPr>
              <a:t>, and immediately recognizes a gain. </a:t>
            </a:r>
          </a:p>
        </p:txBody>
      </p:sp>
    </p:spTree>
    <p:extLst>
      <p:ext uri="{BB962C8B-B14F-4D97-AF65-F5344CB8AC3E}">
        <p14:creationId xmlns:p14="http://schemas.microsoft.com/office/powerpoint/2010/main" val="1831470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72131"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7108" name="Rectangle 6"/>
          <p:cNvSpPr>
            <a:spLocks noChangeArrowheads="1"/>
          </p:cNvSpPr>
          <p:nvPr/>
        </p:nvSpPr>
        <p:spPr bwMode="auto">
          <a:xfrm>
            <a:off x="685800" y="1371600"/>
            <a:ext cx="8077200" cy="2898775"/>
          </a:xfrm>
          <a:prstGeom prst="rect">
            <a:avLst/>
          </a:prstGeom>
          <a:noFill/>
          <a:ln w="28575" cap="sq" algn="ctr">
            <a:noFill/>
            <a:miter lim="800000"/>
            <a:headEnd/>
            <a:tailEnd/>
          </a:ln>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Interstate Transportation Company exchanged a number of used trucks plus cash for a semi-truck. The used trucks have a combined book value of $42,000 (cost $64,000 less $22,000 accumulated depreciation). Interstate’s purchasing agent, experienced in the second-hand market, indicates that the used trucks have a fair market value of $49,000. In addition to the trucks, Interstate must pay $11,000 cash for the semi-truck. Interstate computes the cost of the semi-truck as follows.</a:t>
            </a:r>
          </a:p>
        </p:txBody>
      </p:sp>
      <p:pic>
        <p:nvPicPr>
          <p:cNvPr id="47109" name="Picture 7"/>
          <p:cNvPicPr>
            <a:picLocks noChangeAspect="1" noChangeArrowheads="1"/>
          </p:cNvPicPr>
          <p:nvPr/>
        </p:nvPicPr>
        <p:blipFill>
          <a:blip r:embed="rId3"/>
          <a:srcRect/>
          <a:stretch>
            <a:fillRect/>
          </a:stretch>
        </p:blipFill>
        <p:spPr bwMode="auto">
          <a:xfrm>
            <a:off x="1866900" y="4648200"/>
            <a:ext cx="5372100" cy="1363663"/>
          </a:xfrm>
          <a:prstGeom prst="rect">
            <a:avLst/>
          </a:prstGeom>
          <a:noFill/>
          <a:ln w="28575" cap="sq">
            <a:noFill/>
            <a:miter lim="800000"/>
            <a:headEnd/>
            <a:tailEnd/>
          </a:ln>
        </p:spPr>
      </p:pic>
      <p:sp>
        <p:nvSpPr>
          <p:cNvPr id="47110" name="Text Box 8"/>
          <p:cNvSpPr txBox="1">
            <a:spLocks noChangeArrowheads="1"/>
          </p:cNvSpPr>
          <p:nvPr/>
        </p:nvSpPr>
        <p:spPr bwMode="auto">
          <a:xfrm>
            <a:off x="7315200" y="4648200"/>
            <a:ext cx="1600200" cy="274638"/>
          </a:xfrm>
          <a:prstGeom prst="rect">
            <a:avLst/>
          </a:prstGeom>
          <a:noFill/>
          <a:ln w="28575" algn="ctr">
            <a:noFill/>
            <a:miter lim="800000"/>
            <a:headEnd/>
            <a:tailEnd/>
          </a:ln>
        </p:spPr>
        <p:txBody>
          <a:bodyPr>
            <a:spAutoFit/>
          </a:bodyPr>
          <a:lstStyle/>
          <a:p>
            <a:pPr algn="l">
              <a:spcBef>
                <a:spcPct val="50000"/>
              </a:spcBef>
            </a:pPr>
            <a:r>
              <a:rPr lang="en-US" sz="1200">
                <a:solidFill>
                  <a:srgbClr val="CC0000"/>
                </a:solidFill>
                <a:latin typeface="Arial" charset="0"/>
              </a:rPr>
              <a:t>Illustration 10-13</a:t>
            </a:r>
          </a:p>
        </p:txBody>
      </p:sp>
    </p:spTree>
    <p:extLst>
      <p:ext uri="{BB962C8B-B14F-4D97-AF65-F5344CB8AC3E}">
        <p14:creationId xmlns:p14="http://schemas.microsoft.com/office/powerpoint/2010/main" val="289951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ChangeArrowheads="1"/>
          </p:cNvSpPr>
          <p:nvPr/>
        </p:nvSpPr>
        <p:spPr bwMode="auto">
          <a:xfrm>
            <a:off x="1066800" y="2133600"/>
            <a:ext cx="7467600" cy="2087563"/>
          </a:xfrm>
          <a:prstGeom prst="rect">
            <a:avLst/>
          </a:prstGeom>
          <a:noFill/>
          <a:ln w="28575" cap="sq">
            <a:noFill/>
            <a:miter lim="800000"/>
            <a:headEnd/>
            <a:tailEnd/>
          </a:ln>
        </p:spPr>
        <p:txBody>
          <a:bodyPr>
            <a:spAutoFit/>
          </a:bodyPr>
          <a:lstStyle/>
          <a:p>
            <a:pPr marL="463550" indent="-463550" algn="l">
              <a:lnSpc>
                <a:spcPct val="115000"/>
              </a:lnSpc>
              <a:spcBef>
                <a:spcPct val="20000"/>
              </a:spcBef>
              <a:tabLst>
                <a:tab pos="5718175" algn="r"/>
                <a:tab pos="7083425" algn="r"/>
              </a:tabLst>
            </a:pPr>
            <a:r>
              <a:rPr lang="en-US" sz="2000" b="0">
                <a:latin typeface="Arial" charset="0"/>
              </a:rPr>
              <a:t>Semi-truck 	60,000</a:t>
            </a:r>
          </a:p>
          <a:p>
            <a:pPr marL="463550" indent="-463550" algn="l">
              <a:lnSpc>
                <a:spcPct val="115000"/>
              </a:lnSpc>
              <a:spcBef>
                <a:spcPct val="20000"/>
              </a:spcBef>
              <a:tabLst>
                <a:tab pos="5718175" algn="r"/>
                <a:tab pos="7083425" algn="r"/>
              </a:tabLst>
            </a:pPr>
            <a:r>
              <a:rPr lang="en-US" sz="2000" b="0">
                <a:latin typeface="Arial" charset="0"/>
              </a:rPr>
              <a:t>Accumulated Depreciation—Trucks 	22,000</a:t>
            </a:r>
          </a:p>
          <a:p>
            <a:pPr marL="463550" indent="-463550" algn="l">
              <a:lnSpc>
                <a:spcPct val="115000"/>
              </a:lnSpc>
              <a:spcBef>
                <a:spcPct val="20000"/>
              </a:spcBef>
              <a:tabLst>
                <a:tab pos="5718175" algn="r"/>
                <a:tab pos="7083425" algn="r"/>
              </a:tabLst>
            </a:pPr>
            <a:r>
              <a:rPr lang="en-US" sz="2000" b="0">
                <a:latin typeface="Arial" charset="0"/>
              </a:rPr>
              <a:t>	Trucks 		64,000</a:t>
            </a:r>
          </a:p>
          <a:p>
            <a:pPr marL="463550" indent="-463550" algn="l">
              <a:lnSpc>
                <a:spcPct val="115000"/>
              </a:lnSpc>
              <a:spcBef>
                <a:spcPct val="20000"/>
              </a:spcBef>
              <a:tabLst>
                <a:tab pos="5718175" algn="r"/>
                <a:tab pos="7083425" algn="r"/>
              </a:tabLst>
            </a:pPr>
            <a:r>
              <a:rPr lang="en-US" sz="2000" b="0">
                <a:latin typeface="Arial" charset="0"/>
              </a:rPr>
              <a:t>	Gain on disposal of Used Trucks		7,000</a:t>
            </a:r>
          </a:p>
          <a:p>
            <a:pPr marL="463550" indent="-463550" algn="l">
              <a:lnSpc>
                <a:spcPct val="115000"/>
              </a:lnSpc>
              <a:spcBef>
                <a:spcPct val="20000"/>
              </a:spcBef>
              <a:tabLst>
                <a:tab pos="5718175" algn="r"/>
                <a:tab pos="7083425" algn="r"/>
              </a:tabLst>
            </a:pPr>
            <a:r>
              <a:rPr lang="en-US" sz="2000" b="0">
                <a:latin typeface="Arial" charset="0"/>
              </a:rPr>
              <a:t>	Cash 		11,000</a:t>
            </a:r>
          </a:p>
        </p:txBody>
      </p:sp>
      <p:sp>
        <p:nvSpPr>
          <p:cNvPr id="107622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76228"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8133" name="Rectangle 5"/>
          <p:cNvSpPr>
            <a:spLocks noChangeArrowheads="1"/>
          </p:cNvSpPr>
          <p:nvPr/>
        </p:nvSpPr>
        <p:spPr bwMode="auto">
          <a:xfrm>
            <a:off x="609600" y="1382713"/>
            <a:ext cx="8229600" cy="442912"/>
          </a:xfrm>
          <a:prstGeom prst="rect">
            <a:avLst/>
          </a:prstGeom>
          <a:noFill/>
          <a:ln w="28575" cap="sq">
            <a:noFill/>
            <a:miter lim="800000"/>
            <a:headEnd/>
            <a:tailEnd/>
          </a:ln>
        </p:spPr>
        <p:txBody>
          <a:bodyPr>
            <a:spAutoFit/>
          </a:bodyPr>
          <a:lstStyle/>
          <a:p>
            <a:pPr algn="l">
              <a:lnSpc>
                <a:spcPct val="115000"/>
              </a:lnSpc>
            </a:pPr>
            <a:r>
              <a:rPr lang="en-US" sz="2000">
                <a:solidFill>
                  <a:srgbClr val="800000"/>
                </a:solidFill>
                <a:latin typeface="Arial" charset="0"/>
              </a:rPr>
              <a:t>Illustration:</a:t>
            </a:r>
            <a:r>
              <a:rPr lang="en-US" sz="2000" b="0">
                <a:latin typeface="Arial" charset="0"/>
              </a:rPr>
              <a:t>  Interstate records the exchange transaction as follows:</a:t>
            </a:r>
          </a:p>
        </p:txBody>
      </p:sp>
      <p:sp>
        <p:nvSpPr>
          <p:cNvPr id="48134" name="Text Box 6"/>
          <p:cNvSpPr txBox="1">
            <a:spLocks noChangeArrowheads="1"/>
          </p:cNvSpPr>
          <p:nvPr/>
        </p:nvSpPr>
        <p:spPr bwMode="auto">
          <a:xfrm>
            <a:off x="7315200" y="4514850"/>
            <a:ext cx="1600200" cy="274638"/>
          </a:xfrm>
          <a:prstGeom prst="rect">
            <a:avLst/>
          </a:prstGeom>
          <a:noFill/>
          <a:ln w="28575" algn="ctr">
            <a:noFill/>
            <a:miter lim="800000"/>
            <a:headEnd/>
            <a:tailEnd/>
          </a:ln>
        </p:spPr>
        <p:txBody>
          <a:bodyPr>
            <a:spAutoFit/>
          </a:bodyPr>
          <a:lstStyle/>
          <a:p>
            <a:pPr algn="l">
              <a:spcBef>
                <a:spcPct val="50000"/>
              </a:spcBef>
            </a:pPr>
            <a:r>
              <a:rPr lang="en-US" sz="1200">
                <a:solidFill>
                  <a:srgbClr val="CC0000"/>
                </a:solidFill>
                <a:latin typeface="Arial" charset="0"/>
              </a:rPr>
              <a:t>Illustration 10-14</a:t>
            </a:r>
          </a:p>
        </p:txBody>
      </p:sp>
      <p:sp>
        <p:nvSpPr>
          <p:cNvPr id="48135" name="Rectangle 8"/>
          <p:cNvSpPr>
            <a:spLocks noChangeArrowheads="1"/>
          </p:cNvSpPr>
          <p:nvPr/>
        </p:nvSpPr>
        <p:spPr bwMode="auto">
          <a:xfrm>
            <a:off x="457200" y="4789488"/>
            <a:ext cx="1371600" cy="793750"/>
          </a:xfrm>
          <a:prstGeom prst="rect">
            <a:avLst/>
          </a:prstGeom>
          <a:noFill/>
          <a:ln w="28575" cap="sq">
            <a:noFill/>
            <a:miter lim="800000"/>
            <a:headEnd/>
            <a:tailEnd/>
          </a:ln>
        </p:spPr>
        <p:txBody>
          <a:bodyPr>
            <a:spAutoFit/>
          </a:bodyPr>
          <a:lstStyle/>
          <a:p>
            <a:pPr>
              <a:lnSpc>
                <a:spcPct val="115000"/>
              </a:lnSpc>
            </a:pPr>
            <a:r>
              <a:rPr lang="en-US" sz="2000">
                <a:solidFill>
                  <a:srgbClr val="800000"/>
                </a:solidFill>
                <a:latin typeface="Arial" charset="0"/>
              </a:rPr>
              <a:t>Gain on Disposal</a:t>
            </a:r>
            <a:endParaRPr lang="en-US" sz="2000" b="0">
              <a:latin typeface="Arial" charset="0"/>
            </a:endParaRPr>
          </a:p>
        </p:txBody>
      </p:sp>
      <p:pic>
        <p:nvPicPr>
          <p:cNvPr id="48136" name="Picture 10"/>
          <p:cNvPicPr>
            <a:picLocks noChangeAspect="1" noChangeArrowheads="1"/>
          </p:cNvPicPr>
          <p:nvPr/>
        </p:nvPicPr>
        <p:blipFill>
          <a:blip r:embed="rId3"/>
          <a:srcRect/>
          <a:stretch>
            <a:fillRect/>
          </a:stretch>
        </p:blipFill>
        <p:spPr bwMode="auto">
          <a:xfrm>
            <a:off x="2209800" y="4560888"/>
            <a:ext cx="5029200" cy="1473200"/>
          </a:xfrm>
          <a:prstGeom prst="rect">
            <a:avLst/>
          </a:prstGeom>
          <a:noFill/>
          <a:ln w="28575" cap="sq">
            <a:noFill/>
            <a:miter lim="800000"/>
            <a:headEnd/>
            <a:tailEnd/>
          </a:ln>
        </p:spPr>
      </p:pic>
    </p:spTree>
    <p:extLst>
      <p:ext uri="{BB962C8B-B14F-4D97-AF65-F5344CB8AC3E}">
        <p14:creationId xmlns:p14="http://schemas.microsoft.com/office/powerpoint/2010/main" val="1556122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6226">
                                            <p:txEl>
                                              <p:pRg st="0" end="0"/>
                                            </p:txEl>
                                          </p:spTgt>
                                        </p:tgtEl>
                                        <p:attrNameLst>
                                          <p:attrName>style.visibility</p:attrName>
                                        </p:attrNameLst>
                                      </p:cBhvr>
                                      <p:to>
                                        <p:strVal val="visible"/>
                                      </p:to>
                                    </p:set>
                                    <p:animEffect transition="in" filter="wipe(left)">
                                      <p:cBhvr>
                                        <p:cTn id="7" dur="500"/>
                                        <p:tgtEl>
                                          <p:spTgt spid="1076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6226">
                                            <p:txEl>
                                              <p:pRg st="1" end="1"/>
                                            </p:txEl>
                                          </p:spTgt>
                                        </p:tgtEl>
                                        <p:attrNameLst>
                                          <p:attrName>style.visibility</p:attrName>
                                        </p:attrNameLst>
                                      </p:cBhvr>
                                      <p:to>
                                        <p:strVal val="visible"/>
                                      </p:to>
                                    </p:set>
                                    <p:animEffect transition="in" filter="wipe(left)">
                                      <p:cBhvr>
                                        <p:cTn id="12" dur="500"/>
                                        <p:tgtEl>
                                          <p:spTgt spid="1076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6226">
                                            <p:txEl>
                                              <p:pRg st="2" end="2"/>
                                            </p:txEl>
                                          </p:spTgt>
                                        </p:tgtEl>
                                        <p:attrNameLst>
                                          <p:attrName>style.visibility</p:attrName>
                                        </p:attrNameLst>
                                      </p:cBhvr>
                                      <p:to>
                                        <p:strVal val="visible"/>
                                      </p:to>
                                    </p:set>
                                    <p:animEffect transition="in" filter="wipe(left)">
                                      <p:cBhvr>
                                        <p:cTn id="17" dur="500"/>
                                        <p:tgtEl>
                                          <p:spTgt spid="1076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6226">
                                            <p:txEl>
                                              <p:pRg st="3" end="3"/>
                                            </p:txEl>
                                          </p:spTgt>
                                        </p:tgtEl>
                                        <p:attrNameLst>
                                          <p:attrName>style.visibility</p:attrName>
                                        </p:attrNameLst>
                                      </p:cBhvr>
                                      <p:to>
                                        <p:strVal val="visible"/>
                                      </p:to>
                                    </p:set>
                                    <p:animEffect transition="in" filter="wipe(left)">
                                      <p:cBhvr>
                                        <p:cTn id="22" dur="500"/>
                                        <p:tgtEl>
                                          <p:spTgt spid="1076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76226">
                                            <p:txEl>
                                              <p:pRg st="4" end="4"/>
                                            </p:txEl>
                                          </p:spTgt>
                                        </p:tgtEl>
                                        <p:attrNameLst>
                                          <p:attrName>style.visibility</p:attrName>
                                        </p:attrNameLst>
                                      </p:cBhvr>
                                      <p:to>
                                        <p:strVal val="visible"/>
                                      </p:to>
                                    </p:set>
                                    <p:animEffect transition="in" filter="wipe(left)">
                                      <p:cBhvr>
                                        <p:cTn id="27" dur="500"/>
                                        <p:tgtEl>
                                          <p:spTgt spid="1076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78275"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49156" name="Text Box 4"/>
          <p:cNvSpPr txBox="1">
            <a:spLocks noChangeArrowheads="1"/>
          </p:cNvSpPr>
          <p:nvPr/>
        </p:nvSpPr>
        <p:spPr bwMode="auto">
          <a:xfrm>
            <a:off x="609600" y="1371600"/>
            <a:ext cx="8001000" cy="528638"/>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Exchanges - Gain Situation</a:t>
            </a:r>
          </a:p>
        </p:txBody>
      </p:sp>
      <p:sp>
        <p:nvSpPr>
          <p:cNvPr id="49157" name="Rectangle 5"/>
          <p:cNvSpPr>
            <a:spLocks noChangeArrowheads="1"/>
          </p:cNvSpPr>
          <p:nvPr/>
        </p:nvSpPr>
        <p:spPr bwMode="auto">
          <a:xfrm>
            <a:off x="838200" y="2057400"/>
            <a:ext cx="7696200" cy="2701925"/>
          </a:xfrm>
          <a:prstGeom prst="rect">
            <a:avLst/>
          </a:prstGeom>
          <a:noFill/>
          <a:ln w="28575" cap="sq" algn="ctr">
            <a:noFill/>
            <a:miter lim="800000"/>
            <a:headEnd/>
            <a:tailEnd/>
          </a:ln>
        </p:spPr>
        <p:txBody>
          <a:bodyPr>
            <a:spAutoFit/>
          </a:bodyPr>
          <a:lstStyle/>
          <a:p>
            <a:pPr algn="l">
              <a:lnSpc>
                <a:spcPct val="130000"/>
              </a:lnSpc>
            </a:pPr>
            <a:r>
              <a:rPr lang="en-US" sz="2200">
                <a:solidFill>
                  <a:srgbClr val="800000"/>
                </a:solidFill>
                <a:latin typeface="Arial" charset="0"/>
              </a:rPr>
              <a:t>Lacks Commercial Substance.</a:t>
            </a:r>
            <a:r>
              <a:rPr lang="en-US" sz="2200" b="0">
                <a:latin typeface="Arial" charset="0"/>
              </a:rPr>
              <a:t>   </a:t>
            </a:r>
          </a:p>
          <a:p>
            <a:pPr algn="l">
              <a:lnSpc>
                <a:spcPct val="130000"/>
              </a:lnSpc>
            </a:pPr>
            <a:r>
              <a:rPr lang="en-US" sz="2200" b="0">
                <a:latin typeface="Arial" charset="0"/>
              </a:rPr>
              <a:t>Now assume that Interstate Transportation Company exchange lacks commercial substance. That is, the economic position of Interstate did not change significantly as a result of this exchange. In this case, Interstate defers the gain of $7,000 and reduces the basis of the semi-truck. </a:t>
            </a:r>
          </a:p>
        </p:txBody>
      </p:sp>
    </p:spTree>
    <p:extLst>
      <p:ext uri="{BB962C8B-B14F-4D97-AF65-F5344CB8AC3E}">
        <p14:creationId xmlns:p14="http://schemas.microsoft.com/office/powerpoint/2010/main" val="2305723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ChangeArrowheads="1"/>
          </p:cNvSpPr>
          <p:nvPr/>
        </p:nvSpPr>
        <p:spPr bwMode="auto">
          <a:xfrm>
            <a:off x="1219200" y="2355850"/>
            <a:ext cx="7467600" cy="1835150"/>
          </a:xfrm>
          <a:prstGeom prst="rect">
            <a:avLst/>
          </a:prstGeom>
          <a:noFill/>
          <a:ln w="28575" cap="sq">
            <a:noFill/>
            <a:miter lim="800000"/>
            <a:headEnd/>
            <a:tailEnd/>
          </a:ln>
        </p:spPr>
        <p:txBody>
          <a:bodyPr>
            <a:spAutoFit/>
          </a:bodyPr>
          <a:lstStyle/>
          <a:p>
            <a:pPr marL="463550" indent="-463550" algn="l">
              <a:lnSpc>
                <a:spcPct val="115000"/>
              </a:lnSpc>
              <a:spcBef>
                <a:spcPct val="20000"/>
              </a:spcBef>
              <a:tabLst>
                <a:tab pos="5718175" algn="r"/>
                <a:tab pos="7083425" algn="r"/>
              </a:tabLst>
            </a:pPr>
            <a:r>
              <a:rPr lang="en-US" sz="2200" b="0">
                <a:latin typeface="Arial" charset="0"/>
              </a:rPr>
              <a:t>Semi-truck 	53,000</a:t>
            </a:r>
          </a:p>
          <a:p>
            <a:pPr marL="463550" indent="-463550" algn="l">
              <a:lnSpc>
                <a:spcPct val="115000"/>
              </a:lnSpc>
              <a:spcBef>
                <a:spcPct val="20000"/>
              </a:spcBef>
              <a:tabLst>
                <a:tab pos="5718175" algn="r"/>
                <a:tab pos="7083425" algn="r"/>
              </a:tabLst>
            </a:pPr>
            <a:r>
              <a:rPr lang="en-US" sz="2200" b="0">
                <a:latin typeface="Arial" charset="0"/>
              </a:rPr>
              <a:t>Accumulated Depreciation—Trucks 	22,000</a:t>
            </a:r>
          </a:p>
          <a:p>
            <a:pPr marL="463550" indent="-463550" algn="l">
              <a:lnSpc>
                <a:spcPct val="115000"/>
              </a:lnSpc>
              <a:spcBef>
                <a:spcPct val="20000"/>
              </a:spcBef>
              <a:tabLst>
                <a:tab pos="5718175" algn="r"/>
                <a:tab pos="7083425" algn="r"/>
              </a:tabLst>
            </a:pPr>
            <a:r>
              <a:rPr lang="en-US" sz="2200" b="0">
                <a:latin typeface="Arial" charset="0"/>
              </a:rPr>
              <a:t>	Trucks 		64,000</a:t>
            </a:r>
          </a:p>
          <a:p>
            <a:pPr marL="463550" indent="-463550" algn="l">
              <a:lnSpc>
                <a:spcPct val="115000"/>
              </a:lnSpc>
              <a:spcBef>
                <a:spcPct val="20000"/>
              </a:spcBef>
              <a:tabLst>
                <a:tab pos="5718175" algn="r"/>
                <a:tab pos="7083425" algn="r"/>
              </a:tabLst>
            </a:pPr>
            <a:r>
              <a:rPr lang="en-US" sz="2200" b="0">
                <a:latin typeface="Arial" charset="0"/>
              </a:rPr>
              <a:t>	Cash 		11,000</a:t>
            </a:r>
          </a:p>
        </p:txBody>
      </p:sp>
      <p:sp>
        <p:nvSpPr>
          <p:cNvPr id="1082371"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82372"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0181" name="Rectangle 5"/>
          <p:cNvSpPr>
            <a:spLocks noChangeArrowheads="1"/>
          </p:cNvSpPr>
          <p:nvPr/>
        </p:nvSpPr>
        <p:spPr bwMode="auto">
          <a:xfrm>
            <a:off x="609600" y="1382713"/>
            <a:ext cx="8229600" cy="863600"/>
          </a:xfrm>
          <a:prstGeom prst="rect">
            <a:avLst/>
          </a:prstGeom>
          <a:noFill/>
          <a:ln w="28575" cap="sq">
            <a:noFill/>
            <a:miter lim="800000"/>
            <a:headEnd/>
            <a:tailEnd/>
          </a:ln>
        </p:spPr>
        <p:txBody>
          <a:bodyPr>
            <a:spAutoFit/>
          </a:bodyPr>
          <a:lstStyle/>
          <a:p>
            <a:pPr algn="l">
              <a:lnSpc>
                <a:spcPct val="115000"/>
              </a:lnSpc>
            </a:pPr>
            <a:r>
              <a:rPr lang="en-US" sz="2200">
                <a:solidFill>
                  <a:srgbClr val="800000"/>
                </a:solidFill>
                <a:latin typeface="Arial" charset="0"/>
              </a:rPr>
              <a:t>Illustration:</a:t>
            </a:r>
            <a:r>
              <a:rPr lang="en-US" sz="2200" b="0">
                <a:latin typeface="Arial" charset="0"/>
              </a:rPr>
              <a:t>  Interstate records the exchange transaction as follows:</a:t>
            </a:r>
          </a:p>
        </p:txBody>
      </p:sp>
      <p:sp>
        <p:nvSpPr>
          <p:cNvPr id="50182" name="Text Box 6"/>
          <p:cNvSpPr txBox="1">
            <a:spLocks noChangeArrowheads="1"/>
          </p:cNvSpPr>
          <p:nvPr/>
        </p:nvSpPr>
        <p:spPr bwMode="auto">
          <a:xfrm>
            <a:off x="7239000" y="44497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10-15</a:t>
            </a:r>
          </a:p>
        </p:txBody>
      </p:sp>
      <p:pic>
        <p:nvPicPr>
          <p:cNvPr id="50183" name="Picture 10"/>
          <p:cNvPicPr>
            <a:picLocks noChangeAspect="1" noChangeArrowheads="1"/>
          </p:cNvPicPr>
          <p:nvPr/>
        </p:nvPicPr>
        <p:blipFill>
          <a:blip r:embed="rId3"/>
          <a:srcRect/>
          <a:stretch>
            <a:fillRect/>
          </a:stretch>
        </p:blipFill>
        <p:spPr bwMode="auto">
          <a:xfrm>
            <a:off x="457200" y="4768850"/>
            <a:ext cx="8305800" cy="1174750"/>
          </a:xfrm>
          <a:prstGeom prst="rect">
            <a:avLst/>
          </a:prstGeom>
          <a:noFill/>
          <a:ln w="28575" cap="sq">
            <a:noFill/>
            <a:miter lim="800000"/>
            <a:headEnd/>
            <a:tailEnd/>
          </a:ln>
        </p:spPr>
      </p:pic>
    </p:spTree>
    <p:extLst>
      <p:ext uri="{BB962C8B-B14F-4D97-AF65-F5344CB8AC3E}">
        <p14:creationId xmlns:p14="http://schemas.microsoft.com/office/powerpoint/2010/main" val="586258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0">
                                            <p:txEl>
                                              <p:pRg st="0" end="0"/>
                                            </p:txEl>
                                          </p:spTgt>
                                        </p:tgtEl>
                                        <p:attrNameLst>
                                          <p:attrName>style.visibility</p:attrName>
                                        </p:attrNameLst>
                                      </p:cBhvr>
                                      <p:to>
                                        <p:strVal val="visible"/>
                                      </p:to>
                                    </p:set>
                                    <p:animEffect transition="in" filter="wipe(left)">
                                      <p:cBhvr>
                                        <p:cTn id="7" dur="500"/>
                                        <p:tgtEl>
                                          <p:spTgt spid="1082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0">
                                            <p:txEl>
                                              <p:pRg st="1" end="1"/>
                                            </p:txEl>
                                          </p:spTgt>
                                        </p:tgtEl>
                                        <p:attrNameLst>
                                          <p:attrName>style.visibility</p:attrName>
                                        </p:attrNameLst>
                                      </p:cBhvr>
                                      <p:to>
                                        <p:strVal val="visible"/>
                                      </p:to>
                                    </p:set>
                                    <p:animEffect transition="in" filter="wipe(left)">
                                      <p:cBhvr>
                                        <p:cTn id="12" dur="500"/>
                                        <p:tgtEl>
                                          <p:spTgt spid="1082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70">
                                            <p:txEl>
                                              <p:pRg st="2" end="2"/>
                                            </p:txEl>
                                          </p:spTgt>
                                        </p:tgtEl>
                                        <p:attrNameLst>
                                          <p:attrName>style.visibility</p:attrName>
                                        </p:attrNameLst>
                                      </p:cBhvr>
                                      <p:to>
                                        <p:strVal val="visible"/>
                                      </p:to>
                                    </p:set>
                                    <p:animEffect transition="in" filter="wipe(left)">
                                      <p:cBhvr>
                                        <p:cTn id="17" dur="500"/>
                                        <p:tgtEl>
                                          <p:spTgt spid="1082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70">
                                            <p:txEl>
                                              <p:pRg st="3" end="3"/>
                                            </p:txEl>
                                          </p:spTgt>
                                        </p:tgtEl>
                                        <p:attrNameLst>
                                          <p:attrName>style.visibility</p:attrName>
                                        </p:attrNameLst>
                                      </p:cBhvr>
                                      <p:to>
                                        <p:strVal val="visible"/>
                                      </p:to>
                                    </p:set>
                                    <p:animEffect transition="in" filter="wipe(left)">
                                      <p:cBhvr>
                                        <p:cTn id="22" dur="500"/>
                                        <p:tgtEl>
                                          <p:spTgt spid="1082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84419"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pic>
        <p:nvPicPr>
          <p:cNvPr id="51204" name="Picture 8"/>
          <p:cNvPicPr>
            <a:picLocks noChangeAspect="1" noChangeArrowheads="1"/>
          </p:cNvPicPr>
          <p:nvPr/>
        </p:nvPicPr>
        <p:blipFill>
          <a:blip r:embed="rId3"/>
          <a:srcRect/>
          <a:stretch>
            <a:fillRect/>
          </a:stretch>
        </p:blipFill>
        <p:spPr bwMode="auto">
          <a:xfrm>
            <a:off x="457200" y="2281238"/>
            <a:ext cx="8305800" cy="1604962"/>
          </a:xfrm>
          <a:prstGeom prst="rect">
            <a:avLst/>
          </a:prstGeom>
          <a:noFill/>
          <a:ln w="28575" cap="sq">
            <a:noFill/>
            <a:miter lim="800000"/>
            <a:headEnd/>
            <a:tailEnd/>
          </a:ln>
        </p:spPr>
      </p:pic>
      <p:sp>
        <p:nvSpPr>
          <p:cNvPr id="51205" name="Rectangle 9"/>
          <p:cNvSpPr>
            <a:spLocks noChangeArrowheads="1"/>
          </p:cNvSpPr>
          <p:nvPr/>
        </p:nvSpPr>
        <p:spPr bwMode="auto">
          <a:xfrm>
            <a:off x="457200" y="1336675"/>
            <a:ext cx="5334000" cy="796925"/>
          </a:xfrm>
          <a:prstGeom prst="rect">
            <a:avLst/>
          </a:prstGeom>
          <a:noFill/>
          <a:ln w="28575" cap="sq">
            <a:noFill/>
            <a:miter lim="800000"/>
            <a:headEnd/>
            <a:tailEnd/>
          </a:ln>
        </p:spPr>
        <p:txBody>
          <a:bodyPr>
            <a:spAutoFit/>
          </a:bodyPr>
          <a:lstStyle/>
          <a:p>
            <a:pPr algn="l">
              <a:lnSpc>
                <a:spcPct val="110000"/>
              </a:lnSpc>
            </a:pPr>
            <a:r>
              <a:rPr lang="en-US" sz="2100">
                <a:latin typeface="Arial" charset="0"/>
              </a:rPr>
              <a:t>Summary of Gain and Loss Recognition on Exchanges of Non-Monetary Assets</a:t>
            </a:r>
          </a:p>
        </p:txBody>
      </p:sp>
      <p:sp>
        <p:nvSpPr>
          <p:cNvPr id="51206" name="Rectangle 10"/>
          <p:cNvSpPr>
            <a:spLocks noChangeArrowheads="1"/>
          </p:cNvSpPr>
          <p:nvPr/>
        </p:nvSpPr>
        <p:spPr bwMode="auto">
          <a:xfrm>
            <a:off x="609600" y="4267200"/>
            <a:ext cx="8077200" cy="1660525"/>
          </a:xfrm>
          <a:prstGeom prst="rect">
            <a:avLst/>
          </a:prstGeom>
          <a:noFill/>
          <a:ln w="28575" cap="sq">
            <a:noFill/>
            <a:miter lim="800000"/>
            <a:headEnd/>
            <a:tailEnd/>
          </a:ln>
        </p:spPr>
        <p:txBody>
          <a:bodyPr>
            <a:spAutoFit/>
          </a:bodyPr>
          <a:lstStyle/>
          <a:p>
            <a:pPr algn="l">
              <a:lnSpc>
                <a:spcPct val="110000"/>
              </a:lnSpc>
              <a:spcBef>
                <a:spcPct val="25000"/>
              </a:spcBef>
            </a:pPr>
            <a:r>
              <a:rPr lang="en-US" sz="2000" b="0">
                <a:latin typeface="Arial" charset="0"/>
              </a:rPr>
              <a:t>Disclosure include:</a:t>
            </a:r>
          </a:p>
          <a:p>
            <a:pPr marL="685800" lvl="1" indent="-457200" algn="l">
              <a:lnSpc>
                <a:spcPct val="110000"/>
              </a:lnSpc>
              <a:spcBef>
                <a:spcPct val="25000"/>
              </a:spcBef>
              <a:buClr>
                <a:srgbClr val="800000"/>
              </a:buClr>
              <a:buSzPct val="80000"/>
              <a:buFont typeface="Wingdings" pitchFamily="2" charset="2"/>
              <a:buChar char="u"/>
            </a:pPr>
            <a:r>
              <a:rPr lang="en-US" sz="2000" b="0">
                <a:latin typeface="Arial" charset="0"/>
              </a:rPr>
              <a:t>nature of the transaction(s), </a:t>
            </a:r>
          </a:p>
          <a:p>
            <a:pPr marL="685800" lvl="1" indent="-457200" algn="l">
              <a:lnSpc>
                <a:spcPct val="110000"/>
              </a:lnSpc>
              <a:spcBef>
                <a:spcPct val="25000"/>
              </a:spcBef>
              <a:buClr>
                <a:srgbClr val="800000"/>
              </a:buClr>
              <a:buSzPct val="80000"/>
              <a:buFont typeface="Wingdings" pitchFamily="2" charset="2"/>
              <a:buChar char="u"/>
            </a:pPr>
            <a:r>
              <a:rPr lang="en-US" sz="2000" b="0">
                <a:latin typeface="Arial" charset="0"/>
              </a:rPr>
              <a:t>method of accounting for the assets exchanged, and </a:t>
            </a:r>
          </a:p>
          <a:p>
            <a:pPr marL="685800" lvl="1" indent="-457200" algn="l">
              <a:lnSpc>
                <a:spcPct val="110000"/>
              </a:lnSpc>
              <a:spcBef>
                <a:spcPct val="25000"/>
              </a:spcBef>
              <a:buClr>
                <a:srgbClr val="800000"/>
              </a:buClr>
              <a:buSzPct val="80000"/>
              <a:buFont typeface="Wingdings" pitchFamily="2" charset="2"/>
              <a:buChar char="u"/>
            </a:pPr>
            <a:r>
              <a:rPr lang="en-US" sz="2000" b="0">
                <a:latin typeface="Arial" charset="0"/>
              </a:rPr>
              <a:t>gains or losses recognized on the exchanges.</a:t>
            </a:r>
          </a:p>
        </p:txBody>
      </p:sp>
      <p:sp>
        <p:nvSpPr>
          <p:cNvPr id="51207" name="Rectangle 11"/>
          <p:cNvSpPr>
            <a:spLocks noChangeArrowheads="1"/>
          </p:cNvSpPr>
          <p:nvPr/>
        </p:nvSpPr>
        <p:spPr bwMode="auto">
          <a:xfrm>
            <a:off x="6858000" y="1981200"/>
            <a:ext cx="1905000" cy="274638"/>
          </a:xfrm>
          <a:prstGeom prst="rect">
            <a:avLst/>
          </a:prstGeom>
          <a:noFill/>
          <a:ln w="28575" cap="sq">
            <a:noFill/>
            <a:miter lim="800000"/>
            <a:headEnd/>
            <a:tailEnd/>
          </a:ln>
        </p:spPr>
        <p:txBody>
          <a:bodyPr>
            <a:spAutoFit/>
          </a:bodyPr>
          <a:lstStyle/>
          <a:p>
            <a:pPr algn="r"/>
            <a:r>
              <a:rPr lang="en-US" sz="1200">
                <a:solidFill>
                  <a:srgbClr val="CC0000"/>
                </a:solidFill>
                <a:latin typeface="Arial" charset="0"/>
              </a:rPr>
              <a:t>Illustration 10-16</a:t>
            </a:r>
            <a:endParaRPr lang="en-US" sz="1200">
              <a:latin typeface="Arial" charset="0"/>
            </a:endParaRPr>
          </a:p>
        </p:txBody>
      </p:sp>
    </p:spTree>
    <p:extLst>
      <p:ext uri="{BB962C8B-B14F-4D97-AF65-F5344CB8AC3E}">
        <p14:creationId xmlns:p14="http://schemas.microsoft.com/office/powerpoint/2010/main" val="448632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533400" y="1371600"/>
            <a:ext cx="8153400" cy="1530350"/>
          </a:xfrm>
          <a:prstGeom prst="rect">
            <a:avLst/>
          </a:prstGeom>
          <a:noFill/>
          <a:ln w="28575" cap="sq">
            <a:noFill/>
            <a:miter lim="800000"/>
            <a:headEnd type="none" w="sm" len="sm"/>
            <a:tailEnd type="none" w="sm" len="sm"/>
          </a:ln>
        </p:spPr>
        <p:txBody>
          <a:bodyPr>
            <a:spAutoFit/>
          </a:bodyPr>
          <a:lstStyle/>
          <a:p>
            <a:pPr algn="l">
              <a:lnSpc>
                <a:spcPct val="115000"/>
              </a:lnSpc>
              <a:spcBef>
                <a:spcPct val="30000"/>
              </a:spcBef>
              <a:buSzPct val="80000"/>
            </a:pPr>
            <a:r>
              <a:rPr lang="en-US" sz="2200">
                <a:solidFill>
                  <a:srgbClr val="800000"/>
                </a:solidFill>
                <a:latin typeface="Arial" charset="0"/>
              </a:rPr>
              <a:t>E10-19:</a:t>
            </a:r>
            <a:r>
              <a:rPr lang="en-US" sz="2200" b="0">
                <a:solidFill>
                  <a:srgbClr val="800000"/>
                </a:solidFill>
                <a:latin typeface="Arial" charset="0"/>
              </a:rPr>
              <a:t>  </a:t>
            </a:r>
            <a:r>
              <a:rPr lang="en-US" sz="2000" b="0">
                <a:solidFill>
                  <a:schemeClr val="tx1"/>
                </a:solidFill>
                <a:latin typeface="Arial" charset="0"/>
              </a:rPr>
              <a:t>Santana Company exchanged equipment used in its manufacturing operations plus $2,000 in cash for similar equipment used in the operations of Delaware Company. The following information pertains to the exchange.</a:t>
            </a:r>
          </a:p>
        </p:txBody>
      </p:sp>
      <p:sp>
        <p:nvSpPr>
          <p:cNvPr id="1055748"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graphicFrame>
        <p:nvGraphicFramePr>
          <p:cNvPr id="7170" name="Object 5"/>
          <p:cNvGraphicFramePr>
            <a:graphicFrameLocks noChangeAspect="1"/>
          </p:cNvGraphicFramePr>
          <p:nvPr/>
        </p:nvGraphicFramePr>
        <p:xfrm>
          <a:off x="989013" y="3048000"/>
          <a:ext cx="6324600" cy="1884363"/>
        </p:xfrm>
        <a:graphic>
          <a:graphicData uri="http://schemas.openxmlformats.org/presentationml/2006/ole">
            <mc:AlternateContent xmlns:mc="http://schemas.openxmlformats.org/markup-compatibility/2006">
              <mc:Choice xmlns:v="urn:schemas-microsoft-com:vml" Requires="v">
                <p:oleObj spid="_x0000_s34820" name="Worksheet" r:id="rId4" imgW="3562529" imgH="1057215" progId="Excel.Sheet.8">
                  <p:embed/>
                </p:oleObj>
              </mc:Choice>
              <mc:Fallback>
                <p:oleObj name="Worksheet" r:id="rId4" imgW="3562529" imgH="105721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3048000"/>
                        <a:ext cx="6324600" cy="1884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6"/>
          <p:cNvSpPr txBox="1">
            <a:spLocks noChangeArrowheads="1"/>
          </p:cNvSpPr>
          <p:nvPr/>
        </p:nvSpPr>
        <p:spPr bwMode="auto">
          <a:xfrm>
            <a:off x="533400" y="5149850"/>
            <a:ext cx="8153400" cy="793750"/>
          </a:xfrm>
          <a:prstGeom prst="rect">
            <a:avLst/>
          </a:prstGeom>
          <a:noFill/>
          <a:ln w="28575" cap="sq" algn="ctr">
            <a:noFill/>
            <a:miter lim="800000"/>
            <a:headEnd type="none" w="sm" len="sm"/>
            <a:tailEnd type="none" w="sm" len="sm"/>
          </a:ln>
        </p:spPr>
        <p:txBody>
          <a:bodyPr>
            <a:spAutoFit/>
          </a:bodyPr>
          <a:lstStyle/>
          <a:p>
            <a:pPr algn="l">
              <a:lnSpc>
                <a:spcPct val="115000"/>
              </a:lnSpc>
              <a:spcBef>
                <a:spcPct val="30000"/>
              </a:spcBef>
              <a:buSzPct val="80000"/>
            </a:pPr>
            <a:r>
              <a:rPr lang="en-US" sz="2000">
                <a:solidFill>
                  <a:srgbClr val="800000"/>
                </a:solidFill>
                <a:latin typeface="Arial" charset="0"/>
              </a:rPr>
              <a:t>Instructions:</a:t>
            </a:r>
            <a:r>
              <a:rPr lang="en-US" sz="2000" b="0">
                <a:solidFill>
                  <a:schemeClr val="tx1"/>
                </a:solidFill>
                <a:latin typeface="Arial" charset="0"/>
              </a:rPr>
              <a:t>  Prepare the journal entries to record the exchange on the books of both companies. </a:t>
            </a:r>
          </a:p>
        </p:txBody>
      </p:sp>
      <p:sp>
        <p:nvSpPr>
          <p:cNvPr id="1055752"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Tree>
    <p:extLst>
      <p:ext uri="{BB962C8B-B14F-4D97-AF65-F5344CB8AC3E}">
        <p14:creationId xmlns:p14="http://schemas.microsoft.com/office/powerpoint/2010/main" val="1614885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533400" y="1447800"/>
            <a:ext cx="8153400" cy="4762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400">
                <a:solidFill>
                  <a:srgbClr val="800000"/>
                </a:solidFill>
                <a:latin typeface="Arial" charset="0"/>
              </a:rPr>
              <a:t>Calculation of Gain or Loss</a:t>
            </a:r>
          </a:p>
        </p:txBody>
      </p:sp>
      <p:sp>
        <p:nvSpPr>
          <p:cNvPr id="1057796" name="Text Box 4"/>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graphicFrame>
        <p:nvGraphicFramePr>
          <p:cNvPr id="8194" name="Object 5"/>
          <p:cNvGraphicFramePr>
            <a:graphicFrameLocks noChangeAspect="1"/>
          </p:cNvGraphicFramePr>
          <p:nvPr/>
        </p:nvGraphicFramePr>
        <p:xfrm>
          <a:off x="381000" y="1905000"/>
          <a:ext cx="8077200" cy="3376613"/>
        </p:xfrm>
        <a:graphic>
          <a:graphicData uri="http://schemas.openxmlformats.org/presentationml/2006/ole">
            <mc:AlternateContent xmlns:mc="http://schemas.openxmlformats.org/markup-compatibility/2006">
              <mc:Choice xmlns:v="urn:schemas-microsoft-com:vml" Requires="v">
                <p:oleObj spid="_x0000_s35844" name="Worksheet" r:id="rId4" imgW="4171771" imgH="1743135" progId="Excel.Sheet.8">
                  <p:embed/>
                </p:oleObj>
              </mc:Choice>
              <mc:Fallback>
                <p:oleObj name="Worksheet" r:id="rId4" imgW="4171771" imgH="174313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8077200" cy="3376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800" name="Rectangle 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Tree>
    <p:extLst>
      <p:ext uri="{BB962C8B-B14F-4D97-AF65-F5344CB8AC3E}">
        <p14:creationId xmlns:p14="http://schemas.microsoft.com/office/powerpoint/2010/main" val="3088299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1371600"/>
            <a:ext cx="8305800" cy="5029200"/>
          </a:xfrm>
          <a:noFill/>
        </p:spPr>
        <p:txBody>
          <a:bodyPr lIns="90488" tIns="44450" rIns="90488" bIns="44450"/>
          <a:lstStyle/>
          <a:p>
            <a:pPr marL="533400" indent="-533400">
              <a:lnSpc>
                <a:spcPct val="105000"/>
              </a:lnSpc>
              <a:spcBef>
                <a:spcPct val="25000"/>
              </a:spcBef>
              <a:buClr>
                <a:srgbClr val="A50021"/>
              </a:buClr>
              <a:buSzTx/>
              <a:buFont typeface="Wingdings" pitchFamily="2" charset="2"/>
              <a:buAutoNum type="arabicPeriod"/>
            </a:pPr>
            <a:r>
              <a:rPr lang="en-US" sz="2000" b="0" smtClean="0">
                <a:effectLst/>
              </a:rPr>
              <a:t>Describe property, plant, and equipment.</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Identify the costs to include in initial valuation of property, plant, and equipment.</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Describe the accounting problems associated with self-constructed assets.</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Describe the accounting problems associated with interest capitalization.</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Understand accounting issues related to acquiring and valuing plant assets.</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Describe the accounting treatment for costs subsequent to acquisition.</a:t>
            </a:r>
          </a:p>
          <a:p>
            <a:pPr marL="533400" indent="-533400">
              <a:lnSpc>
                <a:spcPct val="105000"/>
              </a:lnSpc>
              <a:spcBef>
                <a:spcPct val="25000"/>
              </a:spcBef>
              <a:buClr>
                <a:srgbClr val="A50021"/>
              </a:buClr>
              <a:buSzTx/>
              <a:buFont typeface="Wingdings" pitchFamily="2" charset="2"/>
              <a:buAutoNum type="arabicPeriod"/>
            </a:pPr>
            <a:r>
              <a:rPr lang="en-US" sz="2000" b="0" smtClean="0">
                <a:effectLst/>
              </a:rPr>
              <a:t>Describe the accounting treatment for the disposal of property, plant, and equipment.</a:t>
            </a:r>
          </a:p>
        </p:txBody>
      </p:sp>
      <p:sp>
        <p:nvSpPr>
          <p:cNvPr id="130063" name="Rectangle 15"/>
          <p:cNvSpPr>
            <a:spLocks noGrp="1" noChangeArrowheads="1"/>
          </p:cNvSpPr>
          <p:nvPr>
            <p:ph type="title"/>
          </p:nvPr>
        </p:nvSpPr>
        <p:spPr bwMode="auto">
          <a:xfrm>
            <a:off x="457200" y="457200"/>
            <a:ext cx="8216900" cy="560388"/>
          </a:xfrm>
          <a:solidFill>
            <a:srgbClr val="336699"/>
          </a:solidFill>
          <a:ln w="12700" cap="flat"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Learning Objectives</a:t>
            </a:r>
          </a:p>
        </p:txBody>
      </p:sp>
    </p:spTree>
    <p:extLst>
      <p:ext uri="{BB962C8B-B14F-4D97-AF65-F5344CB8AC3E}">
        <p14:creationId xmlns:p14="http://schemas.microsoft.com/office/powerpoint/2010/main" val="564988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ChangeArrowheads="1"/>
          </p:cNvSpPr>
          <p:nvPr/>
        </p:nvSpPr>
        <p:spPr bwMode="auto">
          <a:xfrm>
            <a:off x="685800" y="4038600"/>
            <a:ext cx="7772400" cy="22098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059843" name="Rectangle 3"/>
          <p:cNvSpPr>
            <a:spLocks noChangeArrowheads="1"/>
          </p:cNvSpPr>
          <p:nvPr/>
        </p:nvSpPr>
        <p:spPr bwMode="auto">
          <a:xfrm>
            <a:off x="685800" y="1752600"/>
            <a:ext cx="7772400" cy="22860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52228" name="Text Box 4"/>
          <p:cNvSpPr txBox="1">
            <a:spLocks noChangeArrowheads="1"/>
          </p:cNvSpPr>
          <p:nvPr/>
        </p:nvSpPr>
        <p:spPr bwMode="auto">
          <a:xfrm>
            <a:off x="533400" y="1143000"/>
            <a:ext cx="8153400" cy="4762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400">
                <a:solidFill>
                  <a:schemeClr val="tx1"/>
                </a:solidFill>
                <a:latin typeface="Arial" charset="0"/>
              </a:rPr>
              <a:t>Has Commercial Substance</a:t>
            </a:r>
          </a:p>
        </p:txBody>
      </p:sp>
      <p:sp>
        <p:nvSpPr>
          <p:cNvPr id="1059846" name="Text Box 6"/>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2230" name="Text Box 7"/>
          <p:cNvSpPr txBox="1">
            <a:spLocks noChangeArrowheads="1"/>
          </p:cNvSpPr>
          <p:nvPr/>
        </p:nvSpPr>
        <p:spPr bwMode="auto">
          <a:xfrm>
            <a:off x="685800" y="1752600"/>
            <a:ext cx="5410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Santana:</a:t>
            </a:r>
            <a:endParaRPr lang="en-US" sz="2200" b="0">
              <a:solidFill>
                <a:srgbClr val="800000"/>
              </a:solidFill>
              <a:latin typeface="Arial" charset="0"/>
            </a:endParaRPr>
          </a:p>
        </p:txBody>
      </p:sp>
      <p:sp>
        <p:nvSpPr>
          <p:cNvPr id="1059848" name="Text Box 8"/>
          <p:cNvSpPr txBox="1">
            <a:spLocks noChangeArrowheads="1"/>
          </p:cNvSpPr>
          <p:nvPr/>
        </p:nvSpPr>
        <p:spPr bwMode="auto">
          <a:xfrm>
            <a:off x="685800" y="2201863"/>
            <a:ext cx="7467600" cy="16510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548313" algn="r"/>
                <a:tab pos="7205663" algn="r"/>
              </a:tabLst>
            </a:pPr>
            <a:r>
              <a:rPr lang="en-US" sz="1900" b="0">
                <a:solidFill>
                  <a:schemeClr val="tx1"/>
                </a:solidFill>
                <a:latin typeface="Arial" charset="0"/>
              </a:rPr>
              <a:t>Equipment 	15,500</a:t>
            </a:r>
          </a:p>
          <a:p>
            <a:pPr marL="1028700" indent="-574675" algn="l">
              <a:spcAft>
                <a:spcPct val="10000"/>
              </a:spcAft>
              <a:buSzPct val="80000"/>
              <a:tabLst>
                <a:tab pos="5548313" algn="r"/>
                <a:tab pos="7205663" algn="r"/>
              </a:tabLst>
            </a:pPr>
            <a:r>
              <a:rPr lang="en-US" sz="1900" b="0">
                <a:solidFill>
                  <a:schemeClr val="tx1"/>
                </a:solidFill>
                <a:latin typeface="Arial" charset="0"/>
              </a:rPr>
              <a:t>Accumulated depreciation	19,000</a:t>
            </a:r>
          </a:p>
          <a:p>
            <a:pPr marL="1028700" indent="-574675" algn="l">
              <a:spcAft>
                <a:spcPct val="10000"/>
              </a:spcAft>
              <a:buSzPct val="80000"/>
              <a:tabLst>
                <a:tab pos="5548313" algn="r"/>
                <a:tab pos="7205663" algn="r"/>
              </a:tabLst>
            </a:pPr>
            <a:r>
              <a:rPr lang="en-US" sz="1900" b="0">
                <a:solidFill>
                  <a:schemeClr val="tx1"/>
                </a:solidFill>
                <a:latin typeface="Arial" charset="0"/>
              </a:rPr>
              <a:t>	Cash		2,000</a:t>
            </a:r>
          </a:p>
          <a:p>
            <a:pPr marL="1028700" indent="-574675" algn="l">
              <a:spcAft>
                <a:spcPct val="10000"/>
              </a:spcAft>
              <a:buSzPct val="80000"/>
              <a:tabLst>
                <a:tab pos="5548313" algn="r"/>
                <a:tab pos="7205663" algn="r"/>
              </a:tabLst>
            </a:pPr>
            <a:r>
              <a:rPr lang="en-US" sz="1900" b="0">
                <a:solidFill>
                  <a:schemeClr val="tx1"/>
                </a:solidFill>
                <a:latin typeface="Arial" charset="0"/>
              </a:rPr>
              <a:t>	Equipment		28,000</a:t>
            </a:r>
          </a:p>
          <a:p>
            <a:pPr marL="1028700" indent="-574675" algn="l">
              <a:spcAft>
                <a:spcPct val="10000"/>
              </a:spcAft>
              <a:buSzPct val="80000"/>
              <a:tabLst>
                <a:tab pos="5548313" algn="r"/>
                <a:tab pos="7205663" algn="r"/>
              </a:tabLst>
            </a:pPr>
            <a:r>
              <a:rPr lang="en-US" sz="1900" b="0">
                <a:solidFill>
                  <a:schemeClr val="tx1"/>
                </a:solidFill>
                <a:latin typeface="Arial" charset="0"/>
              </a:rPr>
              <a:t>	Gain on exchange		4,500</a:t>
            </a:r>
          </a:p>
        </p:txBody>
      </p:sp>
      <p:sp>
        <p:nvSpPr>
          <p:cNvPr id="52232" name="Text Box 9"/>
          <p:cNvSpPr txBox="1">
            <a:spLocks noChangeArrowheads="1"/>
          </p:cNvSpPr>
          <p:nvPr/>
        </p:nvSpPr>
        <p:spPr bwMode="auto">
          <a:xfrm>
            <a:off x="685800" y="4038600"/>
            <a:ext cx="5410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Delaware:</a:t>
            </a:r>
            <a:endParaRPr lang="en-US" sz="2200" b="0">
              <a:solidFill>
                <a:srgbClr val="800000"/>
              </a:solidFill>
              <a:latin typeface="Arial" charset="0"/>
            </a:endParaRPr>
          </a:p>
        </p:txBody>
      </p:sp>
      <p:sp>
        <p:nvSpPr>
          <p:cNvPr id="1059850" name="Text Box 10"/>
          <p:cNvSpPr txBox="1">
            <a:spLocks noChangeArrowheads="1"/>
          </p:cNvSpPr>
          <p:nvPr/>
        </p:nvSpPr>
        <p:spPr bwMode="auto">
          <a:xfrm>
            <a:off x="685800" y="4440238"/>
            <a:ext cx="7467600" cy="16510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481638" algn="r"/>
                <a:tab pos="7138988" algn="r"/>
              </a:tabLst>
            </a:pPr>
            <a:r>
              <a:rPr lang="en-US" sz="1900" b="0">
                <a:solidFill>
                  <a:schemeClr val="tx1"/>
                </a:solidFill>
                <a:latin typeface="Arial" charset="0"/>
              </a:rPr>
              <a:t>Cash		2,000</a:t>
            </a:r>
          </a:p>
          <a:p>
            <a:pPr marL="1028700" indent="-574675" algn="l">
              <a:spcAft>
                <a:spcPct val="10000"/>
              </a:spcAft>
              <a:buSzPct val="80000"/>
              <a:tabLst>
                <a:tab pos="5481638" algn="r"/>
                <a:tab pos="7138988" algn="r"/>
              </a:tabLst>
            </a:pPr>
            <a:r>
              <a:rPr lang="en-US" sz="1900" b="0">
                <a:solidFill>
                  <a:schemeClr val="tx1"/>
                </a:solidFill>
                <a:latin typeface="Arial" charset="0"/>
              </a:rPr>
              <a:t>Equipment 	13,500</a:t>
            </a:r>
          </a:p>
          <a:p>
            <a:pPr marL="1028700" indent="-574675" algn="l">
              <a:spcAft>
                <a:spcPct val="10000"/>
              </a:spcAft>
              <a:buSzPct val="80000"/>
              <a:tabLst>
                <a:tab pos="5481638" algn="r"/>
                <a:tab pos="7138988" algn="r"/>
              </a:tabLst>
            </a:pPr>
            <a:r>
              <a:rPr lang="en-US" sz="1900" b="0">
                <a:solidFill>
                  <a:schemeClr val="tx1"/>
                </a:solidFill>
                <a:latin typeface="Arial" charset="0"/>
              </a:rPr>
              <a:t>Accumulated depreciation	10,000</a:t>
            </a:r>
          </a:p>
          <a:p>
            <a:pPr marL="1028700" indent="-574675" algn="l">
              <a:spcAft>
                <a:spcPct val="10000"/>
              </a:spcAft>
              <a:buSzPct val="80000"/>
              <a:tabLst>
                <a:tab pos="5481638" algn="r"/>
                <a:tab pos="7138988" algn="r"/>
              </a:tabLst>
            </a:pPr>
            <a:r>
              <a:rPr lang="en-US" sz="1900" b="0">
                <a:solidFill>
                  <a:schemeClr val="tx1"/>
                </a:solidFill>
                <a:latin typeface="Arial" charset="0"/>
              </a:rPr>
              <a:t>Loss on exchange	2,500</a:t>
            </a:r>
          </a:p>
          <a:p>
            <a:pPr marL="1028700" indent="-574675" algn="l">
              <a:spcAft>
                <a:spcPct val="10000"/>
              </a:spcAft>
              <a:buSzPct val="80000"/>
              <a:tabLst>
                <a:tab pos="5481638" algn="r"/>
                <a:tab pos="7138988" algn="r"/>
              </a:tabLst>
            </a:pPr>
            <a:r>
              <a:rPr lang="en-US" sz="1900" b="0">
                <a:solidFill>
                  <a:schemeClr val="tx1"/>
                </a:solidFill>
                <a:latin typeface="Arial" charset="0"/>
              </a:rPr>
              <a:t>	Equipment		28,000</a:t>
            </a:r>
          </a:p>
        </p:txBody>
      </p:sp>
      <p:sp>
        <p:nvSpPr>
          <p:cNvPr id="1059852" name="Rectangle 1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Tree>
    <p:extLst>
      <p:ext uri="{BB962C8B-B14F-4D97-AF65-F5344CB8AC3E}">
        <p14:creationId xmlns:p14="http://schemas.microsoft.com/office/powerpoint/2010/main" val="4077699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9848">
                                            <p:txEl>
                                              <p:pRg st="0" end="0"/>
                                            </p:txEl>
                                          </p:spTgt>
                                        </p:tgtEl>
                                        <p:attrNameLst>
                                          <p:attrName>style.visibility</p:attrName>
                                        </p:attrNameLst>
                                      </p:cBhvr>
                                      <p:to>
                                        <p:strVal val="visible"/>
                                      </p:to>
                                    </p:set>
                                    <p:animEffect transition="in" filter="wipe(left)">
                                      <p:cBhvr>
                                        <p:cTn id="7" dur="500"/>
                                        <p:tgtEl>
                                          <p:spTgt spid="10598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9848">
                                            <p:txEl>
                                              <p:pRg st="1" end="1"/>
                                            </p:txEl>
                                          </p:spTgt>
                                        </p:tgtEl>
                                        <p:attrNameLst>
                                          <p:attrName>style.visibility</p:attrName>
                                        </p:attrNameLst>
                                      </p:cBhvr>
                                      <p:to>
                                        <p:strVal val="visible"/>
                                      </p:to>
                                    </p:set>
                                    <p:animEffect transition="in" filter="wipe(left)">
                                      <p:cBhvr>
                                        <p:cTn id="12" dur="500"/>
                                        <p:tgtEl>
                                          <p:spTgt spid="10598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9848">
                                            <p:txEl>
                                              <p:pRg st="2" end="2"/>
                                            </p:txEl>
                                          </p:spTgt>
                                        </p:tgtEl>
                                        <p:attrNameLst>
                                          <p:attrName>style.visibility</p:attrName>
                                        </p:attrNameLst>
                                      </p:cBhvr>
                                      <p:to>
                                        <p:strVal val="visible"/>
                                      </p:to>
                                    </p:set>
                                    <p:animEffect transition="in" filter="wipe(left)">
                                      <p:cBhvr>
                                        <p:cTn id="17" dur="500"/>
                                        <p:tgtEl>
                                          <p:spTgt spid="10598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9848">
                                            <p:txEl>
                                              <p:pRg st="3" end="3"/>
                                            </p:txEl>
                                          </p:spTgt>
                                        </p:tgtEl>
                                        <p:attrNameLst>
                                          <p:attrName>style.visibility</p:attrName>
                                        </p:attrNameLst>
                                      </p:cBhvr>
                                      <p:to>
                                        <p:strVal val="visible"/>
                                      </p:to>
                                    </p:set>
                                    <p:animEffect transition="in" filter="wipe(left)">
                                      <p:cBhvr>
                                        <p:cTn id="22" dur="500"/>
                                        <p:tgtEl>
                                          <p:spTgt spid="10598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9848">
                                            <p:txEl>
                                              <p:pRg st="4" end="4"/>
                                            </p:txEl>
                                          </p:spTgt>
                                        </p:tgtEl>
                                        <p:attrNameLst>
                                          <p:attrName>style.visibility</p:attrName>
                                        </p:attrNameLst>
                                      </p:cBhvr>
                                      <p:to>
                                        <p:strVal val="visible"/>
                                      </p:to>
                                    </p:set>
                                    <p:animEffect transition="in" filter="wipe(left)">
                                      <p:cBhvr>
                                        <p:cTn id="27" dur="500"/>
                                        <p:tgtEl>
                                          <p:spTgt spid="10598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9850">
                                            <p:txEl>
                                              <p:pRg st="0" end="0"/>
                                            </p:txEl>
                                          </p:spTgt>
                                        </p:tgtEl>
                                        <p:attrNameLst>
                                          <p:attrName>style.visibility</p:attrName>
                                        </p:attrNameLst>
                                      </p:cBhvr>
                                      <p:to>
                                        <p:strVal val="visible"/>
                                      </p:to>
                                    </p:set>
                                    <p:animEffect transition="in" filter="wipe(left)">
                                      <p:cBhvr>
                                        <p:cTn id="32" dur="500"/>
                                        <p:tgtEl>
                                          <p:spTgt spid="10598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59850">
                                            <p:txEl>
                                              <p:pRg st="1" end="1"/>
                                            </p:txEl>
                                          </p:spTgt>
                                        </p:tgtEl>
                                        <p:attrNameLst>
                                          <p:attrName>style.visibility</p:attrName>
                                        </p:attrNameLst>
                                      </p:cBhvr>
                                      <p:to>
                                        <p:strVal val="visible"/>
                                      </p:to>
                                    </p:set>
                                    <p:animEffect transition="in" filter="wipe(left)">
                                      <p:cBhvr>
                                        <p:cTn id="37" dur="500"/>
                                        <p:tgtEl>
                                          <p:spTgt spid="105985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59850">
                                            <p:txEl>
                                              <p:pRg st="2" end="2"/>
                                            </p:txEl>
                                          </p:spTgt>
                                        </p:tgtEl>
                                        <p:attrNameLst>
                                          <p:attrName>style.visibility</p:attrName>
                                        </p:attrNameLst>
                                      </p:cBhvr>
                                      <p:to>
                                        <p:strVal val="visible"/>
                                      </p:to>
                                    </p:set>
                                    <p:animEffect transition="in" filter="wipe(left)">
                                      <p:cBhvr>
                                        <p:cTn id="42" dur="500"/>
                                        <p:tgtEl>
                                          <p:spTgt spid="105985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59850">
                                            <p:txEl>
                                              <p:pRg st="3" end="3"/>
                                            </p:txEl>
                                          </p:spTgt>
                                        </p:tgtEl>
                                        <p:attrNameLst>
                                          <p:attrName>style.visibility</p:attrName>
                                        </p:attrNameLst>
                                      </p:cBhvr>
                                      <p:to>
                                        <p:strVal val="visible"/>
                                      </p:to>
                                    </p:set>
                                    <p:animEffect transition="in" filter="wipe(left)">
                                      <p:cBhvr>
                                        <p:cTn id="47" dur="500"/>
                                        <p:tgtEl>
                                          <p:spTgt spid="105985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59850">
                                            <p:txEl>
                                              <p:pRg st="4" end="4"/>
                                            </p:txEl>
                                          </p:spTgt>
                                        </p:tgtEl>
                                        <p:attrNameLst>
                                          <p:attrName>style.visibility</p:attrName>
                                        </p:attrNameLst>
                                      </p:cBhvr>
                                      <p:to>
                                        <p:strVal val="visible"/>
                                      </p:to>
                                    </p:set>
                                    <p:animEffect transition="in" filter="wipe(left)">
                                      <p:cBhvr>
                                        <p:cTn id="52" dur="500"/>
                                        <p:tgtEl>
                                          <p:spTgt spid="1059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8" grpId="0" build="p"/>
      <p:bldP spid="105985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ChangeArrowheads="1"/>
          </p:cNvSpPr>
          <p:nvPr/>
        </p:nvSpPr>
        <p:spPr bwMode="auto">
          <a:xfrm>
            <a:off x="685800" y="4038600"/>
            <a:ext cx="7772400" cy="22098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2067" name="Rectangle 3"/>
          <p:cNvSpPr>
            <a:spLocks noChangeArrowheads="1"/>
          </p:cNvSpPr>
          <p:nvPr/>
        </p:nvSpPr>
        <p:spPr bwMode="auto">
          <a:xfrm>
            <a:off x="685800" y="1371600"/>
            <a:ext cx="7772400" cy="22860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2069" name="Text Box 5"/>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3253" name="Text Box 6"/>
          <p:cNvSpPr txBox="1">
            <a:spLocks noChangeArrowheads="1"/>
          </p:cNvSpPr>
          <p:nvPr/>
        </p:nvSpPr>
        <p:spPr bwMode="auto">
          <a:xfrm>
            <a:off x="685800" y="1371600"/>
            <a:ext cx="5410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Santana </a:t>
            </a:r>
            <a:r>
              <a:rPr lang="en-US" sz="2200">
                <a:solidFill>
                  <a:schemeClr val="tx1"/>
                </a:solidFill>
                <a:latin typeface="Arial" charset="0"/>
              </a:rPr>
              <a:t>(Has Commercial Substance)</a:t>
            </a:r>
            <a:r>
              <a:rPr lang="en-US" sz="2200">
                <a:solidFill>
                  <a:srgbClr val="800000"/>
                </a:solidFill>
                <a:latin typeface="Arial" charset="0"/>
              </a:rPr>
              <a:t>:</a:t>
            </a:r>
            <a:endParaRPr lang="en-US" sz="2200" b="0">
              <a:solidFill>
                <a:srgbClr val="800000"/>
              </a:solidFill>
              <a:latin typeface="Arial" charset="0"/>
            </a:endParaRPr>
          </a:p>
        </p:txBody>
      </p:sp>
      <p:sp>
        <p:nvSpPr>
          <p:cNvPr id="1112071" name="Text Box 7"/>
          <p:cNvSpPr txBox="1">
            <a:spLocks noChangeArrowheads="1"/>
          </p:cNvSpPr>
          <p:nvPr/>
        </p:nvSpPr>
        <p:spPr bwMode="auto">
          <a:xfrm>
            <a:off x="685800" y="1820863"/>
            <a:ext cx="7467600" cy="16510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548313" algn="r"/>
                <a:tab pos="7205663" algn="r"/>
              </a:tabLst>
            </a:pPr>
            <a:r>
              <a:rPr lang="en-US" sz="1900" b="0">
                <a:solidFill>
                  <a:schemeClr val="tx1"/>
                </a:solidFill>
                <a:latin typeface="Arial" charset="0"/>
              </a:rPr>
              <a:t>Equipment 	15,500</a:t>
            </a:r>
          </a:p>
          <a:p>
            <a:pPr marL="1028700" indent="-574675" algn="l">
              <a:spcAft>
                <a:spcPct val="10000"/>
              </a:spcAft>
              <a:buSzPct val="80000"/>
              <a:tabLst>
                <a:tab pos="5548313" algn="r"/>
                <a:tab pos="7205663" algn="r"/>
              </a:tabLst>
            </a:pPr>
            <a:r>
              <a:rPr lang="en-US" sz="1900" b="0">
                <a:solidFill>
                  <a:schemeClr val="tx1"/>
                </a:solidFill>
                <a:latin typeface="Arial" charset="0"/>
              </a:rPr>
              <a:t>Accumulated depreciation	19,000</a:t>
            </a:r>
          </a:p>
          <a:p>
            <a:pPr marL="1028700" indent="-574675" algn="l">
              <a:spcAft>
                <a:spcPct val="10000"/>
              </a:spcAft>
              <a:buSzPct val="80000"/>
              <a:tabLst>
                <a:tab pos="5548313" algn="r"/>
                <a:tab pos="7205663" algn="r"/>
              </a:tabLst>
            </a:pPr>
            <a:r>
              <a:rPr lang="en-US" sz="1900" b="0">
                <a:solidFill>
                  <a:schemeClr val="tx1"/>
                </a:solidFill>
                <a:latin typeface="Arial" charset="0"/>
              </a:rPr>
              <a:t>	Cash		2,000</a:t>
            </a:r>
          </a:p>
          <a:p>
            <a:pPr marL="1028700" indent="-574675" algn="l">
              <a:spcAft>
                <a:spcPct val="10000"/>
              </a:spcAft>
              <a:buSzPct val="80000"/>
              <a:tabLst>
                <a:tab pos="5548313" algn="r"/>
                <a:tab pos="7205663" algn="r"/>
              </a:tabLst>
            </a:pPr>
            <a:r>
              <a:rPr lang="en-US" sz="1900" b="0">
                <a:solidFill>
                  <a:schemeClr val="tx1"/>
                </a:solidFill>
                <a:latin typeface="Arial" charset="0"/>
              </a:rPr>
              <a:t>	Equipment		28,000</a:t>
            </a:r>
          </a:p>
          <a:p>
            <a:pPr marL="1028700" indent="-574675" algn="l">
              <a:spcAft>
                <a:spcPct val="10000"/>
              </a:spcAft>
              <a:buSzPct val="80000"/>
              <a:tabLst>
                <a:tab pos="5548313" algn="r"/>
                <a:tab pos="7205663" algn="r"/>
              </a:tabLst>
            </a:pPr>
            <a:r>
              <a:rPr lang="en-US" sz="1900" b="0">
                <a:solidFill>
                  <a:schemeClr val="tx1"/>
                </a:solidFill>
                <a:latin typeface="Arial" charset="0"/>
              </a:rPr>
              <a:t>	Gain on disposal of equipment		4,500</a:t>
            </a:r>
          </a:p>
        </p:txBody>
      </p:sp>
      <p:sp>
        <p:nvSpPr>
          <p:cNvPr id="1112074" name="Rectangle 10"/>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53256" name="Text Box 11"/>
          <p:cNvSpPr txBox="1">
            <a:spLocks noChangeArrowheads="1"/>
          </p:cNvSpPr>
          <p:nvPr/>
        </p:nvSpPr>
        <p:spPr bwMode="auto">
          <a:xfrm>
            <a:off x="685800" y="4071938"/>
            <a:ext cx="6172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Santana </a:t>
            </a:r>
            <a:r>
              <a:rPr lang="en-US" sz="2200">
                <a:solidFill>
                  <a:schemeClr val="tx1"/>
                </a:solidFill>
                <a:latin typeface="Arial" charset="0"/>
              </a:rPr>
              <a:t>(</a:t>
            </a:r>
            <a:r>
              <a:rPr lang="en-US" sz="2200">
                <a:solidFill>
                  <a:srgbClr val="800000"/>
                </a:solidFill>
                <a:latin typeface="Arial" charset="0"/>
              </a:rPr>
              <a:t>LACKS</a:t>
            </a:r>
            <a:r>
              <a:rPr lang="en-US" sz="2200">
                <a:solidFill>
                  <a:schemeClr val="tx1"/>
                </a:solidFill>
                <a:latin typeface="Arial" charset="0"/>
              </a:rPr>
              <a:t> Commercial Substance)</a:t>
            </a:r>
            <a:r>
              <a:rPr lang="en-US" sz="2200">
                <a:solidFill>
                  <a:srgbClr val="800000"/>
                </a:solidFill>
                <a:latin typeface="Arial" charset="0"/>
              </a:rPr>
              <a:t>:</a:t>
            </a:r>
          </a:p>
        </p:txBody>
      </p:sp>
      <p:sp>
        <p:nvSpPr>
          <p:cNvPr id="1112076" name="Text Box 12"/>
          <p:cNvSpPr txBox="1">
            <a:spLocks noChangeArrowheads="1"/>
          </p:cNvSpPr>
          <p:nvPr/>
        </p:nvSpPr>
        <p:spPr bwMode="auto">
          <a:xfrm>
            <a:off x="685800" y="4610100"/>
            <a:ext cx="7467600" cy="13335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548313" algn="r"/>
                <a:tab pos="7205663" algn="r"/>
              </a:tabLst>
            </a:pPr>
            <a:r>
              <a:rPr lang="en-US" sz="1900" b="0">
                <a:solidFill>
                  <a:schemeClr val="tx1"/>
                </a:solidFill>
                <a:latin typeface="Arial" charset="0"/>
              </a:rPr>
              <a:t>Equipment   </a:t>
            </a:r>
            <a:r>
              <a:rPr lang="en-US" sz="1500" b="0">
                <a:solidFill>
                  <a:schemeClr val="tx1"/>
                </a:solidFill>
                <a:latin typeface="Arial" charset="0"/>
              </a:rPr>
              <a:t>(15,500 – 4,500)</a:t>
            </a:r>
            <a:r>
              <a:rPr lang="en-US" sz="1900" b="0">
                <a:solidFill>
                  <a:schemeClr val="tx1"/>
                </a:solidFill>
                <a:latin typeface="Arial" charset="0"/>
              </a:rPr>
              <a:t> 	11,000</a:t>
            </a:r>
          </a:p>
          <a:p>
            <a:pPr marL="1028700" indent="-574675" algn="l">
              <a:spcAft>
                <a:spcPct val="10000"/>
              </a:spcAft>
              <a:buSzPct val="80000"/>
              <a:tabLst>
                <a:tab pos="5548313" algn="r"/>
                <a:tab pos="7205663" algn="r"/>
              </a:tabLst>
            </a:pPr>
            <a:r>
              <a:rPr lang="en-US" sz="1900" b="0">
                <a:solidFill>
                  <a:schemeClr val="tx1"/>
                </a:solidFill>
                <a:latin typeface="Arial" charset="0"/>
              </a:rPr>
              <a:t>Accumulated depreciation	19,000</a:t>
            </a:r>
          </a:p>
          <a:p>
            <a:pPr marL="1028700" indent="-574675" algn="l">
              <a:spcAft>
                <a:spcPct val="10000"/>
              </a:spcAft>
              <a:buSzPct val="80000"/>
              <a:tabLst>
                <a:tab pos="5548313" algn="r"/>
                <a:tab pos="7205663" algn="r"/>
              </a:tabLst>
            </a:pPr>
            <a:r>
              <a:rPr lang="en-US" sz="1900" b="0">
                <a:solidFill>
                  <a:schemeClr val="tx1"/>
                </a:solidFill>
                <a:latin typeface="Arial" charset="0"/>
              </a:rPr>
              <a:t>	Cash		2,000</a:t>
            </a:r>
          </a:p>
          <a:p>
            <a:pPr marL="1028700" indent="-574675" algn="l">
              <a:spcAft>
                <a:spcPct val="10000"/>
              </a:spcAft>
              <a:buSzPct val="80000"/>
              <a:tabLst>
                <a:tab pos="5548313" algn="r"/>
                <a:tab pos="7205663" algn="r"/>
              </a:tabLst>
            </a:pPr>
            <a:r>
              <a:rPr lang="en-US" sz="1900" b="0">
                <a:solidFill>
                  <a:schemeClr val="tx1"/>
                </a:solidFill>
                <a:latin typeface="Arial" charset="0"/>
              </a:rPr>
              <a:t>	Equipment		28,000</a:t>
            </a:r>
          </a:p>
        </p:txBody>
      </p:sp>
    </p:spTree>
    <p:extLst>
      <p:ext uri="{BB962C8B-B14F-4D97-AF65-F5344CB8AC3E}">
        <p14:creationId xmlns:p14="http://schemas.microsoft.com/office/powerpoint/2010/main" val="131171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2071">
                                            <p:txEl>
                                              <p:pRg st="0" end="0"/>
                                            </p:txEl>
                                          </p:spTgt>
                                        </p:tgtEl>
                                        <p:attrNameLst>
                                          <p:attrName>style.visibility</p:attrName>
                                        </p:attrNameLst>
                                      </p:cBhvr>
                                      <p:to>
                                        <p:strVal val="visible"/>
                                      </p:to>
                                    </p:set>
                                    <p:animEffect transition="in" filter="wipe(left)">
                                      <p:cBhvr>
                                        <p:cTn id="7" dur="500"/>
                                        <p:tgtEl>
                                          <p:spTgt spid="11120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2071">
                                            <p:txEl>
                                              <p:pRg st="1" end="1"/>
                                            </p:txEl>
                                          </p:spTgt>
                                        </p:tgtEl>
                                        <p:attrNameLst>
                                          <p:attrName>style.visibility</p:attrName>
                                        </p:attrNameLst>
                                      </p:cBhvr>
                                      <p:to>
                                        <p:strVal val="visible"/>
                                      </p:to>
                                    </p:set>
                                    <p:animEffect transition="in" filter="wipe(left)">
                                      <p:cBhvr>
                                        <p:cTn id="12" dur="500"/>
                                        <p:tgtEl>
                                          <p:spTgt spid="11120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2071">
                                            <p:txEl>
                                              <p:pRg st="2" end="2"/>
                                            </p:txEl>
                                          </p:spTgt>
                                        </p:tgtEl>
                                        <p:attrNameLst>
                                          <p:attrName>style.visibility</p:attrName>
                                        </p:attrNameLst>
                                      </p:cBhvr>
                                      <p:to>
                                        <p:strVal val="visible"/>
                                      </p:to>
                                    </p:set>
                                    <p:animEffect transition="in" filter="wipe(left)">
                                      <p:cBhvr>
                                        <p:cTn id="17" dur="500"/>
                                        <p:tgtEl>
                                          <p:spTgt spid="11120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2071">
                                            <p:txEl>
                                              <p:pRg st="3" end="3"/>
                                            </p:txEl>
                                          </p:spTgt>
                                        </p:tgtEl>
                                        <p:attrNameLst>
                                          <p:attrName>style.visibility</p:attrName>
                                        </p:attrNameLst>
                                      </p:cBhvr>
                                      <p:to>
                                        <p:strVal val="visible"/>
                                      </p:to>
                                    </p:set>
                                    <p:animEffect transition="in" filter="wipe(left)">
                                      <p:cBhvr>
                                        <p:cTn id="22" dur="500"/>
                                        <p:tgtEl>
                                          <p:spTgt spid="11120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2071">
                                            <p:txEl>
                                              <p:pRg st="4" end="4"/>
                                            </p:txEl>
                                          </p:spTgt>
                                        </p:tgtEl>
                                        <p:attrNameLst>
                                          <p:attrName>style.visibility</p:attrName>
                                        </p:attrNameLst>
                                      </p:cBhvr>
                                      <p:to>
                                        <p:strVal val="visible"/>
                                      </p:to>
                                    </p:set>
                                    <p:animEffect transition="in" filter="wipe(left)">
                                      <p:cBhvr>
                                        <p:cTn id="27" dur="500"/>
                                        <p:tgtEl>
                                          <p:spTgt spid="11120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2076">
                                            <p:txEl>
                                              <p:pRg st="0" end="0"/>
                                            </p:txEl>
                                          </p:spTgt>
                                        </p:tgtEl>
                                        <p:attrNameLst>
                                          <p:attrName>style.visibility</p:attrName>
                                        </p:attrNameLst>
                                      </p:cBhvr>
                                      <p:to>
                                        <p:strVal val="visible"/>
                                      </p:to>
                                    </p:set>
                                    <p:animEffect transition="in" filter="wipe(left)">
                                      <p:cBhvr>
                                        <p:cTn id="32" dur="500"/>
                                        <p:tgtEl>
                                          <p:spTgt spid="111207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2076">
                                            <p:txEl>
                                              <p:pRg st="1" end="1"/>
                                            </p:txEl>
                                          </p:spTgt>
                                        </p:tgtEl>
                                        <p:attrNameLst>
                                          <p:attrName>style.visibility</p:attrName>
                                        </p:attrNameLst>
                                      </p:cBhvr>
                                      <p:to>
                                        <p:strVal val="visible"/>
                                      </p:to>
                                    </p:set>
                                    <p:animEffect transition="in" filter="wipe(left)">
                                      <p:cBhvr>
                                        <p:cTn id="37" dur="500"/>
                                        <p:tgtEl>
                                          <p:spTgt spid="111207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2076">
                                            <p:txEl>
                                              <p:pRg st="2" end="2"/>
                                            </p:txEl>
                                          </p:spTgt>
                                        </p:tgtEl>
                                        <p:attrNameLst>
                                          <p:attrName>style.visibility</p:attrName>
                                        </p:attrNameLst>
                                      </p:cBhvr>
                                      <p:to>
                                        <p:strVal val="visible"/>
                                      </p:to>
                                    </p:set>
                                    <p:animEffect transition="in" filter="wipe(left)">
                                      <p:cBhvr>
                                        <p:cTn id="42" dur="500"/>
                                        <p:tgtEl>
                                          <p:spTgt spid="111207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2076">
                                            <p:txEl>
                                              <p:pRg st="3" end="3"/>
                                            </p:txEl>
                                          </p:spTgt>
                                        </p:tgtEl>
                                        <p:attrNameLst>
                                          <p:attrName>style.visibility</p:attrName>
                                        </p:attrNameLst>
                                      </p:cBhvr>
                                      <p:to>
                                        <p:strVal val="visible"/>
                                      </p:to>
                                    </p:set>
                                    <p:animEffect transition="in" filter="wipe(left)">
                                      <p:cBhvr>
                                        <p:cTn id="47" dur="500"/>
                                        <p:tgtEl>
                                          <p:spTgt spid="11120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71" grpId="0" build="p"/>
      <p:bldP spid="111207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685800" y="4038600"/>
            <a:ext cx="7772400" cy="22098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4115" name="Rectangle 3"/>
          <p:cNvSpPr>
            <a:spLocks noChangeArrowheads="1"/>
          </p:cNvSpPr>
          <p:nvPr/>
        </p:nvSpPr>
        <p:spPr bwMode="auto">
          <a:xfrm>
            <a:off x="685800" y="1371600"/>
            <a:ext cx="7772400" cy="2286000"/>
          </a:xfrm>
          <a:prstGeom prst="rect">
            <a:avLst/>
          </a:prstGeom>
          <a:solidFill>
            <a:srgbClr val="FFFFCC"/>
          </a:solidFill>
          <a:ln w="28575" cap="sq">
            <a:solidFill>
              <a:srgbClr val="800000"/>
            </a:solidFill>
            <a:miter lim="800000"/>
            <a:headEnd/>
            <a:tailEnd/>
          </a:ln>
          <a:effectLst/>
        </p:spPr>
        <p:txBody>
          <a:bodyPr wrap="none" anchor="ctr"/>
          <a:lstStyle/>
          <a:p>
            <a:pPr>
              <a:defRPr/>
            </a:pPr>
            <a:endParaRPr lang="id-ID">
              <a:effectLst>
                <a:outerShdw blurRad="38100" dist="38100" dir="2700000" algn="tl">
                  <a:srgbClr val="000000">
                    <a:alpha val="43137"/>
                  </a:srgbClr>
                </a:outerShdw>
              </a:effectLst>
            </a:endParaRPr>
          </a:p>
        </p:txBody>
      </p:sp>
      <p:sp>
        <p:nvSpPr>
          <p:cNvPr id="1114117" name="Text Box 5"/>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4277" name="Text Box 6"/>
          <p:cNvSpPr txBox="1">
            <a:spLocks noChangeArrowheads="1"/>
          </p:cNvSpPr>
          <p:nvPr/>
        </p:nvSpPr>
        <p:spPr bwMode="auto">
          <a:xfrm>
            <a:off x="685800" y="1371600"/>
            <a:ext cx="64770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Delaware </a:t>
            </a:r>
            <a:r>
              <a:rPr lang="en-US" sz="2200">
                <a:solidFill>
                  <a:schemeClr val="tx1"/>
                </a:solidFill>
                <a:latin typeface="Arial" charset="0"/>
              </a:rPr>
              <a:t>(Has Commercial Substance)</a:t>
            </a:r>
            <a:r>
              <a:rPr lang="en-US" sz="2200">
                <a:solidFill>
                  <a:srgbClr val="800000"/>
                </a:solidFill>
                <a:latin typeface="Arial" charset="0"/>
              </a:rPr>
              <a:t>:</a:t>
            </a:r>
            <a:endParaRPr lang="en-US" sz="2200" b="0">
              <a:solidFill>
                <a:srgbClr val="800000"/>
              </a:solidFill>
              <a:latin typeface="Arial" charset="0"/>
            </a:endParaRPr>
          </a:p>
        </p:txBody>
      </p:sp>
      <p:sp>
        <p:nvSpPr>
          <p:cNvPr id="1114120" name="Rectangle 8"/>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54279" name="Text Box 9"/>
          <p:cNvSpPr txBox="1">
            <a:spLocks noChangeArrowheads="1"/>
          </p:cNvSpPr>
          <p:nvPr/>
        </p:nvSpPr>
        <p:spPr bwMode="auto">
          <a:xfrm>
            <a:off x="685800" y="4071938"/>
            <a:ext cx="6172200" cy="460375"/>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a:solidFill>
                  <a:srgbClr val="800000"/>
                </a:solidFill>
                <a:latin typeface="Arial" charset="0"/>
              </a:rPr>
              <a:t>Delaware </a:t>
            </a:r>
            <a:r>
              <a:rPr lang="en-US" sz="2200">
                <a:solidFill>
                  <a:schemeClr val="tx1"/>
                </a:solidFill>
                <a:latin typeface="Arial" charset="0"/>
              </a:rPr>
              <a:t>(</a:t>
            </a:r>
            <a:r>
              <a:rPr lang="en-US" sz="2200">
                <a:solidFill>
                  <a:srgbClr val="800000"/>
                </a:solidFill>
                <a:latin typeface="Arial" charset="0"/>
              </a:rPr>
              <a:t>LACKS</a:t>
            </a:r>
            <a:r>
              <a:rPr lang="en-US" sz="2200">
                <a:solidFill>
                  <a:schemeClr val="tx1"/>
                </a:solidFill>
                <a:latin typeface="Arial" charset="0"/>
              </a:rPr>
              <a:t> Commercial Substance)</a:t>
            </a:r>
            <a:r>
              <a:rPr lang="en-US" sz="2200">
                <a:solidFill>
                  <a:srgbClr val="800000"/>
                </a:solidFill>
                <a:latin typeface="Arial" charset="0"/>
              </a:rPr>
              <a:t>:</a:t>
            </a:r>
          </a:p>
        </p:txBody>
      </p:sp>
      <p:sp>
        <p:nvSpPr>
          <p:cNvPr id="1114123" name="Text Box 11"/>
          <p:cNvSpPr txBox="1">
            <a:spLocks noChangeArrowheads="1"/>
          </p:cNvSpPr>
          <p:nvPr/>
        </p:nvSpPr>
        <p:spPr bwMode="auto">
          <a:xfrm>
            <a:off x="685800" y="1828800"/>
            <a:ext cx="7467600" cy="16510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481638" algn="r"/>
                <a:tab pos="7138988" algn="r"/>
              </a:tabLst>
            </a:pPr>
            <a:r>
              <a:rPr lang="en-US" sz="1900" b="0">
                <a:solidFill>
                  <a:schemeClr val="tx1"/>
                </a:solidFill>
                <a:latin typeface="Arial" charset="0"/>
              </a:rPr>
              <a:t>Cash		2,000</a:t>
            </a:r>
          </a:p>
          <a:p>
            <a:pPr marL="1028700" indent="-574675" algn="l">
              <a:spcAft>
                <a:spcPct val="10000"/>
              </a:spcAft>
              <a:buSzPct val="80000"/>
              <a:tabLst>
                <a:tab pos="5481638" algn="r"/>
                <a:tab pos="7138988" algn="r"/>
              </a:tabLst>
            </a:pPr>
            <a:r>
              <a:rPr lang="en-US" sz="1900" b="0">
                <a:solidFill>
                  <a:schemeClr val="tx1"/>
                </a:solidFill>
                <a:latin typeface="Arial" charset="0"/>
              </a:rPr>
              <a:t>Equipment 	13,500</a:t>
            </a:r>
          </a:p>
          <a:p>
            <a:pPr marL="1028700" indent="-574675" algn="l">
              <a:spcAft>
                <a:spcPct val="10000"/>
              </a:spcAft>
              <a:buSzPct val="80000"/>
              <a:tabLst>
                <a:tab pos="5481638" algn="r"/>
                <a:tab pos="7138988" algn="r"/>
              </a:tabLst>
            </a:pPr>
            <a:r>
              <a:rPr lang="en-US" sz="1900" b="0">
                <a:solidFill>
                  <a:schemeClr val="tx1"/>
                </a:solidFill>
                <a:latin typeface="Arial" charset="0"/>
              </a:rPr>
              <a:t>Accumulated depreciation	10,000</a:t>
            </a:r>
          </a:p>
          <a:p>
            <a:pPr marL="1028700" indent="-574675" algn="l">
              <a:spcAft>
                <a:spcPct val="10000"/>
              </a:spcAft>
              <a:buSzPct val="80000"/>
              <a:tabLst>
                <a:tab pos="5481638" algn="r"/>
                <a:tab pos="7138988" algn="r"/>
              </a:tabLst>
            </a:pPr>
            <a:r>
              <a:rPr lang="en-US" sz="1900" b="0">
                <a:solidFill>
                  <a:schemeClr val="tx1"/>
                </a:solidFill>
                <a:latin typeface="Arial" charset="0"/>
              </a:rPr>
              <a:t>Loss on disposal of equipment	2,500</a:t>
            </a:r>
          </a:p>
          <a:p>
            <a:pPr marL="1028700" indent="-574675" algn="l">
              <a:spcAft>
                <a:spcPct val="10000"/>
              </a:spcAft>
              <a:buSzPct val="80000"/>
              <a:tabLst>
                <a:tab pos="5481638" algn="r"/>
                <a:tab pos="7138988" algn="r"/>
              </a:tabLst>
            </a:pPr>
            <a:r>
              <a:rPr lang="en-US" sz="1900" b="0">
                <a:solidFill>
                  <a:schemeClr val="tx1"/>
                </a:solidFill>
                <a:latin typeface="Arial" charset="0"/>
              </a:rPr>
              <a:t>	Equipment		28,000</a:t>
            </a:r>
          </a:p>
        </p:txBody>
      </p:sp>
      <p:sp>
        <p:nvSpPr>
          <p:cNvPr id="1114124" name="Text Box 12"/>
          <p:cNvSpPr txBox="1">
            <a:spLocks noChangeArrowheads="1"/>
          </p:cNvSpPr>
          <p:nvPr/>
        </p:nvSpPr>
        <p:spPr bwMode="auto">
          <a:xfrm>
            <a:off x="685800" y="4495800"/>
            <a:ext cx="7467600" cy="1651000"/>
          </a:xfrm>
          <a:prstGeom prst="rect">
            <a:avLst/>
          </a:prstGeom>
          <a:noFill/>
          <a:ln w="28575" cap="sq">
            <a:noFill/>
            <a:miter lim="800000"/>
            <a:headEnd type="none" w="sm" len="sm"/>
            <a:tailEnd type="none" w="sm" len="sm"/>
          </a:ln>
        </p:spPr>
        <p:txBody>
          <a:bodyPr>
            <a:spAutoFit/>
          </a:bodyPr>
          <a:lstStyle/>
          <a:p>
            <a:pPr marL="1028700" indent="-574675" algn="l">
              <a:spcAft>
                <a:spcPct val="10000"/>
              </a:spcAft>
              <a:buSzPct val="80000"/>
              <a:tabLst>
                <a:tab pos="5481638" algn="r"/>
                <a:tab pos="7138988" algn="r"/>
              </a:tabLst>
            </a:pPr>
            <a:r>
              <a:rPr lang="en-US" sz="1900" b="0">
                <a:solidFill>
                  <a:schemeClr val="tx1"/>
                </a:solidFill>
                <a:latin typeface="Arial" charset="0"/>
              </a:rPr>
              <a:t>Cash		2,000</a:t>
            </a:r>
          </a:p>
          <a:p>
            <a:pPr marL="1028700" indent="-574675" algn="l">
              <a:spcAft>
                <a:spcPct val="10000"/>
              </a:spcAft>
              <a:buSzPct val="80000"/>
              <a:tabLst>
                <a:tab pos="5481638" algn="r"/>
                <a:tab pos="7138988" algn="r"/>
              </a:tabLst>
            </a:pPr>
            <a:r>
              <a:rPr lang="en-US" sz="1900" b="0">
                <a:solidFill>
                  <a:schemeClr val="tx1"/>
                </a:solidFill>
                <a:latin typeface="Arial" charset="0"/>
              </a:rPr>
              <a:t>Equipment 	13,500</a:t>
            </a:r>
          </a:p>
          <a:p>
            <a:pPr marL="1028700" indent="-574675" algn="l">
              <a:spcAft>
                <a:spcPct val="10000"/>
              </a:spcAft>
              <a:buSzPct val="80000"/>
              <a:tabLst>
                <a:tab pos="5481638" algn="r"/>
                <a:tab pos="7138988" algn="r"/>
              </a:tabLst>
            </a:pPr>
            <a:r>
              <a:rPr lang="en-US" sz="1900" b="0">
                <a:solidFill>
                  <a:schemeClr val="tx1"/>
                </a:solidFill>
                <a:latin typeface="Arial" charset="0"/>
              </a:rPr>
              <a:t>Accumulated depreciation	10,000</a:t>
            </a:r>
          </a:p>
          <a:p>
            <a:pPr marL="1028700" indent="-574675" algn="l">
              <a:spcAft>
                <a:spcPct val="10000"/>
              </a:spcAft>
              <a:buSzPct val="80000"/>
              <a:tabLst>
                <a:tab pos="5481638" algn="r"/>
                <a:tab pos="7138988" algn="r"/>
              </a:tabLst>
            </a:pPr>
            <a:r>
              <a:rPr lang="en-US" sz="1900" b="0">
                <a:solidFill>
                  <a:schemeClr val="tx1"/>
                </a:solidFill>
                <a:latin typeface="Arial" charset="0"/>
              </a:rPr>
              <a:t>Loss on disposal of equipment	2,500</a:t>
            </a:r>
          </a:p>
          <a:p>
            <a:pPr marL="1028700" indent="-574675" algn="l">
              <a:spcAft>
                <a:spcPct val="10000"/>
              </a:spcAft>
              <a:buSzPct val="80000"/>
              <a:tabLst>
                <a:tab pos="5481638" algn="r"/>
                <a:tab pos="7138988" algn="r"/>
              </a:tabLst>
            </a:pPr>
            <a:r>
              <a:rPr lang="en-US" sz="1900" b="0">
                <a:solidFill>
                  <a:schemeClr val="tx1"/>
                </a:solidFill>
                <a:latin typeface="Arial" charset="0"/>
              </a:rPr>
              <a:t>	Equipment		28,000</a:t>
            </a:r>
          </a:p>
        </p:txBody>
      </p:sp>
    </p:spTree>
    <p:extLst>
      <p:ext uri="{BB962C8B-B14F-4D97-AF65-F5344CB8AC3E}">
        <p14:creationId xmlns:p14="http://schemas.microsoft.com/office/powerpoint/2010/main" val="1276827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4123">
                                            <p:txEl>
                                              <p:pRg st="0" end="0"/>
                                            </p:txEl>
                                          </p:spTgt>
                                        </p:tgtEl>
                                        <p:attrNameLst>
                                          <p:attrName>style.visibility</p:attrName>
                                        </p:attrNameLst>
                                      </p:cBhvr>
                                      <p:to>
                                        <p:strVal val="visible"/>
                                      </p:to>
                                    </p:set>
                                    <p:animEffect transition="in" filter="wipe(left)">
                                      <p:cBhvr>
                                        <p:cTn id="7" dur="500"/>
                                        <p:tgtEl>
                                          <p:spTgt spid="1114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4123">
                                            <p:txEl>
                                              <p:pRg st="1" end="1"/>
                                            </p:txEl>
                                          </p:spTgt>
                                        </p:tgtEl>
                                        <p:attrNameLst>
                                          <p:attrName>style.visibility</p:attrName>
                                        </p:attrNameLst>
                                      </p:cBhvr>
                                      <p:to>
                                        <p:strVal val="visible"/>
                                      </p:to>
                                    </p:set>
                                    <p:animEffect transition="in" filter="wipe(left)">
                                      <p:cBhvr>
                                        <p:cTn id="12" dur="500"/>
                                        <p:tgtEl>
                                          <p:spTgt spid="1114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4123">
                                            <p:txEl>
                                              <p:pRg st="2" end="2"/>
                                            </p:txEl>
                                          </p:spTgt>
                                        </p:tgtEl>
                                        <p:attrNameLst>
                                          <p:attrName>style.visibility</p:attrName>
                                        </p:attrNameLst>
                                      </p:cBhvr>
                                      <p:to>
                                        <p:strVal val="visible"/>
                                      </p:to>
                                    </p:set>
                                    <p:animEffect transition="in" filter="wipe(left)">
                                      <p:cBhvr>
                                        <p:cTn id="17" dur="500"/>
                                        <p:tgtEl>
                                          <p:spTgt spid="1114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4123">
                                            <p:txEl>
                                              <p:pRg st="3" end="3"/>
                                            </p:txEl>
                                          </p:spTgt>
                                        </p:tgtEl>
                                        <p:attrNameLst>
                                          <p:attrName>style.visibility</p:attrName>
                                        </p:attrNameLst>
                                      </p:cBhvr>
                                      <p:to>
                                        <p:strVal val="visible"/>
                                      </p:to>
                                    </p:set>
                                    <p:animEffect transition="in" filter="wipe(left)">
                                      <p:cBhvr>
                                        <p:cTn id="22" dur="500"/>
                                        <p:tgtEl>
                                          <p:spTgt spid="1114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4123">
                                            <p:txEl>
                                              <p:pRg st="4" end="4"/>
                                            </p:txEl>
                                          </p:spTgt>
                                        </p:tgtEl>
                                        <p:attrNameLst>
                                          <p:attrName>style.visibility</p:attrName>
                                        </p:attrNameLst>
                                      </p:cBhvr>
                                      <p:to>
                                        <p:strVal val="visible"/>
                                      </p:to>
                                    </p:set>
                                    <p:animEffect transition="in" filter="wipe(left)">
                                      <p:cBhvr>
                                        <p:cTn id="27" dur="500"/>
                                        <p:tgtEl>
                                          <p:spTgt spid="1114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4124">
                                            <p:txEl>
                                              <p:pRg st="0" end="0"/>
                                            </p:txEl>
                                          </p:spTgt>
                                        </p:tgtEl>
                                        <p:attrNameLst>
                                          <p:attrName>style.visibility</p:attrName>
                                        </p:attrNameLst>
                                      </p:cBhvr>
                                      <p:to>
                                        <p:strVal val="visible"/>
                                      </p:to>
                                    </p:set>
                                    <p:animEffect transition="in" filter="wipe(left)">
                                      <p:cBhvr>
                                        <p:cTn id="32" dur="500"/>
                                        <p:tgtEl>
                                          <p:spTgt spid="11141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4124">
                                            <p:txEl>
                                              <p:pRg st="1" end="1"/>
                                            </p:txEl>
                                          </p:spTgt>
                                        </p:tgtEl>
                                        <p:attrNameLst>
                                          <p:attrName>style.visibility</p:attrName>
                                        </p:attrNameLst>
                                      </p:cBhvr>
                                      <p:to>
                                        <p:strVal val="visible"/>
                                      </p:to>
                                    </p:set>
                                    <p:animEffect transition="in" filter="wipe(left)">
                                      <p:cBhvr>
                                        <p:cTn id="37" dur="500"/>
                                        <p:tgtEl>
                                          <p:spTgt spid="111412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4124">
                                            <p:txEl>
                                              <p:pRg st="2" end="2"/>
                                            </p:txEl>
                                          </p:spTgt>
                                        </p:tgtEl>
                                        <p:attrNameLst>
                                          <p:attrName>style.visibility</p:attrName>
                                        </p:attrNameLst>
                                      </p:cBhvr>
                                      <p:to>
                                        <p:strVal val="visible"/>
                                      </p:to>
                                    </p:set>
                                    <p:animEffect transition="in" filter="wipe(left)">
                                      <p:cBhvr>
                                        <p:cTn id="42" dur="500"/>
                                        <p:tgtEl>
                                          <p:spTgt spid="111412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4124">
                                            <p:txEl>
                                              <p:pRg st="3" end="3"/>
                                            </p:txEl>
                                          </p:spTgt>
                                        </p:tgtEl>
                                        <p:attrNameLst>
                                          <p:attrName>style.visibility</p:attrName>
                                        </p:attrNameLst>
                                      </p:cBhvr>
                                      <p:to>
                                        <p:strVal val="visible"/>
                                      </p:to>
                                    </p:set>
                                    <p:animEffect transition="in" filter="wipe(left)">
                                      <p:cBhvr>
                                        <p:cTn id="47" dur="500"/>
                                        <p:tgtEl>
                                          <p:spTgt spid="111412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14124">
                                            <p:txEl>
                                              <p:pRg st="4" end="4"/>
                                            </p:txEl>
                                          </p:spTgt>
                                        </p:tgtEl>
                                        <p:attrNameLst>
                                          <p:attrName>style.visibility</p:attrName>
                                        </p:attrNameLst>
                                      </p:cBhvr>
                                      <p:to>
                                        <p:strVal val="visible"/>
                                      </p:to>
                                    </p:set>
                                    <p:animEffect transition="in" filter="wipe(left)">
                                      <p:cBhvr>
                                        <p:cTn id="52" dur="500"/>
                                        <p:tgtEl>
                                          <p:spTgt spid="1114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23" grpId="0" build="p"/>
      <p:bldP spid="111412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006595"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5300" name="Text Box 4"/>
          <p:cNvSpPr txBox="1">
            <a:spLocks noChangeArrowheads="1"/>
          </p:cNvSpPr>
          <p:nvPr/>
        </p:nvSpPr>
        <p:spPr bwMode="auto">
          <a:xfrm>
            <a:off x="901700" y="1970088"/>
            <a:ext cx="7632700" cy="2830512"/>
          </a:xfrm>
          <a:prstGeom prst="rect">
            <a:avLst/>
          </a:prstGeom>
          <a:noFill/>
          <a:ln w="28575" cap="sq" algn="ctr">
            <a:noFill/>
            <a:miter lim="800000"/>
            <a:headEnd type="none" w="sm" len="sm"/>
            <a:tailEnd type="none" w="sm" len="sm"/>
          </a:ln>
        </p:spPr>
        <p:txBody>
          <a:bodyPr>
            <a:spAutoFit/>
          </a:bodyPr>
          <a:lstStyle/>
          <a:p>
            <a:pPr algn="l">
              <a:lnSpc>
                <a:spcPct val="115000"/>
              </a:lnSpc>
              <a:spcBef>
                <a:spcPct val="50000"/>
              </a:spcBef>
              <a:buSzPct val="80000"/>
            </a:pPr>
            <a:r>
              <a:rPr lang="en-US" sz="2100">
                <a:solidFill>
                  <a:srgbClr val="800000"/>
                </a:solidFill>
                <a:latin typeface="Arial" charset="0"/>
              </a:rPr>
              <a:t>Grants </a:t>
            </a:r>
            <a:r>
              <a:rPr lang="en-US" sz="2100" b="0">
                <a:solidFill>
                  <a:schemeClr val="tx1"/>
                </a:solidFill>
                <a:latin typeface="Arial" charset="0"/>
              </a:rPr>
              <a:t>are assistance received from a government in the form of transfers of resources to a company in return for past or future compliance with certain conditions relating to the operating activities of the company.</a:t>
            </a:r>
          </a:p>
          <a:p>
            <a:pPr algn="l">
              <a:lnSpc>
                <a:spcPct val="115000"/>
              </a:lnSpc>
              <a:spcBef>
                <a:spcPct val="50000"/>
              </a:spcBef>
              <a:buSzPct val="80000"/>
            </a:pPr>
            <a:r>
              <a:rPr lang="en-US" sz="2100">
                <a:solidFill>
                  <a:srgbClr val="800000"/>
                </a:solidFill>
                <a:latin typeface="Arial" charset="0"/>
              </a:rPr>
              <a:t>IFRS</a:t>
            </a:r>
            <a:r>
              <a:rPr lang="en-US" sz="2100" b="0">
                <a:solidFill>
                  <a:schemeClr val="tx1"/>
                </a:solidFill>
                <a:latin typeface="Arial" charset="0"/>
              </a:rPr>
              <a:t> requires grants to be recognized in income </a:t>
            </a:r>
            <a:r>
              <a:rPr lang="en-US" sz="2100">
                <a:solidFill>
                  <a:schemeClr val="tx1"/>
                </a:solidFill>
                <a:latin typeface="Arial" charset="0"/>
              </a:rPr>
              <a:t>(income approach)</a:t>
            </a:r>
            <a:r>
              <a:rPr lang="en-US" sz="2100" b="0">
                <a:solidFill>
                  <a:schemeClr val="tx1"/>
                </a:solidFill>
                <a:latin typeface="Arial" charset="0"/>
              </a:rPr>
              <a:t> on a systematic basis that matches them with the related costs that they are intended to compensate.</a:t>
            </a:r>
          </a:p>
        </p:txBody>
      </p:sp>
      <p:sp>
        <p:nvSpPr>
          <p:cNvPr id="55301" name="Text Box 5"/>
          <p:cNvSpPr txBox="1">
            <a:spLocks noChangeArrowheads="1"/>
          </p:cNvSpPr>
          <p:nvPr/>
        </p:nvSpPr>
        <p:spPr bwMode="auto">
          <a:xfrm>
            <a:off x="609600" y="1295400"/>
            <a:ext cx="8001000" cy="561975"/>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Government Grants</a:t>
            </a:r>
          </a:p>
        </p:txBody>
      </p:sp>
    </p:spTree>
    <p:extLst>
      <p:ext uri="{BB962C8B-B14F-4D97-AF65-F5344CB8AC3E}">
        <p14:creationId xmlns:p14="http://schemas.microsoft.com/office/powerpoint/2010/main" val="984673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120259"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6324" name="Text Box 5"/>
          <p:cNvSpPr txBox="1">
            <a:spLocks noChangeArrowheads="1"/>
          </p:cNvSpPr>
          <p:nvPr/>
        </p:nvSpPr>
        <p:spPr bwMode="auto">
          <a:xfrm>
            <a:off x="609600" y="1352550"/>
            <a:ext cx="8001000" cy="4068763"/>
          </a:xfrm>
          <a:prstGeom prst="rect">
            <a:avLst/>
          </a:prstGeom>
          <a:noFill/>
          <a:ln w="28575" cap="sq" algn="ctr">
            <a:noFill/>
            <a:miter lim="800000"/>
            <a:headEnd type="none" w="sm" len="sm"/>
            <a:tailEnd type="none" w="sm" len="sm"/>
          </a:ln>
        </p:spPr>
        <p:txBody>
          <a:bodyPr>
            <a:spAutoFit/>
          </a:bodyPr>
          <a:lstStyle/>
          <a:p>
            <a:pPr algn="l">
              <a:lnSpc>
                <a:spcPct val="125000"/>
              </a:lnSpc>
              <a:spcBef>
                <a:spcPct val="60000"/>
              </a:spcBef>
            </a:pPr>
            <a:r>
              <a:rPr lang="en-US" sz="2000">
                <a:latin typeface="Arial" charset="0"/>
              </a:rPr>
              <a:t>Example 1: Grant for Lab Equipment.  </a:t>
            </a:r>
            <a:r>
              <a:rPr lang="en-US" sz="2000" b="0">
                <a:latin typeface="Arial" charset="0"/>
              </a:rPr>
              <a:t>AG Company received a €500,000 subsidy from the government to purchase lab equipment on January 2, 2011. The lab equipment cost is €2,000,000, has a useful life of five years, and is depreciated on the straight-line basis.</a:t>
            </a:r>
          </a:p>
          <a:p>
            <a:pPr algn="l">
              <a:lnSpc>
                <a:spcPct val="125000"/>
              </a:lnSpc>
              <a:spcBef>
                <a:spcPct val="60000"/>
              </a:spcBef>
            </a:pPr>
            <a:r>
              <a:rPr lang="en-US" sz="2000">
                <a:solidFill>
                  <a:srgbClr val="800000"/>
                </a:solidFill>
                <a:latin typeface="Arial" charset="0"/>
              </a:rPr>
              <a:t>IFRS allows</a:t>
            </a:r>
            <a:r>
              <a:rPr lang="en-US" sz="2000" b="0">
                <a:latin typeface="Arial" charset="0"/>
              </a:rPr>
              <a:t> AG to record this grant in one of two ways: </a:t>
            </a:r>
          </a:p>
          <a:p>
            <a:pPr marL="685800" lvl="1" indent="-457200" algn="l">
              <a:lnSpc>
                <a:spcPct val="125000"/>
              </a:lnSpc>
              <a:spcBef>
                <a:spcPct val="60000"/>
              </a:spcBef>
              <a:buFontTx/>
              <a:buAutoNum type="arabicPeriod"/>
            </a:pPr>
            <a:r>
              <a:rPr lang="en-US" sz="2000">
                <a:solidFill>
                  <a:srgbClr val="800000"/>
                </a:solidFill>
                <a:latin typeface="Arial" charset="0"/>
              </a:rPr>
              <a:t>Credit Deferred Grant Revenue</a:t>
            </a:r>
            <a:r>
              <a:rPr lang="en-US" sz="2000" b="0">
                <a:latin typeface="Arial" charset="0"/>
              </a:rPr>
              <a:t> for the subsidy and amortize the deferred grant revenue over the five-year period. </a:t>
            </a:r>
          </a:p>
          <a:p>
            <a:pPr marL="685800" lvl="1" indent="-457200" algn="l">
              <a:lnSpc>
                <a:spcPct val="125000"/>
              </a:lnSpc>
              <a:spcBef>
                <a:spcPct val="60000"/>
              </a:spcBef>
              <a:buFontTx/>
              <a:buAutoNum type="arabicPeriod"/>
            </a:pPr>
            <a:r>
              <a:rPr lang="en-US" sz="2000">
                <a:solidFill>
                  <a:srgbClr val="800000"/>
                </a:solidFill>
                <a:latin typeface="Arial" charset="0"/>
              </a:rPr>
              <a:t>Credit the lab equipment</a:t>
            </a:r>
            <a:r>
              <a:rPr lang="en-US" sz="2000" b="0">
                <a:latin typeface="Arial" charset="0"/>
              </a:rPr>
              <a:t> for the subsidy and depreciate this amount over the five-year period.</a:t>
            </a:r>
          </a:p>
        </p:txBody>
      </p:sp>
    </p:spTree>
    <p:extLst>
      <p:ext uri="{BB962C8B-B14F-4D97-AF65-F5344CB8AC3E}">
        <p14:creationId xmlns:p14="http://schemas.microsoft.com/office/powerpoint/2010/main" val="2857653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122307"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7348" name="Text Box 4"/>
          <p:cNvSpPr txBox="1">
            <a:spLocks noChangeArrowheads="1"/>
          </p:cNvSpPr>
          <p:nvPr/>
        </p:nvSpPr>
        <p:spPr bwMode="auto">
          <a:xfrm>
            <a:off x="609600" y="1352550"/>
            <a:ext cx="8001000" cy="1552575"/>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pPr>
            <a:r>
              <a:rPr lang="en-US" sz="2000">
                <a:latin typeface="Arial" charset="0"/>
              </a:rPr>
              <a:t>Example 1: Grant for Lab Equipment.   </a:t>
            </a:r>
            <a:r>
              <a:rPr lang="en-US" sz="2000" b="0">
                <a:latin typeface="Arial" charset="0"/>
              </a:rPr>
              <a:t>If AG chooses to </a:t>
            </a:r>
            <a:r>
              <a:rPr lang="en-US" sz="2000">
                <a:latin typeface="Arial" charset="0"/>
              </a:rPr>
              <a:t>record deferred revenue</a:t>
            </a:r>
            <a:r>
              <a:rPr lang="en-US" sz="2000" b="0">
                <a:latin typeface="Arial" charset="0"/>
              </a:rPr>
              <a:t> of $500,000, it amortizes this amount over the five-year period to income ($100,000 per year). The effects on the financial statements at December 31, 2011, are:</a:t>
            </a:r>
            <a:endParaRPr lang="en-US" sz="2000">
              <a:solidFill>
                <a:srgbClr val="008000"/>
              </a:solidFill>
              <a:latin typeface="Arial" charset="0"/>
            </a:endParaRPr>
          </a:p>
        </p:txBody>
      </p:sp>
      <p:pic>
        <p:nvPicPr>
          <p:cNvPr id="57349" name="Picture 5"/>
          <p:cNvPicPr>
            <a:picLocks noChangeAspect="1" noChangeArrowheads="1"/>
          </p:cNvPicPr>
          <p:nvPr/>
        </p:nvPicPr>
        <p:blipFill>
          <a:blip r:embed="rId3"/>
          <a:srcRect/>
          <a:stretch>
            <a:fillRect/>
          </a:stretch>
        </p:blipFill>
        <p:spPr bwMode="auto">
          <a:xfrm>
            <a:off x="952500" y="3209925"/>
            <a:ext cx="7124700" cy="2962275"/>
          </a:xfrm>
          <a:prstGeom prst="rect">
            <a:avLst/>
          </a:prstGeom>
          <a:noFill/>
          <a:ln w="28575" cap="sq">
            <a:noFill/>
            <a:miter lim="800000"/>
            <a:headEnd/>
            <a:tailEnd/>
          </a:ln>
        </p:spPr>
      </p:pic>
      <p:sp>
        <p:nvSpPr>
          <p:cNvPr id="57350" name="Text Box 6"/>
          <p:cNvSpPr txBox="1">
            <a:spLocks noChangeArrowheads="1"/>
          </p:cNvSpPr>
          <p:nvPr/>
        </p:nvSpPr>
        <p:spPr bwMode="auto">
          <a:xfrm>
            <a:off x="6553200" y="2895600"/>
            <a:ext cx="1600200" cy="274638"/>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10-17</a:t>
            </a:r>
          </a:p>
        </p:txBody>
      </p:sp>
    </p:spTree>
    <p:extLst>
      <p:ext uri="{BB962C8B-B14F-4D97-AF65-F5344CB8AC3E}">
        <p14:creationId xmlns:p14="http://schemas.microsoft.com/office/powerpoint/2010/main" val="952385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124355"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8372" name="Text Box 4"/>
          <p:cNvSpPr txBox="1">
            <a:spLocks noChangeArrowheads="1"/>
          </p:cNvSpPr>
          <p:nvPr/>
        </p:nvSpPr>
        <p:spPr bwMode="auto">
          <a:xfrm>
            <a:off x="609600" y="1352550"/>
            <a:ext cx="8001000" cy="1917700"/>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pPr>
            <a:r>
              <a:rPr lang="en-US" sz="2000">
                <a:latin typeface="Arial" charset="0"/>
              </a:rPr>
              <a:t>Example 1: Grant for Lab Equipment.  </a:t>
            </a:r>
            <a:r>
              <a:rPr lang="en-US" sz="2000" b="0">
                <a:latin typeface="Arial" charset="0"/>
              </a:rPr>
              <a:t>If AG chooses to </a:t>
            </a:r>
            <a:r>
              <a:rPr lang="en-US" sz="2000">
                <a:latin typeface="Arial" charset="0"/>
              </a:rPr>
              <a:t>reduce the cost of the lab equipment</a:t>
            </a:r>
            <a:r>
              <a:rPr lang="en-US" sz="2000" b="0">
                <a:latin typeface="Arial" charset="0"/>
              </a:rPr>
              <a:t>, AG reports the equipment at €1,500,000 (€2,000,000  €500,000) and depreciates this amount over the five-year period. The effects on the financial statements at December 31, 2011, are:</a:t>
            </a:r>
          </a:p>
        </p:txBody>
      </p:sp>
      <p:sp>
        <p:nvSpPr>
          <p:cNvPr id="58373" name="Text Box 6"/>
          <p:cNvSpPr txBox="1">
            <a:spLocks noChangeArrowheads="1"/>
          </p:cNvSpPr>
          <p:nvPr/>
        </p:nvSpPr>
        <p:spPr bwMode="auto">
          <a:xfrm>
            <a:off x="7162800" y="34337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10-18</a:t>
            </a:r>
          </a:p>
        </p:txBody>
      </p:sp>
      <p:pic>
        <p:nvPicPr>
          <p:cNvPr id="58374" name="Picture 7"/>
          <p:cNvPicPr>
            <a:picLocks noChangeAspect="1" noChangeArrowheads="1"/>
          </p:cNvPicPr>
          <p:nvPr/>
        </p:nvPicPr>
        <p:blipFill>
          <a:blip r:embed="rId3"/>
          <a:srcRect/>
          <a:stretch>
            <a:fillRect/>
          </a:stretch>
        </p:blipFill>
        <p:spPr bwMode="auto">
          <a:xfrm>
            <a:off x="457200" y="3738563"/>
            <a:ext cx="8229600" cy="1976437"/>
          </a:xfrm>
          <a:prstGeom prst="rect">
            <a:avLst/>
          </a:prstGeom>
          <a:noFill/>
          <a:ln w="28575" cap="sq">
            <a:noFill/>
            <a:miter lim="800000"/>
            <a:headEnd/>
            <a:tailEnd/>
          </a:ln>
        </p:spPr>
      </p:pic>
    </p:spTree>
    <p:extLst>
      <p:ext uri="{BB962C8B-B14F-4D97-AF65-F5344CB8AC3E}">
        <p14:creationId xmlns:p14="http://schemas.microsoft.com/office/powerpoint/2010/main" val="210374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Valuation of PP&amp;E</a:t>
            </a:r>
          </a:p>
        </p:txBody>
      </p:sp>
      <p:sp>
        <p:nvSpPr>
          <p:cNvPr id="1116163" name="Text Box 3"/>
          <p:cNvSpPr txBox="1">
            <a:spLocks noChangeArrowheads="1"/>
          </p:cNvSpPr>
          <p:nvPr/>
        </p:nvSpPr>
        <p:spPr bwMode="auto">
          <a:xfrm>
            <a:off x="914400" y="6369050"/>
            <a:ext cx="8229600" cy="336550"/>
          </a:xfrm>
          <a:prstGeom prst="rect">
            <a:avLst/>
          </a:prstGeom>
          <a:solidFill>
            <a:schemeClr val="bg1"/>
          </a:solidFill>
          <a:ln w="19050">
            <a:noFill/>
            <a:miter lim="800000"/>
            <a:headEnd/>
            <a:tailEnd/>
          </a:ln>
          <a:effectLst/>
        </p:spPr>
        <p:txBody>
          <a:bodyPr>
            <a:spAutoFit/>
          </a:bodyPr>
          <a:lstStyle/>
          <a:p>
            <a:pPr marL="457200" indent="-457200" algn="l">
              <a:spcBef>
                <a:spcPct val="50000"/>
              </a:spcBef>
              <a:defRPr/>
            </a:pPr>
            <a:r>
              <a:rPr lang="en-US" sz="1600" i="1">
                <a:solidFill>
                  <a:schemeClr val="bg2"/>
                </a:solidFill>
                <a:effectLst>
                  <a:outerShdw blurRad="38100" dist="38100" dir="2700000" algn="tl">
                    <a:srgbClr val="C0C0C0"/>
                  </a:outerShdw>
                </a:effectLst>
                <a:latin typeface="Arial" charset="0"/>
              </a:rPr>
              <a:t>LO 5  Understand accounting issues related to acquiring and valuing plant assets.</a:t>
            </a:r>
          </a:p>
        </p:txBody>
      </p:sp>
      <p:sp>
        <p:nvSpPr>
          <p:cNvPr id="59396" name="Text Box 4"/>
          <p:cNvSpPr txBox="1">
            <a:spLocks noChangeArrowheads="1"/>
          </p:cNvSpPr>
          <p:nvPr/>
        </p:nvSpPr>
        <p:spPr bwMode="auto">
          <a:xfrm>
            <a:off x="901700" y="1981200"/>
            <a:ext cx="7785100" cy="3933825"/>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tabLst>
                <a:tab pos="457200" algn="l"/>
                <a:tab pos="914400" algn="l"/>
                <a:tab pos="5600700" algn="r"/>
                <a:tab pos="6629400" algn="r"/>
              </a:tabLst>
            </a:pPr>
            <a:r>
              <a:rPr lang="en-US" sz="2100" b="0">
                <a:latin typeface="Arial" charset="0"/>
              </a:rPr>
              <a:t>When a company </a:t>
            </a:r>
            <a:r>
              <a:rPr lang="en-US" sz="2100">
                <a:latin typeface="Arial" charset="0"/>
              </a:rPr>
              <a:t>contributes a non-monetary asset</a:t>
            </a:r>
            <a:r>
              <a:rPr lang="en-US" sz="2100" b="0">
                <a:latin typeface="Arial" charset="0"/>
              </a:rPr>
              <a:t>, it should record the amount of the donation as an expense at the fair value of the donated asset. </a:t>
            </a:r>
          </a:p>
          <a:p>
            <a:pPr algn="l">
              <a:lnSpc>
                <a:spcPct val="120000"/>
              </a:lnSpc>
              <a:spcBef>
                <a:spcPct val="50000"/>
              </a:spcBef>
              <a:tabLst>
                <a:tab pos="457200" algn="l"/>
                <a:tab pos="914400" algn="l"/>
                <a:tab pos="5600700" algn="r"/>
                <a:tab pos="6629400" algn="r"/>
              </a:tabLst>
            </a:pPr>
            <a:r>
              <a:rPr lang="en-US" sz="2100">
                <a:solidFill>
                  <a:srgbClr val="800000"/>
                </a:solidFill>
                <a:latin typeface="Arial" charset="0"/>
              </a:rPr>
              <a:t>Illustration:</a:t>
            </a:r>
            <a:r>
              <a:rPr lang="en-US" sz="2100" b="0">
                <a:latin typeface="Arial" charset="0"/>
              </a:rPr>
              <a:t>  Kline Industries donates land to the City of San Paulo for a city park. The land cost $80,000 and has a fair value of $110,000. Kline Industries records this donation as follows.</a:t>
            </a:r>
          </a:p>
          <a:p>
            <a:pPr algn="l">
              <a:lnSpc>
                <a:spcPct val="110000"/>
              </a:lnSpc>
              <a:spcBef>
                <a:spcPct val="70000"/>
              </a:spcBef>
              <a:tabLst>
                <a:tab pos="457200" algn="l"/>
                <a:tab pos="914400" algn="l"/>
                <a:tab pos="5600700" algn="r"/>
                <a:tab pos="6629400" algn="r"/>
              </a:tabLst>
            </a:pPr>
            <a:r>
              <a:rPr lang="en-US" sz="2100" b="0">
                <a:latin typeface="Arial" charset="0"/>
              </a:rPr>
              <a:t>	Contribution Expense 	110,000</a:t>
            </a:r>
          </a:p>
          <a:p>
            <a:pPr algn="l">
              <a:lnSpc>
                <a:spcPct val="110000"/>
              </a:lnSpc>
              <a:spcBef>
                <a:spcPct val="15000"/>
              </a:spcBef>
              <a:tabLst>
                <a:tab pos="457200" algn="l"/>
                <a:tab pos="914400" algn="l"/>
                <a:tab pos="5600700" algn="r"/>
                <a:tab pos="6629400" algn="r"/>
              </a:tabLst>
            </a:pPr>
            <a:r>
              <a:rPr lang="en-US" sz="2100" b="0">
                <a:latin typeface="Arial" charset="0"/>
              </a:rPr>
              <a:t>		Land 		80,000</a:t>
            </a:r>
          </a:p>
          <a:p>
            <a:pPr algn="l">
              <a:lnSpc>
                <a:spcPct val="110000"/>
              </a:lnSpc>
              <a:spcBef>
                <a:spcPct val="15000"/>
              </a:spcBef>
              <a:tabLst>
                <a:tab pos="457200" algn="l"/>
                <a:tab pos="914400" algn="l"/>
                <a:tab pos="5600700" algn="r"/>
                <a:tab pos="6629400" algn="r"/>
              </a:tabLst>
            </a:pPr>
            <a:r>
              <a:rPr lang="en-US" sz="2100" b="0">
                <a:latin typeface="Arial" charset="0"/>
              </a:rPr>
              <a:t>		Gain on Disposal of Land 		30,000</a:t>
            </a:r>
          </a:p>
        </p:txBody>
      </p:sp>
      <p:sp>
        <p:nvSpPr>
          <p:cNvPr id="59397" name="Text Box 5"/>
          <p:cNvSpPr txBox="1">
            <a:spLocks noChangeArrowheads="1"/>
          </p:cNvSpPr>
          <p:nvPr/>
        </p:nvSpPr>
        <p:spPr bwMode="auto">
          <a:xfrm>
            <a:off x="609600" y="1371600"/>
            <a:ext cx="8001000" cy="528638"/>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600">
                <a:solidFill>
                  <a:schemeClr val="tx1"/>
                </a:solidFill>
                <a:latin typeface="Arial" charset="0"/>
              </a:rPr>
              <a:t>Contributions</a:t>
            </a:r>
            <a:endParaRPr lang="en-US" sz="2600" b="0">
              <a:solidFill>
                <a:schemeClr val="tx1"/>
              </a:solidFill>
              <a:latin typeface="Arial" charset="0"/>
            </a:endParaRPr>
          </a:p>
        </p:txBody>
      </p:sp>
    </p:spTree>
    <p:extLst>
      <p:ext uri="{BB962C8B-B14F-4D97-AF65-F5344CB8AC3E}">
        <p14:creationId xmlns:p14="http://schemas.microsoft.com/office/powerpoint/2010/main" val="1329367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Costs Subsequent to Acquisition</a:t>
            </a:r>
          </a:p>
        </p:txBody>
      </p:sp>
      <p:sp>
        <p:nvSpPr>
          <p:cNvPr id="1008643" name="Text Box 3"/>
          <p:cNvSpPr txBox="1">
            <a:spLocks noChangeArrowheads="1"/>
          </p:cNvSpPr>
          <p:nvPr/>
        </p:nvSpPr>
        <p:spPr bwMode="auto">
          <a:xfrm>
            <a:off x="838200" y="6369050"/>
            <a:ext cx="8229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  Describe the accounting treatment for costs subsequent to acquisition.</a:t>
            </a:r>
          </a:p>
        </p:txBody>
      </p:sp>
      <p:sp>
        <p:nvSpPr>
          <p:cNvPr id="60420" name="Text Box 4"/>
          <p:cNvSpPr txBox="1">
            <a:spLocks noChangeArrowheads="1"/>
          </p:cNvSpPr>
          <p:nvPr/>
        </p:nvSpPr>
        <p:spPr bwMode="auto">
          <a:xfrm>
            <a:off x="673100" y="1458913"/>
            <a:ext cx="7937500" cy="2333625"/>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tabLst>
                <a:tab pos="5600700" algn="r"/>
                <a:tab pos="6629400" algn="r"/>
              </a:tabLst>
            </a:pPr>
            <a:r>
              <a:rPr lang="en-US" sz="2100" b="0">
                <a:latin typeface="Arial" charset="0"/>
              </a:rPr>
              <a:t>Recognize </a:t>
            </a:r>
            <a:r>
              <a:rPr lang="en-US" sz="2100">
                <a:solidFill>
                  <a:srgbClr val="800000"/>
                </a:solidFill>
                <a:latin typeface="Arial" charset="0"/>
              </a:rPr>
              <a:t>costs subsequent to acquisition</a:t>
            </a:r>
            <a:r>
              <a:rPr lang="en-US" sz="2100" b="0">
                <a:latin typeface="Arial" charset="0"/>
              </a:rPr>
              <a:t> as an asset when the costs can be </a:t>
            </a:r>
          </a:p>
          <a:p>
            <a:pPr marL="628650" lvl="1" indent="-514350" algn="l">
              <a:lnSpc>
                <a:spcPct val="120000"/>
              </a:lnSpc>
              <a:spcBef>
                <a:spcPct val="50000"/>
              </a:spcBef>
              <a:buClr>
                <a:srgbClr val="800000"/>
              </a:buClr>
              <a:buSzPct val="80000"/>
              <a:buFont typeface="Arial" charset="0"/>
              <a:buChar char="►"/>
              <a:tabLst>
                <a:tab pos="5600700" algn="r"/>
                <a:tab pos="6629400" algn="r"/>
              </a:tabLst>
            </a:pPr>
            <a:r>
              <a:rPr lang="en-US" sz="2100">
                <a:solidFill>
                  <a:srgbClr val="800000"/>
                </a:solidFill>
                <a:latin typeface="Arial" charset="0"/>
              </a:rPr>
              <a:t>measured reliably</a:t>
            </a:r>
            <a:r>
              <a:rPr lang="en-US" sz="2100" b="0">
                <a:latin typeface="Arial" charset="0"/>
              </a:rPr>
              <a:t> and </a:t>
            </a:r>
          </a:p>
          <a:p>
            <a:pPr marL="628650" lvl="1" indent="-514350" algn="l">
              <a:lnSpc>
                <a:spcPct val="120000"/>
              </a:lnSpc>
              <a:spcBef>
                <a:spcPct val="50000"/>
              </a:spcBef>
              <a:buClr>
                <a:srgbClr val="800000"/>
              </a:buClr>
              <a:buSzPct val="80000"/>
              <a:buFont typeface="Arial" charset="0"/>
              <a:buChar char="►"/>
              <a:tabLst>
                <a:tab pos="5600700" algn="r"/>
                <a:tab pos="6629400" algn="r"/>
              </a:tabLst>
            </a:pPr>
            <a:r>
              <a:rPr lang="en-US" sz="2100" b="0">
                <a:latin typeface="Arial" charset="0"/>
              </a:rPr>
              <a:t>it is probable that the company will </a:t>
            </a:r>
            <a:r>
              <a:rPr lang="en-US" sz="2100">
                <a:solidFill>
                  <a:srgbClr val="800000"/>
                </a:solidFill>
                <a:latin typeface="Arial" charset="0"/>
              </a:rPr>
              <a:t>obtain future economic benefits</a:t>
            </a:r>
            <a:r>
              <a:rPr lang="en-US" sz="2100" b="0">
                <a:latin typeface="Arial" charset="0"/>
              </a:rPr>
              <a:t>. </a:t>
            </a:r>
          </a:p>
        </p:txBody>
      </p:sp>
      <p:sp>
        <p:nvSpPr>
          <p:cNvPr id="60421" name="Text Box 7"/>
          <p:cNvSpPr txBox="1">
            <a:spLocks noChangeArrowheads="1"/>
          </p:cNvSpPr>
          <p:nvPr/>
        </p:nvSpPr>
        <p:spPr bwMode="auto">
          <a:xfrm>
            <a:off x="1282700" y="3916363"/>
            <a:ext cx="6946900" cy="1919287"/>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tabLst>
                <a:tab pos="5600700" algn="r"/>
                <a:tab pos="6629400" algn="r"/>
              </a:tabLst>
            </a:pPr>
            <a:r>
              <a:rPr lang="en-US" sz="2100">
                <a:latin typeface="Arial" charset="0"/>
              </a:rPr>
              <a:t>Future economic benefit</a:t>
            </a:r>
            <a:r>
              <a:rPr lang="en-US" sz="2100" b="0">
                <a:latin typeface="Arial" charset="0"/>
              </a:rPr>
              <a:t> would include 	increases in</a:t>
            </a:r>
          </a:p>
          <a:p>
            <a:pPr marL="685800" lvl="1" indent="-457200" algn="l">
              <a:lnSpc>
                <a:spcPct val="120000"/>
              </a:lnSpc>
              <a:spcBef>
                <a:spcPct val="30000"/>
              </a:spcBef>
              <a:buFontTx/>
              <a:buAutoNum type="arabicPeriod"/>
              <a:tabLst>
                <a:tab pos="5600700" algn="r"/>
                <a:tab pos="6629400" algn="r"/>
              </a:tabLst>
            </a:pPr>
            <a:r>
              <a:rPr lang="en-US" sz="2100" b="0">
                <a:latin typeface="Arial" charset="0"/>
              </a:rPr>
              <a:t>useful life, </a:t>
            </a:r>
          </a:p>
          <a:p>
            <a:pPr marL="685800" lvl="1" indent="-457200" algn="l">
              <a:lnSpc>
                <a:spcPct val="120000"/>
              </a:lnSpc>
              <a:spcBef>
                <a:spcPct val="30000"/>
              </a:spcBef>
              <a:buFontTx/>
              <a:buAutoNum type="arabicPeriod"/>
              <a:tabLst>
                <a:tab pos="5600700" algn="r"/>
                <a:tab pos="6629400" algn="r"/>
              </a:tabLst>
            </a:pPr>
            <a:r>
              <a:rPr lang="en-US" sz="2100" b="0">
                <a:latin typeface="Arial" charset="0"/>
              </a:rPr>
              <a:t>quantity of product produced, and</a:t>
            </a:r>
          </a:p>
          <a:p>
            <a:pPr marL="685800" lvl="1" indent="-457200" algn="l">
              <a:lnSpc>
                <a:spcPct val="120000"/>
              </a:lnSpc>
              <a:spcBef>
                <a:spcPct val="30000"/>
              </a:spcBef>
              <a:buFontTx/>
              <a:buAutoNum type="arabicPeriod"/>
              <a:tabLst>
                <a:tab pos="5600700" algn="r"/>
                <a:tab pos="6629400" algn="r"/>
              </a:tabLst>
            </a:pPr>
            <a:r>
              <a:rPr lang="en-US" sz="2100" b="0">
                <a:latin typeface="Arial" charset="0"/>
              </a:rPr>
              <a:t>quality of product produced.</a:t>
            </a:r>
          </a:p>
        </p:txBody>
      </p:sp>
    </p:spTree>
    <p:extLst>
      <p:ext uri="{BB962C8B-B14F-4D97-AF65-F5344CB8AC3E}">
        <p14:creationId xmlns:p14="http://schemas.microsoft.com/office/powerpoint/2010/main" val="2750367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bwMode="auto">
          <a:xfrm>
            <a:off x="457200" y="3810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Costs Subsequent to Acquisition</a:t>
            </a:r>
          </a:p>
        </p:txBody>
      </p:sp>
      <p:sp>
        <p:nvSpPr>
          <p:cNvPr id="1010691" name="Text Box 3"/>
          <p:cNvSpPr txBox="1">
            <a:spLocks noChangeArrowheads="1"/>
          </p:cNvSpPr>
          <p:nvPr/>
        </p:nvSpPr>
        <p:spPr bwMode="auto">
          <a:xfrm>
            <a:off x="8077200" y="6445250"/>
            <a:ext cx="9906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6</a:t>
            </a:r>
          </a:p>
        </p:txBody>
      </p:sp>
      <p:pic>
        <p:nvPicPr>
          <p:cNvPr id="61444" name="Picture 12"/>
          <p:cNvPicPr>
            <a:picLocks noChangeAspect="1" noChangeArrowheads="1"/>
          </p:cNvPicPr>
          <p:nvPr/>
        </p:nvPicPr>
        <p:blipFill>
          <a:blip r:embed="rId3"/>
          <a:srcRect/>
          <a:stretch>
            <a:fillRect/>
          </a:stretch>
        </p:blipFill>
        <p:spPr bwMode="auto">
          <a:xfrm>
            <a:off x="457200" y="1295400"/>
            <a:ext cx="8229600" cy="2601913"/>
          </a:xfrm>
          <a:prstGeom prst="rect">
            <a:avLst/>
          </a:prstGeom>
          <a:noFill/>
          <a:ln w="28575" cap="sq">
            <a:noFill/>
            <a:miter lim="800000"/>
            <a:headEnd/>
            <a:tailEnd/>
          </a:ln>
        </p:spPr>
      </p:pic>
      <p:pic>
        <p:nvPicPr>
          <p:cNvPr id="61445" name="Picture 13"/>
          <p:cNvPicPr>
            <a:picLocks noChangeAspect="1" noChangeArrowheads="1"/>
          </p:cNvPicPr>
          <p:nvPr/>
        </p:nvPicPr>
        <p:blipFill>
          <a:blip r:embed="rId4"/>
          <a:srcRect/>
          <a:stretch>
            <a:fillRect/>
          </a:stretch>
        </p:blipFill>
        <p:spPr bwMode="auto">
          <a:xfrm>
            <a:off x="457200" y="4073525"/>
            <a:ext cx="8229600" cy="2327275"/>
          </a:xfrm>
          <a:prstGeom prst="rect">
            <a:avLst/>
          </a:prstGeom>
          <a:noFill/>
          <a:ln w="28575" cap="sq">
            <a:noFill/>
            <a:miter lim="800000"/>
            <a:headEnd/>
            <a:tailEnd/>
          </a:ln>
        </p:spPr>
      </p:pic>
      <p:sp>
        <p:nvSpPr>
          <p:cNvPr id="61446" name="Text Box 14"/>
          <p:cNvSpPr txBox="1">
            <a:spLocks noChangeArrowheads="1"/>
          </p:cNvSpPr>
          <p:nvPr/>
        </p:nvSpPr>
        <p:spPr bwMode="auto">
          <a:xfrm>
            <a:off x="7010400" y="4144963"/>
            <a:ext cx="1600200" cy="274637"/>
          </a:xfrm>
          <a:prstGeom prst="rect">
            <a:avLst/>
          </a:prstGeom>
          <a:noFill/>
          <a:ln w="28575" algn="ctr">
            <a:noFill/>
            <a:miter lim="800000"/>
            <a:headEnd/>
            <a:tailEnd/>
          </a:ln>
        </p:spPr>
        <p:txBody>
          <a:bodyPr>
            <a:spAutoFit/>
          </a:bodyPr>
          <a:lstStyle/>
          <a:p>
            <a:pPr algn="r">
              <a:spcBef>
                <a:spcPct val="50000"/>
              </a:spcBef>
            </a:pPr>
            <a:r>
              <a:rPr lang="en-US" sz="1200">
                <a:solidFill>
                  <a:srgbClr val="CC0000"/>
                </a:solidFill>
                <a:latin typeface="Arial" charset="0"/>
              </a:rPr>
              <a:t>Illustration 10-21</a:t>
            </a:r>
          </a:p>
        </p:txBody>
      </p:sp>
    </p:spTree>
    <p:extLst>
      <p:ext uri="{BB962C8B-B14F-4D97-AF65-F5344CB8AC3E}">
        <p14:creationId xmlns:p14="http://schemas.microsoft.com/office/powerpoint/2010/main" val="2437685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7" name="Rectangle 3"/>
          <p:cNvSpPr>
            <a:spLocks noChangeArrowheads="1"/>
          </p:cNvSpPr>
          <p:nvPr/>
        </p:nvSpPr>
        <p:spPr bwMode="auto">
          <a:xfrm>
            <a:off x="304800" y="2133600"/>
            <a:ext cx="21336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Acquisition</a:t>
            </a:r>
          </a:p>
        </p:txBody>
      </p:sp>
      <p:sp>
        <p:nvSpPr>
          <p:cNvPr id="932868" name="Rectangle 4"/>
          <p:cNvSpPr>
            <a:spLocks noChangeArrowheads="1"/>
          </p:cNvSpPr>
          <p:nvPr/>
        </p:nvSpPr>
        <p:spPr bwMode="auto">
          <a:xfrm>
            <a:off x="304800" y="3124200"/>
            <a:ext cx="2133600" cy="22098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Acquisition costs: land, buildings, equipment</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Self-constructed assets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Interest costs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Observations</a:t>
            </a:r>
          </a:p>
        </p:txBody>
      </p:sp>
      <p:sp>
        <p:nvSpPr>
          <p:cNvPr id="932871" name="Rectangle 7"/>
          <p:cNvSpPr>
            <a:spLocks noChangeArrowheads="1"/>
          </p:cNvSpPr>
          <p:nvPr/>
        </p:nvSpPr>
        <p:spPr bwMode="auto">
          <a:xfrm>
            <a:off x="2438400" y="2133600"/>
            <a:ext cx="21336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Valuation</a:t>
            </a:r>
          </a:p>
        </p:txBody>
      </p:sp>
      <p:sp>
        <p:nvSpPr>
          <p:cNvPr id="932872" name="Rectangle 8"/>
          <p:cNvSpPr>
            <a:spLocks noChangeArrowheads="1"/>
          </p:cNvSpPr>
          <p:nvPr/>
        </p:nvSpPr>
        <p:spPr bwMode="auto">
          <a:xfrm>
            <a:off x="4572000" y="2133600"/>
            <a:ext cx="21336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Cost Subsequent to Acquisition</a:t>
            </a:r>
          </a:p>
        </p:txBody>
      </p:sp>
      <p:sp>
        <p:nvSpPr>
          <p:cNvPr id="932873" name="Rectangle 9"/>
          <p:cNvSpPr>
            <a:spLocks noChangeArrowheads="1"/>
          </p:cNvSpPr>
          <p:nvPr/>
        </p:nvSpPr>
        <p:spPr bwMode="auto">
          <a:xfrm>
            <a:off x="6705600" y="2133600"/>
            <a:ext cx="2133600" cy="91440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a:solidFill>
                  <a:schemeClr val="tx1"/>
                </a:solidFill>
                <a:effectLst>
                  <a:outerShdw blurRad="38100" dist="38100" dir="2700000" algn="tl">
                    <a:srgbClr val="FFFFFF"/>
                  </a:outerShdw>
                </a:effectLst>
                <a:latin typeface="Arial" charset="0"/>
              </a:rPr>
              <a:t>Dispositions</a:t>
            </a:r>
          </a:p>
        </p:txBody>
      </p:sp>
      <p:sp>
        <p:nvSpPr>
          <p:cNvPr id="932874" name="Rectangle 10"/>
          <p:cNvSpPr>
            <a:spLocks noChangeArrowheads="1"/>
          </p:cNvSpPr>
          <p:nvPr/>
        </p:nvSpPr>
        <p:spPr bwMode="auto">
          <a:xfrm>
            <a:off x="2438400" y="3124200"/>
            <a:ext cx="2133600" cy="28194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Cash discounts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Deferred contracts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Lump-sum purchases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Stock issuance</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Non-monetary exchanges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Government grants</a:t>
            </a:r>
          </a:p>
        </p:txBody>
      </p:sp>
      <p:sp>
        <p:nvSpPr>
          <p:cNvPr id="932875" name="Rectangle 11"/>
          <p:cNvSpPr>
            <a:spLocks noChangeArrowheads="1"/>
          </p:cNvSpPr>
          <p:nvPr/>
        </p:nvSpPr>
        <p:spPr bwMode="auto">
          <a:xfrm>
            <a:off x="6705600" y="3124200"/>
            <a:ext cx="2133600" cy="19812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Sale</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Involuntary conversion</a:t>
            </a:r>
          </a:p>
        </p:txBody>
      </p:sp>
      <p:sp>
        <p:nvSpPr>
          <p:cNvPr id="932880" name="Rectangle 16"/>
          <p:cNvSpPr>
            <a:spLocks noChangeArrowheads="1"/>
          </p:cNvSpPr>
          <p:nvPr/>
        </p:nvSpPr>
        <p:spPr bwMode="auto">
          <a:xfrm>
            <a:off x="4572000" y="3124200"/>
            <a:ext cx="2133600" cy="28194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Additions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Improvements and replacements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Rearrangement and reorganization</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Repairs</a:t>
            </a:r>
          </a:p>
          <a:p>
            <a:pPr marL="228600" indent="-228600" algn="l">
              <a:spcBef>
                <a:spcPct val="25000"/>
              </a:spcBef>
              <a:buClr>
                <a:srgbClr val="CC0000"/>
              </a:buClr>
              <a:buSzPct val="75000"/>
              <a:buFont typeface="Wingdings" pitchFamily="2" charset="2"/>
              <a:buBlip>
                <a:blip r:embed="rId3"/>
              </a:buBlip>
              <a:defRPr/>
            </a:pPr>
            <a:r>
              <a:rPr lang="en-US" sz="1600" b="0">
                <a:solidFill>
                  <a:schemeClr val="tx1"/>
                </a:solidFill>
                <a:effectLst>
                  <a:outerShdw blurRad="38100" dist="38100" dir="2700000" algn="tl">
                    <a:srgbClr val="C0C0C0"/>
                  </a:outerShdw>
                </a:effectLst>
                <a:latin typeface="Arial" charset="0"/>
              </a:rPr>
              <a:t>Summary</a:t>
            </a:r>
          </a:p>
        </p:txBody>
      </p:sp>
      <p:cxnSp>
        <p:nvCxnSpPr>
          <p:cNvPr id="13322" name="AutoShape 17"/>
          <p:cNvCxnSpPr>
            <a:cxnSpLocks noChangeShapeType="1"/>
            <a:stCxn id="932866" idx="2"/>
            <a:endCxn id="932867" idx="0"/>
          </p:cNvCxnSpPr>
          <p:nvPr/>
        </p:nvCxnSpPr>
        <p:spPr bwMode="auto">
          <a:xfrm rot="5400000">
            <a:off x="2594769" y="148431"/>
            <a:ext cx="742950" cy="3189288"/>
          </a:xfrm>
          <a:prstGeom prst="bentConnector3">
            <a:avLst>
              <a:gd name="adj1" fmla="val 51282"/>
            </a:avLst>
          </a:prstGeom>
          <a:noFill/>
          <a:ln w="38100" cap="sq">
            <a:solidFill>
              <a:srgbClr val="009A96"/>
            </a:solidFill>
            <a:miter lim="800000"/>
            <a:headEnd/>
            <a:tailEnd type="triangle" w="med" len="med"/>
          </a:ln>
        </p:spPr>
      </p:cxnSp>
      <p:cxnSp>
        <p:nvCxnSpPr>
          <p:cNvPr id="13323" name="AutoShape 18"/>
          <p:cNvCxnSpPr>
            <a:cxnSpLocks noChangeShapeType="1"/>
            <a:stCxn id="932866" idx="2"/>
            <a:endCxn id="932873" idx="0"/>
          </p:cNvCxnSpPr>
          <p:nvPr/>
        </p:nvCxnSpPr>
        <p:spPr bwMode="auto">
          <a:xfrm rot="16200000" flipH="1">
            <a:off x="5795169" y="137319"/>
            <a:ext cx="742950" cy="3211512"/>
          </a:xfrm>
          <a:prstGeom prst="bentConnector3">
            <a:avLst>
              <a:gd name="adj1" fmla="val 51282"/>
            </a:avLst>
          </a:prstGeom>
          <a:noFill/>
          <a:ln w="38100" cap="sq">
            <a:solidFill>
              <a:srgbClr val="009A96"/>
            </a:solidFill>
            <a:miter lim="800000"/>
            <a:headEnd/>
            <a:tailEnd type="triangle" w="med" len="med"/>
          </a:ln>
        </p:spPr>
      </p:cxnSp>
      <p:sp>
        <p:nvSpPr>
          <p:cNvPr id="932866" name="Rectangle 2"/>
          <p:cNvSpPr>
            <a:spLocks noChangeArrowheads="1"/>
          </p:cNvSpPr>
          <p:nvPr/>
        </p:nvSpPr>
        <p:spPr bwMode="auto">
          <a:xfrm>
            <a:off x="255588" y="381000"/>
            <a:ext cx="8610600" cy="990600"/>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2900">
                <a:solidFill>
                  <a:schemeClr val="bg1"/>
                </a:solidFill>
                <a:effectLst>
                  <a:outerShdw blurRad="38100" dist="38100" dir="2700000" algn="tl">
                    <a:srgbClr val="000000"/>
                  </a:outerShdw>
                </a:effectLst>
                <a:latin typeface="Arial" charset="0"/>
              </a:rPr>
              <a:t>Acquisition and Disposition of                  Property, Plant, and Equipment</a:t>
            </a:r>
          </a:p>
        </p:txBody>
      </p:sp>
    </p:spTree>
    <p:extLst>
      <p:ext uri="{BB962C8B-B14F-4D97-AF65-F5344CB8AC3E}">
        <p14:creationId xmlns:p14="http://schemas.microsoft.com/office/powerpoint/2010/main" val="4262000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102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Disposition of PP&amp;E</a:t>
            </a:r>
          </a:p>
        </p:txBody>
      </p:sp>
      <p:sp>
        <p:nvSpPr>
          <p:cNvPr id="1012739" name="Text Box 1027"/>
          <p:cNvSpPr txBox="1">
            <a:spLocks noChangeArrowheads="1"/>
          </p:cNvSpPr>
          <p:nvPr/>
        </p:nvSpPr>
        <p:spPr bwMode="auto">
          <a:xfrm>
            <a:off x="3657600" y="6248400"/>
            <a:ext cx="54102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Describe the accounting treatment for the disposal of property, plant, and equipment.</a:t>
            </a:r>
          </a:p>
        </p:txBody>
      </p:sp>
      <p:sp>
        <p:nvSpPr>
          <p:cNvPr id="62468" name="Rectangle 1032"/>
          <p:cNvSpPr>
            <a:spLocks noChangeArrowheads="1"/>
          </p:cNvSpPr>
          <p:nvPr/>
        </p:nvSpPr>
        <p:spPr bwMode="auto">
          <a:xfrm>
            <a:off x="685800" y="1524000"/>
            <a:ext cx="8077200" cy="3244850"/>
          </a:xfrm>
          <a:prstGeom prst="rect">
            <a:avLst/>
          </a:prstGeom>
          <a:noFill/>
          <a:ln w="28575" cap="sq">
            <a:noFill/>
            <a:miter lim="800000"/>
            <a:headEnd/>
            <a:tailEnd/>
          </a:ln>
        </p:spPr>
        <p:txBody>
          <a:bodyPr>
            <a:spAutoFit/>
          </a:bodyPr>
          <a:lstStyle/>
          <a:p>
            <a:pPr algn="l">
              <a:lnSpc>
                <a:spcPct val="130000"/>
              </a:lnSpc>
              <a:spcBef>
                <a:spcPct val="30000"/>
              </a:spcBef>
            </a:pPr>
            <a:r>
              <a:rPr lang="en-US" sz="2300" b="0">
                <a:latin typeface="Arial" charset="0"/>
              </a:rPr>
              <a:t>A company may retire plant assets voluntarily or dispose of them by</a:t>
            </a:r>
          </a:p>
          <a:p>
            <a:pPr marL="682625" lvl="1" indent="-450850" algn="l">
              <a:lnSpc>
                <a:spcPct val="130000"/>
              </a:lnSpc>
              <a:spcBef>
                <a:spcPct val="30000"/>
              </a:spcBef>
              <a:buClr>
                <a:srgbClr val="800000"/>
              </a:buClr>
              <a:buSzPct val="80000"/>
              <a:buFont typeface="Wingdings" pitchFamily="2" charset="2"/>
              <a:buChar char="u"/>
            </a:pPr>
            <a:r>
              <a:rPr lang="en-US" sz="2300" b="0">
                <a:latin typeface="Arial" charset="0"/>
              </a:rPr>
              <a:t>sale, </a:t>
            </a:r>
          </a:p>
          <a:p>
            <a:pPr marL="682625" lvl="1" indent="-450850" algn="l">
              <a:lnSpc>
                <a:spcPct val="130000"/>
              </a:lnSpc>
              <a:spcBef>
                <a:spcPct val="30000"/>
              </a:spcBef>
              <a:buClr>
                <a:srgbClr val="800000"/>
              </a:buClr>
              <a:buSzPct val="80000"/>
              <a:buFont typeface="Wingdings" pitchFamily="2" charset="2"/>
              <a:buChar char="u"/>
            </a:pPr>
            <a:r>
              <a:rPr lang="en-US" sz="2300" b="0">
                <a:latin typeface="Arial" charset="0"/>
              </a:rPr>
              <a:t>exchange, </a:t>
            </a:r>
          </a:p>
          <a:p>
            <a:pPr marL="682625" lvl="1" indent="-450850" algn="l">
              <a:lnSpc>
                <a:spcPct val="130000"/>
              </a:lnSpc>
              <a:spcBef>
                <a:spcPct val="30000"/>
              </a:spcBef>
              <a:buClr>
                <a:srgbClr val="800000"/>
              </a:buClr>
              <a:buSzPct val="80000"/>
              <a:buFont typeface="Wingdings" pitchFamily="2" charset="2"/>
              <a:buChar char="u"/>
            </a:pPr>
            <a:r>
              <a:rPr lang="en-US" sz="2300" b="0">
                <a:latin typeface="Arial" charset="0"/>
              </a:rPr>
              <a:t>involuntary conversion, or </a:t>
            </a:r>
          </a:p>
          <a:p>
            <a:pPr marL="682625" lvl="1" indent="-450850" algn="l">
              <a:lnSpc>
                <a:spcPct val="130000"/>
              </a:lnSpc>
              <a:spcBef>
                <a:spcPct val="30000"/>
              </a:spcBef>
              <a:buClr>
                <a:srgbClr val="800000"/>
              </a:buClr>
              <a:buSzPct val="80000"/>
              <a:buFont typeface="Wingdings" pitchFamily="2" charset="2"/>
              <a:buChar char="u"/>
            </a:pPr>
            <a:r>
              <a:rPr lang="en-US" sz="2300" b="0">
                <a:latin typeface="Arial" charset="0"/>
              </a:rPr>
              <a:t>abandonment. </a:t>
            </a:r>
          </a:p>
        </p:txBody>
      </p:sp>
      <p:sp>
        <p:nvSpPr>
          <p:cNvPr id="62469" name="Rectangle 1033"/>
          <p:cNvSpPr>
            <a:spLocks noChangeArrowheads="1"/>
          </p:cNvSpPr>
          <p:nvPr/>
        </p:nvSpPr>
        <p:spPr bwMode="auto">
          <a:xfrm>
            <a:off x="685800" y="4959350"/>
            <a:ext cx="8077200" cy="527050"/>
          </a:xfrm>
          <a:prstGeom prst="rect">
            <a:avLst/>
          </a:prstGeom>
          <a:noFill/>
          <a:ln w="28575" cap="sq" algn="ctr">
            <a:noFill/>
            <a:miter lim="800000"/>
            <a:headEnd/>
            <a:tailEnd/>
          </a:ln>
        </p:spPr>
        <p:txBody>
          <a:bodyPr>
            <a:spAutoFit/>
          </a:bodyPr>
          <a:lstStyle/>
          <a:p>
            <a:pPr marL="688975" lvl="1" indent="-457200" algn="l">
              <a:lnSpc>
                <a:spcPct val="130000"/>
              </a:lnSpc>
              <a:buClr>
                <a:srgbClr val="800000"/>
              </a:buClr>
              <a:buFont typeface="Wingdings" pitchFamily="2" charset="2"/>
              <a:buNone/>
            </a:pPr>
            <a:r>
              <a:rPr lang="en-US" sz="2200" b="0">
                <a:latin typeface="Arial" charset="0"/>
              </a:rPr>
              <a:t>Depreciation must be taken up to the date of disposition. </a:t>
            </a:r>
          </a:p>
        </p:txBody>
      </p:sp>
    </p:spTree>
    <p:extLst>
      <p:ext uri="{BB962C8B-B14F-4D97-AF65-F5344CB8AC3E}">
        <p14:creationId xmlns:p14="http://schemas.microsoft.com/office/powerpoint/2010/main" val="2996933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Disposition of PP&amp;E</a:t>
            </a:r>
          </a:p>
        </p:txBody>
      </p:sp>
      <p:sp>
        <p:nvSpPr>
          <p:cNvPr id="63491" name="Text Box 4"/>
          <p:cNvSpPr txBox="1">
            <a:spLocks noChangeArrowheads="1"/>
          </p:cNvSpPr>
          <p:nvPr/>
        </p:nvSpPr>
        <p:spPr bwMode="auto">
          <a:xfrm>
            <a:off x="533400" y="1371600"/>
            <a:ext cx="8001000" cy="561975"/>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Sale of Plant Assets</a:t>
            </a:r>
          </a:p>
        </p:txBody>
      </p:sp>
      <p:sp>
        <p:nvSpPr>
          <p:cNvPr id="63492" name="Text Box 5"/>
          <p:cNvSpPr txBox="1">
            <a:spLocks noChangeArrowheads="1"/>
          </p:cNvSpPr>
          <p:nvPr/>
        </p:nvSpPr>
        <p:spPr bwMode="auto">
          <a:xfrm>
            <a:off x="533400" y="1990725"/>
            <a:ext cx="8153400" cy="4006850"/>
          </a:xfrm>
          <a:prstGeom prst="rect">
            <a:avLst/>
          </a:prstGeom>
          <a:noFill/>
          <a:ln w="28575" cap="sq">
            <a:noFill/>
            <a:miter lim="800000"/>
            <a:headEnd type="none" w="sm" len="sm"/>
            <a:tailEnd type="none" w="sm" len="sm"/>
          </a:ln>
        </p:spPr>
        <p:txBody>
          <a:bodyPr>
            <a:spAutoFit/>
          </a:bodyPr>
          <a:lstStyle/>
          <a:p>
            <a:pPr algn="l">
              <a:lnSpc>
                <a:spcPct val="130000"/>
              </a:lnSpc>
            </a:pPr>
            <a:r>
              <a:rPr lang="en-US" sz="2200">
                <a:solidFill>
                  <a:srgbClr val="800000"/>
                </a:solidFill>
                <a:latin typeface="Arial" charset="0"/>
              </a:rPr>
              <a:t>BE10-15:</a:t>
            </a:r>
            <a:r>
              <a:rPr lang="en-US" sz="2200">
                <a:solidFill>
                  <a:schemeClr val="tx1"/>
                </a:solidFill>
                <a:latin typeface="Arial" charset="0"/>
              </a:rPr>
              <a:t>  </a:t>
            </a:r>
            <a:r>
              <a:rPr lang="en-US" sz="2200" b="0">
                <a:latin typeface="Arial" charset="0"/>
              </a:rPr>
              <a:t>Ottawa Corporation owns machinery that cost $20,000 when purchased on July 1, 2007.  Depreciation has been recorded at a rate of $2,400 per year, resulting in a balance in accumulated depreciation of $8,400 at December 31, 2010.  The machinery is sold on September 1, 2011, for $10,500.  </a:t>
            </a:r>
          </a:p>
          <a:p>
            <a:pPr algn="l">
              <a:lnSpc>
                <a:spcPct val="130000"/>
              </a:lnSpc>
            </a:pPr>
            <a:r>
              <a:rPr lang="en-US" sz="2200" b="0">
                <a:latin typeface="Arial" charset="0"/>
              </a:rPr>
              <a:t>Prepare journal entries to </a:t>
            </a:r>
          </a:p>
          <a:p>
            <a:pPr marL="685800" lvl="1" indent="-457200" algn="l">
              <a:lnSpc>
                <a:spcPct val="130000"/>
              </a:lnSpc>
              <a:buFontTx/>
              <a:buAutoNum type="alphaLcParenR"/>
            </a:pPr>
            <a:r>
              <a:rPr lang="en-US" sz="2200" b="0">
                <a:latin typeface="Arial" charset="0"/>
              </a:rPr>
              <a:t>update depreciation for 2011 and </a:t>
            </a:r>
          </a:p>
          <a:p>
            <a:pPr marL="685800" lvl="1" indent="-457200" algn="l">
              <a:lnSpc>
                <a:spcPct val="130000"/>
              </a:lnSpc>
              <a:buFontTx/>
              <a:buAutoNum type="alphaLcParenR"/>
            </a:pPr>
            <a:r>
              <a:rPr lang="en-US" sz="2200" b="0">
                <a:latin typeface="Arial" charset="0"/>
              </a:rPr>
              <a:t>record the sale.</a:t>
            </a:r>
          </a:p>
        </p:txBody>
      </p:sp>
      <p:sp>
        <p:nvSpPr>
          <p:cNvPr id="1096710" name="Text Box 6"/>
          <p:cNvSpPr txBox="1">
            <a:spLocks noChangeArrowheads="1"/>
          </p:cNvSpPr>
          <p:nvPr/>
        </p:nvSpPr>
        <p:spPr bwMode="auto">
          <a:xfrm>
            <a:off x="3657600" y="6248400"/>
            <a:ext cx="54102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Describe the accounting treatment for the disposal of property, plant, and equipment.</a:t>
            </a:r>
          </a:p>
        </p:txBody>
      </p:sp>
    </p:spTree>
    <p:extLst>
      <p:ext uri="{BB962C8B-B14F-4D97-AF65-F5344CB8AC3E}">
        <p14:creationId xmlns:p14="http://schemas.microsoft.com/office/powerpoint/2010/main" val="1394604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533400" y="1504950"/>
            <a:ext cx="8153400" cy="4762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400">
                <a:solidFill>
                  <a:srgbClr val="800000"/>
                </a:solidFill>
                <a:latin typeface="Arial" charset="0"/>
              </a:rPr>
              <a:t>a) Depreciation for 2011</a:t>
            </a:r>
          </a:p>
        </p:txBody>
      </p:sp>
      <p:sp>
        <p:nvSpPr>
          <p:cNvPr id="1014791" name="Text Box 7"/>
          <p:cNvSpPr txBox="1">
            <a:spLocks noChangeArrowheads="1"/>
          </p:cNvSpPr>
          <p:nvPr/>
        </p:nvSpPr>
        <p:spPr bwMode="auto">
          <a:xfrm>
            <a:off x="685800" y="2201863"/>
            <a:ext cx="8229600" cy="895350"/>
          </a:xfrm>
          <a:prstGeom prst="rect">
            <a:avLst/>
          </a:prstGeom>
          <a:noFill/>
          <a:ln w="28575" cap="sq">
            <a:noFill/>
            <a:miter lim="800000"/>
            <a:headEnd type="none" w="sm" len="sm"/>
            <a:tailEnd type="none" w="sm" len="sm"/>
          </a:ln>
        </p:spPr>
        <p:txBody>
          <a:bodyPr>
            <a:spAutoFit/>
          </a:bodyPr>
          <a:lstStyle/>
          <a:p>
            <a:pPr marL="801688" indent="-574675" algn="l">
              <a:spcBef>
                <a:spcPct val="30000"/>
              </a:spcBef>
              <a:spcAft>
                <a:spcPct val="10000"/>
              </a:spcAft>
              <a:buSzPct val="80000"/>
              <a:tabLst>
                <a:tab pos="6456363" algn="r"/>
                <a:tab pos="7940675" algn="r"/>
              </a:tabLst>
            </a:pPr>
            <a:r>
              <a:rPr lang="en-US" sz="2200" b="0">
                <a:solidFill>
                  <a:schemeClr val="tx1"/>
                </a:solidFill>
                <a:latin typeface="Arial" charset="0"/>
              </a:rPr>
              <a:t>Depreciation expense ($2,400 x 8/12)	1,600</a:t>
            </a:r>
          </a:p>
          <a:p>
            <a:pPr marL="801688" indent="-574675" algn="l">
              <a:spcBef>
                <a:spcPct val="30000"/>
              </a:spcBef>
              <a:spcAft>
                <a:spcPct val="10000"/>
              </a:spcAft>
              <a:buSzPct val="80000"/>
              <a:tabLst>
                <a:tab pos="6456363" algn="r"/>
                <a:tab pos="7940675" algn="r"/>
              </a:tabLst>
            </a:pPr>
            <a:r>
              <a:rPr lang="en-US" sz="2200" b="0">
                <a:solidFill>
                  <a:schemeClr val="tx1"/>
                </a:solidFill>
                <a:latin typeface="Arial" charset="0"/>
              </a:rPr>
              <a:t>	Accumulated depreciation		1,600</a:t>
            </a:r>
          </a:p>
        </p:txBody>
      </p:sp>
      <p:sp>
        <p:nvSpPr>
          <p:cNvPr id="64516" name="Text Box 32"/>
          <p:cNvSpPr txBox="1">
            <a:spLocks noChangeArrowheads="1"/>
          </p:cNvSpPr>
          <p:nvPr/>
        </p:nvSpPr>
        <p:spPr bwMode="auto">
          <a:xfrm>
            <a:off x="533400" y="3360738"/>
            <a:ext cx="8153400" cy="476250"/>
          </a:xfrm>
          <a:prstGeom prst="rect">
            <a:avLst/>
          </a:prstGeom>
          <a:noFill/>
          <a:ln w="28575" cap="sq">
            <a:noFill/>
            <a:miter lim="800000"/>
            <a:headEnd type="none" w="sm" len="sm"/>
            <a:tailEnd type="none" w="sm" len="sm"/>
          </a:ln>
        </p:spPr>
        <p:txBody>
          <a:bodyPr>
            <a:spAutoFit/>
          </a:bodyPr>
          <a:lstStyle/>
          <a:p>
            <a:pPr algn="l">
              <a:lnSpc>
                <a:spcPct val="105000"/>
              </a:lnSpc>
              <a:spcBef>
                <a:spcPct val="30000"/>
              </a:spcBef>
              <a:buSzPct val="80000"/>
            </a:pPr>
            <a:r>
              <a:rPr lang="en-US" sz="2400">
                <a:solidFill>
                  <a:srgbClr val="800000"/>
                </a:solidFill>
                <a:latin typeface="Arial" charset="0"/>
              </a:rPr>
              <a:t>b) Record the sale</a:t>
            </a:r>
          </a:p>
        </p:txBody>
      </p:sp>
      <p:sp>
        <p:nvSpPr>
          <p:cNvPr id="1014817" name="Text Box 33"/>
          <p:cNvSpPr txBox="1">
            <a:spLocks noChangeArrowheads="1"/>
          </p:cNvSpPr>
          <p:nvPr/>
        </p:nvSpPr>
        <p:spPr bwMode="auto">
          <a:xfrm>
            <a:off x="685800" y="4057650"/>
            <a:ext cx="8229600" cy="1831975"/>
          </a:xfrm>
          <a:prstGeom prst="rect">
            <a:avLst/>
          </a:prstGeom>
          <a:noFill/>
          <a:ln w="28575" cap="sq">
            <a:noFill/>
            <a:miter lim="800000"/>
            <a:headEnd type="none" w="sm" len="sm"/>
            <a:tailEnd type="none" w="sm" len="sm"/>
          </a:ln>
        </p:spPr>
        <p:txBody>
          <a:bodyPr>
            <a:spAutoFit/>
          </a:bodyPr>
          <a:lstStyle/>
          <a:p>
            <a:pPr marL="801688" indent="-574675" algn="l">
              <a:spcBef>
                <a:spcPct val="30000"/>
              </a:spcBef>
              <a:spcAft>
                <a:spcPct val="10000"/>
              </a:spcAft>
              <a:buSzPct val="80000"/>
              <a:tabLst>
                <a:tab pos="6403975" algn="r"/>
                <a:tab pos="7886700" algn="r"/>
              </a:tabLst>
            </a:pPr>
            <a:r>
              <a:rPr lang="en-US" sz="2200" b="0">
                <a:solidFill>
                  <a:schemeClr val="tx1"/>
                </a:solidFill>
                <a:latin typeface="Arial" charset="0"/>
              </a:rPr>
              <a:t>Cash	10,500</a:t>
            </a:r>
          </a:p>
          <a:p>
            <a:pPr marL="801688" indent="-574675" algn="l">
              <a:spcBef>
                <a:spcPct val="30000"/>
              </a:spcBef>
              <a:spcAft>
                <a:spcPct val="10000"/>
              </a:spcAft>
              <a:buSzPct val="80000"/>
              <a:tabLst>
                <a:tab pos="6403975" algn="r"/>
                <a:tab pos="7886700" algn="r"/>
              </a:tabLst>
            </a:pPr>
            <a:r>
              <a:rPr lang="en-US" sz="2200" b="0">
                <a:solidFill>
                  <a:schemeClr val="tx1"/>
                </a:solidFill>
                <a:latin typeface="Arial" charset="0"/>
              </a:rPr>
              <a:t>Accumulated depreciation	10,000</a:t>
            </a:r>
          </a:p>
          <a:p>
            <a:pPr marL="801688" indent="-574675" algn="l">
              <a:spcBef>
                <a:spcPct val="30000"/>
              </a:spcBef>
              <a:spcAft>
                <a:spcPct val="10000"/>
              </a:spcAft>
              <a:buSzPct val="80000"/>
              <a:tabLst>
                <a:tab pos="6403975" algn="r"/>
                <a:tab pos="7886700" algn="r"/>
              </a:tabLst>
            </a:pPr>
            <a:r>
              <a:rPr lang="en-US" sz="2200" b="0">
                <a:solidFill>
                  <a:schemeClr val="tx1"/>
                </a:solidFill>
                <a:latin typeface="Arial" charset="0"/>
              </a:rPr>
              <a:t>	Machinery		20,000</a:t>
            </a:r>
          </a:p>
          <a:p>
            <a:pPr marL="801688" indent="-574675" algn="l">
              <a:spcBef>
                <a:spcPct val="30000"/>
              </a:spcBef>
              <a:spcAft>
                <a:spcPct val="10000"/>
              </a:spcAft>
              <a:buSzPct val="80000"/>
              <a:tabLst>
                <a:tab pos="6403975" algn="r"/>
                <a:tab pos="7886700" algn="r"/>
              </a:tabLst>
            </a:pPr>
            <a:r>
              <a:rPr lang="en-US" sz="2200" b="0">
                <a:solidFill>
                  <a:schemeClr val="tx1"/>
                </a:solidFill>
                <a:latin typeface="Arial" charset="0"/>
              </a:rPr>
              <a:t>	Gain on sale		500</a:t>
            </a:r>
          </a:p>
        </p:txBody>
      </p:sp>
      <p:sp>
        <p:nvSpPr>
          <p:cNvPr id="1014819" name="Rectangle 35"/>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Disposition of PP&amp;E</a:t>
            </a:r>
          </a:p>
        </p:txBody>
      </p:sp>
      <p:sp>
        <p:nvSpPr>
          <p:cNvPr id="1014821" name="Text Box 37"/>
          <p:cNvSpPr txBox="1">
            <a:spLocks noChangeArrowheads="1"/>
          </p:cNvSpPr>
          <p:nvPr/>
        </p:nvSpPr>
        <p:spPr bwMode="auto">
          <a:xfrm>
            <a:off x="1219200" y="6324600"/>
            <a:ext cx="2819400" cy="304800"/>
          </a:xfrm>
          <a:prstGeom prst="rect">
            <a:avLst/>
          </a:prstGeom>
          <a:noFill/>
          <a:ln w="28575" cap="sq">
            <a:noFill/>
            <a:miter lim="800000"/>
            <a:headEnd/>
            <a:tailEnd/>
          </a:ln>
          <a:effectLst/>
        </p:spPr>
        <p:txBody>
          <a:bodyPr>
            <a:spAutoFit/>
          </a:bodyPr>
          <a:lstStyle/>
          <a:p>
            <a:pPr algn="l">
              <a:spcBef>
                <a:spcPct val="50000"/>
              </a:spcBef>
              <a:defRPr/>
            </a:pPr>
            <a:r>
              <a:rPr lang="en-US" sz="1400" b="0">
                <a:solidFill>
                  <a:srgbClr val="800000"/>
                </a:solidFill>
                <a:effectLst>
                  <a:outerShdw blurRad="38100" dist="38100" dir="2700000" algn="tl">
                    <a:srgbClr val="C0C0C0"/>
                  </a:outerShdw>
                </a:effectLst>
                <a:latin typeface="Arial" charset="0"/>
              </a:rPr>
              <a:t>*</a:t>
            </a:r>
            <a:r>
              <a:rPr lang="en-US" sz="1400" b="0">
                <a:effectLst>
                  <a:outerShdw blurRad="38100" dist="38100" dir="2700000" algn="tl">
                    <a:srgbClr val="C0C0C0"/>
                  </a:outerShdw>
                </a:effectLst>
                <a:latin typeface="Arial" charset="0"/>
              </a:rPr>
              <a:t> $8,400 + $1,600 = $10,000</a:t>
            </a:r>
          </a:p>
        </p:txBody>
      </p:sp>
      <p:sp>
        <p:nvSpPr>
          <p:cNvPr id="1014822" name="Text Box 38"/>
          <p:cNvSpPr txBox="1">
            <a:spLocks noChangeArrowheads="1"/>
          </p:cNvSpPr>
          <p:nvPr/>
        </p:nvSpPr>
        <p:spPr bwMode="auto">
          <a:xfrm>
            <a:off x="7162800" y="4572000"/>
            <a:ext cx="381000" cy="304800"/>
          </a:xfrm>
          <a:prstGeom prst="rect">
            <a:avLst/>
          </a:prstGeom>
          <a:noFill/>
          <a:ln w="28575" cap="sq">
            <a:noFill/>
            <a:miter lim="800000"/>
            <a:headEnd/>
            <a:tailEnd/>
          </a:ln>
          <a:effectLst/>
        </p:spPr>
        <p:txBody>
          <a:bodyPr>
            <a:spAutoFit/>
          </a:bodyPr>
          <a:lstStyle/>
          <a:p>
            <a:pPr algn="l">
              <a:spcBef>
                <a:spcPct val="50000"/>
              </a:spcBef>
              <a:defRPr/>
            </a:pPr>
            <a:r>
              <a:rPr lang="en-US" sz="1400" b="0">
                <a:solidFill>
                  <a:srgbClr val="800000"/>
                </a:solidFill>
                <a:effectLst>
                  <a:outerShdw blurRad="38100" dist="38100" dir="2700000" algn="tl">
                    <a:srgbClr val="C0C0C0"/>
                  </a:outerShdw>
                </a:effectLst>
                <a:latin typeface="Arial" charset="0"/>
              </a:rPr>
              <a:t>*</a:t>
            </a:r>
            <a:endParaRPr lang="en-US" sz="1400" b="0">
              <a:effectLst>
                <a:outerShdw blurRad="38100" dist="38100" dir="2700000" algn="tl">
                  <a:srgbClr val="C0C0C0"/>
                </a:outerShdw>
              </a:effectLst>
              <a:latin typeface="Arial" charset="0"/>
            </a:endParaRPr>
          </a:p>
        </p:txBody>
      </p:sp>
      <p:sp>
        <p:nvSpPr>
          <p:cNvPr id="1014823" name="Text Box 39"/>
          <p:cNvSpPr txBox="1">
            <a:spLocks noChangeArrowheads="1"/>
          </p:cNvSpPr>
          <p:nvPr/>
        </p:nvSpPr>
        <p:spPr bwMode="auto">
          <a:xfrm>
            <a:off x="3657600" y="6248400"/>
            <a:ext cx="54102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Describe the accounting treatment for the disposal of property, plant, and equipment.</a:t>
            </a:r>
          </a:p>
        </p:txBody>
      </p:sp>
    </p:spTree>
    <p:extLst>
      <p:ext uri="{BB962C8B-B14F-4D97-AF65-F5344CB8AC3E}">
        <p14:creationId xmlns:p14="http://schemas.microsoft.com/office/powerpoint/2010/main" val="667998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4791">
                                            <p:txEl>
                                              <p:pRg st="0" end="0"/>
                                            </p:txEl>
                                          </p:spTgt>
                                        </p:tgtEl>
                                        <p:attrNameLst>
                                          <p:attrName>style.visibility</p:attrName>
                                        </p:attrNameLst>
                                      </p:cBhvr>
                                      <p:to>
                                        <p:strVal val="visible"/>
                                      </p:to>
                                    </p:set>
                                    <p:animEffect transition="in" filter="wipe(left)">
                                      <p:cBhvr>
                                        <p:cTn id="7" dur="500"/>
                                        <p:tgtEl>
                                          <p:spTgt spid="10147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4791">
                                            <p:txEl>
                                              <p:pRg st="1" end="1"/>
                                            </p:txEl>
                                          </p:spTgt>
                                        </p:tgtEl>
                                        <p:attrNameLst>
                                          <p:attrName>style.visibility</p:attrName>
                                        </p:attrNameLst>
                                      </p:cBhvr>
                                      <p:to>
                                        <p:strVal val="visible"/>
                                      </p:to>
                                    </p:set>
                                    <p:animEffect transition="in" filter="wipe(left)">
                                      <p:cBhvr>
                                        <p:cTn id="12" dur="500"/>
                                        <p:tgtEl>
                                          <p:spTgt spid="10147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4817">
                                            <p:txEl>
                                              <p:pRg st="0" end="0"/>
                                            </p:txEl>
                                          </p:spTgt>
                                        </p:tgtEl>
                                        <p:attrNameLst>
                                          <p:attrName>style.visibility</p:attrName>
                                        </p:attrNameLst>
                                      </p:cBhvr>
                                      <p:to>
                                        <p:strVal val="visible"/>
                                      </p:to>
                                    </p:set>
                                    <p:animEffect transition="in" filter="wipe(left)">
                                      <p:cBhvr>
                                        <p:cTn id="17" dur="500"/>
                                        <p:tgtEl>
                                          <p:spTgt spid="10148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4817">
                                            <p:txEl>
                                              <p:pRg st="1" end="1"/>
                                            </p:txEl>
                                          </p:spTgt>
                                        </p:tgtEl>
                                        <p:attrNameLst>
                                          <p:attrName>style.visibility</p:attrName>
                                        </p:attrNameLst>
                                      </p:cBhvr>
                                      <p:to>
                                        <p:strVal val="visible"/>
                                      </p:to>
                                    </p:set>
                                    <p:animEffect transition="in" filter="wipe(left)">
                                      <p:cBhvr>
                                        <p:cTn id="22" dur="500"/>
                                        <p:tgtEl>
                                          <p:spTgt spid="10148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14817">
                                            <p:txEl>
                                              <p:pRg st="2" end="2"/>
                                            </p:txEl>
                                          </p:spTgt>
                                        </p:tgtEl>
                                        <p:attrNameLst>
                                          <p:attrName>style.visibility</p:attrName>
                                        </p:attrNameLst>
                                      </p:cBhvr>
                                      <p:to>
                                        <p:strVal val="visible"/>
                                      </p:to>
                                    </p:set>
                                    <p:animEffect transition="in" filter="wipe(left)">
                                      <p:cBhvr>
                                        <p:cTn id="27" dur="500"/>
                                        <p:tgtEl>
                                          <p:spTgt spid="10148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14817">
                                            <p:txEl>
                                              <p:pRg st="3" end="3"/>
                                            </p:txEl>
                                          </p:spTgt>
                                        </p:tgtEl>
                                        <p:attrNameLst>
                                          <p:attrName>style.visibility</p:attrName>
                                        </p:attrNameLst>
                                      </p:cBhvr>
                                      <p:to>
                                        <p:strVal val="visible"/>
                                      </p:to>
                                    </p:set>
                                    <p:animEffect transition="in" filter="wipe(left)">
                                      <p:cBhvr>
                                        <p:cTn id="32" dur="500"/>
                                        <p:tgtEl>
                                          <p:spTgt spid="10148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91" grpId="0" build="p"/>
      <p:bldP spid="101481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028"/>
          <p:cNvSpPr txBox="1">
            <a:spLocks noChangeArrowheads="1"/>
          </p:cNvSpPr>
          <p:nvPr/>
        </p:nvSpPr>
        <p:spPr bwMode="auto">
          <a:xfrm>
            <a:off x="609600" y="1974850"/>
            <a:ext cx="8077200" cy="3371850"/>
          </a:xfrm>
          <a:prstGeom prst="rect">
            <a:avLst/>
          </a:prstGeom>
          <a:noFill/>
          <a:ln w="28575" cap="sq">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200" b="0">
                <a:solidFill>
                  <a:srgbClr val="000000"/>
                </a:solidFill>
                <a:latin typeface="Arial" charset="0"/>
              </a:rPr>
              <a:t>Sometimes an asset’s service is terminated through some type of </a:t>
            </a:r>
            <a:r>
              <a:rPr lang="en-US" sz="2200">
                <a:solidFill>
                  <a:srgbClr val="800000"/>
                </a:solidFill>
                <a:latin typeface="Arial" charset="0"/>
              </a:rPr>
              <a:t>involuntary conversion</a:t>
            </a:r>
            <a:r>
              <a:rPr lang="en-US" sz="2200">
                <a:solidFill>
                  <a:srgbClr val="009AA6"/>
                </a:solidFill>
                <a:latin typeface="Arial" charset="0"/>
              </a:rPr>
              <a:t> </a:t>
            </a:r>
            <a:r>
              <a:rPr lang="en-US" sz="2200" b="0">
                <a:solidFill>
                  <a:srgbClr val="000000"/>
                </a:solidFill>
                <a:latin typeface="Arial" charset="0"/>
              </a:rPr>
              <a:t>such as fire, flood, theft, or condemnation. </a:t>
            </a:r>
          </a:p>
          <a:p>
            <a:pPr algn="l">
              <a:lnSpc>
                <a:spcPct val="110000"/>
              </a:lnSpc>
              <a:spcBef>
                <a:spcPct val="30000"/>
              </a:spcBef>
              <a:spcAft>
                <a:spcPct val="20000"/>
              </a:spcAft>
              <a:buSzPct val="80000"/>
            </a:pPr>
            <a:r>
              <a:rPr lang="en-US" sz="2200" b="0">
                <a:solidFill>
                  <a:srgbClr val="000000"/>
                </a:solidFill>
                <a:latin typeface="Arial" charset="0"/>
              </a:rPr>
              <a:t>Companies report the difference between the amount recovered (e.g., from a condemnation award or insurance recovery), if any, and the asset’s book value as a gain or loss. </a:t>
            </a:r>
          </a:p>
          <a:p>
            <a:pPr algn="l">
              <a:lnSpc>
                <a:spcPct val="110000"/>
              </a:lnSpc>
              <a:spcBef>
                <a:spcPct val="30000"/>
              </a:spcBef>
              <a:spcAft>
                <a:spcPct val="20000"/>
              </a:spcAft>
              <a:buSzPct val="80000"/>
            </a:pPr>
            <a:r>
              <a:rPr lang="en-US" sz="2200" b="0">
                <a:solidFill>
                  <a:srgbClr val="000000"/>
                </a:solidFill>
                <a:latin typeface="Arial" charset="0"/>
              </a:rPr>
              <a:t>They treat these gains or losses like any other type of disposition. </a:t>
            </a:r>
          </a:p>
        </p:txBody>
      </p:sp>
      <p:sp>
        <p:nvSpPr>
          <p:cNvPr id="65539" name="Text Box 1029"/>
          <p:cNvSpPr txBox="1">
            <a:spLocks noChangeArrowheads="1"/>
          </p:cNvSpPr>
          <p:nvPr/>
        </p:nvSpPr>
        <p:spPr bwMode="auto">
          <a:xfrm>
            <a:off x="609600" y="1325563"/>
            <a:ext cx="8001000" cy="561975"/>
          </a:xfrm>
          <a:prstGeom prst="rect">
            <a:avLst/>
          </a:prstGeom>
          <a:noFill/>
          <a:ln w="28575" cap="sq" algn="ctr">
            <a:noFill/>
            <a:miter lim="800000"/>
            <a:headEnd type="none" w="sm" len="sm"/>
            <a:tailEnd type="none" w="sm" len="sm"/>
          </a:ln>
        </p:spPr>
        <p:txBody>
          <a:bodyPr>
            <a:spAutoFit/>
          </a:bodyPr>
          <a:lstStyle/>
          <a:p>
            <a:pPr algn="l">
              <a:lnSpc>
                <a:spcPct val="110000"/>
              </a:lnSpc>
              <a:spcBef>
                <a:spcPct val="30000"/>
              </a:spcBef>
              <a:spcAft>
                <a:spcPct val="20000"/>
              </a:spcAft>
              <a:buSzPct val="80000"/>
            </a:pPr>
            <a:r>
              <a:rPr lang="en-US" sz="2800">
                <a:solidFill>
                  <a:srgbClr val="008000"/>
                </a:solidFill>
                <a:latin typeface="Arial" charset="0"/>
              </a:rPr>
              <a:t>Involuntary Conversion</a:t>
            </a:r>
          </a:p>
        </p:txBody>
      </p:sp>
      <p:sp>
        <p:nvSpPr>
          <p:cNvPr id="1016841" name="Rectangle 103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Disposition of PP&amp;E</a:t>
            </a:r>
          </a:p>
        </p:txBody>
      </p:sp>
      <p:sp>
        <p:nvSpPr>
          <p:cNvPr id="1016842" name="Text Box 1034"/>
          <p:cNvSpPr txBox="1">
            <a:spLocks noChangeArrowheads="1"/>
          </p:cNvSpPr>
          <p:nvPr/>
        </p:nvSpPr>
        <p:spPr bwMode="auto">
          <a:xfrm>
            <a:off x="3657600" y="6248400"/>
            <a:ext cx="5410200" cy="581025"/>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7  Describe the accounting treatment for the disposal of property, plant, and equipment.</a:t>
            </a:r>
          </a:p>
        </p:txBody>
      </p:sp>
    </p:spTree>
    <p:extLst>
      <p:ext uri="{BB962C8B-B14F-4D97-AF65-F5344CB8AC3E}">
        <p14:creationId xmlns:p14="http://schemas.microsoft.com/office/powerpoint/2010/main" val="3460561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838200" y="1501775"/>
            <a:ext cx="7772400" cy="4060825"/>
          </a:xfrm>
          <a:prstGeom prst="rect">
            <a:avLst/>
          </a:prstGeom>
          <a:noFill/>
          <a:ln w="9525">
            <a:noFill/>
            <a:miter lim="800000"/>
            <a:headEnd/>
            <a:tailEnd/>
          </a:ln>
        </p:spPr>
        <p:txBody>
          <a:bodyPr lIns="92075" tIns="46038" rIns="92075" bIns="46038">
            <a:spAutoFit/>
          </a:bodyPr>
          <a:lstStyle/>
          <a:p>
            <a:pPr algn="l">
              <a:lnSpc>
                <a:spcPct val="130000"/>
              </a:lnSpc>
            </a:pPr>
            <a:r>
              <a:rPr lang="en-US" altLang="en-US" sz="2000" b="0">
                <a:solidFill>
                  <a:schemeClr val="tx1"/>
                </a:solidFill>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marL="0" indent="0">
              <a:defRPr/>
            </a:pPr>
            <a:r>
              <a:rPr lang="en-US" i="0" smtClean="0">
                <a:solidFill>
                  <a:schemeClr val="bg1"/>
                </a:solidFill>
                <a:effectLst>
                  <a:outerShdw blurRad="38100" dist="38100" dir="2700000" algn="tl">
                    <a:srgbClr val="000000"/>
                  </a:outerShdw>
                </a:effectLst>
                <a:latin typeface="Arial" charset="0"/>
              </a:rPr>
              <a:t>Copyright</a:t>
            </a:r>
          </a:p>
        </p:txBody>
      </p:sp>
    </p:spTree>
    <p:extLst>
      <p:ext uri="{BB962C8B-B14F-4D97-AF65-F5344CB8AC3E}">
        <p14:creationId xmlns:p14="http://schemas.microsoft.com/office/powerpoint/2010/main" val="965252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65</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1"/>
          <p:cNvSpPr txBox="1">
            <a:spLocks noChangeArrowheads="1"/>
          </p:cNvSpPr>
          <p:nvPr/>
        </p:nvSpPr>
        <p:spPr bwMode="auto">
          <a:xfrm>
            <a:off x="838200" y="3352800"/>
            <a:ext cx="4648200" cy="2320925"/>
          </a:xfrm>
          <a:prstGeom prst="rect">
            <a:avLst/>
          </a:prstGeom>
          <a:noFill/>
          <a:ln w="28575" cap="sq">
            <a:noFill/>
            <a:miter lim="800000"/>
            <a:headEnd type="none" w="sm" len="sm"/>
            <a:tailEnd type="none" w="sm" len="sm"/>
          </a:ln>
        </p:spPr>
        <p:txBody>
          <a:bodyPr>
            <a:spAutoFit/>
          </a:bodyPr>
          <a:lstStyle/>
          <a:p>
            <a:pPr marL="457200" indent="-457200" algn="l">
              <a:lnSpc>
                <a:spcPct val="130000"/>
              </a:lnSpc>
              <a:spcBef>
                <a:spcPct val="40000"/>
              </a:spcBef>
              <a:buClr>
                <a:srgbClr val="800000"/>
              </a:buClr>
              <a:buSzPct val="90000"/>
              <a:buFont typeface="Arial" charset="0"/>
              <a:buChar char="►"/>
            </a:pPr>
            <a:r>
              <a:rPr lang="en-US" sz="2000" b="0">
                <a:solidFill>
                  <a:schemeClr val="tx1"/>
                </a:solidFill>
                <a:latin typeface="Arial" charset="0"/>
              </a:rPr>
              <a:t>“</a:t>
            </a:r>
            <a:r>
              <a:rPr lang="en-US" sz="2000">
                <a:solidFill>
                  <a:srgbClr val="800000"/>
                </a:solidFill>
                <a:latin typeface="Arial" charset="0"/>
              </a:rPr>
              <a:t>Used in operations</a:t>
            </a:r>
            <a:r>
              <a:rPr lang="en-US" sz="2000" b="0">
                <a:solidFill>
                  <a:schemeClr val="tx1"/>
                </a:solidFill>
                <a:latin typeface="Arial" charset="0"/>
              </a:rPr>
              <a:t>” and not for resale.</a:t>
            </a:r>
          </a:p>
          <a:p>
            <a:pPr marL="457200" indent="-457200" algn="l">
              <a:lnSpc>
                <a:spcPct val="130000"/>
              </a:lnSpc>
              <a:spcBef>
                <a:spcPct val="40000"/>
              </a:spcBef>
              <a:buClr>
                <a:srgbClr val="800000"/>
              </a:buClr>
              <a:buSzPct val="90000"/>
              <a:buFont typeface="Arial" charset="0"/>
              <a:buChar char="►"/>
            </a:pPr>
            <a:r>
              <a:rPr lang="en-US" sz="2000">
                <a:solidFill>
                  <a:srgbClr val="800000"/>
                </a:solidFill>
                <a:latin typeface="Arial" charset="0"/>
              </a:rPr>
              <a:t>Long-term</a:t>
            </a:r>
            <a:r>
              <a:rPr lang="en-US" sz="2000" b="0">
                <a:solidFill>
                  <a:schemeClr val="tx1"/>
                </a:solidFill>
                <a:latin typeface="Arial" charset="0"/>
              </a:rPr>
              <a:t> in nature and usually depreciated.</a:t>
            </a:r>
          </a:p>
          <a:p>
            <a:pPr marL="457200" indent="-457200" algn="l">
              <a:lnSpc>
                <a:spcPct val="130000"/>
              </a:lnSpc>
              <a:spcBef>
                <a:spcPct val="40000"/>
              </a:spcBef>
              <a:buClr>
                <a:srgbClr val="800000"/>
              </a:buClr>
              <a:buSzPct val="90000"/>
              <a:buFont typeface="Arial" charset="0"/>
              <a:buChar char="►"/>
            </a:pPr>
            <a:r>
              <a:rPr lang="en-US" sz="2000" b="0">
                <a:solidFill>
                  <a:schemeClr val="tx1"/>
                </a:solidFill>
                <a:latin typeface="Arial" charset="0"/>
              </a:rPr>
              <a:t>Possess </a:t>
            </a:r>
            <a:r>
              <a:rPr lang="en-US" sz="2000">
                <a:solidFill>
                  <a:srgbClr val="800000"/>
                </a:solidFill>
                <a:latin typeface="Arial" charset="0"/>
              </a:rPr>
              <a:t>physical substance</a:t>
            </a:r>
            <a:r>
              <a:rPr lang="en-US" sz="2000" b="0">
                <a:solidFill>
                  <a:schemeClr val="tx1"/>
                </a:solidFill>
                <a:latin typeface="Arial" charset="0"/>
              </a:rPr>
              <a:t>.</a:t>
            </a:r>
          </a:p>
        </p:txBody>
      </p:sp>
      <p:sp>
        <p:nvSpPr>
          <p:cNvPr id="14339" name="Text Box 12"/>
          <p:cNvSpPr txBox="1">
            <a:spLocks noChangeArrowheads="1"/>
          </p:cNvSpPr>
          <p:nvPr/>
        </p:nvSpPr>
        <p:spPr bwMode="auto">
          <a:xfrm>
            <a:off x="685800" y="1425575"/>
            <a:ext cx="8001000" cy="1698625"/>
          </a:xfrm>
          <a:prstGeom prst="rect">
            <a:avLst/>
          </a:prstGeom>
          <a:noFill/>
          <a:ln w="28575" cap="sq">
            <a:noFill/>
            <a:miter lim="800000"/>
            <a:headEnd type="none" w="sm" len="sm"/>
            <a:tailEnd type="none" w="sm" len="sm"/>
          </a:ln>
        </p:spPr>
        <p:txBody>
          <a:bodyPr>
            <a:spAutoFit/>
          </a:bodyPr>
          <a:lstStyle/>
          <a:p>
            <a:pPr algn="l">
              <a:lnSpc>
                <a:spcPct val="125000"/>
              </a:lnSpc>
              <a:spcBef>
                <a:spcPct val="50000"/>
              </a:spcBef>
              <a:spcAft>
                <a:spcPct val="20000"/>
              </a:spcAft>
              <a:buSzPct val="80000"/>
            </a:pPr>
            <a:r>
              <a:rPr lang="en-US" sz="2100">
                <a:solidFill>
                  <a:srgbClr val="800000"/>
                </a:solidFill>
                <a:latin typeface="Arial" charset="0"/>
              </a:rPr>
              <a:t>Property, plant, and equipment</a:t>
            </a:r>
            <a:r>
              <a:rPr lang="en-US" sz="2100" b="0">
                <a:solidFill>
                  <a:schemeClr val="tx1"/>
                </a:solidFill>
                <a:latin typeface="Arial" charset="0"/>
              </a:rPr>
              <a:t> is defined as tangible assets that are held for use in production or supply of goods and services, for rentals to others, or for administrative purposes; they are expected to be used during more than one period.</a:t>
            </a:r>
          </a:p>
        </p:txBody>
      </p:sp>
      <p:sp>
        <p:nvSpPr>
          <p:cNvPr id="2232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Property, Plant, and Equipment</a:t>
            </a:r>
          </a:p>
        </p:txBody>
      </p:sp>
      <p:sp>
        <p:nvSpPr>
          <p:cNvPr id="223238" name="Text Box 6"/>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i="1">
                <a:solidFill>
                  <a:schemeClr val="bg2"/>
                </a:solidFill>
                <a:effectLst>
                  <a:outerShdw blurRad="38100" dist="38100" dir="2700000" algn="tl">
                    <a:srgbClr val="C0C0C0"/>
                  </a:outerShdw>
                </a:effectLst>
                <a:latin typeface="Arial" charset="0"/>
              </a:rPr>
              <a:t>LO 1  Describe property, plant, and equipment.</a:t>
            </a:r>
          </a:p>
        </p:txBody>
      </p:sp>
      <p:sp>
        <p:nvSpPr>
          <p:cNvPr id="14342" name="Rectangle 23"/>
          <p:cNvSpPr>
            <a:spLocks noChangeArrowheads="1"/>
          </p:cNvSpPr>
          <p:nvPr/>
        </p:nvSpPr>
        <p:spPr bwMode="auto">
          <a:xfrm>
            <a:off x="5867400" y="3386138"/>
            <a:ext cx="2590800" cy="2709862"/>
          </a:xfrm>
          <a:prstGeom prst="rect">
            <a:avLst/>
          </a:prstGeom>
          <a:noFill/>
          <a:ln w="28575" cap="sq">
            <a:solidFill>
              <a:srgbClr val="800000"/>
            </a:solidFill>
            <a:miter lim="800000"/>
            <a:headEnd/>
            <a:tailEnd/>
          </a:ln>
        </p:spPr>
        <p:txBody>
          <a:bodyPr>
            <a:spAutoFit/>
          </a:bodyPr>
          <a:lstStyle/>
          <a:p>
            <a:pPr marL="228600" indent="-228600" algn="l">
              <a:lnSpc>
                <a:spcPct val="115000"/>
              </a:lnSpc>
              <a:spcBef>
                <a:spcPct val="20000"/>
              </a:spcBef>
            </a:pPr>
            <a:r>
              <a:rPr lang="en-US">
                <a:solidFill>
                  <a:srgbClr val="800000"/>
                </a:solidFill>
                <a:latin typeface="Arial" charset="0"/>
              </a:rPr>
              <a:t>Includes:</a:t>
            </a:r>
          </a:p>
          <a:p>
            <a:pPr marL="228600" indent="-228600" algn="l">
              <a:lnSpc>
                <a:spcPct val="115000"/>
              </a:lnSpc>
              <a:spcBef>
                <a:spcPct val="20000"/>
              </a:spcBef>
              <a:buClr>
                <a:srgbClr val="800000"/>
              </a:buClr>
              <a:buFont typeface="Wingdings" pitchFamily="2" charset="2"/>
              <a:buChar char="§"/>
            </a:pPr>
            <a:r>
              <a:rPr lang="en-US" b="0">
                <a:latin typeface="Arial" charset="0"/>
              </a:rPr>
              <a:t>Land, </a:t>
            </a:r>
          </a:p>
          <a:p>
            <a:pPr marL="228600" indent="-228600" algn="l">
              <a:lnSpc>
                <a:spcPct val="115000"/>
              </a:lnSpc>
              <a:spcBef>
                <a:spcPct val="20000"/>
              </a:spcBef>
              <a:buClr>
                <a:srgbClr val="800000"/>
              </a:buClr>
              <a:buFont typeface="Wingdings" pitchFamily="2" charset="2"/>
              <a:buChar char="§"/>
            </a:pPr>
            <a:r>
              <a:rPr lang="en-US" b="0">
                <a:latin typeface="Arial" charset="0"/>
              </a:rPr>
              <a:t>Building structures </a:t>
            </a:r>
            <a:r>
              <a:rPr lang="en-US" sz="1600" b="0">
                <a:latin typeface="Arial" charset="0"/>
              </a:rPr>
              <a:t>(offices, factories, warehouses)</a:t>
            </a:r>
            <a:r>
              <a:rPr lang="en-US" b="0">
                <a:latin typeface="Arial" charset="0"/>
              </a:rPr>
              <a:t>, and </a:t>
            </a:r>
          </a:p>
          <a:p>
            <a:pPr marL="228600" indent="-228600" algn="l">
              <a:lnSpc>
                <a:spcPct val="115000"/>
              </a:lnSpc>
              <a:spcBef>
                <a:spcPct val="20000"/>
              </a:spcBef>
              <a:buClr>
                <a:srgbClr val="800000"/>
              </a:buClr>
              <a:buFont typeface="Wingdings" pitchFamily="2" charset="2"/>
              <a:buChar char="§"/>
            </a:pPr>
            <a:r>
              <a:rPr lang="en-US" b="0">
                <a:latin typeface="Arial" charset="0"/>
              </a:rPr>
              <a:t>Equipment </a:t>
            </a:r>
            <a:r>
              <a:rPr lang="en-US" sz="1600" b="0">
                <a:latin typeface="Arial" charset="0"/>
              </a:rPr>
              <a:t>(machinery, furniture, tools).</a:t>
            </a:r>
          </a:p>
        </p:txBody>
      </p:sp>
    </p:spTree>
    <p:extLst>
      <p:ext uri="{BB962C8B-B14F-4D97-AF65-F5344CB8AC3E}">
        <p14:creationId xmlns:p14="http://schemas.microsoft.com/office/powerpoint/2010/main" val="2061089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85800" y="1447800"/>
            <a:ext cx="8001000" cy="3530600"/>
          </a:xfrm>
          <a:prstGeom prst="rect">
            <a:avLst/>
          </a:prstGeom>
          <a:noFill/>
          <a:ln w="28575" cap="sq">
            <a:noFill/>
            <a:miter lim="800000"/>
            <a:headEnd type="none" w="sm" len="sm"/>
            <a:tailEnd type="none" w="sm" len="sm"/>
          </a:ln>
        </p:spPr>
        <p:txBody>
          <a:bodyPr>
            <a:spAutoFit/>
          </a:bodyPr>
          <a:lstStyle/>
          <a:p>
            <a:pPr algn="l">
              <a:lnSpc>
                <a:spcPct val="125000"/>
              </a:lnSpc>
              <a:spcBef>
                <a:spcPct val="50000"/>
              </a:spcBef>
            </a:pPr>
            <a:r>
              <a:rPr lang="en-US" sz="2200">
                <a:solidFill>
                  <a:srgbClr val="800000"/>
                </a:solidFill>
                <a:latin typeface="Arial" charset="0"/>
              </a:rPr>
              <a:t>Historical cost</a:t>
            </a:r>
            <a:r>
              <a:rPr lang="en-US" sz="2200">
                <a:latin typeface="Arial" charset="0"/>
              </a:rPr>
              <a:t> </a:t>
            </a:r>
            <a:r>
              <a:rPr lang="en-US" sz="2200" b="0">
                <a:latin typeface="Arial" charset="0"/>
              </a:rPr>
              <a:t>measures the cash or cash equivalent price of obtaining the asset and bringing it to the location and condition necessary for its intended use.</a:t>
            </a:r>
          </a:p>
          <a:p>
            <a:pPr algn="l">
              <a:lnSpc>
                <a:spcPct val="125000"/>
              </a:lnSpc>
              <a:spcBef>
                <a:spcPct val="50000"/>
              </a:spcBef>
            </a:pPr>
            <a:r>
              <a:rPr lang="en-US" sz="2200" b="0">
                <a:latin typeface="Arial" charset="0"/>
              </a:rPr>
              <a:t>Companies value property, plant, and equipment in subsequent periods using either the </a:t>
            </a:r>
          </a:p>
          <a:p>
            <a:pPr marL="685800" lvl="1" indent="-457200" algn="l">
              <a:lnSpc>
                <a:spcPct val="125000"/>
              </a:lnSpc>
              <a:spcBef>
                <a:spcPct val="50000"/>
              </a:spcBef>
              <a:buClr>
                <a:srgbClr val="800000"/>
              </a:buClr>
              <a:buSzPct val="80000"/>
              <a:buFont typeface="Wingdings" pitchFamily="2" charset="2"/>
              <a:buChar char="u"/>
            </a:pPr>
            <a:r>
              <a:rPr lang="en-US" sz="2200" b="0">
                <a:latin typeface="Arial" charset="0"/>
              </a:rPr>
              <a:t>cost method or </a:t>
            </a:r>
          </a:p>
          <a:p>
            <a:pPr marL="685800" lvl="1" indent="-457200" algn="l">
              <a:lnSpc>
                <a:spcPct val="125000"/>
              </a:lnSpc>
              <a:spcBef>
                <a:spcPct val="50000"/>
              </a:spcBef>
              <a:buClr>
                <a:srgbClr val="800000"/>
              </a:buClr>
              <a:buSzPct val="80000"/>
              <a:buFont typeface="Wingdings" pitchFamily="2" charset="2"/>
              <a:buChar char="u"/>
            </a:pPr>
            <a:r>
              <a:rPr lang="en-US" sz="2200" b="0">
                <a:latin typeface="Arial" charset="0"/>
              </a:rPr>
              <a:t>fair value (revaluation) method.</a:t>
            </a:r>
          </a:p>
        </p:txBody>
      </p:sp>
      <p:sp>
        <p:nvSpPr>
          <p:cNvPr id="93491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34917" name="Text Box 5"/>
          <p:cNvSpPr txBox="1">
            <a:spLocks noChangeArrowheads="1"/>
          </p:cNvSpPr>
          <p:nvPr/>
        </p:nvSpPr>
        <p:spPr bwMode="auto">
          <a:xfrm>
            <a:off x="3429000" y="6248400"/>
            <a:ext cx="5562600" cy="581025"/>
          </a:xfrm>
          <a:prstGeom prst="rect">
            <a:avLst/>
          </a:prstGeom>
          <a:solidFill>
            <a:schemeClr val="bg1"/>
          </a:solidFill>
          <a:ln w="19050">
            <a:noFill/>
            <a:miter lim="800000"/>
            <a:headEnd/>
            <a:tailEnd/>
          </a:ln>
          <a:effectLst/>
        </p:spPr>
        <p:txBody>
          <a:bodyPr>
            <a:spAutoFit/>
          </a:bodyPr>
          <a:lstStyle/>
          <a:p>
            <a:pPr marL="574675" indent="-574675" algn="l">
              <a:spcBef>
                <a:spcPct val="50000"/>
              </a:spcBef>
              <a:defRPr/>
            </a:pPr>
            <a:r>
              <a:rPr lang="en-US" sz="1600" i="1">
                <a:solidFill>
                  <a:schemeClr val="bg2"/>
                </a:solidFill>
                <a:effectLst>
                  <a:outerShdw blurRad="38100" dist="38100" dir="2700000" algn="tl">
                    <a:srgbClr val="C0C0C0"/>
                  </a:outerShdw>
                </a:effectLst>
                <a:latin typeface="Arial" charset="0"/>
              </a:rPr>
              <a:t>LO 2  Identify the costs to include in initial valuation of property, plant, and equipment.</a:t>
            </a:r>
          </a:p>
        </p:txBody>
      </p:sp>
    </p:spTree>
    <p:extLst>
      <p:ext uri="{BB962C8B-B14F-4D97-AF65-F5344CB8AC3E}">
        <p14:creationId xmlns:p14="http://schemas.microsoft.com/office/powerpoint/2010/main" val="155168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14400" y="2014538"/>
            <a:ext cx="7772400" cy="895350"/>
          </a:xfrm>
          <a:prstGeom prst="rect">
            <a:avLst/>
          </a:prstGeom>
          <a:noFill/>
          <a:ln w="28575" cap="sq" algn="ctr">
            <a:noFill/>
            <a:miter lim="800000"/>
            <a:headEnd type="none" w="sm" len="sm"/>
            <a:tailEnd type="none" w="sm" len="sm"/>
          </a:ln>
        </p:spPr>
        <p:txBody>
          <a:bodyPr>
            <a:spAutoFit/>
          </a:bodyPr>
          <a:lstStyle/>
          <a:p>
            <a:pPr algn="l">
              <a:lnSpc>
                <a:spcPct val="120000"/>
              </a:lnSpc>
              <a:spcBef>
                <a:spcPct val="50000"/>
              </a:spcBef>
              <a:buSzPct val="80000"/>
            </a:pPr>
            <a:r>
              <a:rPr lang="en-US" sz="2200" b="0">
                <a:solidFill>
                  <a:schemeClr val="tx1"/>
                </a:solidFill>
                <a:latin typeface="Arial" charset="0"/>
              </a:rPr>
              <a:t>Includes all costs to acquire land and ready it for use. Costs typically include:</a:t>
            </a:r>
          </a:p>
        </p:txBody>
      </p:sp>
      <p:sp>
        <p:nvSpPr>
          <p:cNvPr id="16387" name="Text Box 3"/>
          <p:cNvSpPr txBox="1">
            <a:spLocks noChangeArrowheads="1"/>
          </p:cNvSpPr>
          <p:nvPr/>
        </p:nvSpPr>
        <p:spPr bwMode="auto">
          <a:xfrm>
            <a:off x="685800" y="1447800"/>
            <a:ext cx="8001000" cy="519113"/>
          </a:xfrm>
          <a:prstGeom prst="rect">
            <a:avLst/>
          </a:prstGeom>
          <a:noFill/>
          <a:ln w="28575" cap="sq">
            <a:noFill/>
            <a:miter lim="800000"/>
            <a:headEnd type="none" w="sm" len="sm"/>
            <a:tailEnd type="none" w="sm" len="sm"/>
          </a:ln>
        </p:spPr>
        <p:txBody>
          <a:bodyPr>
            <a:spAutoFit/>
          </a:bodyPr>
          <a:lstStyle/>
          <a:p>
            <a:pPr algn="l">
              <a:spcBef>
                <a:spcPct val="30000"/>
              </a:spcBef>
              <a:spcAft>
                <a:spcPct val="20000"/>
              </a:spcAft>
              <a:buSzPct val="80000"/>
            </a:pPr>
            <a:r>
              <a:rPr lang="en-US" sz="2800">
                <a:solidFill>
                  <a:srgbClr val="008000"/>
                </a:solidFill>
                <a:latin typeface="Arial" charset="0"/>
              </a:rPr>
              <a:t>Cost of Land</a:t>
            </a:r>
            <a:endParaRPr lang="en-US" sz="2800" b="0">
              <a:solidFill>
                <a:srgbClr val="008000"/>
              </a:solidFill>
              <a:latin typeface="Arial" charset="0"/>
            </a:endParaRPr>
          </a:p>
        </p:txBody>
      </p:sp>
      <p:sp>
        <p:nvSpPr>
          <p:cNvPr id="93901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normAutofit fontScale="90000"/>
          </a:bodyPr>
          <a:lstStyle/>
          <a:p>
            <a:pPr marL="0" indent="0">
              <a:defRPr/>
            </a:pPr>
            <a:r>
              <a:rPr lang="en-US" i="0" smtClean="0">
                <a:solidFill>
                  <a:schemeClr val="bg1"/>
                </a:solidFill>
                <a:effectLst>
                  <a:outerShdw blurRad="38100" dist="38100" dir="2700000" algn="tl">
                    <a:srgbClr val="000000"/>
                  </a:outerShdw>
                </a:effectLst>
                <a:latin typeface="Arial" charset="0"/>
              </a:rPr>
              <a:t>Acquisition of PP&amp;E</a:t>
            </a:r>
          </a:p>
        </p:txBody>
      </p:sp>
      <p:sp>
        <p:nvSpPr>
          <p:cNvPr id="939013" name="Text Box 5"/>
          <p:cNvSpPr txBox="1">
            <a:spLocks noChangeArrowheads="1"/>
          </p:cNvSpPr>
          <p:nvPr/>
        </p:nvSpPr>
        <p:spPr bwMode="auto">
          <a:xfrm>
            <a:off x="3429000" y="6369050"/>
            <a:ext cx="5562600" cy="336550"/>
          </a:xfrm>
          <a:prstGeom prst="rect">
            <a:avLst/>
          </a:prstGeom>
          <a:solidFill>
            <a:schemeClr val="bg1"/>
          </a:solidFill>
          <a:ln w="19050">
            <a:noFill/>
            <a:miter lim="800000"/>
            <a:headEnd/>
            <a:tailEnd/>
          </a:ln>
          <a:effectLst/>
        </p:spPr>
        <p:txBody>
          <a:bodyPr>
            <a:spAutoFit/>
          </a:bodyPr>
          <a:lstStyle/>
          <a:p>
            <a:pPr marL="574675" indent="-574675" algn="r">
              <a:spcBef>
                <a:spcPct val="50000"/>
              </a:spcBef>
              <a:defRPr/>
            </a:pPr>
            <a:r>
              <a:rPr lang="en-US" sz="1600" i="1">
                <a:solidFill>
                  <a:schemeClr val="bg2"/>
                </a:solidFill>
                <a:effectLst>
                  <a:outerShdw blurRad="38100" dist="38100" dir="2700000" algn="tl">
                    <a:srgbClr val="C0C0C0"/>
                  </a:outerShdw>
                </a:effectLst>
                <a:latin typeface="Arial" charset="0"/>
              </a:rPr>
              <a:t>LO 2</a:t>
            </a:r>
          </a:p>
        </p:txBody>
      </p:sp>
      <p:sp>
        <p:nvSpPr>
          <p:cNvPr id="16390" name="Text Box 7"/>
          <p:cNvSpPr txBox="1">
            <a:spLocks noChangeArrowheads="1"/>
          </p:cNvSpPr>
          <p:nvPr/>
        </p:nvSpPr>
        <p:spPr bwMode="auto">
          <a:xfrm>
            <a:off x="927100" y="2968625"/>
            <a:ext cx="7861300" cy="3290888"/>
          </a:xfrm>
          <a:prstGeom prst="rect">
            <a:avLst/>
          </a:prstGeom>
          <a:noFill/>
          <a:ln w="28575" cap="sq">
            <a:noFill/>
            <a:miter lim="800000"/>
            <a:headEnd type="none" w="sm" len="sm"/>
            <a:tailEnd type="none" w="sm" len="sm"/>
          </a:ln>
        </p:spPr>
        <p:txBody>
          <a:bodyPr>
            <a:spAutoFit/>
          </a:bodyPr>
          <a:lstStyle/>
          <a:p>
            <a:pPr marL="574675" indent="-574675" algn="l">
              <a:lnSpc>
                <a:spcPct val="125000"/>
              </a:lnSpc>
              <a:spcBef>
                <a:spcPct val="30000"/>
              </a:spcBef>
              <a:buClr>
                <a:srgbClr val="800000"/>
              </a:buClr>
              <a:buFontTx/>
              <a:buAutoNum type="arabicParenBoth"/>
            </a:pPr>
            <a:r>
              <a:rPr lang="en-US" sz="2100" b="0">
                <a:solidFill>
                  <a:schemeClr val="tx1"/>
                </a:solidFill>
                <a:latin typeface="Arial" charset="0"/>
              </a:rPr>
              <a:t>purchase price;</a:t>
            </a:r>
          </a:p>
          <a:p>
            <a:pPr marL="574675" indent="-574675" algn="l">
              <a:lnSpc>
                <a:spcPct val="125000"/>
              </a:lnSpc>
              <a:spcBef>
                <a:spcPct val="30000"/>
              </a:spcBef>
              <a:buClr>
                <a:srgbClr val="800000"/>
              </a:buClr>
              <a:buFontTx/>
              <a:buAutoNum type="arabicParenBoth"/>
            </a:pPr>
            <a:r>
              <a:rPr lang="en-US" sz="2100" b="0">
                <a:solidFill>
                  <a:schemeClr val="tx1"/>
                </a:solidFill>
                <a:latin typeface="Arial" charset="0"/>
              </a:rPr>
              <a:t>closing costs, such as title to the land, attorney’s fees, and recording fees; </a:t>
            </a:r>
          </a:p>
          <a:p>
            <a:pPr marL="574675" indent="-574675" algn="l">
              <a:lnSpc>
                <a:spcPct val="125000"/>
              </a:lnSpc>
              <a:spcBef>
                <a:spcPct val="30000"/>
              </a:spcBef>
              <a:buClr>
                <a:srgbClr val="800000"/>
              </a:buClr>
              <a:buFontTx/>
              <a:buAutoNum type="arabicParenBoth"/>
            </a:pPr>
            <a:r>
              <a:rPr lang="en-US" sz="2100" b="0">
                <a:solidFill>
                  <a:schemeClr val="tx1"/>
                </a:solidFill>
                <a:latin typeface="Arial" charset="0"/>
              </a:rPr>
              <a:t>costs of grading, filling, draining, and clearing;</a:t>
            </a:r>
          </a:p>
          <a:p>
            <a:pPr marL="574675" indent="-574675" algn="l">
              <a:lnSpc>
                <a:spcPct val="125000"/>
              </a:lnSpc>
              <a:spcBef>
                <a:spcPct val="30000"/>
              </a:spcBef>
              <a:buClr>
                <a:srgbClr val="800000"/>
              </a:buClr>
              <a:buFontTx/>
              <a:buAutoNum type="arabicParenBoth"/>
            </a:pPr>
            <a:r>
              <a:rPr lang="en-US" sz="2100" b="0">
                <a:solidFill>
                  <a:schemeClr val="tx1"/>
                </a:solidFill>
                <a:latin typeface="Arial" charset="0"/>
              </a:rPr>
              <a:t>assumption of any liens, mortgages, or encumbrances on the property; and </a:t>
            </a:r>
          </a:p>
          <a:p>
            <a:pPr marL="574675" indent="-574675" algn="l">
              <a:lnSpc>
                <a:spcPct val="125000"/>
              </a:lnSpc>
              <a:spcBef>
                <a:spcPct val="30000"/>
              </a:spcBef>
              <a:buClr>
                <a:srgbClr val="800000"/>
              </a:buClr>
              <a:buFontTx/>
              <a:buAutoNum type="arabicParenBoth"/>
            </a:pPr>
            <a:r>
              <a:rPr lang="en-US" sz="2100" b="0">
                <a:solidFill>
                  <a:schemeClr val="tx1"/>
                </a:solidFill>
                <a:latin typeface="Arial" charset="0"/>
              </a:rPr>
              <a:t>additional land improvements that have an indefinite life.</a:t>
            </a:r>
          </a:p>
        </p:txBody>
      </p:sp>
    </p:spTree>
    <p:extLst>
      <p:ext uri="{BB962C8B-B14F-4D97-AF65-F5344CB8AC3E}">
        <p14:creationId xmlns:p14="http://schemas.microsoft.com/office/powerpoint/2010/main" val="2623661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3901</Words>
  <Application>Microsoft Office PowerPoint</Application>
  <PresentationFormat>On-screen Show (4:3)</PresentationFormat>
  <Paragraphs>492</Paragraphs>
  <Slides>65</Slides>
  <Notes>63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Office Theme</vt:lpstr>
      <vt:lpstr>Worksheet</vt:lpstr>
      <vt:lpstr>Slide</vt:lpstr>
      <vt:lpstr>ACQUISITION AND DISPOSITION OF PROPERTY, PLANT, AND EQUIPMENT</vt:lpstr>
      <vt:lpstr>KEMAMPUAN AKHIR YANG DIHARAPKAN</vt:lpstr>
      <vt:lpstr>PowerPoint Presentation</vt:lpstr>
      <vt:lpstr>PowerPoint Presentation</vt:lpstr>
      <vt:lpstr>Learning Objectives</vt:lpstr>
      <vt:lpstr>PowerPoint Presentation</vt:lpstr>
      <vt:lpstr>Property, Plant, and Equipment</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Acquisition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Valuation of PP&amp;E</vt:lpstr>
      <vt:lpstr>Costs Subsequent to Acquisition</vt:lpstr>
      <vt:lpstr>Costs Subsequent to Acquisition</vt:lpstr>
      <vt:lpstr>Disposition of PP&amp;E</vt:lpstr>
      <vt:lpstr>Disposition of PP&amp;E</vt:lpstr>
      <vt:lpstr>Disposition of PP&amp;E</vt:lpstr>
      <vt:lpstr>Disposition of PP&amp;E</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41</cp:revision>
  <dcterms:created xsi:type="dcterms:W3CDTF">2017-09-09T11:34:57Z</dcterms:created>
  <dcterms:modified xsi:type="dcterms:W3CDTF">2017-09-18T07:58:01Z</dcterms:modified>
</cp:coreProperties>
</file>