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8"/>
  </p:notesMasterIdLst>
  <p:handoutMasterIdLst>
    <p:handoutMasterId r:id="rId79"/>
  </p:handoutMasterIdLst>
  <p:sldIdLst>
    <p:sldId id="262" r:id="rId2"/>
    <p:sldId id="356" r:id="rId3"/>
    <p:sldId id="460" r:id="rId4"/>
    <p:sldId id="461" r:id="rId5"/>
    <p:sldId id="462" r:id="rId6"/>
    <p:sldId id="463" r:id="rId7"/>
    <p:sldId id="464" r:id="rId8"/>
    <p:sldId id="465"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496" r:id="rId40"/>
    <p:sldId id="497" r:id="rId41"/>
    <p:sldId id="498" r:id="rId42"/>
    <p:sldId id="499" r:id="rId43"/>
    <p:sldId id="500" r:id="rId44"/>
    <p:sldId id="501" r:id="rId45"/>
    <p:sldId id="502" r:id="rId46"/>
    <p:sldId id="503" r:id="rId47"/>
    <p:sldId id="504" r:id="rId48"/>
    <p:sldId id="505" r:id="rId49"/>
    <p:sldId id="506" r:id="rId50"/>
    <p:sldId id="507" r:id="rId51"/>
    <p:sldId id="508" r:id="rId52"/>
    <p:sldId id="509" r:id="rId53"/>
    <p:sldId id="510" r:id="rId54"/>
    <p:sldId id="511" r:id="rId55"/>
    <p:sldId id="512" r:id="rId56"/>
    <p:sldId id="513" r:id="rId57"/>
    <p:sldId id="514" r:id="rId58"/>
    <p:sldId id="515" r:id="rId59"/>
    <p:sldId id="516" r:id="rId60"/>
    <p:sldId id="517" r:id="rId61"/>
    <p:sldId id="518" r:id="rId62"/>
    <p:sldId id="519" r:id="rId63"/>
    <p:sldId id="520" r:id="rId64"/>
    <p:sldId id="521" r:id="rId65"/>
    <p:sldId id="522" r:id="rId66"/>
    <p:sldId id="523" r:id="rId67"/>
    <p:sldId id="524" r:id="rId68"/>
    <p:sldId id="525" r:id="rId69"/>
    <p:sldId id="526" r:id="rId70"/>
    <p:sldId id="527" r:id="rId71"/>
    <p:sldId id="528" r:id="rId72"/>
    <p:sldId id="529" r:id="rId73"/>
    <p:sldId id="530" r:id="rId74"/>
    <p:sldId id="531" r:id="rId75"/>
    <p:sldId id="532" r:id="rId76"/>
    <p:sldId id="458"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1.bin"/></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2.bin"/></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21.emf"/><Relationship Id="rId4" Type="http://schemas.openxmlformats.org/officeDocument/2006/relationships/oleObject" Target="../embeddings/oleObject3.bin"/></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vmlDrawing" Target="../drawings/vmlDrawing8.vml"/><Relationship Id="rId5" Type="http://schemas.openxmlformats.org/officeDocument/2006/relationships/image" Target="../media/image23.emf"/><Relationship Id="rId4" Type="http://schemas.openxmlformats.org/officeDocument/2006/relationships/oleObject" Target="../embeddings/oleObject4.bin"/></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vmlDrawing" Target="../drawings/vmlDrawing9.vml"/><Relationship Id="rId5" Type="http://schemas.openxmlformats.org/officeDocument/2006/relationships/image" Target="../media/image36.emf"/><Relationship Id="rId4" Type="http://schemas.openxmlformats.org/officeDocument/2006/relationships/oleObject" Target="../embeddings/oleObject5.bin"/></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vmlDrawing" Target="../drawings/vmlDrawing10.vml"/><Relationship Id="rId5" Type="http://schemas.openxmlformats.org/officeDocument/2006/relationships/image" Target="../media/image36.emf"/><Relationship Id="rId4" Type="http://schemas.openxmlformats.org/officeDocument/2006/relationships/oleObject" Target="../embeddings/oleObject6.bin"/></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vmlDrawing" Target="../drawings/vmlDrawing11.vml"/><Relationship Id="rId5" Type="http://schemas.openxmlformats.org/officeDocument/2006/relationships/image" Target="../media/image36.emf"/><Relationship Id="rId4" Type="http://schemas.openxmlformats.org/officeDocument/2006/relationships/oleObject" Target="../embeddings/oleObject7.bin"/></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vmlDrawing" Target="../drawings/vmlDrawing12.vml"/><Relationship Id="rId5" Type="http://schemas.openxmlformats.org/officeDocument/2006/relationships/image" Target="../media/image36.emf"/><Relationship Id="rId4" Type="http://schemas.openxmlformats.org/officeDocument/2006/relationships/oleObject" Target="../embeddings/oleObject8.bin"/></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vmlDrawing" Target="../drawings/vmlDrawing13.vml"/><Relationship Id="rId5" Type="http://schemas.openxmlformats.org/officeDocument/2006/relationships/image" Target="../media/image36.emf"/><Relationship Id="rId4" Type="http://schemas.openxmlformats.org/officeDocument/2006/relationships/oleObject" Target="../embeddings/oleObject9.bin"/></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vmlDrawing" Target="../drawings/vmlDrawing14.vml"/><Relationship Id="rId5" Type="http://schemas.openxmlformats.org/officeDocument/2006/relationships/image" Target="../media/image36.emf"/><Relationship Id="rId4" Type="http://schemas.openxmlformats.org/officeDocument/2006/relationships/oleObject" Target="../embeddings/oleObject10.bin"/></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Perancangan Tata Letak Fasilitas</a:t>
            </a:r>
            <a:endParaRPr lang="en-US"/>
          </a:p>
        </p:txBody>
      </p:sp>
      <p:sp>
        <p:nvSpPr>
          <p:cNvPr id="5" name="Date Placeholder 4"/>
          <p:cNvSpPr>
            <a:spLocks noGrp="1"/>
          </p:cNvSpPr>
          <p:nvPr>
            <p:ph type="dt" idx="11"/>
          </p:nvPr>
        </p:nvSpPr>
        <p:spPr/>
        <p:txBody>
          <a:bodyPr/>
          <a:lstStyle/>
          <a:p>
            <a:r>
              <a:rPr lang="en-US" smtClean="0"/>
              <a:t>TKT306 #1</a:t>
            </a:r>
            <a:endParaRPr lang="en-US"/>
          </a:p>
        </p:txBody>
      </p:sp>
      <p:sp>
        <p:nvSpPr>
          <p:cNvPr id="6" name="Footer Placeholder 5"/>
          <p:cNvSpPr>
            <a:spLocks noGrp="1"/>
          </p:cNvSpPr>
          <p:nvPr>
            <p:ph type="ftr" sz="quarter" idx="12"/>
          </p:nvPr>
        </p:nvSpPr>
        <p:spPr/>
        <p:txBody>
          <a:bodyPr/>
          <a:lstStyle/>
          <a:p>
            <a:r>
              <a:rPr lang="en-US" smtClean="0"/>
              <a:t>6623 - Taufiqur Rachman</a:t>
            </a:r>
            <a:endParaRPr lang="en-US"/>
          </a:p>
        </p:txBody>
      </p:sp>
      <p:sp>
        <p:nvSpPr>
          <p:cNvPr id="7" name="Slide Number Placeholder 6"/>
          <p:cNvSpPr>
            <a:spLocks noGrp="1"/>
          </p:cNvSpPr>
          <p:nvPr>
            <p:ph type="sldNum" sz="quarter" idx="13"/>
          </p:nvPr>
        </p:nvSpPr>
        <p:spPr/>
        <p:txBody>
          <a:bodyPr/>
          <a:lstStyle/>
          <a:p>
            <a:fld id="{5F53BBC5-86DA-4C3E-9088-2E3D24833681}" type="slidenum">
              <a:rPr lang="en-US" smtClean="0"/>
              <a:pPr/>
              <a:t>2</a:t>
            </a:fld>
            <a:endParaRPr lang="en-US"/>
          </a:p>
        </p:txBody>
      </p:sp>
    </p:spTree>
    <p:extLst>
      <p:ext uri="{BB962C8B-B14F-4D97-AF65-F5344CB8AC3E}">
        <p14:creationId xmlns:p14="http://schemas.microsoft.com/office/powerpoint/2010/main" val="88727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1413" y="691842"/>
            <a:ext cx="4578350" cy="3416561"/>
          </a:xfrm>
          <a:ln/>
        </p:spPr>
      </p:sp>
      <p:sp>
        <p:nvSpPr>
          <p:cNvPr id="8806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Rot="1" noChangeAspect="1" noChangeArrowheads="1" noTextEdit="1"/>
          </p:cNvSpPr>
          <p:nvPr>
            <p:ph type="sldImg"/>
          </p:nvPr>
        </p:nvSpPr>
        <p:spPr>
          <a:ln/>
        </p:spPr>
      </p:sp>
      <p:graphicFrame>
        <p:nvGraphicFramePr>
          <p:cNvPr id="2050" name="Object 3"/>
          <p:cNvGraphicFramePr>
            <a:graphicFrameLocks noGrp="1" noChangeAspect="1"/>
          </p:cNvGraphicFramePr>
          <p:nvPr>
            <p:ph type="body" idx="1"/>
          </p:nvPr>
        </p:nvGraphicFramePr>
        <p:xfrm>
          <a:off x="1168400" y="4743381"/>
          <a:ext cx="4546600" cy="3392868"/>
        </p:xfrm>
        <a:graphic>
          <a:graphicData uri="http://schemas.openxmlformats.org/presentationml/2006/ole">
            <mc:AlternateContent xmlns:mc="http://schemas.openxmlformats.org/markup-compatibility/2006">
              <mc:Choice xmlns:v="urn:schemas-microsoft-com:vml" Requires="v">
                <p:oleObj spid="_x0000_s37891"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400" y="4743381"/>
                        <a:ext cx="4546600" cy="33928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a:ln/>
        </p:spPr>
      </p:sp>
      <p:graphicFrame>
        <p:nvGraphicFramePr>
          <p:cNvPr id="4098" name="Object 3"/>
          <p:cNvGraphicFramePr>
            <a:graphicFrameLocks noGrp="1" noChangeAspect="1"/>
          </p:cNvGraphicFramePr>
          <p:nvPr>
            <p:ph type="body" idx="1"/>
          </p:nvPr>
        </p:nvGraphicFramePr>
        <p:xfrm>
          <a:off x="1219200" y="4496972"/>
          <a:ext cx="4546600" cy="3392868"/>
        </p:xfrm>
        <a:graphic>
          <a:graphicData uri="http://schemas.openxmlformats.org/presentationml/2006/ole">
            <mc:AlternateContent xmlns:mc="http://schemas.openxmlformats.org/markup-compatibility/2006">
              <mc:Choice xmlns:v="urn:schemas-microsoft-com:vml" Requires="v">
                <p:oleObj spid="_x0000_s39939"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496972"/>
                        <a:ext cx="4546600" cy="33928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ln/>
        </p:spPr>
      </p:sp>
      <p:graphicFrame>
        <p:nvGraphicFramePr>
          <p:cNvPr id="6146" name="Object 3"/>
          <p:cNvGraphicFramePr>
            <a:graphicFrameLocks noGrp="1" noChangeAspect="1"/>
          </p:cNvGraphicFramePr>
          <p:nvPr>
            <p:ph type="body" idx="1"/>
          </p:nvPr>
        </p:nvGraphicFramePr>
        <p:xfrm>
          <a:off x="1143000" y="4421154"/>
          <a:ext cx="4622800" cy="3449731"/>
        </p:xfrm>
        <a:graphic>
          <a:graphicData uri="http://schemas.openxmlformats.org/presentationml/2006/ole">
            <mc:AlternateContent xmlns:mc="http://schemas.openxmlformats.org/markup-compatibility/2006">
              <mc:Choice xmlns:v="urn:schemas-microsoft-com:vml" Requires="v">
                <p:oleObj spid="_x0000_s41987"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421154"/>
                        <a:ext cx="4622800" cy="34497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ln/>
        </p:spPr>
      </p:sp>
      <p:graphicFrame>
        <p:nvGraphicFramePr>
          <p:cNvPr id="8194" name="Object 3"/>
          <p:cNvGraphicFramePr>
            <a:graphicFrameLocks noGrp="1" noChangeAspect="1"/>
          </p:cNvGraphicFramePr>
          <p:nvPr>
            <p:ph type="body" idx="1"/>
          </p:nvPr>
        </p:nvGraphicFramePr>
        <p:xfrm>
          <a:off x="1066800" y="4553835"/>
          <a:ext cx="4699000" cy="3506595"/>
        </p:xfrm>
        <a:graphic>
          <a:graphicData uri="http://schemas.openxmlformats.org/presentationml/2006/ole">
            <mc:AlternateContent xmlns:mc="http://schemas.openxmlformats.org/markup-compatibility/2006">
              <mc:Choice xmlns:v="urn:schemas-microsoft-com:vml" Requires="v">
                <p:oleObj spid="_x0000_s44035"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553835"/>
                        <a:ext cx="4699000" cy="35065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914400" y="4343755"/>
            <a:ext cx="5029200" cy="4114721"/>
          </a:xfrm>
          <a:noFill/>
          <a:ln w="9525"/>
        </p:spPr>
        <p:txBody>
          <a:bodyPr/>
          <a:lstStyle/>
          <a:p>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41413" y="691842"/>
            <a:ext cx="4578350" cy="3416561"/>
          </a:xfrm>
          <a:ln/>
        </p:spPr>
      </p:sp>
      <p:sp>
        <p:nvSpPr>
          <p:cNvPr id="8909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914400" y="4343755"/>
            <a:ext cx="5029200" cy="4114721"/>
          </a:xfrm>
          <a:noFill/>
          <a:ln w="9525"/>
        </p:spPr>
        <p:txBody>
          <a:bodyPr/>
          <a:lstStyle/>
          <a:p>
            <a:endParaRPr lang="id-ID"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4"/>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41413" y="691842"/>
            <a:ext cx="4578350" cy="3416561"/>
          </a:xfrm>
          <a:ln/>
        </p:spPr>
      </p:sp>
      <p:sp>
        <p:nvSpPr>
          <p:cNvPr id="91139" name="Rectangle 4"/>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a:ln/>
        </p:spPr>
      </p:sp>
      <p:graphicFrame>
        <p:nvGraphicFramePr>
          <p:cNvPr id="9218" name="Object 3"/>
          <p:cNvGraphicFramePr>
            <a:graphicFrameLocks noGrp="1" noChangeAspect="1"/>
          </p:cNvGraphicFramePr>
          <p:nvPr>
            <p:ph type="body" idx="1"/>
          </p:nvPr>
        </p:nvGraphicFramePr>
        <p:xfrm>
          <a:off x="709614" y="4343755"/>
          <a:ext cx="5513387" cy="4114721"/>
        </p:xfrm>
        <a:graphic>
          <a:graphicData uri="http://schemas.openxmlformats.org/presentationml/2006/ole">
            <mc:AlternateContent xmlns:mc="http://schemas.openxmlformats.org/markup-compatibility/2006">
              <mc:Choice xmlns:v="urn:schemas-microsoft-com:vml" Requires="v">
                <p:oleObj spid="_x0000_s45059"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4" y="4343755"/>
                        <a:ext cx="5513387" cy="41147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ln/>
        </p:spPr>
      </p:sp>
      <p:graphicFrame>
        <p:nvGraphicFramePr>
          <p:cNvPr id="10242" name="Object 3"/>
          <p:cNvGraphicFramePr>
            <a:graphicFrameLocks noGrp="1" noChangeAspect="1"/>
          </p:cNvGraphicFramePr>
          <p:nvPr>
            <p:ph type="body" idx="1"/>
          </p:nvPr>
        </p:nvGraphicFramePr>
        <p:xfrm>
          <a:off x="709614" y="4343755"/>
          <a:ext cx="5513387" cy="4114721"/>
        </p:xfrm>
        <a:graphic>
          <a:graphicData uri="http://schemas.openxmlformats.org/presentationml/2006/ole">
            <mc:AlternateContent xmlns:mc="http://schemas.openxmlformats.org/markup-compatibility/2006">
              <mc:Choice xmlns:v="urn:schemas-microsoft-com:vml" Requires="v">
                <p:oleObj spid="_x0000_s46083"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4" y="4343755"/>
                        <a:ext cx="5513387" cy="41147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ln/>
        </p:spPr>
      </p:sp>
      <p:graphicFrame>
        <p:nvGraphicFramePr>
          <p:cNvPr id="11266" name="Object 3"/>
          <p:cNvGraphicFramePr>
            <a:graphicFrameLocks noGrp="1" noChangeAspect="1"/>
          </p:cNvGraphicFramePr>
          <p:nvPr>
            <p:ph type="body" idx="1"/>
          </p:nvPr>
        </p:nvGraphicFramePr>
        <p:xfrm>
          <a:off x="709614" y="4343755"/>
          <a:ext cx="5513387" cy="4114721"/>
        </p:xfrm>
        <a:graphic>
          <a:graphicData uri="http://schemas.openxmlformats.org/presentationml/2006/ole">
            <mc:AlternateContent xmlns:mc="http://schemas.openxmlformats.org/markup-compatibility/2006">
              <mc:Choice xmlns:v="urn:schemas-microsoft-com:vml" Requires="v">
                <p:oleObj spid="_x0000_s47107"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4" y="4343755"/>
                        <a:ext cx="5513387" cy="41147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41413" y="691842"/>
            <a:ext cx="4578350" cy="3416561"/>
          </a:xfrm>
          <a:ln/>
        </p:spPr>
      </p:sp>
      <p:sp>
        <p:nvSpPr>
          <p:cNvPr id="14745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41413" y="691842"/>
            <a:ext cx="4578350" cy="3416561"/>
          </a:xfrm>
          <a:ln/>
        </p:spPr>
      </p:sp>
      <p:sp>
        <p:nvSpPr>
          <p:cNvPr id="14848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spect="1" noChangeArrowheads="1" noTextEdit="1"/>
          </p:cNvSpPr>
          <p:nvPr>
            <p:ph type="sldImg"/>
          </p:nvPr>
        </p:nvSpPr>
        <p:spPr>
          <a:ln/>
        </p:spPr>
      </p:sp>
      <p:graphicFrame>
        <p:nvGraphicFramePr>
          <p:cNvPr id="12290" name="Object 3"/>
          <p:cNvGraphicFramePr>
            <a:graphicFrameLocks noGrp="1" noChangeAspect="1"/>
          </p:cNvGraphicFramePr>
          <p:nvPr>
            <p:ph type="body" idx="1"/>
          </p:nvPr>
        </p:nvGraphicFramePr>
        <p:xfrm>
          <a:off x="709614" y="4343755"/>
          <a:ext cx="5513387" cy="4114721"/>
        </p:xfrm>
        <a:graphic>
          <a:graphicData uri="http://schemas.openxmlformats.org/presentationml/2006/ole">
            <mc:AlternateContent xmlns:mc="http://schemas.openxmlformats.org/markup-compatibility/2006">
              <mc:Choice xmlns:v="urn:schemas-microsoft-com:vml" Requires="v">
                <p:oleObj spid="_x0000_s48131"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4" y="4343755"/>
                        <a:ext cx="5513387" cy="41147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a:ln/>
        </p:spPr>
      </p:sp>
      <p:graphicFrame>
        <p:nvGraphicFramePr>
          <p:cNvPr id="13314" name="Object 3"/>
          <p:cNvGraphicFramePr>
            <a:graphicFrameLocks noGrp="1" noChangeAspect="1"/>
          </p:cNvGraphicFramePr>
          <p:nvPr>
            <p:ph type="body" idx="1"/>
          </p:nvPr>
        </p:nvGraphicFramePr>
        <p:xfrm>
          <a:off x="709614" y="4343755"/>
          <a:ext cx="5513387" cy="4114721"/>
        </p:xfrm>
        <a:graphic>
          <a:graphicData uri="http://schemas.openxmlformats.org/presentationml/2006/ole">
            <mc:AlternateContent xmlns:mc="http://schemas.openxmlformats.org/markup-compatibility/2006">
              <mc:Choice xmlns:v="urn:schemas-microsoft-com:vml" Requires="v">
                <p:oleObj spid="_x0000_s49155"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4" y="4343755"/>
                        <a:ext cx="5513387" cy="41147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ln/>
        </p:spPr>
      </p:sp>
      <p:graphicFrame>
        <p:nvGraphicFramePr>
          <p:cNvPr id="14338" name="Object 3"/>
          <p:cNvGraphicFramePr>
            <a:graphicFrameLocks noGrp="1" noChangeAspect="1"/>
          </p:cNvGraphicFramePr>
          <p:nvPr>
            <p:ph type="body" idx="1"/>
          </p:nvPr>
        </p:nvGraphicFramePr>
        <p:xfrm>
          <a:off x="709614" y="4343755"/>
          <a:ext cx="5513387" cy="4114721"/>
        </p:xfrm>
        <a:graphic>
          <a:graphicData uri="http://schemas.openxmlformats.org/presentationml/2006/ole">
            <mc:AlternateContent xmlns:mc="http://schemas.openxmlformats.org/markup-compatibility/2006">
              <mc:Choice xmlns:v="urn:schemas-microsoft-com:vml" Requires="v">
                <p:oleObj spid="_x0000_s50179"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4" y="4343755"/>
                        <a:ext cx="5513387" cy="41147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1133475" y="687104"/>
            <a:ext cx="4591050" cy="3426038"/>
          </a:xfrm>
          <a:ln cap="flat"/>
        </p:spPr>
      </p:sp>
      <p:sp>
        <p:nvSpPr>
          <p:cNvPr id="151555" name="Rectangle 3"/>
          <p:cNvSpPr>
            <a:spLocks noGrp="1" noChangeArrowheads="1"/>
          </p:cNvSpPr>
          <p:nvPr>
            <p:ph type="body" idx="1"/>
          </p:nvPr>
        </p:nvSpPr>
        <p:spPr>
          <a:xfrm>
            <a:off x="914400" y="4343755"/>
            <a:ext cx="5029200" cy="4114721"/>
          </a:xfrm>
          <a:noFill/>
          <a:ln w="9525"/>
        </p:spPr>
        <p:txBody>
          <a:bodyPr lIns="92075" tIns="46038" rIns="92075" bIns="46038"/>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Microsoft_Excel_97-2003_Worksheet2.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Microsoft_Excel_97-2003_Worksheet3.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2.emf"/><Relationship Id="rId4" Type="http://schemas.openxmlformats.org/officeDocument/2006/relationships/oleObject" Target="../embeddings/Microsoft_Excel_97-2003_Worksheet4.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a:lnSpc>
                <a:spcPct val="110000"/>
              </a:lnSpc>
              <a:defRPr/>
            </a:pPr>
            <a:r>
              <a:rPr lang="en-US" sz="3600" b="1" dirty="0">
                <a:effectLst>
                  <a:outerShdw blurRad="38100" dist="38100" dir="2700000" algn="tl">
                    <a:srgbClr val="000000"/>
                  </a:outerShdw>
                </a:effectLst>
                <a:latin typeface="Arial" charset="0"/>
              </a:rPr>
              <a:t>DEPRECIATION, IMPAIRMENTS, </a:t>
            </a:r>
            <a:r>
              <a:rPr lang="en-US" sz="3600" b="1" dirty="0" smtClean="0">
                <a:effectLst>
                  <a:outerShdw blurRad="38100" dist="38100" dir="2700000" algn="tl">
                    <a:srgbClr val="000000"/>
                  </a:outerShdw>
                </a:effectLst>
                <a:latin typeface="Arial" charset="0"/>
              </a:rPr>
              <a:t>AND </a:t>
            </a:r>
            <a:r>
              <a:rPr lang="en-US" sz="3600" b="1" dirty="0">
                <a:effectLst>
                  <a:outerShdw blurRad="38100" dist="38100" dir="2700000" algn="tl">
                    <a:srgbClr val="000000"/>
                  </a:outerShdw>
                </a:effectLst>
                <a:latin typeface="Arial" charset="0"/>
              </a:rPr>
              <a:t>DEPLETION</a:t>
            </a:r>
            <a:endParaRPr lang="en-US" sz="3600" b="1" dirty="0">
              <a:effectLst>
                <a:outerShdw blurRad="38100" dist="38100" dir="2700000" algn="tl">
                  <a:srgbClr val="000000"/>
                </a:outerShdw>
              </a:effectLst>
              <a:latin typeface="Arial" charset="0"/>
            </a:endParaRPr>
          </a:p>
        </p:txBody>
      </p:sp>
      <p:sp>
        <p:nvSpPr>
          <p:cNvPr id="3" name="Subtitle 2"/>
          <p:cNvSpPr>
            <a:spLocks noGrp="1"/>
          </p:cNvSpPr>
          <p:nvPr>
            <p:ph type="subTitle" idx="1"/>
          </p:nvPr>
        </p:nvSpPr>
        <p:spPr>
          <a:xfrm>
            <a:off x="3048000" y="5029199"/>
            <a:ext cx="5943600" cy="1677528"/>
          </a:xfrm>
        </p:spPr>
        <p:txBody>
          <a:bodyPr>
            <a:normAutofit lnSpcReduction="10000"/>
          </a:bodyPr>
          <a:lstStyle/>
          <a:p>
            <a:r>
              <a:rPr lang="en-US" sz="2000" b="1" dirty="0" smtClean="0">
                <a:solidFill>
                  <a:schemeClr val="bg1"/>
                </a:solidFill>
                <a:effectLst>
                  <a:outerShdw blurRad="38100" dist="38100" dir="2700000" algn="tl">
                    <a:srgbClr val="000000">
                      <a:alpha val="43137"/>
                    </a:srgbClr>
                  </a:outerShdw>
                </a:effectLst>
              </a:rPr>
              <a:t>6542–</a:t>
            </a:r>
            <a:r>
              <a:rPr lang="id-ID"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SRI HANDAYANI, SE, MM, </a:t>
            </a:r>
            <a:r>
              <a:rPr lang="en-US" sz="2000" b="1" dirty="0" err="1" smtClean="0">
                <a:solidFill>
                  <a:schemeClr val="bg1"/>
                </a:solidFill>
                <a:effectLst>
                  <a:outerShdw blurRad="38100" dist="38100" dir="2700000" algn="tl">
                    <a:srgbClr val="000000">
                      <a:alpha val="43137"/>
                    </a:srgbClr>
                  </a:outerShdw>
                </a:effectLst>
              </a:rPr>
              <a:t>MAk</a:t>
            </a:r>
            <a:r>
              <a:rPr lang="en-US" sz="2000" b="1" dirty="0" smtClean="0">
                <a:solidFill>
                  <a:schemeClr val="bg1"/>
                </a:solidFill>
                <a:effectLst>
                  <a:outerShdw blurRad="38100" dist="38100" dir="2700000" algn="tl">
                    <a:srgbClr val="000000">
                      <a:alpha val="43137"/>
                    </a:srgbClr>
                  </a:outerShdw>
                </a:effectLst>
              </a:rPr>
              <a:t>, CPMA</a:t>
            </a: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EBA302</a:t>
            </a:r>
          </a:p>
          <a:p>
            <a:endParaRPr lang="id-ID" sz="2000" dirty="0"/>
          </a:p>
          <a:p>
            <a:r>
              <a:rPr lang="en-US" sz="2000" dirty="0" smtClean="0"/>
              <a:t>AKUNTANSI KEUANGAN MENENGAH I + LAB</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#11</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103875"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2  Identify the factors involved in the depreciation process.</a:t>
            </a:r>
          </a:p>
        </p:txBody>
      </p:sp>
      <p:sp>
        <p:nvSpPr>
          <p:cNvPr id="23556" name="Text Box 4"/>
          <p:cNvSpPr txBox="1">
            <a:spLocks noChangeArrowheads="1"/>
          </p:cNvSpPr>
          <p:nvPr/>
        </p:nvSpPr>
        <p:spPr bwMode="auto">
          <a:xfrm>
            <a:off x="965200" y="2173288"/>
            <a:ext cx="7861300" cy="493712"/>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buSzPct val="80000"/>
            </a:pPr>
            <a:r>
              <a:rPr lang="en-US" sz="2400">
                <a:solidFill>
                  <a:schemeClr val="tx1"/>
                </a:solidFill>
                <a:latin typeface="Arial" charset="0"/>
              </a:rPr>
              <a:t>Estimation of Service Lifes</a:t>
            </a:r>
            <a:endParaRPr lang="en-US" sz="2200">
              <a:solidFill>
                <a:schemeClr val="tx1"/>
              </a:solidFill>
              <a:latin typeface="Arial" charset="0"/>
            </a:endParaRPr>
          </a:p>
        </p:txBody>
      </p:sp>
      <p:sp>
        <p:nvSpPr>
          <p:cNvPr id="23557" name="Text Box 5"/>
          <p:cNvSpPr txBox="1">
            <a:spLocks noChangeArrowheads="1"/>
          </p:cNvSpPr>
          <p:nvPr/>
        </p:nvSpPr>
        <p:spPr bwMode="auto">
          <a:xfrm>
            <a:off x="685800" y="1462088"/>
            <a:ext cx="8001000" cy="519112"/>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Factors Involved in the Depreciation Process</a:t>
            </a:r>
          </a:p>
        </p:txBody>
      </p:sp>
      <p:sp>
        <p:nvSpPr>
          <p:cNvPr id="23558" name="Rectangle 8"/>
          <p:cNvSpPr>
            <a:spLocks noChangeArrowheads="1"/>
          </p:cNvSpPr>
          <p:nvPr/>
        </p:nvSpPr>
        <p:spPr bwMode="auto">
          <a:xfrm>
            <a:off x="914400" y="2743200"/>
            <a:ext cx="7391400" cy="3206750"/>
          </a:xfrm>
          <a:prstGeom prst="rect">
            <a:avLst/>
          </a:prstGeom>
          <a:noFill/>
          <a:ln w="28575" cap="sq">
            <a:noFill/>
            <a:miter lim="800000"/>
            <a:headEnd/>
            <a:tailEnd/>
          </a:ln>
        </p:spPr>
        <p:txBody>
          <a:bodyPr>
            <a:spAutoFit/>
          </a:bodyPr>
          <a:lstStyle/>
          <a:p>
            <a:pPr marL="685800" lvl="1" indent="-457200" algn="l">
              <a:lnSpc>
                <a:spcPct val="130000"/>
              </a:lnSpc>
              <a:spcBef>
                <a:spcPct val="50000"/>
              </a:spcBef>
              <a:buClr>
                <a:srgbClr val="800000"/>
              </a:buClr>
              <a:buSzPct val="80000"/>
              <a:buFont typeface="Wingdings" pitchFamily="2" charset="2"/>
              <a:buChar char="u"/>
            </a:pPr>
            <a:r>
              <a:rPr lang="en-US" sz="2200" b="0">
                <a:latin typeface="Arial" charset="0"/>
              </a:rPr>
              <a:t>Service life often differs from physical life.</a:t>
            </a:r>
          </a:p>
          <a:p>
            <a:pPr marL="685800" lvl="1" indent="-457200" algn="l">
              <a:lnSpc>
                <a:spcPct val="130000"/>
              </a:lnSpc>
              <a:spcBef>
                <a:spcPct val="50000"/>
              </a:spcBef>
              <a:buClr>
                <a:srgbClr val="800000"/>
              </a:buClr>
              <a:buSzPct val="80000"/>
              <a:buFont typeface="Wingdings" pitchFamily="2" charset="2"/>
              <a:buChar char="u"/>
            </a:pPr>
            <a:r>
              <a:rPr lang="en-US" sz="2200" b="0">
                <a:latin typeface="Arial" charset="0"/>
              </a:rPr>
              <a:t>Companies retire assets for two reasons: </a:t>
            </a:r>
          </a:p>
          <a:p>
            <a:pPr marL="1257300" lvl="2" indent="-457200" algn="l">
              <a:lnSpc>
                <a:spcPct val="130000"/>
              </a:lnSpc>
              <a:spcBef>
                <a:spcPct val="50000"/>
              </a:spcBef>
              <a:buClr>
                <a:srgbClr val="800000"/>
              </a:buClr>
              <a:buFont typeface="Wingdings" pitchFamily="2" charset="2"/>
              <a:buAutoNum type="arabicPeriod"/>
            </a:pPr>
            <a:r>
              <a:rPr lang="en-US" sz="2200" b="0">
                <a:latin typeface="Arial" charset="0"/>
              </a:rPr>
              <a:t>Physical factors (casualty or expiration of physical life)</a:t>
            </a:r>
          </a:p>
          <a:p>
            <a:pPr marL="1257300" lvl="2" indent="-457200" algn="l">
              <a:lnSpc>
                <a:spcPct val="130000"/>
              </a:lnSpc>
              <a:spcBef>
                <a:spcPct val="50000"/>
              </a:spcBef>
              <a:buClr>
                <a:srgbClr val="800000"/>
              </a:buClr>
              <a:buFont typeface="Wingdings" pitchFamily="2" charset="2"/>
              <a:buAutoNum type="arabicPeriod"/>
            </a:pPr>
            <a:r>
              <a:rPr lang="en-US" sz="2200" b="0">
                <a:latin typeface="Arial" charset="0"/>
              </a:rPr>
              <a:t>Economic factors (inadequacy, supersession, and obsolescence).</a:t>
            </a:r>
          </a:p>
        </p:txBody>
      </p:sp>
    </p:spTree>
    <p:extLst>
      <p:ext uri="{BB962C8B-B14F-4D97-AF65-F5344CB8AC3E}">
        <p14:creationId xmlns:p14="http://schemas.microsoft.com/office/powerpoint/2010/main" val="184649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022979" name="Text Box 3"/>
          <p:cNvSpPr txBox="1">
            <a:spLocks noChangeArrowheads="1"/>
          </p:cNvSpPr>
          <p:nvPr/>
        </p:nvSpPr>
        <p:spPr bwMode="auto">
          <a:xfrm>
            <a:off x="1143000" y="6200775"/>
            <a:ext cx="7924800" cy="581025"/>
          </a:xfrm>
          <a:prstGeom prst="rect">
            <a:avLst/>
          </a:prstGeom>
          <a:solidFill>
            <a:schemeClr val="bg1"/>
          </a:solidFill>
          <a:ln w="19050">
            <a:noFill/>
            <a:miter lim="800000"/>
            <a:headEnd/>
            <a:tailEnd/>
          </a:ln>
          <a:effectLst/>
        </p:spPr>
        <p:txBody>
          <a:bodyPr>
            <a:spAutoFit/>
          </a:bodyPr>
          <a:lstStyle/>
          <a:p>
            <a:pPr marL="3035300" indent="-576263" algn="l">
              <a:spcBef>
                <a:spcPct val="50000"/>
              </a:spcBef>
              <a:defRPr/>
            </a:pPr>
            <a:r>
              <a:rPr lang="en-US" sz="1600" i="1">
                <a:solidFill>
                  <a:schemeClr val="bg2"/>
                </a:solidFill>
                <a:effectLst>
                  <a:outerShdw blurRad="38100" dist="38100" dir="2700000" algn="tl">
                    <a:srgbClr val="C0C0C0"/>
                  </a:outerShdw>
                </a:effectLst>
                <a:latin typeface="Arial" charset="0"/>
              </a:rPr>
              <a:t>LO 3  Compare activity, straight-line, and diminishing-charge methods of depreciation.</a:t>
            </a:r>
          </a:p>
        </p:txBody>
      </p:sp>
      <p:sp>
        <p:nvSpPr>
          <p:cNvPr id="24580" name="Text Box 4"/>
          <p:cNvSpPr txBox="1">
            <a:spLocks noChangeArrowheads="1"/>
          </p:cNvSpPr>
          <p:nvPr/>
        </p:nvSpPr>
        <p:spPr bwMode="auto">
          <a:xfrm>
            <a:off x="965200" y="2030413"/>
            <a:ext cx="7874000" cy="930275"/>
          </a:xfrm>
          <a:prstGeom prst="rect">
            <a:avLst/>
          </a:prstGeom>
          <a:noFill/>
          <a:ln w="28575" cap="sq">
            <a:noFill/>
            <a:miter lim="800000"/>
            <a:headEnd type="none" w="sm" len="sm"/>
            <a:tailEnd type="none" w="sm" len="sm"/>
          </a:ln>
        </p:spPr>
        <p:txBody>
          <a:bodyPr>
            <a:spAutoFit/>
          </a:bodyPr>
          <a:lstStyle/>
          <a:p>
            <a:pPr algn="l">
              <a:lnSpc>
                <a:spcPct val="125000"/>
              </a:lnSpc>
              <a:spcBef>
                <a:spcPct val="30000"/>
              </a:spcBef>
              <a:buSzPct val="80000"/>
            </a:pPr>
            <a:r>
              <a:rPr lang="en-US" sz="2200" b="0">
                <a:solidFill>
                  <a:schemeClr val="tx1"/>
                </a:solidFill>
                <a:latin typeface="Arial" charset="0"/>
              </a:rPr>
              <a:t>The profession requires the method employed be </a:t>
            </a:r>
            <a:r>
              <a:rPr lang="en-US" sz="2200">
                <a:solidFill>
                  <a:srgbClr val="800000"/>
                </a:solidFill>
                <a:latin typeface="Arial" charset="0"/>
              </a:rPr>
              <a:t>“systematic and rational.”</a:t>
            </a:r>
            <a:r>
              <a:rPr lang="en-US" sz="2200" b="0">
                <a:solidFill>
                  <a:schemeClr val="tx1"/>
                </a:solidFill>
                <a:latin typeface="Arial" charset="0"/>
              </a:rPr>
              <a:t>  Examples include:</a:t>
            </a:r>
          </a:p>
        </p:txBody>
      </p:sp>
      <p:sp>
        <p:nvSpPr>
          <p:cNvPr id="24581" name="Text Box 5"/>
          <p:cNvSpPr txBox="1">
            <a:spLocks noChangeArrowheads="1"/>
          </p:cNvSpPr>
          <p:nvPr/>
        </p:nvSpPr>
        <p:spPr bwMode="auto">
          <a:xfrm>
            <a:off x="685800" y="144780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Methods of Depreciation</a:t>
            </a:r>
          </a:p>
        </p:txBody>
      </p:sp>
      <p:sp>
        <p:nvSpPr>
          <p:cNvPr id="24582" name="Text Box 6"/>
          <p:cNvSpPr txBox="1">
            <a:spLocks noChangeArrowheads="1"/>
          </p:cNvSpPr>
          <p:nvPr/>
        </p:nvSpPr>
        <p:spPr bwMode="auto">
          <a:xfrm>
            <a:off x="1130300" y="3097213"/>
            <a:ext cx="7251700" cy="2693987"/>
          </a:xfrm>
          <a:prstGeom prst="rect">
            <a:avLst/>
          </a:prstGeom>
          <a:noFill/>
          <a:ln w="28575" cap="sq">
            <a:noFill/>
            <a:miter lim="800000"/>
            <a:headEnd type="none" w="sm" len="sm"/>
            <a:tailEnd type="none" w="sm" len="sm"/>
          </a:ln>
        </p:spPr>
        <p:txBody>
          <a:bodyPr>
            <a:spAutoFit/>
          </a:bodyPr>
          <a:lstStyle/>
          <a:p>
            <a:pPr marL="574675" indent="-574675" algn="l">
              <a:lnSpc>
                <a:spcPct val="130000"/>
              </a:lnSpc>
              <a:spcBef>
                <a:spcPct val="40000"/>
              </a:spcBef>
              <a:buClr>
                <a:srgbClr val="800000"/>
              </a:buClr>
              <a:buFontTx/>
              <a:buAutoNum type="arabicParenBoth"/>
            </a:pPr>
            <a:r>
              <a:rPr lang="en-US" sz="2100" b="0">
                <a:solidFill>
                  <a:schemeClr val="tx1"/>
                </a:solidFill>
                <a:latin typeface="Arial" charset="0"/>
              </a:rPr>
              <a:t>Activity method (units of use or production).</a:t>
            </a:r>
          </a:p>
          <a:p>
            <a:pPr marL="574675" indent="-574675" algn="l">
              <a:lnSpc>
                <a:spcPct val="130000"/>
              </a:lnSpc>
              <a:spcBef>
                <a:spcPct val="40000"/>
              </a:spcBef>
              <a:buClr>
                <a:srgbClr val="800000"/>
              </a:buClr>
              <a:buFontTx/>
              <a:buAutoNum type="arabicParenBoth"/>
            </a:pPr>
            <a:r>
              <a:rPr lang="en-US" sz="2100" b="0">
                <a:solidFill>
                  <a:schemeClr val="tx1"/>
                </a:solidFill>
                <a:latin typeface="Arial" charset="0"/>
              </a:rPr>
              <a:t>Straight-line method. 	</a:t>
            </a:r>
          </a:p>
          <a:p>
            <a:pPr marL="574675" indent="-574675" algn="l">
              <a:lnSpc>
                <a:spcPct val="130000"/>
              </a:lnSpc>
              <a:spcBef>
                <a:spcPct val="40000"/>
              </a:spcBef>
              <a:buClr>
                <a:srgbClr val="800000"/>
              </a:buClr>
              <a:buFontTx/>
              <a:buAutoNum type="arabicParenBoth"/>
            </a:pPr>
            <a:r>
              <a:rPr lang="en-US" sz="2100" b="0">
                <a:solidFill>
                  <a:schemeClr val="tx1"/>
                </a:solidFill>
                <a:latin typeface="Arial" charset="0"/>
              </a:rPr>
              <a:t>Diminishing (accelerated)-charge methods:</a:t>
            </a:r>
          </a:p>
          <a:p>
            <a:pPr marL="1146175" lvl="1" indent="-457200" algn="l">
              <a:lnSpc>
                <a:spcPct val="130000"/>
              </a:lnSpc>
              <a:spcBef>
                <a:spcPct val="40000"/>
              </a:spcBef>
              <a:buClr>
                <a:srgbClr val="800000"/>
              </a:buClr>
              <a:buFontTx/>
              <a:buAutoNum type="alphaLcParenR"/>
            </a:pPr>
            <a:r>
              <a:rPr lang="en-US" sz="2100" b="0">
                <a:solidFill>
                  <a:schemeClr val="tx1"/>
                </a:solidFill>
                <a:latin typeface="Arial" charset="0"/>
              </a:rPr>
              <a:t>Sum-of-the-years’-digits.</a:t>
            </a:r>
          </a:p>
          <a:p>
            <a:pPr marL="1146175" lvl="1" indent="-457200" algn="l">
              <a:lnSpc>
                <a:spcPct val="130000"/>
              </a:lnSpc>
              <a:spcBef>
                <a:spcPct val="40000"/>
              </a:spcBef>
              <a:buClr>
                <a:srgbClr val="800000"/>
              </a:buClr>
              <a:buFontTx/>
              <a:buAutoNum type="alphaLcParenR"/>
            </a:pPr>
            <a:r>
              <a:rPr lang="en-US" sz="2100" b="0">
                <a:solidFill>
                  <a:schemeClr val="tx1"/>
                </a:solidFill>
                <a:latin typeface="Arial" charset="0"/>
              </a:rPr>
              <a:t>Declining-balance method.</a:t>
            </a:r>
          </a:p>
        </p:txBody>
      </p:sp>
    </p:spTree>
    <p:extLst>
      <p:ext uri="{BB962C8B-B14F-4D97-AF65-F5344CB8AC3E}">
        <p14:creationId xmlns:p14="http://schemas.microsoft.com/office/powerpoint/2010/main" val="3318060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025027" name="Text Box 3"/>
          <p:cNvSpPr txBox="1">
            <a:spLocks noChangeArrowheads="1"/>
          </p:cNvSpPr>
          <p:nvPr/>
        </p:nvSpPr>
        <p:spPr bwMode="auto">
          <a:xfrm>
            <a:off x="7543800" y="6369050"/>
            <a:ext cx="1447800" cy="336550"/>
          </a:xfrm>
          <a:prstGeom prst="rect">
            <a:avLst/>
          </a:prstGeom>
          <a:solidFill>
            <a:schemeClr val="bg1"/>
          </a:solidFill>
          <a:ln w="19050">
            <a:noFill/>
            <a:miter lim="800000"/>
            <a:headEnd/>
            <a:tailEnd/>
          </a:ln>
          <a:effectLst/>
        </p:spPr>
        <p:txBody>
          <a:bodyPr>
            <a:spAutoFit/>
          </a:bodyPr>
          <a:lstStyle/>
          <a:p>
            <a:pPr marL="576263" indent="-576263" algn="r">
              <a:spcBef>
                <a:spcPct val="50000"/>
              </a:spcBef>
              <a:defRPr/>
            </a:pPr>
            <a:r>
              <a:rPr lang="en-US" sz="1600" i="1">
                <a:solidFill>
                  <a:schemeClr val="bg2"/>
                </a:solidFill>
                <a:effectLst>
                  <a:outerShdw blurRad="38100" dist="38100" dir="2700000" algn="tl">
                    <a:srgbClr val="C0C0C0"/>
                  </a:outerShdw>
                </a:effectLst>
                <a:latin typeface="Arial" charset="0"/>
              </a:rPr>
              <a:t>LO 3</a:t>
            </a:r>
          </a:p>
        </p:txBody>
      </p:sp>
      <p:sp>
        <p:nvSpPr>
          <p:cNvPr id="25604" name="Text Box 11"/>
          <p:cNvSpPr txBox="1">
            <a:spLocks noChangeArrowheads="1"/>
          </p:cNvSpPr>
          <p:nvPr/>
        </p:nvSpPr>
        <p:spPr bwMode="auto">
          <a:xfrm>
            <a:off x="533400" y="1365250"/>
            <a:ext cx="8153400" cy="509588"/>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600">
                <a:solidFill>
                  <a:schemeClr val="tx1"/>
                </a:solidFill>
                <a:latin typeface="Arial" charset="0"/>
              </a:rPr>
              <a:t>Activity Method</a:t>
            </a:r>
          </a:p>
        </p:txBody>
      </p:sp>
      <p:sp>
        <p:nvSpPr>
          <p:cNvPr id="25605" name="Text Box 14"/>
          <p:cNvSpPr txBox="1">
            <a:spLocks noChangeArrowheads="1"/>
          </p:cNvSpPr>
          <p:nvPr/>
        </p:nvSpPr>
        <p:spPr bwMode="auto">
          <a:xfrm>
            <a:off x="6858000" y="18288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11-2</a:t>
            </a:r>
          </a:p>
        </p:txBody>
      </p:sp>
      <p:sp>
        <p:nvSpPr>
          <p:cNvPr id="25606" name="Rectangle 15"/>
          <p:cNvSpPr>
            <a:spLocks noChangeArrowheads="1"/>
          </p:cNvSpPr>
          <p:nvPr/>
        </p:nvSpPr>
        <p:spPr bwMode="auto">
          <a:xfrm>
            <a:off x="685800" y="3732213"/>
            <a:ext cx="8001000" cy="863600"/>
          </a:xfrm>
          <a:prstGeom prst="rect">
            <a:avLst/>
          </a:prstGeom>
          <a:noFill/>
          <a:ln w="28575" cap="sq">
            <a:noFill/>
            <a:miter lim="800000"/>
            <a:headEnd/>
            <a:tailEnd/>
          </a:ln>
        </p:spPr>
        <p:txBody>
          <a:bodyPr>
            <a:spAutoFit/>
          </a:bodyPr>
          <a:lstStyle/>
          <a:p>
            <a:pPr algn="l">
              <a:lnSpc>
                <a:spcPct val="115000"/>
              </a:lnSpc>
            </a:pPr>
            <a:r>
              <a:rPr lang="en-US" sz="2200">
                <a:solidFill>
                  <a:srgbClr val="800000"/>
                </a:solidFill>
                <a:latin typeface="Arial" charset="0"/>
              </a:rPr>
              <a:t>Illustration:</a:t>
            </a:r>
            <a:r>
              <a:rPr lang="en-US" sz="2200" b="0">
                <a:latin typeface="Arial" charset="0"/>
              </a:rPr>
              <a:t>  If Stanley uses the crane for 4,000 hours the first year, the depreciation charge is:</a:t>
            </a:r>
          </a:p>
        </p:txBody>
      </p:sp>
      <p:sp>
        <p:nvSpPr>
          <p:cNvPr id="1025040" name="Text Box 16"/>
          <p:cNvSpPr txBox="1">
            <a:spLocks noChangeArrowheads="1"/>
          </p:cNvSpPr>
          <p:nvPr/>
        </p:nvSpPr>
        <p:spPr bwMode="auto">
          <a:xfrm>
            <a:off x="685800" y="2362200"/>
            <a:ext cx="2209800" cy="822325"/>
          </a:xfrm>
          <a:prstGeom prst="rect">
            <a:avLst/>
          </a:prstGeom>
          <a:noFill/>
          <a:ln w="28575" cap="sq">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latin typeface="Arial" charset="0"/>
              </a:rPr>
              <a:t>Stanley Coal Mines Facts</a:t>
            </a:r>
          </a:p>
        </p:txBody>
      </p:sp>
      <p:sp>
        <p:nvSpPr>
          <p:cNvPr id="25608" name="Text Box 18"/>
          <p:cNvSpPr txBox="1">
            <a:spLocks noChangeArrowheads="1"/>
          </p:cNvSpPr>
          <p:nvPr/>
        </p:nvSpPr>
        <p:spPr bwMode="auto">
          <a:xfrm>
            <a:off x="6096000" y="4510088"/>
            <a:ext cx="1600200" cy="274637"/>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11-3</a:t>
            </a:r>
          </a:p>
        </p:txBody>
      </p:sp>
      <p:pic>
        <p:nvPicPr>
          <p:cNvPr id="25609" name="Picture 19"/>
          <p:cNvPicPr>
            <a:picLocks noChangeAspect="1" noChangeArrowheads="1"/>
          </p:cNvPicPr>
          <p:nvPr/>
        </p:nvPicPr>
        <p:blipFill>
          <a:blip r:embed="rId3"/>
          <a:srcRect/>
          <a:stretch>
            <a:fillRect/>
          </a:stretch>
        </p:blipFill>
        <p:spPr bwMode="auto">
          <a:xfrm>
            <a:off x="3276600" y="2133600"/>
            <a:ext cx="5105400" cy="1316038"/>
          </a:xfrm>
          <a:prstGeom prst="rect">
            <a:avLst/>
          </a:prstGeom>
          <a:noFill/>
          <a:ln w="28575" cap="sq">
            <a:noFill/>
            <a:miter lim="800000"/>
            <a:headEnd/>
            <a:tailEnd/>
          </a:ln>
        </p:spPr>
      </p:pic>
      <p:pic>
        <p:nvPicPr>
          <p:cNvPr id="25610" name="Picture 20"/>
          <p:cNvPicPr>
            <a:picLocks noChangeAspect="1" noChangeArrowheads="1"/>
          </p:cNvPicPr>
          <p:nvPr/>
        </p:nvPicPr>
        <p:blipFill>
          <a:blip r:embed="rId4"/>
          <a:srcRect/>
          <a:stretch>
            <a:fillRect/>
          </a:stretch>
        </p:blipFill>
        <p:spPr bwMode="auto">
          <a:xfrm>
            <a:off x="1524000" y="4814888"/>
            <a:ext cx="6096000" cy="1357312"/>
          </a:xfrm>
          <a:prstGeom prst="rect">
            <a:avLst/>
          </a:prstGeom>
          <a:noFill/>
          <a:ln w="28575" cap="sq">
            <a:noFill/>
            <a:miter lim="800000"/>
            <a:headEnd/>
            <a:tailEnd/>
          </a:ln>
        </p:spPr>
      </p:pic>
    </p:spTree>
    <p:extLst>
      <p:ext uri="{BB962C8B-B14F-4D97-AF65-F5344CB8AC3E}">
        <p14:creationId xmlns:p14="http://schemas.microsoft.com/office/powerpoint/2010/main" val="4007693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26627" name="Text Box 4"/>
          <p:cNvSpPr txBox="1">
            <a:spLocks noChangeArrowheads="1"/>
          </p:cNvSpPr>
          <p:nvPr/>
        </p:nvSpPr>
        <p:spPr bwMode="auto">
          <a:xfrm>
            <a:off x="533400" y="1365250"/>
            <a:ext cx="8153400" cy="509588"/>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sz="2600">
                <a:solidFill>
                  <a:schemeClr val="tx1"/>
                </a:solidFill>
                <a:latin typeface="Arial" charset="0"/>
              </a:rPr>
              <a:t>Straight-Line Method</a:t>
            </a:r>
          </a:p>
        </p:txBody>
      </p:sp>
      <p:sp>
        <p:nvSpPr>
          <p:cNvPr id="26628" name="Rectangle 7"/>
          <p:cNvSpPr>
            <a:spLocks noChangeArrowheads="1"/>
          </p:cNvSpPr>
          <p:nvPr/>
        </p:nvSpPr>
        <p:spPr bwMode="auto">
          <a:xfrm>
            <a:off x="685800" y="3732213"/>
            <a:ext cx="8001000" cy="477837"/>
          </a:xfrm>
          <a:prstGeom prst="rect">
            <a:avLst/>
          </a:prstGeom>
          <a:noFill/>
          <a:ln w="28575" cap="sq">
            <a:noFill/>
            <a:miter lim="800000"/>
            <a:headEnd/>
            <a:tailEnd/>
          </a:ln>
        </p:spPr>
        <p:txBody>
          <a:bodyPr>
            <a:spAutoFit/>
          </a:bodyPr>
          <a:lstStyle/>
          <a:p>
            <a:pPr algn="l">
              <a:lnSpc>
                <a:spcPct val="115000"/>
              </a:lnSpc>
            </a:pPr>
            <a:r>
              <a:rPr lang="en-US" sz="2200">
                <a:solidFill>
                  <a:srgbClr val="800000"/>
                </a:solidFill>
                <a:latin typeface="Arial" charset="0"/>
              </a:rPr>
              <a:t>Illustration:</a:t>
            </a:r>
            <a:r>
              <a:rPr lang="en-US" sz="2200" b="0">
                <a:latin typeface="Arial" charset="0"/>
              </a:rPr>
              <a:t>  Stanley computes depreciation as follows:</a:t>
            </a:r>
          </a:p>
        </p:txBody>
      </p:sp>
      <p:sp>
        <p:nvSpPr>
          <p:cNvPr id="1107976" name="Text Box 8"/>
          <p:cNvSpPr txBox="1">
            <a:spLocks noChangeArrowheads="1"/>
          </p:cNvSpPr>
          <p:nvPr/>
        </p:nvSpPr>
        <p:spPr bwMode="auto">
          <a:xfrm>
            <a:off x="685800" y="2362200"/>
            <a:ext cx="2209800" cy="822325"/>
          </a:xfrm>
          <a:prstGeom prst="rect">
            <a:avLst/>
          </a:prstGeom>
          <a:noFill/>
          <a:ln w="28575" cap="sq">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latin typeface="Arial" charset="0"/>
              </a:rPr>
              <a:t>Stanley Coal Mines Facts</a:t>
            </a:r>
          </a:p>
        </p:txBody>
      </p:sp>
      <p:sp>
        <p:nvSpPr>
          <p:cNvPr id="26630" name="Text Box 10"/>
          <p:cNvSpPr txBox="1">
            <a:spLocks noChangeArrowheads="1"/>
          </p:cNvSpPr>
          <p:nvPr/>
        </p:nvSpPr>
        <p:spPr bwMode="auto">
          <a:xfrm>
            <a:off x="5791200" y="4303713"/>
            <a:ext cx="1600200" cy="274637"/>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11-4</a:t>
            </a:r>
          </a:p>
        </p:txBody>
      </p:sp>
      <p:sp>
        <p:nvSpPr>
          <p:cNvPr id="26631" name="Text Box 12"/>
          <p:cNvSpPr txBox="1">
            <a:spLocks noChangeArrowheads="1"/>
          </p:cNvSpPr>
          <p:nvPr/>
        </p:nvSpPr>
        <p:spPr bwMode="auto">
          <a:xfrm>
            <a:off x="6858000" y="18288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11-2</a:t>
            </a:r>
          </a:p>
        </p:txBody>
      </p:sp>
      <p:pic>
        <p:nvPicPr>
          <p:cNvPr id="26632" name="Picture 13"/>
          <p:cNvPicPr>
            <a:picLocks noChangeAspect="1" noChangeArrowheads="1"/>
          </p:cNvPicPr>
          <p:nvPr/>
        </p:nvPicPr>
        <p:blipFill>
          <a:blip r:embed="rId3"/>
          <a:srcRect/>
          <a:stretch>
            <a:fillRect/>
          </a:stretch>
        </p:blipFill>
        <p:spPr bwMode="auto">
          <a:xfrm>
            <a:off x="3276600" y="2133600"/>
            <a:ext cx="5105400" cy="1316038"/>
          </a:xfrm>
          <a:prstGeom prst="rect">
            <a:avLst/>
          </a:prstGeom>
          <a:noFill/>
          <a:ln w="28575" cap="sq">
            <a:noFill/>
            <a:miter lim="800000"/>
            <a:headEnd/>
            <a:tailEnd/>
          </a:ln>
        </p:spPr>
      </p:pic>
      <p:pic>
        <p:nvPicPr>
          <p:cNvPr id="26633" name="Picture 14"/>
          <p:cNvPicPr>
            <a:picLocks noChangeAspect="1" noChangeArrowheads="1"/>
          </p:cNvPicPr>
          <p:nvPr/>
        </p:nvPicPr>
        <p:blipFill>
          <a:blip r:embed="rId4"/>
          <a:srcRect/>
          <a:stretch>
            <a:fillRect/>
          </a:stretch>
        </p:blipFill>
        <p:spPr bwMode="auto">
          <a:xfrm>
            <a:off x="1828800" y="4608513"/>
            <a:ext cx="5486400" cy="1639887"/>
          </a:xfrm>
          <a:prstGeom prst="rect">
            <a:avLst/>
          </a:prstGeom>
          <a:noFill/>
          <a:ln w="28575" cap="sq">
            <a:noFill/>
            <a:miter lim="800000"/>
            <a:headEnd/>
            <a:tailEnd/>
          </a:ln>
        </p:spPr>
      </p:pic>
      <p:sp>
        <p:nvSpPr>
          <p:cNvPr id="1107983" name="Text Box 15"/>
          <p:cNvSpPr txBox="1">
            <a:spLocks noChangeArrowheads="1"/>
          </p:cNvSpPr>
          <p:nvPr/>
        </p:nvSpPr>
        <p:spPr bwMode="auto">
          <a:xfrm>
            <a:off x="7543800" y="6369050"/>
            <a:ext cx="1447800" cy="336550"/>
          </a:xfrm>
          <a:prstGeom prst="rect">
            <a:avLst/>
          </a:prstGeom>
          <a:solidFill>
            <a:schemeClr val="bg1"/>
          </a:solidFill>
          <a:ln w="19050">
            <a:noFill/>
            <a:miter lim="800000"/>
            <a:headEnd/>
            <a:tailEnd/>
          </a:ln>
          <a:effectLst/>
        </p:spPr>
        <p:txBody>
          <a:bodyPr>
            <a:spAutoFit/>
          </a:bodyPr>
          <a:lstStyle/>
          <a:p>
            <a:pPr marL="576263" indent="-576263" algn="r">
              <a:spcBef>
                <a:spcPct val="50000"/>
              </a:spcBef>
              <a:defRPr/>
            </a:pPr>
            <a:r>
              <a:rPr lang="en-US" sz="1600" i="1">
                <a:solidFill>
                  <a:schemeClr val="bg2"/>
                </a:solidFill>
                <a:effectLst>
                  <a:outerShdw blurRad="38100" dist="38100" dir="2700000" algn="tl">
                    <a:srgbClr val="C0C0C0"/>
                  </a:outerShdw>
                </a:effectLst>
                <a:latin typeface="Arial" charset="0"/>
              </a:rPr>
              <a:t>LO 3</a:t>
            </a:r>
          </a:p>
        </p:txBody>
      </p:sp>
      <p:sp>
        <p:nvSpPr>
          <p:cNvPr id="1107984" name="Rectangle 16"/>
          <p:cNvSpPr>
            <a:spLocks noChangeArrowheads="1"/>
          </p:cNvSpPr>
          <p:nvPr/>
        </p:nvSpPr>
        <p:spPr bwMode="auto">
          <a:xfrm>
            <a:off x="2514600" y="5486400"/>
            <a:ext cx="2209800" cy="2286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endParaRPr>
          </a:p>
        </p:txBody>
      </p:sp>
      <p:sp>
        <p:nvSpPr>
          <p:cNvPr id="1107985" name="Rectangle 17"/>
          <p:cNvSpPr>
            <a:spLocks noChangeArrowheads="1"/>
          </p:cNvSpPr>
          <p:nvPr/>
        </p:nvSpPr>
        <p:spPr bwMode="auto">
          <a:xfrm>
            <a:off x="2514600" y="5791200"/>
            <a:ext cx="2209800" cy="2286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endParaRPr>
          </a:p>
        </p:txBody>
      </p:sp>
      <p:sp>
        <p:nvSpPr>
          <p:cNvPr id="1107986" name="Rectangle 18"/>
          <p:cNvSpPr>
            <a:spLocks noChangeArrowheads="1"/>
          </p:cNvSpPr>
          <p:nvPr/>
        </p:nvSpPr>
        <p:spPr bwMode="auto">
          <a:xfrm>
            <a:off x="4953000" y="5638800"/>
            <a:ext cx="1295400" cy="2286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461246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107984"/>
                                        </p:tgtEl>
                                      </p:cBhvr>
                                    </p:animEffect>
                                    <p:set>
                                      <p:cBhvr>
                                        <p:cTn id="7" dur="1" fill="hold">
                                          <p:stCondLst>
                                            <p:cond delay="499"/>
                                          </p:stCondLst>
                                        </p:cTn>
                                        <p:tgtEl>
                                          <p:spTgt spid="110798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107985"/>
                                        </p:tgtEl>
                                      </p:cBhvr>
                                    </p:animEffect>
                                    <p:set>
                                      <p:cBhvr>
                                        <p:cTn id="12" dur="1" fill="hold">
                                          <p:stCondLst>
                                            <p:cond delay="499"/>
                                          </p:stCondLst>
                                        </p:cTn>
                                        <p:tgtEl>
                                          <p:spTgt spid="110798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107986"/>
                                        </p:tgtEl>
                                      </p:cBhvr>
                                    </p:animEffect>
                                    <p:set>
                                      <p:cBhvr>
                                        <p:cTn id="17" dur="1" fill="hold">
                                          <p:stCondLst>
                                            <p:cond delay="499"/>
                                          </p:stCondLst>
                                        </p:cTn>
                                        <p:tgtEl>
                                          <p:spTgt spid="11079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984" grpId="0" animBg="1"/>
      <p:bldP spid="1107985" grpId="0" animBg="1"/>
      <p:bldP spid="11079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27651" name="Text Box 4"/>
          <p:cNvSpPr txBox="1">
            <a:spLocks noChangeArrowheads="1"/>
          </p:cNvSpPr>
          <p:nvPr/>
        </p:nvSpPr>
        <p:spPr bwMode="auto">
          <a:xfrm>
            <a:off x="533400" y="1365250"/>
            <a:ext cx="8153400" cy="509588"/>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sz="2600">
                <a:solidFill>
                  <a:schemeClr val="tx1"/>
                </a:solidFill>
                <a:latin typeface="Arial" charset="0"/>
              </a:rPr>
              <a:t>Diminishing-Charge Methods</a:t>
            </a:r>
          </a:p>
        </p:txBody>
      </p:sp>
      <p:sp>
        <p:nvSpPr>
          <p:cNvPr id="1110024" name="Text Box 8"/>
          <p:cNvSpPr txBox="1">
            <a:spLocks noChangeArrowheads="1"/>
          </p:cNvSpPr>
          <p:nvPr/>
        </p:nvSpPr>
        <p:spPr bwMode="auto">
          <a:xfrm>
            <a:off x="685800" y="2362200"/>
            <a:ext cx="2209800" cy="822325"/>
          </a:xfrm>
          <a:prstGeom prst="rect">
            <a:avLst/>
          </a:prstGeom>
          <a:noFill/>
          <a:ln w="28575" cap="sq">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latin typeface="Arial" charset="0"/>
              </a:rPr>
              <a:t>Stanley Coal Mines Facts</a:t>
            </a:r>
          </a:p>
        </p:txBody>
      </p:sp>
      <p:sp>
        <p:nvSpPr>
          <p:cNvPr id="27653" name="Rectangle 11"/>
          <p:cNvSpPr>
            <a:spLocks noChangeArrowheads="1"/>
          </p:cNvSpPr>
          <p:nvPr/>
        </p:nvSpPr>
        <p:spPr bwMode="auto">
          <a:xfrm>
            <a:off x="762000" y="3733800"/>
            <a:ext cx="8077200" cy="1768475"/>
          </a:xfrm>
          <a:prstGeom prst="rect">
            <a:avLst/>
          </a:prstGeom>
          <a:noFill/>
          <a:ln w="28575" cap="sq">
            <a:noFill/>
            <a:miter lim="800000"/>
            <a:headEnd/>
            <a:tailEnd/>
          </a:ln>
        </p:spPr>
        <p:txBody>
          <a:bodyPr>
            <a:spAutoFit/>
          </a:bodyPr>
          <a:lstStyle/>
          <a:p>
            <a:pPr algn="l">
              <a:lnSpc>
                <a:spcPct val="125000"/>
              </a:lnSpc>
              <a:spcBef>
                <a:spcPct val="45000"/>
              </a:spcBef>
            </a:pPr>
            <a:r>
              <a:rPr lang="en-US" sz="2200" i="1">
                <a:latin typeface="Arial" charset="0"/>
              </a:rPr>
              <a:t>Sum-of-the-Years’-Digits. </a:t>
            </a:r>
            <a:r>
              <a:rPr lang="en-US" sz="2200" b="0">
                <a:latin typeface="Arial" charset="0"/>
              </a:rPr>
              <a:t>Each fraction uses the sum of the years as a </a:t>
            </a:r>
            <a:r>
              <a:rPr lang="en-US" sz="2200">
                <a:solidFill>
                  <a:srgbClr val="800000"/>
                </a:solidFill>
                <a:latin typeface="Arial" charset="0"/>
              </a:rPr>
              <a:t>denominator</a:t>
            </a:r>
            <a:r>
              <a:rPr lang="en-US" sz="2200" b="0">
                <a:latin typeface="Arial" charset="0"/>
              </a:rPr>
              <a:t> (5 + 4 + 3 + 2 + 1 = 15).  The </a:t>
            </a:r>
            <a:r>
              <a:rPr lang="en-US" sz="2200">
                <a:solidFill>
                  <a:srgbClr val="800000"/>
                </a:solidFill>
                <a:latin typeface="Arial" charset="0"/>
              </a:rPr>
              <a:t>numerator</a:t>
            </a:r>
            <a:r>
              <a:rPr lang="en-US" sz="2200" b="0">
                <a:latin typeface="Arial" charset="0"/>
              </a:rPr>
              <a:t> is the number of years of estimated life remaining as of the beginning of the year.</a:t>
            </a:r>
          </a:p>
        </p:txBody>
      </p:sp>
      <p:sp>
        <p:nvSpPr>
          <p:cNvPr id="27654" name="Text Box 12"/>
          <p:cNvSpPr txBox="1">
            <a:spLocks noChangeArrowheads="1"/>
          </p:cNvSpPr>
          <p:nvPr/>
        </p:nvSpPr>
        <p:spPr bwMode="auto">
          <a:xfrm>
            <a:off x="6858000" y="18288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11-2</a:t>
            </a:r>
          </a:p>
        </p:txBody>
      </p:sp>
      <p:pic>
        <p:nvPicPr>
          <p:cNvPr id="27655" name="Picture 13"/>
          <p:cNvPicPr>
            <a:picLocks noChangeAspect="1" noChangeArrowheads="1"/>
          </p:cNvPicPr>
          <p:nvPr/>
        </p:nvPicPr>
        <p:blipFill>
          <a:blip r:embed="rId3"/>
          <a:srcRect/>
          <a:stretch>
            <a:fillRect/>
          </a:stretch>
        </p:blipFill>
        <p:spPr bwMode="auto">
          <a:xfrm>
            <a:off x="3276600" y="2133600"/>
            <a:ext cx="5105400" cy="1316038"/>
          </a:xfrm>
          <a:prstGeom prst="rect">
            <a:avLst/>
          </a:prstGeom>
          <a:noFill/>
          <a:ln w="28575" cap="sq">
            <a:noFill/>
            <a:miter lim="800000"/>
            <a:headEnd/>
            <a:tailEnd/>
          </a:ln>
        </p:spPr>
      </p:pic>
      <p:sp>
        <p:nvSpPr>
          <p:cNvPr id="1110030" name="Text Box 14"/>
          <p:cNvSpPr txBox="1">
            <a:spLocks noChangeArrowheads="1"/>
          </p:cNvSpPr>
          <p:nvPr/>
        </p:nvSpPr>
        <p:spPr bwMode="auto">
          <a:xfrm>
            <a:off x="4343400" y="5819775"/>
            <a:ext cx="1066800" cy="366713"/>
          </a:xfrm>
          <a:prstGeom prst="rect">
            <a:avLst/>
          </a:prstGeom>
          <a:noFill/>
          <a:ln w="28575" cap="sq">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latin typeface="Arial" charset="0"/>
              </a:rPr>
              <a:t>n(n+1)</a:t>
            </a:r>
          </a:p>
        </p:txBody>
      </p:sp>
      <p:sp>
        <p:nvSpPr>
          <p:cNvPr id="1110031" name="Text Box 15"/>
          <p:cNvSpPr txBox="1">
            <a:spLocks noChangeArrowheads="1"/>
          </p:cNvSpPr>
          <p:nvPr/>
        </p:nvSpPr>
        <p:spPr bwMode="auto">
          <a:xfrm>
            <a:off x="4343400" y="6186488"/>
            <a:ext cx="1066800" cy="366712"/>
          </a:xfrm>
          <a:prstGeom prst="rect">
            <a:avLst/>
          </a:prstGeom>
          <a:noFill/>
          <a:ln w="28575" cap="sq">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latin typeface="Arial" charset="0"/>
              </a:rPr>
              <a:t>2</a:t>
            </a:r>
          </a:p>
        </p:txBody>
      </p:sp>
      <p:sp>
        <p:nvSpPr>
          <p:cNvPr id="1110032" name="Line 16"/>
          <p:cNvSpPr>
            <a:spLocks noChangeShapeType="1"/>
          </p:cNvSpPr>
          <p:nvPr/>
        </p:nvSpPr>
        <p:spPr bwMode="auto">
          <a:xfrm>
            <a:off x="4419600" y="6186488"/>
            <a:ext cx="914400" cy="0"/>
          </a:xfrm>
          <a:prstGeom prst="line">
            <a:avLst/>
          </a:prstGeom>
          <a:noFill/>
          <a:ln w="19050" cap="sq">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110033" name="Text Box 17"/>
          <p:cNvSpPr txBox="1">
            <a:spLocks noChangeArrowheads="1"/>
          </p:cNvSpPr>
          <p:nvPr/>
        </p:nvSpPr>
        <p:spPr bwMode="auto">
          <a:xfrm>
            <a:off x="5410200" y="6034088"/>
            <a:ext cx="304800" cy="339725"/>
          </a:xfrm>
          <a:prstGeom prst="rect">
            <a:avLst/>
          </a:prstGeom>
          <a:noFill/>
          <a:ln w="28575" cap="sq" algn="ctr">
            <a:noFill/>
            <a:miter lim="800000"/>
            <a:headEnd/>
            <a:tailEnd/>
          </a:ln>
          <a:effectLst/>
        </p:spPr>
        <p:txBody>
          <a:bodyPr>
            <a:spAutoFit/>
          </a:bodyPr>
          <a:lstStyle/>
          <a:p>
            <a:pPr>
              <a:lnSpc>
                <a:spcPct val="90000"/>
              </a:lnSpc>
              <a:spcBef>
                <a:spcPct val="50000"/>
              </a:spcBef>
              <a:defRPr/>
            </a:pPr>
            <a:r>
              <a:rPr lang="en-US">
                <a:effectLst>
                  <a:outerShdw blurRad="38100" dist="38100" dir="2700000" algn="tl">
                    <a:srgbClr val="C0C0C0"/>
                  </a:outerShdw>
                </a:effectLst>
                <a:latin typeface="Arial" charset="0"/>
              </a:rPr>
              <a:t>=</a:t>
            </a:r>
          </a:p>
        </p:txBody>
      </p:sp>
      <p:sp>
        <p:nvSpPr>
          <p:cNvPr id="1110034" name="Text Box 18"/>
          <p:cNvSpPr txBox="1">
            <a:spLocks noChangeArrowheads="1"/>
          </p:cNvSpPr>
          <p:nvPr/>
        </p:nvSpPr>
        <p:spPr bwMode="auto">
          <a:xfrm>
            <a:off x="5715000" y="5819775"/>
            <a:ext cx="1066800" cy="366713"/>
          </a:xfrm>
          <a:prstGeom prst="rect">
            <a:avLst/>
          </a:prstGeom>
          <a:noFill/>
          <a:ln w="28575" cap="sq">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latin typeface="Arial" charset="0"/>
              </a:rPr>
              <a:t>5(5+1)</a:t>
            </a:r>
          </a:p>
        </p:txBody>
      </p:sp>
      <p:sp>
        <p:nvSpPr>
          <p:cNvPr id="1110035" name="Text Box 19"/>
          <p:cNvSpPr txBox="1">
            <a:spLocks noChangeArrowheads="1"/>
          </p:cNvSpPr>
          <p:nvPr/>
        </p:nvSpPr>
        <p:spPr bwMode="auto">
          <a:xfrm>
            <a:off x="5715000" y="6186488"/>
            <a:ext cx="1066800" cy="366712"/>
          </a:xfrm>
          <a:prstGeom prst="rect">
            <a:avLst/>
          </a:prstGeom>
          <a:noFill/>
          <a:ln w="28575" cap="sq">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latin typeface="Arial" charset="0"/>
              </a:rPr>
              <a:t>2</a:t>
            </a:r>
          </a:p>
        </p:txBody>
      </p:sp>
      <p:sp>
        <p:nvSpPr>
          <p:cNvPr id="1110037" name="Text Box 21"/>
          <p:cNvSpPr txBox="1">
            <a:spLocks noChangeArrowheads="1"/>
          </p:cNvSpPr>
          <p:nvPr/>
        </p:nvSpPr>
        <p:spPr bwMode="auto">
          <a:xfrm>
            <a:off x="6781800" y="6019800"/>
            <a:ext cx="304800" cy="339725"/>
          </a:xfrm>
          <a:prstGeom prst="rect">
            <a:avLst/>
          </a:prstGeom>
          <a:noFill/>
          <a:ln w="28575" cap="sq" algn="ctr">
            <a:noFill/>
            <a:miter lim="800000"/>
            <a:headEnd/>
            <a:tailEnd/>
          </a:ln>
          <a:effectLst/>
        </p:spPr>
        <p:txBody>
          <a:bodyPr>
            <a:spAutoFit/>
          </a:bodyPr>
          <a:lstStyle/>
          <a:p>
            <a:pPr>
              <a:lnSpc>
                <a:spcPct val="90000"/>
              </a:lnSpc>
              <a:spcBef>
                <a:spcPct val="50000"/>
              </a:spcBef>
              <a:defRPr/>
            </a:pPr>
            <a:r>
              <a:rPr lang="en-US">
                <a:effectLst>
                  <a:outerShdw blurRad="38100" dist="38100" dir="2700000" algn="tl">
                    <a:srgbClr val="C0C0C0"/>
                  </a:outerShdw>
                </a:effectLst>
                <a:latin typeface="Arial" charset="0"/>
              </a:rPr>
              <a:t>=</a:t>
            </a:r>
          </a:p>
        </p:txBody>
      </p:sp>
      <p:sp>
        <p:nvSpPr>
          <p:cNvPr id="1110038" name="Text Box 22"/>
          <p:cNvSpPr txBox="1">
            <a:spLocks noChangeArrowheads="1"/>
          </p:cNvSpPr>
          <p:nvPr/>
        </p:nvSpPr>
        <p:spPr bwMode="auto">
          <a:xfrm>
            <a:off x="7010400" y="6034088"/>
            <a:ext cx="533400" cy="311150"/>
          </a:xfrm>
          <a:prstGeom prst="rect">
            <a:avLst/>
          </a:prstGeom>
          <a:noFill/>
          <a:ln w="28575" cap="sq" algn="ctr">
            <a:noFill/>
            <a:miter lim="800000"/>
            <a:headEnd/>
            <a:tailEnd/>
          </a:ln>
          <a:effectLst/>
        </p:spPr>
        <p:txBody>
          <a:bodyPr>
            <a:spAutoFit/>
          </a:bodyPr>
          <a:lstStyle/>
          <a:p>
            <a:pPr algn="l">
              <a:lnSpc>
                <a:spcPct val="80000"/>
              </a:lnSpc>
              <a:spcBef>
                <a:spcPct val="50000"/>
              </a:spcBef>
              <a:defRPr/>
            </a:pPr>
            <a:r>
              <a:rPr lang="en-US">
                <a:effectLst>
                  <a:outerShdw blurRad="38100" dist="38100" dir="2700000" algn="tl">
                    <a:srgbClr val="C0C0C0"/>
                  </a:outerShdw>
                </a:effectLst>
                <a:latin typeface="Arial" charset="0"/>
              </a:rPr>
              <a:t>15</a:t>
            </a:r>
          </a:p>
        </p:txBody>
      </p:sp>
      <p:sp>
        <p:nvSpPr>
          <p:cNvPr id="1110039" name="Line 23"/>
          <p:cNvSpPr>
            <a:spLocks noChangeShapeType="1"/>
          </p:cNvSpPr>
          <p:nvPr/>
        </p:nvSpPr>
        <p:spPr bwMode="auto">
          <a:xfrm>
            <a:off x="5791200" y="6186488"/>
            <a:ext cx="914400" cy="0"/>
          </a:xfrm>
          <a:prstGeom prst="line">
            <a:avLst/>
          </a:prstGeom>
          <a:noFill/>
          <a:ln w="19050" cap="sq">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110040" name="Text Box 24"/>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576263" indent="-576263" algn="r">
              <a:spcBef>
                <a:spcPct val="50000"/>
              </a:spcBef>
              <a:defRPr/>
            </a:pPr>
            <a:r>
              <a:rPr lang="en-US" sz="1600" i="1">
                <a:solidFill>
                  <a:schemeClr val="bg2"/>
                </a:solidFill>
                <a:effectLst>
                  <a:outerShdw blurRad="38100" dist="38100" dir="2700000" algn="tl">
                    <a:srgbClr val="C0C0C0"/>
                  </a:outerShdw>
                </a:effectLst>
                <a:latin typeface="Arial" charset="0"/>
              </a:rPr>
              <a:t>LO 3</a:t>
            </a:r>
          </a:p>
        </p:txBody>
      </p:sp>
      <p:sp>
        <p:nvSpPr>
          <p:cNvPr id="1110041" name="Text Box 25"/>
          <p:cNvSpPr txBox="1">
            <a:spLocks noChangeArrowheads="1"/>
          </p:cNvSpPr>
          <p:nvPr/>
        </p:nvSpPr>
        <p:spPr bwMode="auto">
          <a:xfrm>
            <a:off x="1524000" y="5867400"/>
            <a:ext cx="2819400" cy="641350"/>
          </a:xfrm>
          <a:prstGeom prst="rect">
            <a:avLst/>
          </a:prstGeom>
          <a:noFill/>
          <a:ln w="28575" cap="sq">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latin typeface="Arial" charset="0"/>
              </a:rPr>
              <a:t>Alternate sum-of-the-years’ calculation</a:t>
            </a:r>
          </a:p>
        </p:txBody>
      </p:sp>
      <p:sp>
        <p:nvSpPr>
          <p:cNvPr id="1110042" name="Rectangle 26"/>
          <p:cNvSpPr>
            <a:spLocks noChangeArrowheads="1"/>
          </p:cNvSpPr>
          <p:nvPr/>
        </p:nvSpPr>
        <p:spPr bwMode="auto">
          <a:xfrm>
            <a:off x="1600200" y="5791200"/>
            <a:ext cx="5943600" cy="762000"/>
          </a:xfrm>
          <a:prstGeom prst="rect">
            <a:avLst/>
          </a:prstGeom>
          <a:noFill/>
          <a:ln w="28575" cap="rnd">
            <a:solidFill>
              <a:schemeClr val="tx1"/>
            </a:solidFill>
            <a:prstDash val="sysDot"/>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9329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112067" name="Text Box 3"/>
          <p:cNvSpPr txBox="1">
            <a:spLocks noChangeArrowheads="1"/>
          </p:cNvSpPr>
          <p:nvPr/>
        </p:nvSpPr>
        <p:spPr bwMode="auto">
          <a:xfrm>
            <a:off x="990600" y="6200775"/>
            <a:ext cx="8077200" cy="581025"/>
          </a:xfrm>
          <a:prstGeom prst="rect">
            <a:avLst/>
          </a:prstGeom>
          <a:solidFill>
            <a:schemeClr val="bg1"/>
          </a:solidFill>
          <a:ln w="19050">
            <a:noFill/>
            <a:miter lim="800000"/>
            <a:headEnd/>
            <a:tailEnd/>
          </a:ln>
          <a:effectLst/>
        </p:spPr>
        <p:txBody>
          <a:bodyPr>
            <a:spAutoFit/>
          </a:bodyPr>
          <a:lstStyle/>
          <a:p>
            <a:pPr marL="3035300" indent="-576263" algn="l">
              <a:spcBef>
                <a:spcPct val="50000"/>
              </a:spcBef>
              <a:defRPr/>
            </a:pPr>
            <a:r>
              <a:rPr lang="en-US" sz="1600" i="1">
                <a:solidFill>
                  <a:schemeClr val="bg2"/>
                </a:solidFill>
                <a:effectLst>
                  <a:outerShdw blurRad="38100" dist="38100" dir="2700000" algn="tl">
                    <a:srgbClr val="C0C0C0"/>
                  </a:outerShdw>
                </a:effectLst>
                <a:latin typeface="Arial" charset="0"/>
              </a:rPr>
              <a:t>LO 3  Compare activity, straight-line, and diminishing-charge methods of depreciation.</a:t>
            </a:r>
          </a:p>
        </p:txBody>
      </p:sp>
      <p:sp>
        <p:nvSpPr>
          <p:cNvPr id="28676" name="Text Box 4"/>
          <p:cNvSpPr txBox="1">
            <a:spLocks noChangeArrowheads="1"/>
          </p:cNvSpPr>
          <p:nvPr/>
        </p:nvSpPr>
        <p:spPr bwMode="auto">
          <a:xfrm>
            <a:off x="533400" y="1447800"/>
            <a:ext cx="8153400" cy="476250"/>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sz="2400" i="1">
                <a:solidFill>
                  <a:schemeClr val="tx1"/>
                </a:solidFill>
                <a:latin typeface="Arial" charset="0"/>
              </a:rPr>
              <a:t>Sum-of-the-Years’-Digits</a:t>
            </a:r>
          </a:p>
        </p:txBody>
      </p:sp>
      <p:sp>
        <p:nvSpPr>
          <p:cNvPr id="28677" name="Text Box 6"/>
          <p:cNvSpPr txBox="1">
            <a:spLocks noChangeArrowheads="1"/>
          </p:cNvSpPr>
          <p:nvPr/>
        </p:nvSpPr>
        <p:spPr bwMode="auto">
          <a:xfrm>
            <a:off x="7162800" y="19050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11-6</a:t>
            </a:r>
          </a:p>
        </p:txBody>
      </p:sp>
      <p:pic>
        <p:nvPicPr>
          <p:cNvPr id="28678" name="Picture 12"/>
          <p:cNvPicPr>
            <a:picLocks noChangeAspect="1" noChangeArrowheads="1"/>
          </p:cNvPicPr>
          <p:nvPr/>
        </p:nvPicPr>
        <p:blipFill>
          <a:blip r:embed="rId3"/>
          <a:srcRect/>
          <a:stretch>
            <a:fillRect/>
          </a:stretch>
        </p:blipFill>
        <p:spPr bwMode="auto">
          <a:xfrm>
            <a:off x="533400" y="2235200"/>
            <a:ext cx="8153400" cy="2641600"/>
          </a:xfrm>
          <a:prstGeom prst="rect">
            <a:avLst/>
          </a:prstGeom>
          <a:noFill/>
          <a:ln w="28575" cap="sq">
            <a:noFill/>
            <a:miter lim="800000"/>
            <a:headEnd/>
            <a:tailEnd/>
          </a:ln>
        </p:spPr>
      </p:pic>
    </p:spTree>
    <p:extLst>
      <p:ext uri="{BB962C8B-B14F-4D97-AF65-F5344CB8AC3E}">
        <p14:creationId xmlns:p14="http://schemas.microsoft.com/office/powerpoint/2010/main" val="3508040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116167" name="Text Box 7"/>
          <p:cNvSpPr txBox="1">
            <a:spLocks noChangeArrowheads="1"/>
          </p:cNvSpPr>
          <p:nvPr/>
        </p:nvSpPr>
        <p:spPr bwMode="auto">
          <a:xfrm>
            <a:off x="685800" y="2362200"/>
            <a:ext cx="2209800" cy="822325"/>
          </a:xfrm>
          <a:prstGeom prst="rect">
            <a:avLst/>
          </a:prstGeom>
          <a:noFill/>
          <a:ln w="28575" cap="sq">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latin typeface="Arial" charset="0"/>
              </a:rPr>
              <a:t>Stanley Coal Mines Facts</a:t>
            </a:r>
          </a:p>
        </p:txBody>
      </p:sp>
      <p:sp>
        <p:nvSpPr>
          <p:cNvPr id="29700" name="Rectangle 8"/>
          <p:cNvSpPr>
            <a:spLocks noChangeArrowheads="1"/>
          </p:cNvSpPr>
          <p:nvPr/>
        </p:nvSpPr>
        <p:spPr bwMode="auto">
          <a:xfrm>
            <a:off x="762000" y="3657600"/>
            <a:ext cx="8077200" cy="2501900"/>
          </a:xfrm>
          <a:prstGeom prst="rect">
            <a:avLst/>
          </a:prstGeom>
          <a:noFill/>
          <a:ln w="28575" cap="sq">
            <a:noFill/>
            <a:miter lim="800000"/>
            <a:headEnd/>
            <a:tailEnd/>
          </a:ln>
        </p:spPr>
        <p:txBody>
          <a:bodyPr>
            <a:spAutoFit/>
          </a:bodyPr>
          <a:lstStyle/>
          <a:p>
            <a:pPr algn="l">
              <a:lnSpc>
                <a:spcPct val="130000"/>
              </a:lnSpc>
              <a:spcBef>
                <a:spcPct val="50000"/>
              </a:spcBef>
            </a:pPr>
            <a:r>
              <a:rPr lang="en-US" sz="2200" i="1">
                <a:latin typeface="Arial" charset="0"/>
              </a:rPr>
              <a:t>Declining-Balance Method. </a:t>
            </a:r>
          </a:p>
          <a:p>
            <a:pPr marL="685800" lvl="1" indent="-457200" algn="l">
              <a:lnSpc>
                <a:spcPct val="120000"/>
              </a:lnSpc>
              <a:spcBef>
                <a:spcPct val="40000"/>
              </a:spcBef>
              <a:buClr>
                <a:srgbClr val="800000"/>
              </a:buClr>
              <a:buSzPct val="80000"/>
              <a:buFont typeface="Arial" charset="0"/>
              <a:buChar char="►"/>
            </a:pPr>
            <a:r>
              <a:rPr lang="en-US" sz="2200" b="0">
                <a:latin typeface="Arial" charset="0"/>
              </a:rPr>
              <a:t>Utilizes a depreciation rate (%) that is some multiple of the straight-line method.</a:t>
            </a:r>
          </a:p>
          <a:p>
            <a:pPr marL="685800" lvl="1" indent="-457200" algn="l">
              <a:lnSpc>
                <a:spcPct val="130000"/>
              </a:lnSpc>
              <a:spcBef>
                <a:spcPct val="50000"/>
              </a:spcBef>
              <a:buClr>
                <a:srgbClr val="800000"/>
              </a:buClr>
              <a:buSzPct val="80000"/>
              <a:buFont typeface="Arial" charset="0"/>
              <a:buChar char="►"/>
            </a:pPr>
            <a:r>
              <a:rPr lang="en-US" sz="2200" b="0">
                <a:latin typeface="Arial" charset="0"/>
              </a:rPr>
              <a:t>Does not deduct the residual value in computing the depreciation base.</a:t>
            </a:r>
          </a:p>
        </p:txBody>
      </p:sp>
      <p:sp>
        <p:nvSpPr>
          <p:cNvPr id="29701" name="Text Box 9"/>
          <p:cNvSpPr txBox="1">
            <a:spLocks noChangeArrowheads="1"/>
          </p:cNvSpPr>
          <p:nvPr/>
        </p:nvSpPr>
        <p:spPr bwMode="auto">
          <a:xfrm>
            <a:off x="533400" y="1365250"/>
            <a:ext cx="8153400" cy="509588"/>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sz="2600">
                <a:solidFill>
                  <a:schemeClr val="tx1"/>
                </a:solidFill>
                <a:latin typeface="Arial" charset="0"/>
              </a:rPr>
              <a:t>Diminishing-Charge Methods</a:t>
            </a:r>
          </a:p>
        </p:txBody>
      </p:sp>
      <p:sp>
        <p:nvSpPr>
          <p:cNvPr id="29702" name="Text Box 10"/>
          <p:cNvSpPr txBox="1">
            <a:spLocks noChangeArrowheads="1"/>
          </p:cNvSpPr>
          <p:nvPr/>
        </p:nvSpPr>
        <p:spPr bwMode="auto">
          <a:xfrm>
            <a:off x="6858000" y="18288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11-2</a:t>
            </a:r>
          </a:p>
        </p:txBody>
      </p:sp>
      <p:pic>
        <p:nvPicPr>
          <p:cNvPr id="29703" name="Picture 11"/>
          <p:cNvPicPr>
            <a:picLocks noChangeAspect="1" noChangeArrowheads="1"/>
          </p:cNvPicPr>
          <p:nvPr/>
        </p:nvPicPr>
        <p:blipFill>
          <a:blip r:embed="rId3"/>
          <a:srcRect/>
          <a:stretch>
            <a:fillRect/>
          </a:stretch>
        </p:blipFill>
        <p:spPr bwMode="auto">
          <a:xfrm>
            <a:off x="3276600" y="2133600"/>
            <a:ext cx="5105400" cy="1316038"/>
          </a:xfrm>
          <a:prstGeom prst="rect">
            <a:avLst/>
          </a:prstGeom>
          <a:noFill/>
          <a:ln w="28575" cap="sq">
            <a:noFill/>
            <a:miter lim="800000"/>
            <a:headEnd/>
            <a:tailEnd/>
          </a:ln>
        </p:spPr>
      </p:pic>
      <p:sp>
        <p:nvSpPr>
          <p:cNvPr id="1116172" name="Text Box 12"/>
          <p:cNvSpPr txBox="1">
            <a:spLocks noChangeArrowheads="1"/>
          </p:cNvSpPr>
          <p:nvPr/>
        </p:nvSpPr>
        <p:spPr bwMode="auto">
          <a:xfrm>
            <a:off x="7543800" y="6369050"/>
            <a:ext cx="1447800" cy="336550"/>
          </a:xfrm>
          <a:prstGeom prst="rect">
            <a:avLst/>
          </a:prstGeom>
          <a:solidFill>
            <a:schemeClr val="bg1"/>
          </a:solidFill>
          <a:ln w="19050">
            <a:noFill/>
            <a:miter lim="800000"/>
            <a:headEnd/>
            <a:tailEnd/>
          </a:ln>
          <a:effectLst/>
        </p:spPr>
        <p:txBody>
          <a:bodyPr>
            <a:spAutoFit/>
          </a:bodyPr>
          <a:lstStyle/>
          <a:p>
            <a:pPr marL="576263" indent="-576263" algn="r">
              <a:spcBef>
                <a:spcPct val="50000"/>
              </a:spcBef>
              <a:defRPr/>
            </a:pPr>
            <a:r>
              <a:rPr lang="en-US" sz="1600" i="1">
                <a:solidFill>
                  <a:schemeClr val="bg2"/>
                </a:solidFill>
                <a:effectLst>
                  <a:outerShdw blurRad="38100" dist="38100" dir="2700000" algn="tl">
                    <a:srgbClr val="C0C0C0"/>
                  </a:outerShdw>
                </a:effectLst>
                <a:latin typeface="Arial" charset="0"/>
              </a:rPr>
              <a:t>LO 3</a:t>
            </a:r>
          </a:p>
        </p:txBody>
      </p:sp>
    </p:spTree>
    <p:extLst>
      <p:ext uri="{BB962C8B-B14F-4D97-AF65-F5344CB8AC3E}">
        <p14:creationId xmlns:p14="http://schemas.microsoft.com/office/powerpoint/2010/main" val="3375946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114115" name="Text Box 3"/>
          <p:cNvSpPr txBox="1">
            <a:spLocks noChangeArrowheads="1"/>
          </p:cNvSpPr>
          <p:nvPr/>
        </p:nvSpPr>
        <p:spPr bwMode="auto">
          <a:xfrm>
            <a:off x="990600" y="6200775"/>
            <a:ext cx="8077200" cy="581025"/>
          </a:xfrm>
          <a:prstGeom prst="rect">
            <a:avLst/>
          </a:prstGeom>
          <a:solidFill>
            <a:schemeClr val="bg1"/>
          </a:solidFill>
          <a:ln w="19050">
            <a:noFill/>
            <a:miter lim="800000"/>
            <a:headEnd/>
            <a:tailEnd/>
          </a:ln>
          <a:effectLst/>
        </p:spPr>
        <p:txBody>
          <a:bodyPr>
            <a:spAutoFit/>
          </a:bodyPr>
          <a:lstStyle/>
          <a:p>
            <a:pPr marL="3035300" indent="-576263" algn="l">
              <a:spcBef>
                <a:spcPct val="50000"/>
              </a:spcBef>
              <a:defRPr/>
            </a:pPr>
            <a:r>
              <a:rPr lang="en-US" sz="1600" i="1">
                <a:solidFill>
                  <a:schemeClr val="bg2"/>
                </a:solidFill>
                <a:effectLst>
                  <a:outerShdw blurRad="38100" dist="38100" dir="2700000" algn="tl">
                    <a:srgbClr val="C0C0C0"/>
                  </a:outerShdw>
                </a:effectLst>
                <a:latin typeface="Arial" charset="0"/>
              </a:rPr>
              <a:t>LO 3  Compare activity, straight-line, and diminishing-charge methods of depreciation.</a:t>
            </a:r>
          </a:p>
        </p:txBody>
      </p:sp>
      <p:sp>
        <p:nvSpPr>
          <p:cNvPr id="30724" name="Text Box 5"/>
          <p:cNvSpPr txBox="1">
            <a:spLocks noChangeArrowheads="1"/>
          </p:cNvSpPr>
          <p:nvPr/>
        </p:nvSpPr>
        <p:spPr bwMode="auto">
          <a:xfrm>
            <a:off x="7086600" y="2047875"/>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11-7</a:t>
            </a:r>
          </a:p>
        </p:txBody>
      </p:sp>
      <p:sp>
        <p:nvSpPr>
          <p:cNvPr id="30725" name="Text Box 8"/>
          <p:cNvSpPr txBox="1">
            <a:spLocks noChangeArrowheads="1"/>
          </p:cNvSpPr>
          <p:nvPr/>
        </p:nvSpPr>
        <p:spPr bwMode="auto">
          <a:xfrm>
            <a:off x="533400" y="1504950"/>
            <a:ext cx="8153400" cy="476250"/>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sz="2400" i="1">
                <a:solidFill>
                  <a:schemeClr val="tx1"/>
                </a:solidFill>
                <a:latin typeface="Arial" charset="0"/>
              </a:rPr>
              <a:t>Declining-Balance Method</a:t>
            </a:r>
          </a:p>
        </p:txBody>
      </p:sp>
      <p:pic>
        <p:nvPicPr>
          <p:cNvPr id="30726" name="Picture 9"/>
          <p:cNvPicPr>
            <a:picLocks noChangeAspect="1" noChangeArrowheads="1"/>
          </p:cNvPicPr>
          <p:nvPr/>
        </p:nvPicPr>
        <p:blipFill>
          <a:blip r:embed="rId3"/>
          <a:srcRect/>
          <a:stretch>
            <a:fillRect/>
          </a:stretch>
        </p:blipFill>
        <p:spPr bwMode="auto">
          <a:xfrm>
            <a:off x="457200" y="2352675"/>
            <a:ext cx="8153400" cy="2600325"/>
          </a:xfrm>
          <a:prstGeom prst="rect">
            <a:avLst/>
          </a:prstGeom>
          <a:noFill/>
          <a:ln w="28575" cap="sq">
            <a:noFill/>
            <a:miter lim="800000"/>
            <a:headEnd/>
            <a:tailEnd/>
          </a:ln>
        </p:spPr>
      </p:pic>
    </p:spTree>
    <p:extLst>
      <p:ext uri="{BB962C8B-B14F-4D97-AF65-F5344CB8AC3E}">
        <p14:creationId xmlns:p14="http://schemas.microsoft.com/office/powerpoint/2010/main" val="414889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035267"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Explain component depreciation.</a:t>
            </a:r>
          </a:p>
        </p:txBody>
      </p:sp>
      <p:sp>
        <p:nvSpPr>
          <p:cNvPr id="31748" name="Text Box 4"/>
          <p:cNvSpPr txBox="1">
            <a:spLocks noChangeArrowheads="1"/>
          </p:cNvSpPr>
          <p:nvPr/>
        </p:nvSpPr>
        <p:spPr bwMode="auto">
          <a:xfrm>
            <a:off x="965200" y="2133600"/>
            <a:ext cx="7645400" cy="1458913"/>
          </a:xfrm>
          <a:prstGeom prst="rect">
            <a:avLst/>
          </a:prstGeom>
          <a:noFill/>
          <a:ln w="28575" cap="sq">
            <a:noFill/>
            <a:miter lim="800000"/>
            <a:headEnd type="none" w="sm" len="sm"/>
            <a:tailEnd type="none" w="sm" len="sm"/>
          </a:ln>
        </p:spPr>
        <p:txBody>
          <a:bodyPr>
            <a:spAutoFit/>
          </a:bodyPr>
          <a:lstStyle/>
          <a:p>
            <a:pPr algn="l">
              <a:lnSpc>
                <a:spcPct val="130000"/>
              </a:lnSpc>
              <a:spcBef>
                <a:spcPct val="50000"/>
              </a:spcBef>
            </a:pPr>
            <a:r>
              <a:rPr lang="en-US" sz="2300">
                <a:solidFill>
                  <a:srgbClr val="800000"/>
                </a:solidFill>
                <a:latin typeface="Arial" charset="0"/>
              </a:rPr>
              <a:t>IFRS requires</a:t>
            </a:r>
            <a:r>
              <a:rPr lang="en-US" sz="2300" b="0">
                <a:latin typeface="Arial" charset="0"/>
              </a:rPr>
              <a:t> that each part of an item of property, plant, and equipment that is significant to the total cost of the asset must be depreciated separately.</a:t>
            </a:r>
          </a:p>
        </p:txBody>
      </p:sp>
      <p:sp>
        <p:nvSpPr>
          <p:cNvPr id="31749" name="Text Box 5"/>
          <p:cNvSpPr txBox="1">
            <a:spLocks noChangeArrowheads="1"/>
          </p:cNvSpPr>
          <p:nvPr/>
        </p:nvSpPr>
        <p:spPr bwMode="auto">
          <a:xfrm>
            <a:off x="685800" y="1462088"/>
            <a:ext cx="8001000" cy="519112"/>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Component Depreciation</a:t>
            </a:r>
          </a:p>
        </p:txBody>
      </p:sp>
    </p:spTree>
    <p:extLst>
      <p:ext uri="{BB962C8B-B14F-4D97-AF65-F5344CB8AC3E}">
        <p14:creationId xmlns:p14="http://schemas.microsoft.com/office/powerpoint/2010/main" val="886007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174531"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Explain component depreciation.</a:t>
            </a:r>
          </a:p>
        </p:txBody>
      </p:sp>
      <p:sp>
        <p:nvSpPr>
          <p:cNvPr id="32772" name="Text Box 4"/>
          <p:cNvSpPr txBox="1">
            <a:spLocks noChangeArrowheads="1"/>
          </p:cNvSpPr>
          <p:nvPr/>
        </p:nvSpPr>
        <p:spPr bwMode="auto">
          <a:xfrm>
            <a:off x="965200" y="2057400"/>
            <a:ext cx="7645400" cy="2501900"/>
          </a:xfrm>
          <a:prstGeom prst="rect">
            <a:avLst/>
          </a:prstGeom>
          <a:noFill/>
          <a:ln w="28575" cap="sq" algn="ctr">
            <a:noFill/>
            <a:miter lim="800000"/>
            <a:headEnd type="none" w="sm" len="sm"/>
            <a:tailEnd type="none" w="sm" len="sm"/>
          </a:ln>
        </p:spPr>
        <p:txBody>
          <a:bodyPr>
            <a:spAutoFit/>
          </a:bodyPr>
          <a:lstStyle/>
          <a:p>
            <a:pPr algn="l">
              <a:lnSpc>
                <a:spcPct val="125000"/>
              </a:lnSpc>
              <a:spcBef>
                <a:spcPct val="50000"/>
              </a:spcBef>
            </a:pPr>
            <a:r>
              <a:rPr lang="en-US" sz="2100">
                <a:solidFill>
                  <a:srgbClr val="800000"/>
                </a:solidFill>
                <a:latin typeface="Arial" charset="0"/>
              </a:rPr>
              <a:t>Illustration:</a:t>
            </a:r>
            <a:r>
              <a:rPr lang="en-US" sz="2100" b="0">
                <a:latin typeface="Arial" charset="0"/>
              </a:rPr>
              <a:t>  EuroAsia Airlines purchases an airplane for €100,000,000 on January 1, 2011. The airplane has a useful life of 20 years and a residual value of €0. EuroAsia uses the straight-line method of depreciation for all its airplanes. EuroAsia identifies the following components, amounts, and useful lives.</a:t>
            </a:r>
          </a:p>
        </p:txBody>
      </p:sp>
      <p:sp>
        <p:nvSpPr>
          <p:cNvPr id="32773" name="Text Box 5"/>
          <p:cNvSpPr txBox="1">
            <a:spLocks noChangeArrowheads="1"/>
          </p:cNvSpPr>
          <p:nvPr/>
        </p:nvSpPr>
        <p:spPr bwMode="auto">
          <a:xfrm>
            <a:off x="685800" y="1462088"/>
            <a:ext cx="8001000" cy="519112"/>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Component Depreciation</a:t>
            </a:r>
          </a:p>
        </p:txBody>
      </p:sp>
      <p:pic>
        <p:nvPicPr>
          <p:cNvPr id="32774" name="Picture 7"/>
          <p:cNvPicPr>
            <a:picLocks noChangeAspect="1" noChangeArrowheads="1"/>
          </p:cNvPicPr>
          <p:nvPr/>
        </p:nvPicPr>
        <p:blipFill>
          <a:blip r:embed="rId3"/>
          <a:srcRect/>
          <a:stretch>
            <a:fillRect/>
          </a:stretch>
        </p:blipFill>
        <p:spPr bwMode="auto">
          <a:xfrm>
            <a:off x="304800" y="4781550"/>
            <a:ext cx="8539163" cy="1314450"/>
          </a:xfrm>
          <a:prstGeom prst="rect">
            <a:avLst/>
          </a:prstGeom>
          <a:noFill/>
          <a:ln w="28575" cap="sq">
            <a:noFill/>
            <a:miter lim="800000"/>
            <a:headEnd/>
            <a:tailEnd/>
          </a:ln>
        </p:spPr>
      </p:pic>
      <p:sp>
        <p:nvSpPr>
          <p:cNvPr id="32775" name="Text Box 8"/>
          <p:cNvSpPr txBox="1">
            <a:spLocks noChangeArrowheads="1"/>
          </p:cNvSpPr>
          <p:nvPr/>
        </p:nvSpPr>
        <p:spPr bwMode="auto">
          <a:xfrm>
            <a:off x="7315200" y="4449763"/>
            <a:ext cx="1600200" cy="274637"/>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11-8</a:t>
            </a:r>
          </a:p>
        </p:txBody>
      </p:sp>
    </p:spTree>
    <p:extLst>
      <p:ext uri="{BB962C8B-B14F-4D97-AF65-F5344CB8AC3E}">
        <p14:creationId xmlns:p14="http://schemas.microsoft.com/office/powerpoint/2010/main" val="3824625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2849563"/>
          </a:xfrm>
        </p:spPr>
        <p:txBody>
          <a:bodyPr/>
          <a:lstStyle/>
          <a:p>
            <a:pPr marL="0" indent="0" algn="ctr">
              <a:buNone/>
            </a:pPr>
            <a:r>
              <a:rPr lang="en-US" dirty="0" err="1">
                <a:solidFill>
                  <a:srgbClr val="002060"/>
                </a:solidFill>
              </a:rPr>
              <a:t>Mahasiswa</a:t>
            </a:r>
            <a:r>
              <a:rPr lang="en-US" dirty="0">
                <a:solidFill>
                  <a:srgbClr val="002060"/>
                </a:solidFill>
              </a:rPr>
              <a:t> </a:t>
            </a:r>
            <a:r>
              <a:rPr lang="en-US" dirty="0" err="1">
                <a:solidFill>
                  <a:srgbClr val="002060"/>
                </a:solidFill>
              </a:rPr>
              <a:t>mampu</a:t>
            </a:r>
            <a:r>
              <a:rPr lang="en-US" dirty="0">
                <a:solidFill>
                  <a:srgbClr val="002060"/>
                </a:solidFill>
              </a:rPr>
              <a:t> </a:t>
            </a:r>
            <a:r>
              <a:rPr lang="en-US" dirty="0" err="1">
                <a:solidFill>
                  <a:srgbClr val="002060"/>
                </a:solidFill>
              </a:rPr>
              <a:t>menganalisis</a:t>
            </a:r>
            <a:r>
              <a:rPr lang="en-US" dirty="0">
                <a:solidFill>
                  <a:srgbClr val="002060"/>
                </a:solidFill>
              </a:rPr>
              <a:t> </a:t>
            </a:r>
            <a:r>
              <a:rPr lang="en-US" dirty="0" err="1">
                <a:solidFill>
                  <a:srgbClr val="002060"/>
                </a:solidFill>
              </a:rPr>
              <a:t>pemrosesan</a:t>
            </a:r>
            <a:r>
              <a:rPr lang="en-US" dirty="0">
                <a:solidFill>
                  <a:srgbClr val="002060"/>
                </a:solidFill>
              </a:rPr>
              <a:t> </a:t>
            </a:r>
            <a:r>
              <a:rPr lang="en-US" dirty="0" err="1">
                <a:solidFill>
                  <a:srgbClr val="002060"/>
                </a:solidFill>
              </a:rPr>
              <a:t>akuntansi</a:t>
            </a:r>
            <a:r>
              <a:rPr lang="en-US" dirty="0">
                <a:solidFill>
                  <a:srgbClr val="002060"/>
                </a:solidFill>
              </a:rPr>
              <a:t> </a:t>
            </a:r>
            <a:r>
              <a:rPr lang="en-US" dirty="0" err="1">
                <a:solidFill>
                  <a:srgbClr val="002060"/>
                </a:solidFill>
              </a:rPr>
              <a:t>mengenai</a:t>
            </a:r>
            <a:r>
              <a:rPr lang="en-US" dirty="0">
                <a:solidFill>
                  <a:srgbClr val="002060"/>
                </a:solidFill>
              </a:rPr>
              <a:t> </a:t>
            </a:r>
            <a:r>
              <a:rPr lang="en-US" dirty="0" err="1">
                <a:solidFill>
                  <a:srgbClr val="002060"/>
                </a:solidFill>
              </a:rPr>
              <a:t>depresiasi</a:t>
            </a:r>
            <a:r>
              <a:rPr lang="en-US" dirty="0">
                <a:solidFill>
                  <a:srgbClr val="002060"/>
                </a:solidFill>
              </a:rPr>
              <a:t>, impairment, </a:t>
            </a:r>
            <a:r>
              <a:rPr lang="en-US" dirty="0" err="1">
                <a:solidFill>
                  <a:srgbClr val="002060"/>
                </a:solidFill>
              </a:rPr>
              <a:t>dan</a:t>
            </a:r>
            <a:r>
              <a:rPr lang="en-US" dirty="0">
                <a:solidFill>
                  <a:srgbClr val="002060"/>
                </a:solidFill>
              </a:rPr>
              <a:t> </a:t>
            </a:r>
            <a:r>
              <a:rPr lang="en-US" dirty="0" err="1">
                <a:solidFill>
                  <a:srgbClr val="002060"/>
                </a:solidFill>
              </a:rPr>
              <a:t>deplesi</a:t>
            </a:r>
            <a:r>
              <a:rPr lang="en-US" dirty="0">
                <a:solidFill>
                  <a:srgbClr val="002060"/>
                </a:solidFill>
              </a:rPr>
              <a:t> </a:t>
            </a:r>
            <a:r>
              <a:rPr lang="en-US" dirty="0" smtClean="0">
                <a:solidFill>
                  <a:srgbClr val="002060"/>
                </a:solidFill>
              </a:rPr>
              <a:t>  </a:t>
            </a:r>
            <a:endParaRPr lang="en-US" dirty="0">
              <a:solidFill>
                <a:srgbClr val="002060"/>
              </a:solidFill>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7" name="Title 6"/>
          <p:cNvSpPr>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rPr>
              <a:t>KEMAMPUAN AKHIR YANG DIHARAPKAN</a:t>
            </a:r>
            <a:endParaRPr lang="en-US" sz="2800" b="1" dirty="0">
              <a:solidFill>
                <a:srgbClr val="002060"/>
              </a:solidFill>
            </a:endParaRPr>
          </a:p>
        </p:txBody>
      </p:sp>
    </p:spTree>
    <p:extLst>
      <p:ext uri="{BB962C8B-B14F-4D97-AF65-F5344CB8AC3E}">
        <p14:creationId xmlns:p14="http://schemas.microsoft.com/office/powerpoint/2010/main" val="3514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685800" y="1447800"/>
            <a:ext cx="7645400" cy="493713"/>
          </a:xfrm>
          <a:prstGeom prst="rect">
            <a:avLst/>
          </a:prstGeom>
          <a:noFill/>
          <a:ln w="28575" cap="sq" algn="ctr">
            <a:noFill/>
            <a:miter lim="800000"/>
            <a:headEnd type="none" w="sm" len="sm"/>
            <a:tailEnd type="none" w="sm" len="sm"/>
          </a:ln>
        </p:spPr>
        <p:txBody>
          <a:bodyPr>
            <a:spAutoFit/>
          </a:bodyPr>
          <a:lstStyle/>
          <a:p>
            <a:pPr algn="l">
              <a:lnSpc>
                <a:spcPct val="125000"/>
              </a:lnSpc>
              <a:spcBef>
                <a:spcPct val="50000"/>
              </a:spcBef>
            </a:pPr>
            <a:r>
              <a:rPr lang="en-US" sz="2100" b="0">
                <a:latin typeface="Arial" charset="0"/>
              </a:rPr>
              <a:t>Computation of depreciation expense for EuroAsia for 2011.</a:t>
            </a:r>
          </a:p>
        </p:txBody>
      </p:sp>
      <p:sp>
        <p:nvSpPr>
          <p:cNvPr id="117657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176579"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Explain component depreciation.</a:t>
            </a:r>
          </a:p>
        </p:txBody>
      </p:sp>
      <p:sp>
        <p:nvSpPr>
          <p:cNvPr id="33797" name="Text Box 7"/>
          <p:cNvSpPr txBox="1">
            <a:spLocks noChangeArrowheads="1"/>
          </p:cNvSpPr>
          <p:nvPr/>
        </p:nvSpPr>
        <p:spPr bwMode="auto">
          <a:xfrm>
            <a:off x="7315200" y="2030413"/>
            <a:ext cx="1600200" cy="274637"/>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11-9</a:t>
            </a:r>
          </a:p>
        </p:txBody>
      </p:sp>
      <p:pic>
        <p:nvPicPr>
          <p:cNvPr id="33798" name="Picture 8"/>
          <p:cNvPicPr>
            <a:picLocks noChangeAspect="1" noChangeArrowheads="1"/>
          </p:cNvPicPr>
          <p:nvPr/>
        </p:nvPicPr>
        <p:blipFill>
          <a:blip r:embed="rId3"/>
          <a:srcRect/>
          <a:stretch>
            <a:fillRect/>
          </a:stretch>
        </p:blipFill>
        <p:spPr bwMode="auto">
          <a:xfrm>
            <a:off x="304800" y="2335213"/>
            <a:ext cx="8534400" cy="1603375"/>
          </a:xfrm>
          <a:prstGeom prst="rect">
            <a:avLst/>
          </a:prstGeom>
          <a:noFill/>
          <a:ln w="28575" cap="sq">
            <a:noFill/>
            <a:miter lim="800000"/>
            <a:headEnd/>
            <a:tailEnd/>
          </a:ln>
        </p:spPr>
      </p:pic>
      <p:sp>
        <p:nvSpPr>
          <p:cNvPr id="1176585" name="Rectangle 9"/>
          <p:cNvSpPr>
            <a:spLocks noChangeArrowheads="1"/>
          </p:cNvSpPr>
          <p:nvPr/>
        </p:nvSpPr>
        <p:spPr bwMode="auto">
          <a:xfrm>
            <a:off x="914400" y="4852988"/>
            <a:ext cx="7467600" cy="862012"/>
          </a:xfrm>
          <a:prstGeom prst="rect">
            <a:avLst/>
          </a:prstGeom>
          <a:noFill/>
          <a:ln w="28575" cap="sq" algn="ctr">
            <a:noFill/>
            <a:miter lim="800000"/>
            <a:headEnd/>
            <a:tailEnd/>
          </a:ln>
        </p:spPr>
        <p:txBody>
          <a:bodyPr>
            <a:spAutoFit/>
          </a:bodyPr>
          <a:lstStyle/>
          <a:p>
            <a:pPr marL="457200" indent="-457200" algn="l">
              <a:spcBef>
                <a:spcPct val="40000"/>
              </a:spcBef>
              <a:tabLst>
                <a:tab pos="5772150" algn="r"/>
                <a:tab pos="7143750" algn="r"/>
              </a:tabLst>
            </a:pPr>
            <a:r>
              <a:rPr lang="en-US" sz="2100" b="0">
                <a:latin typeface="Arial" charset="0"/>
              </a:rPr>
              <a:t>Depreciation Expense 	8,600,000</a:t>
            </a:r>
          </a:p>
          <a:p>
            <a:pPr marL="457200" indent="-457200" algn="l">
              <a:spcBef>
                <a:spcPct val="40000"/>
              </a:spcBef>
              <a:tabLst>
                <a:tab pos="5772150" algn="r"/>
                <a:tab pos="7143750" algn="r"/>
              </a:tabLst>
            </a:pPr>
            <a:r>
              <a:rPr lang="en-US" sz="2100" b="0">
                <a:latin typeface="Arial" charset="0"/>
              </a:rPr>
              <a:t>	Accumulated Depreciation—Airplane 		8,600,000</a:t>
            </a:r>
          </a:p>
        </p:txBody>
      </p:sp>
      <p:sp>
        <p:nvSpPr>
          <p:cNvPr id="33800" name="Text Box 11"/>
          <p:cNvSpPr txBox="1">
            <a:spLocks noChangeArrowheads="1"/>
          </p:cNvSpPr>
          <p:nvPr/>
        </p:nvSpPr>
        <p:spPr bwMode="auto">
          <a:xfrm>
            <a:off x="685800" y="4230688"/>
            <a:ext cx="7645400" cy="493712"/>
          </a:xfrm>
          <a:prstGeom prst="rect">
            <a:avLst/>
          </a:prstGeom>
          <a:noFill/>
          <a:ln w="28575" cap="sq" algn="ctr">
            <a:noFill/>
            <a:miter lim="800000"/>
            <a:headEnd type="none" w="sm" len="sm"/>
            <a:tailEnd type="none" w="sm" len="sm"/>
          </a:ln>
        </p:spPr>
        <p:txBody>
          <a:bodyPr>
            <a:spAutoFit/>
          </a:bodyPr>
          <a:lstStyle/>
          <a:p>
            <a:pPr algn="l">
              <a:lnSpc>
                <a:spcPct val="125000"/>
              </a:lnSpc>
              <a:spcBef>
                <a:spcPct val="50000"/>
              </a:spcBef>
            </a:pPr>
            <a:r>
              <a:rPr lang="en-US" sz="2100" b="0">
                <a:latin typeface="Arial" charset="0"/>
              </a:rPr>
              <a:t>Depreciation journal entry for 2011.</a:t>
            </a:r>
          </a:p>
        </p:txBody>
      </p:sp>
    </p:spTree>
    <p:extLst>
      <p:ext uri="{BB962C8B-B14F-4D97-AF65-F5344CB8AC3E}">
        <p14:creationId xmlns:p14="http://schemas.microsoft.com/office/powerpoint/2010/main" val="3721501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6585">
                                            <p:txEl>
                                              <p:pRg st="0" end="0"/>
                                            </p:txEl>
                                          </p:spTgt>
                                        </p:tgtEl>
                                        <p:attrNameLst>
                                          <p:attrName>style.visibility</p:attrName>
                                        </p:attrNameLst>
                                      </p:cBhvr>
                                      <p:to>
                                        <p:strVal val="visible"/>
                                      </p:to>
                                    </p:set>
                                    <p:animEffect transition="in" filter="wipe(left)">
                                      <p:cBhvr>
                                        <p:cTn id="7" dur="500"/>
                                        <p:tgtEl>
                                          <p:spTgt spid="11765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6585">
                                            <p:txEl>
                                              <p:pRg st="1" end="1"/>
                                            </p:txEl>
                                          </p:spTgt>
                                        </p:tgtEl>
                                        <p:attrNameLst>
                                          <p:attrName>style.visibility</p:attrName>
                                        </p:attrNameLst>
                                      </p:cBhvr>
                                      <p:to>
                                        <p:strVal val="visible"/>
                                      </p:to>
                                    </p:set>
                                    <p:animEffect transition="in" filter="wipe(left)">
                                      <p:cBhvr>
                                        <p:cTn id="12" dur="500"/>
                                        <p:tgtEl>
                                          <p:spTgt spid="11765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8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037315" name="Text Box 3"/>
          <p:cNvSpPr txBox="1">
            <a:spLocks noChangeArrowheads="1"/>
          </p:cNvSpPr>
          <p:nvPr/>
        </p:nvSpPr>
        <p:spPr bwMode="auto">
          <a:xfrm>
            <a:off x="1295400" y="6369050"/>
            <a:ext cx="7696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Explain component depreciation.</a:t>
            </a:r>
          </a:p>
        </p:txBody>
      </p:sp>
      <p:sp>
        <p:nvSpPr>
          <p:cNvPr id="34820" name="Text Box 5"/>
          <p:cNvSpPr txBox="1">
            <a:spLocks noChangeArrowheads="1"/>
          </p:cNvSpPr>
          <p:nvPr/>
        </p:nvSpPr>
        <p:spPr bwMode="auto">
          <a:xfrm>
            <a:off x="685800" y="1423988"/>
            <a:ext cx="8001000" cy="519112"/>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Special Depreciation Issues</a:t>
            </a:r>
          </a:p>
        </p:txBody>
      </p:sp>
      <p:sp>
        <p:nvSpPr>
          <p:cNvPr id="34821" name="Text Box 6"/>
          <p:cNvSpPr txBox="1">
            <a:spLocks noChangeArrowheads="1"/>
          </p:cNvSpPr>
          <p:nvPr/>
        </p:nvSpPr>
        <p:spPr bwMode="auto">
          <a:xfrm>
            <a:off x="914400" y="2095500"/>
            <a:ext cx="7556500" cy="3009900"/>
          </a:xfrm>
          <a:prstGeom prst="rect">
            <a:avLst/>
          </a:prstGeom>
          <a:noFill/>
          <a:ln w="28575" cap="sq">
            <a:noFill/>
            <a:miter lim="800000"/>
            <a:headEnd type="none" w="sm" len="sm"/>
            <a:tailEnd type="none" w="sm" len="sm"/>
          </a:ln>
        </p:spPr>
        <p:txBody>
          <a:bodyPr>
            <a:spAutoFit/>
          </a:bodyPr>
          <a:lstStyle/>
          <a:p>
            <a:pPr marL="574675" indent="-574675" algn="l">
              <a:lnSpc>
                <a:spcPct val="125000"/>
              </a:lnSpc>
              <a:spcBef>
                <a:spcPct val="60000"/>
              </a:spcBef>
              <a:buClr>
                <a:srgbClr val="800000"/>
              </a:buClr>
              <a:buFontTx/>
              <a:buAutoNum type="arabicParenBoth"/>
            </a:pPr>
            <a:r>
              <a:rPr lang="en-US" sz="2200" b="0">
                <a:solidFill>
                  <a:srgbClr val="000000"/>
                </a:solidFill>
                <a:latin typeface="Arial" charset="0"/>
              </a:rPr>
              <a:t>How should companies compute depreciation for partial periods?</a:t>
            </a:r>
          </a:p>
          <a:p>
            <a:pPr marL="574675" indent="-574675" algn="l">
              <a:lnSpc>
                <a:spcPct val="125000"/>
              </a:lnSpc>
              <a:spcBef>
                <a:spcPct val="60000"/>
              </a:spcBef>
              <a:buClr>
                <a:srgbClr val="800000"/>
              </a:buClr>
              <a:buFontTx/>
              <a:buAutoNum type="arabicParenBoth"/>
            </a:pPr>
            <a:r>
              <a:rPr lang="en-US" sz="2200" b="0">
                <a:solidFill>
                  <a:srgbClr val="000000"/>
                </a:solidFill>
                <a:latin typeface="Arial" charset="0"/>
              </a:rPr>
              <a:t>Does depreciation provide for the replacement of assets?</a:t>
            </a:r>
          </a:p>
          <a:p>
            <a:pPr marL="574675" indent="-574675" algn="l">
              <a:lnSpc>
                <a:spcPct val="125000"/>
              </a:lnSpc>
              <a:spcBef>
                <a:spcPct val="60000"/>
              </a:spcBef>
              <a:buClr>
                <a:srgbClr val="800000"/>
              </a:buClr>
              <a:buFontTx/>
              <a:buAutoNum type="arabicParenBoth"/>
            </a:pPr>
            <a:r>
              <a:rPr lang="en-US" sz="2200" b="0">
                <a:solidFill>
                  <a:srgbClr val="000000"/>
                </a:solidFill>
                <a:latin typeface="Arial" charset="0"/>
              </a:rPr>
              <a:t>How should companies handle revisions in depreciation rates?</a:t>
            </a:r>
          </a:p>
        </p:txBody>
      </p:sp>
    </p:spTree>
    <p:extLst>
      <p:ext uri="{BB962C8B-B14F-4D97-AF65-F5344CB8AC3E}">
        <p14:creationId xmlns:p14="http://schemas.microsoft.com/office/powerpoint/2010/main" val="4281999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178627" name="Text Box 3"/>
          <p:cNvSpPr txBox="1">
            <a:spLocks noChangeArrowheads="1"/>
          </p:cNvSpPr>
          <p:nvPr/>
        </p:nvSpPr>
        <p:spPr bwMode="auto">
          <a:xfrm>
            <a:off x="990600" y="6200775"/>
            <a:ext cx="8077200" cy="581025"/>
          </a:xfrm>
          <a:prstGeom prst="rect">
            <a:avLst/>
          </a:prstGeom>
          <a:solidFill>
            <a:schemeClr val="bg1"/>
          </a:solidFill>
          <a:ln w="19050">
            <a:noFill/>
            <a:miter lim="800000"/>
            <a:headEnd/>
            <a:tailEnd/>
          </a:ln>
          <a:effectLst/>
        </p:spPr>
        <p:txBody>
          <a:bodyPr>
            <a:spAutoFit/>
          </a:bodyPr>
          <a:lstStyle/>
          <a:p>
            <a:pPr marL="3035300" indent="-576263" algn="l">
              <a:spcBef>
                <a:spcPct val="50000"/>
              </a:spcBef>
              <a:defRPr/>
            </a:pPr>
            <a:r>
              <a:rPr lang="en-US" sz="1600" i="1">
                <a:solidFill>
                  <a:schemeClr val="bg2"/>
                </a:solidFill>
                <a:effectLst>
                  <a:outerShdw blurRad="38100" dist="38100" dir="2700000" algn="tl">
                    <a:srgbClr val="C0C0C0"/>
                  </a:outerShdw>
                </a:effectLst>
                <a:latin typeface="Arial" charset="0"/>
              </a:rPr>
              <a:t>LO 3  Compare activity, straight-line, and diminishing-charge methods of depreciation.</a:t>
            </a:r>
          </a:p>
        </p:txBody>
      </p:sp>
      <p:sp>
        <p:nvSpPr>
          <p:cNvPr id="35844" name="Text Box 4"/>
          <p:cNvSpPr txBox="1">
            <a:spLocks noChangeArrowheads="1"/>
          </p:cNvSpPr>
          <p:nvPr/>
        </p:nvSpPr>
        <p:spPr bwMode="auto">
          <a:xfrm>
            <a:off x="533400" y="1304925"/>
            <a:ext cx="8153400" cy="2647950"/>
          </a:xfrm>
          <a:prstGeom prst="rect">
            <a:avLst/>
          </a:prstGeom>
          <a:noFill/>
          <a:ln w="28575" cap="sq">
            <a:noFill/>
            <a:miter lim="800000"/>
            <a:headEnd type="none" w="sm" len="sm"/>
            <a:tailEnd type="none" w="sm" len="sm"/>
          </a:ln>
        </p:spPr>
        <p:txBody>
          <a:bodyPr>
            <a:spAutoFit/>
          </a:bodyPr>
          <a:lstStyle/>
          <a:p>
            <a:pPr algn="l">
              <a:lnSpc>
                <a:spcPct val="120000"/>
              </a:lnSpc>
            </a:pPr>
            <a:r>
              <a:rPr lang="en-US" sz="2000">
                <a:solidFill>
                  <a:srgbClr val="800000"/>
                </a:solidFill>
                <a:latin typeface="Arial" charset="0"/>
              </a:rPr>
              <a:t>E11-5 (Depreciation Computations—Four Methods):</a:t>
            </a:r>
            <a:r>
              <a:rPr lang="en-US" sz="2000" b="0">
                <a:solidFill>
                  <a:srgbClr val="800000"/>
                </a:solidFill>
                <a:latin typeface="Arial" charset="0"/>
              </a:rPr>
              <a:t> </a:t>
            </a:r>
            <a:r>
              <a:rPr lang="en-US" sz="2000">
                <a:solidFill>
                  <a:schemeClr val="tx1"/>
                </a:solidFill>
                <a:latin typeface="Arial" charset="0"/>
              </a:rPr>
              <a:t> </a:t>
            </a:r>
            <a:r>
              <a:rPr lang="en-US" sz="2000" b="0">
                <a:latin typeface="Arial" charset="0"/>
              </a:rPr>
              <a:t>Maserati Corporation purchased a new machine for its assembly process on August 1, 2010.  The cost of this machine was €150,000.  The company estimated that the machine would have a salvage value of €24,000 at the end of its service life.  Its life is estimated</a:t>
            </a:r>
          </a:p>
          <a:p>
            <a:pPr algn="l">
              <a:lnSpc>
                <a:spcPct val="120000"/>
              </a:lnSpc>
            </a:pPr>
            <a:r>
              <a:rPr lang="en-US" sz="2000" b="0">
                <a:latin typeface="Arial" charset="0"/>
              </a:rPr>
              <a:t>at 5 years and its working hours are estimated at 21,000 hours. Year-end is December 31.</a:t>
            </a:r>
          </a:p>
        </p:txBody>
      </p:sp>
      <p:sp>
        <p:nvSpPr>
          <p:cNvPr id="35845" name="Rectangle 5"/>
          <p:cNvSpPr>
            <a:spLocks noChangeArrowheads="1"/>
          </p:cNvSpPr>
          <p:nvPr/>
        </p:nvSpPr>
        <p:spPr bwMode="auto">
          <a:xfrm>
            <a:off x="533400" y="4016375"/>
            <a:ext cx="8153400" cy="1800225"/>
          </a:xfrm>
          <a:prstGeom prst="rect">
            <a:avLst/>
          </a:prstGeom>
          <a:noFill/>
          <a:ln w="28575" cap="sq">
            <a:noFill/>
            <a:miter lim="800000"/>
            <a:headEnd/>
            <a:tailEnd/>
          </a:ln>
        </p:spPr>
        <p:txBody>
          <a:bodyPr>
            <a:spAutoFit/>
          </a:bodyPr>
          <a:lstStyle/>
          <a:p>
            <a:pPr algn="l">
              <a:lnSpc>
                <a:spcPct val="125000"/>
              </a:lnSpc>
              <a:spcBef>
                <a:spcPct val="30000"/>
              </a:spcBef>
              <a:buSzPct val="80000"/>
              <a:tabLst>
                <a:tab pos="4343400" algn="l"/>
              </a:tabLst>
            </a:pPr>
            <a:r>
              <a:rPr lang="en-US" sz="2000">
                <a:solidFill>
                  <a:srgbClr val="800000"/>
                </a:solidFill>
                <a:latin typeface="Arial" charset="0"/>
              </a:rPr>
              <a:t>Instructions:</a:t>
            </a:r>
            <a:r>
              <a:rPr lang="en-US" sz="2000" b="0">
                <a:solidFill>
                  <a:srgbClr val="800000"/>
                </a:solidFill>
                <a:latin typeface="Arial" charset="0"/>
              </a:rPr>
              <a:t>  </a:t>
            </a:r>
            <a:r>
              <a:rPr lang="en-US" sz="2000" b="0">
                <a:solidFill>
                  <a:schemeClr val="tx1"/>
                </a:solidFill>
                <a:latin typeface="Arial" charset="0"/>
              </a:rPr>
              <a:t>Compute the depreciation expense for 2010 under the following methods. </a:t>
            </a:r>
          </a:p>
          <a:p>
            <a:pPr algn="l">
              <a:lnSpc>
                <a:spcPct val="125000"/>
              </a:lnSpc>
              <a:spcBef>
                <a:spcPct val="30000"/>
              </a:spcBef>
              <a:buSzPct val="80000"/>
              <a:tabLst>
                <a:tab pos="4343400" algn="l"/>
              </a:tabLst>
            </a:pPr>
            <a:r>
              <a:rPr lang="en-US" sz="2000" b="0">
                <a:solidFill>
                  <a:schemeClr val="tx1"/>
                </a:solidFill>
                <a:latin typeface="Arial" charset="0"/>
              </a:rPr>
              <a:t>(a) Straight-line depreciation. 	(c) Sum-of-the-years’-digits.</a:t>
            </a:r>
          </a:p>
          <a:p>
            <a:pPr algn="l">
              <a:lnSpc>
                <a:spcPct val="125000"/>
              </a:lnSpc>
              <a:spcBef>
                <a:spcPct val="30000"/>
              </a:spcBef>
              <a:buSzPct val="80000"/>
              <a:tabLst>
                <a:tab pos="4343400" algn="l"/>
              </a:tabLst>
            </a:pPr>
            <a:r>
              <a:rPr lang="en-US" sz="2000" b="0">
                <a:solidFill>
                  <a:schemeClr val="tx1"/>
                </a:solidFill>
                <a:latin typeface="Arial" charset="0"/>
              </a:rPr>
              <a:t>(b) Activity method	(d) Double-declining balance.</a:t>
            </a:r>
          </a:p>
        </p:txBody>
      </p:sp>
    </p:spTree>
    <p:extLst>
      <p:ext uri="{BB962C8B-B14F-4D97-AF65-F5344CB8AC3E}">
        <p14:creationId xmlns:p14="http://schemas.microsoft.com/office/powerpoint/2010/main" val="3330381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180675" name="Text Box 3"/>
          <p:cNvSpPr txBox="1">
            <a:spLocks noChangeArrowheads="1"/>
          </p:cNvSpPr>
          <p:nvPr/>
        </p:nvSpPr>
        <p:spPr bwMode="auto">
          <a:xfrm>
            <a:off x="990600" y="6200775"/>
            <a:ext cx="8077200" cy="581025"/>
          </a:xfrm>
          <a:prstGeom prst="rect">
            <a:avLst/>
          </a:prstGeom>
          <a:solidFill>
            <a:schemeClr val="bg1"/>
          </a:solidFill>
          <a:ln w="19050">
            <a:noFill/>
            <a:miter lim="800000"/>
            <a:headEnd/>
            <a:tailEnd/>
          </a:ln>
          <a:effectLst/>
        </p:spPr>
        <p:txBody>
          <a:bodyPr>
            <a:spAutoFit/>
          </a:bodyPr>
          <a:lstStyle/>
          <a:p>
            <a:pPr marL="3035300" indent="-576263" algn="l">
              <a:spcBef>
                <a:spcPct val="50000"/>
              </a:spcBef>
              <a:defRPr/>
            </a:pPr>
            <a:r>
              <a:rPr lang="en-US" sz="1600" i="1">
                <a:solidFill>
                  <a:schemeClr val="bg2"/>
                </a:solidFill>
                <a:effectLst>
                  <a:outerShdw blurRad="38100" dist="38100" dir="2700000" algn="tl">
                    <a:srgbClr val="C0C0C0"/>
                  </a:outerShdw>
                </a:effectLst>
                <a:latin typeface="Arial" charset="0"/>
              </a:rPr>
              <a:t>LO 3  Compare activity, straight-line, and diminishing-charge methods of depreciation.</a:t>
            </a:r>
          </a:p>
        </p:txBody>
      </p:sp>
      <p:graphicFrame>
        <p:nvGraphicFramePr>
          <p:cNvPr id="1026" name="Object 4"/>
          <p:cNvGraphicFramePr>
            <a:graphicFrameLocks noChangeAspect="1"/>
          </p:cNvGraphicFramePr>
          <p:nvPr/>
        </p:nvGraphicFramePr>
        <p:xfrm>
          <a:off x="533400" y="1752600"/>
          <a:ext cx="8420100" cy="4171950"/>
        </p:xfrm>
        <a:graphic>
          <a:graphicData uri="http://schemas.openxmlformats.org/presentationml/2006/ole">
            <mc:AlternateContent xmlns:mc="http://schemas.openxmlformats.org/markup-compatibility/2006">
              <mc:Choice xmlns:v="urn:schemas-microsoft-com:vml" Requires="v">
                <p:oleObj spid="_x0000_s36867" name="Worksheet" r:id="rId4" imgW="6229529" imgH="3114556" progId="Excel.Sheet.8">
                  <p:embed/>
                </p:oleObj>
              </mc:Choice>
              <mc:Fallback>
                <p:oleObj name="Worksheet" r:id="rId4" imgW="6229529" imgH="311455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8420100" cy="4171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0677" name="Rectangle 5"/>
          <p:cNvSpPr>
            <a:spLocks noChangeArrowheads="1"/>
          </p:cNvSpPr>
          <p:nvPr/>
        </p:nvSpPr>
        <p:spPr bwMode="auto">
          <a:xfrm>
            <a:off x="3962400" y="26670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78" name="Rectangle 6"/>
          <p:cNvSpPr>
            <a:spLocks noChangeArrowheads="1"/>
          </p:cNvSpPr>
          <p:nvPr/>
        </p:nvSpPr>
        <p:spPr bwMode="auto">
          <a:xfrm>
            <a:off x="5410200" y="2667000"/>
            <a:ext cx="8382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79" name="Rectangle 7"/>
          <p:cNvSpPr>
            <a:spLocks noChangeArrowheads="1"/>
          </p:cNvSpPr>
          <p:nvPr/>
        </p:nvSpPr>
        <p:spPr bwMode="auto">
          <a:xfrm>
            <a:off x="6705600" y="26670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80" name="Rectangle 8"/>
          <p:cNvSpPr>
            <a:spLocks noChangeArrowheads="1"/>
          </p:cNvSpPr>
          <p:nvPr/>
        </p:nvSpPr>
        <p:spPr bwMode="auto">
          <a:xfrm>
            <a:off x="7848600" y="26670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81" name="Rectangle 9"/>
          <p:cNvSpPr>
            <a:spLocks noChangeArrowheads="1"/>
          </p:cNvSpPr>
          <p:nvPr/>
        </p:nvSpPr>
        <p:spPr bwMode="auto">
          <a:xfrm>
            <a:off x="3962400" y="29718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82" name="Rectangle 10"/>
          <p:cNvSpPr>
            <a:spLocks noChangeArrowheads="1"/>
          </p:cNvSpPr>
          <p:nvPr/>
        </p:nvSpPr>
        <p:spPr bwMode="auto">
          <a:xfrm>
            <a:off x="5410200" y="2971800"/>
            <a:ext cx="8382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83" name="Rectangle 11"/>
          <p:cNvSpPr>
            <a:spLocks noChangeArrowheads="1"/>
          </p:cNvSpPr>
          <p:nvPr/>
        </p:nvSpPr>
        <p:spPr bwMode="auto">
          <a:xfrm>
            <a:off x="6705600" y="29718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84" name="Rectangle 12"/>
          <p:cNvSpPr>
            <a:spLocks noChangeArrowheads="1"/>
          </p:cNvSpPr>
          <p:nvPr/>
        </p:nvSpPr>
        <p:spPr bwMode="auto">
          <a:xfrm>
            <a:off x="7848600" y="29718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85" name="Rectangle 13"/>
          <p:cNvSpPr>
            <a:spLocks noChangeArrowheads="1"/>
          </p:cNvSpPr>
          <p:nvPr/>
        </p:nvSpPr>
        <p:spPr bwMode="auto">
          <a:xfrm>
            <a:off x="3962400" y="32766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86" name="Rectangle 14"/>
          <p:cNvSpPr>
            <a:spLocks noChangeArrowheads="1"/>
          </p:cNvSpPr>
          <p:nvPr/>
        </p:nvSpPr>
        <p:spPr bwMode="auto">
          <a:xfrm>
            <a:off x="5410200" y="3276600"/>
            <a:ext cx="8382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87" name="Rectangle 15"/>
          <p:cNvSpPr>
            <a:spLocks noChangeArrowheads="1"/>
          </p:cNvSpPr>
          <p:nvPr/>
        </p:nvSpPr>
        <p:spPr bwMode="auto">
          <a:xfrm>
            <a:off x="6705600" y="32766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88" name="Rectangle 16"/>
          <p:cNvSpPr>
            <a:spLocks noChangeArrowheads="1"/>
          </p:cNvSpPr>
          <p:nvPr/>
        </p:nvSpPr>
        <p:spPr bwMode="auto">
          <a:xfrm>
            <a:off x="7848600" y="32766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89" name="Rectangle 17"/>
          <p:cNvSpPr>
            <a:spLocks noChangeArrowheads="1"/>
          </p:cNvSpPr>
          <p:nvPr/>
        </p:nvSpPr>
        <p:spPr bwMode="auto">
          <a:xfrm>
            <a:off x="3962400" y="35814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90" name="Rectangle 18"/>
          <p:cNvSpPr>
            <a:spLocks noChangeArrowheads="1"/>
          </p:cNvSpPr>
          <p:nvPr/>
        </p:nvSpPr>
        <p:spPr bwMode="auto">
          <a:xfrm>
            <a:off x="5410200" y="3581400"/>
            <a:ext cx="8382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91" name="Rectangle 19"/>
          <p:cNvSpPr>
            <a:spLocks noChangeArrowheads="1"/>
          </p:cNvSpPr>
          <p:nvPr/>
        </p:nvSpPr>
        <p:spPr bwMode="auto">
          <a:xfrm>
            <a:off x="6705600" y="35814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92" name="Rectangle 20"/>
          <p:cNvSpPr>
            <a:spLocks noChangeArrowheads="1"/>
          </p:cNvSpPr>
          <p:nvPr/>
        </p:nvSpPr>
        <p:spPr bwMode="auto">
          <a:xfrm>
            <a:off x="7848600" y="35814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93" name="Rectangle 21"/>
          <p:cNvSpPr>
            <a:spLocks noChangeArrowheads="1"/>
          </p:cNvSpPr>
          <p:nvPr/>
        </p:nvSpPr>
        <p:spPr bwMode="auto">
          <a:xfrm>
            <a:off x="3962400" y="38862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94" name="Rectangle 22"/>
          <p:cNvSpPr>
            <a:spLocks noChangeArrowheads="1"/>
          </p:cNvSpPr>
          <p:nvPr/>
        </p:nvSpPr>
        <p:spPr bwMode="auto">
          <a:xfrm>
            <a:off x="5410200" y="3886200"/>
            <a:ext cx="8382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95" name="Rectangle 23"/>
          <p:cNvSpPr>
            <a:spLocks noChangeArrowheads="1"/>
          </p:cNvSpPr>
          <p:nvPr/>
        </p:nvSpPr>
        <p:spPr bwMode="auto">
          <a:xfrm>
            <a:off x="6705600" y="38862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96" name="Rectangle 24"/>
          <p:cNvSpPr>
            <a:spLocks noChangeArrowheads="1"/>
          </p:cNvSpPr>
          <p:nvPr/>
        </p:nvSpPr>
        <p:spPr bwMode="auto">
          <a:xfrm>
            <a:off x="7848600" y="38862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97" name="Rectangle 25"/>
          <p:cNvSpPr>
            <a:spLocks noChangeArrowheads="1"/>
          </p:cNvSpPr>
          <p:nvPr/>
        </p:nvSpPr>
        <p:spPr bwMode="auto">
          <a:xfrm>
            <a:off x="3962400" y="41910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98" name="Rectangle 26"/>
          <p:cNvSpPr>
            <a:spLocks noChangeArrowheads="1"/>
          </p:cNvSpPr>
          <p:nvPr/>
        </p:nvSpPr>
        <p:spPr bwMode="auto">
          <a:xfrm>
            <a:off x="5410200" y="4191000"/>
            <a:ext cx="8382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699" name="Rectangle 27"/>
          <p:cNvSpPr>
            <a:spLocks noChangeArrowheads="1"/>
          </p:cNvSpPr>
          <p:nvPr/>
        </p:nvSpPr>
        <p:spPr bwMode="auto">
          <a:xfrm>
            <a:off x="6705600" y="41910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700" name="Rectangle 28"/>
          <p:cNvSpPr>
            <a:spLocks noChangeArrowheads="1"/>
          </p:cNvSpPr>
          <p:nvPr/>
        </p:nvSpPr>
        <p:spPr bwMode="auto">
          <a:xfrm>
            <a:off x="7848600" y="41910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701" name="Rectangle 29"/>
          <p:cNvSpPr>
            <a:spLocks noChangeArrowheads="1"/>
          </p:cNvSpPr>
          <p:nvPr/>
        </p:nvSpPr>
        <p:spPr bwMode="auto">
          <a:xfrm>
            <a:off x="6705600" y="44958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702" name="Rectangle 30"/>
          <p:cNvSpPr>
            <a:spLocks noChangeArrowheads="1"/>
          </p:cNvSpPr>
          <p:nvPr/>
        </p:nvSpPr>
        <p:spPr bwMode="auto">
          <a:xfrm>
            <a:off x="5257800" y="52578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0703" name="Rectangle 31"/>
          <p:cNvSpPr>
            <a:spLocks noChangeArrowheads="1"/>
          </p:cNvSpPr>
          <p:nvPr/>
        </p:nvSpPr>
        <p:spPr bwMode="auto">
          <a:xfrm>
            <a:off x="6781800" y="56388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056" name="Text Box 32"/>
          <p:cNvSpPr txBox="1">
            <a:spLocks noChangeArrowheads="1"/>
          </p:cNvSpPr>
          <p:nvPr/>
        </p:nvSpPr>
        <p:spPr bwMode="auto">
          <a:xfrm>
            <a:off x="457200" y="1352550"/>
            <a:ext cx="8153400" cy="476250"/>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sz="2400" i="1">
                <a:solidFill>
                  <a:schemeClr val="tx1"/>
                </a:solidFill>
                <a:latin typeface="Arial" charset="0"/>
              </a:rPr>
              <a:t>Straight-line Method</a:t>
            </a:r>
          </a:p>
        </p:txBody>
      </p:sp>
    </p:spTree>
    <p:extLst>
      <p:ext uri="{BB962C8B-B14F-4D97-AF65-F5344CB8AC3E}">
        <p14:creationId xmlns:p14="http://schemas.microsoft.com/office/powerpoint/2010/main" val="3380018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180677"/>
                                        </p:tgtEl>
                                      </p:cBhvr>
                                    </p:animEffect>
                                    <p:set>
                                      <p:cBhvr>
                                        <p:cTn id="7" dur="1" fill="hold">
                                          <p:stCondLst>
                                            <p:cond delay="499"/>
                                          </p:stCondLst>
                                        </p:cTn>
                                        <p:tgtEl>
                                          <p:spTgt spid="118067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180678"/>
                                        </p:tgtEl>
                                      </p:cBhvr>
                                    </p:animEffect>
                                    <p:set>
                                      <p:cBhvr>
                                        <p:cTn id="12" dur="1" fill="hold">
                                          <p:stCondLst>
                                            <p:cond delay="499"/>
                                          </p:stCondLst>
                                        </p:cTn>
                                        <p:tgtEl>
                                          <p:spTgt spid="118067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180679"/>
                                        </p:tgtEl>
                                      </p:cBhvr>
                                    </p:animEffect>
                                    <p:set>
                                      <p:cBhvr>
                                        <p:cTn id="17" dur="1" fill="hold">
                                          <p:stCondLst>
                                            <p:cond delay="499"/>
                                          </p:stCondLst>
                                        </p:cTn>
                                        <p:tgtEl>
                                          <p:spTgt spid="118067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180680"/>
                                        </p:tgtEl>
                                      </p:cBhvr>
                                    </p:animEffect>
                                    <p:set>
                                      <p:cBhvr>
                                        <p:cTn id="22" dur="1" fill="hold">
                                          <p:stCondLst>
                                            <p:cond delay="499"/>
                                          </p:stCondLst>
                                        </p:cTn>
                                        <p:tgtEl>
                                          <p:spTgt spid="118068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180702"/>
                                        </p:tgtEl>
                                      </p:cBhvr>
                                    </p:animEffect>
                                    <p:set>
                                      <p:cBhvr>
                                        <p:cTn id="27" dur="1" fill="hold">
                                          <p:stCondLst>
                                            <p:cond delay="499"/>
                                          </p:stCondLst>
                                        </p:cTn>
                                        <p:tgtEl>
                                          <p:spTgt spid="118070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180703"/>
                                        </p:tgtEl>
                                      </p:cBhvr>
                                    </p:animEffect>
                                    <p:set>
                                      <p:cBhvr>
                                        <p:cTn id="32" dur="1" fill="hold">
                                          <p:stCondLst>
                                            <p:cond delay="499"/>
                                          </p:stCondLst>
                                        </p:cTn>
                                        <p:tgtEl>
                                          <p:spTgt spid="118070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180681"/>
                                        </p:tgtEl>
                                      </p:cBhvr>
                                    </p:animEffect>
                                    <p:set>
                                      <p:cBhvr>
                                        <p:cTn id="37" dur="1" fill="hold">
                                          <p:stCondLst>
                                            <p:cond delay="499"/>
                                          </p:stCondLst>
                                        </p:cTn>
                                        <p:tgtEl>
                                          <p:spTgt spid="118068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180682"/>
                                        </p:tgtEl>
                                      </p:cBhvr>
                                    </p:animEffect>
                                    <p:set>
                                      <p:cBhvr>
                                        <p:cTn id="42" dur="1" fill="hold">
                                          <p:stCondLst>
                                            <p:cond delay="499"/>
                                          </p:stCondLst>
                                        </p:cTn>
                                        <p:tgtEl>
                                          <p:spTgt spid="118068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1180683"/>
                                        </p:tgtEl>
                                      </p:cBhvr>
                                    </p:animEffect>
                                    <p:set>
                                      <p:cBhvr>
                                        <p:cTn id="47" dur="1" fill="hold">
                                          <p:stCondLst>
                                            <p:cond delay="499"/>
                                          </p:stCondLst>
                                        </p:cTn>
                                        <p:tgtEl>
                                          <p:spTgt spid="118068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180684"/>
                                        </p:tgtEl>
                                      </p:cBhvr>
                                    </p:animEffect>
                                    <p:set>
                                      <p:cBhvr>
                                        <p:cTn id="52" dur="1" fill="hold">
                                          <p:stCondLst>
                                            <p:cond delay="499"/>
                                          </p:stCondLst>
                                        </p:cTn>
                                        <p:tgtEl>
                                          <p:spTgt spid="118068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grpId="0" nodeType="clickEffect">
                                  <p:stCondLst>
                                    <p:cond delay="0"/>
                                  </p:stCondLst>
                                  <p:childTnLst>
                                    <p:animEffect transition="out" filter="wipe(left)">
                                      <p:cBhvr>
                                        <p:cTn id="56" dur="500"/>
                                        <p:tgtEl>
                                          <p:spTgt spid="1180685"/>
                                        </p:tgtEl>
                                      </p:cBhvr>
                                    </p:animEffect>
                                    <p:set>
                                      <p:cBhvr>
                                        <p:cTn id="57" dur="1" fill="hold">
                                          <p:stCondLst>
                                            <p:cond delay="499"/>
                                          </p:stCondLst>
                                        </p:cTn>
                                        <p:tgtEl>
                                          <p:spTgt spid="118068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1180686"/>
                                        </p:tgtEl>
                                      </p:cBhvr>
                                    </p:animEffect>
                                    <p:set>
                                      <p:cBhvr>
                                        <p:cTn id="62" dur="1" fill="hold">
                                          <p:stCondLst>
                                            <p:cond delay="499"/>
                                          </p:stCondLst>
                                        </p:cTn>
                                        <p:tgtEl>
                                          <p:spTgt spid="118068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0" nodeType="clickEffect">
                                  <p:stCondLst>
                                    <p:cond delay="0"/>
                                  </p:stCondLst>
                                  <p:childTnLst>
                                    <p:animEffect transition="out" filter="wipe(left)">
                                      <p:cBhvr>
                                        <p:cTn id="66" dur="500"/>
                                        <p:tgtEl>
                                          <p:spTgt spid="1180687"/>
                                        </p:tgtEl>
                                      </p:cBhvr>
                                    </p:animEffect>
                                    <p:set>
                                      <p:cBhvr>
                                        <p:cTn id="67" dur="1" fill="hold">
                                          <p:stCondLst>
                                            <p:cond delay="499"/>
                                          </p:stCondLst>
                                        </p:cTn>
                                        <p:tgtEl>
                                          <p:spTgt spid="118068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1180688"/>
                                        </p:tgtEl>
                                      </p:cBhvr>
                                    </p:animEffect>
                                    <p:set>
                                      <p:cBhvr>
                                        <p:cTn id="72" dur="1" fill="hold">
                                          <p:stCondLst>
                                            <p:cond delay="499"/>
                                          </p:stCondLst>
                                        </p:cTn>
                                        <p:tgtEl>
                                          <p:spTgt spid="118068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xit" presetSubtype="8" fill="hold" grpId="0" nodeType="clickEffect">
                                  <p:stCondLst>
                                    <p:cond delay="0"/>
                                  </p:stCondLst>
                                  <p:childTnLst>
                                    <p:animEffect transition="out" filter="wipe(left)">
                                      <p:cBhvr>
                                        <p:cTn id="76" dur="500"/>
                                        <p:tgtEl>
                                          <p:spTgt spid="1180689"/>
                                        </p:tgtEl>
                                      </p:cBhvr>
                                    </p:animEffect>
                                    <p:set>
                                      <p:cBhvr>
                                        <p:cTn id="77" dur="1" fill="hold">
                                          <p:stCondLst>
                                            <p:cond delay="499"/>
                                          </p:stCondLst>
                                        </p:cTn>
                                        <p:tgtEl>
                                          <p:spTgt spid="118068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xit" presetSubtype="8" fill="hold" grpId="0" nodeType="clickEffect">
                                  <p:stCondLst>
                                    <p:cond delay="0"/>
                                  </p:stCondLst>
                                  <p:childTnLst>
                                    <p:animEffect transition="out" filter="wipe(left)">
                                      <p:cBhvr>
                                        <p:cTn id="81" dur="500"/>
                                        <p:tgtEl>
                                          <p:spTgt spid="1180690"/>
                                        </p:tgtEl>
                                      </p:cBhvr>
                                    </p:animEffect>
                                    <p:set>
                                      <p:cBhvr>
                                        <p:cTn id="82" dur="1" fill="hold">
                                          <p:stCondLst>
                                            <p:cond delay="499"/>
                                          </p:stCondLst>
                                        </p:cTn>
                                        <p:tgtEl>
                                          <p:spTgt spid="118069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xit" presetSubtype="8" fill="hold" grpId="0" nodeType="clickEffect">
                                  <p:stCondLst>
                                    <p:cond delay="0"/>
                                  </p:stCondLst>
                                  <p:childTnLst>
                                    <p:animEffect transition="out" filter="wipe(left)">
                                      <p:cBhvr>
                                        <p:cTn id="86" dur="500"/>
                                        <p:tgtEl>
                                          <p:spTgt spid="1180691"/>
                                        </p:tgtEl>
                                      </p:cBhvr>
                                    </p:animEffect>
                                    <p:set>
                                      <p:cBhvr>
                                        <p:cTn id="87" dur="1" fill="hold">
                                          <p:stCondLst>
                                            <p:cond delay="499"/>
                                          </p:stCondLst>
                                        </p:cTn>
                                        <p:tgtEl>
                                          <p:spTgt spid="118069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xit" presetSubtype="8" fill="hold" grpId="0" nodeType="clickEffect">
                                  <p:stCondLst>
                                    <p:cond delay="0"/>
                                  </p:stCondLst>
                                  <p:childTnLst>
                                    <p:animEffect transition="out" filter="wipe(left)">
                                      <p:cBhvr>
                                        <p:cTn id="91" dur="500"/>
                                        <p:tgtEl>
                                          <p:spTgt spid="1180692"/>
                                        </p:tgtEl>
                                      </p:cBhvr>
                                    </p:animEffect>
                                    <p:set>
                                      <p:cBhvr>
                                        <p:cTn id="92" dur="1" fill="hold">
                                          <p:stCondLst>
                                            <p:cond delay="499"/>
                                          </p:stCondLst>
                                        </p:cTn>
                                        <p:tgtEl>
                                          <p:spTgt spid="118069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xit" presetSubtype="8" fill="hold" grpId="0" nodeType="clickEffect">
                                  <p:stCondLst>
                                    <p:cond delay="0"/>
                                  </p:stCondLst>
                                  <p:childTnLst>
                                    <p:animEffect transition="out" filter="wipe(left)">
                                      <p:cBhvr>
                                        <p:cTn id="96" dur="500"/>
                                        <p:tgtEl>
                                          <p:spTgt spid="1180693"/>
                                        </p:tgtEl>
                                      </p:cBhvr>
                                    </p:animEffect>
                                    <p:set>
                                      <p:cBhvr>
                                        <p:cTn id="97" dur="1" fill="hold">
                                          <p:stCondLst>
                                            <p:cond delay="499"/>
                                          </p:stCondLst>
                                        </p:cTn>
                                        <p:tgtEl>
                                          <p:spTgt spid="118069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8" fill="hold" grpId="0" nodeType="clickEffect">
                                  <p:stCondLst>
                                    <p:cond delay="0"/>
                                  </p:stCondLst>
                                  <p:childTnLst>
                                    <p:animEffect transition="out" filter="wipe(left)">
                                      <p:cBhvr>
                                        <p:cTn id="101" dur="500"/>
                                        <p:tgtEl>
                                          <p:spTgt spid="1180694"/>
                                        </p:tgtEl>
                                      </p:cBhvr>
                                    </p:animEffect>
                                    <p:set>
                                      <p:cBhvr>
                                        <p:cTn id="102" dur="1" fill="hold">
                                          <p:stCondLst>
                                            <p:cond delay="499"/>
                                          </p:stCondLst>
                                        </p:cTn>
                                        <p:tgtEl>
                                          <p:spTgt spid="118069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xit" presetSubtype="8" fill="hold" grpId="0" nodeType="clickEffect">
                                  <p:stCondLst>
                                    <p:cond delay="0"/>
                                  </p:stCondLst>
                                  <p:childTnLst>
                                    <p:animEffect transition="out" filter="wipe(left)">
                                      <p:cBhvr>
                                        <p:cTn id="106" dur="500"/>
                                        <p:tgtEl>
                                          <p:spTgt spid="1180695"/>
                                        </p:tgtEl>
                                      </p:cBhvr>
                                    </p:animEffect>
                                    <p:set>
                                      <p:cBhvr>
                                        <p:cTn id="107" dur="1" fill="hold">
                                          <p:stCondLst>
                                            <p:cond delay="499"/>
                                          </p:stCondLst>
                                        </p:cTn>
                                        <p:tgtEl>
                                          <p:spTgt spid="118069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xit" presetSubtype="8" fill="hold" grpId="0" nodeType="clickEffect">
                                  <p:stCondLst>
                                    <p:cond delay="0"/>
                                  </p:stCondLst>
                                  <p:childTnLst>
                                    <p:animEffect transition="out" filter="wipe(left)">
                                      <p:cBhvr>
                                        <p:cTn id="111" dur="500"/>
                                        <p:tgtEl>
                                          <p:spTgt spid="1180696"/>
                                        </p:tgtEl>
                                      </p:cBhvr>
                                    </p:animEffect>
                                    <p:set>
                                      <p:cBhvr>
                                        <p:cTn id="112" dur="1" fill="hold">
                                          <p:stCondLst>
                                            <p:cond delay="499"/>
                                          </p:stCondLst>
                                        </p:cTn>
                                        <p:tgtEl>
                                          <p:spTgt spid="118069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2" presetClass="exit" presetSubtype="8" fill="hold" grpId="0" nodeType="clickEffect">
                                  <p:stCondLst>
                                    <p:cond delay="0"/>
                                  </p:stCondLst>
                                  <p:childTnLst>
                                    <p:animEffect transition="out" filter="wipe(left)">
                                      <p:cBhvr>
                                        <p:cTn id="116" dur="500"/>
                                        <p:tgtEl>
                                          <p:spTgt spid="1180697"/>
                                        </p:tgtEl>
                                      </p:cBhvr>
                                    </p:animEffect>
                                    <p:set>
                                      <p:cBhvr>
                                        <p:cTn id="117" dur="1" fill="hold">
                                          <p:stCondLst>
                                            <p:cond delay="499"/>
                                          </p:stCondLst>
                                        </p:cTn>
                                        <p:tgtEl>
                                          <p:spTgt spid="1180697"/>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xit" presetSubtype="8" fill="hold" grpId="0" nodeType="clickEffect">
                                  <p:stCondLst>
                                    <p:cond delay="0"/>
                                  </p:stCondLst>
                                  <p:childTnLst>
                                    <p:animEffect transition="out" filter="wipe(left)">
                                      <p:cBhvr>
                                        <p:cTn id="121" dur="500"/>
                                        <p:tgtEl>
                                          <p:spTgt spid="1180698"/>
                                        </p:tgtEl>
                                      </p:cBhvr>
                                    </p:animEffect>
                                    <p:set>
                                      <p:cBhvr>
                                        <p:cTn id="122" dur="1" fill="hold">
                                          <p:stCondLst>
                                            <p:cond delay="499"/>
                                          </p:stCondLst>
                                        </p:cTn>
                                        <p:tgtEl>
                                          <p:spTgt spid="118069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2" presetClass="exit" presetSubtype="8" fill="hold" grpId="0" nodeType="clickEffect">
                                  <p:stCondLst>
                                    <p:cond delay="0"/>
                                  </p:stCondLst>
                                  <p:childTnLst>
                                    <p:animEffect transition="out" filter="wipe(left)">
                                      <p:cBhvr>
                                        <p:cTn id="126" dur="500"/>
                                        <p:tgtEl>
                                          <p:spTgt spid="1180699"/>
                                        </p:tgtEl>
                                      </p:cBhvr>
                                    </p:animEffect>
                                    <p:set>
                                      <p:cBhvr>
                                        <p:cTn id="127" dur="1" fill="hold">
                                          <p:stCondLst>
                                            <p:cond delay="499"/>
                                          </p:stCondLst>
                                        </p:cTn>
                                        <p:tgtEl>
                                          <p:spTgt spid="1180699"/>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xit" presetSubtype="8" fill="hold" grpId="0" nodeType="clickEffect">
                                  <p:stCondLst>
                                    <p:cond delay="0"/>
                                  </p:stCondLst>
                                  <p:childTnLst>
                                    <p:animEffect transition="out" filter="wipe(left)">
                                      <p:cBhvr>
                                        <p:cTn id="131" dur="500"/>
                                        <p:tgtEl>
                                          <p:spTgt spid="1180700"/>
                                        </p:tgtEl>
                                      </p:cBhvr>
                                    </p:animEffect>
                                    <p:set>
                                      <p:cBhvr>
                                        <p:cTn id="132" dur="1" fill="hold">
                                          <p:stCondLst>
                                            <p:cond delay="499"/>
                                          </p:stCondLst>
                                        </p:cTn>
                                        <p:tgtEl>
                                          <p:spTgt spid="1180700"/>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2" presetClass="exit" presetSubtype="8" fill="hold" grpId="0" nodeType="clickEffect">
                                  <p:stCondLst>
                                    <p:cond delay="0"/>
                                  </p:stCondLst>
                                  <p:childTnLst>
                                    <p:animEffect transition="out" filter="wipe(left)">
                                      <p:cBhvr>
                                        <p:cTn id="136" dur="500"/>
                                        <p:tgtEl>
                                          <p:spTgt spid="1180701"/>
                                        </p:tgtEl>
                                      </p:cBhvr>
                                    </p:animEffect>
                                    <p:set>
                                      <p:cBhvr>
                                        <p:cTn id="137" dur="1" fill="hold">
                                          <p:stCondLst>
                                            <p:cond delay="499"/>
                                          </p:stCondLst>
                                        </p:cTn>
                                        <p:tgtEl>
                                          <p:spTgt spid="11807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677" grpId="0" animBg="1"/>
      <p:bldP spid="1180678" grpId="0" animBg="1"/>
      <p:bldP spid="1180679" grpId="0" animBg="1"/>
      <p:bldP spid="1180680" grpId="0" animBg="1"/>
      <p:bldP spid="1180681" grpId="0" animBg="1"/>
      <p:bldP spid="1180682" grpId="0" animBg="1"/>
      <p:bldP spid="1180683" grpId="0" animBg="1"/>
      <p:bldP spid="1180684" grpId="0" animBg="1"/>
      <p:bldP spid="1180685" grpId="0" animBg="1"/>
      <p:bldP spid="1180686" grpId="0" animBg="1"/>
      <p:bldP spid="1180687" grpId="0" animBg="1"/>
      <p:bldP spid="1180688" grpId="0" animBg="1"/>
      <p:bldP spid="1180689" grpId="0" animBg="1"/>
      <p:bldP spid="1180690" grpId="0" animBg="1"/>
      <p:bldP spid="1180691" grpId="0" animBg="1"/>
      <p:bldP spid="1180692" grpId="0" animBg="1"/>
      <p:bldP spid="1180693" grpId="0" animBg="1"/>
      <p:bldP spid="1180694" grpId="0" animBg="1"/>
      <p:bldP spid="1180695" grpId="0" animBg="1"/>
      <p:bldP spid="1180696" grpId="0" animBg="1"/>
      <p:bldP spid="1180697" grpId="0" animBg="1"/>
      <p:bldP spid="1180698" grpId="0" animBg="1"/>
      <p:bldP spid="1180699" grpId="0" animBg="1"/>
      <p:bldP spid="1180700" grpId="0" animBg="1"/>
      <p:bldP spid="1180701" grpId="0" animBg="1"/>
      <p:bldP spid="1180702" grpId="0" animBg="1"/>
      <p:bldP spid="118070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590550" y="1857375"/>
          <a:ext cx="7924800" cy="4619625"/>
        </p:xfrm>
        <a:graphic>
          <a:graphicData uri="http://schemas.openxmlformats.org/presentationml/2006/ole">
            <mc:AlternateContent xmlns:mc="http://schemas.openxmlformats.org/markup-compatibility/2006">
              <mc:Choice xmlns:v="urn:schemas-microsoft-com:vml" Requires="v">
                <p:oleObj spid="_x0000_s38915" name="Worksheet" r:id="rId4" imgW="5705296" imgH="3343335" progId="Excel.Sheet.8">
                  <p:embed/>
                </p:oleObj>
              </mc:Choice>
              <mc:Fallback>
                <p:oleObj name="Worksheet" r:id="rId4" imgW="5705296" imgH="334333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1857375"/>
                        <a:ext cx="7924800" cy="4619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2723"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182724" name="Text Box 4"/>
          <p:cNvSpPr txBox="1">
            <a:spLocks noChangeArrowheads="1"/>
          </p:cNvSpPr>
          <p:nvPr/>
        </p:nvSpPr>
        <p:spPr bwMode="auto">
          <a:xfrm>
            <a:off x="990600" y="6445250"/>
            <a:ext cx="8077200" cy="336550"/>
          </a:xfrm>
          <a:prstGeom prst="rect">
            <a:avLst/>
          </a:prstGeom>
          <a:solidFill>
            <a:schemeClr val="bg1"/>
          </a:solidFill>
          <a:ln w="19050">
            <a:noFill/>
            <a:miter lim="800000"/>
            <a:headEnd/>
            <a:tailEnd/>
          </a:ln>
          <a:effectLst/>
        </p:spPr>
        <p:txBody>
          <a:bodyPr>
            <a:spAutoFit/>
          </a:bodyPr>
          <a:lstStyle/>
          <a:p>
            <a:pPr marL="3035300" indent="-576263" algn="r">
              <a:spcBef>
                <a:spcPct val="50000"/>
              </a:spcBef>
              <a:defRPr/>
            </a:pPr>
            <a:r>
              <a:rPr lang="en-US" sz="1600" i="1">
                <a:solidFill>
                  <a:schemeClr val="bg2"/>
                </a:solidFill>
                <a:effectLst>
                  <a:outerShdw blurRad="38100" dist="38100" dir="2700000" algn="tl">
                    <a:srgbClr val="C0C0C0"/>
                  </a:outerShdw>
                </a:effectLst>
                <a:latin typeface="Arial" charset="0"/>
              </a:rPr>
              <a:t>LO 3</a:t>
            </a:r>
          </a:p>
        </p:txBody>
      </p:sp>
      <p:sp>
        <p:nvSpPr>
          <p:cNvPr id="3077" name="Text Box 5"/>
          <p:cNvSpPr txBox="1">
            <a:spLocks noChangeArrowheads="1"/>
          </p:cNvSpPr>
          <p:nvPr/>
        </p:nvSpPr>
        <p:spPr bwMode="auto">
          <a:xfrm>
            <a:off x="533400" y="1304925"/>
            <a:ext cx="8153400" cy="476250"/>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sz="2400" i="1">
                <a:solidFill>
                  <a:schemeClr val="tx1"/>
                </a:solidFill>
                <a:latin typeface="Arial" charset="0"/>
              </a:rPr>
              <a:t>Activity Method</a:t>
            </a:r>
          </a:p>
        </p:txBody>
      </p:sp>
      <p:sp>
        <p:nvSpPr>
          <p:cNvPr id="1182726" name="Rectangle 6"/>
          <p:cNvSpPr>
            <a:spLocks noChangeArrowheads="1"/>
          </p:cNvSpPr>
          <p:nvPr/>
        </p:nvSpPr>
        <p:spPr bwMode="auto">
          <a:xfrm>
            <a:off x="5181600" y="3200400"/>
            <a:ext cx="8382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2727" name="Rectangle 7"/>
          <p:cNvSpPr>
            <a:spLocks noChangeArrowheads="1"/>
          </p:cNvSpPr>
          <p:nvPr/>
        </p:nvSpPr>
        <p:spPr bwMode="auto">
          <a:xfrm>
            <a:off x="6248400" y="32004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2728" name="Rectangle 8"/>
          <p:cNvSpPr>
            <a:spLocks noChangeArrowheads="1"/>
          </p:cNvSpPr>
          <p:nvPr/>
        </p:nvSpPr>
        <p:spPr bwMode="auto">
          <a:xfrm>
            <a:off x="7391400" y="32004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2729" name="Rectangle 9"/>
          <p:cNvSpPr>
            <a:spLocks noChangeArrowheads="1"/>
          </p:cNvSpPr>
          <p:nvPr/>
        </p:nvSpPr>
        <p:spPr bwMode="auto">
          <a:xfrm>
            <a:off x="6172200" y="4783138"/>
            <a:ext cx="1143000" cy="246062"/>
          </a:xfrm>
          <a:prstGeom prst="rect">
            <a:avLst/>
          </a:prstGeom>
          <a:solidFill>
            <a:schemeClr val="bg1"/>
          </a:solidFill>
          <a:ln w="12700" cap="sq">
            <a:solidFill>
              <a:schemeClr val="tx1"/>
            </a:solidFill>
            <a:miter lim="800000"/>
            <a:headEnd/>
            <a:tailEnd/>
          </a:ln>
          <a:effectLst/>
        </p:spPr>
        <p:txBody>
          <a:bodyPr wrap="none" anchor="ctr"/>
          <a:lstStyle/>
          <a:p>
            <a:pPr>
              <a:lnSpc>
                <a:spcPct val="130000"/>
              </a:lnSpc>
              <a:spcBef>
                <a:spcPct val="30000"/>
              </a:spcBef>
              <a:defRPr/>
            </a:pPr>
            <a:endParaRPr lang="id-ID">
              <a:solidFill>
                <a:schemeClr val="tx1"/>
              </a:solidFill>
              <a:effectLst>
                <a:outerShdw blurRad="38100" dist="38100" dir="2700000" algn="tl">
                  <a:srgbClr val="C0C0C0"/>
                </a:outerShdw>
              </a:effectLst>
              <a:latin typeface="Arial" charset="0"/>
            </a:endParaRPr>
          </a:p>
        </p:txBody>
      </p:sp>
      <p:sp>
        <p:nvSpPr>
          <p:cNvPr id="1182730" name="Rectangle 10"/>
          <p:cNvSpPr>
            <a:spLocks noChangeArrowheads="1"/>
          </p:cNvSpPr>
          <p:nvPr/>
        </p:nvSpPr>
        <p:spPr bwMode="auto">
          <a:xfrm>
            <a:off x="5181600" y="55626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2731" name="Rectangle 11"/>
          <p:cNvSpPr>
            <a:spLocks noChangeArrowheads="1"/>
          </p:cNvSpPr>
          <p:nvPr/>
        </p:nvSpPr>
        <p:spPr bwMode="auto">
          <a:xfrm>
            <a:off x="6324600" y="5867400"/>
            <a:ext cx="1066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2732" name="Text Box 12"/>
          <p:cNvSpPr txBox="1">
            <a:spLocks noChangeArrowheads="1"/>
          </p:cNvSpPr>
          <p:nvPr/>
        </p:nvSpPr>
        <p:spPr bwMode="auto">
          <a:xfrm>
            <a:off x="4038600" y="1355725"/>
            <a:ext cx="4495800" cy="415925"/>
          </a:xfrm>
          <a:prstGeom prst="rect">
            <a:avLst/>
          </a:prstGeom>
          <a:noFill/>
          <a:ln w="19050" cap="sq">
            <a:solidFill>
              <a:srgbClr val="800000"/>
            </a:solidFill>
            <a:miter lim="800000"/>
            <a:headEnd/>
            <a:tailEnd/>
          </a:ln>
          <a:effectLst/>
        </p:spPr>
        <p:txBody>
          <a:bodyPr>
            <a:spAutoFit/>
          </a:bodyPr>
          <a:lstStyle/>
          <a:p>
            <a:pPr>
              <a:spcBef>
                <a:spcPct val="50000"/>
              </a:spcBef>
              <a:defRPr/>
            </a:pPr>
            <a:r>
              <a:rPr lang="en-US" sz="2000">
                <a:effectLst>
                  <a:outerShdw blurRad="38100" dist="38100" dir="2700000" algn="tl">
                    <a:srgbClr val="C0C0C0"/>
                  </a:outerShdw>
                </a:effectLst>
                <a:latin typeface="Arial" charset="0"/>
              </a:rPr>
              <a:t>(Assume 800 hours used in 2010)</a:t>
            </a:r>
          </a:p>
        </p:txBody>
      </p:sp>
    </p:spTree>
    <p:extLst>
      <p:ext uri="{BB962C8B-B14F-4D97-AF65-F5344CB8AC3E}">
        <p14:creationId xmlns:p14="http://schemas.microsoft.com/office/powerpoint/2010/main" val="1510706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182726"/>
                                        </p:tgtEl>
                                      </p:cBhvr>
                                    </p:animEffect>
                                    <p:set>
                                      <p:cBhvr>
                                        <p:cTn id="7" dur="1" fill="hold">
                                          <p:stCondLst>
                                            <p:cond delay="499"/>
                                          </p:stCondLst>
                                        </p:cTn>
                                        <p:tgtEl>
                                          <p:spTgt spid="11827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182727"/>
                                        </p:tgtEl>
                                      </p:cBhvr>
                                    </p:animEffect>
                                    <p:set>
                                      <p:cBhvr>
                                        <p:cTn id="12" dur="1" fill="hold">
                                          <p:stCondLst>
                                            <p:cond delay="499"/>
                                          </p:stCondLst>
                                        </p:cTn>
                                        <p:tgtEl>
                                          <p:spTgt spid="11827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182728"/>
                                        </p:tgtEl>
                                      </p:cBhvr>
                                    </p:animEffect>
                                    <p:set>
                                      <p:cBhvr>
                                        <p:cTn id="17" dur="1" fill="hold">
                                          <p:stCondLst>
                                            <p:cond delay="499"/>
                                          </p:stCondLst>
                                        </p:cTn>
                                        <p:tgtEl>
                                          <p:spTgt spid="11827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182729"/>
                                        </p:tgtEl>
                                      </p:cBhvr>
                                    </p:animEffect>
                                    <p:set>
                                      <p:cBhvr>
                                        <p:cTn id="22" dur="1" fill="hold">
                                          <p:stCondLst>
                                            <p:cond delay="499"/>
                                          </p:stCondLst>
                                        </p:cTn>
                                        <p:tgtEl>
                                          <p:spTgt spid="11827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182730"/>
                                        </p:tgtEl>
                                      </p:cBhvr>
                                    </p:animEffect>
                                    <p:set>
                                      <p:cBhvr>
                                        <p:cTn id="27" dur="1" fill="hold">
                                          <p:stCondLst>
                                            <p:cond delay="499"/>
                                          </p:stCondLst>
                                        </p:cTn>
                                        <p:tgtEl>
                                          <p:spTgt spid="118273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182731"/>
                                        </p:tgtEl>
                                      </p:cBhvr>
                                    </p:animEffect>
                                    <p:set>
                                      <p:cBhvr>
                                        <p:cTn id="32" dur="1" fill="hold">
                                          <p:stCondLst>
                                            <p:cond delay="499"/>
                                          </p:stCondLst>
                                        </p:cTn>
                                        <p:tgtEl>
                                          <p:spTgt spid="11827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6" grpId="0" animBg="1"/>
      <p:bldP spid="1182727" grpId="0" animBg="1"/>
      <p:bldP spid="1182728" grpId="0" animBg="1"/>
      <p:bldP spid="1182729" grpId="0" animBg="1"/>
      <p:bldP spid="1182730" grpId="0" animBg="1"/>
      <p:bldP spid="11827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5124" name="Text Box 3"/>
          <p:cNvSpPr txBox="1">
            <a:spLocks noChangeArrowheads="1"/>
          </p:cNvSpPr>
          <p:nvPr/>
        </p:nvSpPr>
        <p:spPr bwMode="auto">
          <a:xfrm>
            <a:off x="457200" y="1447800"/>
            <a:ext cx="5943600" cy="476250"/>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sz="2400" i="1">
                <a:solidFill>
                  <a:schemeClr val="tx1"/>
                </a:solidFill>
                <a:latin typeface="Arial" charset="0"/>
              </a:rPr>
              <a:t>Sum-of-the-Years’-Digits Method</a:t>
            </a:r>
          </a:p>
        </p:txBody>
      </p:sp>
      <p:graphicFrame>
        <p:nvGraphicFramePr>
          <p:cNvPr id="5122" name="Object 4"/>
          <p:cNvGraphicFramePr>
            <a:graphicFrameLocks noChangeAspect="1"/>
          </p:cNvGraphicFramePr>
          <p:nvPr/>
        </p:nvGraphicFramePr>
        <p:xfrm>
          <a:off x="485775" y="1924050"/>
          <a:ext cx="8467725" cy="4629150"/>
        </p:xfrm>
        <a:graphic>
          <a:graphicData uri="http://schemas.openxmlformats.org/presentationml/2006/ole">
            <mc:AlternateContent xmlns:mc="http://schemas.openxmlformats.org/markup-compatibility/2006">
              <mc:Choice xmlns:v="urn:schemas-microsoft-com:vml" Requires="v">
                <p:oleObj spid="_x0000_s40963" name="Worksheet" r:id="rId4" imgW="6210360" imgH="3400425" progId="Excel.Sheet.8">
                  <p:embed/>
                </p:oleObj>
              </mc:Choice>
              <mc:Fallback>
                <p:oleObj name="Worksheet" r:id="rId4" imgW="6210360" imgH="340042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 y="1924050"/>
                        <a:ext cx="8467725" cy="462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4773" name="Text Box 5"/>
          <p:cNvSpPr txBox="1">
            <a:spLocks noChangeArrowheads="1"/>
          </p:cNvSpPr>
          <p:nvPr/>
        </p:nvSpPr>
        <p:spPr bwMode="auto">
          <a:xfrm>
            <a:off x="990600" y="6445250"/>
            <a:ext cx="8077200" cy="336550"/>
          </a:xfrm>
          <a:prstGeom prst="rect">
            <a:avLst/>
          </a:prstGeom>
          <a:solidFill>
            <a:schemeClr val="bg1"/>
          </a:solidFill>
          <a:ln w="19050">
            <a:noFill/>
            <a:miter lim="800000"/>
            <a:headEnd/>
            <a:tailEnd/>
          </a:ln>
          <a:effectLst/>
        </p:spPr>
        <p:txBody>
          <a:bodyPr>
            <a:spAutoFit/>
          </a:bodyPr>
          <a:lstStyle/>
          <a:p>
            <a:pPr marL="3035300" indent="-576263" algn="r">
              <a:spcBef>
                <a:spcPct val="50000"/>
              </a:spcBef>
              <a:defRPr/>
            </a:pPr>
            <a:r>
              <a:rPr lang="en-US" sz="1600" i="1">
                <a:solidFill>
                  <a:schemeClr val="bg2"/>
                </a:solidFill>
                <a:effectLst>
                  <a:outerShdw blurRad="38100" dist="38100" dir="2700000" algn="tl">
                    <a:srgbClr val="C0C0C0"/>
                  </a:outerShdw>
                </a:effectLst>
                <a:latin typeface="Arial" charset="0"/>
              </a:rPr>
              <a:t>LO 3</a:t>
            </a:r>
          </a:p>
        </p:txBody>
      </p:sp>
      <p:sp>
        <p:nvSpPr>
          <p:cNvPr id="1184774" name="Rectangle 6"/>
          <p:cNvSpPr>
            <a:spLocks noChangeArrowheads="1"/>
          </p:cNvSpPr>
          <p:nvPr/>
        </p:nvSpPr>
        <p:spPr bwMode="auto">
          <a:xfrm>
            <a:off x="2895600" y="2943225"/>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5127" name="Text Box 7"/>
          <p:cNvSpPr txBox="1">
            <a:spLocks noChangeArrowheads="1"/>
          </p:cNvSpPr>
          <p:nvPr/>
        </p:nvSpPr>
        <p:spPr bwMode="auto">
          <a:xfrm>
            <a:off x="6705600" y="1235075"/>
            <a:ext cx="2057400" cy="669925"/>
          </a:xfrm>
          <a:prstGeom prst="rect">
            <a:avLst/>
          </a:prstGeom>
          <a:solidFill>
            <a:srgbClr val="FFFF00"/>
          </a:solidFill>
          <a:ln w="28575" cap="sq">
            <a:solidFill>
              <a:schemeClr val="tx1"/>
            </a:solidFill>
            <a:miter lim="800000"/>
            <a:headEnd/>
            <a:tailEnd/>
          </a:ln>
        </p:spPr>
        <p:txBody>
          <a:bodyPr>
            <a:spAutoFit/>
          </a:bodyPr>
          <a:lstStyle/>
          <a:p>
            <a:r>
              <a:rPr lang="en-US">
                <a:latin typeface="Arial" charset="0"/>
              </a:rPr>
              <a:t>5/12 = .416667</a:t>
            </a:r>
          </a:p>
          <a:p>
            <a:r>
              <a:rPr lang="en-US">
                <a:latin typeface="Arial" charset="0"/>
              </a:rPr>
              <a:t>7/12 = .583333</a:t>
            </a:r>
          </a:p>
        </p:txBody>
      </p:sp>
      <p:sp>
        <p:nvSpPr>
          <p:cNvPr id="1184776" name="Rectangle 8"/>
          <p:cNvSpPr>
            <a:spLocks noChangeArrowheads="1"/>
          </p:cNvSpPr>
          <p:nvPr/>
        </p:nvSpPr>
        <p:spPr bwMode="auto">
          <a:xfrm>
            <a:off x="4267200" y="2943225"/>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77" name="Rectangle 9"/>
          <p:cNvSpPr>
            <a:spLocks noChangeArrowheads="1"/>
          </p:cNvSpPr>
          <p:nvPr/>
        </p:nvSpPr>
        <p:spPr bwMode="auto">
          <a:xfrm>
            <a:off x="5562600" y="2943225"/>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78" name="Rectangle 10"/>
          <p:cNvSpPr>
            <a:spLocks noChangeArrowheads="1"/>
          </p:cNvSpPr>
          <p:nvPr/>
        </p:nvSpPr>
        <p:spPr bwMode="auto">
          <a:xfrm>
            <a:off x="6705600" y="2943225"/>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79" name="Rectangle 11"/>
          <p:cNvSpPr>
            <a:spLocks noChangeArrowheads="1"/>
          </p:cNvSpPr>
          <p:nvPr/>
        </p:nvSpPr>
        <p:spPr bwMode="auto">
          <a:xfrm>
            <a:off x="7848600" y="2943225"/>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80" name="Rectangle 12"/>
          <p:cNvSpPr>
            <a:spLocks noChangeArrowheads="1"/>
          </p:cNvSpPr>
          <p:nvPr/>
        </p:nvSpPr>
        <p:spPr bwMode="auto">
          <a:xfrm>
            <a:off x="2895600" y="3352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81" name="Rectangle 13"/>
          <p:cNvSpPr>
            <a:spLocks noChangeArrowheads="1"/>
          </p:cNvSpPr>
          <p:nvPr/>
        </p:nvSpPr>
        <p:spPr bwMode="auto">
          <a:xfrm>
            <a:off x="4267200" y="3352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82" name="Rectangle 14"/>
          <p:cNvSpPr>
            <a:spLocks noChangeArrowheads="1"/>
          </p:cNvSpPr>
          <p:nvPr/>
        </p:nvSpPr>
        <p:spPr bwMode="auto">
          <a:xfrm>
            <a:off x="5562600" y="3352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83" name="Rectangle 15"/>
          <p:cNvSpPr>
            <a:spLocks noChangeArrowheads="1"/>
          </p:cNvSpPr>
          <p:nvPr/>
        </p:nvSpPr>
        <p:spPr bwMode="auto">
          <a:xfrm>
            <a:off x="6705600" y="3352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84" name="Rectangle 16"/>
          <p:cNvSpPr>
            <a:spLocks noChangeArrowheads="1"/>
          </p:cNvSpPr>
          <p:nvPr/>
        </p:nvSpPr>
        <p:spPr bwMode="auto">
          <a:xfrm>
            <a:off x="7848600" y="3352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85" name="Rectangle 17"/>
          <p:cNvSpPr>
            <a:spLocks noChangeArrowheads="1"/>
          </p:cNvSpPr>
          <p:nvPr/>
        </p:nvSpPr>
        <p:spPr bwMode="auto">
          <a:xfrm>
            <a:off x="2895600" y="3733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86" name="Rectangle 18"/>
          <p:cNvSpPr>
            <a:spLocks noChangeArrowheads="1"/>
          </p:cNvSpPr>
          <p:nvPr/>
        </p:nvSpPr>
        <p:spPr bwMode="auto">
          <a:xfrm>
            <a:off x="4267200" y="3733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87" name="Rectangle 19"/>
          <p:cNvSpPr>
            <a:spLocks noChangeArrowheads="1"/>
          </p:cNvSpPr>
          <p:nvPr/>
        </p:nvSpPr>
        <p:spPr bwMode="auto">
          <a:xfrm>
            <a:off x="5562600" y="3733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88" name="Rectangle 20"/>
          <p:cNvSpPr>
            <a:spLocks noChangeArrowheads="1"/>
          </p:cNvSpPr>
          <p:nvPr/>
        </p:nvSpPr>
        <p:spPr bwMode="auto">
          <a:xfrm>
            <a:off x="6705600" y="3733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89" name="Rectangle 21"/>
          <p:cNvSpPr>
            <a:spLocks noChangeArrowheads="1"/>
          </p:cNvSpPr>
          <p:nvPr/>
        </p:nvSpPr>
        <p:spPr bwMode="auto">
          <a:xfrm>
            <a:off x="7848600" y="3733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90" name="Rectangle 22"/>
          <p:cNvSpPr>
            <a:spLocks noChangeArrowheads="1"/>
          </p:cNvSpPr>
          <p:nvPr/>
        </p:nvSpPr>
        <p:spPr bwMode="auto">
          <a:xfrm>
            <a:off x="2895600" y="4114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91" name="Rectangle 23"/>
          <p:cNvSpPr>
            <a:spLocks noChangeArrowheads="1"/>
          </p:cNvSpPr>
          <p:nvPr/>
        </p:nvSpPr>
        <p:spPr bwMode="auto">
          <a:xfrm>
            <a:off x="4267200" y="4114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92" name="Rectangle 24"/>
          <p:cNvSpPr>
            <a:spLocks noChangeArrowheads="1"/>
          </p:cNvSpPr>
          <p:nvPr/>
        </p:nvSpPr>
        <p:spPr bwMode="auto">
          <a:xfrm>
            <a:off x="5562600" y="4114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93" name="Rectangle 25"/>
          <p:cNvSpPr>
            <a:spLocks noChangeArrowheads="1"/>
          </p:cNvSpPr>
          <p:nvPr/>
        </p:nvSpPr>
        <p:spPr bwMode="auto">
          <a:xfrm>
            <a:off x="6705600" y="4114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94" name="Rectangle 26"/>
          <p:cNvSpPr>
            <a:spLocks noChangeArrowheads="1"/>
          </p:cNvSpPr>
          <p:nvPr/>
        </p:nvSpPr>
        <p:spPr bwMode="auto">
          <a:xfrm>
            <a:off x="7848600" y="4114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95" name="Rectangle 27"/>
          <p:cNvSpPr>
            <a:spLocks noChangeArrowheads="1"/>
          </p:cNvSpPr>
          <p:nvPr/>
        </p:nvSpPr>
        <p:spPr bwMode="auto">
          <a:xfrm>
            <a:off x="2895600" y="4495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96" name="Rectangle 28"/>
          <p:cNvSpPr>
            <a:spLocks noChangeArrowheads="1"/>
          </p:cNvSpPr>
          <p:nvPr/>
        </p:nvSpPr>
        <p:spPr bwMode="auto">
          <a:xfrm>
            <a:off x="4267200" y="4495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97" name="Rectangle 29"/>
          <p:cNvSpPr>
            <a:spLocks noChangeArrowheads="1"/>
          </p:cNvSpPr>
          <p:nvPr/>
        </p:nvSpPr>
        <p:spPr bwMode="auto">
          <a:xfrm>
            <a:off x="5562600" y="4495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98" name="Rectangle 30"/>
          <p:cNvSpPr>
            <a:spLocks noChangeArrowheads="1"/>
          </p:cNvSpPr>
          <p:nvPr/>
        </p:nvSpPr>
        <p:spPr bwMode="auto">
          <a:xfrm>
            <a:off x="6705600" y="4495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799" name="Rectangle 31"/>
          <p:cNvSpPr>
            <a:spLocks noChangeArrowheads="1"/>
          </p:cNvSpPr>
          <p:nvPr/>
        </p:nvSpPr>
        <p:spPr bwMode="auto">
          <a:xfrm>
            <a:off x="7848600" y="4495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800" name="Rectangle 32"/>
          <p:cNvSpPr>
            <a:spLocks noChangeArrowheads="1"/>
          </p:cNvSpPr>
          <p:nvPr/>
        </p:nvSpPr>
        <p:spPr bwMode="auto">
          <a:xfrm>
            <a:off x="2895600" y="4876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801" name="Rectangle 33"/>
          <p:cNvSpPr>
            <a:spLocks noChangeArrowheads="1"/>
          </p:cNvSpPr>
          <p:nvPr/>
        </p:nvSpPr>
        <p:spPr bwMode="auto">
          <a:xfrm>
            <a:off x="4267200" y="4876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802" name="Rectangle 34"/>
          <p:cNvSpPr>
            <a:spLocks noChangeArrowheads="1"/>
          </p:cNvSpPr>
          <p:nvPr/>
        </p:nvSpPr>
        <p:spPr bwMode="auto">
          <a:xfrm>
            <a:off x="5562600" y="4876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803" name="Rectangle 35"/>
          <p:cNvSpPr>
            <a:spLocks noChangeArrowheads="1"/>
          </p:cNvSpPr>
          <p:nvPr/>
        </p:nvSpPr>
        <p:spPr bwMode="auto">
          <a:xfrm>
            <a:off x="6705600" y="4876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804" name="Rectangle 36"/>
          <p:cNvSpPr>
            <a:spLocks noChangeArrowheads="1"/>
          </p:cNvSpPr>
          <p:nvPr/>
        </p:nvSpPr>
        <p:spPr bwMode="auto">
          <a:xfrm>
            <a:off x="7848600" y="48768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805" name="Rectangle 37"/>
          <p:cNvSpPr>
            <a:spLocks noChangeArrowheads="1"/>
          </p:cNvSpPr>
          <p:nvPr/>
        </p:nvSpPr>
        <p:spPr bwMode="auto">
          <a:xfrm>
            <a:off x="6705600" y="51816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806" name="Rectangle 38"/>
          <p:cNvSpPr>
            <a:spLocks noChangeArrowheads="1"/>
          </p:cNvSpPr>
          <p:nvPr/>
        </p:nvSpPr>
        <p:spPr bwMode="auto">
          <a:xfrm>
            <a:off x="5562600" y="5903913"/>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4807" name="Rectangle 39"/>
          <p:cNvSpPr>
            <a:spLocks noChangeArrowheads="1"/>
          </p:cNvSpPr>
          <p:nvPr/>
        </p:nvSpPr>
        <p:spPr bwMode="auto">
          <a:xfrm>
            <a:off x="6781800" y="6248400"/>
            <a:ext cx="9906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513864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184774"/>
                                        </p:tgtEl>
                                      </p:cBhvr>
                                    </p:animEffect>
                                    <p:set>
                                      <p:cBhvr>
                                        <p:cTn id="7" dur="1" fill="hold">
                                          <p:stCondLst>
                                            <p:cond delay="499"/>
                                          </p:stCondLst>
                                        </p:cTn>
                                        <p:tgtEl>
                                          <p:spTgt spid="11847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184776"/>
                                        </p:tgtEl>
                                      </p:cBhvr>
                                    </p:animEffect>
                                    <p:set>
                                      <p:cBhvr>
                                        <p:cTn id="12" dur="1" fill="hold">
                                          <p:stCondLst>
                                            <p:cond delay="499"/>
                                          </p:stCondLst>
                                        </p:cTn>
                                        <p:tgtEl>
                                          <p:spTgt spid="11847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184777"/>
                                        </p:tgtEl>
                                      </p:cBhvr>
                                    </p:animEffect>
                                    <p:set>
                                      <p:cBhvr>
                                        <p:cTn id="17" dur="1" fill="hold">
                                          <p:stCondLst>
                                            <p:cond delay="499"/>
                                          </p:stCondLst>
                                        </p:cTn>
                                        <p:tgtEl>
                                          <p:spTgt spid="118477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184778"/>
                                        </p:tgtEl>
                                      </p:cBhvr>
                                    </p:animEffect>
                                    <p:set>
                                      <p:cBhvr>
                                        <p:cTn id="22" dur="1" fill="hold">
                                          <p:stCondLst>
                                            <p:cond delay="499"/>
                                          </p:stCondLst>
                                        </p:cTn>
                                        <p:tgtEl>
                                          <p:spTgt spid="118477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184779"/>
                                        </p:tgtEl>
                                      </p:cBhvr>
                                    </p:animEffect>
                                    <p:set>
                                      <p:cBhvr>
                                        <p:cTn id="27" dur="1" fill="hold">
                                          <p:stCondLst>
                                            <p:cond delay="499"/>
                                          </p:stCondLst>
                                        </p:cTn>
                                        <p:tgtEl>
                                          <p:spTgt spid="118477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184806"/>
                                        </p:tgtEl>
                                      </p:cBhvr>
                                    </p:animEffect>
                                    <p:set>
                                      <p:cBhvr>
                                        <p:cTn id="32" dur="1" fill="hold">
                                          <p:stCondLst>
                                            <p:cond delay="499"/>
                                          </p:stCondLst>
                                        </p:cTn>
                                        <p:tgtEl>
                                          <p:spTgt spid="118480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184807"/>
                                        </p:tgtEl>
                                      </p:cBhvr>
                                    </p:animEffect>
                                    <p:set>
                                      <p:cBhvr>
                                        <p:cTn id="37" dur="1" fill="hold">
                                          <p:stCondLst>
                                            <p:cond delay="499"/>
                                          </p:stCondLst>
                                        </p:cTn>
                                        <p:tgtEl>
                                          <p:spTgt spid="118480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184780"/>
                                        </p:tgtEl>
                                      </p:cBhvr>
                                    </p:animEffect>
                                    <p:set>
                                      <p:cBhvr>
                                        <p:cTn id="42" dur="1" fill="hold">
                                          <p:stCondLst>
                                            <p:cond delay="499"/>
                                          </p:stCondLst>
                                        </p:cTn>
                                        <p:tgtEl>
                                          <p:spTgt spid="118478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1184781"/>
                                        </p:tgtEl>
                                      </p:cBhvr>
                                    </p:animEffect>
                                    <p:set>
                                      <p:cBhvr>
                                        <p:cTn id="47" dur="1" fill="hold">
                                          <p:stCondLst>
                                            <p:cond delay="499"/>
                                          </p:stCondLst>
                                        </p:cTn>
                                        <p:tgtEl>
                                          <p:spTgt spid="118478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184782"/>
                                        </p:tgtEl>
                                      </p:cBhvr>
                                    </p:animEffect>
                                    <p:set>
                                      <p:cBhvr>
                                        <p:cTn id="52" dur="1" fill="hold">
                                          <p:stCondLst>
                                            <p:cond delay="499"/>
                                          </p:stCondLst>
                                        </p:cTn>
                                        <p:tgtEl>
                                          <p:spTgt spid="118478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grpId="0" nodeType="clickEffect">
                                  <p:stCondLst>
                                    <p:cond delay="0"/>
                                  </p:stCondLst>
                                  <p:childTnLst>
                                    <p:animEffect transition="out" filter="wipe(left)">
                                      <p:cBhvr>
                                        <p:cTn id="56" dur="500"/>
                                        <p:tgtEl>
                                          <p:spTgt spid="1184783"/>
                                        </p:tgtEl>
                                      </p:cBhvr>
                                    </p:animEffect>
                                    <p:set>
                                      <p:cBhvr>
                                        <p:cTn id="57" dur="1" fill="hold">
                                          <p:stCondLst>
                                            <p:cond delay="499"/>
                                          </p:stCondLst>
                                        </p:cTn>
                                        <p:tgtEl>
                                          <p:spTgt spid="118478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1184784"/>
                                        </p:tgtEl>
                                      </p:cBhvr>
                                    </p:animEffect>
                                    <p:set>
                                      <p:cBhvr>
                                        <p:cTn id="62" dur="1" fill="hold">
                                          <p:stCondLst>
                                            <p:cond delay="499"/>
                                          </p:stCondLst>
                                        </p:cTn>
                                        <p:tgtEl>
                                          <p:spTgt spid="118478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0" nodeType="clickEffect">
                                  <p:stCondLst>
                                    <p:cond delay="0"/>
                                  </p:stCondLst>
                                  <p:childTnLst>
                                    <p:animEffect transition="out" filter="wipe(left)">
                                      <p:cBhvr>
                                        <p:cTn id="66" dur="500"/>
                                        <p:tgtEl>
                                          <p:spTgt spid="1184785"/>
                                        </p:tgtEl>
                                      </p:cBhvr>
                                    </p:animEffect>
                                    <p:set>
                                      <p:cBhvr>
                                        <p:cTn id="67" dur="1" fill="hold">
                                          <p:stCondLst>
                                            <p:cond delay="499"/>
                                          </p:stCondLst>
                                        </p:cTn>
                                        <p:tgtEl>
                                          <p:spTgt spid="118478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1184786"/>
                                        </p:tgtEl>
                                      </p:cBhvr>
                                    </p:animEffect>
                                    <p:set>
                                      <p:cBhvr>
                                        <p:cTn id="72" dur="1" fill="hold">
                                          <p:stCondLst>
                                            <p:cond delay="499"/>
                                          </p:stCondLst>
                                        </p:cTn>
                                        <p:tgtEl>
                                          <p:spTgt spid="118478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xit" presetSubtype="8" fill="hold" grpId="0" nodeType="clickEffect">
                                  <p:stCondLst>
                                    <p:cond delay="0"/>
                                  </p:stCondLst>
                                  <p:childTnLst>
                                    <p:animEffect transition="out" filter="wipe(left)">
                                      <p:cBhvr>
                                        <p:cTn id="76" dur="500"/>
                                        <p:tgtEl>
                                          <p:spTgt spid="1184787"/>
                                        </p:tgtEl>
                                      </p:cBhvr>
                                    </p:animEffect>
                                    <p:set>
                                      <p:cBhvr>
                                        <p:cTn id="77" dur="1" fill="hold">
                                          <p:stCondLst>
                                            <p:cond delay="499"/>
                                          </p:stCondLst>
                                        </p:cTn>
                                        <p:tgtEl>
                                          <p:spTgt spid="118478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xit" presetSubtype="8" fill="hold" grpId="0" nodeType="clickEffect">
                                  <p:stCondLst>
                                    <p:cond delay="0"/>
                                  </p:stCondLst>
                                  <p:childTnLst>
                                    <p:animEffect transition="out" filter="wipe(left)">
                                      <p:cBhvr>
                                        <p:cTn id="81" dur="500"/>
                                        <p:tgtEl>
                                          <p:spTgt spid="1184788"/>
                                        </p:tgtEl>
                                      </p:cBhvr>
                                    </p:animEffect>
                                    <p:set>
                                      <p:cBhvr>
                                        <p:cTn id="82" dur="1" fill="hold">
                                          <p:stCondLst>
                                            <p:cond delay="499"/>
                                          </p:stCondLst>
                                        </p:cTn>
                                        <p:tgtEl>
                                          <p:spTgt spid="118478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xit" presetSubtype="8" fill="hold" grpId="0" nodeType="clickEffect">
                                  <p:stCondLst>
                                    <p:cond delay="0"/>
                                  </p:stCondLst>
                                  <p:childTnLst>
                                    <p:animEffect transition="out" filter="wipe(left)">
                                      <p:cBhvr>
                                        <p:cTn id="86" dur="500"/>
                                        <p:tgtEl>
                                          <p:spTgt spid="1184789"/>
                                        </p:tgtEl>
                                      </p:cBhvr>
                                    </p:animEffect>
                                    <p:set>
                                      <p:cBhvr>
                                        <p:cTn id="87" dur="1" fill="hold">
                                          <p:stCondLst>
                                            <p:cond delay="499"/>
                                          </p:stCondLst>
                                        </p:cTn>
                                        <p:tgtEl>
                                          <p:spTgt spid="118478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xit" presetSubtype="8" fill="hold" grpId="0" nodeType="clickEffect">
                                  <p:stCondLst>
                                    <p:cond delay="0"/>
                                  </p:stCondLst>
                                  <p:childTnLst>
                                    <p:animEffect transition="out" filter="wipe(left)">
                                      <p:cBhvr>
                                        <p:cTn id="91" dur="500"/>
                                        <p:tgtEl>
                                          <p:spTgt spid="1184790"/>
                                        </p:tgtEl>
                                      </p:cBhvr>
                                    </p:animEffect>
                                    <p:set>
                                      <p:cBhvr>
                                        <p:cTn id="92" dur="1" fill="hold">
                                          <p:stCondLst>
                                            <p:cond delay="499"/>
                                          </p:stCondLst>
                                        </p:cTn>
                                        <p:tgtEl>
                                          <p:spTgt spid="118479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xit" presetSubtype="8" fill="hold" grpId="0" nodeType="clickEffect">
                                  <p:stCondLst>
                                    <p:cond delay="0"/>
                                  </p:stCondLst>
                                  <p:childTnLst>
                                    <p:animEffect transition="out" filter="wipe(left)">
                                      <p:cBhvr>
                                        <p:cTn id="96" dur="500"/>
                                        <p:tgtEl>
                                          <p:spTgt spid="1184791"/>
                                        </p:tgtEl>
                                      </p:cBhvr>
                                    </p:animEffect>
                                    <p:set>
                                      <p:cBhvr>
                                        <p:cTn id="97" dur="1" fill="hold">
                                          <p:stCondLst>
                                            <p:cond delay="499"/>
                                          </p:stCondLst>
                                        </p:cTn>
                                        <p:tgtEl>
                                          <p:spTgt spid="118479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8" fill="hold" grpId="0" nodeType="clickEffect">
                                  <p:stCondLst>
                                    <p:cond delay="0"/>
                                  </p:stCondLst>
                                  <p:childTnLst>
                                    <p:animEffect transition="out" filter="wipe(left)">
                                      <p:cBhvr>
                                        <p:cTn id="101" dur="500"/>
                                        <p:tgtEl>
                                          <p:spTgt spid="1184792"/>
                                        </p:tgtEl>
                                      </p:cBhvr>
                                    </p:animEffect>
                                    <p:set>
                                      <p:cBhvr>
                                        <p:cTn id="102" dur="1" fill="hold">
                                          <p:stCondLst>
                                            <p:cond delay="499"/>
                                          </p:stCondLst>
                                        </p:cTn>
                                        <p:tgtEl>
                                          <p:spTgt spid="118479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xit" presetSubtype="8" fill="hold" grpId="0" nodeType="clickEffect">
                                  <p:stCondLst>
                                    <p:cond delay="0"/>
                                  </p:stCondLst>
                                  <p:childTnLst>
                                    <p:animEffect transition="out" filter="wipe(left)">
                                      <p:cBhvr>
                                        <p:cTn id="106" dur="500"/>
                                        <p:tgtEl>
                                          <p:spTgt spid="1184793"/>
                                        </p:tgtEl>
                                      </p:cBhvr>
                                    </p:animEffect>
                                    <p:set>
                                      <p:cBhvr>
                                        <p:cTn id="107" dur="1" fill="hold">
                                          <p:stCondLst>
                                            <p:cond delay="499"/>
                                          </p:stCondLst>
                                        </p:cTn>
                                        <p:tgtEl>
                                          <p:spTgt spid="118479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xit" presetSubtype="8" fill="hold" grpId="0" nodeType="clickEffect">
                                  <p:stCondLst>
                                    <p:cond delay="0"/>
                                  </p:stCondLst>
                                  <p:childTnLst>
                                    <p:animEffect transition="out" filter="wipe(left)">
                                      <p:cBhvr>
                                        <p:cTn id="111" dur="500"/>
                                        <p:tgtEl>
                                          <p:spTgt spid="1184794"/>
                                        </p:tgtEl>
                                      </p:cBhvr>
                                    </p:animEffect>
                                    <p:set>
                                      <p:cBhvr>
                                        <p:cTn id="112" dur="1" fill="hold">
                                          <p:stCondLst>
                                            <p:cond delay="499"/>
                                          </p:stCondLst>
                                        </p:cTn>
                                        <p:tgtEl>
                                          <p:spTgt spid="118479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2" presetClass="exit" presetSubtype="8" fill="hold" grpId="0" nodeType="clickEffect">
                                  <p:stCondLst>
                                    <p:cond delay="0"/>
                                  </p:stCondLst>
                                  <p:childTnLst>
                                    <p:animEffect transition="out" filter="wipe(left)">
                                      <p:cBhvr>
                                        <p:cTn id="116" dur="500"/>
                                        <p:tgtEl>
                                          <p:spTgt spid="1184795"/>
                                        </p:tgtEl>
                                      </p:cBhvr>
                                    </p:animEffect>
                                    <p:set>
                                      <p:cBhvr>
                                        <p:cTn id="117" dur="1" fill="hold">
                                          <p:stCondLst>
                                            <p:cond delay="499"/>
                                          </p:stCondLst>
                                        </p:cTn>
                                        <p:tgtEl>
                                          <p:spTgt spid="118479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xit" presetSubtype="8" fill="hold" grpId="0" nodeType="clickEffect">
                                  <p:stCondLst>
                                    <p:cond delay="0"/>
                                  </p:stCondLst>
                                  <p:childTnLst>
                                    <p:animEffect transition="out" filter="wipe(left)">
                                      <p:cBhvr>
                                        <p:cTn id="121" dur="500"/>
                                        <p:tgtEl>
                                          <p:spTgt spid="1184796"/>
                                        </p:tgtEl>
                                      </p:cBhvr>
                                    </p:animEffect>
                                    <p:set>
                                      <p:cBhvr>
                                        <p:cTn id="122" dur="1" fill="hold">
                                          <p:stCondLst>
                                            <p:cond delay="499"/>
                                          </p:stCondLst>
                                        </p:cTn>
                                        <p:tgtEl>
                                          <p:spTgt spid="1184796"/>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2" presetClass="exit" presetSubtype="8" fill="hold" grpId="0" nodeType="clickEffect">
                                  <p:stCondLst>
                                    <p:cond delay="0"/>
                                  </p:stCondLst>
                                  <p:childTnLst>
                                    <p:animEffect transition="out" filter="wipe(left)">
                                      <p:cBhvr>
                                        <p:cTn id="126" dur="500"/>
                                        <p:tgtEl>
                                          <p:spTgt spid="1184797"/>
                                        </p:tgtEl>
                                      </p:cBhvr>
                                    </p:animEffect>
                                    <p:set>
                                      <p:cBhvr>
                                        <p:cTn id="127" dur="1" fill="hold">
                                          <p:stCondLst>
                                            <p:cond delay="499"/>
                                          </p:stCondLst>
                                        </p:cTn>
                                        <p:tgtEl>
                                          <p:spTgt spid="1184797"/>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xit" presetSubtype="8" fill="hold" grpId="0" nodeType="clickEffect">
                                  <p:stCondLst>
                                    <p:cond delay="0"/>
                                  </p:stCondLst>
                                  <p:childTnLst>
                                    <p:animEffect transition="out" filter="wipe(left)">
                                      <p:cBhvr>
                                        <p:cTn id="131" dur="500"/>
                                        <p:tgtEl>
                                          <p:spTgt spid="1184798"/>
                                        </p:tgtEl>
                                      </p:cBhvr>
                                    </p:animEffect>
                                    <p:set>
                                      <p:cBhvr>
                                        <p:cTn id="132" dur="1" fill="hold">
                                          <p:stCondLst>
                                            <p:cond delay="499"/>
                                          </p:stCondLst>
                                        </p:cTn>
                                        <p:tgtEl>
                                          <p:spTgt spid="1184798"/>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2" presetClass="exit" presetSubtype="8" fill="hold" grpId="0" nodeType="clickEffect">
                                  <p:stCondLst>
                                    <p:cond delay="0"/>
                                  </p:stCondLst>
                                  <p:childTnLst>
                                    <p:animEffect transition="out" filter="wipe(left)">
                                      <p:cBhvr>
                                        <p:cTn id="136" dur="500"/>
                                        <p:tgtEl>
                                          <p:spTgt spid="1184799"/>
                                        </p:tgtEl>
                                      </p:cBhvr>
                                    </p:animEffect>
                                    <p:set>
                                      <p:cBhvr>
                                        <p:cTn id="137" dur="1" fill="hold">
                                          <p:stCondLst>
                                            <p:cond delay="499"/>
                                          </p:stCondLst>
                                        </p:cTn>
                                        <p:tgtEl>
                                          <p:spTgt spid="1184799"/>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2" presetClass="exit" presetSubtype="8" fill="hold" grpId="0" nodeType="clickEffect">
                                  <p:stCondLst>
                                    <p:cond delay="0"/>
                                  </p:stCondLst>
                                  <p:childTnLst>
                                    <p:animEffect transition="out" filter="wipe(left)">
                                      <p:cBhvr>
                                        <p:cTn id="141" dur="500"/>
                                        <p:tgtEl>
                                          <p:spTgt spid="1184800"/>
                                        </p:tgtEl>
                                      </p:cBhvr>
                                    </p:animEffect>
                                    <p:set>
                                      <p:cBhvr>
                                        <p:cTn id="142" dur="1" fill="hold">
                                          <p:stCondLst>
                                            <p:cond delay="499"/>
                                          </p:stCondLst>
                                        </p:cTn>
                                        <p:tgtEl>
                                          <p:spTgt spid="1184800"/>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xit" presetSubtype="8" fill="hold" grpId="0" nodeType="clickEffect">
                                  <p:stCondLst>
                                    <p:cond delay="0"/>
                                  </p:stCondLst>
                                  <p:childTnLst>
                                    <p:animEffect transition="out" filter="wipe(left)">
                                      <p:cBhvr>
                                        <p:cTn id="146" dur="500"/>
                                        <p:tgtEl>
                                          <p:spTgt spid="1184801"/>
                                        </p:tgtEl>
                                      </p:cBhvr>
                                    </p:animEffect>
                                    <p:set>
                                      <p:cBhvr>
                                        <p:cTn id="147" dur="1" fill="hold">
                                          <p:stCondLst>
                                            <p:cond delay="499"/>
                                          </p:stCondLst>
                                        </p:cTn>
                                        <p:tgtEl>
                                          <p:spTgt spid="1184801"/>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2" presetClass="exit" presetSubtype="8" fill="hold" grpId="0" nodeType="clickEffect">
                                  <p:stCondLst>
                                    <p:cond delay="0"/>
                                  </p:stCondLst>
                                  <p:childTnLst>
                                    <p:animEffect transition="out" filter="wipe(left)">
                                      <p:cBhvr>
                                        <p:cTn id="151" dur="500"/>
                                        <p:tgtEl>
                                          <p:spTgt spid="1184802"/>
                                        </p:tgtEl>
                                      </p:cBhvr>
                                    </p:animEffect>
                                    <p:set>
                                      <p:cBhvr>
                                        <p:cTn id="152" dur="1" fill="hold">
                                          <p:stCondLst>
                                            <p:cond delay="499"/>
                                          </p:stCondLst>
                                        </p:cTn>
                                        <p:tgtEl>
                                          <p:spTgt spid="1184802"/>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2" presetClass="exit" presetSubtype="8" fill="hold" grpId="0" nodeType="clickEffect">
                                  <p:stCondLst>
                                    <p:cond delay="0"/>
                                  </p:stCondLst>
                                  <p:childTnLst>
                                    <p:animEffect transition="out" filter="wipe(left)">
                                      <p:cBhvr>
                                        <p:cTn id="156" dur="500"/>
                                        <p:tgtEl>
                                          <p:spTgt spid="1184803"/>
                                        </p:tgtEl>
                                      </p:cBhvr>
                                    </p:animEffect>
                                    <p:set>
                                      <p:cBhvr>
                                        <p:cTn id="157" dur="1" fill="hold">
                                          <p:stCondLst>
                                            <p:cond delay="499"/>
                                          </p:stCondLst>
                                        </p:cTn>
                                        <p:tgtEl>
                                          <p:spTgt spid="1184803"/>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22" presetClass="exit" presetSubtype="8" fill="hold" grpId="0" nodeType="clickEffect">
                                  <p:stCondLst>
                                    <p:cond delay="0"/>
                                  </p:stCondLst>
                                  <p:childTnLst>
                                    <p:animEffect transition="out" filter="wipe(left)">
                                      <p:cBhvr>
                                        <p:cTn id="161" dur="500"/>
                                        <p:tgtEl>
                                          <p:spTgt spid="1184804"/>
                                        </p:tgtEl>
                                      </p:cBhvr>
                                    </p:animEffect>
                                    <p:set>
                                      <p:cBhvr>
                                        <p:cTn id="162" dur="1" fill="hold">
                                          <p:stCondLst>
                                            <p:cond delay="499"/>
                                          </p:stCondLst>
                                        </p:cTn>
                                        <p:tgtEl>
                                          <p:spTgt spid="1184804"/>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2" presetClass="exit" presetSubtype="8" fill="hold" grpId="0" nodeType="clickEffect">
                                  <p:stCondLst>
                                    <p:cond delay="0"/>
                                  </p:stCondLst>
                                  <p:childTnLst>
                                    <p:animEffect transition="out" filter="wipe(left)">
                                      <p:cBhvr>
                                        <p:cTn id="166" dur="500"/>
                                        <p:tgtEl>
                                          <p:spTgt spid="1184805"/>
                                        </p:tgtEl>
                                      </p:cBhvr>
                                    </p:animEffect>
                                    <p:set>
                                      <p:cBhvr>
                                        <p:cTn id="167" dur="1" fill="hold">
                                          <p:stCondLst>
                                            <p:cond delay="499"/>
                                          </p:stCondLst>
                                        </p:cTn>
                                        <p:tgtEl>
                                          <p:spTgt spid="11848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4" grpId="0" animBg="1"/>
      <p:bldP spid="1184776" grpId="0" animBg="1"/>
      <p:bldP spid="1184777" grpId="0" animBg="1"/>
      <p:bldP spid="1184778" grpId="0" animBg="1"/>
      <p:bldP spid="1184779" grpId="0" animBg="1"/>
      <p:bldP spid="1184780" grpId="0" animBg="1"/>
      <p:bldP spid="1184781" grpId="0" animBg="1"/>
      <p:bldP spid="1184782" grpId="0" animBg="1"/>
      <p:bldP spid="1184783" grpId="0" animBg="1"/>
      <p:bldP spid="1184784" grpId="0" animBg="1"/>
      <p:bldP spid="1184785" grpId="0" animBg="1"/>
      <p:bldP spid="1184786" grpId="0" animBg="1"/>
      <p:bldP spid="1184787" grpId="0" animBg="1"/>
      <p:bldP spid="1184788" grpId="0" animBg="1"/>
      <p:bldP spid="1184789" grpId="0" animBg="1"/>
      <p:bldP spid="1184790" grpId="0" animBg="1"/>
      <p:bldP spid="1184791" grpId="0" animBg="1"/>
      <p:bldP spid="1184792" grpId="0" animBg="1"/>
      <p:bldP spid="1184793" grpId="0" animBg="1"/>
      <p:bldP spid="1184794" grpId="0" animBg="1"/>
      <p:bldP spid="1184795" grpId="0" animBg="1"/>
      <p:bldP spid="1184796" grpId="0" animBg="1"/>
      <p:bldP spid="1184797" grpId="0" animBg="1"/>
      <p:bldP spid="1184798" grpId="0" animBg="1"/>
      <p:bldP spid="1184799" grpId="0" animBg="1"/>
      <p:bldP spid="1184800" grpId="0" animBg="1"/>
      <p:bldP spid="1184801" grpId="0" animBg="1"/>
      <p:bldP spid="1184802" grpId="0" animBg="1"/>
      <p:bldP spid="1184803" grpId="0" animBg="1"/>
      <p:bldP spid="1184804" grpId="0" animBg="1"/>
      <p:bldP spid="1184805" grpId="0" animBg="1"/>
      <p:bldP spid="1184806" grpId="0" animBg="1"/>
      <p:bldP spid="118480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7172" name="Text Box 3"/>
          <p:cNvSpPr txBox="1">
            <a:spLocks noChangeArrowheads="1"/>
          </p:cNvSpPr>
          <p:nvPr/>
        </p:nvSpPr>
        <p:spPr bwMode="auto">
          <a:xfrm>
            <a:off x="457200" y="1304925"/>
            <a:ext cx="8153400" cy="476250"/>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sz="2400" i="1">
                <a:solidFill>
                  <a:schemeClr val="tx1"/>
                </a:solidFill>
                <a:latin typeface="Arial" charset="0"/>
              </a:rPr>
              <a:t>Double-Declining Balance Method</a:t>
            </a:r>
          </a:p>
        </p:txBody>
      </p:sp>
      <p:graphicFrame>
        <p:nvGraphicFramePr>
          <p:cNvPr id="7170" name="Object 4"/>
          <p:cNvGraphicFramePr>
            <a:graphicFrameLocks noChangeAspect="1"/>
          </p:cNvGraphicFramePr>
          <p:nvPr/>
        </p:nvGraphicFramePr>
        <p:xfrm>
          <a:off x="552450" y="1752600"/>
          <a:ext cx="7677150" cy="4562475"/>
        </p:xfrm>
        <a:graphic>
          <a:graphicData uri="http://schemas.openxmlformats.org/presentationml/2006/ole">
            <mc:AlternateContent xmlns:mc="http://schemas.openxmlformats.org/markup-compatibility/2006">
              <mc:Choice xmlns:v="urn:schemas-microsoft-com:vml" Requires="v">
                <p:oleObj spid="_x0000_s43011" name="Worksheet" r:id="rId4" imgW="5419844" imgH="3200400" progId="Excel.Sheet.8">
                  <p:embed/>
                </p:oleObj>
              </mc:Choice>
              <mc:Fallback>
                <p:oleObj name="Worksheet" r:id="rId4" imgW="5419844" imgH="32004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 y="1752600"/>
                        <a:ext cx="7677150" cy="456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6821" name="Line 5"/>
          <p:cNvSpPr>
            <a:spLocks noChangeShapeType="1"/>
          </p:cNvSpPr>
          <p:nvPr/>
        </p:nvSpPr>
        <p:spPr bwMode="auto">
          <a:xfrm>
            <a:off x="6553200" y="4724400"/>
            <a:ext cx="381000" cy="0"/>
          </a:xfrm>
          <a:prstGeom prst="line">
            <a:avLst/>
          </a:prstGeom>
          <a:noFill/>
          <a:ln w="28575" cap="sq">
            <a:solidFill>
              <a:srgbClr val="800000"/>
            </a:solidFill>
            <a:round/>
            <a:headEnd/>
            <a:tailEnd type="triangle" w="med" len="me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186822" name="Text Box 6"/>
          <p:cNvSpPr txBox="1">
            <a:spLocks noChangeArrowheads="1"/>
          </p:cNvSpPr>
          <p:nvPr/>
        </p:nvSpPr>
        <p:spPr bwMode="auto">
          <a:xfrm>
            <a:off x="990600" y="6445250"/>
            <a:ext cx="8077200" cy="336550"/>
          </a:xfrm>
          <a:prstGeom prst="rect">
            <a:avLst/>
          </a:prstGeom>
          <a:solidFill>
            <a:schemeClr val="bg1"/>
          </a:solidFill>
          <a:ln w="19050">
            <a:noFill/>
            <a:miter lim="800000"/>
            <a:headEnd/>
            <a:tailEnd/>
          </a:ln>
          <a:effectLst/>
        </p:spPr>
        <p:txBody>
          <a:bodyPr>
            <a:spAutoFit/>
          </a:bodyPr>
          <a:lstStyle/>
          <a:p>
            <a:pPr marL="3035300" indent="-576263" algn="r">
              <a:spcBef>
                <a:spcPct val="50000"/>
              </a:spcBef>
              <a:defRPr/>
            </a:pPr>
            <a:r>
              <a:rPr lang="en-US" sz="1600" i="1">
                <a:solidFill>
                  <a:schemeClr val="bg2"/>
                </a:solidFill>
                <a:effectLst>
                  <a:outerShdw blurRad="38100" dist="38100" dir="2700000" algn="tl">
                    <a:srgbClr val="C0C0C0"/>
                  </a:outerShdw>
                </a:effectLst>
                <a:latin typeface="Arial" charset="0"/>
              </a:rPr>
              <a:t>LO 3</a:t>
            </a:r>
          </a:p>
        </p:txBody>
      </p:sp>
      <p:sp>
        <p:nvSpPr>
          <p:cNvPr id="1186823" name="Rectangle 7"/>
          <p:cNvSpPr>
            <a:spLocks noChangeArrowheads="1"/>
          </p:cNvSpPr>
          <p:nvPr/>
        </p:nvSpPr>
        <p:spPr bwMode="auto">
          <a:xfrm>
            <a:off x="1524000" y="2841625"/>
            <a:ext cx="11430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24" name="Rectangle 8"/>
          <p:cNvSpPr>
            <a:spLocks noChangeArrowheads="1"/>
          </p:cNvSpPr>
          <p:nvPr/>
        </p:nvSpPr>
        <p:spPr bwMode="auto">
          <a:xfrm>
            <a:off x="3124200" y="2841625"/>
            <a:ext cx="685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25" name="Rectangle 9"/>
          <p:cNvSpPr>
            <a:spLocks noChangeArrowheads="1"/>
          </p:cNvSpPr>
          <p:nvPr/>
        </p:nvSpPr>
        <p:spPr bwMode="auto">
          <a:xfrm>
            <a:off x="4267200" y="2841625"/>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26" name="Rectangle 10"/>
          <p:cNvSpPr>
            <a:spLocks noChangeArrowheads="1"/>
          </p:cNvSpPr>
          <p:nvPr/>
        </p:nvSpPr>
        <p:spPr bwMode="auto">
          <a:xfrm>
            <a:off x="5715000" y="2841625"/>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27" name="Rectangle 11"/>
          <p:cNvSpPr>
            <a:spLocks noChangeArrowheads="1"/>
          </p:cNvSpPr>
          <p:nvPr/>
        </p:nvSpPr>
        <p:spPr bwMode="auto">
          <a:xfrm>
            <a:off x="7010400" y="2841625"/>
            <a:ext cx="11430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28" name="Rectangle 12"/>
          <p:cNvSpPr>
            <a:spLocks noChangeArrowheads="1"/>
          </p:cNvSpPr>
          <p:nvPr/>
        </p:nvSpPr>
        <p:spPr bwMode="auto">
          <a:xfrm>
            <a:off x="1524000" y="3281363"/>
            <a:ext cx="11430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29" name="Rectangle 13"/>
          <p:cNvSpPr>
            <a:spLocks noChangeArrowheads="1"/>
          </p:cNvSpPr>
          <p:nvPr/>
        </p:nvSpPr>
        <p:spPr bwMode="auto">
          <a:xfrm>
            <a:off x="3124200" y="3281363"/>
            <a:ext cx="685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30" name="Rectangle 14"/>
          <p:cNvSpPr>
            <a:spLocks noChangeArrowheads="1"/>
          </p:cNvSpPr>
          <p:nvPr/>
        </p:nvSpPr>
        <p:spPr bwMode="auto">
          <a:xfrm>
            <a:off x="4267200" y="3281363"/>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31" name="Rectangle 15"/>
          <p:cNvSpPr>
            <a:spLocks noChangeArrowheads="1"/>
          </p:cNvSpPr>
          <p:nvPr/>
        </p:nvSpPr>
        <p:spPr bwMode="auto">
          <a:xfrm>
            <a:off x="5715000" y="3281363"/>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32" name="Rectangle 16"/>
          <p:cNvSpPr>
            <a:spLocks noChangeArrowheads="1"/>
          </p:cNvSpPr>
          <p:nvPr/>
        </p:nvSpPr>
        <p:spPr bwMode="auto">
          <a:xfrm>
            <a:off x="7010400" y="3281363"/>
            <a:ext cx="11430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33" name="Rectangle 17"/>
          <p:cNvSpPr>
            <a:spLocks noChangeArrowheads="1"/>
          </p:cNvSpPr>
          <p:nvPr/>
        </p:nvSpPr>
        <p:spPr bwMode="auto">
          <a:xfrm>
            <a:off x="1524000" y="3733800"/>
            <a:ext cx="11430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34" name="Rectangle 18"/>
          <p:cNvSpPr>
            <a:spLocks noChangeArrowheads="1"/>
          </p:cNvSpPr>
          <p:nvPr/>
        </p:nvSpPr>
        <p:spPr bwMode="auto">
          <a:xfrm>
            <a:off x="3124200" y="3733800"/>
            <a:ext cx="685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35" name="Rectangle 19"/>
          <p:cNvSpPr>
            <a:spLocks noChangeArrowheads="1"/>
          </p:cNvSpPr>
          <p:nvPr/>
        </p:nvSpPr>
        <p:spPr bwMode="auto">
          <a:xfrm>
            <a:off x="4267200" y="3733800"/>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36" name="Rectangle 20"/>
          <p:cNvSpPr>
            <a:spLocks noChangeArrowheads="1"/>
          </p:cNvSpPr>
          <p:nvPr/>
        </p:nvSpPr>
        <p:spPr bwMode="auto">
          <a:xfrm>
            <a:off x="5715000" y="3733800"/>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37" name="Rectangle 21"/>
          <p:cNvSpPr>
            <a:spLocks noChangeArrowheads="1"/>
          </p:cNvSpPr>
          <p:nvPr/>
        </p:nvSpPr>
        <p:spPr bwMode="auto">
          <a:xfrm>
            <a:off x="7010400" y="3733800"/>
            <a:ext cx="11430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38" name="Rectangle 22"/>
          <p:cNvSpPr>
            <a:spLocks noChangeArrowheads="1"/>
          </p:cNvSpPr>
          <p:nvPr/>
        </p:nvSpPr>
        <p:spPr bwMode="auto">
          <a:xfrm>
            <a:off x="1524000" y="4191000"/>
            <a:ext cx="11430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39" name="Rectangle 23"/>
          <p:cNvSpPr>
            <a:spLocks noChangeArrowheads="1"/>
          </p:cNvSpPr>
          <p:nvPr/>
        </p:nvSpPr>
        <p:spPr bwMode="auto">
          <a:xfrm>
            <a:off x="3124200" y="4191000"/>
            <a:ext cx="685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40" name="Rectangle 24"/>
          <p:cNvSpPr>
            <a:spLocks noChangeArrowheads="1"/>
          </p:cNvSpPr>
          <p:nvPr/>
        </p:nvSpPr>
        <p:spPr bwMode="auto">
          <a:xfrm>
            <a:off x="4267200" y="4191000"/>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41" name="Rectangle 25"/>
          <p:cNvSpPr>
            <a:spLocks noChangeArrowheads="1"/>
          </p:cNvSpPr>
          <p:nvPr/>
        </p:nvSpPr>
        <p:spPr bwMode="auto">
          <a:xfrm>
            <a:off x="5715000" y="4191000"/>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42" name="Rectangle 26"/>
          <p:cNvSpPr>
            <a:spLocks noChangeArrowheads="1"/>
          </p:cNvSpPr>
          <p:nvPr/>
        </p:nvSpPr>
        <p:spPr bwMode="auto">
          <a:xfrm>
            <a:off x="7010400" y="4191000"/>
            <a:ext cx="11430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43" name="Rectangle 27"/>
          <p:cNvSpPr>
            <a:spLocks noChangeArrowheads="1"/>
          </p:cNvSpPr>
          <p:nvPr/>
        </p:nvSpPr>
        <p:spPr bwMode="auto">
          <a:xfrm>
            <a:off x="1524000" y="4648200"/>
            <a:ext cx="11430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44" name="Rectangle 28"/>
          <p:cNvSpPr>
            <a:spLocks noChangeArrowheads="1"/>
          </p:cNvSpPr>
          <p:nvPr/>
        </p:nvSpPr>
        <p:spPr bwMode="auto">
          <a:xfrm>
            <a:off x="3124200" y="4648200"/>
            <a:ext cx="685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45" name="Rectangle 29"/>
          <p:cNvSpPr>
            <a:spLocks noChangeArrowheads="1"/>
          </p:cNvSpPr>
          <p:nvPr/>
        </p:nvSpPr>
        <p:spPr bwMode="auto">
          <a:xfrm>
            <a:off x="4267200" y="4648200"/>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46" name="Rectangle 30"/>
          <p:cNvSpPr>
            <a:spLocks noChangeArrowheads="1"/>
          </p:cNvSpPr>
          <p:nvPr/>
        </p:nvSpPr>
        <p:spPr bwMode="auto">
          <a:xfrm>
            <a:off x="5715000" y="4648200"/>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47" name="Rectangle 31"/>
          <p:cNvSpPr>
            <a:spLocks noChangeArrowheads="1"/>
          </p:cNvSpPr>
          <p:nvPr/>
        </p:nvSpPr>
        <p:spPr bwMode="auto">
          <a:xfrm>
            <a:off x="7010400" y="4648200"/>
            <a:ext cx="11430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48" name="Rectangle 32"/>
          <p:cNvSpPr>
            <a:spLocks noChangeArrowheads="1"/>
          </p:cNvSpPr>
          <p:nvPr/>
        </p:nvSpPr>
        <p:spPr bwMode="auto">
          <a:xfrm>
            <a:off x="7010400" y="4953000"/>
            <a:ext cx="11430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49" name="Rectangle 33"/>
          <p:cNvSpPr>
            <a:spLocks noChangeArrowheads="1"/>
          </p:cNvSpPr>
          <p:nvPr/>
        </p:nvSpPr>
        <p:spPr bwMode="auto">
          <a:xfrm>
            <a:off x="5562600" y="5638800"/>
            <a:ext cx="11430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
        <p:nvSpPr>
          <p:cNvPr id="1186850" name="Rectangle 34"/>
          <p:cNvSpPr>
            <a:spLocks noChangeArrowheads="1"/>
          </p:cNvSpPr>
          <p:nvPr/>
        </p:nvSpPr>
        <p:spPr bwMode="auto">
          <a:xfrm>
            <a:off x="7010400" y="6019800"/>
            <a:ext cx="11430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solidFill>
                <a:schemeClr val="tx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4023916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186823"/>
                                        </p:tgtEl>
                                      </p:cBhvr>
                                    </p:animEffect>
                                    <p:set>
                                      <p:cBhvr>
                                        <p:cTn id="7" dur="1" fill="hold">
                                          <p:stCondLst>
                                            <p:cond delay="499"/>
                                          </p:stCondLst>
                                        </p:cTn>
                                        <p:tgtEl>
                                          <p:spTgt spid="11868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186824"/>
                                        </p:tgtEl>
                                      </p:cBhvr>
                                    </p:animEffect>
                                    <p:set>
                                      <p:cBhvr>
                                        <p:cTn id="12" dur="1" fill="hold">
                                          <p:stCondLst>
                                            <p:cond delay="499"/>
                                          </p:stCondLst>
                                        </p:cTn>
                                        <p:tgtEl>
                                          <p:spTgt spid="11868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186825"/>
                                        </p:tgtEl>
                                      </p:cBhvr>
                                    </p:animEffect>
                                    <p:set>
                                      <p:cBhvr>
                                        <p:cTn id="17" dur="1" fill="hold">
                                          <p:stCondLst>
                                            <p:cond delay="499"/>
                                          </p:stCondLst>
                                        </p:cTn>
                                        <p:tgtEl>
                                          <p:spTgt spid="11868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186826"/>
                                        </p:tgtEl>
                                      </p:cBhvr>
                                    </p:animEffect>
                                    <p:set>
                                      <p:cBhvr>
                                        <p:cTn id="22" dur="1" fill="hold">
                                          <p:stCondLst>
                                            <p:cond delay="499"/>
                                          </p:stCondLst>
                                        </p:cTn>
                                        <p:tgtEl>
                                          <p:spTgt spid="11868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186827"/>
                                        </p:tgtEl>
                                      </p:cBhvr>
                                    </p:animEffect>
                                    <p:set>
                                      <p:cBhvr>
                                        <p:cTn id="27" dur="1" fill="hold">
                                          <p:stCondLst>
                                            <p:cond delay="499"/>
                                          </p:stCondLst>
                                        </p:cTn>
                                        <p:tgtEl>
                                          <p:spTgt spid="11868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186849"/>
                                        </p:tgtEl>
                                      </p:cBhvr>
                                    </p:animEffect>
                                    <p:set>
                                      <p:cBhvr>
                                        <p:cTn id="32" dur="1" fill="hold">
                                          <p:stCondLst>
                                            <p:cond delay="499"/>
                                          </p:stCondLst>
                                        </p:cTn>
                                        <p:tgtEl>
                                          <p:spTgt spid="11868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186850"/>
                                        </p:tgtEl>
                                      </p:cBhvr>
                                    </p:animEffect>
                                    <p:set>
                                      <p:cBhvr>
                                        <p:cTn id="37" dur="1" fill="hold">
                                          <p:stCondLst>
                                            <p:cond delay="499"/>
                                          </p:stCondLst>
                                        </p:cTn>
                                        <p:tgtEl>
                                          <p:spTgt spid="118685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186828"/>
                                        </p:tgtEl>
                                      </p:cBhvr>
                                    </p:animEffect>
                                    <p:set>
                                      <p:cBhvr>
                                        <p:cTn id="42" dur="1" fill="hold">
                                          <p:stCondLst>
                                            <p:cond delay="499"/>
                                          </p:stCondLst>
                                        </p:cTn>
                                        <p:tgtEl>
                                          <p:spTgt spid="118682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1186829"/>
                                        </p:tgtEl>
                                      </p:cBhvr>
                                    </p:animEffect>
                                    <p:set>
                                      <p:cBhvr>
                                        <p:cTn id="47" dur="1" fill="hold">
                                          <p:stCondLst>
                                            <p:cond delay="499"/>
                                          </p:stCondLst>
                                        </p:cTn>
                                        <p:tgtEl>
                                          <p:spTgt spid="118682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186830"/>
                                        </p:tgtEl>
                                      </p:cBhvr>
                                    </p:animEffect>
                                    <p:set>
                                      <p:cBhvr>
                                        <p:cTn id="52" dur="1" fill="hold">
                                          <p:stCondLst>
                                            <p:cond delay="499"/>
                                          </p:stCondLst>
                                        </p:cTn>
                                        <p:tgtEl>
                                          <p:spTgt spid="118683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grpId="0" nodeType="clickEffect">
                                  <p:stCondLst>
                                    <p:cond delay="0"/>
                                  </p:stCondLst>
                                  <p:childTnLst>
                                    <p:animEffect transition="out" filter="wipe(left)">
                                      <p:cBhvr>
                                        <p:cTn id="56" dur="500"/>
                                        <p:tgtEl>
                                          <p:spTgt spid="1186831"/>
                                        </p:tgtEl>
                                      </p:cBhvr>
                                    </p:animEffect>
                                    <p:set>
                                      <p:cBhvr>
                                        <p:cTn id="57" dur="1" fill="hold">
                                          <p:stCondLst>
                                            <p:cond delay="499"/>
                                          </p:stCondLst>
                                        </p:cTn>
                                        <p:tgtEl>
                                          <p:spTgt spid="118683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1186832"/>
                                        </p:tgtEl>
                                      </p:cBhvr>
                                    </p:animEffect>
                                    <p:set>
                                      <p:cBhvr>
                                        <p:cTn id="62" dur="1" fill="hold">
                                          <p:stCondLst>
                                            <p:cond delay="499"/>
                                          </p:stCondLst>
                                        </p:cTn>
                                        <p:tgtEl>
                                          <p:spTgt spid="118683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0" nodeType="clickEffect">
                                  <p:stCondLst>
                                    <p:cond delay="0"/>
                                  </p:stCondLst>
                                  <p:childTnLst>
                                    <p:animEffect transition="out" filter="wipe(left)">
                                      <p:cBhvr>
                                        <p:cTn id="66" dur="500"/>
                                        <p:tgtEl>
                                          <p:spTgt spid="1186833"/>
                                        </p:tgtEl>
                                      </p:cBhvr>
                                    </p:animEffect>
                                    <p:set>
                                      <p:cBhvr>
                                        <p:cTn id="67" dur="1" fill="hold">
                                          <p:stCondLst>
                                            <p:cond delay="499"/>
                                          </p:stCondLst>
                                        </p:cTn>
                                        <p:tgtEl>
                                          <p:spTgt spid="118683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1186834"/>
                                        </p:tgtEl>
                                      </p:cBhvr>
                                    </p:animEffect>
                                    <p:set>
                                      <p:cBhvr>
                                        <p:cTn id="72" dur="1" fill="hold">
                                          <p:stCondLst>
                                            <p:cond delay="499"/>
                                          </p:stCondLst>
                                        </p:cTn>
                                        <p:tgtEl>
                                          <p:spTgt spid="118683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xit" presetSubtype="8" fill="hold" grpId="0" nodeType="clickEffect">
                                  <p:stCondLst>
                                    <p:cond delay="0"/>
                                  </p:stCondLst>
                                  <p:childTnLst>
                                    <p:animEffect transition="out" filter="wipe(left)">
                                      <p:cBhvr>
                                        <p:cTn id="76" dur="500"/>
                                        <p:tgtEl>
                                          <p:spTgt spid="1186835"/>
                                        </p:tgtEl>
                                      </p:cBhvr>
                                    </p:animEffect>
                                    <p:set>
                                      <p:cBhvr>
                                        <p:cTn id="77" dur="1" fill="hold">
                                          <p:stCondLst>
                                            <p:cond delay="499"/>
                                          </p:stCondLst>
                                        </p:cTn>
                                        <p:tgtEl>
                                          <p:spTgt spid="118683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xit" presetSubtype="8" fill="hold" grpId="0" nodeType="clickEffect">
                                  <p:stCondLst>
                                    <p:cond delay="0"/>
                                  </p:stCondLst>
                                  <p:childTnLst>
                                    <p:animEffect transition="out" filter="wipe(left)">
                                      <p:cBhvr>
                                        <p:cTn id="81" dur="500"/>
                                        <p:tgtEl>
                                          <p:spTgt spid="1186836"/>
                                        </p:tgtEl>
                                      </p:cBhvr>
                                    </p:animEffect>
                                    <p:set>
                                      <p:cBhvr>
                                        <p:cTn id="82" dur="1" fill="hold">
                                          <p:stCondLst>
                                            <p:cond delay="499"/>
                                          </p:stCondLst>
                                        </p:cTn>
                                        <p:tgtEl>
                                          <p:spTgt spid="118683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xit" presetSubtype="8" fill="hold" grpId="0" nodeType="clickEffect">
                                  <p:stCondLst>
                                    <p:cond delay="0"/>
                                  </p:stCondLst>
                                  <p:childTnLst>
                                    <p:animEffect transition="out" filter="wipe(left)">
                                      <p:cBhvr>
                                        <p:cTn id="86" dur="500"/>
                                        <p:tgtEl>
                                          <p:spTgt spid="1186837"/>
                                        </p:tgtEl>
                                      </p:cBhvr>
                                    </p:animEffect>
                                    <p:set>
                                      <p:cBhvr>
                                        <p:cTn id="87" dur="1" fill="hold">
                                          <p:stCondLst>
                                            <p:cond delay="499"/>
                                          </p:stCondLst>
                                        </p:cTn>
                                        <p:tgtEl>
                                          <p:spTgt spid="118683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xit" presetSubtype="8" fill="hold" grpId="0" nodeType="clickEffect">
                                  <p:stCondLst>
                                    <p:cond delay="0"/>
                                  </p:stCondLst>
                                  <p:childTnLst>
                                    <p:animEffect transition="out" filter="wipe(left)">
                                      <p:cBhvr>
                                        <p:cTn id="91" dur="500"/>
                                        <p:tgtEl>
                                          <p:spTgt spid="1186838"/>
                                        </p:tgtEl>
                                      </p:cBhvr>
                                    </p:animEffect>
                                    <p:set>
                                      <p:cBhvr>
                                        <p:cTn id="92" dur="1" fill="hold">
                                          <p:stCondLst>
                                            <p:cond delay="499"/>
                                          </p:stCondLst>
                                        </p:cTn>
                                        <p:tgtEl>
                                          <p:spTgt spid="118683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xit" presetSubtype="8" fill="hold" grpId="0" nodeType="clickEffect">
                                  <p:stCondLst>
                                    <p:cond delay="0"/>
                                  </p:stCondLst>
                                  <p:childTnLst>
                                    <p:animEffect transition="out" filter="wipe(left)">
                                      <p:cBhvr>
                                        <p:cTn id="96" dur="500"/>
                                        <p:tgtEl>
                                          <p:spTgt spid="1186839"/>
                                        </p:tgtEl>
                                      </p:cBhvr>
                                    </p:animEffect>
                                    <p:set>
                                      <p:cBhvr>
                                        <p:cTn id="97" dur="1" fill="hold">
                                          <p:stCondLst>
                                            <p:cond delay="499"/>
                                          </p:stCondLst>
                                        </p:cTn>
                                        <p:tgtEl>
                                          <p:spTgt spid="118683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8" fill="hold" grpId="0" nodeType="clickEffect">
                                  <p:stCondLst>
                                    <p:cond delay="0"/>
                                  </p:stCondLst>
                                  <p:childTnLst>
                                    <p:animEffect transition="out" filter="wipe(left)">
                                      <p:cBhvr>
                                        <p:cTn id="101" dur="500"/>
                                        <p:tgtEl>
                                          <p:spTgt spid="1186840"/>
                                        </p:tgtEl>
                                      </p:cBhvr>
                                    </p:animEffect>
                                    <p:set>
                                      <p:cBhvr>
                                        <p:cTn id="102" dur="1" fill="hold">
                                          <p:stCondLst>
                                            <p:cond delay="499"/>
                                          </p:stCondLst>
                                        </p:cTn>
                                        <p:tgtEl>
                                          <p:spTgt spid="118684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xit" presetSubtype="8" fill="hold" grpId="0" nodeType="clickEffect">
                                  <p:stCondLst>
                                    <p:cond delay="0"/>
                                  </p:stCondLst>
                                  <p:childTnLst>
                                    <p:animEffect transition="out" filter="wipe(left)">
                                      <p:cBhvr>
                                        <p:cTn id="106" dur="500"/>
                                        <p:tgtEl>
                                          <p:spTgt spid="1186841"/>
                                        </p:tgtEl>
                                      </p:cBhvr>
                                    </p:animEffect>
                                    <p:set>
                                      <p:cBhvr>
                                        <p:cTn id="107" dur="1" fill="hold">
                                          <p:stCondLst>
                                            <p:cond delay="499"/>
                                          </p:stCondLst>
                                        </p:cTn>
                                        <p:tgtEl>
                                          <p:spTgt spid="118684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xit" presetSubtype="8" fill="hold" grpId="0" nodeType="clickEffect">
                                  <p:stCondLst>
                                    <p:cond delay="0"/>
                                  </p:stCondLst>
                                  <p:childTnLst>
                                    <p:animEffect transition="out" filter="wipe(left)">
                                      <p:cBhvr>
                                        <p:cTn id="111" dur="500"/>
                                        <p:tgtEl>
                                          <p:spTgt spid="1186842"/>
                                        </p:tgtEl>
                                      </p:cBhvr>
                                    </p:animEffect>
                                    <p:set>
                                      <p:cBhvr>
                                        <p:cTn id="112" dur="1" fill="hold">
                                          <p:stCondLst>
                                            <p:cond delay="499"/>
                                          </p:stCondLst>
                                        </p:cTn>
                                        <p:tgtEl>
                                          <p:spTgt spid="118684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2" presetClass="exit" presetSubtype="8" fill="hold" grpId="0" nodeType="clickEffect">
                                  <p:stCondLst>
                                    <p:cond delay="0"/>
                                  </p:stCondLst>
                                  <p:childTnLst>
                                    <p:animEffect transition="out" filter="wipe(left)">
                                      <p:cBhvr>
                                        <p:cTn id="116" dur="500"/>
                                        <p:tgtEl>
                                          <p:spTgt spid="1186843"/>
                                        </p:tgtEl>
                                      </p:cBhvr>
                                    </p:animEffect>
                                    <p:set>
                                      <p:cBhvr>
                                        <p:cTn id="117" dur="1" fill="hold">
                                          <p:stCondLst>
                                            <p:cond delay="499"/>
                                          </p:stCondLst>
                                        </p:cTn>
                                        <p:tgtEl>
                                          <p:spTgt spid="1186843"/>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xit" presetSubtype="8" fill="hold" grpId="0" nodeType="clickEffect">
                                  <p:stCondLst>
                                    <p:cond delay="0"/>
                                  </p:stCondLst>
                                  <p:childTnLst>
                                    <p:animEffect transition="out" filter="wipe(left)">
                                      <p:cBhvr>
                                        <p:cTn id="121" dur="500"/>
                                        <p:tgtEl>
                                          <p:spTgt spid="1186844"/>
                                        </p:tgtEl>
                                      </p:cBhvr>
                                    </p:animEffect>
                                    <p:set>
                                      <p:cBhvr>
                                        <p:cTn id="122" dur="1" fill="hold">
                                          <p:stCondLst>
                                            <p:cond delay="499"/>
                                          </p:stCondLst>
                                        </p:cTn>
                                        <p:tgtEl>
                                          <p:spTgt spid="118684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2" presetClass="exit" presetSubtype="8" fill="hold" grpId="0" nodeType="clickEffect">
                                  <p:stCondLst>
                                    <p:cond delay="0"/>
                                  </p:stCondLst>
                                  <p:childTnLst>
                                    <p:animEffect transition="out" filter="wipe(left)">
                                      <p:cBhvr>
                                        <p:cTn id="126" dur="500"/>
                                        <p:tgtEl>
                                          <p:spTgt spid="1186845"/>
                                        </p:tgtEl>
                                      </p:cBhvr>
                                    </p:animEffect>
                                    <p:set>
                                      <p:cBhvr>
                                        <p:cTn id="127" dur="1" fill="hold">
                                          <p:stCondLst>
                                            <p:cond delay="499"/>
                                          </p:stCondLst>
                                        </p:cTn>
                                        <p:tgtEl>
                                          <p:spTgt spid="1186845"/>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xit" presetSubtype="8" fill="hold" grpId="0" nodeType="clickEffect">
                                  <p:stCondLst>
                                    <p:cond delay="0"/>
                                  </p:stCondLst>
                                  <p:childTnLst>
                                    <p:animEffect transition="out" filter="wipe(left)">
                                      <p:cBhvr>
                                        <p:cTn id="131" dur="500"/>
                                        <p:tgtEl>
                                          <p:spTgt spid="1186846"/>
                                        </p:tgtEl>
                                      </p:cBhvr>
                                    </p:animEffect>
                                    <p:set>
                                      <p:cBhvr>
                                        <p:cTn id="132" dur="1" fill="hold">
                                          <p:stCondLst>
                                            <p:cond delay="499"/>
                                          </p:stCondLst>
                                        </p:cTn>
                                        <p:tgtEl>
                                          <p:spTgt spid="1186846"/>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2" presetClass="exit" presetSubtype="8" fill="hold" grpId="0" nodeType="clickEffect">
                                  <p:stCondLst>
                                    <p:cond delay="0"/>
                                  </p:stCondLst>
                                  <p:childTnLst>
                                    <p:animEffect transition="out" filter="wipe(left)">
                                      <p:cBhvr>
                                        <p:cTn id="136" dur="500"/>
                                        <p:tgtEl>
                                          <p:spTgt spid="1186847"/>
                                        </p:tgtEl>
                                      </p:cBhvr>
                                    </p:animEffect>
                                    <p:set>
                                      <p:cBhvr>
                                        <p:cTn id="137" dur="1" fill="hold">
                                          <p:stCondLst>
                                            <p:cond delay="499"/>
                                          </p:stCondLst>
                                        </p:cTn>
                                        <p:tgtEl>
                                          <p:spTgt spid="1186847"/>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2" presetClass="exit" presetSubtype="8" fill="hold" grpId="0" nodeType="clickEffect">
                                  <p:stCondLst>
                                    <p:cond delay="0"/>
                                  </p:stCondLst>
                                  <p:childTnLst>
                                    <p:animEffect transition="out" filter="wipe(left)">
                                      <p:cBhvr>
                                        <p:cTn id="141" dur="500"/>
                                        <p:tgtEl>
                                          <p:spTgt spid="1186848"/>
                                        </p:tgtEl>
                                      </p:cBhvr>
                                    </p:animEffect>
                                    <p:set>
                                      <p:cBhvr>
                                        <p:cTn id="142" dur="1" fill="hold">
                                          <p:stCondLst>
                                            <p:cond delay="499"/>
                                          </p:stCondLst>
                                        </p:cTn>
                                        <p:tgtEl>
                                          <p:spTgt spid="11868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23" grpId="0" animBg="1"/>
      <p:bldP spid="1186824" grpId="0" animBg="1"/>
      <p:bldP spid="1186825" grpId="0" animBg="1"/>
      <p:bldP spid="1186826" grpId="0" animBg="1"/>
      <p:bldP spid="1186827" grpId="0" animBg="1"/>
      <p:bldP spid="1186828" grpId="0" animBg="1"/>
      <p:bldP spid="1186829" grpId="0" animBg="1"/>
      <p:bldP spid="1186830" grpId="0" animBg="1"/>
      <p:bldP spid="1186831" grpId="0" animBg="1"/>
      <p:bldP spid="1186832" grpId="0" animBg="1"/>
      <p:bldP spid="1186833" grpId="0" animBg="1"/>
      <p:bldP spid="1186834" grpId="0" animBg="1"/>
      <p:bldP spid="1186835" grpId="0" animBg="1"/>
      <p:bldP spid="1186836" grpId="0" animBg="1"/>
      <p:bldP spid="1186837" grpId="0" animBg="1"/>
      <p:bldP spid="1186838" grpId="0" animBg="1"/>
      <p:bldP spid="1186839" grpId="0" animBg="1"/>
      <p:bldP spid="1186840" grpId="0" animBg="1"/>
      <p:bldP spid="1186841" grpId="0" animBg="1"/>
      <p:bldP spid="1186842" grpId="0" animBg="1"/>
      <p:bldP spid="1186843" grpId="0" animBg="1"/>
      <p:bldP spid="1186844" grpId="0" animBg="1"/>
      <p:bldP spid="1186845" grpId="0" animBg="1"/>
      <p:bldP spid="1186846" grpId="0" animBg="1"/>
      <p:bldP spid="1186847" grpId="0" animBg="1"/>
      <p:bldP spid="1186848" grpId="0" animBg="1"/>
      <p:bldP spid="1186849" grpId="0" animBg="1"/>
      <p:bldP spid="11868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85800" y="1431925"/>
            <a:ext cx="8001000" cy="549275"/>
          </a:xfrm>
          <a:prstGeom prst="rect">
            <a:avLst/>
          </a:prstGeom>
          <a:noFill/>
          <a:ln w="28575" cap="sq">
            <a:noFill/>
            <a:miter lim="800000"/>
            <a:headEnd type="none" w="sm" len="sm"/>
            <a:tailEnd type="none" w="sm" len="sm"/>
          </a:ln>
        </p:spPr>
        <p:txBody>
          <a:bodyPr>
            <a:spAutoFit/>
          </a:bodyPr>
          <a:lstStyle/>
          <a:p>
            <a:pPr algn="l">
              <a:lnSpc>
                <a:spcPct val="115000"/>
              </a:lnSpc>
              <a:spcBef>
                <a:spcPct val="40000"/>
              </a:spcBef>
              <a:buSzPct val="80000"/>
            </a:pPr>
            <a:r>
              <a:rPr lang="en-US" sz="2600">
                <a:solidFill>
                  <a:schemeClr val="tx1"/>
                </a:solidFill>
                <a:latin typeface="Arial" charset="0"/>
              </a:rPr>
              <a:t>Depreciation and Replacement of PP&amp;E</a:t>
            </a:r>
          </a:p>
        </p:txBody>
      </p:sp>
      <p:sp>
        <p:nvSpPr>
          <p:cNvPr id="1039365" name="Text Box 5"/>
          <p:cNvSpPr txBox="1">
            <a:spLocks noChangeArrowheads="1"/>
          </p:cNvSpPr>
          <p:nvPr/>
        </p:nvSpPr>
        <p:spPr bwMode="auto">
          <a:xfrm>
            <a:off x="1295400" y="6369050"/>
            <a:ext cx="7696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Explain component depreciation.</a:t>
            </a:r>
          </a:p>
        </p:txBody>
      </p:sp>
      <p:sp>
        <p:nvSpPr>
          <p:cNvPr id="1039367"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36869" name="Rectangle 8"/>
          <p:cNvSpPr>
            <a:spLocks noChangeArrowheads="1"/>
          </p:cNvSpPr>
          <p:nvPr/>
        </p:nvSpPr>
        <p:spPr bwMode="auto">
          <a:xfrm>
            <a:off x="963613" y="2133600"/>
            <a:ext cx="7418387" cy="2105025"/>
          </a:xfrm>
          <a:prstGeom prst="rect">
            <a:avLst/>
          </a:prstGeom>
          <a:noFill/>
          <a:ln w="28575" cap="sq">
            <a:noFill/>
            <a:miter lim="800000"/>
            <a:headEnd/>
            <a:tailEnd/>
          </a:ln>
        </p:spPr>
        <p:txBody>
          <a:bodyPr>
            <a:spAutoFit/>
          </a:bodyPr>
          <a:lstStyle/>
          <a:p>
            <a:pPr algn="l">
              <a:lnSpc>
                <a:spcPct val="125000"/>
              </a:lnSpc>
              <a:spcBef>
                <a:spcPct val="50000"/>
              </a:spcBef>
            </a:pPr>
            <a:r>
              <a:rPr lang="en-US" sz="2200">
                <a:solidFill>
                  <a:srgbClr val="800000"/>
                </a:solidFill>
                <a:latin typeface="Arial" charset="0"/>
              </a:rPr>
              <a:t>Depreciation</a:t>
            </a:r>
          </a:p>
          <a:p>
            <a:pPr marL="685800" lvl="1" indent="-457200" algn="l">
              <a:lnSpc>
                <a:spcPct val="125000"/>
              </a:lnSpc>
              <a:spcBef>
                <a:spcPct val="50000"/>
              </a:spcBef>
              <a:buClr>
                <a:srgbClr val="800000"/>
              </a:buClr>
              <a:buSzPct val="80000"/>
              <a:buFont typeface="Arial" charset="0"/>
              <a:buChar char="►"/>
            </a:pPr>
            <a:r>
              <a:rPr lang="en-US" sz="2200" b="0">
                <a:latin typeface="Arial" charset="0"/>
              </a:rPr>
              <a:t>Does not involve a current cash outflow.</a:t>
            </a:r>
          </a:p>
          <a:p>
            <a:pPr marL="685800" lvl="1" indent="-457200" algn="l">
              <a:lnSpc>
                <a:spcPct val="125000"/>
              </a:lnSpc>
              <a:spcBef>
                <a:spcPct val="50000"/>
              </a:spcBef>
              <a:buClr>
                <a:srgbClr val="800000"/>
              </a:buClr>
              <a:buSzPct val="80000"/>
              <a:buFont typeface="Arial" charset="0"/>
              <a:buChar char="►"/>
            </a:pPr>
            <a:r>
              <a:rPr lang="en-US" sz="2200" b="0">
                <a:latin typeface="Arial" charset="0"/>
              </a:rPr>
              <a:t>Funds for the replacement of the assets come from the revenues.</a:t>
            </a:r>
          </a:p>
        </p:txBody>
      </p:sp>
    </p:spTree>
    <p:extLst>
      <p:ext uri="{BB962C8B-B14F-4D97-AF65-F5344CB8AC3E}">
        <p14:creationId xmlns:p14="http://schemas.microsoft.com/office/powerpoint/2010/main" val="3479981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57200" y="2209800"/>
            <a:ext cx="8001000" cy="1633538"/>
          </a:xfrm>
          <a:prstGeom prst="rect">
            <a:avLst/>
          </a:prstGeom>
          <a:noFill/>
          <a:ln w="28575" cap="sq">
            <a:noFill/>
            <a:miter lim="800000"/>
            <a:headEnd type="none" w="sm" len="sm"/>
            <a:tailEnd type="none" w="sm" len="sm"/>
          </a:ln>
        </p:spPr>
        <p:txBody>
          <a:bodyPr>
            <a:spAutoFit/>
          </a:bodyPr>
          <a:lstStyle/>
          <a:p>
            <a:pPr marL="914400" lvl="1" indent="-457200" algn="l">
              <a:lnSpc>
                <a:spcPct val="120000"/>
              </a:lnSpc>
              <a:spcBef>
                <a:spcPct val="50000"/>
              </a:spcBef>
              <a:buClr>
                <a:srgbClr val="800000"/>
              </a:buClr>
              <a:buSzPct val="80000"/>
              <a:buFont typeface="Wingdings" pitchFamily="2" charset="2"/>
              <a:buChar char="u"/>
            </a:pPr>
            <a:r>
              <a:rPr lang="en-US" sz="2200" b="0">
                <a:solidFill>
                  <a:schemeClr val="bg2"/>
                </a:solidFill>
                <a:latin typeface="Arial" charset="0"/>
              </a:rPr>
              <a:t>Accounted for in the current and prospective periods.</a:t>
            </a:r>
          </a:p>
          <a:p>
            <a:pPr marL="914400" lvl="1" indent="-457200" algn="l">
              <a:lnSpc>
                <a:spcPct val="120000"/>
              </a:lnSpc>
              <a:spcBef>
                <a:spcPct val="50000"/>
              </a:spcBef>
              <a:buClr>
                <a:srgbClr val="800000"/>
              </a:buClr>
              <a:buSzPct val="80000"/>
              <a:buFont typeface="Wingdings" pitchFamily="2" charset="2"/>
              <a:buChar char="u"/>
            </a:pPr>
            <a:r>
              <a:rPr lang="en-US" sz="2200" b="0">
                <a:solidFill>
                  <a:schemeClr val="bg2"/>
                </a:solidFill>
                <a:latin typeface="Arial" charset="0"/>
              </a:rPr>
              <a:t>Not handled retrospectively</a:t>
            </a:r>
          </a:p>
          <a:p>
            <a:pPr marL="914400" lvl="1" indent="-457200" algn="l">
              <a:lnSpc>
                <a:spcPct val="120000"/>
              </a:lnSpc>
              <a:spcBef>
                <a:spcPct val="50000"/>
              </a:spcBef>
              <a:buClr>
                <a:srgbClr val="800000"/>
              </a:buClr>
              <a:buSzPct val="80000"/>
              <a:buFont typeface="Wingdings" pitchFamily="2" charset="2"/>
              <a:buChar char="u"/>
            </a:pPr>
            <a:r>
              <a:rPr lang="en-US" sz="2200" b="0">
                <a:solidFill>
                  <a:schemeClr val="bg2"/>
                </a:solidFill>
                <a:latin typeface="Arial" charset="0"/>
              </a:rPr>
              <a:t>Not considered errors or extraordinary items</a:t>
            </a:r>
          </a:p>
        </p:txBody>
      </p:sp>
      <p:sp>
        <p:nvSpPr>
          <p:cNvPr id="1188867" name="Text Box 3"/>
          <p:cNvSpPr txBox="1">
            <a:spLocks noChangeArrowheads="1"/>
          </p:cNvSpPr>
          <p:nvPr/>
        </p:nvSpPr>
        <p:spPr bwMode="auto">
          <a:xfrm>
            <a:off x="1295400" y="6369050"/>
            <a:ext cx="7696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Explain component depreciation.</a:t>
            </a:r>
          </a:p>
        </p:txBody>
      </p:sp>
      <p:sp>
        <p:nvSpPr>
          <p:cNvPr id="1188868"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37893" name="Text Box 5"/>
          <p:cNvSpPr txBox="1">
            <a:spLocks noChangeArrowheads="1"/>
          </p:cNvSpPr>
          <p:nvPr/>
        </p:nvSpPr>
        <p:spPr bwMode="auto">
          <a:xfrm>
            <a:off x="685800" y="1431925"/>
            <a:ext cx="8001000" cy="549275"/>
          </a:xfrm>
          <a:prstGeom prst="rect">
            <a:avLst/>
          </a:prstGeom>
          <a:noFill/>
          <a:ln w="28575" cap="sq" algn="ctr">
            <a:noFill/>
            <a:miter lim="800000"/>
            <a:headEnd type="none" w="sm" len="sm"/>
            <a:tailEnd type="none" w="sm" len="sm"/>
          </a:ln>
        </p:spPr>
        <p:txBody>
          <a:bodyPr>
            <a:spAutoFit/>
          </a:bodyPr>
          <a:lstStyle/>
          <a:p>
            <a:pPr algn="l">
              <a:lnSpc>
                <a:spcPct val="115000"/>
              </a:lnSpc>
              <a:spcBef>
                <a:spcPct val="40000"/>
              </a:spcBef>
              <a:buSzPct val="80000"/>
            </a:pPr>
            <a:r>
              <a:rPr lang="en-US" sz="2600">
                <a:solidFill>
                  <a:schemeClr val="tx1"/>
                </a:solidFill>
                <a:latin typeface="Arial" charset="0"/>
              </a:rPr>
              <a:t>Revision of Depreciation Rates</a:t>
            </a:r>
          </a:p>
        </p:txBody>
      </p:sp>
    </p:spTree>
    <p:extLst>
      <p:ext uri="{BB962C8B-B14F-4D97-AF65-F5344CB8AC3E}">
        <p14:creationId xmlns:p14="http://schemas.microsoft.com/office/powerpoint/2010/main" val="309065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1410" name="Rectangle 2"/>
          <p:cNvSpPr>
            <a:spLocks noGrp="1" noChangeArrowheads="1"/>
          </p:cNvSpPr>
          <p:nvPr>
            <p:ph type="body" idx="1"/>
          </p:nvPr>
        </p:nvSpPr>
        <p:spPr>
          <a:xfrm>
            <a:off x="544513" y="1371600"/>
            <a:ext cx="8142287" cy="5029200"/>
          </a:xfrm>
          <a:solidFill>
            <a:srgbClr val="FFFFFF"/>
          </a:solidFill>
        </p:spPr>
        <p:txBody>
          <a:bodyPr lIns="90488" tIns="44450" rIns="90488" bIns="44450"/>
          <a:lstStyle/>
          <a:p>
            <a:pPr marL="0" indent="0">
              <a:lnSpc>
                <a:spcPct val="120000"/>
              </a:lnSpc>
              <a:buFont typeface="Wingdings" pitchFamily="2" charset="2"/>
              <a:buNone/>
              <a:defRPr/>
            </a:pPr>
            <a:r>
              <a:rPr lang="en-US" sz="2200" b="0" smtClean="0"/>
              <a:t>Arcadia HS, purchased equipment for $510,000 which was estimated to have a useful life of 10 years with a residual value of $10,000 at the end of that time.  Depreciation has been recorded for 7 years on a straight-line basis. In 2010 (year 8), it is determined that the total estimated life should be 15 years with a residual value of $5,000 at the end of that time.</a:t>
            </a:r>
          </a:p>
          <a:p>
            <a:pPr marL="0" indent="0">
              <a:lnSpc>
                <a:spcPct val="120000"/>
              </a:lnSpc>
              <a:buFont typeface="Wingdings" pitchFamily="2" charset="2"/>
              <a:buNone/>
              <a:defRPr/>
            </a:pPr>
            <a:endParaRPr lang="en-US" sz="1000" b="0" smtClean="0">
              <a:solidFill>
                <a:srgbClr val="800000"/>
              </a:solidFill>
            </a:endParaRPr>
          </a:p>
          <a:p>
            <a:pPr marL="0" indent="0">
              <a:lnSpc>
                <a:spcPct val="120000"/>
              </a:lnSpc>
              <a:buFont typeface="Wingdings" pitchFamily="2" charset="2"/>
              <a:buNone/>
              <a:defRPr/>
            </a:pPr>
            <a:r>
              <a:rPr lang="en-US" sz="2200" b="0" smtClean="0">
                <a:solidFill>
                  <a:srgbClr val="800000"/>
                </a:solidFill>
              </a:rPr>
              <a:t>Questions:</a:t>
            </a:r>
          </a:p>
          <a:p>
            <a:pPr marL="914400" lvl="1" indent="-457200">
              <a:lnSpc>
                <a:spcPct val="120000"/>
              </a:lnSpc>
              <a:buClr>
                <a:srgbClr val="800000"/>
              </a:buClr>
              <a:defRPr/>
            </a:pPr>
            <a:r>
              <a:rPr lang="en-US" sz="2200" b="0" smtClean="0"/>
              <a:t>What is the journal entry to correct                               the prior years’ depreciation?</a:t>
            </a:r>
          </a:p>
          <a:p>
            <a:pPr marL="914400" lvl="1" indent="-457200">
              <a:lnSpc>
                <a:spcPct val="120000"/>
              </a:lnSpc>
              <a:buClr>
                <a:srgbClr val="800000"/>
              </a:buClr>
              <a:defRPr/>
            </a:pPr>
            <a:r>
              <a:rPr lang="en-US" sz="2200" b="0" smtClean="0"/>
              <a:t>Calculate the depreciation expense                                   for 2010.</a:t>
            </a:r>
            <a:endParaRPr lang="en-US" sz="2200" b="0" smtClean="0">
              <a:solidFill>
                <a:schemeClr val="accent2"/>
              </a:solidFill>
            </a:endParaRPr>
          </a:p>
        </p:txBody>
      </p:sp>
      <p:sp>
        <p:nvSpPr>
          <p:cNvPr id="1041411" name="Text Box 3"/>
          <p:cNvSpPr txBox="1">
            <a:spLocks noChangeArrowheads="1"/>
          </p:cNvSpPr>
          <p:nvPr/>
        </p:nvSpPr>
        <p:spPr bwMode="auto">
          <a:xfrm>
            <a:off x="6705600" y="4679950"/>
            <a:ext cx="1752600" cy="654050"/>
          </a:xfrm>
          <a:prstGeom prst="rect">
            <a:avLst/>
          </a:prstGeom>
          <a:solidFill>
            <a:srgbClr val="F9EFA5"/>
          </a:solidFill>
          <a:ln w="38100" cap="sq">
            <a:solidFill>
              <a:schemeClr val="tx1"/>
            </a:solidFill>
            <a:miter lim="800000"/>
            <a:headEnd/>
            <a:tailEnd/>
          </a:ln>
          <a:effectLst/>
        </p:spPr>
        <p:txBody>
          <a:bodyPr wrap="none" anchor="ctr"/>
          <a:lstStyle/>
          <a:p>
            <a:pPr>
              <a:lnSpc>
                <a:spcPct val="90000"/>
              </a:lnSpc>
              <a:defRPr/>
            </a:pPr>
            <a:r>
              <a:rPr lang="en-US" sz="2000" b="0">
                <a:solidFill>
                  <a:srgbClr val="800000"/>
                </a:solidFill>
                <a:effectLst>
                  <a:outerShdw blurRad="38100" dist="38100" dir="2700000" algn="tl">
                    <a:srgbClr val="000000"/>
                  </a:outerShdw>
                </a:effectLst>
                <a:latin typeface="Arial" charset="0"/>
              </a:rPr>
              <a:t>No Entry </a:t>
            </a:r>
          </a:p>
          <a:p>
            <a:pPr>
              <a:lnSpc>
                <a:spcPct val="90000"/>
              </a:lnSpc>
              <a:defRPr/>
            </a:pPr>
            <a:r>
              <a:rPr lang="en-US" sz="2000" b="0">
                <a:solidFill>
                  <a:srgbClr val="800000"/>
                </a:solidFill>
                <a:effectLst>
                  <a:outerShdw blurRad="38100" dist="38100" dir="2700000" algn="tl">
                    <a:srgbClr val="000000"/>
                  </a:outerShdw>
                </a:effectLst>
                <a:latin typeface="Arial" charset="0"/>
              </a:rPr>
              <a:t>Required</a:t>
            </a:r>
          </a:p>
        </p:txBody>
      </p:sp>
      <p:sp>
        <p:nvSpPr>
          <p:cNvPr id="104141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Change in Estimate Example</a:t>
            </a:r>
          </a:p>
        </p:txBody>
      </p:sp>
      <p:sp>
        <p:nvSpPr>
          <p:cNvPr id="1041413" name="Line 5"/>
          <p:cNvSpPr>
            <a:spLocks noChangeShapeType="1"/>
          </p:cNvSpPr>
          <p:nvPr/>
        </p:nvSpPr>
        <p:spPr bwMode="auto">
          <a:xfrm>
            <a:off x="6781800" y="5715000"/>
            <a:ext cx="1524000" cy="0"/>
          </a:xfrm>
          <a:prstGeom prst="line">
            <a:avLst/>
          </a:prstGeom>
          <a:noFill/>
          <a:ln w="38100" cap="sq">
            <a:solidFill>
              <a:srgbClr val="800000"/>
            </a:solidFill>
            <a:round/>
            <a:headEnd type="none" w="sm" len="sm"/>
            <a:tailEnd type="triangle" w="sm" len="sm"/>
          </a:ln>
          <a:effectLst/>
        </p:spPr>
        <p:txBody>
          <a:bodyPr/>
          <a:lstStyle/>
          <a:p>
            <a:pPr>
              <a:defRPr/>
            </a:pPr>
            <a:endParaRPr lang="id-ID">
              <a:effectLst>
                <a:outerShdw blurRad="38100" dist="38100" dir="2700000" algn="tl">
                  <a:srgbClr val="000000">
                    <a:alpha val="43137"/>
                  </a:srgbClr>
                </a:outerShdw>
              </a:effectLst>
            </a:endParaRPr>
          </a:p>
        </p:txBody>
      </p:sp>
      <p:sp>
        <p:nvSpPr>
          <p:cNvPr id="1041415" name="Text Box 7"/>
          <p:cNvSpPr txBox="1">
            <a:spLocks noChangeArrowheads="1"/>
          </p:cNvSpPr>
          <p:nvPr/>
        </p:nvSpPr>
        <p:spPr bwMode="auto">
          <a:xfrm>
            <a:off x="1295400" y="6369050"/>
            <a:ext cx="7696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Explain component depreciation.</a:t>
            </a:r>
          </a:p>
        </p:txBody>
      </p:sp>
    </p:spTree>
    <p:extLst>
      <p:ext uri="{BB962C8B-B14F-4D97-AF65-F5344CB8AC3E}">
        <p14:creationId xmlns:p14="http://schemas.microsoft.com/office/powerpoint/2010/main" val="1477954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1411"/>
                                        </p:tgtEl>
                                        <p:attrNameLst>
                                          <p:attrName>style.visibility</p:attrName>
                                        </p:attrNameLst>
                                      </p:cBhvr>
                                      <p:to>
                                        <p:strVal val="visible"/>
                                      </p:to>
                                    </p:set>
                                    <p:animEffect transition="in" filter="wipe(left)">
                                      <p:cBhvr>
                                        <p:cTn id="7" dur="500"/>
                                        <p:tgtEl>
                                          <p:spTgt spid="10414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41413"/>
                                        </p:tgtEl>
                                        <p:attrNameLst>
                                          <p:attrName>style.visibility</p:attrName>
                                        </p:attrNameLst>
                                      </p:cBhvr>
                                      <p:to>
                                        <p:strVal val="visible"/>
                                      </p:to>
                                    </p:set>
                                    <p:animEffect transition="in" filter="wipe(left)">
                                      <p:cBhvr>
                                        <p:cTn id="12" dur="500"/>
                                        <p:tgtEl>
                                          <p:spTgt spid="1041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41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ieso IFRS_final cove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86781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1524000" y="4038600"/>
            <a:ext cx="5943600" cy="2057400"/>
          </a:xfrm>
          <a:prstGeom prst="rect">
            <a:avLst/>
          </a:prstGeom>
          <a:solidFill>
            <a:srgbClr val="FFFFCC"/>
          </a:solidFill>
          <a:ln w="28575" cap="sq">
            <a:solidFill>
              <a:schemeClr val="tx1"/>
            </a:solidFill>
            <a:miter lim="800000"/>
            <a:headEnd type="none" w="sm" len="sm"/>
            <a:tailEnd type="none" w="sm" len="sm"/>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042435" name="Text Box 3"/>
          <p:cNvSpPr txBox="1">
            <a:spLocks noChangeArrowheads="1"/>
          </p:cNvSpPr>
          <p:nvPr/>
        </p:nvSpPr>
        <p:spPr bwMode="auto">
          <a:xfrm>
            <a:off x="2057400" y="4648200"/>
            <a:ext cx="1676400" cy="427038"/>
          </a:xfrm>
          <a:prstGeom prst="rect">
            <a:avLst/>
          </a:prstGeom>
          <a:noFill/>
          <a:ln w="12700">
            <a:noFill/>
            <a:miter lim="800000"/>
            <a:headEnd/>
            <a:tailEnd/>
          </a:ln>
          <a:effectLst/>
        </p:spPr>
        <p:txBody>
          <a:bodyPr>
            <a:spAutoFit/>
          </a:bodyPr>
          <a:lstStyle/>
          <a:p>
            <a:pPr algn="l">
              <a:spcBef>
                <a:spcPct val="50000"/>
              </a:spcBef>
              <a:defRPr/>
            </a:pPr>
            <a:r>
              <a:rPr lang="en-US" sz="2200" b="0">
                <a:solidFill>
                  <a:schemeClr val="tx1"/>
                </a:solidFill>
                <a:effectLst>
                  <a:outerShdw blurRad="38100" dist="38100" dir="2700000" algn="tl">
                    <a:srgbClr val="C0C0C0"/>
                  </a:outerShdw>
                </a:effectLst>
                <a:latin typeface="Arial" charset="0"/>
              </a:rPr>
              <a:t>Equipment</a:t>
            </a:r>
          </a:p>
        </p:txBody>
      </p:sp>
      <p:sp>
        <p:nvSpPr>
          <p:cNvPr id="1042436" name="Text Box 4"/>
          <p:cNvSpPr txBox="1">
            <a:spLocks noChangeArrowheads="1"/>
          </p:cNvSpPr>
          <p:nvPr/>
        </p:nvSpPr>
        <p:spPr bwMode="auto">
          <a:xfrm>
            <a:off x="5562600" y="4648200"/>
            <a:ext cx="1676400" cy="427038"/>
          </a:xfrm>
          <a:prstGeom prst="rect">
            <a:avLst/>
          </a:prstGeom>
          <a:noFill/>
          <a:ln w="12700">
            <a:noFill/>
            <a:miter lim="800000"/>
            <a:headEnd/>
            <a:tailEnd/>
          </a:ln>
          <a:effectLst/>
        </p:spPr>
        <p:txBody>
          <a:bodyPr>
            <a:spAutoFit/>
          </a:bodyPr>
          <a:lstStyle/>
          <a:p>
            <a:pPr algn="r">
              <a:spcBef>
                <a:spcPct val="50000"/>
              </a:spcBef>
              <a:defRPr/>
            </a:pPr>
            <a:r>
              <a:rPr lang="en-US" sz="2200" b="0">
                <a:solidFill>
                  <a:schemeClr val="tx1"/>
                </a:solidFill>
                <a:effectLst>
                  <a:outerShdw blurRad="38100" dist="38100" dir="2700000" algn="tl">
                    <a:srgbClr val="C0C0C0"/>
                  </a:outerShdw>
                </a:effectLst>
                <a:latin typeface="Arial" charset="0"/>
              </a:rPr>
              <a:t>$510,000</a:t>
            </a:r>
          </a:p>
        </p:txBody>
      </p:sp>
      <p:sp>
        <p:nvSpPr>
          <p:cNvPr id="1042438" name="Text Box 6"/>
          <p:cNvSpPr txBox="1">
            <a:spLocks noChangeArrowheads="1"/>
          </p:cNvSpPr>
          <p:nvPr/>
        </p:nvSpPr>
        <p:spPr bwMode="auto">
          <a:xfrm>
            <a:off x="2057400" y="5029200"/>
            <a:ext cx="4038600" cy="427038"/>
          </a:xfrm>
          <a:prstGeom prst="rect">
            <a:avLst/>
          </a:prstGeom>
          <a:noFill/>
          <a:ln w="12700">
            <a:noFill/>
            <a:miter lim="800000"/>
            <a:headEnd/>
            <a:tailEnd/>
          </a:ln>
          <a:effectLst/>
        </p:spPr>
        <p:txBody>
          <a:bodyPr>
            <a:spAutoFit/>
          </a:bodyPr>
          <a:lstStyle/>
          <a:p>
            <a:pPr algn="l">
              <a:spcBef>
                <a:spcPct val="50000"/>
              </a:spcBef>
              <a:defRPr/>
            </a:pPr>
            <a:r>
              <a:rPr lang="en-US" sz="2200" b="0">
                <a:solidFill>
                  <a:schemeClr val="tx1"/>
                </a:solidFill>
                <a:effectLst>
                  <a:outerShdw blurRad="38100" dist="38100" dir="2700000" algn="tl">
                    <a:srgbClr val="C0C0C0"/>
                  </a:outerShdw>
                </a:effectLst>
                <a:latin typeface="Arial" charset="0"/>
              </a:rPr>
              <a:t>Accumulated depreciation</a:t>
            </a:r>
          </a:p>
        </p:txBody>
      </p:sp>
      <p:sp>
        <p:nvSpPr>
          <p:cNvPr id="1042439" name="Text Box 7"/>
          <p:cNvSpPr txBox="1">
            <a:spLocks noChangeArrowheads="1"/>
          </p:cNvSpPr>
          <p:nvPr/>
        </p:nvSpPr>
        <p:spPr bwMode="auto">
          <a:xfrm>
            <a:off x="5562600" y="5029200"/>
            <a:ext cx="1676400" cy="427038"/>
          </a:xfrm>
          <a:prstGeom prst="rect">
            <a:avLst/>
          </a:prstGeom>
          <a:noFill/>
          <a:ln w="12700">
            <a:noFill/>
            <a:miter lim="800000"/>
            <a:headEnd/>
            <a:tailEnd/>
          </a:ln>
          <a:effectLst/>
        </p:spPr>
        <p:txBody>
          <a:bodyPr>
            <a:spAutoFit/>
          </a:bodyPr>
          <a:lstStyle/>
          <a:p>
            <a:pPr algn="r">
              <a:spcBef>
                <a:spcPct val="50000"/>
              </a:spcBef>
              <a:defRPr/>
            </a:pPr>
            <a:r>
              <a:rPr lang="en-US" sz="2200" b="0">
                <a:solidFill>
                  <a:schemeClr val="tx1"/>
                </a:solidFill>
                <a:effectLst>
                  <a:outerShdw blurRad="38100" dist="38100" dir="2700000" algn="tl">
                    <a:srgbClr val="C0C0C0"/>
                  </a:outerShdw>
                </a:effectLst>
                <a:latin typeface="Arial" charset="0"/>
              </a:rPr>
              <a:t>  350,000</a:t>
            </a:r>
          </a:p>
        </p:txBody>
      </p:sp>
      <p:sp>
        <p:nvSpPr>
          <p:cNvPr id="1042440" name="Text Box 8"/>
          <p:cNvSpPr txBox="1">
            <a:spLocks noChangeArrowheads="1"/>
          </p:cNvSpPr>
          <p:nvPr/>
        </p:nvSpPr>
        <p:spPr bwMode="auto">
          <a:xfrm>
            <a:off x="2057400" y="5486400"/>
            <a:ext cx="4038600" cy="427038"/>
          </a:xfrm>
          <a:prstGeom prst="rect">
            <a:avLst/>
          </a:prstGeom>
          <a:noFill/>
          <a:ln w="12700">
            <a:noFill/>
            <a:miter lim="800000"/>
            <a:headEnd/>
            <a:tailEnd/>
          </a:ln>
          <a:effectLst/>
        </p:spPr>
        <p:txBody>
          <a:bodyPr>
            <a:spAutoFit/>
          </a:bodyPr>
          <a:lstStyle/>
          <a:p>
            <a:pPr algn="l">
              <a:spcBef>
                <a:spcPct val="50000"/>
              </a:spcBef>
              <a:defRPr/>
            </a:pPr>
            <a:r>
              <a:rPr lang="en-US" sz="2200" b="0">
                <a:solidFill>
                  <a:schemeClr val="tx1"/>
                </a:solidFill>
                <a:effectLst>
                  <a:outerShdw blurRad="38100" dist="38100" dir="2700000" algn="tl">
                    <a:srgbClr val="C0C0C0"/>
                  </a:outerShdw>
                </a:effectLst>
                <a:latin typeface="Arial" charset="0"/>
              </a:rPr>
              <a:t>   Net book value (NBV)</a:t>
            </a:r>
          </a:p>
        </p:txBody>
      </p:sp>
      <p:sp>
        <p:nvSpPr>
          <p:cNvPr id="1042441" name="Text Box 9"/>
          <p:cNvSpPr txBox="1">
            <a:spLocks noChangeArrowheads="1"/>
          </p:cNvSpPr>
          <p:nvPr/>
        </p:nvSpPr>
        <p:spPr bwMode="auto">
          <a:xfrm>
            <a:off x="5562600" y="5486400"/>
            <a:ext cx="1676400" cy="427038"/>
          </a:xfrm>
          <a:prstGeom prst="rect">
            <a:avLst/>
          </a:prstGeom>
          <a:solidFill>
            <a:srgbClr val="FFFFCC"/>
          </a:solidFill>
          <a:ln w="12700">
            <a:noFill/>
            <a:miter lim="800000"/>
            <a:headEnd/>
            <a:tailEnd/>
          </a:ln>
          <a:effectLst/>
        </p:spPr>
        <p:txBody>
          <a:bodyPr>
            <a:spAutoFit/>
          </a:bodyPr>
          <a:lstStyle/>
          <a:p>
            <a:pPr algn="r">
              <a:spcBef>
                <a:spcPct val="50000"/>
              </a:spcBef>
              <a:defRPr/>
            </a:pPr>
            <a:r>
              <a:rPr lang="en-US" sz="2200" b="0">
                <a:solidFill>
                  <a:srgbClr val="800000"/>
                </a:solidFill>
                <a:effectLst>
                  <a:outerShdw blurRad="38100" dist="38100" dir="2700000" algn="tl">
                    <a:srgbClr val="000000"/>
                  </a:outerShdw>
                </a:effectLst>
                <a:latin typeface="Arial" charset="0"/>
              </a:rPr>
              <a:t>$160,000</a:t>
            </a:r>
          </a:p>
        </p:txBody>
      </p:sp>
      <p:sp>
        <p:nvSpPr>
          <p:cNvPr id="1042442" name="Text Box 10"/>
          <p:cNvSpPr txBox="1">
            <a:spLocks noChangeArrowheads="1"/>
          </p:cNvSpPr>
          <p:nvPr/>
        </p:nvSpPr>
        <p:spPr bwMode="auto">
          <a:xfrm>
            <a:off x="3200400" y="4144963"/>
            <a:ext cx="4114800" cy="427037"/>
          </a:xfrm>
          <a:prstGeom prst="rect">
            <a:avLst/>
          </a:prstGeom>
          <a:noFill/>
          <a:ln w="12700">
            <a:noFill/>
            <a:miter lim="800000"/>
            <a:headEnd/>
            <a:tailEnd/>
          </a:ln>
          <a:effectLst/>
        </p:spPr>
        <p:txBody>
          <a:bodyPr>
            <a:spAutoFit/>
          </a:bodyPr>
          <a:lstStyle/>
          <a:p>
            <a:pPr>
              <a:spcBef>
                <a:spcPct val="50000"/>
              </a:spcBef>
              <a:defRPr/>
            </a:pPr>
            <a:r>
              <a:rPr lang="en-US" sz="2200" b="0" u="sng">
                <a:solidFill>
                  <a:schemeClr val="tx1"/>
                </a:solidFill>
                <a:effectLst>
                  <a:outerShdw blurRad="38100" dist="38100" dir="2700000" algn="tl">
                    <a:srgbClr val="C0C0C0"/>
                  </a:outerShdw>
                </a:effectLst>
                <a:latin typeface="Arial" charset="0"/>
              </a:rPr>
              <a:t>Balance Sheet</a:t>
            </a:r>
            <a:r>
              <a:rPr lang="en-US" sz="2200" b="0">
                <a:solidFill>
                  <a:schemeClr val="tx1"/>
                </a:solidFill>
                <a:effectLst>
                  <a:outerShdw blurRad="38100" dist="38100" dir="2700000" algn="tl">
                    <a:srgbClr val="C0C0C0"/>
                  </a:outerShdw>
                </a:effectLst>
                <a:latin typeface="Arial" charset="0"/>
              </a:rPr>
              <a:t>   </a:t>
            </a:r>
            <a:r>
              <a:rPr lang="en-US" sz="2000" b="0">
                <a:solidFill>
                  <a:schemeClr val="tx1"/>
                </a:solidFill>
                <a:effectLst>
                  <a:outerShdw blurRad="38100" dist="38100" dir="2700000" algn="tl">
                    <a:srgbClr val="C0C0C0"/>
                  </a:outerShdw>
                </a:effectLst>
                <a:latin typeface="Arial" charset="0"/>
              </a:rPr>
              <a:t>(Dec. 31, 2009)</a:t>
            </a:r>
          </a:p>
        </p:txBody>
      </p:sp>
      <p:sp>
        <p:nvSpPr>
          <p:cNvPr id="1042443" name="Rectangle 11"/>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114300" indent="0" algn="l">
              <a:defRPr/>
            </a:pPr>
            <a:r>
              <a:rPr lang="en-US" i="0" smtClean="0">
                <a:solidFill>
                  <a:schemeClr val="bg1"/>
                </a:solidFill>
                <a:effectLst>
                  <a:outerShdw blurRad="38100" dist="38100" dir="2700000" algn="tl">
                    <a:srgbClr val="000000"/>
                  </a:outerShdw>
                </a:effectLst>
                <a:latin typeface="Arial" charset="0"/>
              </a:rPr>
              <a:t>Change in Estimate Example</a:t>
            </a:r>
          </a:p>
        </p:txBody>
      </p:sp>
      <p:sp>
        <p:nvSpPr>
          <p:cNvPr id="1042444" name="Text Box 12"/>
          <p:cNvSpPr txBox="1">
            <a:spLocks noChangeArrowheads="1"/>
          </p:cNvSpPr>
          <p:nvPr/>
        </p:nvSpPr>
        <p:spPr bwMode="auto">
          <a:xfrm>
            <a:off x="6324600" y="520700"/>
            <a:ext cx="2209800" cy="452438"/>
          </a:xfrm>
          <a:prstGeom prst="rect">
            <a:avLst/>
          </a:prstGeom>
          <a:solidFill>
            <a:srgbClr val="FFFFFF"/>
          </a:solidFill>
          <a:ln w="12700">
            <a:solidFill>
              <a:schemeClr val="tx1"/>
            </a:solidFill>
            <a:miter lim="800000"/>
            <a:headEnd/>
            <a:tailEnd/>
          </a:ln>
          <a:effectLst/>
        </p:spPr>
        <p:txBody>
          <a:bodyPr>
            <a:spAutoFit/>
          </a:bodyPr>
          <a:lstStyle/>
          <a:p>
            <a:pPr>
              <a:lnSpc>
                <a:spcPct val="95000"/>
              </a:lnSpc>
              <a:spcBef>
                <a:spcPct val="50000"/>
              </a:spcBef>
              <a:defRPr/>
            </a:pPr>
            <a:r>
              <a:rPr lang="en-US" sz="2400" b="0">
                <a:solidFill>
                  <a:schemeClr val="tx1"/>
                </a:solidFill>
                <a:effectLst>
                  <a:outerShdw blurRad="38100" dist="38100" dir="2700000" algn="tl">
                    <a:srgbClr val="C0C0C0"/>
                  </a:outerShdw>
                </a:effectLst>
                <a:latin typeface="Arial" charset="0"/>
              </a:rPr>
              <a:t>After 7 years</a:t>
            </a:r>
          </a:p>
        </p:txBody>
      </p:sp>
      <p:sp>
        <p:nvSpPr>
          <p:cNvPr id="1042445" name="Text Box 13"/>
          <p:cNvSpPr txBox="1">
            <a:spLocks noChangeArrowheads="1"/>
          </p:cNvSpPr>
          <p:nvPr/>
        </p:nvSpPr>
        <p:spPr bwMode="auto">
          <a:xfrm>
            <a:off x="609600" y="1471613"/>
            <a:ext cx="4724400" cy="2033587"/>
          </a:xfrm>
          <a:prstGeom prst="rect">
            <a:avLst/>
          </a:prstGeom>
          <a:noFill/>
          <a:ln w="12700">
            <a:noFill/>
            <a:miter lim="800000"/>
            <a:headEnd/>
            <a:tailEnd/>
          </a:ln>
          <a:effectLst/>
        </p:spPr>
        <p:txBody>
          <a:bodyPr>
            <a:spAutoFit/>
          </a:bodyPr>
          <a:lstStyle/>
          <a:p>
            <a:pPr algn="l">
              <a:spcBef>
                <a:spcPct val="20000"/>
              </a:spcBef>
              <a:tabLst>
                <a:tab pos="4460875" algn="r"/>
              </a:tabLst>
              <a:defRPr/>
            </a:pPr>
            <a:r>
              <a:rPr lang="en-US" sz="2200" b="0">
                <a:solidFill>
                  <a:schemeClr val="tx1"/>
                </a:solidFill>
                <a:effectLst>
                  <a:outerShdw blurRad="38100" dist="38100" dir="2700000" algn="tl">
                    <a:srgbClr val="C0C0C0"/>
                  </a:outerShdw>
                </a:effectLst>
                <a:latin typeface="Arial" charset="0"/>
              </a:rPr>
              <a:t>Equipment cost 	$510,000</a:t>
            </a:r>
          </a:p>
          <a:p>
            <a:pPr algn="l">
              <a:spcBef>
                <a:spcPct val="20000"/>
              </a:spcBef>
              <a:tabLst>
                <a:tab pos="4460875" algn="r"/>
              </a:tabLst>
              <a:defRPr/>
            </a:pPr>
            <a:r>
              <a:rPr lang="en-US" sz="2200" b="0">
                <a:solidFill>
                  <a:schemeClr val="tx1"/>
                </a:solidFill>
                <a:effectLst>
                  <a:outerShdw blurRad="38100" dist="38100" dir="2700000" algn="tl">
                    <a:srgbClr val="C0C0C0"/>
                  </a:outerShdw>
                </a:effectLst>
                <a:latin typeface="Arial" charset="0"/>
              </a:rPr>
              <a:t>Salvage value	           -   10,000</a:t>
            </a:r>
          </a:p>
          <a:p>
            <a:pPr algn="l">
              <a:spcBef>
                <a:spcPct val="20000"/>
              </a:spcBef>
              <a:tabLst>
                <a:tab pos="4460875" algn="r"/>
              </a:tabLst>
              <a:defRPr/>
            </a:pPr>
            <a:r>
              <a:rPr lang="en-US" sz="2200" b="0">
                <a:solidFill>
                  <a:schemeClr val="tx1"/>
                </a:solidFill>
                <a:effectLst>
                  <a:outerShdw blurRad="38100" dist="38100" dir="2700000" algn="tl">
                    <a:srgbClr val="C0C0C0"/>
                  </a:outerShdw>
                </a:effectLst>
                <a:latin typeface="Arial" charset="0"/>
              </a:rPr>
              <a:t>Depreciable base	500,000</a:t>
            </a:r>
          </a:p>
          <a:p>
            <a:pPr algn="l">
              <a:spcBef>
                <a:spcPct val="20000"/>
              </a:spcBef>
              <a:tabLst>
                <a:tab pos="4460875" algn="r"/>
              </a:tabLst>
              <a:defRPr/>
            </a:pPr>
            <a:r>
              <a:rPr lang="en-US" sz="2200" b="0">
                <a:solidFill>
                  <a:schemeClr val="tx1"/>
                </a:solidFill>
                <a:effectLst>
                  <a:outerShdw blurRad="38100" dist="38100" dir="2700000" algn="tl">
                    <a:srgbClr val="C0C0C0"/>
                  </a:outerShdw>
                </a:effectLst>
                <a:latin typeface="Arial" charset="0"/>
              </a:rPr>
              <a:t>Useful life (original)	    10 years</a:t>
            </a:r>
          </a:p>
          <a:p>
            <a:pPr algn="l">
              <a:spcBef>
                <a:spcPct val="20000"/>
              </a:spcBef>
              <a:tabLst>
                <a:tab pos="4460875" algn="r"/>
              </a:tabLst>
              <a:defRPr/>
            </a:pPr>
            <a:r>
              <a:rPr lang="en-US" sz="2200" b="0">
                <a:solidFill>
                  <a:schemeClr val="tx1"/>
                </a:solidFill>
                <a:effectLst>
                  <a:outerShdw blurRad="38100" dist="38100" dir="2700000" algn="tl">
                    <a:srgbClr val="C0C0C0"/>
                  </a:outerShdw>
                </a:effectLst>
                <a:latin typeface="Arial" charset="0"/>
              </a:rPr>
              <a:t>Annual depreciation	    $ 50,000</a:t>
            </a:r>
          </a:p>
        </p:txBody>
      </p:sp>
      <p:sp>
        <p:nvSpPr>
          <p:cNvPr id="1042446" name="Text Box 14"/>
          <p:cNvSpPr txBox="1">
            <a:spLocks noChangeArrowheads="1"/>
          </p:cNvSpPr>
          <p:nvPr/>
        </p:nvSpPr>
        <p:spPr bwMode="auto">
          <a:xfrm>
            <a:off x="5334000" y="3071813"/>
            <a:ext cx="3352800" cy="427037"/>
          </a:xfrm>
          <a:prstGeom prst="rect">
            <a:avLst/>
          </a:prstGeom>
          <a:noFill/>
          <a:ln w="12700">
            <a:noFill/>
            <a:miter lim="800000"/>
            <a:headEnd/>
            <a:tailEnd/>
          </a:ln>
          <a:effectLst/>
        </p:spPr>
        <p:txBody>
          <a:bodyPr>
            <a:spAutoFit/>
          </a:bodyPr>
          <a:lstStyle/>
          <a:p>
            <a:pPr algn="l">
              <a:spcBef>
                <a:spcPct val="50000"/>
              </a:spcBef>
              <a:defRPr/>
            </a:pPr>
            <a:r>
              <a:rPr lang="en-US" sz="2200" b="0">
                <a:solidFill>
                  <a:schemeClr val="tx1"/>
                </a:solidFill>
                <a:effectLst>
                  <a:outerShdw blurRad="38100" dist="38100" dir="2700000" algn="tl">
                    <a:srgbClr val="C0C0C0"/>
                  </a:outerShdw>
                </a:effectLst>
                <a:latin typeface="Arial" charset="0"/>
              </a:rPr>
              <a:t>x  7 years  =  </a:t>
            </a:r>
            <a:r>
              <a:rPr lang="en-US" sz="2200" b="0">
                <a:solidFill>
                  <a:srgbClr val="800000"/>
                </a:solidFill>
                <a:effectLst>
                  <a:outerShdw blurRad="38100" dist="38100" dir="2700000" algn="tl">
                    <a:srgbClr val="C0C0C0"/>
                  </a:outerShdw>
                </a:effectLst>
                <a:latin typeface="Arial" charset="0"/>
              </a:rPr>
              <a:t>$350,000</a:t>
            </a:r>
            <a:r>
              <a:rPr lang="en-US" sz="2200" b="0">
                <a:solidFill>
                  <a:schemeClr val="tx1"/>
                </a:solidFill>
                <a:effectLst>
                  <a:outerShdw blurRad="38100" dist="38100" dir="2700000" algn="tl">
                    <a:srgbClr val="C0C0C0"/>
                  </a:outerShdw>
                </a:effectLst>
                <a:latin typeface="Arial" charset="0"/>
              </a:rPr>
              <a:t> </a:t>
            </a:r>
          </a:p>
        </p:txBody>
      </p:sp>
      <p:sp>
        <p:nvSpPr>
          <p:cNvPr id="1042447" name="Text Box 15"/>
          <p:cNvSpPr txBox="1">
            <a:spLocks noChangeArrowheads="1"/>
          </p:cNvSpPr>
          <p:nvPr/>
        </p:nvSpPr>
        <p:spPr bwMode="auto">
          <a:xfrm>
            <a:off x="5867400" y="1600200"/>
            <a:ext cx="2819400" cy="1125538"/>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defRPr/>
            </a:pPr>
            <a:r>
              <a:rPr lang="en-US" sz="2200" b="0">
                <a:solidFill>
                  <a:schemeClr val="tx1"/>
                </a:solidFill>
                <a:effectLst>
                  <a:outerShdw blurRad="38100" dist="38100" dir="2700000" algn="tl">
                    <a:srgbClr val="FFFFFF"/>
                  </a:outerShdw>
                </a:effectLst>
                <a:latin typeface="Arial" charset="0"/>
              </a:rPr>
              <a:t>First, establish NBV at date of change in estimate.</a:t>
            </a:r>
          </a:p>
        </p:txBody>
      </p:sp>
      <p:sp>
        <p:nvSpPr>
          <p:cNvPr id="1042448" name="Freeform 16"/>
          <p:cNvSpPr>
            <a:spLocks/>
          </p:cNvSpPr>
          <p:nvPr/>
        </p:nvSpPr>
        <p:spPr bwMode="auto">
          <a:xfrm>
            <a:off x="3962400" y="3097213"/>
            <a:ext cx="1204913" cy="1587"/>
          </a:xfrm>
          <a:custGeom>
            <a:avLst/>
            <a:gdLst/>
            <a:ahLst/>
            <a:cxnLst>
              <a:cxn ang="0">
                <a:pos x="0" y="0"/>
              </a:cxn>
              <a:cxn ang="0">
                <a:pos x="759" y="0"/>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p:spPr>
        <p:txBody>
          <a:bodyPr/>
          <a:lstStyle/>
          <a:p>
            <a:pPr>
              <a:defRPr/>
            </a:pPr>
            <a:endParaRPr lang="id-ID">
              <a:effectLst>
                <a:outerShdw blurRad="38100" dist="38100" dir="2700000" algn="tl">
                  <a:srgbClr val="000000">
                    <a:alpha val="43137"/>
                  </a:srgbClr>
                </a:outerShdw>
              </a:effectLst>
            </a:endParaRPr>
          </a:p>
        </p:txBody>
      </p:sp>
      <p:sp>
        <p:nvSpPr>
          <p:cNvPr id="1042449" name="Line 17"/>
          <p:cNvSpPr>
            <a:spLocks noChangeShapeType="1"/>
          </p:cNvSpPr>
          <p:nvPr/>
        </p:nvSpPr>
        <p:spPr bwMode="auto">
          <a:xfrm>
            <a:off x="3962400" y="2286000"/>
            <a:ext cx="1219200" cy="0"/>
          </a:xfrm>
          <a:prstGeom prst="line">
            <a:avLst/>
          </a:prstGeom>
          <a:noFill/>
          <a:ln w="28575" cap="sq">
            <a:solidFill>
              <a:schemeClr val="tx1"/>
            </a:solidFill>
            <a:round/>
            <a:headEnd type="none" w="sm" len="sm"/>
            <a:tailEnd type="none" w="sm" len="sm"/>
          </a:ln>
          <a:effectLst/>
        </p:spPr>
        <p:txBody>
          <a:bodyPr/>
          <a:lstStyle/>
          <a:p>
            <a:pPr>
              <a:defRPr/>
            </a:pPr>
            <a:endParaRPr lang="id-ID">
              <a:effectLst>
                <a:outerShdw blurRad="38100" dist="38100" dir="2700000" algn="tl">
                  <a:srgbClr val="000000">
                    <a:alpha val="43137"/>
                  </a:srgbClr>
                </a:outerShdw>
              </a:effectLst>
            </a:endParaRPr>
          </a:p>
        </p:txBody>
      </p:sp>
      <p:sp>
        <p:nvSpPr>
          <p:cNvPr id="1042450" name="Freeform 18"/>
          <p:cNvSpPr>
            <a:spLocks/>
          </p:cNvSpPr>
          <p:nvPr/>
        </p:nvSpPr>
        <p:spPr bwMode="auto">
          <a:xfrm>
            <a:off x="3962400" y="3503613"/>
            <a:ext cx="1204913" cy="1587"/>
          </a:xfrm>
          <a:custGeom>
            <a:avLst/>
            <a:gdLst/>
            <a:ahLst/>
            <a:cxnLst>
              <a:cxn ang="0">
                <a:pos x="0" y="0"/>
              </a:cxn>
              <a:cxn ang="0">
                <a:pos x="759" y="0"/>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p:spPr>
        <p:txBody>
          <a:bodyPr/>
          <a:lstStyle/>
          <a:p>
            <a:pPr>
              <a:defRPr/>
            </a:pPr>
            <a:endParaRPr lang="id-ID">
              <a:effectLst>
                <a:outerShdw blurRad="38100" dist="38100" dir="2700000" algn="tl">
                  <a:srgbClr val="000000">
                    <a:alpha val="43137"/>
                  </a:srgbClr>
                </a:outerShdw>
              </a:effectLst>
            </a:endParaRPr>
          </a:p>
        </p:txBody>
      </p:sp>
      <p:sp>
        <p:nvSpPr>
          <p:cNvPr id="1042451" name="Freeform 19"/>
          <p:cNvSpPr>
            <a:spLocks/>
          </p:cNvSpPr>
          <p:nvPr/>
        </p:nvSpPr>
        <p:spPr bwMode="auto">
          <a:xfrm>
            <a:off x="3962400" y="3579813"/>
            <a:ext cx="1204913" cy="1587"/>
          </a:xfrm>
          <a:custGeom>
            <a:avLst/>
            <a:gdLst/>
            <a:ahLst/>
            <a:cxnLst>
              <a:cxn ang="0">
                <a:pos x="0" y="0"/>
              </a:cxn>
              <a:cxn ang="0">
                <a:pos x="759" y="0"/>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p:spPr>
        <p:txBody>
          <a:bodyPr/>
          <a:lstStyle/>
          <a:p>
            <a:pPr>
              <a:defRPr/>
            </a:pPr>
            <a:endParaRPr lang="id-ID">
              <a:effectLst>
                <a:outerShdw blurRad="38100" dist="38100" dir="2700000" algn="tl">
                  <a:srgbClr val="000000">
                    <a:alpha val="43137"/>
                  </a:srgbClr>
                </a:outerShdw>
              </a:effectLst>
            </a:endParaRPr>
          </a:p>
        </p:txBody>
      </p:sp>
      <p:sp>
        <p:nvSpPr>
          <p:cNvPr id="1042452" name="Freeform 20"/>
          <p:cNvSpPr>
            <a:spLocks/>
          </p:cNvSpPr>
          <p:nvPr/>
        </p:nvSpPr>
        <p:spPr bwMode="auto">
          <a:xfrm>
            <a:off x="5943600" y="5456238"/>
            <a:ext cx="1204913" cy="1587"/>
          </a:xfrm>
          <a:custGeom>
            <a:avLst/>
            <a:gdLst/>
            <a:ahLst/>
            <a:cxnLst>
              <a:cxn ang="0">
                <a:pos x="0" y="0"/>
              </a:cxn>
              <a:cxn ang="0">
                <a:pos x="759" y="0"/>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p:spPr>
        <p:txBody>
          <a:bodyPr/>
          <a:lstStyle/>
          <a:p>
            <a:pPr>
              <a:defRPr/>
            </a:pPr>
            <a:endParaRPr lang="id-ID">
              <a:effectLst>
                <a:outerShdw blurRad="38100" dist="38100" dir="2700000" algn="tl">
                  <a:srgbClr val="000000">
                    <a:alpha val="43137"/>
                  </a:srgbClr>
                </a:outerShdw>
              </a:effectLst>
            </a:endParaRPr>
          </a:p>
        </p:txBody>
      </p:sp>
      <p:sp>
        <p:nvSpPr>
          <p:cNvPr id="1042453" name="Freeform 21"/>
          <p:cNvSpPr>
            <a:spLocks/>
          </p:cNvSpPr>
          <p:nvPr/>
        </p:nvSpPr>
        <p:spPr bwMode="auto">
          <a:xfrm>
            <a:off x="5943600" y="5911850"/>
            <a:ext cx="1204913" cy="1588"/>
          </a:xfrm>
          <a:custGeom>
            <a:avLst/>
            <a:gdLst/>
            <a:ahLst/>
            <a:cxnLst>
              <a:cxn ang="0">
                <a:pos x="0" y="0"/>
              </a:cxn>
              <a:cxn ang="0">
                <a:pos x="759" y="0"/>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p:spPr>
        <p:txBody>
          <a:bodyPr/>
          <a:lstStyle/>
          <a:p>
            <a:pPr>
              <a:defRPr/>
            </a:pPr>
            <a:endParaRPr lang="id-ID">
              <a:effectLst>
                <a:outerShdw blurRad="38100" dist="38100" dir="2700000" algn="tl">
                  <a:srgbClr val="000000">
                    <a:alpha val="43137"/>
                  </a:srgbClr>
                </a:outerShdw>
              </a:effectLst>
            </a:endParaRPr>
          </a:p>
        </p:txBody>
      </p:sp>
      <p:sp>
        <p:nvSpPr>
          <p:cNvPr id="1042455" name="Text Box 2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Explain component depreciation.</a:t>
            </a:r>
          </a:p>
        </p:txBody>
      </p:sp>
    </p:spTree>
    <p:extLst>
      <p:ext uri="{BB962C8B-B14F-4D97-AF65-F5344CB8AC3E}">
        <p14:creationId xmlns:p14="http://schemas.microsoft.com/office/powerpoint/2010/main" val="1095552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ChangeArrowheads="1"/>
          </p:cNvSpPr>
          <p:nvPr/>
        </p:nvSpPr>
        <p:spPr bwMode="auto">
          <a:xfrm>
            <a:off x="609600" y="4343400"/>
            <a:ext cx="8001000" cy="1828800"/>
          </a:xfrm>
          <a:prstGeom prst="rect">
            <a:avLst/>
          </a:prstGeom>
          <a:solidFill>
            <a:srgbClr val="FFFFCC"/>
          </a:solidFill>
          <a:ln w="28575" cap="sq">
            <a:solidFill>
              <a:schemeClr val="tx1"/>
            </a:solidFill>
            <a:miter lim="800000"/>
            <a:headEnd type="none" w="sm" len="sm"/>
            <a:tailEnd type="none" w="sm" len="sm"/>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044483"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114300" indent="0" algn="l">
              <a:defRPr/>
            </a:pPr>
            <a:r>
              <a:rPr lang="en-US" i="0" smtClean="0">
                <a:solidFill>
                  <a:schemeClr val="bg1"/>
                </a:solidFill>
                <a:effectLst>
                  <a:outerShdw blurRad="38100" dist="38100" dir="2700000" algn="tl">
                    <a:srgbClr val="000000"/>
                  </a:outerShdw>
                </a:effectLst>
                <a:latin typeface="Arial" charset="0"/>
              </a:rPr>
              <a:t>Change in Estimate Example</a:t>
            </a:r>
          </a:p>
        </p:txBody>
      </p:sp>
      <p:sp>
        <p:nvSpPr>
          <p:cNvPr id="1044484" name="Text Box 4"/>
          <p:cNvSpPr txBox="1">
            <a:spLocks noChangeArrowheads="1"/>
          </p:cNvSpPr>
          <p:nvPr/>
        </p:nvSpPr>
        <p:spPr bwMode="auto">
          <a:xfrm>
            <a:off x="6324600" y="520700"/>
            <a:ext cx="2209800" cy="452438"/>
          </a:xfrm>
          <a:prstGeom prst="rect">
            <a:avLst/>
          </a:prstGeom>
          <a:solidFill>
            <a:srgbClr val="FFFFFF"/>
          </a:solidFill>
          <a:ln w="12700" algn="ctr">
            <a:solidFill>
              <a:schemeClr val="tx1"/>
            </a:solidFill>
            <a:miter lim="800000"/>
            <a:headEnd/>
            <a:tailEnd/>
          </a:ln>
          <a:effectLst/>
        </p:spPr>
        <p:txBody>
          <a:bodyPr>
            <a:spAutoFit/>
          </a:bodyPr>
          <a:lstStyle/>
          <a:p>
            <a:pPr>
              <a:lnSpc>
                <a:spcPct val="95000"/>
              </a:lnSpc>
              <a:spcBef>
                <a:spcPct val="50000"/>
              </a:spcBef>
              <a:defRPr/>
            </a:pPr>
            <a:r>
              <a:rPr lang="en-US" sz="2400" b="0">
                <a:solidFill>
                  <a:schemeClr val="tx1"/>
                </a:solidFill>
                <a:effectLst>
                  <a:outerShdw blurRad="38100" dist="38100" dir="2700000" algn="tl">
                    <a:srgbClr val="C0C0C0"/>
                  </a:outerShdw>
                </a:effectLst>
                <a:latin typeface="Arial" charset="0"/>
              </a:rPr>
              <a:t>After 7 years</a:t>
            </a:r>
          </a:p>
        </p:txBody>
      </p:sp>
      <p:sp>
        <p:nvSpPr>
          <p:cNvPr id="1044485" name="Text Box 5"/>
          <p:cNvSpPr txBox="1">
            <a:spLocks noChangeArrowheads="1"/>
          </p:cNvSpPr>
          <p:nvPr/>
        </p:nvSpPr>
        <p:spPr bwMode="auto">
          <a:xfrm>
            <a:off x="609600" y="1395413"/>
            <a:ext cx="5029200" cy="2033587"/>
          </a:xfrm>
          <a:prstGeom prst="rect">
            <a:avLst/>
          </a:prstGeom>
          <a:noFill/>
          <a:ln w="12700">
            <a:noFill/>
            <a:miter lim="800000"/>
            <a:headEnd/>
            <a:tailEnd/>
          </a:ln>
          <a:effectLst/>
        </p:spPr>
        <p:txBody>
          <a:bodyPr>
            <a:spAutoFit/>
          </a:bodyPr>
          <a:lstStyle/>
          <a:p>
            <a:pPr algn="l">
              <a:spcBef>
                <a:spcPct val="20000"/>
              </a:spcBef>
              <a:tabLst>
                <a:tab pos="4806950" algn="r"/>
              </a:tabLst>
              <a:defRPr/>
            </a:pPr>
            <a:r>
              <a:rPr lang="en-US" sz="2200" b="0">
                <a:solidFill>
                  <a:schemeClr val="tx1"/>
                </a:solidFill>
                <a:effectLst>
                  <a:outerShdw blurRad="38100" dist="38100" dir="2700000" algn="tl">
                    <a:srgbClr val="C0C0C0"/>
                  </a:outerShdw>
                </a:effectLst>
                <a:latin typeface="Arial" charset="0"/>
              </a:rPr>
              <a:t>Net book value 	</a:t>
            </a:r>
            <a:r>
              <a:rPr lang="en-US" sz="2200" b="0">
                <a:solidFill>
                  <a:srgbClr val="800000"/>
                </a:solidFill>
                <a:effectLst>
                  <a:outerShdw blurRad="38100" dist="38100" dir="2700000" algn="tl">
                    <a:srgbClr val="C0C0C0"/>
                  </a:outerShdw>
                </a:effectLst>
                <a:latin typeface="Arial" charset="0"/>
              </a:rPr>
              <a:t>$160,000</a:t>
            </a:r>
          </a:p>
          <a:p>
            <a:pPr algn="l">
              <a:spcBef>
                <a:spcPct val="20000"/>
              </a:spcBef>
              <a:tabLst>
                <a:tab pos="4806950" algn="r"/>
              </a:tabLst>
              <a:defRPr/>
            </a:pPr>
            <a:r>
              <a:rPr lang="en-US" sz="2200" b="0">
                <a:solidFill>
                  <a:schemeClr val="tx1"/>
                </a:solidFill>
                <a:effectLst>
                  <a:outerShdw blurRad="38100" dist="38100" dir="2700000" algn="tl">
                    <a:srgbClr val="C0C0C0"/>
                  </a:outerShdw>
                </a:effectLst>
                <a:latin typeface="Arial" charset="0"/>
              </a:rPr>
              <a:t>Salvage value (new)          	5,000</a:t>
            </a:r>
          </a:p>
          <a:p>
            <a:pPr algn="l">
              <a:spcBef>
                <a:spcPct val="20000"/>
              </a:spcBef>
              <a:tabLst>
                <a:tab pos="4806950" algn="r"/>
              </a:tabLst>
              <a:defRPr/>
            </a:pPr>
            <a:r>
              <a:rPr lang="en-US" sz="2200" b="0">
                <a:solidFill>
                  <a:schemeClr val="tx1"/>
                </a:solidFill>
                <a:effectLst>
                  <a:outerShdw blurRad="38100" dist="38100" dir="2700000" algn="tl">
                    <a:srgbClr val="C0C0C0"/>
                  </a:outerShdw>
                </a:effectLst>
                <a:latin typeface="Arial" charset="0"/>
              </a:rPr>
              <a:t>Depreciable base	155,000</a:t>
            </a:r>
          </a:p>
          <a:p>
            <a:pPr algn="l">
              <a:spcBef>
                <a:spcPct val="20000"/>
              </a:spcBef>
              <a:tabLst>
                <a:tab pos="4806950" algn="r"/>
              </a:tabLst>
              <a:defRPr/>
            </a:pPr>
            <a:r>
              <a:rPr lang="en-US" sz="2200" b="0">
                <a:solidFill>
                  <a:schemeClr val="tx1"/>
                </a:solidFill>
                <a:effectLst>
                  <a:outerShdw blurRad="38100" dist="38100" dir="2700000" algn="tl">
                    <a:srgbClr val="C0C0C0"/>
                  </a:outerShdw>
                </a:effectLst>
                <a:latin typeface="Arial" charset="0"/>
              </a:rPr>
              <a:t>Useful life remaining	    8 years</a:t>
            </a:r>
          </a:p>
          <a:p>
            <a:pPr algn="l">
              <a:spcBef>
                <a:spcPct val="20000"/>
              </a:spcBef>
              <a:tabLst>
                <a:tab pos="4806950" algn="r"/>
              </a:tabLst>
              <a:defRPr/>
            </a:pPr>
            <a:r>
              <a:rPr lang="en-US" sz="2200" b="0">
                <a:solidFill>
                  <a:schemeClr val="tx1"/>
                </a:solidFill>
                <a:effectLst>
                  <a:outerShdw blurRad="38100" dist="38100" dir="2700000" algn="tl">
                    <a:srgbClr val="C0C0C0"/>
                  </a:outerShdw>
                </a:effectLst>
                <a:latin typeface="Arial" charset="0"/>
              </a:rPr>
              <a:t>Annual depreciation	    </a:t>
            </a:r>
            <a:r>
              <a:rPr lang="en-US" sz="2200" b="0">
                <a:solidFill>
                  <a:srgbClr val="800000"/>
                </a:solidFill>
                <a:effectLst>
                  <a:outerShdw blurRad="38100" dist="38100" dir="2700000" algn="tl">
                    <a:srgbClr val="C0C0C0"/>
                  </a:outerShdw>
                </a:effectLst>
                <a:latin typeface="Arial" charset="0"/>
              </a:rPr>
              <a:t>$ 19,375</a:t>
            </a:r>
          </a:p>
        </p:txBody>
      </p:sp>
      <p:sp>
        <p:nvSpPr>
          <p:cNvPr id="1044486" name="Text Box 6"/>
          <p:cNvSpPr txBox="1">
            <a:spLocks noChangeArrowheads="1"/>
          </p:cNvSpPr>
          <p:nvPr/>
        </p:nvSpPr>
        <p:spPr bwMode="auto">
          <a:xfrm>
            <a:off x="5867400" y="1524000"/>
            <a:ext cx="2819400" cy="1125538"/>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defRPr/>
            </a:pPr>
            <a:r>
              <a:rPr lang="en-US" sz="2200" b="0">
                <a:solidFill>
                  <a:schemeClr val="tx1"/>
                </a:solidFill>
                <a:effectLst>
                  <a:outerShdw blurRad="38100" dist="38100" dir="2700000" algn="tl">
                    <a:srgbClr val="FFFFFF"/>
                  </a:outerShdw>
                </a:effectLst>
                <a:latin typeface="Arial" charset="0"/>
              </a:rPr>
              <a:t>Depreciation Expense calculation for 2010.</a:t>
            </a:r>
          </a:p>
        </p:txBody>
      </p:sp>
      <p:sp>
        <p:nvSpPr>
          <p:cNvPr id="1044487" name="Line 7"/>
          <p:cNvSpPr>
            <a:spLocks noChangeShapeType="1"/>
          </p:cNvSpPr>
          <p:nvPr/>
        </p:nvSpPr>
        <p:spPr bwMode="auto">
          <a:xfrm>
            <a:off x="4191000" y="2209800"/>
            <a:ext cx="1371600" cy="0"/>
          </a:xfrm>
          <a:prstGeom prst="line">
            <a:avLst/>
          </a:prstGeom>
          <a:noFill/>
          <a:ln w="28575" cap="sq">
            <a:solidFill>
              <a:schemeClr val="tx1"/>
            </a:solidFill>
            <a:round/>
            <a:headEnd type="none" w="sm" len="sm"/>
            <a:tailEnd type="none" w="sm" len="sm"/>
          </a:ln>
          <a:effectLst/>
        </p:spPr>
        <p:txBody>
          <a:bodyPr/>
          <a:lstStyle/>
          <a:p>
            <a:pPr>
              <a:defRPr/>
            </a:pPr>
            <a:endParaRPr lang="id-ID">
              <a:effectLst>
                <a:outerShdw blurRad="38100" dist="38100" dir="2700000" algn="tl">
                  <a:srgbClr val="000000">
                    <a:alpha val="43137"/>
                  </a:srgbClr>
                </a:outerShdw>
              </a:effectLst>
            </a:endParaRPr>
          </a:p>
        </p:txBody>
      </p:sp>
      <p:sp>
        <p:nvSpPr>
          <p:cNvPr id="1044488" name="Text Box 8"/>
          <p:cNvSpPr txBox="1">
            <a:spLocks noChangeArrowheads="1"/>
          </p:cNvSpPr>
          <p:nvPr/>
        </p:nvSpPr>
        <p:spPr bwMode="auto">
          <a:xfrm>
            <a:off x="1447800" y="4860925"/>
            <a:ext cx="6858000" cy="931863"/>
          </a:xfrm>
          <a:prstGeom prst="rect">
            <a:avLst/>
          </a:prstGeom>
          <a:noFill/>
          <a:ln w="28575">
            <a:noFill/>
            <a:miter lim="800000"/>
            <a:headEnd/>
            <a:tailEnd/>
          </a:ln>
        </p:spPr>
        <p:txBody>
          <a:bodyPr>
            <a:spAutoFit/>
          </a:bodyPr>
          <a:lstStyle/>
          <a:p>
            <a:pPr marL="457200" indent="-457200" algn="l">
              <a:spcBef>
                <a:spcPct val="30000"/>
              </a:spcBef>
              <a:tabLst>
                <a:tab pos="5375275" algn="r"/>
                <a:tab pos="6635750" algn="r"/>
              </a:tabLst>
            </a:pPr>
            <a:r>
              <a:rPr lang="en-US" sz="2400" b="0">
                <a:solidFill>
                  <a:schemeClr val="tx1"/>
                </a:solidFill>
                <a:latin typeface="Arial" charset="0"/>
                <a:cs typeface="Arial" charset="0"/>
              </a:rPr>
              <a:t>Depreciation expense 	19,375</a:t>
            </a:r>
          </a:p>
          <a:p>
            <a:pPr marL="457200" indent="-457200" algn="l">
              <a:spcBef>
                <a:spcPct val="30000"/>
              </a:spcBef>
              <a:tabLst>
                <a:tab pos="5375275" algn="r"/>
                <a:tab pos="6635750" algn="r"/>
              </a:tabLst>
            </a:pPr>
            <a:r>
              <a:rPr lang="en-US" sz="2400" b="0">
                <a:solidFill>
                  <a:schemeClr val="tx1"/>
                </a:solidFill>
                <a:latin typeface="Arial" charset="0"/>
                <a:cs typeface="Arial" charset="0"/>
              </a:rPr>
              <a:t>	Accumulated depreciation 		19,375</a:t>
            </a:r>
          </a:p>
        </p:txBody>
      </p:sp>
      <p:sp>
        <p:nvSpPr>
          <p:cNvPr id="40969" name="Text Box 9"/>
          <p:cNvSpPr txBox="1">
            <a:spLocks noChangeArrowheads="1"/>
          </p:cNvSpPr>
          <p:nvPr/>
        </p:nvSpPr>
        <p:spPr bwMode="auto">
          <a:xfrm>
            <a:off x="914400" y="4086225"/>
            <a:ext cx="3581400" cy="485775"/>
          </a:xfrm>
          <a:prstGeom prst="rect">
            <a:avLst/>
          </a:prstGeom>
          <a:solidFill>
            <a:schemeClr val="bg1"/>
          </a:solidFill>
          <a:ln w="28575">
            <a:solidFill>
              <a:schemeClr val="tx1"/>
            </a:solidFill>
            <a:miter lim="800000"/>
            <a:headEnd/>
            <a:tailEnd/>
          </a:ln>
        </p:spPr>
        <p:txBody>
          <a:bodyPr>
            <a:spAutoFit/>
          </a:bodyPr>
          <a:lstStyle/>
          <a:p>
            <a:pPr marL="457200" indent="-457200">
              <a:spcBef>
                <a:spcPct val="50000"/>
              </a:spcBef>
              <a:tabLst>
                <a:tab pos="4918075" algn="r"/>
                <a:tab pos="5943600" algn="r"/>
              </a:tabLst>
            </a:pPr>
            <a:r>
              <a:rPr lang="en-US" sz="2400" b="0">
                <a:solidFill>
                  <a:schemeClr val="tx1"/>
                </a:solidFill>
                <a:latin typeface="Arial" charset="0"/>
                <a:cs typeface="Arial" charset="0"/>
              </a:rPr>
              <a:t>Journal entry for 2010</a:t>
            </a:r>
          </a:p>
        </p:txBody>
      </p:sp>
      <p:sp>
        <p:nvSpPr>
          <p:cNvPr id="1044490" name="Freeform 10"/>
          <p:cNvSpPr>
            <a:spLocks/>
          </p:cNvSpPr>
          <p:nvPr/>
        </p:nvSpPr>
        <p:spPr bwMode="auto">
          <a:xfrm>
            <a:off x="4211638" y="3046413"/>
            <a:ext cx="1371600" cy="1587"/>
          </a:xfrm>
          <a:custGeom>
            <a:avLst/>
            <a:gdLst/>
            <a:ahLst/>
            <a:cxnLst>
              <a:cxn ang="0">
                <a:pos x="0" y="0"/>
              </a:cxn>
              <a:cxn ang="0">
                <a:pos x="864" y="0"/>
              </a:cxn>
            </a:cxnLst>
            <a:rect l="0" t="0" r="r" b="b"/>
            <a:pathLst>
              <a:path w="864" h="1">
                <a:moveTo>
                  <a:pt x="0" y="0"/>
                </a:moveTo>
                <a:lnTo>
                  <a:pt x="864" y="0"/>
                </a:lnTo>
              </a:path>
            </a:pathLst>
          </a:custGeom>
          <a:noFill/>
          <a:ln w="28575" cap="sq" cmpd="sng">
            <a:solidFill>
              <a:schemeClr val="tx1"/>
            </a:solidFill>
            <a:prstDash val="solid"/>
            <a:round/>
            <a:headEnd type="none" w="sm" len="sm"/>
            <a:tailEnd type="none" w="sm" len="sm"/>
          </a:ln>
          <a:effectLst/>
        </p:spPr>
        <p:txBody>
          <a:bodyPr/>
          <a:lstStyle/>
          <a:p>
            <a:pPr>
              <a:defRPr/>
            </a:pPr>
            <a:endParaRPr lang="id-ID">
              <a:effectLst>
                <a:outerShdw blurRad="38100" dist="38100" dir="2700000" algn="tl">
                  <a:srgbClr val="000000">
                    <a:alpha val="43137"/>
                  </a:srgbClr>
                </a:outerShdw>
              </a:effectLst>
            </a:endParaRPr>
          </a:p>
        </p:txBody>
      </p:sp>
      <p:sp>
        <p:nvSpPr>
          <p:cNvPr id="1044491" name="Line 11"/>
          <p:cNvSpPr>
            <a:spLocks noChangeShapeType="1"/>
          </p:cNvSpPr>
          <p:nvPr/>
        </p:nvSpPr>
        <p:spPr bwMode="auto">
          <a:xfrm>
            <a:off x="4191000" y="3429000"/>
            <a:ext cx="1371600" cy="0"/>
          </a:xfrm>
          <a:prstGeom prst="line">
            <a:avLst/>
          </a:prstGeom>
          <a:noFill/>
          <a:ln w="28575" cap="sq">
            <a:solidFill>
              <a:schemeClr val="tx1"/>
            </a:solidFill>
            <a:round/>
            <a:headEnd type="none" w="sm" len="sm"/>
            <a:tailEnd type="none" w="sm" len="sm"/>
          </a:ln>
          <a:effectLst/>
        </p:spPr>
        <p:txBody>
          <a:bodyPr/>
          <a:lstStyle/>
          <a:p>
            <a:pPr>
              <a:defRPr/>
            </a:pPr>
            <a:endParaRPr lang="id-ID">
              <a:effectLst>
                <a:outerShdw blurRad="38100" dist="38100" dir="2700000" algn="tl">
                  <a:srgbClr val="000000">
                    <a:alpha val="43137"/>
                  </a:srgbClr>
                </a:outerShdw>
              </a:effectLst>
            </a:endParaRPr>
          </a:p>
        </p:txBody>
      </p:sp>
      <p:sp>
        <p:nvSpPr>
          <p:cNvPr id="1044492" name="Line 12"/>
          <p:cNvSpPr>
            <a:spLocks noChangeShapeType="1"/>
          </p:cNvSpPr>
          <p:nvPr/>
        </p:nvSpPr>
        <p:spPr bwMode="auto">
          <a:xfrm>
            <a:off x="4191000" y="3505200"/>
            <a:ext cx="1371600" cy="0"/>
          </a:xfrm>
          <a:prstGeom prst="line">
            <a:avLst/>
          </a:prstGeom>
          <a:noFill/>
          <a:ln w="28575" cap="sq">
            <a:solidFill>
              <a:schemeClr val="tx1"/>
            </a:solidFill>
            <a:round/>
            <a:headEnd type="none" w="sm" len="sm"/>
            <a:tailEnd type="none" w="sm" len="sm"/>
          </a:ln>
          <a:effectLst/>
        </p:spPr>
        <p:txBody>
          <a:bodyPr/>
          <a:lstStyle/>
          <a:p>
            <a:pPr>
              <a:defRPr/>
            </a:pPr>
            <a:endParaRPr lang="id-ID">
              <a:effectLst>
                <a:outerShdw blurRad="38100" dist="38100" dir="2700000" algn="tl">
                  <a:srgbClr val="000000">
                    <a:alpha val="43137"/>
                  </a:srgbClr>
                </a:outerShdw>
              </a:effectLst>
            </a:endParaRPr>
          </a:p>
        </p:txBody>
      </p:sp>
      <p:sp>
        <p:nvSpPr>
          <p:cNvPr id="1044494" name="Text Box 1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Explain component depreciation.</a:t>
            </a:r>
          </a:p>
        </p:txBody>
      </p:sp>
    </p:spTree>
    <p:extLst>
      <p:ext uri="{BB962C8B-B14F-4D97-AF65-F5344CB8AC3E}">
        <p14:creationId xmlns:p14="http://schemas.microsoft.com/office/powerpoint/2010/main" val="1738936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488">
                                            <p:txEl>
                                              <p:pRg st="0" end="0"/>
                                            </p:txEl>
                                          </p:spTgt>
                                        </p:tgtEl>
                                        <p:attrNameLst>
                                          <p:attrName>style.visibility</p:attrName>
                                        </p:attrNameLst>
                                      </p:cBhvr>
                                      <p:to>
                                        <p:strVal val="visible"/>
                                      </p:to>
                                    </p:set>
                                    <p:animEffect transition="in" filter="wipe(left)">
                                      <p:cBhvr>
                                        <p:cTn id="7" dur="500"/>
                                        <p:tgtEl>
                                          <p:spTgt spid="10444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488">
                                            <p:txEl>
                                              <p:pRg st="1" end="1"/>
                                            </p:txEl>
                                          </p:spTgt>
                                        </p:tgtEl>
                                        <p:attrNameLst>
                                          <p:attrName>style.visibility</p:attrName>
                                        </p:attrNameLst>
                                      </p:cBhvr>
                                      <p:to>
                                        <p:strVal val="visible"/>
                                      </p:to>
                                    </p:set>
                                    <p:animEffect transition="in" filter="wipe(left)">
                                      <p:cBhvr>
                                        <p:cTn id="12" dur="500"/>
                                        <p:tgtEl>
                                          <p:spTgt spid="10444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88"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1046531"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  Explain the accounting issues related to asset impairment.</a:t>
            </a:r>
          </a:p>
        </p:txBody>
      </p:sp>
      <p:sp>
        <p:nvSpPr>
          <p:cNvPr id="41988" name="Text Box 5"/>
          <p:cNvSpPr txBox="1">
            <a:spLocks noChangeArrowheads="1"/>
          </p:cNvSpPr>
          <p:nvPr/>
        </p:nvSpPr>
        <p:spPr bwMode="auto">
          <a:xfrm>
            <a:off x="685800" y="1981200"/>
            <a:ext cx="8001000" cy="1349375"/>
          </a:xfrm>
          <a:prstGeom prst="rect">
            <a:avLst/>
          </a:prstGeom>
          <a:noFill/>
          <a:ln w="28575" cap="sq">
            <a:noFill/>
            <a:miter lim="800000"/>
            <a:headEnd type="none" w="sm" len="sm"/>
            <a:tailEnd type="none" w="sm" len="sm"/>
          </a:ln>
        </p:spPr>
        <p:txBody>
          <a:bodyPr>
            <a:spAutoFit/>
          </a:bodyPr>
          <a:lstStyle/>
          <a:p>
            <a:pPr algn="l">
              <a:lnSpc>
                <a:spcPct val="125000"/>
              </a:lnSpc>
              <a:spcBef>
                <a:spcPct val="30000"/>
              </a:spcBef>
              <a:spcAft>
                <a:spcPct val="20000"/>
              </a:spcAft>
              <a:buSzPct val="80000"/>
            </a:pPr>
            <a:r>
              <a:rPr lang="en-US" sz="2200" b="0">
                <a:solidFill>
                  <a:srgbClr val="000000"/>
                </a:solidFill>
                <a:latin typeface="Arial" charset="0"/>
              </a:rPr>
              <a:t>A long-lived tangible asset is </a:t>
            </a:r>
            <a:r>
              <a:rPr lang="en-US" sz="2200">
                <a:solidFill>
                  <a:srgbClr val="800000"/>
                </a:solidFill>
                <a:latin typeface="Arial" charset="0"/>
              </a:rPr>
              <a:t>impaired</a:t>
            </a:r>
            <a:r>
              <a:rPr lang="en-US" sz="2200" b="0">
                <a:solidFill>
                  <a:srgbClr val="000000"/>
                </a:solidFill>
                <a:latin typeface="Arial" charset="0"/>
              </a:rPr>
              <a:t> when a company is not able to recover the asset’s carrying amount either through using it or by selling it.</a:t>
            </a:r>
            <a:endParaRPr lang="en-US" sz="2200">
              <a:solidFill>
                <a:srgbClr val="800000"/>
              </a:solidFill>
              <a:latin typeface="Arial" charset="0"/>
            </a:endParaRPr>
          </a:p>
        </p:txBody>
      </p:sp>
      <p:sp>
        <p:nvSpPr>
          <p:cNvPr id="41989" name="Text Box 7"/>
          <p:cNvSpPr txBox="1">
            <a:spLocks noChangeArrowheads="1"/>
          </p:cNvSpPr>
          <p:nvPr/>
        </p:nvSpPr>
        <p:spPr bwMode="auto">
          <a:xfrm>
            <a:off x="685800" y="1347788"/>
            <a:ext cx="8001000" cy="519112"/>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Recognizing Impairments</a:t>
            </a:r>
          </a:p>
        </p:txBody>
      </p:sp>
      <p:sp>
        <p:nvSpPr>
          <p:cNvPr id="41990" name="Rectangle 8"/>
          <p:cNvSpPr>
            <a:spLocks noChangeArrowheads="1"/>
          </p:cNvSpPr>
          <p:nvPr/>
        </p:nvSpPr>
        <p:spPr bwMode="auto">
          <a:xfrm>
            <a:off x="685800" y="3470275"/>
            <a:ext cx="8077200" cy="1349375"/>
          </a:xfrm>
          <a:prstGeom prst="rect">
            <a:avLst/>
          </a:prstGeom>
          <a:noFill/>
          <a:ln w="28575" cap="sq" algn="ctr">
            <a:noFill/>
            <a:miter lim="800000"/>
            <a:headEnd/>
            <a:tailEnd/>
          </a:ln>
        </p:spPr>
        <p:txBody>
          <a:bodyPr>
            <a:spAutoFit/>
          </a:bodyPr>
          <a:lstStyle/>
          <a:p>
            <a:pPr algn="l">
              <a:lnSpc>
                <a:spcPct val="125000"/>
              </a:lnSpc>
              <a:spcBef>
                <a:spcPct val="30000"/>
              </a:spcBef>
              <a:spcAft>
                <a:spcPct val="20000"/>
              </a:spcAft>
              <a:buSzPct val="80000"/>
            </a:pPr>
            <a:r>
              <a:rPr lang="en-US" sz="2200" b="0">
                <a:solidFill>
                  <a:srgbClr val="000000"/>
                </a:solidFill>
                <a:latin typeface="Arial" charset="0"/>
              </a:rPr>
              <a:t>On an </a:t>
            </a:r>
            <a:r>
              <a:rPr lang="en-US" sz="2200">
                <a:solidFill>
                  <a:srgbClr val="800000"/>
                </a:solidFill>
                <a:latin typeface="Arial" charset="0"/>
              </a:rPr>
              <a:t>annual basis</a:t>
            </a:r>
            <a:r>
              <a:rPr lang="en-US" sz="2200" b="0">
                <a:solidFill>
                  <a:srgbClr val="000000"/>
                </a:solidFill>
                <a:latin typeface="Arial" charset="0"/>
              </a:rPr>
              <a:t>, companies review the asset for indicators of impairments—that is, a decline in the asset’s cash-generating ability through use or sale. </a:t>
            </a:r>
          </a:p>
        </p:txBody>
      </p:sp>
    </p:spTree>
    <p:extLst>
      <p:ext uri="{BB962C8B-B14F-4D97-AF65-F5344CB8AC3E}">
        <p14:creationId xmlns:p14="http://schemas.microsoft.com/office/powerpoint/2010/main" val="2480868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1190915" name="Text Box 3"/>
          <p:cNvSpPr txBox="1">
            <a:spLocks noChangeArrowheads="1"/>
          </p:cNvSpPr>
          <p:nvPr/>
        </p:nvSpPr>
        <p:spPr bwMode="auto">
          <a:xfrm>
            <a:off x="1295400" y="64452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a:t>
            </a:r>
          </a:p>
        </p:txBody>
      </p:sp>
      <p:sp>
        <p:nvSpPr>
          <p:cNvPr id="43012" name="Text Box 4"/>
          <p:cNvSpPr txBox="1">
            <a:spLocks noChangeArrowheads="1"/>
          </p:cNvSpPr>
          <p:nvPr/>
        </p:nvSpPr>
        <p:spPr bwMode="auto">
          <a:xfrm>
            <a:off x="685800" y="1981200"/>
            <a:ext cx="8001000" cy="930275"/>
          </a:xfrm>
          <a:prstGeom prst="rect">
            <a:avLst/>
          </a:prstGeom>
          <a:noFill/>
          <a:ln w="28575" cap="sq" algn="ctr">
            <a:noFill/>
            <a:miter lim="800000"/>
            <a:headEnd type="none" w="sm" len="sm"/>
            <a:tailEnd type="none" w="sm" len="sm"/>
          </a:ln>
        </p:spPr>
        <p:txBody>
          <a:bodyPr>
            <a:spAutoFit/>
          </a:bodyPr>
          <a:lstStyle/>
          <a:p>
            <a:pPr algn="l">
              <a:lnSpc>
                <a:spcPct val="125000"/>
              </a:lnSpc>
              <a:spcBef>
                <a:spcPct val="30000"/>
              </a:spcBef>
              <a:spcAft>
                <a:spcPct val="20000"/>
              </a:spcAft>
              <a:buSzPct val="80000"/>
            </a:pPr>
            <a:r>
              <a:rPr lang="en-US" sz="2200" b="0">
                <a:solidFill>
                  <a:srgbClr val="000000"/>
                </a:solidFill>
                <a:latin typeface="Arial" charset="0"/>
              </a:rPr>
              <a:t>If impairment indicators are present, then an impairment test must be conducted.</a:t>
            </a:r>
          </a:p>
        </p:txBody>
      </p:sp>
      <p:sp>
        <p:nvSpPr>
          <p:cNvPr id="43013" name="Text Box 5"/>
          <p:cNvSpPr txBox="1">
            <a:spLocks noChangeArrowheads="1"/>
          </p:cNvSpPr>
          <p:nvPr/>
        </p:nvSpPr>
        <p:spPr bwMode="auto">
          <a:xfrm>
            <a:off x="685800" y="1347788"/>
            <a:ext cx="8001000" cy="519112"/>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Recognizing Impairments</a:t>
            </a:r>
          </a:p>
        </p:txBody>
      </p:sp>
      <p:pic>
        <p:nvPicPr>
          <p:cNvPr id="43014" name="Picture 9"/>
          <p:cNvPicPr>
            <a:picLocks noChangeAspect="1" noChangeArrowheads="1"/>
          </p:cNvPicPr>
          <p:nvPr/>
        </p:nvPicPr>
        <p:blipFill>
          <a:blip r:embed="rId3"/>
          <a:srcRect/>
          <a:stretch>
            <a:fillRect/>
          </a:stretch>
        </p:blipFill>
        <p:spPr bwMode="auto">
          <a:xfrm>
            <a:off x="1295400" y="3302000"/>
            <a:ext cx="6543675" cy="3098800"/>
          </a:xfrm>
          <a:prstGeom prst="rect">
            <a:avLst/>
          </a:prstGeom>
          <a:noFill/>
          <a:ln w="28575" cap="sq">
            <a:noFill/>
            <a:miter lim="800000"/>
            <a:headEnd/>
            <a:tailEnd/>
          </a:ln>
        </p:spPr>
      </p:pic>
      <p:sp>
        <p:nvSpPr>
          <p:cNvPr id="43015" name="Text Box 10"/>
          <p:cNvSpPr txBox="1">
            <a:spLocks noChangeArrowheads="1"/>
          </p:cNvSpPr>
          <p:nvPr/>
        </p:nvSpPr>
        <p:spPr bwMode="auto">
          <a:xfrm>
            <a:off x="6248400" y="29718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11-15</a:t>
            </a:r>
          </a:p>
        </p:txBody>
      </p:sp>
    </p:spTree>
    <p:extLst>
      <p:ext uri="{BB962C8B-B14F-4D97-AF65-F5344CB8AC3E}">
        <p14:creationId xmlns:p14="http://schemas.microsoft.com/office/powerpoint/2010/main" val="1111582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1192963" name="Text Box 3"/>
          <p:cNvSpPr txBox="1">
            <a:spLocks noChangeArrowheads="1"/>
          </p:cNvSpPr>
          <p:nvPr/>
        </p:nvSpPr>
        <p:spPr bwMode="auto">
          <a:xfrm>
            <a:off x="1295400" y="64452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a:t>
            </a:r>
          </a:p>
        </p:txBody>
      </p:sp>
      <p:sp>
        <p:nvSpPr>
          <p:cNvPr id="44036" name="Text Box 5"/>
          <p:cNvSpPr txBox="1">
            <a:spLocks noChangeArrowheads="1"/>
          </p:cNvSpPr>
          <p:nvPr/>
        </p:nvSpPr>
        <p:spPr bwMode="auto">
          <a:xfrm>
            <a:off x="685800" y="1219200"/>
            <a:ext cx="8001000" cy="1698625"/>
          </a:xfrm>
          <a:prstGeom prst="rect">
            <a:avLst/>
          </a:prstGeom>
          <a:noFill/>
          <a:ln w="28575" cap="sq" algn="ctr">
            <a:noFill/>
            <a:miter lim="800000"/>
            <a:headEnd type="none" w="sm" len="sm"/>
            <a:tailEnd type="none" w="sm" len="sm"/>
          </a:ln>
        </p:spPr>
        <p:txBody>
          <a:bodyPr>
            <a:spAutoFit/>
          </a:bodyPr>
          <a:lstStyle/>
          <a:p>
            <a:pPr algn="l">
              <a:lnSpc>
                <a:spcPct val="125000"/>
              </a:lnSpc>
              <a:spcBef>
                <a:spcPct val="30000"/>
              </a:spcBef>
              <a:spcAft>
                <a:spcPct val="20000"/>
              </a:spcAft>
              <a:buSzPct val="80000"/>
            </a:pPr>
            <a:r>
              <a:rPr lang="en-US" sz="2100">
                <a:solidFill>
                  <a:srgbClr val="000000"/>
                </a:solidFill>
                <a:latin typeface="Arial" charset="0"/>
              </a:rPr>
              <a:t>Example:  </a:t>
            </a:r>
            <a:r>
              <a:rPr lang="en-US" sz="2100" b="0">
                <a:solidFill>
                  <a:srgbClr val="000000"/>
                </a:solidFill>
                <a:latin typeface="Arial" charset="0"/>
              </a:rPr>
              <a:t>Assume that Cruz Company performs an impairment test for its equipment. The carrying amount of Cruz’s equipment is $200,000, its fair value less costs to sell is $180,000, and its value-in-use is $205,000.</a:t>
            </a:r>
          </a:p>
        </p:txBody>
      </p:sp>
      <p:pic>
        <p:nvPicPr>
          <p:cNvPr id="44037" name="Picture 6"/>
          <p:cNvPicPr>
            <a:picLocks noChangeAspect="1" noChangeArrowheads="1"/>
          </p:cNvPicPr>
          <p:nvPr/>
        </p:nvPicPr>
        <p:blipFill>
          <a:blip r:embed="rId3"/>
          <a:srcRect/>
          <a:stretch>
            <a:fillRect/>
          </a:stretch>
        </p:blipFill>
        <p:spPr bwMode="auto">
          <a:xfrm>
            <a:off x="1295400" y="3302000"/>
            <a:ext cx="6543675" cy="3098800"/>
          </a:xfrm>
          <a:prstGeom prst="rect">
            <a:avLst/>
          </a:prstGeom>
          <a:noFill/>
          <a:ln w="28575" cap="sq">
            <a:noFill/>
            <a:miter lim="800000"/>
            <a:headEnd/>
            <a:tailEnd/>
          </a:ln>
        </p:spPr>
      </p:pic>
      <p:sp>
        <p:nvSpPr>
          <p:cNvPr id="44038" name="Text Box 7"/>
          <p:cNvSpPr txBox="1">
            <a:spLocks noChangeArrowheads="1"/>
          </p:cNvSpPr>
          <p:nvPr/>
        </p:nvSpPr>
        <p:spPr bwMode="auto">
          <a:xfrm>
            <a:off x="6248400" y="29718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11-15</a:t>
            </a:r>
          </a:p>
        </p:txBody>
      </p:sp>
      <p:sp>
        <p:nvSpPr>
          <p:cNvPr id="1192968" name="Rectangle 8"/>
          <p:cNvSpPr>
            <a:spLocks noChangeArrowheads="1"/>
          </p:cNvSpPr>
          <p:nvPr/>
        </p:nvSpPr>
        <p:spPr bwMode="auto">
          <a:xfrm>
            <a:off x="1654175" y="3138488"/>
            <a:ext cx="1136650" cy="366712"/>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$200,000</a:t>
            </a:r>
          </a:p>
        </p:txBody>
      </p:sp>
      <p:sp>
        <p:nvSpPr>
          <p:cNvPr id="1192969" name="Rectangle 9"/>
          <p:cNvSpPr>
            <a:spLocks noChangeArrowheads="1"/>
          </p:cNvSpPr>
          <p:nvPr/>
        </p:nvSpPr>
        <p:spPr bwMode="auto">
          <a:xfrm>
            <a:off x="5181600" y="3138488"/>
            <a:ext cx="1136650" cy="366712"/>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$205,000</a:t>
            </a:r>
          </a:p>
        </p:txBody>
      </p:sp>
      <p:sp>
        <p:nvSpPr>
          <p:cNvPr id="1192970" name="Rectangle 10"/>
          <p:cNvSpPr>
            <a:spLocks noChangeArrowheads="1"/>
          </p:cNvSpPr>
          <p:nvPr/>
        </p:nvSpPr>
        <p:spPr bwMode="auto">
          <a:xfrm>
            <a:off x="4114800" y="6172200"/>
            <a:ext cx="1136650" cy="366713"/>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$180,000</a:t>
            </a:r>
          </a:p>
        </p:txBody>
      </p:sp>
      <p:sp>
        <p:nvSpPr>
          <p:cNvPr id="1192971" name="Rectangle 11"/>
          <p:cNvSpPr>
            <a:spLocks noChangeArrowheads="1"/>
          </p:cNvSpPr>
          <p:nvPr/>
        </p:nvSpPr>
        <p:spPr bwMode="auto">
          <a:xfrm>
            <a:off x="6407150" y="6172200"/>
            <a:ext cx="1136650" cy="366713"/>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$205,000</a:t>
            </a:r>
          </a:p>
        </p:txBody>
      </p:sp>
      <p:sp>
        <p:nvSpPr>
          <p:cNvPr id="1192972" name="Rectangle 12"/>
          <p:cNvSpPr>
            <a:spLocks noChangeArrowheads="1"/>
          </p:cNvSpPr>
          <p:nvPr/>
        </p:nvSpPr>
        <p:spPr bwMode="auto">
          <a:xfrm>
            <a:off x="7010400" y="3581400"/>
            <a:ext cx="1600200" cy="641350"/>
          </a:xfrm>
          <a:prstGeom prst="rect">
            <a:avLst/>
          </a:prstGeom>
          <a:solidFill>
            <a:schemeClr val="bg1"/>
          </a:solidFill>
          <a:ln w="28575" cap="sq">
            <a:noFill/>
            <a:miter lim="800000"/>
            <a:headEnd/>
            <a:tailEnd/>
          </a:ln>
        </p:spPr>
        <p:txBody>
          <a:bodyPr>
            <a:spAutoFit/>
          </a:bodyPr>
          <a:lstStyle/>
          <a:p>
            <a:r>
              <a:rPr lang="en-US">
                <a:solidFill>
                  <a:srgbClr val="000000"/>
                </a:solidFill>
                <a:latin typeface="Arial" charset="0"/>
              </a:rPr>
              <a:t>No Impairment</a:t>
            </a:r>
          </a:p>
        </p:txBody>
      </p:sp>
    </p:spTree>
    <p:extLst>
      <p:ext uri="{BB962C8B-B14F-4D97-AF65-F5344CB8AC3E}">
        <p14:creationId xmlns:p14="http://schemas.microsoft.com/office/powerpoint/2010/main" val="730555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2968"/>
                                        </p:tgtEl>
                                        <p:attrNameLst>
                                          <p:attrName>style.visibility</p:attrName>
                                        </p:attrNameLst>
                                      </p:cBhvr>
                                      <p:to>
                                        <p:strVal val="visible"/>
                                      </p:to>
                                    </p:set>
                                    <p:animEffect transition="in" filter="wipe(left)">
                                      <p:cBhvr>
                                        <p:cTn id="7" dur="500"/>
                                        <p:tgtEl>
                                          <p:spTgt spid="11929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2970"/>
                                        </p:tgtEl>
                                        <p:attrNameLst>
                                          <p:attrName>style.visibility</p:attrName>
                                        </p:attrNameLst>
                                      </p:cBhvr>
                                      <p:to>
                                        <p:strVal val="visible"/>
                                      </p:to>
                                    </p:set>
                                    <p:animEffect transition="in" filter="wipe(left)">
                                      <p:cBhvr>
                                        <p:cTn id="12" dur="500"/>
                                        <p:tgtEl>
                                          <p:spTgt spid="11929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2971"/>
                                        </p:tgtEl>
                                        <p:attrNameLst>
                                          <p:attrName>style.visibility</p:attrName>
                                        </p:attrNameLst>
                                      </p:cBhvr>
                                      <p:to>
                                        <p:strVal val="visible"/>
                                      </p:to>
                                    </p:set>
                                    <p:animEffect transition="in" filter="wipe(left)">
                                      <p:cBhvr>
                                        <p:cTn id="17" dur="500"/>
                                        <p:tgtEl>
                                          <p:spTgt spid="11929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2969"/>
                                        </p:tgtEl>
                                        <p:attrNameLst>
                                          <p:attrName>style.visibility</p:attrName>
                                        </p:attrNameLst>
                                      </p:cBhvr>
                                      <p:to>
                                        <p:strVal val="visible"/>
                                      </p:to>
                                    </p:set>
                                    <p:animEffect transition="in" filter="wipe(left)">
                                      <p:cBhvr>
                                        <p:cTn id="22" dur="500"/>
                                        <p:tgtEl>
                                          <p:spTgt spid="11929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92972"/>
                                        </p:tgtEl>
                                        <p:attrNameLst>
                                          <p:attrName>style.visibility</p:attrName>
                                        </p:attrNameLst>
                                      </p:cBhvr>
                                      <p:to>
                                        <p:strVal val="visible"/>
                                      </p:to>
                                    </p:set>
                                    <p:animEffect transition="in" filter="wipe(left)">
                                      <p:cBhvr>
                                        <p:cTn id="27" dur="500"/>
                                        <p:tgtEl>
                                          <p:spTgt spid="1192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968" grpId="0" animBg="1"/>
      <p:bldP spid="1192969" grpId="0" animBg="1"/>
      <p:bldP spid="1192970" grpId="0" animBg="1"/>
      <p:bldP spid="1192971" grpId="0" animBg="1"/>
      <p:bldP spid="119297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1195011" name="Text Box 3"/>
          <p:cNvSpPr txBox="1">
            <a:spLocks noChangeArrowheads="1"/>
          </p:cNvSpPr>
          <p:nvPr/>
        </p:nvSpPr>
        <p:spPr bwMode="auto">
          <a:xfrm>
            <a:off x="1295400" y="64452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a:t>
            </a:r>
          </a:p>
        </p:txBody>
      </p:sp>
      <p:sp>
        <p:nvSpPr>
          <p:cNvPr id="45060" name="Text Box 4"/>
          <p:cNvSpPr txBox="1">
            <a:spLocks noChangeArrowheads="1"/>
          </p:cNvSpPr>
          <p:nvPr/>
        </p:nvSpPr>
        <p:spPr bwMode="auto">
          <a:xfrm>
            <a:off x="685800" y="1219200"/>
            <a:ext cx="8001000" cy="1296988"/>
          </a:xfrm>
          <a:prstGeom prst="rect">
            <a:avLst/>
          </a:prstGeom>
          <a:noFill/>
          <a:ln w="28575" cap="sq" algn="ctr">
            <a:noFill/>
            <a:miter lim="800000"/>
            <a:headEnd type="none" w="sm" len="sm"/>
            <a:tailEnd type="none" w="sm" len="sm"/>
          </a:ln>
        </p:spPr>
        <p:txBody>
          <a:bodyPr>
            <a:spAutoFit/>
          </a:bodyPr>
          <a:lstStyle/>
          <a:p>
            <a:pPr algn="l">
              <a:lnSpc>
                <a:spcPct val="125000"/>
              </a:lnSpc>
              <a:spcBef>
                <a:spcPct val="30000"/>
              </a:spcBef>
              <a:spcAft>
                <a:spcPct val="20000"/>
              </a:spcAft>
              <a:buSzPct val="80000"/>
            </a:pPr>
            <a:r>
              <a:rPr lang="en-US" sz="2100">
                <a:solidFill>
                  <a:srgbClr val="000000"/>
                </a:solidFill>
                <a:latin typeface="Arial" charset="0"/>
              </a:rPr>
              <a:t>Example:  </a:t>
            </a:r>
            <a:r>
              <a:rPr lang="en-US" sz="2100" b="0">
                <a:solidFill>
                  <a:srgbClr val="000000"/>
                </a:solidFill>
                <a:latin typeface="Arial" charset="0"/>
              </a:rPr>
              <a:t>Assume the same information for Cruz Company except that the value-in-use of Cruz’s equipment is $175,000 rather than $205,000.</a:t>
            </a:r>
          </a:p>
        </p:txBody>
      </p:sp>
      <p:pic>
        <p:nvPicPr>
          <p:cNvPr id="45061" name="Picture 5"/>
          <p:cNvPicPr>
            <a:picLocks noChangeAspect="1" noChangeArrowheads="1"/>
          </p:cNvPicPr>
          <p:nvPr/>
        </p:nvPicPr>
        <p:blipFill>
          <a:blip r:embed="rId3"/>
          <a:srcRect/>
          <a:stretch>
            <a:fillRect/>
          </a:stretch>
        </p:blipFill>
        <p:spPr bwMode="auto">
          <a:xfrm>
            <a:off x="1295400" y="3302000"/>
            <a:ext cx="6543675" cy="3098800"/>
          </a:xfrm>
          <a:prstGeom prst="rect">
            <a:avLst/>
          </a:prstGeom>
          <a:noFill/>
          <a:ln w="28575" cap="sq">
            <a:noFill/>
            <a:miter lim="800000"/>
            <a:headEnd/>
            <a:tailEnd/>
          </a:ln>
        </p:spPr>
      </p:pic>
      <p:sp>
        <p:nvSpPr>
          <p:cNvPr id="45062" name="Text Box 6"/>
          <p:cNvSpPr txBox="1">
            <a:spLocks noChangeArrowheads="1"/>
          </p:cNvSpPr>
          <p:nvPr/>
        </p:nvSpPr>
        <p:spPr bwMode="auto">
          <a:xfrm>
            <a:off x="6248400" y="29718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11-15</a:t>
            </a:r>
          </a:p>
        </p:txBody>
      </p:sp>
      <p:sp>
        <p:nvSpPr>
          <p:cNvPr id="45063" name="Rectangle 7"/>
          <p:cNvSpPr>
            <a:spLocks noChangeArrowheads="1"/>
          </p:cNvSpPr>
          <p:nvPr/>
        </p:nvSpPr>
        <p:spPr bwMode="auto">
          <a:xfrm>
            <a:off x="1654175" y="3138488"/>
            <a:ext cx="1136650" cy="366712"/>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$200,000</a:t>
            </a:r>
          </a:p>
        </p:txBody>
      </p:sp>
      <p:sp>
        <p:nvSpPr>
          <p:cNvPr id="1195016" name="Rectangle 8"/>
          <p:cNvSpPr>
            <a:spLocks noChangeArrowheads="1"/>
          </p:cNvSpPr>
          <p:nvPr/>
        </p:nvSpPr>
        <p:spPr bwMode="auto">
          <a:xfrm>
            <a:off x="5181600" y="3138488"/>
            <a:ext cx="1136650" cy="366712"/>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$180,000</a:t>
            </a:r>
          </a:p>
        </p:txBody>
      </p:sp>
      <p:sp>
        <p:nvSpPr>
          <p:cNvPr id="45065" name="Rectangle 9"/>
          <p:cNvSpPr>
            <a:spLocks noChangeArrowheads="1"/>
          </p:cNvSpPr>
          <p:nvPr/>
        </p:nvSpPr>
        <p:spPr bwMode="auto">
          <a:xfrm>
            <a:off x="4114800" y="6172200"/>
            <a:ext cx="1136650" cy="366713"/>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$180,000</a:t>
            </a:r>
          </a:p>
        </p:txBody>
      </p:sp>
      <p:sp>
        <p:nvSpPr>
          <p:cNvPr id="1195018" name="Rectangle 10"/>
          <p:cNvSpPr>
            <a:spLocks noChangeArrowheads="1"/>
          </p:cNvSpPr>
          <p:nvPr/>
        </p:nvSpPr>
        <p:spPr bwMode="auto">
          <a:xfrm>
            <a:off x="6407150" y="6172200"/>
            <a:ext cx="1136650" cy="366713"/>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$175,000</a:t>
            </a:r>
          </a:p>
        </p:txBody>
      </p:sp>
      <p:sp>
        <p:nvSpPr>
          <p:cNvPr id="1195020" name="AutoShape 12"/>
          <p:cNvSpPr>
            <a:spLocks/>
          </p:cNvSpPr>
          <p:nvPr/>
        </p:nvSpPr>
        <p:spPr bwMode="auto">
          <a:xfrm rot="16200000">
            <a:off x="3848100" y="723900"/>
            <a:ext cx="304800" cy="4495800"/>
          </a:xfrm>
          <a:prstGeom prst="rightBrace">
            <a:avLst>
              <a:gd name="adj1" fmla="val 122917"/>
              <a:gd name="adj2" fmla="val 50000"/>
            </a:avLst>
          </a:prstGeom>
          <a:noFill/>
          <a:ln w="28575" cap="sq">
            <a:solidFill>
              <a:srgbClr val="800000"/>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195021" name="Rectangle 13"/>
          <p:cNvSpPr>
            <a:spLocks noChangeArrowheads="1"/>
          </p:cNvSpPr>
          <p:nvPr/>
        </p:nvSpPr>
        <p:spPr bwMode="auto">
          <a:xfrm>
            <a:off x="3498850" y="2438400"/>
            <a:ext cx="2901950" cy="366713"/>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$20,000 </a:t>
            </a:r>
            <a:r>
              <a:rPr lang="en-US">
                <a:solidFill>
                  <a:srgbClr val="800000"/>
                </a:solidFill>
                <a:latin typeface="Arial" charset="0"/>
              </a:rPr>
              <a:t>Impairment Loss</a:t>
            </a:r>
          </a:p>
        </p:txBody>
      </p:sp>
    </p:spTree>
    <p:extLst>
      <p:ext uri="{BB962C8B-B14F-4D97-AF65-F5344CB8AC3E}">
        <p14:creationId xmlns:p14="http://schemas.microsoft.com/office/powerpoint/2010/main" val="279552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5018"/>
                                        </p:tgtEl>
                                        <p:attrNameLst>
                                          <p:attrName>style.visibility</p:attrName>
                                        </p:attrNameLst>
                                      </p:cBhvr>
                                      <p:to>
                                        <p:strVal val="visible"/>
                                      </p:to>
                                    </p:set>
                                    <p:animEffect transition="in" filter="wipe(left)">
                                      <p:cBhvr>
                                        <p:cTn id="7" dur="500"/>
                                        <p:tgtEl>
                                          <p:spTgt spid="11950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5016"/>
                                        </p:tgtEl>
                                        <p:attrNameLst>
                                          <p:attrName>style.visibility</p:attrName>
                                        </p:attrNameLst>
                                      </p:cBhvr>
                                      <p:to>
                                        <p:strVal val="visible"/>
                                      </p:to>
                                    </p:set>
                                    <p:animEffect transition="in" filter="wipe(left)">
                                      <p:cBhvr>
                                        <p:cTn id="12" dur="500"/>
                                        <p:tgtEl>
                                          <p:spTgt spid="11950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95020"/>
                                        </p:tgtEl>
                                        <p:attrNameLst>
                                          <p:attrName>style.visibility</p:attrName>
                                        </p:attrNameLst>
                                      </p:cBhvr>
                                      <p:to>
                                        <p:strVal val="visible"/>
                                      </p:to>
                                    </p:set>
                                    <p:animEffect transition="in" filter="wipe(down)">
                                      <p:cBhvr>
                                        <p:cTn id="17" dur="500"/>
                                        <p:tgtEl>
                                          <p:spTgt spid="1195020"/>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95021"/>
                                        </p:tgtEl>
                                        <p:attrNameLst>
                                          <p:attrName>style.visibility</p:attrName>
                                        </p:attrNameLst>
                                      </p:cBhvr>
                                      <p:to>
                                        <p:strVal val="visible"/>
                                      </p:to>
                                    </p:set>
                                    <p:animEffect transition="in" filter="wipe(left)">
                                      <p:cBhvr>
                                        <p:cTn id="21" dur="500"/>
                                        <p:tgtEl>
                                          <p:spTgt spid="1195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6" grpId="0" animBg="1"/>
      <p:bldP spid="1195018" grpId="0" animBg="1"/>
      <p:bldP spid="1195020" grpId="0" animBg="1"/>
      <p:bldP spid="11950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1197059" name="Text Box 3"/>
          <p:cNvSpPr txBox="1">
            <a:spLocks noChangeArrowheads="1"/>
          </p:cNvSpPr>
          <p:nvPr/>
        </p:nvSpPr>
        <p:spPr bwMode="auto">
          <a:xfrm>
            <a:off x="1295400" y="64452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a:t>
            </a:r>
          </a:p>
        </p:txBody>
      </p:sp>
      <p:sp>
        <p:nvSpPr>
          <p:cNvPr id="46084" name="Text Box 4"/>
          <p:cNvSpPr txBox="1">
            <a:spLocks noChangeArrowheads="1"/>
          </p:cNvSpPr>
          <p:nvPr/>
        </p:nvSpPr>
        <p:spPr bwMode="auto">
          <a:xfrm>
            <a:off x="685800" y="1219200"/>
            <a:ext cx="8001000" cy="1296988"/>
          </a:xfrm>
          <a:prstGeom prst="rect">
            <a:avLst/>
          </a:prstGeom>
          <a:noFill/>
          <a:ln w="28575" cap="sq" algn="ctr">
            <a:noFill/>
            <a:miter lim="800000"/>
            <a:headEnd type="none" w="sm" len="sm"/>
            <a:tailEnd type="none" w="sm" len="sm"/>
          </a:ln>
        </p:spPr>
        <p:txBody>
          <a:bodyPr>
            <a:spAutoFit/>
          </a:bodyPr>
          <a:lstStyle/>
          <a:p>
            <a:pPr algn="l">
              <a:lnSpc>
                <a:spcPct val="125000"/>
              </a:lnSpc>
              <a:spcBef>
                <a:spcPct val="30000"/>
              </a:spcBef>
              <a:spcAft>
                <a:spcPct val="20000"/>
              </a:spcAft>
              <a:buSzPct val="80000"/>
            </a:pPr>
            <a:r>
              <a:rPr lang="en-US" sz="2100">
                <a:solidFill>
                  <a:srgbClr val="000000"/>
                </a:solidFill>
                <a:latin typeface="Arial" charset="0"/>
              </a:rPr>
              <a:t>Example:  </a:t>
            </a:r>
            <a:r>
              <a:rPr lang="en-US" sz="2100" b="0">
                <a:solidFill>
                  <a:srgbClr val="000000"/>
                </a:solidFill>
                <a:latin typeface="Arial" charset="0"/>
              </a:rPr>
              <a:t>Assume the same information for Cruz Company except that the value-in-use of Cruz’s equipment is $175,000 rather than $205,000.</a:t>
            </a:r>
          </a:p>
        </p:txBody>
      </p:sp>
      <p:pic>
        <p:nvPicPr>
          <p:cNvPr id="46085" name="Picture 5"/>
          <p:cNvPicPr>
            <a:picLocks noChangeAspect="1" noChangeArrowheads="1"/>
          </p:cNvPicPr>
          <p:nvPr/>
        </p:nvPicPr>
        <p:blipFill>
          <a:blip r:embed="rId3"/>
          <a:srcRect/>
          <a:stretch>
            <a:fillRect/>
          </a:stretch>
        </p:blipFill>
        <p:spPr bwMode="auto">
          <a:xfrm>
            <a:off x="1295400" y="3302000"/>
            <a:ext cx="6543675" cy="3098800"/>
          </a:xfrm>
          <a:prstGeom prst="rect">
            <a:avLst/>
          </a:prstGeom>
          <a:noFill/>
          <a:ln w="28575" cap="sq">
            <a:noFill/>
            <a:miter lim="800000"/>
            <a:headEnd/>
            <a:tailEnd/>
          </a:ln>
        </p:spPr>
      </p:pic>
      <p:sp>
        <p:nvSpPr>
          <p:cNvPr id="46086" name="Text Box 6"/>
          <p:cNvSpPr txBox="1">
            <a:spLocks noChangeArrowheads="1"/>
          </p:cNvSpPr>
          <p:nvPr/>
        </p:nvSpPr>
        <p:spPr bwMode="auto">
          <a:xfrm>
            <a:off x="6248400" y="29718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11-15</a:t>
            </a:r>
          </a:p>
        </p:txBody>
      </p:sp>
      <p:sp>
        <p:nvSpPr>
          <p:cNvPr id="46087" name="Rectangle 7"/>
          <p:cNvSpPr>
            <a:spLocks noChangeArrowheads="1"/>
          </p:cNvSpPr>
          <p:nvPr/>
        </p:nvSpPr>
        <p:spPr bwMode="auto">
          <a:xfrm>
            <a:off x="1654175" y="3138488"/>
            <a:ext cx="1136650" cy="366712"/>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$200,000</a:t>
            </a:r>
          </a:p>
        </p:txBody>
      </p:sp>
      <p:sp>
        <p:nvSpPr>
          <p:cNvPr id="46088" name="Rectangle 8"/>
          <p:cNvSpPr>
            <a:spLocks noChangeArrowheads="1"/>
          </p:cNvSpPr>
          <p:nvPr/>
        </p:nvSpPr>
        <p:spPr bwMode="auto">
          <a:xfrm>
            <a:off x="5181600" y="3138488"/>
            <a:ext cx="1136650" cy="366712"/>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$180,000</a:t>
            </a:r>
          </a:p>
        </p:txBody>
      </p:sp>
      <p:sp>
        <p:nvSpPr>
          <p:cNvPr id="1197068" name="Rectangle 12"/>
          <p:cNvSpPr>
            <a:spLocks noChangeArrowheads="1"/>
          </p:cNvSpPr>
          <p:nvPr/>
        </p:nvSpPr>
        <p:spPr bwMode="auto">
          <a:xfrm>
            <a:off x="1066800" y="4267200"/>
            <a:ext cx="7086600" cy="2362200"/>
          </a:xfrm>
          <a:prstGeom prst="rect">
            <a:avLst/>
          </a:prstGeom>
          <a:solidFill>
            <a:schemeClr val="bg1"/>
          </a:solidFill>
          <a:ln w="28575" cap="sq">
            <a:no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197069" name="Rectangle 13"/>
          <p:cNvSpPr>
            <a:spLocks noChangeArrowheads="1"/>
          </p:cNvSpPr>
          <p:nvPr/>
        </p:nvSpPr>
        <p:spPr bwMode="auto">
          <a:xfrm>
            <a:off x="914400" y="4572000"/>
            <a:ext cx="7467600" cy="1471613"/>
          </a:xfrm>
          <a:prstGeom prst="rect">
            <a:avLst/>
          </a:prstGeom>
          <a:noFill/>
          <a:ln w="28575" cap="sq" algn="ctr">
            <a:noFill/>
            <a:miter lim="800000"/>
            <a:headEnd/>
            <a:tailEnd/>
          </a:ln>
        </p:spPr>
        <p:txBody>
          <a:bodyPr>
            <a:spAutoFit/>
          </a:bodyPr>
          <a:lstStyle/>
          <a:p>
            <a:pPr marL="457200" indent="-457200" algn="l">
              <a:lnSpc>
                <a:spcPct val="125000"/>
              </a:lnSpc>
              <a:spcBef>
                <a:spcPct val="30000"/>
              </a:spcBef>
              <a:spcAft>
                <a:spcPct val="20000"/>
              </a:spcAft>
              <a:buSzPct val="80000"/>
              <a:tabLst>
                <a:tab pos="5772150" algn="r"/>
                <a:tab pos="7143750" algn="r"/>
              </a:tabLst>
            </a:pPr>
            <a:r>
              <a:rPr lang="en-US" sz="2100" b="0">
                <a:solidFill>
                  <a:srgbClr val="000000"/>
                </a:solidFill>
                <a:latin typeface="Arial" charset="0"/>
              </a:rPr>
              <a:t>Cruz makes the following entry to record the impairment loss.</a:t>
            </a:r>
          </a:p>
          <a:p>
            <a:pPr marL="457200" indent="-457200" algn="l">
              <a:spcBef>
                <a:spcPct val="40000"/>
              </a:spcBef>
              <a:tabLst>
                <a:tab pos="5772150" algn="r"/>
                <a:tab pos="7143750" algn="r"/>
              </a:tabLst>
            </a:pPr>
            <a:r>
              <a:rPr lang="en-US" sz="2100" b="0">
                <a:latin typeface="Arial" charset="0"/>
              </a:rPr>
              <a:t>Loss on Impairment 	20,000</a:t>
            </a:r>
          </a:p>
          <a:p>
            <a:pPr marL="457200" indent="-457200" algn="l">
              <a:spcBef>
                <a:spcPct val="45000"/>
              </a:spcBef>
              <a:tabLst>
                <a:tab pos="5772150" algn="r"/>
                <a:tab pos="7143750" algn="r"/>
              </a:tabLst>
            </a:pPr>
            <a:r>
              <a:rPr lang="en-US" sz="2100" b="0">
                <a:latin typeface="Arial" charset="0"/>
              </a:rPr>
              <a:t>	Accumulated Depreciation—Equipment		20,000</a:t>
            </a:r>
          </a:p>
        </p:txBody>
      </p:sp>
      <p:sp>
        <p:nvSpPr>
          <p:cNvPr id="1197071" name="AutoShape 15"/>
          <p:cNvSpPr>
            <a:spLocks/>
          </p:cNvSpPr>
          <p:nvPr/>
        </p:nvSpPr>
        <p:spPr bwMode="auto">
          <a:xfrm rot="16200000">
            <a:off x="3848100" y="723900"/>
            <a:ext cx="304800" cy="4495800"/>
          </a:xfrm>
          <a:prstGeom prst="rightBrace">
            <a:avLst>
              <a:gd name="adj1" fmla="val 122917"/>
              <a:gd name="adj2" fmla="val 50000"/>
            </a:avLst>
          </a:prstGeom>
          <a:noFill/>
          <a:ln w="28575" cap="sq">
            <a:solidFill>
              <a:srgbClr val="800000"/>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46092" name="Rectangle 16"/>
          <p:cNvSpPr>
            <a:spLocks noChangeArrowheads="1"/>
          </p:cNvSpPr>
          <p:nvPr/>
        </p:nvSpPr>
        <p:spPr bwMode="auto">
          <a:xfrm>
            <a:off x="3498850" y="2438400"/>
            <a:ext cx="2901950" cy="366713"/>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$20,000 </a:t>
            </a:r>
            <a:r>
              <a:rPr lang="en-US">
                <a:solidFill>
                  <a:srgbClr val="800000"/>
                </a:solidFill>
                <a:latin typeface="Arial" charset="0"/>
              </a:rPr>
              <a:t>Impairment Loss</a:t>
            </a:r>
          </a:p>
        </p:txBody>
      </p:sp>
    </p:spTree>
    <p:extLst>
      <p:ext uri="{BB962C8B-B14F-4D97-AF65-F5344CB8AC3E}">
        <p14:creationId xmlns:p14="http://schemas.microsoft.com/office/powerpoint/2010/main" val="799346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7069">
                                            <p:txEl>
                                              <p:pRg st="0" end="0"/>
                                            </p:txEl>
                                          </p:spTgt>
                                        </p:tgtEl>
                                        <p:attrNameLst>
                                          <p:attrName>style.visibility</p:attrName>
                                        </p:attrNameLst>
                                      </p:cBhvr>
                                      <p:to>
                                        <p:strVal val="visible"/>
                                      </p:to>
                                    </p:set>
                                    <p:animEffect transition="in" filter="wipe(left)">
                                      <p:cBhvr>
                                        <p:cTn id="7" dur="500"/>
                                        <p:tgtEl>
                                          <p:spTgt spid="11970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7069">
                                            <p:txEl>
                                              <p:pRg st="1" end="1"/>
                                            </p:txEl>
                                          </p:spTgt>
                                        </p:tgtEl>
                                        <p:attrNameLst>
                                          <p:attrName>style.visibility</p:attrName>
                                        </p:attrNameLst>
                                      </p:cBhvr>
                                      <p:to>
                                        <p:strVal val="visible"/>
                                      </p:to>
                                    </p:set>
                                    <p:animEffect transition="in" filter="wipe(left)">
                                      <p:cBhvr>
                                        <p:cTn id="12" dur="500"/>
                                        <p:tgtEl>
                                          <p:spTgt spid="11970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7069">
                                            <p:txEl>
                                              <p:pRg st="2" end="2"/>
                                            </p:txEl>
                                          </p:spTgt>
                                        </p:tgtEl>
                                        <p:attrNameLst>
                                          <p:attrName>style.visibility</p:attrName>
                                        </p:attrNameLst>
                                      </p:cBhvr>
                                      <p:to>
                                        <p:strVal val="visible"/>
                                      </p:to>
                                    </p:set>
                                    <p:animEffect transition="in" filter="wipe(left)">
                                      <p:cBhvr>
                                        <p:cTn id="17" dur="500"/>
                                        <p:tgtEl>
                                          <p:spTgt spid="11970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706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bwMode="auto">
          <a:xfrm>
            <a:off x="457200" y="377825"/>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1199107" name="Text Box 3"/>
          <p:cNvSpPr txBox="1">
            <a:spLocks noChangeArrowheads="1"/>
          </p:cNvSpPr>
          <p:nvPr/>
        </p:nvSpPr>
        <p:spPr bwMode="auto">
          <a:xfrm>
            <a:off x="1295400" y="64452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a:t>
            </a:r>
          </a:p>
        </p:txBody>
      </p:sp>
      <p:sp>
        <p:nvSpPr>
          <p:cNvPr id="47108" name="Text Box 4"/>
          <p:cNvSpPr txBox="1">
            <a:spLocks noChangeArrowheads="1"/>
          </p:cNvSpPr>
          <p:nvPr/>
        </p:nvSpPr>
        <p:spPr bwMode="auto">
          <a:xfrm>
            <a:off x="685800" y="1887538"/>
            <a:ext cx="8077200" cy="4360862"/>
          </a:xfrm>
          <a:prstGeom prst="rect">
            <a:avLst/>
          </a:prstGeom>
          <a:noFill/>
          <a:ln w="28575" cap="sq" algn="ctr">
            <a:noFill/>
            <a:miter lim="800000"/>
            <a:headEnd type="none" w="sm" len="sm"/>
            <a:tailEnd type="none" w="sm" len="sm"/>
          </a:ln>
        </p:spPr>
        <p:txBody>
          <a:bodyPr>
            <a:spAutoFit/>
          </a:bodyPr>
          <a:lstStyle/>
          <a:p>
            <a:pPr algn="l">
              <a:lnSpc>
                <a:spcPct val="125000"/>
              </a:lnSpc>
              <a:spcBef>
                <a:spcPct val="30000"/>
              </a:spcBef>
              <a:buSzPct val="80000"/>
            </a:pPr>
            <a:r>
              <a:rPr lang="en-US" b="0">
                <a:solidFill>
                  <a:srgbClr val="000000"/>
                </a:solidFill>
                <a:latin typeface="Arial" charset="0"/>
              </a:rPr>
              <a:t>At December 31, 2011, Hanoi Company has equipment with a cost of VND26,000,000, and accumulated depreciation of VND12,000,000. The equipment has a total useful life of four years with a residual value of VND2,000,000. The following information relates to this equipment. </a:t>
            </a:r>
          </a:p>
          <a:p>
            <a:pPr marL="685800" lvl="1" indent="-457200" algn="l">
              <a:lnSpc>
                <a:spcPct val="125000"/>
              </a:lnSpc>
              <a:spcBef>
                <a:spcPct val="30000"/>
              </a:spcBef>
              <a:spcAft>
                <a:spcPct val="20000"/>
              </a:spcAft>
              <a:buFontTx/>
              <a:buAutoNum type="arabicPeriod"/>
            </a:pPr>
            <a:r>
              <a:rPr lang="en-US" b="0">
                <a:solidFill>
                  <a:srgbClr val="000000"/>
                </a:solidFill>
                <a:latin typeface="Arial" charset="0"/>
              </a:rPr>
              <a:t>The equipment’s carrying amount at December 31, 2011, is VND14,000,000 (VND26,000,000  VND12,000,000).</a:t>
            </a:r>
          </a:p>
          <a:p>
            <a:pPr marL="685800" lvl="1" indent="-457200" algn="l">
              <a:lnSpc>
                <a:spcPct val="125000"/>
              </a:lnSpc>
              <a:spcBef>
                <a:spcPct val="30000"/>
              </a:spcBef>
              <a:spcAft>
                <a:spcPct val="20000"/>
              </a:spcAft>
              <a:buFontTx/>
              <a:buAutoNum type="arabicPeriod"/>
            </a:pPr>
            <a:r>
              <a:rPr lang="en-US" b="0">
                <a:solidFill>
                  <a:srgbClr val="000000"/>
                </a:solidFill>
                <a:latin typeface="Arial" charset="0"/>
              </a:rPr>
              <a:t>Hanoi uses straight-line depreciation. Depreciation was VND6,000,000 for 2011 and is recorded.</a:t>
            </a:r>
          </a:p>
          <a:p>
            <a:pPr marL="685800" lvl="1" indent="-457200" algn="l">
              <a:lnSpc>
                <a:spcPct val="125000"/>
              </a:lnSpc>
              <a:spcBef>
                <a:spcPct val="30000"/>
              </a:spcBef>
              <a:spcAft>
                <a:spcPct val="20000"/>
              </a:spcAft>
              <a:buFontTx/>
              <a:buAutoNum type="arabicPeriod"/>
            </a:pPr>
            <a:r>
              <a:rPr lang="en-US" b="0">
                <a:solidFill>
                  <a:srgbClr val="000000"/>
                </a:solidFill>
                <a:latin typeface="Arial" charset="0"/>
              </a:rPr>
              <a:t>Hanoi has determined that the recoverable amount for this asset at December 31, 2011, is VND11,000,000.</a:t>
            </a:r>
          </a:p>
          <a:p>
            <a:pPr marL="685800" lvl="1" indent="-457200" algn="l">
              <a:lnSpc>
                <a:spcPct val="125000"/>
              </a:lnSpc>
              <a:spcBef>
                <a:spcPct val="30000"/>
              </a:spcBef>
              <a:spcAft>
                <a:spcPct val="20000"/>
              </a:spcAft>
              <a:buFontTx/>
              <a:buAutoNum type="arabicPeriod"/>
            </a:pPr>
            <a:r>
              <a:rPr lang="en-US" b="0">
                <a:solidFill>
                  <a:srgbClr val="000000"/>
                </a:solidFill>
                <a:latin typeface="Arial" charset="0"/>
              </a:rPr>
              <a:t>The remaining useful life after December 31, 2011, is two years.</a:t>
            </a:r>
          </a:p>
        </p:txBody>
      </p:sp>
      <p:sp>
        <p:nvSpPr>
          <p:cNvPr id="47109" name="Text Box 5"/>
          <p:cNvSpPr txBox="1">
            <a:spLocks noChangeArrowheads="1"/>
          </p:cNvSpPr>
          <p:nvPr/>
        </p:nvSpPr>
        <p:spPr bwMode="auto">
          <a:xfrm>
            <a:off x="685800" y="1274763"/>
            <a:ext cx="4953000" cy="519112"/>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Impairments Illustrations</a:t>
            </a:r>
          </a:p>
        </p:txBody>
      </p:sp>
      <p:sp>
        <p:nvSpPr>
          <p:cNvPr id="47110" name="Text Box 8"/>
          <p:cNvSpPr txBox="1">
            <a:spLocks noChangeArrowheads="1"/>
          </p:cNvSpPr>
          <p:nvPr/>
        </p:nvSpPr>
        <p:spPr bwMode="auto">
          <a:xfrm>
            <a:off x="6400800" y="1295400"/>
            <a:ext cx="1219200" cy="476250"/>
          </a:xfrm>
          <a:prstGeom prst="rect">
            <a:avLst/>
          </a:prstGeom>
          <a:solidFill>
            <a:srgbClr val="FFFF99"/>
          </a:solidFill>
          <a:ln w="19050" cap="sq" algn="ctr">
            <a:solidFill>
              <a:schemeClr val="tx1"/>
            </a:solidFill>
            <a:miter lim="800000"/>
            <a:headEnd/>
            <a:tailEnd/>
          </a:ln>
        </p:spPr>
        <p:txBody>
          <a:bodyPr>
            <a:spAutoFit/>
          </a:bodyPr>
          <a:lstStyle/>
          <a:p>
            <a:pPr>
              <a:buSzPct val="80000"/>
            </a:pPr>
            <a:r>
              <a:rPr lang="en-US" sz="2400">
                <a:solidFill>
                  <a:srgbClr val="000000"/>
                </a:solidFill>
                <a:latin typeface="Arial" charset="0"/>
              </a:rPr>
              <a:t>Case 1</a:t>
            </a:r>
          </a:p>
        </p:txBody>
      </p:sp>
    </p:spTree>
    <p:extLst>
      <p:ext uri="{BB962C8B-B14F-4D97-AF65-F5344CB8AC3E}">
        <p14:creationId xmlns:p14="http://schemas.microsoft.com/office/powerpoint/2010/main" val="2821545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8"/>
          <p:cNvSpPr txBox="1">
            <a:spLocks noChangeArrowheads="1"/>
          </p:cNvSpPr>
          <p:nvPr/>
        </p:nvSpPr>
        <p:spPr bwMode="auto">
          <a:xfrm>
            <a:off x="685800" y="1219200"/>
            <a:ext cx="8001000" cy="895350"/>
          </a:xfrm>
          <a:prstGeom prst="rect">
            <a:avLst/>
          </a:prstGeom>
          <a:noFill/>
          <a:ln w="28575" cap="sq" algn="ctr">
            <a:noFill/>
            <a:miter lim="800000"/>
            <a:headEnd type="none" w="sm" len="sm"/>
            <a:tailEnd type="none" w="sm" len="sm"/>
          </a:ln>
        </p:spPr>
        <p:txBody>
          <a:bodyPr>
            <a:spAutoFit/>
          </a:bodyPr>
          <a:lstStyle/>
          <a:p>
            <a:pPr algn="l">
              <a:lnSpc>
                <a:spcPct val="125000"/>
              </a:lnSpc>
              <a:spcBef>
                <a:spcPct val="30000"/>
              </a:spcBef>
              <a:spcAft>
                <a:spcPct val="20000"/>
              </a:spcAft>
              <a:buSzPct val="80000"/>
            </a:pPr>
            <a:r>
              <a:rPr lang="en-US" sz="2100">
                <a:solidFill>
                  <a:srgbClr val="000000"/>
                </a:solidFill>
                <a:latin typeface="Arial" charset="0"/>
              </a:rPr>
              <a:t>Case 1:  </a:t>
            </a:r>
            <a:r>
              <a:rPr lang="en-US" sz="2100" b="0">
                <a:solidFill>
                  <a:srgbClr val="000000"/>
                </a:solidFill>
                <a:latin typeface="Arial" charset="0"/>
              </a:rPr>
              <a:t>Hanoi records the impairment on its equipment at December 31, 2011, as follows.</a:t>
            </a:r>
          </a:p>
        </p:txBody>
      </p:sp>
      <p:sp>
        <p:nvSpPr>
          <p:cNvPr id="1201154" name="Rectangle 2"/>
          <p:cNvSpPr>
            <a:spLocks noGrp="1" noChangeArrowheads="1"/>
          </p:cNvSpPr>
          <p:nvPr>
            <p:ph type="title"/>
          </p:nvPr>
        </p:nvSpPr>
        <p:spPr bwMode="auto">
          <a:xfrm>
            <a:off x="457200" y="377825"/>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1201155" name="Text Box 3"/>
          <p:cNvSpPr txBox="1">
            <a:spLocks noChangeArrowheads="1"/>
          </p:cNvSpPr>
          <p:nvPr/>
        </p:nvSpPr>
        <p:spPr bwMode="auto">
          <a:xfrm>
            <a:off x="1295400" y="64452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a:t>
            </a:r>
          </a:p>
        </p:txBody>
      </p:sp>
      <p:pic>
        <p:nvPicPr>
          <p:cNvPr id="48133" name="Picture 9"/>
          <p:cNvPicPr>
            <a:picLocks noChangeAspect="1" noChangeArrowheads="1"/>
          </p:cNvPicPr>
          <p:nvPr/>
        </p:nvPicPr>
        <p:blipFill>
          <a:blip r:embed="rId3"/>
          <a:srcRect/>
          <a:stretch>
            <a:fillRect/>
          </a:stretch>
        </p:blipFill>
        <p:spPr bwMode="auto">
          <a:xfrm>
            <a:off x="1295400" y="3378200"/>
            <a:ext cx="6543675" cy="3098800"/>
          </a:xfrm>
          <a:prstGeom prst="rect">
            <a:avLst/>
          </a:prstGeom>
          <a:noFill/>
          <a:ln w="28575" cap="sq">
            <a:noFill/>
            <a:miter lim="800000"/>
            <a:headEnd/>
            <a:tailEnd/>
          </a:ln>
        </p:spPr>
      </p:pic>
      <p:sp>
        <p:nvSpPr>
          <p:cNvPr id="48134" name="Text Box 10"/>
          <p:cNvSpPr txBox="1">
            <a:spLocks noChangeArrowheads="1"/>
          </p:cNvSpPr>
          <p:nvPr/>
        </p:nvSpPr>
        <p:spPr bwMode="auto">
          <a:xfrm>
            <a:off x="6934200" y="30480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11-15</a:t>
            </a:r>
          </a:p>
        </p:txBody>
      </p:sp>
      <p:sp>
        <p:nvSpPr>
          <p:cNvPr id="48135" name="Rectangle 11"/>
          <p:cNvSpPr>
            <a:spLocks noChangeArrowheads="1"/>
          </p:cNvSpPr>
          <p:nvPr/>
        </p:nvSpPr>
        <p:spPr bwMode="auto">
          <a:xfrm>
            <a:off x="1390650" y="3214688"/>
            <a:ext cx="1809750" cy="366712"/>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VND14,000,000</a:t>
            </a:r>
          </a:p>
        </p:txBody>
      </p:sp>
      <p:sp>
        <p:nvSpPr>
          <p:cNvPr id="48136" name="Rectangle 12"/>
          <p:cNvSpPr>
            <a:spLocks noChangeArrowheads="1"/>
          </p:cNvSpPr>
          <p:nvPr/>
        </p:nvSpPr>
        <p:spPr bwMode="auto">
          <a:xfrm>
            <a:off x="4845050" y="3219450"/>
            <a:ext cx="1809750" cy="366713"/>
          </a:xfrm>
          <a:prstGeom prst="rect">
            <a:avLst/>
          </a:prstGeom>
          <a:solidFill>
            <a:schemeClr val="bg1"/>
          </a:solidFill>
          <a:ln w="28575" cap="sq" algn="ctr">
            <a:noFill/>
            <a:miter lim="800000"/>
            <a:headEnd/>
            <a:tailEnd/>
          </a:ln>
        </p:spPr>
        <p:txBody>
          <a:bodyPr wrap="none">
            <a:spAutoFit/>
          </a:bodyPr>
          <a:lstStyle/>
          <a:p>
            <a:r>
              <a:rPr lang="en-US">
                <a:solidFill>
                  <a:srgbClr val="000000"/>
                </a:solidFill>
                <a:latin typeface="Arial" charset="0"/>
              </a:rPr>
              <a:t>VND11,000,000</a:t>
            </a:r>
          </a:p>
        </p:txBody>
      </p:sp>
      <p:sp>
        <p:nvSpPr>
          <p:cNvPr id="1201167" name="AutoShape 15"/>
          <p:cNvSpPr>
            <a:spLocks/>
          </p:cNvSpPr>
          <p:nvPr/>
        </p:nvSpPr>
        <p:spPr bwMode="auto">
          <a:xfrm rot="16200000">
            <a:off x="3848100" y="800100"/>
            <a:ext cx="304800" cy="4495800"/>
          </a:xfrm>
          <a:prstGeom prst="rightBrace">
            <a:avLst>
              <a:gd name="adj1" fmla="val 122917"/>
              <a:gd name="adj2" fmla="val 50000"/>
            </a:avLst>
          </a:prstGeom>
          <a:noFill/>
          <a:ln w="28575" cap="sq">
            <a:solidFill>
              <a:srgbClr val="800000"/>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48138" name="Rectangle 16"/>
          <p:cNvSpPr>
            <a:spLocks noChangeArrowheads="1"/>
          </p:cNvSpPr>
          <p:nvPr/>
        </p:nvSpPr>
        <p:spPr bwMode="auto">
          <a:xfrm>
            <a:off x="3130550" y="2514600"/>
            <a:ext cx="3638550" cy="366713"/>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VND3,000,000  </a:t>
            </a:r>
            <a:r>
              <a:rPr lang="en-US">
                <a:solidFill>
                  <a:srgbClr val="800000"/>
                </a:solidFill>
                <a:latin typeface="Arial" charset="0"/>
              </a:rPr>
              <a:t>Impairment Loss</a:t>
            </a:r>
          </a:p>
        </p:txBody>
      </p:sp>
      <p:sp>
        <p:nvSpPr>
          <p:cNvPr id="1201169" name="Rectangle 17"/>
          <p:cNvSpPr>
            <a:spLocks noChangeArrowheads="1"/>
          </p:cNvSpPr>
          <p:nvPr/>
        </p:nvSpPr>
        <p:spPr bwMode="auto">
          <a:xfrm>
            <a:off x="1066800" y="4267200"/>
            <a:ext cx="7086600" cy="2362200"/>
          </a:xfrm>
          <a:prstGeom prst="rect">
            <a:avLst/>
          </a:prstGeom>
          <a:solidFill>
            <a:schemeClr val="bg1"/>
          </a:solidFill>
          <a:ln w="28575" cap="sq">
            <a:no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201170" name="Rectangle 18"/>
          <p:cNvSpPr>
            <a:spLocks noChangeArrowheads="1"/>
          </p:cNvSpPr>
          <p:nvPr/>
        </p:nvSpPr>
        <p:spPr bwMode="auto">
          <a:xfrm>
            <a:off x="914400" y="4800600"/>
            <a:ext cx="7467600" cy="1006475"/>
          </a:xfrm>
          <a:prstGeom prst="rect">
            <a:avLst/>
          </a:prstGeom>
          <a:noFill/>
          <a:ln w="28575" cap="sq" algn="ctr">
            <a:noFill/>
            <a:miter lim="800000"/>
            <a:headEnd/>
            <a:tailEnd/>
          </a:ln>
        </p:spPr>
        <p:txBody>
          <a:bodyPr>
            <a:spAutoFit/>
          </a:bodyPr>
          <a:lstStyle/>
          <a:p>
            <a:pPr marL="457200" indent="-457200" algn="l">
              <a:lnSpc>
                <a:spcPct val="125000"/>
              </a:lnSpc>
              <a:spcBef>
                <a:spcPct val="30000"/>
              </a:spcBef>
              <a:spcAft>
                <a:spcPct val="20000"/>
              </a:spcAft>
              <a:buSzPct val="80000"/>
              <a:tabLst>
                <a:tab pos="5772150" algn="r"/>
                <a:tab pos="7143750" algn="r"/>
              </a:tabLst>
            </a:pPr>
            <a:r>
              <a:rPr lang="en-US" sz="2100" b="0">
                <a:latin typeface="Arial" charset="0"/>
              </a:rPr>
              <a:t>Loss on Impairment 	3,000,000</a:t>
            </a:r>
          </a:p>
          <a:p>
            <a:pPr marL="457200" indent="-457200" algn="l">
              <a:spcBef>
                <a:spcPct val="40000"/>
              </a:spcBef>
              <a:tabLst>
                <a:tab pos="5772150" algn="r"/>
                <a:tab pos="7143750" algn="r"/>
              </a:tabLst>
            </a:pPr>
            <a:r>
              <a:rPr lang="en-US" sz="2100" b="0">
                <a:latin typeface="Arial" charset="0"/>
              </a:rPr>
              <a:t>	Accumulated Depreciation—Equipment		3,000,000</a:t>
            </a:r>
          </a:p>
        </p:txBody>
      </p:sp>
    </p:spTree>
    <p:extLst>
      <p:ext uri="{BB962C8B-B14F-4D97-AF65-F5344CB8AC3E}">
        <p14:creationId xmlns:p14="http://schemas.microsoft.com/office/powerpoint/2010/main" val="1833310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1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01170">
                                            <p:txEl>
                                              <p:pRg st="0" end="0"/>
                                            </p:txEl>
                                          </p:spTgt>
                                        </p:tgtEl>
                                        <p:attrNameLst>
                                          <p:attrName>style.visibility</p:attrName>
                                        </p:attrNameLst>
                                      </p:cBhvr>
                                      <p:to>
                                        <p:strVal val="visible"/>
                                      </p:to>
                                    </p:set>
                                    <p:animEffect transition="in" filter="wipe(left)">
                                      <p:cBhvr>
                                        <p:cTn id="11" dur="500"/>
                                        <p:tgtEl>
                                          <p:spTgt spid="120117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01170">
                                            <p:txEl>
                                              <p:pRg st="1" end="1"/>
                                            </p:txEl>
                                          </p:spTgt>
                                        </p:tgtEl>
                                        <p:attrNameLst>
                                          <p:attrName>style.visibility</p:attrName>
                                        </p:attrNameLst>
                                      </p:cBhvr>
                                      <p:to>
                                        <p:strVal val="visible"/>
                                      </p:to>
                                    </p:set>
                                    <p:animEffect transition="in" filter="wipe(left)">
                                      <p:cBhvr>
                                        <p:cTn id="16" dur="500"/>
                                        <p:tgtEl>
                                          <p:spTgt spid="12011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169" grpId="0" animBg="1"/>
      <p:bldP spid="120117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1" name="Rectangle 3"/>
          <p:cNvSpPr>
            <a:spLocks noGrp="1" noChangeArrowheads="1"/>
          </p:cNvSpPr>
          <p:nvPr>
            <p:ph type="title"/>
          </p:nvPr>
        </p:nvSpPr>
        <p:spPr bwMode="auto">
          <a:xfrm>
            <a:off x="457200" y="377825"/>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1205252" name="Text Box 4"/>
          <p:cNvSpPr txBox="1">
            <a:spLocks noChangeArrowheads="1"/>
          </p:cNvSpPr>
          <p:nvPr/>
        </p:nvSpPr>
        <p:spPr bwMode="auto">
          <a:xfrm>
            <a:off x="1295400" y="64452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a:t>
            </a:r>
          </a:p>
        </p:txBody>
      </p:sp>
      <p:sp>
        <p:nvSpPr>
          <p:cNvPr id="1205260" name="Rectangle 12"/>
          <p:cNvSpPr>
            <a:spLocks noChangeArrowheads="1"/>
          </p:cNvSpPr>
          <p:nvPr/>
        </p:nvSpPr>
        <p:spPr bwMode="auto">
          <a:xfrm>
            <a:off x="914400" y="5105400"/>
            <a:ext cx="7467600" cy="960438"/>
          </a:xfrm>
          <a:prstGeom prst="rect">
            <a:avLst/>
          </a:prstGeom>
          <a:noFill/>
          <a:ln w="28575" cap="sq" algn="ctr">
            <a:noFill/>
            <a:miter lim="800000"/>
            <a:headEnd/>
            <a:tailEnd/>
          </a:ln>
        </p:spPr>
        <p:txBody>
          <a:bodyPr>
            <a:spAutoFit/>
          </a:bodyPr>
          <a:lstStyle/>
          <a:p>
            <a:pPr marL="457200" indent="-457200" algn="l">
              <a:lnSpc>
                <a:spcPct val="125000"/>
              </a:lnSpc>
              <a:spcBef>
                <a:spcPct val="30000"/>
              </a:spcBef>
              <a:spcAft>
                <a:spcPct val="20000"/>
              </a:spcAft>
              <a:buSzPct val="80000"/>
              <a:tabLst>
                <a:tab pos="5772150" algn="r"/>
                <a:tab pos="7143750" algn="r"/>
              </a:tabLst>
            </a:pPr>
            <a:r>
              <a:rPr lang="en-US" sz="2000" b="0">
                <a:latin typeface="Arial" charset="0"/>
              </a:rPr>
              <a:t>Depreciation Expense 	5,500,000</a:t>
            </a:r>
          </a:p>
          <a:p>
            <a:pPr marL="457200" indent="-457200" algn="l">
              <a:spcBef>
                <a:spcPct val="40000"/>
              </a:spcBef>
              <a:tabLst>
                <a:tab pos="5772150" algn="r"/>
                <a:tab pos="7143750" algn="r"/>
              </a:tabLst>
            </a:pPr>
            <a:r>
              <a:rPr lang="en-US" sz="2000" b="0">
                <a:latin typeface="Arial" charset="0"/>
              </a:rPr>
              <a:t>	Accumulated Depreciation—Equipment		5,500,000</a:t>
            </a:r>
          </a:p>
        </p:txBody>
      </p:sp>
      <p:sp>
        <p:nvSpPr>
          <p:cNvPr id="49157" name="Rectangle 13"/>
          <p:cNvSpPr>
            <a:spLocks noChangeArrowheads="1"/>
          </p:cNvSpPr>
          <p:nvPr/>
        </p:nvSpPr>
        <p:spPr bwMode="auto">
          <a:xfrm>
            <a:off x="685800" y="1412875"/>
            <a:ext cx="7848600" cy="1181100"/>
          </a:xfrm>
          <a:prstGeom prst="rect">
            <a:avLst/>
          </a:prstGeom>
          <a:noFill/>
          <a:ln w="28575" cap="sq" algn="ctr">
            <a:noFill/>
            <a:miter lim="800000"/>
            <a:headEnd/>
            <a:tailEnd/>
          </a:ln>
        </p:spPr>
        <p:txBody>
          <a:bodyPr>
            <a:spAutoFit/>
          </a:bodyPr>
          <a:lstStyle/>
          <a:p>
            <a:pPr marL="457200" indent="-457200" algn="l">
              <a:spcAft>
                <a:spcPct val="20000"/>
              </a:spcAft>
              <a:buSzPct val="80000"/>
              <a:tabLst>
                <a:tab pos="7486650" algn="r"/>
              </a:tabLst>
            </a:pPr>
            <a:r>
              <a:rPr lang="en-US" sz="2100" b="0">
                <a:latin typeface="Arial" charset="0"/>
              </a:rPr>
              <a:t>Equipment 	VND 26,000,000</a:t>
            </a:r>
          </a:p>
          <a:p>
            <a:pPr marL="457200" indent="-457200" algn="l">
              <a:spcAft>
                <a:spcPct val="20000"/>
              </a:spcAft>
              <a:buSzPct val="80000"/>
              <a:tabLst>
                <a:tab pos="7486650" algn="r"/>
              </a:tabLst>
            </a:pPr>
            <a:r>
              <a:rPr lang="en-US" sz="2100" b="0">
                <a:latin typeface="Arial" charset="0"/>
              </a:rPr>
              <a:t>Less: Accumulated Depreciation-Equipment  	15,000,000</a:t>
            </a:r>
          </a:p>
          <a:p>
            <a:pPr marL="457200" indent="-457200" algn="l">
              <a:spcAft>
                <a:spcPct val="20000"/>
              </a:spcAft>
              <a:buSzPct val="80000"/>
              <a:tabLst>
                <a:tab pos="7486650" algn="r"/>
              </a:tabLst>
            </a:pPr>
            <a:r>
              <a:rPr lang="en-US" sz="2100" b="0">
                <a:latin typeface="Arial" charset="0"/>
              </a:rPr>
              <a:t>Carrying value  </a:t>
            </a:r>
            <a:r>
              <a:rPr lang="en-US" sz="1900" b="0">
                <a:latin typeface="Arial" charset="0"/>
              </a:rPr>
              <a:t>(Dec. 31, 2011)</a:t>
            </a:r>
            <a:r>
              <a:rPr lang="en-US" sz="2100" b="0">
                <a:latin typeface="Arial" charset="0"/>
              </a:rPr>
              <a:t>	VND 11,000,000</a:t>
            </a:r>
          </a:p>
        </p:txBody>
      </p:sp>
      <p:sp>
        <p:nvSpPr>
          <p:cNvPr id="1205262" name="Line 14"/>
          <p:cNvSpPr>
            <a:spLocks noChangeShapeType="1"/>
          </p:cNvSpPr>
          <p:nvPr/>
        </p:nvSpPr>
        <p:spPr bwMode="auto">
          <a:xfrm>
            <a:off x="6248400" y="2209800"/>
            <a:ext cx="2057400" cy="0"/>
          </a:xfrm>
          <a:prstGeom prst="line">
            <a:avLst/>
          </a:prstGeom>
          <a:noFill/>
          <a:ln w="19050" cap="sq">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205263" name="Line 15"/>
          <p:cNvSpPr>
            <a:spLocks noChangeShapeType="1"/>
          </p:cNvSpPr>
          <p:nvPr/>
        </p:nvSpPr>
        <p:spPr bwMode="auto">
          <a:xfrm>
            <a:off x="6248400" y="2590800"/>
            <a:ext cx="2057400" cy="0"/>
          </a:xfrm>
          <a:prstGeom prst="line">
            <a:avLst/>
          </a:prstGeom>
          <a:noFill/>
          <a:ln w="19050" cap="sq">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205264" name="Line 16"/>
          <p:cNvSpPr>
            <a:spLocks noChangeShapeType="1"/>
          </p:cNvSpPr>
          <p:nvPr/>
        </p:nvSpPr>
        <p:spPr bwMode="auto">
          <a:xfrm>
            <a:off x="6248400" y="2667000"/>
            <a:ext cx="2057400" cy="0"/>
          </a:xfrm>
          <a:prstGeom prst="line">
            <a:avLst/>
          </a:prstGeom>
          <a:noFill/>
          <a:ln w="19050" cap="sq">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49161" name="Text Box 17"/>
          <p:cNvSpPr txBox="1">
            <a:spLocks noChangeArrowheads="1"/>
          </p:cNvSpPr>
          <p:nvPr/>
        </p:nvSpPr>
        <p:spPr bwMode="auto">
          <a:xfrm>
            <a:off x="685800" y="2955925"/>
            <a:ext cx="8001000" cy="1997075"/>
          </a:xfrm>
          <a:prstGeom prst="rect">
            <a:avLst/>
          </a:prstGeom>
          <a:noFill/>
          <a:ln w="28575" cap="sq" algn="ctr">
            <a:noFill/>
            <a:miter lim="800000"/>
            <a:headEnd type="none" w="sm" len="sm"/>
            <a:tailEnd type="none" w="sm" len="sm"/>
          </a:ln>
        </p:spPr>
        <p:txBody>
          <a:bodyPr>
            <a:spAutoFit/>
          </a:bodyPr>
          <a:lstStyle/>
          <a:p>
            <a:pPr algn="l">
              <a:lnSpc>
                <a:spcPct val="125000"/>
              </a:lnSpc>
              <a:spcBef>
                <a:spcPct val="30000"/>
              </a:spcBef>
              <a:spcAft>
                <a:spcPct val="20000"/>
              </a:spcAft>
              <a:buSzPct val="80000"/>
            </a:pPr>
            <a:r>
              <a:rPr lang="en-US" sz="2000" b="0">
                <a:solidFill>
                  <a:srgbClr val="000000"/>
                </a:solidFill>
                <a:latin typeface="Arial" charset="0"/>
              </a:rPr>
              <a:t>Hanoi Company determines that the equipment’s total useful life has not changed (remaining useful life is still two years). However, the estimated residual value of the equipment is now zero. Hanoi continues to use straight-line depreciation and makes the following journal entry to record depreciation for 2012.</a:t>
            </a:r>
          </a:p>
        </p:txBody>
      </p:sp>
    </p:spTree>
    <p:extLst>
      <p:ext uri="{BB962C8B-B14F-4D97-AF65-F5344CB8AC3E}">
        <p14:creationId xmlns:p14="http://schemas.microsoft.com/office/powerpoint/2010/main" val="18683088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5260">
                                            <p:txEl>
                                              <p:pRg st="0" end="0"/>
                                            </p:txEl>
                                          </p:spTgt>
                                        </p:tgtEl>
                                        <p:attrNameLst>
                                          <p:attrName>style.visibility</p:attrName>
                                        </p:attrNameLst>
                                      </p:cBhvr>
                                      <p:to>
                                        <p:strVal val="visible"/>
                                      </p:to>
                                    </p:set>
                                    <p:animEffect transition="in" filter="wipe(left)">
                                      <p:cBhvr>
                                        <p:cTn id="7" dur="500"/>
                                        <p:tgtEl>
                                          <p:spTgt spid="1205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5260">
                                            <p:txEl>
                                              <p:pRg st="1" end="1"/>
                                            </p:txEl>
                                          </p:spTgt>
                                        </p:tgtEl>
                                        <p:attrNameLst>
                                          <p:attrName>style.visibility</p:attrName>
                                        </p:attrNameLst>
                                      </p:cBhvr>
                                      <p:to>
                                        <p:strVal val="visible"/>
                                      </p:to>
                                    </p:set>
                                    <p:animEffect transition="in" filter="wipe(left)">
                                      <p:cBhvr>
                                        <p:cTn id="12" dur="500"/>
                                        <p:tgtEl>
                                          <p:spTgt spid="12052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6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533400" y="685800"/>
            <a:ext cx="8153400" cy="296863"/>
          </a:xfrm>
          <a:prstGeom prst="rect">
            <a:avLst/>
          </a:prstGeom>
          <a:noFill/>
          <a:ln w="12700" cap="sq">
            <a:noFill/>
            <a:miter lim="800000"/>
            <a:headEnd type="none" w="sm" len="sm"/>
            <a:tailEnd type="none" w="sm" len="sm"/>
          </a:ln>
        </p:spPr>
      </p:pic>
      <p:sp>
        <p:nvSpPr>
          <p:cNvPr id="1172483"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172484" name="Rectangle 4"/>
          <p:cNvSpPr>
            <a:spLocks noChangeArrowheads="1"/>
          </p:cNvSpPr>
          <p:nvPr/>
        </p:nvSpPr>
        <p:spPr bwMode="auto">
          <a:xfrm>
            <a:off x="533400" y="1169988"/>
            <a:ext cx="8153400" cy="838200"/>
          </a:xfrm>
          <a:prstGeom prst="rect">
            <a:avLst/>
          </a:prstGeom>
          <a:solidFill>
            <a:srgbClr val="D64B0C"/>
          </a:solidFill>
          <a:ln w="28575" cap="sq">
            <a:noFill/>
            <a:miter lim="800000"/>
            <a:headEnd/>
            <a:tailEnd/>
          </a:ln>
          <a:effectLst/>
        </p:spPr>
        <p:txBody>
          <a:bodyPr wrap="none" anchor="ctr"/>
          <a:lstStyle/>
          <a:p>
            <a:pPr>
              <a:defRPr/>
            </a:pPr>
            <a:r>
              <a:rPr lang="en-US" sz="3200">
                <a:solidFill>
                  <a:schemeClr val="bg1"/>
                </a:solidFill>
                <a:effectLst>
                  <a:outerShdw blurRad="38100" dist="38100" dir="2700000" algn="tl">
                    <a:srgbClr val="000000"/>
                  </a:outerShdw>
                </a:effectLst>
                <a:latin typeface="Arial" charset="0"/>
              </a:rPr>
              <a:t>C H A P T E R   </a:t>
            </a:r>
            <a:r>
              <a:rPr lang="en-US" sz="4000">
                <a:solidFill>
                  <a:schemeClr val="bg1"/>
                </a:solidFill>
                <a:effectLst>
                  <a:outerShdw blurRad="38100" dist="38100" dir="2700000" algn="tl">
                    <a:srgbClr val="000000"/>
                  </a:outerShdw>
                </a:effectLst>
                <a:latin typeface="Arial" charset="0"/>
              </a:rPr>
              <a:t>11</a:t>
            </a:r>
          </a:p>
        </p:txBody>
      </p:sp>
      <p:sp>
        <p:nvSpPr>
          <p:cNvPr id="1172485" name="Rectangle 5"/>
          <p:cNvSpPr>
            <a:spLocks noChangeArrowheads="1"/>
          </p:cNvSpPr>
          <p:nvPr/>
        </p:nvSpPr>
        <p:spPr bwMode="auto">
          <a:xfrm>
            <a:off x="533400" y="2209800"/>
            <a:ext cx="8153400" cy="1295400"/>
          </a:xfrm>
          <a:prstGeom prst="rect">
            <a:avLst/>
          </a:prstGeom>
          <a:solidFill>
            <a:srgbClr val="47008E"/>
          </a:solidFill>
          <a:ln w="28575" cap="sq">
            <a:noFill/>
            <a:miter lim="800000"/>
            <a:headEnd/>
            <a:tailEnd/>
          </a:ln>
          <a:effectLst/>
        </p:spPr>
        <p:txBody>
          <a:bodyPr anchor="ctr"/>
          <a:lstStyle/>
          <a:p>
            <a:pPr>
              <a:lnSpc>
                <a:spcPct val="110000"/>
              </a:lnSpc>
              <a:defRPr/>
            </a:pPr>
            <a:r>
              <a:rPr lang="en-US" sz="3200" dirty="0">
                <a:solidFill>
                  <a:schemeClr val="bg1"/>
                </a:solidFill>
                <a:effectLst>
                  <a:outerShdw blurRad="38100" dist="38100" dir="2700000" algn="tl">
                    <a:srgbClr val="000000"/>
                  </a:outerShdw>
                </a:effectLst>
                <a:latin typeface="Arial" charset="0"/>
              </a:rPr>
              <a:t>DEPRECIATION, IMPAIRMENTS,        AND DEPLETION</a:t>
            </a:r>
          </a:p>
        </p:txBody>
      </p:sp>
      <p:sp>
        <p:nvSpPr>
          <p:cNvPr id="17414" name="Text Box 6"/>
          <p:cNvSpPr txBox="1">
            <a:spLocks noChangeArrowheads="1"/>
          </p:cNvSpPr>
          <p:nvPr/>
        </p:nvSpPr>
        <p:spPr bwMode="auto">
          <a:xfrm>
            <a:off x="2209800" y="4419600"/>
            <a:ext cx="4724400" cy="1296988"/>
          </a:xfrm>
          <a:prstGeom prst="rect">
            <a:avLst/>
          </a:prstGeom>
          <a:noFill/>
          <a:ln w="12700" cap="sq">
            <a:noFill/>
            <a:miter lim="800000"/>
            <a:headEnd type="none" w="sm" len="sm"/>
            <a:tailEnd type="none" w="sm" len="sm"/>
          </a:ln>
        </p:spPr>
        <p:txBody>
          <a:bodyPr>
            <a:spAutoFit/>
          </a:bodyPr>
          <a:lstStyle/>
          <a:p>
            <a:pPr>
              <a:lnSpc>
                <a:spcPct val="110000"/>
              </a:lnSpc>
            </a:pPr>
            <a:r>
              <a:rPr lang="en-US" altLang="en-US" sz="2400" b="0">
                <a:solidFill>
                  <a:schemeClr val="tx1"/>
                </a:solidFill>
                <a:latin typeface="Trebuchet MS" pitchFamily="34" charset="0"/>
              </a:rPr>
              <a:t>Intermediate Accounting</a:t>
            </a:r>
          </a:p>
          <a:p>
            <a:pPr>
              <a:lnSpc>
                <a:spcPct val="110000"/>
              </a:lnSpc>
            </a:pPr>
            <a:r>
              <a:rPr lang="en-US" altLang="en-US" sz="2400" b="0">
                <a:solidFill>
                  <a:schemeClr val="tx1"/>
                </a:solidFill>
                <a:latin typeface="Trebuchet MS" pitchFamily="34" charset="0"/>
              </a:rPr>
              <a:t>IFRS Edition</a:t>
            </a:r>
          </a:p>
          <a:p>
            <a:pPr>
              <a:lnSpc>
                <a:spcPct val="110000"/>
              </a:lnSpc>
            </a:pPr>
            <a:r>
              <a:rPr lang="en-US" altLang="en-US" sz="2400" b="0">
                <a:solidFill>
                  <a:schemeClr val="tx1"/>
                </a:solidFill>
                <a:latin typeface="Trebuchet MS" pitchFamily="34" charset="0"/>
              </a:rPr>
              <a:t>Kieso, Weygandt, and Warfield</a:t>
            </a:r>
            <a:r>
              <a:rPr lang="en-US" sz="2000" b="0">
                <a:solidFill>
                  <a:schemeClr val="tx1"/>
                </a:solidFill>
                <a:latin typeface="Times New Roman" pitchFamily="18" charset="0"/>
              </a:rPr>
              <a:t> </a:t>
            </a:r>
          </a:p>
        </p:txBody>
      </p:sp>
    </p:spTree>
    <p:extLst>
      <p:ext uri="{BB962C8B-B14F-4D97-AF65-F5344CB8AC3E}">
        <p14:creationId xmlns:p14="http://schemas.microsoft.com/office/powerpoint/2010/main" val="2958687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bwMode="auto">
          <a:xfrm>
            <a:off x="457200" y="377825"/>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1207299" name="Text Box 3"/>
          <p:cNvSpPr txBox="1">
            <a:spLocks noChangeArrowheads="1"/>
          </p:cNvSpPr>
          <p:nvPr/>
        </p:nvSpPr>
        <p:spPr bwMode="auto">
          <a:xfrm>
            <a:off x="1295400" y="64452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a:t>
            </a:r>
          </a:p>
        </p:txBody>
      </p:sp>
      <p:sp>
        <p:nvSpPr>
          <p:cNvPr id="50180" name="Text Box 4"/>
          <p:cNvSpPr txBox="1">
            <a:spLocks noChangeArrowheads="1"/>
          </p:cNvSpPr>
          <p:nvPr/>
        </p:nvSpPr>
        <p:spPr bwMode="auto">
          <a:xfrm>
            <a:off x="685800" y="1887538"/>
            <a:ext cx="8077200" cy="3178175"/>
          </a:xfrm>
          <a:prstGeom prst="rect">
            <a:avLst/>
          </a:prstGeom>
          <a:noFill/>
          <a:ln w="28575" cap="sq" algn="ctr">
            <a:noFill/>
            <a:miter lim="800000"/>
            <a:headEnd type="none" w="sm" len="sm"/>
            <a:tailEnd type="none" w="sm" len="sm"/>
          </a:ln>
        </p:spPr>
        <p:txBody>
          <a:bodyPr>
            <a:spAutoFit/>
          </a:bodyPr>
          <a:lstStyle/>
          <a:p>
            <a:pPr algn="l">
              <a:lnSpc>
                <a:spcPct val="125000"/>
              </a:lnSpc>
              <a:spcBef>
                <a:spcPct val="30000"/>
              </a:spcBef>
              <a:buSzPct val="80000"/>
            </a:pPr>
            <a:r>
              <a:rPr lang="en-US">
                <a:solidFill>
                  <a:srgbClr val="000000"/>
                </a:solidFill>
                <a:latin typeface="Arial" charset="0"/>
              </a:rPr>
              <a:t>At the end of 2010</a:t>
            </a:r>
            <a:r>
              <a:rPr lang="en-US" b="0">
                <a:solidFill>
                  <a:srgbClr val="000000"/>
                </a:solidFill>
                <a:latin typeface="Arial" charset="0"/>
              </a:rPr>
              <a:t>, Verma Company tests a machine for impairment. The machine has a </a:t>
            </a:r>
            <a:r>
              <a:rPr lang="en-US">
                <a:solidFill>
                  <a:srgbClr val="000000"/>
                </a:solidFill>
                <a:latin typeface="Arial" charset="0"/>
              </a:rPr>
              <a:t>carrying amount of $200,000</a:t>
            </a:r>
            <a:r>
              <a:rPr lang="en-US" b="0">
                <a:solidFill>
                  <a:srgbClr val="000000"/>
                </a:solidFill>
                <a:latin typeface="Arial" charset="0"/>
              </a:rPr>
              <a:t>. It has an estimated remaining </a:t>
            </a:r>
            <a:r>
              <a:rPr lang="en-US">
                <a:solidFill>
                  <a:srgbClr val="000000"/>
                </a:solidFill>
                <a:latin typeface="Arial" charset="0"/>
              </a:rPr>
              <a:t>useful life of five years</a:t>
            </a:r>
            <a:r>
              <a:rPr lang="en-US" b="0">
                <a:solidFill>
                  <a:srgbClr val="000000"/>
                </a:solidFill>
                <a:latin typeface="Arial" charset="0"/>
              </a:rPr>
              <a:t>. Because there is little market-related information on which to base a recoverable amount based on fair value, Verma determines the machine’s recoverable amount should be </a:t>
            </a:r>
            <a:r>
              <a:rPr lang="en-US">
                <a:solidFill>
                  <a:srgbClr val="000000"/>
                </a:solidFill>
                <a:latin typeface="Arial" charset="0"/>
              </a:rPr>
              <a:t>based on value-in-use</a:t>
            </a:r>
            <a:r>
              <a:rPr lang="en-US" b="0">
                <a:solidFill>
                  <a:srgbClr val="000000"/>
                </a:solidFill>
                <a:latin typeface="Arial" charset="0"/>
              </a:rPr>
              <a:t>. Verma uses a </a:t>
            </a:r>
            <a:r>
              <a:rPr lang="en-US">
                <a:solidFill>
                  <a:srgbClr val="000000"/>
                </a:solidFill>
                <a:latin typeface="Arial" charset="0"/>
              </a:rPr>
              <a:t>discount rate of 8 percent</a:t>
            </a:r>
            <a:r>
              <a:rPr lang="en-US" b="0">
                <a:solidFill>
                  <a:srgbClr val="000000"/>
                </a:solidFill>
                <a:latin typeface="Arial" charset="0"/>
              </a:rPr>
              <a:t>. Verma’s analysis indicates that its future </a:t>
            </a:r>
            <a:r>
              <a:rPr lang="en-US">
                <a:solidFill>
                  <a:srgbClr val="000000"/>
                </a:solidFill>
                <a:latin typeface="Arial" charset="0"/>
              </a:rPr>
              <a:t>cash flows will be $40,000 each year for five years</a:t>
            </a:r>
            <a:r>
              <a:rPr lang="en-US" b="0">
                <a:solidFill>
                  <a:srgbClr val="000000"/>
                </a:solidFill>
                <a:latin typeface="Arial" charset="0"/>
              </a:rPr>
              <a:t>, and it will receive a </a:t>
            </a:r>
            <a:r>
              <a:rPr lang="en-US">
                <a:solidFill>
                  <a:srgbClr val="000000"/>
                </a:solidFill>
                <a:latin typeface="Arial" charset="0"/>
              </a:rPr>
              <a:t>residual value of $10,000</a:t>
            </a:r>
            <a:r>
              <a:rPr lang="en-US" b="0">
                <a:solidFill>
                  <a:srgbClr val="000000"/>
                </a:solidFill>
                <a:latin typeface="Arial" charset="0"/>
              </a:rPr>
              <a:t> at the end of the five years. It is assumed that all </a:t>
            </a:r>
            <a:r>
              <a:rPr lang="en-US">
                <a:solidFill>
                  <a:srgbClr val="000000"/>
                </a:solidFill>
                <a:latin typeface="Arial" charset="0"/>
              </a:rPr>
              <a:t>cash flows occur at the end of the year</a:t>
            </a:r>
            <a:r>
              <a:rPr lang="en-US" b="0">
                <a:solidFill>
                  <a:srgbClr val="000000"/>
                </a:solidFill>
                <a:latin typeface="Arial" charset="0"/>
              </a:rPr>
              <a:t>.</a:t>
            </a:r>
          </a:p>
        </p:txBody>
      </p:sp>
      <p:sp>
        <p:nvSpPr>
          <p:cNvPr id="50181" name="Text Box 5"/>
          <p:cNvSpPr txBox="1">
            <a:spLocks noChangeArrowheads="1"/>
          </p:cNvSpPr>
          <p:nvPr/>
        </p:nvSpPr>
        <p:spPr bwMode="auto">
          <a:xfrm>
            <a:off x="685800" y="1274763"/>
            <a:ext cx="4953000" cy="519112"/>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Impairments Illustrations</a:t>
            </a:r>
          </a:p>
        </p:txBody>
      </p:sp>
      <p:sp>
        <p:nvSpPr>
          <p:cNvPr id="50182" name="Text Box 6"/>
          <p:cNvSpPr txBox="1">
            <a:spLocks noChangeArrowheads="1"/>
          </p:cNvSpPr>
          <p:nvPr/>
        </p:nvSpPr>
        <p:spPr bwMode="auto">
          <a:xfrm>
            <a:off x="6400800" y="1295400"/>
            <a:ext cx="1219200" cy="476250"/>
          </a:xfrm>
          <a:prstGeom prst="rect">
            <a:avLst/>
          </a:prstGeom>
          <a:solidFill>
            <a:srgbClr val="FFFF99"/>
          </a:solidFill>
          <a:ln w="19050" cap="sq" algn="ctr">
            <a:solidFill>
              <a:schemeClr val="tx1"/>
            </a:solidFill>
            <a:miter lim="800000"/>
            <a:headEnd/>
            <a:tailEnd/>
          </a:ln>
        </p:spPr>
        <p:txBody>
          <a:bodyPr>
            <a:spAutoFit/>
          </a:bodyPr>
          <a:lstStyle/>
          <a:p>
            <a:pPr>
              <a:buSzPct val="80000"/>
            </a:pPr>
            <a:r>
              <a:rPr lang="en-US" sz="2400">
                <a:solidFill>
                  <a:srgbClr val="000000"/>
                </a:solidFill>
                <a:latin typeface="Arial" charset="0"/>
              </a:rPr>
              <a:t>Case 2</a:t>
            </a:r>
          </a:p>
        </p:txBody>
      </p:sp>
      <p:pic>
        <p:nvPicPr>
          <p:cNvPr id="50183" name="Picture 7"/>
          <p:cNvPicPr>
            <a:picLocks noChangeAspect="1" noChangeArrowheads="1"/>
          </p:cNvPicPr>
          <p:nvPr/>
        </p:nvPicPr>
        <p:blipFill>
          <a:blip r:embed="rId3"/>
          <a:srcRect/>
          <a:stretch>
            <a:fillRect/>
          </a:stretch>
        </p:blipFill>
        <p:spPr bwMode="auto">
          <a:xfrm>
            <a:off x="381000" y="5257800"/>
            <a:ext cx="8382000" cy="1090613"/>
          </a:xfrm>
          <a:prstGeom prst="rect">
            <a:avLst/>
          </a:prstGeom>
          <a:noFill/>
          <a:ln w="28575" cap="sq">
            <a:noFill/>
            <a:miter lim="800000"/>
            <a:headEnd/>
            <a:tailEnd/>
          </a:ln>
        </p:spPr>
      </p:pic>
      <p:sp>
        <p:nvSpPr>
          <p:cNvPr id="50184" name="Text Box 8"/>
          <p:cNvSpPr txBox="1">
            <a:spLocks noChangeArrowheads="1"/>
          </p:cNvSpPr>
          <p:nvPr/>
        </p:nvSpPr>
        <p:spPr bwMode="auto">
          <a:xfrm>
            <a:off x="7162800" y="49530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11-16</a:t>
            </a:r>
          </a:p>
        </p:txBody>
      </p:sp>
    </p:spTree>
    <p:extLst>
      <p:ext uri="{BB962C8B-B14F-4D97-AF65-F5344CB8AC3E}">
        <p14:creationId xmlns:p14="http://schemas.microsoft.com/office/powerpoint/2010/main" val="3847871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85800" y="1219200"/>
            <a:ext cx="8001000" cy="895350"/>
          </a:xfrm>
          <a:prstGeom prst="rect">
            <a:avLst/>
          </a:prstGeom>
          <a:noFill/>
          <a:ln w="28575" cap="sq" algn="ctr">
            <a:noFill/>
            <a:miter lim="800000"/>
            <a:headEnd type="none" w="sm" len="sm"/>
            <a:tailEnd type="none" w="sm" len="sm"/>
          </a:ln>
        </p:spPr>
        <p:txBody>
          <a:bodyPr>
            <a:spAutoFit/>
          </a:bodyPr>
          <a:lstStyle/>
          <a:p>
            <a:pPr algn="l">
              <a:lnSpc>
                <a:spcPct val="125000"/>
              </a:lnSpc>
              <a:spcBef>
                <a:spcPct val="30000"/>
              </a:spcBef>
              <a:spcAft>
                <a:spcPct val="20000"/>
              </a:spcAft>
              <a:buSzPct val="80000"/>
            </a:pPr>
            <a:r>
              <a:rPr lang="en-US" sz="2100">
                <a:solidFill>
                  <a:srgbClr val="000000"/>
                </a:solidFill>
                <a:latin typeface="Arial" charset="0"/>
              </a:rPr>
              <a:t>Case 2:  </a:t>
            </a:r>
            <a:r>
              <a:rPr lang="en-US" sz="2100" b="0">
                <a:solidFill>
                  <a:srgbClr val="000000"/>
                </a:solidFill>
                <a:latin typeface="Arial" charset="0"/>
              </a:rPr>
              <a:t>Computation of the impairment loss on the machine at the end of 2010.</a:t>
            </a:r>
          </a:p>
        </p:txBody>
      </p:sp>
      <p:sp>
        <p:nvSpPr>
          <p:cNvPr id="1203203" name="Rectangle 3"/>
          <p:cNvSpPr>
            <a:spLocks noGrp="1" noChangeArrowheads="1"/>
          </p:cNvSpPr>
          <p:nvPr>
            <p:ph type="title"/>
          </p:nvPr>
        </p:nvSpPr>
        <p:spPr bwMode="auto">
          <a:xfrm>
            <a:off x="457200" y="377825"/>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1203204" name="Text Box 4"/>
          <p:cNvSpPr txBox="1">
            <a:spLocks noChangeArrowheads="1"/>
          </p:cNvSpPr>
          <p:nvPr/>
        </p:nvSpPr>
        <p:spPr bwMode="auto">
          <a:xfrm>
            <a:off x="1295400" y="64452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a:t>
            </a:r>
          </a:p>
        </p:txBody>
      </p:sp>
      <p:pic>
        <p:nvPicPr>
          <p:cNvPr id="51205" name="Picture 6"/>
          <p:cNvPicPr>
            <a:picLocks noChangeAspect="1" noChangeArrowheads="1"/>
          </p:cNvPicPr>
          <p:nvPr/>
        </p:nvPicPr>
        <p:blipFill>
          <a:blip r:embed="rId3"/>
          <a:srcRect/>
          <a:stretch>
            <a:fillRect/>
          </a:stretch>
        </p:blipFill>
        <p:spPr bwMode="auto">
          <a:xfrm>
            <a:off x="1295400" y="3011488"/>
            <a:ext cx="6543675" cy="3098800"/>
          </a:xfrm>
          <a:prstGeom prst="rect">
            <a:avLst/>
          </a:prstGeom>
          <a:noFill/>
          <a:ln w="28575" cap="sq">
            <a:noFill/>
            <a:miter lim="800000"/>
            <a:headEnd/>
            <a:tailEnd/>
          </a:ln>
        </p:spPr>
      </p:pic>
      <p:sp>
        <p:nvSpPr>
          <p:cNvPr id="51206" name="Text Box 7"/>
          <p:cNvSpPr txBox="1">
            <a:spLocks noChangeArrowheads="1"/>
          </p:cNvSpPr>
          <p:nvPr/>
        </p:nvSpPr>
        <p:spPr bwMode="auto">
          <a:xfrm>
            <a:off x="6553200" y="2681288"/>
            <a:ext cx="1600200" cy="274637"/>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11-15</a:t>
            </a:r>
          </a:p>
        </p:txBody>
      </p:sp>
      <p:sp>
        <p:nvSpPr>
          <p:cNvPr id="1203208" name="Rectangle 8"/>
          <p:cNvSpPr>
            <a:spLocks noChangeArrowheads="1"/>
          </p:cNvSpPr>
          <p:nvPr/>
        </p:nvSpPr>
        <p:spPr bwMode="auto">
          <a:xfrm>
            <a:off x="1654175" y="2847975"/>
            <a:ext cx="1136650" cy="366713"/>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$200,000</a:t>
            </a:r>
          </a:p>
        </p:txBody>
      </p:sp>
      <p:sp>
        <p:nvSpPr>
          <p:cNvPr id="1203209" name="Rectangle 9"/>
          <p:cNvSpPr>
            <a:spLocks noChangeArrowheads="1"/>
          </p:cNvSpPr>
          <p:nvPr/>
        </p:nvSpPr>
        <p:spPr bwMode="auto">
          <a:xfrm>
            <a:off x="5181600" y="2847975"/>
            <a:ext cx="1136650" cy="366713"/>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$166,514</a:t>
            </a:r>
          </a:p>
        </p:txBody>
      </p:sp>
      <p:sp>
        <p:nvSpPr>
          <p:cNvPr id="51209" name="Rectangle 10"/>
          <p:cNvSpPr>
            <a:spLocks noChangeArrowheads="1"/>
          </p:cNvSpPr>
          <p:nvPr/>
        </p:nvSpPr>
        <p:spPr bwMode="auto">
          <a:xfrm>
            <a:off x="4076700" y="5881688"/>
            <a:ext cx="1212850" cy="366712"/>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Unknown</a:t>
            </a:r>
          </a:p>
        </p:txBody>
      </p:sp>
      <p:sp>
        <p:nvSpPr>
          <p:cNvPr id="1203211" name="Rectangle 11"/>
          <p:cNvSpPr>
            <a:spLocks noChangeArrowheads="1"/>
          </p:cNvSpPr>
          <p:nvPr/>
        </p:nvSpPr>
        <p:spPr bwMode="auto">
          <a:xfrm>
            <a:off x="6407150" y="5881688"/>
            <a:ext cx="1136650" cy="366712"/>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$166,514</a:t>
            </a:r>
          </a:p>
        </p:txBody>
      </p:sp>
      <p:sp>
        <p:nvSpPr>
          <p:cNvPr id="1203212" name="AutoShape 12"/>
          <p:cNvSpPr>
            <a:spLocks/>
          </p:cNvSpPr>
          <p:nvPr/>
        </p:nvSpPr>
        <p:spPr bwMode="auto">
          <a:xfrm rot="16200000">
            <a:off x="3848100" y="433388"/>
            <a:ext cx="304800" cy="4495800"/>
          </a:xfrm>
          <a:prstGeom prst="rightBrace">
            <a:avLst>
              <a:gd name="adj1" fmla="val 122917"/>
              <a:gd name="adj2" fmla="val 50000"/>
            </a:avLst>
          </a:prstGeom>
          <a:noFill/>
          <a:ln w="28575" cap="sq">
            <a:solidFill>
              <a:srgbClr val="800000"/>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203213" name="Rectangle 13"/>
          <p:cNvSpPr>
            <a:spLocks noChangeArrowheads="1"/>
          </p:cNvSpPr>
          <p:nvPr/>
        </p:nvSpPr>
        <p:spPr bwMode="auto">
          <a:xfrm>
            <a:off x="3467100" y="2147888"/>
            <a:ext cx="2965450" cy="366712"/>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$33,486  </a:t>
            </a:r>
            <a:r>
              <a:rPr lang="en-US">
                <a:solidFill>
                  <a:srgbClr val="800000"/>
                </a:solidFill>
                <a:latin typeface="Arial" charset="0"/>
              </a:rPr>
              <a:t>Impairment Loss</a:t>
            </a:r>
          </a:p>
        </p:txBody>
      </p:sp>
    </p:spTree>
    <p:extLst>
      <p:ext uri="{BB962C8B-B14F-4D97-AF65-F5344CB8AC3E}">
        <p14:creationId xmlns:p14="http://schemas.microsoft.com/office/powerpoint/2010/main" val="1415563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3208"/>
                                        </p:tgtEl>
                                        <p:attrNameLst>
                                          <p:attrName>style.visibility</p:attrName>
                                        </p:attrNameLst>
                                      </p:cBhvr>
                                      <p:to>
                                        <p:strVal val="visible"/>
                                      </p:to>
                                    </p:set>
                                    <p:animEffect transition="in" filter="wipe(left)">
                                      <p:cBhvr>
                                        <p:cTn id="7" dur="500"/>
                                        <p:tgtEl>
                                          <p:spTgt spid="12032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3211"/>
                                        </p:tgtEl>
                                        <p:attrNameLst>
                                          <p:attrName>style.visibility</p:attrName>
                                        </p:attrNameLst>
                                      </p:cBhvr>
                                      <p:to>
                                        <p:strVal val="visible"/>
                                      </p:to>
                                    </p:set>
                                    <p:animEffect transition="in" filter="wipe(left)">
                                      <p:cBhvr>
                                        <p:cTn id="12" dur="500"/>
                                        <p:tgtEl>
                                          <p:spTgt spid="12032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3209"/>
                                        </p:tgtEl>
                                        <p:attrNameLst>
                                          <p:attrName>style.visibility</p:attrName>
                                        </p:attrNameLst>
                                      </p:cBhvr>
                                      <p:to>
                                        <p:strVal val="visible"/>
                                      </p:to>
                                    </p:set>
                                    <p:animEffect transition="in" filter="wipe(left)">
                                      <p:cBhvr>
                                        <p:cTn id="17" dur="500"/>
                                        <p:tgtEl>
                                          <p:spTgt spid="12032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03212"/>
                                        </p:tgtEl>
                                        <p:attrNameLst>
                                          <p:attrName>style.visibility</p:attrName>
                                        </p:attrNameLst>
                                      </p:cBhvr>
                                      <p:to>
                                        <p:strVal val="visible"/>
                                      </p:to>
                                    </p:set>
                                    <p:animEffect transition="in" filter="wipe(down)">
                                      <p:cBhvr>
                                        <p:cTn id="22" dur="500"/>
                                        <p:tgtEl>
                                          <p:spTgt spid="120321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203213"/>
                                        </p:tgtEl>
                                        <p:attrNameLst>
                                          <p:attrName>style.visibility</p:attrName>
                                        </p:attrNameLst>
                                      </p:cBhvr>
                                      <p:to>
                                        <p:strVal val="visible"/>
                                      </p:to>
                                    </p:set>
                                    <p:animEffect transition="in" filter="wipe(left)">
                                      <p:cBhvr>
                                        <p:cTn id="26" dur="500"/>
                                        <p:tgtEl>
                                          <p:spTgt spid="1203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8" grpId="0" animBg="1"/>
      <p:bldP spid="1203209" grpId="0" animBg="1"/>
      <p:bldP spid="1203211" grpId="0" animBg="1"/>
      <p:bldP spid="1203212" grpId="0" animBg="1"/>
      <p:bldP spid="12032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85800" y="1219200"/>
            <a:ext cx="8001000" cy="895350"/>
          </a:xfrm>
          <a:prstGeom prst="rect">
            <a:avLst/>
          </a:prstGeom>
          <a:noFill/>
          <a:ln w="28575" cap="sq" algn="ctr">
            <a:noFill/>
            <a:miter lim="800000"/>
            <a:headEnd type="none" w="sm" len="sm"/>
            <a:tailEnd type="none" w="sm" len="sm"/>
          </a:ln>
        </p:spPr>
        <p:txBody>
          <a:bodyPr>
            <a:spAutoFit/>
          </a:bodyPr>
          <a:lstStyle/>
          <a:p>
            <a:pPr algn="l">
              <a:lnSpc>
                <a:spcPct val="125000"/>
              </a:lnSpc>
              <a:spcBef>
                <a:spcPct val="30000"/>
              </a:spcBef>
              <a:spcAft>
                <a:spcPct val="20000"/>
              </a:spcAft>
              <a:buSzPct val="80000"/>
            </a:pPr>
            <a:r>
              <a:rPr lang="en-US" sz="2100">
                <a:solidFill>
                  <a:srgbClr val="000000"/>
                </a:solidFill>
                <a:latin typeface="Arial" charset="0"/>
              </a:rPr>
              <a:t>Case 2:  </a:t>
            </a:r>
            <a:r>
              <a:rPr lang="en-US" sz="2100" b="0">
                <a:solidFill>
                  <a:srgbClr val="000000"/>
                </a:solidFill>
                <a:latin typeface="Arial" charset="0"/>
              </a:rPr>
              <a:t>Computation of the impairment loss on the machine at the end of 2010.</a:t>
            </a:r>
          </a:p>
        </p:txBody>
      </p:sp>
      <p:sp>
        <p:nvSpPr>
          <p:cNvPr id="1211395" name="Rectangle 3"/>
          <p:cNvSpPr>
            <a:spLocks noGrp="1" noChangeArrowheads="1"/>
          </p:cNvSpPr>
          <p:nvPr>
            <p:ph type="title"/>
          </p:nvPr>
        </p:nvSpPr>
        <p:spPr bwMode="auto">
          <a:xfrm>
            <a:off x="457200" y="377825"/>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1211396" name="Text Box 4"/>
          <p:cNvSpPr txBox="1">
            <a:spLocks noChangeArrowheads="1"/>
          </p:cNvSpPr>
          <p:nvPr/>
        </p:nvSpPr>
        <p:spPr bwMode="auto">
          <a:xfrm>
            <a:off x="1295400" y="64452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a:t>
            </a:r>
          </a:p>
        </p:txBody>
      </p:sp>
      <p:pic>
        <p:nvPicPr>
          <p:cNvPr id="52229" name="Picture 5"/>
          <p:cNvPicPr>
            <a:picLocks noChangeAspect="1" noChangeArrowheads="1"/>
          </p:cNvPicPr>
          <p:nvPr/>
        </p:nvPicPr>
        <p:blipFill>
          <a:blip r:embed="rId3"/>
          <a:srcRect/>
          <a:stretch>
            <a:fillRect/>
          </a:stretch>
        </p:blipFill>
        <p:spPr bwMode="auto">
          <a:xfrm>
            <a:off x="1295400" y="3011488"/>
            <a:ext cx="6543675" cy="3098800"/>
          </a:xfrm>
          <a:prstGeom prst="rect">
            <a:avLst/>
          </a:prstGeom>
          <a:noFill/>
          <a:ln w="28575" cap="sq">
            <a:noFill/>
            <a:miter lim="800000"/>
            <a:headEnd/>
            <a:tailEnd/>
          </a:ln>
        </p:spPr>
      </p:pic>
      <p:sp>
        <p:nvSpPr>
          <p:cNvPr id="52230" name="Text Box 6"/>
          <p:cNvSpPr txBox="1">
            <a:spLocks noChangeArrowheads="1"/>
          </p:cNvSpPr>
          <p:nvPr/>
        </p:nvSpPr>
        <p:spPr bwMode="auto">
          <a:xfrm>
            <a:off x="6553200" y="2681288"/>
            <a:ext cx="1600200" cy="274637"/>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11-15</a:t>
            </a:r>
          </a:p>
        </p:txBody>
      </p:sp>
      <p:sp>
        <p:nvSpPr>
          <p:cNvPr id="52231" name="Rectangle 7"/>
          <p:cNvSpPr>
            <a:spLocks noChangeArrowheads="1"/>
          </p:cNvSpPr>
          <p:nvPr/>
        </p:nvSpPr>
        <p:spPr bwMode="auto">
          <a:xfrm>
            <a:off x="1654175" y="2847975"/>
            <a:ext cx="1136650" cy="366713"/>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$200,000</a:t>
            </a:r>
          </a:p>
        </p:txBody>
      </p:sp>
      <p:sp>
        <p:nvSpPr>
          <p:cNvPr id="52232" name="Rectangle 8"/>
          <p:cNvSpPr>
            <a:spLocks noChangeArrowheads="1"/>
          </p:cNvSpPr>
          <p:nvPr/>
        </p:nvSpPr>
        <p:spPr bwMode="auto">
          <a:xfrm>
            <a:off x="5181600" y="2847975"/>
            <a:ext cx="1136650" cy="366713"/>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$166,514</a:t>
            </a:r>
          </a:p>
        </p:txBody>
      </p:sp>
      <p:sp>
        <p:nvSpPr>
          <p:cNvPr id="52233" name="Rectangle 9"/>
          <p:cNvSpPr>
            <a:spLocks noChangeArrowheads="1"/>
          </p:cNvSpPr>
          <p:nvPr/>
        </p:nvSpPr>
        <p:spPr bwMode="auto">
          <a:xfrm>
            <a:off x="4076700" y="5881688"/>
            <a:ext cx="1212850" cy="366712"/>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Unknown</a:t>
            </a:r>
          </a:p>
        </p:txBody>
      </p:sp>
      <p:sp>
        <p:nvSpPr>
          <p:cNvPr id="52234" name="Rectangle 10"/>
          <p:cNvSpPr>
            <a:spLocks noChangeArrowheads="1"/>
          </p:cNvSpPr>
          <p:nvPr/>
        </p:nvSpPr>
        <p:spPr bwMode="auto">
          <a:xfrm>
            <a:off x="6407150" y="5881688"/>
            <a:ext cx="1136650" cy="366712"/>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$166,514</a:t>
            </a:r>
          </a:p>
        </p:txBody>
      </p:sp>
      <p:sp>
        <p:nvSpPr>
          <p:cNvPr id="1211403" name="AutoShape 11"/>
          <p:cNvSpPr>
            <a:spLocks/>
          </p:cNvSpPr>
          <p:nvPr/>
        </p:nvSpPr>
        <p:spPr bwMode="auto">
          <a:xfrm rot="16200000">
            <a:off x="3848100" y="433388"/>
            <a:ext cx="304800" cy="4495800"/>
          </a:xfrm>
          <a:prstGeom prst="rightBrace">
            <a:avLst>
              <a:gd name="adj1" fmla="val 122917"/>
              <a:gd name="adj2" fmla="val 50000"/>
            </a:avLst>
          </a:prstGeom>
          <a:noFill/>
          <a:ln w="28575" cap="sq">
            <a:solidFill>
              <a:srgbClr val="800000"/>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52236" name="Rectangle 12"/>
          <p:cNvSpPr>
            <a:spLocks noChangeArrowheads="1"/>
          </p:cNvSpPr>
          <p:nvPr/>
        </p:nvSpPr>
        <p:spPr bwMode="auto">
          <a:xfrm>
            <a:off x="3467100" y="2147888"/>
            <a:ext cx="2965450" cy="366712"/>
          </a:xfrm>
          <a:prstGeom prst="rect">
            <a:avLst/>
          </a:prstGeom>
          <a:solidFill>
            <a:schemeClr val="bg1"/>
          </a:solidFill>
          <a:ln w="28575" cap="sq">
            <a:noFill/>
            <a:miter lim="800000"/>
            <a:headEnd/>
            <a:tailEnd/>
          </a:ln>
        </p:spPr>
        <p:txBody>
          <a:bodyPr wrap="none">
            <a:spAutoFit/>
          </a:bodyPr>
          <a:lstStyle/>
          <a:p>
            <a:r>
              <a:rPr lang="en-US">
                <a:solidFill>
                  <a:srgbClr val="000000"/>
                </a:solidFill>
                <a:latin typeface="Arial" charset="0"/>
              </a:rPr>
              <a:t>$33,486  </a:t>
            </a:r>
            <a:r>
              <a:rPr lang="en-US">
                <a:solidFill>
                  <a:srgbClr val="800000"/>
                </a:solidFill>
                <a:latin typeface="Arial" charset="0"/>
              </a:rPr>
              <a:t>Impairment Loss</a:t>
            </a:r>
          </a:p>
        </p:txBody>
      </p:sp>
      <p:sp>
        <p:nvSpPr>
          <p:cNvPr id="1211405" name="Rectangle 13"/>
          <p:cNvSpPr>
            <a:spLocks noChangeArrowheads="1"/>
          </p:cNvSpPr>
          <p:nvPr/>
        </p:nvSpPr>
        <p:spPr bwMode="auto">
          <a:xfrm>
            <a:off x="1066800" y="4267200"/>
            <a:ext cx="7086600" cy="2362200"/>
          </a:xfrm>
          <a:prstGeom prst="rect">
            <a:avLst/>
          </a:prstGeom>
          <a:solidFill>
            <a:schemeClr val="bg1"/>
          </a:solidFill>
          <a:ln w="28575" cap="sq">
            <a:no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211406" name="Rectangle 14"/>
          <p:cNvSpPr>
            <a:spLocks noChangeArrowheads="1"/>
          </p:cNvSpPr>
          <p:nvPr/>
        </p:nvSpPr>
        <p:spPr bwMode="auto">
          <a:xfrm>
            <a:off x="914400" y="4724400"/>
            <a:ext cx="7467600" cy="1006475"/>
          </a:xfrm>
          <a:prstGeom prst="rect">
            <a:avLst/>
          </a:prstGeom>
          <a:noFill/>
          <a:ln w="28575" cap="sq" algn="ctr">
            <a:noFill/>
            <a:miter lim="800000"/>
            <a:headEnd/>
            <a:tailEnd/>
          </a:ln>
        </p:spPr>
        <p:txBody>
          <a:bodyPr>
            <a:spAutoFit/>
          </a:bodyPr>
          <a:lstStyle/>
          <a:p>
            <a:pPr marL="457200" indent="-457200" algn="l">
              <a:lnSpc>
                <a:spcPct val="125000"/>
              </a:lnSpc>
              <a:spcBef>
                <a:spcPct val="30000"/>
              </a:spcBef>
              <a:spcAft>
                <a:spcPct val="20000"/>
              </a:spcAft>
              <a:buSzPct val="80000"/>
              <a:tabLst>
                <a:tab pos="5772150" algn="r"/>
                <a:tab pos="7143750" algn="r"/>
              </a:tabLst>
            </a:pPr>
            <a:r>
              <a:rPr lang="en-US" sz="2100" b="0">
                <a:latin typeface="Arial" charset="0"/>
              </a:rPr>
              <a:t>Loss on Impairment 	33,486</a:t>
            </a:r>
          </a:p>
          <a:p>
            <a:pPr marL="457200" indent="-457200" algn="l">
              <a:spcBef>
                <a:spcPct val="40000"/>
              </a:spcBef>
              <a:tabLst>
                <a:tab pos="5772150" algn="r"/>
                <a:tab pos="7143750" algn="r"/>
              </a:tabLst>
            </a:pPr>
            <a:r>
              <a:rPr lang="en-US" sz="2100" b="0">
                <a:latin typeface="Arial" charset="0"/>
              </a:rPr>
              <a:t>	Accumulated Depreciation—Machine		33,486</a:t>
            </a:r>
          </a:p>
        </p:txBody>
      </p:sp>
    </p:spTree>
    <p:extLst>
      <p:ext uri="{BB962C8B-B14F-4D97-AF65-F5344CB8AC3E}">
        <p14:creationId xmlns:p14="http://schemas.microsoft.com/office/powerpoint/2010/main" val="1016887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1406">
                                            <p:txEl>
                                              <p:pRg st="0" end="0"/>
                                            </p:txEl>
                                          </p:spTgt>
                                        </p:tgtEl>
                                        <p:attrNameLst>
                                          <p:attrName>style.visibility</p:attrName>
                                        </p:attrNameLst>
                                      </p:cBhvr>
                                      <p:to>
                                        <p:strVal val="visible"/>
                                      </p:to>
                                    </p:set>
                                    <p:animEffect transition="in" filter="wipe(left)">
                                      <p:cBhvr>
                                        <p:cTn id="7" dur="500"/>
                                        <p:tgtEl>
                                          <p:spTgt spid="12114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1406">
                                            <p:txEl>
                                              <p:pRg st="1" end="1"/>
                                            </p:txEl>
                                          </p:spTgt>
                                        </p:tgtEl>
                                        <p:attrNameLst>
                                          <p:attrName>style.visibility</p:attrName>
                                        </p:attrNameLst>
                                      </p:cBhvr>
                                      <p:to>
                                        <p:strVal val="visible"/>
                                      </p:to>
                                    </p:set>
                                    <p:animEffect transition="in" filter="wipe(left)">
                                      <p:cBhvr>
                                        <p:cTn id="12" dur="500"/>
                                        <p:tgtEl>
                                          <p:spTgt spid="12114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40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bwMode="auto">
          <a:xfrm>
            <a:off x="457200" y="377825"/>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1213443" name="Text Box 3"/>
          <p:cNvSpPr txBox="1">
            <a:spLocks noChangeArrowheads="1"/>
          </p:cNvSpPr>
          <p:nvPr/>
        </p:nvSpPr>
        <p:spPr bwMode="auto">
          <a:xfrm>
            <a:off x="1295400" y="64452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a:t>
            </a:r>
          </a:p>
        </p:txBody>
      </p:sp>
      <p:sp>
        <p:nvSpPr>
          <p:cNvPr id="53252" name="Text Box 4"/>
          <p:cNvSpPr txBox="1">
            <a:spLocks noChangeArrowheads="1"/>
          </p:cNvSpPr>
          <p:nvPr/>
        </p:nvSpPr>
        <p:spPr bwMode="auto">
          <a:xfrm>
            <a:off x="685800" y="1887538"/>
            <a:ext cx="8077200" cy="854075"/>
          </a:xfrm>
          <a:prstGeom prst="rect">
            <a:avLst/>
          </a:prstGeom>
          <a:noFill/>
          <a:ln w="28575" cap="sq" algn="ctr">
            <a:noFill/>
            <a:miter lim="800000"/>
            <a:headEnd type="none" w="sm" len="sm"/>
            <a:tailEnd type="none" w="sm" len="sm"/>
          </a:ln>
        </p:spPr>
        <p:txBody>
          <a:bodyPr>
            <a:spAutoFit/>
          </a:bodyPr>
          <a:lstStyle/>
          <a:p>
            <a:pPr algn="l">
              <a:lnSpc>
                <a:spcPct val="125000"/>
              </a:lnSpc>
              <a:spcBef>
                <a:spcPct val="30000"/>
              </a:spcBef>
              <a:buSzPct val="80000"/>
            </a:pPr>
            <a:r>
              <a:rPr lang="en-US" sz="2000">
                <a:solidFill>
                  <a:srgbClr val="800000"/>
                </a:solidFill>
                <a:latin typeface="Arial" charset="0"/>
              </a:rPr>
              <a:t>Illustration:</a:t>
            </a:r>
            <a:r>
              <a:rPr lang="en-US" sz="2000" b="0">
                <a:solidFill>
                  <a:srgbClr val="000000"/>
                </a:solidFill>
                <a:latin typeface="Arial" charset="0"/>
              </a:rPr>
              <a:t>  Tan Company purchases equipment on January 1, 2010, for $300,000, useful life of three years, and no residual value. </a:t>
            </a:r>
          </a:p>
        </p:txBody>
      </p:sp>
      <p:sp>
        <p:nvSpPr>
          <p:cNvPr id="53253" name="Text Box 5"/>
          <p:cNvSpPr txBox="1">
            <a:spLocks noChangeArrowheads="1"/>
          </p:cNvSpPr>
          <p:nvPr/>
        </p:nvSpPr>
        <p:spPr bwMode="auto">
          <a:xfrm>
            <a:off x="685800" y="1274763"/>
            <a:ext cx="5791200" cy="519112"/>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Reversal of Impairment Loss</a:t>
            </a:r>
          </a:p>
        </p:txBody>
      </p:sp>
      <p:pic>
        <p:nvPicPr>
          <p:cNvPr id="53254" name="Picture 9"/>
          <p:cNvPicPr>
            <a:picLocks noChangeAspect="1" noChangeArrowheads="1"/>
          </p:cNvPicPr>
          <p:nvPr/>
        </p:nvPicPr>
        <p:blipFill>
          <a:blip r:embed="rId3"/>
          <a:srcRect/>
          <a:stretch>
            <a:fillRect/>
          </a:stretch>
        </p:blipFill>
        <p:spPr bwMode="auto">
          <a:xfrm>
            <a:off x="1066800" y="2971800"/>
            <a:ext cx="7010400" cy="1419225"/>
          </a:xfrm>
          <a:prstGeom prst="rect">
            <a:avLst/>
          </a:prstGeom>
          <a:noFill/>
          <a:ln w="28575" cap="sq">
            <a:noFill/>
            <a:miter lim="800000"/>
            <a:headEnd/>
            <a:tailEnd/>
          </a:ln>
        </p:spPr>
      </p:pic>
      <p:sp>
        <p:nvSpPr>
          <p:cNvPr id="53255" name="Rectangle 10"/>
          <p:cNvSpPr>
            <a:spLocks noChangeArrowheads="1"/>
          </p:cNvSpPr>
          <p:nvPr/>
        </p:nvSpPr>
        <p:spPr bwMode="auto">
          <a:xfrm>
            <a:off x="685800" y="4648200"/>
            <a:ext cx="8077200" cy="473075"/>
          </a:xfrm>
          <a:prstGeom prst="rect">
            <a:avLst/>
          </a:prstGeom>
          <a:noFill/>
          <a:ln w="28575" cap="sq" algn="ctr">
            <a:noFill/>
            <a:miter lim="800000"/>
            <a:headEnd/>
            <a:tailEnd/>
          </a:ln>
        </p:spPr>
        <p:txBody>
          <a:bodyPr>
            <a:spAutoFit/>
          </a:bodyPr>
          <a:lstStyle/>
          <a:p>
            <a:pPr algn="l">
              <a:lnSpc>
                <a:spcPct val="125000"/>
              </a:lnSpc>
              <a:spcBef>
                <a:spcPct val="30000"/>
              </a:spcBef>
              <a:buSzPct val="80000"/>
            </a:pPr>
            <a:r>
              <a:rPr lang="en-US" sz="2000" b="0">
                <a:solidFill>
                  <a:srgbClr val="000000"/>
                </a:solidFill>
                <a:latin typeface="Arial" charset="0"/>
              </a:rPr>
              <a:t>At December 31, 2010, Tan records an impairment loss of $20,000. </a:t>
            </a:r>
          </a:p>
        </p:txBody>
      </p:sp>
      <p:sp>
        <p:nvSpPr>
          <p:cNvPr id="53256" name="Rectangle 11"/>
          <p:cNvSpPr>
            <a:spLocks noChangeArrowheads="1"/>
          </p:cNvSpPr>
          <p:nvPr/>
        </p:nvSpPr>
        <p:spPr bwMode="auto">
          <a:xfrm>
            <a:off x="914400" y="5257800"/>
            <a:ext cx="7467600" cy="960438"/>
          </a:xfrm>
          <a:prstGeom prst="rect">
            <a:avLst/>
          </a:prstGeom>
          <a:noFill/>
          <a:ln w="28575" cap="sq" algn="ctr">
            <a:noFill/>
            <a:miter lim="800000"/>
            <a:headEnd/>
            <a:tailEnd/>
          </a:ln>
        </p:spPr>
        <p:txBody>
          <a:bodyPr>
            <a:spAutoFit/>
          </a:bodyPr>
          <a:lstStyle/>
          <a:p>
            <a:pPr marL="457200" indent="-457200" algn="l">
              <a:lnSpc>
                <a:spcPct val="125000"/>
              </a:lnSpc>
              <a:spcBef>
                <a:spcPct val="30000"/>
              </a:spcBef>
              <a:spcAft>
                <a:spcPct val="20000"/>
              </a:spcAft>
              <a:buSzPct val="80000"/>
              <a:tabLst>
                <a:tab pos="5772150" algn="r"/>
                <a:tab pos="7143750" algn="r"/>
              </a:tabLst>
            </a:pPr>
            <a:r>
              <a:rPr lang="en-US" sz="2000" b="0">
                <a:latin typeface="Arial" charset="0"/>
              </a:rPr>
              <a:t>Loss on Impairment 	20,000</a:t>
            </a:r>
          </a:p>
          <a:p>
            <a:pPr marL="457200" indent="-457200" algn="l">
              <a:spcBef>
                <a:spcPct val="40000"/>
              </a:spcBef>
              <a:tabLst>
                <a:tab pos="5772150" algn="r"/>
                <a:tab pos="7143750" algn="r"/>
              </a:tabLst>
            </a:pPr>
            <a:r>
              <a:rPr lang="en-US" sz="2000" b="0">
                <a:latin typeface="Arial" charset="0"/>
              </a:rPr>
              <a:t>	Accumulated Depreciation—Equipment		20,000</a:t>
            </a:r>
          </a:p>
        </p:txBody>
      </p:sp>
    </p:spTree>
    <p:extLst>
      <p:ext uri="{BB962C8B-B14F-4D97-AF65-F5344CB8AC3E}">
        <p14:creationId xmlns:p14="http://schemas.microsoft.com/office/powerpoint/2010/main" val="4048089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bwMode="auto">
          <a:xfrm>
            <a:off x="457200" y="377825"/>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1215491" name="Text Box 3"/>
          <p:cNvSpPr txBox="1">
            <a:spLocks noChangeArrowheads="1"/>
          </p:cNvSpPr>
          <p:nvPr/>
        </p:nvSpPr>
        <p:spPr bwMode="auto">
          <a:xfrm>
            <a:off x="1295400" y="64452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a:t>
            </a:r>
          </a:p>
        </p:txBody>
      </p:sp>
      <p:sp>
        <p:nvSpPr>
          <p:cNvPr id="54276" name="Text Box 4"/>
          <p:cNvSpPr txBox="1">
            <a:spLocks noChangeArrowheads="1"/>
          </p:cNvSpPr>
          <p:nvPr/>
        </p:nvSpPr>
        <p:spPr bwMode="auto">
          <a:xfrm>
            <a:off x="685800" y="1887538"/>
            <a:ext cx="8077200" cy="854075"/>
          </a:xfrm>
          <a:prstGeom prst="rect">
            <a:avLst/>
          </a:prstGeom>
          <a:noFill/>
          <a:ln w="28575" cap="sq" algn="ctr">
            <a:noFill/>
            <a:miter lim="800000"/>
            <a:headEnd type="none" w="sm" len="sm"/>
            <a:tailEnd type="none" w="sm" len="sm"/>
          </a:ln>
        </p:spPr>
        <p:txBody>
          <a:bodyPr>
            <a:spAutoFit/>
          </a:bodyPr>
          <a:lstStyle/>
          <a:p>
            <a:pPr algn="l">
              <a:lnSpc>
                <a:spcPct val="125000"/>
              </a:lnSpc>
              <a:spcBef>
                <a:spcPct val="30000"/>
              </a:spcBef>
              <a:buSzPct val="80000"/>
            </a:pPr>
            <a:r>
              <a:rPr lang="en-US" sz="2000" b="0">
                <a:solidFill>
                  <a:srgbClr val="000000"/>
                </a:solidFill>
                <a:latin typeface="Arial" charset="0"/>
              </a:rPr>
              <a:t>Depreciation expense and related carrying amount after the impairment.</a:t>
            </a:r>
          </a:p>
        </p:txBody>
      </p:sp>
      <p:sp>
        <p:nvSpPr>
          <p:cNvPr id="54277" name="Text Box 5"/>
          <p:cNvSpPr txBox="1">
            <a:spLocks noChangeArrowheads="1"/>
          </p:cNvSpPr>
          <p:nvPr/>
        </p:nvSpPr>
        <p:spPr bwMode="auto">
          <a:xfrm>
            <a:off x="685800" y="1274763"/>
            <a:ext cx="5791200" cy="519112"/>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Reversal of Impairment Loss</a:t>
            </a:r>
          </a:p>
        </p:txBody>
      </p:sp>
      <p:sp>
        <p:nvSpPr>
          <p:cNvPr id="54278" name="Rectangle 7"/>
          <p:cNvSpPr>
            <a:spLocks noChangeArrowheads="1"/>
          </p:cNvSpPr>
          <p:nvPr/>
        </p:nvSpPr>
        <p:spPr bwMode="auto">
          <a:xfrm>
            <a:off x="685800" y="4343400"/>
            <a:ext cx="8077200" cy="854075"/>
          </a:xfrm>
          <a:prstGeom prst="rect">
            <a:avLst/>
          </a:prstGeom>
          <a:noFill/>
          <a:ln w="28575" cap="sq" algn="ctr">
            <a:noFill/>
            <a:miter lim="800000"/>
            <a:headEnd/>
            <a:tailEnd/>
          </a:ln>
        </p:spPr>
        <p:txBody>
          <a:bodyPr>
            <a:spAutoFit/>
          </a:bodyPr>
          <a:lstStyle/>
          <a:p>
            <a:pPr algn="l">
              <a:lnSpc>
                <a:spcPct val="125000"/>
              </a:lnSpc>
              <a:spcBef>
                <a:spcPct val="30000"/>
              </a:spcBef>
              <a:buSzPct val="80000"/>
            </a:pPr>
            <a:r>
              <a:rPr lang="en-US" sz="2000" b="0">
                <a:solidFill>
                  <a:srgbClr val="000000"/>
                </a:solidFill>
                <a:latin typeface="Arial" charset="0"/>
              </a:rPr>
              <a:t>At the end of 2011, Tan determines that the recoverable amount of the equipment is $96,000. Tan reverses the impairment loss.</a:t>
            </a:r>
          </a:p>
        </p:txBody>
      </p:sp>
      <p:sp>
        <p:nvSpPr>
          <p:cNvPr id="1215496" name="Rectangle 8"/>
          <p:cNvSpPr>
            <a:spLocks noChangeArrowheads="1"/>
          </p:cNvSpPr>
          <p:nvPr/>
        </p:nvSpPr>
        <p:spPr bwMode="auto">
          <a:xfrm>
            <a:off x="914400" y="5334000"/>
            <a:ext cx="7467600" cy="960438"/>
          </a:xfrm>
          <a:prstGeom prst="rect">
            <a:avLst/>
          </a:prstGeom>
          <a:noFill/>
          <a:ln w="28575" cap="sq" algn="ctr">
            <a:noFill/>
            <a:miter lim="800000"/>
            <a:headEnd/>
            <a:tailEnd/>
          </a:ln>
        </p:spPr>
        <p:txBody>
          <a:bodyPr>
            <a:spAutoFit/>
          </a:bodyPr>
          <a:lstStyle/>
          <a:p>
            <a:pPr marL="457200" indent="-457200" algn="l">
              <a:lnSpc>
                <a:spcPct val="125000"/>
              </a:lnSpc>
              <a:spcBef>
                <a:spcPct val="30000"/>
              </a:spcBef>
              <a:spcAft>
                <a:spcPct val="20000"/>
              </a:spcAft>
              <a:buSzPct val="80000"/>
              <a:tabLst>
                <a:tab pos="5772150" algn="r"/>
                <a:tab pos="7143750" algn="r"/>
              </a:tabLst>
            </a:pPr>
            <a:r>
              <a:rPr lang="en-US" sz="2000" b="0">
                <a:latin typeface="Arial" charset="0"/>
              </a:rPr>
              <a:t>Accumulated Depreciation—Equipment	6,000</a:t>
            </a:r>
          </a:p>
          <a:p>
            <a:pPr marL="457200" indent="-457200" algn="l">
              <a:spcBef>
                <a:spcPct val="40000"/>
              </a:spcBef>
              <a:tabLst>
                <a:tab pos="5772150" algn="r"/>
                <a:tab pos="7143750" algn="r"/>
              </a:tabLst>
            </a:pPr>
            <a:r>
              <a:rPr lang="en-US" sz="2000" b="0">
                <a:latin typeface="Arial" charset="0"/>
              </a:rPr>
              <a:t>	Recovery of Impairment Loss 		6,000</a:t>
            </a:r>
          </a:p>
        </p:txBody>
      </p:sp>
      <p:pic>
        <p:nvPicPr>
          <p:cNvPr id="54280" name="Picture 9"/>
          <p:cNvPicPr>
            <a:picLocks noChangeAspect="1" noChangeArrowheads="1"/>
          </p:cNvPicPr>
          <p:nvPr/>
        </p:nvPicPr>
        <p:blipFill>
          <a:blip r:embed="rId3"/>
          <a:srcRect/>
          <a:stretch>
            <a:fillRect/>
          </a:stretch>
        </p:blipFill>
        <p:spPr bwMode="auto">
          <a:xfrm>
            <a:off x="1066800" y="2971800"/>
            <a:ext cx="7010400" cy="1166813"/>
          </a:xfrm>
          <a:prstGeom prst="rect">
            <a:avLst/>
          </a:prstGeom>
          <a:noFill/>
          <a:ln w="28575" cap="sq">
            <a:noFill/>
            <a:miter lim="800000"/>
            <a:headEnd/>
            <a:tailEnd/>
          </a:ln>
        </p:spPr>
      </p:pic>
    </p:spTree>
    <p:extLst>
      <p:ext uri="{BB962C8B-B14F-4D97-AF65-F5344CB8AC3E}">
        <p14:creationId xmlns:p14="http://schemas.microsoft.com/office/powerpoint/2010/main" val="2333975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5496">
                                            <p:txEl>
                                              <p:pRg st="0" end="0"/>
                                            </p:txEl>
                                          </p:spTgt>
                                        </p:tgtEl>
                                        <p:attrNameLst>
                                          <p:attrName>style.visibility</p:attrName>
                                        </p:attrNameLst>
                                      </p:cBhvr>
                                      <p:to>
                                        <p:strVal val="visible"/>
                                      </p:to>
                                    </p:set>
                                    <p:animEffect transition="in" filter="wipe(left)">
                                      <p:cBhvr>
                                        <p:cTn id="7" dur="500"/>
                                        <p:tgtEl>
                                          <p:spTgt spid="12154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5496">
                                            <p:txEl>
                                              <p:pRg st="1" end="1"/>
                                            </p:txEl>
                                          </p:spTgt>
                                        </p:tgtEl>
                                        <p:attrNameLst>
                                          <p:attrName>style.visibility</p:attrName>
                                        </p:attrNameLst>
                                      </p:cBhvr>
                                      <p:to>
                                        <p:strVal val="visible"/>
                                      </p:to>
                                    </p:set>
                                    <p:animEffect transition="in" filter="wipe(left)">
                                      <p:cBhvr>
                                        <p:cTn id="12" dur="500"/>
                                        <p:tgtEl>
                                          <p:spTgt spid="12154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bwMode="auto">
          <a:xfrm>
            <a:off x="457200" y="377825"/>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55299" name="Text Box 4"/>
          <p:cNvSpPr txBox="1">
            <a:spLocks noChangeArrowheads="1"/>
          </p:cNvSpPr>
          <p:nvPr/>
        </p:nvSpPr>
        <p:spPr bwMode="auto">
          <a:xfrm>
            <a:off x="685800" y="1908175"/>
            <a:ext cx="8077200" cy="1997075"/>
          </a:xfrm>
          <a:prstGeom prst="rect">
            <a:avLst/>
          </a:prstGeom>
          <a:noFill/>
          <a:ln w="28575" cap="sq" algn="ctr">
            <a:noFill/>
            <a:miter lim="800000"/>
            <a:headEnd type="none" w="sm" len="sm"/>
            <a:tailEnd type="none" w="sm" len="sm"/>
          </a:ln>
        </p:spPr>
        <p:txBody>
          <a:bodyPr>
            <a:spAutoFit/>
          </a:bodyPr>
          <a:lstStyle/>
          <a:p>
            <a:pPr algn="l">
              <a:lnSpc>
                <a:spcPct val="125000"/>
              </a:lnSpc>
              <a:spcBef>
                <a:spcPct val="30000"/>
              </a:spcBef>
              <a:buSzPct val="80000"/>
            </a:pPr>
            <a:r>
              <a:rPr lang="en-US" sz="2000" b="0">
                <a:solidFill>
                  <a:srgbClr val="000000"/>
                </a:solidFill>
                <a:latin typeface="Arial" charset="0"/>
              </a:rPr>
              <a:t>When it is not possible to assess a single asset for impairment because the single asset generates cash flows only in combination with other assets, companies identify the smallest group of assets that can be identified that generate cash flows independently of the cash flows from other assets. </a:t>
            </a:r>
          </a:p>
        </p:txBody>
      </p:sp>
      <p:sp>
        <p:nvSpPr>
          <p:cNvPr id="55300" name="Text Box 5"/>
          <p:cNvSpPr txBox="1">
            <a:spLocks noChangeArrowheads="1"/>
          </p:cNvSpPr>
          <p:nvPr/>
        </p:nvSpPr>
        <p:spPr bwMode="auto">
          <a:xfrm>
            <a:off x="685800" y="1295400"/>
            <a:ext cx="57912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Cash-Generating Units</a:t>
            </a:r>
          </a:p>
        </p:txBody>
      </p:sp>
      <p:sp>
        <p:nvSpPr>
          <p:cNvPr id="1217545" name="Text Box 9"/>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  Explain the accounting issues related to asset impairment.</a:t>
            </a:r>
          </a:p>
        </p:txBody>
      </p:sp>
    </p:spTree>
    <p:extLst>
      <p:ext uri="{BB962C8B-B14F-4D97-AF65-F5344CB8AC3E}">
        <p14:creationId xmlns:p14="http://schemas.microsoft.com/office/powerpoint/2010/main" val="4047405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bwMode="auto">
          <a:xfrm>
            <a:off x="457200" y="377825"/>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sp>
        <p:nvSpPr>
          <p:cNvPr id="56323" name="Text Box 3"/>
          <p:cNvSpPr txBox="1">
            <a:spLocks noChangeArrowheads="1"/>
          </p:cNvSpPr>
          <p:nvPr/>
        </p:nvSpPr>
        <p:spPr bwMode="auto">
          <a:xfrm>
            <a:off x="838200" y="1981200"/>
            <a:ext cx="7696200" cy="3816350"/>
          </a:xfrm>
          <a:prstGeom prst="rect">
            <a:avLst/>
          </a:prstGeom>
          <a:noFill/>
          <a:ln w="28575" cap="sq" algn="ctr">
            <a:noFill/>
            <a:miter lim="800000"/>
            <a:headEnd type="none" w="sm" len="sm"/>
            <a:tailEnd type="none" w="sm" len="sm"/>
          </a:ln>
        </p:spPr>
        <p:txBody>
          <a:bodyPr>
            <a:spAutoFit/>
          </a:bodyPr>
          <a:lstStyle/>
          <a:p>
            <a:pPr marL="457200" indent="-457200" algn="l">
              <a:lnSpc>
                <a:spcPct val="130000"/>
              </a:lnSpc>
              <a:spcBef>
                <a:spcPct val="60000"/>
              </a:spcBef>
              <a:buClr>
                <a:srgbClr val="800000"/>
              </a:buClr>
              <a:buSzPct val="80000"/>
              <a:buFont typeface="Wingdings" pitchFamily="2" charset="2"/>
              <a:buChar char="u"/>
            </a:pPr>
            <a:r>
              <a:rPr lang="en-US" sz="2100" b="0">
                <a:solidFill>
                  <a:srgbClr val="000000"/>
                </a:solidFill>
                <a:latin typeface="Arial" charset="0"/>
              </a:rPr>
              <a:t>Report the impaired asset at the lower-of-cost-or-net realizable value (fair value less costs to sell).</a:t>
            </a:r>
          </a:p>
          <a:p>
            <a:pPr marL="457200" indent="-457200" algn="l">
              <a:lnSpc>
                <a:spcPct val="130000"/>
              </a:lnSpc>
              <a:spcBef>
                <a:spcPct val="60000"/>
              </a:spcBef>
              <a:buClr>
                <a:srgbClr val="800000"/>
              </a:buClr>
              <a:buSzPct val="80000"/>
              <a:buFont typeface="Wingdings" pitchFamily="2" charset="2"/>
              <a:buChar char="u"/>
            </a:pPr>
            <a:r>
              <a:rPr lang="en-US" sz="2100" b="0">
                <a:solidFill>
                  <a:srgbClr val="000000"/>
                </a:solidFill>
                <a:latin typeface="Arial" charset="0"/>
              </a:rPr>
              <a:t>No depreciation or amortization is taken on assets held for disposal during the period they are held.</a:t>
            </a:r>
          </a:p>
          <a:p>
            <a:pPr marL="457200" indent="-457200" algn="l">
              <a:lnSpc>
                <a:spcPct val="130000"/>
              </a:lnSpc>
              <a:spcBef>
                <a:spcPct val="60000"/>
              </a:spcBef>
              <a:buClr>
                <a:srgbClr val="800000"/>
              </a:buClr>
              <a:buSzPct val="80000"/>
              <a:buFont typeface="Wingdings" pitchFamily="2" charset="2"/>
              <a:buChar char="u"/>
            </a:pPr>
            <a:r>
              <a:rPr lang="en-US" sz="2100" b="0">
                <a:solidFill>
                  <a:srgbClr val="000000"/>
                </a:solidFill>
                <a:latin typeface="Arial" charset="0"/>
              </a:rPr>
              <a:t>Can write up or down an asset held for disposal in future periods, as long as the carrying amount after the write up never exceeds the carrying amount of the asset before the impairment.</a:t>
            </a:r>
          </a:p>
        </p:txBody>
      </p:sp>
      <p:sp>
        <p:nvSpPr>
          <p:cNvPr id="56324" name="Text Box 4"/>
          <p:cNvSpPr txBox="1">
            <a:spLocks noChangeArrowheads="1"/>
          </p:cNvSpPr>
          <p:nvPr/>
        </p:nvSpPr>
        <p:spPr bwMode="auto">
          <a:xfrm>
            <a:off x="685800" y="1336675"/>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Impairment of Assets to Be Disposed Of</a:t>
            </a:r>
          </a:p>
        </p:txBody>
      </p:sp>
      <p:sp>
        <p:nvSpPr>
          <p:cNvPr id="1219589" name="Text Box 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  Explain the accounting issues related to asset impairment.</a:t>
            </a:r>
          </a:p>
        </p:txBody>
      </p:sp>
    </p:spTree>
    <p:extLst>
      <p:ext uri="{BB962C8B-B14F-4D97-AF65-F5344CB8AC3E}">
        <p14:creationId xmlns:p14="http://schemas.microsoft.com/office/powerpoint/2010/main" val="8440921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2"/>
          <p:cNvSpPr>
            <a:spLocks noGrp="1" noChangeArrowheads="1"/>
          </p:cNvSpPr>
          <p:nvPr>
            <p:ph type="title"/>
          </p:nvPr>
        </p:nvSpPr>
        <p:spPr bwMode="auto">
          <a:xfrm>
            <a:off x="457200" y="377825"/>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Impairments</a:t>
            </a:r>
          </a:p>
        </p:txBody>
      </p:sp>
      <p:pic>
        <p:nvPicPr>
          <p:cNvPr id="57347" name="Picture 6"/>
          <p:cNvPicPr>
            <a:picLocks noChangeAspect="1" noChangeArrowheads="1"/>
          </p:cNvPicPr>
          <p:nvPr/>
        </p:nvPicPr>
        <p:blipFill>
          <a:blip r:embed="rId3"/>
          <a:srcRect/>
          <a:stretch>
            <a:fillRect/>
          </a:stretch>
        </p:blipFill>
        <p:spPr bwMode="auto">
          <a:xfrm>
            <a:off x="990600" y="1296988"/>
            <a:ext cx="6781800" cy="5256212"/>
          </a:xfrm>
          <a:prstGeom prst="rect">
            <a:avLst/>
          </a:prstGeom>
          <a:noFill/>
          <a:ln w="28575" cap="sq">
            <a:noFill/>
            <a:miter lim="800000"/>
            <a:headEnd/>
            <a:tailEnd/>
          </a:ln>
        </p:spPr>
      </p:pic>
      <p:sp>
        <p:nvSpPr>
          <p:cNvPr id="1221639" name="Text Box 7"/>
          <p:cNvSpPr txBox="1">
            <a:spLocks noChangeArrowheads="1"/>
          </p:cNvSpPr>
          <p:nvPr/>
        </p:nvSpPr>
        <p:spPr bwMode="auto">
          <a:xfrm>
            <a:off x="8153400" y="6445250"/>
            <a:ext cx="838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a:t>
            </a:r>
          </a:p>
        </p:txBody>
      </p:sp>
      <p:sp>
        <p:nvSpPr>
          <p:cNvPr id="57349" name="Rectangle 8"/>
          <p:cNvSpPr>
            <a:spLocks noChangeArrowheads="1"/>
          </p:cNvSpPr>
          <p:nvPr/>
        </p:nvSpPr>
        <p:spPr bwMode="auto">
          <a:xfrm>
            <a:off x="6858000" y="1676400"/>
            <a:ext cx="1905000" cy="639763"/>
          </a:xfrm>
          <a:prstGeom prst="rect">
            <a:avLst/>
          </a:prstGeom>
          <a:solidFill>
            <a:schemeClr val="bg1"/>
          </a:solidFill>
          <a:ln w="28575" cap="sq">
            <a:noFill/>
            <a:miter lim="800000"/>
            <a:headEnd/>
            <a:tailEnd/>
          </a:ln>
        </p:spPr>
        <p:txBody>
          <a:bodyPr>
            <a:spAutoFit/>
          </a:bodyPr>
          <a:lstStyle/>
          <a:p>
            <a:pPr algn="l"/>
            <a:r>
              <a:rPr lang="en-US" sz="1200">
                <a:solidFill>
                  <a:srgbClr val="CC0000"/>
                </a:solidFill>
                <a:latin typeface="Arial" charset="0"/>
              </a:rPr>
              <a:t>Illustration 11-18</a:t>
            </a:r>
          </a:p>
          <a:p>
            <a:pPr algn="l"/>
            <a:r>
              <a:rPr lang="en-US" sz="1200">
                <a:latin typeface="Arial" charset="0"/>
              </a:rPr>
              <a:t>Graphic of Accounting for Impairments</a:t>
            </a:r>
          </a:p>
        </p:txBody>
      </p:sp>
    </p:spTree>
    <p:extLst>
      <p:ext uri="{BB962C8B-B14F-4D97-AF65-F5344CB8AC3E}">
        <p14:creationId xmlns:p14="http://schemas.microsoft.com/office/powerpoint/2010/main" val="2931921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685800" y="1295400"/>
            <a:ext cx="8001000" cy="3749675"/>
          </a:xfrm>
          <a:prstGeom prst="rect">
            <a:avLst/>
          </a:prstGeom>
          <a:noFill/>
          <a:ln w="28575" cap="sq" algn="ctr">
            <a:noFill/>
            <a:miter lim="800000"/>
            <a:headEnd type="none" w="sm" len="sm"/>
            <a:tailEnd type="none" w="sm" len="sm"/>
          </a:ln>
        </p:spPr>
        <p:txBody>
          <a:bodyPr>
            <a:spAutoFit/>
          </a:bodyPr>
          <a:lstStyle/>
          <a:p>
            <a:pPr marL="457200" indent="-457200" algn="l">
              <a:lnSpc>
                <a:spcPct val="130000"/>
              </a:lnSpc>
              <a:spcBef>
                <a:spcPct val="60000"/>
              </a:spcBef>
              <a:buClr>
                <a:srgbClr val="800000"/>
              </a:buClr>
              <a:buSzPct val="80000"/>
              <a:buFont typeface="Wingdings" pitchFamily="2" charset="2"/>
              <a:buNone/>
            </a:pPr>
            <a:r>
              <a:rPr lang="en-US" sz="2400">
                <a:solidFill>
                  <a:srgbClr val="800000"/>
                </a:solidFill>
                <a:latin typeface="Arial" charset="0"/>
              </a:rPr>
              <a:t>Natural resources</a:t>
            </a:r>
            <a:r>
              <a:rPr lang="en-US" sz="2200" b="0">
                <a:solidFill>
                  <a:srgbClr val="000000"/>
                </a:solidFill>
                <a:latin typeface="Arial" charset="0"/>
              </a:rPr>
              <a:t> can be divided into two categories:</a:t>
            </a:r>
          </a:p>
          <a:p>
            <a:pPr marL="685800" lvl="1" indent="-457200" algn="l">
              <a:lnSpc>
                <a:spcPct val="130000"/>
              </a:lnSpc>
              <a:spcBef>
                <a:spcPct val="60000"/>
              </a:spcBef>
              <a:buClr>
                <a:srgbClr val="800000"/>
              </a:buClr>
              <a:buFont typeface="Wingdings" pitchFamily="2" charset="2"/>
              <a:buAutoNum type="arabicPeriod"/>
            </a:pPr>
            <a:r>
              <a:rPr lang="en-US" sz="2200">
                <a:solidFill>
                  <a:schemeClr val="tx1"/>
                </a:solidFill>
                <a:latin typeface="Arial" charset="0"/>
              </a:rPr>
              <a:t>Biological assets</a:t>
            </a:r>
            <a:r>
              <a:rPr lang="en-US" sz="2200" b="0">
                <a:solidFill>
                  <a:schemeClr val="tx1"/>
                </a:solidFill>
                <a:latin typeface="Arial" charset="0"/>
              </a:rPr>
              <a:t> (timberlands)</a:t>
            </a:r>
          </a:p>
          <a:p>
            <a:pPr marL="1200150" lvl="2" indent="-400050" algn="l">
              <a:lnSpc>
                <a:spcPct val="130000"/>
              </a:lnSpc>
              <a:spcBef>
                <a:spcPct val="60000"/>
              </a:spcBef>
              <a:buClr>
                <a:srgbClr val="800000"/>
              </a:buClr>
              <a:buSzPct val="80000"/>
              <a:buFont typeface="Arial" charset="0"/>
              <a:buChar char="►"/>
            </a:pPr>
            <a:r>
              <a:rPr lang="en-US" sz="2200" b="0">
                <a:solidFill>
                  <a:schemeClr val="tx1"/>
                </a:solidFill>
                <a:latin typeface="Arial" charset="0"/>
              </a:rPr>
              <a:t>Fair value approach (chapter 9) </a:t>
            </a:r>
          </a:p>
          <a:p>
            <a:pPr marL="685800" lvl="1" indent="-457200" algn="l">
              <a:lnSpc>
                <a:spcPct val="130000"/>
              </a:lnSpc>
              <a:spcBef>
                <a:spcPct val="60000"/>
              </a:spcBef>
              <a:buClr>
                <a:srgbClr val="800000"/>
              </a:buClr>
              <a:buFont typeface="Wingdings" pitchFamily="2" charset="2"/>
              <a:buAutoNum type="arabicPeriod"/>
            </a:pPr>
            <a:r>
              <a:rPr lang="en-US" sz="2200">
                <a:solidFill>
                  <a:schemeClr val="tx1"/>
                </a:solidFill>
                <a:latin typeface="Arial" charset="0"/>
              </a:rPr>
              <a:t>Mineral resources</a:t>
            </a:r>
            <a:r>
              <a:rPr lang="en-US" sz="2200" b="0">
                <a:solidFill>
                  <a:srgbClr val="000000"/>
                </a:solidFill>
                <a:latin typeface="Arial" charset="0"/>
              </a:rPr>
              <a:t> (oil, gas, and mineral mining).</a:t>
            </a:r>
          </a:p>
          <a:p>
            <a:pPr marL="1200150" lvl="2" indent="-400050" algn="l">
              <a:lnSpc>
                <a:spcPct val="130000"/>
              </a:lnSpc>
              <a:spcBef>
                <a:spcPct val="60000"/>
              </a:spcBef>
              <a:buClr>
                <a:srgbClr val="800000"/>
              </a:buClr>
              <a:buSzPct val="80000"/>
              <a:buFont typeface="Arial" charset="0"/>
              <a:buChar char="►"/>
            </a:pPr>
            <a:r>
              <a:rPr lang="en-US" sz="2200" b="0">
                <a:solidFill>
                  <a:schemeClr val="tx1"/>
                </a:solidFill>
                <a:latin typeface="Arial" charset="0"/>
              </a:rPr>
              <a:t>Complete removal (consumption) of the asset. </a:t>
            </a:r>
          </a:p>
          <a:p>
            <a:pPr marL="1200150" lvl="2" indent="-400050" algn="l">
              <a:lnSpc>
                <a:spcPct val="130000"/>
              </a:lnSpc>
              <a:spcBef>
                <a:spcPct val="60000"/>
              </a:spcBef>
              <a:buClr>
                <a:srgbClr val="800000"/>
              </a:buClr>
              <a:buSzPct val="80000"/>
              <a:buFont typeface="Arial" charset="0"/>
              <a:buChar char="►"/>
            </a:pPr>
            <a:r>
              <a:rPr lang="en-US" sz="2200" b="0">
                <a:solidFill>
                  <a:schemeClr val="tx1"/>
                </a:solidFill>
                <a:latin typeface="Arial" charset="0"/>
              </a:rPr>
              <a:t>Replacement of the asset only by an act of nature.</a:t>
            </a:r>
          </a:p>
        </p:txBody>
      </p:sp>
      <p:sp>
        <p:nvSpPr>
          <p:cNvPr id="1060866"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Depletion</a:t>
            </a:r>
          </a:p>
        </p:txBody>
      </p:sp>
      <p:sp>
        <p:nvSpPr>
          <p:cNvPr id="1060867"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6  Explain the accounting procedures for depletion of mineral resources.</a:t>
            </a:r>
          </a:p>
        </p:txBody>
      </p:sp>
      <p:sp>
        <p:nvSpPr>
          <p:cNvPr id="58373" name="Rectangle 8"/>
          <p:cNvSpPr>
            <a:spLocks noChangeArrowheads="1"/>
          </p:cNvSpPr>
          <p:nvPr/>
        </p:nvSpPr>
        <p:spPr bwMode="auto">
          <a:xfrm>
            <a:off x="762000" y="5422900"/>
            <a:ext cx="7620000" cy="385763"/>
          </a:xfrm>
          <a:prstGeom prst="rect">
            <a:avLst/>
          </a:prstGeom>
          <a:solidFill>
            <a:srgbClr val="FFFF99"/>
          </a:solidFill>
          <a:ln w="19050" cap="sq">
            <a:solidFill>
              <a:schemeClr val="tx1"/>
            </a:solidFill>
            <a:miter lim="800000"/>
            <a:headEnd/>
            <a:tailEnd/>
          </a:ln>
        </p:spPr>
        <p:txBody>
          <a:bodyPr>
            <a:spAutoFit/>
          </a:bodyPr>
          <a:lstStyle/>
          <a:p>
            <a:r>
              <a:rPr lang="en-US">
                <a:latin typeface="Arial" charset="0"/>
              </a:rPr>
              <a:t>Depletion - </a:t>
            </a:r>
            <a:r>
              <a:rPr lang="en-US" b="0">
                <a:latin typeface="Arial" charset="0"/>
              </a:rPr>
              <a:t>process of allocating the cost of mineral resources.</a:t>
            </a:r>
          </a:p>
        </p:txBody>
      </p:sp>
    </p:spTree>
    <p:extLst>
      <p:ext uri="{BB962C8B-B14F-4D97-AF65-F5344CB8AC3E}">
        <p14:creationId xmlns:p14="http://schemas.microsoft.com/office/powerpoint/2010/main" val="2722449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026"/>
          <p:cNvSpPr txBox="1">
            <a:spLocks noChangeArrowheads="1"/>
          </p:cNvSpPr>
          <p:nvPr/>
        </p:nvSpPr>
        <p:spPr bwMode="auto">
          <a:xfrm>
            <a:off x="685800" y="137160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Establishing a Depletion Base</a:t>
            </a:r>
          </a:p>
        </p:txBody>
      </p:sp>
      <p:sp>
        <p:nvSpPr>
          <p:cNvPr id="1062918" name="Rectangle 1030"/>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Depletion</a:t>
            </a:r>
          </a:p>
        </p:txBody>
      </p:sp>
      <p:sp>
        <p:nvSpPr>
          <p:cNvPr id="1062919" name="Text Box 1031"/>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6  Explain the accounting procedures for depletion of mineral resources.</a:t>
            </a:r>
          </a:p>
        </p:txBody>
      </p:sp>
      <p:sp>
        <p:nvSpPr>
          <p:cNvPr id="59397" name="Rectangle 1034"/>
          <p:cNvSpPr>
            <a:spLocks noChangeArrowheads="1"/>
          </p:cNvSpPr>
          <p:nvPr/>
        </p:nvSpPr>
        <p:spPr bwMode="auto">
          <a:xfrm>
            <a:off x="914400" y="2057400"/>
            <a:ext cx="7010400" cy="2274888"/>
          </a:xfrm>
          <a:prstGeom prst="rect">
            <a:avLst/>
          </a:prstGeom>
          <a:noFill/>
          <a:ln w="28575" cap="sq">
            <a:noFill/>
            <a:miter lim="800000"/>
            <a:headEnd/>
            <a:tailEnd/>
          </a:ln>
        </p:spPr>
        <p:txBody>
          <a:bodyPr>
            <a:spAutoFit/>
          </a:bodyPr>
          <a:lstStyle/>
          <a:p>
            <a:pPr algn="l">
              <a:lnSpc>
                <a:spcPct val="115000"/>
              </a:lnSpc>
              <a:spcBef>
                <a:spcPct val="60000"/>
              </a:spcBef>
              <a:buClr>
                <a:srgbClr val="800000"/>
              </a:buClr>
            </a:pPr>
            <a:r>
              <a:rPr lang="en-US" sz="2400" b="0">
                <a:latin typeface="Arial" charset="0"/>
              </a:rPr>
              <a:t>Computation of the depletion base involves: </a:t>
            </a:r>
          </a:p>
          <a:p>
            <a:pPr marL="742950" lvl="1" indent="-514350" algn="l">
              <a:lnSpc>
                <a:spcPct val="115000"/>
              </a:lnSpc>
              <a:spcBef>
                <a:spcPct val="60000"/>
              </a:spcBef>
              <a:buClr>
                <a:srgbClr val="800000"/>
              </a:buClr>
              <a:buFontTx/>
              <a:buAutoNum type="arabicParenBoth"/>
            </a:pPr>
            <a:r>
              <a:rPr lang="en-US" sz="2200" b="0">
                <a:latin typeface="Arial" charset="0"/>
              </a:rPr>
              <a:t>Pre-exploratory costs.</a:t>
            </a:r>
          </a:p>
          <a:p>
            <a:pPr marL="742950" lvl="1" indent="-514350" algn="l">
              <a:lnSpc>
                <a:spcPct val="115000"/>
              </a:lnSpc>
              <a:spcBef>
                <a:spcPct val="60000"/>
              </a:spcBef>
              <a:buClr>
                <a:srgbClr val="800000"/>
              </a:buClr>
              <a:buFontTx/>
              <a:buAutoNum type="arabicParenBoth"/>
            </a:pPr>
            <a:r>
              <a:rPr lang="en-US" sz="2200" b="0">
                <a:latin typeface="Arial" charset="0"/>
              </a:rPr>
              <a:t>Exploratory and evaluation costs.</a:t>
            </a:r>
          </a:p>
          <a:p>
            <a:pPr marL="742950" lvl="1" indent="-514350" algn="l">
              <a:lnSpc>
                <a:spcPct val="115000"/>
              </a:lnSpc>
              <a:spcBef>
                <a:spcPct val="60000"/>
              </a:spcBef>
              <a:buClr>
                <a:srgbClr val="800000"/>
              </a:buClr>
              <a:buFontTx/>
              <a:buAutoNum type="arabicParenBoth"/>
            </a:pPr>
            <a:r>
              <a:rPr lang="en-US" sz="2200" b="0">
                <a:latin typeface="Arial" charset="0"/>
              </a:rPr>
              <a:t>Development costs.</a:t>
            </a:r>
          </a:p>
        </p:txBody>
      </p:sp>
    </p:spTree>
    <p:extLst>
      <p:ext uri="{BB962C8B-B14F-4D97-AF65-F5344CB8AC3E}">
        <p14:creationId xmlns:p14="http://schemas.microsoft.com/office/powerpoint/2010/main" val="2948526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457200" y="1371600"/>
            <a:ext cx="8305800" cy="4876800"/>
          </a:xfrm>
          <a:noFill/>
        </p:spPr>
        <p:txBody>
          <a:bodyPr lIns="90488" tIns="44450" rIns="90488" bIns="44450">
            <a:normAutofit lnSpcReduction="10000"/>
          </a:bodyPr>
          <a:lstStyle/>
          <a:p>
            <a:pPr marL="533400" indent="-533400">
              <a:lnSpc>
                <a:spcPct val="115000"/>
              </a:lnSpc>
              <a:spcBef>
                <a:spcPct val="45000"/>
              </a:spcBef>
              <a:buClr>
                <a:srgbClr val="A50021"/>
              </a:buClr>
              <a:buSzTx/>
              <a:buFont typeface="Wingdings" pitchFamily="2" charset="2"/>
              <a:buAutoNum type="arabicPeriod"/>
            </a:pPr>
            <a:r>
              <a:rPr lang="en-US" sz="2000" b="0" smtClean="0">
                <a:effectLst/>
              </a:rPr>
              <a:t>Explain the concept of depreciation.</a:t>
            </a:r>
          </a:p>
          <a:p>
            <a:pPr marL="533400" indent="-533400">
              <a:lnSpc>
                <a:spcPct val="115000"/>
              </a:lnSpc>
              <a:spcBef>
                <a:spcPct val="45000"/>
              </a:spcBef>
              <a:buClr>
                <a:srgbClr val="A50021"/>
              </a:buClr>
              <a:buSzTx/>
              <a:buFont typeface="Wingdings" pitchFamily="2" charset="2"/>
              <a:buAutoNum type="arabicPeriod"/>
            </a:pPr>
            <a:r>
              <a:rPr lang="en-US" sz="2000" b="0" smtClean="0">
                <a:effectLst/>
              </a:rPr>
              <a:t>Identify the factors involved in the depreciation process.</a:t>
            </a:r>
          </a:p>
          <a:p>
            <a:pPr marL="533400" indent="-533400">
              <a:lnSpc>
                <a:spcPct val="115000"/>
              </a:lnSpc>
              <a:spcBef>
                <a:spcPct val="45000"/>
              </a:spcBef>
              <a:buClr>
                <a:srgbClr val="A50021"/>
              </a:buClr>
              <a:buSzTx/>
              <a:buFont typeface="Wingdings" pitchFamily="2" charset="2"/>
              <a:buAutoNum type="arabicPeriod"/>
            </a:pPr>
            <a:r>
              <a:rPr lang="en-US" sz="2000" b="0" smtClean="0">
                <a:effectLst/>
              </a:rPr>
              <a:t>Compare activity, straight-line, and diminishing-charge methods of depreciation.</a:t>
            </a:r>
          </a:p>
          <a:p>
            <a:pPr marL="533400" indent="-533400">
              <a:lnSpc>
                <a:spcPct val="115000"/>
              </a:lnSpc>
              <a:spcBef>
                <a:spcPct val="45000"/>
              </a:spcBef>
              <a:buClr>
                <a:srgbClr val="A50021"/>
              </a:buClr>
              <a:buSzTx/>
              <a:buFont typeface="Wingdings" pitchFamily="2" charset="2"/>
              <a:buAutoNum type="arabicPeriod"/>
            </a:pPr>
            <a:r>
              <a:rPr lang="en-US" sz="2000" b="0" smtClean="0">
                <a:effectLst/>
              </a:rPr>
              <a:t>Explain component depreciation.</a:t>
            </a:r>
          </a:p>
          <a:p>
            <a:pPr marL="533400" indent="-533400">
              <a:lnSpc>
                <a:spcPct val="115000"/>
              </a:lnSpc>
              <a:spcBef>
                <a:spcPct val="45000"/>
              </a:spcBef>
              <a:buClr>
                <a:srgbClr val="A50021"/>
              </a:buClr>
              <a:buSzTx/>
              <a:buFont typeface="Wingdings" pitchFamily="2" charset="2"/>
              <a:buAutoNum type="arabicPeriod"/>
            </a:pPr>
            <a:r>
              <a:rPr lang="en-US" sz="2000" b="0" smtClean="0">
                <a:effectLst/>
              </a:rPr>
              <a:t>Explain the accounting issues related to asset impairment.</a:t>
            </a:r>
          </a:p>
          <a:p>
            <a:pPr marL="533400" indent="-533400">
              <a:lnSpc>
                <a:spcPct val="115000"/>
              </a:lnSpc>
              <a:spcBef>
                <a:spcPct val="45000"/>
              </a:spcBef>
              <a:buClr>
                <a:srgbClr val="A50021"/>
              </a:buClr>
              <a:buSzTx/>
              <a:buFont typeface="Wingdings" pitchFamily="2" charset="2"/>
              <a:buAutoNum type="arabicPeriod"/>
            </a:pPr>
            <a:r>
              <a:rPr lang="en-US" sz="2000" b="0" smtClean="0">
                <a:effectLst/>
              </a:rPr>
              <a:t>Explain the accounting procedures for depletion of mineral resources.</a:t>
            </a:r>
          </a:p>
          <a:p>
            <a:pPr marL="533400" indent="-533400">
              <a:lnSpc>
                <a:spcPct val="115000"/>
              </a:lnSpc>
              <a:spcBef>
                <a:spcPct val="45000"/>
              </a:spcBef>
              <a:buClr>
                <a:srgbClr val="A50021"/>
              </a:buClr>
              <a:buSzTx/>
              <a:buFont typeface="Wingdings" pitchFamily="2" charset="2"/>
              <a:buAutoNum type="arabicPeriod"/>
            </a:pPr>
            <a:r>
              <a:rPr lang="en-US" sz="2000" b="0" smtClean="0">
                <a:effectLst/>
              </a:rPr>
              <a:t>Explain the accounting for revaluations.</a:t>
            </a:r>
          </a:p>
          <a:p>
            <a:pPr marL="533400" indent="-533400">
              <a:lnSpc>
                <a:spcPct val="115000"/>
              </a:lnSpc>
              <a:spcBef>
                <a:spcPct val="45000"/>
              </a:spcBef>
              <a:buClr>
                <a:srgbClr val="A50021"/>
              </a:buClr>
              <a:buSzTx/>
              <a:buFont typeface="Wingdings" pitchFamily="2" charset="2"/>
              <a:buAutoNum type="arabicPeriod"/>
            </a:pPr>
            <a:r>
              <a:rPr lang="en-US" sz="2000" b="0" smtClean="0">
                <a:effectLst/>
              </a:rPr>
              <a:t>Explain how to report and analyze property, plant, equipment, and mineral resources.</a:t>
            </a:r>
          </a:p>
        </p:txBody>
      </p:sp>
      <p:sp>
        <p:nvSpPr>
          <p:cNvPr id="130063" name="Rectangle 15"/>
          <p:cNvSpPr>
            <a:spLocks noGrp="1" noChangeArrowheads="1"/>
          </p:cNvSpPr>
          <p:nvPr>
            <p:ph type="title"/>
          </p:nvPr>
        </p:nvSpPr>
        <p:spPr bwMode="auto">
          <a:xfrm>
            <a:off x="457200" y="457200"/>
            <a:ext cx="8216900" cy="560388"/>
          </a:xfrm>
          <a:solidFill>
            <a:srgbClr val="336699"/>
          </a:solidFill>
          <a:ln w="12700" cap="flat"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Learning Objectives</a:t>
            </a:r>
          </a:p>
        </p:txBody>
      </p:sp>
    </p:spTree>
    <p:extLst>
      <p:ext uri="{BB962C8B-B14F-4D97-AF65-F5344CB8AC3E}">
        <p14:creationId xmlns:p14="http://schemas.microsoft.com/office/powerpoint/2010/main" val="773247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6" name="Rectangle 16"/>
          <p:cNvSpPr>
            <a:spLocks noChangeArrowheads="1"/>
          </p:cNvSpPr>
          <p:nvPr/>
        </p:nvSpPr>
        <p:spPr bwMode="auto">
          <a:xfrm>
            <a:off x="609600" y="4191000"/>
            <a:ext cx="8153400" cy="1752600"/>
          </a:xfrm>
          <a:prstGeom prst="rect">
            <a:avLst/>
          </a:prstGeom>
          <a:solidFill>
            <a:srgbClr val="FFFF99"/>
          </a:solidFill>
          <a:ln w="28575" cap="sq">
            <a:solidFill>
              <a:srgbClr val="800000"/>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60419" name="Text Box 2"/>
          <p:cNvSpPr txBox="1">
            <a:spLocks noChangeArrowheads="1"/>
          </p:cNvSpPr>
          <p:nvPr/>
        </p:nvSpPr>
        <p:spPr bwMode="auto">
          <a:xfrm>
            <a:off x="685800" y="1368425"/>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Write-off of Resource Cost</a:t>
            </a:r>
          </a:p>
        </p:txBody>
      </p:sp>
      <p:sp>
        <p:nvSpPr>
          <p:cNvPr id="1064963"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Depletion</a:t>
            </a:r>
          </a:p>
        </p:txBody>
      </p:sp>
      <p:sp>
        <p:nvSpPr>
          <p:cNvPr id="1064964"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6  Explain the accounting procedures for depletion of mineral resources.</a:t>
            </a:r>
          </a:p>
        </p:txBody>
      </p:sp>
      <p:sp>
        <p:nvSpPr>
          <p:cNvPr id="60422" name="Rectangle 5"/>
          <p:cNvSpPr>
            <a:spLocks noChangeArrowheads="1"/>
          </p:cNvSpPr>
          <p:nvPr/>
        </p:nvSpPr>
        <p:spPr bwMode="auto">
          <a:xfrm>
            <a:off x="685800" y="1981200"/>
            <a:ext cx="8229600" cy="1936750"/>
          </a:xfrm>
          <a:prstGeom prst="rect">
            <a:avLst/>
          </a:prstGeom>
          <a:noFill/>
          <a:ln w="28575" cap="sq">
            <a:noFill/>
            <a:miter lim="800000"/>
            <a:headEnd/>
            <a:tailEnd/>
          </a:ln>
        </p:spPr>
        <p:txBody>
          <a:bodyPr>
            <a:spAutoFit/>
          </a:bodyPr>
          <a:lstStyle/>
          <a:p>
            <a:pPr algn="l">
              <a:lnSpc>
                <a:spcPct val="125000"/>
              </a:lnSpc>
              <a:spcBef>
                <a:spcPct val="50000"/>
              </a:spcBef>
              <a:buClr>
                <a:srgbClr val="800000"/>
              </a:buClr>
            </a:pPr>
            <a:r>
              <a:rPr lang="en-US" sz="2200" b="0">
                <a:latin typeface="Arial" charset="0"/>
              </a:rPr>
              <a:t>Normally, companies compute depletion on a </a:t>
            </a:r>
            <a:r>
              <a:rPr lang="en-US" sz="2200">
                <a:solidFill>
                  <a:srgbClr val="800000"/>
                </a:solidFill>
                <a:latin typeface="Arial" charset="0"/>
              </a:rPr>
              <a:t>units-of-production method</a:t>
            </a:r>
            <a:r>
              <a:rPr lang="en-US" sz="2200">
                <a:latin typeface="Arial" charset="0"/>
              </a:rPr>
              <a:t> </a:t>
            </a:r>
            <a:r>
              <a:rPr lang="en-US" sz="2200" b="0">
                <a:latin typeface="Arial" charset="0"/>
              </a:rPr>
              <a:t>(activity approach).  Depletion is a function of the </a:t>
            </a:r>
            <a:r>
              <a:rPr lang="en-US" sz="2200" b="0" u="sng">
                <a:latin typeface="Arial" charset="0"/>
              </a:rPr>
              <a:t>number of units extracted</a:t>
            </a:r>
            <a:r>
              <a:rPr lang="en-US" sz="2200" b="0">
                <a:latin typeface="Arial" charset="0"/>
              </a:rPr>
              <a:t> during the period.</a:t>
            </a:r>
          </a:p>
          <a:p>
            <a:pPr algn="l">
              <a:lnSpc>
                <a:spcPct val="125000"/>
              </a:lnSpc>
              <a:spcBef>
                <a:spcPct val="50000"/>
              </a:spcBef>
              <a:buClr>
                <a:srgbClr val="800000"/>
              </a:buClr>
            </a:pPr>
            <a:r>
              <a:rPr lang="en-US" sz="2200">
                <a:solidFill>
                  <a:srgbClr val="800000"/>
                </a:solidFill>
                <a:latin typeface="Arial" charset="0"/>
              </a:rPr>
              <a:t>Calculation:</a:t>
            </a:r>
          </a:p>
        </p:txBody>
      </p:sp>
      <p:sp>
        <p:nvSpPr>
          <p:cNvPr id="1064968" name="Text Box 8"/>
          <p:cNvSpPr txBox="1">
            <a:spLocks noChangeArrowheads="1"/>
          </p:cNvSpPr>
          <p:nvPr/>
        </p:nvSpPr>
        <p:spPr bwMode="auto">
          <a:xfrm>
            <a:off x="838200" y="4267200"/>
            <a:ext cx="4038600" cy="427038"/>
          </a:xfrm>
          <a:prstGeom prst="rect">
            <a:avLst/>
          </a:prstGeom>
          <a:noFill/>
          <a:ln w="28575" cap="sq">
            <a:noFill/>
            <a:miter lim="800000"/>
            <a:headEnd/>
            <a:tailEnd/>
          </a:ln>
          <a:effectLst/>
        </p:spPr>
        <p:txBody>
          <a:bodyPr>
            <a:spAutoFit/>
          </a:bodyPr>
          <a:lstStyle/>
          <a:p>
            <a:pPr>
              <a:spcBef>
                <a:spcPct val="50000"/>
              </a:spcBef>
              <a:defRPr/>
            </a:pPr>
            <a:r>
              <a:rPr lang="en-US" sz="2200" b="0">
                <a:effectLst>
                  <a:outerShdw blurRad="38100" dist="38100" dir="2700000" algn="tl">
                    <a:srgbClr val="C0C0C0"/>
                  </a:outerShdw>
                </a:effectLst>
                <a:latin typeface="Arial" charset="0"/>
              </a:rPr>
              <a:t>Total cost – Residual value</a:t>
            </a:r>
          </a:p>
        </p:txBody>
      </p:sp>
      <p:sp>
        <p:nvSpPr>
          <p:cNvPr id="1064969" name="Text Box 9"/>
          <p:cNvSpPr txBox="1">
            <a:spLocks noChangeArrowheads="1"/>
          </p:cNvSpPr>
          <p:nvPr/>
        </p:nvSpPr>
        <p:spPr bwMode="auto">
          <a:xfrm>
            <a:off x="609600" y="4754563"/>
            <a:ext cx="4572000" cy="427037"/>
          </a:xfrm>
          <a:prstGeom prst="rect">
            <a:avLst/>
          </a:prstGeom>
          <a:noFill/>
          <a:ln w="28575" cap="sq">
            <a:noFill/>
            <a:miter lim="800000"/>
            <a:headEnd/>
            <a:tailEnd/>
          </a:ln>
          <a:effectLst/>
        </p:spPr>
        <p:txBody>
          <a:bodyPr>
            <a:spAutoFit/>
          </a:bodyPr>
          <a:lstStyle/>
          <a:p>
            <a:pPr>
              <a:spcBef>
                <a:spcPct val="50000"/>
              </a:spcBef>
              <a:defRPr/>
            </a:pPr>
            <a:r>
              <a:rPr lang="en-US" sz="2200" b="0">
                <a:effectLst>
                  <a:outerShdw blurRad="38100" dist="38100" dir="2700000" algn="tl">
                    <a:srgbClr val="C0C0C0"/>
                  </a:outerShdw>
                </a:effectLst>
                <a:latin typeface="Arial" charset="0"/>
              </a:rPr>
              <a:t>Total estimated units available</a:t>
            </a:r>
          </a:p>
        </p:txBody>
      </p:sp>
      <p:sp>
        <p:nvSpPr>
          <p:cNvPr id="1064970" name="Text Box 10"/>
          <p:cNvSpPr txBox="1">
            <a:spLocks noChangeArrowheads="1"/>
          </p:cNvSpPr>
          <p:nvPr/>
        </p:nvSpPr>
        <p:spPr bwMode="auto">
          <a:xfrm>
            <a:off x="5181600" y="4495800"/>
            <a:ext cx="3581400" cy="427038"/>
          </a:xfrm>
          <a:prstGeom prst="rect">
            <a:avLst/>
          </a:prstGeom>
          <a:noFill/>
          <a:ln w="28575" cap="sq">
            <a:noFill/>
            <a:miter lim="800000"/>
            <a:headEnd/>
            <a:tailEnd/>
          </a:ln>
          <a:effectLst/>
        </p:spPr>
        <p:txBody>
          <a:bodyPr>
            <a:spAutoFit/>
          </a:bodyPr>
          <a:lstStyle/>
          <a:p>
            <a:pPr algn="l">
              <a:spcBef>
                <a:spcPct val="50000"/>
              </a:spcBef>
              <a:defRPr/>
            </a:pPr>
            <a:r>
              <a:rPr lang="en-US" sz="2200" b="0">
                <a:effectLst>
                  <a:outerShdw blurRad="38100" dist="38100" dir="2700000" algn="tl">
                    <a:srgbClr val="C0C0C0"/>
                  </a:outerShdw>
                </a:effectLst>
                <a:latin typeface="Arial" charset="0"/>
              </a:rPr>
              <a:t>=  Depletion cost per unit</a:t>
            </a:r>
          </a:p>
        </p:txBody>
      </p:sp>
      <p:sp>
        <p:nvSpPr>
          <p:cNvPr id="1064972" name="Line 12"/>
          <p:cNvSpPr>
            <a:spLocks noChangeShapeType="1"/>
          </p:cNvSpPr>
          <p:nvPr/>
        </p:nvSpPr>
        <p:spPr bwMode="auto">
          <a:xfrm>
            <a:off x="762000" y="4724400"/>
            <a:ext cx="4191000" cy="0"/>
          </a:xfrm>
          <a:prstGeom prst="line">
            <a:avLst/>
          </a:prstGeom>
          <a:noFill/>
          <a:ln w="28575" cap="sq">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064973" name="Text Box 13"/>
          <p:cNvSpPr txBox="1">
            <a:spLocks noChangeArrowheads="1"/>
          </p:cNvSpPr>
          <p:nvPr/>
        </p:nvSpPr>
        <p:spPr bwMode="auto">
          <a:xfrm>
            <a:off x="685800" y="5440363"/>
            <a:ext cx="4495800" cy="427037"/>
          </a:xfrm>
          <a:prstGeom prst="rect">
            <a:avLst/>
          </a:prstGeom>
          <a:noFill/>
          <a:ln w="28575" cap="sq">
            <a:noFill/>
            <a:miter lim="800000"/>
            <a:headEnd/>
            <a:tailEnd/>
          </a:ln>
          <a:effectLst/>
        </p:spPr>
        <p:txBody>
          <a:bodyPr>
            <a:spAutoFit/>
          </a:bodyPr>
          <a:lstStyle/>
          <a:p>
            <a:pPr>
              <a:spcBef>
                <a:spcPct val="50000"/>
              </a:spcBef>
              <a:defRPr/>
            </a:pPr>
            <a:r>
              <a:rPr lang="en-US" sz="2200" b="0">
                <a:effectLst>
                  <a:outerShdw blurRad="38100" dist="38100" dir="2700000" algn="tl">
                    <a:srgbClr val="C0C0C0"/>
                  </a:outerShdw>
                </a:effectLst>
                <a:latin typeface="Arial" charset="0"/>
              </a:rPr>
              <a:t>Units extracted x Cost per unit</a:t>
            </a:r>
          </a:p>
        </p:txBody>
      </p:sp>
      <p:sp>
        <p:nvSpPr>
          <p:cNvPr id="1064975" name="Text Box 15"/>
          <p:cNvSpPr txBox="1">
            <a:spLocks noChangeArrowheads="1"/>
          </p:cNvSpPr>
          <p:nvPr/>
        </p:nvSpPr>
        <p:spPr bwMode="auto">
          <a:xfrm>
            <a:off x="5181600" y="5440363"/>
            <a:ext cx="3581400" cy="427037"/>
          </a:xfrm>
          <a:prstGeom prst="rect">
            <a:avLst/>
          </a:prstGeom>
          <a:noFill/>
          <a:ln w="28575" cap="sq">
            <a:noFill/>
            <a:miter lim="800000"/>
            <a:headEnd/>
            <a:tailEnd/>
          </a:ln>
          <a:effectLst/>
        </p:spPr>
        <p:txBody>
          <a:bodyPr>
            <a:spAutoFit/>
          </a:bodyPr>
          <a:lstStyle/>
          <a:p>
            <a:pPr algn="l">
              <a:spcBef>
                <a:spcPct val="50000"/>
              </a:spcBef>
              <a:defRPr/>
            </a:pPr>
            <a:r>
              <a:rPr lang="en-US" sz="2200" b="0">
                <a:effectLst>
                  <a:outerShdw blurRad="38100" dist="38100" dir="2700000" algn="tl">
                    <a:srgbClr val="C0C0C0"/>
                  </a:outerShdw>
                </a:effectLst>
                <a:latin typeface="Arial" charset="0"/>
              </a:rPr>
              <a:t>=  Depletion</a:t>
            </a:r>
          </a:p>
        </p:txBody>
      </p:sp>
    </p:spTree>
    <p:extLst>
      <p:ext uri="{BB962C8B-B14F-4D97-AF65-F5344CB8AC3E}">
        <p14:creationId xmlns:p14="http://schemas.microsoft.com/office/powerpoint/2010/main" val="2728162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685800" y="1295400"/>
            <a:ext cx="8001000" cy="2606675"/>
          </a:xfrm>
          <a:prstGeom prst="rect">
            <a:avLst/>
          </a:prstGeom>
          <a:noFill/>
          <a:ln w="28575" cap="sq" algn="ctr">
            <a:noFill/>
            <a:miter lim="800000"/>
            <a:headEnd type="none" w="sm" len="sm"/>
            <a:tailEnd type="none" w="sm" len="sm"/>
          </a:ln>
        </p:spPr>
        <p:txBody>
          <a:bodyPr>
            <a:spAutoFit/>
          </a:bodyPr>
          <a:lstStyle/>
          <a:p>
            <a:pPr algn="l">
              <a:lnSpc>
                <a:spcPct val="125000"/>
              </a:lnSpc>
              <a:spcBef>
                <a:spcPct val="50000"/>
              </a:spcBef>
              <a:buClr>
                <a:srgbClr val="800000"/>
              </a:buClr>
            </a:pPr>
            <a:r>
              <a:rPr lang="en-US" sz="2200">
                <a:solidFill>
                  <a:srgbClr val="800000"/>
                </a:solidFill>
                <a:latin typeface="Arial" charset="0"/>
              </a:rPr>
              <a:t>Illustration:</a:t>
            </a:r>
            <a:r>
              <a:rPr lang="en-US" sz="2200" b="0">
                <a:latin typeface="Arial" charset="0"/>
              </a:rPr>
              <a:t>  MaClede Co. acquired the right to use 1,000 acres of land in South Africa to mine for silver. The lease cost is $50,000, and the related exploration costs on the property are $100,000. Intangible development costs incurred in opening the mine are $850,000. MaClede estimates that the mine will provide approximately 100,000 ounces of silver. </a:t>
            </a:r>
          </a:p>
        </p:txBody>
      </p:sp>
      <p:sp>
        <p:nvSpPr>
          <p:cNvPr id="1223684" name="Rectangle 4"/>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Depletion</a:t>
            </a:r>
          </a:p>
        </p:txBody>
      </p:sp>
      <p:sp>
        <p:nvSpPr>
          <p:cNvPr id="1223685" name="Text Box 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6  Explain the accounting procedures for depletion of mineral resources.</a:t>
            </a:r>
          </a:p>
        </p:txBody>
      </p:sp>
      <p:pic>
        <p:nvPicPr>
          <p:cNvPr id="61445" name="Picture 13"/>
          <p:cNvPicPr>
            <a:picLocks noChangeAspect="1" noChangeArrowheads="1"/>
          </p:cNvPicPr>
          <p:nvPr/>
        </p:nvPicPr>
        <p:blipFill>
          <a:blip r:embed="rId3"/>
          <a:srcRect/>
          <a:stretch>
            <a:fillRect/>
          </a:stretch>
        </p:blipFill>
        <p:spPr bwMode="auto">
          <a:xfrm>
            <a:off x="685800" y="4248150"/>
            <a:ext cx="7772400" cy="1847850"/>
          </a:xfrm>
          <a:prstGeom prst="rect">
            <a:avLst/>
          </a:prstGeom>
          <a:noFill/>
          <a:ln w="28575" cap="sq">
            <a:noFill/>
            <a:miter lim="800000"/>
            <a:headEnd/>
            <a:tailEnd/>
          </a:ln>
        </p:spPr>
      </p:pic>
      <p:sp>
        <p:nvSpPr>
          <p:cNvPr id="61446" name="Rectangle 14"/>
          <p:cNvSpPr>
            <a:spLocks noChangeArrowheads="1"/>
          </p:cNvSpPr>
          <p:nvPr/>
        </p:nvSpPr>
        <p:spPr bwMode="auto">
          <a:xfrm>
            <a:off x="6858000" y="3962400"/>
            <a:ext cx="1676400" cy="274638"/>
          </a:xfrm>
          <a:prstGeom prst="rect">
            <a:avLst/>
          </a:prstGeom>
          <a:noFill/>
          <a:ln w="28575" cap="sq">
            <a:noFill/>
            <a:miter lim="800000"/>
            <a:headEnd/>
            <a:tailEnd/>
          </a:ln>
        </p:spPr>
        <p:txBody>
          <a:bodyPr>
            <a:spAutoFit/>
          </a:bodyPr>
          <a:lstStyle/>
          <a:p>
            <a:pPr algn="r"/>
            <a:r>
              <a:rPr lang="en-US" sz="1200">
                <a:solidFill>
                  <a:srgbClr val="CC0000"/>
                </a:solidFill>
                <a:latin typeface="Arial" charset="0"/>
              </a:rPr>
              <a:t>Illustration 11-18</a:t>
            </a:r>
          </a:p>
        </p:txBody>
      </p:sp>
      <p:sp>
        <p:nvSpPr>
          <p:cNvPr id="1223695" name="Rectangle 15"/>
          <p:cNvSpPr>
            <a:spLocks noChangeArrowheads="1"/>
          </p:cNvSpPr>
          <p:nvPr/>
        </p:nvSpPr>
        <p:spPr bwMode="auto">
          <a:xfrm>
            <a:off x="3429000" y="5257800"/>
            <a:ext cx="14478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223696" name="Rectangle 16"/>
          <p:cNvSpPr>
            <a:spLocks noChangeArrowheads="1"/>
          </p:cNvSpPr>
          <p:nvPr/>
        </p:nvSpPr>
        <p:spPr bwMode="auto">
          <a:xfrm>
            <a:off x="3429000" y="5562600"/>
            <a:ext cx="14478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223697" name="Rectangle 17"/>
          <p:cNvSpPr>
            <a:spLocks noChangeArrowheads="1"/>
          </p:cNvSpPr>
          <p:nvPr/>
        </p:nvSpPr>
        <p:spPr bwMode="auto">
          <a:xfrm>
            <a:off x="5181600" y="5410200"/>
            <a:ext cx="17526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0293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223695"/>
                                        </p:tgtEl>
                                      </p:cBhvr>
                                    </p:animEffect>
                                    <p:set>
                                      <p:cBhvr>
                                        <p:cTn id="7" dur="1" fill="hold">
                                          <p:stCondLst>
                                            <p:cond delay="499"/>
                                          </p:stCondLst>
                                        </p:cTn>
                                        <p:tgtEl>
                                          <p:spTgt spid="122369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223696"/>
                                        </p:tgtEl>
                                      </p:cBhvr>
                                    </p:animEffect>
                                    <p:set>
                                      <p:cBhvr>
                                        <p:cTn id="12" dur="1" fill="hold">
                                          <p:stCondLst>
                                            <p:cond delay="499"/>
                                          </p:stCondLst>
                                        </p:cTn>
                                        <p:tgtEl>
                                          <p:spTgt spid="122369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223697"/>
                                        </p:tgtEl>
                                      </p:cBhvr>
                                    </p:animEffect>
                                    <p:set>
                                      <p:cBhvr>
                                        <p:cTn id="17" dur="1" fill="hold">
                                          <p:stCondLst>
                                            <p:cond delay="499"/>
                                          </p:stCondLst>
                                        </p:cTn>
                                        <p:tgtEl>
                                          <p:spTgt spid="12236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695" grpId="0" animBg="1"/>
      <p:bldP spid="1223696" grpId="0" animBg="1"/>
      <p:bldP spid="122369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85800" y="1295400"/>
            <a:ext cx="8001000" cy="930275"/>
          </a:xfrm>
          <a:prstGeom prst="rect">
            <a:avLst/>
          </a:prstGeom>
          <a:noFill/>
          <a:ln w="28575" cap="sq" algn="ctr">
            <a:noFill/>
            <a:miter lim="800000"/>
            <a:headEnd type="none" w="sm" len="sm"/>
            <a:tailEnd type="none" w="sm" len="sm"/>
          </a:ln>
        </p:spPr>
        <p:txBody>
          <a:bodyPr>
            <a:spAutoFit/>
          </a:bodyPr>
          <a:lstStyle/>
          <a:p>
            <a:pPr algn="l">
              <a:lnSpc>
                <a:spcPct val="125000"/>
              </a:lnSpc>
              <a:spcBef>
                <a:spcPct val="50000"/>
              </a:spcBef>
              <a:buClr>
                <a:srgbClr val="800000"/>
              </a:buClr>
            </a:pPr>
            <a:r>
              <a:rPr lang="en-US" sz="2200" b="0">
                <a:latin typeface="Arial" charset="0"/>
              </a:rPr>
              <a:t>If MaClede extracts 25,000 ounces in the first year, then the depletion for the year is $250,000 (25,000 ounces x $10). </a:t>
            </a:r>
          </a:p>
        </p:txBody>
      </p:sp>
      <p:sp>
        <p:nvSpPr>
          <p:cNvPr id="1225731"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Depletion</a:t>
            </a:r>
          </a:p>
        </p:txBody>
      </p:sp>
      <p:sp>
        <p:nvSpPr>
          <p:cNvPr id="1225732" name="Text Box 4"/>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6</a:t>
            </a:r>
          </a:p>
        </p:txBody>
      </p:sp>
      <p:sp>
        <p:nvSpPr>
          <p:cNvPr id="62469" name="Rectangle 10"/>
          <p:cNvSpPr>
            <a:spLocks noChangeArrowheads="1"/>
          </p:cNvSpPr>
          <p:nvPr/>
        </p:nvSpPr>
        <p:spPr bwMode="auto">
          <a:xfrm>
            <a:off x="914400" y="2389188"/>
            <a:ext cx="7467600" cy="963612"/>
          </a:xfrm>
          <a:prstGeom prst="rect">
            <a:avLst/>
          </a:prstGeom>
          <a:noFill/>
          <a:ln w="28575" cap="sq" algn="ctr">
            <a:noFill/>
            <a:miter lim="800000"/>
            <a:headEnd/>
            <a:tailEnd/>
          </a:ln>
        </p:spPr>
        <p:txBody>
          <a:bodyPr>
            <a:spAutoFit/>
          </a:bodyPr>
          <a:lstStyle/>
          <a:p>
            <a:pPr marL="457200" indent="-457200" algn="l">
              <a:lnSpc>
                <a:spcPct val="125000"/>
              </a:lnSpc>
              <a:spcBef>
                <a:spcPct val="30000"/>
              </a:spcBef>
              <a:spcAft>
                <a:spcPct val="20000"/>
              </a:spcAft>
              <a:buSzPct val="80000"/>
              <a:tabLst>
                <a:tab pos="5772150" algn="r"/>
                <a:tab pos="7143750" algn="r"/>
              </a:tabLst>
            </a:pPr>
            <a:r>
              <a:rPr lang="en-US" sz="2200" b="0">
                <a:latin typeface="Arial" charset="0"/>
              </a:rPr>
              <a:t>Inventory	250,000</a:t>
            </a:r>
          </a:p>
          <a:p>
            <a:pPr marL="457200" indent="-457200" algn="l">
              <a:spcBef>
                <a:spcPct val="15000"/>
              </a:spcBef>
              <a:tabLst>
                <a:tab pos="5772150" algn="r"/>
                <a:tab pos="7143750" algn="r"/>
              </a:tabLst>
            </a:pPr>
            <a:r>
              <a:rPr lang="en-US" sz="2200" b="0">
                <a:latin typeface="Arial" charset="0"/>
              </a:rPr>
              <a:t>	Accumulated Depletion 		250,000</a:t>
            </a:r>
          </a:p>
        </p:txBody>
      </p:sp>
      <p:sp>
        <p:nvSpPr>
          <p:cNvPr id="62470" name="Rectangle 11"/>
          <p:cNvSpPr>
            <a:spLocks noChangeArrowheads="1"/>
          </p:cNvSpPr>
          <p:nvPr/>
        </p:nvSpPr>
        <p:spPr bwMode="auto">
          <a:xfrm>
            <a:off x="685800" y="3886200"/>
            <a:ext cx="7848600" cy="473075"/>
          </a:xfrm>
          <a:prstGeom prst="rect">
            <a:avLst/>
          </a:prstGeom>
          <a:noFill/>
          <a:ln w="28575" cap="sq" algn="ctr">
            <a:noFill/>
            <a:miter lim="800000"/>
            <a:headEnd/>
            <a:tailEnd/>
          </a:ln>
        </p:spPr>
        <p:txBody>
          <a:bodyPr>
            <a:spAutoFit/>
          </a:bodyPr>
          <a:lstStyle/>
          <a:p>
            <a:pPr algn="l">
              <a:lnSpc>
                <a:spcPct val="125000"/>
              </a:lnSpc>
              <a:spcBef>
                <a:spcPct val="50000"/>
              </a:spcBef>
              <a:buClr>
                <a:srgbClr val="800000"/>
              </a:buClr>
            </a:pPr>
            <a:r>
              <a:rPr lang="en-US" sz="2000" b="0">
                <a:latin typeface="Arial" charset="0"/>
              </a:rPr>
              <a:t>MaClede’s statement of financial position:</a:t>
            </a:r>
          </a:p>
        </p:txBody>
      </p:sp>
      <p:pic>
        <p:nvPicPr>
          <p:cNvPr id="62471" name="Picture 12"/>
          <p:cNvPicPr>
            <a:picLocks noChangeAspect="1" noChangeArrowheads="1"/>
          </p:cNvPicPr>
          <p:nvPr/>
        </p:nvPicPr>
        <p:blipFill>
          <a:blip r:embed="rId3"/>
          <a:srcRect/>
          <a:stretch>
            <a:fillRect/>
          </a:stretch>
        </p:blipFill>
        <p:spPr bwMode="auto">
          <a:xfrm>
            <a:off x="803275" y="4452938"/>
            <a:ext cx="7467600" cy="836612"/>
          </a:xfrm>
          <a:prstGeom prst="rect">
            <a:avLst/>
          </a:prstGeom>
          <a:noFill/>
          <a:ln w="28575" cap="sq">
            <a:noFill/>
            <a:miter lim="800000"/>
            <a:headEnd/>
            <a:tailEnd/>
          </a:ln>
        </p:spPr>
      </p:pic>
      <p:sp>
        <p:nvSpPr>
          <p:cNvPr id="62472" name="Rectangle 13"/>
          <p:cNvSpPr>
            <a:spLocks noChangeArrowheads="1"/>
          </p:cNvSpPr>
          <p:nvPr/>
        </p:nvSpPr>
        <p:spPr bwMode="auto">
          <a:xfrm>
            <a:off x="685800" y="5638800"/>
            <a:ext cx="7848600" cy="473075"/>
          </a:xfrm>
          <a:prstGeom prst="rect">
            <a:avLst/>
          </a:prstGeom>
          <a:noFill/>
          <a:ln w="28575" cap="sq" algn="ctr">
            <a:noFill/>
            <a:miter lim="800000"/>
            <a:headEnd/>
            <a:tailEnd/>
          </a:ln>
        </p:spPr>
        <p:txBody>
          <a:bodyPr>
            <a:spAutoFit/>
          </a:bodyPr>
          <a:lstStyle/>
          <a:p>
            <a:pPr algn="l">
              <a:lnSpc>
                <a:spcPct val="125000"/>
              </a:lnSpc>
              <a:spcBef>
                <a:spcPct val="50000"/>
              </a:spcBef>
              <a:buClr>
                <a:srgbClr val="800000"/>
              </a:buClr>
            </a:pPr>
            <a:r>
              <a:rPr lang="en-US" sz="2000" b="0">
                <a:latin typeface="Arial" charset="0"/>
              </a:rPr>
              <a:t>Depletion cost related to inventory sold is part of cost of goods sold.</a:t>
            </a:r>
          </a:p>
        </p:txBody>
      </p:sp>
      <p:sp>
        <p:nvSpPr>
          <p:cNvPr id="1225742" name="Line 14"/>
          <p:cNvSpPr>
            <a:spLocks noChangeShapeType="1"/>
          </p:cNvSpPr>
          <p:nvPr/>
        </p:nvSpPr>
        <p:spPr bwMode="auto">
          <a:xfrm>
            <a:off x="304800" y="3657600"/>
            <a:ext cx="8458200" cy="0"/>
          </a:xfrm>
          <a:prstGeom prst="line">
            <a:avLst/>
          </a:prstGeom>
          <a:noFill/>
          <a:ln w="28575" cap="sq">
            <a:solidFill>
              <a:srgbClr val="800000"/>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5005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685800" y="137160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Estimating Recoverable Reserves</a:t>
            </a:r>
          </a:p>
        </p:txBody>
      </p:sp>
      <p:sp>
        <p:nvSpPr>
          <p:cNvPr id="1073158" name="Rectangle 6"/>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Depletion</a:t>
            </a:r>
          </a:p>
        </p:txBody>
      </p:sp>
      <p:sp>
        <p:nvSpPr>
          <p:cNvPr id="1073159" name="Text Box 7"/>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6  Explain the accounting procedures for depletion of mineral resources.</a:t>
            </a:r>
          </a:p>
        </p:txBody>
      </p:sp>
      <p:sp>
        <p:nvSpPr>
          <p:cNvPr id="63493" name="Rectangle 10"/>
          <p:cNvSpPr>
            <a:spLocks noChangeArrowheads="1"/>
          </p:cNvSpPr>
          <p:nvPr/>
        </p:nvSpPr>
        <p:spPr bwMode="auto">
          <a:xfrm>
            <a:off x="914400" y="2019300"/>
            <a:ext cx="7848600" cy="2235200"/>
          </a:xfrm>
          <a:prstGeom prst="rect">
            <a:avLst/>
          </a:prstGeom>
          <a:noFill/>
          <a:ln w="28575" cap="sq">
            <a:noFill/>
            <a:miter lim="800000"/>
            <a:headEnd/>
            <a:tailEnd/>
          </a:ln>
        </p:spPr>
        <p:txBody>
          <a:bodyPr>
            <a:spAutoFit/>
          </a:bodyPr>
          <a:lstStyle/>
          <a:p>
            <a:pPr marL="457200" indent="-457200" algn="l">
              <a:lnSpc>
                <a:spcPct val="130000"/>
              </a:lnSpc>
              <a:spcBef>
                <a:spcPct val="60000"/>
              </a:spcBef>
              <a:buClr>
                <a:srgbClr val="800000"/>
              </a:buClr>
              <a:buSzPct val="80000"/>
              <a:buFont typeface="Wingdings" pitchFamily="2" charset="2"/>
              <a:buChar char="u"/>
            </a:pPr>
            <a:r>
              <a:rPr lang="en-US" sz="2200" b="0">
                <a:latin typeface="Arial" charset="0"/>
              </a:rPr>
              <a:t>Same as accounting for changes in estimates.</a:t>
            </a:r>
          </a:p>
          <a:p>
            <a:pPr marL="457200" indent="-457200" algn="l">
              <a:lnSpc>
                <a:spcPct val="130000"/>
              </a:lnSpc>
              <a:spcBef>
                <a:spcPct val="60000"/>
              </a:spcBef>
              <a:buClr>
                <a:srgbClr val="800000"/>
              </a:buClr>
              <a:buSzPct val="80000"/>
              <a:buFont typeface="Wingdings" pitchFamily="2" charset="2"/>
              <a:buChar char="u"/>
            </a:pPr>
            <a:r>
              <a:rPr lang="en-US" sz="2200" b="0">
                <a:latin typeface="Arial" charset="0"/>
              </a:rPr>
              <a:t>Revise the depletion rate on a prospective basis.</a:t>
            </a:r>
          </a:p>
          <a:p>
            <a:pPr marL="457200" indent="-457200" algn="l">
              <a:lnSpc>
                <a:spcPct val="130000"/>
              </a:lnSpc>
              <a:spcBef>
                <a:spcPct val="60000"/>
              </a:spcBef>
              <a:buClr>
                <a:srgbClr val="800000"/>
              </a:buClr>
              <a:buSzPct val="80000"/>
              <a:buFont typeface="Wingdings" pitchFamily="2" charset="2"/>
              <a:buChar char="u"/>
            </a:pPr>
            <a:r>
              <a:rPr lang="en-US" sz="2200" b="0">
                <a:latin typeface="Arial" charset="0"/>
              </a:rPr>
              <a:t>Divides the remaining cost by the new estimate of the recoverable reserves.</a:t>
            </a:r>
          </a:p>
        </p:txBody>
      </p:sp>
    </p:spTree>
    <p:extLst>
      <p:ext uri="{BB962C8B-B14F-4D97-AF65-F5344CB8AC3E}">
        <p14:creationId xmlns:p14="http://schemas.microsoft.com/office/powerpoint/2010/main" val="102925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85800" y="1295400"/>
            <a:ext cx="8001000" cy="930275"/>
          </a:xfrm>
          <a:prstGeom prst="rect">
            <a:avLst/>
          </a:prstGeom>
          <a:noFill/>
          <a:ln w="28575" cap="sq">
            <a:noFill/>
            <a:miter lim="800000"/>
            <a:headEnd type="none" w="sm" len="sm"/>
            <a:tailEnd type="none" w="sm" len="sm"/>
          </a:ln>
        </p:spPr>
        <p:txBody>
          <a:bodyPr>
            <a:spAutoFit/>
          </a:bodyPr>
          <a:lstStyle/>
          <a:p>
            <a:pPr algn="l">
              <a:lnSpc>
                <a:spcPct val="110000"/>
              </a:lnSpc>
              <a:spcBef>
                <a:spcPct val="40000"/>
              </a:spcBef>
              <a:buSzPct val="80000"/>
            </a:pPr>
            <a:r>
              <a:rPr lang="en-US" sz="2800">
                <a:solidFill>
                  <a:srgbClr val="008000"/>
                </a:solidFill>
                <a:latin typeface="Arial" charset="0"/>
              </a:rPr>
              <a:t>Liquidating Dividends</a:t>
            </a:r>
            <a:r>
              <a:rPr lang="en-US" sz="2800">
                <a:solidFill>
                  <a:srgbClr val="800000"/>
                </a:solidFill>
                <a:latin typeface="Arial" charset="0"/>
              </a:rPr>
              <a:t> </a:t>
            </a:r>
            <a:r>
              <a:rPr lang="en-US" sz="2800" b="0">
                <a:latin typeface="Arial" charset="0"/>
              </a:rPr>
              <a:t>-</a:t>
            </a:r>
            <a:r>
              <a:rPr lang="en-US" sz="2200" b="0">
                <a:latin typeface="Arial" charset="0"/>
              </a:rPr>
              <a:t> Dividends greater than the amount of accumulated net income.</a:t>
            </a:r>
            <a:endParaRPr lang="en-US" sz="2200" b="0">
              <a:solidFill>
                <a:schemeClr val="bg2"/>
              </a:solidFill>
              <a:latin typeface="Arial" charset="0"/>
            </a:endParaRPr>
          </a:p>
        </p:txBody>
      </p:sp>
      <p:sp>
        <p:nvSpPr>
          <p:cNvPr id="1132547"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Depletion</a:t>
            </a:r>
          </a:p>
        </p:txBody>
      </p:sp>
      <p:sp>
        <p:nvSpPr>
          <p:cNvPr id="1132548"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6  Explain the accounting procedures for depletion of mineral resources.</a:t>
            </a:r>
          </a:p>
        </p:txBody>
      </p:sp>
      <p:sp>
        <p:nvSpPr>
          <p:cNvPr id="64517" name="Rectangle 6"/>
          <p:cNvSpPr>
            <a:spLocks noChangeArrowheads="1"/>
          </p:cNvSpPr>
          <p:nvPr/>
        </p:nvSpPr>
        <p:spPr bwMode="auto">
          <a:xfrm>
            <a:off x="685800" y="2400300"/>
            <a:ext cx="7848600" cy="2012950"/>
          </a:xfrm>
          <a:prstGeom prst="rect">
            <a:avLst/>
          </a:prstGeom>
          <a:noFill/>
          <a:ln w="28575" cap="sq" algn="ctr">
            <a:noFill/>
            <a:miter lim="800000"/>
            <a:headEnd/>
            <a:tailEnd/>
          </a:ln>
        </p:spPr>
        <p:txBody>
          <a:bodyPr>
            <a:spAutoFit/>
          </a:bodyPr>
          <a:lstStyle/>
          <a:p>
            <a:pPr algn="l">
              <a:lnSpc>
                <a:spcPct val="120000"/>
              </a:lnSpc>
              <a:spcBef>
                <a:spcPct val="50000"/>
              </a:spcBef>
              <a:buClr>
                <a:srgbClr val="800000"/>
              </a:buClr>
              <a:buFont typeface="Wingdings" pitchFamily="2" charset="2"/>
              <a:buNone/>
            </a:pPr>
            <a:r>
              <a:rPr lang="en-US" sz="2100">
                <a:solidFill>
                  <a:srgbClr val="800000"/>
                </a:solidFill>
                <a:latin typeface="Arial" charset="0"/>
              </a:rPr>
              <a:t>Illustration:  </a:t>
            </a:r>
            <a:r>
              <a:rPr lang="en-US" sz="2100" b="0">
                <a:latin typeface="Arial" charset="0"/>
              </a:rPr>
              <a:t>Callahan Mining had a retained earnings balance of £1,650,000, accumulated depletion on mineral properties of £2,100,000, and share premium of £5,435,493. Callahan’s board declared a dividend of £3 a share on the 1,000,000 shares outstanding. It records the £3,000,000 cash dividend as follows. </a:t>
            </a:r>
          </a:p>
        </p:txBody>
      </p:sp>
      <p:sp>
        <p:nvSpPr>
          <p:cNvPr id="1132551" name="Rectangle 7"/>
          <p:cNvSpPr>
            <a:spLocks noChangeArrowheads="1"/>
          </p:cNvSpPr>
          <p:nvPr/>
        </p:nvSpPr>
        <p:spPr bwMode="auto">
          <a:xfrm>
            <a:off x="990600" y="4572000"/>
            <a:ext cx="7772400" cy="1344613"/>
          </a:xfrm>
          <a:prstGeom prst="rect">
            <a:avLst/>
          </a:prstGeom>
          <a:noFill/>
          <a:ln w="28575" cap="sq">
            <a:noFill/>
            <a:miter lim="800000"/>
            <a:headEnd/>
            <a:tailEnd/>
          </a:ln>
        </p:spPr>
        <p:txBody>
          <a:bodyPr>
            <a:spAutoFit/>
          </a:bodyPr>
          <a:lstStyle/>
          <a:p>
            <a:pPr marL="457200" indent="-457200" algn="l">
              <a:lnSpc>
                <a:spcPct val="130000"/>
              </a:lnSpc>
              <a:tabLst>
                <a:tab pos="5778500" algn="r"/>
                <a:tab pos="7429500" algn="r"/>
              </a:tabLst>
            </a:pPr>
            <a:r>
              <a:rPr lang="en-US" sz="2100" b="0">
                <a:latin typeface="Arial" charset="0"/>
              </a:rPr>
              <a:t>Retained Earnings 	1,650,000</a:t>
            </a:r>
          </a:p>
          <a:p>
            <a:pPr marL="457200" indent="-457200" algn="l">
              <a:lnSpc>
                <a:spcPct val="130000"/>
              </a:lnSpc>
              <a:tabLst>
                <a:tab pos="5778500" algn="r"/>
                <a:tab pos="7429500" algn="r"/>
              </a:tabLst>
            </a:pPr>
            <a:r>
              <a:rPr lang="en-US" sz="2100" b="0">
                <a:latin typeface="Arial" charset="0"/>
              </a:rPr>
              <a:t>Share Premium</a:t>
            </a:r>
            <a:r>
              <a:rPr lang="en-US" b="0"/>
              <a:t>—</a:t>
            </a:r>
            <a:r>
              <a:rPr lang="en-US" sz="2100" b="0">
                <a:latin typeface="Arial" charset="0"/>
              </a:rPr>
              <a:t>Ordinary 	1,350,000</a:t>
            </a:r>
          </a:p>
          <a:p>
            <a:pPr marL="457200" indent="-457200" algn="l">
              <a:lnSpc>
                <a:spcPct val="130000"/>
              </a:lnSpc>
              <a:tabLst>
                <a:tab pos="5778500" algn="r"/>
                <a:tab pos="7429500" algn="r"/>
              </a:tabLst>
            </a:pPr>
            <a:r>
              <a:rPr lang="en-US" sz="2100" b="0">
                <a:latin typeface="Arial" charset="0"/>
              </a:rPr>
              <a:t>	Cash 		3,000,000</a:t>
            </a:r>
          </a:p>
        </p:txBody>
      </p:sp>
    </p:spTree>
    <p:extLst>
      <p:ext uri="{BB962C8B-B14F-4D97-AF65-F5344CB8AC3E}">
        <p14:creationId xmlns:p14="http://schemas.microsoft.com/office/powerpoint/2010/main" val="3008707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2551">
                                            <p:txEl>
                                              <p:pRg st="0" end="0"/>
                                            </p:txEl>
                                          </p:spTgt>
                                        </p:tgtEl>
                                        <p:attrNameLst>
                                          <p:attrName>style.visibility</p:attrName>
                                        </p:attrNameLst>
                                      </p:cBhvr>
                                      <p:to>
                                        <p:strVal val="visible"/>
                                      </p:to>
                                    </p:set>
                                    <p:animEffect transition="in" filter="wipe(left)">
                                      <p:cBhvr>
                                        <p:cTn id="7" dur="500"/>
                                        <p:tgtEl>
                                          <p:spTgt spid="11325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2551">
                                            <p:txEl>
                                              <p:pRg st="1" end="1"/>
                                            </p:txEl>
                                          </p:spTgt>
                                        </p:tgtEl>
                                        <p:attrNameLst>
                                          <p:attrName>style.visibility</p:attrName>
                                        </p:attrNameLst>
                                      </p:cBhvr>
                                      <p:to>
                                        <p:strVal val="visible"/>
                                      </p:to>
                                    </p:set>
                                    <p:animEffect transition="in" filter="wipe(left)">
                                      <p:cBhvr>
                                        <p:cTn id="12" dur="500"/>
                                        <p:tgtEl>
                                          <p:spTgt spid="11325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2551">
                                            <p:txEl>
                                              <p:pRg st="2" end="2"/>
                                            </p:txEl>
                                          </p:spTgt>
                                        </p:tgtEl>
                                        <p:attrNameLst>
                                          <p:attrName>style.visibility</p:attrName>
                                        </p:attrNameLst>
                                      </p:cBhvr>
                                      <p:to>
                                        <p:strVal val="visible"/>
                                      </p:to>
                                    </p:set>
                                    <p:animEffect transition="in" filter="wipe(left)">
                                      <p:cBhvr>
                                        <p:cTn id="17" dur="500"/>
                                        <p:tgtEl>
                                          <p:spTgt spid="11325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5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85800" y="132715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Presentation on the Financial Statements</a:t>
            </a:r>
          </a:p>
        </p:txBody>
      </p:sp>
      <p:sp>
        <p:nvSpPr>
          <p:cNvPr id="1227779"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Depletion</a:t>
            </a:r>
          </a:p>
        </p:txBody>
      </p:sp>
      <p:sp>
        <p:nvSpPr>
          <p:cNvPr id="1227780"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6  Explain the accounting procedures for depletion of mineral resources.</a:t>
            </a:r>
          </a:p>
        </p:txBody>
      </p:sp>
      <p:sp>
        <p:nvSpPr>
          <p:cNvPr id="65541" name="Rectangle 6"/>
          <p:cNvSpPr>
            <a:spLocks noChangeArrowheads="1"/>
          </p:cNvSpPr>
          <p:nvPr/>
        </p:nvSpPr>
        <p:spPr bwMode="auto">
          <a:xfrm>
            <a:off x="685800" y="1924050"/>
            <a:ext cx="7620000" cy="3105150"/>
          </a:xfrm>
          <a:prstGeom prst="rect">
            <a:avLst/>
          </a:prstGeom>
          <a:noFill/>
          <a:ln w="28575" cap="sq">
            <a:noFill/>
            <a:miter lim="800000"/>
            <a:headEnd/>
            <a:tailEnd/>
          </a:ln>
        </p:spPr>
        <p:txBody>
          <a:bodyPr>
            <a:spAutoFit/>
          </a:bodyPr>
          <a:lstStyle/>
          <a:p>
            <a:pPr algn="l">
              <a:lnSpc>
                <a:spcPct val="130000"/>
              </a:lnSpc>
              <a:spcBef>
                <a:spcPct val="60000"/>
              </a:spcBef>
            </a:pPr>
            <a:r>
              <a:rPr lang="en-US" sz="2200" b="0">
                <a:latin typeface="Arial" charset="0"/>
              </a:rPr>
              <a:t>Disclosures related to E&amp;E expenditures should include:</a:t>
            </a:r>
          </a:p>
          <a:p>
            <a:pPr marL="685800" lvl="1" indent="-457200" algn="l">
              <a:lnSpc>
                <a:spcPct val="130000"/>
              </a:lnSpc>
              <a:spcBef>
                <a:spcPct val="60000"/>
              </a:spcBef>
              <a:buFontTx/>
              <a:buAutoNum type="arabicPeriod"/>
            </a:pPr>
            <a:r>
              <a:rPr lang="en-US" sz="2200" b="0">
                <a:latin typeface="Arial" charset="0"/>
              </a:rPr>
              <a:t>Accounting policies for exploration and evaluation expenditures, including the recognition of E&amp;E assets.</a:t>
            </a:r>
          </a:p>
          <a:p>
            <a:pPr marL="685800" lvl="1" indent="-457200" algn="l">
              <a:lnSpc>
                <a:spcPct val="130000"/>
              </a:lnSpc>
              <a:spcBef>
                <a:spcPct val="60000"/>
              </a:spcBef>
              <a:buFontTx/>
              <a:buAutoNum type="arabicPeriod"/>
            </a:pPr>
            <a:r>
              <a:rPr lang="en-US" sz="2200" b="0">
                <a:latin typeface="Arial" charset="0"/>
              </a:rPr>
              <a:t>Amounts of assets, liabilities, income and expense, and operating cash flow arising from the exploration for and evaluation of mineral resources.</a:t>
            </a:r>
          </a:p>
        </p:txBody>
      </p:sp>
    </p:spTree>
    <p:extLst>
      <p:ext uri="{BB962C8B-B14F-4D97-AF65-F5344CB8AC3E}">
        <p14:creationId xmlns:p14="http://schemas.microsoft.com/office/powerpoint/2010/main" val="2949004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ChangeArrowheads="1"/>
          </p:cNvSpPr>
          <p:nvPr/>
        </p:nvSpPr>
        <p:spPr bwMode="auto">
          <a:xfrm>
            <a:off x="685800" y="1914525"/>
            <a:ext cx="7620000" cy="3952875"/>
          </a:xfrm>
          <a:prstGeom prst="rect">
            <a:avLst/>
          </a:prstGeom>
          <a:noFill/>
          <a:ln w="28575" cap="sq">
            <a:noFill/>
            <a:miter lim="800000"/>
            <a:headEnd/>
            <a:tailEnd/>
          </a:ln>
        </p:spPr>
        <p:txBody>
          <a:bodyPr>
            <a:spAutoFit/>
          </a:bodyPr>
          <a:lstStyle/>
          <a:p>
            <a:pPr algn="l">
              <a:lnSpc>
                <a:spcPct val="130000"/>
              </a:lnSpc>
              <a:spcBef>
                <a:spcPct val="50000"/>
              </a:spcBef>
            </a:pPr>
            <a:r>
              <a:rPr lang="en-US" sz="2200" b="0">
                <a:latin typeface="Arial" charset="0"/>
              </a:rPr>
              <a:t>Companies may </a:t>
            </a:r>
            <a:r>
              <a:rPr lang="en-US" sz="2200">
                <a:solidFill>
                  <a:srgbClr val="800000"/>
                </a:solidFill>
                <a:latin typeface="Arial" charset="0"/>
              </a:rPr>
              <a:t>value long-lived tangible asset</a:t>
            </a:r>
            <a:r>
              <a:rPr lang="en-US" sz="2200" b="0">
                <a:latin typeface="Arial" charset="0"/>
              </a:rPr>
              <a:t> after acquisition at </a:t>
            </a:r>
            <a:r>
              <a:rPr lang="en-US" sz="2200">
                <a:solidFill>
                  <a:srgbClr val="800000"/>
                </a:solidFill>
                <a:latin typeface="Arial" charset="0"/>
              </a:rPr>
              <a:t>cost or fair value</a:t>
            </a:r>
            <a:r>
              <a:rPr lang="en-US" sz="2200" b="0">
                <a:latin typeface="Arial" charset="0"/>
              </a:rPr>
              <a:t>.</a:t>
            </a:r>
          </a:p>
          <a:p>
            <a:pPr algn="l">
              <a:lnSpc>
                <a:spcPct val="130000"/>
              </a:lnSpc>
              <a:spcBef>
                <a:spcPct val="50000"/>
              </a:spcBef>
            </a:pPr>
            <a:r>
              <a:rPr lang="en-US" sz="2000">
                <a:latin typeface="Arial" charset="0"/>
              </a:rPr>
              <a:t>Network Rail (GBR)</a:t>
            </a:r>
            <a:r>
              <a:rPr lang="en-US" sz="2000" b="0">
                <a:latin typeface="Arial" charset="0"/>
              </a:rPr>
              <a:t> elected to use fair values to account for its railroad network. </a:t>
            </a:r>
          </a:p>
          <a:p>
            <a:pPr marL="685800" lvl="1" indent="-457200" algn="l">
              <a:lnSpc>
                <a:spcPct val="130000"/>
              </a:lnSpc>
              <a:spcBef>
                <a:spcPct val="50000"/>
              </a:spcBef>
              <a:buClr>
                <a:srgbClr val="800000"/>
              </a:buClr>
              <a:buSzPct val="80000"/>
              <a:buFont typeface="Arial" charset="0"/>
              <a:buChar char="►"/>
            </a:pPr>
            <a:r>
              <a:rPr lang="en-US" sz="2000" b="0">
                <a:latin typeface="Arial" charset="0"/>
              </a:rPr>
              <a:t>Increased long-lived tangible assets by £4,289 million. </a:t>
            </a:r>
          </a:p>
          <a:p>
            <a:pPr marL="685800" lvl="1" indent="-457200" algn="l">
              <a:lnSpc>
                <a:spcPct val="130000"/>
              </a:lnSpc>
              <a:spcBef>
                <a:spcPct val="50000"/>
              </a:spcBef>
              <a:buClr>
                <a:srgbClr val="800000"/>
              </a:buClr>
              <a:buSzPct val="80000"/>
              <a:buFont typeface="Arial" charset="0"/>
              <a:buChar char="►"/>
            </a:pPr>
            <a:r>
              <a:rPr lang="en-US" sz="2000" b="0">
                <a:latin typeface="Arial" charset="0"/>
              </a:rPr>
              <a:t>Change in the fair value accounted for by adjusting the asset account and establishing an unrealized gain. </a:t>
            </a:r>
          </a:p>
          <a:p>
            <a:pPr marL="685800" lvl="1" indent="-457200" algn="l">
              <a:lnSpc>
                <a:spcPct val="130000"/>
              </a:lnSpc>
              <a:spcBef>
                <a:spcPct val="50000"/>
              </a:spcBef>
              <a:buClr>
                <a:srgbClr val="800000"/>
              </a:buClr>
              <a:buSzPct val="80000"/>
              <a:buFont typeface="Arial" charset="0"/>
              <a:buChar char="►"/>
            </a:pPr>
            <a:r>
              <a:rPr lang="en-US" sz="2000" b="0">
                <a:latin typeface="Arial" charset="0"/>
              </a:rPr>
              <a:t>Unrealized gain is often referred to as revaluation surplus.</a:t>
            </a:r>
          </a:p>
        </p:txBody>
      </p:sp>
      <p:sp>
        <p:nvSpPr>
          <p:cNvPr id="1229827"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Revaluations</a:t>
            </a:r>
          </a:p>
        </p:txBody>
      </p:sp>
      <p:sp>
        <p:nvSpPr>
          <p:cNvPr id="1229828"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7  Explain the accounting for revaluations.</a:t>
            </a:r>
          </a:p>
        </p:txBody>
      </p:sp>
      <p:sp>
        <p:nvSpPr>
          <p:cNvPr id="66565" name="Text Box 6"/>
          <p:cNvSpPr txBox="1">
            <a:spLocks noChangeArrowheads="1"/>
          </p:cNvSpPr>
          <p:nvPr/>
        </p:nvSpPr>
        <p:spPr bwMode="auto">
          <a:xfrm>
            <a:off x="685800" y="132715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Recognizing Revaluations</a:t>
            </a:r>
          </a:p>
        </p:txBody>
      </p:sp>
    </p:spTree>
    <p:extLst>
      <p:ext uri="{BB962C8B-B14F-4D97-AF65-F5344CB8AC3E}">
        <p14:creationId xmlns:p14="http://schemas.microsoft.com/office/powerpoint/2010/main" val="3129760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685800" y="1295400"/>
            <a:ext cx="8001000" cy="488950"/>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600">
                <a:solidFill>
                  <a:schemeClr val="tx1"/>
                </a:solidFill>
                <a:latin typeface="Arial" charset="0"/>
              </a:rPr>
              <a:t>Revaluation—Land</a:t>
            </a:r>
          </a:p>
        </p:txBody>
      </p:sp>
      <p:sp>
        <p:nvSpPr>
          <p:cNvPr id="1231875"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Revaluations</a:t>
            </a:r>
          </a:p>
        </p:txBody>
      </p:sp>
      <p:sp>
        <p:nvSpPr>
          <p:cNvPr id="67588" name="Rectangle 5"/>
          <p:cNvSpPr>
            <a:spLocks noChangeArrowheads="1"/>
          </p:cNvSpPr>
          <p:nvPr/>
        </p:nvSpPr>
        <p:spPr bwMode="auto">
          <a:xfrm>
            <a:off x="685800" y="1905000"/>
            <a:ext cx="7620000" cy="1933575"/>
          </a:xfrm>
          <a:prstGeom prst="rect">
            <a:avLst/>
          </a:prstGeom>
          <a:noFill/>
          <a:ln w="28575" cap="sq" algn="ctr">
            <a:noFill/>
            <a:miter lim="800000"/>
            <a:headEnd/>
            <a:tailEnd/>
          </a:ln>
        </p:spPr>
        <p:txBody>
          <a:bodyPr>
            <a:spAutoFit/>
          </a:bodyPr>
          <a:lstStyle/>
          <a:p>
            <a:pPr algn="l">
              <a:lnSpc>
                <a:spcPct val="115000"/>
              </a:lnSpc>
              <a:spcBef>
                <a:spcPct val="50000"/>
              </a:spcBef>
              <a:buClr>
                <a:srgbClr val="800000"/>
              </a:buClr>
              <a:buFont typeface="Wingdings" pitchFamily="2" charset="2"/>
              <a:buNone/>
            </a:pPr>
            <a:r>
              <a:rPr lang="en-US" sz="2100">
                <a:solidFill>
                  <a:srgbClr val="800000"/>
                </a:solidFill>
                <a:latin typeface="Arial" charset="0"/>
              </a:rPr>
              <a:t>Illustration:  </a:t>
            </a:r>
            <a:r>
              <a:rPr lang="en-US" sz="2100">
                <a:solidFill>
                  <a:schemeClr val="tx1"/>
                </a:solidFill>
                <a:latin typeface="Arial" charset="0"/>
              </a:rPr>
              <a:t>Siemens Group (DEU)</a:t>
            </a:r>
            <a:r>
              <a:rPr lang="en-US" sz="2100" b="0">
                <a:solidFill>
                  <a:schemeClr val="tx1"/>
                </a:solidFill>
                <a:latin typeface="Arial" charset="0"/>
              </a:rPr>
              <a:t> purchased</a:t>
            </a:r>
            <a:r>
              <a:rPr lang="en-US" sz="2100" b="0">
                <a:latin typeface="Arial" charset="0"/>
              </a:rPr>
              <a:t> land for €1,000,000 on January 5, 2010. The company elects to use revaluation accounting for the land in subsequent periods. At December 31, 2010, the land’s fair value is €1,200,000. The entry to record the land at fair value is as follows.</a:t>
            </a:r>
          </a:p>
        </p:txBody>
      </p:sp>
      <p:sp>
        <p:nvSpPr>
          <p:cNvPr id="1231878" name="Text Box 6"/>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7  Explain the accounting for revaluations.</a:t>
            </a:r>
          </a:p>
        </p:txBody>
      </p:sp>
      <p:sp>
        <p:nvSpPr>
          <p:cNvPr id="1231879" name="Rectangle 7"/>
          <p:cNvSpPr>
            <a:spLocks noChangeArrowheads="1"/>
          </p:cNvSpPr>
          <p:nvPr/>
        </p:nvSpPr>
        <p:spPr bwMode="auto">
          <a:xfrm>
            <a:off x="990600" y="4065588"/>
            <a:ext cx="7772400" cy="990600"/>
          </a:xfrm>
          <a:prstGeom prst="rect">
            <a:avLst/>
          </a:prstGeom>
          <a:noFill/>
          <a:ln w="28575" cap="sq">
            <a:noFill/>
            <a:miter lim="800000"/>
            <a:headEnd/>
            <a:tailEnd/>
          </a:ln>
        </p:spPr>
        <p:txBody>
          <a:bodyPr>
            <a:spAutoFit/>
          </a:bodyPr>
          <a:lstStyle/>
          <a:p>
            <a:pPr marL="457200" indent="-457200" algn="l">
              <a:lnSpc>
                <a:spcPct val="130000"/>
              </a:lnSpc>
              <a:tabLst>
                <a:tab pos="6172200" algn="r"/>
                <a:tab pos="7429500" algn="r"/>
              </a:tabLst>
            </a:pPr>
            <a:r>
              <a:rPr lang="en-US" sz="2100" b="0">
                <a:latin typeface="Arial" charset="0"/>
              </a:rPr>
              <a:t>Land 	200,000</a:t>
            </a:r>
          </a:p>
          <a:p>
            <a:pPr marL="457200" indent="-457200" algn="l">
              <a:lnSpc>
                <a:spcPct val="130000"/>
              </a:lnSpc>
              <a:spcBef>
                <a:spcPct val="20000"/>
              </a:spcBef>
              <a:tabLst>
                <a:tab pos="6172200" algn="r"/>
                <a:tab pos="7429500" algn="r"/>
              </a:tabLst>
            </a:pPr>
            <a:r>
              <a:rPr lang="en-US" sz="2100" b="0">
                <a:latin typeface="Arial" charset="0"/>
              </a:rPr>
              <a:t>	Unrealized Gain on Revaluation - Land		200,000</a:t>
            </a:r>
          </a:p>
        </p:txBody>
      </p:sp>
      <p:sp>
        <p:nvSpPr>
          <p:cNvPr id="1231881" name="Rectangle 9"/>
          <p:cNvSpPr>
            <a:spLocks noChangeArrowheads="1"/>
          </p:cNvSpPr>
          <p:nvPr/>
        </p:nvSpPr>
        <p:spPr bwMode="auto">
          <a:xfrm>
            <a:off x="685800" y="5429250"/>
            <a:ext cx="7772400" cy="742950"/>
          </a:xfrm>
          <a:prstGeom prst="rect">
            <a:avLst/>
          </a:prstGeom>
          <a:noFill/>
          <a:ln w="19050" cap="sq" algn="ctr">
            <a:solidFill>
              <a:schemeClr val="tx1"/>
            </a:solidFill>
            <a:miter lim="800000"/>
            <a:headEnd/>
            <a:tailEnd/>
          </a:ln>
        </p:spPr>
        <p:txBody>
          <a:bodyPr>
            <a:spAutoFit/>
          </a:bodyPr>
          <a:lstStyle/>
          <a:p>
            <a:pPr algn="l">
              <a:lnSpc>
                <a:spcPct val="115000"/>
              </a:lnSpc>
              <a:spcBef>
                <a:spcPct val="50000"/>
              </a:spcBef>
              <a:buClr>
                <a:srgbClr val="800000"/>
              </a:buClr>
              <a:buFont typeface="Wingdings" pitchFamily="2" charset="2"/>
              <a:buNone/>
            </a:pPr>
            <a:r>
              <a:rPr lang="en-US">
                <a:latin typeface="Arial" charset="0"/>
              </a:rPr>
              <a:t>Unrealized Gain on Revaluation—Land</a:t>
            </a:r>
            <a:r>
              <a:rPr lang="en-US" b="0">
                <a:latin typeface="Arial" charset="0"/>
              </a:rPr>
              <a:t> increases other comprehensive income in the statement of comprehensive income.</a:t>
            </a:r>
          </a:p>
        </p:txBody>
      </p:sp>
    </p:spTree>
    <p:extLst>
      <p:ext uri="{BB962C8B-B14F-4D97-AF65-F5344CB8AC3E}">
        <p14:creationId xmlns:p14="http://schemas.microsoft.com/office/powerpoint/2010/main" val="4052410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1879">
                                            <p:txEl>
                                              <p:pRg st="0" end="0"/>
                                            </p:txEl>
                                          </p:spTgt>
                                        </p:tgtEl>
                                        <p:attrNameLst>
                                          <p:attrName>style.visibility</p:attrName>
                                        </p:attrNameLst>
                                      </p:cBhvr>
                                      <p:to>
                                        <p:strVal val="visible"/>
                                      </p:to>
                                    </p:set>
                                    <p:animEffect transition="in" filter="wipe(left)">
                                      <p:cBhvr>
                                        <p:cTn id="7" dur="500"/>
                                        <p:tgtEl>
                                          <p:spTgt spid="12318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1879">
                                            <p:txEl>
                                              <p:pRg st="1" end="1"/>
                                            </p:txEl>
                                          </p:spTgt>
                                        </p:tgtEl>
                                        <p:attrNameLst>
                                          <p:attrName>style.visibility</p:attrName>
                                        </p:attrNameLst>
                                      </p:cBhvr>
                                      <p:to>
                                        <p:strVal val="visible"/>
                                      </p:to>
                                    </p:set>
                                    <p:animEffect transition="in" filter="wipe(left)">
                                      <p:cBhvr>
                                        <p:cTn id="12" dur="500"/>
                                        <p:tgtEl>
                                          <p:spTgt spid="12318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31881"/>
                                        </p:tgtEl>
                                        <p:attrNameLst>
                                          <p:attrName>style.visibility</p:attrName>
                                        </p:attrNameLst>
                                      </p:cBhvr>
                                      <p:to>
                                        <p:strVal val="visible"/>
                                      </p:to>
                                    </p:set>
                                    <p:animEffect transition="in" filter="wipe(up)">
                                      <p:cBhvr>
                                        <p:cTn id="17" dur="500"/>
                                        <p:tgtEl>
                                          <p:spTgt spid="1231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79" grpId="0" build="p"/>
      <p:bldP spid="123188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85800" y="1295400"/>
            <a:ext cx="8001000" cy="488950"/>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600">
                <a:solidFill>
                  <a:schemeClr val="tx1"/>
                </a:solidFill>
                <a:latin typeface="Arial" charset="0"/>
              </a:rPr>
              <a:t>Revaluation—Depreciable Assets</a:t>
            </a:r>
          </a:p>
        </p:txBody>
      </p:sp>
      <p:sp>
        <p:nvSpPr>
          <p:cNvPr id="68611" name="Rectangle 4"/>
          <p:cNvSpPr>
            <a:spLocks noChangeArrowheads="1"/>
          </p:cNvSpPr>
          <p:nvPr/>
        </p:nvSpPr>
        <p:spPr bwMode="auto">
          <a:xfrm>
            <a:off x="685800" y="1905000"/>
            <a:ext cx="7620000" cy="2670175"/>
          </a:xfrm>
          <a:prstGeom prst="rect">
            <a:avLst/>
          </a:prstGeom>
          <a:noFill/>
          <a:ln w="28575" cap="sq" algn="ctr">
            <a:noFill/>
            <a:miter lim="800000"/>
            <a:headEnd/>
            <a:tailEnd/>
          </a:ln>
        </p:spPr>
        <p:txBody>
          <a:bodyPr>
            <a:spAutoFit/>
          </a:bodyPr>
          <a:lstStyle/>
          <a:p>
            <a:pPr algn="l">
              <a:lnSpc>
                <a:spcPct val="115000"/>
              </a:lnSpc>
              <a:spcBef>
                <a:spcPct val="50000"/>
              </a:spcBef>
              <a:buClr>
                <a:srgbClr val="800000"/>
              </a:buClr>
              <a:buFont typeface="Wingdings" pitchFamily="2" charset="2"/>
              <a:buNone/>
            </a:pPr>
            <a:r>
              <a:rPr lang="en-US" sz="2100">
                <a:solidFill>
                  <a:srgbClr val="800000"/>
                </a:solidFill>
                <a:latin typeface="Arial" charset="0"/>
              </a:rPr>
              <a:t>Illustration:  </a:t>
            </a:r>
            <a:r>
              <a:rPr lang="en-US" sz="2100">
                <a:solidFill>
                  <a:schemeClr val="tx1"/>
                </a:solidFill>
                <a:latin typeface="Arial" charset="0"/>
              </a:rPr>
              <a:t>Lenovo Group (CHN)</a:t>
            </a:r>
            <a:r>
              <a:rPr lang="en-US" sz="2100" b="0">
                <a:latin typeface="Arial" charset="0"/>
              </a:rPr>
              <a:t> purchases equipment for ¥500,000 on January 2, 2010. The equipment has a useful life of five years, is depreciated using the straight-line method of depreciation, and its residual value is zero. Lenovo chooses to revalue its equipment to fair value over the life of the equipment. Lenovo records depreciation expense of ¥100,000 (¥500,000  5) at December 31, 2010, as follows.</a:t>
            </a:r>
          </a:p>
        </p:txBody>
      </p:sp>
      <p:sp>
        <p:nvSpPr>
          <p:cNvPr id="1233925" name="Text Box 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7  Explain the accounting for revaluations.</a:t>
            </a:r>
          </a:p>
        </p:txBody>
      </p:sp>
      <p:sp>
        <p:nvSpPr>
          <p:cNvPr id="1233929" name="Rectangle 9"/>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Revaluations</a:t>
            </a:r>
          </a:p>
        </p:txBody>
      </p:sp>
      <p:sp>
        <p:nvSpPr>
          <p:cNvPr id="1233930" name="Rectangle 10"/>
          <p:cNvSpPr>
            <a:spLocks noChangeArrowheads="1"/>
          </p:cNvSpPr>
          <p:nvPr/>
        </p:nvSpPr>
        <p:spPr bwMode="auto">
          <a:xfrm>
            <a:off x="990600" y="4724400"/>
            <a:ext cx="7772400" cy="974725"/>
          </a:xfrm>
          <a:prstGeom prst="rect">
            <a:avLst/>
          </a:prstGeom>
          <a:noFill/>
          <a:ln w="28575" cap="sq">
            <a:noFill/>
            <a:miter lim="800000"/>
            <a:headEnd/>
            <a:tailEnd/>
          </a:ln>
        </p:spPr>
        <p:txBody>
          <a:bodyPr>
            <a:spAutoFit/>
          </a:bodyPr>
          <a:lstStyle/>
          <a:p>
            <a:pPr marL="457200" indent="-457200" algn="l">
              <a:lnSpc>
                <a:spcPct val="130000"/>
              </a:lnSpc>
              <a:tabLst>
                <a:tab pos="6172200" algn="r"/>
                <a:tab pos="7429500" algn="r"/>
              </a:tabLst>
            </a:pPr>
            <a:r>
              <a:rPr lang="en-US" sz="2100" b="0">
                <a:latin typeface="Arial" charset="0"/>
              </a:rPr>
              <a:t>Depreciation Expense 	100,000</a:t>
            </a:r>
          </a:p>
          <a:p>
            <a:pPr marL="457200" indent="-457200" algn="l">
              <a:lnSpc>
                <a:spcPct val="130000"/>
              </a:lnSpc>
              <a:spcBef>
                <a:spcPct val="15000"/>
              </a:spcBef>
              <a:tabLst>
                <a:tab pos="6172200" algn="r"/>
                <a:tab pos="7429500" algn="r"/>
              </a:tabLst>
            </a:pPr>
            <a:r>
              <a:rPr lang="en-US" sz="2100" b="0">
                <a:latin typeface="Arial" charset="0"/>
              </a:rPr>
              <a:t>	Accumulated Depreciation—Equipment 		100,000</a:t>
            </a:r>
          </a:p>
        </p:txBody>
      </p:sp>
    </p:spTree>
    <p:extLst>
      <p:ext uri="{BB962C8B-B14F-4D97-AF65-F5344CB8AC3E}">
        <p14:creationId xmlns:p14="http://schemas.microsoft.com/office/powerpoint/2010/main" val="3801102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3930">
                                            <p:txEl>
                                              <p:pRg st="0" end="0"/>
                                            </p:txEl>
                                          </p:spTgt>
                                        </p:tgtEl>
                                        <p:attrNameLst>
                                          <p:attrName>style.visibility</p:attrName>
                                        </p:attrNameLst>
                                      </p:cBhvr>
                                      <p:to>
                                        <p:strVal val="visible"/>
                                      </p:to>
                                    </p:set>
                                    <p:animEffect transition="in" filter="wipe(left)">
                                      <p:cBhvr>
                                        <p:cTn id="7" dur="500"/>
                                        <p:tgtEl>
                                          <p:spTgt spid="12339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3930">
                                            <p:txEl>
                                              <p:pRg st="1" end="1"/>
                                            </p:txEl>
                                          </p:spTgt>
                                        </p:tgtEl>
                                        <p:attrNameLst>
                                          <p:attrName>style.visibility</p:attrName>
                                        </p:attrNameLst>
                                      </p:cBhvr>
                                      <p:to>
                                        <p:strVal val="visible"/>
                                      </p:to>
                                    </p:set>
                                    <p:animEffect transition="in" filter="wipe(left)">
                                      <p:cBhvr>
                                        <p:cTn id="12" dur="500"/>
                                        <p:tgtEl>
                                          <p:spTgt spid="12339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30"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685800" y="1295400"/>
            <a:ext cx="8001000" cy="488950"/>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600">
                <a:solidFill>
                  <a:schemeClr val="tx1"/>
                </a:solidFill>
                <a:latin typeface="Arial" charset="0"/>
              </a:rPr>
              <a:t>Revaluation—Depreciable Assets</a:t>
            </a:r>
          </a:p>
        </p:txBody>
      </p:sp>
      <p:sp>
        <p:nvSpPr>
          <p:cNvPr id="69635" name="Rectangle 3"/>
          <p:cNvSpPr>
            <a:spLocks noChangeArrowheads="1"/>
          </p:cNvSpPr>
          <p:nvPr/>
        </p:nvSpPr>
        <p:spPr bwMode="auto">
          <a:xfrm>
            <a:off x="685800" y="1905000"/>
            <a:ext cx="7620000" cy="1628775"/>
          </a:xfrm>
          <a:prstGeom prst="rect">
            <a:avLst/>
          </a:prstGeom>
          <a:noFill/>
          <a:ln w="28575" cap="sq" algn="ctr">
            <a:noFill/>
            <a:miter lim="800000"/>
            <a:headEnd/>
            <a:tailEnd/>
          </a:ln>
        </p:spPr>
        <p:txBody>
          <a:bodyPr>
            <a:spAutoFit/>
          </a:bodyPr>
          <a:lstStyle/>
          <a:p>
            <a:pPr algn="l">
              <a:lnSpc>
                <a:spcPct val="120000"/>
              </a:lnSpc>
              <a:spcBef>
                <a:spcPct val="50000"/>
              </a:spcBef>
              <a:buClr>
                <a:srgbClr val="800000"/>
              </a:buClr>
              <a:buFont typeface="Wingdings" pitchFamily="2" charset="2"/>
              <a:buNone/>
            </a:pPr>
            <a:r>
              <a:rPr lang="en-US" sz="2100" b="0">
                <a:latin typeface="Arial" charset="0"/>
              </a:rPr>
              <a:t>After this entry, Lenovo’s equipment has a carrying amount of ¥400,000 (¥500,000 - ¥100,000). Lenovo receives an independent appraisal for the fair value of equipment at December 31, 2010, which is ¥460,000.</a:t>
            </a:r>
          </a:p>
        </p:txBody>
      </p:sp>
      <p:sp>
        <p:nvSpPr>
          <p:cNvPr id="1235972"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7  Explain the accounting for revaluations.</a:t>
            </a:r>
          </a:p>
        </p:txBody>
      </p:sp>
      <p:sp>
        <p:nvSpPr>
          <p:cNvPr id="1235973" name="Rectangle 5"/>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Revaluations</a:t>
            </a:r>
          </a:p>
        </p:txBody>
      </p:sp>
      <p:sp>
        <p:nvSpPr>
          <p:cNvPr id="1235974" name="Rectangle 6"/>
          <p:cNvSpPr>
            <a:spLocks noChangeArrowheads="1"/>
          </p:cNvSpPr>
          <p:nvPr/>
        </p:nvSpPr>
        <p:spPr bwMode="auto">
          <a:xfrm>
            <a:off x="990600" y="3733800"/>
            <a:ext cx="7772400" cy="1408113"/>
          </a:xfrm>
          <a:prstGeom prst="rect">
            <a:avLst/>
          </a:prstGeom>
          <a:noFill/>
          <a:ln w="28575" cap="sq">
            <a:noFill/>
            <a:miter lim="800000"/>
            <a:headEnd/>
            <a:tailEnd/>
          </a:ln>
        </p:spPr>
        <p:txBody>
          <a:bodyPr>
            <a:spAutoFit/>
          </a:bodyPr>
          <a:lstStyle/>
          <a:p>
            <a:pPr marL="457200" indent="-457200" algn="l">
              <a:lnSpc>
                <a:spcPct val="130000"/>
              </a:lnSpc>
              <a:spcBef>
                <a:spcPct val="10000"/>
              </a:spcBef>
              <a:tabLst>
                <a:tab pos="6172200" algn="r"/>
                <a:tab pos="7429500" algn="r"/>
              </a:tabLst>
            </a:pPr>
            <a:r>
              <a:rPr lang="en-US" sz="2100" b="0">
                <a:latin typeface="Arial" charset="0"/>
              </a:rPr>
              <a:t>Accumulated Depreciation—Equipment 	100,000</a:t>
            </a:r>
          </a:p>
          <a:p>
            <a:pPr marL="457200" indent="-457200" algn="l">
              <a:lnSpc>
                <a:spcPct val="130000"/>
              </a:lnSpc>
              <a:spcBef>
                <a:spcPct val="10000"/>
              </a:spcBef>
              <a:tabLst>
                <a:tab pos="6172200" algn="r"/>
                <a:tab pos="7429500" algn="r"/>
              </a:tabLst>
            </a:pPr>
            <a:r>
              <a:rPr lang="en-US" sz="2100" b="0">
                <a:latin typeface="Arial" charset="0"/>
              </a:rPr>
              <a:t>	Equipment 		40,000</a:t>
            </a:r>
          </a:p>
          <a:p>
            <a:pPr marL="457200" indent="-457200" algn="l">
              <a:lnSpc>
                <a:spcPct val="130000"/>
              </a:lnSpc>
              <a:spcBef>
                <a:spcPct val="10000"/>
              </a:spcBef>
              <a:tabLst>
                <a:tab pos="6172200" algn="r"/>
                <a:tab pos="7429500" algn="r"/>
              </a:tabLst>
            </a:pPr>
            <a:r>
              <a:rPr lang="en-US" sz="2100" b="0">
                <a:latin typeface="Arial" charset="0"/>
              </a:rPr>
              <a:t>	Unrealized Gain on Revaluation—Equipment 		60,000</a:t>
            </a:r>
          </a:p>
        </p:txBody>
      </p:sp>
    </p:spTree>
    <p:extLst>
      <p:ext uri="{BB962C8B-B14F-4D97-AF65-F5344CB8AC3E}">
        <p14:creationId xmlns:p14="http://schemas.microsoft.com/office/powerpoint/2010/main" val="4009706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5974">
                                            <p:txEl>
                                              <p:pRg st="0" end="0"/>
                                            </p:txEl>
                                          </p:spTgt>
                                        </p:tgtEl>
                                        <p:attrNameLst>
                                          <p:attrName>style.visibility</p:attrName>
                                        </p:attrNameLst>
                                      </p:cBhvr>
                                      <p:to>
                                        <p:strVal val="visible"/>
                                      </p:to>
                                    </p:set>
                                    <p:animEffect transition="in" filter="wipe(left)">
                                      <p:cBhvr>
                                        <p:cTn id="7" dur="500"/>
                                        <p:tgtEl>
                                          <p:spTgt spid="12359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5974">
                                            <p:txEl>
                                              <p:pRg st="1" end="1"/>
                                            </p:txEl>
                                          </p:spTgt>
                                        </p:tgtEl>
                                        <p:attrNameLst>
                                          <p:attrName>style.visibility</p:attrName>
                                        </p:attrNameLst>
                                      </p:cBhvr>
                                      <p:to>
                                        <p:strVal val="visible"/>
                                      </p:to>
                                    </p:set>
                                    <p:animEffect transition="in" filter="wipe(left)">
                                      <p:cBhvr>
                                        <p:cTn id="12" dur="500"/>
                                        <p:tgtEl>
                                          <p:spTgt spid="12359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5974">
                                            <p:txEl>
                                              <p:pRg st="2" end="2"/>
                                            </p:txEl>
                                          </p:spTgt>
                                        </p:tgtEl>
                                        <p:attrNameLst>
                                          <p:attrName>style.visibility</p:attrName>
                                        </p:attrNameLst>
                                      </p:cBhvr>
                                      <p:to>
                                        <p:strVal val="visible"/>
                                      </p:to>
                                    </p:set>
                                    <p:animEffect transition="in" filter="wipe(left)">
                                      <p:cBhvr>
                                        <p:cTn id="17" dur="500"/>
                                        <p:tgtEl>
                                          <p:spTgt spid="12359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7" name="Rectangle 3"/>
          <p:cNvSpPr>
            <a:spLocks noChangeArrowheads="1"/>
          </p:cNvSpPr>
          <p:nvPr/>
        </p:nvSpPr>
        <p:spPr bwMode="auto">
          <a:xfrm>
            <a:off x="304800" y="1779588"/>
            <a:ext cx="1676400" cy="91440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a:solidFill>
                  <a:schemeClr val="tx1"/>
                </a:solidFill>
                <a:effectLst>
                  <a:outerShdw blurRad="38100" dist="38100" dir="2700000" algn="tl">
                    <a:srgbClr val="FFFFFF"/>
                  </a:outerShdw>
                </a:effectLst>
                <a:latin typeface="Arial" charset="0"/>
              </a:rPr>
              <a:t>Depreciation</a:t>
            </a:r>
          </a:p>
        </p:txBody>
      </p:sp>
      <p:sp>
        <p:nvSpPr>
          <p:cNvPr id="932868" name="Rectangle 4"/>
          <p:cNvSpPr>
            <a:spLocks noChangeArrowheads="1"/>
          </p:cNvSpPr>
          <p:nvPr/>
        </p:nvSpPr>
        <p:spPr bwMode="auto">
          <a:xfrm>
            <a:off x="304800" y="2770188"/>
            <a:ext cx="1752600" cy="2182812"/>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Factors involved</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Methods of depreciation</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Component depreciation</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Special issues</a:t>
            </a:r>
          </a:p>
        </p:txBody>
      </p:sp>
      <p:sp>
        <p:nvSpPr>
          <p:cNvPr id="932871" name="Rectangle 7"/>
          <p:cNvSpPr>
            <a:spLocks noChangeArrowheads="1"/>
          </p:cNvSpPr>
          <p:nvPr/>
        </p:nvSpPr>
        <p:spPr bwMode="auto">
          <a:xfrm>
            <a:off x="1981200" y="1779588"/>
            <a:ext cx="1676400" cy="91440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a:solidFill>
                  <a:schemeClr val="tx1"/>
                </a:solidFill>
                <a:effectLst>
                  <a:outerShdw blurRad="38100" dist="38100" dir="2700000" algn="tl">
                    <a:srgbClr val="FFFFFF"/>
                  </a:outerShdw>
                </a:effectLst>
                <a:latin typeface="Arial" charset="0"/>
              </a:rPr>
              <a:t>Impairments</a:t>
            </a:r>
          </a:p>
        </p:txBody>
      </p:sp>
      <p:sp>
        <p:nvSpPr>
          <p:cNvPr id="932872" name="Rectangle 8"/>
          <p:cNvSpPr>
            <a:spLocks noChangeArrowheads="1"/>
          </p:cNvSpPr>
          <p:nvPr/>
        </p:nvSpPr>
        <p:spPr bwMode="auto">
          <a:xfrm>
            <a:off x="3657600" y="1779588"/>
            <a:ext cx="1676400" cy="91440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a:solidFill>
                  <a:schemeClr val="tx1"/>
                </a:solidFill>
                <a:effectLst>
                  <a:outerShdw blurRad="38100" dist="38100" dir="2700000" algn="tl">
                    <a:srgbClr val="FFFFFF"/>
                  </a:outerShdw>
                </a:effectLst>
                <a:latin typeface="Arial" charset="0"/>
              </a:rPr>
              <a:t>Depletion</a:t>
            </a:r>
          </a:p>
        </p:txBody>
      </p:sp>
      <p:sp>
        <p:nvSpPr>
          <p:cNvPr id="932873" name="Rectangle 9"/>
          <p:cNvSpPr>
            <a:spLocks noChangeArrowheads="1"/>
          </p:cNvSpPr>
          <p:nvPr/>
        </p:nvSpPr>
        <p:spPr bwMode="auto">
          <a:xfrm>
            <a:off x="7010400" y="1779588"/>
            <a:ext cx="1676400" cy="91440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a:solidFill>
                  <a:schemeClr val="tx1"/>
                </a:solidFill>
                <a:effectLst>
                  <a:outerShdw blurRad="38100" dist="38100" dir="2700000" algn="tl">
                    <a:srgbClr val="FFFFFF"/>
                  </a:outerShdw>
                </a:effectLst>
                <a:latin typeface="Arial" charset="0"/>
              </a:rPr>
              <a:t>Presentation   and Analysis</a:t>
            </a:r>
          </a:p>
        </p:txBody>
      </p:sp>
      <p:sp>
        <p:nvSpPr>
          <p:cNvPr id="932874" name="Rectangle 10"/>
          <p:cNvSpPr>
            <a:spLocks noChangeArrowheads="1"/>
          </p:cNvSpPr>
          <p:nvPr/>
        </p:nvSpPr>
        <p:spPr bwMode="auto">
          <a:xfrm>
            <a:off x="1981200" y="2770188"/>
            <a:ext cx="1752600" cy="3325812"/>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Recognizing impairments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Impairment illustrations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Reversal of loss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Cash-generating units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Assets to be disposed of</a:t>
            </a:r>
          </a:p>
        </p:txBody>
      </p:sp>
      <p:sp>
        <p:nvSpPr>
          <p:cNvPr id="932875" name="Rectangle 11"/>
          <p:cNvSpPr>
            <a:spLocks noChangeArrowheads="1"/>
          </p:cNvSpPr>
          <p:nvPr/>
        </p:nvSpPr>
        <p:spPr bwMode="auto">
          <a:xfrm>
            <a:off x="7010400" y="2770188"/>
            <a:ext cx="1752600" cy="9906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Presentation</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Analysis</a:t>
            </a:r>
          </a:p>
        </p:txBody>
      </p:sp>
      <p:sp>
        <p:nvSpPr>
          <p:cNvPr id="932880" name="Rectangle 16"/>
          <p:cNvSpPr>
            <a:spLocks noChangeArrowheads="1"/>
          </p:cNvSpPr>
          <p:nvPr/>
        </p:nvSpPr>
        <p:spPr bwMode="auto">
          <a:xfrm>
            <a:off x="3657600" y="2770188"/>
            <a:ext cx="1752600" cy="2944812"/>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Establishing a base</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Write-off of resource cost</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Estimating reserves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Liquidating dividends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Presentation</a:t>
            </a:r>
          </a:p>
          <a:p>
            <a:pPr marL="228600" indent="-228600" algn="l">
              <a:spcBef>
                <a:spcPct val="25000"/>
              </a:spcBef>
              <a:buClr>
                <a:srgbClr val="CC0000"/>
              </a:buClr>
              <a:buSzPct val="75000"/>
              <a:buFont typeface="Wingdings" pitchFamily="2" charset="2"/>
              <a:buBlip>
                <a:blip r:embed="rId3"/>
              </a:buBlip>
              <a:defRPr/>
            </a:pPr>
            <a:endParaRPr lang="en-US" sz="1600" b="0">
              <a:solidFill>
                <a:schemeClr val="tx1"/>
              </a:solidFill>
              <a:effectLst>
                <a:outerShdw blurRad="38100" dist="38100" dir="2700000" algn="tl">
                  <a:srgbClr val="C0C0C0"/>
                </a:outerShdw>
              </a:effectLst>
              <a:latin typeface="Arial" charset="0"/>
            </a:endParaRPr>
          </a:p>
        </p:txBody>
      </p:sp>
      <p:cxnSp>
        <p:nvCxnSpPr>
          <p:cNvPr id="19466" name="AutoShape 18"/>
          <p:cNvCxnSpPr>
            <a:cxnSpLocks noChangeShapeType="1"/>
            <a:stCxn id="932881" idx="2"/>
            <a:endCxn id="932867" idx="0"/>
          </p:cNvCxnSpPr>
          <p:nvPr/>
        </p:nvCxnSpPr>
        <p:spPr bwMode="auto">
          <a:xfrm rot="5400000">
            <a:off x="2486025" y="-325437"/>
            <a:ext cx="742950" cy="3429000"/>
          </a:xfrm>
          <a:prstGeom prst="bentConnector3">
            <a:avLst>
              <a:gd name="adj1" fmla="val 51069"/>
            </a:avLst>
          </a:prstGeom>
          <a:noFill/>
          <a:ln w="38100" cap="sq">
            <a:solidFill>
              <a:srgbClr val="009A96"/>
            </a:solidFill>
            <a:miter lim="800000"/>
            <a:headEnd/>
            <a:tailEnd type="triangle" w="med" len="med"/>
          </a:ln>
        </p:spPr>
      </p:cxnSp>
      <p:cxnSp>
        <p:nvCxnSpPr>
          <p:cNvPr id="19467" name="AutoShape 19"/>
          <p:cNvCxnSpPr>
            <a:cxnSpLocks noChangeShapeType="1"/>
            <a:stCxn id="932881" idx="2"/>
            <a:endCxn id="932873" idx="0"/>
          </p:cNvCxnSpPr>
          <p:nvPr/>
        </p:nvCxnSpPr>
        <p:spPr bwMode="auto">
          <a:xfrm rot="16200000" flipH="1">
            <a:off x="5838825" y="-249237"/>
            <a:ext cx="742950" cy="3276600"/>
          </a:xfrm>
          <a:prstGeom prst="bentConnector3">
            <a:avLst>
              <a:gd name="adj1" fmla="val 51069"/>
            </a:avLst>
          </a:prstGeom>
          <a:noFill/>
          <a:ln w="38100" cap="sq">
            <a:solidFill>
              <a:srgbClr val="009A96"/>
            </a:solidFill>
            <a:miter lim="800000"/>
            <a:headEnd/>
            <a:tailEnd type="triangle" w="med" len="med"/>
          </a:ln>
        </p:spPr>
      </p:cxnSp>
      <p:sp>
        <p:nvSpPr>
          <p:cNvPr id="932881" name="Rectangle 1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Depreciation, Impairments, and Depletion</a:t>
            </a:r>
          </a:p>
        </p:txBody>
      </p:sp>
      <p:sp>
        <p:nvSpPr>
          <p:cNvPr id="932887" name="Rectangle 23"/>
          <p:cNvSpPr>
            <a:spLocks noChangeArrowheads="1"/>
          </p:cNvSpPr>
          <p:nvPr/>
        </p:nvSpPr>
        <p:spPr bwMode="auto">
          <a:xfrm>
            <a:off x="5334000" y="1779588"/>
            <a:ext cx="1676400" cy="91440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a:solidFill>
                  <a:schemeClr val="tx1"/>
                </a:solidFill>
                <a:effectLst>
                  <a:outerShdw blurRad="38100" dist="38100" dir="2700000" algn="tl">
                    <a:srgbClr val="FFFFFF"/>
                  </a:outerShdw>
                </a:effectLst>
                <a:latin typeface="Arial" charset="0"/>
              </a:rPr>
              <a:t>Revaluations</a:t>
            </a:r>
          </a:p>
        </p:txBody>
      </p:sp>
      <p:sp>
        <p:nvSpPr>
          <p:cNvPr id="932888" name="Rectangle 24"/>
          <p:cNvSpPr>
            <a:spLocks noChangeArrowheads="1"/>
          </p:cNvSpPr>
          <p:nvPr/>
        </p:nvSpPr>
        <p:spPr bwMode="auto">
          <a:xfrm>
            <a:off x="5334000" y="2743200"/>
            <a:ext cx="1752600" cy="2944813"/>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Recognition</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Issues</a:t>
            </a:r>
          </a:p>
          <a:p>
            <a:pPr marL="228600" indent="-228600" algn="l">
              <a:spcBef>
                <a:spcPct val="25000"/>
              </a:spcBef>
              <a:buClr>
                <a:srgbClr val="CC0000"/>
              </a:buClr>
              <a:buSzPct val="75000"/>
              <a:buFont typeface="Wingdings" pitchFamily="2" charset="2"/>
              <a:buBlip>
                <a:blip r:embed="rId3"/>
              </a:buBlip>
              <a:defRPr/>
            </a:pPr>
            <a:endParaRPr lang="en-US" sz="1600" b="0">
              <a:solidFill>
                <a:schemeClr val="tx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499533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685800" y="1295400"/>
            <a:ext cx="5715000" cy="488950"/>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600">
                <a:solidFill>
                  <a:schemeClr val="tx1"/>
                </a:solidFill>
                <a:latin typeface="Arial" charset="0"/>
              </a:rPr>
              <a:t>Revaluation—Depreciable Assets</a:t>
            </a:r>
          </a:p>
        </p:txBody>
      </p:sp>
      <p:sp>
        <p:nvSpPr>
          <p:cNvPr id="1238020"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7  Explain the accounting for revaluations.</a:t>
            </a:r>
          </a:p>
        </p:txBody>
      </p:sp>
      <p:sp>
        <p:nvSpPr>
          <p:cNvPr id="1238021" name="Rectangle 5"/>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Revaluations</a:t>
            </a:r>
          </a:p>
        </p:txBody>
      </p:sp>
      <p:pic>
        <p:nvPicPr>
          <p:cNvPr id="70661" name="Picture 7"/>
          <p:cNvPicPr>
            <a:picLocks noChangeAspect="1" noChangeArrowheads="1"/>
          </p:cNvPicPr>
          <p:nvPr/>
        </p:nvPicPr>
        <p:blipFill>
          <a:blip r:embed="rId3"/>
          <a:srcRect/>
          <a:stretch>
            <a:fillRect/>
          </a:stretch>
        </p:blipFill>
        <p:spPr bwMode="auto">
          <a:xfrm>
            <a:off x="533400" y="2409825"/>
            <a:ext cx="8077200" cy="2771775"/>
          </a:xfrm>
          <a:prstGeom prst="rect">
            <a:avLst/>
          </a:prstGeom>
          <a:noFill/>
          <a:ln w="28575" cap="sq">
            <a:noFill/>
            <a:miter lim="800000"/>
            <a:headEnd/>
            <a:tailEnd/>
          </a:ln>
        </p:spPr>
      </p:pic>
      <p:sp>
        <p:nvSpPr>
          <p:cNvPr id="70662" name="Rectangle 8"/>
          <p:cNvSpPr>
            <a:spLocks noChangeArrowheads="1"/>
          </p:cNvSpPr>
          <p:nvPr/>
        </p:nvSpPr>
        <p:spPr bwMode="auto">
          <a:xfrm>
            <a:off x="6477000" y="1722438"/>
            <a:ext cx="2362200" cy="639762"/>
          </a:xfrm>
          <a:prstGeom prst="rect">
            <a:avLst/>
          </a:prstGeom>
          <a:solidFill>
            <a:schemeClr val="bg1"/>
          </a:solidFill>
          <a:ln w="28575" cap="sq">
            <a:noFill/>
            <a:miter lim="800000"/>
            <a:headEnd/>
            <a:tailEnd/>
          </a:ln>
        </p:spPr>
        <p:txBody>
          <a:bodyPr>
            <a:spAutoFit/>
          </a:bodyPr>
          <a:lstStyle/>
          <a:p>
            <a:pPr algn="l"/>
            <a:r>
              <a:rPr lang="en-US" sz="1200">
                <a:solidFill>
                  <a:srgbClr val="CC0000"/>
                </a:solidFill>
                <a:latin typeface="Arial" charset="0"/>
              </a:rPr>
              <a:t>Illustration 11-22</a:t>
            </a:r>
          </a:p>
          <a:p>
            <a:pPr algn="l"/>
            <a:r>
              <a:rPr lang="en-US" sz="1200">
                <a:latin typeface="Arial" charset="0"/>
              </a:rPr>
              <a:t>Financial Statement</a:t>
            </a:r>
          </a:p>
          <a:p>
            <a:pPr algn="l"/>
            <a:r>
              <a:rPr lang="en-US" sz="1200">
                <a:latin typeface="Arial" charset="0"/>
              </a:rPr>
              <a:t>Presentation—Revaluations</a:t>
            </a:r>
          </a:p>
        </p:txBody>
      </p:sp>
      <p:sp>
        <p:nvSpPr>
          <p:cNvPr id="70663" name="Rectangle 9"/>
          <p:cNvSpPr>
            <a:spLocks noChangeArrowheads="1"/>
          </p:cNvSpPr>
          <p:nvPr/>
        </p:nvSpPr>
        <p:spPr bwMode="auto">
          <a:xfrm>
            <a:off x="627063" y="5334000"/>
            <a:ext cx="8288337" cy="1025525"/>
          </a:xfrm>
          <a:prstGeom prst="rect">
            <a:avLst/>
          </a:prstGeom>
          <a:noFill/>
          <a:ln w="28575" cap="sq" algn="ctr">
            <a:noFill/>
            <a:miter lim="800000"/>
            <a:headEnd/>
            <a:tailEnd/>
          </a:ln>
        </p:spPr>
        <p:txBody>
          <a:bodyPr>
            <a:spAutoFit/>
          </a:bodyPr>
          <a:lstStyle/>
          <a:p>
            <a:pPr algn="l">
              <a:lnSpc>
                <a:spcPct val="120000"/>
              </a:lnSpc>
              <a:spcBef>
                <a:spcPct val="50000"/>
              </a:spcBef>
              <a:buClr>
                <a:srgbClr val="800000"/>
              </a:buClr>
              <a:buFont typeface="Wingdings" pitchFamily="2" charset="2"/>
              <a:buNone/>
            </a:pPr>
            <a:r>
              <a:rPr lang="en-US" sz="1700" b="0">
                <a:latin typeface="Arial" charset="0"/>
              </a:rPr>
              <a:t>Lenovo reports depreciation expense of ¥100,000.  The Accumulated Other Comprehensive Income account related to revaluations cannot have a negative balance.</a:t>
            </a:r>
          </a:p>
        </p:txBody>
      </p:sp>
    </p:spTree>
    <p:extLst>
      <p:ext uri="{BB962C8B-B14F-4D97-AF65-F5344CB8AC3E}">
        <p14:creationId xmlns:p14="http://schemas.microsoft.com/office/powerpoint/2010/main" val="2041906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85800" y="1952625"/>
            <a:ext cx="7924800" cy="4210050"/>
          </a:xfrm>
          <a:prstGeom prst="rect">
            <a:avLst/>
          </a:prstGeom>
          <a:noFill/>
          <a:ln w="28575" cap="sq" algn="ctr">
            <a:noFill/>
            <a:miter lim="800000"/>
            <a:headEnd/>
            <a:tailEnd/>
          </a:ln>
        </p:spPr>
        <p:txBody>
          <a:bodyPr>
            <a:spAutoFit/>
          </a:bodyPr>
          <a:lstStyle/>
          <a:p>
            <a:pPr algn="l">
              <a:lnSpc>
                <a:spcPct val="115000"/>
              </a:lnSpc>
              <a:spcBef>
                <a:spcPct val="50000"/>
              </a:spcBef>
              <a:buClr>
                <a:srgbClr val="800000"/>
              </a:buClr>
              <a:buFont typeface="Wingdings" pitchFamily="2" charset="2"/>
              <a:buNone/>
            </a:pPr>
            <a:r>
              <a:rPr lang="en-US" sz="2000" b="0">
                <a:latin typeface="Arial" charset="0"/>
              </a:rPr>
              <a:t>Company can select to value only one class of assets, say buildings, and not revalue other assets such as land or equipment. </a:t>
            </a:r>
          </a:p>
          <a:p>
            <a:pPr algn="l">
              <a:lnSpc>
                <a:spcPct val="115000"/>
              </a:lnSpc>
              <a:spcBef>
                <a:spcPct val="50000"/>
              </a:spcBef>
              <a:buClr>
                <a:srgbClr val="800000"/>
              </a:buClr>
              <a:buFont typeface="Wingdings" pitchFamily="2" charset="2"/>
              <a:buNone/>
            </a:pPr>
            <a:r>
              <a:rPr lang="en-US" sz="2000" b="0">
                <a:latin typeface="Arial" charset="0"/>
              </a:rPr>
              <a:t>Most companies </a:t>
            </a:r>
            <a:r>
              <a:rPr lang="en-US" sz="2000">
                <a:solidFill>
                  <a:srgbClr val="800000"/>
                </a:solidFill>
                <a:latin typeface="Arial" charset="0"/>
              </a:rPr>
              <a:t>do not</a:t>
            </a:r>
            <a:r>
              <a:rPr lang="en-US" sz="2000" b="0">
                <a:latin typeface="Arial" charset="0"/>
              </a:rPr>
              <a:t> use revaluation accounting. </a:t>
            </a:r>
          </a:p>
          <a:p>
            <a:pPr marL="685800" lvl="1" indent="-457200" algn="l">
              <a:lnSpc>
                <a:spcPct val="115000"/>
              </a:lnSpc>
              <a:spcBef>
                <a:spcPct val="50000"/>
              </a:spcBef>
              <a:buClr>
                <a:srgbClr val="800000"/>
              </a:buClr>
              <a:buSzPct val="80000"/>
              <a:buFont typeface="Arial" charset="0"/>
              <a:buChar char="►"/>
            </a:pPr>
            <a:r>
              <a:rPr lang="en-US" sz="2000" b="0">
                <a:latin typeface="Arial" charset="0"/>
              </a:rPr>
              <a:t>Substantial and continuing costs associated with appraisals.</a:t>
            </a:r>
          </a:p>
          <a:p>
            <a:pPr marL="685800" lvl="1" indent="-457200" algn="l">
              <a:lnSpc>
                <a:spcPct val="115000"/>
              </a:lnSpc>
              <a:spcBef>
                <a:spcPct val="50000"/>
              </a:spcBef>
              <a:buClr>
                <a:srgbClr val="800000"/>
              </a:buClr>
              <a:buSzPct val="80000"/>
              <a:buFont typeface="Arial" charset="0"/>
              <a:buChar char="►"/>
            </a:pPr>
            <a:r>
              <a:rPr lang="en-US" sz="2000" b="0">
                <a:latin typeface="Arial" charset="0"/>
              </a:rPr>
              <a:t>Gains associated with revaluations above historical cost are not reported in net income but rather go directly to equity.</a:t>
            </a:r>
          </a:p>
          <a:p>
            <a:pPr marL="685800" lvl="1" indent="-457200" algn="l">
              <a:lnSpc>
                <a:spcPct val="115000"/>
              </a:lnSpc>
              <a:spcBef>
                <a:spcPct val="50000"/>
              </a:spcBef>
              <a:buClr>
                <a:srgbClr val="800000"/>
              </a:buClr>
              <a:buSzPct val="80000"/>
              <a:buFont typeface="Arial" charset="0"/>
              <a:buChar char="►"/>
            </a:pPr>
            <a:r>
              <a:rPr lang="en-US" sz="2000" b="0">
                <a:latin typeface="Arial" charset="0"/>
              </a:rPr>
              <a:t>Losses associated with revaluation below historical cost decrease net income. In addition, the higher depreciation charges related to the revalued assets also reduce net income.</a:t>
            </a:r>
          </a:p>
        </p:txBody>
      </p:sp>
      <p:sp>
        <p:nvSpPr>
          <p:cNvPr id="1240067"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Revaluations</a:t>
            </a:r>
          </a:p>
        </p:txBody>
      </p:sp>
      <p:sp>
        <p:nvSpPr>
          <p:cNvPr id="1240068"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7  Explain the accounting for revaluations.</a:t>
            </a:r>
          </a:p>
        </p:txBody>
      </p:sp>
      <p:sp>
        <p:nvSpPr>
          <p:cNvPr id="71685" name="Text Box 5"/>
          <p:cNvSpPr txBox="1">
            <a:spLocks noChangeArrowheads="1"/>
          </p:cNvSpPr>
          <p:nvPr/>
        </p:nvSpPr>
        <p:spPr bwMode="auto">
          <a:xfrm>
            <a:off x="685800" y="132715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Revaluations Issues</a:t>
            </a:r>
          </a:p>
        </p:txBody>
      </p:sp>
    </p:spTree>
    <p:extLst>
      <p:ext uri="{BB962C8B-B14F-4D97-AF65-F5344CB8AC3E}">
        <p14:creationId xmlns:p14="http://schemas.microsoft.com/office/powerpoint/2010/main" val="1879229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609600" y="1212850"/>
            <a:ext cx="8077200" cy="946150"/>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Presentation of Property, Plant, Equipment, and Mineral Resources</a:t>
            </a:r>
          </a:p>
        </p:txBody>
      </p:sp>
      <p:sp>
        <p:nvSpPr>
          <p:cNvPr id="1075203"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Presentation and Analysis</a:t>
            </a:r>
          </a:p>
        </p:txBody>
      </p:sp>
      <p:sp>
        <p:nvSpPr>
          <p:cNvPr id="72708" name="Text Box 6"/>
          <p:cNvSpPr txBox="1">
            <a:spLocks noChangeArrowheads="1"/>
          </p:cNvSpPr>
          <p:nvPr/>
        </p:nvSpPr>
        <p:spPr bwMode="auto">
          <a:xfrm>
            <a:off x="2667000" y="4648200"/>
            <a:ext cx="5562600" cy="877888"/>
          </a:xfrm>
          <a:prstGeom prst="rect">
            <a:avLst/>
          </a:prstGeom>
          <a:noFill/>
          <a:ln w="28575" cap="sq">
            <a:noFill/>
            <a:miter lim="800000"/>
            <a:headEnd type="none" w="sm" len="sm"/>
            <a:tailEnd type="none" w="sm" len="sm"/>
          </a:ln>
        </p:spPr>
        <p:txBody>
          <a:bodyPr>
            <a:spAutoFit/>
          </a:bodyPr>
          <a:lstStyle/>
          <a:p>
            <a:pPr marL="454025" indent="-454025" algn="l">
              <a:lnSpc>
                <a:spcPct val="110000"/>
              </a:lnSpc>
              <a:spcBef>
                <a:spcPct val="25000"/>
              </a:spcBef>
              <a:buSzPct val="80000"/>
              <a:buFontTx/>
              <a:buBlip>
                <a:blip r:embed="rId3"/>
              </a:buBlip>
            </a:pPr>
            <a:r>
              <a:rPr lang="en-US" sz="2100" b="0">
                <a:solidFill>
                  <a:schemeClr val="bg2"/>
                </a:solidFill>
                <a:latin typeface="Arial" charset="0"/>
              </a:rPr>
              <a:t>Basis of valuation (usually cost)</a:t>
            </a:r>
          </a:p>
          <a:p>
            <a:pPr marL="454025" indent="-454025" algn="l">
              <a:lnSpc>
                <a:spcPct val="110000"/>
              </a:lnSpc>
              <a:spcBef>
                <a:spcPct val="25000"/>
              </a:spcBef>
              <a:buSzPct val="80000"/>
              <a:buFontTx/>
              <a:buBlip>
                <a:blip r:embed="rId3"/>
              </a:buBlip>
            </a:pPr>
            <a:r>
              <a:rPr lang="en-US" sz="2100" b="0">
                <a:solidFill>
                  <a:schemeClr val="bg2"/>
                </a:solidFill>
                <a:latin typeface="Arial" charset="0"/>
              </a:rPr>
              <a:t>Pledges, liens, and other commitments</a:t>
            </a:r>
          </a:p>
        </p:txBody>
      </p:sp>
      <p:sp>
        <p:nvSpPr>
          <p:cNvPr id="72709" name="Text Box 7"/>
          <p:cNvSpPr txBox="1">
            <a:spLocks noChangeArrowheads="1"/>
          </p:cNvSpPr>
          <p:nvPr/>
        </p:nvSpPr>
        <p:spPr bwMode="auto">
          <a:xfrm>
            <a:off x="609600" y="2362200"/>
            <a:ext cx="8001000" cy="1465263"/>
          </a:xfrm>
          <a:prstGeom prst="rect">
            <a:avLst/>
          </a:prstGeom>
          <a:noFill/>
          <a:ln w="28575" cap="sq">
            <a:noFill/>
            <a:miter lim="800000"/>
            <a:headEnd type="none" w="sm" len="sm"/>
            <a:tailEnd type="none" w="sm" len="sm"/>
          </a:ln>
        </p:spPr>
        <p:txBody>
          <a:bodyPr>
            <a:spAutoFit/>
          </a:bodyPr>
          <a:lstStyle/>
          <a:p>
            <a:pPr marL="454025" indent="-454025" algn="l">
              <a:lnSpc>
                <a:spcPct val="120000"/>
              </a:lnSpc>
              <a:spcBef>
                <a:spcPct val="50000"/>
              </a:spcBef>
              <a:buSzPct val="80000"/>
            </a:pPr>
            <a:r>
              <a:rPr lang="en-US" sz="2200">
                <a:solidFill>
                  <a:srgbClr val="800000"/>
                </a:solidFill>
                <a:latin typeface="Arial" charset="0"/>
              </a:rPr>
              <a:t>Depreciating</a:t>
            </a:r>
            <a:r>
              <a:rPr lang="en-US" sz="2200" b="0">
                <a:solidFill>
                  <a:srgbClr val="800000"/>
                </a:solidFill>
                <a:latin typeface="Arial" charset="0"/>
              </a:rPr>
              <a:t> </a:t>
            </a:r>
            <a:r>
              <a:rPr lang="en-US" sz="2200" b="0">
                <a:solidFill>
                  <a:schemeClr val="bg2"/>
                </a:solidFill>
                <a:latin typeface="Arial" charset="0"/>
              </a:rPr>
              <a:t>assets, use Accumulated Depreciation.</a:t>
            </a:r>
          </a:p>
          <a:p>
            <a:pPr marL="454025" indent="-454025" algn="l">
              <a:lnSpc>
                <a:spcPct val="120000"/>
              </a:lnSpc>
              <a:spcBef>
                <a:spcPct val="50000"/>
              </a:spcBef>
              <a:buSzPct val="80000"/>
            </a:pPr>
            <a:r>
              <a:rPr lang="en-US" sz="2200">
                <a:solidFill>
                  <a:srgbClr val="800000"/>
                </a:solidFill>
                <a:latin typeface="Arial" charset="0"/>
              </a:rPr>
              <a:t>Depleting</a:t>
            </a:r>
            <a:r>
              <a:rPr lang="en-US" sz="2200" b="0">
                <a:solidFill>
                  <a:srgbClr val="800000"/>
                </a:solidFill>
                <a:latin typeface="Arial" charset="0"/>
              </a:rPr>
              <a:t> </a:t>
            </a:r>
            <a:r>
              <a:rPr lang="en-US" sz="2200" b="0">
                <a:solidFill>
                  <a:schemeClr val="bg2"/>
                </a:solidFill>
                <a:latin typeface="Arial" charset="0"/>
              </a:rPr>
              <a:t>assets may include use of Accumulated Depletion account, or the direct reduction of asset.</a:t>
            </a:r>
          </a:p>
        </p:txBody>
      </p:sp>
      <p:sp>
        <p:nvSpPr>
          <p:cNvPr id="1075208" name="Text Box 8"/>
          <p:cNvSpPr txBox="1">
            <a:spLocks noChangeArrowheads="1"/>
          </p:cNvSpPr>
          <p:nvPr/>
        </p:nvSpPr>
        <p:spPr bwMode="auto">
          <a:xfrm>
            <a:off x="406400" y="4764088"/>
            <a:ext cx="1912938" cy="457200"/>
          </a:xfrm>
          <a:prstGeom prst="rect">
            <a:avLst/>
          </a:prstGeom>
          <a:noFill/>
          <a:ln w="28575" cap="sq">
            <a:noFill/>
            <a:miter lim="800000"/>
            <a:headEnd/>
            <a:tailEnd/>
          </a:ln>
          <a:effectLst/>
        </p:spPr>
        <p:txBody>
          <a:bodyPr wrap="none">
            <a:spAutoFit/>
          </a:bodyPr>
          <a:lstStyle/>
          <a:p>
            <a:pPr>
              <a:defRPr/>
            </a:pPr>
            <a:r>
              <a:rPr lang="en-US" sz="2400">
                <a:solidFill>
                  <a:srgbClr val="800000"/>
                </a:solidFill>
                <a:effectLst>
                  <a:outerShdw blurRad="38100" dist="38100" dir="2700000" algn="tl">
                    <a:srgbClr val="C0C0C0"/>
                  </a:outerShdw>
                </a:effectLst>
                <a:latin typeface="Arial" charset="0"/>
              </a:rPr>
              <a:t>Disclosures</a:t>
            </a:r>
          </a:p>
        </p:txBody>
      </p:sp>
      <p:sp>
        <p:nvSpPr>
          <p:cNvPr id="1075210" name="Line 10"/>
          <p:cNvSpPr>
            <a:spLocks noChangeShapeType="1"/>
          </p:cNvSpPr>
          <p:nvPr/>
        </p:nvSpPr>
        <p:spPr bwMode="auto">
          <a:xfrm>
            <a:off x="304800" y="4267200"/>
            <a:ext cx="8458200" cy="0"/>
          </a:xfrm>
          <a:prstGeom prst="line">
            <a:avLst/>
          </a:prstGeom>
          <a:noFill/>
          <a:ln w="28575" cap="sq">
            <a:solidFill>
              <a:srgbClr val="800000"/>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075211" name="Text Box 11"/>
          <p:cNvSpPr txBox="1">
            <a:spLocks noChangeArrowheads="1"/>
          </p:cNvSpPr>
          <p:nvPr/>
        </p:nvSpPr>
        <p:spPr bwMode="auto">
          <a:xfrm>
            <a:off x="1295400" y="6248400"/>
            <a:ext cx="7696200" cy="581025"/>
          </a:xfrm>
          <a:prstGeom prst="rect">
            <a:avLst/>
          </a:prstGeom>
          <a:solidFill>
            <a:schemeClr val="bg1"/>
          </a:solidFill>
          <a:ln w="19050">
            <a:noFill/>
            <a:miter lim="800000"/>
            <a:headEnd/>
            <a:tailEnd/>
          </a:ln>
          <a:effectLst/>
        </p:spPr>
        <p:txBody>
          <a:bodyPr>
            <a:spAutoFit/>
          </a:bodyPr>
          <a:lstStyle/>
          <a:p>
            <a:pPr marL="3035300" indent="-576263" algn="l">
              <a:spcBef>
                <a:spcPct val="50000"/>
              </a:spcBef>
              <a:defRPr/>
            </a:pPr>
            <a:r>
              <a:rPr lang="en-US" sz="1600" i="1">
                <a:solidFill>
                  <a:schemeClr val="bg2"/>
                </a:solidFill>
                <a:effectLst>
                  <a:outerShdw blurRad="38100" dist="38100" dir="2700000" algn="tl">
                    <a:srgbClr val="C0C0C0"/>
                  </a:outerShdw>
                </a:effectLst>
                <a:latin typeface="Arial" charset="0"/>
              </a:rPr>
              <a:t>LO 8  Explain how to report and analyze property, plant, equipment, and mineral resources.</a:t>
            </a:r>
          </a:p>
        </p:txBody>
      </p:sp>
    </p:spTree>
    <p:extLst>
      <p:ext uri="{BB962C8B-B14F-4D97-AF65-F5344CB8AC3E}">
        <p14:creationId xmlns:p14="http://schemas.microsoft.com/office/powerpoint/2010/main" val="1873997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1"/>
          <p:cNvPicPr>
            <a:picLocks noChangeAspect="1" noChangeArrowheads="1"/>
          </p:cNvPicPr>
          <p:nvPr/>
        </p:nvPicPr>
        <p:blipFill>
          <a:blip r:embed="rId3"/>
          <a:srcRect/>
          <a:stretch>
            <a:fillRect/>
          </a:stretch>
        </p:blipFill>
        <p:spPr bwMode="auto">
          <a:xfrm>
            <a:off x="3048000" y="4800600"/>
            <a:ext cx="5114925" cy="1798638"/>
          </a:xfrm>
          <a:prstGeom prst="rect">
            <a:avLst/>
          </a:prstGeom>
          <a:noFill/>
          <a:ln w="28575" cap="sq">
            <a:noFill/>
            <a:miter lim="800000"/>
            <a:headEnd/>
            <a:tailEnd/>
          </a:ln>
        </p:spPr>
      </p:pic>
      <p:sp>
        <p:nvSpPr>
          <p:cNvPr id="1098754" name="Rectangle 2"/>
          <p:cNvSpPr>
            <a:spLocks noGrp="1" noChangeArrowheads="1"/>
          </p:cNvSpPr>
          <p:nvPr>
            <p:ph type="body" idx="1"/>
          </p:nvPr>
        </p:nvSpPr>
        <p:spPr>
          <a:xfrm>
            <a:off x="5638800" y="2362200"/>
            <a:ext cx="3124200" cy="1600200"/>
          </a:xfrm>
          <a:solidFill>
            <a:schemeClr val="bg1"/>
          </a:solidFill>
        </p:spPr>
        <p:txBody>
          <a:bodyPr/>
          <a:lstStyle/>
          <a:p>
            <a:pPr marL="0" indent="0" algn="ctr">
              <a:lnSpc>
                <a:spcPct val="115000"/>
              </a:lnSpc>
              <a:buFont typeface="Wingdings" pitchFamily="2" charset="2"/>
              <a:buNone/>
              <a:defRPr/>
            </a:pPr>
            <a:r>
              <a:rPr lang="en-US" sz="2100" b="0" smtClean="0"/>
              <a:t>Measure of a firm’s ability to generate sales from a particular investment in assets.  </a:t>
            </a:r>
          </a:p>
        </p:txBody>
      </p:sp>
      <p:sp>
        <p:nvSpPr>
          <p:cNvPr id="1098760" name="Rectangle 8"/>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Presentation and Analysis</a:t>
            </a:r>
          </a:p>
        </p:txBody>
      </p:sp>
      <p:sp>
        <p:nvSpPr>
          <p:cNvPr id="1098782" name="Rectangle 30"/>
          <p:cNvSpPr>
            <a:spLocks noChangeArrowheads="1"/>
          </p:cNvSpPr>
          <p:nvPr/>
        </p:nvSpPr>
        <p:spPr bwMode="auto">
          <a:xfrm>
            <a:off x="5410200" y="5562600"/>
            <a:ext cx="2057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098783" name="Rectangle 31"/>
          <p:cNvSpPr>
            <a:spLocks noChangeArrowheads="1"/>
          </p:cNvSpPr>
          <p:nvPr/>
        </p:nvSpPr>
        <p:spPr bwMode="auto">
          <a:xfrm>
            <a:off x="5410200" y="5867400"/>
            <a:ext cx="2057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098784" name="Rectangle 32"/>
          <p:cNvSpPr>
            <a:spLocks noChangeArrowheads="1"/>
          </p:cNvSpPr>
          <p:nvPr/>
        </p:nvSpPr>
        <p:spPr bwMode="auto">
          <a:xfrm>
            <a:off x="5410200" y="6172200"/>
            <a:ext cx="2057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73736" name="Text Box 34"/>
          <p:cNvSpPr txBox="1">
            <a:spLocks noChangeArrowheads="1"/>
          </p:cNvSpPr>
          <p:nvPr/>
        </p:nvSpPr>
        <p:spPr bwMode="auto">
          <a:xfrm>
            <a:off x="6629400" y="44958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11-24</a:t>
            </a:r>
          </a:p>
        </p:txBody>
      </p:sp>
      <p:sp>
        <p:nvSpPr>
          <p:cNvPr id="1098787" name="Text Box 35"/>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576263" indent="-576263" algn="r">
              <a:spcBef>
                <a:spcPct val="50000"/>
              </a:spcBef>
              <a:defRPr/>
            </a:pPr>
            <a:r>
              <a:rPr lang="en-US" sz="1600" i="1">
                <a:solidFill>
                  <a:schemeClr val="bg2"/>
                </a:solidFill>
                <a:effectLst>
                  <a:outerShdw blurRad="38100" dist="38100" dir="2700000" algn="tl">
                    <a:srgbClr val="C0C0C0"/>
                  </a:outerShdw>
                </a:effectLst>
                <a:latin typeface="Arial" charset="0"/>
              </a:rPr>
              <a:t>LO 8</a:t>
            </a:r>
          </a:p>
        </p:txBody>
      </p:sp>
      <p:sp>
        <p:nvSpPr>
          <p:cNvPr id="73738" name="Text Box 36"/>
          <p:cNvSpPr txBox="1">
            <a:spLocks noChangeArrowheads="1"/>
          </p:cNvSpPr>
          <p:nvPr/>
        </p:nvSpPr>
        <p:spPr bwMode="auto">
          <a:xfrm>
            <a:off x="685800" y="132715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Analysis of Property, Plant, and Equipment</a:t>
            </a:r>
          </a:p>
        </p:txBody>
      </p:sp>
      <p:sp>
        <p:nvSpPr>
          <p:cNvPr id="73739" name="Rectangle 37"/>
          <p:cNvSpPr>
            <a:spLocks noChangeArrowheads="1"/>
          </p:cNvSpPr>
          <p:nvPr/>
        </p:nvSpPr>
        <p:spPr bwMode="auto">
          <a:xfrm>
            <a:off x="695325" y="1981200"/>
            <a:ext cx="3267075" cy="457200"/>
          </a:xfrm>
          <a:prstGeom prst="rect">
            <a:avLst/>
          </a:prstGeom>
          <a:noFill/>
          <a:ln w="28575" cap="sq">
            <a:noFill/>
            <a:miter lim="800000"/>
            <a:headEnd/>
            <a:tailEnd/>
          </a:ln>
        </p:spPr>
        <p:txBody>
          <a:bodyPr wrap="none">
            <a:spAutoFit/>
          </a:bodyPr>
          <a:lstStyle/>
          <a:p>
            <a:pPr algn="l"/>
            <a:r>
              <a:rPr lang="en-US" sz="2400">
                <a:latin typeface="Arial" charset="0"/>
              </a:rPr>
              <a:t>Asset Turnover Ratio</a:t>
            </a:r>
          </a:p>
        </p:txBody>
      </p:sp>
      <p:pic>
        <p:nvPicPr>
          <p:cNvPr id="73740" name="Picture 38"/>
          <p:cNvPicPr>
            <a:picLocks noChangeAspect="1" noChangeArrowheads="1"/>
          </p:cNvPicPr>
          <p:nvPr/>
        </p:nvPicPr>
        <p:blipFill>
          <a:blip r:embed="rId4"/>
          <a:srcRect/>
          <a:stretch>
            <a:fillRect/>
          </a:stretch>
        </p:blipFill>
        <p:spPr bwMode="auto">
          <a:xfrm>
            <a:off x="533400" y="2711450"/>
            <a:ext cx="4724400" cy="1784350"/>
          </a:xfrm>
          <a:prstGeom prst="rect">
            <a:avLst/>
          </a:prstGeom>
          <a:noFill/>
          <a:ln w="28575" cap="sq">
            <a:noFill/>
            <a:miter lim="800000"/>
            <a:headEnd/>
            <a:tailEnd/>
          </a:ln>
        </p:spPr>
      </p:pic>
      <p:pic>
        <p:nvPicPr>
          <p:cNvPr id="73741" name="Picture 40"/>
          <p:cNvPicPr>
            <a:picLocks noChangeAspect="1" noChangeArrowheads="1"/>
          </p:cNvPicPr>
          <p:nvPr/>
        </p:nvPicPr>
        <p:blipFill>
          <a:blip r:embed="rId5"/>
          <a:srcRect/>
          <a:stretch>
            <a:fillRect/>
          </a:stretch>
        </p:blipFill>
        <p:spPr bwMode="auto">
          <a:xfrm>
            <a:off x="2166938" y="2868613"/>
            <a:ext cx="1262062" cy="407987"/>
          </a:xfrm>
          <a:prstGeom prst="rect">
            <a:avLst/>
          </a:prstGeom>
          <a:noFill/>
          <a:ln w="28575" cap="sq">
            <a:noFill/>
            <a:miter lim="800000"/>
            <a:headEnd/>
            <a:tailEnd/>
          </a:ln>
        </p:spPr>
      </p:pic>
    </p:spTree>
    <p:extLst>
      <p:ext uri="{BB962C8B-B14F-4D97-AF65-F5344CB8AC3E}">
        <p14:creationId xmlns:p14="http://schemas.microsoft.com/office/powerpoint/2010/main" val="3110953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098782"/>
                                        </p:tgtEl>
                                      </p:cBhvr>
                                    </p:animEffect>
                                    <p:set>
                                      <p:cBhvr>
                                        <p:cTn id="7" dur="1" fill="hold">
                                          <p:stCondLst>
                                            <p:cond delay="499"/>
                                          </p:stCondLst>
                                        </p:cTn>
                                        <p:tgtEl>
                                          <p:spTgt spid="109878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098783"/>
                                        </p:tgtEl>
                                      </p:cBhvr>
                                    </p:animEffect>
                                    <p:set>
                                      <p:cBhvr>
                                        <p:cTn id="12" dur="1" fill="hold">
                                          <p:stCondLst>
                                            <p:cond delay="499"/>
                                          </p:stCondLst>
                                        </p:cTn>
                                        <p:tgtEl>
                                          <p:spTgt spid="109878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098784"/>
                                        </p:tgtEl>
                                      </p:cBhvr>
                                    </p:animEffect>
                                    <p:set>
                                      <p:cBhvr>
                                        <p:cTn id="17" dur="1" fill="hold">
                                          <p:stCondLst>
                                            <p:cond delay="499"/>
                                          </p:stCondLst>
                                        </p:cTn>
                                        <p:tgtEl>
                                          <p:spTgt spid="10987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82" grpId="0" animBg="1"/>
      <p:bldP spid="1098783" grpId="0" animBg="1"/>
      <p:bldP spid="109878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5"/>
          <p:cNvPicPr>
            <a:picLocks noChangeAspect="1" noChangeArrowheads="1"/>
          </p:cNvPicPr>
          <p:nvPr/>
        </p:nvPicPr>
        <p:blipFill>
          <a:blip r:embed="rId3"/>
          <a:srcRect/>
          <a:stretch>
            <a:fillRect/>
          </a:stretch>
        </p:blipFill>
        <p:spPr bwMode="auto">
          <a:xfrm>
            <a:off x="3048000" y="4684713"/>
            <a:ext cx="5076825" cy="1868487"/>
          </a:xfrm>
          <a:prstGeom prst="rect">
            <a:avLst/>
          </a:prstGeom>
          <a:noFill/>
          <a:ln w="28575" cap="sq">
            <a:noFill/>
            <a:miter lim="800000"/>
            <a:headEnd/>
            <a:tailEnd/>
          </a:ln>
        </p:spPr>
      </p:pic>
      <p:sp>
        <p:nvSpPr>
          <p:cNvPr id="1242115" name="Rectangle 3"/>
          <p:cNvSpPr>
            <a:spLocks noGrp="1" noChangeArrowheads="1"/>
          </p:cNvSpPr>
          <p:nvPr>
            <p:ph type="body" idx="1"/>
          </p:nvPr>
        </p:nvSpPr>
        <p:spPr>
          <a:xfrm>
            <a:off x="5562600" y="2362200"/>
            <a:ext cx="3276600" cy="1600200"/>
          </a:xfrm>
          <a:solidFill>
            <a:schemeClr val="bg1"/>
          </a:solidFill>
        </p:spPr>
        <p:txBody>
          <a:bodyPr/>
          <a:lstStyle/>
          <a:p>
            <a:pPr marL="0" indent="0" algn="ctr">
              <a:lnSpc>
                <a:spcPct val="115000"/>
              </a:lnSpc>
              <a:buFont typeface="Wingdings" pitchFamily="2" charset="2"/>
              <a:buNone/>
              <a:defRPr/>
            </a:pPr>
            <a:r>
              <a:rPr lang="en-US" sz="2100" b="0" smtClean="0"/>
              <a:t>Measure of the ability to generate operating income from a particular level of sales.</a:t>
            </a:r>
          </a:p>
          <a:p>
            <a:pPr marL="0" indent="0" algn="ctr">
              <a:lnSpc>
                <a:spcPct val="115000"/>
              </a:lnSpc>
              <a:buFont typeface="Wingdings" pitchFamily="2" charset="2"/>
              <a:buNone/>
              <a:defRPr/>
            </a:pPr>
            <a:endParaRPr lang="en-US" sz="2100" b="0" smtClean="0"/>
          </a:p>
        </p:txBody>
      </p:sp>
      <p:sp>
        <p:nvSpPr>
          <p:cNvPr id="1242116" name="Rectangle 4"/>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Presentation and Analysis</a:t>
            </a:r>
          </a:p>
        </p:txBody>
      </p:sp>
      <p:sp>
        <p:nvSpPr>
          <p:cNvPr id="74757" name="Text Box 8"/>
          <p:cNvSpPr txBox="1">
            <a:spLocks noChangeArrowheads="1"/>
          </p:cNvSpPr>
          <p:nvPr/>
        </p:nvSpPr>
        <p:spPr bwMode="auto">
          <a:xfrm>
            <a:off x="6629400" y="44196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11-25</a:t>
            </a:r>
          </a:p>
        </p:txBody>
      </p:sp>
      <p:sp>
        <p:nvSpPr>
          <p:cNvPr id="1242121" name="Text Box 9"/>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576263" indent="-576263" algn="r">
              <a:spcBef>
                <a:spcPct val="50000"/>
              </a:spcBef>
              <a:defRPr/>
            </a:pPr>
            <a:r>
              <a:rPr lang="en-US" sz="1600" i="1">
                <a:solidFill>
                  <a:schemeClr val="bg2"/>
                </a:solidFill>
                <a:effectLst>
                  <a:outerShdw blurRad="38100" dist="38100" dir="2700000" algn="tl">
                    <a:srgbClr val="C0C0C0"/>
                  </a:outerShdw>
                </a:effectLst>
                <a:latin typeface="Arial" charset="0"/>
              </a:rPr>
              <a:t>LO 8</a:t>
            </a:r>
          </a:p>
        </p:txBody>
      </p:sp>
      <p:sp>
        <p:nvSpPr>
          <p:cNvPr id="74759" name="Text Box 10"/>
          <p:cNvSpPr txBox="1">
            <a:spLocks noChangeArrowheads="1"/>
          </p:cNvSpPr>
          <p:nvPr/>
        </p:nvSpPr>
        <p:spPr bwMode="auto">
          <a:xfrm>
            <a:off x="685800" y="132715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Analysis of Property, Plant, and Equipment</a:t>
            </a:r>
          </a:p>
        </p:txBody>
      </p:sp>
      <p:sp>
        <p:nvSpPr>
          <p:cNvPr id="74760" name="Rectangle 11"/>
          <p:cNvSpPr>
            <a:spLocks noChangeArrowheads="1"/>
          </p:cNvSpPr>
          <p:nvPr/>
        </p:nvSpPr>
        <p:spPr bwMode="auto">
          <a:xfrm>
            <a:off x="687388" y="1981200"/>
            <a:ext cx="3398837" cy="457200"/>
          </a:xfrm>
          <a:prstGeom prst="rect">
            <a:avLst/>
          </a:prstGeom>
          <a:noFill/>
          <a:ln w="28575" cap="sq">
            <a:noFill/>
            <a:miter lim="800000"/>
            <a:headEnd/>
            <a:tailEnd/>
          </a:ln>
        </p:spPr>
        <p:txBody>
          <a:bodyPr wrap="none">
            <a:spAutoFit/>
          </a:bodyPr>
          <a:lstStyle/>
          <a:p>
            <a:pPr algn="l"/>
            <a:r>
              <a:rPr lang="en-US" sz="2400">
                <a:latin typeface="Arial" charset="0"/>
              </a:rPr>
              <a:t>Profit Margin on Sales</a:t>
            </a:r>
          </a:p>
        </p:txBody>
      </p:sp>
      <p:pic>
        <p:nvPicPr>
          <p:cNvPr id="74761" name="Picture 12"/>
          <p:cNvPicPr>
            <a:picLocks noChangeAspect="1" noChangeArrowheads="1"/>
          </p:cNvPicPr>
          <p:nvPr/>
        </p:nvPicPr>
        <p:blipFill>
          <a:blip r:embed="rId4"/>
          <a:srcRect/>
          <a:stretch>
            <a:fillRect/>
          </a:stretch>
        </p:blipFill>
        <p:spPr bwMode="auto">
          <a:xfrm>
            <a:off x="533400" y="2711450"/>
            <a:ext cx="4724400" cy="1784350"/>
          </a:xfrm>
          <a:prstGeom prst="rect">
            <a:avLst/>
          </a:prstGeom>
          <a:noFill/>
          <a:ln w="28575" cap="sq">
            <a:noFill/>
            <a:miter lim="800000"/>
            <a:headEnd/>
            <a:tailEnd/>
          </a:ln>
        </p:spPr>
      </p:pic>
      <p:pic>
        <p:nvPicPr>
          <p:cNvPr id="74762" name="Picture 13"/>
          <p:cNvPicPr>
            <a:picLocks noChangeAspect="1" noChangeArrowheads="1"/>
          </p:cNvPicPr>
          <p:nvPr/>
        </p:nvPicPr>
        <p:blipFill>
          <a:blip r:embed="rId5"/>
          <a:srcRect/>
          <a:stretch>
            <a:fillRect/>
          </a:stretch>
        </p:blipFill>
        <p:spPr bwMode="auto">
          <a:xfrm>
            <a:off x="2166938" y="2868613"/>
            <a:ext cx="1262062" cy="407987"/>
          </a:xfrm>
          <a:prstGeom prst="rect">
            <a:avLst/>
          </a:prstGeom>
          <a:noFill/>
          <a:ln w="28575" cap="sq">
            <a:noFill/>
            <a:miter lim="800000"/>
            <a:headEnd/>
            <a:tailEnd/>
          </a:ln>
        </p:spPr>
      </p:pic>
      <p:sp>
        <p:nvSpPr>
          <p:cNvPr id="1242128" name="Rectangle 16"/>
          <p:cNvSpPr>
            <a:spLocks noChangeArrowheads="1"/>
          </p:cNvSpPr>
          <p:nvPr/>
        </p:nvSpPr>
        <p:spPr bwMode="auto">
          <a:xfrm>
            <a:off x="6324600" y="5562600"/>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242129" name="Rectangle 17"/>
          <p:cNvSpPr>
            <a:spLocks noChangeArrowheads="1"/>
          </p:cNvSpPr>
          <p:nvPr/>
        </p:nvSpPr>
        <p:spPr bwMode="auto">
          <a:xfrm>
            <a:off x="6324600" y="5867400"/>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242130" name="Rectangle 18"/>
          <p:cNvSpPr>
            <a:spLocks noChangeArrowheads="1"/>
          </p:cNvSpPr>
          <p:nvPr/>
        </p:nvSpPr>
        <p:spPr bwMode="auto">
          <a:xfrm>
            <a:off x="6324600" y="6248400"/>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9717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242128"/>
                                        </p:tgtEl>
                                      </p:cBhvr>
                                    </p:animEffect>
                                    <p:set>
                                      <p:cBhvr>
                                        <p:cTn id="7" dur="1" fill="hold">
                                          <p:stCondLst>
                                            <p:cond delay="499"/>
                                          </p:stCondLst>
                                        </p:cTn>
                                        <p:tgtEl>
                                          <p:spTgt spid="12421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242129"/>
                                        </p:tgtEl>
                                      </p:cBhvr>
                                    </p:animEffect>
                                    <p:set>
                                      <p:cBhvr>
                                        <p:cTn id="12" dur="1" fill="hold">
                                          <p:stCondLst>
                                            <p:cond delay="499"/>
                                          </p:stCondLst>
                                        </p:cTn>
                                        <p:tgtEl>
                                          <p:spTgt spid="12421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242130"/>
                                        </p:tgtEl>
                                      </p:cBhvr>
                                    </p:animEffect>
                                    <p:set>
                                      <p:cBhvr>
                                        <p:cTn id="17" dur="1" fill="hold">
                                          <p:stCondLst>
                                            <p:cond delay="499"/>
                                          </p:stCondLst>
                                        </p:cTn>
                                        <p:tgtEl>
                                          <p:spTgt spid="1242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28" grpId="0" animBg="1"/>
      <p:bldP spid="1242129" grpId="0" animBg="1"/>
      <p:bldP spid="124213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4"/>
          <p:cNvPicPr>
            <a:picLocks noChangeAspect="1" noChangeArrowheads="1"/>
          </p:cNvPicPr>
          <p:nvPr/>
        </p:nvPicPr>
        <p:blipFill>
          <a:blip r:embed="rId3"/>
          <a:srcRect/>
          <a:stretch>
            <a:fillRect/>
          </a:stretch>
        </p:blipFill>
        <p:spPr bwMode="auto">
          <a:xfrm>
            <a:off x="2362200" y="4714875"/>
            <a:ext cx="5743575" cy="1914525"/>
          </a:xfrm>
          <a:prstGeom prst="rect">
            <a:avLst/>
          </a:prstGeom>
          <a:noFill/>
          <a:ln w="28575" cap="sq">
            <a:noFill/>
            <a:miter lim="800000"/>
            <a:headEnd/>
            <a:tailEnd/>
          </a:ln>
        </p:spPr>
      </p:pic>
      <p:sp>
        <p:nvSpPr>
          <p:cNvPr id="1244163" name="Rectangle 3"/>
          <p:cNvSpPr>
            <a:spLocks noGrp="1" noChangeArrowheads="1"/>
          </p:cNvSpPr>
          <p:nvPr>
            <p:ph type="body" idx="1"/>
          </p:nvPr>
        </p:nvSpPr>
        <p:spPr>
          <a:xfrm>
            <a:off x="5562600" y="2362200"/>
            <a:ext cx="3276600" cy="1600200"/>
          </a:xfrm>
          <a:solidFill>
            <a:schemeClr val="bg1"/>
          </a:solidFill>
        </p:spPr>
        <p:txBody>
          <a:bodyPr/>
          <a:lstStyle/>
          <a:p>
            <a:pPr marL="0" indent="0" algn="ctr">
              <a:lnSpc>
                <a:spcPct val="115000"/>
              </a:lnSpc>
              <a:buFont typeface="Wingdings" pitchFamily="2" charset="2"/>
              <a:buNone/>
              <a:defRPr/>
            </a:pPr>
            <a:r>
              <a:rPr lang="en-US" sz="2100" b="0" smtClean="0"/>
              <a:t>Measures a firm’s success in using assets to generate earnings.</a:t>
            </a:r>
          </a:p>
        </p:txBody>
      </p:sp>
      <p:sp>
        <p:nvSpPr>
          <p:cNvPr id="1244164" name="Rectangle 4"/>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Presentation and Analysis</a:t>
            </a:r>
          </a:p>
        </p:txBody>
      </p:sp>
      <p:sp>
        <p:nvSpPr>
          <p:cNvPr id="75781" name="Text Box 5"/>
          <p:cNvSpPr txBox="1">
            <a:spLocks noChangeArrowheads="1"/>
          </p:cNvSpPr>
          <p:nvPr/>
        </p:nvSpPr>
        <p:spPr bwMode="auto">
          <a:xfrm>
            <a:off x="6629400" y="44196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11-26</a:t>
            </a:r>
          </a:p>
        </p:txBody>
      </p:sp>
      <p:sp>
        <p:nvSpPr>
          <p:cNvPr id="1244166" name="Text Box 6"/>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576263" indent="-576263" algn="r">
              <a:spcBef>
                <a:spcPct val="50000"/>
              </a:spcBef>
              <a:defRPr/>
            </a:pPr>
            <a:r>
              <a:rPr lang="en-US" sz="1600" i="1">
                <a:solidFill>
                  <a:schemeClr val="bg2"/>
                </a:solidFill>
                <a:effectLst>
                  <a:outerShdw blurRad="38100" dist="38100" dir="2700000" algn="tl">
                    <a:srgbClr val="C0C0C0"/>
                  </a:outerShdw>
                </a:effectLst>
                <a:latin typeface="Arial" charset="0"/>
              </a:rPr>
              <a:t>LO 8</a:t>
            </a:r>
          </a:p>
        </p:txBody>
      </p:sp>
      <p:sp>
        <p:nvSpPr>
          <p:cNvPr id="75783" name="Text Box 7"/>
          <p:cNvSpPr txBox="1">
            <a:spLocks noChangeArrowheads="1"/>
          </p:cNvSpPr>
          <p:nvPr/>
        </p:nvSpPr>
        <p:spPr bwMode="auto">
          <a:xfrm>
            <a:off x="685800" y="132715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Analysis of Property, Plant, and Equipment</a:t>
            </a:r>
          </a:p>
        </p:txBody>
      </p:sp>
      <p:sp>
        <p:nvSpPr>
          <p:cNvPr id="75784" name="Rectangle 8"/>
          <p:cNvSpPr>
            <a:spLocks noChangeArrowheads="1"/>
          </p:cNvSpPr>
          <p:nvPr/>
        </p:nvSpPr>
        <p:spPr bwMode="auto">
          <a:xfrm>
            <a:off x="687388" y="1981200"/>
            <a:ext cx="3825875" cy="457200"/>
          </a:xfrm>
          <a:prstGeom prst="rect">
            <a:avLst/>
          </a:prstGeom>
          <a:noFill/>
          <a:ln w="28575" cap="sq">
            <a:noFill/>
            <a:miter lim="800000"/>
            <a:headEnd/>
            <a:tailEnd/>
          </a:ln>
        </p:spPr>
        <p:txBody>
          <a:bodyPr wrap="none">
            <a:spAutoFit/>
          </a:bodyPr>
          <a:lstStyle/>
          <a:p>
            <a:pPr algn="l"/>
            <a:r>
              <a:rPr lang="en-US" sz="2400">
                <a:latin typeface="Arial" charset="0"/>
              </a:rPr>
              <a:t>Rate of Return on Assets</a:t>
            </a:r>
          </a:p>
        </p:txBody>
      </p:sp>
      <p:pic>
        <p:nvPicPr>
          <p:cNvPr id="75785" name="Picture 9"/>
          <p:cNvPicPr>
            <a:picLocks noChangeAspect="1" noChangeArrowheads="1"/>
          </p:cNvPicPr>
          <p:nvPr/>
        </p:nvPicPr>
        <p:blipFill>
          <a:blip r:embed="rId4"/>
          <a:srcRect/>
          <a:stretch>
            <a:fillRect/>
          </a:stretch>
        </p:blipFill>
        <p:spPr bwMode="auto">
          <a:xfrm>
            <a:off x="533400" y="2711450"/>
            <a:ext cx="4724400" cy="1784350"/>
          </a:xfrm>
          <a:prstGeom prst="rect">
            <a:avLst/>
          </a:prstGeom>
          <a:noFill/>
          <a:ln w="28575" cap="sq">
            <a:noFill/>
            <a:miter lim="800000"/>
            <a:headEnd/>
            <a:tailEnd/>
          </a:ln>
        </p:spPr>
      </p:pic>
      <p:pic>
        <p:nvPicPr>
          <p:cNvPr id="75786" name="Picture 10"/>
          <p:cNvPicPr>
            <a:picLocks noChangeAspect="1" noChangeArrowheads="1"/>
          </p:cNvPicPr>
          <p:nvPr/>
        </p:nvPicPr>
        <p:blipFill>
          <a:blip r:embed="rId5"/>
          <a:srcRect/>
          <a:stretch>
            <a:fillRect/>
          </a:stretch>
        </p:blipFill>
        <p:spPr bwMode="auto">
          <a:xfrm>
            <a:off x="2166938" y="2868613"/>
            <a:ext cx="1262062" cy="407987"/>
          </a:xfrm>
          <a:prstGeom prst="rect">
            <a:avLst/>
          </a:prstGeom>
          <a:noFill/>
          <a:ln w="28575" cap="sq">
            <a:noFill/>
            <a:miter lim="800000"/>
            <a:headEnd/>
            <a:tailEnd/>
          </a:ln>
        </p:spPr>
      </p:pic>
      <p:sp>
        <p:nvSpPr>
          <p:cNvPr id="1244175" name="Rectangle 15"/>
          <p:cNvSpPr>
            <a:spLocks noChangeArrowheads="1"/>
          </p:cNvSpPr>
          <p:nvPr/>
        </p:nvSpPr>
        <p:spPr bwMode="auto">
          <a:xfrm>
            <a:off x="6172200" y="5562600"/>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244176" name="Rectangle 16"/>
          <p:cNvSpPr>
            <a:spLocks noChangeArrowheads="1"/>
          </p:cNvSpPr>
          <p:nvPr/>
        </p:nvSpPr>
        <p:spPr bwMode="auto">
          <a:xfrm>
            <a:off x="5562600" y="5867400"/>
            <a:ext cx="22098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244177" name="Rectangle 17"/>
          <p:cNvSpPr>
            <a:spLocks noChangeArrowheads="1"/>
          </p:cNvSpPr>
          <p:nvPr/>
        </p:nvSpPr>
        <p:spPr bwMode="auto">
          <a:xfrm>
            <a:off x="5562600" y="6248400"/>
            <a:ext cx="914400" cy="228600"/>
          </a:xfrm>
          <a:prstGeom prst="rect">
            <a:avLst/>
          </a:prstGeom>
          <a:solidFill>
            <a:schemeClr val="bg1"/>
          </a:solidFill>
          <a:ln w="12700" cap="sq">
            <a:solidFill>
              <a:schemeClr val="tx1"/>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1352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244175"/>
                                        </p:tgtEl>
                                      </p:cBhvr>
                                    </p:animEffect>
                                    <p:set>
                                      <p:cBhvr>
                                        <p:cTn id="7" dur="1" fill="hold">
                                          <p:stCondLst>
                                            <p:cond delay="499"/>
                                          </p:stCondLst>
                                        </p:cTn>
                                        <p:tgtEl>
                                          <p:spTgt spid="124417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244176"/>
                                        </p:tgtEl>
                                      </p:cBhvr>
                                    </p:animEffect>
                                    <p:set>
                                      <p:cBhvr>
                                        <p:cTn id="12" dur="1" fill="hold">
                                          <p:stCondLst>
                                            <p:cond delay="499"/>
                                          </p:stCondLst>
                                        </p:cTn>
                                        <p:tgtEl>
                                          <p:spTgt spid="12441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244177"/>
                                        </p:tgtEl>
                                      </p:cBhvr>
                                    </p:animEffect>
                                    <p:set>
                                      <p:cBhvr>
                                        <p:cTn id="17" dur="1" fill="hold">
                                          <p:stCondLst>
                                            <p:cond delay="499"/>
                                          </p:stCondLst>
                                        </p:cTn>
                                        <p:tgtEl>
                                          <p:spTgt spid="12441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75" grpId="0" animBg="1"/>
      <p:bldP spid="1244176" grpId="0" animBg="1"/>
      <p:bldP spid="124417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381000" y="1295400"/>
            <a:ext cx="8382000" cy="1368425"/>
          </a:xfrm>
          <a:solidFill>
            <a:schemeClr val="bg1"/>
          </a:solidFill>
        </p:spPr>
        <p:txBody>
          <a:bodyPr/>
          <a:lstStyle/>
          <a:p>
            <a:pPr marL="0" indent="0">
              <a:lnSpc>
                <a:spcPct val="115000"/>
              </a:lnSpc>
              <a:buFont typeface="Wingdings" pitchFamily="2" charset="2"/>
              <a:buNone/>
            </a:pPr>
            <a:r>
              <a:rPr lang="en-US" sz="2200" b="0" smtClean="0">
                <a:effectLst/>
              </a:rPr>
              <a:t>Analyst obtains further insight into the behavior of ROA by </a:t>
            </a:r>
            <a:r>
              <a:rPr lang="en-US" sz="2200" smtClean="0">
                <a:solidFill>
                  <a:srgbClr val="800000"/>
                </a:solidFill>
                <a:effectLst/>
              </a:rPr>
              <a:t>disaggregating</a:t>
            </a:r>
            <a:r>
              <a:rPr lang="en-US" sz="2200" b="0" smtClean="0">
                <a:effectLst/>
              </a:rPr>
              <a:t> it into components of profit margin on sales and asset turnover as follows:</a:t>
            </a:r>
          </a:p>
        </p:txBody>
      </p:sp>
      <p:sp>
        <p:nvSpPr>
          <p:cNvPr id="76803" name="Text Box 3"/>
          <p:cNvSpPr txBox="1">
            <a:spLocks noChangeArrowheads="1"/>
          </p:cNvSpPr>
          <p:nvPr/>
        </p:nvSpPr>
        <p:spPr bwMode="auto">
          <a:xfrm>
            <a:off x="838200" y="3914775"/>
            <a:ext cx="17526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Net Income  </a:t>
            </a:r>
          </a:p>
        </p:txBody>
      </p:sp>
      <p:sp>
        <p:nvSpPr>
          <p:cNvPr id="1137668" name="Line 4"/>
          <p:cNvSpPr>
            <a:spLocks noChangeShapeType="1"/>
          </p:cNvSpPr>
          <p:nvPr/>
        </p:nvSpPr>
        <p:spPr bwMode="auto">
          <a:xfrm>
            <a:off x="381000" y="4448175"/>
            <a:ext cx="2590800" cy="0"/>
          </a:xfrm>
          <a:prstGeom prst="line">
            <a:avLst/>
          </a:prstGeom>
          <a:noFill/>
          <a:ln w="38100">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76805" name="Text Box 5"/>
          <p:cNvSpPr txBox="1">
            <a:spLocks noChangeArrowheads="1"/>
          </p:cNvSpPr>
          <p:nvPr/>
        </p:nvSpPr>
        <p:spPr bwMode="auto">
          <a:xfrm>
            <a:off x="228600" y="4584700"/>
            <a:ext cx="28956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Average Total Assets  </a:t>
            </a:r>
          </a:p>
        </p:txBody>
      </p:sp>
      <p:sp>
        <p:nvSpPr>
          <p:cNvPr id="76806" name="Text Box 6"/>
          <p:cNvSpPr txBox="1">
            <a:spLocks noChangeArrowheads="1"/>
          </p:cNvSpPr>
          <p:nvPr/>
        </p:nvSpPr>
        <p:spPr bwMode="auto">
          <a:xfrm>
            <a:off x="685800" y="3048000"/>
            <a:ext cx="1981200" cy="714375"/>
          </a:xfrm>
          <a:prstGeom prst="rect">
            <a:avLst/>
          </a:prstGeom>
          <a:solidFill>
            <a:srgbClr val="FFFF99"/>
          </a:solidFill>
          <a:ln w="12700">
            <a:solidFill>
              <a:schemeClr val="bg2"/>
            </a:solidFill>
            <a:miter lim="800000"/>
            <a:headEnd/>
            <a:tailEnd/>
          </a:ln>
        </p:spPr>
        <p:txBody>
          <a:bodyPr>
            <a:spAutoFit/>
          </a:bodyPr>
          <a:lstStyle/>
          <a:p>
            <a:pPr>
              <a:spcBef>
                <a:spcPct val="50000"/>
              </a:spcBef>
            </a:pPr>
            <a:r>
              <a:rPr lang="en-US" sz="2000" b="0">
                <a:solidFill>
                  <a:schemeClr val="tx1"/>
                </a:solidFill>
                <a:latin typeface="Arial" charset="0"/>
              </a:rPr>
              <a:t>Rate of Return on Assets  </a:t>
            </a:r>
          </a:p>
        </p:txBody>
      </p:sp>
      <p:sp>
        <p:nvSpPr>
          <p:cNvPr id="76807" name="Text Box 7"/>
          <p:cNvSpPr txBox="1">
            <a:spLocks noChangeArrowheads="1"/>
          </p:cNvSpPr>
          <p:nvPr/>
        </p:nvSpPr>
        <p:spPr bwMode="auto">
          <a:xfrm>
            <a:off x="2971800" y="3200400"/>
            <a:ext cx="3810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  </a:t>
            </a:r>
          </a:p>
        </p:txBody>
      </p:sp>
      <p:sp>
        <p:nvSpPr>
          <p:cNvPr id="76808" name="Text Box 8"/>
          <p:cNvSpPr txBox="1">
            <a:spLocks noChangeArrowheads="1"/>
          </p:cNvSpPr>
          <p:nvPr/>
        </p:nvSpPr>
        <p:spPr bwMode="auto">
          <a:xfrm>
            <a:off x="3733800" y="3914775"/>
            <a:ext cx="17526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Net Income  </a:t>
            </a:r>
          </a:p>
        </p:txBody>
      </p:sp>
      <p:sp>
        <p:nvSpPr>
          <p:cNvPr id="76809" name="Text Box 9"/>
          <p:cNvSpPr txBox="1">
            <a:spLocks noChangeArrowheads="1"/>
          </p:cNvSpPr>
          <p:nvPr/>
        </p:nvSpPr>
        <p:spPr bwMode="auto">
          <a:xfrm>
            <a:off x="3124200" y="4584700"/>
            <a:ext cx="28956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Net Sales  </a:t>
            </a:r>
          </a:p>
        </p:txBody>
      </p:sp>
      <p:sp>
        <p:nvSpPr>
          <p:cNvPr id="1137674" name="Line 10"/>
          <p:cNvSpPr>
            <a:spLocks noChangeShapeType="1"/>
          </p:cNvSpPr>
          <p:nvPr/>
        </p:nvSpPr>
        <p:spPr bwMode="auto">
          <a:xfrm>
            <a:off x="3276600" y="4448175"/>
            <a:ext cx="2590800" cy="0"/>
          </a:xfrm>
          <a:prstGeom prst="line">
            <a:avLst/>
          </a:prstGeom>
          <a:noFill/>
          <a:ln w="38100">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76811" name="Text Box 11"/>
          <p:cNvSpPr txBox="1">
            <a:spLocks noChangeArrowheads="1"/>
          </p:cNvSpPr>
          <p:nvPr/>
        </p:nvSpPr>
        <p:spPr bwMode="auto">
          <a:xfrm>
            <a:off x="3581400" y="3048000"/>
            <a:ext cx="2133600" cy="714375"/>
          </a:xfrm>
          <a:prstGeom prst="rect">
            <a:avLst/>
          </a:prstGeom>
          <a:solidFill>
            <a:srgbClr val="FFFF99"/>
          </a:solidFill>
          <a:ln w="12700">
            <a:solidFill>
              <a:schemeClr val="bg2"/>
            </a:solidFill>
            <a:miter lim="800000"/>
            <a:headEnd/>
            <a:tailEnd/>
          </a:ln>
        </p:spPr>
        <p:txBody>
          <a:bodyPr>
            <a:spAutoFit/>
          </a:bodyPr>
          <a:lstStyle/>
          <a:p>
            <a:pPr>
              <a:spcBef>
                <a:spcPct val="50000"/>
              </a:spcBef>
            </a:pPr>
            <a:r>
              <a:rPr lang="en-US" sz="2000" b="0">
                <a:solidFill>
                  <a:schemeClr val="tx1"/>
                </a:solidFill>
                <a:latin typeface="Arial" charset="0"/>
              </a:rPr>
              <a:t>Profit Margin on Sales  </a:t>
            </a:r>
          </a:p>
        </p:txBody>
      </p:sp>
      <p:sp>
        <p:nvSpPr>
          <p:cNvPr id="76812" name="Text Box 12"/>
          <p:cNvSpPr txBox="1">
            <a:spLocks noChangeArrowheads="1"/>
          </p:cNvSpPr>
          <p:nvPr/>
        </p:nvSpPr>
        <p:spPr bwMode="auto">
          <a:xfrm>
            <a:off x="2971800" y="4219575"/>
            <a:ext cx="3810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  </a:t>
            </a:r>
          </a:p>
        </p:txBody>
      </p:sp>
      <p:sp>
        <p:nvSpPr>
          <p:cNvPr id="76813" name="Text Box 13"/>
          <p:cNvSpPr txBox="1">
            <a:spLocks noChangeArrowheads="1"/>
          </p:cNvSpPr>
          <p:nvPr/>
        </p:nvSpPr>
        <p:spPr bwMode="auto">
          <a:xfrm>
            <a:off x="6172200" y="3914775"/>
            <a:ext cx="25908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Net Sales</a:t>
            </a:r>
          </a:p>
        </p:txBody>
      </p:sp>
      <p:sp>
        <p:nvSpPr>
          <p:cNvPr id="1137678" name="Line 14"/>
          <p:cNvSpPr>
            <a:spLocks noChangeShapeType="1"/>
          </p:cNvSpPr>
          <p:nvPr/>
        </p:nvSpPr>
        <p:spPr bwMode="auto">
          <a:xfrm>
            <a:off x="6172200" y="4448175"/>
            <a:ext cx="2590800" cy="0"/>
          </a:xfrm>
          <a:prstGeom prst="line">
            <a:avLst/>
          </a:prstGeom>
          <a:noFill/>
          <a:ln w="38100">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76815" name="Text Box 15"/>
          <p:cNvSpPr txBox="1">
            <a:spLocks noChangeArrowheads="1"/>
          </p:cNvSpPr>
          <p:nvPr/>
        </p:nvSpPr>
        <p:spPr bwMode="auto">
          <a:xfrm>
            <a:off x="6477000" y="3048000"/>
            <a:ext cx="1981200" cy="409575"/>
          </a:xfrm>
          <a:prstGeom prst="rect">
            <a:avLst/>
          </a:prstGeom>
          <a:solidFill>
            <a:srgbClr val="FFFF99"/>
          </a:solidFill>
          <a:ln w="12700">
            <a:solidFill>
              <a:schemeClr val="bg2"/>
            </a:solidFill>
            <a:miter lim="800000"/>
            <a:headEnd/>
            <a:tailEnd/>
          </a:ln>
        </p:spPr>
        <p:txBody>
          <a:bodyPr>
            <a:spAutoFit/>
          </a:bodyPr>
          <a:lstStyle/>
          <a:p>
            <a:pPr>
              <a:spcBef>
                <a:spcPct val="50000"/>
              </a:spcBef>
            </a:pPr>
            <a:r>
              <a:rPr lang="en-US" sz="2000" b="0">
                <a:solidFill>
                  <a:schemeClr val="tx1"/>
                </a:solidFill>
                <a:latin typeface="Arial" charset="0"/>
              </a:rPr>
              <a:t>Asset Turnover  </a:t>
            </a:r>
          </a:p>
        </p:txBody>
      </p:sp>
      <p:sp>
        <p:nvSpPr>
          <p:cNvPr id="76816" name="Text Box 16"/>
          <p:cNvSpPr txBox="1">
            <a:spLocks noChangeArrowheads="1"/>
          </p:cNvSpPr>
          <p:nvPr/>
        </p:nvSpPr>
        <p:spPr bwMode="auto">
          <a:xfrm>
            <a:off x="5791200" y="3200400"/>
            <a:ext cx="3810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x  </a:t>
            </a:r>
          </a:p>
        </p:txBody>
      </p:sp>
      <p:sp>
        <p:nvSpPr>
          <p:cNvPr id="76817" name="Text Box 17"/>
          <p:cNvSpPr txBox="1">
            <a:spLocks noChangeArrowheads="1"/>
          </p:cNvSpPr>
          <p:nvPr/>
        </p:nvSpPr>
        <p:spPr bwMode="auto">
          <a:xfrm>
            <a:off x="5791200" y="4203700"/>
            <a:ext cx="3810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x  </a:t>
            </a:r>
          </a:p>
        </p:txBody>
      </p:sp>
      <p:sp>
        <p:nvSpPr>
          <p:cNvPr id="76818" name="Text Box 18"/>
          <p:cNvSpPr txBox="1">
            <a:spLocks noChangeArrowheads="1"/>
          </p:cNvSpPr>
          <p:nvPr/>
        </p:nvSpPr>
        <p:spPr bwMode="auto">
          <a:xfrm>
            <a:off x="6019800" y="4584700"/>
            <a:ext cx="28956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Average Total Assets  </a:t>
            </a:r>
          </a:p>
        </p:txBody>
      </p:sp>
      <p:sp>
        <p:nvSpPr>
          <p:cNvPr id="1137683" name="Rectangle 19"/>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Presentation and Analysis</a:t>
            </a:r>
          </a:p>
        </p:txBody>
      </p:sp>
      <p:sp>
        <p:nvSpPr>
          <p:cNvPr id="1137684" name="Line 20"/>
          <p:cNvSpPr>
            <a:spLocks noChangeShapeType="1"/>
          </p:cNvSpPr>
          <p:nvPr/>
        </p:nvSpPr>
        <p:spPr bwMode="auto">
          <a:xfrm>
            <a:off x="6705600" y="4114800"/>
            <a:ext cx="1524000" cy="0"/>
          </a:xfrm>
          <a:prstGeom prst="line">
            <a:avLst/>
          </a:prstGeom>
          <a:noFill/>
          <a:ln w="38100">
            <a:solidFill>
              <a:srgbClr val="800000"/>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137685" name="Line 21"/>
          <p:cNvSpPr>
            <a:spLocks noChangeShapeType="1"/>
          </p:cNvSpPr>
          <p:nvPr/>
        </p:nvSpPr>
        <p:spPr bwMode="auto">
          <a:xfrm>
            <a:off x="3810000" y="4800600"/>
            <a:ext cx="1524000" cy="0"/>
          </a:xfrm>
          <a:prstGeom prst="line">
            <a:avLst/>
          </a:prstGeom>
          <a:noFill/>
          <a:ln w="38100">
            <a:solidFill>
              <a:srgbClr val="800000"/>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137687" name="Text Box 23"/>
          <p:cNvSpPr txBox="1">
            <a:spLocks noChangeArrowheads="1"/>
          </p:cNvSpPr>
          <p:nvPr/>
        </p:nvSpPr>
        <p:spPr bwMode="auto">
          <a:xfrm>
            <a:off x="1295400" y="6248400"/>
            <a:ext cx="7696200" cy="581025"/>
          </a:xfrm>
          <a:prstGeom prst="rect">
            <a:avLst/>
          </a:prstGeom>
          <a:solidFill>
            <a:schemeClr val="bg1"/>
          </a:solidFill>
          <a:ln w="19050">
            <a:noFill/>
            <a:miter lim="800000"/>
            <a:headEnd/>
            <a:tailEnd/>
          </a:ln>
          <a:effectLst/>
        </p:spPr>
        <p:txBody>
          <a:bodyPr>
            <a:spAutoFit/>
          </a:bodyPr>
          <a:lstStyle/>
          <a:p>
            <a:pPr marL="3035300" indent="-576263" algn="l">
              <a:spcBef>
                <a:spcPct val="50000"/>
              </a:spcBef>
              <a:defRPr/>
            </a:pPr>
            <a:r>
              <a:rPr lang="en-US" sz="1600" i="1">
                <a:solidFill>
                  <a:schemeClr val="bg2"/>
                </a:solidFill>
                <a:effectLst>
                  <a:outerShdw blurRad="38100" dist="38100" dir="2700000" algn="tl">
                    <a:srgbClr val="C0C0C0"/>
                  </a:outerShdw>
                </a:effectLst>
                <a:latin typeface="Arial" charset="0"/>
              </a:rPr>
              <a:t>LO 8  Explain how to report and analyze property, plant, equipment, and mineral resources.</a:t>
            </a:r>
          </a:p>
        </p:txBody>
      </p:sp>
    </p:spTree>
    <p:extLst>
      <p:ext uri="{BB962C8B-B14F-4D97-AF65-F5344CB8AC3E}">
        <p14:creationId xmlns:p14="http://schemas.microsoft.com/office/powerpoint/2010/main" val="894168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37685"/>
                                        </p:tgtEl>
                                        <p:attrNameLst>
                                          <p:attrName>style.visibility</p:attrName>
                                        </p:attrNameLst>
                                      </p:cBhvr>
                                      <p:to>
                                        <p:strVal val="visible"/>
                                      </p:to>
                                    </p:set>
                                    <p:animEffect transition="in" filter="wipe(left)">
                                      <p:cBhvr>
                                        <p:cTn id="7" dur="500"/>
                                        <p:tgtEl>
                                          <p:spTgt spid="11376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37684"/>
                                        </p:tgtEl>
                                        <p:attrNameLst>
                                          <p:attrName>style.visibility</p:attrName>
                                        </p:attrNameLst>
                                      </p:cBhvr>
                                      <p:to>
                                        <p:strVal val="visible"/>
                                      </p:to>
                                    </p:set>
                                    <p:animEffect transition="in" filter="wipe(left)">
                                      <p:cBhvr>
                                        <p:cTn id="12" dur="500"/>
                                        <p:tgtEl>
                                          <p:spTgt spid="1137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838200" y="3914775"/>
            <a:ext cx="1752600" cy="396875"/>
          </a:xfrm>
          <a:prstGeom prst="rect">
            <a:avLst/>
          </a:prstGeom>
          <a:noFill/>
          <a:ln w="12700">
            <a:noFill/>
            <a:miter lim="800000"/>
            <a:headEnd/>
            <a:tailEnd/>
          </a:ln>
        </p:spPr>
        <p:txBody>
          <a:bodyPr>
            <a:spAutoFit/>
          </a:bodyPr>
          <a:lstStyle/>
          <a:p>
            <a:pPr>
              <a:spcBef>
                <a:spcPct val="50000"/>
              </a:spcBef>
            </a:pPr>
            <a:r>
              <a:rPr lang="en-US" sz="2000" b="0">
                <a:latin typeface="Arial" charset="0"/>
              </a:rPr>
              <a:t>€644</a:t>
            </a:r>
            <a:endParaRPr lang="en-US" sz="2400" b="0">
              <a:solidFill>
                <a:schemeClr val="tx1"/>
              </a:solidFill>
              <a:latin typeface="Arial" charset="0"/>
            </a:endParaRPr>
          </a:p>
        </p:txBody>
      </p:sp>
      <p:sp>
        <p:nvSpPr>
          <p:cNvPr id="1138692" name="Line 4"/>
          <p:cNvSpPr>
            <a:spLocks noChangeShapeType="1"/>
          </p:cNvSpPr>
          <p:nvPr/>
        </p:nvSpPr>
        <p:spPr bwMode="auto">
          <a:xfrm>
            <a:off x="381000" y="4448175"/>
            <a:ext cx="2590800" cy="0"/>
          </a:xfrm>
          <a:prstGeom prst="line">
            <a:avLst/>
          </a:prstGeom>
          <a:noFill/>
          <a:ln w="38100">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77828" name="Text Box 5"/>
          <p:cNvSpPr txBox="1">
            <a:spLocks noChangeArrowheads="1"/>
          </p:cNvSpPr>
          <p:nvPr/>
        </p:nvSpPr>
        <p:spPr bwMode="auto">
          <a:xfrm>
            <a:off x="228600" y="4584700"/>
            <a:ext cx="2819400" cy="396875"/>
          </a:xfrm>
          <a:prstGeom prst="rect">
            <a:avLst/>
          </a:prstGeom>
          <a:noFill/>
          <a:ln w="12700" algn="ctr">
            <a:noFill/>
            <a:miter lim="800000"/>
            <a:headEnd/>
            <a:tailEnd/>
          </a:ln>
        </p:spPr>
        <p:txBody>
          <a:bodyPr>
            <a:spAutoFit/>
          </a:bodyPr>
          <a:lstStyle/>
          <a:p>
            <a:pPr>
              <a:spcBef>
                <a:spcPct val="50000"/>
              </a:spcBef>
            </a:pPr>
            <a:r>
              <a:rPr lang="en-US" sz="2000" b="0">
                <a:latin typeface="Arial" charset="0"/>
              </a:rPr>
              <a:t>(€9,533  €8,325) / 2</a:t>
            </a:r>
          </a:p>
        </p:txBody>
      </p:sp>
      <p:sp>
        <p:nvSpPr>
          <p:cNvPr id="77829" name="Text Box 6"/>
          <p:cNvSpPr txBox="1">
            <a:spLocks noChangeArrowheads="1"/>
          </p:cNvSpPr>
          <p:nvPr/>
        </p:nvSpPr>
        <p:spPr bwMode="auto">
          <a:xfrm>
            <a:off x="685800" y="3048000"/>
            <a:ext cx="1981200" cy="714375"/>
          </a:xfrm>
          <a:prstGeom prst="rect">
            <a:avLst/>
          </a:prstGeom>
          <a:solidFill>
            <a:srgbClr val="FFFF99"/>
          </a:solidFill>
          <a:ln w="12700">
            <a:solidFill>
              <a:schemeClr val="bg2"/>
            </a:solidFill>
            <a:miter lim="800000"/>
            <a:headEnd/>
            <a:tailEnd/>
          </a:ln>
        </p:spPr>
        <p:txBody>
          <a:bodyPr>
            <a:spAutoFit/>
          </a:bodyPr>
          <a:lstStyle/>
          <a:p>
            <a:pPr>
              <a:spcBef>
                <a:spcPct val="50000"/>
              </a:spcBef>
            </a:pPr>
            <a:r>
              <a:rPr lang="en-US" sz="2000" b="0">
                <a:solidFill>
                  <a:schemeClr val="tx1"/>
                </a:solidFill>
                <a:latin typeface="Arial" charset="0"/>
              </a:rPr>
              <a:t>Rate of Return on Assets  </a:t>
            </a:r>
          </a:p>
        </p:txBody>
      </p:sp>
      <p:sp>
        <p:nvSpPr>
          <p:cNvPr id="77830" name="Text Box 7"/>
          <p:cNvSpPr txBox="1">
            <a:spLocks noChangeArrowheads="1"/>
          </p:cNvSpPr>
          <p:nvPr/>
        </p:nvSpPr>
        <p:spPr bwMode="auto">
          <a:xfrm>
            <a:off x="2971800" y="3200400"/>
            <a:ext cx="3810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  </a:t>
            </a:r>
          </a:p>
        </p:txBody>
      </p:sp>
      <p:sp>
        <p:nvSpPr>
          <p:cNvPr id="77831" name="Text Box 8"/>
          <p:cNvSpPr txBox="1">
            <a:spLocks noChangeArrowheads="1"/>
          </p:cNvSpPr>
          <p:nvPr/>
        </p:nvSpPr>
        <p:spPr bwMode="auto">
          <a:xfrm>
            <a:off x="3733800" y="3914775"/>
            <a:ext cx="1752600" cy="396875"/>
          </a:xfrm>
          <a:prstGeom prst="rect">
            <a:avLst/>
          </a:prstGeom>
          <a:noFill/>
          <a:ln w="12700" algn="ctr">
            <a:noFill/>
            <a:miter lim="800000"/>
            <a:headEnd/>
            <a:tailEnd/>
          </a:ln>
        </p:spPr>
        <p:txBody>
          <a:bodyPr>
            <a:spAutoFit/>
          </a:bodyPr>
          <a:lstStyle/>
          <a:p>
            <a:pPr>
              <a:spcBef>
                <a:spcPct val="50000"/>
              </a:spcBef>
            </a:pPr>
            <a:r>
              <a:rPr lang="en-US" sz="2000" b="0">
                <a:latin typeface="Arial" charset="0"/>
              </a:rPr>
              <a:t>€644</a:t>
            </a:r>
          </a:p>
        </p:txBody>
      </p:sp>
      <p:sp>
        <p:nvSpPr>
          <p:cNvPr id="77832" name="Text Box 9"/>
          <p:cNvSpPr txBox="1">
            <a:spLocks noChangeArrowheads="1"/>
          </p:cNvSpPr>
          <p:nvPr/>
        </p:nvSpPr>
        <p:spPr bwMode="auto">
          <a:xfrm>
            <a:off x="3124200" y="4584700"/>
            <a:ext cx="2895600" cy="396875"/>
          </a:xfrm>
          <a:prstGeom prst="rect">
            <a:avLst/>
          </a:prstGeom>
          <a:noFill/>
          <a:ln w="12700" algn="ctr">
            <a:noFill/>
            <a:miter lim="800000"/>
            <a:headEnd/>
            <a:tailEnd/>
          </a:ln>
        </p:spPr>
        <p:txBody>
          <a:bodyPr>
            <a:spAutoFit/>
          </a:bodyPr>
          <a:lstStyle/>
          <a:p>
            <a:pPr>
              <a:spcBef>
                <a:spcPct val="50000"/>
              </a:spcBef>
            </a:pPr>
            <a:r>
              <a:rPr lang="en-US" sz="2000" b="0">
                <a:latin typeface="Arial" charset="0"/>
              </a:rPr>
              <a:t>€10,799</a:t>
            </a:r>
          </a:p>
        </p:txBody>
      </p:sp>
      <p:sp>
        <p:nvSpPr>
          <p:cNvPr id="1138698" name="Line 10"/>
          <p:cNvSpPr>
            <a:spLocks noChangeShapeType="1"/>
          </p:cNvSpPr>
          <p:nvPr/>
        </p:nvSpPr>
        <p:spPr bwMode="auto">
          <a:xfrm>
            <a:off x="3276600" y="4448175"/>
            <a:ext cx="2590800" cy="0"/>
          </a:xfrm>
          <a:prstGeom prst="line">
            <a:avLst/>
          </a:prstGeom>
          <a:noFill/>
          <a:ln w="38100">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77834" name="Text Box 11"/>
          <p:cNvSpPr txBox="1">
            <a:spLocks noChangeArrowheads="1"/>
          </p:cNvSpPr>
          <p:nvPr/>
        </p:nvSpPr>
        <p:spPr bwMode="auto">
          <a:xfrm>
            <a:off x="3581400" y="3048000"/>
            <a:ext cx="2133600" cy="714375"/>
          </a:xfrm>
          <a:prstGeom prst="rect">
            <a:avLst/>
          </a:prstGeom>
          <a:solidFill>
            <a:srgbClr val="FFFF99"/>
          </a:solidFill>
          <a:ln w="12700">
            <a:solidFill>
              <a:schemeClr val="bg2"/>
            </a:solidFill>
            <a:miter lim="800000"/>
            <a:headEnd/>
            <a:tailEnd/>
          </a:ln>
        </p:spPr>
        <p:txBody>
          <a:bodyPr>
            <a:spAutoFit/>
          </a:bodyPr>
          <a:lstStyle/>
          <a:p>
            <a:pPr>
              <a:spcBef>
                <a:spcPct val="50000"/>
              </a:spcBef>
            </a:pPr>
            <a:r>
              <a:rPr lang="en-US" sz="2000" b="0">
                <a:solidFill>
                  <a:schemeClr val="tx1"/>
                </a:solidFill>
                <a:latin typeface="Arial" charset="0"/>
              </a:rPr>
              <a:t>Profit Margin on Sales  </a:t>
            </a:r>
          </a:p>
        </p:txBody>
      </p:sp>
      <p:sp>
        <p:nvSpPr>
          <p:cNvPr id="77835" name="Text Box 12"/>
          <p:cNvSpPr txBox="1">
            <a:spLocks noChangeArrowheads="1"/>
          </p:cNvSpPr>
          <p:nvPr/>
        </p:nvSpPr>
        <p:spPr bwMode="auto">
          <a:xfrm>
            <a:off x="2971800" y="4219575"/>
            <a:ext cx="3810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  </a:t>
            </a:r>
          </a:p>
        </p:txBody>
      </p:sp>
      <p:sp>
        <p:nvSpPr>
          <p:cNvPr id="77836" name="Text Box 13"/>
          <p:cNvSpPr txBox="1">
            <a:spLocks noChangeArrowheads="1"/>
          </p:cNvSpPr>
          <p:nvPr/>
        </p:nvSpPr>
        <p:spPr bwMode="auto">
          <a:xfrm>
            <a:off x="6172200" y="3914775"/>
            <a:ext cx="2590800" cy="396875"/>
          </a:xfrm>
          <a:prstGeom prst="rect">
            <a:avLst/>
          </a:prstGeom>
          <a:noFill/>
          <a:ln w="12700" algn="ctr">
            <a:noFill/>
            <a:miter lim="800000"/>
            <a:headEnd/>
            <a:tailEnd/>
          </a:ln>
        </p:spPr>
        <p:txBody>
          <a:bodyPr>
            <a:spAutoFit/>
          </a:bodyPr>
          <a:lstStyle/>
          <a:p>
            <a:pPr>
              <a:spcBef>
                <a:spcPct val="50000"/>
              </a:spcBef>
            </a:pPr>
            <a:r>
              <a:rPr lang="en-US" sz="2000" b="0">
                <a:latin typeface="Arial" charset="0"/>
              </a:rPr>
              <a:t>€10,799</a:t>
            </a:r>
          </a:p>
        </p:txBody>
      </p:sp>
      <p:sp>
        <p:nvSpPr>
          <p:cNvPr id="1138702" name="Line 14"/>
          <p:cNvSpPr>
            <a:spLocks noChangeShapeType="1"/>
          </p:cNvSpPr>
          <p:nvPr/>
        </p:nvSpPr>
        <p:spPr bwMode="auto">
          <a:xfrm>
            <a:off x="6172200" y="4448175"/>
            <a:ext cx="2590800" cy="0"/>
          </a:xfrm>
          <a:prstGeom prst="line">
            <a:avLst/>
          </a:prstGeom>
          <a:noFill/>
          <a:ln w="38100">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77838" name="Text Box 15"/>
          <p:cNvSpPr txBox="1">
            <a:spLocks noChangeArrowheads="1"/>
          </p:cNvSpPr>
          <p:nvPr/>
        </p:nvSpPr>
        <p:spPr bwMode="auto">
          <a:xfrm>
            <a:off x="6477000" y="3048000"/>
            <a:ext cx="1981200" cy="409575"/>
          </a:xfrm>
          <a:prstGeom prst="rect">
            <a:avLst/>
          </a:prstGeom>
          <a:solidFill>
            <a:srgbClr val="FFFF99"/>
          </a:solidFill>
          <a:ln w="12700">
            <a:solidFill>
              <a:schemeClr val="bg2"/>
            </a:solidFill>
            <a:miter lim="800000"/>
            <a:headEnd/>
            <a:tailEnd/>
          </a:ln>
        </p:spPr>
        <p:txBody>
          <a:bodyPr>
            <a:spAutoFit/>
          </a:bodyPr>
          <a:lstStyle/>
          <a:p>
            <a:pPr>
              <a:spcBef>
                <a:spcPct val="50000"/>
              </a:spcBef>
            </a:pPr>
            <a:r>
              <a:rPr lang="en-US" sz="2000" b="0">
                <a:solidFill>
                  <a:schemeClr val="tx1"/>
                </a:solidFill>
                <a:latin typeface="Arial" charset="0"/>
              </a:rPr>
              <a:t>Asset Turnover  </a:t>
            </a:r>
          </a:p>
        </p:txBody>
      </p:sp>
      <p:sp>
        <p:nvSpPr>
          <p:cNvPr id="77839" name="Text Box 16"/>
          <p:cNvSpPr txBox="1">
            <a:spLocks noChangeArrowheads="1"/>
          </p:cNvSpPr>
          <p:nvPr/>
        </p:nvSpPr>
        <p:spPr bwMode="auto">
          <a:xfrm>
            <a:off x="5791200" y="3200400"/>
            <a:ext cx="3810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x  </a:t>
            </a:r>
          </a:p>
        </p:txBody>
      </p:sp>
      <p:sp>
        <p:nvSpPr>
          <p:cNvPr id="77840" name="Text Box 17"/>
          <p:cNvSpPr txBox="1">
            <a:spLocks noChangeArrowheads="1"/>
          </p:cNvSpPr>
          <p:nvPr/>
        </p:nvSpPr>
        <p:spPr bwMode="auto">
          <a:xfrm>
            <a:off x="5791200" y="4203700"/>
            <a:ext cx="3810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x  </a:t>
            </a:r>
          </a:p>
        </p:txBody>
      </p:sp>
      <p:sp>
        <p:nvSpPr>
          <p:cNvPr id="1138706" name="Rectangle 18"/>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Presentation and Analysis</a:t>
            </a:r>
          </a:p>
        </p:txBody>
      </p:sp>
      <p:sp>
        <p:nvSpPr>
          <p:cNvPr id="77842" name="Text Box 19"/>
          <p:cNvSpPr txBox="1">
            <a:spLocks noChangeArrowheads="1"/>
          </p:cNvSpPr>
          <p:nvPr/>
        </p:nvSpPr>
        <p:spPr bwMode="auto">
          <a:xfrm>
            <a:off x="914400" y="5502275"/>
            <a:ext cx="1600200" cy="434975"/>
          </a:xfrm>
          <a:prstGeom prst="rect">
            <a:avLst/>
          </a:prstGeom>
          <a:solidFill>
            <a:schemeClr val="bg1"/>
          </a:solidFill>
          <a:ln w="38100">
            <a:solidFill>
              <a:srgbClr val="800000"/>
            </a:solidFill>
            <a:miter lim="800000"/>
            <a:headEnd/>
            <a:tailEnd/>
          </a:ln>
        </p:spPr>
        <p:txBody>
          <a:bodyPr>
            <a:spAutoFit/>
          </a:bodyPr>
          <a:lstStyle/>
          <a:p>
            <a:pPr>
              <a:spcBef>
                <a:spcPct val="50000"/>
              </a:spcBef>
            </a:pPr>
            <a:r>
              <a:rPr lang="en-US" sz="2000" b="0">
                <a:solidFill>
                  <a:schemeClr val="tx1"/>
                </a:solidFill>
                <a:latin typeface="Arial" charset="0"/>
              </a:rPr>
              <a:t>7.2%  </a:t>
            </a:r>
          </a:p>
        </p:txBody>
      </p:sp>
      <p:sp>
        <p:nvSpPr>
          <p:cNvPr id="77843" name="Text Box 20"/>
          <p:cNvSpPr txBox="1">
            <a:spLocks noChangeArrowheads="1"/>
          </p:cNvSpPr>
          <p:nvPr/>
        </p:nvSpPr>
        <p:spPr bwMode="auto">
          <a:xfrm>
            <a:off x="3733800" y="5502275"/>
            <a:ext cx="1600200" cy="434975"/>
          </a:xfrm>
          <a:prstGeom prst="rect">
            <a:avLst/>
          </a:prstGeom>
          <a:solidFill>
            <a:schemeClr val="bg1"/>
          </a:solidFill>
          <a:ln w="38100">
            <a:solidFill>
              <a:srgbClr val="800000"/>
            </a:solidFill>
            <a:miter lim="800000"/>
            <a:headEnd/>
            <a:tailEnd/>
          </a:ln>
        </p:spPr>
        <p:txBody>
          <a:bodyPr>
            <a:spAutoFit/>
          </a:bodyPr>
          <a:lstStyle/>
          <a:p>
            <a:pPr>
              <a:spcBef>
                <a:spcPct val="50000"/>
              </a:spcBef>
            </a:pPr>
            <a:r>
              <a:rPr lang="en-US" sz="2000" b="0">
                <a:solidFill>
                  <a:schemeClr val="tx1"/>
                </a:solidFill>
                <a:latin typeface="Arial" charset="0"/>
              </a:rPr>
              <a:t>5.96% </a:t>
            </a:r>
          </a:p>
        </p:txBody>
      </p:sp>
      <p:sp>
        <p:nvSpPr>
          <p:cNvPr id="77844" name="Text Box 21"/>
          <p:cNvSpPr txBox="1">
            <a:spLocks noChangeArrowheads="1"/>
          </p:cNvSpPr>
          <p:nvPr/>
        </p:nvSpPr>
        <p:spPr bwMode="auto">
          <a:xfrm>
            <a:off x="2895600" y="5486400"/>
            <a:ext cx="3810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  </a:t>
            </a:r>
          </a:p>
        </p:txBody>
      </p:sp>
      <p:sp>
        <p:nvSpPr>
          <p:cNvPr id="77845" name="Text Box 22"/>
          <p:cNvSpPr txBox="1">
            <a:spLocks noChangeArrowheads="1"/>
          </p:cNvSpPr>
          <p:nvPr/>
        </p:nvSpPr>
        <p:spPr bwMode="auto">
          <a:xfrm>
            <a:off x="5791200" y="5486400"/>
            <a:ext cx="381000" cy="396875"/>
          </a:xfrm>
          <a:prstGeom prst="rect">
            <a:avLst/>
          </a:prstGeom>
          <a:noFill/>
          <a:ln w="12700">
            <a:noFill/>
            <a:miter lim="800000"/>
            <a:headEnd/>
            <a:tailEnd/>
          </a:ln>
        </p:spPr>
        <p:txBody>
          <a:bodyPr>
            <a:spAutoFit/>
          </a:bodyPr>
          <a:lstStyle/>
          <a:p>
            <a:pPr>
              <a:spcBef>
                <a:spcPct val="50000"/>
              </a:spcBef>
            </a:pPr>
            <a:r>
              <a:rPr lang="en-US" sz="2000" b="0">
                <a:solidFill>
                  <a:schemeClr val="tx1"/>
                </a:solidFill>
                <a:latin typeface="Arial" charset="0"/>
              </a:rPr>
              <a:t>x  </a:t>
            </a:r>
          </a:p>
        </p:txBody>
      </p:sp>
      <p:sp>
        <p:nvSpPr>
          <p:cNvPr id="77846" name="Text Box 23"/>
          <p:cNvSpPr txBox="1">
            <a:spLocks noChangeArrowheads="1"/>
          </p:cNvSpPr>
          <p:nvPr/>
        </p:nvSpPr>
        <p:spPr bwMode="auto">
          <a:xfrm>
            <a:off x="6781800" y="5502275"/>
            <a:ext cx="1600200" cy="434975"/>
          </a:xfrm>
          <a:prstGeom prst="rect">
            <a:avLst/>
          </a:prstGeom>
          <a:solidFill>
            <a:schemeClr val="bg1"/>
          </a:solidFill>
          <a:ln w="38100">
            <a:solidFill>
              <a:srgbClr val="800000"/>
            </a:solidFill>
            <a:miter lim="800000"/>
            <a:headEnd/>
            <a:tailEnd/>
          </a:ln>
        </p:spPr>
        <p:txBody>
          <a:bodyPr>
            <a:spAutoFit/>
          </a:bodyPr>
          <a:lstStyle/>
          <a:p>
            <a:pPr>
              <a:spcBef>
                <a:spcPct val="50000"/>
              </a:spcBef>
            </a:pPr>
            <a:r>
              <a:rPr lang="en-US" sz="2000" b="0">
                <a:solidFill>
                  <a:schemeClr val="tx1"/>
                </a:solidFill>
                <a:latin typeface="Arial" charset="0"/>
              </a:rPr>
              <a:t>1.21 </a:t>
            </a:r>
          </a:p>
        </p:txBody>
      </p:sp>
      <p:sp>
        <p:nvSpPr>
          <p:cNvPr id="77847" name="Text Box 24"/>
          <p:cNvSpPr txBox="1">
            <a:spLocks noChangeArrowheads="1"/>
          </p:cNvSpPr>
          <p:nvPr/>
        </p:nvSpPr>
        <p:spPr bwMode="auto">
          <a:xfrm>
            <a:off x="6172200" y="4572000"/>
            <a:ext cx="2667000" cy="396875"/>
          </a:xfrm>
          <a:prstGeom prst="rect">
            <a:avLst/>
          </a:prstGeom>
          <a:noFill/>
          <a:ln w="12700" algn="ctr">
            <a:noFill/>
            <a:miter lim="800000"/>
            <a:headEnd/>
            <a:tailEnd/>
          </a:ln>
        </p:spPr>
        <p:txBody>
          <a:bodyPr>
            <a:spAutoFit/>
          </a:bodyPr>
          <a:lstStyle/>
          <a:p>
            <a:pPr>
              <a:spcBef>
                <a:spcPct val="50000"/>
              </a:spcBef>
            </a:pPr>
            <a:r>
              <a:rPr lang="en-US" sz="2000" b="0">
                <a:latin typeface="Arial" charset="0"/>
              </a:rPr>
              <a:t>(€9,533  €8,325) / 2</a:t>
            </a:r>
          </a:p>
        </p:txBody>
      </p:sp>
      <p:sp>
        <p:nvSpPr>
          <p:cNvPr id="77848" name="Rectangle 27"/>
          <p:cNvSpPr>
            <a:spLocks noGrp="1" noChangeArrowheads="1"/>
          </p:cNvSpPr>
          <p:nvPr>
            <p:ph type="body" idx="1"/>
          </p:nvPr>
        </p:nvSpPr>
        <p:spPr>
          <a:xfrm>
            <a:off x="381000" y="1295400"/>
            <a:ext cx="8382000" cy="1368425"/>
          </a:xfrm>
          <a:solidFill>
            <a:schemeClr val="bg1"/>
          </a:solidFill>
        </p:spPr>
        <p:txBody>
          <a:bodyPr/>
          <a:lstStyle/>
          <a:p>
            <a:pPr marL="0" indent="0">
              <a:lnSpc>
                <a:spcPct val="115000"/>
              </a:lnSpc>
              <a:buFont typeface="Wingdings" pitchFamily="2" charset="2"/>
              <a:buNone/>
            </a:pPr>
            <a:r>
              <a:rPr lang="en-US" sz="2200" b="0" smtClean="0">
                <a:effectLst/>
              </a:rPr>
              <a:t>Analyst obtains further insight into the behavior of ROA by </a:t>
            </a:r>
            <a:r>
              <a:rPr lang="en-US" sz="2200" smtClean="0">
                <a:solidFill>
                  <a:srgbClr val="800000"/>
                </a:solidFill>
                <a:effectLst/>
              </a:rPr>
              <a:t>disaggregating</a:t>
            </a:r>
            <a:r>
              <a:rPr lang="en-US" sz="2200" b="0" smtClean="0">
                <a:effectLst/>
              </a:rPr>
              <a:t> it into components of profit margin on sales and asset turnover as follows:</a:t>
            </a:r>
          </a:p>
        </p:txBody>
      </p:sp>
      <p:sp>
        <p:nvSpPr>
          <p:cNvPr id="1138716" name="Text Box 28"/>
          <p:cNvSpPr txBox="1">
            <a:spLocks noChangeArrowheads="1"/>
          </p:cNvSpPr>
          <p:nvPr/>
        </p:nvSpPr>
        <p:spPr bwMode="auto">
          <a:xfrm>
            <a:off x="1295400" y="6248400"/>
            <a:ext cx="7696200" cy="581025"/>
          </a:xfrm>
          <a:prstGeom prst="rect">
            <a:avLst/>
          </a:prstGeom>
          <a:solidFill>
            <a:schemeClr val="bg1"/>
          </a:solidFill>
          <a:ln w="19050">
            <a:noFill/>
            <a:miter lim="800000"/>
            <a:headEnd/>
            <a:tailEnd/>
          </a:ln>
          <a:effectLst/>
        </p:spPr>
        <p:txBody>
          <a:bodyPr>
            <a:spAutoFit/>
          </a:bodyPr>
          <a:lstStyle/>
          <a:p>
            <a:pPr marL="3035300" indent="-576263" algn="l">
              <a:spcBef>
                <a:spcPct val="50000"/>
              </a:spcBef>
              <a:defRPr/>
            </a:pPr>
            <a:r>
              <a:rPr lang="en-US" sz="1600" i="1">
                <a:solidFill>
                  <a:schemeClr val="bg2"/>
                </a:solidFill>
                <a:effectLst>
                  <a:outerShdw blurRad="38100" dist="38100" dir="2700000" algn="tl">
                    <a:srgbClr val="C0C0C0"/>
                  </a:outerShdw>
                </a:effectLst>
                <a:latin typeface="Arial" charset="0"/>
              </a:rPr>
              <a:t>LO 8  Explain how to report and analyze property, plant, equipment, and mineral resources.</a:t>
            </a:r>
          </a:p>
        </p:txBody>
      </p:sp>
    </p:spTree>
    <p:extLst>
      <p:ext uri="{BB962C8B-B14F-4D97-AF65-F5344CB8AC3E}">
        <p14:creationId xmlns:p14="http://schemas.microsoft.com/office/powerpoint/2010/main" val="1338793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533400" y="2808288"/>
            <a:ext cx="8153400" cy="3670300"/>
          </a:xfrm>
          <a:prstGeom prst="rect">
            <a:avLst/>
          </a:prstGeom>
          <a:noFill/>
          <a:ln w="28575" cap="sq">
            <a:noFill/>
            <a:miter lim="800000"/>
            <a:headEnd/>
            <a:tailEnd/>
          </a:ln>
        </p:spPr>
        <p:txBody>
          <a:bodyPr>
            <a:spAutoFit/>
          </a:bodyPr>
          <a:lstStyle/>
          <a:p>
            <a:pPr marL="685800" lvl="1" indent="-457200" algn="l">
              <a:lnSpc>
                <a:spcPct val="120000"/>
              </a:lnSpc>
              <a:spcBef>
                <a:spcPct val="50000"/>
              </a:spcBef>
              <a:buClr>
                <a:srgbClr val="800000"/>
              </a:buClr>
              <a:buFont typeface="Wingdings" pitchFamily="2" charset="2"/>
              <a:buChar char="Ø"/>
            </a:pPr>
            <a:r>
              <a:rPr lang="en-US" b="0">
                <a:latin typeface="Arial" charset="0"/>
              </a:rPr>
              <a:t>Under both iGAAP and U.S. GAAP, interest costs incurred during construction must be capitalized.</a:t>
            </a:r>
          </a:p>
          <a:p>
            <a:pPr marL="685800" lvl="1" indent="-457200" algn="l">
              <a:lnSpc>
                <a:spcPct val="120000"/>
              </a:lnSpc>
              <a:spcBef>
                <a:spcPct val="50000"/>
              </a:spcBef>
              <a:buClr>
                <a:srgbClr val="800000"/>
              </a:buClr>
              <a:buFont typeface="Wingdings" pitchFamily="2" charset="2"/>
              <a:buChar char="Ø"/>
            </a:pPr>
            <a:r>
              <a:rPr lang="en-US" b="0">
                <a:latin typeface="Arial" charset="0"/>
              </a:rPr>
              <a:t>The accounting for exchanges of non-monetary assets has recently converged between IFRS and U.S. GAAP. U.S. GAAP now requires that gains on exchanges of non-monetary assets be recognized if the exchange has commercial substance. This is the same framework used in IFRS.</a:t>
            </a:r>
          </a:p>
          <a:p>
            <a:pPr marL="685800" lvl="1" indent="-457200" algn="l">
              <a:lnSpc>
                <a:spcPct val="120000"/>
              </a:lnSpc>
              <a:spcBef>
                <a:spcPct val="50000"/>
              </a:spcBef>
              <a:buClr>
                <a:srgbClr val="800000"/>
              </a:buClr>
              <a:buFont typeface="Wingdings" pitchFamily="2" charset="2"/>
              <a:buChar char="Ø"/>
            </a:pPr>
            <a:r>
              <a:rPr lang="en-US" b="0">
                <a:latin typeface="Arial" charset="0"/>
              </a:rPr>
              <a:t>U.S. GAAP also views depreciation as allocation of cost over an asset’s life. U.S. GAAP permits the same depreciation methods (straight-line, diminishing-balance, units-of-production) as IFRS.</a:t>
            </a:r>
          </a:p>
        </p:txBody>
      </p:sp>
      <p:pic>
        <p:nvPicPr>
          <p:cNvPr id="78851" name="Picture 3"/>
          <p:cNvPicPr>
            <a:picLocks noChangeAspect="1" noChangeArrowheads="1"/>
          </p:cNvPicPr>
          <p:nvPr/>
        </p:nvPicPr>
        <p:blipFill>
          <a:blip r:embed="rId3"/>
          <a:srcRect/>
          <a:stretch>
            <a:fillRect/>
          </a:stretch>
        </p:blipFill>
        <p:spPr bwMode="auto">
          <a:xfrm>
            <a:off x="685800" y="2274888"/>
            <a:ext cx="2524125" cy="423862"/>
          </a:xfrm>
          <a:prstGeom prst="rect">
            <a:avLst/>
          </a:prstGeom>
          <a:noFill/>
          <a:ln w="28575" cap="sq">
            <a:noFill/>
            <a:miter lim="800000"/>
            <a:headEnd/>
            <a:tailEnd/>
          </a:ln>
        </p:spPr>
      </p:pic>
      <p:pic>
        <p:nvPicPr>
          <p:cNvPr id="78852" name="Picture 5"/>
          <p:cNvPicPr>
            <a:picLocks noChangeAspect="1" noChangeArrowheads="1"/>
          </p:cNvPicPr>
          <p:nvPr/>
        </p:nvPicPr>
        <p:blipFill>
          <a:blip r:embed="rId4"/>
          <a:srcRect/>
          <a:stretch>
            <a:fillRect/>
          </a:stretch>
        </p:blipFill>
        <p:spPr bwMode="auto">
          <a:xfrm>
            <a:off x="457200" y="381000"/>
            <a:ext cx="8229600" cy="1673225"/>
          </a:xfrm>
          <a:prstGeom prst="rect">
            <a:avLst/>
          </a:prstGeom>
          <a:noFill/>
          <a:ln w="28575" cap="sq">
            <a:noFill/>
            <a:miter lim="800000"/>
            <a:headEnd/>
            <a:tailEnd/>
          </a:ln>
        </p:spPr>
      </p:pic>
    </p:spTree>
    <p:extLst>
      <p:ext uri="{BB962C8B-B14F-4D97-AF65-F5344CB8AC3E}">
        <p14:creationId xmlns:p14="http://schemas.microsoft.com/office/powerpoint/2010/main" val="792081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533400" y="2808288"/>
            <a:ext cx="8153400" cy="3340100"/>
          </a:xfrm>
          <a:prstGeom prst="rect">
            <a:avLst/>
          </a:prstGeom>
          <a:noFill/>
          <a:ln w="28575" cap="sq">
            <a:noFill/>
            <a:miter lim="800000"/>
            <a:headEnd/>
            <a:tailEnd/>
          </a:ln>
        </p:spPr>
        <p:txBody>
          <a:bodyPr>
            <a:spAutoFit/>
          </a:bodyPr>
          <a:lstStyle/>
          <a:p>
            <a:pPr marL="685800" lvl="1" indent="-457200" algn="l">
              <a:lnSpc>
                <a:spcPct val="120000"/>
              </a:lnSpc>
              <a:spcBef>
                <a:spcPct val="50000"/>
              </a:spcBef>
              <a:buClr>
                <a:srgbClr val="800000"/>
              </a:buClr>
              <a:buFont typeface="Wingdings" pitchFamily="2" charset="2"/>
              <a:buChar char="Ø"/>
            </a:pPr>
            <a:r>
              <a:rPr lang="en-US" b="0">
                <a:latin typeface="Arial" charset="0"/>
              </a:rPr>
              <a:t>IFRS requires component depreciation. Under U.S. GAAP, component depreciation is permitted but is rarely used.</a:t>
            </a:r>
          </a:p>
          <a:p>
            <a:pPr marL="685800" lvl="1" indent="-457200" algn="l">
              <a:lnSpc>
                <a:spcPct val="120000"/>
              </a:lnSpc>
              <a:spcBef>
                <a:spcPct val="50000"/>
              </a:spcBef>
              <a:buClr>
                <a:srgbClr val="800000"/>
              </a:buClr>
              <a:buFont typeface="Wingdings" pitchFamily="2" charset="2"/>
              <a:buChar char="Ø"/>
            </a:pPr>
            <a:r>
              <a:rPr lang="en-US" b="0">
                <a:latin typeface="Arial" charset="0"/>
              </a:rPr>
              <a:t>Under IFRS, companies can use either the historical cost model or the revaluation model. U.S. GAAP does not permit revaluations of property, plant, and equipment or mineral resources.</a:t>
            </a:r>
          </a:p>
          <a:p>
            <a:pPr marL="685800" lvl="1" indent="-457200" algn="l">
              <a:lnSpc>
                <a:spcPct val="120000"/>
              </a:lnSpc>
              <a:spcBef>
                <a:spcPct val="50000"/>
              </a:spcBef>
              <a:buClr>
                <a:srgbClr val="800000"/>
              </a:buClr>
              <a:buFont typeface="Wingdings" pitchFamily="2" charset="2"/>
              <a:buChar char="Ø"/>
            </a:pPr>
            <a:r>
              <a:rPr lang="en-US" b="0">
                <a:latin typeface="Arial" charset="0"/>
              </a:rPr>
              <a:t>In testing for impairments of long-lived assets, U.S. GAAP uses a two-step model to test for impairments. The IFRS impairment test is stricter. However, unlike U.S. GAAP, reversals of impairment losses are permitted.</a:t>
            </a:r>
          </a:p>
        </p:txBody>
      </p:sp>
      <p:pic>
        <p:nvPicPr>
          <p:cNvPr id="79875" name="Picture 3"/>
          <p:cNvPicPr>
            <a:picLocks noChangeAspect="1" noChangeArrowheads="1"/>
          </p:cNvPicPr>
          <p:nvPr/>
        </p:nvPicPr>
        <p:blipFill>
          <a:blip r:embed="rId3"/>
          <a:srcRect/>
          <a:stretch>
            <a:fillRect/>
          </a:stretch>
        </p:blipFill>
        <p:spPr bwMode="auto">
          <a:xfrm>
            <a:off x="685800" y="2274888"/>
            <a:ext cx="2524125" cy="423862"/>
          </a:xfrm>
          <a:prstGeom prst="rect">
            <a:avLst/>
          </a:prstGeom>
          <a:noFill/>
          <a:ln w="28575" cap="sq">
            <a:noFill/>
            <a:miter lim="800000"/>
            <a:headEnd/>
            <a:tailEnd/>
          </a:ln>
        </p:spPr>
      </p:pic>
      <p:pic>
        <p:nvPicPr>
          <p:cNvPr id="79876" name="Picture 4"/>
          <p:cNvPicPr>
            <a:picLocks noChangeAspect="1" noChangeArrowheads="1"/>
          </p:cNvPicPr>
          <p:nvPr/>
        </p:nvPicPr>
        <p:blipFill>
          <a:blip r:embed="rId4"/>
          <a:srcRect/>
          <a:stretch>
            <a:fillRect/>
          </a:stretch>
        </p:blipFill>
        <p:spPr bwMode="auto">
          <a:xfrm>
            <a:off x="457200" y="381000"/>
            <a:ext cx="8229600" cy="1673225"/>
          </a:xfrm>
          <a:prstGeom prst="rect">
            <a:avLst/>
          </a:prstGeom>
          <a:noFill/>
          <a:ln w="28575" cap="sq">
            <a:noFill/>
            <a:miter lim="800000"/>
            <a:headEnd/>
            <a:tailEnd/>
          </a:ln>
        </p:spPr>
      </p:pic>
    </p:spTree>
    <p:extLst>
      <p:ext uri="{BB962C8B-B14F-4D97-AF65-F5344CB8AC3E}">
        <p14:creationId xmlns:p14="http://schemas.microsoft.com/office/powerpoint/2010/main" val="2011855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1"/>
          <p:cNvSpPr txBox="1">
            <a:spLocks noChangeArrowheads="1"/>
          </p:cNvSpPr>
          <p:nvPr/>
        </p:nvSpPr>
        <p:spPr bwMode="auto">
          <a:xfrm>
            <a:off x="685800" y="3430588"/>
            <a:ext cx="7556500" cy="2132012"/>
          </a:xfrm>
          <a:prstGeom prst="rect">
            <a:avLst/>
          </a:prstGeom>
          <a:noFill/>
          <a:ln w="28575" cap="sq">
            <a:noFill/>
            <a:miter lim="800000"/>
            <a:headEnd type="none" w="sm" len="sm"/>
            <a:tailEnd type="none" w="sm" len="sm"/>
          </a:ln>
        </p:spPr>
        <p:txBody>
          <a:bodyPr>
            <a:spAutoFit/>
          </a:bodyPr>
          <a:lstStyle/>
          <a:p>
            <a:pPr algn="l">
              <a:lnSpc>
                <a:spcPct val="130000"/>
              </a:lnSpc>
              <a:spcBef>
                <a:spcPct val="30000"/>
              </a:spcBef>
              <a:buSzPct val="80000"/>
            </a:pPr>
            <a:r>
              <a:rPr lang="en-US" sz="2200" b="0">
                <a:solidFill>
                  <a:schemeClr val="tx1"/>
                </a:solidFill>
                <a:latin typeface="Arial" charset="0"/>
              </a:rPr>
              <a:t>Allocating costs of long-term assets:</a:t>
            </a:r>
          </a:p>
          <a:p>
            <a:pPr marL="685800" lvl="1" indent="-457200" algn="l">
              <a:lnSpc>
                <a:spcPct val="130000"/>
              </a:lnSpc>
              <a:spcBef>
                <a:spcPct val="30000"/>
              </a:spcBef>
              <a:buSzPct val="80000"/>
              <a:buFontTx/>
              <a:buBlip>
                <a:blip r:embed="rId3"/>
              </a:buBlip>
            </a:pPr>
            <a:r>
              <a:rPr lang="en-US" sz="2200" b="0">
                <a:solidFill>
                  <a:schemeClr val="tx1"/>
                </a:solidFill>
                <a:latin typeface="Arial" charset="0"/>
              </a:rPr>
              <a:t>Long-lived assets  =  Depreciation expense</a:t>
            </a:r>
          </a:p>
          <a:p>
            <a:pPr marL="685800" lvl="1" indent="-457200" algn="l">
              <a:lnSpc>
                <a:spcPct val="130000"/>
              </a:lnSpc>
              <a:spcBef>
                <a:spcPct val="30000"/>
              </a:spcBef>
              <a:buSzPct val="80000"/>
              <a:buFontTx/>
              <a:buBlip>
                <a:blip r:embed="rId3"/>
              </a:buBlip>
            </a:pPr>
            <a:r>
              <a:rPr lang="en-US" sz="2200" b="0">
                <a:solidFill>
                  <a:schemeClr val="tx1"/>
                </a:solidFill>
                <a:latin typeface="Arial" charset="0"/>
              </a:rPr>
              <a:t>Intangibles  =  Amortization expense</a:t>
            </a:r>
          </a:p>
          <a:p>
            <a:pPr marL="685800" lvl="1" indent="-457200" algn="l">
              <a:lnSpc>
                <a:spcPct val="130000"/>
              </a:lnSpc>
              <a:spcBef>
                <a:spcPct val="30000"/>
              </a:spcBef>
              <a:buSzPct val="80000"/>
              <a:buFontTx/>
              <a:buBlip>
                <a:blip r:embed="rId3"/>
              </a:buBlip>
            </a:pPr>
            <a:r>
              <a:rPr lang="en-US" sz="2200" b="0">
                <a:solidFill>
                  <a:schemeClr val="tx1"/>
                </a:solidFill>
                <a:latin typeface="Arial" charset="0"/>
              </a:rPr>
              <a:t>Mineral resources  =  Depletion expense </a:t>
            </a:r>
          </a:p>
        </p:txBody>
      </p:sp>
      <p:sp>
        <p:nvSpPr>
          <p:cNvPr id="20483" name="Text Box 12"/>
          <p:cNvSpPr txBox="1">
            <a:spLocks noChangeArrowheads="1"/>
          </p:cNvSpPr>
          <p:nvPr/>
        </p:nvSpPr>
        <p:spPr bwMode="auto">
          <a:xfrm>
            <a:off x="685800" y="1355725"/>
            <a:ext cx="7848600" cy="1920875"/>
          </a:xfrm>
          <a:prstGeom prst="rect">
            <a:avLst/>
          </a:prstGeom>
          <a:noFill/>
          <a:ln w="28575" cap="sq">
            <a:noFill/>
            <a:miter lim="800000"/>
            <a:headEnd type="none" w="sm" len="sm"/>
            <a:tailEnd type="none" w="sm" len="sm"/>
          </a:ln>
        </p:spPr>
        <p:txBody>
          <a:bodyPr>
            <a:spAutoFit/>
          </a:bodyPr>
          <a:lstStyle/>
          <a:p>
            <a:pPr algn="l">
              <a:lnSpc>
                <a:spcPct val="125000"/>
              </a:lnSpc>
              <a:spcBef>
                <a:spcPct val="30000"/>
              </a:spcBef>
              <a:spcAft>
                <a:spcPct val="20000"/>
              </a:spcAft>
              <a:buSzPct val="80000"/>
            </a:pPr>
            <a:r>
              <a:rPr lang="en-US" sz="2400">
                <a:solidFill>
                  <a:srgbClr val="800000"/>
                </a:solidFill>
                <a:latin typeface="Arial" charset="0"/>
              </a:rPr>
              <a:t>Depreciation</a:t>
            </a:r>
            <a:r>
              <a:rPr lang="en-US" sz="2400" b="0">
                <a:solidFill>
                  <a:schemeClr val="tx1"/>
                </a:solidFill>
                <a:latin typeface="Arial" charset="0"/>
              </a:rPr>
              <a:t> is the accounting process of allocating the cost of </a:t>
            </a:r>
            <a:r>
              <a:rPr lang="en-US" sz="2400">
                <a:solidFill>
                  <a:srgbClr val="800000"/>
                </a:solidFill>
                <a:latin typeface="Arial" charset="0"/>
              </a:rPr>
              <a:t>tangible assets to expense</a:t>
            </a:r>
            <a:r>
              <a:rPr lang="en-US" sz="2400" b="0">
                <a:solidFill>
                  <a:schemeClr val="tx1"/>
                </a:solidFill>
                <a:latin typeface="Arial" charset="0"/>
              </a:rPr>
              <a:t> in a systematic and rational manner to those periods expected to benefit from the use of the asset.</a:t>
            </a:r>
          </a:p>
        </p:txBody>
      </p:sp>
      <p:sp>
        <p:nvSpPr>
          <p:cNvPr id="22323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223238" name="Text Box 6"/>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1  Explain the concept of depreciation.</a:t>
            </a:r>
          </a:p>
        </p:txBody>
      </p:sp>
    </p:spTree>
    <p:extLst>
      <p:ext uri="{BB962C8B-B14F-4D97-AF65-F5344CB8AC3E}">
        <p14:creationId xmlns:p14="http://schemas.microsoft.com/office/powerpoint/2010/main" val="3719700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9" name="Text Box 3"/>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i="1">
                <a:solidFill>
                  <a:schemeClr val="bg2"/>
                </a:solidFill>
                <a:effectLst>
                  <a:outerShdw blurRad="38100" dist="38100" dir="2700000" algn="tl">
                    <a:srgbClr val="C0C0C0"/>
                  </a:outerShdw>
                </a:effectLst>
                <a:latin typeface="Arial" charset="0"/>
              </a:rPr>
              <a:t>LO 9  Explain revaluation accounting procedures.</a:t>
            </a:r>
            <a:endParaRPr lang="en-US" altLang="en-US" sz="1400" i="1">
              <a:solidFill>
                <a:schemeClr val="bg2"/>
              </a:solidFill>
              <a:effectLst>
                <a:outerShdw blurRad="38100" dist="38100" dir="2700000" algn="tl">
                  <a:srgbClr val="C0C0C0"/>
                </a:outerShdw>
              </a:effectLst>
              <a:latin typeface="Arial" charset="0"/>
            </a:endParaRPr>
          </a:p>
        </p:txBody>
      </p:sp>
      <p:pic>
        <p:nvPicPr>
          <p:cNvPr id="80899" name="Picture 12"/>
          <p:cNvPicPr>
            <a:picLocks noChangeAspect="1" noChangeArrowheads="1"/>
          </p:cNvPicPr>
          <p:nvPr/>
        </p:nvPicPr>
        <p:blipFill>
          <a:blip r:embed="rId3"/>
          <a:srcRect/>
          <a:stretch>
            <a:fillRect/>
          </a:stretch>
        </p:blipFill>
        <p:spPr bwMode="auto">
          <a:xfrm>
            <a:off x="381000" y="381000"/>
            <a:ext cx="8458200" cy="555625"/>
          </a:xfrm>
          <a:prstGeom prst="rect">
            <a:avLst/>
          </a:prstGeom>
          <a:noFill/>
          <a:ln w="28575" cap="sq">
            <a:noFill/>
            <a:miter lim="800000"/>
            <a:headEnd/>
            <a:tailEnd/>
          </a:ln>
        </p:spPr>
      </p:pic>
      <p:sp>
        <p:nvSpPr>
          <p:cNvPr id="80900" name="Rectangle 15"/>
          <p:cNvSpPr>
            <a:spLocks noChangeArrowheads="1"/>
          </p:cNvSpPr>
          <p:nvPr/>
        </p:nvSpPr>
        <p:spPr bwMode="auto">
          <a:xfrm>
            <a:off x="609600" y="1219200"/>
            <a:ext cx="8001000" cy="4587875"/>
          </a:xfrm>
          <a:prstGeom prst="rect">
            <a:avLst/>
          </a:prstGeom>
          <a:noFill/>
          <a:ln w="28575" cap="sq">
            <a:noFill/>
            <a:miter lim="800000"/>
            <a:headEnd/>
            <a:tailEnd/>
          </a:ln>
        </p:spPr>
        <p:txBody>
          <a:bodyPr>
            <a:spAutoFit/>
          </a:bodyPr>
          <a:lstStyle/>
          <a:p>
            <a:pPr algn="l">
              <a:lnSpc>
                <a:spcPct val="125000"/>
              </a:lnSpc>
              <a:spcBef>
                <a:spcPct val="50000"/>
              </a:spcBef>
            </a:pPr>
            <a:r>
              <a:rPr lang="en-US" sz="2000" b="0">
                <a:latin typeface="Arial" charset="0"/>
              </a:rPr>
              <a:t>The general rules for revaluation accounting are as follows.</a:t>
            </a:r>
          </a:p>
          <a:p>
            <a:pPr marL="628650" lvl="1" indent="-457200" algn="l">
              <a:lnSpc>
                <a:spcPct val="125000"/>
              </a:lnSpc>
              <a:spcBef>
                <a:spcPct val="50000"/>
              </a:spcBef>
              <a:buFontTx/>
              <a:buAutoNum type="arabicPeriod"/>
            </a:pPr>
            <a:r>
              <a:rPr lang="en-US" sz="2000" b="0">
                <a:latin typeface="Arial" charset="0"/>
              </a:rPr>
              <a:t>When a company revalues its long-lived tangible assets above historical cost, it reports an unrealized gain that increases other comprehensive income. Thus, the unrealized gain bypasses net income, increases other comprehensive income, and increases accumulated other comprehensive income.</a:t>
            </a:r>
          </a:p>
          <a:p>
            <a:pPr marL="628650" lvl="1" indent="-457200" algn="l">
              <a:lnSpc>
                <a:spcPct val="125000"/>
              </a:lnSpc>
              <a:spcBef>
                <a:spcPct val="50000"/>
              </a:spcBef>
              <a:buFontTx/>
              <a:buAutoNum type="arabicPeriod"/>
            </a:pPr>
            <a:r>
              <a:rPr lang="en-US" sz="2000" b="0">
                <a:latin typeface="Arial" charset="0"/>
              </a:rPr>
              <a:t>If a company experiences a loss on impairment (decrease of value below historical cost), the loss reduces income and retained earnings. Thus, gains on revaluation increase equity but not net income, whereas losses decrease income and retained earnings (and therefore equity).</a:t>
            </a:r>
          </a:p>
        </p:txBody>
      </p:sp>
    </p:spTree>
    <p:extLst>
      <p:ext uri="{BB962C8B-B14F-4D97-AF65-F5344CB8AC3E}">
        <p14:creationId xmlns:p14="http://schemas.microsoft.com/office/powerpoint/2010/main" val="1209416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i="1">
                <a:solidFill>
                  <a:schemeClr val="bg2"/>
                </a:solidFill>
                <a:effectLst>
                  <a:outerShdw blurRad="38100" dist="38100" dir="2700000" algn="tl">
                    <a:srgbClr val="C0C0C0"/>
                  </a:outerShdw>
                </a:effectLst>
                <a:latin typeface="Arial" charset="0"/>
              </a:rPr>
              <a:t>LO 9  Explain revaluation accounting procedures.</a:t>
            </a:r>
            <a:endParaRPr lang="en-US" altLang="en-US" sz="1400" i="1">
              <a:solidFill>
                <a:schemeClr val="bg2"/>
              </a:solidFill>
              <a:effectLst>
                <a:outerShdw blurRad="38100" dist="38100" dir="2700000" algn="tl">
                  <a:srgbClr val="C0C0C0"/>
                </a:outerShdw>
              </a:effectLst>
              <a:latin typeface="Arial" charset="0"/>
            </a:endParaRPr>
          </a:p>
        </p:txBody>
      </p:sp>
      <p:pic>
        <p:nvPicPr>
          <p:cNvPr id="81923" name="Picture 3"/>
          <p:cNvPicPr>
            <a:picLocks noChangeAspect="1" noChangeArrowheads="1"/>
          </p:cNvPicPr>
          <p:nvPr/>
        </p:nvPicPr>
        <p:blipFill>
          <a:blip r:embed="rId3"/>
          <a:srcRect/>
          <a:stretch>
            <a:fillRect/>
          </a:stretch>
        </p:blipFill>
        <p:spPr bwMode="auto">
          <a:xfrm>
            <a:off x="381000" y="381000"/>
            <a:ext cx="8458200" cy="555625"/>
          </a:xfrm>
          <a:prstGeom prst="rect">
            <a:avLst/>
          </a:prstGeom>
          <a:noFill/>
          <a:ln w="28575" cap="sq">
            <a:noFill/>
            <a:miter lim="800000"/>
            <a:headEnd/>
            <a:tailEnd/>
          </a:ln>
        </p:spPr>
      </p:pic>
      <p:sp>
        <p:nvSpPr>
          <p:cNvPr id="81924" name="Rectangle 4"/>
          <p:cNvSpPr>
            <a:spLocks noChangeArrowheads="1"/>
          </p:cNvSpPr>
          <p:nvPr/>
        </p:nvSpPr>
        <p:spPr bwMode="auto">
          <a:xfrm>
            <a:off x="609600" y="1223963"/>
            <a:ext cx="8001000" cy="4816475"/>
          </a:xfrm>
          <a:prstGeom prst="rect">
            <a:avLst/>
          </a:prstGeom>
          <a:noFill/>
          <a:ln w="28575" cap="sq">
            <a:noFill/>
            <a:miter lim="800000"/>
            <a:headEnd/>
            <a:tailEnd/>
          </a:ln>
        </p:spPr>
        <p:txBody>
          <a:bodyPr>
            <a:spAutoFit/>
          </a:bodyPr>
          <a:lstStyle/>
          <a:p>
            <a:pPr marL="628650" lvl="1" indent="-457200" algn="l">
              <a:lnSpc>
                <a:spcPct val="125000"/>
              </a:lnSpc>
              <a:spcBef>
                <a:spcPct val="50000"/>
              </a:spcBef>
              <a:buFontTx/>
              <a:buAutoNum type="arabicPeriod" startAt="3"/>
            </a:pPr>
            <a:r>
              <a:rPr lang="en-US" sz="2000" b="0">
                <a:latin typeface="Arial" charset="0"/>
              </a:rPr>
              <a:t>If a revaluation increase reverses a decrease that was previously reported as an impairment loss, a company credits the revaluation increase to income using the account Recovery of Impairment Loss up to the amount of the prior loss. Any additional valuation increase above historical cost increases other comprehensive income and is credited to Unrealized Gain on Revaluation.</a:t>
            </a:r>
          </a:p>
          <a:p>
            <a:pPr marL="628650" lvl="1" indent="-457200" algn="l">
              <a:lnSpc>
                <a:spcPct val="125000"/>
              </a:lnSpc>
              <a:spcBef>
                <a:spcPct val="50000"/>
              </a:spcBef>
              <a:buFontTx/>
              <a:buAutoNum type="arabicPeriod" startAt="3"/>
            </a:pPr>
            <a:r>
              <a:rPr lang="en-US" sz="2000" b="0">
                <a:latin typeface="Arial" charset="0"/>
              </a:rPr>
              <a:t>If a revaluation decrease reverses an increase that was reported as an unrealized gain, a company first reduces other comprehensive income by eliminating the unrealized gain. Any additional valuation decrease reduces net income and is reported as a loss on impairment.</a:t>
            </a:r>
          </a:p>
        </p:txBody>
      </p:sp>
    </p:spTree>
    <p:extLst>
      <p:ext uri="{BB962C8B-B14F-4D97-AF65-F5344CB8AC3E}">
        <p14:creationId xmlns:p14="http://schemas.microsoft.com/office/powerpoint/2010/main" val="705348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Revaluation of Land</a:t>
            </a:r>
          </a:p>
        </p:txBody>
      </p:sp>
      <p:sp>
        <p:nvSpPr>
          <p:cNvPr id="1252355" name="Text Box 3"/>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576263" indent="-576263" algn="r">
              <a:spcBef>
                <a:spcPct val="50000"/>
              </a:spcBef>
              <a:defRPr/>
            </a:pPr>
            <a:r>
              <a:rPr lang="en-US" sz="1600" i="1">
                <a:solidFill>
                  <a:schemeClr val="bg2"/>
                </a:solidFill>
                <a:effectLst>
                  <a:outerShdw blurRad="38100" dist="38100" dir="2700000" algn="tl">
                    <a:srgbClr val="C0C0C0"/>
                  </a:outerShdw>
                </a:effectLst>
                <a:latin typeface="Arial" charset="0"/>
              </a:rPr>
              <a:t>LO 9</a:t>
            </a:r>
          </a:p>
        </p:txBody>
      </p:sp>
      <p:sp>
        <p:nvSpPr>
          <p:cNvPr id="82948" name="Text Box 4"/>
          <p:cNvSpPr txBox="1">
            <a:spLocks noChangeArrowheads="1"/>
          </p:cNvSpPr>
          <p:nvPr/>
        </p:nvSpPr>
        <p:spPr bwMode="auto">
          <a:xfrm>
            <a:off x="685800" y="129540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Revaluation—2010: Valuation Increase</a:t>
            </a:r>
          </a:p>
        </p:txBody>
      </p:sp>
      <p:sp>
        <p:nvSpPr>
          <p:cNvPr id="82949" name="Rectangle 5"/>
          <p:cNvSpPr>
            <a:spLocks noChangeArrowheads="1"/>
          </p:cNvSpPr>
          <p:nvPr/>
        </p:nvSpPr>
        <p:spPr bwMode="auto">
          <a:xfrm>
            <a:off x="609600" y="1905000"/>
            <a:ext cx="8305800" cy="1981200"/>
          </a:xfrm>
          <a:prstGeom prst="rect">
            <a:avLst/>
          </a:prstGeom>
          <a:solidFill>
            <a:schemeClr val="bg1"/>
          </a:solidFill>
          <a:ln w="28575" algn="ctr">
            <a:noFill/>
            <a:miter lim="800000"/>
            <a:headEnd/>
            <a:tailEnd/>
          </a:ln>
        </p:spPr>
        <p:txBody>
          <a:bodyPr lIns="182562" tIns="46038" rIns="182562" bIns="46038"/>
          <a:lstStyle/>
          <a:p>
            <a:pPr algn="l">
              <a:lnSpc>
                <a:spcPct val="115000"/>
              </a:lnSpc>
              <a:spcBef>
                <a:spcPct val="20000"/>
              </a:spcBef>
              <a:buClr>
                <a:schemeClr val="accent2"/>
              </a:buClr>
              <a:buSzPct val="75000"/>
              <a:buFont typeface="Wingdings" pitchFamily="2" charset="2"/>
              <a:buNone/>
            </a:pPr>
            <a:r>
              <a:rPr lang="en-US" sz="2000">
                <a:solidFill>
                  <a:srgbClr val="800000"/>
                </a:solidFill>
                <a:latin typeface="Arial" charset="0"/>
              </a:rPr>
              <a:t>Illustration:  </a:t>
            </a:r>
            <a:r>
              <a:rPr lang="en-US" sz="2000" b="0">
                <a:solidFill>
                  <a:schemeClr val="bg2"/>
                </a:solidFill>
                <a:latin typeface="Arial" charset="0"/>
              </a:rPr>
              <a:t>Unilever Group (GBR and NLD) purchased land on January 1, 2010, that cost €400,000. Unilever decides to report the land at fair value in subsequent periods. At December 31, 2010, an appraisal of the land indicates that its fair value is €520,000. Unilever makes the following entry to record the increase in fair value.</a:t>
            </a:r>
          </a:p>
        </p:txBody>
      </p:sp>
      <p:sp>
        <p:nvSpPr>
          <p:cNvPr id="1252358" name="Rectangle 6"/>
          <p:cNvSpPr>
            <a:spLocks noChangeArrowheads="1"/>
          </p:cNvSpPr>
          <p:nvPr/>
        </p:nvSpPr>
        <p:spPr bwMode="auto">
          <a:xfrm>
            <a:off x="838200" y="3838575"/>
            <a:ext cx="7772400" cy="885825"/>
          </a:xfrm>
          <a:prstGeom prst="rect">
            <a:avLst/>
          </a:prstGeom>
          <a:noFill/>
          <a:ln w="28575" cap="sq">
            <a:noFill/>
            <a:miter lim="800000"/>
            <a:headEnd/>
            <a:tailEnd/>
          </a:ln>
        </p:spPr>
        <p:txBody>
          <a:bodyPr>
            <a:spAutoFit/>
          </a:bodyPr>
          <a:lstStyle/>
          <a:p>
            <a:pPr marL="457200" indent="-457200" algn="l">
              <a:lnSpc>
                <a:spcPct val="130000"/>
              </a:lnSpc>
              <a:tabLst>
                <a:tab pos="6172200" algn="r"/>
                <a:tab pos="7429500" algn="r"/>
              </a:tabLst>
            </a:pPr>
            <a:r>
              <a:rPr lang="en-US" sz="2000" b="0">
                <a:latin typeface="Arial" charset="0"/>
              </a:rPr>
              <a:t>Land 	120,000</a:t>
            </a:r>
          </a:p>
          <a:p>
            <a:pPr marL="457200" indent="-457200" algn="l">
              <a:lnSpc>
                <a:spcPct val="130000"/>
              </a:lnSpc>
              <a:tabLst>
                <a:tab pos="6172200" algn="r"/>
                <a:tab pos="7429500" algn="r"/>
              </a:tabLst>
            </a:pPr>
            <a:r>
              <a:rPr lang="en-US" sz="2000" b="0">
                <a:latin typeface="Arial" charset="0"/>
              </a:rPr>
              <a:t>	Unrealized Gain on Revaluation—Land 		120,000</a:t>
            </a:r>
          </a:p>
        </p:txBody>
      </p:sp>
      <p:pic>
        <p:nvPicPr>
          <p:cNvPr id="82951" name="Picture 7"/>
          <p:cNvPicPr>
            <a:picLocks noChangeAspect="1" noChangeArrowheads="1"/>
          </p:cNvPicPr>
          <p:nvPr/>
        </p:nvPicPr>
        <p:blipFill>
          <a:blip r:embed="rId3"/>
          <a:srcRect/>
          <a:stretch>
            <a:fillRect/>
          </a:stretch>
        </p:blipFill>
        <p:spPr bwMode="auto">
          <a:xfrm>
            <a:off x="1109663" y="5064125"/>
            <a:ext cx="6891337" cy="1382713"/>
          </a:xfrm>
          <a:prstGeom prst="rect">
            <a:avLst/>
          </a:prstGeom>
          <a:noFill/>
          <a:ln w="28575" cap="sq">
            <a:noFill/>
            <a:miter lim="800000"/>
            <a:headEnd/>
            <a:tailEnd/>
          </a:ln>
        </p:spPr>
      </p:pic>
      <p:sp>
        <p:nvSpPr>
          <p:cNvPr id="82952" name="Text Box 8"/>
          <p:cNvSpPr txBox="1">
            <a:spLocks noChangeArrowheads="1"/>
          </p:cNvSpPr>
          <p:nvPr/>
        </p:nvSpPr>
        <p:spPr bwMode="auto">
          <a:xfrm>
            <a:off x="1566863" y="4953000"/>
            <a:ext cx="1447800" cy="274638"/>
          </a:xfrm>
          <a:prstGeom prst="rect">
            <a:avLst/>
          </a:prstGeom>
          <a:solidFill>
            <a:schemeClr val="bg1"/>
          </a:solidFill>
          <a:ln w="28575" algn="ctr">
            <a:noFill/>
            <a:miter lim="800000"/>
            <a:headEnd/>
            <a:tailEnd/>
          </a:ln>
        </p:spPr>
        <p:txBody>
          <a:bodyPr>
            <a:spAutoFit/>
          </a:bodyPr>
          <a:lstStyle/>
          <a:p>
            <a:pPr>
              <a:spcBef>
                <a:spcPct val="50000"/>
              </a:spcBef>
            </a:pPr>
            <a:r>
              <a:rPr lang="en-US" sz="1200">
                <a:solidFill>
                  <a:srgbClr val="CC0000"/>
                </a:solidFill>
                <a:latin typeface="Arial" charset="0"/>
              </a:rPr>
              <a:t>Illustration 11A-1</a:t>
            </a:r>
          </a:p>
        </p:txBody>
      </p:sp>
    </p:spTree>
    <p:extLst>
      <p:ext uri="{BB962C8B-B14F-4D97-AF65-F5344CB8AC3E}">
        <p14:creationId xmlns:p14="http://schemas.microsoft.com/office/powerpoint/2010/main" val="3297258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2358">
                                            <p:txEl>
                                              <p:pRg st="0" end="0"/>
                                            </p:txEl>
                                          </p:spTgt>
                                        </p:tgtEl>
                                        <p:attrNameLst>
                                          <p:attrName>style.visibility</p:attrName>
                                        </p:attrNameLst>
                                      </p:cBhvr>
                                      <p:to>
                                        <p:strVal val="visible"/>
                                      </p:to>
                                    </p:set>
                                    <p:animEffect transition="in" filter="wipe(left)">
                                      <p:cBhvr>
                                        <p:cTn id="7" dur="500"/>
                                        <p:tgtEl>
                                          <p:spTgt spid="1252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2358">
                                            <p:txEl>
                                              <p:pRg st="1" end="1"/>
                                            </p:txEl>
                                          </p:spTgt>
                                        </p:tgtEl>
                                        <p:attrNameLst>
                                          <p:attrName>style.visibility</p:attrName>
                                        </p:attrNameLst>
                                      </p:cBhvr>
                                      <p:to>
                                        <p:strVal val="visible"/>
                                      </p:to>
                                    </p:set>
                                    <p:animEffect transition="in" filter="wipe(left)">
                                      <p:cBhvr>
                                        <p:cTn id="12" dur="500"/>
                                        <p:tgtEl>
                                          <p:spTgt spid="12523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8"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Revaluation of Land</a:t>
            </a:r>
          </a:p>
        </p:txBody>
      </p:sp>
      <p:sp>
        <p:nvSpPr>
          <p:cNvPr id="1254403" name="Text Box 3"/>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576263" indent="-576263" algn="r">
              <a:spcBef>
                <a:spcPct val="50000"/>
              </a:spcBef>
              <a:defRPr/>
            </a:pPr>
            <a:r>
              <a:rPr lang="en-US" sz="1600" i="1">
                <a:solidFill>
                  <a:schemeClr val="bg2"/>
                </a:solidFill>
                <a:effectLst>
                  <a:outerShdw blurRad="38100" dist="38100" dir="2700000" algn="tl">
                    <a:srgbClr val="C0C0C0"/>
                  </a:outerShdw>
                </a:effectLst>
                <a:latin typeface="Arial" charset="0"/>
              </a:rPr>
              <a:t>LO 9</a:t>
            </a:r>
          </a:p>
        </p:txBody>
      </p:sp>
      <p:sp>
        <p:nvSpPr>
          <p:cNvPr id="83972" name="Text Box 4"/>
          <p:cNvSpPr txBox="1">
            <a:spLocks noChangeArrowheads="1"/>
          </p:cNvSpPr>
          <p:nvPr/>
        </p:nvSpPr>
        <p:spPr bwMode="auto">
          <a:xfrm>
            <a:off x="685800" y="129540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Revaluation—2011: Decrease below Cost</a:t>
            </a:r>
          </a:p>
        </p:txBody>
      </p:sp>
      <p:sp>
        <p:nvSpPr>
          <p:cNvPr id="83973" name="Rectangle 5"/>
          <p:cNvSpPr>
            <a:spLocks noChangeArrowheads="1"/>
          </p:cNvSpPr>
          <p:nvPr/>
        </p:nvSpPr>
        <p:spPr bwMode="auto">
          <a:xfrm>
            <a:off x="609600" y="1905000"/>
            <a:ext cx="7924800" cy="838200"/>
          </a:xfrm>
          <a:prstGeom prst="rect">
            <a:avLst/>
          </a:prstGeom>
          <a:solidFill>
            <a:schemeClr val="bg1"/>
          </a:solidFill>
          <a:ln w="28575" algn="ctr">
            <a:noFill/>
            <a:miter lim="800000"/>
            <a:headEnd/>
            <a:tailEnd/>
          </a:ln>
        </p:spPr>
        <p:txBody>
          <a:bodyPr lIns="182562" tIns="46038" rIns="182562" bIns="46038"/>
          <a:lstStyle/>
          <a:p>
            <a:pPr algn="l">
              <a:lnSpc>
                <a:spcPct val="115000"/>
              </a:lnSpc>
              <a:spcBef>
                <a:spcPct val="20000"/>
              </a:spcBef>
              <a:buClr>
                <a:schemeClr val="accent2"/>
              </a:buClr>
              <a:buSzPct val="75000"/>
              <a:buFont typeface="Wingdings" pitchFamily="2" charset="2"/>
              <a:buNone/>
            </a:pPr>
            <a:r>
              <a:rPr lang="en-US" sz="2000">
                <a:solidFill>
                  <a:srgbClr val="800000"/>
                </a:solidFill>
                <a:latin typeface="Arial" charset="0"/>
              </a:rPr>
              <a:t>Illustration:</a:t>
            </a:r>
            <a:r>
              <a:rPr lang="en-US" sz="2000" b="0">
                <a:solidFill>
                  <a:schemeClr val="bg2"/>
                </a:solidFill>
                <a:latin typeface="Arial" charset="0"/>
              </a:rPr>
              <a:t>  What happens if the land’s fair value at December 31, 2011, is €380,000, a decrease of €140,000 (€520,000 - €380,000)?</a:t>
            </a:r>
          </a:p>
        </p:txBody>
      </p:sp>
      <p:sp>
        <p:nvSpPr>
          <p:cNvPr id="1254406" name="Rectangle 6"/>
          <p:cNvSpPr>
            <a:spLocks noChangeArrowheads="1"/>
          </p:cNvSpPr>
          <p:nvPr/>
        </p:nvSpPr>
        <p:spPr bwMode="auto">
          <a:xfrm>
            <a:off x="838200" y="2819400"/>
            <a:ext cx="7772400" cy="1282700"/>
          </a:xfrm>
          <a:prstGeom prst="rect">
            <a:avLst/>
          </a:prstGeom>
          <a:noFill/>
          <a:ln w="28575" cap="sq">
            <a:noFill/>
            <a:miter lim="800000"/>
            <a:headEnd/>
            <a:tailEnd/>
          </a:ln>
        </p:spPr>
        <p:txBody>
          <a:bodyPr>
            <a:spAutoFit/>
          </a:bodyPr>
          <a:lstStyle/>
          <a:p>
            <a:pPr marL="457200" indent="-457200" algn="l">
              <a:lnSpc>
                <a:spcPct val="130000"/>
              </a:lnSpc>
              <a:tabLst>
                <a:tab pos="6172200" algn="r"/>
                <a:tab pos="7429500" algn="r"/>
              </a:tabLst>
            </a:pPr>
            <a:r>
              <a:rPr lang="en-US" sz="2000" b="0">
                <a:latin typeface="Arial" charset="0"/>
              </a:rPr>
              <a:t>Unrealized Gain on Revaluation—Land 	120,000</a:t>
            </a:r>
          </a:p>
          <a:p>
            <a:pPr marL="457200" indent="-457200" algn="l">
              <a:lnSpc>
                <a:spcPct val="130000"/>
              </a:lnSpc>
              <a:tabLst>
                <a:tab pos="6172200" algn="r"/>
                <a:tab pos="7429500" algn="r"/>
              </a:tabLst>
            </a:pPr>
            <a:r>
              <a:rPr lang="en-US" sz="2000" b="0">
                <a:latin typeface="Arial" charset="0"/>
              </a:rPr>
              <a:t>Loss on Impairment 	20,000</a:t>
            </a:r>
          </a:p>
          <a:p>
            <a:pPr marL="457200" indent="-457200" algn="l">
              <a:lnSpc>
                <a:spcPct val="130000"/>
              </a:lnSpc>
              <a:tabLst>
                <a:tab pos="6172200" algn="r"/>
                <a:tab pos="7429500" algn="r"/>
              </a:tabLst>
            </a:pPr>
            <a:r>
              <a:rPr lang="en-US" sz="2000" b="0">
                <a:latin typeface="Arial" charset="0"/>
              </a:rPr>
              <a:t>	Land 		140,000</a:t>
            </a:r>
          </a:p>
        </p:txBody>
      </p:sp>
      <p:pic>
        <p:nvPicPr>
          <p:cNvPr id="83975" name="Picture 9"/>
          <p:cNvPicPr>
            <a:picLocks noChangeAspect="1" noChangeArrowheads="1"/>
          </p:cNvPicPr>
          <p:nvPr/>
        </p:nvPicPr>
        <p:blipFill>
          <a:blip r:embed="rId3"/>
          <a:srcRect/>
          <a:stretch>
            <a:fillRect/>
          </a:stretch>
        </p:blipFill>
        <p:spPr bwMode="auto">
          <a:xfrm>
            <a:off x="1066800" y="4343400"/>
            <a:ext cx="7162800" cy="2200275"/>
          </a:xfrm>
          <a:prstGeom prst="rect">
            <a:avLst/>
          </a:prstGeom>
          <a:noFill/>
          <a:ln w="28575" cap="sq">
            <a:noFill/>
            <a:miter lim="800000"/>
            <a:headEnd/>
            <a:tailEnd/>
          </a:ln>
        </p:spPr>
      </p:pic>
      <p:sp>
        <p:nvSpPr>
          <p:cNvPr id="83976" name="Text Box 10"/>
          <p:cNvSpPr txBox="1">
            <a:spLocks noChangeArrowheads="1"/>
          </p:cNvSpPr>
          <p:nvPr/>
        </p:nvSpPr>
        <p:spPr bwMode="auto">
          <a:xfrm>
            <a:off x="1905000" y="4221163"/>
            <a:ext cx="1447800" cy="287337"/>
          </a:xfrm>
          <a:prstGeom prst="rect">
            <a:avLst/>
          </a:prstGeom>
          <a:solidFill>
            <a:schemeClr val="bg1"/>
          </a:solidFill>
          <a:ln w="12700" algn="ctr">
            <a:solidFill>
              <a:srgbClr val="008000"/>
            </a:solidFill>
            <a:miter lim="800000"/>
            <a:headEnd/>
            <a:tailEnd/>
          </a:ln>
        </p:spPr>
        <p:txBody>
          <a:bodyPr>
            <a:spAutoFit/>
          </a:bodyPr>
          <a:lstStyle/>
          <a:p>
            <a:pPr algn="r">
              <a:spcBef>
                <a:spcPct val="50000"/>
              </a:spcBef>
            </a:pPr>
            <a:r>
              <a:rPr lang="en-US" sz="1200">
                <a:solidFill>
                  <a:srgbClr val="CC0000"/>
                </a:solidFill>
                <a:latin typeface="Arial" charset="0"/>
              </a:rPr>
              <a:t>Illustration 11A-2</a:t>
            </a:r>
          </a:p>
        </p:txBody>
      </p:sp>
    </p:spTree>
    <p:extLst>
      <p:ext uri="{BB962C8B-B14F-4D97-AF65-F5344CB8AC3E}">
        <p14:creationId xmlns:p14="http://schemas.microsoft.com/office/powerpoint/2010/main" val="2046342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4406">
                                            <p:txEl>
                                              <p:pRg st="0" end="0"/>
                                            </p:txEl>
                                          </p:spTgt>
                                        </p:tgtEl>
                                        <p:attrNameLst>
                                          <p:attrName>style.visibility</p:attrName>
                                        </p:attrNameLst>
                                      </p:cBhvr>
                                      <p:to>
                                        <p:strVal val="visible"/>
                                      </p:to>
                                    </p:set>
                                    <p:animEffect transition="in" filter="wipe(left)">
                                      <p:cBhvr>
                                        <p:cTn id="7" dur="500"/>
                                        <p:tgtEl>
                                          <p:spTgt spid="12544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4406">
                                            <p:txEl>
                                              <p:pRg st="1" end="1"/>
                                            </p:txEl>
                                          </p:spTgt>
                                        </p:tgtEl>
                                        <p:attrNameLst>
                                          <p:attrName>style.visibility</p:attrName>
                                        </p:attrNameLst>
                                      </p:cBhvr>
                                      <p:to>
                                        <p:strVal val="visible"/>
                                      </p:to>
                                    </p:set>
                                    <p:animEffect transition="in" filter="wipe(left)">
                                      <p:cBhvr>
                                        <p:cTn id="12" dur="500"/>
                                        <p:tgtEl>
                                          <p:spTgt spid="12544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4406">
                                            <p:txEl>
                                              <p:pRg st="2" end="2"/>
                                            </p:txEl>
                                          </p:spTgt>
                                        </p:tgtEl>
                                        <p:attrNameLst>
                                          <p:attrName>style.visibility</p:attrName>
                                        </p:attrNameLst>
                                      </p:cBhvr>
                                      <p:to>
                                        <p:strVal val="visible"/>
                                      </p:to>
                                    </p:set>
                                    <p:animEffect transition="in" filter="wipe(left)">
                                      <p:cBhvr>
                                        <p:cTn id="17" dur="500"/>
                                        <p:tgtEl>
                                          <p:spTgt spid="12544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0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Revaluation of Land</a:t>
            </a:r>
          </a:p>
        </p:txBody>
      </p:sp>
      <p:sp>
        <p:nvSpPr>
          <p:cNvPr id="1256451" name="Text Box 3"/>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576263" indent="-576263" algn="r">
              <a:spcBef>
                <a:spcPct val="50000"/>
              </a:spcBef>
              <a:defRPr/>
            </a:pPr>
            <a:r>
              <a:rPr lang="en-US" sz="1600" i="1">
                <a:solidFill>
                  <a:schemeClr val="bg2"/>
                </a:solidFill>
                <a:effectLst>
                  <a:outerShdw blurRad="38100" dist="38100" dir="2700000" algn="tl">
                    <a:srgbClr val="C0C0C0"/>
                  </a:outerShdw>
                </a:effectLst>
                <a:latin typeface="Arial" charset="0"/>
              </a:rPr>
              <a:t>LO 9</a:t>
            </a:r>
          </a:p>
        </p:txBody>
      </p:sp>
      <p:sp>
        <p:nvSpPr>
          <p:cNvPr id="84996" name="Text Box 4"/>
          <p:cNvSpPr txBox="1">
            <a:spLocks noChangeArrowheads="1"/>
          </p:cNvSpPr>
          <p:nvPr/>
        </p:nvSpPr>
        <p:spPr bwMode="auto">
          <a:xfrm>
            <a:off x="685800" y="129540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Revaluation—2012: Recovery of Loss</a:t>
            </a:r>
          </a:p>
        </p:txBody>
      </p:sp>
      <p:sp>
        <p:nvSpPr>
          <p:cNvPr id="84997" name="Rectangle 5"/>
          <p:cNvSpPr>
            <a:spLocks noChangeArrowheads="1"/>
          </p:cNvSpPr>
          <p:nvPr/>
        </p:nvSpPr>
        <p:spPr bwMode="auto">
          <a:xfrm>
            <a:off x="609600" y="1905000"/>
            <a:ext cx="8305800" cy="838200"/>
          </a:xfrm>
          <a:prstGeom prst="rect">
            <a:avLst/>
          </a:prstGeom>
          <a:solidFill>
            <a:schemeClr val="bg1"/>
          </a:solidFill>
          <a:ln w="28575" algn="ctr">
            <a:noFill/>
            <a:miter lim="800000"/>
            <a:headEnd/>
            <a:tailEnd/>
          </a:ln>
        </p:spPr>
        <p:txBody>
          <a:bodyPr lIns="182562" tIns="46038" rIns="182562" bIns="46038"/>
          <a:lstStyle/>
          <a:p>
            <a:pPr algn="l">
              <a:lnSpc>
                <a:spcPct val="115000"/>
              </a:lnSpc>
              <a:spcBef>
                <a:spcPct val="20000"/>
              </a:spcBef>
              <a:buClr>
                <a:schemeClr val="accent2"/>
              </a:buClr>
              <a:buSzPct val="75000"/>
              <a:buFont typeface="Wingdings" pitchFamily="2" charset="2"/>
              <a:buNone/>
            </a:pPr>
            <a:r>
              <a:rPr lang="en-US" sz="2000">
                <a:solidFill>
                  <a:srgbClr val="800000"/>
                </a:solidFill>
                <a:latin typeface="Arial" charset="0"/>
              </a:rPr>
              <a:t>Illustration:</a:t>
            </a:r>
            <a:r>
              <a:rPr lang="en-US" sz="2000" b="0">
                <a:solidFill>
                  <a:schemeClr val="bg2"/>
                </a:solidFill>
                <a:latin typeface="Arial" charset="0"/>
              </a:rPr>
              <a:t>  At December 31, 2012, Unilever’s land value increases to €415,000, an increase of €35,000 (€415,000 -  €380,000).</a:t>
            </a:r>
          </a:p>
        </p:txBody>
      </p:sp>
      <p:sp>
        <p:nvSpPr>
          <p:cNvPr id="1256454" name="Rectangle 6"/>
          <p:cNvSpPr>
            <a:spLocks noChangeArrowheads="1"/>
          </p:cNvSpPr>
          <p:nvPr/>
        </p:nvSpPr>
        <p:spPr bwMode="auto">
          <a:xfrm>
            <a:off x="838200" y="2743200"/>
            <a:ext cx="7772400" cy="1282700"/>
          </a:xfrm>
          <a:prstGeom prst="rect">
            <a:avLst/>
          </a:prstGeom>
          <a:noFill/>
          <a:ln w="28575" cap="sq">
            <a:noFill/>
            <a:miter lim="800000"/>
            <a:headEnd/>
            <a:tailEnd/>
          </a:ln>
        </p:spPr>
        <p:txBody>
          <a:bodyPr>
            <a:spAutoFit/>
          </a:bodyPr>
          <a:lstStyle/>
          <a:p>
            <a:pPr marL="457200" indent="-457200" algn="l">
              <a:lnSpc>
                <a:spcPct val="130000"/>
              </a:lnSpc>
              <a:tabLst>
                <a:tab pos="6172200" algn="r"/>
                <a:tab pos="7429500" algn="r"/>
              </a:tabLst>
            </a:pPr>
            <a:r>
              <a:rPr lang="en-US" sz="2000" b="0">
                <a:latin typeface="Arial" charset="0"/>
              </a:rPr>
              <a:t>Land 	35,000</a:t>
            </a:r>
          </a:p>
          <a:p>
            <a:pPr marL="457200" indent="-457200" algn="l">
              <a:lnSpc>
                <a:spcPct val="130000"/>
              </a:lnSpc>
              <a:tabLst>
                <a:tab pos="6172200" algn="r"/>
                <a:tab pos="7429500" algn="r"/>
              </a:tabLst>
            </a:pPr>
            <a:r>
              <a:rPr lang="en-US" sz="2000" b="0">
                <a:latin typeface="Arial" charset="0"/>
              </a:rPr>
              <a:t>	Unrealized Gain on Revaluation—Land 		15,000</a:t>
            </a:r>
          </a:p>
          <a:p>
            <a:pPr marL="457200" indent="-457200" algn="l">
              <a:lnSpc>
                <a:spcPct val="130000"/>
              </a:lnSpc>
              <a:tabLst>
                <a:tab pos="6172200" algn="r"/>
                <a:tab pos="7429500" algn="r"/>
              </a:tabLst>
            </a:pPr>
            <a:r>
              <a:rPr lang="en-US" sz="2000" b="0">
                <a:latin typeface="Arial" charset="0"/>
              </a:rPr>
              <a:t>	Recovery of Impairment Loss 		20,000</a:t>
            </a:r>
          </a:p>
        </p:txBody>
      </p:sp>
      <p:sp>
        <p:nvSpPr>
          <p:cNvPr id="84999" name="Text Box 8"/>
          <p:cNvSpPr txBox="1">
            <a:spLocks noChangeArrowheads="1"/>
          </p:cNvSpPr>
          <p:nvPr/>
        </p:nvSpPr>
        <p:spPr bwMode="auto">
          <a:xfrm>
            <a:off x="7086600" y="4373563"/>
            <a:ext cx="1447800" cy="274637"/>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11A-3</a:t>
            </a:r>
          </a:p>
        </p:txBody>
      </p:sp>
      <p:pic>
        <p:nvPicPr>
          <p:cNvPr id="85000" name="Picture 9"/>
          <p:cNvPicPr>
            <a:picLocks noChangeAspect="1" noChangeArrowheads="1"/>
          </p:cNvPicPr>
          <p:nvPr/>
        </p:nvPicPr>
        <p:blipFill>
          <a:blip r:embed="rId3"/>
          <a:srcRect/>
          <a:stretch>
            <a:fillRect/>
          </a:stretch>
        </p:blipFill>
        <p:spPr bwMode="auto">
          <a:xfrm>
            <a:off x="1219200" y="4191000"/>
            <a:ext cx="5715000" cy="2468563"/>
          </a:xfrm>
          <a:prstGeom prst="rect">
            <a:avLst/>
          </a:prstGeom>
          <a:noFill/>
          <a:ln w="28575" cap="sq">
            <a:noFill/>
            <a:miter lim="800000"/>
            <a:headEnd/>
            <a:tailEnd/>
          </a:ln>
        </p:spPr>
      </p:pic>
    </p:spTree>
    <p:extLst>
      <p:ext uri="{BB962C8B-B14F-4D97-AF65-F5344CB8AC3E}">
        <p14:creationId xmlns:p14="http://schemas.microsoft.com/office/powerpoint/2010/main" val="46408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6454">
                                            <p:txEl>
                                              <p:pRg st="0" end="0"/>
                                            </p:txEl>
                                          </p:spTgt>
                                        </p:tgtEl>
                                        <p:attrNameLst>
                                          <p:attrName>style.visibility</p:attrName>
                                        </p:attrNameLst>
                                      </p:cBhvr>
                                      <p:to>
                                        <p:strVal val="visible"/>
                                      </p:to>
                                    </p:set>
                                    <p:animEffect transition="in" filter="wipe(left)">
                                      <p:cBhvr>
                                        <p:cTn id="7" dur="500"/>
                                        <p:tgtEl>
                                          <p:spTgt spid="12564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6454">
                                            <p:txEl>
                                              <p:pRg st="1" end="1"/>
                                            </p:txEl>
                                          </p:spTgt>
                                        </p:tgtEl>
                                        <p:attrNameLst>
                                          <p:attrName>style.visibility</p:attrName>
                                        </p:attrNameLst>
                                      </p:cBhvr>
                                      <p:to>
                                        <p:strVal val="visible"/>
                                      </p:to>
                                    </p:set>
                                    <p:animEffect transition="in" filter="wipe(left)">
                                      <p:cBhvr>
                                        <p:cTn id="12" dur="500"/>
                                        <p:tgtEl>
                                          <p:spTgt spid="12564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6454">
                                            <p:txEl>
                                              <p:pRg st="2" end="2"/>
                                            </p:txEl>
                                          </p:spTgt>
                                        </p:tgtEl>
                                        <p:attrNameLst>
                                          <p:attrName>style.visibility</p:attrName>
                                        </p:attrNameLst>
                                      </p:cBhvr>
                                      <p:to>
                                        <p:strVal val="visible"/>
                                      </p:to>
                                    </p:set>
                                    <p:animEffect transition="in" filter="wipe(left)">
                                      <p:cBhvr>
                                        <p:cTn id="17" dur="500"/>
                                        <p:tgtEl>
                                          <p:spTgt spid="12564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5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838200" y="1447800"/>
            <a:ext cx="7772400" cy="4060825"/>
          </a:xfrm>
          <a:prstGeom prst="rect">
            <a:avLst/>
          </a:prstGeom>
          <a:noFill/>
          <a:ln w="9525">
            <a:noFill/>
            <a:miter lim="800000"/>
            <a:headEnd/>
            <a:tailEnd/>
          </a:ln>
        </p:spPr>
        <p:txBody>
          <a:bodyPr lIns="92075" tIns="46038" rIns="92075" bIns="46038">
            <a:spAutoFit/>
          </a:bodyPr>
          <a:lstStyle/>
          <a:p>
            <a:pPr algn="l">
              <a:lnSpc>
                <a:spcPct val="130000"/>
              </a:lnSpc>
            </a:pPr>
            <a:r>
              <a:rPr lang="en-US" altLang="en-US" sz="2000" b="0">
                <a:solidFill>
                  <a:schemeClr val="tx1"/>
                </a:solidFill>
                <a:latin typeface="Arial" charset="0"/>
              </a:rPr>
              <a:t>Copyright © 2011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Copyright</a:t>
            </a:r>
          </a:p>
        </p:txBody>
      </p:sp>
    </p:spTree>
    <p:extLst>
      <p:ext uri="{BB962C8B-B14F-4D97-AF65-F5344CB8AC3E}">
        <p14:creationId xmlns:p14="http://schemas.microsoft.com/office/powerpoint/2010/main" val="254223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76</a:t>
            </a:fld>
            <a:endParaRPr lang="en-US"/>
          </a:p>
        </p:txBody>
      </p:sp>
      <p:sp>
        <p:nvSpPr>
          <p:cNvPr id="7" name="Title 6"/>
          <p:cNvSpPr>
            <a:spLocks noGrp="1"/>
          </p:cNvSpPr>
          <p:nvPr/>
        </p:nvSpPr>
        <p:spPr>
          <a:xfrm>
            <a:off x="457200" y="571500"/>
            <a:ext cx="8229600" cy="571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itle 6"/>
          <p:cNvSpPr>
            <a:spLocks noGrp="1"/>
          </p:cNvSpPr>
          <p:nvPr>
            <p:ph type="title"/>
          </p:nvPr>
        </p:nvSpPr>
        <p:spPr>
          <a:xfrm>
            <a:off x="533400" y="990600"/>
            <a:ext cx="8229600" cy="17526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7175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020933" name="Text Box 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2  Identify the factors involved in the depreciation process.</a:t>
            </a:r>
          </a:p>
        </p:txBody>
      </p:sp>
      <p:sp>
        <p:nvSpPr>
          <p:cNvPr id="21508" name="Text Box 6"/>
          <p:cNvSpPr txBox="1">
            <a:spLocks noChangeArrowheads="1"/>
          </p:cNvSpPr>
          <p:nvPr/>
        </p:nvSpPr>
        <p:spPr bwMode="auto">
          <a:xfrm>
            <a:off x="965200" y="2141538"/>
            <a:ext cx="7861300" cy="493712"/>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buSzPct val="80000"/>
            </a:pPr>
            <a:r>
              <a:rPr lang="en-US" sz="2400" b="0">
                <a:solidFill>
                  <a:schemeClr val="tx1"/>
                </a:solidFill>
                <a:latin typeface="Arial" charset="0"/>
              </a:rPr>
              <a:t>Three basic questions</a:t>
            </a:r>
            <a:r>
              <a:rPr lang="en-US" sz="2200" b="0">
                <a:solidFill>
                  <a:schemeClr val="tx1"/>
                </a:solidFill>
                <a:latin typeface="Arial" charset="0"/>
              </a:rPr>
              <a:t>:</a:t>
            </a:r>
          </a:p>
        </p:txBody>
      </p:sp>
      <p:sp>
        <p:nvSpPr>
          <p:cNvPr id="21509" name="Text Box 7"/>
          <p:cNvSpPr txBox="1">
            <a:spLocks noChangeArrowheads="1"/>
          </p:cNvSpPr>
          <p:nvPr/>
        </p:nvSpPr>
        <p:spPr bwMode="auto">
          <a:xfrm>
            <a:off x="685800" y="1462088"/>
            <a:ext cx="8001000" cy="519112"/>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Factors Involved in the Depreciation Process</a:t>
            </a:r>
          </a:p>
        </p:txBody>
      </p:sp>
      <p:sp>
        <p:nvSpPr>
          <p:cNvPr id="21510" name="Text Box 8"/>
          <p:cNvSpPr txBox="1">
            <a:spLocks noChangeArrowheads="1"/>
          </p:cNvSpPr>
          <p:nvPr/>
        </p:nvSpPr>
        <p:spPr bwMode="auto">
          <a:xfrm>
            <a:off x="977900" y="2686050"/>
            <a:ext cx="8013700" cy="1733550"/>
          </a:xfrm>
          <a:prstGeom prst="rect">
            <a:avLst/>
          </a:prstGeom>
          <a:noFill/>
          <a:ln w="28575" cap="sq">
            <a:noFill/>
            <a:miter lim="800000"/>
            <a:headEnd type="none" w="sm" len="sm"/>
            <a:tailEnd type="none" w="sm" len="sm"/>
          </a:ln>
        </p:spPr>
        <p:txBody>
          <a:bodyPr>
            <a:spAutoFit/>
          </a:bodyPr>
          <a:lstStyle/>
          <a:p>
            <a:pPr marL="574675" indent="-574675" algn="l">
              <a:lnSpc>
                <a:spcPct val="130000"/>
              </a:lnSpc>
              <a:spcBef>
                <a:spcPct val="50000"/>
              </a:spcBef>
              <a:buClr>
                <a:srgbClr val="800000"/>
              </a:buClr>
              <a:buFontTx/>
              <a:buAutoNum type="arabicParenBoth"/>
            </a:pPr>
            <a:r>
              <a:rPr lang="en-US" sz="2200" b="0">
                <a:solidFill>
                  <a:schemeClr val="tx1"/>
                </a:solidFill>
                <a:latin typeface="Arial" charset="0"/>
              </a:rPr>
              <a:t>What depreciable base is to be used?</a:t>
            </a:r>
          </a:p>
          <a:p>
            <a:pPr marL="574675" indent="-574675" algn="l">
              <a:lnSpc>
                <a:spcPct val="130000"/>
              </a:lnSpc>
              <a:spcBef>
                <a:spcPct val="50000"/>
              </a:spcBef>
              <a:buClr>
                <a:srgbClr val="800000"/>
              </a:buClr>
              <a:buFontTx/>
              <a:buAutoNum type="arabicParenBoth"/>
            </a:pPr>
            <a:r>
              <a:rPr lang="en-US" sz="2200" b="0">
                <a:solidFill>
                  <a:schemeClr val="tx1"/>
                </a:solidFill>
                <a:latin typeface="Arial" charset="0"/>
              </a:rPr>
              <a:t>What is the asset’s useful life?</a:t>
            </a:r>
          </a:p>
          <a:p>
            <a:pPr marL="574675" indent="-574675" algn="l">
              <a:lnSpc>
                <a:spcPct val="130000"/>
              </a:lnSpc>
              <a:spcBef>
                <a:spcPct val="50000"/>
              </a:spcBef>
              <a:buClr>
                <a:srgbClr val="800000"/>
              </a:buClr>
              <a:buFontTx/>
              <a:buAutoNum type="arabicParenBoth"/>
            </a:pPr>
            <a:r>
              <a:rPr lang="en-US" sz="2200" b="0">
                <a:solidFill>
                  <a:schemeClr val="tx1"/>
                </a:solidFill>
                <a:latin typeface="Arial" charset="0"/>
              </a:rPr>
              <a:t>What method of cost apportionment is best?</a:t>
            </a:r>
          </a:p>
        </p:txBody>
      </p:sp>
    </p:spTree>
    <p:extLst>
      <p:ext uri="{BB962C8B-B14F-4D97-AF65-F5344CB8AC3E}">
        <p14:creationId xmlns:p14="http://schemas.microsoft.com/office/powerpoint/2010/main" val="1549916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Depreciation - Method of Cost Allocation</a:t>
            </a:r>
          </a:p>
        </p:txBody>
      </p:sp>
      <p:sp>
        <p:nvSpPr>
          <p:cNvPr id="1101827"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2  Identify the factors involved in the depreciation process.</a:t>
            </a:r>
          </a:p>
        </p:txBody>
      </p:sp>
      <p:sp>
        <p:nvSpPr>
          <p:cNvPr id="22532" name="Text Box 4"/>
          <p:cNvSpPr txBox="1">
            <a:spLocks noChangeArrowheads="1"/>
          </p:cNvSpPr>
          <p:nvPr/>
        </p:nvSpPr>
        <p:spPr bwMode="auto">
          <a:xfrm>
            <a:off x="965200" y="2173288"/>
            <a:ext cx="7861300" cy="493712"/>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buSzPct val="80000"/>
            </a:pPr>
            <a:r>
              <a:rPr lang="en-US" sz="2400">
                <a:solidFill>
                  <a:schemeClr val="tx1"/>
                </a:solidFill>
                <a:latin typeface="Arial" charset="0"/>
              </a:rPr>
              <a:t>Depreciable Base</a:t>
            </a:r>
            <a:endParaRPr lang="en-US" sz="2200">
              <a:solidFill>
                <a:schemeClr val="tx1"/>
              </a:solidFill>
              <a:latin typeface="Arial" charset="0"/>
            </a:endParaRPr>
          </a:p>
        </p:txBody>
      </p:sp>
      <p:sp>
        <p:nvSpPr>
          <p:cNvPr id="22533" name="Text Box 5"/>
          <p:cNvSpPr txBox="1">
            <a:spLocks noChangeArrowheads="1"/>
          </p:cNvSpPr>
          <p:nvPr/>
        </p:nvSpPr>
        <p:spPr bwMode="auto">
          <a:xfrm>
            <a:off x="685800" y="1462088"/>
            <a:ext cx="8001000" cy="519112"/>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Factors Involved in the Depreciation Process</a:t>
            </a:r>
          </a:p>
        </p:txBody>
      </p:sp>
      <p:sp>
        <p:nvSpPr>
          <p:cNvPr id="22534" name="Text Box 8"/>
          <p:cNvSpPr txBox="1">
            <a:spLocks noChangeArrowheads="1"/>
          </p:cNvSpPr>
          <p:nvPr/>
        </p:nvSpPr>
        <p:spPr bwMode="auto">
          <a:xfrm>
            <a:off x="5791200" y="2849563"/>
            <a:ext cx="1600200" cy="274637"/>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11-1</a:t>
            </a:r>
          </a:p>
        </p:txBody>
      </p:sp>
      <p:pic>
        <p:nvPicPr>
          <p:cNvPr id="22535" name="Picture 9"/>
          <p:cNvPicPr>
            <a:picLocks noChangeAspect="1" noChangeArrowheads="1"/>
          </p:cNvPicPr>
          <p:nvPr/>
        </p:nvPicPr>
        <p:blipFill>
          <a:blip r:embed="rId3"/>
          <a:srcRect/>
          <a:stretch>
            <a:fillRect/>
          </a:stretch>
        </p:blipFill>
        <p:spPr bwMode="auto">
          <a:xfrm>
            <a:off x="1752600" y="3124200"/>
            <a:ext cx="5572125" cy="1679575"/>
          </a:xfrm>
          <a:prstGeom prst="rect">
            <a:avLst/>
          </a:prstGeom>
          <a:noFill/>
          <a:ln w="28575" cap="sq">
            <a:noFill/>
            <a:miter lim="800000"/>
            <a:headEnd/>
            <a:tailEnd/>
          </a:ln>
        </p:spPr>
      </p:pic>
    </p:spTree>
    <p:extLst>
      <p:ext uri="{BB962C8B-B14F-4D97-AF65-F5344CB8AC3E}">
        <p14:creationId xmlns:p14="http://schemas.microsoft.com/office/powerpoint/2010/main" val="801494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4258</Words>
  <Application>Microsoft Office PowerPoint</Application>
  <PresentationFormat>On-screen Show (4:3)</PresentationFormat>
  <Paragraphs>554</Paragraphs>
  <Slides>76</Slides>
  <Notes>74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79" baseType="lpstr">
      <vt:lpstr>Office Theme</vt:lpstr>
      <vt:lpstr>Slide</vt:lpstr>
      <vt:lpstr>Worksheet</vt:lpstr>
      <vt:lpstr>DEPRECIATION, IMPAIRMENTS, AND DEPLETION</vt:lpstr>
      <vt:lpstr>KEMAMPUAN AKHIR YANG DIHARAPKAN</vt:lpstr>
      <vt:lpstr>PowerPoint Presentation</vt:lpstr>
      <vt:lpstr>PowerPoint Presentation</vt:lpstr>
      <vt:lpstr>Learning Objectives</vt:lpstr>
      <vt:lpstr>Depreciation, Impairments, and Depletion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Depreciation - Method of Cost Allocation</vt:lpstr>
      <vt:lpstr>Change in Estimate Example</vt:lpstr>
      <vt:lpstr>Change in Estimate Example</vt:lpstr>
      <vt:lpstr>Change in Estimate Example</vt:lpstr>
      <vt:lpstr>Impairments</vt:lpstr>
      <vt:lpstr>Impairments</vt:lpstr>
      <vt:lpstr>Impairments</vt:lpstr>
      <vt:lpstr>Impairments</vt:lpstr>
      <vt:lpstr>Impairments</vt:lpstr>
      <vt:lpstr>Impairments</vt:lpstr>
      <vt:lpstr>Impairments</vt:lpstr>
      <vt:lpstr>Impairments</vt:lpstr>
      <vt:lpstr>Impairments</vt:lpstr>
      <vt:lpstr>Impairments</vt:lpstr>
      <vt:lpstr>Impairments</vt:lpstr>
      <vt:lpstr>Impairments</vt:lpstr>
      <vt:lpstr>Impairments</vt:lpstr>
      <vt:lpstr>Impairments</vt:lpstr>
      <vt:lpstr>Impairments</vt:lpstr>
      <vt:lpstr>Impairments</vt:lpstr>
      <vt:lpstr>Depletion</vt:lpstr>
      <vt:lpstr>Depletion</vt:lpstr>
      <vt:lpstr>Depletion</vt:lpstr>
      <vt:lpstr>Depletion</vt:lpstr>
      <vt:lpstr>Depletion</vt:lpstr>
      <vt:lpstr>Depletion</vt:lpstr>
      <vt:lpstr>Depletion</vt:lpstr>
      <vt:lpstr>Depletion</vt:lpstr>
      <vt:lpstr>Revaluations</vt:lpstr>
      <vt:lpstr>Revaluations</vt:lpstr>
      <vt:lpstr>Revaluations</vt:lpstr>
      <vt:lpstr>Revaluations</vt:lpstr>
      <vt:lpstr>Revaluations</vt:lpstr>
      <vt:lpstr>Revaluations</vt:lpstr>
      <vt:lpstr>Presentation and Analysis</vt:lpstr>
      <vt:lpstr>Presentation and Analysis</vt:lpstr>
      <vt:lpstr>Presentation and Analysis</vt:lpstr>
      <vt:lpstr>Presentation and Analysis</vt:lpstr>
      <vt:lpstr>Presentation and Analysis</vt:lpstr>
      <vt:lpstr>Presentation and Analysis</vt:lpstr>
      <vt:lpstr>PowerPoint Presentation</vt:lpstr>
      <vt:lpstr>PowerPoint Presentation</vt:lpstr>
      <vt:lpstr>PowerPoint Presentation</vt:lpstr>
      <vt:lpstr>PowerPoint Presentation</vt:lpstr>
      <vt:lpstr>Revaluation of Land</vt:lpstr>
      <vt:lpstr>Revaluation of Land</vt:lpstr>
      <vt:lpstr>Revaluation of Land</vt:lpstr>
      <vt:lpstr>Copyright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Yani</cp:lastModifiedBy>
  <cp:revision>43</cp:revision>
  <dcterms:created xsi:type="dcterms:W3CDTF">2017-09-09T11:34:57Z</dcterms:created>
  <dcterms:modified xsi:type="dcterms:W3CDTF">2017-09-18T08:01:22Z</dcterms:modified>
</cp:coreProperties>
</file>