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1"/>
  </p:notesMasterIdLst>
  <p:handoutMasterIdLst>
    <p:handoutMasterId r:id="rId62"/>
  </p:handoutMasterIdLst>
  <p:sldIdLst>
    <p:sldId id="262" r:id="rId2"/>
    <p:sldId id="356" r:id="rId3"/>
    <p:sldId id="358" r:id="rId4"/>
    <p:sldId id="359"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89" r:id="rId35"/>
    <p:sldId id="390" r:id="rId36"/>
    <p:sldId id="391" r:id="rId37"/>
    <p:sldId id="392" r:id="rId38"/>
    <p:sldId id="393" r:id="rId39"/>
    <p:sldId id="394" r:id="rId40"/>
    <p:sldId id="395" r:id="rId41"/>
    <p:sldId id="396" r:id="rId42"/>
    <p:sldId id="397" r:id="rId43"/>
    <p:sldId id="398" r:id="rId44"/>
    <p:sldId id="39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413" r:id="rId59"/>
    <p:sldId id="41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Perancangan Tata Letak Fasilitas</a:t>
            </a:r>
            <a:endParaRPr lang="en-US"/>
          </a:p>
        </p:txBody>
      </p:sp>
      <p:sp>
        <p:nvSpPr>
          <p:cNvPr id="5" name="Date Placeholder 4"/>
          <p:cNvSpPr>
            <a:spLocks noGrp="1"/>
          </p:cNvSpPr>
          <p:nvPr>
            <p:ph type="dt" idx="11"/>
          </p:nvPr>
        </p:nvSpPr>
        <p:spPr/>
        <p:txBody>
          <a:bodyPr/>
          <a:lstStyle/>
          <a:p>
            <a:r>
              <a:rPr lang="en-US" smtClean="0"/>
              <a:t>TKT306 #1</a:t>
            </a:r>
            <a:endParaRPr lang="en-US"/>
          </a:p>
        </p:txBody>
      </p:sp>
      <p:sp>
        <p:nvSpPr>
          <p:cNvPr id="6" name="Footer Placeholder 5"/>
          <p:cNvSpPr>
            <a:spLocks noGrp="1"/>
          </p:cNvSpPr>
          <p:nvPr>
            <p:ph type="ftr" sz="quarter" idx="12"/>
          </p:nvPr>
        </p:nvSpPr>
        <p:spPr/>
        <p:txBody>
          <a:bodyPr/>
          <a:lstStyle/>
          <a:p>
            <a:r>
              <a:rPr lang="en-US" smtClean="0"/>
              <a:t>6623 - Taufiqur Rachman</a:t>
            </a:r>
            <a:endParaRPr lang="en-US"/>
          </a:p>
        </p:txBody>
      </p:sp>
      <p:sp>
        <p:nvSpPr>
          <p:cNvPr id="7" name="Slide Number Placeholder 6"/>
          <p:cNvSpPr>
            <a:spLocks noGrp="1"/>
          </p:cNvSpPr>
          <p:nvPr>
            <p:ph type="sldNum" sz="quarter" idx="13"/>
          </p:nvPr>
        </p:nvSpPr>
        <p:spPr/>
        <p:txBody>
          <a:bodyPr/>
          <a:lstStyle/>
          <a:p>
            <a:fld id="{5F53BBC5-86DA-4C3E-9088-2E3D24833681}" type="slidenum">
              <a:rPr lang="en-US" smtClean="0"/>
              <a:pPr/>
              <a:t>2</a:t>
            </a:fld>
            <a:endParaRPr lang="en-US"/>
          </a:p>
        </p:txBody>
      </p:sp>
    </p:spTree>
    <p:extLst>
      <p:ext uri="{BB962C8B-B14F-4D97-AF65-F5344CB8AC3E}">
        <p14:creationId xmlns:p14="http://schemas.microsoft.com/office/powerpoint/2010/main" val="88727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1026"/>
          <p:cNvSpPr>
            <a:spLocks noGrp="1" noRot="1" noChangeAspect="1" noChangeArrowheads="1" noTextEdit="1"/>
          </p:cNvSpPr>
          <p:nvPr>
            <p:ph type="sldImg"/>
          </p:nvPr>
        </p:nvSpPr>
        <p:spPr>
          <a:ln/>
        </p:spPr>
      </p:sp>
      <p:sp>
        <p:nvSpPr>
          <p:cNvPr id="110899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p:cNvSpPr>
            <a:spLocks noGrp="1" noRot="1" noChangeAspect="1" noChangeArrowheads="1" noTextEdit="1"/>
          </p:cNvSpPr>
          <p:nvPr>
            <p:ph type="sldImg"/>
          </p:nvPr>
        </p:nvSpPr>
        <p:spPr>
          <a:ln/>
        </p:spPr>
      </p:sp>
      <p:sp>
        <p:nvSpPr>
          <p:cNvPr id="111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Rot="1" noChangeAspect="1" noChangeArrowheads="1" noTextEdit="1"/>
          </p:cNvSpPr>
          <p:nvPr>
            <p:ph type="sldImg"/>
          </p:nvPr>
        </p:nvSpPr>
        <p:spPr>
          <a:ln/>
        </p:spPr>
      </p:sp>
      <p:sp>
        <p:nvSpPr>
          <p:cNvPr id="111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Grp="1" noRot="1" noChangeAspect="1" noChangeArrowheads="1" noTextEdit="1"/>
          </p:cNvSpPr>
          <p:nvPr>
            <p:ph type="sldImg"/>
          </p:nvPr>
        </p:nvSpPr>
        <p:spPr>
          <a:ln/>
        </p:spPr>
      </p:sp>
      <p:sp>
        <p:nvSpPr>
          <p:cNvPr id="117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1026"/>
          <p:cNvSpPr>
            <a:spLocks noGrp="1" noRot="1" noChangeAspect="1" noChangeArrowheads="1" noTextEdit="1"/>
          </p:cNvSpPr>
          <p:nvPr>
            <p:ph type="sldImg"/>
          </p:nvPr>
        </p:nvSpPr>
        <p:spPr>
          <a:ln/>
        </p:spPr>
      </p:sp>
      <p:sp>
        <p:nvSpPr>
          <p:cNvPr id="111718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Grp="1" noRot="1" noChangeAspect="1" noChangeArrowheads="1" noTextEdit="1"/>
          </p:cNvSpPr>
          <p:nvPr>
            <p:ph type="sldImg"/>
          </p:nvPr>
        </p:nvSpPr>
        <p:spPr>
          <a:xfrm>
            <a:off x="1141413" y="691842"/>
            <a:ext cx="4578350" cy="3416561"/>
          </a:xfrm>
          <a:ln/>
        </p:spPr>
      </p:sp>
      <p:sp>
        <p:nvSpPr>
          <p:cNvPr id="1208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Rot="1" noChangeAspect="1" noChangeArrowheads="1" noTextEdit="1"/>
          </p:cNvSpPr>
          <p:nvPr>
            <p:ph type="sldImg"/>
          </p:nvPr>
        </p:nvSpPr>
        <p:spPr>
          <a:ln/>
        </p:spPr>
      </p:sp>
      <p:sp>
        <p:nvSpPr>
          <p:cNvPr id="1179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Rot="1" noChangeAspect="1" noChangeArrowheads="1" noTextEdit="1"/>
          </p:cNvSpPr>
          <p:nvPr>
            <p:ph type="sldImg"/>
          </p:nvPr>
        </p:nvSpPr>
        <p:spPr>
          <a:ln/>
        </p:spPr>
      </p:sp>
      <p:sp>
        <p:nvSpPr>
          <p:cNvPr id="113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Grp="1" noRot="1" noChangeAspect="1" noChangeArrowheads="1" noTextEdit="1"/>
          </p:cNvSpPr>
          <p:nvPr>
            <p:ph type="sldImg"/>
          </p:nvPr>
        </p:nvSpPr>
        <p:spPr>
          <a:ln/>
        </p:spPr>
      </p:sp>
      <p:sp>
        <p:nvSpPr>
          <p:cNvPr id="1142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Rectangle 2"/>
          <p:cNvSpPr>
            <a:spLocks noGrp="1" noRot="1" noChangeAspect="1" noChangeArrowheads="1" noTextEdit="1"/>
          </p:cNvSpPr>
          <p:nvPr>
            <p:ph type="sldImg"/>
          </p:nvPr>
        </p:nvSpPr>
        <p:spPr>
          <a:ln/>
        </p:spPr>
      </p:sp>
      <p:sp>
        <p:nvSpPr>
          <p:cNvPr id="122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Rot="1" noChangeAspect="1" noChangeArrowheads="1" noTextEdit="1"/>
          </p:cNvSpPr>
          <p:nvPr>
            <p:ph type="sldImg"/>
          </p:nvPr>
        </p:nvSpPr>
        <p:spPr>
          <a:ln/>
        </p:spPr>
      </p:sp>
      <p:sp>
        <p:nvSpPr>
          <p:cNvPr id="123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Rot="1" noChangeAspect="1" noChangeArrowheads="1" noTextEdit="1"/>
          </p:cNvSpPr>
          <p:nvPr>
            <p:ph type="sldImg"/>
          </p:nvPr>
        </p:nvSpPr>
        <p:spPr>
          <a:xfrm>
            <a:off x="1141413" y="691842"/>
            <a:ext cx="4578350" cy="3416561"/>
          </a:xfrm>
          <a:ln/>
        </p:spPr>
      </p:sp>
      <p:sp>
        <p:nvSpPr>
          <p:cNvPr id="121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Rot="1" noChangeAspect="1" noChangeArrowheads="1" noTextEdit="1"/>
          </p:cNvSpPr>
          <p:nvPr>
            <p:ph type="sldImg"/>
          </p:nvPr>
        </p:nvSpPr>
        <p:spPr>
          <a:ln/>
        </p:spPr>
      </p:sp>
      <p:sp>
        <p:nvSpPr>
          <p:cNvPr id="1234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Rot="1" noChangeAspect="1" noChangeArrowheads="1" noTextEdit="1"/>
          </p:cNvSpPr>
          <p:nvPr>
            <p:ph type="sldImg"/>
          </p:nvPr>
        </p:nvSpPr>
        <p:spPr>
          <a:ln/>
        </p:spPr>
      </p:sp>
      <p:sp>
        <p:nvSpPr>
          <p:cNvPr id="115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Rot="1" noChangeAspect="1" noChangeArrowheads="1" noTextEdit="1"/>
          </p:cNvSpPr>
          <p:nvPr>
            <p:ph type="sldImg"/>
          </p:nvPr>
        </p:nvSpPr>
        <p:spPr>
          <a:ln/>
        </p:spPr>
      </p:sp>
      <p:sp>
        <p:nvSpPr>
          <p:cNvPr id="115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Rot="1" noChangeAspect="1" noChangeArrowheads="1" noTextEdit="1"/>
          </p:cNvSpPr>
          <p:nvPr>
            <p:ph type="sldImg"/>
          </p:nvPr>
        </p:nvSpPr>
        <p:spPr>
          <a:ln/>
        </p:spPr>
      </p:sp>
      <p:sp>
        <p:nvSpPr>
          <p:cNvPr id="116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xfrm>
            <a:off x="914400" y="4343755"/>
            <a:ext cx="5029200" cy="4114721"/>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Grp="1" noRot="1" noChangeAspect="1" noChangeArrowheads="1" noTextEdit="1"/>
          </p:cNvSpPr>
          <p:nvPr>
            <p:ph type="sldImg"/>
          </p:nvPr>
        </p:nvSpPr>
        <p:spPr>
          <a:ln/>
        </p:spPr>
      </p:sp>
      <p:sp>
        <p:nvSpPr>
          <p:cNvPr id="1243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p:cNvSpPr>
            <a:spLocks noGrp="1" noRot="1" noChangeAspect="1" noChangeArrowheads="1" noTextEdit="1"/>
          </p:cNvSpPr>
          <p:nvPr>
            <p:ph type="sldImg"/>
          </p:nvPr>
        </p:nvSpPr>
        <p:spPr>
          <a:ln/>
        </p:spPr>
      </p:sp>
      <p:sp>
        <p:nvSpPr>
          <p:cNvPr id="1247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Rot="1" noChangeAspect="1" noChangeArrowheads="1" noTextEdit="1"/>
          </p:cNvSpPr>
          <p:nvPr>
            <p:ph type="sldImg"/>
          </p:nvPr>
        </p:nvSpPr>
        <p:spPr>
          <a:ln/>
        </p:spPr>
      </p:sp>
      <p:sp>
        <p:nvSpPr>
          <p:cNvPr id="119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Rot="1" noChangeAspect="1" noChangeArrowheads="1" noTextEdit="1"/>
          </p:cNvSpPr>
          <p:nvPr>
            <p:ph type="sldImg"/>
          </p:nvPr>
        </p:nvSpPr>
        <p:spPr>
          <a:ln/>
        </p:spPr>
      </p:sp>
      <p:sp>
        <p:nvSpPr>
          <p:cNvPr id="1249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2"/>
          <p:cNvSpPr>
            <a:spLocks noGrp="1" noRot="1" noChangeAspect="1" noChangeArrowheads="1" noTextEdit="1"/>
          </p:cNvSpPr>
          <p:nvPr>
            <p:ph type="sldImg"/>
          </p:nvPr>
        </p:nvSpPr>
        <p:spPr>
          <a:ln/>
        </p:spPr>
      </p:sp>
      <p:sp>
        <p:nvSpPr>
          <p:cNvPr id="1251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33475" y="687104"/>
            <a:ext cx="4591050" cy="3426038"/>
          </a:xfrm>
          <a:ln cap="flat"/>
        </p:spPr>
      </p:sp>
      <p:sp>
        <p:nvSpPr>
          <p:cNvPr id="189443" name="Rectangle 3"/>
          <p:cNvSpPr>
            <a:spLocks noGrp="1" noChangeArrowheads="1"/>
          </p:cNvSpPr>
          <p:nvPr>
            <p:ph type="body" idx="1"/>
          </p:nvPr>
        </p:nvSpPr>
        <p:spPr>
          <a:xfrm>
            <a:off x="914400" y="4343755"/>
            <a:ext cx="5029200" cy="4114721"/>
          </a:xfrm>
          <a:ln/>
        </p:spPr>
        <p:txBody>
          <a:bodyPr lIns="92075" tIns="46038" rIns="92075" bIns="46038"/>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Rot="1" noChangeAspect="1" noChangeArrowheads="1" noTextEdit="1"/>
          </p:cNvSpPr>
          <p:nvPr>
            <p:ph type="sldImg"/>
          </p:nvPr>
        </p:nvSpPr>
        <p:spPr>
          <a:xfrm>
            <a:off x="1141413" y="691842"/>
            <a:ext cx="4578350" cy="3416561"/>
          </a:xfrm>
          <a:ln/>
        </p:spPr>
      </p:sp>
      <p:sp>
        <p:nvSpPr>
          <p:cNvPr id="110080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Rot="1" noChangeAspect="1" noChangeArrowheads="1" noTextEdit="1"/>
          </p:cNvSpPr>
          <p:nvPr>
            <p:ph type="sldImg"/>
          </p:nvPr>
        </p:nvSpPr>
        <p:spPr>
          <a:ln/>
        </p:spPr>
      </p:sp>
      <p:sp>
        <p:nvSpPr>
          <p:cNvPr id="102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Rot="1" noChangeAspect="1" noChangeArrowheads="1" noTextEdit="1"/>
          </p:cNvSpPr>
          <p:nvPr>
            <p:ph type="sldImg"/>
          </p:nvPr>
        </p:nvSpPr>
        <p:spPr>
          <a:ln/>
        </p:spPr>
      </p:sp>
      <p:sp>
        <p:nvSpPr>
          <p:cNvPr id="121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Grp="1" noRot="1" noChangeAspect="1" noChangeArrowheads="1" noTextEdit="1"/>
          </p:cNvSpPr>
          <p:nvPr>
            <p:ph type="sldImg"/>
          </p:nvPr>
        </p:nvSpPr>
        <p:spPr>
          <a:ln/>
        </p:spPr>
      </p:sp>
      <p:sp>
        <p:nvSpPr>
          <p:cNvPr id="12144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pPr>
              <a:lnSpc>
                <a:spcPct val="110000"/>
              </a:lnSpc>
            </a:pPr>
            <a:r>
              <a:rPr lang="en-US" sz="4000" b="1" dirty="0">
                <a:effectLst>
                  <a:outerShdw blurRad="38100" dist="38100" dir="2700000" algn="tl">
                    <a:srgbClr val="000000"/>
                  </a:outerShdw>
                </a:effectLst>
                <a:latin typeface="Arial" charset="0"/>
              </a:rPr>
              <a:t>INTANGIBLE ASSETS</a:t>
            </a:r>
          </a:p>
        </p:txBody>
      </p:sp>
      <p:sp>
        <p:nvSpPr>
          <p:cNvPr id="3" name="Subtitle 2"/>
          <p:cNvSpPr>
            <a:spLocks noGrp="1"/>
          </p:cNvSpPr>
          <p:nvPr>
            <p:ph type="subTitle" idx="1"/>
          </p:nvPr>
        </p:nvSpPr>
        <p:spPr>
          <a:xfrm>
            <a:off x="3048000" y="5029199"/>
            <a:ext cx="5943600" cy="1677528"/>
          </a:xfrm>
        </p:spPr>
        <p:txBody>
          <a:bodyPr>
            <a:normAutofit lnSpcReduction="10000"/>
          </a:bodyPr>
          <a:lstStyle/>
          <a:p>
            <a:r>
              <a:rPr lang="en-US" sz="2000" b="1" dirty="0" smtClean="0">
                <a:solidFill>
                  <a:schemeClr val="bg1"/>
                </a:solidFill>
                <a:effectLst>
                  <a:outerShdw blurRad="38100" dist="38100" dir="2700000" algn="tl">
                    <a:srgbClr val="000000">
                      <a:alpha val="43137"/>
                    </a:srgbClr>
                  </a:outerShdw>
                </a:effectLst>
              </a:rPr>
              <a:t>6542–</a:t>
            </a:r>
            <a:r>
              <a:rPr lang="id-ID" sz="2000" b="1"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SRI HANDAYANI, SE, MM, </a:t>
            </a:r>
            <a:r>
              <a:rPr lang="en-US" sz="2000" b="1" dirty="0" err="1" smtClean="0">
                <a:solidFill>
                  <a:schemeClr val="bg1"/>
                </a:solidFill>
                <a:effectLst>
                  <a:outerShdw blurRad="38100" dist="38100" dir="2700000" algn="tl">
                    <a:srgbClr val="000000">
                      <a:alpha val="43137"/>
                    </a:srgbClr>
                  </a:outerShdw>
                </a:effectLst>
              </a:rPr>
              <a:t>MAk</a:t>
            </a:r>
            <a:r>
              <a:rPr lang="en-US" sz="2000" b="1" dirty="0" smtClean="0">
                <a:solidFill>
                  <a:schemeClr val="bg1"/>
                </a:solidFill>
                <a:effectLst>
                  <a:outerShdw blurRad="38100" dist="38100" dir="2700000" algn="tl">
                    <a:srgbClr val="000000">
                      <a:alpha val="43137"/>
                    </a:srgbClr>
                  </a:outerShdw>
                </a:effectLst>
              </a:rPr>
              <a:t>, CPMA</a:t>
            </a:r>
          </a:p>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AKUNTANSI</a:t>
            </a: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EBA302</a:t>
            </a:r>
          </a:p>
          <a:p>
            <a:endParaRPr lang="id-ID" sz="2000" dirty="0"/>
          </a:p>
          <a:p>
            <a:r>
              <a:rPr lang="en-US" sz="2000" dirty="0" smtClean="0"/>
              <a:t>AKUNTANSI KEUANGAN MENENGAH I + LAB</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a:t>
            </a:r>
            <a:r>
              <a:rPr lang="en-US" b="1" dirty="0" smtClean="0">
                <a:effectLst>
                  <a:outerShdw blurRad="38100" dist="38100" dir="2700000" algn="tl">
                    <a:srgbClr val="000000">
                      <a:alpha val="43137"/>
                    </a:srgbClr>
                  </a:outerShdw>
                </a:effectLst>
              </a:rPr>
              <a:t>#12</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Intangible Asset Issues</a:t>
            </a:r>
          </a:p>
        </p:txBody>
      </p:sp>
      <p:sp>
        <p:nvSpPr>
          <p:cNvPr id="1213443"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2  Identify the costs to include in the initial valuation of intangible assets.</a:t>
            </a:r>
          </a:p>
        </p:txBody>
      </p:sp>
      <p:sp>
        <p:nvSpPr>
          <p:cNvPr id="1213444" name="Text Box 4"/>
          <p:cNvSpPr txBox="1">
            <a:spLocks noChangeArrowheads="1"/>
          </p:cNvSpPr>
          <p:nvPr/>
        </p:nvSpPr>
        <p:spPr bwMode="auto">
          <a:xfrm>
            <a:off x="685800" y="1385888"/>
            <a:ext cx="4953000" cy="568325"/>
          </a:xfrm>
          <a:prstGeom prst="rect">
            <a:avLst/>
          </a:prstGeom>
          <a:noFill/>
          <a:ln w="28575" cap="sq" algn="ctr">
            <a:noFill/>
            <a:miter lim="800000"/>
            <a:headEnd type="none" w="sm" len="sm"/>
            <a:tailEnd type="none" w="sm" len="sm"/>
          </a:ln>
          <a:effectLst/>
        </p:spPr>
        <p:txBody>
          <a:bodyPr>
            <a:spAutoFit/>
          </a:bodyPr>
          <a:lstStyle/>
          <a:p>
            <a:pPr algn="l">
              <a:lnSpc>
                <a:spcPct val="120000"/>
              </a:lnSpc>
              <a:spcBef>
                <a:spcPct val="50000"/>
              </a:spcBef>
              <a:buSzPct val="80000"/>
            </a:pPr>
            <a:r>
              <a:rPr lang="en-US" sz="2600">
                <a:solidFill>
                  <a:schemeClr val="tx1"/>
                </a:solidFill>
                <a:effectLst/>
                <a:latin typeface="Arial" charset="0"/>
              </a:rPr>
              <a:t>Internally Created Intangibles</a:t>
            </a:r>
          </a:p>
        </p:txBody>
      </p:sp>
      <p:pic>
        <p:nvPicPr>
          <p:cNvPr id="1213446" name="Picture 6"/>
          <p:cNvPicPr>
            <a:picLocks noChangeAspect="1" noChangeArrowheads="1"/>
          </p:cNvPicPr>
          <p:nvPr/>
        </p:nvPicPr>
        <p:blipFill>
          <a:blip r:embed="rId3"/>
          <a:srcRect/>
          <a:stretch>
            <a:fillRect/>
          </a:stretch>
        </p:blipFill>
        <p:spPr bwMode="auto">
          <a:xfrm>
            <a:off x="533400" y="2286000"/>
            <a:ext cx="8229600" cy="2522538"/>
          </a:xfrm>
          <a:prstGeom prst="rect">
            <a:avLst/>
          </a:prstGeom>
          <a:noFill/>
          <a:ln w="28575" cap="sq">
            <a:noFill/>
            <a:miter lim="800000"/>
            <a:headEnd/>
            <a:tailEnd/>
          </a:ln>
          <a:effectLst/>
        </p:spPr>
      </p:pic>
      <p:sp>
        <p:nvSpPr>
          <p:cNvPr id="1213447" name="Rectangle 7"/>
          <p:cNvSpPr>
            <a:spLocks noChangeArrowheads="1"/>
          </p:cNvSpPr>
          <p:nvPr/>
        </p:nvSpPr>
        <p:spPr bwMode="auto">
          <a:xfrm>
            <a:off x="7086600" y="1600200"/>
            <a:ext cx="1828800" cy="639763"/>
          </a:xfrm>
          <a:prstGeom prst="rect">
            <a:avLst/>
          </a:prstGeom>
          <a:noFill/>
          <a:ln w="28575" cap="sq">
            <a:noFill/>
            <a:miter lim="800000"/>
            <a:headEnd/>
            <a:tailEnd/>
          </a:ln>
          <a:effectLst/>
        </p:spPr>
        <p:txBody>
          <a:bodyPr>
            <a:spAutoFit/>
          </a:bodyPr>
          <a:lstStyle/>
          <a:p>
            <a:pPr algn="l"/>
            <a:r>
              <a:rPr lang="en-US" sz="1200">
                <a:solidFill>
                  <a:srgbClr val="CC0000"/>
                </a:solidFill>
                <a:effectLst/>
                <a:latin typeface="Arial" charset="0"/>
              </a:rPr>
              <a:t>Illustration 12-1</a:t>
            </a:r>
          </a:p>
          <a:p>
            <a:pPr algn="l"/>
            <a:r>
              <a:rPr lang="en-US" sz="1200">
                <a:effectLst/>
                <a:latin typeface="Arial" charset="0"/>
              </a:rPr>
              <a:t>Research and</a:t>
            </a:r>
          </a:p>
          <a:p>
            <a:pPr algn="l"/>
            <a:r>
              <a:rPr lang="en-US" sz="1200">
                <a:effectLst/>
                <a:latin typeface="Arial" charset="0"/>
              </a:rPr>
              <a:t>Development Stages</a:t>
            </a:r>
          </a:p>
        </p:txBody>
      </p:sp>
    </p:spTree>
    <p:extLst>
      <p:ext uri="{BB962C8B-B14F-4D97-AF65-F5344CB8AC3E}">
        <p14:creationId xmlns:p14="http://schemas.microsoft.com/office/powerpoint/2010/main" val="4237423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Intangible Asset Issues</a:t>
            </a:r>
          </a:p>
        </p:txBody>
      </p:sp>
      <p:sp>
        <p:nvSpPr>
          <p:cNvPr id="1103875" name="Text Box 3"/>
          <p:cNvSpPr txBox="1">
            <a:spLocks noChangeArrowheads="1"/>
          </p:cNvSpPr>
          <p:nvPr/>
        </p:nvSpPr>
        <p:spPr bwMode="auto">
          <a:xfrm>
            <a:off x="1600200" y="6369050"/>
            <a:ext cx="7391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3  Explain the procedure for amortizing intangible assets.</a:t>
            </a:r>
          </a:p>
        </p:txBody>
      </p:sp>
      <p:sp>
        <p:nvSpPr>
          <p:cNvPr id="1103877" name="Text Box 5"/>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Amortization of Intangibles</a:t>
            </a:r>
          </a:p>
        </p:txBody>
      </p:sp>
      <p:sp>
        <p:nvSpPr>
          <p:cNvPr id="1103879" name="Text Box 7"/>
          <p:cNvSpPr txBox="1">
            <a:spLocks noChangeArrowheads="1"/>
          </p:cNvSpPr>
          <p:nvPr/>
        </p:nvSpPr>
        <p:spPr bwMode="auto">
          <a:xfrm>
            <a:off x="685800" y="2012950"/>
            <a:ext cx="7861300" cy="4021138"/>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50000"/>
              </a:spcBef>
              <a:buSzPct val="80000"/>
            </a:pPr>
            <a:r>
              <a:rPr lang="en-US" sz="2400">
                <a:solidFill>
                  <a:srgbClr val="800000"/>
                </a:solidFill>
                <a:effectLst/>
                <a:latin typeface="Arial" charset="0"/>
              </a:rPr>
              <a:t>Limited-Life</a:t>
            </a:r>
            <a:r>
              <a:rPr lang="en-US" sz="2400">
                <a:solidFill>
                  <a:schemeClr val="tx1"/>
                </a:solidFill>
                <a:effectLst/>
                <a:latin typeface="Arial" charset="0"/>
              </a:rPr>
              <a:t> </a:t>
            </a:r>
            <a:r>
              <a:rPr lang="en-US" sz="2400" b="0">
                <a:solidFill>
                  <a:schemeClr val="tx1"/>
                </a:solidFill>
                <a:effectLst/>
                <a:latin typeface="Arial" charset="0"/>
              </a:rPr>
              <a:t>Intangibles:</a:t>
            </a:r>
          </a:p>
          <a:p>
            <a:pPr marL="685800" lvl="1" indent="-457200"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rPr>
              <a:t>Amortize by systematic charge to expense over useful life.</a:t>
            </a:r>
          </a:p>
          <a:p>
            <a:pPr marL="685800" lvl="1" indent="-457200"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rPr>
              <a:t>Credit asset account or accumulated amortization.</a:t>
            </a:r>
          </a:p>
          <a:p>
            <a:pPr marL="685800" lvl="1" indent="-457200"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rPr>
              <a:t>Useful life should reflect the periods over which the asset will contribute to cash flows.</a:t>
            </a:r>
          </a:p>
          <a:p>
            <a:pPr marL="685800" lvl="1" indent="-457200"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rPr>
              <a:t>Amortization should be cost less residual value.</a:t>
            </a:r>
          </a:p>
          <a:p>
            <a:pPr marL="685800" lvl="1" indent="-457200"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rPr>
              <a:t>IFRS requires companies to assess the residual values and useful lives of intangible assets at least annually.</a:t>
            </a:r>
            <a:endParaRPr lang="en-US" sz="2200" b="0">
              <a:solidFill>
                <a:schemeClr val="tx1"/>
              </a:solidFill>
              <a:effectLst/>
              <a:latin typeface="Arial" charset="0"/>
            </a:endParaRPr>
          </a:p>
        </p:txBody>
      </p:sp>
    </p:spTree>
    <p:extLst>
      <p:ext uri="{BB962C8B-B14F-4D97-AF65-F5344CB8AC3E}">
        <p14:creationId xmlns:p14="http://schemas.microsoft.com/office/powerpoint/2010/main" val="2388471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Intangible Asset Issues</a:t>
            </a:r>
          </a:p>
        </p:txBody>
      </p:sp>
      <p:sp>
        <p:nvSpPr>
          <p:cNvPr id="1217539" name="Text Box 3"/>
          <p:cNvSpPr txBox="1">
            <a:spLocks noChangeArrowheads="1"/>
          </p:cNvSpPr>
          <p:nvPr/>
        </p:nvSpPr>
        <p:spPr bwMode="auto">
          <a:xfrm>
            <a:off x="1600200" y="6369050"/>
            <a:ext cx="7391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3  Explain the procedure for amortizing intangible assets.</a:t>
            </a:r>
          </a:p>
        </p:txBody>
      </p:sp>
      <p:sp>
        <p:nvSpPr>
          <p:cNvPr id="1217540" name="Text Box 4"/>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Amortization of Intangibles</a:t>
            </a:r>
          </a:p>
        </p:txBody>
      </p:sp>
      <p:sp>
        <p:nvSpPr>
          <p:cNvPr id="1217542" name="Text Box 6"/>
          <p:cNvSpPr txBox="1">
            <a:spLocks noChangeArrowheads="1"/>
          </p:cNvSpPr>
          <p:nvPr/>
        </p:nvSpPr>
        <p:spPr bwMode="auto">
          <a:xfrm>
            <a:off x="685800" y="2009775"/>
            <a:ext cx="7861300" cy="3476625"/>
          </a:xfrm>
          <a:prstGeom prst="rect">
            <a:avLst/>
          </a:prstGeom>
          <a:noFill/>
          <a:ln w="28575" cap="sq" algn="ctr">
            <a:noFill/>
            <a:miter lim="800000"/>
            <a:headEnd type="none" w="sm" len="sm"/>
            <a:tailEnd type="none" w="sm" len="sm"/>
          </a:ln>
          <a:effectLst/>
        </p:spPr>
        <p:txBody>
          <a:bodyPr>
            <a:spAutoFit/>
          </a:bodyPr>
          <a:lstStyle/>
          <a:p>
            <a:pPr algn="l">
              <a:lnSpc>
                <a:spcPct val="120000"/>
              </a:lnSpc>
              <a:spcBef>
                <a:spcPct val="50000"/>
              </a:spcBef>
              <a:buSzPct val="80000"/>
            </a:pPr>
            <a:r>
              <a:rPr lang="en-US" sz="2400">
                <a:solidFill>
                  <a:srgbClr val="800000"/>
                </a:solidFill>
                <a:effectLst/>
                <a:latin typeface="Arial" charset="0"/>
              </a:rPr>
              <a:t>Indefinite-Life</a:t>
            </a:r>
            <a:r>
              <a:rPr lang="en-US" sz="2400" b="0">
                <a:solidFill>
                  <a:schemeClr val="tx1"/>
                </a:solidFill>
                <a:effectLst/>
                <a:latin typeface="Arial" charset="0"/>
              </a:rPr>
              <a:t> Intangibles:</a:t>
            </a:r>
          </a:p>
          <a:p>
            <a:pPr marL="685800" lvl="1" indent="-457200"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rPr>
              <a:t>No foreseeable limit on time the asset is expected to provide cash flows. </a:t>
            </a:r>
          </a:p>
          <a:p>
            <a:pPr marL="685800" lvl="1" indent="-457200"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rPr>
              <a:t>No amortization.</a:t>
            </a:r>
          </a:p>
          <a:p>
            <a:pPr marL="685800" lvl="1" indent="-457200"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rPr>
              <a:t>Must test indefinite-life intangibles for impairment at least annually.</a:t>
            </a:r>
          </a:p>
          <a:p>
            <a:pPr marL="685800" lvl="1" indent="-457200" algn="l">
              <a:lnSpc>
                <a:spcPct val="120000"/>
              </a:lnSpc>
              <a:spcBef>
                <a:spcPct val="50000"/>
              </a:spcBef>
              <a:buClr>
                <a:srgbClr val="800000"/>
              </a:buClr>
              <a:buSzPct val="80000"/>
              <a:buFont typeface="Wingdings" pitchFamily="2" charset="2"/>
              <a:buChar char="u"/>
            </a:pPr>
            <a:endParaRPr lang="en-US" sz="2100" b="0">
              <a:solidFill>
                <a:schemeClr val="tx1"/>
              </a:solidFill>
              <a:effectLst/>
              <a:latin typeface="Arial" charset="0"/>
            </a:endParaRPr>
          </a:p>
        </p:txBody>
      </p:sp>
    </p:spTree>
    <p:extLst>
      <p:ext uri="{BB962C8B-B14F-4D97-AF65-F5344CB8AC3E}">
        <p14:creationId xmlns:p14="http://schemas.microsoft.com/office/powerpoint/2010/main" val="960282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Intangible Asset Issues</a:t>
            </a:r>
          </a:p>
        </p:txBody>
      </p:sp>
      <p:sp>
        <p:nvSpPr>
          <p:cNvPr id="1105923" name="Text Box 3"/>
          <p:cNvSpPr txBox="1">
            <a:spLocks noChangeArrowheads="1"/>
          </p:cNvSpPr>
          <p:nvPr/>
        </p:nvSpPr>
        <p:spPr bwMode="auto">
          <a:xfrm>
            <a:off x="1600200" y="6369050"/>
            <a:ext cx="7391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3  Explain the procedure for amortizing intangible assets.</a:t>
            </a:r>
          </a:p>
        </p:txBody>
      </p:sp>
      <p:sp>
        <p:nvSpPr>
          <p:cNvPr id="1105928" name="Text Box 8"/>
          <p:cNvSpPr txBox="1">
            <a:spLocks noChangeArrowheads="1"/>
          </p:cNvSpPr>
          <p:nvPr/>
        </p:nvSpPr>
        <p:spPr bwMode="auto">
          <a:xfrm>
            <a:off x="7010400" y="1600200"/>
            <a:ext cx="1905000" cy="639763"/>
          </a:xfrm>
          <a:prstGeom prst="rect">
            <a:avLst/>
          </a:prstGeom>
          <a:noFill/>
          <a:ln w="28575" algn="ctr">
            <a:noFill/>
            <a:miter lim="800000"/>
            <a:headEnd/>
            <a:tailEnd/>
          </a:ln>
          <a:effectLst/>
        </p:spPr>
        <p:txBody>
          <a:bodyPr>
            <a:spAutoFit/>
          </a:bodyPr>
          <a:lstStyle/>
          <a:p>
            <a:pPr algn="l">
              <a:spcBef>
                <a:spcPct val="50000"/>
              </a:spcBef>
            </a:pPr>
            <a:r>
              <a:rPr lang="en-US" sz="1200">
                <a:solidFill>
                  <a:srgbClr val="CC0000"/>
                </a:solidFill>
                <a:effectLst/>
                <a:latin typeface="Arial" charset="0"/>
              </a:rPr>
              <a:t>Illustration 12-2</a:t>
            </a:r>
          </a:p>
          <a:p>
            <a:pPr algn="l"/>
            <a:r>
              <a:rPr lang="en-US" sz="1200">
                <a:effectLst/>
                <a:latin typeface="Arial" charset="0"/>
              </a:rPr>
              <a:t>Accounting Treatment</a:t>
            </a:r>
          </a:p>
          <a:p>
            <a:pPr algn="l"/>
            <a:r>
              <a:rPr lang="en-US" sz="1200">
                <a:effectLst/>
                <a:latin typeface="Arial" charset="0"/>
              </a:rPr>
              <a:t>for Intangibles</a:t>
            </a:r>
            <a:endParaRPr lang="en-US" sz="1200">
              <a:solidFill>
                <a:srgbClr val="CC0000"/>
              </a:solidFill>
              <a:effectLst/>
              <a:latin typeface="Arial" charset="0"/>
            </a:endParaRPr>
          </a:p>
        </p:txBody>
      </p:sp>
      <p:sp>
        <p:nvSpPr>
          <p:cNvPr id="1105930" name="Text Box 10"/>
          <p:cNvSpPr txBox="1">
            <a:spLocks noChangeArrowheads="1"/>
          </p:cNvSpPr>
          <p:nvPr/>
        </p:nvSpPr>
        <p:spPr bwMode="auto">
          <a:xfrm>
            <a:off x="685800" y="1385888"/>
            <a:ext cx="52578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Amortization of Intangibles</a:t>
            </a:r>
          </a:p>
        </p:txBody>
      </p:sp>
      <p:pic>
        <p:nvPicPr>
          <p:cNvPr id="1105931" name="Picture 11"/>
          <p:cNvPicPr>
            <a:picLocks noChangeAspect="1" noChangeArrowheads="1"/>
          </p:cNvPicPr>
          <p:nvPr/>
        </p:nvPicPr>
        <p:blipFill>
          <a:blip r:embed="rId3"/>
          <a:srcRect/>
          <a:stretch>
            <a:fillRect/>
          </a:stretch>
        </p:blipFill>
        <p:spPr bwMode="auto">
          <a:xfrm>
            <a:off x="457200" y="2286000"/>
            <a:ext cx="8305800" cy="2286000"/>
          </a:xfrm>
          <a:prstGeom prst="rect">
            <a:avLst/>
          </a:prstGeom>
          <a:noFill/>
          <a:ln w="28575" cap="sq">
            <a:noFill/>
            <a:miter lim="800000"/>
            <a:headEnd/>
            <a:tailEnd/>
          </a:ln>
          <a:effectLst/>
        </p:spPr>
      </p:pic>
    </p:spTree>
    <p:extLst>
      <p:ext uri="{BB962C8B-B14F-4D97-AF65-F5344CB8AC3E}">
        <p14:creationId xmlns:p14="http://schemas.microsoft.com/office/powerpoint/2010/main" val="503665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Types of Intangibles</a:t>
            </a:r>
          </a:p>
        </p:txBody>
      </p:sp>
      <p:sp>
        <p:nvSpPr>
          <p:cNvPr id="1107971" name="Text Box 3"/>
          <p:cNvSpPr txBox="1">
            <a:spLocks noChangeArrowheads="1"/>
          </p:cNvSpPr>
          <p:nvPr/>
        </p:nvSpPr>
        <p:spPr bwMode="auto">
          <a:xfrm>
            <a:off x="1600200" y="6369050"/>
            <a:ext cx="7391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4  Describe the types of intangible assets.</a:t>
            </a:r>
          </a:p>
        </p:txBody>
      </p:sp>
      <p:sp>
        <p:nvSpPr>
          <p:cNvPr id="1107972" name="Text Box 4"/>
          <p:cNvSpPr txBox="1">
            <a:spLocks noChangeArrowheads="1"/>
          </p:cNvSpPr>
          <p:nvPr/>
        </p:nvSpPr>
        <p:spPr bwMode="auto">
          <a:xfrm>
            <a:off x="685800" y="1493838"/>
            <a:ext cx="80010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chemeClr val="tx1"/>
                </a:solidFill>
                <a:effectLst/>
                <a:latin typeface="Arial" charset="0"/>
              </a:rPr>
              <a:t>Six Major Categories:</a:t>
            </a:r>
            <a:endParaRPr lang="en-US" sz="2800" b="0">
              <a:solidFill>
                <a:schemeClr val="tx1"/>
              </a:solidFill>
              <a:effectLst/>
              <a:latin typeface="Arial" charset="0"/>
            </a:endParaRPr>
          </a:p>
        </p:txBody>
      </p:sp>
      <p:sp>
        <p:nvSpPr>
          <p:cNvPr id="1107975" name="Text Box 7"/>
          <p:cNvSpPr txBox="1">
            <a:spLocks noChangeArrowheads="1"/>
          </p:cNvSpPr>
          <p:nvPr/>
        </p:nvSpPr>
        <p:spPr bwMode="auto">
          <a:xfrm>
            <a:off x="901700" y="2265363"/>
            <a:ext cx="3746500" cy="1771650"/>
          </a:xfrm>
          <a:prstGeom prst="rect">
            <a:avLst/>
          </a:prstGeom>
          <a:noFill/>
          <a:ln w="28575" cap="sq">
            <a:noFill/>
            <a:miter lim="800000"/>
            <a:headEnd type="none" w="sm" len="sm"/>
            <a:tailEnd type="none" w="sm" len="sm"/>
          </a:ln>
          <a:effectLst/>
        </p:spPr>
        <p:txBody>
          <a:bodyPr>
            <a:spAutoFit/>
          </a:bodyPr>
          <a:lstStyle/>
          <a:p>
            <a:pPr marL="574675" indent="-574675" algn="l">
              <a:lnSpc>
                <a:spcPct val="120000"/>
              </a:lnSpc>
              <a:spcBef>
                <a:spcPct val="50000"/>
              </a:spcBef>
              <a:buClr>
                <a:srgbClr val="800000"/>
              </a:buClr>
              <a:buFontTx/>
              <a:buAutoNum type="arabicParenBoth"/>
            </a:pPr>
            <a:r>
              <a:rPr lang="en-US" sz="2400" b="0">
                <a:solidFill>
                  <a:schemeClr val="tx1"/>
                </a:solidFill>
                <a:effectLst/>
                <a:latin typeface="Arial" charset="0"/>
              </a:rPr>
              <a:t>Marketing-related.</a:t>
            </a:r>
          </a:p>
          <a:p>
            <a:pPr marL="574675" indent="-574675" algn="l">
              <a:lnSpc>
                <a:spcPct val="120000"/>
              </a:lnSpc>
              <a:spcBef>
                <a:spcPct val="50000"/>
              </a:spcBef>
              <a:buClr>
                <a:srgbClr val="800000"/>
              </a:buClr>
              <a:buFontTx/>
              <a:buAutoNum type="arabicParenBoth"/>
            </a:pPr>
            <a:r>
              <a:rPr lang="en-US" sz="2400" b="0">
                <a:solidFill>
                  <a:schemeClr val="tx1"/>
                </a:solidFill>
                <a:effectLst/>
                <a:latin typeface="Arial" charset="0"/>
              </a:rPr>
              <a:t>Customer-related.</a:t>
            </a:r>
          </a:p>
          <a:p>
            <a:pPr marL="574675" indent="-574675" algn="l">
              <a:lnSpc>
                <a:spcPct val="120000"/>
              </a:lnSpc>
              <a:spcBef>
                <a:spcPct val="50000"/>
              </a:spcBef>
              <a:buClr>
                <a:srgbClr val="800000"/>
              </a:buClr>
              <a:buFontTx/>
              <a:buAutoNum type="arabicParenBoth"/>
            </a:pPr>
            <a:r>
              <a:rPr lang="en-US" sz="2400" b="0">
                <a:solidFill>
                  <a:schemeClr val="tx1"/>
                </a:solidFill>
                <a:effectLst/>
                <a:latin typeface="Arial" charset="0"/>
              </a:rPr>
              <a:t>Artistic-related.</a:t>
            </a:r>
          </a:p>
        </p:txBody>
      </p:sp>
      <p:sp>
        <p:nvSpPr>
          <p:cNvPr id="1107976" name="Text Box 8"/>
          <p:cNvSpPr txBox="1">
            <a:spLocks noChangeArrowheads="1"/>
          </p:cNvSpPr>
          <p:nvPr/>
        </p:nvSpPr>
        <p:spPr bwMode="auto">
          <a:xfrm>
            <a:off x="4800600" y="2266950"/>
            <a:ext cx="3746500" cy="1771650"/>
          </a:xfrm>
          <a:prstGeom prst="rect">
            <a:avLst/>
          </a:prstGeom>
          <a:noFill/>
          <a:ln w="28575" cap="sq">
            <a:noFill/>
            <a:miter lim="800000"/>
            <a:headEnd type="none" w="sm" len="sm"/>
            <a:tailEnd type="none" w="sm" len="sm"/>
          </a:ln>
          <a:effectLst/>
        </p:spPr>
        <p:txBody>
          <a:bodyPr>
            <a:spAutoFit/>
          </a:bodyPr>
          <a:lstStyle/>
          <a:p>
            <a:pPr marL="574675" indent="-574675" algn="l">
              <a:lnSpc>
                <a:spcPct val="120000"/>
              </a:lnSpc>
              <a:spcBef>
                <a:spcPct val="50000"/>
              </a:spcBef>
              <a:buClr>
                <a:srgbClr val="800000"/>
              </a:buClr>
              <a:buFontTx/>
              <a:buAutoNum type="arabicParenBoth" startAt="4"/>
            </a:pPr>
            <a:r>
              <a:rPr lang="en-US" sz="2400" b="0">
                <a:solidFill>
                  <a:schemeClr val="tx1"/>
                </a:solidFill>
                <a:effectLst/>
                <a:latin typeface="Arial" charset="0"/>
              </a:rPr>
              <a:t>Contract-related.</a:t>
            </a:r>
          </a:p>
          <a:p>
            <a:pPr marL="574675" indent="-574675" algn="l">
              <a:lnSpc>
                <a:spcPct val="120000"/>
              </a:lnSpc>
              <a:spcBef>
                <a:spcPct val="50000"/>
              </a:spcBef>
              <a:buClr>
                <a:srgbClr val="800000"/>
              </a:buClr>
              <a:buFontTx/>
              <a:buAutoNum type="arabicParenBoth" startAt="4"/>
            </a:pPr>
            <a:r>
              <a:rPr lang="en-US" sz="2400" b="0">
                <a:solidFill>
                  <a:schemeClr val="tx1"/>
                </a:solidFill>
                <a:effectLst/>
                <a:latin typeface="Arial" charset="0"/>
              </a:rPr>
              <a:t>Technology-related.</a:t>
            </a:r>
          </a:p>
          <a:p>
            <a:pPr marL="574675" indent="-574675" algn="l">
              <a:lnSpc>
                <a:spcPct val="120000"/>
              </a:lnSpc>
              <a:spcBef>
                <a:spcPct val="50000"/>
              </a:spcBef>
              <a:buClr>
                <a:srgbClr val="800000"/>
              </a:buClr>
              <a:buFontTx/>
              <a:buAutoNum type="arabicParenBoth" startAt="4"/>
            </a:pPr>
            <a:r>
              <a:rPr lang="en-US" sz="2400" b="0">
                <a:solidFill>
                  <a:schemeClr val="tx1"/>
                </a:solidFill>
                <a:effectLst/>
                <a:latin typeface="Arial" charset="0"/>
              </a:rPr>
              <a:t>Goodwill.</a:t>
            </a:r>
          </a:p>
        </p:txBody>
      </p:sp>
    </p:spTree>
    <p:extLst>
      <p:ext uri="{BB962C8B-B14F-4D97-AF65-F5344CB8AC3E}">
        <p14:creationId xmlns:p14="http://schemas.microsoft.com/office/powerpoint/2010/main" val="369927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Types of Intangibles</a:t>
            </a:r>
          </a:p>
        </p:txBody>
      </p:sp>
      <p:sp>
        <p:nvSpPr>
          <p:cNvPr id="1110019" name="Text Box 3"/>
          <p:cNvSpPr txBox="1">
            <a:spLocks noChangeArrowheads="1"/>
          </p:cNvSpPr>
          <p:nvPr/>
        </p:nvSpPr>
        <p:spPr bwMode="auto">
          <a:xfrm>
            <a:off x="1600200" y="6369050"/>
            <a:ext cx="7391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4  Describe the types of intangible assets.</a:t>
            </a:r>
          </a:p>
        </p:txBody>
      </p:sp>
      <p:sp>
        <p:nvSpPr>
          <p:cNvPr id="1110020" name="Text Box 4"/>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Marketing-Related Intangible Assets</a:t>
            </a:r>
          </a:p>
        </p:txBody>
      </p:sp>
      <p:sp>
        <p:nvSpPr>
          <p:cNvPr id="1110022" name="Text Box 6"/>
          <p:cNvSpPr txBox="1">
            <a:spLocks noChangeArrowheads="1"/>
          </p:cNvSpPr>
          <p:nvPr/>
        </p:nvSpPr>
        <p:spPr bwMode="auto">
          <a:xfrm>
            <a:off x="990600" y="2057400"/>
            <a:ext cx="7315200" cy="4048125"/>
          </a:xfrm>
          <a:prstGeom prst="rect">
            <a:avLst/>
          </a:prstGeom>
          <a:noFill/>
          <a:ln w="28575" cap="sq">
            <a:noFill/>
            <a:miter lim="800000"/>
            <a:headEnd type="none" w="sm" len="sm"/>
            <a:tailEnd type="none" w="sm" len="sm"/>
          </a:ln>
          <a:effectLst/>
        </p:spPr>
        <p:txBody>
          <a:bodyPr>
            <a:spAutoFit/>
          </a:bodyPr>
          <a:lstStyle/>
          <a:p>
            <a:pPr marL="401638" indent="-401638" algn="l">
              <a:lnSpc>
                <a:spcPct val="115000"/>
              </a:lnSpc>
              <a:spcBef>
                <a:spcPct val="50000"/>
              </a:spcBef>
              <a:buClr>
                <a:srgbClr val="800000"/>
              </a:buClr>
              <a:buSzPct val="80000"/>
              <a:buFont typeface="Wingdings" pitchFamily="2" charset="2"/>
              <a:buChar char="u"/>
            </a:pPr>
            <a:r>
              <a:rPr lang="en-US" sz="2100">
                <a:solidFill>
                  <a:srgbClr val="800000"/>
                </a:solidFill>
                <a:effectLst/>
                <a:latin typeface="Arial" charset="0"/>
              </a:rPr>
              <a:t>Examples</a:t>
            </a:r>
            <a:r>
              <a:rPr lang="en-US" sz="2100" b="0">
                <a:solidFill>
                  <a:schemeClr val="tx1"/>
                </a:solidFill>
                <a:effectLst/>
                <a:latin typeface="Arial" charset="0"/>
              </a:rPr>
              <a:t>: </a:t>
            </a:r>
          </a:p>
          <a:p>
            <a:pPr marL="976313" lvl="1" indent="-404813" algn="l">
              <a:lnSpc>
                <a:spcPct val="115000"/>
              </a:lnSpc>
              <a:spcBef>
                <a:spcPct val="50000"/>
              </a:spcBef>
              <a:buClr>
                <a:srgbClr val="800000"/>
              </a:buClr>
              <a:buSzPct val="80000"/>
              <a:buFont typeface="Arial" charset="0"/>
              <a:buChar char="►"/>
            </a:pPr>
            <a:r>
              <a:rPr lang="en-US" sz="2100" b="0">
                <a:solidFill>
                  <a:schemeClr val="tx1"/>
                </a:solidFill>
                <a:effectLst/>
                <a:latin typeface="Arial" charset="0"/>
              </a:rPr>
              <a:t>Trademarks or trade names, newspaper mastheads, Internet domain names, and non-competition agreements.</a:t>
            </a:r>
          </a:p>
          <a:p>
            <a:pPr marL="401638" indent="-401638" algn="l">
              <a:lnSpc>
                <a:spcPct val="115000"/>
              </a:lnSpc>
              <a:spcBef>
                <a:spcPct val="50000"/>
              </a:spcBef>
              <a:buClr>
                <a:srgbClr val="800000"/>
              </a:buClr>
              <a:buSzPct val="80000"/>
              <a:buFont typeface="Wingdings" pitchFamily="2" charset="2"/>
              <a:buChar char="u"/>
            </a:pPr>
            <a:r>
              <a:rPr lang="en-US" sz="2100" b="0">
                <a:solidFill>
                  <a:schemeClr val="tx1"/>
                </a:solidFill>
                <a:effectLst/>
                <a:latin typeface="Arial" charset="0"/>
              </a:rPr>
              <a:t>In the </a:t>
            </a:r>
            <a:r>
              <a:rPr lang="en-US" sz="2100">
                <a:solidFill>
                  <a:srgbClr val="800000"/>
                </a:solidFill>
                <a:effectLst/>
                <a:latin typeface="Arial" charset="0"/>
              </a:rPr>
              <a:t>United States </a:t>
            </a:r>
            <a:r>
              <a:rPr lang="en-US" sz="2100">
                <a:solidFill>
                  <a:schemeClr val="tx1"/>
                </a:solidFill>
                <a:effectLst/>
                <a:latin typeface="Arial" charset="0"/>
              </a:rPr>
              <a:t>trademark</a:t>
            </a:r>
            <a:r>
              <a:rPr lang="en-US" sz="2100" b="0">
                <a:solidFill>
                  <a:schemeClr val="tx1"/>
                </a:solidFill>
                <a:effectLst/>
                <a:latin typeface="Arial" charset="0"/>
              </a:rPr>
              <a:t> or </a:t>
            </a:r>
            <a:r>
              <a:rPr lang="en-US" sz="2100">
                <a:solidFill>
                  <a:schemeClr val="tx1"/>
                </a:solidFill>
                <a:effectLst/>
                <a:latin typeface="Arial" charset="0"/>
              </a:rPr>
              <a:t>trade name</a:t>
            </a:r>
            <a:r>
              <a:rPr lang="en-US" sz="2100" b="0">
                <a:solidFill>
                  <a:schemeClr val="tx1"/>
                </a:solidFill>
                <a:effectLst/>
                <a:latin typeface="Arial" charset="0"/>
              </a:rPr>
              <a:t> has legal protection for indefinite number of 10 year renewal periods. </a:t>
            </a:r>
          </a:p>
          <a:p>
            <a:pPr marL="401638" indent="-401638" algn="l">
              <a:lnSpc>
                <a:spcPct val="115000"/>
              </a:lnSpc>
              <a:spcBef>
                <a:spcPct val="50000"/>
              </a:spcBef>
              <a:buClr>
                <a:srgbClr val="800000"/>
              </a:buClr>
              <a:buSzPct val="80000"/>
              <a:buFont typeface="Wingdings" pitchFamily="2" charset="2"/>
              <a:buChar char="u"/>
            </a:pPr>
            <a:r>
              <a:rPr lang="en-US" sz="2100" b="0">
                <a:solidFill>
                  <a:schemeClr val="tx1"/>
                </a:solidFill>
                <a:effectLst/>
                <a:latin typeface="Arial" charset="0"/>
              </a:rPr>
              <a:t>Capitalize acquisition costs. </a:t>
            </a:r>
          </a:p>
          <a:p>
            <a:pPr marL="401638" indent="-401638" algn="l">
              <a:lnSpc>
                <a:spcPct val="115000"/>
              </a:lnSpc>
              <a:spcBef>
                <a:spcPct val="50000"/>
              </a:spcBef>
              <a:buClr>
                <a:srgbClr val="800000"/>
              </a:buClr>
              <a:buSzPct val="80000"/>
              <a:buFont typeface="Wingdings" pitchFamily="2" charset="2"/>
              <a:buChar char="u"/>
            </a:pPr>
            <a:r>
              <a:rPr lang="en-US" sz="2100" b="0">
                <a:solidFill>
                  <a:schemeClr val="tx1"/>
                </a:solidFill>
                <a:effectLst/>
                <a:latin typeface="Arial" charset="0"/>
              </a:rPr>
              <a:t>No amortization.</a:t>
            </a:r>
          </a:p>
        </p:txBody>
      </p:sp>
      <p:pic>
        <p:nvPicPr>
          <p:cNvPr id="1110023" name="Picture 7"/>
          <p:cNvPicPr>
            <a:picLocks noChangeAspect="1" noChangeArrowheads="1"/>
          </p:cNvPicPr>
          <p:nvPr/>
        </p:nvPicPr>
        <p:blipFill>
          <a:blip r:embed="rId3" cstate="print"/>
          <a:srcRect/>
          <a:stretch>
            <a:fillRect/>
          </a:stretch>
        </p:blipFill>
        <p:spPr bwMode="auto">
          <a:xfrm>
            <a:off x="7620000" y="1600200"/>
            <a:ext cx="862013" cy="860425"/>
          </a:xfrm>
          <a:prstGeom prst="rect">
            <a:avLst/>
          </a:prstGeom>
          <a:noFill/>
          <a:ln w="28575" cap="sq">
            <a:noFill/>
            <a:miter lim="800000"/>
            <a:headEnd/>
            <a:tailEnd/>
          </a:ln>
          <a:effectLst/>
        </p:spPr>
      </p:pic>
      <p:pic>
        <p:nvPicPr>
          <p:cNvPr id="1110024" name="Picture 8"/>
          <p:cNvPicPr>
            <a:picLocks noChangeAspect="1" noChangeArrowheads="1"/>
          </p:cNvPicPr>
          <p:nvPr/>
        </p:nvPicPr>
        <p:blipFill>
          <a:blip r:embed="rId4"/>
          <a:srcRect/>
          <a:stretch>
            <a:fillRect/>
          </a:stretch>
        </p:blipFill>
        <p:spPr bwMode="auto">
          <a:xfrm>
            <a:off x="7848600" y="3200400"/>
            <a:ext cx="1000125" cy="561975"/>
          </a:xfrm>
          <a:prstGeom prst="rect">
            <a:avLst/>
          </a:prstGeom>
          <a:noFill/>
          <a:ln w="28575" cap="sq">
            <a:noFill/>
            <a:miter lim="800000"/>
            <a:headEnd/>
            <a:tailEnd/>
          </a:ln>
          <a:effectLst/>
        </p:spPr>
      </p:pic>
      <p:pic>
        <p:nvPicPr>
          <p:cNvPr id="1110025" name="Picture 9"/>
          <p:cNvPicPr>
            <a:picLocks noChangeAspect="1" noChangeArrowheads="1"/>
          </p:cNvPicPr>
          <p:nvPr/>
        </p:nvPicPr>
        <p:blipFill>
          <a:blip r:embed="rId5" cstate="print"/>
          <a:srcRect/>
          <a:stretch>
            <a:fillRect/>
          </a:stretch>
        </p:blipFill>
        <p:spPr bwMode="auto">
          <a:xfrm>
            <a:off x="7696200" y="4994275"/>
            <a:ext cx="895350" cy="720725"/>
          </a:xfrm>
          <a:prstGeom prst="rect">
            <a:avLst/>
          </a:prstGeom>
          <a:noFill/>
          <a:ln w="28575" cap="sq">
            <a:noFill/>
            <a:miter lim="800000"/>
            <a:headEnd/>
            <a:tailEnd/>
          </a:ln>
          <a:effectLst/>
        </p:spPr>
      </p:pic>
      <p:pic>
        <p:nvPicPr>
          <p:cNvPr id="1110027" name="Picture 11"/>
          <p:cNvPicPr>
            <a:picLocks noChangeAspect="1" noChangeArrowheads="1"/>
          </p:cNvPicPr>
          <p:nvPr/>
        </p:nvPicPr>
        <p:blipFill>
          <a:blip r:embed="rId6"/>
          <a:srcRect/>
          <a:stretch>
            <a:fillRect/>
          </a:stretch>
        </p:blipFill>
        <p:spPr bwMode="auto">
          <a:xfrm>
            <a:off x="5638800" y="5410200"/>
            <a:ext cx="1209675" cy="674688"/>
          </a:xfrm>
          <a:prstGeom prst="rect">
            <a:avLst/>
          </a:prstGeom>
          <a:noFill/>
          <a:ln w="28575" cap="sq">
            <a:noFill/>
            <a:miter lim="800000"/>
            <a:headEnd/>
            <a:tailEnd/>
          </a:ln>
          <a:effectLst/>
        </p:spPr>
      </p:pic>
    </p:spTree>
    <p:extLst>
      <p:ext uri="{BB962C8B-B14F-4D97-AF65-F5344CB8AC3E}">
        <p14:creationId xmlns:p14="http://schemas.microsoft.com/office/powerpoint/2010/main" val="118092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Types of Intangibles</a:t>
            </a:r>
          </a:p>
        </p:txBody>
      </p:sp>
      <p:sp>
        <p:nvSpPr>
          <p:cNvPr id="1112067" name="Text Box 3"/>
          <p:cNvSpPr txBox="1">
            <a:spLocks noChangeArrowheads="1"/>
          </p:cNvSpPr>
          <p:nvPr/>
        </p:nvSpPr>
        <p:spPr bwMode="auto">
          <a:xfrm>
            <a:off x="1600200" y="6369050"/>
            <a:ext cx="7391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4  Describe the types of intangible assets.</a:t>
            </a:r>
          </a:p>
        </p:txBody>
      </p:sp>
      <p:sp>
        <p:nvSpPr>
          <p:cNvPr id="1112068" name="Text Box 4"/>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Customer-Related Intangible Assets</a:t>
            </a:r>
          </a:p>
        </p:txBody>
      </p:sp>
      <p:sp>
        <p:nvSpPr>
          <p:cNvPr id="1112069" name="Text Box 5"/>
          <p:cNvSpPr txBox="1">
            <a:spLocks noChangeArrowheads="1"/>
          </p:cNvSpPr>
          <p:nvPr/>
        </p:nvSpPr>
        <p:spPr bwMode="auto">
          <a:xfrm>
            <a:off x="990600" y="2057400"/>
            <a:ext cx="7696200" cy="2878138"/>
          </a:xfrm>
          <a:prstGeom prst="rect">
            <a:avLst/>
          </a:prstGeom>
          <a:noFill/>
          <a:ln w="28575" cap="sq" algn="ctr">
            <a:noFill/>
            <a:miter lim="800000"/>
            <a:headEnd type="none" w="sm" len="sm"/>
            <a:tailEnd type="none" w="sm" len="sm"/>
          </a:ln>
          <a:effectLst/>
        </p:spPr>
        <p:txBody>
          <a:bodyPr>
            <a:spAutoFit/>
          </a:bodyPr>
          <a:lstStyle/>
          <a:p>
            <a:pPr marL="401638" indent="-401638" algn="l">
              <a:lnSpc>
                <a:spcPct val="115000"/>
              </a:lnSpc>
              <a:spcBef>
                <a:spcPct val="60000"/>
              </a:spcBef>
              <a:buClr>
                <a:srgbClr val="800000"/>
              </a:buClr>
              <a:buSzPct val="80000"/>
              <a:buFont typeface="Wingdings" pitchFamily="2" charset="2"/>
              <a:buChar char="u"/>
            </a:pPr>
            <a:r>
              <a:rPr lang="en-US" sz="2100">
                <a:solidFill>
                  <a:srgbClr val="800000"/>
                </a:solidFill>
                <a:effectLst/>
                <a:latin typeface="Arial" charset="0"/>
              </a:rPr>
              <a:t>Examples</a:t>
            </a:r>
            <a:r>
              <a:rPr lang="en-US" sz="2100" b="0">
                <a:solidFill>
                  <a:schemeClr val="tx1"/>
                </a:solidFill>
                <a:effectLst/>
                <a:latin typeface="Arial" charset="0"/>
              </a:rPr>
              <a:t>: </a:t>
            </a:r>
          </a:p>
          <a:p>
            <a:pPr marL="976313" lvl="1" indent="-404813" algn="l">
              <a:lnSpc>
                <a:spcPct val="115000"/>
              </a:lnSpc>
              <a:spcBef>
                <a:spcPct val="60000"/>
              </a:spcBef>
              <a:buClr>
                <a:srgbClr val="800000"/>
              </a:buClr>
              <a:buSzPct val="80000"/>
              <a:buFont typeface="Arial" charset="0"/>
              <a:buChar char="►"/>
            </a:pPr>
            <a:r>
              <a:rPr lang="en-US" sz="2100" b="0">
                <a:solidFill>
                  <a:schemeClr val="tx1"/>
                </a:solidFill>
                <a:effectLst/>
                <a:latin typeface="Arial" charset="0"/>
              </a:rPr>
              <a:t>Customer lists, order or production backlogs, and both contractual and non-contractual customer relationships.</a:t>
            </a:r>
          </a:p>
          <a:p>
            <a:pPr marL="401638" indent="-401638" algn="l">
              <a:lnSpc>
                <a:spcPct val="115000"/>
              </a:lnSpc>
              <a:spcBef>
                <a:spcPct val="60000"/>
              </a:spcBef>
              <a:buClr>
                <a:srgbClr val="800000"/>
              </a:buClr>
              <a:buSzPct val="80000"/>
              <a:buFont typeface="Wingdings" pitchFamily="2" charset="2"/>
              <a:buChar char="u"/>
            </a:pPr>
            <a:r>
              <a:rPr lang="en-US" sz="2100" b="0">
                <a:solidFill>
                  <a:schemeClr val="tx1"/>
                </a:solidFill>
                <a:effectLst/>
                <a:latin typeface="Arial" charset="0"/>
              </a:rPr>
              <a:t>Capitalize acquisition costs. </a:t>
            </a:r>
          </a:p>
          <a:p>
            <a:pPr marL="401638" indent="-401638" algn="l">
              <a:lnSpc>
                <a:spcPct val="115000"/>
              </a:lnSpc>
              <a:spcBef>
                <a:spcPct val="60000"/>
              </a:spcBef>
              <a:buClr>
                <a:srgbClr val="800000"/>
              </a:buClr>
              <a:buSzPct val="80000"/>
              <a:buFont typeface="Wingdings" pitchFamily="2" charset="2"/>
              <a:buChar char="u"/>
            </a:pPr>
            <a:r>
              <a:rPr lang="en-US" sz="2100" b="0">
                <a:solidFill>
                  <a:schemeClr val="tx1"/>
                </a:solidFill>
                <a:effectLst/>
                <a:latin typeface="Arial" charset="0"/>
              </a:rPr>
              <a:t>Amortized to expense over useful life.</a:t>
            </a:r>
          </a:p>
        </p:txBody>
      </p:sp>
    </p:spTree>
    <p:extLst>
      <p:ext uri="{BB962C8B-B14F-4D97-AF65-F5344CB8AC3E}">
        <p14:creationId xmlns:p14="http://schemas.microsoft.com/office/powerpoint/2010/main" val="1619762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Types of Intangibles</a:t>
            </a:r>
          </a:p>
        </p:txBody>
      </p:sp>
      <p:sp>
        <p:nvSpPr>
          <p:cNvPr id="1176579" name="Text Box 3"/>
          <p:cNvSpPr txBox="1">
            <a:spLocks noChangeArrowheads="1"/>
          </p:cNvSpPr>
          <p:nvPr/>
        </p:nvSpPr>
        <p:spPr bwMode="auto">
          <a:xfrm>
            <a:off x="1600200" y="6369050"/>
            <a:ext cx="7391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4  Describe the types of intangible assets.</a:t>
            </a:r>
          </a:p>
        </p:txBody>
      </p:sp>
      <p:sp>
        <p:nvSpPr>
          <p:cNvPr id="1176581" name="Text Box 5"/>
          <p:cNvSpPr txBox="1">
            <a:spLocks noChangeArrowheads="1"/>
          </p:cNvSpPr>
          <p:nvPr/>
        </p:nvSpPr>
        <p:spPr bwMode="auto">
          <a:xfrm>
            <a:off x="762000" y="1295400"/>
            <a:ext cx="7848600" cy="2100263"/>
          </a:xfrm>
          <a:prstGeom prst="rect">
            <a:avLst/>
          </a:prstGeom>
          <a:noFill/>
          <a:ln w="28575" cap="sq">
            <a:noFill/>
            <a:miter lim="800000"/>
            <a:headEnd type="none" w="sm" len="sm"/>
            <a:tailEnd type="none" w="sm" len="sm"/>
          </a:ln>
          <a:effectLst/>
        </p:spPr>
        <p:txBody>
          <a:bodyPr>
            <a:spAutoFit/>
          </a:bodyPr>
          <a:lstStyle/>
          <a:p>
            <a:pPr algn="l">
              <a:lnSpc>
                <a:spcPct val="125000"/>
              </a:lnSpc>
            </a:pPr>
            <a:r>
              <a:rPr lang="en-US" sz="2100">
                <a:solidFill>
                  <a:srgbClr val="800000"/>
                </a:solidFill>
                <a:effectLst/>
                <a:latin typeface="Arial" charset="0"/>
              </a:rPr>
              <a:t>Illustration:  </a:t>
            </a:r>
            <a:r>
              <a:rPr lang="en-US" sz="2100" b="0">
                <a:effectLst/>
                <a:latin typeface="Arial" charset="0"/>
              </a:rPr>
              <a:t>Green Market Inc. acquires the customer list of a large newspaper for €6,000,000 on January 1, 2011. Green Market expects to benefit from the information </a:t>
            </a:r>
            <a:r>
              <a:rPr lang="en-US" sz="2100">
                <a:effectLst/>
                <a:latin typeface="Arial" charset="0"/>
              </a:rPr>
              <a:t>evenly</a:t>
            </a:r>
            <a:r>
              <a:rPr lang="en-US" sz="2100" b="0">
                <a:effectLst/>
                <a:latin typeface="Arial" charset="0"/>
              </a:rPr>
              <a:t> over a three-year period. Record the purchase of the customer list and the amortization of the customer list at the end of each year.</a:t>
            </a:r>
          </a:p>
        </p:txBody>
      </p:sp>
      <p:sp>
        <p:nvSpPr>
          <p:cNvPr id="1176582" name="Rectangle 6"/>
          <p:cNvSpPr>
            <a:spLocks noChangeArrowheads="1"/>
          </p:cNvSpPr>
          <p:nvPr/>
        </p:nvSpPr>
        <p:spPr bwMode="auto">
          <a:xfrm>
            <a:off x="1676400" y="3671888"/>
            <a:ext cx="7086600" cy="412750"/>
          </a:xfrm>
          <a:prstGeom prst="rect">
            <a:avLst/>
          </a:prstGeom>
          <a:noFill/>
          <a:ln w="28575" cap="sq">
            <a:noFill/>
            <a:miter lim="800000"/>
            <a:headEnd/>
            <a:tailEnd/>
          </a:ln>
          <a:effectLst/>
        </p:spPr>
        <p:txBody>
          <a:bodyPr>
            <a:spAutoFit/>
          </a:bodyPr>
          <a:lstStyle/>
          <a:p>
            <a:pPr marL="457200" indent="-457200" algn="l">
              <a:tabLst>
                <a:tab pos="5314950" algn="r"/>
                <a:tab pos="6400800" algn="r"/>
              </a:tabLst>
            </a:pPr>
            <a:r>
              <a:rPr lang="en-US" sz="2100" b="0">
                <a:effectLst/>
                <a:latin typeface="Arial" charset="0"/>
              </a:rPr>
              <a:t>Customer List 	6,000,000</a:t>
            </a:r>
          </a:p>
        </p:txBody>
      </p:sp>
      <p:sp>
        <p:nvSpPr>
          <p:cNvPr id="1176583" name="Rectangle 7"/>
          <p:cNvSpPr>
            <a:spLocks noChangeArrowheads="1"/>
          </p:cNvSpPr>
          <p:nvPr/>
        </p:nvSpPr>
        <p:spPr bwMode="auto">
          <a:xfrm>
            <a:off x="381000" y="3657600"/>
            <a:ext cx="1219200" cy="412750"/>
          </a:xfrm>
          <a:prstGeom prst="rect">
            <a:avLst/>
          </a:prstGeom>
          <a:noFill/>
          <a:ln w="28575" cap="sq">
            <a:noFill/>
            <a:miter lim="800000"/>
            <a:headEnd/>
            <a:tailEnd/>
          </a:ln>
          <a:effectLst/>
        </p:spPr>
        <p:txBody>
          <a:bodyPr>
            <a:spAutoFit/>
          </a:bodyPr>
          <a:lstStyle/>
          <a:p>
            <a:pPr marL="457200" indent="-457200" algn="l">
              <a:tabLst>
                <a:tab pos="5029200" algn="r"/>
                <a:tab pos="6400800" algn="r"/>
              </a:tabLst>
            </a:pPr>
            <a:r>
              <a:rPr lang="en-US" sz="2100" b="0">
                <a:effectLst/>
                <a:latin typeface="Arial" charset="0"/>
              </a:rPr>
              <a:t>Jan. 1</a:t>
            </a:r>
          </a:p>
        </p:txBody>
      </p:sp>
      <p:sp>
        <p:nvSpPr>
          <p:cNvPr id="1176584" name="Rectangle 8"/>
          <p:cNvSpPr>
            <a:spLocks noChangeArrowheads="1"/>
          </p:cNvSpPr>
          <p:nvPr/>
        </p:nvSpPr>
        <p:spPr bwMode="auto">
          <a:xfrm>
            <a:off x="1676400" y="4114800"/>
            <a:ext cx="7086600" cy="412750"/>
          </a:xfrm>
          <a:prstGeom prst="rect">
            <a:avLst/>
          </a:prstGeom>
          <a:noFill/>
          <a:ln w="28575" cap="sq">
            <a:noFill/>
            <a:miter lim="800000"/>
            <a:headEnd/>
            <a:tailEnd/>
          </a:ln>
          <a:effectLst/>
        </p:spPr>
        <p:txBody>
          <a:bodyPr>
            <a:spAutoFit/>
          </a:bodyPr>
          <a:lstStyle/>
          <a:p>
            <a:pPr marL="457200" indent="-457200" algn="l">
              <a:tabLst>
                <a:tab pos="4800600" algn="r"/>
                <a:tab pos="6743700" algn="r"/>
              </a:tabLst>
            </a:pPr>
            <a:r>
              <a:rPr lang="en-US" sz="2100" b="0">
                <a:effectLst/>
                <a:latin typeface="Arial" charset="0"/>
              </a:rPr>
              <a:t>	Cash 		6,000,000</a:t>
            </a:r>
          </a:p>
        </p:txBody>
      </p:sp>
      <p:sp>
        <p:nvSpPr>
          <p:cNvPr id="1176585" name="Rectangle 9"/>
          <p:cNvSpPr>
            <a:spLocks noChangeArrowheads="1"/>
          </p:cNvSpPr>
          <p:nvPr/>
        </p:nvSpPr>
        <p:spPr bwMode="auto">
          <a:xfrm>
            <a:off x="1676400" y="4810125"/>
            <a:ext cx="7086600" cy="412750"/>
          </a:xfrm>
          <a:prstGeom prst="rect">
            <a:avLst/>
          </a:prstGeom>
          <a:noFill/>
          <a:ln w="28575" cap="sq">
            <a:noFill/>
            <a:miter lim="800000"/>
            <a:headEnd/>
            <a:tailEnd/>
          </a:ln>
          <a:effectLst/>
        </p:spPr>
        <p:txBody>
          <a:bodyPr>
            <a:spAutoFit/>
          </a:bodyPr>
          <a:lstStyle/>
          <a:p>
            <a:pPr marL="457200" indent="-457200" algn="l">
              <a:tabLst>
                <a:tab pos="5314950" algn="r"/>
                <a:tab pos="6400800" algn="r"/>
              </a:tabLst>
            </a:pPr>
            <a:r>
              <a:rPr lang="en-US" sz="2100" b="0">
                <a:effectLst/>
                <a:latin typeface="Arial" charset="0"/>
              </a:rPr>
              <a:t>Amortization expense 	2,000,000</a:t>
            </a:r>
          </a:p>
        </p:txBody>
      </p:sp>
      <p:sp>
        <p:nvSpPr>
          <p:cNvPr id="1176586" name="Rectangle 10"/>
          <p:cNvSpPr>
            <a:spLocks noChangeArrowheads="1"/>
          </p:cNvSpPr>
          <p:nvPr/>
        </p:nvSpPr>
        <p:spPr bwMode="auto">
          <a:xfrm>
            <a:off x="228600" y="4800600"/>
            <a:ext cx="1219200" cy="1374775"/>
          </a:xfrm>
          <a:prstGeom prst="rect">
            <a:avLst/>
          </a:prstGeom>
          <a:noFill/>
          <a:ln w="28575" cap="sq">
            <a:noFill/>
            <a:miter lim="800000"/>
            <a:headEnd/>
            <a:tailEnd/>
          </a:ln>
          <a:effectLst/>
        </p:spPr>
        <p:txBody>
          <a:bodyPr>
            <a:spAutoFit/>
          </a:bodyPr>
          <a:lstStyle/>
          <a:p>
            <a:pPr marL="457200" indent="-457200" algn="r">
              <a:tabLst>
                <a:tab pos="5029200" algn="r"/>
                <a:tab pos="6400800" algn="r"/>
              </a:tabLst>
            </a:pPr>
            <a:r>
              <a:rPr lang="en-US" sz="2100" b="0">
                <a:effectLst/>
                <a:latin typeface="Arial" charset="0"/>
              </a:rPr>
              <a:t>Dec. 31</a:t>
            </a:r>
          </a:p>
          <a:p>
            <a:pPr marL="457200" indent="-457200" algn="r">
              <a:tabLst>
                <a:tab pos="5029200" algn="r"/>
                <a:tab pos="6400800" algn="r"/>
              </a:tabLst>
            </a:pPr>
            <a:r>
              <a:rPr lang="en-US" sz="2100" b="0">
                <a:effectLst/>
                <a:latin typeface="Arial" charset="0"/>
              </a:rPr>
              <a:t>2010</a:t>
            </a:r>
          </a:p>
          <a:p>
            <a:pPr marL="457200" indent="-457200" algn="r">
              <a:tabLst>
                <a:tab pos="5029200" algn="r"/>
                <a:tab pos="6400800" algn="r"/>
              </a:tabLst>
            </a:pPr>
            <a:r>
              <a:rPr lang="en-US" sz="2100" b="0">
                <a:effectLst/>
                <a:latin typeface="Arial" charset="0"/>
              </a:rPr>
              <a:t>2011</a:t>
            </a:r>
          </a:p>
          <a:p>
            <a:pPr marL="457200" indent="-457200" algn="r">
              <a:tabLst>
                <a:tab pos="5029200" algn="r"/>
                <a:tab pos="6400800" algn="r"/>
              </a:tabLst>
            </a:pPr>
            <a:r>
              <a:rPr lang="en-US" sz="2100" b="0">
                <a:effectLst/>
                <a:latin typeface="Arial" charset="0"/>
              </a:rPr>
              <a:t>2012</a:t>
            </a:r>
          </a:p>
        </p:txBody>
      </p:sp>
      <p:sp>
        <p:nvSpPr>
          <p:cNvPr id="1176587" name="Rectangle 11"/>
          <p:cNvSpPr>
            <a:spLocks noChangeArrowheads="1"/>
          </p:cNvSpPr>
          <p:nvPr/>
        </p:nvSpPr>
        <p:spPr bwMode="auto">
          <a:xfrm>
            <a:off x="1676400" y="5257800"/>
            <a:ext cx="7086600" cy="412750"/>
          </a:xfrm>
          <a:prstGeom prst="rect">
            <a:avLst/>
          </a:prstGeom>
          <a:noFill/>
          <a:ln w="28575" cap="sq">
            <a:noFill/>
            <a:miter lim="800000"/>
            <a:headEnd/>
            <a:tailEnd/>
          </a:ln>
          <a:effectLst/>
        </p:spPr>
        <p:txBody>
          <a:bodyPr>
            <a:spAutoFit/>
          </a:bodyPr>
          <a:lstStyle/>
          <a:p>
            <a:pPr marL="457200" indent="-457200" algn="l">
              <a:tabLst>
                <a:tab pos="5257800" algn="r"/>
                <a:tab pos="6743700" algn="r"/>
              </a:tabLst>
            </a:pPr>
            <a:r>
              <a:rPr lang="en-US" sz="2100" b="0">
                <a:effectLst/>
                <a:latin typeface="Arial" charset="0"/>
              </a:rPr>
              <a:t>	Customer list		2,000,000</a:t>
            </a:r>
          </a:p>
        </p:txBody>
      </p:sp>
    </p:spTree>
    <p:extLst>
      <p:ext uri="{BB962C8B-B14F-4D97-AF65-F5344CB8AC3E}">
        <p14:creationId xmlns:p14="http://schemas.microsoft.com/office/powerpoint/2010/main" val="1860827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6582"/>
                                        </p:tgtEl>
                                        <p:attrNameLst>
                                          <p:attrName>style.visibility</p:attrName>
                                        </p:attrNameLst>
                                      </p:cBhvr>
                                      <p:to>
                                        <p:strVal val="visible"/>
                                      </p:to>
                                    </p:set>
                                    <p:animEffect transition="in" filter="wipe(left)">
                                      <p:cBhvr>
                                        <p:cTn id="7" dur="500"/>
                                        <p:tgtEl>
                                          <p:spTgt spid="11765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6584"/>
                                        </p:tgtEl>
                                        <p:attrNameLst>
                                          <p:attrName>style.visibility</p:attrName>
                                        </p:attrNameLst>
                                      </p:cBhvr>
                                      <p:to>
                                        <p:strVal val="visible"/>
                                      </p:to>
                                    </p:set>
                                    <p:animEffect transition="in" filter="wipe(left)">
                                      <p:cBhvr>
                                        <p:cTn id="12" dur="500"/>
                                        <p:tgtEl>
                                          <p:spTgt spid="11765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6585"/>
                                        </p:tgtEl>
                                        <p:attrNameLst>
                                          <p:attrName>style.visibility</p:attrName>
                                        </p:attrNameLst>
                                      </p:cBhvr>
                                      <p:to>
                                        <p:strVal val="visible"/>
                                      </p:to>
                                    </p:set>
                                    <p:animEffect transition="in" filter="wipe(left)">
                                      <p:cBhvr>
                                        <p:cTn id="17" dur="500"/>
                                        <p:tgtEl>
                                          <p:spTgt spid="117658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76587"/>
                                        </p:tgtEl>
                                        <p:attrNameLst>
                                          <p:attrName>style.visibility</p:attrName>
                                        </p:attrNameLst>
                                      </p:cBhvr>
                                      <p:to>
                                        <p:strVal val="visible"/>
                                      </p:to>
                                    </p:set>
                                    <p:animEffect transition="in" filter="wipe(left)">
                                      <p:cBhvr>
                                        <p:cTn id="22" dur="500"/>
                                        <p:tgtEl>
                                          <p:spTgt spid="1176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82" grpId="0"/>
      <p:bldP spid="1176584" grpId="0"/>
      <p:bldP spid="1176585" grpId="0"/>
      <p:bldP spid="11765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Types of Intangibles</a:t>
            </a:r>
          </a:p>
        </p:txBody>
      </p:sp>
      <p:sp>
        <p:nvSpPr>
          <p:cNvPr id="1114116" name="Text Box 4"/>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Artistic-Related Intangible Assets</a:t>
            </a:r>
          </a:p>
        </p:txBody>
      </p:sp>
      <p:sp>
        <p:nvSpPr>
          <p:cNvPr id="1114117" name="Text Box 5"/>
          <p:cNvSpPr txBox="1">
            <a:spLocks noChangeArrowheads="1"/>
          </p:cNvSpPr>
          <p:nvPr/>
        </p:nvSpPr>
        <p:spPr bwMode="auto">
          <a:xfrm>
            <a:off x="990600" y="2057400"/>
            <a:ext cx="7696200" cy="2943225"/>
          </a:xfrm>
          <a:prstGeom prst="rect">
            <a:avLst/>
          </a:prstGeom>
          <a:noFill/>
          <a:ln w="28575" cap="sq" algn="ctr">
            <a:noFill/>
            <a:miter lim="800000"/>
            <a:headEnd type="none" w="sm" len="sm"/>
            <a:tailEnd type="none" w="sm" len="sm"/>
          </a:ln>
          <a:effectLst/>
        </p:spPr>
        <p:txBody>
          <a:bodyPr>
            <a:spAutoFit/>
          </a:bodyPr>
          <a:lstStyle/>
          <a:p>
            <a:pPr marL="401638" indent="-401638" algn="l">
              <a:lnSpc>
                <a:spcPct val="115000"/>
              </a:lnSpc>
              <a:spcBef>
                <a:spcPct val="50000"/>
              </a:spcBef>
              <a:buClr>
                <a:srgbClr val="800000"/>
              </a:buClr>
              <a:buSzPct val="80000"/>
              <a:buFont typeface="Wingdings" pitchFamily="2" charset="2"/>
              <a:buChar char="u"/>
            </a:pPr>
            <a:r>
              <a:rPr lang="en-US" sz="2100">
                <a:solidFill>
                  <a:srgbClr val="800000"/>
                </a:solidFill>
                <a:effectLst/>
                <a:latin typeface="Arial" charset="0"/>
              </a:rPr>
              <a:t>Examples</a:t>
            </a:r>
            <a:r>
              <a:rPr lang="en-US" sz="2100" b="0">
                <a:solidFill>
                  <a:schemeClr val="tx1"/>
                </a:solidFill>
                <a:effectLst/>
                <a:latin typeface="Arial" charset="0"/>
              </a:rPr>
              <a:t>: </a:t>
            </a:r>
          </a:p>
          <a:p>
            <a:pPr marL="976313" lvl="1" indent="-404813" algn="l">
              <a:lnSpc>
                <a:spcPct val="115000"/>
              </a:lnSpc>
              <a:spcBef>
                <a:spcPct val="50000"/>
              </a:spcBef>
              <a:buClr>
                <a:srgbClr val="800000"/>
              </a:buClr>
              <a:buSzPct val="80000"/>
              <a:buFont typeface="Arial" charset="0"/>
              <a:buChar char="►"/>
            </a:pPr>
            <a:r>
              <a:rPr lang="en-US" sz="2100" b="0">
                <a:solidFill>
                  <a:schemeClr val="tx1"/>
                </a:solidFill>
                <a:effectLst/>
                <a:latin typeface="Arial" charset="0"/>
              </a:rPr>
              <a:t>Plays, literary works, musical works, pictures, photographs, and video and audiovisual material.</a:t>
            </a:r>
          </a:p>
          <a:p>
            <a:pPr marL="401638" indent="-401638" algn="l">
              <a:lnSpc>
                <a:spcPct val="115000"/>
              </a:lnSpc>
              <a:spcBef>
                <a:spcPct val="50000"/>
              </a:spcBef>
              <a:buClr>
                <a:srgbClr val="800000"/>
              </a:buClr>
              <a:buSzPct val="80000"/>
              <a:buFont typeface="Wingdings" pitchFamily="2" charset="2"/>
              <a:buChar char="u"/>
            </a:pPr>
            <a:r>
              <a:rPr lang="en-US" sz="2100" b="0">
                <a:solidFill>
                  <a:schemeClr val="tx1"/>
                </a:solidFill>
                <a:effectLst/>
                <a:latin typeface="Arial" charset="0"/>
              </a:rPr>
              <a:t>Copyright granted for the life of the creator plus 70 years.</a:t>
            </a:r>
          </a:p>
          <a:p>
            <a:pPr marL="401638" indent="-401638" algn="l">
              <a:lnSpc>
                <a:spcPct val="115000"/>
              </a:lnSpc>
              <a:spcBef>
                <a:spcPct val="50000"/>
              </a:spcBef>
              <a:buClr>
                <a:srgbClr val="800000"/>
              </a:buClr>
              <a:buSzPct val="80000"/>
              <a:buFont typeface="Wingdings" pitchFamily="2" charset="2"/>
              <a:buChar char="u"/>
            </a:pPr>
            <a:r>
              <a:rPr lang="en-US" sz="2100" b="0">
                <a:solidFill>
                  <a:schemeClr val="tx1"/>
                </a:solidFill>
                <a:effectLst/>
                <a:latin typeface="Arial" charset="0"/>
              </a:rPr>
              <a:t>Capitalize costs of acquiring and defending.</a:t>
            </a:r>
          </a:p>
          <a:p>
            <a:pPr marL="401638" indent="-401638" algn="l">
              <a:lnSpc>
                <a:spcPct val="115000"/>
              </a:lnSpc>
              <a:spcBef>
                <a:spcPct val="50000"/>
              </a:spcBef>
              <a:buClr>
                <a:srgbClr val="800000"/>
              </a:buClr>
              <a:buSzPct val="80000"/>
              <a:buFont typeface="Wingdings" pitchFamily="2" charset="2"/>
              <a:buChar char="u"/>
            </a:pPr>
            <a:r>
              <a:rPr lang="en-US" sz="2100" b="0">
                <a:solidFill>
                  <a:schemeClr val="tx1"/>
                </a:solidFill>
                <a:effectLst/>
                <a:latin typeface="Arial" charset="0"/>
              </a:rPr>
              <a:t>Amortized to expense over useful life.</a:t>
            </a:r>
          </a:p>
        </p:txBody>
      </p:sp>
      <p:pic>
        <p:nvPicPr>
          <p:cNvPr id="1114118" name="Picture 6"/>
          <p:cNvPicPr>
            <a:picLocks noChangeAspect="1" noChangeArrowheads="1"/>
          </p:cNvPicPr>
          <p:nvPr/>
        </p:nvPicPr>
        <p:blipFill>
          <a:blip r:embed="rId3" cstate="print"/>
          <a:srcRect/>
          <a:stretch>
            <a:fillRect/>
          </a:stretch>
        </p:blipFill>
        <p:spPr bwMode="auto">
          <a:xfrm>
            <a:off x="4038600" y="5486400"/>
            <a:ext cx="1004888" cy="601663"/>
          </a:xfrm>
          <a:prstGeom prst="rect">
            <a:avLst/>
          </a:prstGeom>
          <a:noFill/>
          <a:ln w="28575" cap="sq">
            <a:noFill/>
            <a:miter lim="800000"/>
            <a:headEnd/>
            <a:tailEnd/>
          </a:ln>
          <a:effectLst/>
        </p:spPr>
      </p:pic>
      <p:sp>
        <p:nvSpPr>
          <p:cNvPr id="1114119" name="Text Box 7"/>
          <p:cNvSpPr txBox="1">
            <a:spLocks noChangeArrowheads="1"/>
          </p:cNvSpPr>
          <p:nvPr/>
        </p:nvSpPr>
        <p:spPr bwMode="auto">
          <a:xfrm>
            <a:off x="5867400" y="5486400"/>
            <a:ext cx="1143000" cy="641350"/>
          </a:xfrm>
          <a:prstGeom prst="rect">
            <a:avLst/>
          </a:prstGeom>
          <a:noFill/>
          <a:ln w="28575" cap="sq">
            <a:noFill/>
            <a:miter lim="800000"/>
            <a:headEnd/>
            <a:tailEnd/>
          </a:ln>
          <a:effectLst/>
        </p:spPr>
        <p:txBody>
          <a:bodyPr>
            <a:spAutoFit/>
          </a:bodyPr>
          <a:lstStyle/>
          <a:p>
            <a:pPr>
              <a:spcBef>
                <a:spcPct val="50000"/>
              </a:spcBef>
            </a:pPr>
            <a:r>
              <a:rPr lang="en-US">
                <a:effectLst>
                  <a:outerShdw blurRad="38100" dist="38100" dir="2700000" algn="tl">
                    <a:srgbClr val="C0C0C0"/>
                  </a:outerShdw>
                </a:effectLst>
                <a:latin typeface="Arial" charset="0"/>
              </a:rPr>
              <a:t>Mickey Mouse</a:t>
            </a:r>
          </a:p>
        </p:txBody>
      </p:sp>
      <p:sp>
        <p:nvSpPr>
          <p:cNvPr id="1114120" name="Text Box 8"/>
          <p:cNvSpPr txBox="1">
            <a:spLocks noChangeArrowheads="1"/>
          </p:cNvSpPr>
          <p:nvPr/>
        </p:nvSpPr>
        <p:spPr bwMode="auto">
          <a:xfrm>
            <a:off x="5241925" y="5638800"/>
            <a:ext cx="549275" cy="274638"/>
          </a:xfrm>
          <a:prstGeom prst="rect">
            <a:avLst/>
          </a:prstGeom>
          <a:noFill/>
          <a:ln w="28575" cap="sq">
            <a:noFill/>
            <a:miter lim="800000"/>
            <a:headEnd/>
            <a:tailEnd/>
          </a:ln>
          <a:effectLst/>
        </p:spPr>
        <p:txBody>
          <a:bodyPr lIns="0" tIns="0" rIns="0" bIns="0">
            <a:spAutoFit/>
          </a:bodyPr>
          <a:lstStyle/>
          <a:p>
            <a:pPr>
              <a:spcBef>
                <a:spcPct val="50000"/>
              </a:spcBef>
            </a:pPr>
            <a:r>
              <a:rPr lang="en-US">
                <a:effectLst>
                  <a:outerShdw blurRad="38100" dist="38100" dir="2700000" algn="tl">
                    <a:srgbClr val="C0C0C0"/>
                  </a:outerShdw>
                </a:effectLst>
                <a:latin typeface="Arial" charset="0"/>
              </a:rPr>
              <a:t>and</a:t>
            </a:r>
          </a:p>
        </p:txBody>
      </p:sp>
      <p:sp>
        <p:nvSpPr>
          <p:cNvPr id="1114121" name="Rectangle 9"/>
          <p:cNvSpPr>
            <a:spLocks noChangeArrowheads="1"/>
          </p:cNvSpPr>
          <p:nvPr/>
        </p:nvSpPr>
        <p:spPr bwMode="auto">
          <a:xfrm>
            <a:off x="3810000" y="5334000"/>
            <a:ext cx="3276600" cy="914400"/>
          </a:xfrm>
          <a:prstGeom prst="rect">
            <a:avLst/>
          </a:prstGeom>
          <a:noFill/>
          <a:ln w="19050" cap="sq">
            <a:solidFill>
              <a:schemeClr val="tx2"/>
            </a:solidFill>
            <a:miter lim="800000"/>
            <a:headEnd/>
            <a:tailEnd/>
          </a:ln>
          <a:effectLst/>
        </p:spPr>
        <p:txBody>
          <a:bodyPr wrap="none" anchor="ctr"/>
          <a:lstStyle/>
          <a:p>
            <a:endParaRPr lang="en-US"/>
          </a:p>
        </p:txBody>
      </p:sp>
      <p:sp>
        <p:nvSpPr>
          <p:cNvPr id="1114122" name="Text Box 10"/>
          <p:cNvSpPr txBox="1">
            <a:spLocks noChangeArrowheads="1"/>
          </p:cNvSpPr>
          <p:nvPr/>
        </p:nvSpPr>
        <p:spPr bwMode="auto">
          <a:xfrm>
            <a:off x="8077200" y="6369050"/>
            <a:ext cx="914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4</a:t>
            </a:r>
          </a:p>
        </p:txBody>
      </p:sp>
    </p:spTree>
    <p:extLst>
      <p:ext uri="{BB962C8B-B14F-4D97-AF65-F5344CB8AC3E}">
        <p14:creationId xmlns:p14="http://schemas.microsoft.com/office/powerpoint/2010/main" val="358110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Types of Intangibles</a:t>
            </a:r>
          </a:p>
        </p:txBody>
      </p:sp>
      <p:sp>
        <p:nvSpPr>
          <p:cNvPr id="1116163" name="Text Box 3"/>
          <p:cNvSpPr txBox="1">
            <a:spLocks noChangeArrowheads="1"/>
          </p:cNvSpPr>
          <p:nvPr/>
        </p:nvSpPr>
        <p:spPr bwMode="auto">
          <a:xfrm>
            <a:off x="8077200" y="6369050"/>
            <a:ext cx="914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4</a:t>
            </a:r>
          </a:p>
        </p:txBody>
      </p:sp>
      <p:sp>
        <p:nvSpPr>
          <p:cNvPr id="1116164" name="Text Box 4"/>
          <p:cNvSpPr txBox="1">
            <a:spLocks noChangeArrowheads="1"/>
          </p:cNvSpPr>
          <p:nvPr/>
        </p:nvSpPr>
        <p:spPr bwMode="auto">
          <a:xfrm>
            <a:off x="685800" y="140493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Contract-Related Intangible Assets</a:t>
            </a:r>
          </a:p>
        </p:txBody>
      </p:sp>
      <p:sp>
        <p:nvSpPr>
          <p:cNvPr id="1116165" name="Text Box 5"/>
          <p:cNvSpPr txBox="1">
            <a:spLocks noChangeArrowheads="1"/>
          </p:cNvSpPr>
          <p:nvPr/>
        </p:nvSpPr>
        <p:spPr bwMode="auto">
          <a:xfrm>
            <a:off x="990600" y="2057400"/>
            <a:ext cx="7696200" cy="3519488"/>
          </a:xfrm>
          <a:prstGeom prst="rect">
            <a:avLst/>
          </a:prstGeom>
          <a:noFill/>
          <a:ln w="28575" cap="sq" algn="ctr">
            <a:noFill/>
            <a:miter lim="800000"/>
            <a:headEnd type="none" w="sm" len="sm"/>
            <a:tailEnd type="none" w="sm" len="sm"/>
          </a:ln>
          <a:effectLst/>
        </p:spPr>
        <p:txBody>
          <a:bodyPr>
            <a:spAutoFit/>
          </a:bodyPr>
          <a:lstStyle/>
          <a:p>
            <a:pPr marL="401638" indent="-401638" algn="l">
              <a:lnSpc>
                <a:spcPct val="115000"/>
              </a:lnSpc>
              <a:spcBef>
                <a:spcPct val="50000"/>
              </a:spcBef>
              <a:buClr>
                <a:srgbClr val="800000"/>
              </a:buClr>
              <a:buSzPct val="80000"/>
              <a:buFont typeface="Wingdings" pitchFamily="2" charset="2"/>
              <a:buChar char="u"/>
            </a:pPr>
            <a:r>
              <a:rPr lang="en-US" sz="2100">
                <a:solidFill>
                  <a:srgbClr val="800000"/>
                </a:solidFill>
                <a:effectLst/>
                <a:latin typeface="Arial" charset="0"/>
              </a:rPr>
              <a:t>Examples</a:t>
            </a:r>
            <a:r>
              <a:rPr lang="en-US" sz="2100" b="0">
                <a:solidFill>
                  <a:schemeClr val="tx1"/>
                </a:solidFill>
                <a:effectLst/>
                <a:latin typeface="Arial" charset="0"/>
              </a:rPr>
              <a:t>: </a:t>
            </a:r>
          </a:p>
          <a:p>
            <a:pPr marL="976313" lvl="1" indent="-404813" algn="l">
              <a:lnSpc>
                <a:spcPct val="115000"/>
              </a:lnSpc>
              <a:spcBef>
                <a:spcPct val="50000"/>
              </a:spcBef>
              <a:buClr>
                <a:srgbClr val="800000"/>
              </a:buClr>
              <a:buSzPct val="80000"/>
              <a:buFont typeface="Arial" charset="0"/>
              <a:buChar char="►"/>
            </a:pPr>
            <a:r>
              <a:rPr lang="en-US" sz="2100" b="0">
                <a:solidFill>
                  <a:schemeClr val="tx1"/>
                </a:solidFill>
                <a:effectLst/>
                <a:latin typeface="Arial" charset="0"/>
              </a:rPr>
              <a:t>Franchise and licensing agreements, construction permits, broadcast rights, and service or supply contracts.</a:t>
            </a:r>
          </a:p>
          <a:p>
            <a:pPr marL="401638" indent="-401638" algn="l">
              <a:lnSpc>
                <a:spcPct val="115000"/>
              </a:lnSpc>
              <a:spcBef>
                <a:spcPct val="50000"/>
              </a:spcBef>
              <a:buClr>
                <a:srgbClr val="800000"/>
              </a:buClr>
              <a:buSzPct val="80000"/>
              <a:buFont typeface="Wingdings" pitchFamily="2" charset="2"/>
              <a:buChar char="u"/>
            </a:pPr>
            <a:r>
              <a:rPr lang="en-US" sz="2100" b="0">
                <a:solidFill>
                  <a:schemeClr val="tx1"/>
                </a:solidFill>
                <a:effectLst/>
                <a:latin typeface="Arial" charset="0"/>
              </a:rPr>
              <a:t>Franchise (or license) with a limited life should be amortized to expense over the life of the franchise.</a:t>
            </a:r>
          </a:p>
          <a:p>
            <a:pPr marL="401638" indent="-401638" algn="l">
              <a:lnSpc>
                <a:spcPct val="115000"/>
              </a:lnSpc>
              <a:spcBef>
                <a:spcPct val="50000"/>
              </a:spcBef>
              <a:buClr>
                <a:srgbClr val="800000"/>
              </a:buClr>
              <a:buSzPct val="80000"/>
              <a:buFont typeface="Wingdings" pitchFamily="2" charset="2"/>
              <a:buChar char="u"/>
            </a:pPr>
            <a:r>
              <a:rPr lang="en-US" sz="2100" b="0">
                <a:solidFill>
                  <a:schemeClr val="tx1"/>
                </a:solidFill>
                <a:effectLst/>
                <a:latin typeface="Arial" charset="0"/>
              </a:rPr>
              <a:t>Franchise with an indefinite life should be carried at cost and not amortized.</a:t>
            </a:r>
          </a:p>
        </p:txBody>
      </p:sp>
      <p:pic>
        <p:nvPicPr>
          <p:cNvPr id="1116170" name="Picture 10"/>
          <p:cNvPicPr>
            <a:picLocks noChangeAspect="1" noChangeArrowheads="1"/>
          </p:cNvPicPr>
          <p:nvPr/>
        </p:nvPicPr>
        <p:blipFill>
          <a:blip r:embed="rId3" cstate="print"/>
          <a:srcRect/>
          <a:stretch>
            <a:fillRect/>
          </a:stretch>
        </p:blipFill>
        <p:spPr bwMode="auto">
          <a:xfrm>
            <a:off x="7467600" y="1676400"/>
            <a:ext cx="1176338" cy="838200"/>
          </a:xfrm>
          <a:prstGeom prst="rect">
            <a:avLst/>
          </a:prstGeom>
          <a:noFill/>
          <a:ln w="28575" cap="sq">
            <a:noFill/>
            <a:miter lim="800000"/>
            <a:headEnd/>
            <a:tailEnd/>
          </a:ln>
          <a:effectLst/>
        </p:spPr>
      </p:pic>
      <p:pic>
        <p:nvPicPr>
          <p:cNvPr id="1116171" name="Picture 11"/>
          <p:cNvPicPr>
            <a:picLocks noChangeAspect="1" noChangeArrowheads="1"/>
          </p:cNvPicPr>
          <p:nvPr/>
        </p:nvPicPr>
        <p:blipFill>
          <a:blip r:embed="rId4" cstate="print"/>
          <a:srcRect/>
          <a:stretch>
            <a:fillRect/>
          </a:stretch>
        </p:blipFill>
        <p:spPr bwMode="auto">
          <a:xfrm>
            <a:off x="2438400" y="5791200"/>
            <a:ext cx="881063" cy="714375"/>
          </a:xfrm>
          <a:prstGeom prst="rect">
            <a:avLst/>
          </a:prstGeom>
          <a:noFill/>
          <a:ln w="28575" cap="sq">
            <a:noFill/>
            <a:miter lim="800000"/>
            <a:headEnd/>
            <a:tailEnd/>
          </a:ln>
          <a:effectLst/>
        </p:spPr>
      </p:pic>
      <p:pic>
        <p:nvPicPr>
          <p:cNvPr id="1116172" name="Picture 12"/>
          <p:cNvPicPr>
            <a:picLocks noChangeAspect="1" noChangeArrowheads="1"/>
          </p:cNvPicPr>
          <p:nvPr/>
        </p:nvPicPr>
        <p:blipFill>
          <a:blip r:embed="rId5" cstate="print"/>
          <a:srcRect/>
          <a:stretch>
            <a:fillRect/>
          </a:stretch>
        </p:blipFill>
        <p:spPr bwMode="auto">
          <a:xfrm>
            <a:off x="6934200" y="5562600"/>
            <a:ext cx="914400" cy="642938"/>
          </a:xfrm>
          <a:prstGeom prst="rect">
            <a:avLst/>
          </a:prstGeom>
          <a:noFill/>
          <a:ln w="28575" cap="sq">
            <a:noFill/>
            <a:miter lim="800000"/>
            <a:headEnd/>
            <a:tailEnd/>
          </a:ln>
          <a:effectLst/>
        </p:spPr>
      </p:pic>
      <p:pic>
        <p:nvPicPr>
          <p:cNvPr id="1116173" name="Picture 13"/>
          <p:cNvPicPr>
            <a:picLocks noChangeAspect="1" noChangeArrowheads="1"/>
          </p:cNvPicPr>
          <p:nvPr/>
        </p:nvPicPr>
        <p:blipFill>
          <a:blip r:embed="rId6" cstate="print"/>
          <a:srcRect/>
          <a:stretch>
            <a:fillRect/>
          </a:stretch>
        </p:blipFill>
        <p:spPr bwMode="auto">
          <a:xfrm>
            <a:off x="4343400" y="5562600"/>
            <a:ext cx="1714500" cy="781050"/>
          </a:xfrm>
          <a:prstGeom prst="rect">
            <a:avLst/>
          </a:prstGeom>
          <a:noFill/>
          <a:ln w="28575" cap="sq">
            <a:noFill/>
            <a:miter lim="800000"/>
            <a:headEnd/>
            <a:tailEnd/>
          </a:ln>
          <a:effectLst/>
        </p:spPr>
      </p:pic>
    </p:spTree>
    <p:extLst>
      <p:ext uri="{BB962C8B-B14F-4D97-AF65-F5344CB8AC3E}">
        <p14:creationId xmlns:p14="http://schemas.microsoft.com/office/powerpoint/2010/main" val="2473443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2849563"/>
          </a:xfrm>
        </p:spPr>
        <p:txBody>
          <a:bodyPr/>
          <a:lstStyle/>
          <a:p>
            <a:pPr marL="0" indent="0" algn="ctr">
              <a:buNone/>
            </a:pPr>
            <a:r>
              <a:rPr lang="en-US" dirty="0" err="1">
                <a:solidFill>
                  <a:srgbClr val="002060"/>
                </a:solidFill>
              </a:rPr>
              <a:t>Mahasiswa</a:t>
            </a:r>
            <a:r>
              <a:rPr lang="en-US" dirty="0">
                <a:solidFill>
                  <a:srgbClr val="002060"/>
                </a:solidFill>
              </a:rPr>
              <a:t> </a:t>
            </a:r>
            <a:r>
              <a:rPr lang="en-US" dirty="0" err="1">
                <a:solidFill>
                  <a:srgbClr val="002060"/>
                </a:solidFill>
              </a:rPr>
              <a:t>mampu</a:t>
            </a:r>
            <a:r>
              <a:rPr lang="en-US" dirty="0">
                <a:solidFill>
                  <a:srgbClr val="002060"/>
                </a:solidFill>
              </a:rPr>
              <a:t> </a:t>
            </a:r>
            <a:r>
              <a:rPr lang="en-US" dirty="0" err="1">
                <a:solidFill>
                  <a:srgbClr val="002060"/>
                </a:solidFill>
              </a:rPr>
              <a:t>menganalisis</a:t>
            </a:r>
            <a:r>
              <a:rPr lang="en-US" dirty="0">
                <a:solidFill>
                  <a:srgbClr val="002060"/>
                </a:solidFill>
              </a:rPr>
              <a:t> </a:t>
            </a:r>
            <a:r>
              <a:rPr lang="en-US" dirty="0" err="1">
                <a:solidFill>
                  <a:srgbClr val="002060"/>
                </a:solidFill>
              </a:rPr>
              <a:t>pemrosesan</a:t>
            </a:r>
            <a:r>
              <a:rPr lang="en-US" dirty="0">
                <a:solidFill>
                  <a:srgbClr val="002060"/>
                </a:solidFill>
              </a:rPr>
              <a:t> </a:t>
            </a:r>
            <a:r>
              <a:rPr lang="en-US" dirty="0" err="1">
                <a:solidFill>
                  <a:srgbClr val="002060"/>
                </a:solidFill>
              </a:rPr>
              <a:t>secara</a:t>
            </a:r>
            <a:r>
              <a:rPr lang="en-US" dirty="0">
                <a:solidFill>
                  <a:srgbClr val="002060"/>
                </a:solidFill>
              </a:rPr>
              <a:t> </a:t>
            </a:r>
            <a:r>
              <a:rPr lang="en-US" dirty="0" err="1">
                <a:solidFill>
                  <a:srgbClr val="002060"/>
                </a:solidFill>
              </a:rPr>
              <a:t>akuntansi</a:t>
            </a:r>
            <a:r>
              <a:rPr lang="en-US" dirty="0">
                <a:solidFill>
                  <a:srgbClr val="002060"/>
                </a:solidFill>
              </a:rPr>
              <a:t> </a:t>
            </a:r>
            <a:r>
              <a:rPr lang="en-US" dirty="0" err="1">
                <a:solidFill>
                  <a:srgbClr val="002060"/>
                </a:solidFill>
              </a:rPr>
              <a:t>mengenai</a:t>
            </a:r>
            <a:r>
              <a:rPr lang="en-US" dirty="0">
                <a:solidFill>
                  <a:srgbClr val="002060"/>
                </a:solidFill>
              </a:rPr>
              <a:t> </a:t>
            </a:r>
            <a:r>
              <a:rPr lang="en-US" dirty="0" err="1">
                <a:solidFill>
                  <a:srgbClr val="002060"/>
                </a:solidFill>
              </a:rPr>
              <a:t>aset</a:t>
            </a:r>
            <a:r>
              <a:rPr lang="en-US" dirty="0">
                <a:solidFill>
                  <a:srgbClr val="002060"/>
                </a:solidFill>
              </a:rPr>
              <a:t> </a:t>
            </a:r>
            <a:r>
              <a:rPr lang="en-US" dirty="0" err="1">
                <a:solidFill>
                  <a:srgbClr val="002060"/>
                </a:solidFill>
              </a:rPr>
              <a:t>tidak</a:t>
            </a:r>
            <a:r>
              <a:rPr lang="en-US" dirty="0">
                <a:solidFill>
                  <a:srgbClr val="002060"/>
                </a:solidFill>
              </a:rPr>
              <a:t> </a:t>
            </a:r>
            <a:r>
              <a:rPr lang="en-US" dirty="0" err="1">
                <a:solidFill>
                  <a:srgbClr val="002060"/>
                </a:solidFill>
              </a:rPr>
              <a:t>berwujud</a:t>
            </a:r>
            <a:r>
              <a:rPr lang="en-US" dirty="0">
                <a:solidFill>
                  <a:srgbClr val="002060"/>
                </a:solidFill>
              </a:rPr>
              <a:t> </a:t>
            </a: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
        <p:nvSpPr>
          <p:cNvPr id="7" name="Title 6"/>
          <p:cNvSpPr>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2060"/>
                </a:solidFill>
              </a:rPr>
              <a:t>KEMAMPUAN AKHIR YANG DIHARAPKAN</a:t>
            </a:r>
            <a:endParaRPr lang="en-US" sz="2800" b="1" dirty="0">
              <a:solidFill>
                <a:srgbClr val="002060"/>
              </a:solidFill>
            </a:endParaRPr>
          </a:p>
        </p:txBody>
      </p:sp>
    </p:spTree>
    <p:extLst>
      <p:ext uri="{BB962C8B-B14F-4D97-AF65-F5344CB8AC3E}">
        <p14:creationId xmlns:p14="http://schemas.microsoft.com/office/powerpoint/2010/main" val="351497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Types of Intangibles</a:t>
            </a:r>
          </a:p>
        </p:txBody>
      </p:sp>
      <p:sp>
        <p:nvSpPr>
          <p:cNvPr id="1118211" name="Text Box 3"/>
          <p:cNvSpPr txBox="1">
            <a:spLocks noChangeArrowheads="1"/>
          </p:cNvSpPr>
          <p:nvPr/>
        </p:nvSpPr>
        <p:spPr bwMode="auto">
          <a:xfrm>
            <a:off x="1600200" y="6369050"/>
            <a:ext cx="7391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4  Describe the types of intangible assets.</a:t>
            </a:r>
          </a:p>
        </p:txBody>
      </p:sp>
      <p:sp>
        <p:nvSpPr>
          <p:cNvPr id="1118212" name="Text Box 4"/>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Technology-Related Intangible Assets</a:t>
            </a:r>
          </a:p>
        </p:txBody>
      </p:sp>
      <p:sp>
        <p:nvSpPr>
          <p:cNvPr id="1118213" name="Text Box 5"/>
          <p:cNvSpPr txBox="1">
            <a:spLocks noChangeArrowheads="1"/>
          </p:cNvSpPr>
          <p:nvPr/>
        </p:nvSpPr>
        <p:spPr bwMode="auto">
          <a:xfrm>
            <a:off x="990600" y="2057400"/>
            <a:ext cx="7696200" cy="3471863"/>
          </a:xfrm>
          <a:prstGeom prst="rect">
            <a:avLst/>
          </a:prstGeom>
          <a:noFill/>
          <a:ln w="28575" cap="sq" algn="ctr">
            <a:noFill/>
            <a:miter lim="800000"/>
            <a:headEnd type="none" w="sm" len="sm"/>
            <a:tailEnd type="none" w="sm" len="sm"/>
          </a:ln>
          <a:effectLst/>
        </p:spPr>
        <p:txBody>
          <a:bodyPr>
            <a:spAutoFit/>
          </a:bodyPr>
          <a:lstStyle/>
          <a:p>
            <a:pPr marL="401638" indent="-401638" algn="l">
              <a:lnSpc>
                <a:spcPct val="115000"/>
              </a:lnSpc>
              <a:spcBef>
                <a:spcPct val="50000"/>
              </a:spcBef>
              <a:buClr>
                <a:srgbClr val="800000"/>
              </a:buClr>
              <a:buSzPct val="80000"/>
              <a:buFont typeface="Wingdings" pitchFamily="2" charset="2"/>
              <a:buChar char="u"/>
            </a:pPr>
            <a:r>
              <a:rPr lang="en-US" sz="2100">
                <a:solidFill>
                  <a:srgbClr val="800000"/>
                </a:solidFill>
                <a:effectLst/>
                <a:latin typeface="Arial" charset="0"/>
              </a:rPr>
              <a:t>Examples</a:t>
            </a:r>
            <a:r>
              <a:rPr lang="en-US" sz="2100" b="0">
                <a:solidFill>
                  <a:schemeClr val="tx1"/>
                </a:solidFill>
                <a:effectLst/>
                <a:latin typeface="Arial" charset="0"/>
              </a:rPr>
              <a:t>: </a:t>
            </a:r>
          </a:p>
          <a:p>
            <a:pPr marL="976313" lvl="1" indent="-404813" algn="l">
              <a:lnSpc>
                <a:spcPct val="115000"/>
              </a:lnSpc>
              <a:spcBef>
                <a:spcPct val="50000"/>
              </a:spcBef>
              <a:buClr>
                <a:srgbClr val="800000"/>
              </a:buClr>
              <a:buSzPct val="80000"/>
              <a:buFont typeface="Arial" charset="0"/>
              <a:buChar char="►"/>
            </a:pPr>
            <a:r>
              <a:rPr lang="en-US" sz="2100" b="0">
                <a:solidFill>
                  <a:schemeClr val="tx1"/>
                </a:solidFill>
                <a:effectLst/>
                <a:latin typeface="Arial" charset="0"/>
              </a:rPr>
              <a:t>Patented technology and trade secrets granted by a governmental body.</a:t>
            </a:r>
          </a:p>
          <a:p>
            <a:pPr marL="401638" indent="-401638" algn="l">
              <a:lnSpc>
                <a:spcPct val="115000"/>
              </a:lnSpc>
              <a:spcBef>
                <a:spcPct val="50000"/>
              </a:spcBef>
              <a:buClr>
                <a:srgbClr val="800000"/>
              </a:buClr>
              <a:buSzPct val="80000"/>
              <a:buFont typeface="Wingdings" pitchFamily="2" charset="2"/>
              <a:buChar char="u"/>
            </a:pPr>
            <a:r>
              <a:rPr lang="en-US" sz="2100" b="0">
                <a:solidFill>
                  <a:schemeClr val="tx1"/>
                </a:solidFill>
                <a:effectLst/>
                <a:latin typeface="Arial" charset="0"/>
              </a:rPr>
              <a:t>Patent gives holder exclusive use for a period of 20 years.</a:t>
            </a:r>
          </a:p>
          <a:p>
            <a:pPr marL="401638" indent="-401638" algn="l">
              <a:lnSpc>
                <a:spcPct val="115000"/>
              </a:lnSpc>
              <a:spcBef>
                <a:spcPct val="50000"/>
              </a:spcBef>
              <a:buClr>
                <a:srgbClr val="800000"/>
              </a:buClr>
              <a:buSzPct val="80000"/>
              <a:buFont typeface="Wingdings" pitchFamily="2" charset="2"/>
              <a:buChar char="u"/>
            </a:pPr>
            <a:r>
              <a:rPr lang="en-US" sz="2100" b="0">
                <a:solidFill>
                  <a:schemeClr val="tx1"/>
                </a:solidFill>
                <a:effectLst/>
                <a:latin typeface="Arial" charset="0"/>
              </a:rPr>
              <a:t>Capitalize costs of purchasing a patent.</a:t>
            </a:r>
          </a:p>
          <a:p>
            <a:pPr marL="401638" indent="-401638" algn="l">
              <a:lnSpc>
                <a:spcPct val="115000"/>
              </a:lnSpc>
              <a:spcBef>
                <a:spcPct val="50000"/>
              </a:spcBef>
              <a:buClr>
                <a:srgbClr val="800000"/>
              </a:buClr>
              <a:buSzPct val="80000"/>
              <a:buFont typeface="Wingdings" pitchFamily="2" charset="2"/>
              <a:buChar char="u"/>
            </a:pPr>
            <a:r>
              <a:rPr lang="en-US" sz="2100" b="0">
                <a:solidFill>
                  <a:schemeClr val="tx1"/>
                </a:solidFill>
                <a:effectLst/>
                <a:latin typeface="Arial" charset="0"/>
              </a:rPr>
              <a:t>Expense any R&amp;D costs in developing a patent. </a:t>
            </a:r>
          </a:p>
          <a:p>
            <a:pPr marL="401638" indent="-401638" algn="l">
              <a:lnSpc>
                <a:spcPct val="115000"/>
              </a:lnSpc>
              <a:spcBef>
                <a:spcPct val="50000"/>
              </a:spcBef>
              <a:buClr>
                <a:srgbClr val="800000"/>
              </a:buClr>
              <a:buSzPct val="80000"/>
              <a:buFont typeface="Wingdings" pitchFamily="2" charset="2"/>
              <a:buChar char="u"/>
            </a:pPr>
            <a:r>
              <a:rPr lang="en-US" sz="2100" b="0">
                <a:solidFill>
                  <a:schemeClr val="tx1"/>
                </a:solidFill>
                <a:effectLst/>
                <a:latin typeface="Arial" charset="0"/>
              </a:rPr>
              <a:t>Amortize over legal life or useful life, whichever is shorter.</a:t>
            </a:r>
          </a:p>
        </p:txBody>
      </p:sp>
      <p:pic>
        <p:nvPicPr>
          <p:cNvPr id="1118214" name="Picture 6"/>
          <p:cNvPicPr>
            <a:picLocks noChangeAspect="1" noChangeArrowheads="1"/>
          </p:cNvPicPr>
          <p:nvPr/>
        </p:nvPicPr>
        <p:blipFill>
          <a:blip r:embed="rId3" cstate="print"/>
          <a:srcRect/>
          <a:stretch>
            <a:fillRect/>
          </a:stretch>
        </p:blipFill>
        <p:spPr bwMode="auto">
          <a:xfrm>
            <a:off x="7162800" y="1981200"/>
            <a:ext cx="1600200" cy="503238"/>
          </a:xfrm>
          <a:prstGeom prst="rect">
            <a:avLst/>
          </a:prstGeom>
          <a:noFill/>
          <a:ln w="28575" cap="sq">
            <a:noFill/>
            <a:miter lim="800000"/>
            <a:headEnd/>
            <a:tailEnd/>
          </a:ln>
          <a:effectLst/>
        </p:spPr>
      </p:pic>
      <p:pic>
        <p:nvPicPr>
          <p:cNvPr id="1118215" name="Picture 7"/>
          <p:cNvPicPr>
            <a:picLocks noChangeAspect="1" noChangeArrowheads="1"/>
          </p:cNvPicPr>
          <p:nvPr/>
        </p:nvPicPr>
        <p:blipFill>
          <a:blip r:embed="rId4" cstate="print"/>
          <a:srcRect/>
          <a:stretch>
            <a:fillRect/>
          </a:stretch>
        </p:blipFill>
        <p:spPr bwMode="auto">
          <a:xfrm>
            <a:off x="1752600" y="5867400"/>
            <a:ext cx="1323975" cy="304800"/>
          </a:xfrm>
          <a:prstGeom prst="rect">
            <a:avLst/>
          </a:prstGeom>
          <a:noFill/>
          <a:ln w="28575" cap="sq">
            <a:noFill/>
            <a:miter lim="800000"/>
            <a:headEnd/>
            <a:tailEnd/>
          </a:ln>
          <a:effectLst/>
        </p:spPr>
      </p:pic>
    </p:spTree>
    <p:extLst>
      <p:ext uri="{BB962C8B-B14F-4D97-AF65-F5344CB8AC3E}">
        <p14:creationId xmlns:p14="http://schemas.microsoft.com/office/powerpoint/2010/main" val="1426031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Types of Intangibles</a:t>
            </a:r>
          </a:p>
        </p:txBody>
      </p:sp>
      <p:sp>
        <p:nvSpPr>
          <p:cNvPr id="1178627" name="Text Box 3"/>
          <p:cNvSpPr txBox="1">
            <a:spLocks noChangeArrowheads="1"/>
          </p:cNvSpPr>
          <p:nvPr/>
        </p:nvSpPr>
        <p:spPr bwMode="auto">
          <a:xfrm>
            <a:off x="1600200" y="6369050"/>
            <a:ext cx="7391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4  Describe the types of intangible assets.</a:t>
            </a:r>
          </a:p>
        </p:txBody>
      </p:sp>
      <p:sp>
        <p:nvSpPr>
          <p:cNvPr id="1178628" name="Text Box 4"/>
          <p:cNvSpPr txBox="1">
            <a:spLocks noChangeArrowheads="1"/>
          </p:cNvSpPr>
          <p:nvPr/>
        </p:nvSpPr>
        <p:spPr bwMode="auto">
          <a:xfrm>
            <a:off x="762000" y="1371600"/>
            <a:ext cx="7848600" cy="2100263"/>
          </a:xfrm>
          <a:prstGeom prst="rect">
            <a:avLst/>
          </a:prstGeom>
          <a:noFill/>
          <a:ln w="28575" cap="sq">
            <a:noFill/>
            <a:miter lim="800000"/>
            <a:headEnd type="none" w="sm" len="sm"/>
            <a:tailEnd type="none" w="sm" len="sm"/>
          </a:ln>
          <a:effectLst/>
        </p:spPr>
        <p:txBody>
          <a:bodyPr>
            <a:spAutoFit/>
          </a:bodyPr>
          <a:lstStyle/>
          <a:p>
            <a:pPr algn="l">
              <a:lnSpc>
                <a:spcPct val="125000"/>
              </a:lnSpc>
            </a:pPr>
            <a:r>
              <a:rPr lang="en-US" sz="2100">
                <a:solidFill>
                  <a:srgbClr val="800000"/>
                </a:solidFill>
                <a:effectLst/>
                <a:latin typeface="Arial" charset="0"/>
              </a:rPr>
              <a:t>Illustration:</a:t>
            </a:r>
            <a:r>
              <a:rPr lang="en-US" sz="2100" b="0">
                <a:effectLst/>
                <a:latin typeface="Arial" charset="0"/>
              </a:rPr>
              <a:t>  Harcott Co. incurs $180,000 in legal costs on January 1, 2011, to successfully defend a patent. The patent’s useful life is 20 years, amortized on a straight-line basis.  Harcott records the legal fees and the amortization at the end of 2011 as follows.</a:t>
            </a:r>
          </a:p>
        </p:txBody>
      </p:sp>
      <p:sp>
        <p:nvSpPr>
          <p:cNvPr id="1178629" name="Rectangle 5"/>
          <p:cNvSpPr>
            <a:spLocks noChangeArrowheads="1"/>
          </p:cNvSpPr>
          <p:nvPr/>
        </p:nvSpPr>
        <p:spPr bwMode="auto">
          <a:xfrm>
            <a:off x="2057400" y="3748088"/>
            <a:ext cx="6629400" cy="412750"/>
          </a:xfrm>
          <a:prstGeom prst="rect">
            <a:avLst/>
          </a:prstGeom>
          <a:noFill/>
          <a:ln w="28575" cap="sq">
            <a:noFill/>
            <a:miter lim="800000"/>
            <a:headEnd/>
            <a:tailEnd/>
          </a:ln>
          <a:effectLst/>
        </p:spPr>
        <p:txBody>
          <a:bodyPr>
            <a:spAutoFit/>
          </a:bodyPr>
          <a:lstStyle/>
          <a:p>
            <a:pPr marL="457200" indent="-457200" algn="l">
              <a:tabLst>
                <a:tab pos="4800600" algn="r"/>
                <a:tab pos="6400800" algn="r"/>
              </a:tabLst>
            </a:pPr>
            <a:r>
              <a:rPr lang="en-US" sz="2100" b="0">
                <a:effectLst/>
                <a:latin typeface="Arial" charset="0"/>
              </a:rPr>
              <a:t>Patent 	180,000</a:t>
            </a:r>
          </a:p>
        </p:txBody>
      </p:sp>
      <p:sp>
        <p:nvSpPr>
          <p:cNvPr id="1178630" name="Rectangle 6"/>
          <p:cNvSpPr>
            <a:spLocks noChangeArrowheads="1"/>
          </p:cNvSpPr>
          <p:nvPr/>
        </p:nvSpPr>
        <p:spPr bwMode="auto">
          <a:xfrm>
            <a:off x="762000" y="3733800"/>
            <a:ext cx="1219200" cy="412750"/>
          </a:xfrm>
          <a:prstGeom prst="rect">
            <a:avLst/>
          </a:prstGeom>
          <a:noFill/>
          <a:ln w="28575" cap="sq">
            <a:noFill/>
            <a:miter lim="800000"/>
            <a:headEnd/>
            <a:tailEnd/>
          </a:ln>
          <a:effectLst/>
        </p:spPr>
        <p:txBody>
          <a:bodyPr>
            <a:spAutoFit/>
          </a:bodyPr>
          <a:lstStyle/>
          <a:p>
            <a:pPr marL="457200" indent="-457200" algn="l">
              <a:tabLst>
                <a:tab pos="5029200" algn="r"/>
                <a:tab pos="6400800" algn="r"/>
              </a:tabLst>
            </a:pPr>
            <a:r>
              <a:rPr lang="en-US" sz="2100" b="0">
                <a:effectLst/>
                <a:latin typeface="Arial" charset="0"/>
              </a:rPr>
              <a:t>Jan. 1</a:t>
            </a:r>
          </a:p>
        </p:txBody>
      </p:sp>
      <p:sp>
        <p:nvSpPr>
          <p:cNvPr id="1178631" name="Rectangle 7"/>
          <p:cNvSpPr>
            <a:spLocks noChangeArrowheads="1"/>
          </p:cNvSpPr>
          <p:nvPr/>
        </p:nvSpPr>
        <p:spPr bwMode="auto">
          <a:xfrm>
            <a:off x="2057400" y="4249738"/>
            <a:ext cx="6629400" cy="412750"/>
          </a:xfrm>
          <a:prstGeom prst="rect">
            <a:avLst/>
          </a:prstGeom>
          <a:noFill/>
          <a:ln w="28575" cap="sq">
            <a:noFill/>
            <a:miter lim="800000"/>
            <a:headEnd/>
            <a:tailEnd/>
          </a:ln>
          <a:effectLst/>
        </p:spPr>
        <p:txBody>
          <a:bodyPr>
            <a:spAutoFit/>
          </a:bodyPr>
          <a:lstStyle/>
          <a:p>
            <a:pPr marL="457200" indent="-457200" algn="l">
              <a:tabLst>
                <a:tab pos="4800600" algn="r"/>
                <a:tab pos="6400800" algn="r"/>
              </a:tabLst>
            </a:pPr>
            <a:r>
              <a:rPr lang="en-US" sz="2100" b="0">
                <a:effectLst/>
                <a:latin typeface="Arial" charset="0"/>
              </a:rPr>
              <a:t>	Cash 		180,000</a:t>
            </a:r>
          </a:p>
        </p:txBody>
      </p:sp>
      <p:sp>
        <p:nvSpPr>
          <p:cNvPr id="1178632" name="Rectangle 8"/>
          <p:cNvSpPr>
            <a:spLocks noChangeArrowheads="1"/>
          </p:cNvSpPr>
          <p:nvPr/>
        </p:nvSpPr>
        <p:spPr bwMode="auto">
          <a:xfrm>
            <a:off x="2057400" y="4953000"/>
            <a:ext cx="6629400" cy="412750"/>
          </a:xfrm>
          <a:prstGeom prst="rect">
            <a:avLst/>
          </a:prstGeom>
          <a:noFill/>
          <a:ln w="28575" cap="sq">
            <a:noFill/>
            <a:miter lim="800000"/>
            <a:headEnd/>
            <a:tailEnd/>
          </a:ln>
          <a:effectLst/>
        </p:spPr>
        <p:txBody>
          <a:bodyPr>
            <a:spAutoFit/>
          </a:bodyPr>
          <a:lstStyle/>
          <a:p>
            <a:pPr marL="457200" indent="-457200" algn="l">
              <a:tabLst>
                <a:tab pos="4800600" algn="r"/>
                <a:tab pos="6400800" algn="r"/>
              </a:tabLst>
            </a:pPr>
            <a:r>
              <a:rPr lang="en-US" sz="2100" b="0">
                <a:effectLst/>
                <a:latin typeface="Arial" charset="0"/>
              </a:rPr>
              <a:t>Patent amortization expense 	9,000</a:t>
            </a:r>
          </a:p>
        </p:txBody>
      </p:sp>
      <p:sp>
        <p:nvSpPr>
          <p:cNvPr id="1178633" name="Rectangle 9"/>
          <p:cNvSpPr>
            <a:spLocks noChangeArrowheads="1"/>
          </p:cNvSpPr>
          <p:nvPr/>
        </p:nvSpPr>
        <p:spPr bwMode="auto">
          <a:xfrm>
            <a:off x="762000" y="4953000"/>
            <a:ext cx="1219200" cy="412750"/>
          </a:xfrm>
          <a:prstGeom prst="rect">
            <a:avLst/>
          </a:prstGeom>
          <a:noFill/>
          <a:ln w="28575" cap="sq" algn="ctr">
            <a:noFill/>
            <a:miter lim="800000"/>
            <a:headEnd/>
            <a:tailEnd/>
          </a:ln>
          <a:effectLst/>
        </p:spPr>
        <p:txBody>
          <a:bodyPr>
            <a:spAutoFit/>
          </a:bodyPr>
          <a:lstStyle/>
          <a:p>
            <a:pPr marL="457200" indent="-457200" algn="l">
              <a:tabLst>
                <a:tab pos="5029200" algn="r"/>
                <a:tab pos="6400800" algn="r"/>
              </a:tabLst>
            </a:pPr>
            <a:r>
              <a:rPr lang="en-US" sz="2100" b="0">
                <a:effectLst/>
                <a:latin typeface="Arial" charset="0"/>
              </a:rPr>
              <a:t>Dec. 31</a:t>
            </a:r>
          </a:p>
        </p:txBody>
      </p:sp>
      <p:sp>
        <p:nvSpPr>
          <p:cNvPr id="1178634" name="Rectangle 10"/>
          <p:cNvSpPr>
            <a:spLocks noChangeArrowheads="1"/>
          </p:cNvSpPr>
          <p:nvPr/>
        </p:nvSpPr>
        <p:spPr bwMode="auto">
          <a:xfrm>
            <a:off x="2057400" y="5454650"/>
            <a:ext cx="6629400" cy="412750"/>
          </a:xfrm>
          <a:prstGeom prst="rect">
            <a:avLst/>
          </a:prstGeom>
          <a:noFill/>
          <a:ln w="28575" cap="sq">
            <a:noFill/>
            <a:miter lim="800000"/>
            <a:headEnd/>
            <a:tailEnd/>
          </a:ln>
          <a:effectLst/>
        </p:spPr>
        <p:txBody>
          <a:bodyPr>
            <a:spAutoFit/>
          </a:bodyPr>
          <a:lstStyle/>
          <a:p>
            <a:pPr marL="457200" indent="-457200" algn="l">
              <a:tabLst>
                <a:tab pos="4800600" algn="r"/>
                <a:tab pos="6400800" algn="r"/>
              </a:tabLst>
            </a:pPr>
            <a:r>
              <a:rPr lang="en-US" sz="2100" b="0">
                <a:effectLst/>
                <a:latin typeface="Arial" charset="0"/>
              </a:rPr>
              <a:t>	Patent		9,000</a:t>
            </a:r>
          </a:p>
        </p:txBody>
      </p:sp>
    </p:spTree>
    <p:extLst>
      <p:ext uri="{BB962C8B-B14F-4D97-AF65-F5344CB8AC3E}">
        <p14:creationId xmlns:p14="http://schemas.microsoft.com/office/powerpoint/2010/main" val="124685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8629"/>
                                        </p:tgtEl>
                                        <p:attrNameLst>
                                          <p:attrName>style.visibility</p:attrName>
                                        </p:attrNameLst>
                                      </p:cBhvr>
                                      <p:to>
                                        <p:strVal val="visible"/>
                                      </p:to>
                                    </p:set>
                                    <p:animEffect transition="in" filter="wipe(left)">
                                      <p:cBhvr>
                                        <p:cTn id="7" dur="500"/>
                                        <p:tgtEl>
                                          <p:spTgt spid="11786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8631"/>
                                        </p:tgtEl>
                                        <p:attrNameLst>
                                          <p:attrName>style.visibility</p:attrName>
                                        </p:attrNameLst>
                                      </p:cBhvr>
                                      <p:to>
                                        <p:strVal val="visible"/>
                                      </p:to>
                                    </p:set>
                                    <p:animEffect transition="in" filter="wipe(left)">
                                      <p:cBhvr>
                                        <p:cTn id="12" dur="500"/>
                                        <p:tgtEl>
                                          <p:spTgt spid="11786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8632"/>
                                        </p:tgtEl>
                                        <p:attrNameLst>
                                          <p:attrName>style.visibility</p:attrName>
                                        </p:attrNameLst>
                                      </p:cBhvr>
                                      <p:to>
                                        <p:strVal val="visible"/>
                                      </p:to>
                                    </p:set>
                                    <p:animEffect transition="in" filter="wipe(left)">
                                      <p:cBhvr>
                                        <p:cTn id="17" dur="500"/>
                                        <p:tgtEl>
                                          <p:spTgt spid="11786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78634"/>
                                        </p:tgtEl>
                                        <p:attrNameLst>
                                          <p:attrName>style.visibility</p:attrName>
                                        </p:attrNameLst>
                                      </p:cBhvr>
                                      <p:to>
                                        <p:strVal val="visible"/>
                                      </p:to>
                                    </p:set>
                                    <p:animEffect transition="in" filter="wipe(left)">
                                      <p:cBhvr>
                                        <p:cTn id="22" dur="500"/>
                                        <p:tgtEl>
                                          <p:spTgt spid="1178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629" grpId="0"/>
      <p:bldP spid="1178631" grpId="0"/>
      <p:bldP spid="1178632" grpId="0"/>
      <p:bldP spid="11786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Types of Intangibles</a:t>
            </a:r>
          </a:p>
        </p:txBody>
      </p:sp>
      <p:sp>
        <p:nvSpPr>
          <p:cNvPr id="1120259" name="Text Box 3"/>
          <p:cNvSpPr txBox="1">
            <a:spLocks noChangeArrowheads="1"/>
          </p:cNvSpPr>
          <p:nvPr/>
        </p:nvSpPr>
        <p:spPr bwMode="auto">
          <a:xfrm>
            <a:off x="1600200" y="6369050"/>
            <a:ext cx="7391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5  Explain the conceptual issues related to goodwill.</a:t>
            </a:r>
          </a:p>
        </p:txBody>
      </p:sp>
      <p:sp>
        <p:nvSpPr>
          <p:cNvPr id="1120260" name="Text Box 4"/>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Goodwill</a:t>
            </a:r>
          </a:p>
        </p:txBody>
      </p:sp>
      <p:sp>
        <p:nvSpPr>
          <p:cNvPr id="1120261" name="Text Box 5"/>
          <p:cNvSpPr txBox="1">
            <a:spLocks noChangeArrowheads="1"/>
          </p:cNvSpPr>
          <p:nvPr/>
        </p:nvSpPr>
        <p:spPr bwMode="auto">
          <a:xfrm>
            <a:off x="990600" y="1981200"/>
            <a:ext cx="7696200" cy="1789113"/>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50000"/>
              </a:spcBef>
            </a:pPr>
            <a:r>
              <a:rPr lang="en-US" sz="2100" b="0">
                <a:solidFill>
                  <a:schemeClr val="tx1"/>
                </a:solidFill>
                <a:effectLst/>
                <a:latin typeface="Arial" charset="0"/>
              </a:rPr>
              <a:t>Conceptually, represents the future economic benefits arising from the other assets acquired in a business combination that are not individually identified and separately recognized.</a:t>
            </a:r>
          </a:p>
          <a:p>
            <a:pPr algn="l">
              <a:lnSpc>
                <a:spcPct val="120000"/>
              </a:lnSpc>
              <a:spcBef>
                <a:spcPct val="50000"/>
              </a:spcBef>
              <a:buClr>
                <a:schemeClr val="accent2"/>
              </a:buClr>
              <a:buFont typeface="Symbol" pitchFamily="18" charset="2"/>
              <a:buNone/>
            </a:pPr>
            <a:r>
              <a:rPr lang="en-US" sz="2100" b="0">
                <a:solidFill>
                  <a:schemeClr val="tx1"/>
                </a:solidFill>
                <a:effectLst/>
                <a:latin typeface="Arial" charset="0"/>
              </a:rPr>
              <a:t>Only recorded when an entire business is purchased.</a:t>
            </a:r>
          </a:p>
        </p:txBody>
      </p:sp>
      <p:sp>
        <p:nvSpPr>
          <p:cNvPr id="1120263" name="Text Box 7"/>
          <p:cNvSpPr txBox="1">
            <a:spLocks noChangeArrowheads="1"/>
          </p:cNvSpPr>
          <p:nvPr/>
        </p:nvSpPr>
        <p:spPr bwMode="auto">
          <a:xfrm>
            <a:off x="990600" y="3816350"/>
            <a:ext cx="7696200" cy="1457325"/>
          </a:xfrm>
          <a:prstGeom prst="rect">
            <a:avLst/>
          </a:prstGeom>
          <a:noFill/>
          <a:ln w="28575" cap="sq">
            <a:noFill/>
            <a:miter lim="800000"/>
            <a:headEnd type="none" w="sm" len="sm"/>
            <a:tailEnd type="none" w="sm" len="sm"/>
          </a:ln>
          <a:effectLst/>
        </p:spPr>
        <p:txBody>
          <a:bodyPr>
            <a:spAutoFit/>
          </a:bodyPr>
          <a:lstStyle/>
          <a:p>
            <a:pPr marL="454025" indent="-454025" algn="l">
              <a:lnSpc>
                <a:spcPct val="125000"/>
              </a:lnSpc>
              <a:spcBef>
                <a:spcPct val="50000"/>
              </a:spcBef>
              <a:buClr>
                <a:schemeClr val="accent2"/>
              </a:buClr>
              <a:buFont typeface="Symbol" pitchFamily="18" charset="2"/>
              <a:buNone/>
            </a:pPr>
            <a:r>
              <a:rPr lang="en-US" sz="2100" b="0">
                <a:solidFill>
                  <a:schemeClr val="tx1"/>
                </a:solidFill>
                <a:effectLst/>
                <a:latin typeface="Arial" charset="0"/>
              </a:rPr>
              <a:t>Goodwill is measured as the excess of ...</a:t>
            </a:r>
          </a:p>
          <a:p>
            <a:pPr marL="454025" indent="-454025" algn="l">
              <a:lnSpc>
                <a:spcPct val="125000"/>
              </a:lnSpc>
              <a:spcBef>
                <a:spcPct val="50000"/>
              </a:spcBef>
              <a:buClr>
                <a:schemeClr val="accent2"/>
              </a:buClr>
              <a:buFont typeface="Symbol" pitchFamily="18" charset="2"/>
              <a:buNone/>
            </a:pPr>
            <a:r>
              <a:rPr lang="en-US" sz="2100" b="0" i="1">
                <a:solidFill>
                  <a:schemeClr val="tx1"/>
                </a:solidFill>
                <a:effectLst/>
                <a:latin typeface="Arial" charset="0"/>
              </a:rPr>
              <a:t>	cost of the purchase </a:t>
            </a:r>
            <a:r>
              <a:rPr lang="en-US" sz="2100" b="0" i="1">
                <a:solidFill>
                  <a:srgbClr val="800000"/>
                </a:solidFill>
                <a:effectLst>
                  <a:outerShdw blurRad="38100" dist="38100" dir="2700000" algn="tl">
                    <a:srgbClr val="C0C0C0"/>
                  </a:outerShdw>
                </a:effectLst>
                <a:latin typeface="Arial" charset="0"/>
              </a:rPr>
              <a:t>over</a:t>
            </a:r>
            <a:r>
              <a:rPr lang="en-US" sz="2100" b="0" i="1">
                <a:solidFill>
                  <a:schemeClr val="tx1"/>
                </a:solidFill>
                <a:effectLst/>
                <a:latin typeface="Arial" charset="0"/>
              </a:rPr>
              <a:t> the FMV of the identifiable net assets purchased</a:t>
            </a:r>
            <a:r>
              <a:rPr lang="en-US" sz="2100" b="0">
                <a:solidFill>
                  <a:schemeClr val="tx1"/>
                </a:solidFill>
                <a:effectLst/>
                <a:latin typeface="Arial" charset="0"/>
              </a:rPr>
              <a:t>.</a:t>
            </a:r>
          </a:p>
        </p:txBody>
      </p:sp>
      <p:sp>
        <p:nvSpPr>
          <p:cNvPr id="1120264" name="Rectangle 8"/>
          <p:cNvSpPr>
            <a:spLocks noChangeArrowheads="1"/>
          </p:cNvSpPr>
          <p:nvPr/>
        </p:nvSpPr>
        <p:spPr bwMode="auto">
          <a:xfrm>
            <a:off x="1366838" y="5651500"/>
            <a:ext cx="6354762" cy="431800"/>
          </a:xfrm>
          <a:prstGeom prst="rect">
            <a:avLst/>
          </a:prstGeom>
          <a:noFill/>
          <a:ln w="19050" cap="sq">
            <a:solidFill>
              <a:srgbClr val="800000"/>
            </a:solidFill>
            <a:miter lim="800000"/>
            <a:headEnd/>
            <a:tailEnd/>
          </a:ln>
          <a:effectLst/>
        </p:spPr>
        <p:txBody>
          <a:bodyPr wrap="none">
            <a:spAutoFit/>
          </a:bodyPr>
          <a:lstStyle/>
          <a:p>
            <a:pPr>
              <a:spcBef>
                <a:spcPct val="50000"/>
              </a:spcBef>
              <a:buClr>
                <a:srgbClr val="800000"/>
              </a:buClr>
              <a:buSzPct val="85000"/>
            </a:pPr>
            <a:r>
              <a:rPr lang="en-US" sz="2100" b="0">
                <a:solidFill>
                  <a:schemeClr val="tx1"/>
                </a:solidFill>
                <a:effectLst/>
                <a:latin typeface="Arial" charset="0"/>
              </a:rPr>
              <a:t>Internally created goodwill should not be capitalized.</a:t>
            </a:r>
          </a:p>
        </p:txBody>
      </p:sp>
    </p:spTree>
    <p:extLst>
      <p:ext uri="{BB962C8B-B14F-4D97-AF65-F5344CB8AC3E}">
        <p14:creationId xmlns:p14="http://schemas.microsoft.com/office/powerpoint/2010/main" val="2584750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5398" name="Picture 22"/>
          <p:cNvPicPr>
            <a:picLocks noChangeAspect="1" noChangeArrowheads="1"/>
          </p:cNvPicPr>
          <p:nvPr/>
        </p:nvPicPr>
        <p:blipFill>
          <a:blip r:embed="rId2"/>
          <a:srcRect/>
          <a:stretch>
            <a:fillRect/>
          </a:stretch>
        </p:blipFill>
        <p:spPr bwMode="auto">
          <a:xfrm>
            <a:off x="685800" y="3784600"/>
            <a:ext cx="7848600" cy="2311400"/>
          </a:xfrm>
          <a:prstGeom prst="rect">
            <a:avLst/>
          </a:prstGeom>
          <a:noFill/>
          <a:ln w="28575" cap="sq">
            <a:noFill/>
            <a:miter lim="800000"/>
            <a:headEnd/>
            <a:tailEnd/>
          </a:ln>
          <a:effectLst/>
        </p:spPr>
      </p:pic>
      <p:sp>
        <p:nvSpPr>
          <p:cNvPr id="1125379" name="Text Box 3"/>
          <p:cNvSpPr txBox="1">
            <a:spLocks noChangeArrowheads="1"/>
          </p:cNvSpPr>
          <p:nvPr/>
        </p:nvSpPr>
        <p:spPr bwMode="auto">
          <a:xfrm>
            <a:off x="609600" y="1419225"/>
            <a:ext cx="8077200" cy="2012950"/>
          </a:xfrm>
          <a:prstGeom prst="rect">
            <a:avLst/>
          </a:prstGeom>
          <a:noFill/>
          <a:ln w="12700">
            <a:noFill/>
            <a:miter lim="800000"/>
            <a:headEnd/>
            <a:tailEnd/>
          </a:ln>
          <a:effectLst/>
        </p:spPr>
        <p:txBody>
          <a:bodyPr>
            <a:spAutoFit/>
          </a:bodyPr>
          <a:lstStyle/>
          <a:p>
            <a:pPr algn="l">
              <a:lnSpc>
                <a:spcPct val="120000"/>
              </a:lnSpc>
            </a:pPr>
            <a:r>
              <a:rPr lang="en-US" sz="2100">
                <a:solidFill>
                  <a:srgbClr val="800000"/>
                </a:solidFill>
                <a:effectLst/>
                <a:latin typeface="Arial" charset="0"/>
              </a:rPr>
              <a:t>Illustration:  </a:t>
            </a:r>
            <a:r>
              <a:rPr lang="en-US" sz="2100" b="0">
                <a:effectLst/>
                <a:latin typeface="Arial" charset="0"/>
              </a:rPr>
              <a:t>Multi-Diversified, Inc. decides that it needs a parts division to supplement its existing tractor distributorship. The president of Multi-Diversified is interested in buying São Paulo, Brazil. The illustration presents the statement of financial position of Tractorling Company.</a:t>
            </a:r>
          </a:p>
        </p:txBody>
      </p:sp>
      <p:sp>
        <p:nvSpPr>
          <p:cNvPr id="1125383" name="Rectangle 7"/>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Recording Goodwill</a:t>
            </a:r>
          </a:p>
        </p:txBody>
      </p:sp>
      <p:sp>
        <p:nvSpPr>
          <p:cNvPr id="1125390" name="Text Box 14"/>
          <p:cNvSpPr txBox="1">
            <a:spLocks noChangeArrowheads="1"/>
          </p:cNvSpPr>
          <p:nvPr/>
        </p:nvSpPr>
        <p:spPr bwMode="auto">
          <a:xfrm>
            <a:off x="1600200" y="6369050"/>
            <a:ext cx="7391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6  Describe the accounting procedures for recording goodwill.</a:t>
            </a:r>
          </a:p>
        </p:txBody>
      </p:sp>
      <p:sp>
        <p:nvSpPr>
          <p:cNvPr id="1125397" name="Text Box 21"/>
          <p:cNvSpPr txBox="1">
            <a:spLocks noChangeArrowheads="1"/>
          </p:cNvSpPr>
          <p:nvPr/>
        </p:nvSpPr>
        <p:spPr bwMode="auto">
          <a:xfrm>
            <a:off x="6705600" y="3657600"/>
            <a:ext cx="1447800" cy="287338"/>
          </a:xfrm>
          <a:prstGeom prst="rect">
            <a:avLst/>
          </a:prstGeom>
          <a:solidFill>
            <a:schemeClr val="bg1"/>
          </a:solidFill>
          <a:ln w="12700">
            <a:solidFill>
              <a:srgbClr val="339933"/>
            </a:solidFill>
            <a:miter lim="800000"/>
            <a:headEnd/>
            <a:tailEnd/>
          </a:ln>
          <a:effectLst/>
        </p:spPr>
        <p:txBody>
          <a:bodyPr>
            <a:spAutoFit/>
          </a:bodyPr>
          <a:lstStyle/>
          <a:p>
            <a:pPr>
              <a:spcBef>
                <a:spcPct val="50000"/>
              </a:spcBef>
            </a:pPr>
            <a:r>
              <a:rPr lang="en-US" sz="1200">
                <a:solidFill>
                  <a:srgbClr val="CC0000"/>
                </a:solidFill>
                <a:effectLst/>
                <a:latin typeface="Arial" charset="0"/>
              </a:rPr>
              <a:t>Illustration 12-4</a:t>
            </a:r>
          </a:p>
        </p:txBody>
      </p:sp>
    </p:spTree>
    <p:extLst>
      <p:ext uri="{BB962C8B-B14F-4D97-AF65-F5344CB8AC3E}">
        <p14:creationId xmlns:p14="http://schemas.microsoft.com/office/powerpoint/2010/main" val="2247066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Text Box 2"/>
          <p:cNvSpPr txBox="1">
            <a:spLocks noChangeArrowheads="1"/>
          </p:cNvSpPr>
          <p:nvPr/>
        </p:nvSpPr>
        <p:spPr bwMode="auto">
          <a:xfrm>
            <a:off x="609600" y="1381125"/>
            <a:ext cx="8077200" cy="860425"/>
          </a:xfrm>
          <a:prstGeom prst="rect">
            <a:avLst/>
          </a:prstGeom>
          <a:noFill/>
          <a:ln w="12700" algn="ctr">
            <a:noFill/>
            <a:miter lim="800000"/>
            <a:headEnd/>
            <a:tailEnd/>
          </a:ln>
          <a:effectLst/>
        </p:spPr>
        <p:txBody>
          <a:bodyPr>
            <a:spAutoFit/>
          </a:bodyPr>
          <a:lstStyle/>
          <a:p>
            <a:pPr algn="l">
              <a:lnSpc>
                <a:spcPct val="120000"/>
              </a:lnSpc>
            </a:pPr>
            <a:r>
              <a:rPr lang="en-US" sz="2100">
                <a:solidFill>
                  <a:srgbClr val="800000"/>
                </a:solidFill>
                <a:effectLst/>
                <a:latin typeface="Arial" charset="0"/>
              </a:rPr>
              <a:t>Illustration:</a:t>
            </a:r>
            <a:r>
              <a:rPr lang="en-US" sz="2100" b="0">
                <a:effectLst/>
                <a:latin typeface="Arial" charset="0"/>
              </a:rPr>
              <a:t>  Multi-Diversified investigates Tractorling’s underlying assets to determine their fair values.</a:t>
            </a:r>
          </a:p>
        </p:txBody>
      </p:sp>
      <p:sp>
        <p:nvSpPr>
          <p:cNvPr id="1188867"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Recording Goodwill</a:t>
            </a:r>
          </a:p>
        </p:txBody>
      </p:sp>
      <p:sp>
        <p:nvSpPr>
          <p:cNvPr id="1188868" name="Text Box 4"/>
          <p:cNvSpPr txBox="1">
            <a:spLocks noChangeArrowheads="1"/>
          </p:cNvSpPr>
          <p:nvPr/>
        </p:nvSpPr>
        <p:spPr bwMode="auto">
          <a:xfrm>
            <a:off x="1600200" y="6369050"/>
            <a:ext cx="7391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6  Describe the accounting procedures for recording goodwill.</a:t>
            </a:r>
          </a:p>
        </p:txBody>
      </p:sp>
      <p:sp>
        <p:nvSpPr>
          <p:cNvPr id="1188872" name="Rectangle 8"/>
          <p:cNvSpPr>
            <a:spLocks noChangeArrowheads="1"/>
          </p:cNvSpPr>
          <p:nvPr/>
        </p:nvSpPr>
        <p:spPr bwMode="auto">
          <a:xfrm>
            <a:off x="609600" y="5343525"/>
            <a:ext cx="8382000" cy="860425"/>
          </a:xfrm>
          <a:prstGeom prst="rect">
            <a:avLst/>
          </a:prstGeom>
          <a:noFill/>
          <a:ln w="12700" algn="ctr">
            <a:noFill/>
            <a:miter lim="800000"/>
            <a:headEnd/>
            <a:tailEnd/>
          </a:ln>
          <a:effectLst/>
        </p:spPr>
        <p:txBody>
          <a:bodyPr>
            <a:spAutoFit/>
          </a:bodyPr>
          <a:lstStyle/>
          <a:p>
            <a:pPr algn="l">
              <a:lnSpc>
                <a:spcPct val="120000"/>
              </a:lnSpc>
            </a:pPr>
            <a:r>
              <a:rPr lang="en-US" sz="2100" b="0">
                <a:effectLst/>
                <a:latin typeface="Arial" charset="0"/>
              </a:rPr>
              <a:t>Tractorling Company decides to accept Multi-Diversified’s offer of $400,000. What is the value of the goodwill, if any?</a:t>
            </a:r>
          </a:p>
        </p:txBody>
      </p:sp>
      <p:pic>
        <p:nvPicPr>
          <p:cNvPr id="1188873" name="Picture 9"/>
          <p:cNvPicPr>
            <a:picLocks noChangeAspect="1" noChangeArrowheads="1"/>
          </p:cNvPicPr>
          <p:nvPr/>
        </p:nvPicPr>
        <p:blipFill>
          <a:blip r:embed="rId2"/>
          <a:srcRect/>
          <a:stretch>
            <a:fillRect/>
          </a:stretch>
        </p:blipFill>
        <p:spPr bwMode="auto">
          <a:xfrm>
            <a:off x="1547813" y="2541588"/>
            <a:ext cx="5995987" cy="2640012"/>
          </a:xfrm>
          <a:prstGeom prst="rect">
            <a:avLst/>
          </a:prstGeom>
          <a:noFill/>
          <a:ln w="28575" cap="sq">
            <a:noFill/>
            <a:miter lim="800000"/>
            <a:headEnd/>
            <a:tailEnd/>
          </a:ln>
          <a:effectLst/>
        </p:spPr>
      </p:pic>
      <p:sp>
        <p:nvSpPr>
          <p:cNvPr id="1188870" name="Text Box 6"/>
          <p:cNvSpPr txBox="1">
            <a:spLocks noChangeArrowheads="1"/>
          </p:cNvSpPr>
          <p:nvPr/>
        </p:nvSpPr>
        <p:spPr bwMode="auto">
          <a:xfrm>
            <a:off x="5715000" y="2438400"/>
            <a:ext cx="1524000" cy="287338"/>
          </a:xfrm>
          <a:prstGeom prst="rect">
            <a:avLst/>
          </a:prstGeom>
          <a:solidFill>
            <a:schemeClr val="bg1"/>
          </a:solidFill>
          <a:ln w="12700" algn="ctr">
            <a:solidFill>
              <a:srgbClr val="339933"/>
            </a:solidFill>
            <a:miter lim="800000"/>
            <a:headEnd/>
            <a:tailEnd/>
          </a:ln>
          <a:effectLst/>
        </p:spPr>
        <p:txBody>
          <a:bodyPr>
            <a:spAutoFit/>
          </a:bodyPr>
          <a:lstStyle/>
          <a:p>
            <a:pPr>
              <a:spcBef>
                <a:spcPct val="50000"/>
              </a:spcBef>
            </a:pPr>
            <a:r>
              <a:rPr lang="en-US" sz="1200">
                <a:solidFill>
                  <a:srgbClr val="CC0000"/>
                </a:solidFill>
                <a:effectLst/>
                <a:latin typeface="Arial" charset="0"/>
              </a:rPr>
              <a:t>Illustration 12-5      </a:t>
            </a:r>
          </a:p>
        </p:txBody>
      </p:sp>
    </p:spTree>
    <p:extLst>
      <p:ext uri="{BB962C8B-B14F-4D97-AF65-F5344CB8AC3E}">
        <p14:creationId xmlns:p14="http://schemas.microsoft.com/office/powerpoint/2010/main" val="316551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Text Box 2"/>
          <p:cNvSpPr txBox="1">
            <a:spLocks noChangeArrowheads="1"/>
          </p:cNvSpPr>
          <p:nvPr/>
        </p:nvSpPr>
        <p:spPr bwMode="auto">
          <a:xfrm>
            <a:off x="609600" y="1427163"/>
            <a:ext cx="8077200" cy="460375"/>
          </a:xfrm>
          <a:prstGeom prst="rect">
            <a:avLst/>
          </a:prstGeom>
          <a:noFill/>
          <a:ln w="12700" algn="ctr">
            <a:noFill/>
            <a:miter lim="800000"/>
            <a:headEnd/>
            <a:tailEnd/>
          </a:ln>
          <a:effectLst/>
        </p:spPr>
        <p:txBody>
          <a:bodyPr>
            <a:spAutoFit/>
          </a:bodyPr>
          <a:lstStyle/>
          <a:p>
            <a:pPr algn="l">
              <a:lnSpc>
                <a:spcPct val="115000"/>
              </a:lnSpc>
            </a:pPr>
            <a:r>
              <a:rPr lang="en-US" sz="2100">
                <a:solidFill>
                  <a:srgbClr val="800000"/>
                </a:solidFill>
                <a:effectLst/>
                <a:latin typeface="Arial" charset="0"/>
              </a:rPr>
              <a:t>Illustration:</a:t>
            </a:r>
            <a:r>
              <a:rPr lang="en-US" sz="2100" b="0">
                <a:effectLst/>
                <a:latin typeface="Arial" charset="0"/>
              </a:rPr>
              <a:t>  Determination of Goodwill.</a:t>
            </a:r>
          </a:p>
        </p:txBody>
      </p:sp>
      <p:sp>
        <p:nvSpPr>
          <p:cNvPr id="118989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Recording Goodwill</a:t>
            </a:r>
          </a:p>
        </p:txBody>
      </p:sp>
      <p:sp>
        <p:nvSpPr>
          <p:cNvPr id="1189892" name="Text Box 4"/>
          <p:cNvSpPr txBox="1">
            <a:spLocks noChangeArrowheads="1"/>
          </p:cNvSpPr>
          <p:nvPr/>
        </p:nvSpPr>
        <p:spPr bwMode="auto">
          <a:xfrm>
            <a:off x="1600200" y="6369050"/>
            <a:ext cx="7391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6  Describe the accounting procedures for recording goodwill.</a:t>
            </a:r>
          </a:p>
        </p:txBody>
      </p:sp>
      <p:pic>
        <p:nvPicPr>
          <p:cNvPr id="1189897" name="Picture 9"/>
          <p:cNvPicPr>
            <a:picLocks noChangeAspect="1" noChangeArrowheads="1"/>
          </p:cNvPicPr>
          <p:nvPr/>
        </p:nvPicPr>
        <p:blipFill>
          <a:blip r:embed="rId2"/>
          <a:srcRect/>
          <a:stretch>
            <a:fillRect/>
          </a:stretch>
        </p:blipFill>
        <p:spPr bwMode="auto">
          <a:xfrm>
            <a:off x="381000" y="2306638"/>
            <a:ext cx="8458200" cy="2951162"/>
          </a:xfrm>
          <a:prstGeom prst="rect">
            <a:avLst/>
          </a:prstGeom>
          <a:noFill/>
          <a:ln w="28575" cap="sq">
            <a:noFill/>
            <a:miter lim="800000"/>
            <a:headEnd/>
            <a:tailEnd/>
          </a:ln>
          <a:effectLst/>
        </p:spPr>
      </p:pic>
      <p:sp>
        <p:nvSpPr>
          <p:cNvPr id="1189894" name="Text Box 6"/>
          <p:cNvSpPr txBox="1">
            <a:spLocks noChangeArrowheads="1"/>
          </p:cNvSpPr>
          <p:nvPr/>
        </p:nvSpPr>
        <p:spPr bwMode="auto">
          <a:xfrm>
            <a:off x="762000" y="2209800"/>
            <a:ext cx="1524000" cy="287338"/>
          </a:xfrm>
          <a:prstGeom prst="rect">
            <a:avLst/>
          </a:prstGeom>
          <a:solidFill>
            <a:schemeClr val="bg1"/>
          </a:solidFill>
          <a:ln w="12700" algn="ctr">
            <a:solidFill>
              <a:srgbClr val="339933"/>
            </a:solidFill>
            <a:miter lim="800000"/>
            <a:headEnd/>
            <a:tailEnd/>
          </a:ln>
          <a:effectLst/>
        </p:spPr>
        <p:txBody>
          <a:bodyPr>
            <a:spAutoFit/>
          </a:bodyPr>
          <a:lstStyle/>
          <a:p>
            <a:pPr>
              <a:spcBef>
                <a:spcPct val="50000"/>
              </a:spcBef>
            </a:pPr>
            <a:r>
              <a:rPr lang="en-US" sz="1200">
                <a:solidFill>
                  <a:srgbClr val="CC0000"/>
                </a:solidFill>
                <a:effectLst/>
                <a:latin typeface="Arial" charset="0"/>
              </a:rPr>
              <a:t>Illustration 12-6      </a:t>
            </a:r>
          </a:p>
        </p:txBody>
      </p:sp>
    </p:spTree>
    <p:extLst>
      <p:ext uri="{BB962C8B-B14F-4D97-AF65-F5344CB8AC3E}">
        <p14:creationId xmlns:p14="http://schemas.microsoft.com/office/powerpoint/2010/main" val="401466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Text Box 2"/>
          <p:cNvSpPr txBox="1">
            <a:spLocks noChangeArrowheads="1"/>
          </p:cNvSpPr>
          <p:nvPr/>
        </p:nvSpPr>
        <p:spPr bwMode="auto">
          <a:xfrm>
            <a:off x="609600" y="1422400"/>
            <a:ext cx="8077200" cy="863600"/>
          </a:xfrm>
          <a:prstGeom prst="rect">
            <a:avLst/>
          </a:prstGeom>
          <a:noFill/>
          <a:ln w="12700" algn="ctr">
            <a:noFill/>
            <a:miter lim="800000"/>
            <a:headEnd/>
            <a:tailEnd/>
          </a:ln>
          <a:effectLst/>
        </p:spPr>
        <p:txBody>
          <a:bodyPr>
            <a:spAutoFit/>
          </a:bodyPr>
          <a:lstStyle/>
          <a:p>
            <a:pPr algn="l">
              <a:lnSpc>
                <a:spcPct val="115000"/>
              </a:lnSpc>
            </a:pPr>
            <a:r>
              <a:rPr lang="en-US" sz="2200">
                <a:solidFill>
                  <a:srgbClr val="800000"/>
                </a:solidFill>
                <a:effectLst/>
                <a:latin typeface="Arial" charset="0"/>
              </a:rPr>
              <a:t>Illustration:</a:t>
            </a:r>
            <a:r>
              <a:rPr lang="en-US" sz="2200" b="0">
                <a:effectLst/>
                <a:latin typeface="Arial" charset="0"/>
              </a:rPr>
              <a:t>  Multi-Diversified records this transaction as follows.</a:t>
            </a:r>
          </a:p>
        </p:txBody>
      </p:sp>
      <p:sp>
        <p:nvSpPr>
          <p:cNvPr id="1190915"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Recording Goodwill</a:t>
            </a:r>
          </a:p>
        </p:txBody>
      </p:sp>
      <p:sp>
        <p:nvSpPr>
          <p:cNvPr id="1190916" name="Text Box 4"/>
          <p:cNvSpPr txBox="1">
            <a:spLocks noChangeArrowheads="1"/>
          </p:cNvSpPr>
          <p:nvPr/>
        </p:nvSpPr>
        <p:spPr bwMode="auto">
          <a:xfrm>
            <a:off x="1600200" y="6369050"/>
            <a:ext cx="7391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6  Describe the accounting procedures for recording goodwill.</a:t>
            </a:r>
          </a:p>
        </p:txBody>
      </p:sp>
      <p:sp>
        <p:nvSpPr>
          <p:cNvPr id="1190920" name="Rectangle 8"/>
          <p:cNvSpPr>
            <a:spLocks noChangeArrowheads="1"/>
          </p:cNvSpPr>
          <p:nvPr/>
        </p:nvSpPr>
        <p:spPr bwMode="auto">
          <a:xfrm>
            <a:off x="914400" y="2486025"/>
            <a:ext cx="8001000" cy="3238500"/>
          </a:xfrm>
          <a:prstGeom prst="rect">
            <a:avLst/>
          </a:prstGeom>
          <a:noFill/>
          <a:ln w="28575" cap="sq">
            <a:noFill/>
            <a:miter lim="800000"/>
            <a:headEnd/>
            <a:tailEnd/>
          </a:ln>
          <a:effectLst/>
        </p:spPr>
        <p:txBody>
          <a:bodyPr>
            <a:spAutoFit/>
          </a:bodyPr>
          <a:lstStyle/>
          <a:p>
            <a:pPr marL="457200" indent="-457200" algn="l">
              <a:spcBef>
                <a:spcPct val="20000"/>
              </a:spcBef>
              <a:tabLst>
                <a:tab pos="5943600" algn="r"/>
                <a:tab pos="7258050" algn="r"/>
              </a:tabLst>
            </a:pPr>
            <a:r>
              <a:rPr lang="en-US" sz="2200" b="0">
                <a:effectLst/>
                <a:latin typeface="Arial" charset="0"/>
              </a:rPr>
              <a:t>Property, Plant, and Equipment 	205,000</a:t>
            </a:r>
          </a:p>
          <a:p>
            <a:pPr marL="457200" indent="-457200" algn="l">
              <a:spcBef>
                <a:spcPct val="20000"/>
              </a:spcBef>
              <a:tabLst>
                <a:tab pos="5943600" algn="r"/>
                <a:tab pos="7258050" algn="r"/>
              </a:tabLst>
            </a:pPr>
            <a:r>
              <a:rPr lang="en-US" sz="2200" b="0">
                <a:effectLst/>
                <a:latin typeface="Arial" charset="0"/>
              </a:rPr>
              <a:t>Patents 	18,000</a:t>
            </a:r>
          </a:p>
          <a:p>
            <a:pPr marL="457200" indent="-457200" algn="l">
              <a:spcBef>
                <a:spcPct val="20000"/>
              </a:spcBef>
              <a:tabLst>
                <a:tab pos="5943600" algn="r"/>
                <a:tab pos="7258050" algn="r"/>
              </a:tabLst>
            </a:pPr>
            <a:r>
              <a:rPr lang="en-US" sz="2200" b="0">
                <a:effectLst/>
                <a:latin typeface="Arial" charset="0"/>
              </a:rPr>
              <a:t>Inventories 	122,000</a:t>
            </a:r>
          </a:p>
          <a:p>
            <a:pPr marL="457200" indent="-457200" algn="l">
              <a:spcBef>
                <a:spcPct val="20000"/>
              </a:spcBef>
              <a:tabLst>
                <a:tab pos="5943600" algn="r"/>
                <a:tab pos="7258050" algn="r"/>
              </a:tabLst>
            </a:pPr>
            <a:r>
              <a:rPr lang="en-US" sz="2200" b="0">
                <a:effectLst/>
                <a:latin typeface="Arial" charset="0"/>
              </a:rPr>
              <a:t>Receivables 	35,000</a:t>
            </a:r>
          </a:p>
          <a:p>
            <a:pPr marL="457200" indent="-457200" algn="l">
              <a:spcBef>
                <a:spcPct val="20000"/>
              </a:spcBef>
              <a:tabLst>
                <a:tab pos="5943600" algn="r"/>
                <a:tab pos="7258050" algn="r"/>
              </a:tabLst>
            </a:pPr>
            <a:r>
              <a:rPr lang="en-US" sz="2200" b="0">
                <a:effectLst/>
                <a:latin typeface="Arial" charset="0"/>
              </a:rPr>
              <a:t>Cash 	25,000</a:t>
            </a:r>
          </a:p>
          <a:p>
            <a:pPr marL="457200" indent="-457200" algn="l">
              <a:spcBef>
                <a:spcPct val="20000"/>
              </a:spcBef>
              <a:tabLst>
                <a:tab pos="5943600" algn="r"/>
                <a:tab pos="7258050" algn="r"/>
              </a:tabLst>
            </a:pPr>
            <a:r>
              <a:rPr lang="en-US" sz="2200" b="0">
                <a:effectLst/>
                <a:latin typeface="Arial" charset="0"/>
              </a:rPr>
              <a:t>Goodwill 	50,000</a:t>
            </a:r>
          </a:p>
          <a:p>
            <a:pPr marL="457200" indent="-457200" algn="l">
              <a:spcBef>
                <a:spcPct val="20000"/>
              </a:spcBef>
              <a:tabLst>
                <a:tab pos="5943600" algn="r"/>
                <a:tab pos="7258050" algn="r"/>
              </a:tabLst>
            </a:pPr>
            <a:r>
              <a:rPr lang="en-US" sz="2200" b="0">
                <a:effectLst/>
                <a:latin typeface="Arial" charset="0"/>
              </a:rPr>
              <a:t>	Liabilities 		55,000</a:t>
            </a:r>
          </a:p>
          <a:p>
            <a:pPr marL="457200" indent="-457200" algn="l">
              <a:spcBef>
                <a:spcPct val="20000"/>
              </a:spcBef>
              <a:tabLst>
                <a:tab pos="5943600" algn="r"/>
                <a:tab pos="7258050" algn="r"/>
              </a:tabLst>
            </a:pPr>
            <a:r>
              <a:rPr lang="en-US" sz="2200" b="0">
                <a:effectLst/>
                <a:latin typeface="Arial" charset="0"/>
              </a:rPr>
              <a:t>	Cash 		400,000</a:t>
            </a:r>
          </a:p>
        </p:txBody>
      </p:sp>
    </p:spTree>
    <p:extLst>
      <p:ext uri="{BB962C8B-B14F-4D97-AF65-F5344CB8AC3E}">
        <p14:creationId xmlns:p14="http://schemas.microsoft.com/office/powerpoint/2010/main" val="400387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Goodwill</a:t>
            </a:r>
          </a:p>
        </p:txBody>
      </p:sp>
      <p:sp>
        <p:nvSpPr>
          <p:cNvPr id="1129476" name="Text Box 4"/>
          <p:cNvSpPr txBox="1">
            <a:spLocks noChangeArrowheads="1"/>
          </p:cNvSpPr>
          <p:nvPr/>
        </p:nvSpPr>
        <p:spPr bwMode="auto">
          <a:xfrm>
            <a:off x="685800" y="1447800"/>
            <a:ext cx="8001000" cy="488950"/>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600">
                <a:solidFill>
                  <a:schemeClr val="tx1"/>
                </a:solidFill>
                <a:effectLst/>
                <a:latin typeface="Arial" charset="0"/>
              </a:rPr>
              <a:t>Goodwill Write-off</a:t>
            </a:r>
          </a:p>
        </p:txBody>
      </p:sp>
      <p:sp>
        <p:nvSpPr>
          <p:cNvPr id="1129477" name="Text Box 5"/>
          <p:cNvSpPr txBox="1">
            <a:spLocks noChangeArrowheads="1"/>
          </p:cNvSpPr>
          <p:nvPr/>
        </p:nvSpPr>
        <p:spPr bwMode="auto">
          <a:xfrm>
            <a:off x="990600" y="2147888"/>
            <a:ext cx="7696200" cy="1433512"/>
          </a:xfrm>
          <a:prstGeom prst="rect">
            <a:avLst/>
          </a:prstGeom>
          <a:noFill/>
          <a:ln w="28575" cap="sq">
            <a:noFill/>
            <a:miter lim="800000"/>
            <a:headEnd type="none" w="sm" len="sm"/>
            <a:tailEnd type="none" w="sm" len="sm"/>
          </a:ln>
          <a:effectLst/>
        </p:spPr>
        <p:txBody>
          <a:bodyPr>
            <a:spAutoFit/>
          </a:bodyPr>
          <a:lstStyle/>
          <a:p>
            <a:pPr marL="401638" indent="-401638" algn="l">
              <a:spcBef>
                <a:spcPct val="50000"/>
              </a:spcBef>
              <a:buClr>
                <a:srgbClr val="800000"/>
              </a:buClr>
              <a:buSzPct val="80000"/>
              <a:buFont typeface="Wingdings" pitchFamily="2" charset="2"/>
              <a:buChar char="u"/>
            </a:pPr>
            <a:r>
              <a:rPr lang="en-US" sz="2200" b="0">
                <a:solidFill>
                  <a:schemeClr val="tx1"/>
                </a:solidFill>
                <a:effectLst/>
                <a:latin typeface="Arial" charset="0"/>
              </a:rPr>
              <a:t>Goodwill considered to have an </a:t>
            </a:r>
            <a:r>
              <a:rPr lang="en-US" sz="2200">
                <a:solidFill>
                  <a:srgbClr val="800000"/>
                </a:solidFill>
                <a:effectLst/>
                <a:latin typeface="Arial" charset="0"/>
              </a:rPr>
              <a:t>indefinite life</a:t>
            </a:r>
            <a:r>
              <a:rPr lang="en-US" sz="2200" b="0">
                <a:solidFill>
                  <a:srgbClr val="800000"/>
                </a:solidFill>
                <a:effectLst/>
                <a:latin typeface="Arial" charset="0"/>
              </a:rPr>
              <a:t>.</a:t>
            </a:r>
            <a:r>
              <a:rPr lang="en-US" sz="2200" b="0">
                <a:solidFill>
                  <a:schemeClr val="tx1"/>
                </a:solidFill>
                <a:effectLst/>
                <a:latin typeface="Arial" charset="0"/>
              </a:rPr>
              <a:t> </a:t>
            </a:r>
          </a:p>
          <a:p>
            <a:pPr marL="401638" indent="-401638" algn="l">
              <a:spcBef>
                <a:spcPct val="50000"/>
              </a:spcBef>
              <a:buClr>
                <a:srgbClr val="800000"/>
              </a:buClr>
              <a:buSzPct val="80000"/>
              <a:buFont typeface="Wingdings" pitchFamily="2" charset="2"/>
              <a:buChar char="u"/>
            </a:pPr>
            <a:r>
              <a:rPr lang="en-US" sz="2200" b="0">
                <a:solidFill>
                  <a:schemeClr val="tx1"/>
                </a:solidFill>
                <a:effectLst/>
                <a:latin typeface="Arial" charset="0"/>
              </a:rPr>
              <a:t>Should </a:t>
            </a:r>
            <a:r>
              <a:rPr lang="en-US" sz="2200">
                <a:solidFill>
                  <a:srgbClr val="800000"/>
                </a:solidFill>
                <a:effectLst/>
                <a:latin typeface="Arial" charset="0"/>
              </a:rPr>
              <a:t>not</a:t>
            </a:r>
            <a:r>
              <a:rPr lang="en-US" sz="2200" b="0">
                <a:solidFill>
                  <a:schemeClr val="tx1"/>
                </a:solidFill>
                <a:effectLst/>
                <a:latin typeface="Arial" charset="0"/>
              </a:rPr>
              <a:t> be amortized.</a:t>
            </a:r>
          </a:p>
          <a:p>
            <a:pPr marL="401638" indent="-401638" algn="l">
              <a:spcBef>
                <a:spcPct val="50000"/>
              </a:spcBef>
              <a:buClr>
                <a:srgbClr val="800000"/>
              </a:buClr>
              <a:buSzPct val="80000"/>
              <a:buFont typeface="Wingdings" pitchFamily="2" charset="2"/>
              <a:buChar char="u"/>
            </a:pPr>
            <a:r>
              <a:rPr lang="en-US" sz="2200" b="0">
                <a:solidFill>
                  <a:schemeClr val="tx1"/>
                </a:solidFill>
                <a:effectLst/>
                <a:latin typeface="Arial" charset="0"/>
              </a:rPr>
              <a:t>Only adjust carrying value when goodwill is impaired.</a:t>
            </a:r>
          </a:p>
        </p:txBody>
      </p:sp>
      <p:sp>
        <p:nvSpPr>
          <p:cNvPr id="1129480" name="Text Box 8"/>
          <p:cNvSpPr txBox="1">
            <a:spLocks noChangeArrowheads="1"/>
          </p:cNvSpPr>
          <p:nvPr/>
        </p:nvSpPr>
        <p:spPr bwMode="auto">
          <a:xfrm>
            <a:off x="1600200" y="6369050"/>
            <a:ext cx="7391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6  Describe the accounting procedures for recording goodwill.</a:t>
            </a:r>
          </a:p>
        </p:txBody>
      </p:sp>
      <p:sp>
        <p:nvSpPr>
          <p:cNvPr id="1129483" name="Text Box 11"/>
          <p:cNvSpPr txBox="1">
            <a:spLocks noChangeArrowheads="1"/>
          </p:cNvSpPr>
          <p:nvPr/>
        </p:nvSpPr>
        <p:spPr bwMode="auto">
          <a:xfrm>
            <a:off x="685800" y="3935413"/>
            <a:ext cx="8001000" cy="488950"/>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600">
                <a:solidFill>
                  <a:schemeClr val="tx1"/>
                </a:solidFill>
                <a:effectLst/>
                <a:latin typeface="Arial" charset="0"/>
              </a:rPr>
              <a:t>Bargain Purchase</a:t>
            </a:r>
          </a:p>
        </p:txBody>
      </p:sp>
      <p:sp>
        <p:nvSpPr>
          <p:cNvPr id="1129484" name="Text Box 12"/>
          <p:cNvSpPr txBox="1">
            <a:spLocks noChangeArrowheads="1"/>
          </p:cNvSpPr>
          <p:nvPr/>
        </p:nvSpPr>
        <p:spPr bwMode="auto">
          <a:xfrm>
            <a:off x="990600" y="4649788"/>
            <a:ext cx="7696200" cy="1265237"/>
          </a:xfrm>
          <a:prstGeom prst="rect">
            <a:avLst/>
          </a:prstGeom>
          <a:noFill/>
          <a:ln w="28575" cap="sq" algn="ctr">
            <a:noFill/>
            <a:miter lim="800000"/>
            <a:headEnd type="none" w="sm" len="sm"/>
            <a:tailEnd type="none" w="sm" len="sm"/>
          </a:ln>
          <a:effectLst/>
        </p:spPr>
        <p:txBody>
          <a:bodyPr>
            <a:spAutoFit/>
          </a:bodyPr>
          <a:lstStyle/>
          <a:p>
            <a:pPr marL="401638" indent="-401638" algn="l">
              <a:spcBef>
                <a:spcPct val="50000"/>
              </a:spcBef>
              <a:buClr>
                <a:srgbClr val="800000"/>
              </a:buClr>
              <a:buSzPct val="80000"/>
              <a:buFont typeface="Wingdings" pitchFamily="2" charset="2"/>
              <a:buChar char="u"/>
            </a:pPr>
            <a:r>
              <a:rPr lang="en-US" sz="2200" b="0">
                <a:solidFill>
                  <a:schemeClr val="tx1"/>
                </a:solidFill>
                <a:effectLst/>
                <a:latin typeface="Arial" charset="0"/>
              </a:rPr>
              <a:t>Purchase price </a:t>
            </a:r>
            <a:r>
              <a:rPr lang="en-US" sz="2200">
                <a:solidFill>
                  <a:srgbClr val="800000"/>
                </a:solidFill>
                <a:effectLst/>
                <a:latin typeface="Arial" charset="0"/>
              </a:rPr>
              <a:t>less than</a:t>
            </a:r>
            <a:r>
              <a:rPr lang="en-US" sz="2200" b="0">
                <a:solidFill>
                  <a:schemeClr val="tx1"/>
                </a:solidFill>
                <a:effectLst/>
                <a:latin typeface="Arial" charset="0"/>
              </a:rPr>
              <a:t> the fair value of net assets acquired.</a:t>
            </a:r>
          </a:p>
          <a:p>
            <a:pPr marL="401638" indent="-401638" algn="l">
              <a:spcBef>
                <a:spcPct val="50000"/>
              </a:spcBef>
              <a:buClr>
                <a:srgbClr val="800000"/>
              </a:buClr>
              <a:buSzPct val="80000"/>
              <a:buFont typeface="Wingdings" pitchFamily="2" charset="2"/>
              <a:buChar char="u"/>
            </a:pPr>
            <a:r>
              <a:rPr lang="en-US" sz="2200" b="0">
                <a:solidFill>
                  <a:schemeClr val="tx1"/>
                </a:solidFill>
                <a:effectLst/>
                <a:latin typeface="Arial" charset="0"/>
              </a:rPr>
              <a:t>Amount is recorded as a </a:t>
            </a:r>
            <a:r>
              <a:rPr lang="en-US" sz="2200">
                <a:solidFill>
                  <a:srgbClr val="800000"/>
                </a:solidFill>
                <a:effectLst/>
                <a:latin typeface="Arial" charset="0"/>
              </a:rPr>
              <a:t>gain</a:t>
            </a:r>
            <a:r>
              <a:rPr lang="en-US" sz="2200" b="0">
                <a:solidFill>
                  <a:schemeClr val="tx1"/>
                </a:solidFill>
                <a:effectLst/>
                <a:latin typeface="Arial" charset="0"/>
              </a:rPr>
              <a:t> by the purchaser.</a:t>
            </a:r>
          </a:p>
        </p:txBody>
      </p:sp>
    </p:spTree>
    <p:extLst>
      <p:ext uri="{BB962C8B-B14F-4D97-AF65-F5344CB8AC3E}">
        <p14:creationId xmlns:p14="http://schemas.microsoft.com/office/powerpoint/2010/main" val="334615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133571" name="Text Box 3"/>
          <p:cNvSpPr txBox="1">
            <a:spLocks noChangeArrowheads="1"/>
          </p:cNvSpPr>
          <p:nvPr/>
        </p:nvSpPr>
        <p:spPr bwMode="auto">
          <a:xfrm>
            <a:off x="685800" y="1371600"/>
            <a:ext cx="8001000" cy="519113"/>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Impairment of Limited-Life Intangibles</a:t>
            </a:r>
          </a:p>
        </p:txBody>
      </p:sp>
      <p:sp>
        <p:nvSpPr>
          <p:cNvPr id="1133573" name="Text Box 5"/>
          <p:cNvSpPr txBox="1">
            <a:spLocks noChangeArrowheads="1"/>
          </p:cNvSpPr>
          <p:nvPr/>
        </p:nvSpPr>
        <p:spPr bwMode="auto">
          <a:xfrm>
            <a:off x="990600" y="6369050"/>
            <a:ext cx="8001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  Explain the accounting issues related to intangible-asset impairments.</a:t>
            </a:r>
          </a:p>
        </p:txBody>
      </p:sp>
      <p:sp>
        <p:nvSpPr>
          <p:cNvPr id="1133574" name="Text Box 6"/>
          <p:cNvSpPr txBox="1">
            <a:spLocks noChangeArrowheads="1"/>
          </p:cNvSpPr>
          <p:nvPr/>
        </p:nvSpPr>
        <p:spPr bwMode="auto">
          <a:xfrm>
            <a:off x="673100" y="2008188"/>
            <a:ext cx="8013700" cy="476250"/>
          </a:xfrm>
          <a:prstGeom prst="rect">
            <a:avLst/>
          </a:prstGeom>
          <a:noFill/>
          <a:ln w="28575" cap="sq">
            <a:noFill/>
            <a:miter lim="800000"/>
            <a:headEnd type="none" w="sm" len="sm"/>
            <a:tailEnd type="none" w="sm" len="sm"/>
          </a:ln>
          <a:effectLst/>
        </p:spPr>
        <p:txBody>
          <a:bodyPr>
            <a:spAutoFit/>
          </a:bodyPr>
          <a:lstStyle/>
          <a:p>
            <a:pPr marL="457200" indent="-457200" algn="l" defTabSz="454025">
              <a:lnSpc>
                <a:spcPct val="120000"/>
              </a:lnSpc>
              <a:spcBef>
                <a:spcPct val="40000"/>
              </a:spcBef>
              <a:buClr>
                <a:schemeClr val="tx1"/>
              </a:buClr>
            </a:pPr>
            <a:r>
              <a:rPr lang="en-US" sz="2100">
                <a:solidFill>
                  <a:schemeClr val="tx1"/>
                </a:solidFill>
                <a:effectLst/>
                <a:latin typeface="Arial" charset="0"/>
              </a:rPr>
              <a:t>Same as impairment for long-lived assets in Chapter 11.</a:t>
            </a:r>
          </a:p>
        </p:txBody>
      </p:sp>
      <p:pic>
        <p:nvPicPr>
          <p:cNvPr id="1133576" name="Picture 8"/>
          <p:cNvPicPr>
            <a:picLocks noChangeAspect="1" noChangeArrowheads="1"/>
          </p:cNvPicPr>
          <p:nvPr/>
        </p:nvPicPr>
        <p:blipFill>
          <a:blip r:embed="rId3"/>
          <a:srcRect/>
          <a:stretch>
            <a:fillRect/>
          </a:stretch>
        </p:blipFill>
        <p:spPr bwMode="auto">
          <a:xfrm>
            <a:off x="1295400" y="2997200"/>
            <a:ext cx="6543675" cy="3098800"/>
          </a:xfrm>
          <a:prstGeom prst="rect">
            <a:avLst/>
          </a:prstGeom>
          <a:noFill/>
          <a:ln w="28575" cap="sq">
            <a:noFill/>
            <a:miter lim="800000"/>
            <a:headEnd/>
            <a:tailEnd/>
          </a:ln>
          <a:effectLst/>
        </p:spPr>
      </p:pic>
      <p:sp>
        <p:nvSpPr>
          <p:cNvPr id="1133577" name="Text Box 9"/>
          <p:cNvSpPr txBox="1">
            <a:spLocks noChangeArrowheads="1"/>
          </p:cNvSpPr>
          <p:nvPr/>
        </p:nvSpPr>
        <p:spPr bwMode="auto">
          <a:xfrm>
            <a:off x="6248400" y="2667000"/>
            <a:ext cx="1600200" cy="274638"/>
          </a:xfrm>
          <a:prstGeom prst="rect">
            <a:avLst/>
          </a:prstGeom>
          <a:noFill/>
          <a:ln w="28575"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11-15</a:t>
            </a:r>
          </a:p>
        </p:txBody>
      </p:sp>
    </p:spTree>
    <p:extLst>
      <p:ext uri="{BB962C8B-B14F-4D97-AF65-F5344CB8AC3E}">
        <p14:creationId xmlns:p14="http://schemas.microsoft.com/office/powerpoint/2010/main" val="379391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Text Box 2"/>
          <p:cNvSpPr txBox="1">
            <a:spLocks noChangeArrowheads="1"/>
          </p:cNvSpPr>
          <p:nvPr/>
        </p:nvSpPr>
        <p:spPr bwMode="auto">
          <a:xfrm>
            <a:off x="609600" y="1412875"/>
            <a:ext cx="8077200" cy="3849688"/>
          </a:xfrm>
          <a:prstGeom prst="rect">
            <a:avLst/>
          </a:prstGeom>
          <a:noFill/>
          <a:ln w="12700">
            <a:noFill/>
            <a:miter lim="800000"/>
            <a:headEnd/>
            <a:tailEnd/>
          </a:ln>
          <a:effectLst/>
        </p:spPr>
        <p:txBody>
          <a:bodyPr>
            <a:spAutoFit/>
          </a:bodyPr>
          <a:lstStyle/>
          <a:p>
            <a:pPr algn="l">
              <a:lnSpc>
                <a:spcPct val="130000"/>
              </a:lnSpc>
              <a:spcBef>
                <a:spcPct val="50000"/>
              </a:spcBef>
            </a:pPr>
            <a:r>
              <a:rPr lang="en-US" sz="2100">
                <a:solidFill>
                  <a:srgbClr val="800000"/>
                </a:solidFill>
                <a:effectLst/>
                <a:latin typeface="Arial" charset="0"/>
              </a:rPr>
              <a:t>Illustration:</a:t>
            </a:r>
            <a:r>
              <a:rPr lang="en-US" sz="2100" b="0">
                <a:effectLst/>
                <a:latin typeface="Arial" charset="0"/>
              </a:rPr>
              <a:t>  Lerch, Inc. has a patent on how to extract oil from shale rock, with a carrying value of $5,000,000 at the end of 2010. Unfortunately, several recent non-shale-oil discoveries adversely affected the demand for shale-oil technology, indicating that the patent is impaired. Lerch determines the recoverable amount for the patent, based on value-in-use (because there is no active market for the patent). Lerch estimates the patent’s value-in-use at $2,000,000, based on the discounted expected net future cash flows at its market rate of interest.</a:t>
            </a:r>
          </a:p>
        </p:txBody>
      </p:sp>
      <p:sp>
        <p:nvSpPr>
          <p:cNvPr id="1135623" name="Rectangle 7"/>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135624" name="Text Box 8"/>
          <p:cNvSpPr txBox="1">
            <a:spLocks noChangeArrowheads="1"/>
          </p:cNvSpPr>
          <p:nvPr/>
        </p:nvSpPr>
        <p:spPr bwMode="auto">
          <a:xfrm>
            <a:off x="990600" y="6369050"/>
            <a:ext cx="8001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  Explain the accounting issues related to intangible asset impairments.</a:t>
            </a:r>
          </a:p>
        </p:txBody>
      </p:sp>
    </p:spTree>
    <p:extLst>
      <p:ext uri="{BB962C8B-B14F-4D97-AF65-F5344CB8AC3E}">
        <p14:creationId xmlns:p14="http://schemas.microsoft.com/office/powerpoint/2010/main" val="229043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7298" name="Picture 2" descr="Kieso IFRS_final cove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890119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4"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136645" name="Text Box 5"/>
          <p:cNvSpPr txBox="1">
            <a:spLocks noChangeArrowheads="1"/>
          </p:cNvSpPr>
          <p:nvPr/>
        </p:nvSpPr>
        <p:spPr bwMode="auto">
          <a:xfrm>
            <a:off x="990600" y="6369050"/>
            <a:ext cx="8001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  Explain the accounting issues related to intangible asset impairments.</a:t>
            </a:r>
          </a:p>
        </p:txBody>
      </p:sp>
      <p:pic>
        <p:nvPicPr>
          <p:cNvPr id="1136660" name="Picture 20"/>
          <p:cNvPicPr>
            <a:picLocks noChangeAspect="1" noChangeArrowheads="1"/>
          </p:cNvPicPr>
          <p:nvPr/>
        </p:nvPicPr>
        <p:blipFill>
          <a:blip r:embed="rId2"/>
          <a:srcRect/>
          <a:stretch>
            <a:fillRect/>
          </a:stretch>
        </p:blipFill>
        <p:spPr bwMode="auto">
          <a:xfrm>
            <a:off x="1295400" y="2935288"/>
            <a:ext cx="6543675" cy="3098800"/>
          </a:xfrm>
          <a:prstGeom prst="rect">
            <a:avLst/>
          </a:prstGeom>
          <a:noFill/>
          <a:ln w="28575" cap="sq">
            <a:noFill/>
            <a:miter lim="800000"/>
            <a:headEnd/>
            <a:tailEnd/>
          </a:ln>
          <a:effectLst/>
        </p:spPr>
      </p:pic>
      <p:sp>
        <p:nvSpPr>
          <p:cNvPr id="1136661" name="Text Box 21"/>
          <p:cNvSpPr txBox="1">
            <a:spLocks noChangeArrowheads="1"/>
          </p:cNvSpPr>
          <p:nvPr/>
        </p:nvSpPr>
        <p:spPr bwMode="auto">
          <a:xfrm>
            <a:off x="6248400" y="2605088"/>
            <a:ext cx="1600200" cy="274637"/>
          </a:xfrm>
          <a:prstGeom prst="rect">
            <a:avLst/>
          </a:prstGeom>
          <a:noFill/>
          <a:ln w="28575"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11-15</a:t>
            </a:r>
          </a:p>
        </p:txBody>
      </p:sp>
      <p:sp>
        <p:nvSpPr>
          <p:cNvPr id="1136662" name="Rectangle 22"/>
          <p:cNvSpPr>
            <a:spLocks noChangeArrowheads="1"/>
          </p:cNvSpPr>
          <p:nvPr/>
        </p:nvSpPr>
        <p:spPr bwMode="auto">
          <a:xfrm>
            <a:off x="1558925" y="2771775"/>
            <a:ext cx="1327150" cy="366713"/>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$5,000,000</a:t>
            </a:r>
          </a:p>
        </p:txBody>
      </p:sp>
      <p:sp>
        <p:nvSpPr>
          <p:cNvPr id="1136663" name="Rectangle 23"/>
          <p:cNvSpPr>
            <a:spLocks noChangeArrowheads="1"/>
          </p:cNvSpPr>
          <p:nvPr/>
        </p:nvSpPr>
        <p:spPr bwMode="auto">
          <a:xfrm>
            <a:off x="5086350" y="2771775"/>
            <a:ext cx="1327150" cy="366713"/>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$2,000,000</a:t>
            </a:r>
          </a:p>
        </p:txBody>
      </p:sp>
      <p:sp>
        <p:nvSpPr>
          <p:cNvPr id="1136664" name="Rectangle 24"/>
          <p:cNvSpPr>
            <a:spLocks noChangeArrowheads="1"/>
          </p:cNvSpPr>
          <p:nvPr/>
        </p:nvSpPr>
        <p:spPr bwMode="auto">
          <a:xfrm>
            <a:off x="4076700" y="5805488"/>
            <a:ext cx="1212850" cy="366712"/>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Unknown</a:t>
            </a:r>
          </a:p>
        </p:txBody>
      </p:sp>
      <p:sp>
        <p:nvSpPr>
          <p:cNvPr id="1136665" name="Rectangle 25"/>
          <p:cNvSpPr>
            <a:spLocks noChangeArrowheads="1"/>
          </p:cNvSpPr>
          <p:nvPr/>
        </p:nvSpPr>
        <p:spPr bwMode="auto">
          <a:xfrm>
            <a:off x="6311900" y="5805488"/>
            <a:ext cx="1327150" cy="366712"/>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$2,000,000</a:t>
            </a:r>
          </a:p>
        </p:txBody>
      </p:sp>
      <p:sp>
        <p:nvSpPr>
          <p:cNvPr id="1136666" name="AutoShape 26"/>
          <p:cNvSpPr>
            <a:spLocks/>
          </p:cNvSpPr>
          <p:nvPr/>
        </p:nvSpPr>
        <p:spPr bwMode="auto">
          <a:xfrm rot="16200000">
            <a:off x="3848100" y="357188"/>
            <a:ext cx="304800" cy="4495800"/>
          </a:xfrm>
          <a:prstGeom prst="rightBrace">
            <a:avLst>
              <a:gd name="adj1" fmla="val 122917"/>
              <a:gd name="adj2" fmla="val 50000"/>
            </a:avLst>
          </a:prstGeom>
          <a:noFill/>
          <a:ln w="28575" cap="sq">
            <a:solidFill>
              <a:srgbClr val="800000"/>
            </a:solidFill>
            <a:round/>
            <a:headEnd/>
            <a:tailEnd/>
          </a:ln>
          <a:effectLst/>
        </p:spPr>
        <p:txBody>
          <a:bodyPr wrap="none" anchor="ctr"/>
          <a:lstStyle/>
          <a:p>
            <a:endParaRPr lang="en-US"/>
          </a:p>
        </p:txBody>
      </p:sp>
      <p:sp>
        <p:nvSpPr>
          <p:cNvPr id="1136667" name="Rectangle 27"/>
          <p:cNvSpPr>
            <a:spLocks noChangeArrowheads="1"/>
          </p:cNvSpPr>
          <p:nvPr/>
        </p:nvSpPr>
        <p:spPr bwMode="auto">
          <a:xfrm>
            <a:off x="3340100" y="2071688"/>
            <a:ext cx="3219450" cy="366712"/>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$3,000,000 </a:t>
            </a:r>
            <a:r>
              <a:rPr lang="en-US">
                <a:solidFill>
                  <a:srgbClr val="800000"/>
                </a:solidFill>
                <a:effectLst/>
                <a:latin typeface="Arial" charset="0"/>
              </a:rPr>
              <a:t>Impairment Loss</a:t>
            </a:r>
          </a:p>
        </p:txBody>
      </p:sp>
      <p:sp>
        <p:nvSpPr>
          <p:cNvPr id="1136669" name="Text Box 29"/>
          <p:cNvSpPr txBox="1">
            <a:spLocks noChangeArrowheads="1"/>
          </p:cNvSpPr>
          <p:nvPr/>
        </p:nvSpPr>
        <p:spPr bwMode="auto">
          <a:xfrm>
            <a:off x="609600" y="1371600"/>
            <a:ext cx="8305800" cy="509588"/>
          </a:xfrm>
          <a:prstGeom prst="rect">
            <a:avLst/>
          </a:prstGeom>
          <a:noFill/>
          <a:ln w="12700" algn="ctr">
            <a:noFill/>
            <a:miter lim="800000"/>
            <a:headEnd/>
            <a:tailEnd/>
          </a:ln>
          <a:effectLst/>
        </p:spPr>
        <p:txBody>
          <a:bodyPr>
            <a:spAutoFit/>
          </a:bodyPr>
          <a:lstStyle/>
          <a:p>
            <a:pPr algn="l">
              <a:lnSpc>
                <a:spcPct val="130000"/>
              </a:lnSpc>
              <a:spcBef>
                <a:spcPct val="50000"/>
              </a:spcBef>
            </a:pPr>
            <a:r>
              <a:rPr lang="en-US" sz="2100">
                <a:effectLst/>
                <a:latin typeface="Arial" charset="0"/>
              </a:rPr>
              <a:t>Calculate the impairment loss</a:t>
            </a:r>
            <a:r>
              <a:rPr lang="en-US" sz="2100" b="0">
                <a:effectLst/>
                <a:latin typeface="Arial" charset="0"/>
              </a:rPr>
              <a:t> (based on value-in-use).</a:t>
            </a:r>
          </a:p>
        </p:txBody>
      </p:sp>
    </p:spTree>
    <p:extLst>
      <p:ext uri="{BB962C8B-B14F-4D97-AF65-F5344CB8AC3E}">
        <p14:creationId xmlns:p14="http://schemas.microsoft.com/office/powerpoint/2010/main" val="119732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6662"/>
                                        </p:tgtEl>
                                        <p:attrNameLst>
                                          <p:attrName>style.visibility</p:attrName>
                                        </p:attrNameLst>
                                      </p:cBhvr>
                                      <p:to>
                                        <p:strVal val="visible"/>
                                      </p:to>
                                    </p:set>
                                    <p:animEffect transition="in" filter="wipe(left)">
                                      <p:cBhvr>
                                        <p:cTn id="7" dur="500"/>
                                        <p:tgtEl>
                                          <p:spTgt spid="11366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665"/>
                                        </p:tgtEl>
                                        <p:attrNameLst>
                                          <p:attrName>style.visibility</p:attrName>
                                        </p:attrNameLst>
                                      </p:cBhvr>
                                      <p:to>
                                        <p:strVal val="visible"/>
                                      </p:to>
                                    </p:set>
                                    <p:animEffect transition="in" filter="wipe(left)">
                                      <p:cBhvr>
                                        <p:cTn id="12" dur="500"/>
                                        <p:tgtEl>
                                          <p:spTgt spid="11366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6663"/>
                                        </p:tgtEl>
                                        <p:attrNameLst>
                                          <p:attrName>style.visibility</p:attrName>
                                        </p:attrNameLst>
                                      </p:cBhvr>
                                      <p:to>
                                        <p:strVal val="visible"/>
                                      </p:to>
                                    </p:set>
                                    <p:animEffect transition="in" filter="wipe(left)">
                                      <p:cBhvr>
                                        <p:cTn id="17" dur="500"/>
                                        <p:tgtEl>
                                          <p:spTgt spid="11366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36666"/>
                                        </p:tgtEl>
                                        <p:attrNameLst>
                                          <p:attrName>style.visibility</p:attrName>
                                        </p:attrNameLst>
                                      </p:cBhvr>
                                      <p:to>
                                        <p:strVal val="visible"/>
                                      </p:to>
                                    </p:set>
                                    <p:animEffect transition="in" filter="wipe(down)">
                                      <p:cBhvr>
                                        <p:cTn id="22" dur="500"/>
                                        <p:tgtEl>
                                          <p:spTgt spid="113666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36667"/>
                                        </p:tgtEl>
                                        <p:attrNameLst>
                                          <p:attrName>style.visibility</p:attrName>
                                        </p:attrNameLst>
                                      </p:cBhvr>
                                      <p:to>
                                        <p:strVal val="visible"/>
                                      </p:to>
                                    </p:set>
                                    <p:animEffect transition="in" filter="wipe(left)">
                                      <p:cBhvr>
                                        <p:cTn id="26" dur="500"/>
                                        <p:tgtEl>
                                          <p:spTgt spid="1136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2" grpId="0" animBg="1"/>
      <p:bldP spid="1136663" grpId="0" animBg="1"/>
      <p:bldP spid="1136665" grpId="0" animBg="1"/>
      <p:bldP spid="1136666" grpId="0" animBg="1"/>
      <p:bldP spid="113666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19587" name="Text Box 3"/>
          <p:cNvSpPr txBox="1">
            <a:spLocks noChangeArrowheads="1"/>
          </p:cNvSpPr>
          <p:nvPr/>
        </p:nvSpPr>
        <p:spPr bwMode="auto">
          <a:xfrm>
            <a:off x="990600" y="6369050"/>
            <a:ext cx="8001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  Explain the accounting issues related to intangible asset impairments.</a:t>
            </a:r>
          </a:p>
        </p:txBody>
      </p:sp>
      <p:pic>
        <p:nvPicPr>
          <p:cNvPr id="1219588" name="Picture 4"/>
          <p:cNvPicPr>
            <a:picLocks noChangeAspect="1" noChangeArrowheads="1"/>
          </p:cNvPicPr>
          <p:nvPr/>
        </p:nvPicPr>
        <p:blipFill>
          <a:blip r:embed="rId2"/>
          <a:srcRect/>
          <a:stretch>
            <a:fillRect/>
          </a:stretch>
        </p:blipFill>
        <p:spPr bwMode="auto">
          <a:xfrm>
            <a:off x="1295400" y="2935288"/>
            <a:ext cx="6543675" cy="3098800"/>
          </a:xfrm>
          <a:prstGeom prst="rect">
            <a:avLst/>
          </a:prstGeom>
          <a:noFill/>
          <a:ln w="28575" cap="sq">
            <a:noFill/>
            <a:miter lim="800000"/>
            <a:headEnd/>
            <a:tailEnd/>
          </a:ln>
          <a:effectLst/>
        </p:spPr>
      </p:pic>
      <p:sp>
        <p:nvSpPr>
          <p:cNvPr id="1219589" name="Text Box 5"/>
          <p:cNvSpPr txBox="1">
            <a:spLocks noChangeArrowheads="1"/>
          </p:cNvSpPr>
          <p:nvPr/>
        </p:nvSpPr>
        <p:spPr bwMode="auto">
          <a:xfrm>
            <a:off x="6248400" y="2605088"/>
            <a:ext cx="1600200" cy="274637"/>
          </a:xfrm>
          <a:prstGeom prst="rect">
            <a:avLst/>
          </a:prstGeom>
          <a:noFill/>
          <a:ln w="28575"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11-15</a:t>
            </a:r>
          </a:p>
        </p:txBody>
      </p:sp>
      <p:sp>
        <p:nvSpPr>
          <p:cNvPr id="1219590" name="Rectangle 6"/>
          <p:cNvSpPr>
            <a:spLocks noChangeArrowheads="1"/>
          </p:cNvSpPr>
          <p:nvPr/>
        </p:nvSpPr>
        <p:spPr bwMode="auto">
          <a:xfrm>
            <a:off x="1558925" y="2771775"/>
            <a:ext cx="1327150" cy="366713"/>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$5,000,000</a:t>
            </a:r>
          </a:p>
        </p:txBody>
      </p:sp>
      <p:sp>
        <p:nvSpPr>
          <p:cNvPr id="1219591" name="Rectangle 7"/>
          <p:cNvSpPr>
            <a:spLocks noChangeArrowheads="1"/>
          </p:cNvSpPr>
          <p:nvPr/>
        </p:nvSpPr>
        <p:spPr bwMode="auto">
          <a:xfrm>
            <a:off x="5086350" y="2771775"/>
            <a:ext cx="1327150" cy="366713"/>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$2,000,000</a:t>
            </a:r>
          </a:p>
        </p:txBody>
      </p:sp>
      <p:sp>
        <p:nvSpPr>
          <p:cNvPr id="1219592" name="Rectangle 8"/>
          <p:cNvSpPr>
            <a:spLocks noChangeArrowheads="1"/>
          </p:cNvSpPr>
          <p:nvPr/>
        </p:nvSpPr>
        <p:spPr bwMode="auto">
          <a:xfrm>
            <a:off x="4076700" y="5805488"/>
            <a:ext cx="1212850" cy="366712"/>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Unknown</a:t>
            </a:r>
          </a:p>
        </p:txBody>
      </p:sp>
      <p:sp>
        <p:nvSpPr>
          <p:cNvPr id="1219593" name="Rectangle 9"/>
          <p:cNvSpPr>
            <a:spLocks noChangeArrowheads="1"/>
          </p:cNvSpPr>
          <p:nvPr/>
        </p:nvSpPr>
        <p:spPr bwMode="auto">
          <a:xfrm>
            <a:off x="6311900" y="5805488"/>
            <a:ext cx="1327150" cy="366712"/>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$2,000,000</a:t>
            </a:r>
          </a:p>
        </p:txBody>
      </p:sp>
      <p:sp>
        <p:nvSpPr>
          <p:cNvPr id="1219594" name="AutoShape 10"/>
          <p:cNvSpPr>
            <a:spLocks/>
          </p:cNvSpPr>
          <p:nvPr/>
        </p:nvSpPr>
        <p:spPr bwMode="auto">
          <a:xfrm rot="16200000">
            <a:off x="3848100" y="357188"/>
            <a:ext cx="304800" cy="4495800"/>
          </a:xfrm>
          <a:prstGeom prst="rightBrace">
            <a:avLst>
              <a:gd name="adj1" fmla="val 122917"/>
              <a:gd name="adj2" fmla="val 50000"/>
            </a:avLst>
          </a:prstGeom>
          <a:noFill/>
          <a:ln w="28575" cap="sq">
            <a:solidFill>
              <a:srgbClr val="800000"/>
            </a:solidFill>
            <a:round/>
            <a:headEnd/>
            <a:tailEnd/>
          </a:ln>
          <a:effectLst/>
        </p:spPr>
        <p:txBody>
          <a:bodyPr wrap="none" anchor="ctr"/>
          <a:lstStyle/>
          <a:p>
            <a:endParaRPr lang="en-US"/>
          </a:p>
        </p:txBody>
      </p:sp>
      <p:sp>
        <p:nvSpPr>
          <p:cNvPr id="1219595" name="Rectangle 11"/>
          <p:cNvSpPr>
            <a:spLocks noChangeArrowheads="1"/>
          </p:cNvSpPr>
          <p:nvPr/>
        </p:nvSpPr>
        <p:spPr bwMode="auto">
          <a:xfrm>
            <a:off x="3340100" y="2071688"/>
            <a:ext cx="3219450" cy="366712"/>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$3,000,000 </a:t>
            </a:r>
            <a:r>
              <a:rPr lang="en-US">
                <a:solidFill>
                  <a:srgbClr val="800000"/>
                </a:solidFill>
                <a:effectLst/>
                <a:latin typeface="Arial" charset="0"/>
              </a:rPr>
              <a:t>Impairment Loss</a:t>
            </a:r>
          </a:p>
        </p:txBody>
      </p:sp>
      <p:sp>
        <p:nvSpPr>
          <p:cNvPr id="1219596" name="Text Box 12"/>
          <p:cNvSpPr txBox="1">
            <a:spLocks noChangeArrowheads="1"/>
          </p:cNvSpPr>
          <p:nvPr/>
        </p:nvSpPr>
        <p:spPr bwMode="auto">
          <a:xfrm>
            <a:off x="609600" y="1371600"/>
            <a:ext cx="8305800" cy="509588"/>
          </a:xfrm>
          <a:prstGeom prst="rect">
            <a:avLst/>
          </a:prstGeom>
          <a:noFill/>
          <a:ln w="12700" algn="ctr">
            <a:noFill/>
            <a:miter lim="800000"/>
            <a:headEnd/>
            <a:tailEnd/>
          </a:ln>
          <a:effectLst/>
        </p:spPr>
        <p:txBody>
          <a:bodyPr>
            <a:spAutoFit/>
          </a:bodyPr>
          <a:lstStyle/>
          <a:p>
            <a:pPr algn="l">
              <a:lnSpc>
                <a:spcPct val="130000"/>
              </a:lnSpc>
              <a:spcBef>
                <a:spcPct val="50000"/>
              </a:spcBef>
            </a:pPr>
            <a:r>
              <a:rPr lang="en-US" sz="2100">
                <a:effectLst/>
                <a:latin typeface="Arial" charset="0"/>
              </a:rPr>
              <a:t>Calculate the impairment loss</a:t>
            </a:r>
            <a:r>
              <a:rPr lang="en-US" sz="2100" b="0">
                <a:effectLst/>
                <a:latin typeface="Arial" charset="0"/>
              </a:rPr>
              <a:t> (based on value-in-use).</a:t>
            </a:r>
          </a:p>
        </p:txBody>
      </p:sp>
      <p:sp>
        <p:nvSpPr>
          <p:cNvPr id="1219597" name="Rectangle 13"/>
          <p:cNvSpPr>
            <a:spLocks noChangeArrowheads="1"/>
          </p:cNvSpPr>
          <p:nvPr/>
        </p:nvSpPr>
        <p:spPr bwMode="auto">
          <a:xfrm>
            <a:off x="914400" y="4700588"/>
            <a:ext cx="7467600" cy="1439862"/>
          </a:xfrm>
          <a:prstGeom prst="rect">
            <a:avLst/>
          </a:prstGeom>
          <a:solidFill>
            <a:schemeClr val="bg1"/>
          </a:solidFill>
          <a:ln w="28575" cap="sq" algn="ctr">
            <a:noFill/>
            <a:miter lim="800000"/>
            <a:headEnd/>
            <a:tailEnd/>
          </a:ln>
          <a:effectLst/>
        </p:spPr>
        <p:txBody>
          <a:bodyPr>
            <a:spAutoFit/>
          </a:bodyPr>
          <a:lstStyle/>
          <a:p>
            <a:pPr marL="457200" indent="-457200" algn="l">
              <a:lnSpc>
                <a:spcPct val="125000"/>
              </a:lnSpc>
              <a:spcBef>
                <a:spcPct val="30000"/>
              </a:spcBef>
              <a:spcAft>
                <a:spcPct val="20000"/>
              </a:spcAft>
              <a:buSzPct val="80000"/>
              <a:tabLst>
                <a:tab pos="5772150" algn="r"/>
                <a:tab pos="7143750" algn="r"/>
              </a:tabLst>
            </a:pPr>
            <a:r>
              <a:rPr lang="en-US" sz="2100" b="0">
                <a:solidFill>
                  <a:srgbClr val="000000"/>
                </a:solidFill>
                <a:effectLst/>
                <a:latin typeface="Arial" charset="0"/>
              </a:rPr>
              <a:t>Entry to record the impairment loss.</a:t>
            </a:r>
          </a:p>
          <a:p>
            <a:pPr marL="457200" indent="-457200" algn="l">
              <a:spcBef>
                <a:spcPct val="40000"/>
              </a:spcBef>
              <a:tabLst>
                <a:tab pos="5772150" algn="r"/>
                <a:tab pos="7143750" algn="r"/>
              </a:tabLst>
            </a:pPr>
            <a:r>
              <a:rPr lang="en-US" sz="2100" b="0">
                <a:effectLst/>
                <a:latin typeface="Arial" charset="0"/>
              </a:rPr>
              <a:t>Loss on Impairment 	3,000,000</a:t>
            </a:r>
          </a:p>
          <a:p>
            <a:pPr marL="457200" indent="-457200" algn="l">
              <a:spcBef>
                <a:spcPct val="35000"/>
              </a:spcBef>
              <a:tabLst>
                <a:tab pos="5772150" algn="r"/>
                <a:tab pos="7143750" algn="r"/>
              </a:tabLst>
            </a:pPr>
            <a:r>
              <a:rPr lang="en-US" sz="2100" b="0">
                <a:effectLst/>
                <a:latin typeface="Arial" charset="0"/>
              </a:rPr>
              <a:t>	Patents		3,000,000</a:t>
            </a:r>
          </a:p>
        </p:txBody>
      </p:sp>
    </p:spTree>
    <p:extLst>
      <p:ext uri="{BB962C8B-B14F-4D97-AF65-F5344CB8AC3E}">
        <p14:creationId xmlns:p14="http://schemas.microsoft.com/office/powerpoint/2010/main" val="324358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9597">
                                            <p:txEl>
                                              <p:pRg st="0" end="0"/>
                                            </p:txEl>
                                          </p:spTgt>
                                        </p:tgtEl>
                                        <p:attrNameLst>
                                          <p:attrName>style.visibility</p:attrName>
                                        </p:attrNameLst>
                                      </p:cBhvr>
                                      <p:to>
                                        <p:strVal val="visible"/>
                                      </p:to>
                                    </p:set>
                                    <p:animEffect transition="in" filter="wipe(left)">
                                      <p:cBhvr>
                                        <p:cTn id="7" dur="500"/>
                                        <p:tgtEl>
                                          <p:spTgt spid="12195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9597">
                                            <p:txEl>
                                              <p:pRg st="1" end="1"/>
                                            </p:txEl>
                                          </p:spTgt>
                                        </p:tgtEl>
                                        <p:attrNameLst>
                                          <p:attrName>style.visibility</p:attrName>
                                        </p:attrNameLst>
                                      </p:cBhvr>
                                      <p:to>
                                        <p:strVal val="visible"/>
                                      </p:to>
                                    </p:set>
                                    <p:animEffect transition="in" filter="wipe(left)">
                                      <p:cBhvr>
                                        <p:cTn id="12" dur="500"/>
                                        <p:tgtEl>
                                          <p:spTgt spid="12195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19597">
                                            <p:txEl>
                                              <p:pRg st="2" end="2"/>
                                            </p:txEl>
                                          </p:spTgt>
                                        </p:tgtEl>
                                        <p:attrNameLst>
                                          <p:attrName>style.visibility</p:attrName>
                                        </p:attrNameLst>
                                      </p:cBhvr>
                                      <p:to>
                                        <p:strVal val="visible"/>
                                      </p:to>
                                    </p:set>
                                    <p:animEffect transition="in" filter="wipe(left)">
                                      <p:cBhvr>
                                        <p:cTn id="17" dur="500"/>
                                        <p:tgtEl>
                                          <p:spTgt spid="12195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59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20611" name="Text Box 3"/>
          <p:cNvSpPr txBox="1">
            <a:spLocks noChangeArrowheads="1"/>
          </p:cNvSpPr>
          <p:nvPr/>
        </p:nvSpPr>
        <p:spPr bwMode="auto">
          <a:xfrm>
            <a:off x="990600" y="6369050"/>
            <a:ext cx="8001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  Explain the accounting issues related to intangible asset impairments.</a:t>
            </a:r>
          </a:p>
        </p:txBody>
      </p:sp>
      <p:sp>
        <p:nvSpPr>
          <p:cNvPr id="1220622" name="Text Box 14"/>
          <p:cNvSpPr txBox="1">
            <a:spLocks noChangeArrowheads="1"/>
          </p:cNvSpPr>
          <p:nvPr/>
        </p:nvSpPr>
        <p:spPr bwMode="auto">
          <a:xfrm>
            <a:off x="685800" y="2041525"/>
            <a:ext cx="8077200" cy="1616075"/>
          </a:xfrm>
          <a:prstGeom prst="rect">
            <a:avLst/>
          </a:prstGeom>
          <a:noFill/>
          <a:ln w="28575" cap="sq" algn="ctr">
            <a:noFill/>
            <a:miter lim="800000"/>
            <a:headEnd type="none" w="sm" len="sm"/>
            <a:tailEnd type="none" w="sm" len="sm"/>
          </a:ln>
          <a:effectLst/>
        </p:spPr>
        <p:txBody>
          <a:bodyPr>
            <a:spAutoFit/>
          </a:bodyPr>
          <a:lstStyle/>
          <a:p>
            <a:pPr algn="l">
              <a:lnSpc>
                <a:spcPct val="125000"/>
              </a:lnSpc>
              <a:spcBef>
                <a:spcPct val="30000"/>
              </a:spcBef>
              <a:buSzPct val="80000"/>
            </a:pPr>
            <a:r>
              <a:rPr lang="en-US" sz="2000">
                <a:solidFill>
                  <a:srgbClr val="800000"/>
                </a:solidFill>
                <a:effectLst/>
                <a:latin typeface="Arial" charset="0"/>
              </a:rPr>
              <a:t>Illustration:  </a:t>
            </a:r>
            <a:r>
              <a:rPr lang="en-US" sz="2000" b="0">
                <a:solidFill>
                  <a:srgbClr val="000000"/>
                </a:solidFill>
                <a:effectLst/>
                <a:latin typeface="Arial" charset="0"/>
              </a:rPr>
              <a:t>The carrying value of the patent after impairment is $2,000,000. Lerch’s amortization is $400,000 ($2000,000 / 5) over the remaining five years of the patent’s life. The amortization expense and related carrying amount after the impairment is shown below:</a:t>
            </a:r>
          </a:p>
        </p:txBody>
      </p:sp>
      <p:sp>
        <p:nvSpPr>
          <p:cNvPr id="1220623" name="Text Box 15"/>
          <p:cNvSpPr txBox="1">
            <a:spLocks noChangeArrowheads="1"/>
          </p:cNvSpPr>
          <p:nvPr/>
        </p:nvSpPr>
        <p:spPr bwMode="auto">
          <a:xfrm>
            <a:off x="685800" y="1385888"/>
            <a:ext cx="57912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Reversal of Impairment Loss</a:t>
            </a:r>
          </a:p>
        </p:txBody>
      </p:sp>
      <p:pic>
        <p:nvPicPr>
          <p:cNvPr id="1220627" name="Picture 19"/>
          <p:cNvPicPr>
            <a:picLocks noChangeAspect="1" noChangeArrowheads="1"/>
          </p:cNvPicPr>
          <p:nvPr/>
        </p:nvPicPr>
        <p:blipFill>
          <a:blip r:embed="rId2"/>
          <a:srcRect/>
          <a:stretch>
            <a:fillRect/>
          </a:stretch>
        </p:blipFill>
        <p:spPr bwMode="auto">
          <a:xfrm>
            <a:off x="457200" y="4094163"/>
            <a:ext cx="8305800" cy="1620837"/>
          </a:xfrm>
          <a:prstGeom prst="rect">
            <a:avLst/>
          </a:prstGeom>
          <a:noFill/>
          <a:ln w="28575" cap="sq">
            <a:noFill/>
            <a:miter lim="800000"/>
            <a:headEnd/>
            <a:tailEnd/>
          </a:ln>
          <a:effectLst/>
        </p:spPr>
      </p:pic>
      <p:sp>
        <p:nvSpPr>
          <p:cNvPr id="1220628" name="Text Box 20"/>
          <p:cNvSpPr txBox="1">
            <a:spLocks noChangeArrowheads="1"/>
          </p:cNvSpPr>
          <p:nvPr/>
        </p:nvSpPr>
        <p:spPr bwMode="auto">
          <a:xfrm>
            <a:off x="6781800" y="3962400"/>
            <a:ext cx="1524000" cy="287338"/>
          </a:xfrm>
          <a:prstGeom prst="rect">
            <a:avLst/>
          </a:prstGeom>
          <a:solidFill>
            <a:schemeClr val="bg1"/>
          </a:solidFill>
          <a:ln w="12700" algn="ctr">
            <a:solidFill>
              <a:srgbClr val="339933"/>
            </a:solidFill>
            <a:miter lim="800000"/>
            <a:headEnd/>
            <a:tailEnd/>
          </a:ln>
          <a:effectLst/>
        </p:spPr>
        <p:txBody>
          <a:bodyPr>
            <a:spAutoFit/>
          </a:bodyPr>
          <a:lstStyle/>
          <a:p>
            <a:pPr>
              <a:spcBef>
                <a:spcPct val="50000"/>
              </a:spcBef>
            </a:pPr>
            <a:r>
              <a:rPr lang="en-US" sz="1200">
                <a:solidFill>
                  <a:srgbClr val="CC0000"/>
                </a:solidFill>
                <a:effectLst/>
                <a:latin typeface="Arial" charset="0"/>
              </a:rPr>
              <a:t>Illustration 12-8     </a:t>
            </a:r>
          </a:p>
        </p:txBody>
      </p:sp>
    </p:spTree>
    <p:extLst>
      <p:ext uri="{BB962C8B-B14F-4D97-AF65-F5344CB8AC3E}">
        <p14:creationId xmlns:p14="http://schemas.microsoft.com/office/powerpoint/2010/main" val="3824522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21635" name="Text Box 3"/>
          <p:cNvSpPr txBox="1">
            <a:spLocks noChangeArrowheads="1"/>
          </p:cNvSpPr>
          <p:nvPr/>
        </p:nvSpPr>
        <p:spPr bwMode="auto">
          <a:xfrm>
            <a:off x="990600" y="6369050"/>
            <a:ext cx="8001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  Explain the accounting issues related to intangible asset impairments.</a:t>
            </a:r>
          </a:p>
        </p:txBody>
      </p:sp>
      <p:sp>
        <p:nvSpPr>
          <p:cNvPr id="1221636" name="Text Box 4"/>
          <p:cNvSpPr txBox="1">
            <a:spLocks noChangeArrowheads="1"/>
          </p:cNvSpPr>
          <p:nvPr/>
        </p:nvSpPr>
        <p:spPr bwMode="auto">
          <a:xfrm>
            <a:off x="685800" y="2041525"/>
            <a:ext cx="8077200" cy="1698625"/>
          </a:xfrm>
          <a:prstGeom prst="rect">
            <a:avLst/>
          </a:prstGeom>
          <a:noFill/>
          <a:ln w="28575" cap="sq" algn="ctr">
            <a:noFill/>
            <a:miter lim="800000"/>
            <a:headEnd type="none" w="sm" len="sm"/>
            <a:tailEnd type="none" w="sm" len="sm"/>
          </a:ln>
          <a:effectLst/>
        </p:spPr>
        <p:txBody>
          <a:bodyPr>
            <a:spAutoFit/>
          </a:bodyPr>
          <a:lstStyle/>
          <a:p>
            <a:pPr algn="l">
              <a:lnSpc>
                <a:spcPct val="125000"/>
              </a:lnSpc>
              <a:spcBef>
                <a:spcPct val="30000"/>
              </a:spcBef>
              <a:buSzPct val="80000"/>
            </a:pPr>
            <a:r>
              <a:rPr lang="en-US" sz="2100" b="0">
                <a:solidFill>
                  <a:srgbClr val="000000"/>
                </a:solidFill>
                <a:effectLst/>
                <a:latin typeface="Arial" charset="0"/>
              </a:rPr>
              <a:t>Early in 2012, based on improving conditions in the market for shale-oil technology, Lerch remeasures the recoverable amount of the patent to be $1,750,000. In this case, Lerch reverses a portion of the recognized impairment loss.</a:t>
            </a:r>
          </a:p>
        </p:txBody>
      </p:sp>
      <p:sp>
        <p:nvSpPr>
          <p:cNvPr id="1221637" name="Text Box 5"/>
          <p:cNvSpPr txBox="1">
            <a:spLocks noChangeArrowheads="1"/>
          </p:cNvSpPr>
          <p:nvPr/>
        </p:nvSpPr>
        <p:spPr bwMode="auto">
          <a:xfrm>
            <a:off x="685800" y="1385888"/>
            <a:ext cx="57912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Reversal of Impairment Loss</a:t>
            </a:r>
          </a:p>
        </p:txBody>
      </p:sp>
      <p:sp>
        <p:nvSpPr>
          <p:cNvPr id="1221640" name="Rectangle 8"/>
          <p:cNvSpPr>
            <a:spLocks noChangeArrowheads="1"/>
          </p:cNvSpPr>
          <p:nvPr/>
        </p:nvSpPr>
        <p:spPr bwMode="auto">
          <a:xfrm>
            <a:off x="914400" y="4030663"/>
            <a:ext cx="7467600" cy="877887"/>
          </a:xfrm>
          <a:prstGeom prst="rect">
            <a:avLst/>
          </a:prstGeom>
          <a:solidFill>
            <a:schemeClr val="bg1"/>
          </a:solidFill>
          <a:ln w="28575" cap="sq" algn="ctr">
            <a:noFill/>
            <a:miter lim="800000"/>
            <a:headEnd/>
            <a:tailEnd/>
          </a:ln>
          <a:effectLst/>
        </p:spPr>
        <p:txBody>
          <a:bodyPr>
            <a:spAutoFit/>
          </a:bodyPr>
          <a:lstStyle/>
          <a:p>
            <a:pPr marL="457200" indent="-457200" algn="l">
              <a:spcBef>
                <a:spcPct val="45000"/>
              </a:spcBef>
              <a:tabLst>
                <a:tab pos="5772150" algn="r"/>
                <a:tab pos="7143750" algn="r"/>
              </a:tabLst>
            </a:pPr>
            <a:r>
              <a:rPr lang="en-US" sz="2100" b="0">
                <a:effectLst/>
                <a:latin typeface="Arial" charset="0"/>
              </a:rPr>
              <a:t>Patents  </a:t>
            </a:r>
            <a:r>
              <a:rPr lang="en-US" sz="1900" b="0">
                <a:effectLst/>
                <a:latin typeface="Arial" charset="0"/>
              </a:rPr>
              <a:t>($1,750,000-$1,600,000)</a:t>
            </a:r>
            <a:r>
              <a:rPr lang="en-US" sz="2100" b="0">
                <a:effectLst/>
                <a:latin typeface="Arial" charset="0"/>
              </a:rPr>
              <a:t>	150,000</a:t>
            </a:r>
          </a:p>
          <a:p>
            <a:pPr marL="457200" indent="-457200" algn="l">
              <a:spcBef>
                <a:spcPct val="45000"/>
              </a:spcBef>
              <a:tabLst>
                <a:tab pos="5772150" algn="r"/>
                <a:tab pos="7143750" algn="r"/>
              </a:tabLst>
            </a:pPr>
            <a:r>
              <a:rPr lang="en-US" sz="2100" b="0">
                <a:effectLst/>
                <a:latin typeface="Arial" charset="0"/>
              </a:rPr>
              <a:t>	Loss on Impairment 		150,000</a:t>
            </a:r>
          </a:p>
        </p:txBody>
      </p:sp>
    </p:spTree>
    <p:extLst>
      <p:ext uri="{BB962C8B-B14F-4D97-AF65-F5344CB8AC3E}">
        <p14:creationId xmlns:p14="http://schemas.microsoft.com/office/powerpoint/2010/main" val="352856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1640">
                                            <p:txEl>
                                              <p:pRg st="0" end="0"/>
                                            </p:txEl>
                                          </p:spTgt>
                                        </p:tgtEl>
                                        <p:attrNameLst>
                                          <p:attrName>style.visibility</p:attrName>
                                        </p:attrNameLst>
                                      </p:cBhvr>
                                      <p:to>
                                        <p:strVal val="visible"/>
                                      </p:to>
                                    </p:set>
                                    <p:animEffect transition="in" filter="wipe(left)">
                                      <p:cBhvr>
                                        <p:cTn id="7" dur="500"/>
                                        <p:tgtEl>
                                          <p:spTgt spid="12216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1640">
                                            <p:txEl>
                                              <p:pRg st="1" end="1"/>
                                            </p:txEl>
                                          </p:spTgt>
                                        </p:tgtEl>
                                        <p:attrNameLst>
                                          <p:attrName>style.visibility</p:attrName>
                                        </p:attrNameLst>
                                      </p:cBhvr>
                                      <p:to>
                                        <p:strVal val="visible"/>
                                      </p:to>
                                    </p:set>
                                    <p:animEffect transition="in" filter="wipe(left)">
                                      <p:cBhvr>
                                        <p:cTn id="12" dur="500"/>
                                        <p:tgtEl>
                                          <p:spTgt spid="12216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64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138691" name="Text Box 3"/>
          <p:cNvSpPr txBox="1">
            <a:spLocks noChangeArrowheads="1"/>
          </p:cNvSpPr>
          <p:nvPr/>
        </p:nvSpPr>
        <p:spPr bwMode="auto">
          <a:xfrm>
            <a:off x="685800" y="1371600"/>
            <a:ext cx="8001000" cy="946150"/>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Impairment of Indefinite-Life Intangibles Other than Goodwill</a:t>
            </a:r>
          </a:p>
        </p:txBody>
      </p:sp>
      <p:sp>
        <p:nvSpPr>
          <p:cNvPr id="1138692" name="Text Box 4"/>
          <p:cNvSpPr txBox="1">
            <a:spLocks noChangeArrowheads="1"/>
          </p:cNvSpPr>
          <p:nvPr/>
        </p:nvSpPr>
        <p:spPr bwMode="auto">
          <a:xfrm>
            <a:off x="990600" y="6369050"/>
            <a:ext cx="8001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  Explain the accounting issues related to intangible asset impairments.</a:t>
            </a:r>
          </a:p>
        </p:txBody>
      </p:sp>
      <p:sp>
        <p:nvSpPr>
          <p:cNvPr id="1138693" name="Text Box 5"/>
          <p:cNvSpPr txBox="1">
            <a:spLocks noChangeArrowheads="1"/>
          </p:cNvSpPr>
          <p:nvPr/>
        </p:nvSpPr>
        <p:spPr bwMode="auto">
          <a:xfrm>
            <a:off x="901700" y="2438400"/>
            <a:ext cx="7632700" cy="3479800"/>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25000"/>
              </a:lnSpc>
              <a:spcBef>
                <a:spcPct val="60000"/>
              </a:spcBef>
              <a:buClr>
                <a:srgbClr val="800000"/>
              </a:buClr>
              <a:buSzPct val="80000"/>
              <a:buFont typeface="Wingdings" pitchFamily="2" charset="2"/>
              <a:buChar char="u"/>
            </a:pPr>
            <a:r>
              <a:rPr lang="en-US" sz="2100" b="0">
                <a:solidFill>
                  <a:schemeClr val="tx1"/>
                </a:solidFill>
                <a:effectLst/>
                <a:latin typeface="Arial" charset="0"/>
              </a:rPr>
              <a:t>Should be tested for impairment at least annually.</a:t>
            </a:r>
          </a:p>
          <a:p>
            <a:pPr marL="457200" indent="-457200" algn="l">
              <a:lnSpc>
                <a:spcPct val="125000"/>
              </a:lnSpc>
              <a:spcBef>
                <a:spcPct val="60000"/>
              </a:spcBef>
              <a:buClr>
                <a:srgbClr val="800000"/>
              </a:buClr>
              <a:buSzPct val="80000"/>
              <a:buFont typeface="Wingdings" pitchFamily="2" charset="2"/>
              <a:buChar char="u"/>
            </a:pPr>
            <a:r>
              <a:rPr lang="en-US" sz="2100" b="0">
                <a:solidFill>
                  <a:schemeClr val="tx1"/>
                </a:solidFill>
                <a:effectLst/>
                <a:latin typeface="Arial" charset="0"/>
              </a:rPr>
              <a:t>Impairment test is the same as that for limited-life intangibles. That is, </a:t>
            </a:r>
          </a:p>
          <a:p>
            <a:pPr marL="1028700" lvl="1" indent="-457200" algn="l">
              <a:lnSpc>
                <a:spcPct val="125000"/>
              </a:lnSpc>
              <a:spcBef>
                <a:spcPct val="60000"/>
              </a:spcBef>
              <a:buClr>
                <a:srgbClr val="800000"/>
              </a:buClr>
              <a:buSzPct val="80000"/>
              <a:buFont typeface="Arial" charset="0"/>
              <a:buChar char="►"/>
            </a:pPr>
            <a:r>
              <a:rPr lang="en-US" sz="2100" b="0">
                <a:solidFill>
                  <a:schemeClr val="tx1"/>
                </a:solidFill>
                <a:effectLst/>
                <a:latin typeface="Arial" charset="0"/>
              </a:rPr>
              <a:t>compare the recoverable amount of the intangible asset with the asset’s carrying value. </a:t>
            </a:r>
          </a:p>
          <a:p>
            <a:pPr marL="1028700" lvl="1" indent="-457200" algn="l">
              <a:lnSpc>
                <a:spcPct val="125000"/>
              </a:lnSpc>
              <a:spcBef>
                <a:spcPct val="60000"/>
              </a:spcBef>
              <a:buClr>
                <a:srgbClr val="800000"/>
              </a:buClr>
              <a:buSzPct val="80000"/>
              <a:buFont typeface="Arial" charset="0"/>
              <a:buChar char="►"/>
            </a:pPr>
            <a:r>
              <a:rPr lang="en-US" sz="2100" b="0">
                <a:solidFill>
                  <a:schemeClr val="tx1"/>
                </a:solidFill>
                <a:effectLst/>
                <a:latin typeface="Arial" charset="0"/>
              </a:rPr>
              <a:t>If the recoverable amount is less than the carrying amount, the company recognizes an impairment.</a:t>
            </a:r>
          </a:p>
        </p:txBody>
      </p:sp>
    </p:spTree>
    <p:extLst>
      <p:ext uri="{BB962C8B-B14F-4D97-AF65-F5344CB8AC3E}">
        <p14:creationId xmlns:p14="http://schemas.microsoft.com/office/powerpoint/2010/main" val="274006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6" name="Text Box 4"/>
          <p:cNvSpPr txBox="1">
            <a:spLocks noChangeArrowheads="1"/>
          </p:cNvSpPr>
          <p:nvPr/>
        </p:nvSpPr>
        <p:spPr bwMode="auto">
          <a:xfrm>
            <a:off x="609600" y="1371600"/>
            <a:ext cx="8077200" cy="3378200"/>
          </a:xfrm>
          <a:prstGeom prst="rect">
            <a:avLst/>
          </a:prstGeom>
          <a:noFill/>
          <a:ln w="28575" cap="sq">
            <a:noFill/>
            <a:miter lim="800000"/>
            <a:headEnd type="none" w="sm" len="sm"/>
            <a:tailEnd type="none" w="sm" len="sm"/>
          </a:ln>
          <a:effectLst/>
        </p:spPr>
        <p:txBody>
          <a:bodyPr>
            <a:spAutoFit/>
          </a:bodyPr>
          <a:lstStyle/>
          <a:p>
            <a:pPr algn="l">
              <a:lnSpc>
                <a:spcPct val="120000"/>
              </a:lnSpc>
            </a:pPr>
            <a:r>
              <a:rPr lang="en-US" sz="2000">
                <a:solidFill>
                  <a:srgbClr val="800000"/>
                </a:solidFill>
                <a:effectLst/>
                <a:latin typeface="Arial" charset="0"/>
              </a:rPr>
              <a:t>Illustration:  </a:t>
            </a:r>
            <a:r>
              <a:rPr lang="en-US" sz="2000" b="0">
                <a:effectLst/>
                <a:latin typeface="Arial" charset="0"/>
              </a:rPr>
              <a:t>Arcon Radio purchased a broadcast license for $2,000,000. The license is renewable every 10 years. Arcon Radio has renewed the license with the GCC twice, at a minimal cost. Because it expects cash flows to last indefinitely, Arcon reports the license as an indefinite-life intangible asset. Recently, the GCC decided to auction these licenses to the highest bidder instead of renewing them. Based on recent auctions of similar licenses, Arcon Radio estimates the fair value less costs to sell (the recoverable amount) of its license to be $1,500,000. </a:t>
            </a:r>
          </a:p>
        </p:txBody>
      </p:sp>
      <p:sp>
        <p:nvSpPr>
          <p:cNvPr id="1180684" name="Rectangle 1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180685" name="Text Box 13"/>
          <p:cNvSpPr txBox="1">
            <a:spLocks noChangeArrowheads="1"/>
          </p:cNvSpPr>
          <p:nvPr/>
        </p:nvSpPr>
        <p:spPr bwMode="auto">
          <a:xfrm>
            <a:off x="990600" y="6369050"/>
            <a:ext cx="8001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  Explain the accounting issues related to intangible asset impairments.</a:t>
            </a:r>
          </a:p>
        </p:txBody>
      </p:sp>
      <p:pic>
        <p:nvPicPr>
          <p:cNvPr id="1180689" name="Picture 17"/>
          <p:cNvPicPr>
            <a:picLocks noChangeAspect="1" noChangeArrowheads="1"/>
          </p:cNvPicPr>
          <p:nvPr/>
        </p:nvPicPr>
        <p:blipFill>
          <a:blip r:embed="rId3"/>
          <a:srcRect/>
          <a:stretch>
            <a:fillRect/>
          </a:stretch>
        </p:blipFill>
        <p:spPr bwMode="auto">
          <a:xfrm>
            <a:off x="457200" y="4959350"/>
            <a:ext cx="8305800" cy="1136650"/>
          </a:xfrm>
          <a:prstGeom prst="rect">
            <a:avLst/>
          </a:prstGeom>
          <a:noFill/>
          <a:ln w="28575" cap="sq">
            <a:noFill/>
            <a:miter lim="800000"/>
            <a:headEnd/>
            <a:tailEnd/>
          </a:ln>
          <a:effectLst/>
        </p:spPr>
      </p:pic>
      <p:sp>
        <p:nvSpPr>
          <p:cNvPr id="1180687" name="Text Box 15"/>
          <p:cNvSpPr txBox="1">
            <a:spLocks noChangeArrowheads="1"/>
          </p:cNvSpPr>
          <p:nvPr/>
        </p:nvSpPr>
        <p:spPr bwMode="auto">
          <a:xfrm>
            <a:off x="7315200" y="4648200"/>
            <a:ext cx="1524000" cy="274638"/>
          </a:xfrm>
          <a:prstGeom prst="rect">
            <a:avLst/>
          </a:prstGeom>
          <a:noFill/>
          <a:ln w="12700"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12-9</a:t>
            </a:r>
          </a:p>
        </p:txBody>
      </p:sp>
    </p:spTree>
    <p:extLst>
      <p:ext uri="{BB962C8B-B14F-4D97-AF65-F5344CB8AC3E}">
        <p14:creationId xmlns:p14="http://schemas.microsoft.com/office/powerpoint/2010/main" val="4131421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141763" name="Text Box 3"/>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Impairment of Goodwill</a:t>
            </a:r>
          </a:p>
        </p:txBody>
      </p:sp>
      <p:sp>
        <p:nvSpPr>
          <p:cNvPr id="1141764" name="Text Box 4"/>
          <p:cNvSpPr txBox="1">
            <a:spLocks noChangeArrowheads="1"/>
          </p:cNvSpPr>
          <p:nvPr/>
        </p:nvSpPr>
        <p:spPr bwMode="auto">
          <a:xfrm>
            <a:off x="990600" y="6369050"/>
            <a:ext cx="8001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  Explain the accounting issues related to intangible asset impairments.</a:t>
            </a:r>
          </a:p>
        </p:txBody>
      </p:sp>
      <p:sp>
        <p:nvSpPr>
          <p:cNvPr id="1141766" name="Rectangle 6"/>
          <p:cNvSpPr>
            <a:spLocks noChangeArrowheads="1"/>
          </p:cNvSpPr>
          <p:nvPr/>
        </p:nvSpPr>
        <p:spPr bwMode="auto">
          <a:xfrm>
            <a:off x="838200" y="2057400"/>
            <a:ext cx="7924800" cy="2781300"/>
          </a:xfrm>
          <a:prstGeom prst="rect">
            <a:avLst/>
          </a:prstGeom>
          <a:noFill/>
          <a:ln w="28575" cap="sq">
            <a:noFill/>
            <a:miter lim="800000"/>
            <a:headEnd/>
            <a:tailEnd/>
          </a:ln>
          <a:effectLst/>
        </p:spPr>
        <p:txBody>
          <a:bodyPr>
            <a:spAutoFit/>
          </a:bodyPr>
          <a:lstStyle/>
          <a:p>
            <a:pPr marL="457200" indent="-457200" algn="l">
              <a:lnSpc>
                <a:spcPct val="120000"/>
              </a:lnSpc>
              <a:spcBef>
                <a:spcPct val="60000"/>
              </a:spcBef>
              <a:buClr>
                <a:srgbClr val="800000"/>
              </a:buClr>
              <a:buSzPct val="80000"/>
              <a:buFont typeface="Wingdings" pitchFamily="2" charset="2"/>
              <a:buChar char="u"/>
            </a:pPr>
            <a:r>
              <a:rPr lang="en-US" sz="2100" b="0">
                <a:effectLst/>
                <a:latin typeface="Arial" charset="0"/>
              </a:rPr>
              <a:t>Companies must test goodwill at least </a:t>
            </a:r>
            <a:r>
              <a:rPr lang="en-US" sz="2100">
                <a:solidFill>
                  <a:srgbClr val="800000"/>
                </a:solidFill>
                <a:effectLst/>
                <a:latin typeface="Arial" charset="0"/>
              </a:rPr>
              <a:t>annually</a:t>
            </a:r>
            <a:r>
              <a:rPr lang="en-US" sz="2100" b="0">
                <a:effectLst/>
                <a:latin typeface="Arial" charset="0"/>
              </a:rPr>
              <a:t>. </a:t>
            </a:r>
          </a:p>
          <a:p>
            <a:pPr marL="457200" indent="-457200" algn="l">
              <a:lnSpc>
                <a:spcPct val="120000"/>
              </a:lnSpc>
              <a:spcBef>
                <a:spcPct val="60000"/>
              </a:spcBef>
              <a:buClr>
                <a:srgbClr val="800000"/>
              </a:buClr>
              <a:buSzPct val="80000"/>
              <a:buFont typeface="Wingdings" pitchFamily="2" charset="2"/>
              <a:buChar char="u"/>
            </a:pPr>
            <a:r>
              <a:rPr lang="en-US" sz="2100" b="0">
                <a:effectLst/>
                <a:latin typeface="Arial" charset="0"/>
              </a:rPr>
              <a:t>Impairment test is conducted based on the </a:t>
            </a:r>
            <a:r>
              <a:rPr lang="en-US" sz="2100">
                <a:solidFill>
                  <a:srgbClr val="800000"/>
                </a:solidFill>
                <a:effectLst/>
                <a:latin typeface="Arial" charset="0"/>
              </a:rPr>
              <a:t>cash-generating unit</a:t>
            </a:r>
            <a:r>
              <a:rPr lang="en-US" sz="2100" b="0">
                <a:effectLst/>
                <a:latin typeface="Arial" charset="0"/>
              </a:rPr>
              <a:t> to which the goodwill is assigned.</a:t>
            </a:r>
          </a:p>
          <a:p>
            <a:pPr marL="457200" indent="-457200" algn="l">
              <a:lnSpc>
                <a:spcPct val="120000"/>
              </a:lnSpc>
              <a:spcBef>
                <a:spcPct val="60000"/>
              </a:spcBef>
              <a:buClr>
                <a:srgbClr val="800000"/>
              </a:buClr>
              <a:buSzPct val="80000"/>
              <a:buFont typeface="Wingdings" pitchFamily="2" charset="2"/>
              <a:buChar char="u"/>
            </a:pPr>
            <a:r>
              <a:rPr lang="en-US" sz="2100" b="0">
                <a:effectLst/>
                <a:latin typeface="Arial" charset="0"/>
              </a:rPr>
              <a:t>Because there is rarely a market for cash-generating units, estimation of the recoverable amount for goodwill impairments is usually based on </a:t>
            </a:r>
            <a:r>
              <a:rPr lang="en-US" sz="2100">
                <a:solidFill>
                  <a:srgbClr val="800000"/>
                </a:solidFill>
                <a:effectLst/>
                <a:latin typeface="Arial" charset="0"/>
              </a:rPr>
              <a:t>value-in-use estimates</a:t>
            </a:r>
            <a:r>
              <a:rPr lang="en-US" sz="2100" b="0">
                <a:effectLst/>
                <a:latin typeface="Arial" charset="0"/>
              </a:rPr>
              <a:t>.</a:t>
            </a:r>
          </a:p>
        </p:txBody>
      </p:sp>
    </p:spTree>
    <p:extLst>
      <p:ext uri="{BB962C8B-B14F-4D97-AF65-F5344CB8AC3E}">
        <p14:creationId xmlns:p14="http://schemas.microsoft.com/office/powerpoint/2010/main" val="1115691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22659" name="Text Box 3"/>
          <p:cNvSpPr txBox="1">
            <a:spLocks noChangeArrowheads="1"/>
          </p:cNvSpPr>
          <p:nvPr/>
        </p:nvSpPr>
        <p:spPr bwMode="auto">
          <a:xfrm>
            <a:off x="685800" y="1371600"/>
            <a:ext cx="8001000" cy="2759075"/>
          </a:xfrm>
          <a:prstGeom prst="rect">
            <a:avLst/>
          </a:prstGeom>
          <a:noFill/>
          <a:ln w="28575" cap="sq" algn="ctr">
            <a:noFill/>
            <a:miter lim="800000"/>
            <a:headEnd type="none" w="sm" len="sm"/>
            <a:tailEnd type="none" w="sm" len="sm"/>
          </a:ln>
          <a:effectLst/>
        </p:spPr>
        <p:txBody>
          <a:bodyPr>
            <a:spAutoFit/>
          </a:bodyPr>
          <a:lstStyle/>
          <a:p>
            <a:pPr algn="l">
              <a:lnSpc>
                <a:spcPct val="125000"/>
              </a:lnSpc>
            </a:pPr>
            <a:r>
              <a:rPr lang="en-US" sz="2000">
                <a:solidFill>
                  <a:srgbClr val="800000"/>
                </a:solidFill>
                <a:effectLst/>
                <a:latin typeface="Arial" charset="0"/>
              </a:rPr>
              <a:t>Illustration:</a:t>
            </a:r>
            <a:r>
              <a:rPr lang="en-US" sz="2000" b="0">
                <a:effectLst/>
                <a:latin typeface="Arial" charset="0"/>
              </a:rPr>
              <a:t>  Kohlbuy Corporation has three divisions. It purchased</a:t>
            </a:r>
          </a:p>
          <a:p>
            <a:pPr algn="l">
              <a:lnSpc>
                <a:spcPct val="125000"/>
              </a:lnSpc>
            </a:pPr>
            <a:r>
              <a:rPr lang="en-US" sz="2000" b="0">
                <a:effectLst/>
                <a:latin typeface="Arial" charset="0"/>
              </a:rPr>
              <a:t>one division, Pritt Products, four years ago for $2 million. Unfortunately, Pritt experienced operating losses over the last three quarters. Kohlbuy management is now reviewing the division (the cash-generating unit), for purposes of its annual impairment</a:t>
            </a:r>
          </a:p>
          <a:p>
            <a:pPr algn="l">
              <a:lnSpc>
                <a:spcPct val="125000"/>
              </a:lnSpc>
            </a:pPr>
            <a:r>
              <a:rPr lang="en-US" sz="2000" b="0">
                <a:effectLst/>
                <a:latin typeface="Arial" charset="0"/>
              </a:rPr>
              <a:t>testing. Pritt Division’s net assets, including the associated goodwill of $900,000 from the purchase:</a:t>
            </a:r>
          </a:p>
        </p:txBody>
      </p:sp>
      <p:sp>
        <p:nvSpPr>
          <p:cNvPr id="1222660" name="Text Box 4"/>
          <p:cNvSpPr txBox="1">
            <a:spLocks noChangeArrowheads="1"/>
          </p:cNvSpPr>
          <p:nvPr/>
        </p:nvSpPr>
        <p:spPr bwMode="auto">
          <a:xfrm>
            <a:off x="8153400" y="6369050"/>
            <a:ext cx="838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a:t>
            </a:r>
          </a:p>
        </p:txBody>
      </p:sp>
      <p:pic>
        <p:nvPicPr>
          <p:cNvPr id="1222662" name="Picture 6"/>
          <p:cNvPicPr>
            <a:picLocks noChangeAspect="1" noChangeArrowheads="1"/>
          </p:cNvPicPr>
          <p:nvPr/>
        </p:nvPicPr>
        <p:blipFill>
          <a:blip r:embed="rId3"/>
          <a:srcRect/>
          <a:stretch>
            <a:fillRect/>
          </a:stretch>
        </p:blipFill>
        <p:spPr bwMode="auto">
          <a:xfrm>
            <a:off x="1219200" y="4343400"/>
            <a:ext cx="6705600" cy="2241550"/>
          </a:xfrm>
          <a:prstGeom prst="rect">
            <a:avLst/>
          </a:prstGeom>
          <a:noFill/>
          <a:ln w="28575" cap="sq">
            <a:noFill/>
            <a:miter lim="800000"/>
            <a:headEnd/>
            <a:tailEnd/>
          </a:ln>
          <a:effectLst/>
        </p:spPr>
      </p:pic>
      <p:sp>
        <p:nvSpPr>
          <p:cNvPr id="1222663" name="Text Box 7"/>
          <p:cNvSpPr txBox="1">
            <a:spLocks noChangeArrowheads="1"/>
          </p:cNvSpPr>
          <p:nvPr/>
        </p:nvSpPr>
        <p:spPr bwMode="auto">
          <a:xfrm>
            <a:off x="7315200" y="4038600"/>
            <a:ext cx="1524000" cy="274638"/>
          </a:xfrm>
          <a:prstGeom prst="rect">
            <a:avLst/>
          </a:prstGeom>
          <a:noFill/>
          <a:ln w="12700"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12-10</a:t>
            </a:r>
          </a:p>
        </p:txBody>
      </p:sp>
    </p:spTree>
    <p:extLst>
      <p:ext uri="{BB962C8B-B14F-4D97-AF65-F5344CB8AC3E}">
        <p14:creationId xmlns:p14="http://schemas.microsoft.com/office/powerpoint/2010/main" val="180307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pic>
        <p:nvPicPr>
          <p:cNvPr id="1226756" name="Picture 4"/>
          <p:cNvPicPr>
            <a:picLocks noChangeAspect="1" noChangeArrowheads="1"/>
          </p:cNvPicPr>
          <p:nvPr/>
        </p:nvPicPr>
        <p:blipFill>
          <a:blip r:embed="rId2"/>
          <a:srcRect/>
          <a:stretch>
            <a:fillRect/>
          </a:stretch>
        </p:blipFill>
        <p:spPr bwMode="auto">
          <a:xfrm>
            <a:off x="1219200" y="3163888"/>
            <a:ext cx="6543675" cy="3098800"/>
          </a:xfrm>
          <a:prstGeom prst="rect">
            <a:avLst/>
          </a:prstGeom>
          <a:noFill/>
          <a:ln w="28575" cap="sq">
            <a:noFill/>
            <a:miter lim="800000"/>
            <a:headEnd/>
            <a:tailEnd/>
          </a:ln>
          <a:effectLst/>
        </p:spPr>
      </p:pic>
      <p:sp>
        <p:nvSpPr>
          <p:cNvPr id="1226757" name="Text Box 5"/>
          <p:cNvSpPr txBox="1">
            <a:spLocks noChangeArrowheads="1"/>
          </p:cNvSpPr>
          <p:nvPr/>
        </p:nvSpPr>
        <p:spPr bwMode="auto">
          <a:xfrm>
            <a:off x="6172200" y="2833688"/>
            <a:ext cx="1600200" cy="274637"/>
          </a:xfrm>
          <a:prstGeom prst="rect">
            <a:avLst/>
          </a:prstGeom>
          <a:noFill/>
          <a:ln w="28575"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11-15</a:t>
            </a:r>
          </a:p>
        </p:txBody>
      </p:sp>
      <p:sp>
        <p:nvSpPr>
          <p:cNvPr id="1226758" name="Rectangle 6"/>
          <p:cNvSpPr>
            <a:spLocks noChangeArrowheads="1"/>
          </p:cNvSpPr>
          <p:nvPr/>
        </p:nvSpPr>
        <p:spPr bwMode="auto">
          <a:xfrm>
            <a:off x="1482725" y="3000375"/>
            <a:ext cx="1327150" cy="366713"/>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$2,400,000</a:t>
            </a:r>
          </a:p>
        </p:txBody>
      </p:sp>
      <p:sp>
        <p:nvSpPr>
          <p:cNvPr id="1226759" name="Rectangle 7"/>
          <p:cNvSpPr>
            <a:spLocks noChangeArrowheads="1"/>
          </p:cNvSpPr>
          <p:nvPr/>
        </p:nvSpPr>
        <p:spPr bwMode="auto">
          <a:xfrm>
            <a:off x="5010150" y="3000375"/>
            <a:ext cx="1327150" cy="366713"/>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$2,800,000</a:t>
            </a:r>
          </a:p>
        </p:txBody>
      </p:sp>
      <p:sp>
        <p:nvSpPr>
          <p:cNvPr id="1226760" name="Rectangle 8"/>
          <p:cNvSpPr>
            <a:spLocks noChangeArrowheads="1"/>
          </p:cNvSpPr>
          <p:nvPr/>
        </p:nvSpPr>
        <p:spPr bwMode="auto">
          <a:xfrm>
            <a:off x="4000500" y="6034088"/>
            <a:ext cx="1212850" cy="366712"/>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Unknown</a:t>
            </a:r>
          </a:p>
        </p:txBody>
      </p:sp>
      <p:sp>
        <p:nvSpPr>
          <p:cNvPr id="1226761" name="Rectangle 9"/>
          <p:cNvSpPr>
            <a:spLocks noChangeArrowheads="1"/>
          </p:cNvSpPr>
          <p:nvPr/>
        </p:nvSpPr>
        <p:spPr bwMode="auto">
          <a:xfrm>
            <a:off x="6235700" y="6034088"/>
            <a:ext cx="1327150" cy="366712"/>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$2,800,000</a:t>
            </a:r>
          </a:p>
        </p:txBody>
      </p:sp>
      <p:sp>
        <p:nvSpPr>
          <p:cNvPr id="1226765" name="Text Box 13"/>
          <p:cNvSpPr txBox="1">
            <a:spLocks noChangeArrowheads="1"/>
          </p:cNvSpPr>
          <p:nvPr/>
        </p:nvSpPr>
        <p:spPr bwMode="auto">
          <a:xfrm>
            <a:off x="685800" y="1295400"/>
            <a:ext cx="8001000" cy="854075"/>
          </a:xfrm>
          <a:prstGeom prst="rect">
            <a:avLst/>
          </a:prstGeom>
          <a:noFill/>
          <a:ln w="28575" cap="sq" algn="ctr">
            <a:noFill/>
            <a:miter lim="800000"/>
            <a:headEnd type="none" w="sm" len="sm"/>
            <a:tailEnd type="none" w="sm" len="sm"/>
          </a:ln>
          <a:effectLst/>
        </p:spPr>
        <p:txBody>
          <a:bodyPr>
            <a:spAutoFit/>
          </a:bodyPr>
          <a:lstStyle/>
          <a:p>
            <a:pPr algn="l">
              <a:lnSpc>
                <a:spcPct val="125000"/>
              </a:lnSpc>
            </a:pPr>
            <a:r>
              <a:rPr lang="en-US" sz="2000" b="0">
                <a:effectLst/>
                <a:latin typeface="Arial" charset="0"/>
              </a:rPr>
              <a:t>Kohlbuy determines the recoverable amount for the Pritt Division to be $2,800,000, based on a value-in-use estimate.</a:t>
            </a:r>
          </a:p>
        </p:txBody>
      </p:sp>
      <p:sp>
        <p:nvSpPr>
          <p:cNvPr id="1226766" name="Text Box 14"/>
          <p:cNvSpPr txBox="1">
            <a:spLocks noChangeArrowheads="1"/>
          </p:cNvSpPr>
          <p:nvPr/>
        </p:nvSpPr>
        <p:spPr bwMode="auto">
          <a:xfrm>
            <a:off x="8153400" y="6369050"/>
            <a:ext cx="838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a:t>
            </a:r>
          </a:p>
        </p:txBody>
      </p:sp>
      <p:sp>
        <p:nvSpPr>
          <p:cNvPr id="1226767" name="Text Box 15"/>
          <p:cNvSpPr txBox="1">
            <a:spLocks noChangeArrowheads="1"/>
          </p:cNvSpPr>
          <p:nvPr/>
        </p:nvSpPr>
        <p:spPr bwMode="auto">
          <a:xfrm>
            <a:off x="6858000" y="3533775"/>
            <a:ext cx="1752600" cy="733425"/>
          </a:xfrm>
          <a:prstGeom prst="rect">
            <a:avLst/>
          </a:prstGeom>
          <a:solidFill>
            <a:schemeClr val="bg1"/>
          </a:solidFill>
          <a:ln w="28575" cap="sq">
            <a:noFill/>
            <a:miter lim="800000"/>
            <a:headEnd/>
            <a:tailEnd/>
          </a:ln>
          <a:effectLst/>
        </p:spPr>
        <p:txBody>
          <a:bodyPr>
            <a:spAutoFit/>
          </a:bodyPr>
          <a:lstStyle/>
          <a:p>
            <a:pPr>
              <a:spcBef>
                <a:spcPct val="50000"/>
              </a:spcBef>
            </a:pPr>
            <a:r>
              <a:rPr lang="en-US" sz="2100">
                <a:effectLst>
                  <a:outerShdw blurRad="38100" dist="38100" dir="2700000" algn="tl">
                    <a:srgbClr val="C0C0C0"/>
                  </a:outerShdw>
                </a:effectLst>
                <a:latin typeface="Arial" charset="0"/>
              </a:rPr>
              <a:t>No Impairment</a:t>
            </a:r>
          </a:p>
        </p:txBody>
      </p:sp>
    </p:spTree>
    <p:extLst>
      <p:ext uri="{BB962C8B-B14F-4D97-AF65-F5344CB8AC3E}">
        <p14:creationId xmlns:p14="http://schemas.microsoft.com/office/powerpoint/2010/main" val="57569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6758"/>
                                        </p:tgtEl>
                                        <p:attrNameLst>
                                          <p:attrName>style.visibility</p:attrName>
                                        </p:attrNameLst>
                                      </p:cBhvr>
                                      <p:to>
                                        <p:strVal val="visible"/>
                                      </p:to>
                                    </p:set>
                                    <p:animEffect transition="in" filter="wipe(left)">
                                      <p:cBhvr>
                                        <p:cTn id="7" dur="500"/>
                                        <p:tgtEl>
                                          <p:spTgt spid="12267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6761"/>
                                        </p:tgtEl>
                                        <p:attrNameLst>
                                          <p:attrName>style.visibility</p:attrName>
                                        </p:attrNameLst>
                                      </p:cBhvr>
                                      <p:to>
                                        <p:strVal val="visible"/>
                                      </p:to>
                                    </p:set>
                                    <p:animEffect transition="in" filter="wipe(left)">
                                      <p:cBhvr>
                                        <p:cTn id="12" dur="500"/>
                                        <p:tgtEl>
                                          <p:spTgt spid="12267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6759"/>
                                        </p:tgtEl>
                                        <p:attrNameLst>
                                          <p:attrName>style.visibility</p:attrName>
                                        </p:attrNameLst>
                                      </p:cBhvr>
                                      <p:to>
                                        <p:strVal val="visible"/>
                                      </p:to>
                                    </p:set>
                                    <p:animEffect transition="in" filter="wipe(left)">
                                      <p:cBhvr>
                                        <p:cTn id="17" dur="500"/>
                                        <p:tgtEl>
                                          <p:spTgt spid="12267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6767"/>
                                        </p:tgtEl>
                                        <p:attrNameLst>
                                          <p:attrName>style.visibility</p:attrName>
                                        </p:attrNameLst>
                                      </p:cBhvr>
                                      <p:to>
                                        <p:strVal val="visible"/>
                                      </p:to>
                                    </p:set>
                                    <p:animEffect transition="in" filter="wipe(left)">
                                      <p:cBhvr>
                                        <p:cTn id="22" dur="500"/>
                                        <p:tgtEl>
                                          <p:spTgt spid="1226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758" grpId="0" animBg="1"/>
      <p:bldP spid="1226759" grpId="0" animBg="1"/>
      <p:bldP spid="1226761" grpId="0" animBg="1"/>
      <p:bldP spid="122676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pic>
        <p:nvPicPr>
          <p:cNvPr id="1229827" name="Picture 3"/>
          <p:cNvPicPr>
            <a:picLocks noChangeAspect="1" noChangeArrowheads="1"/>
          </p:cNvPicPr>
          <p:nvPr/>
        </p:nvPicPr>
        <p:blipFill>
          <a:blip r:embed="rId2"/>
          <a:srcRect/>
          <a:stretch>
            <a:fillRect/>
          </a:stretch>
        </p:blipFill>
        <p:spPr bwMode="auto">
          <a:xfrm>
            <a:off x="1219200" y="3163888"/>
            <a:ext cx="6543675" cy="3098800"/>
          </a:xfrm>
          <a:prstGeom prst="rect">
            <a:avLst/>
          </a:prstGeom>
          <a:noFill/>
          <a:ln w="28575" cap="sq">
            <a:noFill/>
            <a:miter lim="800000"/>
            <a:headEnd/>
            <a:tailEnd/>
          </a:ln>
          <a:effectLst/>
        </p:spPr>
      </p:pic>
      <p:sp>
        <p:nvSpPr>
          <p:cNvPr id="1229828" name="Text Box 4"/>
          <p:cNvSpPr txBox="1">
            <a:spLocks noChangeArrowheads="1"/>
          </p:cNvSpPr>
          <p:nvPr/>
        </p:nvSpPr>
        <p:spPr bwMode="auto">
          <a:xfrm>
            <a:off x="6172200" y="2833688"/>
            <a:ext cx="1600200" cy="274637"/>
          </a:xfrm>
          <a:prstGeom prst="rect">
            <a:avLst/>
          </a:prstGeom>
          <a:noFill/>
          <a:ln w="28575"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11-15</a:t>
            </a:r>
          </a:p>
        </p:txBody>
      </p:sp>
      <p:sp>
        <p:nvSpPr>
          <p:cNvPr id="1229829" name="Rectangle 5"/>
          <p:cNvSpPr>
            <a:spLocks noChangeArrowheads="1"/>
          </p:cNvSpPr>
          <p:nvPr/>
        </p:nvSpPr>
        <p:spPr bwMode="auto">
          <a:xfrm>
            <a:off x="1482725" y="3000375"/>
            <a:ext cx="1327150" cy="366713"/>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$2,400,000</a:t>
            </a:r>
          </a:p>
        </p:txBody>
      </p:sp>
      <p:sp>
        <p:nvSpPr>
          <p:cNvPr id="1229830" name="Rectangle 6"/>
          <p:cNvSpPr>
            <a:spLocks noChangeArrowheads="1"/>
          </p:cNvSpPr>
          <p:nvPr/>
        </p:nvSpPr>
        <p:spPr bwMode="auto">
          <a:xfrm>
            <a:off x="5010150" y="3000375"/>
            <a:ext cx="1327150" cy="366713"/>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$1,900,000</a:t>
            </a:r>
          </a:p>
        </p:txBody>
      </p:sp>
      <p:sp>
        <p:nvSpPr>
          <p:cNvPr id="1229831" name="Rectangle 7"/>
          <p:cNvSpPr>
            <a:spLocks noChangeArrowheads="1"/>
          </p:cNvSpPr>
          <p:nvPr/>
        </p:nvSpPr>
        <p:spPr bwMode="auto">
          <a:xfrm>
            <a:off x="4000500" y="6034088"/>
            <a:ext cx="1212850" cy="366712"/>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Unknown</a:t>
            </a:r>
          </a:p>
        </p:txBody>
      </p:sp>
      <p:sp>
        <p:nvSpPr>
          <p:cNvPr id="1229832" name="Rectangle 8"/>
          <p:cNvSpPr>
            <a:spLocks noChangeArrowheads="1"/>
          </p:cNvSpPr>
          <p:nvPr/>
        </p:nvSpPr>
        <p:spPr bwMode="auto">
          <a:xfrm>
            <a:off x="6235700" y="6034088"/>
            <a:ext cx="1327150" cy="366712"/>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$1,900,000</a:t>
            </a:r>
          </a:p>
        </p:txBody>
      </p:sp>
      <p:sp>
        <p:nvSpPr>
          <p:cNvPr id="1229833" name="Text Box 9"/>
          <p:cNvSpPr txBox="1">
            <a:spLocks noChangeArrowheads="1"/>
          </p:cNvSpPr>
          <p:nvPr/>
        </p:nvSpPr>
        <p:spPr bwMode="auto">
          <a:xfrm>
            <a:off x="685800" y="1295400"/>
            <a:ext cx="8001000" cy="854075"/>
          </a:xfrm>
          <a:prstGeom prst="rect">
            <a:avLst/>
          </a:prstGeom>
          <a:noFill/>
          <a:ln w="28575" cap="sq" algn="ctr">
            <a:noFill/>
            <a:miter lim="800000"/>
            <a:headEnd type="none" w="sm" len="sm"/>
            <a:tailEnd type="none" w="sm" len="sm"/>
          </a:ln>
          <a:effectLst/>
        </p:spPr>
        <p:txBody>
          <a:bodyPr>
            <a:spAutoFit/>
          </a:bodyPr>
          <a:lstStyle/>
          <a:p>
            <a:pPr algn="l">
              <a:lnSpc>
                <a:spcPct val="125000"/>
              </a:lnSpc>
            </a:pPr>
            <a:r>
              <a:rPr lang="en-US" sz="2000" b="0">
                <a:effectLst/>
                <a:latin typeface="Arial" charset="0"/>
              </a:rPr>
              <a:t>Assume that the recoverable amount for the Pritt Division is $1,900,000, instead of $2,800,000.</a:t>
            </a:r>
          </a:p>
        </p:txBody>
      </p:sp>
      <p:sp>
        <p:nvSpPr>
          <p:cNvPr id="1229834" name="Text Box 10"/>
          <p:cNvSpPr txBox="1">
            <a:spLocks noChangeArrowheads="1"/>
          </p:cNvSpPr>
          <p:nvPr/>
        </p:nvSpPr>
        <p:spPr bwMode="auto">
          <a:xfrm>
            <a:off x="8153400" y="6369050"/>
            <a:ext cx="838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a:t>
            </a:r>
          </a:p>
        </p:txBody>
      </p:sp>
      <p:sp>
        <p:nvSpPr>
          <p:cNvPr id="1229836" name="AutoShape 12"/>
          <p:cNvSpPr>
            <a:spLocks/>
          </p:cNvSpPr>
          <p:nvPr/>
        </p:nvSpPr>
        <p:spPr bwMode="auto">
          <a:xfrm rot="16200000">
            <a:off x="3771900" y="585788"/>
            <a:ext cx="304800" cy="4495800"/>
          </a:xfrm>
          <a:prstGeom prst="rightBrace">
            <a:avLst>
              <a:gd name="adj1" fmla="val 122917"/>
              <a:gd name="adj2" fmla="val 50000"/>
            </a:avLst>
          </a:prstGeom>
          <a:noFill/>
          <a:ln w="28575" cap="sq">
            <a:solidFill>
              <a:srgbClr val="800000"/>
            </a:solidFill>
            <a:round/>
            <a:headEnd/>
            <a:tailEnd/>
          </a:ln>
          <a:effectLst/>
        </p:spPr>
        <p:txBody>
          <a:bodyPr wrap="none" anchor="ctr"/>
          <a:lstStyle/>
          <a:p>
            <a:endParaRPr lang="en-US"/>
          </a:p>
        </p:txBody>
      </p:sp>
      <p:sp>
        <p:nvSpPr>
          <p:cNvPr id="1229837" name="Rectangle 13"/>
          <p:cNvSpPr>
            <a:spLocks noChangeArrowheads="1"/>
          </p:cNvSpPr>
          <p:nvPr/>
        </p:nvSpPr>
        <p:spPr bwMode="auto">
          <a:xfrm>
            <a:off x="3359150" y="2300288"/>
            <a:ext cx="3028950" cy="366712"/>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$500,000 </a:t>
            </a:r>
            <a:r>
              <a:rPr lang="en-US">
                <a:solidFill>
                  <a:srgbClr val="800000"/>
                </a:solidFill>
                <a:effectLst/>
                <a:latin typeface="Arial" charset="0"/>
              </a:rPr>
              <a:t>Impairment Loss</a:t>
            </a:r>
          </a:p>
        </p:txBody>
      </p:sp>
    </p:spTree>
    <p:extLst>
      <p:ext uri="{BB962C8B-B14F-4D97-AF65-F5344CB8AC3E}">
        <p14:creationId xmlns:p14="http://schemas.microsoft.com/office/powerpoint/2010/main" val="333349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832"/>
                                        </p:tgtEl>
                                        <p:attrNameLst>
                                          <p:attrName>style.visibility</p:attrName>
                                        </p:attrNameLst>
                                      </p:cBhvr>
                                      <p:to>
                                        <p:strVal val="visible"/>
                                      </p:to>
                                    </p:set>
                                    <p:animEffect transition="in" filter="wipe(left)">
                                      <p:cBhvr>
                                        <p:cTn id="7" dur="500"/>
                                        <p:tgtEl>
                                          <p:spTgt spid="12298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830"/>
                                        </p:tgtEl>
                                        <p:attrNameLst>
                                          <p:attrName>style.visibility</p:attrName>
                                        </p:attrNameLst>
                                      </p:cBhvr>
                                      <p:to>
                                        <p:strVal val="visible"/>
                                      </p:to>
                                    </p:set>
                                    <p:animEffect transition="in" filter="wipe(left)">
                                      <p:cBhvr>
                                        <p:cTn id="12" dur="500"/>
                                        <p:tgtEl>
                                          <p:spTgt spid="12298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9836"/>
                                        </p:tgtEl>
                                        <p:attrNameLst>
                                          <p:attrName>style.visibility</p:attrName>
                                        </p:attrNameLst>
                                      </p:cBhvr>
                                      <p:to>
                                        <p:strVal val="visible"/>
                                      </p:to>
                                    </p:set>
                                    <p:animEffect transition="in" filter="wipe(down)">
                                      <p:cBhvr>
                                        <p:cTn id="17" dur="500"/>
                                        <p:tgtEl>
                                          <p:spTgt spid="1229836"/>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229837"/>
                                        </p:tgtEl>
                                        <p:attrNameLst>
                                          <p:attrName>style.visibility</p:attrName>
                                        </p:attrNameLst>
                                      </p:cBhvr>
                                      <p:to>
                                        <p:strVal val="visible"/>
                                      </p:to>
                                    </p:set>
                                    <p:animEffect transition="in" filter="wipe(down)">
                                      <p:cBhvr>
                                        <p:cTn id="21" dur="500"/>
                                        <p:tgtEl>
                                          <p:spTgt spid="1229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30" grpId="0" animBg="1"/>
      <p:bldP spid="1229832" grpId="0" animBg="1"/>
      <p:bldP spid="1229836" grpId="0" animBg="1"/>
      <p:bldP spid="12298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9346" name="Picture 2"/>
          <p:cNvPicPr>
            <a:picLocks noChangeAspect="1" noChangeArrowheads="1"/>
          </p:cNvPicPr>
          <p:nvPr/>
        </p:nvPicPr>
        <p:blipFill>
          <a:blip r:embed="rId3"/>
          <a:srcRect/>
          <a:stretch>
            <a:fillRect/>
          </a:stretch>
        </p:blipFill>
        <p:spPr bwMode="auto">
          <a:xfrm>
            <a:off x="533400" y="685800"/>
            <a:ext cx="8153400" cy="296863"/>
          </a:xfrm>
          <a:prstGeom prst="rect">
            <a:avLst/>
          </a:prstGeom>
          <a:noFill/>
          <a:ln w="12700" cap="sq">
            <a:noFill/>
            <a:miter lim="800000"/>
            <a:headEnd type="none" w="sm" len="sm"/>
            <a:tailEnd type="none" w="sm" len="sm"/>
          </a:ln>
          <a:effectLst/>
        </p:spPr>
      </p:pic>
      <p:sp>
        <p:nvSpPr>
          <p:cNvPr id="1209347"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209348" name="Rectangle 4"/>
          <p:cNvSpPr>
            <a:spLocks noChangeArrowheads="1"/>
          </p:cNvSpPr>
          <p:nvPr/>
        </p:nvSpPr>
        <p:spPr bwMode="auto">
          <a:xfrm>
            <a:off x="533400" y="1169988"/>
            <a:ext cx="8153400" cy="838200"/>
          </a:xfrm>
          <a:prstGeom prst="rect">
            <a:avLst/>
          </a:prstGeom>
          <a:solidFill>
            <a:srgbClr val="D64B0C"/>
          </a:solidFill>
          <a:ln w="28575" cap="sq">
            <a:noFill/>
            <a:miter lim="800000"/>
            <a:headEnd/>
            <a:tailEnd/>
          </a:ln>
          <a:effectLst/>
        </p:spPr>
        <p:txBody>
          <a:bodyPr wrap="none" anchor="ctr"/>
          <a:lstStyle/>
          <a:p>
            <a:r>
              <a:rPr lang="en-US" sz="3200">
                <a:solidFill>
                  <a:schemeClr val="bg1"/>
                </a:solidFill>
                <a:effectLst>
                  <a:outerShdw blurRad="38100" dist="38100" dir="2700000" algn="tl">
                    <a:srgbClr val="000000"/>
                  </a:outerShdw>
                </a:effectLst>
                <a:latin typeface="Arial" charset="0"/>
              </a:rPr>
              <a:t>C H A P T E R   </a:t>
            </a:r>
            <a:r>
              <a:rPr lang="en-US" sz="4000">
                <a:solidFill>
                  <a:schemeClr val="bg1"/>
                </a:solidFill>
                <a:effectLst>
                  <a:outerShdw blurRad="38100" dist="38100" dir="2700000" algn="tl">
                    <a:srgbClr val="000000"/>
                  </a:outerShdw>
                </a:effectLst>
                <a:latin typeface="Arial" charset="0"/>
              </a:rPr>
              <a:t>12</a:t>
            </a:r>
          </a:p>
        </p:txBody>
      </p:sp>
      <p:sp>
        <p:nvSpPr>
          <p:cNvPr id="1209349" name="Rectangle 5"/>
          <p:cNvSpPr>
            <a:spLocks noChangeArrowheads="1"/>
          </p:cNvSpPr>
          <p:nvPr/>
        </p:nvSpPr>
        <p:spPr bwMode="auto">
          <a:xfrm>
            <a:off x="533400" y="2209800"/>
            <a:ext cx="8153400" cy="1295400"/>
          </a:xfrm>
          <a:prstGeom prst="rect">
            <a:avLst/>
          </a:prstGeom>
          <a:solidFill>
            <a:srgbClr val="47008E"/>
          </a:solidFill>
          <a:ln w="28575" cap="sq">
            <a:noFill/>
            <a:miter lim="800000"/>
            <a:headEnd/>
            <a:tailEnd/>
          </a:ln>
          <a:effectLst/>
        </p:spPr>
        <p:txBody>
          <a:bodyPr anchor="ctr"/>
          <a:lstStyle/>
          <a:p>
            <a:pPr>
              <a:lnSpc>
                <a:spcPct val="110000"/>
              </a:lnSpc>
            </a:pPr>
            <a:r>
              <a:rPr lang="en-US" sz="3200" dirty="0">
                <a:solidFill>
                  <a:schemeClr val="bg1"/>
                </a:solidFill>
                <a:effectLst>
                  <a:outerShdw blurRad="38100" dist="38100" dir="2700000" algn="tl">
                    <a:srgbClr val="000000"/>
                  </a:outerShdw>
                </a:effectLst>
                <a:latin typeface="Arial" charset="0"/>
              </a:rPr>
              <a:t>INTANGIBLE ASSETS</a:t>
            </a:r>
          </a:p>
        </p:txBody>
      </p:sp>
      <p:sp>
        <p:nvSpPr>
          <p:cNvPr id="1209350" name="Text Box 6"/>
          <p:cNvSpPr txBox="1">
            <a:spLocks noChangeArrowheads="1"/>
          </p:cNvSpPr>
          <p:nvPr/>
        </p:nvSpPr>
        <p:spPr bwMode="auto">
          <a:xfrm>
            <a:off x="2209800" y="4419600"/>
            <a:ext cx="4724400" cy="1296988"/>
          </a:xfrm>
          <a:prstGeom prst="rect">
            <a:avLst/>
          </a:prstGeom>
          <a:noFill/>
          <a:ln w="12700" cap="sq">
            <a:noFill/>
            <a:miter lim="800000"/>
            <a:headEnd type="none" w="sm" len="sm"/>
            <a:tailEnd type="none" w="sm" len="sm"/>
          </a:ln>
          <a:effectLst/>
        </p:spPr>
        <p:txBody>
          <a:bodyPr>
            <a:spAutoFit/>
          </a:bodyPr>
          <a:lstStyle/>
          <a:p>
            <a:pPr>
              <a:lnSpc>
                <a:spcPct val="110000"/>
              </a:lnSpc>
            </a:pPr>
            <a:r>
              <a:rPr lang="en-US" altLang="en-US" sz="2400" b="0">
                <a:solidFill>
                  <a:schemeClr val="tx1"/>
                </a:solidFill>
                <a:effectLst/>
                <a:latin typeface="Trebuchet MS" pitchFamily="34" charset="0"/>
              </a:rPr>
              <a:t>Intermediate Accounting</a:t>
            </a:r>
          </a:p>
          <a:p>
            <a:pPr>
              <a:lnSpc>
                <a:spcPct val="110000"/>
              </a:lnSpc>
            </a:pPr>
            <a:r>
              <a:rPr lang="en-US" altLang="en-US" sz="2400" b="0">
                <a:solidFill>
                  <a:schemeClr val="tx1"/>
                </a:solidFill>
                <a:effectLst/>
                <a:latin typeface="Trebuchet MS" pitchFamily="34" charset="0"/>
              </a:rPr>
              <a:t>IFRS Edition</a:t>
            </a:r>
          </a:p>
          <a:p>
            <a:pPr>
              <a:lnSpc>
                <a:spcPct val="110000"/>
              </a:lnSpc>
            </a:pPr>
            <a:r>
              <a:rPr lang="en-US" altLang="en-US" sz="2400" b="0">
                <a:solidFill>
                  <a:schemeClr val="tx1"/>
                </a:solidFill>
                <a:effectLst/>
                <a:latin typeface="Trebuchet MS" pitchFamily="34" charset="0"/>
              </a:rPr>
              <a:t>Kieso, Weygandt, and Warfield</a:t>
            </a:r>
            <a:r>
              <a:rPr lang="en-US" sz="2000" b="0">
                <a:solidFill>
                  <a:schemeClr val="tx1"/>
                </a:solidFill>
                <a:effectLst/>
                <a:latin typeface="Times New Roman" pitchFamily="18" charset="0"/>
              </a:rPr>
              <a:t> </a:t>
            </a:r>
          </a:p>
        </p:txBody>
      </p:sp>
    </p:spTree>
    <p:extLst>
      <p:ext uri="{BB962C8B-B14F-4D97-AF65-F5344CB8AC3E}">
        <p14:creationId xmlns:p14="http://schemas.microsoft.com/office/powerpoint/2010/main" val="243786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5" name="Rectangle 7"/>
          <p:cNvSpPr>
            <a:spLocks noChangeArrowheads="1"/>
          </p:cNvSpPr>
          <p:nvPr/>
        </p:nvSpPr>
        <p:spPr bwMode="auto">
          <a:xfrm>
            <a:off x="4000500" y="6034088"/>
            <a:ext cx="1212850" cy="366712"/>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Unknown</a:t>
            </a:r>
          </a:p>
        </p:txBody>
      </p:sp>
      <p:sp>
        <p:nvSpPr>
          <p:cNvPr id="1230856" name="Rectangle 8"/>
          <p:cNvSpPr>
            <a:spLocks noChangeArrowheads="1"/>
          </p:cNvSpPr>
          <p:nvPr/>
        </p:nvSpPr>
        <p:spPr bwMode="auto">
          <a:xfrm>
            <a:off x="6235700" y="6034088"/>
            <a:ext cx="1327150" cy="366712"/>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$1,900,000</a:t>
            </a:r>
          </a:p>
        </p:txBody>
      </p:sp>
      <p:pic>
        <p:nvPicPr>
          <p:cNvPr id="1230851" name="Picture 3"/>
          <p:cNvPicPr>
            <a:picLocks noChangeAspect="1" noChangeArrowheads="1"/>
          </p:cNvPicPr>
          <p:nvPr/>
        </p:nvPicPr>
        <p:blipFill>
          <a:blip r:embed="rId2"/>
          <a:srcRect/>
          <a:stretch>
            <a:fillRect/>
          </a:stretch>
        </p:blipFill>
        <p:spPr bwMode="auto">
          <a:xfrm>
            <a:off x="1219200" y="3163888"/>
            <a:ext cx="6543675" cy="3098800"/>
          </a:xfrm>
          <a:prstGeom prst="rect">
            <a:avLst/>
          </a:prstGeom>
          <a:noFill/>
          <a:ln w="28575" cap="sq">
            <a:noFill/>
            <a:miter lim="800000"/>
            <a:headEnd/>
            <a:tailEnd/>
          </a:ln>
          <a:effectLst/>
        </p:spPr>
      </p:pic>
      <p:sp>
        <p:nvSpPr>
          <p:cNvPr id="1230863" name="Rectangle 15"/>
          <p:cNvSpPr>
            <a:spLocks noChangeArrowheads="1"/>
          </p:cNvSpPr>
          <p:nvPr/>
        </p:nvSpPr>
        <p:spPr bwMode="auto">
          <a:xfrm>
            <a:off x="762000" y="4572000"/>
            <a:ext cx="7086600" cy="1981200"/>
          </a:xfrm>
          <a:prstGeom prst="rect">
            <a:avLst/>
          </a:prstGeom>
          <a:solidFill>
            <a:schemeClr val="bg1"/>
          </a:solidFill>
          <a:ln w="28575" cap="sq">
            <a:noFill/>
            <a:miter lim="800000"/>
            <a:headEnd/>
            <a:tailEnd/>
          </a:ln>
          <a:effectLst/>
        </p:spPr>
        <p:txBody>
          <a:bodyPr wrap="none" anchor="ctr"/>
          <a:lstStyle/>
          <a:p>
            <a:endParaRPr lang="en-US"/>
          </a:p>
        </p:txBody>
      </p:sp>
      <p:sp>
        <p:nvSpPr>
          <p:cNvPr id="1230850" name="Rectangle 2"/>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30852" name="Text Box 4"/>
          <p:cNvSpPr txBox="1">
            <a:spLocks noChangeArrowheads="1"/>
          </p:cNvSpPr>
          <p:nvPr/>
        </p:nvSpPr>
        <p:spPr bwMode="auto">
          <a:xfrm>
            <a:off x="6172200" y="2833688"/>
            <a:ext cx="1600200" cy="274637"/>
          </a:xfrm>
          <a:prstGeom prst="rect">
            <a:avLst/>
          </a:prstGeom>
          <a:noFill/>
          <a:ln w="28575"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11-15</a:t>
            </a:r>
          </a:p>
        </p:txBody>
      </p:sp>
      <p:sp>
        <p:nvSpPr>
          <p:cNvPr id="1230853" name="Rectangle 5"/>
          <p:cNvSpPr>
            <a:spLocks noChangeArrowheads="1"/>
          </p:cNvSpPr>
          <p:nvPr/>
        </p:nvSpPr>
        <p:spPr bwMode="auto">
          <a:xfrm>
            <a:off x="1482725" y="3000375"/>
            <a:ext cx="1327150" cy="366713"/>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$2,400,000</a:t>
            </a:r>
          </a:p>
        </p:txBody>
      </p:sp>
      <p:sp>
        <p:nvSpPr>
          <p:cNvPr id="1230854" name="Rectangle 6"/>
          <p:cNvSpPr>
            <a:spLocks noChangeArrowheads="1"/>
          </p:cNvSpPr>
          <p:nvPr/>
        </p:nvSpPr>
        <p:spPr bwMode="auto">
          <a:xfrm>
            <a:off x="5010150" y="3000375"/>
            <a:ext cx="1327150" cy="366713"/>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$1,900,000</a:t>
            </a:r>
          </a:p>
        </p:txBody>
      </p:sp>
      <p:sp>
        <p:nvSpPr>
          <p:cNvPr id="1230857" name="Text Box 9"/>
          <p:cNvSpPr txBox="1">
            <a:spLocks noChangeArrowheads="1"/>
          </p:cNvSpPr>
          <p:nvPr/>
        </p:nvSpPr>
        <p:spPr bwMode="auto">
          <a:xfrm>
            <a:off x="685800" y="1295400"/>
            <a:ext cx="8001000" cy="854075"/>
          </a:xfrm>
          <a:prstGeom prst="rect">
            <a:avLst/>
          </a:prstGeom>
          <a:noFill/>
          <a:ln w="28575" cap="sq" algn="ctr">
            <a:noFill/>
            <a:miter lim="800000"/>
            <a:headEnd type="none" w="sm" len="sm"/>
            <a:tailEnd type="none" w="sm" len="sm"/>
          </a:ln>
          <a:effectLst/>
        </p:spPr>
        <p:txBody>
          <a:bodyPr>
            <a:spAutoFit/>
          </a:bodyPr>
          <a:lstStyle/>
          <a:p>
            <a:pPr algn="l">
              <a:lnSpc>
                <a:spcPct val="125000"/>
              </a:lnSpc>
            </a:pPr>
            <a:r>
              <a:rPr lang="en-US" sz="2000" b="0">
                <a:effectLst/>
                <a:latin typeface="Arial" charset="0"/>
              </a:rPr>
              <a:t>Assume that the recoverable amount for the Pritt Division is $1,900,000, instead of $2,800,000.</a:t>
            </a:r>
          </a:p>
        </p:txBody>
      </p:sp>
      <p:sp>
        <p:nvSpPr>
          <p:cNvPr id="1230858" name="Text Box 10"/>
          <p:cNvSpPr txBox="1">
            <a:spLocks noChangeArrowheads="1"/>
          </p:cNvSpPr>
          <p:nvPr/>
        </p:nvSpPr>
        <p:spPr bwMode="auto">
          <a:xfrm>
            <a:off x="8153400" y="6369050"/>
            <a:ext cx="838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a:t>
            </a:r>
          </a:p>
        </p:txBody>
      </p:sp>
      <p:sp>
        <p:nvSpPr>
          <p:cNvPr id="1230860" name="AutoShape 12"/>
          <p:cNvSpPr>
            <a:spLocks/>
          </p:cNvSpPr>
          <p:nvPr/>
        </p:nvSpPr>
        <p:spPr bwMode="auto">
          <a:xfrm rot="16200000">
            <a:off x="3771900" y="585788"/>
            <a:ext cx="304800" cy="4495800"/>
          </a:xfrm>
          <a:prstGeom prst="rightBrace">
            <a:avLst>
              <a:gd name="adj1" fmla="val 122917"/>
              <a:gd name="adj2" fmla="val 50000"/>
            </a:avLst>
          </a:prstGeom>
          <a:noFill/>
          <a:ln w="28575" cap="sq">
            <a:solidFill>
              <a:srgbClr val="800000"/>
            </a:solidFill>
            <a:round/>
            <a:headEnd/>
            <a:tailEnd/>
          </a:ln>
          <a:effectLst/>
        </p:spPr>
        <p:txBody>
          <a:bodyPr wrap="none" anchor="ctr"/>
          <a:lstStyle/>
          <a:p>
            <a:endParaRPr lang="en-US"/>
          </a:p>
        </p:txBody>
      </p:sp>
      <p:sp>
        <p:nvSpPr>
          <p:cNvPr id="1230861" name="Rectangle 13"/>
          <p:cNvSpPr>
            <a:spLocks noChangeArrowheads="1"/>
          </p:cNvSpPr>
          <p:nvPr/>
        </p:nvSpPr>
        <p:spPr bwMode="auto">
          <a:xfrm>
            <a:off x="3359150" y="2300288"/>
            <a:ext cx="3028950" cy="366712"/>
          </a:xfrm>
          <a:prstGeom prst="rect">
            <a:avLst/>
          </a:prstGeom>
          <a:solidFill>
            <a:schemeClr val="bg1"/>
          </a:solidFill>
          <a:ln w="28575" cap="sq">
            <a:noFill/>
            <a:miter lim="800000"/>
            <a:headEnd/>
            <a:tailEnd/>
          </a:ln>
          <a:effectLst/>
        </p:spPr>
        <p:txBody>
          <a:bodyPr wrap="none">
            <a:spAutoFit/>
          </a:bodyPr>
          <a:lstStyle/>
          <a:p>
            <a:r>
              <a:rPr lang="en-US">
                <a:solidFill>
                  <a:srgbClr val="000000"/>
                </a:solidFill>
                <a:effectLst/>
                <a:latin typeface="Arial" charset="0"/>
              </a:rPr>
              <a:t>$500,000 </a:t>
            </a:r>
            <a:r>
              <a:rPr lang="en-US">
                <a:solidFill>
                  <a:srgbClr val="800000"/>
                </a:solidFill>
                <a:effectLst/>
                <a:latin typeface="Arial" charset="0"/>
              </a:rPr>
              <a:t>Impairment Loss</a:t>
            </a:r>
          </a:p>
        </p:txBody>
      </p:sp>
      <p:sp>
        <p:nvSpPr>
          <p:cNvPr id="1230862" name="Rectangle 14"/>
          <p:cNvSpPr>
            <a:spLocks noChangeArrowheads="1"/>
          </p:cNvSpPr>
          <p:nvPr/>
        </p:nvSpPr>
        <p:spPr bwMode="auto">
          <a:xfrm>
            <a:off x="914400" y="4876800"/>
            <a:ext cx="7467600" cy="990600"/>
          </a:xfrm>
          <a:prstGeom prst="rect">
            <a:avLst/>
          </a:prstGeom>
          <a:solidFill>
            <a:schemeClr val="bg1"/>
          </a:solidFill>
          <a:ln w="28575" cap="sq" algn="ctr">
            <a:noFill/>
            <a:miter lim="800000"/>
            <a:headEnd/>
            <a:tailEnd/>
          </a:ln>
          <a:effectLst/>
        </p:spPr>
        <p:txBody>
          <a:bodyPr>
            <a:spAutoFit/>
          </a:bodyPr>
          <a:lstStyle/>
          <a:p>
            <a:pPr marL="457200" indent="-457200" algn="l">
              <a:lnSpc>
                <a:spcPct val="125000"/>
              </a:lnSpc>
              <a:spcBef>
                <a:spcPct val="30000"/>
              </a:spcBef>
              <a:spcAft>
                <a:spcPct val="20000"/>
              </a:spcAft>
              <a:buSzPct val="80000"/>
              <a:tabLst>
                <a:tab pos="5772150" algn="r"/>
                <a:tab pos="7143750" algn="r"/>
              </a:tabLst>
            </a:pPr>
            <a:r>
              <a:rPr lang="en-US" sz="2100" b="0">
                <a:effectLst/>
                <a:latin typeface="Arial" charset="0"/>
              </a:rPr>
              <a:t>Loss on Impairment 	500,000</a:t>
            </a:r>
          </a:p>
          <a:p>
            <a:pPr marL="457200" indent="-457200" algn="l">
              <a:spcBef>
                <a:spcPct val="35000"/>
              </a:spcBef>
              <a:tabLst>
                <a:tab pos="5772150" algn="r"/>
                <a:tab pos="7143750" algn="r"/>
              </a:tabLst>
            </a:pPr>
            <a:r>
              <a:rPr lang="en-US" sz="2100" b="0">
                <a:effectLst/>
                <a:latin typeface="Arial" charset="0"/>
              </a:rPr>
              <a:t>	Goodwill		500,000</a:t>
            </a:r>
          </a:p>
        </p:txBody>
      </p:sp>
    </p:spTree>
    <p:extLst>
      <p:ext uri="{BB962C8B-B14F-4D97-AF65-F5344CB8AC3E}">
        <p14:creationId xmlns:p14="http://schemas.microsoft.com/office/powerpoint/2010/main" val="428964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0862">
                                            <p:txEl>
                                              <p:pRg st="0" end="0"/>
                                            </p:txEl>
                                          </p:spTgt>
                                        </p:tgtEl>
                                        <p:attrNameLst>
                                          <p:attrName>style.visibility</p:attrName>
                                        </p:attrNameLst>
                                      </p:cBhvr>
                                      <p:to>
                                        <p:strVal val="visible"/>
                                      </p:to>
                                    </p:set>
                                    <p:animEffect transition="in" filter="wipe(left)">
                                      <p:cBhvr>
                                        <p:cTn id="7" dur="500"/>
                                        <p:tgtEl>
                                          <p:spTgt spid="12308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0862">
                                            <p:txEl>
                                              <p:pRg st="1" end="1"/>
                                            </p:txEl>
                                          </p:spTgt>
                                        </p:tgtEl>
                                        <p:attrNameLst>
                                          <p:attrName>style.visibility</p:attrName>
                                        </p:attrNameLst>
                                      </p:cBhvr>
                                      <p:to>
                                        <p:strVal val="visible"/>
                                      </p:to>
                                    </p:set>
                                    <p:animEffect transition="in" filter="wipe(left)">
                                      <p:cBhvr>
                                        <p:cTn id="12" dur="500"/>
                                        <p:tgtEl>
                                          <p:spTgt spid="12308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6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Research and Development Costs</a:t>
            </a:r>
          </a:p>
        </p:txBody>
      </p:sp>
      <p:sp>
        <p:nvSpPr>
          <p:cNvPr id="1147908" name="Text Box 4"/>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algn="r">
              <a:spcBef>
                <a:spcPct val="50000"/>
              </a:spcBef>
            </a:pPr>
            <a:r>
              <a:rPr lang="en-US" sz="1600" i="1">
                <a:solidFill>
                  <a:schemeClr val="bg2"/>
                </a:solidFill>
                <a:effectLst>
                  <a:outerShdw blurRad="38100" dist="38100" dir="2700000" algn="tl">
                    <a:srgbClr val="C0C0C0"/>
                  </a:outerShdw>
                </a:effectLst>
                <a:latin typeface="Arial" charset="0"/>
              </a:rPr>
              <a:t>LO 8  Identify the conceptual issues related to research and development costs.</a:t>
            </a:r>
          </a:p>
        </p:txBody>
      </p:sp>
      <p:sp>
        <p:nvSpPr>
          <p:cNvPr id="1147909" name="Text Box 5"/>
          <p:cNvSpPr txBox="1">
            <a:spLocks noChangeArrowheads="1"/>
          </p:cNvSpPr>
          <p:nvPr/>
        </p:nvSpPr>
        <p:spPr bwMode="auto">
          <a:xfrm>
            <a:off x="673100" y="2703513"/>
            <a:ext cx="8013700" cy="895350"/>
          </a:xfrm>
          <a:prstGeom prst="rect">
            <a:avLst/>
          </a:prstGeom>
          <a:noFill/>
          <a:ln w="28575" cap="sq">
            <a:noFill/>
            <a:miter lim="800000"/>
            <a:headEnd type="none" w="sm" len="sm"/>
            <a:tailEnd type="none" w="sm" len="sm"/>
          </a:ln>
          <a:effectLst/>
        </p:spPr>
        <p:txBody>
          <a:bodyPr>
            <a:spAutoFit/>
          </a:bodyPr>
          <a:lstStyle/>
          <a:p>
            <a:pPr algn="l" defTabSz="454025">
              <a:lnSpc>
                <a:spcPct val="120000"/>
              </a:lnSpc>
              <a:spcBef>
                <a:spcPct val="50000"/>
              </a:spcBef>
              <a:buClr>
                <a:schemeClr val="tx1"/>
              </a:buClr>
            </a:pPr>
            <a:r>
              <a:rPr lang="en-US" sz="2200" b="0">
                <a:solidFill>
                  <a:schemeClr val="tx1"/>
                </a:solidFill>
                <a:effectLst/>
                <a:latin typeface="Arial" charset="0"/>
              </a:rPr>
              <a:t>Frequently results in something that a company </a:t>
            </a:r>
            <a:r>
              <a:rPr lang="en-US" sz="2200">
                <a:solidFill>
                  <a:schemeClr val="tx1"/>
                </a:solidFill>
                <a:effectLst/>
                <a:latin typeface="Arial" charset="0"/>
              </a:rPr>
              <a:t>patents or copyrights</a:t>
            </a:r>
            <a:r>
              <a:rPr lang="en-US" sz="2200" b="0">
                <a:solidFill>
                  <a:schemeClr val="tx1"/>
                </a:solidFill>
                <a:effectLst/>
                <a:latin typeface="Arial" charset="0"/>
              </a:rPr>
              <a:t> such as:</a:t>
            </a:r>
          </a:p>
        </p:txBody>
      </p:sp>
      <p:sp>
        <p:nvSpPr>
          <p:cNvPr id="1147910" name="Rectangle 6"/>
          <p:cNvSpPr>
            <a:spLocks noChangeArrowheads="1"/>
          </p:cNvSpPr>
          <p:nvPr/>
        </p:nvSpPr>
        <p:spPr bwMode="auto">
          <a:xfrm>
            <a:off x="1066800" y="3775075"/>
            <a:ext cx="3657600" cy="1633538"/>
          </a:xfrm>
          <a:prstGeom prst="rect">
            <a:avLst/>
          </a:prstGeom>
          <a:noFill/>
          <a:ln w="12700">
            <a:noFill/>
            <a:miter lim="800000"/>
            <a:headEnd/>
            <a:tailEnd/>
          </a:ln>
          <a:effectLst/>
        </p:spPr>
        <p:txBody>
          <a:bodyPr>
            <a:spAutoFit/>
          </a:bodyPr>
          <a:lstStyle/>
          <a:p>
            <a:pPr marL="401638" indent="-401638" algn="l">
              <a:lnSpc>
                <a:spcPct val="120000"/>
              </a:lnSpc>
              <a:spcBef>
                <a:spcPct val="50000"/>
              </a:spcBef>
              <a:buClr>
                <a:srgbClr val="800000"/>
              </a:buClr>
              <a:buSzPct val="80000"/>
              <a:buFont typeface="Arial" charset="0"/>
              <a:buChar char="►"/>
            </a:pPr>
            <a:r>
              <a:rPr lang="en-US" sz="2200" b="0">
                <a:solidFill>
                  <a:schemeClr val="tx1"/>
                </a:solidFill>
                <a:effectLst/>
                <a:latin typeface="Arial" charset="0"/>
                <a:cs typeface="Times New Roman" pitchFamily="18" charset="0"/>
              </a:rPr>
              <a:t>new product, </a:t>
            </a:r>
          </a:p>
          <a:p>
            <a:pPr marL="401638" indent="-401638" algn="l">
              <a:lnSpc>
                <a:spcPct val="120000"/>
              </a:lnSpc>
              <a:spcBef>
                <a:spcPct val="50000"/>
              </a:spcBef>
              <a:buClr>
                <a:srgbClr val="800000"/>
              </a:buClr>
              <a:buSzPct val="80000"/>
              <a:buFont typeface="Arial" charset="0"/>
              <a:buChar char="►"/>
            </a:pPr>
            <a:r>
              <a:rPr lang="en-US" sz="2200" b="0">
                <a:solidFill>
                  <a:schemeClr val="tx1"/>
                </a:solidFill>
                <a:effectLst/>
                <a:latin typeface="Arial" charset="0"/>
                <a:cs typeface="Times New Roman" pitchFamily="18" charset="0"/>
              </a:rPr>
              <a:t>process, </a:t>
            </a:r>
          </a:p>
          <a:p>
            <a:pPr marL="401638" indent="-401638" algn="l">
              <a:lnSpc>
                <a:spcPct val="120000"/>
              </a:lnSpc>
              <a:spcBef>
                <a:spcPct val="50000"/>
              </a:spcBef>
              <a:buClr>
                <a:srgbClr val="800000"/>
              </a:buClr>
              <a:buSzPct val="80000"/>
              <a:buFont typeface="Arial" charset="0"/>
              <a:buChar char="►"/>
            </a:pPr>
            <a:r>
              <a:rPr lang="en-US" sz="2200" b="0">
                <a:solidFill>
                  <a:schemeClr val="tx1"/>
                </a:solidFill>
                <a:effectLst/>
                <a:latin typeface="Arial" charset="0"/>
                <a:cs typeface="Times New Roman" pitchFamily="18" charset="0"/>
              </a:rPr>
              <a:t>idea, </a:t>
            </a:r>
          </a:p>
        </p:txBody>
      </p:sp>
      <p:sp>
        <p:nvSpPr>
          <p:cNvPr id="1147911" name="Rectangle 7"/>
          <p:cNvSpPr>
            <a:spLocks noChangeArrowheads="1"/>
          </p:cNvSpPr>
          <p:nvPr/>
        </p:nvSpPr>
        <p:spPr bwMode="auto">
          <a:xfrm>
            <a:off x="4191000" y="3776663"/>
            <a:ext cx="3657600" cy="1633537"/>
          </a:xfrm>
          <a:prstGeom prst="rect">
            <a:avLst/>
          </a:prstGeom>
          <a:noFill/>
          <a:ln w="12700">
            <a:noFill/>
            <a:miter lim="800000"/>
            <a:headEnd/>
            <a:tailEnd/>
          </a:ln>
          <a:effectLst/>
        </p:spPr>
        <p:txBody>
          <a:bodyPr>
            <a:spAutoFit/>
          </a:bodyPr>
          <a:lstStyle/>
          <a:p>
            <a:pPr marL="401638" indent="-401638" algn="l">
              <a:lnSpc>
                <a:spcPct val="120000"/>
              </a:lnSpc>
              <a:spcBef>
                <a:spcPct val="50000"/>
              </a:spcBef>
              <a:buClr>
                <a:srgbClr val="800000"/>
              </a:buClr>
              <a:buSzPct val="80000"/>
              <a:buFont typeface="Arial" charset="0"/>
              <a:buChar char="►"/>
            </a:pPr>
            <a:r>
              <a:rPr lang="en-US" sz="2200" b="0">
                <a:solidFill>
                  <a:schemeClr val="tx1"/>
                </a:solidFill>
                <a:effectLst/>
                <a:latin typeface="Arial" charset="0"/>
                <a:cs typeface="Times New Roman" pitchFamily="18" charset="0"/>
              </a:rPr>
              <a:t>formula, </a:t>
            </a:r>
          </a:p>
          <a:p>
            <a:pPr marL="401638" indent="-401638" algn="l">
              <a:lnSpc>
                <a:spcPct val="120000"/>
              </a:lnSpc>
              <a:spcBef>
                <a:spcPct val="50000"/>
              </a:spcBef>
              <a:buClr>
                <a:srgbClr val="800000"/>
              </a:buClr>
              <a:buSzPct val="80000"/>
              <a:buFont typeface="Arial" charset="0"/>
              <a:buChar char="►"/>
            </a:pPr>
            <a:r>
              <a:rPr lang="en-US" sz="2200" b="0">
                <a:solidFill>
                  <a:schemeClr val="tx1"/>
                </a:solidFill>
                <a:effectLst/>
                <a:latin typeface="Arial" charset="0"/>
                <a:cs typeface="Times New Roman" pitchFamily="18" charset="0"/>
              </a:rPr>
              <a:t>composition, or</a:t>
            </a:r>
          </a:p>
          <a:p>
            <a:pPr marL="401638" indent="-401638" algn="l">
              <a:lnSpc>
                <a:spcPct val="120000"/>
              </a:lnSpc>
              <a:spcBef>
                <a:spcPct val="50000"/>
              </a:spcBef>
              <a:buClr>
                <a:srgbClr val="800000"/>
              </a:buClr>
              <a:buSzPct val="80000"/>
              <a:buFont typeface="Arial" charset="0"/>
              <a:buChar char="►"/>
            </a:pPr>
            <a:r>
              <a:rPr lang="en-US" sz="2200" b="0">
                <a:solidFill>
                  <a:schemeClr val="tx1"/>
                </a:solidFill>
                <a:effectLst/>
                <a:latin typeface="Arial" charset="0"/>
                <a:cs typeface="Times New Roman" pitchFamily="18" charset="0"/>
              </a:rPr>
              <a:t>literary work.</a:t>
            </a:r>
          </a:p>
        </p:txBody>
      </p:sp>
      <p:sp>
        <p:nvSpPr>
          <p:cNvPr id="1147913" name="Text Box 9"/>
          <p:cNvSpPr txBox="1">
            <a:spLocks noChangeArrowheads="1"/>
          </p:cNvSpPr>
          <p:nvPr/>
        </p:nvSpPr>
        <p:spPr bwMode="auto">
          <a:xfrm>
            <a:off x="685800" y="1457325"/>
            <a:ext cx="8013700" cy="931863"/>
          </a:xfrm>
          <a:prstGeom prst="rect">
            <a:avLst/>
          </a:prstGeom>
          <a:noFill/>
          <a:ln w="28575" cap="sq" algn="ctr">
            <a:noFill/>
            <a:miter lim="800000"/>
            <a:headEnd type="none" w="sm" len="sm"/>
            <a:tailEnd type="none" w="sm" len="sm"/>
          </a:ln>
          <a:effectLst/>
        </p:spPr>
        <p:txBody>
          <a:bodyPr>
            <a:spAutoFit/>
          </a:bodyPr>
          <a:lstStyle/>
          <a:p>
            <a:pPr algn="l" defTabSz="454025">
              <a:lnSpc>
                <a:spcPct val="120000"/>
              </a:lnSpc>
              <a:spcBef>
                <a:spcPct val="50000"/>
              </a:spcBef>
              <a:buClr>
                <a:schemeClr val="tx1"/>
              </a:buClr>
            </a:pPr>
            <a:r>
              <a:rPr lang="en-US" sz="2400">
                <a:solidFill>
                  <a:srgbClr val="800000"/>
                </a:solidFill>
                <a:effectLst/>
                <a:latin typeface="Arial" charset="0"/>
              </a:rPr>
              <a:t>Research and development (R&amp;D) costs</a:t>
            </a:r>
            <a:r>
              <a:rPr lang="en-US" sz="2200" b="0">
                <a:solidFill>
                  <a:schemeClr val="tx1"/>
                </a:solidFill>
                <a:effectLst/>
                <a:latin typeface="Arial" charset="0"/>
              </a:rPr>
              <a:t> are not in themselves intangible assets.</a:t>
            </a:r>
          </a:p>
        </p:txBody>
      </p:sp>
    </p:spTree>
    <p:extLst>
      <p:ext uri="{BB962C8B-B14F-4D97-AF65-F5344CB8AC3E}">
        <p14:creationId xmlns:p14="http://schemas.microsoft.com/office/powerpoint/2010/main" val="223453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Research and Development Costs</a:t>
            </a:r>
          </a:p>
        </p:txBody>
      </p:sp>
      <p:sp>
        <p:nvSpPr>
          <p:cNvPr id="1231875" name="Text Box 3"/>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algn="r">
              <a:spcBef>
                <a:spcPct val="50000"/>
              </a:spcBef>
            </a:pPr>
            <a:r>
              <a:rPr lang="en-US" sz="1600" i="1">
                <a:solidFill>
                  <a:schemeClr val="bg2"/>
                </a:solidFill>
                <a:effectLst>
                  <a:outerShdw blurRad="38100" dist="38100" dir="2700000" algn="tl">
                    <a:srgbClr val="C0C0C0"/>
                  </a:outerShdw>
                </a:effectLst>
                <a:latin typeface="Arial" charset="0"/>
              </a:rPr>
              <a:t>LO 8  Identify the conceptual issues related to research and development costs.</a:t>
            </a:r>
          </a:p>
        </p:txBody>
      </p:sp>
      <p:sp>
        <p:nvSpPr>
          <p:cNvPr id="1231879" name="Text Box 7"/>
          <p:cNvSpPr txBox="1">
            <a:spLocks noChangeArrowheads="1"/>
          </p:cNvSpPr>
          <p:nvPr/>
        </p:nvSpPr>
        <p:spPr bwMode="auto">
          <a:xfrm>
            <a:off x="685800" y="1457325"/>
            <a:ext cx="8013700" cy="895350"/>
          </a:xfrm>
          <a:prstGeom prst="rect">
            <a:avLst/>
          </a:prstGeom>
          <a:noFill/>
          <a:ln w="28575" cap="sq" algn="ctr">
            <a:noFill/>
            <a:miter lim="800000"/>
            <a:headEnd type="none" w="sm" len="sm"/>
            <a:tailEnd type="none" w="sm" len="sm"/>
          </a:ln>
          <a:effectLst/>
        </p:spPr>
        <p:txBody>
          <a:bodyPr>
            <a:spAutoFit/>
          </a:bodyPr>
          <a:lstStyle/>
          <a:p>
            <a:pPr algn="l" defTabSz="454025">
              <a:lnSpc>
                <a:spcPct val="120000"/>
              </a:lnSpc>
              <a:spcBef>
                <a:spcPct val="50000"/>
              </a:spcBef>
              <a:buClr>
                <a:schemeClr val="tx1"/>
              </a:buClr>
            </a:pPr>
            <a:r>
              <a:rPr lang="en-US" sz="2200" b="0">
                <a:solidFill>
                  <a:schemeClr val="tx1"/>
                </a:solidFill>
                <a:effectLst/>
                <a:latin typeface="Arial" charset="0"/>
              </a:rPr>
              <a:t>Companies spend considerable sums on </a:t>
            </a:r>
            <a:r>
              <a:rPr lang="en-US" sz="2200">
                <a:solidFill>
                  <a:srgbClr val="800000"/>
                </a:solidFill>
                <a:effectLst/>
                <a:latin typeface="Arial" charset="0"/>
              </a:rPr>
              <a:t>research and development</a:t>
            </a:r>
            <a:r>
              <a:rPr lang="en-US" sz="2200" b="0">
                <a:solidFill>
                  <a:schemeClr val="tx1"/>
                </a:solidFill>
                <a:effectLst/>
                <a:latin typeface="Arial" charset="0"/>
              </a:rPr>
              <a:t>.</a:t>
            </a:r>
          </a:p>
        </p:txBody>
      </p:sp>
      <p:pic>
        <p:nvPicPr>
          <p:cNvPr id="1231880" name="Picture 8"/>
          <p:cNvPicPr>
            <a:picLocks noChangeAspect="1" noChangeArrowheads="1"/>
          </p:cNvPicPr>
          <p:nvPr/>
        </p:nvPicPr>
        <p:blipFill>
          <a:blip r:embed="rId3"/>
          <a:srcRect/>
          <a:stretch>
            <a:fillRect/>
          </a:stretch>
        </p:blipFill>
        <p:spPr bwMode="auto">
          <a:xfrm>
            <a:off x="533400" y="2597150"/>
            <a:ext cx="8153400" cy="3346450"/>
          </a:xfrm>
          <a:prstGeom prst="rect">
            <a:avLst/>
          </a:prstGeom>
          <a:noFill/>
          <a:ln w="28575" cap="sq">
            <a:noFill/>
            <a:miter lim="800000"/>
            <a:headEnd/>
            <a:tailEnd/>
          </a:ln>
          <a:effectLst/>
        </p:spPr>
      </p:pic>
      <p:sp>
        <p:nvSpPr>
          <p:cNvPr id="1231881" name="Text Box 9"/>
          <p:cNvSpPr txBox="1">
            <a:spLocks noChangeArrowheads="1"/>
          </p:cNvSpPr>
          <p:nvPr/>
        </p:nvSpPr>
        <p:spPr bwMode="auto">
          <a:xfrm>
            <a:off x="6705600" y="2493963"/>
            <a:ext cx="1524000" cy="293687"/>
          </a:xfrm>
          <a:prstGeom prst="rect">
            <a:avLst/>
          </a:prstGeom>
          <a:solidFill>
            <a:schemeClr val="bg1"/>
          </a:solidFill>
          <a:ln w="19050" algn="ctr">
            <a:solidFill>
              <a:srgbClr val="339933"/>
            </a:solidFill>
            <a:miter lim="800000"/>
            <a:headEnd/>
            <a:tailEnd/>
          </a:ln>
          <a:effectLst/>
        </p:spPr>
        <p:txBody>
          <a:bodyPr>
            <a:spAutoFit/>
          </a:bodyPr>
          <a:lstStyle/>
          <a:p>
            <a:pPr>
              <a:spcBef>
                <a:spcPct val="50000"/>
              </a:spcBef>
            </a:pPr>
            <a:r>
              <a:rPr lang="en-US" sz="1200">
                <a:solidFill>
                  <a:srgbClr val="CC0000"/>
                </a:solidFill>
                <a:effectLst/>
                <a:latin typeface="Arial" charset="0"/>
              </a:rPr>
              <a:t>Illustration 12-12     </a:t>
            </a:r>
          </a:p>
        </p:txBody>
      </p:sp>
    </p:spTree>
    <p:extLst>
      <p:ext uri="{BB962C8B-B14F-4D97-AF65-F5344CB8AC3E}">
        <p14:creationId xmlns:p14="http://schemas.microsoft.com/office/powerpoint/2010/main" val="7907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Research and Development Costs</a:t>
            </a:r>
          </a:p>
        </p:txBody>
      </p:sp>
      <p:sp>
        <p:nvSpPr>
          <p:cNvPr id="1233923" name="Text Box 3"/>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algn="r">
              <a:spcBef>
                <a:spcPct val="50000"/>
              </a:spcBef>
            </a:pPr>
            <a:r>
              <a:rPr lang="en-US" sz="1600" i="1">
                <a:solidFill>
                  <a:schemeClr val="bg2"/>
                </a:solidFill>
                <a:effectLst>
                  <a:outerShdw blurRad="38100" dist="38100" dir="2700000" algn="tl">
                    <a:srgbClr val="C0C0C0"/>
                  </a:outerShdw>
                </a:effectLst>
                <a:latin typeface="Arial" charset="0"/>
              </a:rPr>
              <a:t>LO 8  Identify the conceptual issues related to research and development costs.</a:t>
            </a:r>
          </a:p>
        </p:txBody>
      </p:sp>
      <p:sp>
        <p:nvSpPr>
          <p:cNvPr id="1233924" name="Text Box 4"/>
          <p:cNvSpPr txBox="1">
            <a:spLocks noChangeArrowheads="1"/>
          </p:cNvSpPr>
          <p:nvPr/>
        </p:nvSpPr>
        <p:spPr bwMode="auto">
          <a:xfrm>
            <a:off x="685800" y="1376363"/>
            <a:ext cx="8013700" cy="4110037"/>
          </a:xfrm>
          <a:prstGeom prst="rect">
            <a:avLst/>
          </a:prstGeom>
          <a:noFill/>
          <a:ln w="28575" cap="sq" algn="ctr">
            <a:noFill/>
            <a:miter lim="800000"/>
            <a:headEnd type="none" w="sm" len="sm"/>
            <a:tailEnd type="none" w="sm" len="sm"/>
          </a:ln>
          <a:effectLst/>
        </p:spPr>
        <p:txBody>
          <a:bodyPr>
            <a:spAutoFit/>
          </a:bodyPr>
          <a:lstStyle/>
          <a:p>
            <a:pPr marL="457200" indent="-457200" algn="l" defTabSz="454025">
              <a:lnSpc>
                <a:spcPct val="120000"/>
              </a:lnSpc>
              <a:spcBef>
                <a:spcPct val="60000"/>
              </a:spcBef>
              <a:buClr>
                <a:srgbClr val="800000"/>
              </a:buClr>
              <a:buSzPct val="80000"/>
              <a:buFont typeface="Wingdings" pitchFamily="2" charset="2"/>
              <a:buChar char="u"/>
            </a:pPr>
            <a:r>
              <a:rPr lang="en-US" sz="2200">
                <a:solidFill>
                  <a:srgbClr val="800000"/>
                </a:solidFill>
                <a:effectLst/>
                <a:latin typeface="Arial" charset="0"/>
              </a:rPr>
              <a:t>Research</a:t>
            </a:r>
            <a:r>
              <a:rPr lang="en-US" sz="2200" b="0">
                <a:solidFill>
                  <a:schemeClr val="tx1"/>
                </a:solidFill>
                <a:effectLst/>
                <a:latin typeface="Arial" charset="0"/>
              </a:rPr>
              <a:t> costs must be expensed as incurred. </a:t>
            </a:r>
          </a:p>
          <a:p>
            <a:pPr marL="457200" indent="-457200" algn="l" defTabSz="454025">
              <a:lnSpc>
                <a:spcPct val="120000"/>
              </a:lnSpc>
              <a:spcBef>
                <a:spcPct val="60000"/>
              </a:spcBef>
              <a:buClr>
                <a:srgbClr val="800000"/>
              </a:buClr>
              <a:buSzPct val="80000"/>
              <a:buFont typeface="Wingdings" pitchFamily="2" charset="2"/>
              <a:buChar char="u"/>
            </a:pPr>
            <a:r>
              <a:rPr lang="en-US" sz="2200">
                <a:solidFill>
                  <a:srgbClr val="800000"/>
                </a:solidFill>
                <a:effectLst/>
                <a:latin typeface="Arial" charset="0"/>
              </a:rPr>
              <a:t>Development</a:t>
            </a:r>
            <a:r>
              <a:rPr lang="en-US" sz="2200" b="0">
                <a:solidFill>
                  <a:schemeClr val="tx1"/>
                </a:solidFill>
                <a:effectLst/>
                <a:latin typeface="Arial" charset="0"/>
              </a:rPr>
              <a:t> costs may or may not be expensed as incurred. </a:t>
            </a:r>
          </a:p>
          <a:p>
            <a:pPr marL="457200" indent="-457200" algn="l" defTabSz="454025">
              <a:lnSpc>
                <a:spcPct val="120000"/>
              </a:lnSpc>
              <a:spcBef>
                <a:spcPct val="60000"/>
              </a:spcBef>
              <a:buClr>
                <a:srgbClr val="800000"/>
              </a:buClr>
              <a:buSzPct val="80000"/>
              <a:buFont typeface="Wingdings" pitchFamily="2" charset="2"/>
              <a:buChar char="u"/>
            </a:pPr>
            <a:r>
              <a:rPr lang="en-US" sz="2200" b="0">
                <a:solidFill>
                  <a:schemeClr val="tx1"/>
                </a:solidFill>
                <a:effectLst/>
                <a:latin typeface="Arial" charset="0"/>
              </a:rPr>
              <a:t>Capitalization begins when the project is far enough along in the process such that the                                                     economic benefits of the R&amp;D                                             project will flow to the company                                                 (the project is </a:t>
            </a:r>
            <a:r>
              <a:rPr lang="en-US" sz="2200">
                <a:solidFill>
                  <a:srgbClr val="800000"/>
                </a:solidFill>
                <a:effectLst/>
                <a:latin typeface="Arial" charset="0"/>
              </a:rPr>
              <a:t>economically                                                viable</a:t>
            </a:r>
            <a:r>
              <a:rPr lang="en-US" sz="2200" b="0">
                <a:solidFill>
                  <a:schemeClr val="tx1"/>
                </a:solidFill>
                <a:effectLst/>
                <a:latin typeface="Arial" charset="0"/>
              </a:rPr>
              <a:t>).</a:t>
            </a:r>
          </a:p>
        </p:txBody>
      </p:sp>
      <p:pic>
        <p:nvPicPr>
          <p:cNvPr id="1233928" name="Picture 8"/>
          <p:cNvPicPr>
            <a:picLocks noChangeAspect="1" noChangeArrowheads="1"/>
          </p:cNvPicPr>
          <p:nvPr/>
        </p:nvPicPr>
        <p:blipFill>
          <a:blip r:embed="rId3"/>
          <a:srcRect/>
          <a:stretch>
            <a:fillRect/>
          </a:stretch>
        </p:blipFill>
        <p:spPr bwMode="auto">
          <a:xfrm>
            <a:off x="5715000" y="3948113"/>
            <a:ext cx="2819400" cy="2071687"/>
          </a:xfrm>
          <a:prstGeom prst="rect">
            <a:avLst/>
          </a:prstGeom>
          <a:noFill/>
          <a:ln w="28575" cap="sq">
            <a:noFill/>
            <a:miter lim="800000"/>
            <a:headEnd/>
            <a:tailEnd/>
          </a:ln>
          <a:effectLst/>
        </p:spPr>
      </p:pic>
    </p:spTree>
    <p:extLst>
      <p:ext uri="{BB962C8B-B14F-4D97-AF65-F5344CB8AC3E}">
        <p14:creationId xmlns:p14="http://schemas.microsoft.com/office/powerpoint/2010/main" val="2634897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5" name="Text Box 3"/>
          <p:cNvSpPr txBox="1">
            <a:spLocks noChangeArrowheads="1"/>
          </p:cNvSpPr>
          <p:nvPr/>
        </p:nvSpPr>
        <p:spPr bwMode="auto">
          <a:xfrm>
            <a:off x="457200" y="13096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Identifying R &amp; D Activities</a:t>
            </a:r>
          </a:p>
        </p:txBody>
      </p:sp>
      <p:sp>
        <p:nvSpPr>
          <p:cNvPr id="1149959" name="Rectangle 7"/>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Research and Development Costs</a:t>
            </a:r>
          </a:p>
        </p:txBody>
      </p:sp>
      <p:sp>
        <p:nvSpPr>
          <p:cNvPr id="1149960" name="Text Box 8"/>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algn="r">
              <a:spcBef>
                <a:spcPct val="50000"/>
              </a:spcBef>
            </a:pPr>
            <a:r>
              <a:rPr lang="en-US" sz="1600" i="1">
                <a:solidFill>
                  <a:schemeClr val="bg2"/>
                </a:solidFill>
                <a:effectLst>
                  <a:outerShdw blurRad="38100" dist="38100" dir="2700000" algn="tl">
                    <a:srgbClr val="C0C0C0"/>
                  </a:outerShdw>
                </a:effectLst>
                <a:latin typeface="Arial" charset="0"/>
              </a:rPr>
              <a:t>LO 8  Identify the conceptual issues related to research and development costs.</a:t>
            </a:r>
          </a:p>
        </p:txBody>
      </p:sp>
      <p:sp>
        <p:nvSpPr>
          <p:cNvPr id="1149964" name="Rectangle 12"/>
          <p:cNvSpPr>
            <a:spLocks noChangeArrowheads="1"/>
          </p:cNvSpPr>
          <p:nvPr/>
        </p:nvSpPr>
        <p:spPr bwMode="auto">
          <a:xfrm>
            <a:off x="533400" y="2132013"/>
            <a:ext cx="3810000" cy="1600200"/>
          </a:xfrm>
          <a:prstGeom prst="rect">
            <a:avLst/>
          </a:prstGeom>
          <a:solidFill>
            <a:schemeClr val="bg1"/>
          </a:solidFill>
          <a:ln w="28575" cap="sq">
            <a:solidFill>
              <a:srgbClr val="800000"/>
            </a:solidFill>
            <a:miter lim="800000"/>
            <a:headEnd/>
            <a:tailEnd/>
          </a:ln>
          <a:effectLst>
            <a:outerShdw dist="50800" dir="5400000" algn="ctr" rotWithShape="0">
              <a:schemeClr val="bg2"/>
            </a:outerShdw>
          </a:effectLst>
        </p:spPr>
        <p:txBody>
          <a:bodyPr tIns="91440"/>
          <a:lstStyle/>
          <a:p>
            <a:pPr>
              <a:lnSpc>
                <a:spcPct val="110000"/>
              </a:lnSpc>
              <a:buClr>
                <a:schemeClr val="tx1"/>
              </a:buClr>
              <a:buSzPct val="80000"/>
            </a:pPr>
            <a:r>
              <a:rPr lang="en-US">
                <a:solidFill>
                  <a:srgbClr val="800000"/>
                </a:solidFill>
                <a:effectLst/>
                <a:latin typeface="Arial" charset="0"/>
              </a:rPr>
              <a:t>Research Activities</a:t>
            </a:r>
          </a:p>
          <a:p>
            <a:pPr algn="l"/>
            <a:r>
              <a:rPr lang="en-US" sz="1600" b="0">
                <a:effectLst/>
                <a:latin typeface="Arial" charset="0"/>
              </a:rPr>
              <a:t>Original and planned investigation undertaken with the prospect of gaining new scientific or technical knowledge and understanding.</a:t>
            </a:r>
            <a:endParaRPr lang="en-US" sz="1600">
              <a:effectLst>
                <a:outerShdw blurRad="38100" dist="38100" dir="2700000" algn="tl">
                  <a:srgbClr val="C0C0C0"/>
                </a:outerShdw>
              </a:effectLst>
              <a:latin typeface="Arial" charset="0"/>
            </a:endParaRPr>
          </a:p>
        </p:txBody>
      </p:sp>
      <p:sp>
        <p:nvSpPr>
          <p:cNvPr id="1149965" name="Rectangle 13"/>
          <p:cNvSpPr>
            <a:spLocks noChangeArrowheads="1"/>
          </p:cNvSpPr>
          <p:nvPr/>
        </p:nvSpPr>
        <p:spPr bwMode="auto">
          <a:xfrm>
            <a:off x="4343400" y="2132013"/>
            <a:ext cx="4343400" cy="1600200"/>
          </a:xfrm>
          <a:prstGeom prst="rect">
            <a:avLst/>
          </a:prstGeom>
          <a:solidFill>
            <a:schemeClr val="bg1"/>
          </a:solidFill>
          <a:ln w="28575" cap="sq" algn="ctr">
            <a:solidFill>
              <a:srgbClr val="800000"/>
            </a:solidFill>
            <a:miter lim="800000"/>
            <a:headEnd/>
            <a:tailEnd/>
          </a:ln>
          <a:effectLst>
            <a:outerShdw dist="50800" dir="5400000" algn="ctr" rotWithShape="0">
              <a:schemeClr val="bg2"/>
            </a:outerShdw>
          </a:effectLst>
        </p:spPr>
        <p:txBody>
          <a:bodyPr tIns="91440"/>
          <a:lstStyle/>
          <a:p>
            <a:r>
              <a:rPr lang="en-US">
                <a:effectLst/>
                <a:latin typeface="Arial" charset="0"/>
              </a:rPr>
              <a:t>Examples</a:t>
            </a:r>
          </a:p>
          <a:p>
            <a:pPr algn="l"/>
            <a:r>
              <a:rPr lang="en-US" sz="1600" b="0">
                <a:effectLst/>
                <a:latin typeface="Arial" charset="0"/>
              </a:rPr>
              <a:t>Laboratory research aimed at discovery of new knowledge; searching for applications of new research findings.</a:t>
            </a:r>
          </a:p>
        </p:txBody>
      </p:sp>
      <p:sp>
        <p:nvSpPr>
          <p:cNvPr id="1149966" name="Rectangle 14"/>
          <p:cNvSpPr>
            <a:spLocks noChangeArrowheads="1"/>
          </p:cNvSpPr>
          <p:nvPr/>
        </p:nvSpPr>
        <p:spPr bwMode="auto">
          <a:xfrm>
            <a:off x="533400" y="3808413"/>
            <a:ext cx="3810000" cy="2209800"/>
          </a:xfrm>
          <a:prstGeom prst="rect">
            <a:avLst/>
          </a:prstGeom>
          <a:solidFill>
            <a:schemeClr val="bg1"/>
          </a:solidFill>
          <a:ln w="28575" cap="sq" algn="ctr">
            <a:solidFill>
              <a:srgbClr val="800000"/>
            </a:solidFill>
            <a:miter lim="800000"/>
            <a:headEnd/>
            <a:tailEnd/>
          </a:ln>
          <a:effectLst>
            <a:outerShdw dist="50800" dir="5400000" algn="ctr" rotWithShape="0">
              <a:schemeClr val="bg2"/>
            </a:outerShdw>
          </a:effectLst>
        </p:spPr>
        <p:txBody>
          <a:bodyPr tIns="91440"/>
          <a:lstStyle/>
          <a:p>
            <a:r>
              <a:rPr lang="en-US">
                <a:solidFill>
                  <a:srgbClr val="800000"/>
                </a:solidFill>
                <a:effectLst/>
                <a:latin typeface="Arial" charset="0"/>
              </a:rPr>
              <a:t>Development Activities</a:t>
            </a:r>
          </a:p>
          <a:p>
            <a:pPr algn="l"/>
            <a:r>
              <a:rPr lang="en-US" sz="1600" b="0">
                <a:effectLst/>
                <a:latin typeface="Arial" charset="0"/>
              </a:rPr>
              <a:t>Application of research findings or other</a:t>
            </a:r>
          </a:p>
          <a:p>
            <a:pPr algn="l"/>
            <a:r>
              <a:rPr lang="en-US" sz="1600" b="0">
                <a:effectLst/>
                <a:latin typeface="Arial" charset="0"/>
              </a:rPr>
              <a:t>knowledge to a plan or design for the production of new or substantially improved materials, devices, products, processes, systems, or services</a:t>
            </a:r>
          </a:p>
          <a:p>
            <a:pPr algn="l"/>
            <a:r>
              <a:rPr lang="en-US" sz="1600" b="0">
                <a:effectLst/>
                <a:latin typeface="Arial" charset="0"/>
              </a:rPr>
              <a:t>before the start of commercial production or use.</a:t>
            </a:r>
          </a:p>
        </p:txBody>
      </p:sp>
      <p:sp>
        <p:nvSpPr>
          <p:cNvPr id="1149967" name="Rectangle 15"/>
          <p:cNvSpPr>
            <a:spLocks noChangeArrowheads="1"/>
          </p:cNvSpPr>
          <p:nvPr/>
        </p:nvSpPr>
        <p:spPr bwMode="auto">
          <a:xfrm>
            <a:off x="4343400" y="3808413"/>
            <a:ext cx="4343400" cy="2209800"/>
          </a:xfrm>
          <a:prstGeom prst="rect">
            <a:avLst/>
          </a:prstGeom>
          <a:solidFill>
            <a:schemeClr val="bg1"/>
          </a:solidFill>
          <a:ln w="28575" cap="sq" algn="ctr">
            <a:solidFill>
              <a:srgbClr val="800000"/>
            </a:solidFill>
            <a:miter lim="800000"/>
            <a:headEnd/>
            <a:tailEnd/>
          </a:ln>
          <a:effectLst>
            <a:outerShdw dist="50800" dir="5400000" algn="ctr" rotWithShape="0">
              <a:schemeClr val="bg2"/>
            </a:outerShdw>
          </a:effectLst>
        </p:spPr>
        <p:txBody>
          <a:bodyPr tIns="91440"/>
          <a:lstStyle/>
          <a:p>
            <a:r>
              <a:rPr lang="en-US">
                <a:effectLst/>
                <a:latin typeface="Arial" charset="0"/>
              </a:rPr>
              <a:t>Examples</a:t>
            </a:r>
          </a:p>
          <a:p>
            <a:pPr algn="l"/>
            <a:r>
              <a:rPr lang="en-US" sz="1600" b="0">
                <a:effectLst/>
                <a:latin typeface="Arial" charset="0"/>
              </a:rPr>
              <a:t>Conceptual formulation and design of possible product or process alternatives; construction of prototypes and</a:t>
            </a:r>
          </a:p>
          <a:p>
            <a:pPr algn="l"/>
            <a:r>
              <a:rPr lang="en-US" sz="1600" b="0">
                <a:effectLst/>
                <a:latin typeface="Arial" charset="0"/>
              </a:rPr>
              <a:t>operation of pilot plants.</a:t>
            </a:r>
          </a:p>
        </p:txBody>
      </p:sp>
      <p:sp>
        <p:nvSpPr>
          <p:cNvPr id="1149968" name="Line 16"/>
          <p:cNvSpPr>
            <a:spLocks noChangeShapeType="1"/>
          </p:cNvSpPr>
          <p:nvPr/>
        </p:nvSpPr>
        <p:spPr bwMode="auto">
          <a:xfrm>
            <a:off x="4038600" y="2360613"/>
            <a:ext cx="762000" cy="0"/>
          </a:xfrm>
          <a:prstGeom prst="line">
            <a:avLst/>
          </a:prstGeom>
          <a:noFill/>
          <a:ln w="57150" cap="sq">
            <a:solidFill>
              <a:srgbClr val="000066"/>
            </a:solidFill>
            <a:round/>
            <a:headEnd/>
            <a:tailEnd type="triangle" w="med" len="med"/>
          </a:ln>
          <a:effectLst/>
        </p:spPr>
        <p:txBody>
          <a:bodyPr wrap="none" anchor="ctr"/>
          <a:lstStyle/>
          <a:p>
            <a:endParaRPr lang="en-US"/>
          </a:p>
        </p:txBody>
      </p:sp>
      <p:sp>
        <p:nvSpPr>
          <p:cNvPr id="1149969" name="Line 17"/>
          <p:cNvSpPr>
            <a:spLocks noChangeShapeType="1"/>
          </p:cNvSpPr>
          <p:nvPr/>
        </p:nvSpPr>
        <p:spPr bwMode="auto">
          <a:xfrm>
            <a:off x="4038600" y="4037013"/>
            <a:ext cx="762000" cy="0"/>
          </a:xfrm>
          <a:prstGeom prst="line">
            <a:avLst/>
          </a:prstGeom>
          <a:noFill/>
          <a:ln w="57150" cap="sq">
            <a:solidFill>
              <a:srgbClr val="000066"/>
            </a:solidFill>
            <a:round/>
            <a:headEnd/>
            <a:tailEnd type="triangle" w="med" len="med"/>
          </a:ln>
          <a:effectLst/>
        </p:spPr>
        <p:txBody>
          <a:bodyPr wrap="none" anchor="ctr"/>
          <a:lstStyle/>
          <a:p>
            <a:endParaRPr lang="en-US"/>
          </a:p>
        </p:txBody>
      </p:sp>
      <p:sp>
        <p:nvSpPr>
          <p:cNvPr id="1149970" name="Text Box 18"/>
          <p:cNvSpPr txBox="1">
            <a:spLocks noChangeArrowheads="1"/>
          </p:cNvSpPr>
          <p:nvPr/>
        </p:nvSpPr>
        <p:spPr bwMode="auto">
          <a:xfrm>
            <a:off x="7162800" y="1782763"/>
            <a:ext cx="1600200" cy="274637"/>
          </a:xfrm>
          <a:prstGeom prst="rect">
            <a:avLst/>
          </a:prstGeom>
          <a:noFill/>
          <a:ln w="19050"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12-13</a:t>
            </a:r>
          </a:p>
        </p:txBody>
      </p:sp>
    </p:spTree>
    <p:extLst>
      <p:ext uri="{BB962C8B-B14F-4D97-AF65-F5344CB8AC3E}">
        <p14:creationId xmlns:p14="http://schemas.microsoft.com/office/powerpoint/2010/main" val="325528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1" name="Text Box 3"/>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Accounting for R &amp; D Activities</a:t>
            </a:r>
          </a:p>
        </p:txBody>
      </p:sp>
      <p:sp>
        <p:nvSpPr>
          <p:cNvPr id="1154052" name="Text Box 4"/>
          <p:cNvSpPr txBox="1">
            <a:spLocks noChangeArrowheads="1"/>
          </p:cNvSpPr>
          <p:nvPr/>
        </p:nvSpPr>
        <p:spPr bwMode="auto">
          <a:xfrm>
            <a:off x="990600" y="2057400"/>
            <a:ext cx="7696200" cy="33432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60000"/>
              </a:spcBef>
              <a:buClr>
                <a:schemeClr val="accent2"/>
              </a:buClr>
              <a:buSzPct val="80000"/>
              <a:buFont typeface="Symbol" pitchFamily="18" charset="2"/>
              <a:buNone/>
            </a:pPr>
            <a:r>
              <a:rPr lang="en-US" sz="2400" b="0">
                <a:solidFill>
                  <a:schemeClr val="tx1"/>
                </a:solidFill>
                <a:effectLst/>
                <a:latin typeface="Arial" charset="0"/>
              </a:rPr>
              <a:t>Costs Associated with R&amp;D Activities:</a:t>
            </a:r>
          </a:p>
          <a:p>
            <a:pPr marL="685800" lvl="1" indent="-457200" algn="l">
              <a:lnSpc>
                <a:spcPct val="110000"/>
              </a:lnSpc>
              <a:spcBef>
                <a:spcPct val="60000"/>
              </a:spcBef>
              <a:buClr>
                <a:srgbClr val="800000"/>
              </a:buClr>
              <a:buSzPct val="80000"/>
              <a:buFont typeface="Wingdings" pitchFamily="2" charset="2"/>
              <a:buChar char="u"/>
            </a:pPr>
            <a:r>
              <a:rPr lang="en-US" sz="2200" b="0">
                <a:solidFill>
                  <a:schemeClr val="tx1"/>
                </a:solidFill>
                <a:effectLst/>
                <a:latin typeface="Arial" charset="0"/>
              </a:rPr>
              <a:t>Materials, Equipment, and Facilities</a:t>
            </a:r>
          </a:p>
          <a:p>
            <a:pPr marL="685800" lvl="1" indent="-457200" algn="l">
              <a:lnSpc>
                <a:spcPct val="110000"/>
              </a:lnSpc>
              <a:spcBef>
                <a:spcPct val="60000"/>
              </a:spcBef>
              <a:buClr>
                <a:srgbClr val="800000"/>
              </a:buClr>
              <a:buSzPct val="80000"/>
              <a:buFont typeface="Wingdings" pitchFamily="2" charset="2"/>
              <a:buChar char="u"/>
            </a:pPr>
            <a:r>
              <a:rPr lang="en-US" sz="2200" b="0">
                <a:solidFill>
                  <a:schemeClr val="tx1"/>
                </a:solidFill>
                <a:effectLst/>
                <a:latin typeface="Arial" charset="0"/>
              </a:rPr>
              <a:t>Personnel</a:t>
            </a:r>
          </a:p>
          <a:p>
            <a:pPr marL="685800" lvl="1" indent="-457200" algn="l">
              <a:lnSpc>
                <a:spcPct val="110000"/>
              </a:lnSpc>
              <a:spcBef>
                <a:spcPct val="60000"/>
              </a:spcBef>
              <a:buClr>
                <a:srgbClr val="800000"/>
              </a:buClr>
              <a:buSzPct val="80000"/>
              <a:buFont typeface="Wingdings" pitchFamily="2" charset="2"/>
              <a:buChar char="u"/>
            </a:pPr>
            <a:r>
              <a:rPr lang="en-US" sz="2200" b="0">
                <a:solidFill>
                  <a:schemeClr val="tx1"/>
                </a:solidFill>
                <a:effectLst/>
                <a:latin typeface="Arial" charset="0"/>
              </a:rPr>
              <a:t>Purchased Intangibles</a:t>
            </a:r>
          </a:p>
          <a:p>
            <a:pPr marL="685800" lvl="1" indent="-457200" algn="l">
              <a:lnSpc>
                <a:spcPct val="110000"/>
              </a:lnSpc>
              <a:spcBef>
                <a:spcPct val="60000"/>
              </a:spcBef>
              <a:buClr>
                <a:srgbClr val="800000"/>
              </a:buClr>
              <a:buSzPct val="80000"/>
              <a:buFont typeface="Wingdings" pitchFamily="2" charset="2"/>
              <a:buChar char="u"/>
            </a:pPr>
            <a:r>
              <a:rPr lang="en-US" sz="2200" b="0">
                <a:solidFill>
                  <a:schemeClr val="tx1"/>
                </a:solidFill>
                <a:effectLst/>
                <a:latin typeface="Arial" charset="0"/>
              </a:rPr>
              <a:t>Contract Services</a:t>
            </a:r>
          </a:p>
          <a:p>
            <a:pPr marL="685800" lvl="1" indent="-457200" algn="l">
              <a:lnSpc>
                <a:spcPct val="110000"/>
              </a:lnSpc>
              <a:spcBef>
                <a:spcPct val="60000"/>
              </a:spcBef>
              <a:buClr>
                <a:srgbClr val="800000"/>
              </a:buClr>
              <a:buSzPct val="80000"/>
              <a:buFont typeface="Wingdings" pitchFamily="2" charset="2"/>
              <a:buChar char="u"/>
            </a:pPr>
            <a:r>
              <a:rPr lang="en-US" sz="2200" b="0">
                <a:solidFill>
                  <a:schemeClr val="tx1"/>
                </a:solidFill>
                <a:effectLst/>
                <a:latin typeface="Arial" charset="0"/>
              </a:rPr>
              <a:t>Indirect Costs</a:t>
            </a:r>
          </a:p>
        </p:txBody>
      </p:sp>
      <p:sp>
        <p:nvSpPr>
          <p:cNvPr id="1154055" name="Rectangle 7"/>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Research and Development Costs</a:t>
            </a:r>
          </a:p>
        </p:txBody>
      </p:sp>
      <p:sp>
        <p:nvSpPr>
          <p:cNvPr id="1154056" name="Text Box 8"/>
          <p:cNvSpPr txBox="1">
            <a:spLocks noChangeArrowheads="1"/>
          </p:cNvSpPr>
          <p:nvPr/>
        </p:nvSpPr>
        <p:spPr bwMode="auto">
          <a:xfrm>
            <a:off x="838200" y="6369050"/>
            <a:ext cx="8229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9  Describe the accounting for research and development and similar costs.</a:t>
            </a:r>
          </a:p>
        </p:txBody>
      </p:sp>
    </p:spTree>
    <p:extLst>
      <p:ext uri="{BB962C8B-B14F-4D97-AF65-F5344CB8AC3E}">
        <p14:creationId xmlns:p14="http://schemas.microsoft.com/office/powerpoint/2010/main" val="2319666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6994" name="Rectangle 2"/>
          <p:cNvSpPr>
            <a:spLocks noChangeArrowheads="1"/>
          </p:cNvSpPr>
          <p:nvPr/>
        </p:nvSpPr>
        <p:spPr bwMode="auto">
          <a:xfrm>
            <a:off x="152400" y="2667000"/>
            <a:ext cx="5029200" cy="3657600"/>
          </a:xfrm>
          <a:prstGeom prst="rect">
            <a:avLst/>
          </a:prstGeom>
          <a:noFill/>
          <a:ln w="12700">
            <a:noFill/>
            <a:miter lim="800000"/>
            <a:headEnd/>
            <a:tailEnd/>
          </a:ln>
          <a:effectLst/>
        </p:spPr>
        <p:txBody>
          <a:bodyPr lIns="90488" tIns="44450" rIns="90488" bIns="44450"/>
          <a:lstStyle/>
          <a:p>
            <a:pPr marL="508000" indent="-508000" algn="l">
              <a:lnSpc>
                <a:spcPct val="120000"/>
              </a:lnSpc>
              <a:spcBef>
                <a:spcPct val="30000"/>
              </a:spcBef>
              <a:buClr>
                <a:schemeClr val="accent2"/>
              </a:buClr>
              <a:buSzPct val="75000"/>
              <a:buFont typeface="Wingdings" pitchFamily="2" charset="2"/>
              <a:buNone/>
            </a:pPr>
            <a:r>
              <a:rPr lang="en-US" sz="1900">
                <a:solidFill>
                  <a:schemeClr val="bg2"/>
                </a:solidFill>
                <a:effectLst/>
                <a:latin typeface="Arial" charset="0"/>
              </a:rPr>
              <a:t>1.  	Investment in a subsidiary company.</a:t>
            </a:r>
          </a:p>
          <a:p>
            <a:pPr marL="508000" indent="-508000" algn="l">
              <a:lnSpc>
                <a:spcPct val="120000"/>
              </a:lnSpc>
              <a:spcBef>
                <a:spcPct val="30000"/>
              </a:spcBef>
              <a:buClr>
                <a:schemeClr val="accent2"/>
              </a:buClr>
              <a:buSzPct val="75000"/>
              <a:buFont typeface="Wingdings" pitchFamily="2" charset="2"/>
              <a:buNone/>
            </a:pPr>
            <a:r>
              <a:rPr lang="en-US" sz="1900">
                <a:solidFill>
                  <a:schemeClr val="bg2"/>
                </a:solidFill>
                <a:effectLst/>
                <a:latin typeface="Arial" charset="0"/>
              </a:rPr>
              <a:t>2. 	Timberland.	</a:t>
            </a:r>
          </a:p>
          <a:p>
            <a:pPr marL="508000" indent="-508000" algn="l">
              <a:lnSpc>
                <a:spcPct val="120000"/>
              </a:lnSpc>
              <a:spcBef>
                <a:spcPct val="30000"/>
              </a:spcBef>
              <a:buClr>
                <a:schemeClr val="accent2"/>
              </a:buClr>
              <a:buSzPct val="75000"/>
              <a:buFont typeface="Wingdings" pitchFamily="2" charset="2"/>
              <a:buNone/>
            </a:pPr>
            <a:r>
              <a:rPr lang="en-US" sz="1900">
                <a:solidFill>
                  <a:schemeClr val="bg2"/>
                </a:solidFill>
                <a:effectLst/>
                <a:latin typeface="Arial" charset="0"/>
              </a:rPr>
              <a:t>3.  	Cost of engineering activity required to advance the design of a product to the manufacturing stage.</a:t>
            </a:r>
          </a:p>
          <a:p>
            <a:pPr marL="508000" indent="-508000" algn="l">
              <a:lnSpc>
                <a:spcPct val="120000"/>
              </a:lnSpc>
              <a:spcBef>
                <a:spcPct val="30000"/>
              </a:spcBef>
              <a:buClr>
                <a:schemeClr val="accent2"/>
              </a:buClr>
              <a:buSzPct val="75000"/>
              <a:buFont typeface="Wingdings" pitchFamily="2" charset="2"/>
              <a:buNone/>
            </a:pPr>
            <a:r>
              <a:rPr lang="en-US" sz="1900">
                <a:solidFill>
                  <a:schemeClr val="bg2"/>
                </a:solidFill>
                <a:effectLst/>
                <a:latin typeface="Arial" charset="0"/>
              </a:rPr>
              <a:t>4.  	Lease prepayment. </a:t>
            </a:r>
          </a:p>
          <a:p>
            <a:pPr marL="508000" indent="-508000" algn="l">
              <a:lnSpc>
                <a:spcPct val="120000"/>
              </a:lnSpc>
              <a:spcBef>
                <a:spcPct val="30000"/>
              </a:spcBef>
              <a:buClr>
                <a:schemeClr val="accent2"/>
              </a:buClr>
              <a:buSzPct val="75000"/>
              <a:buFont typeface="Wingdings" pitchFamily="2" charset="2"/>
              <a:buNone/>
            </a:pPr>
            <a:r>
              <a:rPr lang="en-US" sz="1900">
                <a:solidFill>
                  <a:schemeClr val="bg2"/>
                </a:solidFill>
                <a:effectLst/>
                <a:latin typeface="Arial" charset="0"/>
              </a:rPr>
              <a:t>5.  	Cost of equipment obtained.</a:t>
            </a:r>
          </a:p>
          <a:p>
            <a:pPr marL="508000" indent="-508000" algn="l">
              <a:lnSpc>
                <a:spcPct val="120000"/>
              </a:lnSpc>
              <a:spcBef>
                <a:spcPct val="30000"/>
              </a:spcBef>
              <a:buClr>
                <a:schemeClr val="accent2"/>
              </a:buClr>
              <a:buSzPct val="75000"/>
              <a:buFont typeface="Wingdings" pitchFamily="2" charset="2"/>
              <a:buNone/>
            </a:pPr>
            <a:r>
              <a:rPr lang="en-US" sz="1900">
                <a:solidFill>
                  <a:schemeClr val="bg2"/>
                </a:solidFill>
                <a:effectLst/>
                <a:latin typeface="Arial" charset="0"/>
              </a:rPr>
              <a:t>6.  	Cost of searching for applications of         new research findings.</a:t>
            </a:r>
          </a:p>
        </p:txBody>
      </p:sp>
      <p:sp>
        <p:nvSpPr>
          <p:cNvPr id="1236995" name="Rectangle 3"/>
          <p:cNvSpPr>
            <a:spLocks noChangeArrowheads="1"/>
          </p:cNvSpPr>
          <p:nvPr/>
        </p:nvSpPr>
        <p:spPr bwMode="auto">
          <a:xfrm>
            <a:off x="152400" y="2133600"/>
            <a:ext cx="4953000" cy="381000"/>
          </a:xfrm>
          <a:prstGeom prst="rect">
            <a:avLst/>
          </a:prstGeom>
          <a:solidFill>
            <a:srgbClr val="FFFF99"/>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42900" indent="-342900">
              <a:spcBef>
                <a:spcPct val="20000"/>
              </a:spcBef>
              <a:buClr>
                <a:schemeClr val="accent2"/>
              </a:buClr>
              <a:buSzPct val="75000"/>
              <a:buFont typeface="Wingdings" pitchFamily="2" charset="2"/>
              <a:buNone/>
            </a:pPr>
            <a:r>
              <a:rPr lang="en-US" sz="2000">
                <a:solidFill>
                  <a:schemeClr val="bg2"/>
                </a:solidFill>
                <a:effectLst>
                  <a:outerShdw blurRad="38100" dist="38100" dir="2700000" algn="tl">
                    <a:srgbClr val="FFFFFF"/>
                  </a:outerShdw>
                </a:effectLst>
                <a:latin typeface="Arial" charset="0"/>
              </a:rPr>
              <a:t>Item</a:t>
            </a:r>
          </a:p>
        </p:txBody>
      </p:sp>
      <p:sp>
        <p:nvSpPr>
          <p:cNvPr id="1236996" name="Rectangle 4"/>
          <p:cNvSpPr>
            <a:spLocks noChangeArrowheads="1"/>
          </p:cNvSpPr>
          <p:nvPr/>
        </p:nvSpPr>
        <p:spPr bwMode="auto">
          <a:xfrm>
            <a:off x="5257800" y="2133600"/>
            <a:ext cx="3657600" cy="381000"/>
          </a:xfrm>
          <a:prstGeom prst="rect">
            <a:avLst/>
          </a:prstGeom>
          <a:solidFill>
            <a:srgbClr val="FFFF99"/>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42900" indent="-342900">
              <a:spcBef>
                <a:spcPct val="20000"/>
              </a:spcBef>
              <a:buClr>
                <a:schemeClr val="accent2"/>
              </a:buClr>
              <a:buSzPct val="75000"/>
              <a:buFont typeface="Wingdings" pitchFamily="2" charset="2"/>
              <a:buNone/>
            </a:pPr>
            <a:r>
              <a:rPr lang="en-US" sz="2000">
                <a:solidFill>
                  <a:schemeClr val="bg2"/>
                </a:solidFill>
                <a:effectLst>
                  <a:outerShdw blurRad="38100" dist="38100" dir="2700000" algn="tl">
                    <a:srgbClr val="FFFFFF"/>
                  </a:outerShdw>
                </a:effectLst>
                <a:latin typeface="Arial" charset="0"/>
              </a:rPr>
              <a:t>Classification</a:t>
            </a:r>
          </a:p>
        </p:txBody>
      </p:sp>
      <p:sp>
        <p:nvSpPr>
          <p:cNvPr id="1236997" name="Rectangle 5"/>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Research and Development Costs</a:t>
            </a:r>
          </a:p>
        </p:txBody>
      </p:sp>
      <p:sp>
        <p:nvSpPr>
          <p:cNvPr id="1236998" name="Rectangle 6"/>
          <p:cNvSpPr>
            <a:spLocks noChangeArrowheads="1"/>
          </p:cNvSpPr>
          <p:nvPr/>
        </p:nvSpPr>
        <p:spPr bwMode="auto">
          <a:xfrm>
            <a:off x="609600" y="1219200"/>
            <a:ext cx="8305800" cy="731838"/>
          </a:xfrm>
          <a:prstGeom prst="rect">
            <a:avLst/>
          </a:prstGeom>
          <a:noFill/>
          <a:ln w="12700">
            <a:noFill/>
            <a:miter lim="800000"/>
            <a:headEnd/>
            <a:tailEnd/>
          </a:ln>
          <a:effectLst/>
        </p:spPr>
        <p:txBody>
          <a:bodyPr>
            <a:spAutoFit/>
          </a:bodyPr>
          <a:lstStyle/>
          <a:p>
            <a:pPr algn="l">
              <a:spcBef>
                <a:spcPct val="50000"/>
              </a:spcBef>
            </a:pPr>
            <a:r>
              <a:rPr lang="en-US" sz="2200">
                <a:solidFill>
                  <a:srgbClr val="990000"/>
                </a:solidFill>
                <a:effectLst/>
                <a:latin typeface="Arial" charset="0"/>
              </a:rPr>
              <a:t>E12-1:  </a:t>
            </a:r>
            <a:r>
              <a:rPr lang="en-US" sz="2000">
                <a:solidFill>
                  <a:srgbClr val="000000"/>
                </a:solidFill>
                <a:effectLst/>
                <a:latin typeface="Arial" charset="0"/>
              </a:rPr>
              <a:t>Indicate how items on the list below would generally be reported in the financial statements. </a:t>
            </a:r>
          </a:p>
        </p:txBody>
      </p:sp>
      <p:sp>
        <p:nvSpPr>
          <p:cNvPr id="1236999" name="Text Box 7"/>
          <p:cNvSpPr txBox="1">
            <a:spLocks noChangeArrowheads="1"/>
          </p:cNvSpPr>
          <p:nvPr/>
        </p:nvSpPr>
        <p:spPr bwMode="auto">
          <a:xfrm>
            <a:off x="8305800" y="6369050"/>
            <a:ext cx="762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9</a:t>
            </a:r>
          </a:p>
        </p:txBody>
      </p:sp>
      <p:sp>
        <p:nvSpPr>
          <p:cNvPr id="1237000" name="Rectangle 8"/>
          <p:cNvSpPr>
            <a:spLocks noChangeArrowheads="1"/>
          </p:cNvSpPr>
          <p:nvPr/>
        </p:nvSpPr>
        <p:spPr bwMode="auto">
          <a:xfrm>
            <a:off x="5334000" y="2667000"/>
            <a:ext cx="3657600" cy="3657600"/>
          </a:xfrm>
          <a:prstGeom prst="rect">
            <a:avLst/>
          </a:prstGeom>
          <a:noFill/>
          <a:ln w="12700">
            <a:noFill/>
            <a:miter lim="800000"/>
            <a:headEnd/>
            <a:tailEnd/>
          </a:ln>
          <a:effectLst/>
        </p:spPr>
        <p:txBody>
          <a:bodyPr lIns="90488" tIns="44450" rIns="90488" bIns="44450"/>
          <a:lstStyle/>
          <a:p>
            <a:pPr marL="533400" indent="-533400" algn="l">
              <a:lnSpc>
                <a:spcPct val="120000"/>
              </a:lnSpc>
              <a:spcBef>
                <a:spcPct val="30000"/>
              </a:spcBef>
              <a:buClr>
                <a:schemeClr val="tx1"/>
              </a:buClr>
              <a:buFont typeface="Wingdings" pitchFamily="2" charset="2"/>
              <a:buAutoNum type="arabicPeriod"/>
            </a:pPr>
            <a:r>
              <a:rPr lang="en-US" sz="1900">
                <a:solidFill>
                  <a:schemeClr val="bg2"/>
                </a:solidFill>
                <a:effectLst/>
                <a:latin typeface="Arial" charset="0"/>
              </a:rPr>
              <a:t>Long-term investments</a:t>
            </a:r>
          </a:p>
          <a:p>
            <a:pPr marL="533400" indent="-533400" algn="l">
              <a:lnSpc>
                <a:spcPct val="120000"/>
              </a:lnSpc>
              <a:spcBef>
                <a:spcPct val="30000"/>
              </a:spcBef>
              <a:buClr>
                <a:schemeClr val="tx1"/>
              </a:buClr>
              <a:buFont typeface="Wingdings" pitchFamily="2" charset="2"/>
              <a:buAutoNum type="arabicPeriod" startAt="2"/>
            </a:pPr>
            <a:r>
              <a:rPr lang="en-US" sz="1900">
                <a:solidFill>
                  <a:schemeClr val="bg2"/>
                </a:solidFill>
                <a:effectLst/>
                <a:latin typeface="Arial" charset="0"/>
              </a:rPr>
              <a:t>PP&amp;E</a:t>
            </a:r>
          </a:p>
          <a:p>
            <a:pPr marL="533400" indent="-533400" algn="l">
              <a:lnSpc>
                <a:spcPct val="120000"/>
              </a:lnSpc>
              <a:spcBef>
                <a:spcPct val="30000"/>
              </a:spcBef>
              <a:buClr>
                <a:schemeClr val="tx1"/>
              </a:buClr>
              <a:buFont typeface="Wingdings" pitchFamily="2" charset="2"/>
              <a:buAutoNum type="arabicPeriod" startAt="2"/>
            </a:pPr>
            <a:r>
              <a:rPr lang="en-US" sz="1900">
                <a:solidFill>
                  <a:schemeClr val="bg2"/>
                </a:solidFill>
                <a:effectLst/>
                <a:latin typeface="Arial" charset="0"/>
              </a:rPr>
              <a:t>R&amp;D expense      </a:t>
            </a:r>
          </a:p>
          <a:p>
            <a:pPr marL="533400" indent="-533400" algn="l">
              <a:lnSpc>
                <a:spcPct val="120000"/>
              </a:lnSpc>
              <a:spcBef>
                <a:spcPct val="30000"/>
              </a:spcBef>
              <a:buClr>
                <a:schemeClr val="tx1"/>
              </a:buClr>
              <a:buFont typeface="Wingdings" pitchFamily="2" charset="2"/>
              <a:buAutoNum type="arabicPeriod" startAt="2"/>
            </a:pPr>
            <a:r>
              <a:rPr lang="en-US" sz="1900">
                <a:solidFill>
                  <a:schemeClr val="bg2"/>
                </a:solidFill>
                <a:effectLst/>
                <a:latin typeface="Arial" charset="0"/>
              </a:rPr>
              <a:t>Prepaid rent</a:t>
            </a:r>
          </a:p>
          <a:p>
            <a:pPr marL="533400" indent="-533400" algn="l">
              <a:lnSpc>
                <a:spcPct val="120000"/>
              </a:lnSpc>
              <a:spcBef>
                <a:spcPct val="30000"/>
              </a:spcBef>
              <a:buClr>
                <a:schemeClr val="tx1"/>
              </a:buClr>
              <a:buFont typeface="Wingdings" pitchFamily="2" charset="2"/>
              <a:buAutoNum type="arabicPeriod" startAt="2"/>
            </a:pPr>
            <a:r>
              <a:rPr lang="en-US" sz="1900">
                <a:solidFill>
                  <a:schemeClr val="bg2"/>
                </a:solidFill>
                <a:effectLst/>
                <a:latin typeface="Arial" charset="0"/>
              </a:rPr>
              <a:t>PP&amp;E</a:t>
            </a:r>
          </a:p>
          <a:p>
            <a:pPr marL="533400" indent="-533400" algn="l">
              <a:lnSpc>
                <a:spcPct val="120000"/>
              </a:lnSpc>
              <a:spcBef>
                <a:spcPct val="30000"/>
              </a:spcBef>
              <a:buClr>
                <a:schemeClr val="tx1"/>
              </a:buClr>
              <a:buFont typeface="Wingdings" pitchFamily="2" charset="2"/>
              <a:buAutoNum type="arabicPeriod" startAt="2"/>
            </a:pPr>
            <a:r>
              <a:rPr lang="en-US" sz="1900">
                <a:solidFill>
                  <a:schemeClr val="bg2"/>
                </a:solidFill>
                <a:effectLst/>
                <a:latin typeface="Arial" charset="0"/>
              </a:rPr>
              <a:t>R&amp;D expense                                               </a:t>
            </a:r>
          </a:p>
          <a:p>
            <a:pPr marL="533400" indent="-533400" algn="l">
              <a:lnSpc>
                <a:spcPct val="120000"/>
              </a:lnSpc>
              <a:spcBef>
                <a:spcPct val="30000"/>
              </a:spcBef>
              <a:buClr>
                <a:schemeClr val="tx1"/>
              </a:buClr>
              <a:buFont typeface="Wingdings" pitchFamily="2" charset="2"/>
              <a:buAutoNum type="arabicPeriod" startAt="2"/>
            </a:pPr>
            <a:endParaRPr lang="en-US" sz="1900">
              <a:solidFill>
                <a:schemeClr val="bg2"/>
              </a:solidFill>
              <a:effectLst/>
              <a:latin typeface="Arial" charset="0"/>
            </a:endParaRPr>
          </a:p>
          <a:p>
            <a:pPr marL="533400" indent="-533400" algn="l">
              <a:lnSpc>
                <a:spcPct val="120000"/>
              </a:lnSpc>
              <a:spcBef>
                <a:spcPct val="30000"/>
              </a:spcBef>
              <a:buClr>
                <a:schemeClr val="tx1"/>
              </a:buClr>
              <a:buFont typeface="Wingdings" pitchFamily="2" charset="2"/>
              <a:buAutoNum type="arabicPeriod" startAt="2"/>
            </a:pPr>
            <a:endParaRPr lang="en-US" sz="1900">
              <a:solidFill>
                <a:schemeClr val="bg2"/>
              </a:solidFill>
              <a:effectLst/>
              <a:latin typeface="Arial" charset="0"/>
            </a:endParaRPr>
          </a:p>
        </p:txBody>
      </p:sp>
    </p:spTree>
    <p:extLst>
      <p:ext uri="{BB962C8B-B14F-4D97-AF65-F5344CB8AC3E}">
        <p14:creationId xmlns:p14="http://schemas.microsoft.com/office/powerpoint/2010/main" val="771771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7000">
                                            <p:txEl>
                                              <p:pRg st="0" end="0"/>
                                            </p:txEl>
                                          </p:spTgt>
                                        </p:tgtEl>
                                        <p:attrNameLst>
                                          <p:attrName>style.visibility</p:attrName>
                                        </p:attrNameLst>
                                      </p:cBhvr>
                                      <p:to>
                                        <p:strVal val="visible"/>
                                      </p:to>
                                    </p:set>
                                    <p:animEffect transition="in" filter="wipe(left)">
                                      <p:cBhvr>
                                        <p:cTn id="7" dur="500"/>
                                        <p:tgtEl>
                                          <p:spTgt spid="12370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7000">
                                            <p:txEl>
                                              <p:pRg st="1" end="1"/>
                                            </p:txEl>
                                          </p:spTgt>
                                        </p:tgtEl>
                                        <p:attrNameLst>
                                          <p:attrName>style.visibility</p:attrName>
                                        </p:attrNameLst>
                                      </p:cBhvr>
                                      <p:to>
                                        <p:strVal val="visible"/>
                                      </p:to>
                                    </p:set>
                                    <p:animEffect transition="in" filter="wipe(left)">
                                      <p:cBhvr>
                                        <p:cTn id="12" dur="500"/>
                                        <p:tgtEl>
                                          <p:spTgt spid="12370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7000">
                                            <p:txEl>
                                              <p:pRg st="2" end="2"/>
                                            </p:txEl>
                                          </p:spTgt>
                                        </p:tgtEl>
                                        <p:attrNameLst>
                                          <p:attrName>style.visibility</p:attrName>
                                        </p:attrNameLst>
                                      </p:cBhvr>
                                      <p:to>
                                        <p:strVal val="visible"/>
                                      </p:to>
                                    </p:set>
                                    <p:animEffect transition="in" filter="wipe(left)">
                                      <p:cBhvr>
                                        <p:cTn id="17" dur="500"/>
                                        <p:tgtEl>
                                          <p:spTgt spid="12370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37000">
                                            <p:txEl>
                                              <p:pRg st="3" end="3"/>
                                            </p:txEl>
                                          </p:spTgt>
                                        </p:tgtEl>
                                        <p:attrNameLst>
                                          <p:attrName>style.visibility</p:attrName>
                                        </p:attrNameLst>
                                      </p:cBhvr>
                                      <p:to>
                                        <p:strVal val="visible"/>
                                      </p:to>
                                    </p:set>
                                    <p:animEffect transition="in" filter="wipe(left)">
                                      <p:cBhvr>
                                        <p:cTn id="22" dur="500"/>
                                        <p:tgtEl>
                                          <p:spTgt spid="12370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37000">
                                            <p:txEl>
                                              <p:pRg st="4" end="4"/>
                                            </p:txEl>
                                          </p:spTgt>
                                        </p:tgtEl>
                                        <p:attrNameLst>
                                          <p:attrName>style.visibility</p:attrName>
                                        </p:attrNameLst>
                                      </p:cBhvr>
                                      <p:to>
                                        <p:strVal val="visible"/>
                                      </p:to>
                                    </p:set>
                                    <p:animEffect transition="in" filter="wipe(left)">
                                      <p:cBhvr>
                                        <p:cTn id="27" dur="500"/>
                                        <p:tgtEl>
                                          <p:spTgt spid="12370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37000">
                                            <p:txEl>
                                              <p:pRg st="5" end="5"/>
                                            </p:txEl>
                                          </p:spTgt>
                                        </p:tgtEl>
                                        <p:attrNameLst>
                                          <p:attrName>style.visibility</p:attrName>
                                        </p:attrNameLst>
                                      </p:cBhvr>
                                      <p:to>
                                        <p:strVal val="visible"/>
                                      </p:to>
                                    </p:set>
                                    <p:animEffect transition="in" filter="wipe(left)">
                                      <p:cBhvr>
                                        <p:cTn id="32" dur="500"/>
                                        <p:tgtEl>
                                          <p:spTgt spid="12370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7000"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0195" name="Rectangle 3"/>
          <p:cNvSpPr>
            <a:spLocks noChangeArrowheads="1"/>
          </p:cNvSpPr>
          <p:nvPr/>
        </p:nvSpPr>
        <p:spPr bwMode="auto">
          <a:xfrm>
            <a:off x="152400" y="1917700"/>
            <a:ext cx="4876800" cy="4330700"/>
          </a:xfrm>
          <a:prstGeom prst="rect">
            <a:avLst/>
          </a:prstGeom>
          <a:noFill/>
          <a:ln w="12700" algn="ctr">
            <a:noFill/>
            <a:miter lim="800000"/>
            <a:headEnd/>
            <a:tailEnd/>
          </a:ln>
          <a:effectLst/>
        </p:spPr>
        <p:txBody>
          <a:bodyPr lIns="90488" tIns="44450" rIns="90488" bIns="44450"/>
          <a:lstStyle/>
          <a:p>
            <a:pPr marL="533400" indent="-533400" algn="l">
              <a:lnSpc>
                <a:spcPct val="120000"/>
              </a:lnSpc>
              <a:spcBef>
                <a:spcPct val="30000"/>
              </a:spcBef>
              <a:buClr>
                <a:schemeClr val="tx1"/>
              </a:buClr>
              <a:buFont typeface="Wingdings" pitchFamily="2" charset="2"/>
              <a:buAutoNum type="arabicPeriod" startAt="7"/>
            </a:pPr>
            <a:r>
              <a:rPr lang="en-US" sz="1900">
                <a:solidFill>
                  <a:schemeClr val="bg2"/>
                </a:solidFill>
                <a:effectLst/>
                <a:latin typeface="Arial" charset="0"/>
              </a:rPr>
              <a:t>Cost incurred in the formation of a   corporation.</a:t>
            </a:r>
          </a:p>
          <a:p>
            <a:pPr marL="533400" indent="-533400" algn="l">
              <a:lnSpc>
                <a:spcPct val="120000"/>
              </a:lnSpc>
              <a:spcBef>
                <a:spcPct val="30000"/>
              </a:spcBef>
              <a:buClr>
                <a:schemeClr val="tx1"/>
              </a:buClr>
              <a:buFont typeface="Wingdings" pitchFamily="2" charset="2"/>
              <a:buAutoNum type="arabicPeriod" startAt="7"/>
            </a:pPr>
            <a:r>
              <a:rPr lang="en-US" sz="1900">
                <a:solidFill>
                  <a:schemeClr val="bg2"/>
                </a:solidFill>
                <a:effectLst/>
                <a:latin typeface="Arial" charset="0"/>
              </a:rPr>
              <a:t>Operating losses incurred in the 	     start-up of a business.</a:t>
            </a:r>
          </a:p>
          <a:p>
            <a:pPr marL="533400" indent="-533400" algn="l">
              <a:lnSpc>
                <a:spcPct val="120000"/>
              </a:lnSpc>
              <a:spcBef>
                <a:spcPct val="30000"/>
              </a:spcBef>
              <a:buClr>
                <a:schemeClr val="tx1"/>
              </a:buClr>
              <a:buFont typeface="Wingdings" pitchFamily="2" charset="2"/>
              <a:buAutoNum type="arabicPeriod" startAt="7"/>
            </a:pPr>
            <a:r>
              <a:rPr lang="en-US" sz="1900">
                <a:solidFill>
                  <a:schemeClr val="bg2"/>
                </a:solidFill>
                <a:effectLst/>
                <a:latin typeface="Arial" charset="0"/>
              </a:rPr>
              <a:t>Training costs incurred in start-up of new operation.</a:t>
            </a:r>
          </a:p>
          <a:p>
            <a:pPr marL="533400" indent="-533400" algn="l">
              <a:lnSpc>
                <a:spcPct val="120000"/>
              </a:lnSpc>
              <a:spcBef>
                <a:spcPct val="30000"/>
              </a:spcBef>
              <a:buClr>
                <a:schemeClr val="tx1"/>
              </a:buClr>
              <a:buFont typeface="Wingdings" pitchFamily="2" charset="2"/>
              <a:buAutoNum type="arabicPeriod" startAt="7"/>
            </a:pPr>
            <a:r>
              <a:rPr lang="en-US" sz="1900">
                <a:solidFill>
                  <a:schemeClr val="bg2"/>
                </a:solidFill>
                <a:effectLst/>
                <a:latin typeface="Arial" charset="0"/>
              </a:rPr>
              <a:t>Purchase cost of a franchise.</a:t>
            </a:r>
          </a:p>
          <a:p>
            <a:pPr marL="533400" indent="-533400" algn="l">
              <a:lnSpc>
                <a:spcPct val="120000"/>
              </a:lnSpc>
              <a:spcBef>
                <a:spcPct val="30000"/>
              </a:spcBef>
              <a:buClr>
                <a:schemeClr val="tx1"/>
              </a:buClr>
              <a:buFont typeface="Wingdings" pitchFamily="2" charset="2"/>
              <a:buAutoNum type="arabicPeriod" startAt="7"/>
            </a:pPr>
            <a:r>
              <a:rPr lang="en-US" sz="1900">
                <a:solidFill>
                  <a:schemeClr val="bg2"/>
                </a:solidFill>
                <a:effectLst/>
                <a:latin typeface="Arial" charset="0"/>
              </a:rPr>
              <a:t>Goodwill generated internally.</a:t>
            </a:r>
          </a:p>
          <a:p>
            <a:pPr marL="533400" indent="-533400" algn="l">
              <a:lnSpc>
                <a:spcPct val="120000"/>
              </a:lnSpc>
              <a:spcBef>
                <a:spcPct val="30000"/>
              </a:spcBef>
              <a:buClr>
                <a:schemeClr val="tx1"/>
              </a:buClr>
              <a:buFont typeface="Wingdings" pitchFamily="2" charset="2"/>
              <a:buAutoNum type="arabicPeriod" startAt="7"/>
            </a:pPr>
            <a:r>
              <a:rPr lang="en-US" sz="1900">
                <a:solidFill>
                  <a:schemeClr val="bg2"/>
                </a:solidFill>
                <a:effectLst/>
                <a:latin typeface="Arial" charset="0"/>
              </a:rPr>
              <a:t>Cost of testing in search of product alternatives.</a:t>
            </a:r>
          </a:p>
        </p:txBody>
      </p:sp>
      <p:sp>
        <p:nvSpPr>
          <p:cNvPr id="1160198" name="Rectangle 6"/>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Research and Development Costs</a:t>
            </a:r>
          </a:p>
        </p:txBody>
      </p:sp>
      <p:sp>
        <p:nvSpPr>
          <p:cNvPr id="1160205" name="Text Box 13"/>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9  Describe the accounting for research and development and similar costs.</a:t>
            </a:r>
          </a:p>
        </p:txBody>
      </p:sp>
      <p:sp>
        <p:nvSpPr>
          <p:cNvPr id="1160206" name="Rectangle 14"/>
          <p:cNvSpPr>
            <a:spLocks noChangeArrowheads="1"/>
          </p:cNvSpPr>
          <p:nvPr/>
        </p:nvSpPr>
        <p:spPr bwMode="auto">
          <a:xfrm>
            <a:off x="5334000" y="1917700"/>
            <a:ext cx="3657600" cy="3416300"/>
          </a:xfrm>
          <a:prstGeom prst="rect">
            <a:avLst/>
          </a:prstGeom>
          <a:noFill/>
          <a:ln w="12700">
            <a:noFill/>
            <a:miter lim="800000"/>
            <a:headEnd/>
            <a:tailEnd/>
          </a:ln>
          <a:effectLst/>
        </p:spPr>
        <p:txBody>
          <a:bodyPr lIns="90488" tIns="44450" rIns="90488" bIns="44450"/>
          <a:lstStyle/>
          <a:p>
            <a:pPr marL="533400" indent="-533400" algn="l">
              <a:lnSpc>
                <a:spcPct val="120000"/>
              </a:lnSpc>
              <a:spcBef>
                <a:spcPct val="30000"/>
              </a:spcBef>
              <a:buClr>
                <a:schemeClr val="tx1"/>
              </a:buClr>
              <a:buFont typeface="Wingdings" pitchFamily="2" charset="2"/>
              <a:buAutoNum type="arabicPeriod" startAt="7"/>
            </a:pPr>
            <a:r>
              <a:rPr lang="en-US" sz="1900">
                <a:solidFill>
                  <a:schemeClr val="bg2"/>
                </a:solidFill>
                <a:effectLst/>
                <a:latin typeface="Arial" charset="0"/>
              </a:rPr>
              <a:t>Expense</a:t>
            </a:r>
          </a:p>
          <a:p>
            <a:pPr marL="533400" indent="-533400" algn="l">
              <a:lnSpc>
                <a:spcPct val="120000"/>
              </a:lnSpc>
              <a:spcBef>
                <a:spcPct val="30000"/>
              </a:spcBef>
              <a:buClr>
                <a:schemeClr val="tx1"/>
              </a:buClr>
              <a:buFont typeface="Wingdings" pitchFamily="2" charset="2"/>
              <a:buAutoNum type="arabicPeriod" startAt="7"/>
            </a:pPr>
            <a:r>
              <a:rPr lang="en-US" sz="1900">
                <a:solidFill>
                  <a:schemeClr val="bg2"/>
                </a:solidFill>
                <a:effectLst/>
                <a:latin typeface="Arial" charset="0"/>
              </a:rPr>
              <a:t>Operating loss</a:t>
            </a:r>
          </a:p>
          <a:p>
            <a:pPr marL="533400" indent="-533400" algn="l">
              <a:lnSpc>
                <a:spcPct val="120000"/>
              </a:lnSpc>
              <a:spcBef>
                <a:spcPct val="30000"/>
              </a:spcBef>
              <a:buClr>
                <a:schemeClr val="tx1"/>
              </a:buClr>
              <a:buFont typeface="Wingdings" pitchFamily="2" charset="2"/>
              <a:buAutoNum type="arabicPeriod" startAt="7"/>
            </a:pPr>
            <a:r>
              <a:rPr lang="en-US" sz="1900">
                <a:solidFill>
                  <a:schemeClr val="bg2"/>
                </a:solidFill>
                <a:effectLst/>
                <a:latin typeface="Arial" charset="0"/>
              </a:rPr>
              <a:t>Expense</a:t>
            </a:r>
          </a:p>
          <a:p>
            <a:pPr marL="533400" indent="-533400" algn="l">
              <a:lnSpc>
                <a:spcPct val="120000"/>
              </a:lnSpc>
              <a:spcBef>
                <a:spcPct val="30000"/>
              </a:spcBef>
              <a:buClr>
                <a:schemeClr val="tx1"/>
              </a:buClr>
              <a:buFont typeface="Wingdings" pitchFamily="2" charset="2"/>
              <a:buAutoNum type="arabicPeriod" startAt="7"/>
            </a:pPr>
            <a:r>
              <a:rPr lang="en-US" sz="1900">
                <a:solidFill>
                  <a:schemeClr val="bg2"/>
                </a:solidFill>
                <a:effectLst/>
                <a:latin typeface="Arial" charset="0"/>
              </a:rPr>
              <a:t>Intangible</a:t>
            </a:r>
          </a:p>
          <a:p>
            <a:pPr marL="533400" indent="-533400" algn="l">
              <a:lnSpc>
                <a:spcPct val="120000"/>
              </a:lnSpc>
              <a:spcBef>
                <a:spcPct val="30000"/>
              </a:spcBef>
              <a:buClr>
                <a:schemeClr val="tx1"/>
              </a:buClr>
              <a:buFont typeface="Wingdings" pitchFamily="2" charset="2"/>
              <a:buAutoNum type="arabicPeriod" startAt="7"/>
            </a:pPr>
            <a:r>
              <a:rPr lang="en-US" sz="1900">
                <a:solidFill>
                  <a:schemeClr val="bg2"/>
                </a:solidFill>
                <a:effectLst/>
                <a:latin typeface="Arial" charset="0"/>
              </a:rPr>
              <a:t>Not recorded</a:t>
            </a:r>
          </a:p>
          <a:p>
            <a:pPr marL="533400" indent="-533400" algn="l">
              <a:lnSpc>
                <a:spcPct val="120000"/>
              </a:lnSpc>
              <a:spcBef>
                <a:spcPct val="30000"/>
              </a:spcBef>
              <a:buClr>
                <a:schemeClr val="tx1"/>
              </a:buClr>
              <a:buFont typeface="Wingdings" pitchFamily="2" charset="2"/>
              <a:buAutoNum type="arabicPeriod" startAt="7"/>
            </a:pPr>
            <a:r>
              <a:rPr lang="en-US" sz="1900">
                <a:solidFill>
                  <a:schemeClr val="bg2"/>
                </a:solidFill>
                <a:effectLst/>
                <a:latin typeface="Arial" charset="0"/>
              </a:rPr>
              <a:t>R&amp;D expense</a:t>
            </a:r>
          </a:p>
          <a:p>
            <a:pPr marL="533400" indent="-533400" algn="l">
              <a:lnSpc>
                <a:spcPct val="120000"/>
              </a:lnSpc>
              <a:spcBef>
                <a:spcPct val="30000"/>
              </a:spcBef>
              <a:buClr>
                <a:schemeClr val="tx1"/>
              </a:buClr>
              <a:buFont typeface="Wingdings" pitchFamily="2" charset="2"/>
              <a:buAutoNum type="arabicPeriod" startAt="2"/>
            </a:pPr>
            <a:endParaRPr lang="en-US" sz="1900">
              <a:solidFill>
                <a:schemeClr val="bg2"/>
              </a:solidFill>
              <a:effectLst/>
              <a:latin typeface="Arial" charset="0"/>
            </a:endParaRPr>
          </a:p>
        </p:txBody>
      </p:sp>
      <p:sp>
        <p:nvSpPr>
          <p:cNvPr id="1160209" name="Rectangle 17"/>
          <p:cNvSpPr>
            <a:spLocks noChangeArrowheads="1"/>
          </p:cNvSpPr>
          <p:nvPr/>
        </p:nvSpPr>
        <p:spPr bwMode="auto">
          <a:xfrm>
            <a:off x="152400" y="1371600"/>
            <a:ext cx="4953000" cy="381000"/>
          </a:xfrm>
          <a:prstGeom prst="rect">
            <a:avLst/>
          </a:prstGeom>
          <a:solidFill>
            <a:srgbClr val="FFFF99"/>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42900" indent="-342900">
              <a:spcBef>
                <a:spcPct val="20000"/>
              </a:spcBef>
              <a:buClr>
                <a:schemeClr val="accent2"/>
              </a:buClr>
              <a:buSzPct val="75000"/>
              <a:buFont typeface="Wingdings" pitchFamily="2" charset="2"/>
              <a:buNone/>
            </a:pPr>
            <a:r>
              <a:rPr lang="en-US" sz="2000">
                <a:solidFill>
                  <a:schemeClr val="bg2"/>
                </a:solidFill>
                <a:effectLst>
                  <a:outerShdw blurRad="38100" dist="38100" dir="2700000" algn="tl">
                    <a:srgbClr val="FFFFFF"/>
                  </a:outerShdw>
                </a:effectLst>
                <a:latin typeface="Arial" charset="0"/>
              </a:rPr>
              <a:t>Item</a:t>
            </a:r>
          </a:p>
        </p:txBody>
      </p:sp>
      <p:sp>
        <p:nvSpPr>
          <p:cNvPr id="1160210" name="Rectangle 18"/>
          <p:cNvSpPr>
            <a:spLocks noChangeArrowheads="1"/>
          </p:cNvSpPr>
          <p:nvPr/>
        </p:nvSpPr>
        <p:spPr bwMode="auto">
          <a:xfrm>
            <a:off x="5257800" y="1371600"/>
            <a:ext cx="3657600" cy="381000"/>
          </a:xfrm>
          <a:prstGeom prst="rect">
            <a:avLst/>
          </a:prstGeom>
          <a:solidFill>
            <a:srgbClr val="FFFF99"/>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42900" indent="-342900">
              <a:spcBef>
                <a:spcPct val="20000"/>
              </a:spcBef>
              <a:buClr>
                <a:schemeClr val="accent2"/>
              </a:buClr>
              <a:buSzPct val="75000"/>
              <a:buFont typeface="Wingdings" pitchFamily="2" charset="2"/>
              <a:buNone/>
            </a:pPr>
            <a:r>
              <a:rPr lang="en-US" sz="2000">
                <a:solidFill>
                  <a:schemeClr val="bg2"/>
                </a:solidFill>
                <a:effectLst>
                  <a:outerShdw blurRad="38100" dist="38100" dir="2700000" algn="tl">
                    <a:srgbClr val="FFFFFF"/>
                  </a:outerShdw>
                </a:effectLst>
                <a:latin typeface="Arial" charset="0"/>
              </a:rPr>
              <a:t>Classification</a:t>
            </a:r>
          </a:p>
        </p:txBody>
      </p:sp>
    </p:spTree>
    <p:extLst>
      <p:ext uri="{BB962C8B-B14F-4D97-AF65-F5344CB8AC3E}">
        <p14:creationId xmlns:p14="http://schemas.microsoft.com/office/powerpoint/2010/main" val="2891413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0206">
                                            <p:txEl>
                                              <p:pRg st="0" end="0"/>
                                            </p:txEl>
                                          </p:spTgt>
                                        </p:tgtEl>
                                        <p:attrNameLst>
                                          <p:attrName>style.visibility</p:attrName>
                                        </p:attrNameLst>
                                      </p:cBhvr>
                                      <p:to>
                                        <p:strVal val="visible"/>
                                      </p:to>
                                    </p:set>
                                    <p:animEffect transition="in" filter="wipe(left)">
                                      <p:cBhvr>
                                        <p:cTn id="7" dur="500"/>
                                        <p:tgtEl>
                                          <p:spTgt spid="1160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0206">
                                            <p:txEl>
                                              <p:pRg st="1" end="1"/>
                                            </p:txEl>
                                          </p:spTgt>
                                        </p:tgtEl>
                                        <p:attrNameLst>
                                          <p:attrName>style.visibility</p:attrName>
                                        </p:attrNameLst>
                                      </p:cBhvr>
                                      <p:to>
                                        <p:strVal val="visible"/>
                                      </p:to>
                                    </p:set>
                                    <p:animEffect transition="in" filter="wipe(left)">
                                      <p:cBhvr>
                                        <p:cTn id="12" dur="500"/>
                                        <p:tgtEl>
                                          <p:spTgt spid="11602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0206">
                                            <p:txEl>
                                              <p:pRg st="2" end="2"/>
                                            </p:txEl>
                                          </p:spTgt>
                                        </p:tgtEl>
                                        <p:attrNameLst>
                                          <p:attrName>style.visibility</p:attrName>
                                        </p:attrNameLst>
                                      </p:cBhvr>
                                      <p:to>
                                        <p:strVal val="visible"/>
                                      </p:to>
                                    </p:set>
                                    <p:animEffect transition="in" filter="wipe(left)">
                                      <p:cBhvr>
                                        <p:cTn id="17" dur="500"/>
                                        <p:tgtEl>
                                          <p:spTgt spid="11602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60206">
                                            <p:txEl>
                                              <p:pRg st="3" end="3"/>
                                            </p:txEl>
                                          </p:spTgt>
                                        </p:tgtEl>
                                        <p:attrNameLst>
                                          <p:attrName>style.visibility</p:attrName>
                                        </p:attrNameLst>
                                      </p:cBhvr>
                                      <p:to>
                                        <p:strVal val="visible"/>
                                      </p:to>
                                    </p:set>
                                    <p:animEffect transition="in" filter="wipe(left)">
                                      <p:cBhvr>
                                        <p:cTn id="22" dur="500"/>
                                        <p:tgtEl>
                                          <p:spTgt spid="11602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60206">
                                            <p:txEl>
                                              <p:pRg st="4" end="4"/>
                                            </p:txEl>
                                          </p:spTgt>
                                        </p:tgtEl>
                                        <p:attrNameLst>
                                          <p:attrName>style.visibility</p:attrName>
                                        </p:attrNameLst>
                                      </p:cBhvr>
                                      <p:to>
                                        <p:strVal val="visible"/>
                                      </p:to>
                                    </p:set>
                                    <p:animEffect transition="in" filter="wipe(left)">
                                      <p:cBhvr>
                                        <p:cTn id="27" dur="500"/>
                                        <p:tgtEl>
                                          <p:spTgt spid="11602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60206">
                                            <p:txEl>
                                              <p:pRg st="5" end="5"/>
                                            </p:txEl>
                                          </p:spTgt>
                                        </p:tgtEl>
                                        <p:attrNameLst>
                                          <p:attrName>style.visibility</p:attrName>
                                        </p:attrNameLst>
                                      </p:cBhvr>
                                      <p:to>
                                        <p:strVal val="visible"/>
                                      </p:to>
                                    </p:set>
                                    <p:animEffect transition="in" filter="wipe(left)">
                                      <p:cBhvr>
                                        <p:cTn id="32" dur="500"/>
                                        <p:tgtEl>
                                          <p:spTgt spid="11602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206"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1219" name="Rectangle 3"/>
          <p:cNvSpPr>
            <a:spLocks noChangeArrowheads="1"/>
          </p:cNvSpPr>
          <p:nvPr/>
        </p:nvSpPr>
        <p:spPr bwMode="auto">
          <a:xfrm>
            <a:off x="152400" y="1905000"/>
            <a:ext cx="5029200" cy="4038600"/>
          </a:xfrm>
          <a:prstGeom prst="rect">
            <a:avLst/>
          </a:prstGeom>
          <a:noFill/>
          <a:ln w="12700" algn="ctr">
            <a:noFill/>
            <a:miter lim="800000"/>
            <a:headEnd/>
            <a:tailEnd/>
          </a:ln>
          <a:effectLst/>
        </p:spPr>
        <p:txBody>
          <a:bodyPr lIns="90488" tIns="44450" rIns="90488" bIns="44450"/>
          <a:lstStyle/>
          <a:p>
            <a:pPr marL="533400" indent="-533400" algn="l">
              <a:lnSpc>
                <a:spcPct val="120000"/>
              </a:lnSpc>
              <a:spcBef>
                <a:spcPct val="30000"/>
              </a:spcBef>
              <a:buClr>
                <a:schemeClr val="tx1"/>
              </a:buClr>
              <a:buFont typeface="Wingdings" pitchFamily="2" charset="2"/>
              <a:buAutoNum type="arabicPeriod" startAt="13"/>
            </a:pPr>
            <a:r>
              <a:rPr lang="en-US" sz="1900">
                <a:solidFill>
                  <a:schemeClr val="bg2"/>
                </a:solidFill>
                <a:effectLst/>
                <a:latin typeface="Arial" charset="0"/>
              </a:rPr>
              <a:t>Goodwill acquired in the purchase	     of a business.</a:t>
            </a:r>
          </a:p>
          <a:p>
            <a:pPr marL="533400" indent="-533400" algn="l">
              <a:lnSpc>
                <a:spcPct val="120000"/>
              </a:lnSpc>
              <a:spcBef>
                <a:spcPct val="30000"/>
              </a:spcBef>
              <a:buClr>
                <a:schemeClr val="tx1"/>
              </a:buClr>
              <a:buFont typeface="Wingdings" pitchFamily="2" charset="2"/>
              <a:buAutoNum type="arabicPeriod" startAt="13"/>
            </a:pPr>
            <a:r>
              <a:rPr lang="en-US" sz="1900">
                <a:solidFill>
                  <a:schemeClr val="bg2"/>
                </a:solidFill>
                <a:effectLst/>
                <a:latin typeface="Arial" charset="0"/>
              </a:rPr>
              <a:t>Cost of developing a patent.</a:t>
            </a:r>
          </a:p>
          <a:p>
            <a:pPr marL="533400" indent="-533400" algn="l">
              <a:lnSpc>
                <a:spcPct val="120000"/>
              </a:lnSpc>
              <a:spcBef>
                <a:spcPct val="30000"/>
              </a:spcBef>
              <a:buClr>
                <a:schemeClr val="tx1"/>
              </a:buClr>
              <a:buFont typeface="Wingdings" pitchFamily="2" charset="2"/>
              <a:buAutoNum type="arabicPeriod" startAt="13"/>
            </a:pPr>
            <a:r>
              <a:rPr lang="en-US" sz="1900">
                <a:solidFill>
                  <a:schemeClr val="bg2"/>
                </a:solidFill>
                <a:effectLst/>
                <a:latin typeface="Arial" charset="0"/>
              </a:rPr>
              <a:t>Cost of purchasing a patent from	     an inventor.</a:t>
            </a:r>
          </a:p>
          <a:p>
            <a:pPr marL="533400" indent="-533400" algn="l">
              <a:lnSpc>
                <a:spcPct val="120000"/>
              </a:lnSpc>
              <a:spcBef>
                <a:spcPct val="30000"/>
              </a:spcBef>
              <a:buClr>
                <a:schemeClr val="tx1"/>
              </a:buClr>
              <a:buFont typeface="Wingdings" pitchFamily="2" charset="2"/>
              <a:buAutoNum type="arabicPeriod" startAt="13"/>
            </a:pPr>
            <a:r>
              <a:rPr lang="en-US" sz="1900">
                <a:solidFill>
                  <a:schemeClr val="bg2"/>
                </a:solidFill>
                <a:effectLst/>
                <a:latin typeface="Arial" charset="0"/>
              </a:rPr>
              <a:t>Legal costs incurred in securing a	     patent.</a:t>
            </a:r>
          </a:p>
          <a:p>
            <a:pPr marL="533400" indent="-533400" algn="l">
              <a:lnSpc>
                <a:spcPct val="120000"/>
              </a:lnSpc>
              <a:spcBef>
                <a:spcPct val="30000"/>
              </a:spcBef>
              <a:buClr>
                <a:schemeClr val="tx1"/>
              </a:buClr>
              <a:buFont typeface="Wingdings" pitchFamily="2" charset="2"/>
              <a:buAutoNum type="arabicPeriod" startAt="13"/>
            </a:pPr>
            <a:r>
              <a:rPr lang="en-US" sz="1900">
                <a:solidFill>
                  <a:schemeClr val="bg2"/>
                </a:solidFill>
                <a:effectLst/>
                <a:latin typeface="Arial" charset="0"/>
              </a:rPr>
              <a:t>Unrecovered costs of a successful legal suit to protect the patent.</a:t>
            </a:r>
          </a:p>
        </p:txBody>
      </p:sp>
      <p:sp>
        <p:nvSpPr>
          <p:cNvPr id="1161222" name="Rectangle 6"/>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Research and Development Costs</a:t>
            </a:r>
          </a:p>
        </p:txBody>
      </p:sp>
      <p:sp>
        <p:nvSpPr>
          <p:cNvPr id="1161229" name="Text Box 13"/>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9  Describe the accounting for research and development and similar costs.</a:t>
            </a:r>
          </a:p>
        </p:txBody>
      </p:sp>
      <p:sp>
        <p:nvSpPr>
          <p:cNvPr id="1161231" name="Rectangle 15"/>
          <p:cNvSpPr>
            <a:spLocks noChangeArrowheads="1"/>
          </p:cNvSpPr>
          <p:nvPr/>
        </p:nvSpPr>
        <p:spPr bwMode="auto">
          <a:xfrm>
            <a:off x="5334000" y="1905000"/>
            <a:ext cx="3657600" cy="4038600"/>
          </a:xfrm>
          <a:prstGeom prst="rect">
            <a:avLst/>
          </a:prstGeom>
          <a:noFill/>
          <a:ln w="12700">
            <a:noFill/>
            <a:miter lim="800000"/>
            <a:headEnd/>
            <a:tailEnd/>
          </a:ln>
          <a:effectLst/>
        </p:spPr>
        <p:txBody>
          <a:bodyPr lIns="90488" tIns="44450" rIns="90488" bIns="44450"/>
          <a:lstStyle/>
          <a:p>
            <a:pPr marL="533400" indent="-533400" algn="l">
              <a:lnSpc>
                <a:spcPct val="120000"/>
              </a:lnSpc>
              <a:spcBef>
                <a:spcPct val="30000"/>
              </a:spcBef>
              <a:buClr>
                <a:schemeClr val="tx1"/>
              </a:buClr>
              <a:buFont typeface="Wingdings" pitchFamily="2" charset="2"/>
              <a:buAutoNum type="arabicPeriod" startAt="13"/>
            </a:pPr>
            <a:r>
              <a:rPr lang="en-US" sz="1900">
                <a:solidFill>
                  <a:schemeClr val="bg2"/>
                </a:solidFill>
                <a:effectLst/>
                <a:latin typeface="Arial" charset="0"/>
              </a:rPr>
              <a:t>Intangible</a:t>
            </a:r>
          </a:p>
          <a:p>
            <a:pPr marL="533400" indent="-533400" algn="l">
              <a:lnSpc>
                <a:spcPct val="120000"/>
              </a:lnSpc>
              <a:spcBef>
                <a:spcPct val="30000"/>
              </a:spcBef>
              <a:buClr>
                <a:schemeClr val="tx1"/>
              </a:buClr>
              <a:buFont typeface="Wingdings" pitchFamily="2" charset="2"/>
              <a:buAutoNum type="arabicPeriod" startAt="13"/>
            </a:pPr>
            <a:r>
              <a:rPr lang="en-US" sz="1900">
                <a:solidFill>
                  <a:schemeClr val="bg2"/>
                </a:solidFill>
                <a:effectLst/>
                <a:latin typeface="Arial" charset="0"/>
              </a:rPr>
              <a:t>R&amp;D expense</a:t>
            </a:r>
          </a:p>
          <a:p>
            <a:pPr marL="533400" indent="-533400" algn="l">
              <a:lnSpc>
                <a:spcPct val="120000"/>
              </a:lnSpc>
              <a:spcBef>
                <a:spcPct val="30000"/>
              </a:spcBef>
              <a:buClr>
                <a:schemeClr val="tx1"/>
              </a:buClr>
              <a:buFont typeface="Wingdings" pitchFamily="2" charset="2"/>
              <a:buAutoNum type="arabicPeriod" startAt="13"/>
            </a:pPr>
            <a:r>
              <a:rPr lang="en-US" sz="1900">
                <a:solidFill>
                  <a:schemeClr val="bg2"/>
                </a:solidFill>
                <a:effectLst/>
                <a:latin typeface="Arial" charset="0"/>
              </a:rPr>
              <a:t>Intangible</a:t>
            </a:r>
          </a:p>
          <a:p>
            <a:pPr marL="533400" indent="-533400" algn="l">
              <a:lnSpc>
                <a:spcPct val="120000"/>
              </a:lnSpc>
              <a:spcBef>
                <a:spcPct val="30000"/>
              </a:spcBef>
              <a:buClr>
                <a:schemeClr val="tx1"/>
              </a:buClr>
              <a:buFont typeface="Wingdings" pitchFamily="2" charset="2"/>
              <a:buAutoNum type="arabicPeriod" startAt="13"/>
            </a:pPr>
            <a:r>
              <a:rPr lang="en-US" sz="1900">
                <a:solidFill>
                  <a:schemeClr val="bg2"/>
                </a:solidFill>
                <a:effectLst/>
                <a:latin typeface="Arial" charset="0"/>
              </a:rPr>
              <a:t>Intangible</a:t>
            </a:r>
          </a:p>
          <a:p>
            <a:pPr marL="533400" indent="-533400" algn="l">
              <a:lnSpc>
                <a:spcPct val="120000"/>
              </a:lnSpc>
              <a:spcBef>
                <a:spcPct val="30000"/>
              </a:spcBef>
              <a:buClr>
                <a:schemeClr val="tx1"/>
              </a:buClr>
              <a:buFont typeface="Wingdings" pitchFamily="2" charset="2"/>
              <a:buAutoNum type="arabicPeriod" startAt="13"/>
            </a:pPr>
            <a:r>
              <a:rPr lang="en-US" sz="1900">
                <a:solidFill>
                  <a:schemeClr val="bg2"/>
                </a:solidFill>
                <a:effectLst/>
                <a:latin typeface="Arial" charset="0"/>
              </a:rPr>
              <a:t>Intangible</a:t>
            </a:r>
          </a:p>
          <a:p>
            <a:pPr marL="533400" indent="-533400" algn="l">
              <a:lnSpc>
                <a:spcPct val="120000"/>
              </a:lnSpc>
              <a:spcBef>
                <a:spcPct val="30000"/>
              </a:spcBef>
              <a:buClr>
                <a:schemeClr val="tx1"/>
              </a:buClr>
              <a:buFont typeface="Wingdings" pitchFamily="2" charset="2"/>
              <a:buAutoNum type="arabicPeriod" startAt="2"/>
            </a:pPr>
            <a:endParaRPr lang="en-US" sz="1900">
              <a:solidFill>
                <a:schemeClr val="bg2"/>
              </a:solidFill>
              <a:effectLst/>
              <a:latin typeface="Arial" charset="0"/>
            </a:endParaRPr>
          </a:p>
        </p:txBody>
      </p:sp>
      <p:sp>
        <p:nvSpPr>
          <p:cNvPr id="1161233" name="Rectangle 17"/>
          <p:cNvSpPr>
            <a:spLocks noChangeArrowheads="1"/>
          </p:cNvSpPr>
          <p:nvPr/>
        </p:nvSpPr>
        <p:spPr bwMode="auto">
          <a:xfrm>
            <a:off x="152400" y="1371600"/>
            <a:ext cx="4953000" cy="381000"/>
          </a:xfrm>
          <a:prstGeom prst="rect">
            <a:avLst/>
          </a:prstGeom>
          <a:solidFill>
            <a:srgbClr val="FFFF99"/>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42900" indent="-342900">
              <a:spcBef>
                <a:spcPct val="20000"/>
              </a:spcBef>
              <a:buClr>
                <a:schemeClr val="accent2"/>
              </a:buClr>
              <a:buSzPct val="75000"/>
              <a:buFont typeface="Wingdings" pitchFamily="2" charset="2"/>
              <a:buNone/>
            </a:pPr>
            <a:r>
              <a:rPr lang="en-US" sz="2000">
                <a:solidFill>
                  <a:schemeClr val="bg2"/>
                </a:solidFill>
                <a:effectLst>
                  <a:outerShdw blurRad="38100" dist="38100" dir="2700000" algn="tl">
                    <a:srgbClr val="FFFFFF"/>
                  </a:outerShdw>
                </a:effectLst>
                <a:latin typeface="Arial" charset="0"/>
              </a:rPr>
              <a:t>Item</a:t>
            </a:r>
          </a:p>
        </p:txBody>
      </p:sp>
      <p:sp>
        <p:nvSpPr>
          <p:cNvPr id="1161234" name="Rectangle 18"/>
          <p:cNvSpPr>
            <a:spLocks noChangeArrowheads="1"/>
          </p:cNvSpPr>
          <p:nvPr/>
        </p:nvSpPr>
        <p:spPr bwMode="auto">
          <a:xfrm>
            <a:off x="5257800" y="1371600"/>
            <a:ext cx="3657600" cy="381000"/>
          </a:xfrm>
          <a:prstGeom prst="rect">
            <a:avLst/>
          </a:prstGeom>
          <a:solidFill>
            <a:srgbClr val="FFFF99"/>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42900" indent="-342900">
              <a:spcBef>
                <a:spcPct val="20000"/>
              </a:spcBef>
              <a:buClr>
                <a:schemeClr val="accent2"/>
              </a:buClr>
              <a:buSzPct val="75000"/>
              <a:buFont typeface="Wingdings" pitchFamily="2" charset="2"/>
              <a:buNone/>
            </a:pPr>
            <a:r>
              <a:rPr lang="en-US" sz="2000">
                <a:solidFill>
                  <a:schemeClr val="bg2"/>
                </a:solidFill>
                <a:effectLst>
                  <a:outerShdw blurRad="38100" dist="38100" dir="2700000" algn="tl">
                    <a:srgbClr val="FFFFFF"/>
                  </a:outerShdw>
                </a:effectLst>
                <a:latin typeface="Arial" charset="0"/>
              </a:rPr>
              <a:t>Classification</a:t>
            </a:r>
          </a:p>
        </p:txBody>
      </p:sp>
    </p:spTree>
    <p:extLst>
      <p:ext uri="{BB962C8B-B14F-4D97-AF65-F5344CB8AC3E}">
        <p14:creationId xmlns:p14="http://schemas.microsoft.com/office/powerpoint/2010/main" val="690107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1231">
                                            <p:txEl>
                                              <p:pRg st="0" end="0"/>
                                            </p:txEl>
                                          </p:spTgt>
                                        </p:tgtEl>
                                        <p:attrNameLst>
                                          <p:attrName>style.visibility</p:attrName>
                                        </p:attrNameLst>
                                      </p:cBhvr>
                                      <p:to>
                                        <p:strVal val="visible"/>
                                      </p:to>
                                    </p:set>
                                    <p:animEffect transition="in" filter="wipe(left)">
                                      <p:cBhvr>
                                        <p:cTn id="7" dur="500"/>
                                        <p:tgtEl>
                                          <p:spTgt spid="11612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1231">
                                            <p:txEl>
                                              <p:pRg st="1" end="1"/>
                                            </p:txEl>
                                          </p:spTgt>
                                        </p:tgtEl>
                                        <p:attrNameLst>
                                          <p:attrName>style.visibility</p:attrName>
                                        </p:attrNameLst>
                                      </p:cBhvr>
                                      <p:to>
                                        <p:strVal val="visible"/>
                                      </p:to>
                                    </p:set>
                                    <p:animEffect transition="in" filter="wipe(left)">
                                      <p:cBhvr>
                                        <p:cTn id="12" dur="500"/>
                                        <p:tgtEl>
                                          <p:spTgt spid="11612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1231">
                                            <p:txEl>
                                              <p:pRg st="2" end="2"/>
                                            </p:txEl>
                                          </p:spTgt>
                                        </p:tgtEl>
                                        <p:attrNameLst>
                                          <p:attrName>style.visibility</p:attrName>
                                        </p:attrNameLst>
                                      </p:cBhvr>
                                      <p:to>
                                        <p:strVal val="visible"/>
                                      </p:to>
                                    </p:set>
                                    <p:animEffect transition="in" filter="wipe(left)">
                                      <p:cBhvr>
                                        <p:cTn id="17" dur="500"/>
                                        <p:tgtEl>
                                          <p:spTgt spid="11612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61231">
                                            <p:txEl>
                                              <p:pRg st="3" end="3"/>
                                            </p:txEl>
                                          </p:spTgt>
                                        </p:tgtEl>
                                        <p:attrNameLst>
                                          <p:attrName>style.visibility</p:attrName>
                                        </p:attrNameLst>
                                      </p:cBhvr>
                                      <p:to>
                                        <p:strVal val="visible"/>
                                      </p:to>
                                    </p:set>
                                    <p:animEffect transition="in" filter="wipe(left)">
                                      <p:cBhvr>
                                        <p:cTn id="22" dur="500"/>
                                        <p:tgtEl>
                                          <p:spTgt spid="11612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61231">
                                            <p:txEl>
                                              <p:pRg st="4" end="4"/>
                                            </p:txEl>
                                          </p:spTgt>
                                        </p:tgtEl>
                                        <p:attrNameLst>
                                          <p:attrName>style.visibility</p:attrName>
                                        </p:attrNameLst>
                                      </p:cBhvr>
                                      <p:to>
                                        <p:strVal val="visible"/>
                                      </p:to>
                                    </p:set>
                                    <p:animEffect transition="in" filter="wipe(left)">
                                      <p:cBhvr>
                                        <p:cTn id="27" dur="500"/>
                                        <p:tgtEl>
                                          <p:spTgt spid="11612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123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2243" name="Rectangle 3"/>
          <p:cNvSpPr>
            <a:spLocks noChangeArrowheads="1"/>
          </p:cNvSpPr>
          <p:nvPr/>
        </p:nvSpPr>
        <p:spPr bwMode="auto">
          <a:xfrm>
            <a:off x="152400" y="1905000"/>
            <a:ext cx="5029200" cy="3263900"/>
          </a:xfrm>
          <a:prstGeom prst="rect">
            <a:avLst/>
          </a:prstGeom>
          <a:noFill/>
          <a:ln w="12700" algn="ctr">
            <a:noFill/>
            <a:miter lim="800000"/>
            <a:headEnd/>
            <a:tailEnd/>
          </a:ln>
          <a:effectLst/>
        </p:spPr>
        <p:txBody>
          <a:bodyPr lIns="90488" tIns="44450" rIns="90488" bIns="44450"/>
          <a:lstStyle/>
          <a:p>
            <a:pPr marL="533400" indent="-533400" algn="l">
              <a:lnSpc>
                <a:spcPct val="120000"/>
              </a:lnSpc>
              <a:spcBef>
                <a:spcPct val="30000"/>
              </a:spcBef>
              <a:buClr>
                <a:schemeClr val="tx1"/>
              </a:buClr>
              <a:buFont typeface="Wingdings" pitchFamily="2" charset="2"/>
              <a:buAutoNum type="arabicPeriod" startAt="18"/>
            </a:pPr>
            <a:r>
              <a:rPr lang="en-US" sz="1900">
                <a:solidFill>
                  <a:schemeClr val="bg2"/>
                </a:solidFill>
                <a:effectLst/>
                <a:latin typeface="Arial" charset="0"/>
              </a:rPr>
              <a:t>Cost of conceptual formulation of	     possible product alternatives.</a:t>
            </a:r>
          </a:p>
          <a:p>
            <a:pPr marL="533400" indent="-533400" algn="l">
              <a:lnSpc>
                <a:spcPct val="120000"/>
              </a:lnSpc>
              <a:spcBef>
                <a:spcPct val="30000"/>
              </a:spcBef>
              <a:buClr>
                <a:schemeClr val="tx1"/>
              </a:buClr>
              <a:buFont typeface="Wingdings" pitchFamily="2" charset="2"/>
              <a:buAutoNum type="arabicPeriod" startAt="18"/>
            </a:pPr>
            <a:r>
              <a:rPr lang="en-US" sz="1900">
                <a:solidFill>
                  <a:schemeClr val="bg2"/>
                </a:solidFill>
                <a:effectLst/>
                <a:latin typeface="Arial" charset="0"/>
              </a:rPr>
              <a:t>Cost of purchasing a copyright.</a:t>
            </a:r>
          </a:p>
          <a:p>
            <a:pPr marL="533400" indent="-533400" algn="l">
              <a:lnSpc>
                <a:spcPct val="120000"/>
              </a:lnSpc>
              <a:spcBef>
                <a:spcPct val="30000"/>
              </a:spcBef>
              <a:buClr>
                <a:schemeClr val="tx1"/>
              </a:buClr>
              <a:buFont typeface="Wingdings" pitchFamily="2" charset="2"/>
              <a:buAutoNum type="arabicPeriod" startAt="18"/>
            </a:pPr>
            <a:r>
              <a:rPr lang="en-US" sz="1900">
                <a:solidFill>
                  <a:schemeClr val="bg2"/>
                </a:solidFill>
                <a:effectLst/>
                <a:latin typeface="Arial" charset="0"/>
              </a:rPr>
              <a:t>Development costs incurred after achieving economic viability.</a:t>
            </a:r>
          </a:p>
          <a:p>
            <a:pPr marL="533400" indent="-533400" algn="l">
              <a:lnSpc>
                <a:spcPct val="120000"/>
              </a:lnSpc>
              <a:spcBef>
                <a:spcPct val="30000"/>
              </a:spcBef>
              <a:buClr>
                <a:schemeClr val="tx1"/>
              </a:buClr>
              <a:buFont typeface="Wingdings" pitchFamily="2" charset="2"/>
              <a:buAutoNum type="arabicPeriod" startAt="18"/>
            </a:pPr>
            <a:r>
              <a:rPr lang="en-US" sz="1900">
                <a:solidFill>
                  <a:schemeClr val="bg2"/>
                </a:solidFill>
                <a:effectLst/>
                <a:latin typeface="Arial" charset="0"/>
              </a:rPr>
              <a:t>Long-term receivables.</a:t>
            </a:r>
          </a:p>
          <a:p>
            <a:pPr marL="533400" indent="-533400" algn="l">
              <a:lnSpc>
                <a:spcPct val="120000"/>
              </a:lnSpc>
              <a:spcBef>
                <a:spcPct val="30000"/>
              </a:spcBef>
              <a:buClr>
                <a:schemeClr val="tx1"/>
              </a:buClr>
              <a:buFont typeface="Wingdings" pitchFamily="2" charset="2"/>
              <a:buAutoNum type="arabicPeriod" startAt="18"/>
            </a:pPr>
            <a:r>
              <a:rPr lang="en-US" sz="1900">
                <a:solidFill>
                  <a:schemeClr val="bg2"/>
                </a:solidFill>
                <a:effectLst/>
                <a:latin typeface="Arial" charset="0"/>
              </a:rPr>
              <a:t>Cost of developing a trademark.</a:t>
            </a:r>
          </a:p>
          <a:p>
            <a:pPr marL="533400" indent="-533400" algn="l">
              <a:lnSpc>
                <a:spcPct val="120000"/>
              </a:lnSpc>
              <a:spcBef>
                <a:spcPct val="30000"/>
              </a:spcBef>
              <a:buClr>
                <a:schemeClr val="tx1"/>
              </a:buClr>
              <a:buFont typeface="Wingdings" pitchFamily="2" charset="2"/>
              <a:buAutoNum type="arabicPeriod" startAt="18"/>
            </a:pPr>
            <a:r>
              <a:rPr lang="en-US" sz="1900">
                <a:solidFill>
                  <a:schemeClr val="bg2"/>
                </a:solidFill>
                <a:effectLst/>
                <a:latin typeface="Arial" charset="0"/>
              </a:rPr>
              <a:t>Cost of purchasing a trademark.</a:t>
            </a:r>
          </a:p>
        </p:txBody>
      </p:sp>
      <p:sp>
        <p:nvSpPr>
          <p:cNvPr id="1162246" name="Rectangle 6"/>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Research and Development Costs</a:t>
            </a:r>
          </a:p>
        </p:txBody>
      </p:sp>
      <p:sp>
        <p:nvSpPr>
          <p:cNvPr id="1162254" name="Rectangle 14"/>
          <p:cNvSpPr>
            <a:spLocks noChangeArrowheads="1"/>
          </p:cNvSpPr>
          <p:nvPr/>
        </p:nvSpPr>
        <p:spPr bwMode="auto">
          <a:xfrm>
            <a:off x="5334000" y="1905000"/>
            <a:ext cx="3657600" cy="3416300"/>
          </a:xfrm>
          <a:prstGeom prst="rect">
            <a:avLst/>
          </a:prstGeom>
          <a:noFill/>
          <a:ln w="12700">
            <a:noFill/>
            <a:miter lim="800000"/>
            <a:headEnd/>
            <a:tailEnd/>
          </a:ln>
          <a:effectLst/>
        </p:spPr>
        <p:txBody>
          <a:bodyPr lIns="90488" tIns="44450" rIns="90488" bIns="44450"/>
          <a:lstStyle/>
          <a:p>
            <a:pPr marL="533400" indent="-533400" algn="l">
              <a:lnSpc>
                <a:spcPct val="120000"/>
              </a:lnSpc>
              <a:spcBef>
                <a:spcPct val="30000"/>
              </a:spcBef>
              <a:buClr>
                <a:schemeClr val="tx1"/>
              </a:buClr>
              <a:buFont typeface="Wingdings" pitchFamily="2" charset="2"/>
              <a:buAutoNum type="arabicPeriod" startAt="18"/>
            </a:pPr>
            <a:r>
              <a:rPr lang="en-US" sz="1900">
                <a:solidFill>
                  <a:schemeClr val="bg2"/>
                </a:solidFill>
                <a:effectLst/>
                <a:latin typeface="Arial" charset="0"/>
              </a:rPr>
              <a:t>R&amp;D expense</a:t>
            </a:r>
          </a:p>
          <a:p>
            <a:pPr marL="533400" indent="-533400" algn="l">
              <a:lnSpc>
                <a:spcPct val="120000"/>
              </a:lnSpc>
              <a:spcBef>
                <a:spcPct val="30000"/>
              </a:spcBef>
              <a:buClr>
                <a:schemeClr val="tx1"/>
              </a:buClr>
              <a:buFont typeface="Wingdings" pitchFamily="2" charset="2"/>
              <a:buAutoNum type="arabicPeriod" startAt="18"/>
            </a:pPr>
            <a:r>
              <a:rPr lang="en-US" sz="1900">
                <a:solidFill>
                  <a:schemeClr val="bg2"/>
                </a:solidFill>
                <a:effectLst/>
                <a:latin typeface="Arial" charset="0"/>
              </a:rPr>
              <a:t>Intangible</a:t>
            </a:r>
          </a:p>
          <a:p>
            <a:pPr marL="533400" indent="-533400" algn="l">
              <a:lnSpc>
                <a:spcPct val="120000"/>
              </a:lnSpc>
              <a:spcBef>
                <a:spcPct val="30000"/>
              </a:spcBef>
              <a:buClr>
                <a:schemeClr val="tx1"/>
              </a:buClr>
              <a:buFont typeface="Wingdings" pitchFamily="2" charset="2"/>
              <a:buAutoNum type="arabicPeriod" startAt="18"/>
            </a:pPr>
            <a:r>
              <a:rPr lang="en-US" sz="1900">
                <a:solidFill>
                  <a:schemeClr val="bg2"/>
                </a:solidFill>
                <a:effectLst/>
                <a:latin typeface="Arial" charset="0"/>
              </a:rPr>
              <a:t>Intangible</a:t>
            </a:r>
          </a:p>
          <a:p>
            <a:pPr marL="533400" indent="-533400" algn="l">
              <a:lnSpc>
                <a:spcPct val="120000"/>
              </a:lnSpc>
              <a:spcBef>
                <a:spcPct val="30000"/>
              </a:spcBef>
              <a:buClr>
                <a:schemeClr val="tx1"/>
              </a:buClr>
              <a:buFont typeface="Wingdings" pitchFamily="2" charset="2"/>
              <a:buAutoNum type="arabicPeriod" startAt="18"/>
            </a:pPr>
            <a:r>
              <a:rPr lang="en-US" sz="1900">
                <a:solidFill>
                  <a:schemeClr val="bg2"/>
                </a:solidFill>
                <a:effectLst/>
                <a:latin typeface="Arial" charset="0"/>
              </a:rPr>
              <a:t>Long-term investment</a:t>
            </a:r>
          </a:p>
          <a:p>
            <a:pPr marL="533400" indent="-533400" algn="l">
              <a:lnSpc>
                <a:spcPct val="120000"/>
              </a:lnSpc>
              <a:spcBef>
                <a:spcPct val="30000"/>
              </a:spcBef>
              <a:buClr>
                <a:schemeClr val="tx1"/>
              </a:buClr>
              <a:buFont typeface="Wingdings" pitchFamily="2" charset="2"/>
              <a:buAutoNum type="arabicPeriod" startAt="18"/>
            </a:pPr>
            <a:r>
              <a:rPr lang="en-US" sz="1900">
                <a:solidFill>
                  <a:schemeClr val="bg2"/>
                </a:solidFill>
                <a:effectLst/>
                <a:latin typeface="Arial" charset="0"/>
              </a:rPr>
              <a:t>Expense</a:t>
            </a:r>
          </a:p>
          <a:p>
            <a:pPr marL="533400" indent="-533400" algn="l">
              <a:lnSpc>
                <a:spcPct val="120000"/>
              </a:lnSpc>
              <a:spcBef>
                <a:spcPct val="30000"/>
              </a:spcBef>
              <a:buClr>
                <a:schemeClr val="tx1"/>
              </a:buClr>
              <a:buFont typeface="Wingdings" pitchFamily="2" charset="2"/>
              <a:buAutoNum type="arabicPeriod" startAt="18"/>
            </a:pPr>
            <a:r>
              <a:rPr lang="en-US" sz="1900">
                <a:solidFill>
                  <a:schemeClr val="bg2"/>
                </a:solidFill>
                <a:effectLst/>
                <a:latin typeface="Arial" charset="0"/>
              </a:rPr>
              <a:t>Intangible</a:t>
            </a:r>
          </a:p>
          <a:p>
            <a:pPr marL="533400" indent="-533400" algn="l">
              <a:lnSpc>
                <a:spcPct val="120000"/>
              </a:lnSpc>
              <a:spcBef>
                <a:spcPct val="30000"/>
              </a:spcBef>
              <a:buClr>
                <a:schemeClr val="tx1"/>
              </a:buClr>
              <a:buFont typeface="Wingdings" pitchFamily="2" charset="2"/>
              <a:buAutoNum type="arabicPeriod" startAt="2"/>
            </a:pPr>
            <a:endParaRPr lang="en-US" sz="1900">
              <a:solidFill>
                <a:schemeClr val="bg2"/>
              </a:solidFill>
              <a:effectLst/>
              <a:latin typeface="Arial" charset="0"/>
            </a:endParaRPr>
          </a:p>
        </p:txBody>
      </p:sp>
      <p:sp>
        <p:nvSpPr>
          <p:cNvPr id="1162256" name="Rectangle 16"/>
          <p:cNvSpPr>
            <a:spLocks noChangeArrowheads="1"/>
          </p:cNvSpPr>
          <p:nvPr/>
        </p:nvSpPr>
        <p:spPr bwMode="auto">
          <a:xfrm>
            <a:off x="152400" y="1371600"/>
            <a:ext cx="4953000" cy="381000"/>
          </a:xfrm>
          <a:prstGeom prst="rect">
            <a:avLst/>
          </a:prstGeom>
          <a:solidFill>
            <a:srgbClr val="FFFF99"/>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42900" indent="-342900">
              <a:spcBef>
                <a:spcPct val="20000"/>
              </a:spcBef>
              <a:buClr>
                <a:schemeClr val="accent2"/>
              </a:buClr>
              <a:buSzPct val="75000"/>
              <a:buFont typeface="Wingdings" pitchFamily="2" charset="2"/>
              <a:buNone/>
            </a:pPr>
            <a:r>
              <a:rPr lang="en-US" sz="2000">
                <a:solidFill>
                  <a:schemeClr val="bg2"/>
                </a:solidFill>
                <a:effectLst>
                  <a:outerShdw blurRad="38100" dist="38100" dir="2700000" algn="tl">
                    <a:srgbClr val="FFFFFF"/>
                  </a:outerShdw>
                </a:effectLst>
                <a:latin typeface="Arial" charset="0"/>
              </a:rPr>
              <a:t>Item</a:t>
            </a:r>
          </a:p>
        </p:txBody>
      </p:sp>
      <p:sp>
        <p:nvSpPr>
          <p:cNvPr id="1162257" name="Rectangle 17"/>
          <p:cNvSpPr>
            <a:spLocks noChangeArrowheads="1"/>
          </p:cNvSpPr>
          <p:nvPr/>
        </p:nvSpPr>
        <p:spPr bwMode="auto">
          <a:xfrm>
            <a:off x="5257800" y="1371600"/>
            <a:ext cx="3657600" cy="381000"/>
          </a:xfrm>
          <a:prstGeom prst="rect">
            <a:avLst/>
          </a:prstGeom>
          <a:solidFill>
            <a:srgbClr val="FFFF99"/>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42900" indent="-342900">
              <a:spcBef>
                <a:spcPct val="20000"/>
              </a:spcBef>
              <a:buClr>
                <a:schemeClr val="accent2"/>
              </a:buClr>
              <a:buSzPct val="75000"/>
              <a:buFont typeface="Wingdings" pitchFamily="2" charset="2"/>
              <a:buNone/>
            </a:pPr>
            <a:r>
              <a:rPr lang="en-US" sz="2000">
                <a:solidFill>
                  <a:schemeClr val="bg2"/>
                </a:solidFill>
                <a:effectLst>
                  <a:outerShdw blurRad="38100" dist="38100" dir="2700000" algn="tl">
                    <a:srgbClr val="FFFFFF"/>
                  </a:outerShdw>
                </a:effectLst>
                <a:latin typeface="Arial" charset="0"/>
              </a:rPr>
              <a:t>Classification</a:t>
            </a:r>
          </a:p>
        </p:txBody>
      </p:sp>
      <p:sp>
        <p:nvSpPr>
          <p:cNvPr id="1162258" name="Text Box 18"/>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9  Describe the accounting for research and development and similar costs.</a:t>
            </a:r>
          </a:p>
        </p:txBody>
      </p:sp>
    </p:spTree>
    <p:extLst>
      <p:ext uri="{BB962C8B-B14F-4D97-AF65-F5344CB8AC3E}">
        <p14:creationId xmlns:p14="http://schemas.microsoft.com/office/powerpoint/2010/main" val="3887847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2254">
                                            <p:txEl>
                                              <p:pRg st="0" end="0"/>
                                            </p:txEl>
                                          </p:spTgt>
                                        </p:tgtEl>
                                        <p:attrNameLst>
                                          <p:attrName>style.visibility</p:attrName>
                                        </p:attrNameLst>
                                      </p:cBhvr>
                                      <p:to>
                                        <p:strVal val="visible"/>
                                      </p:to>
                                    </p:set>
                                    <p:animEffect transition="in" filter="wipe(left)">
                                      <p:cBhvr>
                                        <p:cTn id="7" dur="500"/>
                                        <p:tgtEl>
                                          <p:spTgt spid="1162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2254">
                                            <p:txEl>
                                              <p:pRg st="1" end="1"/>
                                            </p:txEl>
                                          </p:spTgt>
                                        </p:tgtEl>
                                        <p:attrNameLst>
                                          <p:attrName>style.visibility</p:attrName>
                                        </p:attrNameLst>
                                      </p:cBhvr>
                                      <p:to>
                                        <p:strVal val="visible"/>
                                      </p:to>
                                    </p:set>
                                    <p:animEffect transition="in" filter="wipe(left)">
                                      <p:cBhvr>
                                        <p:cTn id="12" dur="500"/>
                                        <p:tgtEl>
                                          <p:spTgt spid="11622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2254">
                                            <p:txEl>
                                              <p:pRg st="2" end="2"/>
                                            </p:txEl>
                                          </p:spTgt>
                                        </p:tgtEl>
                                        <p:attrNameLst>
                                          <p:attrName>style.visibility</p:attrName>
                                        </p:attrNameLst>
                                      </p:cBhvr>
                                      <p:to>
                                        <p:strVal val="visible"/>
                                      </p:to>
                                    </p:set>
                                    <p:animEffect transition="in" filter="wipe(left)">
                                      <p:cBhvr>
                                        <p:cTn id="17" dur="500"/>
                                        <p:tgtEl>
                                          <p:spTgt spid="11622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62254">
                                            <p:txEl>
                                              <p:pRg st="3" end="3"/>
                                            </p:txEl>
                                          </p:spTgt>
                                        </p:tgtEl>
                                        <p:attrNameLst>
                                          <p:attrName>style.visibility</p:attrName>
                                        </p:attrNameLst>
                                      </p:cBhvr>
                                      <p:to>
                                        <p:strVal val="visible"/>
                                      </p:to>
                                    </p:set>
                                    <p:animEffect transition="in" filter="wipe(left)">
                                      <p:cBhvr>
                                        <p:cTn id="22" dur="500"/>
                                        <p:tgtEl>
                                          <p:spTgt spid="11622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62254">
                                            <p:txEl>
                                              <p:pRg st="4" end="4"/>
                                            </p:txEl>
                                          </p:spTgt>
                                        </p:tgtEl>
                                        <p:attrNameLst>
                                          <p:attrName>style.visibility</p:attrName>
                                        </p:attrNameLst>
                                      </p:cBhvr>
                                      <p:to>
                                        <p:strVal val="visible"/>
                                      </p:to>
                                    </p:set>
                                    <p:animEffect transition="in" filter="wipe(left)">
                                      <p:cBhvr>
                                        <p:cTn id="27" dur="500"/>
                                        <p:tgtEl>
                                          <p:spTgt spid="11622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62254">
                                            <p:txEl>
                                              <p:pRg st="5" end="5"/>
                                            </p:txEl>
                                          </p:spTgt>
                                        </p:tgtEl>
                                        <p:attrNameLst>
                                          <p:attrName>style.visibility</p:attrName>
                                        </p:attrNameLst>
                                      </p:cBhvr>
                                      <p:to>
                                        <p:strVal val="visible"/>
                                      </p:to>
                                    </p:set>
                                    <p:animEffect transition="in" filter="wipe(left)">
                                      <p:cBhvr>
                                        <p:cTn id="32" dur="500"/>
                                        <p:tgtEl>
                                          <p:spTgt spid="11622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225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457200" y="1295400"/>
            <a:ext cx="8534400" cy="5029200"/>
          </a:xfrm>
          <a:noFill/>
          <a:ln/>
        </p:spPr>
        <p:txBody>
          <a:bodyPr lIns="90488" tIns="44450" rIns="90488" bIns="44450"/>
          <a:lstStyle/>
          <a:p>
            <a:pPr marL="533400" indent="-533400">
              <a:lnSpc>
                <a:spcPct val="115000"/>
              </a:lnSpc>
              <a:spcBef>
                <a:spcPct val="45000"/>
              </a:spcBef>
              <a:buClr>
                <a:srgbClr val="A50021"/>
              </a:buClr>
              <a:buSzTx/>
              <a:buFont typeface="Wingdings" pitchFamily="2" charset="2"/>
              <a:buAutoNum type="arabicPeriod"/>
            </a:pPr>
            <a:r>
              <a:rPr lang="en-US" sz="1900" b="0">
                <a:effectLst/>
              </a:rPr>
              <a:t>Describe the characteristics of intangible assets.</a:t>
            </a:r>
          </a:p>
          <a:p>
            <a:pPr marL="533400" indent="-533400">
              <a:lnSpc>
                <a:spcPct val="115000"/>
              </a:lnSpc>
              <a:spcBef>
                <a:spcPct val="45000"/>
              </a:spcBef>
              <a:buClr>
                <a:srgbClr val="A50021"/>
              </a:buClr>
              <a:buSzTx/>
              <a:buFont typeface="Wingdings" pitchFamily="2" charset="2"/>
              <a:buAutoNum type="arabicPeriod"/>
            </a:pPr>
            <a:r>
              <a:rPr lang="en-US" sz="1900" b="0">
                <a:effectLst/>
              </a:rPr>
              <a:t>Identify the costs to include in the initial valuation of intangible assets.</a:t>
            </a:r>
          </a:p>
          <a:p>
            <a:pPr marL="533400" indent="-533400">
              <a:lnSpc>
                <a:spcPct val="115000"/>
              </a:lnSpc>
              <a:spcBef>
                <a:spcPct val="45000"/>
              </a:spcBef>
              <a:buClr>
                <a:srgbClr val="A50021"/>
              </a:buClr>
              <a:buSzTx/>
              <a:buFont typeface="Wingdings" pitchFamily="2" charset="2"/>
              <a:buAutoNum type="arabicPeriod"/>
            </a:pPr>
            <a:r>
              <a:rPr lang="en-US" sz="1900" b="0">
                <a:effectLst/>
              </a:rPr>
              <a:t>Explain the procedure for amortizing intangible assets.</a:t>
            </a:r>
          </a:p>
          <a:p>
            <a:pPr marL="533400" indent="-533400">
              <a:lnSpc>
                <a:spcPct val="115000"/>
              </a:lnSpc>
              <a:spcBef>
                <a:spcPct val="45000"/>
              </a:spcBef>
              <a:buClr>
                <a:srgbClr val="A50021"/>
              </a:buClr>
              <a:buSzTx/>
              <a:buFont typeface="Wingdings" pitchFamily="2" charset="2"/>
              <a:buAutoNum type="arabicPeriod"/>
            </a:pPr>
            <a:r>
              <a:rPr lang="en-US" sz="1900" b="0">
                <a:effectLst/>
              </a:rPr>
              <a:t>Describe the types of intangible assets.</a:t>
            </a:r>
          </a:p>
          <a:p>
            <a:pPr marL="533400" indent="-533400">
              <a:lnSpc>
                <a:spcPct val="115000"/>
              </a:lnSpc>
              <a:spcBef>
                <a:spcPct val="45000"/>
              </a:spcBef>
              <a:buClr>
                <a:srgbClr val="A50021"/>
              </a:buClr>
              <a:buSzTx/>
              <a:buFont typeface="Wingdings" pitchFamily="2" charset="2"/>
              <a:buAutoNum type="arabicPeriod"/>
            </a:pPr>
            <a:r>
              <a:rPr lang="en-US" sz="1900" b="0">
                <a:effectLst/>
              </a:rPr>
              <a:t>Explain the conceptual issues related to goodwill.</a:t>
            </a:r>
          </a:p>
          <a:p>
            <a:pPr marL="533400" indent="-533400">
              <a:lnSpc>
                <a:spcPct val="115000"/>
              </a:lnSpc>
              <a:spcBef>
                <a:spcPct val="45000"/>
              </a:spcBef>
              <a:buClr>
                <a:srgbClr val="A50021"/>
              </a:buClr>
              <a:buSzTx/>
              <a:buFont typeface="Wingdings" pitchFamily="2" charset="2"/>
              <a:buAutoNum type="arabicPeriod"/>
            </a:pPr>
            <a:r>
              <a:rPr lang="en-US" sz="1900" b="0">
                <a:effectLst/>
              </a:rPr>
              <a:t>Describe the accounting procedures for recording goodwill.</a:t>
            </a:r>
          </a:p>
          <a:p>
            <a:pPr marL="533400" indent="-533400">
              <a:lnSpc>
                <a:spcPct val="115000"/>
              </a:lnSpc>
              <a:spcBef>
                <a:spcPct val="45000"/>
              </a:spcBef>
              <a:buClr>
                <a:srgbClr val="A50021"/>
              </a:buClr>
              <a:buSzTx/>
              <a:buFont typeface="Wingdings" pitchFamily="2" charset="2"/>
              <a:buAutoNum type="arabicPeriod"/>
            </a:pPr>
            <a:r>
              <a:rPr lang="en-US" sz="1900" b="0">
                <a:effectLst/>
              </a:rPr>
              <a:t>Explain the accounting issues related to intangible asset impairments.</a:t>
            </a:r>
          </a:p>
          <a:p>
            <a:pPr marL="533400" indent="-533400">
              <a:lnSpc>
                <a:spcPct val="115000"/>
              </a:lnSpc>
              <a:spcBef>
                <a:spcPct val="45000"/>
              </a:spcBef>
              <a:buClr>
                <a:srgbClr val="A50021"/>
              </a:buClr>
              <a:buSzTx/>
              <a:buFont typeface="Wingdings" pitchFamily="2" charset="2"/>
              <a:buAutoNum type="arabicPeriod"/>
            </a:pPr>
            <a:r>
              <a:rPr lang="en-US" sz="1900" b="0">
                <a:effectLst/>
              </a:rPr>
              <a:t>Identify the conceptual issues related to research and development costs.</a:t>
            </a:r>
          </a:p>
          <a:p>
            <a:pPr marL="533400" indent="-533400">
              <a:lnSpc>
                <a:spcPct val="115000"/>
              </a:lnSpc>
              <a:spcBef>
                <a:spcPct val="45000"/>
              </a:spcBef>
              <a:buClr>
                <a:srgbClr val="A50021"/>
              </a:buClr>
              <a:buSzTx/>
              <a:buFont typeface="Wingdings" pitchFamily="2" charset="2"/>
              <a:buAutoNum type="arabicPeriod"/>
            </a:pPr>
            <a:r>
              <a:rPr lang="en-US" sz="1900" b="0">
                <a:effectLst/>
              </a:rPr>
              <a:t>Describe the accounting for research and development and similar costs.</a:t>
            </a:r>
          </a:p>
          <a:p>
            <a:pPr marL="533400" indent="-533400">
              <a:lnSpc>
                <a:spcPct val="115000"/>
              </a:lnSpc>
              <a:spcBef>
                <a:spcPct val="45000"/>
              </a:spcBef>
              <a:buClr>
                <a:srgbClr val="A50021"/>
              </a:buClr>
              <a:buSzTx/>
              <a:buFont typeface="Wingdings" pitchFamily="2" charset="2"/>
              <a:buAutoNum type="arabicPeriod"/>
            </a:pPr>
            <a:r>
              <a:rPr lang="en-US" sz="1900" b="0">
                <a:effectLst/>
              </a:rPr>
              <a:t>Indicate the presentation of intangible assets and related items.</a:t>
            </a:r>
          </a:p>
        </p:txBody>
      </p:sp>
      <p:sp>
        <p:nvSpPr>
          <p:cNvPr id="130063" name="Rectangle 15"/>
          <p:cNvSpPr>
            <a:spLocks noGrp="1" noChangeArrowheads="1"/>
          </p:cNvSpPr>
          <p:nvPr>
            <p:ph type="title"/>
          </p:nvPr>
        </p:nvSpPr>
        <p:spPr bwMode="auto">
          <a:xfrm>
            <a:off x="457200" y="457200"/>
            <a:ext cx="8216900" cy="560388"/>
          </a:xfrm>
          <a:solidFill>
            <a:srgbClr val="336699"/>
          </a:solidFill>
          <a:ln w="12700" cap="flat"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Learning Objectives</a:t>
            </a:r>
          </a:p>
        </p:txBody>
      </p:sp>
    </p:spTree>
    <p:extLst>
      <p:ext uri="{BB962C8B-B14F-4D97-AF65-F5344CB8AC3E}">
        <p14:creationId xmlns:p14="http://schemas.microsoft.com/office/powerpoint/2010/main" val="266450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Text Box 2"/>
          <p:cNvSpPr txBox="1">
            <a:spLocks noChangeArrowheads="1"/>
          </p:cNvSpPr>
          <p:nvPr/>
        </p:nvSpPr>
        <p:spPr bwMode="auto">
          <a:xfrm>
            <a:off x="685800" y="1371600"/>
            <a:ext cx="8001000" cy="519113"/>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Other Costs Similar to R &amp; D Costs</a:t>
            </a:r>
          </a:p>
        </p:txBody>
      </p:sp>
      <p:sp>
        <p:nvSpPr>
          <p:cNvPr id="1163267" name="Text Box 3"/>
          <p:cNvSpPr txBox="1">
            <a:spLocks noChangeArrowheads="1"/>
          </p:cNvSpPr>
          <p:nvPr/>
        </p:nvSpPr>
        <p:spPr bwMode="auto">
          <a:xfrm>
            <a:off x="990600" y="2085975"/>
            <a:ext cx="7696200" cy="3013075"/>
          </a:xfrm>
          <a:prstGeom prst="rect">
            <a:avLst/>
          </a:prstGeom>
          <a:noFill/>
          <a:ln w="28575" cap="sq">
            <a:noFill/>
            <a:miter lim="800000"/>
            <a:headEnd type="none" w="sm" len="sm"/>
            <a:tailEnd type="none" w="sm" len="sm"/>
          </a:ln>
          <a:effectLst/>
        </p:spPr>
        <p:txBody>
          <a:bodyPr>
            <a:spAutoFit/>
          </a:bodyPr>
          <a:lstStyle/>
          <a:p>
            <a:pPr marL="401638" indent="-401638" algn="l">
              <a:lnSpc>
                <a:spcPct val="115000"/>
              </a:lnSpc>
              <a:spcBef>
                <a:spcPct val="45000"/>
              </a:spcBef>
              <a:buClr>
                <a:srgbClr val="800000"/>
              </a:buClr>
              <a:buSzPct val="80000"/>
              <a:buFont typeface="Wingdings" pitchFamily="2" charset="2"/>
              <a:buChar char="u"/>
            </a:pPr>
            <a:r>
              <a:rPr lang="en-US" sz="2200">
                <a:solidFill>
                  <a:srgbClr val="800000"/>
                </a:solidFill>
                <a:effectLst/>
                <a:latin typeface="Arial" charset="0"/>
              </a:rPr>
              <a:t>Start-up costs</a:t>
            </a:r>
            <a:r>
              <a:rPr lang="en-US" sz="2200" b="0">
                <a:solidFill>
                  <a:schemeClr val="tx1"/>
                </a:solidFill>
                <a:effectLst/>
                <a:latin typeface="Arial" charset="0"/>
              </a:rPr>
              <a:t> for a new operation.</a:t>
            </a:r>
          </a:p>
          <a:p>
            <a:pPr marL="976313" lvl="1" indent="-404813" algn="l">
              <a:lnSpc>
                <a:spcPct val="115000"/>
              </a:lnSpc>
              <a:spcBef>
                <a:spcPct val="45000"/>
              </a:spcBef>
              <a:buClr>
                <a:srgbClr val="800000"/>
              </a:buClr>
              <a:buSzPct val="80000"/>
              <a:buFont typeface="Arial" charset="0"/>
              <a:buChar char="►"/>
            </a:pPr>
            <a:r>
              <a:rPr lang="en-US" sz="2000" b="0">
                <a:effectLst/>
                <a:latin typeface="Arial" charset="0"/>
              </a:rPr>
              <a:t>should </a:t>
            </a:r>
            <a:r>
              <a:rPr lang="en-US" sz="2000">
                <a:effectLst/>
                <a:latin typeface="Arial" charset="0"/>
              </a:rPr>
              <a:t>expensed as incurred</a:t>
            </a:r>
            <a:r>
              <a:rPr lang="en-US" sz="2000" b="0">
                <a:effectLst/>
                <a:latin typeface="Arial" charset="0"/>
              </a:rPr>
              <a:t>.</a:t>
            </a:r>
          </a:p>
          <a:p>
            <a:pPr marL="401638" indent="-401638" algn="l">
              <a:lnSpc>
                <a:spcPct val="115000"/>
              </a:lnSpc>
              <a:spcBef>
                <a:spcPct val="45000"/>
              </a:spcBef>
              <a:buClr>
                <a:srgbClr val="800000"/>
              </a:buClr>
              <a:buSzPct val="80000"/>
              <a:buFont typeface="Wingdings" pitchFamily="2" charset="2"/>
              <a:buChar char="u"/>
            </a:pPr>
            <a:r>
              <a:rPr lang="en-US" sz="2200">
                <a:solidFill>
                  <a:srgbClr val="800000"/>
                </a:solidFill>
                <a:effectLst/>
                <a:latin typeface="Arial" charset="0"/>
              </a:rPr>
              <a:t>Initial operating losses</a:t>
            </a:r>
            <a:r>
              <a:rPr lang="en-US" sz="2200" b="0">
                <a:solidFill>
                  <a:schemeClr val="tx1"/>
                </a:solidFill>
                <a:effectLst/>
                <a:latin typeface="Arial" charset="0"/>
              </a:rPr>
              <a:t>.</a:t>
            </a:r>
          </a:p>
          <a:p>
            <a:pPr marL="976313" lvl="1" indent="-404813" algn="l">
              <a:lnSpc>
                <a:spcPct val="115000"/>
              </a:lnSpc>
              <a:spcBef>
                <a:spcPct val="45000"/>
              </a:spcBef>
              <a:buClr>
                <a:srgbClr val="800000"/>
              </a:buClr>
              <a:buSzPct val="80000"/>
              <a:buFont typeface="Arial" charset="0"/>
              <a:buChar char="►"/>
            </a:pPr>
            <a:r>
              <a:rPr lang="en-US" sz="2000" b="0">
                <a:effectLst/>
                <a:latin typeface="Arial" charset="0"/>
              </a:rPr>
              <a:t>Should </a:t>
            </a:r>
            <a:r>
              <a:rPr lang="en-US" sz="2000">
                <a:effectLst/>
                <a:latin typeface="Arial" charset="0"/>
              </a:rPr>
              <a:t>not be capitalized</a:t>
            </a:r>
            <a:r>
              <a:rPr lang="en-US" sz="2000" b="0">
                <a:effectLst/>
                <a:latin typeface="Arial" charset="0"/>
              </a:rPr>
              <a:t>.</a:t>
            </a:r>
          </a:p>
          <a:p>
            <a:pPr marL="401638" indent="-401638" algn="l">
              <a:lnSpc>
                <a:spcPct val="115000"/>
              </a:lnSpc>
              <a:spcBef>
                <a:spcPct val="45000"/>
              </a:spcBef>
              <a:buClr>
                <a:srgbClr val="800000"/>
              </a:buClr>
              <a:buSzPct val="80000"/>
              <a:buFont typeface="Wingdings" pitchFamily="2" charset="2"/>
              <a:buChar char="u"/>
            </a:pPr>
            <a:r>
              <a:rPr lang="en-US" sz="2200">
                <a:solidFill>
                  <a:srgbClr val="800000"/>
                </a:solidFill>
                <a:effectLst/>
                <a:latin typeface="Arial" charset="0"/>
              </a:rPr>
              <a:t>Advertising costs</a:t>
            </a:r>
            <a:r>
              <a:rPr lang="en-US" sz="2200" b="0">
                <a:solidFill>
                  <a:schemeClr val="tx1"/>
                </a:solidFill>
                <a:effectLst/>
                <a:latin typeface="Arial" charset="0"/>
              </a:rPr>
              <a:t>.</a:t>
            </a:r>
          </a:p>
          <a:p>
            <a:pPr marL="976313" lvl="1" indent="-404813" algn="l">
              <a:lnSpc>
                <a:spcPct val="115000"/>
              </a:lnSpc>
              <a:spcBef>
                <a:spcPct val="45000"/>
              </a:spcBef>
              <a:buClr>
                <a:srgbClr val="800000"/>
              </a:buClr>
              <a:buSzPct val="80000"/>
              <a:buFont typeface="Arial" charset="0"/>
              <a:buChar char="►"/>
            </a:pPr>
            <a:r>
              <a:rPr lang="en-US" sz="2000" b="0">
                <a:effectLst/>
                <a:latin typeface="Arial" charset="0"/>
              </a:rPr>
              <a:t>Should </a:t>
            </a:r>
            <a:r>
              <a:rPr lang="en-US" sz="2000">
                <a:effectLst/>
                <a:latin typeface="Arial" charset="0"/>
              </a:rPr>
              <a:t>expensed as incurred.</a:t>
            </a:r>
          </a:p>
        </p:txBody>
      </p:sp>
      <p:sp>
        <p:nvSpPr>
          <p:cNvPr id="1163268" name="Rectangle 4"/>
          <p:cNvSpPr>
            <a:spLocks noGrp="1" noChangeArrowheads="1"/>
          </p:cNvSpPr>
          <p:nvPr>
            <p:ph type="title"/>
          </p:nvPr>
        </p:nvSpPr>
        <p:spPr bwMode="auto">
          <a:xfrm>
            <a:off x="457200" y="4302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Research and Development Costs</a:t>
            </a:r>
          </a:p>
        </p:txBody>
      </p:sp>
      <p:sp>
        <p:nvSpPr>
          <p:cNvPr id="1163270" name="Text Box 6"/>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9  Describe the accounting for research and development and similar costs.</a:t>
            </a:r>
          </a:p>
        </p:txBody>
      </p:sp>
      <p:sp>
        <p:nvSpPr>
          <p:cNvPr id="1163271" name="Rectangle 7"/>
          <p:cNvSpPr>
            <a:spLocks noChangeArrowheads="1"/>
          </p:cNvSpPr>
          <p:nvPr/>
        </p:nvSpPr>
        <p:spPr bwMode="auto">
          <a:xfrm>
            <a:off x="381000" y="5410200"/>
            <a:ext cx="8458200" cy="733425"/>
          </a:xfrm>
          <a:prstGeom prst="rect">
            <a:avLst/>
          </a:prstGeom>
          <a:noFill/>
          <a:ln w="19050" cap="sq" algn="ctr">
            <a:solidFill>
              <a:schemeClr val="bg2"/>
            </a:solidFill>
            <a:miter lim="800000"/>
            <a:headEnd/>
            <a:tailEnd/>
          </a:ln>
          <a:effectLst/>
        </p:spPr>
        <p:txBody>
          <a:bodyPr>
            <a:spAutoFit/>
          </a:bodyPr>
          <a:lstStyle/>
          <a:p>
            <a:pPr algn="l" defTabSz="454025">
              <a:lnSpc>
                <a:spcPct val="120000"/>
              </a:lnSpc>
              <a:spcBef>
                <a:spcPct val="50000"/>
              </a:spcBef>
              <a:buClr>
                <a:schemeClr val="tx1"/>
              </a:buClr>
            </a:pPr>
            <a:r>
              <a:rPr lang="en-US" sz="1700" b="0">
                <a:solidFill>
                  <a:schemeClr val="tx1"/>
                </a:solidFill>
                <a:effectLst/>
                <a:latin typeface="Arial" charset="0"/>
              </a:rPr>
              <a:t>If R&amp;D–related intangibles (often referred to as </a:t>
            </a:r>
            <a:r>
              <a:rPr lang="en-US" sz="1700">
                <a:solidFill>
                  <a:srgbClr val="800000"/>
                </a:solidFill>
                <a:effectLst/>
                <a:latin typeface="Arial" charset="0"/>
              </a:rPr>
              <a:t>in-process R&amp;D</a:t>
            </a:r>
            <a:r>
              <a:rPr lang="en-US" sz="1700" b="0">
                <a:solidFill>
                  <a:schemeClr val="tx1"/>
                </a:solidFill>
                <a:effectLst/>
                <a:latin typeface="Arial" charset="0"/>
              </a:rPr>
              <a:t>) are also acquired in a business combination, they are also recognized and measured at fair value.</a:t>
            </a:r>
          </a:p>
        </p:txBody>
      </p:sp>
    </p:spTree>
    <p:extLst>
      <p:ext uri="{BB962C8B-B14F-4D97-AF65-F5344CB8AC3E}">
        <p14:creationId xmlns:p14="http://schemas.microsoft.com/office/powerpoint/2010/main" val="2423091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ChangeArrowheads="1"/>
          </p:cNvSpPr>
          <p:nvPr/>
        </p:nvSpPr>
        <p:spPr bwMode="auto">
          <a:xfrm>
            <a:off x="304800" y="2667000"/>
            <a:ext cx="6248400" cy="609600"/>
          </a:xfrm>
          <a:prstGeom prst="rect">
            <a:avLst/>
          </a:prstGeom>
          <a:noFill/>
          <a:ln w="12700">
            <a:noFill/>
            <a:miter lim="800000"/>
            <a:headEnd/>
            <a:tailEnd/>
          </a:ln>
          <a:effectLst/>
        </p:spPr>
        <p:txBody>
          <a:bodyPr lIns="90488" tIns="44450" rIns="90488" bIns="44450"/>
          <a:lstStyle/>
          <a:p>
            <a:pPr marL="342900" indent="-342900" algn="l">
              <a:lnSpc>
                <a:spcPct val="105000"/>
              </a:lnSpc>
              <a:spcBef>
                <a:spcPct val="25000"/>
              </a:spcBef>
              <a:buClr>
                <a:schemeClr val="accent2"/>
              </a:buClr>
              <a:buSzPct val="75000"/>
              <a:buFont typeface="Wingdings" pitchFamily="2" charset="2"/>
              <a:buNone/>
            </a:pPr>
            <a:r>
              <a:rPr lang="en-US" b="0">
                <a:solidFill>
                  <a:schemeClr val="bg2"/>
                </a:solidFill>
                <a:effectLst/>
                <a:latin typeface="Arial" charset="0"/>
              </a:rPr>
              <a:t>	Cost of equipment acquired that will have alternative uses in future R&amp;D projects over the next 5 years.</a:t>
            </a:r>
          </a:p>
        </p:txBody>
      </p:sp>
      <p:sp>
        <p:nvSpPr>
          <p:cNvPr id="1172483" name="Rectangle 3"/>
          <p:cNvSpPr>
            <a:spLocks noChangeArrowheads="1"/>
          </p:cNvSpPr>
          <p:nvPr/>
        </p:nvSpPr>
        <p:spPr bwMode="auto">
          <a:xfrm>
            <a:off x="304800" y="3429000"/>
            <a:ext cx="6248400" cy="381000"/>
          </a:xfrm>
          <a:prstGeom prst="rect">
            <a:avLst/>
          </a:prstGeom>
          <a:noFill/>
          <a:ln w="12700">
            <a:noFill/>
            <a:miter lim="800000"/>
            <a:headEnd/>
            <a:tailEnd/>
          </a:ln>
          <a:effectLst/>
        </p:spPr>
        <p:txBody>
          <a:bodyPr lIns="90488" tIns="44450" rIns="90488" bIns="44450"/>
          <a:lstStyle/>
          <a:p>
            <a:pPr marL="342900" indent="-342900" algn="l">
              <a:spcBef>
                <a:spcPct val="20000"/>
              </a:spcBef>
              <a:buClr>
                <a:schemeClr val="accent2"/>
              </a:buClr>
              <a:buSzPct val="75000"/>
              <a:buFont typeface="Wingdings" pitchFamily="2" charset="2"/>
              <a:buNone/>
            </a:pPr>
            <a:r>
              <a:rPr lang="en-US" b="0">
                <a:solidFill>
                  <a:schemeClr val="bg2"/>
                </a:solidFill>
                <a:effectLst/>
                <a:latin typeface="Arial" charset="0"/>
              </a:rPr>
              <a:t>	Materials consumed in R&amp;D projects</a:t>
            </a:r>
          </a:p>
        </p:txBody>
      </p:sp>
      <p:sp>
        <p:nvSpPr>
          <p:cNvPr id="1172484" name="Rectangle 4"/>
          <p:cNvSpPr>
            <a:spLocks noChangeArrowheads="1"/>
          </p:cNvSpPr>
          <p:nvPr/>
        </p:nvSpPr>
        <p:spPr bwMode="auto">
          <a:xfrm>
            <a:off x="304800" y="3962400"/>
            <a:ext cx="6248400" cy="457200"/>
          </a:xfrm>
          <a:prstGeom prst="rect">
            <a:avLst/>
          </a:prstGeom>
          <a:noFill/>
          <a:ln w="12700">
            <a:noFill/>
            <a:miter lim="800000"/>
            <a:headEnd/>
            <a:tailEnd/>
          </a:ln>
          <a:effectLst/>
        </p:spPr>
        <p:txBody>
          <a:bodyPr lIns="90488" tIns="44450" rIns="90488" bIns="44450"/>
          <a:lstStyle/>
          <a:p>
            <a:pPr marL="342900" indent="-342900" algn="l">
              <a:spcBef>
                <a:spcPct val="20000"/>
              </a:spcBef>
              <a:buClr>
                <a:schemeClr val="accent2"/>
              </a:buClr>
              <a:buSzPct val="75000"/>
              <a:buFont typeface="Wingdings" pitchFamily="2" charset="2"/>
              <a:buNone/>
            </a:pPr>
            <a:r>
              <a:rPr lang="en-US" b="0">
                <a:solidFill>
                  <a:schemeClr val="bg2"/>
                </a:solidFill>
                <a:effectLst/>
                <a:latin typeface="Arial" charset="0"/>
              </a:rPr>
              <a:t>	Consulting fees paid to outsiders for R&amp;D projects</a:t>
            </a:r>
          </a:p>
        </p:txBody>
      </p:sp>
      <p:sp>
        <p:nvSpPr>
          <p:cNvPr id="1172485" name="Rectangle 5"/>
          <p:cNvSpPr>
            <a:spLocks noChangeArrowheads="1"/>
          </p:cNvSpPr>
          <p:nvPr/>
        </p:nvSpPr>
        <p:spPr bwMode="auto">
          <a:xfrm>
            <a:off x="304800" y="4648200"/>
            <a:ext cx="6248400" cy="381000"/>
          </a:xfrm>
          <a:prstGeom prst="rect">
            <a:avLst/>
          </a:prstGeom>
          <a:noFill/>
          <a:ln w="12700">
            <a:noFill/>
            <a:miter lim="800000"/>
            <a:headEnd/>
            <a:tailEnd/>
          </a:ln>
          <a:effectLst/>
        </p:spPr>
        <p:txBody>
          <a:bodyPr lIns="90488" tIns="44450" rIns="90488" bIns="44450"/>
          <a:lstStyle/>
          <a:p>
            <a:pPr marL="342900" indent="-342900" algn="l">
              <a:spcBef>
                <a:spcPct val="20000"/>
              </a:spcBef>
              <a:buClr>
                <a:schemeClr val="accent2"/>
              </a:buClr>
              <a:buSzPct val="75000"/>
              <a:buFont typeface="Wingdings" pitchFamily="2" charset="2"/>
              <a:buNone/>
            </a:pPr>
            <a:r>
              <a:rPr lang="en-US" b="0">
                <a:solidFill>
                  <a:schemeClr val="bg2"/>
                </a:solidFill>
                <a:effectLst/>
                <a:latin typeface="Arial" charset="0"/>
              </a:rPr>
              <a:t>	Personnel costs of persons involved in R&amp;D projects</a:t>
            </a:r>
          </a:p>
        </p:txBody>
      </p:sp>
      <p:sp>
        <p:nvSpPr>
          <p:cNvPr id="1172486" name="Rectangle 6"/>
          <p:cNvSpPr>
            <a:spLocks noChangeArrowheads="1"/>
          </p:cNvSpPr>
          <p:nvPr/>
        </p:nvSpPr>
        <p:spPr bwMode="auto">
          <a:xfrm>
            <a:off x="304800" y="5029200"/>
            <a:ext cx="6248400" cy="304800"/>
          </a:xfrm>
          <a:prstGeom prst="rect">
            <a:avLst/>
          </a:prstGeom>
          <a:noFill/>
          <a:ln w="12700">
            <a:noFill/>
            <a:miter lim="800000"/>
            <a:headEnd/>
            <a:tailEnd/>
          </a:ln>
          <a:effectLst/>
        </p:spPr>
        <p:txBody>
          <a:bodyPr lIns="90488" tIns="44450" rIns="90488" bIns="44450"/>
          <a:lstStyle/>
          <a:p>
            <a:pPr marL="342900" indent="-342900" algn="l">
              <a:lnSpc>
                <a:spcPct val="105000"/>
              </a:lnSpc>
              <a:spcBef>
                <a:spcPct val="20000"/>
              </a:spcBef>
              <a:buClr>
                <a:schemeClr val="accent2"/>
              </a:buClr>
              <a:buSzPct val="75000"/>
              <a:buFont typeface="Wingdings" pitchFamily="2" charset="2"/>
              <a:buNone/>
            </a:pPr>
            <a:r>
              <a:rPr lang="en-US" b="0">
                <a:solidFill>
                  <a:schemeClr val="bg2"/>
                </a:solidFill>
                <a:effectLst/>
                <a:latin typeface="Arial" charset="0"/>
              </a:rPr>
              <a:t>	Indirect costs reasonably allocable to R&amp;D projects</a:t>
            </a:r>
          </a:p>
        </p:txBody>
      </p:sp>
      <p:sp>
        <p:nvSpPr>
          <p:cNvPr id="1172487" name="Rectangle 7"/>
          <p:cNvSpPr>
            <a:spLocks noChangeArrowheads="1"/>
          </p:cNvSpPr>
          <p:nvPr/>
        </p:nvSpPr>
        <p:spPr bwMode="auto">
          <a:xfrm>
            <a:off x="304800" y="5410200"/>
            <a:ext cx="6248400" cy="381000"/>
          </a:xfrm>
          <a:prstGeom prst="rect">
            <a:avLst/>
          </a:prstGeom>
          <a:noFill/>
          <a:ln w="12700">
            <a:noFill/>
            <a:miter lim="800000"/>
            <a:headEnd/>
            <a:tailEnd/>
          </a:ln>
          <a:effectLst/>
        </p:spPr>
        <p:txBody>
          <a:bodyPr lIns="90488" tIns="44450" rIns="90488" bIns="44450"/>
          <a:lstStyle/>
          <a:p>
            <a:pPr marL="342900" indent="-342900" algn="l">
              <a:spcBef>
                <a:spcPct val="20000"/>
              </a:spcBef>
              <a:buClr>
                <a:schemeClr val="accent2"/>
              </a:buClr>
              <a:buSzPct val="75000"/>
              <a:buFont typeface="Wingdings" pitchFamily="2" charset="2"/>
              <a:buNone/>
            </a:pPr>
            <a:r>
              <a:rPr lang="en-US" b="0">
                <a:solidFill>
                  <a:schemeClr val="bg2"/>
                </a:solidFill>
                <a:effectLst/>
                <a:latin typeface="Arial" charset="0"/>
              </a:rPr>
              <a:t>	Materials purchased for future R&amp;D projects</a:t>
            </a:r>
          </a:p>
        </p:txBody>
      </p:sp>
      <p:sp>
        <p:nvSpPr>
          <p:cNvPr id="1172488" name="Rectangle 8"/>
          <p:cNvSpPr>
            <a:spLocks noChangeArrowheads="1"/>
          </p:cNvSpPr>
          <p:nvPr/>
        </p:nvSpPr>
        <p:spPr bwMode="auto">
          <a:xfrm>
            <a:off x="6477000" y="2971800"/>
            <a:ext cx="1295400" cy="381000"/>
          </a:xfrm>
          <a:prstGeom prst="rect">
            <a:avLst/>
          </a:prstGeom>
          <a:noFill/>
          <a:ln w="12700">
            <a:noFill/>
            <a:miter lim="800000"/>
            <a:headEnd/>
            <a:tailEnd/>
          </a:ln>
          <a:effectLst/>
        </p:spPr>
        <p:txBody>
          <a:bodyPr lIns="90488" tIns="44450" rIns="90488" bIns="44450"/>
          <a:lstStyle/>
          <a:p>
            <a:pPr marL="342900" indent="-342900" algn="r">
              <a:spcBef>
                <a:spcPct val="20000"/>
              </a:spcBef>
              <a:buClr>
                <a:schemeClr val="accent2"/>
              </a:buClr>
              <a:buSzPct val="75000"/>
              <a:buFont typeface="Wingdings" pitchFamily="2" charset="2"/>
              <a:buNone/>
            </a:pPr>
            <a:r>
              <a:rPr lang="en-US" b="0">
                <a:solidFill>
                  <a:schemeClr val="bg2"/>
                </a:solidFill>
                <a:effectLst/>
                <a:latin typeface="Arial" charset="0"/>
              </a:rPr>
              <a:t>$330,000</a:t>
            </a:r>
          </a:p>
        </p:txBody>
      </p:sp>
      <p:sp>
        <p:nvSpPr>
          <p:cNvPr id="1172489" name="Rectangle 9"/>
          <p:cNvSpPr>
            <a:spLocks noChangeArrowheads="1"/>
          </p:cNvSpPr>
          <p:nvPr/>
        </p:nvSpPr>
        <p:spPr bwMode="auto">
          <a:xfrm>
            <a:off x="6629400" y="3429000"/>
            <a:ext cx="1143000" cy="381000"/>
          </a:xfrm>
          <a:prstGeom prst="rect">
            <a:avLst/>
          </a:prstGeom>
          <a:noFill/>
          <a:ln w="12700">
            <a:noFill/>
            <a:miter lim="800000"/>
            <a:headEnd/>
            <a:tailEnd/>
          </a:ln>
          <a:effectLst/>
        </p:spPr>
        <p:txBody>
          <a:bodyPr lIns="90488" tIns="44450" rIns="90488" bIns="44450"/>
          <a:lstStyle/>
          <a:p>
            <a:pPr marL="342900" indent="-342900" algn="r">
              <a:spcBef>
                <a:spcPct val="20000"/>
              </a:spcBef>
              <a:buClr>
                <a:schemeClr val="accent2"/>
              </a:buClr>
              <a:buSzPct val="75000"/>
              <a:buFont typeface="Wingdings" pitchFamily="2" charset="2"/>
              <a:buNone/>
            </a:pPr>
            <a:r>
              <a:rPr lang="en-US" b="0">
                <a:solidFill>
                  <a:schemeClr val="bg2"/>
                </a:solidFill>
                <a:effectLst/>
                <a:latin typeface="Arial" charset="0"/>
              </a:rPr>
              <a:t>59,000</a:t>
            </a:r>
          </a:p>
        </p:txBody>
      </p:sp>
      <p:sp>
        <p:nvSpPr>
          <p:cNvPr id="1172490" name="Rectangle 10"/>
          <p:cNvSpPr>
            <a:spLocks noChangeArrowheads="1"/>
          </p:cNvSpPr>
          <p:nvPr/>
        </p:nvSpPr>
        <p:spPr bwMode="auto">
          <a:xfrm>
            <a:off x="6629400" y="3962400"/>
            <a:ext cx="1143000" cy="381000"/>
          </a:xfrm>
          <a:prstGeom prst="rect">
            <a:avLst/>
          </a:prstGeom>
          <a:noFill/>
          <a:ln w="12700">
            <a:noFill/>
            <a:miter lim="800000"/>
            <a:headEnd/>
            <a:tailEnd/>
          </a:ln>
          <a:effectLst/>
        </p:spPr>
        <p:txBody>
          <a:bodyPr lIns="90488" tIns="44450" rIns="90488" bIns="44450"/>
          <a:lstStyle/>
          <a:p>
            <a:pPr marL="342900" indent="-342900" algn="r">
              <a:spcBef>
                <a:spcPct val="20000"/>
              </a:spcBef>
              <a:buClr>
                <a:schemeClr val="accent2"/>
              </a:buClr>
              <a:buSzPct val="75000"/>
              <a:buFont typeface="Wingdings" pitchFamily="2" charset="2"/>
              <a:buNone/>
            </a:pPr>
            <a:r>
              <a:rPr lang="en-US" b="0">
                <a:solidFill>
                  <a:schemeClr val="bg2"/>
                </a:solidFill>
                <a:effectLst/>
                <a:latin typeface="Arial" charset="0"/>
              </a:rPr>
              <a:t>100,000</a:t>
            </a:r>
          </a:p>
        </p:txBody>
      </p:sp>
      <p:sp>
        <p:nvSpPr>
          <p:cNvPr id="1172491" name="Rectangle 11"/>
          <p:cNvSpPr>
            <a:spLocks noChangeArrowheads="1"/>
          </p:cNvSpPr>
          <p:nvPr/>
        </p:nvSpPr>
        <p:spPr bwMode="auto">
          <a:xfrm>
            <a:off x="6629400" y="4648200"/>
            <a:ext cx="1143000" cy="381000"/>
          </a:xfrm>
          <a:prstGeom prst="rect">
            <a:avLst/>
          </a:prstGeom>
          <a:noFill/>
          <a:ln w="12700">
            <a:noFill/>
            <a:miter lim="800000"/>
            <a:headEnd/>
            <a:tailEnd/>
          </a:ln>
          <a:effectLst/>
        </p:spPr>
        <p:txBody>
          <a:bodyPr lIns="90488" tIns="44450" rIns="90488" bIns="44450"/>
          <a:lstStyle/>
          <a:p>
            <a:pPr marL="342900" indent="-342900" algn="r">
              <a:spcBef>
                <a:spcPct val="20000"/>
              </a:spcBef>
              <a:buClr>
                <a:schemeClr val="accent2"/>
              </a:buClr>
              <a:buSzPct val="75000"/>
              <a:buFont typeface="Wingdings" pitchFamily="2" charset="2"/>
              <a:buNone/>
            </a:pPr>
            <a:r>
              <a:rPr lang="en-US" b="0">
                <a:solidFill>
                  <a:schemeClr val="bg2"/>
                </a:solidFill>
                <a:effectLst/>
                <a:latin typeface="Arial" charset="0"/>
              </a:rPr>
              <a:t>128,000</a:t>
            </a:r>
          </a:p>
        </p:txBody>
      </p:sp>
      <p:sp>
        <p:nvSpPr>
          <p:cNvPr id="1172492" name="Rectangle 12"/>
          <p:cNvSpPr>
            <a:spLocks noChangeArrowheads="1"/>
          </p:cNvSpPr>
          <p:nvPr/>
        </p:nvSpPr>
        <p:spPr bwMode="auto">
          <a:xfrm>
            <a:off x="6629400" y="5029200"/>
            <a:ext cx="1143000" cy="381000"/>
          </a:xfrm>
          <a:prstGeom prst="rect">
            <a:avLst/>
          </a:prstGeom>
          <a:noFill/>
          <a:ln w="12700">
            <a:noFill/>
            <a:miter lim="800000"/>
            <a:headEnd/>
            <a:tailEnd/>
          </a:ln>
          <a:effectLst/>
        </p:spPr>
        <p:txBody>
          <a:bodyPr lIns="90488" tIns="44450" rIns="90488" bIns="44450"/>
          <a:lstStyle/>
          <a:p>
            <a:pPr marL="342900" indent="-342900" algn="r">
              <a:spcBef>
                <a:spcPct val="20000"/>
              </a:spcBef>
              <a:buClr>
                <a:schemeClr val="accent2"/>
              </a:buClr>
              <a:buSzPct val="75000"/>
              <a:buFont typeface="Wingdings" pitchFamily="2" charset="2"/>
              <a:buNone/>
            </a:pPr>
            <a:r>
              <a:rPr lang="en-US" b="0">
                <a:solidFill>
                  <a:schemeClr val="bg2"/>
                </a:solidFill>
                <a:effectLst/>
                <a:latin typeface="Arial" charset="0"/>
              </a:rPr>
              <a:t>50,000</a:t>
            </a:r>
          </a:p>
        </p:txBody>
      </p:sp>
      <p:sp>
        <p:nvSpPr>
          <p:cNvPr id="1172493" name="Rectangle 13"/>
          <p:cNvSpPr>
            <a:spLocks noChangeArrowheads="1"/>
          </p:cNvSpPr>
          <p:nvPr/>
        </p:nvSpPr>
        <p:spPr bwMode="auto">
          <a:xfrm>
            <a:off x="6629400" y="5410200"/>
            <a:ext cx="1143000" cy="381000"/>
          </a:xfrm>
          <a:prstGeom prst="rect">
            <a:avLst/>
          </a:prstGeom>
          <a:noFill/>
          <a:ln w="12700">
            <a:noFill/>
            <a:miter lim="800000"/>
            <a:headEnd/>
            <a:tailEnd/>
          </a:ln>
          <a:effectLst/>
        </p:spPr>
        <p:txBody>
          <a:bodyPr lIns="90488" tIns="44450" rIns="90488" bIns="44450"/>
          <a:lstStyle/>
          <a:p>
            <a:pPr marL="342900" indent="-342900" algn="r">
              <a:spcBef>
                <a:spcPct val="20000"/>
              </a:spcBef>
              <a:buClr>
                <a:schemeClr val="accent2"/>
              </a:buClr>
              <a:buSzPct val="75000"/>
              <a:buFont typeface="Wingdings" pitchFamily="2" charset="2"/>
              <a:buNone/>
            </a:pPr>
            <a:r>
              <a:rPr lang="en-US" b="0">
                <a:solidFill>
                  <a:schemeClr val="bg2"/>
                </a:solidFill>
                <a:effectLst/>
                <a:latin typeface="Arial" charset="0"/>
              </a:rPr>
              <a:t>34,000</a:t>
            </a:r>
          </a:p>
        </p:txBody>
      </p:sp>
      <p:sp>
        <p:nvSpPr>
          <p:cNvPr id="1172494" name="Rectangle 14"/>
          <p:cNvSpPr>
            <a:spLocks noChangeArrowheads="1"/>
          </p:cNvSpPr>
          <p:nvPr/>
        </p:nvSpPr>
        <p:spPr bwMode="auto">
          <a:xfrm>
            <a:off x="7848600" y="2971800"/>
            <a:ext cx="1143000" cy="381000"/>
          </a:xfrm>
          <a:prstGeom prst="rect">
            <a:avLst/>
          </a:prstGeom>
          <a:noFill/>
          <a:ln w="12700">
            <a:noFill/>
            <a:miter lim="800000"/>
            <a:headEnd/>
            <a:tailEnd/>
          </a:ln>
          <a:effectLst/>
        </p:spPr>
        <p:txBody>
          <a:bodyPr lIns="90488" tIns="44450" rIns="90488" bIns="44450"/>
          <a:lstStyle/>
          <a:p>
            <a:pPr marL="342900" indent="-342900" algn="r">
              <a:spcBef>
                <a:spcPct val="20000"/>
              </a:spcBef>
              <a:buClr>
                <a:schemeClr val="accent2"/>
              </a:buClr>
              <a:buSzPct val="75000"/>
              <a:buFont typeface="Wingdings" pitchFamily="2" charset="2"/>
              <a:buNone/>
            </a:pPr>
            <a:r>
              <a:rPr lang="en-US" b="0">
                <a:solidFill>
                  <a:schemeClr val="bg2"/>
                </a:solidFill>
                <a:effectLst/>
                <a:latin typeface="Arial" charset="0"/>
              </a:rPr>
              <a:t>$66,000</a:t>
            </a:r>
          </a:p>
        </p:txBody>
      </p:sp>
      <p:sp>
        <p:nvSpPr>
          <p:cNvPr id="1172495" name="Rectangle 15"/>
          <p:cNvSpPr>
            <a:spLocks noChangeArrowheads="1"/>
          </p:cNvSpPr>
          <p:nvPr/>
        </p:nvSpPr>
        <p:spPr bwMode="auto">
          <a:xfrm>
            <a:off x="7848600" y="3429000"/>
            <a:ext cx="1143000" cy="381000"/>
          </a:xfrm>
          <a:prstGeom prst="rect">
            <a:avLst/>
          </a:prstGeom>
          <a:noFill/>
          <a:ln w="12700">
            <a:noFill/>
            <a:miter lim="800000"/>
            <a:headEnd/>
            <a:tailEnd/>
          </a:ln>
          <a:effectLst/>
        </p:spPr>
        <p:txBody>
          <a:bodyPr lIns="90488" tIns="44450" rIns="90488" bIns="44450"/>
          <a:lstStyle/>
          <a:p>
            <a:pPr marL="342900" indent="-342900" algn="r">
              <a:spcBef>
                <a:spcPct val="20000"/>
              </a:spcBef>
              <a:buClr>
                <a:schemeClr val="accent2"/>
              </a:buClr>
              <a:buSzPct val="75000"/>
              <a:buFont typeface="Wingdings" pitchFamily="2" charset="2"/>
              <a:buNone/>
            </a:pPr>
            <a:r>
              <a:rPr lang="en-US" b="0">
                <a:solidFill>
                  <a:schemeClr val="bg2"/>
                </a:solidFill>
                <a:effectLst/>
                <a:latin typeface="Arial" charset="0"/>
              </a:rPr>
              <a:t>59,000</a:t>
            </a:r>
          </a:p>
        </p:txBody>
      </p:sp>
      <p:sp>
        <p:nvSpPr>
          <p:cNvPr id="1172496" name="Rectangle 16"/>
          <p:cNvSpPr>
            <a:spLocks noChangeArrowheads="1"/>
          </p:cNvSpPr>
          <p:nvPr/>
        </p:nvSpPr>
        <p:spPr bwMode="auto">
          <a:xfrm>
            <a:off x="7848600" y="3962400"/>
            <a:ext cx="1143000" cy="381000"/>
          </a:xfrm>
          <a:prstGeom prst="rect">
            <a:avLst/>
          </a:prstGeom>
          <a:noFill/>
          <a:ln w="12700">
            <a:noFill/>
            <a:miter lim="800000"/>
            <a:headEnd/>
            <a:tailEnd/>
          </a:ln>
          <a:effectLst/>
        </p:spPr>
        <p:txBody>
          <a:bodyPr lIns="90488" tIns="44450" rIns="90488" bIns="44450"/>
          <a:lstStyle/>
          <a:p>
            <a:pPr marL="342900" indent="-342900" algn="r">
              <a:spcBef>
                <a:spcPct val="20000"/>
              </a:spcBef>
              <a:buClr>
                <a:schemeClr val="accent2"/>
              </a:buClr>
              <a:buSzPct val="75000"/>
              <a:buFont typeface="Wingdings" pitchFamily="2" charset="2"/>
              <a:buNone/>
            </a:pPr>
            <a:r>
              <a:rPr lang="en-US" b="0">
                <a:solidFill>
                  <a:schemeClr val="bg2"/>
                </a:solidFill>
                <a:effectLst/>
                <a:latin typeface="Arial" charset="0"/>
              </a:rPr>
              <a:t>100,000</a:t>
            </a:r>
          </a:p>
        </p:txBody>
      </p:sp>
      <p:sp>
        <p:nvSpPr>
          <p:cNvPr id="1172497" name="Rectangle 17"/>
          <p:cNvSpPr>
            <a:spLocks noChangeArrowheads="1"/>
          </p:cNvSpPr>
          <p:nvPr/>
        </p:nvSpPr>
        <p:spPr bwMode="auto">
          <a:xfrm>
            <a:off x="7848600" y="4648200"/>
            <a:ext cx="1143000" cy="381000"/>
          </a:xfrm>
          <a:prstGeom prst="rect">
            <a:avLst/>
          </a:prstGeom>
          <a:noFill/>
          <a:ln w="12700">
            <a:noFill/>
            <a:miter lim="800000"/>
            <a:headEnd/>
            <a:tailEnd/>
          </a:ln>
          <a:effectLst/>
        </p:spPr>
        <p:txBody>
          <a:bodyPr lIns="90488" tIns="44450" rIns="90488" bIns="44450"/>
          <a:lstStyle/>
          <a:p>
            <a:pPr marL="342900" indent="-342900" algn="r">
              <a:spcBef>
                <a:spcPct val="20000"/>
              </a:spcBef>
              <a:buClr>
                <a:schemeClr val="accent2"/>
              </a:buClr>
              <a:buSzPct val="75000"/>
              <a:buFont typeface="Wingdings" pitchFamily="2" charset="2"/>
              <a:buNone/>
            </a:pPr>
            <a:r>
              <a:rPr lang="en-US" b="0">
                <a:solidFill>
                  <a:schemeClr val="bg2"/>
                </a:solidFill>
                <a:effectLst/>
                <a:latin typeface="Arial" charset="0"/>
              </a:rPr>
              <a:t>128,000</a:t>
            </a:r>
          </a:p>
        </p:txBody>
      </p:sp>
      <p:sp>
        <p:nvSpPr>
          <p:cNvPr id="1172498" name="Rectangle 18"/>
          <p:cNvSpPr>
            <a:spLocks noChangeArrowheads="1"/>
          </p:cNvSpPr>
          <p:nvPr/>
        </p:nvSpPr>
        <p:spPr bwMode="auto">
          <a:xfrm>
            <a:off x="7848600" y="5029200"/>
            <a:ext cx="1143000" cy="381000"/>
          </a:xfrm>
          <a:prstGeom prst="rect">
            <a:avLst/>
          </a:prstGeom>
          <a:noFill/>
          <a:ln w="12700">
            <a:noFill/>
            <a:miter lim="800000"/>
            <a:headEnd/>
            <a:tailEnd/>
          </a:ln>
          <a:effectLst/>
        </p:spPr>
        <p:txBody>
          <a:bodyPr lIns="90488" tIns="44450" rIns="90488" bIns="44450"/>
          <a:lstStyle/>
          <a:p>
            <a:pPr marL="342900" indent="-342900" algn="r">
              <a:spcBef>
                <a:spcPct val="20000"/>
              </a:spcBef>
              <a:buClr>
                <a:schemeClr val="accent2"/>
              </a:buClr>
              <a:buSzPct val="75000"/>
              <a:buFont typeface="Wingdings" pitchFamily="2" charset="2"/>
              <a:buNone/>
            </a:pPr>
            <a:r>
              <a:rPr lang="en-US" b="0">
                <a:solidFill>
                  <a:schemeClr val="bg2"/>
                </a:solidFill>
                <a:effectLst/>
                <a:latin typeface="Arial" charset="0"/>
              </a:rPr>
              <a:t>50,000</a:t>
            </a:r>
          </a:p>
        </p:txBody>
      </p:sp>
      <p:sp>
        <p:nvSpPr>
          <p:cNvPr id="1172499" name="Rectangle 19"/>
          <p:cNvSpPr>
            <a:spLocks noChangeArrowheads="1"/>
          </p:cNvSpPr>
          <p:nvPr/>
        </p:nvSpPr>
        <p:spPr bwMode="auto">
          <a:xfrm>
            <a:off x="7848600" y="5410200"/>
            <a:ext cx="1143000" cy="381000"/>
          </a:xfrm>
          <a:prstGeom prst="rect">
            <a:avLst/>
          </a:prstGeom>
          <a:noFill/>
          <a:ln w="12700">
            <a:noFill/>
            <a:miter lim="800000"/>
            <a:headEnd/>
            <a:tailEnd/>
          </a:ln>
          <a:effectLst/>
        </p:spPr>
        <p:txBody>
          <a:bodyPr lIns="90488" tIns="44450" rIns="90488" bIns="44450"/>
          <a:lstStyle/>
          <a:p>
            <a:pPr marL="342900" indent="-342900" algn="r">
              <a:spcBef>
                <a:spcPct val="20000"/>
              </a:spcBef>
              <a:buClr>
                <a:schemeClr val="accent2"/>
              </a:buClr>
              <a:buSzPct val="75000"/>
              <a:buFont typeface="Wingdings" pitchFamily="2" charset="2"/>
              <a:buNone/>
            </a:pPr>
            <a:r>
              <a:rPr lang="en-US" b="0">
                <a:solidFill>
                  <a:schemeClr val="bg2"/>
                </a:solidFill>
                <a:effectLst/>
                <a:latin typeface="Arial" charset="0"/>
              </a:rPr>
              <a:t>0</a:t>
            </a:r>
          </a:p>
        </p:txBody>
      </p:sp>
      <p:sp>
        <p:nvSpPr>
          <p:cNvPr id="1172500" name="Rectangle 20"/>
          <p:cNvSpPr>
            <a:spLocks noChangeArrowheads="1"/>
          </p:cNvSpPr>
          <p:nvPr/>
        </p:nvSpPr>
        <p:spPr bwMode="auto">
          <a:xfrm>
            <a:off x="7924800" y="2133600"/>
            <a:ext cx="1143000" cy="685800"/>
          </a:xfrm>
          <a:prstGeom prst="rect">
            <a:avLst/>
          </a:prstGeom>
          <a:solidFill>
            <a:srgbClr val="FFFF99"/>
          </a:solidFill>
          <a:ln w="12700">
            <a:solidFill>
              <a:schemeClr val="tx1"/>
            </a:solidFill>
            <a:miter lim="800000"/>
            <a:headEnd/>
            <a:tailEnd/>
          </a:ln>
          <a:effectLst/>
        </p:spPr>
        <p:txBody>
          <a:bodyPr lIns="90488" tIns="44450" rIns="90488" bIns="44450"/>
          <a:lstStyle/>
          <a:p>
            <a:pPr>
              <a:spcBef>
                <a:spcPct val="20000"/>
              </a:spcBef>
              <a:buClr>
                <a:schemeClr val="accent2"/>
              </a:buClr>
              <a:buSzPct val="75000"/>
              <a:buFont typeface="Wingdings" pitchFamily="2" charset="2"/>
              <a:buNone/>
            </a:pPr>
            <a:r>
              <a:rPr lang="en-US" b="0">
                <a:solidFill>
                  <a:schemeClr val="bg2"/>
                </a:solidFill>
                <a:effectLst>
                  <a:outerShdw blurRad="38100" dist="38100" dir="2700000" algn="tl">
                    <a:srgbClr val="FFFFFF"/>
                  </a:outerShdw>
                </a:effectLst>
                <a:latin typeface="Arial" charset="0"/>
              </a:rPr>
              <a:t>R&amp;D Expense</a:t>
            </a:r>
          </a:p>
        </p:txBody>
      </p:sp>
      <p:sp>
        <p:nvSpPr>
          <p:cNvPr id="1172501" name="Line 21"/>
          <p:cNvSpPr>
            <a:spLocks noChangeShapeType="1"/>
          </p:cNvSpPr>
          <p:nvPr/>
        </p:nvSpPr>
        <p:spPr bwMode="auto">
          <a:xfrm>
            <a:off x="8001000" y="5791200"/>
            <a:ext cx="990600" cy="0"/>
          </a:xfrm>
          <a:prstGeom prst="line">
            <a:avLst/>
          </a:prstGeom>
          <a:noFill/>
          <a:ln w="28575">
            <a:noFill/>
            <a:round/>
            <a:headEnd/>
            <a:tailEnd/>
          </a:ln>
          <a:effectLst/>
        </p:spPr>
        <p:txBody>
          <a:bodyPr wrap="none" anchor="ctr"/>
          <a:lstStyle/>
          <a:p>
            <a:endParaRPr lang="en-US"/>
          </a:p>
        </p:txBody>
      </p:sp>
      <p:sp>
        <p:nvSpPr>
          <p:cNvPr id="1172502" name="Rectangle 22"/>
          <p:cNvSpPr>
            <a:spLocks noChangeArrowheads="1"/>
          </p:cNvSpPr>
          <p:nvPr/>
        </p:nvSpPr>
        <p:spPr bwMode="auto">
          <a:xfrm>
            <a:off x="7696200" y="5867400"/>
            <a:ext cx="1295400" cy="381000"/>
          </a:xfrm>
          <a:prstGeom prst="rect">
            <a:avLst/>
          </a:prstGeom>
          <a:noFill/>
          <a:ln w="12700">
            <a:noFill/>
            <a:miter lim="800000"/>
            <a:headEnd/>
            <a:tailEnd/>
          </a:ln>
          <a:effectLst/>
        </p:spPr>
        <p:txBody>
          <a:bodyPr lIns="90488" tIns="44450" rIns="90488" bIns="44450"/>
          <a:lstStyle/>
          <a:p>
            <a:pPr marL="342900" indent="-342900" algn="r">
              <a:spcBef>
                <a:spcPct val="20000"/>
              </a:spcBef>
              <a:buClr>
                <a:schemeClr val="accent2"/>
              </a:buClr>
              <a:buSzPct val="75000"/>
              <a:buFont typeface="Wingdings" pitchFamily="2" charset="2"/>
              <a:buNone/>
            </a:pPr>
            <a:r>
              <a:rPr lang="en-US" b="0">
                <a:solidFill>
                  <a:schemeClr val="bg2"/>
                </a:solidFill>
                <a:effectLst/>
                <a:latin typeface="Arial" charset="0"/>
              </a:rPr>
              <a:t>$403,000</a:t>
            </a:r>
          </a:p>
        </p:txBody>
      </p:sp>
      <p:sp>
        <p:nvSpPr>
          <p:cNvPr id="1172503" name="Line 23"/>
          <p:cNvSpPr>
            <a:spLocks noChangeShapeType="1"/>
          </p:cNvSpPr>
          <p:nvPr/>
        </p:nvSpPr>
        <p:spPr bwMode="auto">
          <a:xfrm>
            <a:off x="8001000" y="6248400"/>
            <a:ext cx="990600" cy="0"/>
          </a:xfrm>
          <a:prstGeom prst="line">
            <a:avLst/>
          </a:prstGeom>
          <a:noFill/>
          <a:ln w="28575">
            <a:noFill/>
            <a:round/>
            <a:headEnd/>
            <a:tailEnd/>
          </a:ln>
          <a:effectLst/>
        </p:spPr>
        <p:txBody>
          <a:bodyPr wrap="none" anchor="ctr"/>
          <a:lstStyle/>
          <a:p>
            <a:endParaRPr lang="en-US"/>
          </a:p>
        </p:txBody>
      </p:sp>
      <p:sp>
        <p:nvSpPr>
          <p:cNvPr id="1172504" name="Line 24"/>
          <p:cNvSpPr>
            <a:spLocks noChangeShapeType="1"/>
          </p:cNvSpPr>
          <p:nvPr/>
        </p:nvSpPr>
        <p:spPr bwMode="auto">
          <a:xfrm>
            <a:off x="8001000" y="6324600"/>
            <a:ext cx="990600" cy="0"/>
          </a:xfrm>
          <a:prstGeom prst="line">
            <a:avLst/>
          </a:prstGeom>
          <a:noFill/>
          <a:ln w="28575">
            <a:noFill/>
            <a:round/>
            <a:headEnd/>
            <a:tailEnd/>
          </a:ln>
          <a:effectLst/>
        </p:spPr>
        <p:txBody>
          <a:bodyPr wrap="none" anchor="ctr"/>
          <a:lstStyle/>
          <a:p>
            <a:endParaRPr lang="en-US"/>
          </a:p>
        </p:txBody>
      </p:sp>
      <p:sp>
        <p:nvSpPr>
          <p:cNvPr id="1172505" name="Line 25"/>
          <p:cNvSpPr>
            <a:spLocks noChangeShapeType="1"/>
          </p:cNvSpPr>
          <p:nvPr/>
        </p:nvSpPr>
        <p:spPr bwMode="auto">
          <a:xfrm>
            <a:off x="7848600" y="5791200"/>
            <a:ext cx="1066800" cy="0"/>
          </a:xfrm>
          <a:prstGeom prst="line">
            <a:avLst/>
          </a:prstGeom>
          <a:noFill/>
          <a:ln w="28575">
            <a:solidFill>
              <a:schemeClr val="tx1"/>
            </a:solidFill>
            <a:round/>
            <a:headEnd/>
            <a:tailEnd/>
          </a:ln>
          <a:effectLst/>
        </p:spPr>
        <p:txBody>
          <a:bodyPr wrap="none" anchor="ctr"/>
          <a:lstStyle/>
          <a:p>
            <a:endParaRPr lang="en-US"/>
          </a:p>
        </p:txBody>
      </p:sp>
      <p:sp>
        <p:nvSpPr>
          <p:cNvPr id="1172506" name="Line 26"/>
          <p:cNvSpPr>
            <a:spLocks noChangeShapeType="1"/>
          </p:cNvSpPr>
          <p:nvPr/>
        </p:nvSpPr>
        <p:spPr bwMode="auto">
          <a:xfrm>
            <a:off x="7848600" y="6248400"/>
            <a:ext cx="1066800" cy="0"/>
          </a:xfrm>
          <a:prstGeom prst="line">
            <a:avLst/>
          </a:prstGeom>
          <a:noFill/>
          <a:ln w="28575">
            <a:solidFill>
              <a:schemeClr val="tx1"/>
            </a:solidFill>
            <a:round/>
            <a:headEnd/>
            <a:tailEnd/>
          </a:ln>
          <a:effectLst/>
        </p:spPr>
        <p:txBody>
          <a:bodyPr wrap="none" anchor="ctr"/>
          <a:lstStyle/>
          <a:p>
            <a:endParaRPr lang="en-US"/>
          </a:p>
        </p:txBody>
      </p:sp>
      <p:sp>
        <p:nvSpPr>
          <p:cNvPr id="1172507" name="Line 27"/>
          <p:cNvSpPr>
            <a:spLocks noChangeShapeType="1"/>
          </p:cNvSpPr>
          <p:nvPr/>
        </p:nvSpPr>
        <p:spPr bwMode="auto">
          <a:xfrm>
            <a:off x="7848600" y="6324600"/>
            <a:ext cx="1066800" cy="0"/>
          </a:xfrm>
          <a:prstGeom prst="line">
            <a:avLst/>
          </a:prstGeom>
          <a:noFill/>
          <a:ln w="28575">
            <a:solidFill>
              <a:schemeClr val="tx1"/>
            </a:solidFill>
            <a:round/>
            <a:headEnd/>
            <a:tailEnd/>
          </a:ln>
          <a:effectLst/>
        </p:spPr>
        <p:txBody>
          <a:bodyPr wrap="none" anchor="ctr"/>
          <a:lstStyle/>
          <a:p>
            <a:endParaRPr lang="en-US"/>
          </a:p>
        </p:txBody>
      </p:sp>
      <p:sp>
        <p:nvSpPr>
          <p:cNvPr id="1172508" name="Rectangle 28"/>
          <p:cNvSpPr>
            <a:spLocks noChangeArrowheads="1"/>
          </p:cNvSpPr>
          <p:nvPr/>
        </p:nvSpPr>
        <p:spPr bwMode="auto">
          <a:xfrm>
            <a:off x="4343400" y="1981200"/>
            <a:ext cx="2895600" cy="381000"/>
          </a:xfrm>
          <a:prstGeom prst="rect">
            <a:avLst/>
          </a:prstGeom>
          <a:solidFill>
            <a:schemeClr val="bg1"/>
          </a:solidFill>
          <a:ln w="12700">
            <a:solidFill>
              <a:schemeClr val="tx1"/>
            </a:solidFill>
            <a:miter lim="800000"/>
            <a:headEnd/>
            <a:tailEnd/>
          </a:ln>
          <a:effectLst/>
        </p:spPr>
        <p:txBody>
          <a:bodyPr lIns="90488" tIns="44450" rIns="90488" bIns="44450"/>
          <a:lstStyle/>
          <a:p>
            <a:pPr marL="342900" indent="-342900">
              <a:spcBef>
                <a:spcPct val="20000"/>
              </a:spcBef>
              <a:buClr>
                <a:schemeClr val="accent2"/>
              </a:buClr>
              <a:buSzPct val="75000"/>
              <a:buFont typeface="Wingdings" pitchFamily="2" charset="2"/>
              <a:buNone/>
            </a:pPr>
            <a:r>
              <a:rPr lang="en-US">
                <a:solidFill>
                  <a:srgbClr val="800000"/>
                </a:solidFill>
                <a:effectLst/>
                <a:latin typeface="Arial" charset="0"/>
              </a:rPr>
              <a:t>$330,000 / 5 = $66,000 </a:t>
            </a:r>
          </a:p>
        </p:txBody>
      </p:sp>
      <p:sp>
        <p:nvSpPr>
          <p:cNvPr id="1172509" name="Line 29"/>
          <p:cNvSpPr>
            <a:spLocks noChangeShapeType="1"/>
          </p:cNvSpPr>
          <p:nvPr/>
        </p:nvSpPr>
        <p:spPr bwMode="auto">
          <a:xfrm>
            <a:off x="7010400" y="2438400"/>
            <a:ext cx="914400" cy="533400"/>
          </a:xfrm>
          <a:prstGeom prst="line">
            <a:avLst/>
          </a:prstGeom>
          <a:noFill/>
          <a:ln w="38100">
            <a:solidFill>
              <a:srgbClr val="800000"/>
            </a:solidFill>
            <a:round/>
            <a:headEnd/>
            <a:tailEnd type="triangle" w="med" len="med"/>
          </a:ln>
          <a:effectLst/>
        </p:spPr>
        <p:txBody>
          <a:bodyPr wrap="none" anchor="ctr"/>
          <a:lstStyle/>
          <a:p>
            <a:endParaRPr lang="en-US"/>
          </a:p>
        </p:txBody>
      </p:sp>
      <p:sp>
        <p:nvSpPr>
          <p:cNvPr id="1172510" name="Rectangle 30"/>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Research and Development Costs</a:t>
            </a:r>
          </a:p>
        </p:txBody>
      </p:sp>
      <p:sp>
        <p:nvSpPr>
          <p:cNvPr id="1172511" name="Rectangle 31"/>
          <p:cNvSpPr>
            <a:spLocks noChangeArrowheads="1"/>
          </p:cNvSpPr>
          <p:nvPr/>
        </p:nvSpPr>
        <p:spPr bwMode="auto">
          <a:xfrm>
            <a:off x="609600" y="1249363"/>
            <a:ext cx="8305800" cy="828675"/>
          </a:xfrm>
          <a:prstGeom prst="rect">
            <a:avLst/>
          </a:prstGeom>
          <a:noFill/>
          <a:ln w="12700">
            <a:noFill/>
            <a:miter lim="800000"/>
            <a:headEnd/>
            <a:tailEnd/>
          </a:ln>
          <a:effectLst/>
        </p:spPr>
        <p:txBody>
          <a:bodyPr>
            <a:spAutoFit/>
          </a:bodyPr>
          <a:lstStyle/>
          <a:p>
            <a:pPr algn="l">
              <a:lnSpc>
                <a:spcPct val="115000"/>
              </a:lnSpc>
              <a:spcBef>
                <a:spcPct val="50000"/>
              </a:spcBef>
            </a:pPr>
            <a:r>
              <a:rPr lang="en-US" sz="2200">
                <a:solidFill>
                  <a:srgbClr val="990000"/>
                </a:solidFill>
                <a:effectLst/>
                <a:latin typeface="Arial" charset="0"/>
              </a:rPr>
              <a:t>E12-17:</a:t>
            </a:r>
            <a:r>
              <a:rPr lang="en-US" sz="2200" b="0">
                <a:solidFill>
                  <a:srgbClr val="990000"/>
                </a:solidFill>
                <a:effectLst/>
                <a:latin typeface="Arial" charset="0"/>
              </a:rPr>
              <a:t> </a:t>
            </a:r>
            <a:r>
              <a:rPr lang="en-US" sz="2000" b="0">
                <a:solidFill>
                  <a:srgbClr val="000000"/>
                </a:solidFill>
                <a:effectLst/>
                <a:latin typeface="Arial" charset="0"/>
              </a:rPr>
              <a:t>Compute the amount to be reported as </a:t>
            </a:r>
            <a:r>
              <a:rPr lang="en-US" sz="2000">
                <a:solidFill>
                  <a:srgbClr val="000000"/>
                </a:solidFill>
                <a:effectLst/>
                <a:latin typeface="Arial" charset="0"/>
              </a:rPr>
              <a:t>research and development expense</a:t>
            </a:r>
            <a:r>
              <a:rPr lang="en-US" sz="2000" b="0">
                <a:solidFill>
                  <a:srgbClr val="000000"/>
                </a:solidFill>
                <a:effectLst/>
                <a:latin typeface="Arial" charset="0"/>
              </a:rPr>
              <a:t>.</a:t>
            </a:r>
          </a:p>
        </p:txBody>
      </p:sp>
      <p:sp>
        <p:nvSpPr>
          <p:cNvPr id="1172512" name="Text Box 32"/>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9  Describe the accounting for research and development and similar costs.</a:t>
            </a:r>
          </a:p>
        </p:txBody>
      </p:sp>
    </p:spTree>
    <p:extLst>
      <p:ext uri="{BB962C8B-B14F-4D97-AF65-F5344CB8AC3E}">
        <p14:creationId xmlns:p14="http://schemas.microsoft.com/office/powerpoint/2010/main" val="106567970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2508"/>
                                        </p:tgtEl>
                                        <p:attrNameLst>
                                          <p:attrName>style.visibility</p:attrName>
                                        </p:attrNameLst>
                                      </p:cBhvr>
                                      <p:to>
                                        <p:strVal val="visible"/>
                                      </p:to>
                                    </p:set>
                                    <p:animEffect transition="in" filter="dissolve">
                                      <p:cBhvr>
                                        <p:cTn id="7" dur="500"/>
                                        <p:tgtEl>
                                          <p:spTgt spid="117250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72509"/>
                                        </p:tgtEl>
                                        <p:attrNameLst>
                                          <p:attrName>style.visibility</p:attrName>
                                        </p:attrNameLst>
                                      </p:cBhvr>
                                      <p:to>
                                        <p:strVal val="visible"/>
                                      </p:to>
                                    </p:set>
                                    <p:animEffect transition="in" filter="dissolve">
                                      <p:cBhvr>
                                        <p:cTn id="12" dur="500"/>
                                        <p:tgtEl>
                                          <p:spTgt spid="1172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2494"/>
                                        </p:tgtEl>
                                        <p:attrNameLst>
                                          <p:attrName>style.visibility</p:attrName>
                                        </p:attrNameLst>
                                      </p:cBhvr>
                                      <p:to>
                                        <p:strVal val="visible"/>
                                      </p:to>
                                    </p:set>
                                    <p:animEffect transition="in" filter="wipe(left)">
                                      <p:cBhvr>
                                        <p:cTn id="17" dur="500"/>
                                        <p:tgtEl>
                                          <p:spTgt spid="1172494"/>
                                        </p:tgtEl>
                                      </p:cBhvr>
                                    </p:animEffect>
                                  </p:childTnLst>
                                  <p:subTnLst>
                                    <p:animClr clrSpc="rgb" dir="cw">
                                      <p:cBhvr override="childStyle">
                                        <p:cTn dur="1" fill="hold" display="0" masterRel="nextClick" afterEffect="1"/>
                                        <p:tgtEl>
                                          <p:spTgt spid="1172494"/>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72495"/>
                                        </p:tgtEl>
                                        <p:attrNameLst>
                                          <p:attrName>style.visibility</p:attrName>
                                        </p:attrNameLst>
                                      </p:cBhvr>
                                      <p:to>
                                        <p:strVal val="visible"/>
                                      </p:to>
                                    </p:set>
                                    <p:animEffect transition="in" filter="wipe(left)">
                                      <p:cBhvr>
                                        <p:cTn id="22" dur="500"/>
                                        <p:tgtEl>
                                          <p:spTgt spid="1172495"/>
                                        </p:tgtEl>
                                      </p:cBhvr>
                                    </p:animEffect>
                                  </p:childTnLst>
                                  <p:subTnLst>
                                    <p:animClr clrSpc="rgb" dir="cw">
                                      <p:cBhvr override="childStyle">
                                        <p:cTn dur="1" fill="hold" display="0" masterRel="nextClick" afterEffect="1"/>
                                        <p:tgtEl>
                                          <p:spTgt spid="1172495"/>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72496"/>
                                        </p:tgtEl>
                                        <p:attrNameLst>
                                          <p:attrName>style.visibility</p:attrName>
                                        </p:attrNameLst>
                                      </p:cBhvr>
                                      <p:to>
                                        <p:strVal val="visible"/>
                                      </p:to>
                                    </p:set>
                                    <p:animEffect transition="in" filter="wipe(left)">
                                      <p:cBhvr>
                                        <p:cTn id="27" dur="500"/>
                                        <p:tgtEl>
                                          <p:spTgt spid="1172496"/>
                                        </p:tgtEl>
                                      </p:cBhvr>
                                    </p:animEffect>
                                  </p:childTnLst>
                                  <p:subTnLst>
                                    <p:animClr clrSpc="rgb" dir="cw">
                                      <p:cBhvr override="childStyle">
                                        <p:cTn dur="1" fill="hold" display="0" masterRel="nextClick" afterEffect="1"/>
                                        <p:tgtEl>
                                          <p:spTgt spid="1172496"/>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72497"/>
                                        </p:tgtEl>
                                        <p:attrNameLst>
                                          <p:attrName>style.visibility</p:attrName>
                                        </p:attrNameLst>
                                      </p:cBhvr>
                                      <p:to>
                                        <p:strVal val="visible"/>
                                      </p:to>
                                    </p:set>
                                    <p:animEffect transition="in" filter="wipe(left)">
                                      <p:cBhvr>
                                        <p:cTn id="32" dur="500"/>
                                        <p:tgtEl>
                                          <p:spTgt spid="1172497"/>
                                        </p:tgtEl>
                                      </p:cBhvr>
                                    </p:animEffect>
                                  </p:childTnLst>
                                  <p:subTnLst>
                                    <p:animClr clrSpc="rgb" dir="cw">
                                      <p:cBhvr override="childStyle">
                                        <p:cTn dur="1" fill="hold" display="0" masterRel="nextClick" afterEffect="1"/>
                                        <p:tgtEl>
                                          <p:spTgt spid="1172497"/>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72498"/>
                                        </p:tgtEl>
                                        <p:attrNameLst>
                                          <p:attrName>style.visibility</p:attrName>
                                        </p:attrNameLst>
                                      </p:cBhvr>
                                      <p:to>
                                        <p:strVal val="visible"/>
                                      </p:to>
                                    </p:set>
                                    <p:animEffect transition="in" filter="wipe(left)">
                                      <p:cBhvr>
                                        <p:cTn id="37" dur="500"/>
                                        <p:tgtEl>
                                          <p:spTgt spid="1172498"/>
                                        </p:tgtEl>
                                      </p:cBhvr>
                                    </p:animEffect>
                                  </p:childTnLst>
                                  <p:subTnLst>
                                    <p:animClr clrSpc="rgb" dir="cw">
                                      <p:cBhvr override="childStyle">
                                        <p:cTn dur="1" fill="hold" display="0" masterRel="nextClick" afterEffect="1"/>
                                        <p:tgtEl>
                                          <p:spTgt spid="1172498"/>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72499"/>
                                        </p:tgtEl>
                                        <p:attrNameLst>
                                          <p:attrName>style.visibility</p:attrName>
                                        </p:attrNameLst>
                                      </p:cBhvr>
                                      <p:to>
                                        <p:strVal val="visible"/>
                                      </p:to>
                                    </p:set>
                                    <p:animEffect transition="in" filter="wipe(left)">
                                      <p:cBhvr>
                                        <p:cTn id="42" dur="500"/>
                                        <p:tgtEl>
                                          <p:spTgt spid="1172499"/>
                                        </p:tgtEl>
                                      </p:cBhvr>
                                    </p:animEffect>
                                  </p:childTnLst>
                                  <p:subTnLst>
                                    <p:animClr clrSpc="rgb" dir="cw">
                                      <p:cBhvr override="childStyle">
                                        <p:cTn dur="1" fill="hold" display="0" masterRel="nextClick" afterEffect="1"/>
                                        <p:tgtEl>
                                          <p:spTgt spid="1172499"/>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72502"/>
                                        </p:tgtEl>
                                        <p:attrNameLst>
                                          <p:attrName>style.visibility</p:attrName>
                                        </p:attrNameLst>
                                      </p:cBhvr>
                                      <p:to>
                                        <p:strVal val="visible"/>
                                      </p:to>
                                    </p:set>
                                    <p:animEffect transition="in" filter="wipe(left)">
                                      <p:cBhvr>
                                        <p:cTn id="47" dur="500"/>
                                        <p:tgtEl>
                                          <p:spTgt spid="1172502"/>
                                        </p:tgtEl>
                                      </p:cBhvr>
                                    </p:animEffect>
                                  </p:childTnLst>
                                  <p:subTnLst>
                                    <p:animClr clrSpc="rgb" dir="cw">
                                      <p:cBhvr override="childStyle">
                                        <p:cTn dur="1" fill="hold" display="0" masterRel="nextClick" afterEffect="1"/>
                                        <p:tgtEl>
                                          <p:spTgt spid="1172502"/>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2494" grpId="0" autoUpdateAnimBg="0"/>
      <p:bldP spid="1172495" grpId="0" autoUpdateAnimBg="0"/>
      <p:bldP spid="1172496" grpId="0" autoUpdateAnimBg="0"/>
      <p:bldP spid="1172497" grpId="0" autoUpdateAnimBg="0"/>
      <p:bldP spid="1172498" grpId="0" autoUpdateAnimBg="0"/>
      <p:bldP spid="1172499" grpId="0" autoUpdateAnimBg="0"/>
      <p:bldP spid="1172502" grpId="0" autoUpdateAnimBg="0"/>
      <p:bldP spid="1172508" grpId="0" animBg="1" autoUpdateAnimBg="0"/>
      <p:bldP spid="117250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5" name="Text Box 3"/>
          <p:cNvSpPr txBox="1">
            <a:spLocks noChangeArrowheads="1"/>
          </p:cNvSpPr>
          <p:nvPr/>
        </p:nvSpPr>
        <p:spPr bwMode="auto">
          <a:xfrm>
            <a:off x="685800" y="2014538"/>
            <a:ext cx="7696200" cy="3603625"/>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60000"/>
              </a:spcBef>
              <a:buClr>
                <a:schemeClr val="accent2"/>
              </a:buClr>
              <a:buSzPct val="80000"/>
              <a:buFont typeface="Symbol" pitchFamily="18" charset="2"/>
              <a:buNone/>
            </a:pPr>
            <a:r>
              <a:rPr lang="en-US" sz="2400">
                <a:solidFill>
                  <a:schemeClr val="tx1"/>
                </a:solidFill>
                <a:effectLst/>
                <a:latin typeface="Arial" charset="0"/>
              </a:rPr>
              <a:t>Statement of Financial Position</a:t>
            </a:r>
          </a:p>
          <a:p>
            <a:pPr marL="685800" lvl="1" indent="-457200" algn="l">
              <a:lnSpc>
                <a:spcPct val="120000"/>
              </a:lnSpc>
              <a:spcBef>
                <a:spcPct val="60000"/>
              </a:spcBef>
              <a:buClr>
                <a:srgbClr val="800000"/>
              </a:buClr>
              <a:buSzPct val="80000"/>
              <a:buFont typeface="Arial" charset="0"/>
              <a:buChar char="►"/>
            </a:pPr>
            <a:r>
              <a:rPr lang="en-US" sz="2100" b="0">
                <a:solidFill>
                  <a:schemeClr val="tx1"/>
                </a:solidFill>
                <a:effectLst/>
                <a:latin typeface="Arial" charset="0"/>
              </a:rPr>
              <a:t>Intangible assets shown as a separate item. </a:t>
            </a:r>
          </a:p>
          <a:p>
            <a:pPr marL="685800" lvl="1" indent="-457200" algn="l">
              <a:lnSpc>
                <a:spcPct val="120000"/>
              </a:lnSpc>
              <a:spcBef>
                <a:spcPct val="60000"/>
              </a:spcBef>
              <a:buClr>
                <a:srgbClr val="800000"/>
              </a:buClr>
              <a:buSzPct val="80000"/>
              <a:buFont typeface="Arial" charset="0"/>
              <a:buChar char="►"/>
            </a:pPr>
            <a:r>
              <a:rPr lang="en-US" sz="2100" b="0">
                <a:solidFill>
                  <a:schemeClr val="tx1"/>
                </a:solidFill>
                <a:effectLst/>
                <a:latin typeface="Arial" charset="0"/>
              </a:rPr>
              <a:t>Reporting is similar to the reporting of property, plant, and equipment. </a:t>
            </a:r>
          </a:p>
          <a:p>
            <a:pPr marL="685800" lvl="1" indent="-457200" algn="l">
              <a:lnSpc>
                <a:spcPct val="120000"/>
              </a:lnSpc>
              <a:spcBef>
                <a:spcPct val="60000"/>
              </a:spcBef>
              <a:buClr>
                <a:srgbClr val="800000"/>
              </a:buClr>
              <a:buSzPct val="80000"/>
              <a:buFont typeface="Arial" charset="0"/>
              <a:buChar char="►"/>
            </a:pPr>
            <a:r>
              <a:rPr lang="en-US" sz="2100" b="0">
                <a:solidFill>
                  <a:schemeClr val="tx1"/>
                </a:solidFill>
                <a:effectLst/>
                <a:latin typeface="Arial" charset="0"/>
              </a:rPr>
              <a:t>Contra accounts may not be shown for intangibles.</a:t>
            </a:r>
          </a:p>
          <a:p>
            <a:pPr marL="685800" lvl="1" indent="-457200" algn="l">
              <a:lnSpc>
                <a:spcPct val="120000"/>
              </a:lnSpc>
              <a:spcBef>
                <a:spcPct val="60000"/>
              </a:spcBef>
              <a:buClr>
                <a:srgbClr val="800000"/>
              </a:buClr>
              <a:buSzPct val="80000"/>
              <a:buFont typeface="Arial" charset="0"/>
              <a:buChar char="►"/>
            </a:pPr>
            <a:r>
              <a:rPr lang="en-US" sz="2100" b="0">
                <a:solidFill>
                  <a:schemeClr val="tx1"/>
                </a:solidFill>
                <a:effectLst/>
                <a:latin typeface="Arial" charset="0"/>
              </a:rPr>
              <a:t>Companies should report as a separate item all intangible assets other than goodwill.</a:t>
            </a:r>
          </a:p>
        </p:txBody>
      </p:sp>
      <p:sp>
        <p:nvSpPr>
          <p:cNvPr id="1165316" name="Rectangle 4"/>
          <p:cNvSpPr>
            <a:spLocks noGrp="1" noChangeArrowheads="1"/>
          </p:cNvSpPr>
          <p:nvPr>
            <p:ph type="title"/>
          </p:nvPr>
        </p:nvSpPr>
        <p:spPr bwMode="auto">
          <a:xfrm>
            <a:off x="228600" y="457200"/>
            <a:ext cx="86868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Presentations of Intangibles and Related Items</a:t>
            </a:r>
          </a:p>
        </p:txBody>
      </p:sp>
      <p:sp>
        <p:nvSpPr>
          <p:cNvPr id="1165317" name="Text Box 5"/>
          <p:cNvSpPr txBox="1">
            <a:spLocks noChangeArrowheads="1"/>
          </p:cNvSpPr>
          <p:nvPr/>
        </p:nvSpPr>
        <p:spPr bwMode="auto">
          <a:xfrm>
            <a:off x="1143000" y="6369050"/>
            <a:ext cx="7848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10  Indicate the presentation of intangible assets and related items.</a:t>
            </a:r>
          </a:p>
        </p:txBody>
      </p:sp>
      <p:sp>
        <p:nvSpPr>
          <p:cNvPr id="1165318" name="Text Box 6"/>
          <p:cNvSpPr txBox="1">
            <a:spLocks noChangeArrowheads="1"/>
          </p:cNvSpPr>
          <p:nvPr/>
        </p:nvSpPr>
        <p:spPr bwMode="auto">
          <a:xfrm>
            <a:off x="685800" y="1371600"/>
            <a:ext cx="8001000" cy="519113"/>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Presentation of Intangible Assets</a:t>
            </a:r>
          </a:p>
        </p:txBody>
      </p:sp>
    </p:spTree>
    <p:extLst>
      <p:ext uri="{BB962C8B-B14F-4D97-AF65-F5344CB8AC3E}">
        <p14:creationId xmlns:p14="http://schemas.microsoft.com/office/powerpoint/2010/main" val="117610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Text Box 2"/>
          <p:cNvSpPr txBox="1">
            <a:spLocks noChangeArrowheads="1"/>
          </p:cNvSpPr>
          <p:nvPr/>
        </p:nvSpPr>
        <p:spPr bwMode="auto">
          <a:xfrm>
            <a:off x="685800" y="2014538"/>
            <a:ext cx="7696200" cy="2066925"/>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60000"/>
              </a:spcBef>
              <a:buClr>
                <a:schemeClr val="accent2"/>
              </a:buClr>
              <a:buSzPct val="80000"/>
              <a:buFont typeface="Symbol" pitchFamily="18" charset="2"/>
              <a:buNone/>
            </a:pPr>
            <a:r>
              <a:rPr lang="en-US" sz="2400">
                <a:solidFill>
                  <a:schemeClr val="tx1"/>
                </a:solidFill>
                <a:effectLst/>
                <a:latin typeface="Arial" charset="0"/>
              </a:rPr>
              <a:t>Income Statement</a:t>
            </a:r>
          </a:p>
          <a:p>
            <a:pPr marL="685800" lvl="1" indent="-457200" algn="l">
              <a:lnSpc>
                <a:spcPct val="120000"/>
              </a:lnSpc>
              <a:spcBef>
                <a:spcPct val="60000"/>
              </a:spcBef>
              <a:buClr>
                <a:srgbClr val="800000"/>
              </a:buClr>
              <a:buSzPct val="80000"/>
              <a:buFont typeface="Arial" charset="0"/>
              <a:buChar char="►"/>
            </a:pPr>
            <a:r>
              <a:rPr lang="en-US" sz="2100" b="0">
                <a:solidFill>
                  <a:schemeClr val="tx1"/>
                </a:solidFill>
                <a:effectLst/>
                <a:latin typeface="Arial" charset="0"/>
              </a:rPr>
              <a:t>Amortization expense.</a:t>
            </a:r>
          </a:p>
          <a:p>
            <a:pPr marL="685800" lvl="1" indent="-457200" algn="l">
              <a:lnSpc>
                <a:spcPct val="120000"/>
              </a:lnSpc>
              <a:spcBef>
                <a:spcPct val="60000"/>
              </a:spcBef>
              <a:buClr>
                <a:srgbClr val="800000"/>
              </a:buClr>
              <a:buSzPct val="80000"/>
              <a:buFont typeface="Arial" charset="0"/>
              <a:buChar char="►"/>
            </a:pPr>
            <a:r>
              <a:rPr lang="en-US" sz="2100" b="0">
                <a:solidFill>
                  <a:schemeClr val="tx1"/>
                </a:solidFill>
                <a:effectLst/>
                <a:latin typeface="Arial" charset="0"/>
              </a:rPr>
              <a:t>Impairment losses and reversals other than goodwill separately (usually in the operating section).</a:t>
            </a:r>
          </a:p>
        </p:txBody>
      </p:sp>
      <p:sp>
        <p:nvSpPr>
          <p:cNvPr id="1242115" name="Rectangle 3"/>
          <p:cNvSpPr>
            <a:spLocks noGrp="1" noChangeArrowheads="1"/>
          </p:cNvSpPr>
          <p:nvPr>
            <p:ph type="title"/>
          </p:nvPr>
        </p:nvSpPr>
        <p:spPr bwMode="auto">
          <a:xfrm>
            <a:off x="228600" y="457200"/>
            <a:ext cx="86868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Presentations of Intangibles and Related Items</a:t>
            </a:r>
          </a:p>
        </p:txBody>
      </p:sp>
      <p:sp>
        <p:nvSpPr>
          <p:cNvPr id="1242116" name="Text Box 4"/>
          <p:cNvSpPr txBox="1">
            <a:spLocks noChangeArrowheads="1"/>
          </p:cNvSpPr>
          <p:nvPr/>
        </p:nvSpPr>
        <p:spPr bwMode="auto">
          <a:xfrm>
            <a:off x="1143000" y="6369050"/>
            <a:ext cx="7848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10  Indicate the presentation of intangible assets and related items.</a:t>
            </a:r>
          </a:p>
        </p:txBody>
      </p:sp>
      <p:sp>
        <p:nvSpPr>
          <p:cNvPr id="1242117" name="Text Box 5"/>
          <p:cNvSpPr txBox="1">
            <a:spLocks noChangeArrowheads="1"/>
          </p:cNvSpPr>
          <p:nvPr/>
        </p:nvSpPr>
        <p:spPr bwMode="auto">
          <a:xfrm>
            <a:off x="685800" y="1371600"/>
            <a:ext cx="8001000" cy="519113"/>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Presentation of Intangible Assets</a:t>
            </a:r>
          </a:p>
        </p:txBody>
      </p:sp>
    </p:spTree>
    <p:extLst>
      <p:ext uri="{BB962C8B-B14F-4D97-AF65-F5344CB8AC3E}">
        <p14:creationId xmlns:p14="http://schemas.microsoft.com/office/powerpoint/2010/main" val="518329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3" name="Rectangle 3"/>
          <p:cNvSpPr>
            <a:spLocks noGrp="1" noChangeArrowheads="1"/>
          </p:cNvSpPr>
          <p:nvPr>
            <p:ph type="title"/>
          </p:nvPr>
        </p:nvSpPr>
        <p:spPr bwMode="auto">
          <a:xfrm>
            <a:off x="228600" y="457200"/>
            <a:ext cx="86868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Presentations of Intangibles and Related Items</a:t>
            </a:r>
          </a:p>
        </p:txBody>
      </p:sp>
      <p:sp>
        <p:nvSpPr>
          <p:cNvPr id="1244164" name="Text Box 4"/>
          <p:cNvSpPr txBox="1">
            <a:spLocks noChangeArrowheads="1"/>
          </p:cNvSpPr>
          <p:nvPr/>
        </p:nvSpPr>
        <p:spPr bwMode="auto">
          <a:xfrm>
            <a:off x="1143000" y="6369050"/>
            <a:ext cx="7848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10  Indicate the presentation of intangible assets and related items.</a:t>
            </a:r>
          </a:p>
        </p:txBody>
      </p:sp>
      <p:sp>
        <p:nvSpPr>
          <p:cNvPr id="1244165" name="Text Box 5"/>
          <p:cNvSpPr txBox="1">
            <a:spLocks noChangeArrowheads="1"/>
          </p:cNvSpPr>
          <p:nvPr/>
        </p:nvSpPr>
        <p:spPr bwMode="auto">
          <a:xfrm>
            <a:off x="685800" y="1371600"/>
            <a:ext cx="8001000" cy="519113"/>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Presentation of Intangible Assets</a:t>
            </a:r>
          </a:p>
        </p:txBody>
      </p:sp>
      <p:pic>
        <p:nvPicPr>
          <p:cNvPr id="1244166" name="Picture 6"/>
          <p:cNvPicPr>
            <a:picLocks noChangeAspect="1" noChangeArrowheads="1"/>
          </p:cNvPicPr>
          <p:nvPr/>
        </p:nvPicPr>
        <p:blipFill>
          <a:blip r:embed="rId3"/>
          <a:srcRect/>
          <a:stretch>
            <a:fillRect/>
          </a:stretch>
        </p:blipFill>
        <p:spPr bwMode="auto">
          <a:xfrm>
            <a:off x="304800" y="2238375"/>
            <a:ext cx="8534400" cy="3857625"/>
          </a:xfrm>
          <a:prstGeom prst="rect">
            <a:avLst/>
          </a:prstGeom>
          <a:noFill/>
          <a:ln w="28575" cap="sq">
            <a:noFill/>
            <a:miter lim="800000"/>
            <a:headEnd/>
            <a:tailEnd/>
          </a:ln>
          <a:effectLst/>
        </p:spPr>
      </p:pic>
      <p:sp>
        <p:nvSpPr>
          <p:cNvPr id="1244167" name="Text Box 7"/>
          <p:cNvSpPr txBox="1">
            <a:spLocks noChangeArrowheads="1"/>
          </p:cNvSpPr>
          <p:nvPr/>
        </p:nvSpPr>
        <p:spPr bwMode="auto">
          <a:xfrm>
            <a:off x="6629400" y="2092325"/>
            <a:ext cx="1600200" cy="293688"/>
          </a:xfrm>
          <a:prstGeom prst="rect">
            <a:avLst/>
          </a:prstGeom>
          <a:solidFill>
            <a:schemeClr val="bg1"/>
          </a:solidFill>
          <a:ln w="19050" algn="ctr">
            <a:solidFill>
              <a:srgbClr val="339933"/>
            </a:solidFill>
            <a:miter lim="800000"/>
            <a:headEnd/>
            <a:tailEnd/>
          </a:ln>
          <a:effectLst/>
        </p:spPr>
        <p:txBody>
          <a:bodyPr>
            <a:spAutoFit/>
          </a:bodyPr>
          <a:lstStyle/>
          <a:p>
            <a:pPr>
              <a:spcBef>
                <a:spcPct val="50000"/>
              </a:spcBef>
            </a:pPr>
            <a:r>
              <a:rPr lang="en-US" sz="1200">
                <a:solidFill>
                  <a:srgbClr val="CC0000"/>
                </a:solidFill>
                <a:effectLst/>
                <a:latin typeface="Arial" charset="0"/>
              </a:rPr>
              <a:t>Illustration 12-15</a:t>
            </a:r>
          </a:p>
        </p:txBody>
      </p:sp>
    </p:spTree>
    <p:extLst>
      <p:ext uri="{BB962C8B-B14F-4D97-AF65-F5344CB8AC3E}">
        <p14:creationId xmlns:p14="http://schemas.microsoft.com/office/powerpoint/2010/main" val="79278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6215" name="Picture 7"/>
          <p:cNvPicPr>
            <a:picLocks noChangeAspect="1" noChangeArrowheads="1"/>
          </p:cNvPicPr>
          <p:nvPr/>
        </p:nvPicPr>
        <p:blipFill>
          <a:blip r:embed="rId3"/>
          <a:srcRect/>
          <a:stretch>
            <a:fillRect/>
          </a:stretch>
        </p:blipFill>
        <p:spPr bwMode="auto">
          <a:xfrm>
            <a:off x="304800" y="2262188"/>
            <a:ext cx="8534400" cy="3605212"/>
          </a:xfrm>
          <a:prstGeom prst="rect">
            <a:avLst/>
          </a:prstGeom>
          <a:noFill/>
          <a:ln w="28575" cap="sq">
            <a:noFill/>
            <a:miter lim="800000"/>
            <a:headEnd/>
            <a:tailEnd/>
          </a:ln>
          <a:effectLst/>
        </p:spPr>
      </p:pic>
      <p:sp>
        <p:nvSpPr>
          <p:cNvPr id="1246210" name="Rectangle 2"/>
          <p:cNvSpPr>
            <a:spLocks noGrp="1" noChangeArrowheads="1"/>
          </p:cNvSpPr>
          <p:nvPr>
            <p:ph type="title"/>
          </p:nvPr>
        </p:nvSpPr>
        <p:spPr bwMode="auto">
          <a:xfrm>
            <a:off x="228600" y="457200"/>
            <a:ext cx="86868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Presentations of Intangibles and Related Items</a:t>
            </a:r>
          </a:p>
        </p:txBody>
      </p:sp>
      <p:sp>
        <p:nvSpPr>
          <p:cNvPr id="1246211" name="Text Box 3"/>
          <p:cNvSpPr txBox="1">
            <a:spLocks noChangeArrowheads="1"/>
          </p:cNvSpPr>
          <p:nvPr/>
        </p:nvSpPr>
        <p:spPr bwMode="auto">
          <a:xfrm>
            <a:off x="1143000" y="6369050"/>
            <a:ext cx="7848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10  Indicate the presentation of intangible assets and related items.</a:t>
            </a:r>
          </a:p>
        </p:txBody>
      </p:sp>
      <p:sp>
        <p:nvSpPr>
          <p:cNvPr id="1246212" name="Text Box 4"/>
          <p:cNvSpPr txBox="1">
            <a:spLocks noChangeArrowheads="1"/>
          </p:cNvSpPr>
          <p:nvPr/>
        </p:nvSpPr>
        <p:spPr bwMode="auto">
          <a:xfrm>
            <a:off x="685800" y="1371600"/>
            <a:ext cx="8001000" cy="519113"/>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Presentation of Intangible Assets</a:t>
            </a:r>
          </a:p>
        </p:txBody>
      </p:sp>
      <p:sp>
        <p:nvSpPr>
          <p:cNvPr id="1246214" name="Text Box 6"/>
          <p:cNvSpPr txBox="1">
            <a:spLocks noChangeArrowheads="1"/>
          </p:cNvSpPr>
          <p:nvPr/>
        </p:nvSpPr>
        <p:spPr bwMode="auto">
          <a:xfrm>
            <a:off x="6629400" y="2144713"/>
            <a:ext cx="1600200" cy="293687"/>
          </a:xfrm>
          <a:prstGeom prst="rect">
            <a:avLst/>
          </a:prstGeom>
          <a:solidFill>
            <a:schemeClr val="bg1"/>
          </a:solidFill>
          <a:ln w="19050" algn="ctr">
            <a:solidFill>
              <a:srgbClr val="339933"/>
            </a:solidFill>
            <a:miter lim="800000"/>
            <a:headEnd/>
            <a:tailEnd/>
          </a:ln>
          <a:effectLst/>
        </p:spPr>
        <p:txBody>
          <a:bodyPr>
            <a:spAutoFit/>
          </a:bodyPr>
          <a:lstStyle/>
          <a:p>
            <a:pPr>
              <a:spcBef>
                <a:spcPct val="50000"/>
              </a:spcBef>
            </a:pPr>
            <a:r>
              <a:rPr lang="en-US" sz="1200">
                <a:solidFill>
                  <a:srgbClr val="CC0000"/>
                </a:solidFill>
                <a:effectLst/>
                <a:latin typeface="Arial" charset="0"/>
              </a:rPr>
              <a:t>Illustration 12-16</a:t>
            </a:r>
          </a:p>
        </p:txBody>
      </p:sp>
    </p:spTree>
    <p:extLst>
      <p:ext uri="{BB962C8B-B14F-4D97-AF65-F5344CB8AC3E}">
        <p14:creationId xmlns:p14="http://schemas.microsoft.com/office/powerpoint/2010/main" val="345510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45" name="Rectangle 9"/>
          <p:cNvSpPr>
            <a:spLocks noChangeArrowheads="1"/>
          </p:cNvSpPr>
          <p:nvPr/>
        </p:nvSpPr>
        <p:spPr bwMode="auto">
          <a:xfrm>
            <a:off x="533400" y="2743200"/>
            <a:ext cx="8153400" cy="3260725"/>
          </a:xfrm>
          <a:prstGeom prst="rect">
            <a:avLst/>
          </a:prstGeom>
          <a:noFill/>
          <a:ln w="28575" cap="sq">
            <a:noFill/>
            <a:miter lim="800000"/>
            <a:headEnd/>
            <a:tailEnd/>
          </a:ln>
          <a:effectLst/>
        </p:spPr>
        <p:txBody>
          <a:bodyPr>
            <a:spAutoFit/>
          </a:bodyPr>
          <a:lstStyle/>
          <a:p>
            <a:pPr marL="685800" lvl="1" indent="-457200" algn="l">
              <a:lnSpc>
                <a:spcPct val="125000"/>
              </a:lnSpc>
              <a:spcBef>
                <a:spcPct val="30000"/>
              </a:spcBef>
              <a:buClr>
                <a:srgbClr val="800000"/>
              </a:buClr>
              <a:buSzPct val="80000"/>
              <a:buFont typeface="Arial" charset="0"/>
              <a:buChar char="►"/>
            </a:pPr>
            <a:r>
              <a:rPr lang="en-US" b="0">
                <a:effectLst/>
                <a:latin typeface="Arial" charset="0"/>
              </a:rPr>
              <a:t>Both U.S. GAAP and IFRS segregate the costs associated with research and development into the two components. Costs in the research phase are always expensed under both IFRS and U.S. GAAP. Under IFRS, however, costs in the development phase are capitalized once economic viability is achieved. </a:t>
            </a:r>
          </a:p>
          <a:p>
            <a:pPr marL="685800" lvl="1" indent="-457200" algn="l">
              <a:lnSpc>
                <a:spcPct val="125000"/>
              </a:lnSpc>
              <a:spcBef>
                <a:spcPct val="30000"/>
              </a:spcBef>
              <a:buClr>
                <a:srgbClr val="800000"/>
              </a:buClr>
              <a:buSzPct val="80000"/>
              <a:buFont typeface="Arial" charset="0"/>
              <a:buChar char="►"/>
            </a:pPr>
            <a:r>
              <a:rPr lang="en-US" b="0">
                <a:effectLst/>
                <a:latin typeface="Arial" charset="0"/>
              </a:rPr>
              <a:t>While IFRS permits some capitalization of internally generated intangible assets (e.g., brands and development costs that meet economic viability criteria), U.S. GAAP requires expensing of all research and development costs.</a:t>
            </a:r>
          </a:p>
        </p:txBody>
      </p:sp>
      <p:pic>
        <p:nvPicPr>
          <p:cNvPr id="1191948" name="Picture 12"/>
          <p:cNvPicPr>
            <a:picLocks noChangeAspect="1" noChangeArrowheads="1"/>
          </p:cNvPicPr>
          <p:nvPr/>
        </p:nvPicPr>
        <p:blipFill>
          <a:blip r:embed="rId3"/>
          <a:srcRect/>
          <a:stretch>
            <a:fillRect/>
          </a:stretch>
        </p:blipFill>
        <p:spPr bwMode="auto">
          <a:xfrm>
            <a:off x="685800" y="2209800"/>
            <a:ext cx="2524125" cy="423863"/>
          </a:xfrm>
          <a:prstGeom prst="rect">
            <a:avLst/>
          </a:prstGeom>
          <a:noFill/>
          <a:ln w="28575" cap="sq">
            <a:noFill/>
            <a:miter lim="800000"/>
            <a:headEnd/>
            <a:tailEnd/>
          </a:ln>
          <a:effectLst/>
        </p:spPr>
      </p:pic>
      <p:pic>
        <p:nvPicPr>
          <p:cNvPr id="1191950" name="Picture 14"/>
          <p:cNvPicPr>
            <a:picLocks noChangeAspect="1" noChangeArrowheads="1"/>
          </p:cNvPicPr>
          <p:nvPr/>
        </p:nvPicPr>
        <p:blipFill>
          <a:blip r:embed="rId4"/>
          <a:srcRect/>
          <a:stretch>
            <a:fillRect/>
          </a:stretch>
        </p:blipFill>
        <p:spPr bwMode="auto">
          <a:xfrm>
            <a:off x="533400" y="381000"/>
            <a:ext cx="8153400" cy="1689100"/>
          </a:xfrm>
          <a:prstGeom prst="rect">
            <a:avLst/>
          </a:prstGeom>
          <a:noFill/>
          <a:ln w="28575" cap="sq">
            <a:noFill/>
            <a:miter lim="800000"/>
            <a:headEnd/>
            <a:tailEnd/>
          </a:ln>
          <a:effectLst/>
        </p:spPr>
      </p:pic>
    </p:spTree>
    <p:extLst>
      <p:ext uri="{BB962C8B-B14F-4D97-AF65-F5344CB8AC3E}">
        <p14:creationId xmlns:p14="http://schemas.microsoft.com/office/powerpoint/2010/main" val="1408084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9" name="Rectangle 3"/>
          <p:cNvSpPr>
            <a:spLocks noChangeArrowheads="1"/>
          </p:cNvSpPr>
          <p:nvPr/>
        </p:nvSpPr>
        <p:spPr bwMode="auto">
          <a:xfrm>
            <a:off x="533400" y="2743200"/>
            <a:ext cx="8153400" cy="3635375"/>
          </a:xfrm>
          <a:prstGeom prst="rect">
            <a:avLst/>
          </a:prstGeom>
          <a:noFill/>
          <a:ln w="28575" cap="sq" algn="ctr">
            <a:noFill/>
            <a:miter lim="800000"/>
            <a:headEnd/>
            <a:tailEnd/>
          </a:ln>
          <a:effectLst/>
        </p:spPr>
        <p:txBody>
          <a:bodyPr>
            <a:spAutoFit/>
          </a:bodyPr>
          <a:lstStyle/>
          <a:p>
            <a:pPr marL="685800" lvl="1" indent="-457200" algn="l">
              <a:lnSpc>
                <a:spcPct val="115000"/>
              </a:lnSpc>
              <a:spcBef>
                <a:spcPct val="25000"/>
              </a:spcBef>
              <a:buClr>
                <a:srgbClr val="800000"/>
              </a:buClr>
              <a:buSzPct val="80000"/>
              <a:buFont typeface="Arial" charset="0"/>
              <a:buChar char="►"/>
            </a:pPr>
            <a:r>
              <a:rPr lang="en-US" b="0">
                <a:effectLst/>
                <a:latin typeface="Arial" charset="0"/>
              </a:rPr>
              <a:t>Under U.S. GAAP, impairment loss is measured as the excess of the carrying amount over the asset’s fair value. Under IFRS, the impairment test is based on the asset’s carrying amount compared to its recoverable amount (the higher of the asset’s fair value less costs to sell and its value-in-use).</a:t>
            </a:r>
          </a:p>
          <a:p>
            <a:pPr marL="685800" lvl="1" indent="-457200" algn="l">
              <a:lnSpc>
                <a:spcPct val="115000"/>
              </a:lnSpc>
              <a:spcBef>
                <a:spcPct val="25000"/>
              </a:spcBef>
              <a:buClr>
                <a:srgbClr val="800000"/>
              </a:buClr>
              <a:buSzPct val="80000"/>
              <a:buFont typeface="Arial" charset="0"/>
              <a:buChar char="►"/>
            </a:pPr>
            <a:r>
              <a:rPr lang="en-US" b="0">
                <a:effectLst/>
                <a:latin typeface="Arial" charset="0"/>
              </a:rPr>
              <a:t>While IFRS allows reversal of impairment losses when there has been a change in economic conditions or in the expected use of the asset, under U.S. GAAP, impairment losses cannot be reversed for assets to be held and used; the impairment loss results in a new cost basis for the asset. IFRS and U.S. GAAP are similar in the accounting for the impairments of assets held for disposal.</a:t>
            </a:r>
          </a:p>
        </p:txBody>
      </p:sp>
      <p:pic>
        <p:nvPicPr>
          <p:cNvPr id="1248261" name="Picture 5"/>
          <p:cNvPicPr>
            <a:picLocks noChangeAspect="1" noChangeArrowheads="1"/>
          </p:cNvPicPr>
          <p:nvPr/>
        </p:nvPicPr>
        <p:blipFill>
          <a:blip r:embed="rId3"/>
          <a:srcRect/>
          <a:stretch>
            <a:fillRect/>
          </a:stretch>
        </p:blipFill>
        <p:spPr bwMode="auto">
          <a:xfrm>
            <a:off x="685800" y="2209800"/>
            <a:ext cx="2524125" cy="423863"/>
          </a:xfrm>
          <a:prstGeom prst="rect">
            <a:avLst/>
          </a:prstGeom>
          <a:noFill/>
          <a:ln w="28575" cap="sq">
            <a:noFill/>
            <a:miter lim="800000"/>
            <a:headEnd/>
            <a:tailEnd/>
          </a:ln>
          <a:effectLst/>
        </p:spPr>
      </p:pic>
      <p:pic>
        <p:nvPicPr>
          <p:cNvPr id="1248263" name="Picture 7"/>
          <p:cNvPicPr>
            <a:picLocks noChangeAspect="1" noChangeArrowheads="1"/>
          </p:cNvPicPr>
          <p:nvPr/>
        </p:nvPicPr>
        <p:blipFill>
          <a:blip r:embed="rId4"/>
          <a:srcRect/>
          <a:stretch>
            <a:fillRect/>
          </a:stretch>
        </p:blipFill>
        <p:spPr bwMode="auto">
          <a:xfrm>
            <a:off x="533400" y="381000"/>
            <a:ext cx="8153400" cy="1689100"/>
          </a:xfrm>
          <a:prstGeom prst="rect">
            <a:avLst/>
          </a:prstGeom>
          <a:noFill/>
          <a:ln w="28575" cap="sq">
            <a:noFill/>
            <a:miter lim="800000"/>
            <a:headEnd/>
            <a:tailEnd/>
          </a:ln>
          <a:effectLst/>
        </p:spPr>
      </p:pic>
    </p:spTree>
    <p:extLst>
      <p:ext uri="{BB962C8B-B14F-4D97-AF65-F5344CB8AC3E}">
        <p14:creationId xmlns:p14="http://schemas.microsoft.com/office/powerpoint/2010/main" val="3469231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7" name="Rectangle 3"/>
          <p:cNvSpPr>
            <a:spLocks noChangeArrowheads="1"/>
          </p:cNvSpPr>
          <p:nvPr/>
        </p:nvSpPr>
        <p:spPr bwMode="auto">
          <a:xfrm>
            <a:off x="533400" y="2743200"/>
            <a:ext cx="8153400" cy="3567113"/>
          </a:xfrm>
          <a:prstGeom prst="rect">
            <a:avLst/>
          </a:prstGeom>
          <a:noFill/>
          <a:ln w="28575" cap="sq" algn="ctr">
            <a:noFill/>
            <a:miter lim="800000"/>
            <a:headEnd/>
            <a:tailEnd/>
          </a:ln>
          <a:effectLst/>
        </p:spPr>
        <p:txBody>
          <a:bodyPr>
            <a:spAutoFit/>
          </a:bodyPr>
          <a:lstStyle/>
          <a:p>
            <a:pPr marL="685800" lvl="1" indent="-457200" algn="l">
              <a:lnSpc>
                <a:spcPct val="115000"/>
              </a:lnSpc>
              <a:spcBef>
                <a:spcPct val="25000"/>
              </a:spcBef>
              <a:buClr>
                <a:srgbClr val="800000"/>
              </a:buClr>
              <a:buSzPct val="80000"/>
              <a:buFont typeface="Arial" charset="0"/>
              <a:buChar char="►"/>
            </a:pPr>
            <a:r>
              <a:rPr lang="en-US" b="0">
                <a:effectLst/>
                <a:latin typeface="Arial" charset="0"/>
              </a:rPr>
              <a:t>With issuance of a recent converged statement on business combinations (IFRS 3 and SFAS No. 141—Revised ), IFRS and U.S. GAAP are very similar for intangibles acquired in a business combination. That is, companies recognize an intangible asset separately from goodwill if the intangible represents contractual or legal rights or is capable of being separated or divided and sold, transferred, licensed, rented, or exchanged. In addition, under both U.S. GAAP and IFRS, companies recognize acquired in-process research and development (IPR&amp;D) as a separate intangible asset if it meets the definition of an intangible asset and its fair value can be measured reliably.</a:t>
            </a:r>
          </a:p>
        </p:txBody>
      </p:sp>
      <p:pic>
        <p:nvPicPr>
          <p:cNvPr id="1250308" name="Picture 4"/>
          <p:cNvPicPr>
            <a:picLocks noChangeAspect="1" noChangeArrowheads="1"/>
          </p:cNvPicPr>
          <p:nvPr/>
        </p:nvPicPr>
        <p:blipFill>
          <a:blip r:embed="rId3"/>
          <a:srcRect/>
          <a:stretch>
            <a:fillRect/>
          </a:stretch>
        </p:blipFill>
        <p:spPr bwMode="auto">
          <a:xfrm>
            <a:off x="685800" y="2209800"/>
            <a:ext cx="2524125" cy="423863"/>
          </a:xfrm>
          <a:prstGeom prst="rect">
            <a:avLst/>
          </a:prstGeom>
          <a:noFill/>
          <a:ln w="28575" cap="sq">
            <a:noFill/>
            <a:miter lim="800000"/>
            <a:headEnd/>
            <a:tailEnd/>
          </a:ln>
          <a:effectLst/>
        </p:spPr>
      </p:pic>
      <p:pic>
        <p:nvPicPr>
          <p:cNvPr id="1250310" name="Picture 6"/>
          <p:cNvPicPr>
            <a:picLocks noChangeAspect="1" noChangeArrowheads="1"/>
          </p:cNvPicPr>
          <p:nvPr/>
        </p:nvPicPr>
        <p:blipFill>
          <a:blip r:embed="rId4"/>
          <a:srcRect/>
          <a:stretch>
            <a:fillRect/>
          </a:stretch>
        </p:blipFill>
        <p:spPr bwMode="auto">
          <a:xfrm>
            <a:off x="533400" y="381000"/>
            <a:ext cx="8153400" cy="1689100"/>
          </a:xfrm>
          <a:prstGeom prst="rect">
            <a:avLst/>
          </a:prstGeom>
          <a:noFill/>
          <a:ln w="28575" cap="sq">
            <a:noFill/>
            <a:miter lim="800000"/>
            <a:headEnd/>
            <a:tailEnd/>
          </a:ln>
          <a:effectLst/>
        </p:spPr>
      </p:pic>
    </p:spTree>
    <p:extLst>
      <p:ext uri="{BB962C8B-B14F-4D97-AF65-F5344CB8AC3E}">
        <p14:creationId xmlns:p14="http://schemas.microsoft.com/office/powerpoint/2010/main" val="4204701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838200" y="1447800"/>
            <a:ext cx="7772400" cy="4060825"/>
          </a:xfrm>
          <a:prstGeom prst="rect">
            <a:avLst/>
          </a:prstGeom>
          <a:noFill/>
          <a:ln w="9525">
            <a:noFill/>
            <a:miter lim="800000"/>
            <a:headEnd/>
            <a:tailEnd/>
          </a:ln>
          <a:effectLst/>
        </p:spPr>
        <p:txBody>
          <a:bodyPr lIns="92075" tIns="46038" rIns="92075" bIns="46038">
            <a:spAutoFit/>
          </a:bodyPr>
          <a:lstStyle/>
          <a:p>
            <a:pPr algn="l">
              <a:lnSpc>
                <a:spcPct val="130000"/>
              </a:lnSpc>
            </a:pPr>
            <a:r>
              <a:rPr lang="en-US" altLang="en-US" sz="2000" b="0">
                <a:solidFill>
                  <a:schemeClr val="tx1"/>
                </a:solidFill>
                <a:effectLst/>
                <a:latin typeface="Arial" charset="0"/>
              </a:rPr>
              <a:t>Copyright © 2011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188420"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Copyright</a:t>
            </a:r>
          </a:p>
        </p:txBody>
      </p:sp>
    </p:spTree>
    <p:extLst>
      <p:ext uri="{BB962C8B-B14F-4D97-AF65-F5344CB8AC3E}">
        <p14:creationId xmlns:p14="http://schemas.microsoft.com/office/powerpoint/2010/main" val="1588549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83" name="Rectangle 7"/>
          <p:cNvSpPr>
            <a:spLocks noChangeArrowheads="1"/>
          </p:cNvSpPr>
          <p:nvPr/>
        </p:nvSpPr>
        <p:spPr bwMode="auto">
          <a:xfrm>
            <a:off x="1905000" y="3048000"/>
            <a:ext cx="1676400" cy="34290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Marketing-related</a:t>
            </a:r>
          </a:p>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Customer-related</a:t>
            </a:r>
          </a:p>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Artistic-related</a:t>
            </a:r>
          </a:p>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Contract-related</a:t>
            </a:r>
          </a:p>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Technology-related</a:t>
            </a:r>
          </a:p>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Goodwill</a:t>
            </a:r>
          </a:p>
        </p:txBody>
      </p:sp>
      <p:sp>
        <p:nvSpPr>
          <p:cNvPr id="1099784" name="Rectangle 8"/>
          <p:cNvSpPr>
            <a:spLocks noChangeArrowheads="1"/>
          </p:cNvSpPr>
          <p:nvPr/>
        </p:nvSpPr>
        <p:spPr bwMode="auto">
          <a:xfrm>
            <a:off x="152400" y="1885950"/>
            <a:ext cx="1746250"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700">
                <a:solidFill>
                  <a:schemeClr val="tx1"/>
                </a:solidFill>
                <a:effectLst>
                  <a:outerShdw blurRad="38100" dist="38100" dir="2700000" algn="tl">
                    <a:srgbClr val="FFFFFF"/>
                  </a:outerShdw>
                </a:effectLst>
                <a:latin typeface="Arial" charset="0"/>
              </a:rPr>
              <a:t>Intangible Asset Issues</a:t>
            </a:r>
          </a:p>
        </p:txBody>
      </p:sp>
      <p:sp>
        <p:nvSpPr>
          <p:cNvPr id="1099785" name="Rectangle 9"/>
          <p:cNvSpPr>
            <a:spLocks noChangeArrowheads="1"/>
          </p:cNvSpPr>
          <p:nvPr/>
        </p:nvSpPr>
        <p:spPr bwMode="auto">
          <a:xfrm>
            <a:off x="1905000" y="1885950"/>
            <a:ext cx="1746250"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700">
                <a:solidFill>
                  <a:schemeClr val="tx1"/>
                </a:solidFill>
                <a:effectLst>
                  <a:outerShdw blurRad="38100" dist="38100" dir="2700000" algn="tl">
                    <a:srgbClr val="FFFFFF"/>
                  </a:outerShdw>
                </a:effectLst>
                <a:latin typeface="Arial" charset="0"/>
              </a:rPr>
              <a:t>Types of Intangibles</a:t>
            </a:r>
          </a:p>
        </p:txBody>
      </p:sp>
      <p:sp>
        <p:nvSpPr>
          <p:cNvPr id="1099786" name="Rectangle 10"/>
          <p:cNvSpPr>
            <a:spLocks noChangeArrowheads="1"/>
          </p:cNvSpPr>
          <p:nvPr/>
        </p:nvSpPr>
        <p:spPr bwMode="auto">
          <a:xfrm>
            <a:off x="3657600" y="1885950"/>
            <a:ext cx="1746250"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700">
                <a:solidFill>
                  <a:schemeClr val="tx1"/>
                </a:solidFill>
                <a:effectLst>
                  <a:outerShdw blurRad="38100" dist="38100" dir="2700000" algn="tl">
                    <a:srgbClr val="FFFFFF"/>
                  </a:outerShdw>
                </a:effectLst>
                <a:latin typeface="Arial" charset="0"/>
              </a:rPr>
              <a:t>Impairment of Intangibles</a:t>
            </a:r>
          </a:p>
        </p:txBody>
      </p:sp>
      <p:sp>
        <p:nvSpPr>
          <p:cNvPr id="1099787" name="Rectangle 11"/>
          <p:cNvSpPr>
            <a:spLocks noChangeArrowheads="1"/>
          </p:cNvSpPr>
          <p:nvPr/>
        </p:nvSpPr>
        <p:spPr bwMode="auto">
          <a:xfrm>
            <a:off x="5410200" y="1885950"/>
            <a:ext cx="1746250"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700">
                <a:solidFill>
                  <a:schemeClr val="tx1"/>
                </a:solidFill>
                <a:effectLst>
                  <a:outerShdw blurRad="38100" dist="38100" dir="2700000" algn="tl">
                    <a:srgbClr val="FFFFFF"/>
                  </a:outerShdw>
                </a:effectLst>
                <a:latin typeface="Arial" charset="0"/>
              </a:rPr>
              <a:t>Research and Development Costs</a:t>
            </a:r>
          </a:p>
        </p:txBody>
      </p:sp>
      <p:sp>
        <p:nvSpPr>
          <p:cNvPr id="1099788" name="Rectangle 12"/>
          <p:cNvSpPr>
            <a:spLocks noChangeArrowheads="1"/>
          </p:cNvSpPr>
          <p:nvPr/>
        </p:nvSpPr>
        <p:spPr bwMode="auto">
          <a:xfrm>
            <a:off x="7162800" y="1885950"/>
            <a:ext cx="1828800"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700">
                <a:solidFill>
                  <a:schemeClr val="tx1"/>
                </a:solidFill>
                <a:effectLst>
                  <a:outerShdw blurRad="38100" dist="38100" dir="2700000" algn="tl">
                    <a:srgbClr val="FFFFFF"/>
                  </a:outerShdw>
                </a:effectLst>
                <a:latin typeface="Arial" charset="0"/>
              </a:rPr>
              <a:t>Presentation of Intangibles and Related Items</a:t>
            </a:r>
          </a:p>
        </p:txBody>
      </p:sp>
      <p:sp>
        <p:nvSpPr>
          <p:cNvPr id="1099789" name="Rectangle 13"/>
          <p:cNvSpPr>
            <a:spLocks noChangeArrowheads="1"/>
          </p:cNvSpPr>
          <p:nvPr/>
        </p:nvSpPr>
        <p:spPr bwMode="auto">
          <a:xfrm>
            <a:off x="76200" y="3048000"/>
            <a:ext cx="1752600" cy="26670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Characteristics</a:t>
            </a:r>
          </a:p>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Valuation</a:t>
            </a:r>
          </a:p>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Amortization</a:t>
            </a:r>
          </a:p>
        </p:txBody>
      </p:sp>
      <p:sp>
        <p:nvSpPr>
          <p:cNvPr id="1099790" name="Rectangle 14"/>
          <p:cNvSpPr>
            <a:spLocks noChangeArrowheads="1"/>
          </p:cNvSpPr>
          <p:nvPr/>
        </p:nvSpPr>
        <p:spPr bwMode="auto">
          <a:xfrm>
            <a:off x="3657600" y="3048000"/>
            <a:ext cx="1676400" cy="21336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Limited-life intangibles</a:t>
            </a:r>
          </a:p>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Reversal of impairment loss</a:t>
            </a:r>
          </a:p>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Indefinite-life intangibles other than goodwill</a:t>
            </a:r>
          </a:p>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Goodwill</a:t>
            </a:r>
          </a:p>
          <a:p>
            <a:pPr marL="228600" indent="-228600" algn="l">
              <a:spcBef>
                <a:spcPct val="25000"/>
              </a:spcBef>
              <a:buClr>
                <a:srgbClr val="CC0000"/>
              </a:buClr>
              <a:buSzPct val="75000"/>
              <a:buFont typeface="Wingdings" pitchFamily="2" charset="2"/>
              <a:buBlip>
                <a:blip r:embed="rId3"/>
              </a:buBlip>
            </a:pPr>
            <a:endParaRPr lang="en-US" sz="1600" b="0">
              <a:solidFill>
                <a:schemeClr val="tx1"/>
              </a:solidFill>
              <a:effectLst>
                <a:outerShdw blurRad="38100" dist="38100" dir="2700000" algn="tl">
                  <a:srgbClr val="C0C0C0"/>
                </a:outerShdw>
              </a:effectLst>
              <a:latin typeface="Arial" charset="0"/>
            </a:endParaRPr>
          </a:p>
        </p:txBody>
      </p:sp>
      <p:sp>
        <p:nvSpPr>
          <p:cNvPr id="1099791" name="Rectangle 15"/>
          <p:cNvSpPr>
            <a:spLocks noChangeArrowheads="1"/>
          </p:cNvSpPr>
          <p:nvPr/>
        </p:nvSpPr>
        <p:spPr bwMode="auto">
          <a:xfrm>
            <a:off x="5410200" y="3048000"/>
            <a:ext cx="1752600" cy="25146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Identifying R&amp;D</a:t>
            </a:r>
          </a:p>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Accounting for R&amp;D</a:t>
            </a:r>
          </a:p>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Similar costs</a:t>
            </a:r>
          </a:p>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Conceptual questions</a:t>
            </a:r>
          </a:p>
        </p:txBody>
      </p:sp>
      <p:sp>
        <p:nvSpPr>
          <p:cNvPr id="1099792" name="Rectangle 16"/>
          <p:cNvSpPr>
            <a:spLocks noChangeArrowheads="1"/>
          </p:cNvSpPr>
          <p:nvPr/>
        </p:nvSpPr>
        <p:spPr bwMode="auto">
          <a:xfrm>
            <a:off x="7162800" y="3048000"/>
            <a:ext cx="1828800" cy="32766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Intangible assets</a:t>
            </a:r>
          </a:p>
          <a:p>
            <a:pPr marL="228600" indent="-228600" algn="l">
              <a:spcBef>
                <a:spcPct val="25000"/>
              </a:spcBef>
              <a:buClr>
                <a:srgbClr val="CC0000"/>
              </a:buClr>
              <a:buSzPct val="75000"/>
              <a:buFont typeface="Wingdings" pitchFamily="2" charset="2"/>
              <a:buBlip>
                <a:blip r:embed="rId3"/>
              </a:buBlip>
            </a:pPr>
            <a:r>
              <a:rPr lang="en-US" sz="1600" b="0">
                <a:solidFill>
                  <a:schemeClr val="tx1"/>
                </a:solidFill>
                <a:effectLst>
                  <a:outerShdw blurRad="38100" dist="38100" dir="2700000" algn="tl">
                    <a:srgbClr val="C0C0C0"/>
                  </a:outerShdw>
                </a:effectLst>
                <a:latin typeface="Arial" charset="0"/>
              </a:rPr>
              <a:t>R&amp;D costs</a:t>
            </a:r>
          </a:p>
          <a:p>
            <a:pPr marL="228600" indent="-228600" algn="l">
              <a:spcBef>
                <a:spcPct val="25000"/>
              </a:spcBef>
              <a:buClr>
                <a:srgbClr val="CC0000"/>
              </a:buClr>
              <a:buSzPct val="75000"/>
              <a:buFont typeface="Wingdings" pitchFamily="2" charset="2"/>
              <a:buBlip>
                <a:blip r:embed="rId3"/>
              </a:buBlip>
            </a:pPr>
            <a:endParaRPr lang="en-US" sz="1600" b="0">
              <a:solidFill>
                <a:schemeClr val="tx1"/>
              </a:solidFill>
              <a:effectLst>
                <a:outerShdw blurRad="38100" dist="38100" dir="2700000" algn="tl">
                  <a:srgbClr val="C0C0C0"/>
                </a:outerShdw>
              </a:effectLst>
              <a:latin typeface="Arial" charset="0"/>
            </a:endParaRPr>
          </a:p>
          <a:p>
            <a:pPr marL="228600" indent="-228600" algn="l">
              <a:spcBef>
                <a:spcPct val="25000"/>
              </a:spcBef>
              <a:buClr>
                <a:srgbClr val="CC0000"/>
              </a:buClr>
              <a:buSzPct val="75000"/>
              <a:buFont typeface="Wingdings" pitchFamily="2" charset="2"/>
              <a:buBlip>
                <a:blip r:embed="rId3"/>
              </a:buBlip>
            </a:pPr>
            <a:endParaRPr lang="en-US" sz="1600" b="0">
              <a:solidFill>
                <a:schemeClr val="tx1"/>
              </a:solidFill>
              <a:effectLst>
                <a:outerShdw blurRad="38100" dist="38100" dir="2700000" algn="tl">
                  <a:srgbClr val="C0C0C0"/>
                </a:outerShdw>
              </a:effectLst>
              <a:latin typeface="Arial" charset="0"/>
            </a:endParaRPr>
          </a:p>
        </p:txBody>
      </p:sp>
      <p:cxnSp>
        <p:nvCxnSpPr>
          <p:cNvPr id="1099794" name="AutoShape 18"/>
          <p:cNvCxnSpPr>
            <a:cxnSpLocks noChangeShapeType="1"/>
            <a:stCxn id="1099782" idx="2"/>
            <a:endCxn id="1099784" idx="0"/>
          </p:cNvCxnSpPr>
          <p:nvPr/>
        </p:nvCxnSpPr>
        <p:spPr bwMode="auto">
          <a:xfrm rot="5400000">
            <a:off x="2374107" y="-330994"/>
            <a:ext cx="849312" cy="3546475"/>
          </a:xfrm>
          <a:prstGeom prst="bentConnector3">
            <a:avLst>
              <a:gd name="adj1" fmla="val 51028"/>
            </a:avLst>
          </a:prstGeom>
          <a:noFill/>
          <a:ln w="38100" cap="sq">
            <a:solidFill>
              <a:srgbClr val="009A96"/>
            </a:solidFill>
            <a:miter lim="800000"/>
            <a:headEnd/>
            <a:tailEnd type="triangle" w="med" len="med"/>
          </a:ln>
          <a:effectLst/>
        </p:spPr>
      </p:cxnSp>
      <p:cxnSp>
        <p:nvCxnSpPr>
          <p:cNvPr id="1099795" name="AutoShape 19"/>
          <p:cNvCxnSpPr>
            <a:cxnSpLocks noChangeShapeType="1"/>
            <a:stCxn id="1099782" idx="2"/>
            <a:endCxn id="1099788" idx="0"/>
          </p:cNvCxnSpPr>
          <p:nvPr/>
        </p:nvCxnSpPr>
        <p:spPr bwMode="auto">
          <a:xfrm rot="16200000" flipH="1">
            <a:off x="5899944" y="-310356"/>
            <a:ext cx="849312" cy="3505200"/>
          </a:xfrm>
          <a:prstGeom prst="bentConnector3">
            <a:avLst>
              <a:gd name="adj1" fmla="val 51028"/>
            </a:avLst>
          </a:prstGeom>
          <a:noFill/>
          <a:ln w="38100" cap="sq">
            <a:solidFill>
              <a:srgbClr val="009A96"/>
            </a:solidFill>
            <a:miter lim="800000"/>
            <a:headEnd/>
            <a:tailEnd type="triangle" w="med" len="med"/>
          </a:ln>
          <a:effectLst/>
        </p:spPr>
      </p:cxnSp>
      <p:sp>
        <p:nvSpPr>
          <p:cNvPr id="1099782" name="Rectangle 6"/>
          <p:cNvSpPr>
            <a:spLocks noChangeArrowheads="1"/>
          </p:cNvSpPr>
          <p:nvPr/>
        </p:nvSpPr>
        <p:spPr bwMode="auto">
          <a:xfrm>
            <a:off x="381000" y="457200"/>
            <a:ext cx="83820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a:solidFill>
                  <a:schemeClr val="bg1"/>
                </a:solidFill>
                <a:effectLst>
                  <a:outerShdw blurRad="38100" dist="38100" dir="2700000" algn="tl">
                    <a:srgbClr val="000000"/>
                  </a:outerShdw>
                </a:effectLst>
                <a:latin typeface="Arial" charset="0"/>
              </a:rPr>
              <a:t>Intangible Assets</a:t>
            </a:r>
          </a:p>
        </p:txBody>
      </p:sp>
    </p:spTree>
    <p:extLst>
      <p:ext uri="{BB962C8B-B14F-4D97-AF65-F5344CB8AC3E}">
        <p14:creationId xmlns:p14="http://schemas.microsoft.com/office/powerpoint/2010/main" val="112396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2"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Intangible Asset Issues</a:t>
            </a:r>
          </a:p>
        </p:txBody>
      </p:sp>
      <p:sp>
        <p:nvSpPr>
          <p:cNvPr id="1020933" name="Text Box 5"/>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  Describe the characteristics of intangible assets.</a:t>
            </a:r>
          </a:p>
        </p:txBody>
      </p:sp>
      <p:sp>
        <p:nvSpPr>
          <p:cNvPr id="1020934" name="Text Box 6"/>
          <p:cNvSpPr txBox="1">
            <a:spLocks noChangeArrowheads="1"/>
          </p:cNvSpPr>
          <p:nvPr/>
        </p:nvSpPr>
        <p:spPr bwMode="auto">
          <a:xfrm>
            <a:off x="965200" y="2020888"/>
            <a:ext cx="7861300" cy="493712"/>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buSzPct val="80000"/>
            </a:pPr>
            <a:r>
              <a:rPr lang="en-US" sz="2400">
                <a:solidFill>
                  <a:schemeClr val="tx1"/>
                </a:solidFill>
                <a:effectLst/>
                <a:latin typeface="Arial" charset="0"/>
              </a:rPr>
              <a:t>Three Main Characteristics</a:t>
            </a:r>
            <a:r>
              <a:rPr lang="en-US" sz="2200" b="0">
                <a:solidFill>
                  <a:schemeClr val="tx1"/>
                </a:solidFill>
                <a:effectLst/>
                <a:latin typeface="Arial" charset="0"/>
              </a:rPr>
              <a:t>:</a:t>
            </a:r>
          </a:p>
        </p:txBody>
      </p:sp>
      <p:sp>
        <p:nvSpPr>
          <p:cNvPr id="1020935" name="Text Box 7"/>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Aft>
                <a:spcPct val="20000"/>
              </a:spcAft>
              <a:buSzPct val="80000"/>
            </a:pPr>
            <a:r>
              <a:rPr lang="en-US" sz="2800">
                <a:solidFill>
                  <a:srgbClr val="008000"/>
                </a:solidFill>
                <a:effectLst/>
                <a:latin typeface="Arial" charset="0"/>
              </a:rPr>
              <a:t>Characteristics</a:t>
            </a:r>
          </a:p>
        </p:txBody>
      </p:sp>
      <p:sp>
        <p:nvSpPr>
          <p:cNvPr id="1020936" name="Text Box 8"/>
          <p:cNvSpPr txBox="1">
            <a:spLocks noChangeArrowheads="1"/>
          </p:cNvSpPr>
          <p:nvPr/>
        </p:nvSpPr>
        <p:spPr bwMode="auto">
          <a:xfrm>
            <a:off x="977900" y="2576513"/>
            <a:ext cx="8013700" cy="1685925"/>
          </a:xfrm>
          <a:prstGeom prst="rect">
            <a:avLst/>
          </a:prstGeom>
          <a:noFill/>
          <a:ln w="28575" cap="sq">
            <a:noFill/>
            <a:miter lim="800000"/>
            <a:headEnd type="none" w="sm" len="sm"/>
            <a:tailEnd type="none" w="sm" len="sm"/>
          </a:ln>
          <a:effectLst/>
        </p:spPr>
        <p:txBody>
          <a:bodyPr>
            <a:spAutoFit/>
          </a:bodyPr>
          <a:lstStyle/>
          <a:p>
            <a:pPr marL="800100" lvl="1" indent="-571500" algn="l">
              <a:lnSpc>
                <a:spcPct val="125000"/>
              </a:lnSpc>
              <a:spcBef>
                <a:spcPct val="50000"/>
              </a:spcBef>
              <a:buClr>
                <a:srgbClr val="800000"/>
              </a:buClr>
              <a:buFontTx/>
              <a:buAutoNum type="arabicParenBoth"/>
            </a:pPr>
            <a:r>
              <a:rPr lang="en-US" sz="2200" b="0">
                <a:solidFill>
                  <a:schemeClr val="tx1"/>
                </a:solidFill>
                <a:effectLst/>
                <a:latin typeface="Arial" charset="0"/>
              </a:rPr>
              <a:t>Identifiable,</a:t>
            </a:r>
          </a:p>
          <a:p>
            <a:pPr marL="800100" lvl="1" indent="-571500" algn="l">
              <a:lnSpc>
                <a:spcPct val="125000"/>
              </a:lnSpc>
              <a:spcBef>
                <a:spcPct val="50000"/>
              </a:spcBef>
              <a:buClr>
                <a:srgbClr val="800000"/>
              </a:buClr>
              <a:buFontTx/>
              <a:buAutoNum type="arabicParenBoth"/>
            </a:pPr>
            <a:r>
              <a:rPr lang="en-US" sz="2200" b="0">
                <a:solidFill>
                  <a:schemeClr val="tx1"/>
                </a:solidFill>
                <a:effectLst/>
                <a:latin typeface="Arial" charset="0"/>
              </a:rPr>
              <a:t>Lack physical existence.</a:t>
            </a:r>
          </a:p>
          <a:p>
            <a:pPr marL="800100" lvl="1" indent="-571500" algn="l">
              <a:lnSpc>
                <a:spcPct val="125000"/>
              </a:lnSpc>
              <a:spcBef>
                <a:spcPct val="50000"/>
              </a:spcBef>
              <a:buClr>
                <a:srgbClr val="800000"/>
              </a:buClr>
              <a:buFontTx/>
              <a:buAutoNum type="arabicParenBoth"/>
            </a:pPr>
            <a:r>
              <a:rPr lang="en-US" sz="2200" b="0">
                <a:solidFill>
                  <a:schemeClr val="tx1"/>
                </a:solidFill>
                <a:effectLst/>
                <a:latin typeface="Arial" charset="0"/>
              </a:rPr>
              <a:t>Not monetary assets.</a:t>
            </a:r>
          </a:p>
        </p:txBody>
      </p:sp>
      <p:sp>
        <p:nvSpPr>
          <p:cNvPr id="1020937" name="Text Box 9"/>
          <p:cNvSpPr txBox="1">
            <a:spLocks noChangeArrowheads="1"/>
          </p:cNvSpPr>
          <p:nvPr/>
        </p:nvSpPr>
        <p:spPr bwMode="auto">
          <a:xfrm>
            <a:off x="990600" y="4492625"/>
            <a:ext cx="5562600" cy="460375"/>
          </a:xfrm>
          <a:prstGeom prst="rect">
            <a:avLst/>
          </a:prstGeom>
          <a:noFill/>
          <a:ln w="28575" cap="sq">
            <a:noFill/>
            <a:miter lim="800000"/>
            <a:headEnd type="none" w="sm" len="sm"/>
            <a:tailEnd type="none" w="sm" len="sm"/>
          </a:ln>
          <a:effectLst/>
        </p:spPr>
        <p:txBody>
          <a:bodyPr>
            <a:spAutoFit/>
          </a:bodyPr>
          <a:lstStyle/>
          <a:p>
            <a:pPr marL="574675" indent="-574675" algn="l">
              <a:lnSpc>
                <a:spcPct val="110000"/>
              </a:lnSpc>
              <a:spcBef>
                <a:spcPct val="30000"/>
              </a:spcBef>
              <a:buClr>
                <a:srgbClr val="800000"/>
              </a:buClr>
            </a:pPr>
            <a:r>
              <a:rPr lang="en-US" sz="2200" b="0">
                <a:solidFill>
                  <a:schemeClr val="tx1"/>
                </a:solidFill>
                <a:effectLst/>
                <a:latin typeface="Arial" charset="0"/>
              </a:rPr>
              <a:t>Normally classified as </a:t>
            </a:r>
            <a:r>
              <a:rPr lang="en-US" sz="2200">
                <a:solidFill>
                  <a:schemeClr val="tx1"/>
                </a:solidFill>
                <a:effectLst/>
                <a:latin typeface="Arial" charset="0"/>
              </a:rPr>
              <a:t>non-current asset</a:t>
            </a:r>
            <a:r>
              <a:rPr lang="en-US" sz="2200" b="0">
                <a:solidFill>
                  <a:schemeClr val="tx1"/>
                </a:solidFill>
                <a:effectLst/>
                <a:latin typeface="Arial" charset="0"/>
              </a:rPr>
              <a:t>.</a:t>
            </a:r>
          </a:p>
        </p:txBody>
      </p:sp>
    </p:spTree>
    <p:extLst>
      <p:ext uri="{BB962C8B-B14F-4D97-AF65-F5344CB8AC3E}">
        <p14:creationId xmlns:p14="http://schemas.microsoft.com/office/powerpoint/2010/main" val="206154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Intangible Asset Issues</a:t>
            </a:r>
          </a:p>
        </p:txBody>
      </p:sp>
      <p:sp>
        <p:nvSpPr>
          <p:cNvPr id="1101827"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2  Identify the costs to include in the initial valuation of intangible assets.</a:t>
            </a:r>
          </a:p>
        </p:txBody>
      </p:sp>
      <p:sp>
        <p:nvSpPr>
          <p:cNvPr id="1101828" name="Text Box 4"/>
          <p:cNvSpPr txBox="1">
            <a:spLocks noChangeArrowheads="1"/>
          </p:cNvSpPr>
          <p:nvPr/>
        </p:nvSpPr>
        <p:spPr bwMode="auto">
          <a:xfrm>
            <a:off x="685800" y="1981200"/>
            <a:ext cx="7861300" cy="4095750"/>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35000"/>
              </a:spcBef>
              <a:buSzPct val="80000"/>
            </a:pPr>
            <a:r>
              <a:rPr lang="en-US" sz="2400">
                <a:solidFill>
                  <a:srgbClr val="800000"/>
                </a:solidFill>
                <a:effectLst/>
                <a:latin typeface="Arial" charset="0"/>
              </a:rPr>
              <a:t>Purchased </a:t>
            </a:r>
            <a:r>
              <a:rPr lang="en-US" sz="2400">
                <a:solidFill>
                  <a:schemeClr val="tx1"/>
                </a:solidFill>
                <a:effectLst/>
                <a:latin typeface="Arial" charset="0"/>
              </a:rPr>
              <a:t>Intangibles:</a:t>
            </a:r>
          </a:p>
          <a:p>
            <a:pPr marL="685800" lvl="1" indent="-457200" algn="l">
              <a:lnSpc>
                <a:spcPct val="125000"/>
              </a:lnSpc>
              <a:spcBef>
                <a:spcPct val="40000"/>
              </a:spcBef>
              <a:buClr>
                <a:srgbClr val="800000"/>
              </a:buClr>
              <a:buSzPct val="80000"/>
              <a:buFont typeface="Wingdings" pitchFamily="2" charset="2"/>
              <a:buChar char="u"/>
            </a:pPr>
            <a:r>
              <a:rPr lang="en-US" sz="2100" b="0">
                <a:solidFill>
                  <a:schemeClr val="tx1"/>
                </a:solidFill>
                <a:effectLst/>
                <a:latin typeface="Arial" charset="0"/>
              </a:rPr>
              <a:t>Recorded at cost.</a:t>
            </a:r>
          </a:p>
          <a:p>
            <a:pPr marL="685800" lvl="1" indent="-457200" algn="l">
              <a:lnSpc>
                <a:spcPct val="125000"/>
              </a:lnSpc>
              <a:spcBef>
                <a:spcPct val="40000"/>
              </a:spcBef>
              <a:buClr>
                <a:srgbClr val="800000"/>
              </a:buClr>
              <a:buSzPct val="80000"/>
              <a:buFont typeface="Wingdings" pitchFamily="2" charset="2"/>
              <a:buChar char="u"/>
            </a:pPr>
            <a:r>
              <a:rPr lang="en-US" sz="2100" b="0">
                <a:solidFill>
                  <a:schemeClr val="tx1"/>
                </a:solidFill>
                <a:effectLst/>
                <a:latin typeface="Arial" charset="0"/>
              </a:rPr>
              <a:t>Includes all costs necessary to make the intangible asset ready for its intended use.</a:t>
            </a:r>
          </a:p>
          <a:p>
            <a:pPr marL="685800" lvl="1" indent="-457200" algn="l">
              <a:lnSpc>
                <a:spcPct val="125000"/>
              </a:lnSpc>
              <a:spcBef>
                <a:spcPct val="40000"/>
              </a:spcBef>
              <a:buClr>
                <a:srgbClr val="800000"/>
              </a:buClr>
              <a:buSzPct val="80000"/>
              <a:buFont typeface="Wingdings" pitchFamily="2" charset="2"/>
              <a:buChar char="u"/>
            </a:pPr>
            <a:r>
              <a:rPr lang="en-US" sz="2100" b="0">
                <a:solidFill>
                  <a:schemeClr val="tx1"/>
                </a:solidFill>
                <a:effectLst/>
                <a:latin typeface="Arial" charset="0"/>
              </a:rPr>
              <a:t>Typical costs include:</a:t>
            </a:r>
          </a:p>
          <a:p>
            <a:pPr marL="1371600" lvl="2" indent="-457200" algn="l">
              <a:lnSpc>
                <a:spcPct val="125000"/>
              </a:lnSpc>
              <a:spcBef>
                <a:spcPct val="40000"/>
              </a:spcBef>
              <a:buClr>
                <a:srgbClr val="800000"/>
              </a:buClr>
              <a:buSzPct val="80000"/>
              <a:buFont typeface="Arial" charset="0"/>
              <a:buChar char="►"/>
            </a:pPr>
            <a:r>
              <a:rPr lang="en-US" sz="2100" b="0">
                <a:solidFill>
                  <a:schemeClr val="tx1"/>
                </a:solidFill>
                <a:effectLst/>
                <a:latin typeface="Arial" charset="0"/>
              </a:rPr>
              <a:t>Purchase price.</a:t>
            </a:r>
          </a:p>
          <a:p>
            <a:pPr marL="1371600" lvl="2" indent="-457200" algn="l">
              <a:lnSpc>
                <a:spcPct val="125000"/>
              </a:lnSpc>
              <a:spcBef>
                <a:spcPct val="40000"/>
              </a:spcBef>
              <a:buClr>
                <a:srgbClr val="800000"/>
              </a:buClr>
              <a:buSzPct val="80000"/>
              <a:buFont typeface="Arial" charset="0"/>
              <a:buChar char="►"/>
            </a:pPr>
            <a:r>
              <a:rPr lang="en-US" sz="2100" b="0">
                <a:solidFill>
                  <a:schemeClr val="tx1"/>
                </a:solidFill>
                <a:effectLst/>
                <a:latin typeface="Arial" charset="0"/>
              </a:rPr>
              <a:t>Legal fees.</a:t>
            </a:r>
          </a:p>
          <a:p>
            <a:pPr marL="1371600" lvl="2" indent="-457200" algn="l">
              <a:lnSpc>
                <a:spcPct val="125000"/>
              </a:lnSpc>
              <a:spcBef>
                <a:spcPct val="40000"/>
              </a:spcBef>
              <a:buClr>
                <a:srgbClr val="800000"/>
              </a:buClr>
              <a:buSzPct val="80000"/>
              <a:buFont typeface="Arial" charset="0"/>
              <a:buChar char="►"/>
            </a:pPr>
            <a:r>
              <a:rPr lang="en-US" sz="2100" b="0">
                <a:solidFill>
                  <a:schemeClr val="tx1"/>
                </a:solidFill>
                <a:effectLst/>
                <a:latin typeface="Arial" charset="0"/>
              </a:rPr>
              <a:t>Other incidental expenses.</a:t>
            </a:r>
          </a:p>
        </p:txBody>
      </p:sp>
      <p:sp>
        <p:nvSpPr>
          <p:cNvPr id="1101829" name="Text Box 5"/>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Valuation</a:t>
            </a:r>
          </a:p>
        </p:txBody>
      </p:sp>
    </p:spTree>
    <p:extLst>
      <p:ext uri="{BB962C8B-B14F-4D97-AF65-F5344CB8AC3E}">
        <p14:creationId xmlns:p14="http://schemas.microsoft.com/office/powerpoint/2010/main" val="2667123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Intangible Asset Issues</a:t>
            </a:r>
          </a:p>
        </p:txBody>
      </p:sp>
      <p:sp>
        <p:nvSpPr>
          <p:cNvPr id="1211395"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2  Identify the costs to include in the initial valuation of intangible assets.</a:t>
            </a:r>
          </a:p>
        </p:txBody>
      </p:sp>
      <p:sp>
        <p:nvSpPr>
          <p:cNvPr id="1211397" name="Text Box 5"/>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008000"/>
                </a:solidFill>
                <a:effectLst/>
                <a:latin typeface="Arial" charset="0"/>
              </a:rPr>
              <a:t>Valuation</a:t>
            </a:r>
          </a:p>
        </p:txBody>
      </p:sp>
      <p:sp>
        <p:nvSpPr>
          <p:cNvPr id="1211398" name="Text Box 6"/>
          <p:cNvSpPr txBox="1">
            <a:spLocks noChangeArrowheads="1"/>
          </p:cNvSpPr>
          <p:nvPr/>
        </p:nvSpPr>
        <p:spPr bwMode="auto">
          <a:xfrm>
            <a:off x="685800" y="1981200"/>
            <a:ext cx="7861300" cy="3468688"/>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50000"/>
              </a:spcBef>
              <a:buSzPct val="80000"/>
            </a:pPr>
            <a:r>
              <a:rPr lang="en-US" sz="2400">
                <a:solidFill>
                  <a:srgbClr val="800000"/>
                </a:solidFill>
                <a:effectLst/>
                <a:latin typeface="Arial" charset="0"/>
              </a:rPr>
              <a:t>Internally Created</a:t>
            </a:r>
            <a:r>
              <a:rPr lang="en-US" sz="2400" b="0">
                <a:solidFill>
                  <a:schemeClr val="tx1"/>
                </a:solidFill>
                <a:effectLst/>
                <a:latin typeface="Arial" charset="0"/>
              </a:rPr>
              <a:t> Intangibles:</a:t>
            </a:r>
          </a:p>
          <a:p>
            <a:pPr marL="685800" lvl="1" indent="-457200" algn="l">
              <a:lnSpc>
                <a:spcPct val="125000"/>
              </a:lnSpc>
              <a:spcBef>
                <a:spcPct val="55000"/>
              </a:spcBef>
              <a:buClr>
                <a:srgbClr val="800000"/>
              </a:buClr>
              <a:buSzPct val="80000"/>
              <a:buFont typeface="Wingdings" pitchFamily="2" charset="2"/>
              <a:buChar char="u"/>
            </a:pPr>
            <a:r>
              <a:rPr lang="en-US" sz="2100" b="0">
                <a:solidFill>
                  <a:schemeClr val="tx1"/>
                </a:solidFill>
                <a:effectLst/>
                <a:latin typeface="Arial" charset="0"/>
              </a:rPr>
              <a:t>Companies expense all research phase costs and some development phase costs. </a:t>
            </a:r>
          </a:p>
          <a:p>
            <a:pPr marL="685800" lvl="1" indent="-457200" algn="l">
              <a:lnSpc>
                <a:spcPct val="125000"/>
              </a:lnSpc>
              <a:spcBef>
                <a:spcPct val="55000"/>
              </a:spcBef>
              <a:buClr>
                <a:srgbClr val="800000"/>
              </a:buClr>
              <a:buSzPct val="80000"/>
              <a:buFont typeface="Wingdings" pitchFamily="2" charset="2"/>
              <a:buChar char="u"/>
            </a:pPr>
            <a:r>
              <a:rPr lang="en-US" sz="2100" b="0">
                <a:solidFill>
                  <a:schemeClr val="tx1"/>
                </a:solidFill>
                <a:effectLst/>
                <a:latin typeface="Arial" charset="0"/>
              </a:rPr>
              <a:t>Certain development costs are capitalized once </a:t>
            </a:r>
            <a:r>
              <a:rPr lang="en-US" sz="2100">
                <a:solidFill>
                  <a:srgbClr val="800000"/>
                </a:solidFill>
                <a:effectLst/>
                <a:latin typeface="Arial" charset="0"/>
              </a:rPr>
              <a:t>economic viability</a:t>
            </a:r>
            <a:r>
              <a:rPr lang="en-US" sz="2100" b="0">
                <a:solidFill>
                  <a:schemeClr val="tx1"/>
                </a:solidFill>
                <a:effectLst/>
                <a:latin typeface="Arial" charset="0"/>
              </a:rPr>
              <a:t> criteria are met. </a:t>
            </a:r>
          </a:p>
          <a:p>
            <a:pPr marL="685800" lvl="1" indent="-457200" algn="l">
              <a:lnSpc>
                <a:spcPct val="125000"/>
              </a:lnSpc>
              <a:spcBef>
                <a:spcPct val="55000"/>
              </a:spcBef>
              <a:buClr>
                <a:srgbClr val="800000"/>
              </a:buClr>
              <a:buSzPct val="80000"/>
              <a:buFont typeface="Wingdings" pitchFamily="2" charset="2"/>
              <a:buChar char="u"/>
            </a:pPr>
            <a:r>
              <a:rPr lang="en-US" sz="2100">
                <a:solidFill>
                  <a:srgbClr val="800000"/>
                </a:solidFill>
                <a:effectLst/>
                <a:latin typeface="Arial" charset="0"/>
              </a:rPr>
              <a:t>IFRS </a:t>
            </a:r>
            <a:r>
              <a:rPr lang="en-US" sz="2100" b="0">
                <a:solidFill>
                  <a:schemeClr val="tx1"/>
                </a:solidFill>
                <a:effectLst/>
                <a:latin typeface="Arial" charset="0"/>
              </a:rPr>
              <a:t>identifies several specific criteria that must be met before development costs are capitalized.</a:t>
            </a:r>
          </a:p>
        </p:txBody>
      </p:sp>
    </p:spTree>
    <p:extLst>
      <p:ext uri="{BB962C8B-B14F-4D97-AF65-F5344CB8AC3E}">
        <p14:creationId xmlns:p14="http://schemas.microsoft.com/office/powerpoint/2010/main" val="231217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3369</Words>
  <Application>Microsoft Office PowerPoint</Application>
  <PresentationFormat>On-screen Show (4:3)</PresentationFormat>
  <Paragraphs>486</Paragraphs>
  <Slides>59</Slides>
  <Notes>42</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INTANGIBLE ASSETS</vt:lpstr>
      <vt:lpstr>KEMAMPUAN AKHIR YANG DIHARAPKAN</vt:lpstr>
      <vt:lpstr>PowerPoint Presentation</vt:lpstr>
      <vt:lpstr>PowerPoint Presentation</vt:lpstr>
      <vt:lpstr>Learning Objectives</vt:lpstr>
      <vt:lpstr>PowerPoint Presentation</vt:lpstr>
      <vt:lpstr>Intangible Asset Issues</vt:lpstr>
      <vt:lpstr>Intangible Asset Issues</vt:lpstr>
      <vt:lpstr>Intangible Asset Issues</vt:lpstr>
      <vt:lpstr>Intangible Asset Issues</vt:lpstr>
      <vt:lpstr>Intangible Asset Issues</vt:lpstr>
      <vt:lpstr>Intangible Asset Issues</vt:lpstr>
      <vt:lpstr>Intangible Asset Issues</vt:lpstr>
      <vt:lpstr>Types of Intangibles</vt:lpstr>
      <vt:lpstr>Types of Intangibles</vt:lpstr>
      <vt:lpstr>Types of Intangibles</vt:lpstr>
      <vt:lpstr>Types of Intangibles</vt:lpstr>
      <vt:lpstr>Types of Intangibles</vt:lpstr>
      <vt:lpstr>Types of Intangibles</vt:lpstr>
      <vt:lpstr>Types of Intangibles</vt:lpstr>
      <vt:lpstr>Types of Intangibles</vt:lpstr>
      <vt:lpstr>Types of Intangibles</vt:lpstr>
      <vt:lpstr>Recording Goodwill</vt:lpstr>
      <vt:lpstr>Recording Goodwill</vt:lpstr>
      <vt:lpstr>Recording Goodwill</vt:lpstr>
      <vt:lpstr>Recording Goodwill</vt:lpstr>
      <vt:lpstr>Goodwill</vt:lpstr>
      <vt:lpstr>Impairment of Intangible Assets</vt:lpstr>
      <vt:lpstr>Impairment of Intangible Assets</vt:lpstr>
      <vt:lpstr>Impairment of Intangible Assets</vt:lpstr>
      <vt:lpstr>Impairment of Intangible Assets</vt:lpstr>
      <vt:lpstr>Impairment of Intangible Assets</vt:lpstr>
      <vt:lpstr>Impairment of Intangible Assets</vt:lpstr>
      <vt:lpstr>Impairment of Intangible Assets</vt:lpstr>
      <vt:lpstr>Impairment of Intangible Assets</vt:lpstr>
      <vt:lpstr>Impairment of Intangible Assets</vt:lpstr>
      <vt:lpstr>Impairment of Intangible Assets</vt:lpstr>
      <vt:lpstr>Impairment of Intangible Assets</vt:lpstr>
      <vt:lpstr>Impairment of Intangible Assets</vt:lpstr>
      <vt:lpstr>Impairment of Intangible Assets</vt:lpstr>
      <vt:lpstr>Research and Development Costs</vt:lpstr>
      <vt:lpstr>Research and Development Costs</vt:lpstr>
      <vt:lpstr>Research and Development Costs</vt:lpstr>
      <vt:lpstr>Research and Development Costs</vt:lpstr>
      <vt:lpstr>Research and Development Costs</vt:lpstr>
      <vt:lpstr>Research and Development Costs</vt:lpstr>
      <vt:lpstr>Research and Development Costs</vt:lpstr>
      <vt:lpstr>Research and Development Costs</vt:lpstr>
      <vt:lpstr>Research and Development Costs</vt:lpstr>
      <vt:lpstr>Research and Development Costs</vt:lpstr>
      <vt:lpstr>Research and Development Costs</vt:lpstr>
      <vt:lpstr>Presentations of Intangibles and Related Items</vt:lpstr>
      <vt:lpstr>Presentations of Intangibles and Related Items</vt:lpstr>
      <vt:lpstr>Presentations of Intangibles and Related Items</vt:lpstr>
      <vt:lpstr>Presentations of Intangibles and Related Items</vt:lpstr>
      <vt:lpstr>PowerPoint Presentation</vt:lpstr>
      <vt:lpstr>PowerPoint Presentation</vt:lpstr>
      <vt:lpstr>PowerPoint Presentation</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Yani</cp:lastModifiedBy>
  <cp:revision>45</cp:revision>
  <dcterms:created xsi:type="dcterms:W3CDTF">2017-09-09T11:34:57Z</dcterms:created>
  <dcterms:modified xsi:type="dcterms:W3CDTF">2017-09-18T08:06:41Z</dcterms:modified>
</cp:coreProperties>
</file>