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handoutMasterIdLst>
    <p:handoutMasterId r:id="rId89"/>
  </p:handoutMasterIdLst>
  <p:sldIdLst>
    <p:sldId id="262" r:id="rId2"/>
    <p:sldId id="356"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7" r:id="rId73"/>
    <p:sldId id="428" r:id="rId74"/>
    <p:sldId id="429" r:id="rId75"/>
    <p:sldId id="430" r:id="rId76"/>
    <p:sldId id="431" r:id="rId77"/>
    <p:sldId id="432" r:id="rId78"/>
    <p:sldId id="433" r:id="rId79"/>
    <p:sldId id="434" r:id="rId80"/>
    <p:sldId id="435" r:id="rId81"/>
    <p:sldId id="436" r:id="rId82"/>
    <p:sldId id="437" r:id="rId83"/>
    <p:sldId id="438" r:id="rId84"/>
    <p:sldId id="439" r:id="rId85"/>
    <p:sldId id="440" r:id="rId86"/>
    <p:sldId id="441"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1413" y="691842"/>
            <a:ext cx="4578350" cy="3416561"/>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1413" y="691842"/>
            <a:ext cx="4578350" cy="3416561"/>
          </a:xfrm>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1413" y="691842"/>
            <a:ext cx="4578350" cy="3416561"/>
          </a:xfrm>
          <a:ln/>
        </p:spPr>
      </p:sp>
      <p:sp>
        <p:nvSpPr>
          <p:cNvPr id="92163"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33475" y="687104"/>
            <a:ext cx="4591050" cy="3426038"/>
          </a:xfrm>
          <a:ln cap="flat"/>
        </p:spPr>
      </p:sp>
      <p:sp>
        <p:nvSpPr>
          <p:cNvPr id="157699" name="Rectangle 3"/>
          <p:cNvSpPr>
            <a:spLocks noGrp="1" noChangeArrowheads="1"/>
          </p:cNvSpPr>
          <p:nvPr>
            <p:ph type="body" idx="1"/>
          </p:nvPr>
        </p:nvSpPr>
        <p:spPr>
          <a:xfrm>
            <a:off x="914400" y="4343755"/>
            <a:ext cx="5029200" cy="411472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defRPr/>
            </a:pPr>
            <a:r>
              <a:rPr lang="en-US" sz="4000" b="1" dirty="0">
                <a:effectLst>
                  <a:outerShdw blurRad="38100" dist="38100" dir="2700000" algn="tl">
                    <a:srgbClr val="000000"/>
                  </a:outerShdw>
                </a:effectLst>
                <a:latin typeface="Arial" charset="0"/>
              </a:rPr>
              <a:t>CURRENT LIABILITIES, PROVISIONS, AND CONTINGENCIES</a:t>
            </a: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#13</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609600" y="2057400"/>
            <a:ext cx="7861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buSzPct val="80000"/>
            </a:pPr>
            <a:r>
              <a:rPr lang="en-US" sz="2300" b="0">
                <a:solidFill>
                  <a:schemeClr val="tx1"/>
                </a:solidFill>
                <a:latin typeface="Arial" charset="0"/>
              </a:rPr>
              <a:t>Balances owed to others for goods, supplies, or services purchased on open account.</a:t>
            </a:r>
          </a:p>
        </p:txBody>
      </p:sp>
      <p:sp>
        <p:nvSpPr>
          <p:cNvPr id="9219" name="Text Box 5"/>
          <p:cNvSpPr txBox="1">
            <a:spLocks noChangeArrowheads="1"/>
          </p:cNvSpPr>
          <p:nvPr/>
        </p:nvSpPr>
        <p:spPr bwMode="auto">
          <a:xfrm>
            <a:off x="622300" y="1419225"/>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Accounts Payable  </a:t>
            </a:r>
            <a:r>
              <a:rPr lang="en-US" sz="2400" b="0">
                <a:solidFill>
                  <a:schemeClr val="bg2"/>
                </a:solidFill>
                <a:latin typeface="Arial" charset="0"/>
              </a:rPr>
              <a:t>(trade accounts payable)</a:t>
            </a:r>
          </a:p>
        </p:txBody>
      </p:sp>
      <p:sp>
        <p:nvSpPr>
          <p:cNvPr id="1101836" name="Rectangle 1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9221" name="Text Box 13"/>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9222" name="Text Box 14"/>
          <p:cNvSpPr txBox="1">
            <a:spLocks noChangeArrowheads="1"/>
          </p:cNvSpPr>
          <p:nvPr/>
        </p:nvSpPr>
        <p:spPr bwMode="auto">
          <a:xfrm>
            <a:off x="838200" y="3214688"/>
            <a:ext cx="72390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01638" indent="-401638">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Time lag between the receipt of services or acquisition of title to assets and the payment for them. </a:t>
            </a:r>
          </a:p>
          <a:p>
            <a:pPr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Terms of the sale (e.g., 2/10, n/30 or 1/10, E.O.M.) usually state period of extended credit, commonly 30 to 60 days.</a:t>
            </a:r>
          </a:p>
        </p:txBody>
      </p:sp>
    </p:spTree>
    <p:extLst>
      <p:ext uri="{BB962C8B-B14F-4D97-AF65-F5344CB8AC3E}">
        <p14:creationId xmlns:p14="http://schemas.microsoft.com/office/powerpoint/2010/main" val="69129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2057400"/>
            <a:ext cx="78613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buSzPct val="80000"/>
            </a:pPr>
            <a:r>
              <a:rPr lang="en-US" b="0">
                <a:solidFill>
                  <a:schemeClr val="tx1"/>
                </a:solidFill>
                <a:latin typeface="Arial" charset="0"/>
              </a:rPr>
              <a:t>Written promises to pay a certain sum of money on a specified future date.</a:t>
            </a:r>
          </a:p>
        </p:txBody>
      </p:sp>
      <p:sp>
        <p:nvSpPr>
          <p:cNvPr id="10243" name="Text Box 3"/>
          <p:cNvSpPr txBox="1">
            <a:spLocks noChangeArrowheads="1"/>
          </p:cNvSpPr>
          <p:nvPr/>
        </p:nvSpPr>
        <p:spPr bwMode="auto">
          <a:xfrm>
            <a:off x="609600" y="1419225"/>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Notes Payable</a:t>
            </a:r>
          </a:p>
        </p:txBody>
      </p:sp>
      <p:sp>
        <p:nvSpPr>
          <p:cNvPr id="117658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0245" name="Text Box 5"/>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0246" name="Text Box 6"/>
          <p:cNvSpPr txBox="1">
            <a:spLocks noChangeArrowheads="1"/>
          </p:cNvSpPr>
          <p:nvPr/>
        </p:nvSpPr>
        <p:spPr bwMode="auto">
          <a:xfrm>
            <a:off x="825500" y="3124200"/>
            <a:ext cx="78613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01638" indent="-401638">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Arise from purchases, financing, or other transactions.</a:t>
            </a:r>
          </a:p>
          <a:p>
            <a:pPr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Notes classified as short-term or long-term.</a:t>
            </a:r>
          </a:p>
          <a:p>
            <a:pPr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Notes may be interest-bearing or zero-interest-bearing.</a:t>
            </a:r>
          </a:p>
        </p:txBody>
      </p:sp>
    </p:spTree>
    <p:extLst>
      <p:ext uri="{BB962C8B-B14F-4D97-AF65-F5344CB8AC3E}">
        <p14:creationId xmlns:p14="http://schemas.microsoft.com/office/powerpoint/2010/main" val="405560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09600" y="2035175"/>
            <a:ext cx="80772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pPr>
            <a:r>
              <a:rPr lang="en-US" sz="2100">
                <a:solidFill>
                  <a:srgbClr val="800000"/>
                </a:solidFill>
                <a:latin typeface="Arial" charset="0"/>
              </a:rPr>
              <a:t>Illustration:  </a:t>
            </a:r>
            <a:r>
              <a:rPr lang="en-US" sz="2100" b="0">
                <a:latin typeface="Arial" charset="0"/>
              </a:rPr>
              <a:t>Castle National Bank agrees to lend $100,000 on March 1, 2011, to Landscape Co. if Landscape signs a $100,000, 6 percent, four-month note.  Landscape records the cash received on March 1 as follows:</a:t>
            </a:r>
            <a:endParaRPr lang="en-US" sz="2100">
              <a:solidFill>
                <a:srgbClr val="800000"/>
              </a:solidFill>
              <a:latin typeface="Arial" charset="0"/>
            </a:endParaRPr>
          </a:p>
        </p:txBody>
      </p:sp>
      <p:sp>
        <p:nvSpPr>
          <p:cNvPr id="1125396" name="Rectangle 20"/>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1268" name="Text Box 21"/>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125399" name="Rectangle 23"/>
          <p:cNvSpPr>
            <a:spLocks noChangeArrowheads="1"/>
          </p:cNvSpPr>
          <p:nvPr/>
        </p:nvSpPr>
        <p:spPr bwMode="auto">
          <a:xfrm>
            <a:off x="1143000" y="3967163"/>
            <a:ext cx="75438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57200" indent="-457200" algn="l">
              <a:lnSpc>
                <a:spcPct val="130000"/>
              </a:lnSpc>
              <a:spcBef>
                <a:spcPct val="30000"/>
              </a:spcBef>
              <a:tabLst>
                <a:tab pos="5143500" algn="r"/>
                <a:tab pos="6743700" algn="r"/>
              </a:tabLst>
            </a:pPr>
            <a:r>
              <a:rPr lang="en-US" sz="2100" b="0">
                <a:latin typeface="Arial" charset="0"/>
              </a:rPr>
              <a:t>Cash 	100,000</a:t>
            </a:r>
          </a:p>
          <a:p>
            <a:pPr marL="457200" indent="-457200" algn="l">
              <a:lnSpc>
                <a:spcPct val="130000"/>
              </a:lnSpc>
              <a:spcBef>
                <a:spcPct val="30000"/>
              </a:spcBef>
              <a:tabLst>
                <a:tab pos="5143500" algn="r"/>
                <a:tab pos="6743700" algn="r"/>
              </a:tabLst>
            </a:pPr>
            <a:r>
              <a:rPr lang="en-US" sz="2100" b="0">
                <a:latin typeface="Arial" charset="0"/>
              </a:rPr>
              <a:t>	Notes Payable 		100,000</a:t>
            </a:r>
          </a:p>
        </p:txBody>
      </p:sp>
      <p:sp>
        <p:nvSpPr>
          <p:cNvPr id="11270" name="Text Box 24"/>
          <p:cNvSpPr txBox="1">
            <a:spLocks noChangeArrowheads="1"/>
          </p:cNvSpPr>
          <p:nvPr/>
        </p:nvSpPr>
        <p:spPr bwMode="auto">
          <a:xfrm>
            <a:off x="609600" y="1419225"/>
            <a:ext cx="8001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bg2"/>
                </a:solidFill>
                <a:latin typeface="Arial" charset="0"/>
              </a:rPr>
              <a:t>Interest-Bearing Note Issued</a:t>
            </a:r>
          </a:p>
        </p:txBody>
      </p:sp>
    </p:spTree>
    <p:extLst>
      <p:ext uri="{BB962C8B-B14F-4D97-AF65-F5344CB8AC3E}">
        <p14:creationId xmlns:p14="http://schemas.microsoft.com/office/powerpoint/2010/main" val="162383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5399">
                                            <p:txEl>
                                              <p:pRg st="0" end="0"/>
                                            </p:txEl>
                                          </p:spTgt>
                                        </p:tgtEl>
                                        <p:attrNameLst>
                                          <p:attrName>style.visibility</p:attrName>
                                        </p:attrNameLst>
                                      </p:cBhvr>
                                      <p:to>
                                        <p:strVal val="visible"/>
                                      </p:to>
                                    </p:set>
                                    <p:animEffect transition="in" filter="wipe(left)">
                                      <p:cBhvr>
                                        <p:cTn id="7" dur="500"/>
                                        <p:tgtEl>
                                          <p:spTgt spid="11253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5399">
                                            <p:txEl>
                                              <p:pRg st="1" end="1"/>
                                            </p:txEl>
                                          </p:spTgt>
                                        </p:tgtEl>
                                        <p:attrNameLst>
                                          <p:attrName>style.visibility</p:attrName>
                                        </p:attrNameLst>
                                      </p:cBhvr>
                                      <p:to>
                                        <p:strVal val="visible"/>
                                      </p:to>
                                    </p:set>
                                    <p:animEffect transition="in" filter="wipe(left)">
                                      <p:cBhvr>
                                        <p:cTn id="12" dur="500"/>
                                        <p:tgtEl>
                                          <p:spTgt spid="11253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3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447800"/>
            <a:ext cx="78486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pPr>
            <a:r>
              <a:rPr lang="en-US" sz="2100" b="0">
                <a:latin typeface="Arial" charset="0"/>
              </a:rPr>
              <a:t>If Landscape prepares financial statements semiannually, it makes the following adjusting entry to recognize interest expense and interest payable at June 30:</a:t>
            </a:r>
          </a:p>
        </p:txBody>
      </p:sp>
      <p:sp>
        <p:nvSpPr>
          <p:cNvPr id="124109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2292" name="Text Box 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241093" name="Rectangle 5"/>
          <p:cNvSpPr>
            <a:spLocks noChangeArrowheads="1"/>
          </p:cNvSpPr>
          <p:nvPr/>
        </p:nvSpPr>
        <p:spPr bwMode="auto">
          <a:xfrm>
            <a:off x="1143000" y="3505200"/>
            <a:ext cx="75438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57200" indent="-457200" algn="l">
              <a:lnSpc>
                <a:spcPct val="130000"/>
              </a:lnSpc>
              <a:spcBef>
                <a:spcPct val="30000"/>
              </a:spcBef>
              <a:tabLst>
                <a:tab pos="5143500" algn="r"/>
                <a:tab pos="6400800" algn="r"/>
              </a:tabLst>
            </a:pPr>
            <a:r>
              <a:rPr lang="en-US" sz="2100" b="0">
                <a:latin typeface="Arial" charset="0"/>
              </a:rPr>
              <a:t>Interest expense 	2,000</a:t>
            </a:r>
          </a:p>
          <a:p>
            <a:pPr marL="457200" indent="-457200" algn="l">
              <a:lnSpc>
                <a:spcPct val="130000"/>
              </a:lnSpc>
              <a:spcBef>
                <a:spcPct val="30000"/>
              </a:spcBef>
              <a:tabLst>
                <a:tab pos="5143500" algn="r"/>
                <a:tab pos="6400800" algn="r"/>
              </a:tabLst>
            </a:pPr>
            <a:r>
              <a:rPr lang="en-US" sz="2100" b="0">
                <a:latin typeface="Arial" charset="0"/>
              </a:rPr>
              <a:t>	Interest payable 		2,000</a:t>
            </a:r>
          </a:p>
        </p:txBody>
      </p:sp>
      <p:sp>
        <p:nvSpPr>
          <p:cNvPr id="1241094" name="Rectangle 6"/>
          <p:cNvSpPr>
            <a:spLocks noChangeArrowheads="1"/>
          </p:cNvSpPr>
          <p:nvPr/>
        </p:nvSpPr>
        <p:spPr bwMode="auto">
          <a:xfrm>
            <a:off x="3505200" y="298608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r>
              <a:rPr lang="en-US" sz="1800">
                <a:latin typeface="Arial" charset="0"/>
              </a:rPr>
              <a:t>($100,000 x  6% x 4/12) = </a:t>
            </a:r>
            <a:r>
              <a:rPr lang="en-US" sz="1800">
                <a:solidFill>
                  <a:srgbClr val="800000"/>
                </a:solidFill>
                <a:latin typeface="Arial" charset="0"/>
              </a:rPr>
              <a:t>$2,000</a:t>
            </a:r>
          </a:p>
        </p:txBody>
      </p:sp>
      <p:sp>
        <p:nvSpPr>
          <p:cNvPr id="12295" name="Rectangle 7"/>
          <p:cNvSpPr>
            <a:spLocks noChangeArrowheads="1"/>
          </p:cNvSpPr>
          <p:nvPr/>
        </p:nvSpPr>
        <p:spPr bwMode="auto">
          <a:xfrm>
            <a:off x="838200" y="2986088"/>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r>
              <a:rPr lang="en-US" sz="1800">
                <a:solidFill>
                  <a:srgbClr val="800000"/>
                </a:solidFill>
                <a:latin typeface="Arial" charset="0"/>
              </a:rPr>
              <a:t>Interest calculation =</a:t>
            </a:r>
          </a:p>
        </p:txBody>
      </p:sp>
    </p:spTree>
    <p:extLst>
      <p:ext uri="{BB962C8B-B14F-4D97-AF65-F5344CB8AC3E}">
        <p14:creationId xmlns:p14="http://schemas.microsoft.com/office/powerpoint/2010/main" val="107463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1094"/>
                                        </p:tgtEl>
                                        <p:attrNameLst>
                                          <p:attrName>style.visibility</p:attrName>
                                        </p:attrNameLst>
                                      </p:cBhvr>
                                      <p:to>
                                        <p:strVal val="visible"/>
                                      </p:to>
                                    </p:set>
                                    <p:animEffect transition="in" filter="wipe(left)">
                                      <p:cBhvr>
                                        <p:cTn id="7" dur="500"/>
                                        <p:tgtEl>
                                          <p:spTgt spid="12410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1093">
                                            <p:txEl>
                                              <p:pRg st="0" end="0"/>
                                            </p:txEl>
                                          </p:spTgt>
                                        </p:tgtEl>
                                        <p:attrNameLst>
                                          <p:attrName>style.visibility</p:attrName>
                                        </p:attrNameLst>
                                      </p:cBhvr>
                                      <p:to>
                                        <p:strVal val="visible"/>
                                      </p:to>
                                    </p:set>
                                    <p:animEffect transition="in" filter="wipe(left)">
                                      <p:cBhvr>
                                        <p:cTn id="12" dur="500"/>
                                        <p:tgtEl>
                                          <p:spTgt spid="124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1093">
                                            <p:txEl>
                                              <p:pRg st="1" end="1"/>
                                            </p:txEl>
                                          </p:spTgt>
                                        </p:tgtEl>
                                        <p:attrNameLst>
                                          <p:attrName>style.visibility</p:attrName>
                                        </p:attrNameLst>
                                      </p:cBhvr>
                                      <p:to>
                                        <p:strVal val="visible"/>
                                      </p:to>
                                    </p:set>
                                    <p:animEffect transition="in" filter="wipe(left)">
                                      <p:cBhvr>
                                        <p:cTn id="17" dur="500"/>
                                        <p:tgtEl>
                                          <p:spTgt spid="12410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093" grpId="0" build="p"/>
      <p:bldP spid="12410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1447800"/>
            <a:ext cx="8077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pPr>
            <a:r>
              <a:rPr lang="en-US" sz="2100" b="0">
                <a:latin typeface="Arial" charset="0"/>
              </a:rPr>
              <a:t>At maturity (July 1), Landscape records payment of the note and accrued interest as follows.</a:t>
            </a:r>
          </a:p>
        </p:txBody>
      </p:sp>
      <p:sp>
        <p:nvSpPr>
          <p:cNvPr id="124211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3316" name="Text Box 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242117" name="Rectangle 5"/>
          <p:cNvSpPr>
            <a:spLocks noChangeArrowheads="1"/>
          </p:cNvSpPr>
          <p:nvPr/>
        </p:nvSpPr>
        <p:spPr bwMode="auto">
          <a:xfrm>
            <a:off x="1143000" y="2590800"/>
            <a:ext cx="7543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57200" indent="-457200" algn="l">
              <a:lnSpc>
                <a:spcPct val="130000"/>
              </a:lnSpc>
              <a:spcBef>
                <a:spcPct val="30000"/>
              </a:spcBef>
              <a:tabLst>
                <a:tab pos="4914900" algn="r"/>
                <a:tab pos="6400800" algn="r"/>
              </a:tabLst>
            </a:pPr>
            <a:r>
              <a:rPr lang="en-US" sz="2100" b="0">
                <a:latin typeface="Arial" charset="0"/>
              </a:rPr>
              <a:t>Notes payable	100,000</a:t>
            </a:r>
          </a:p>
          <a:p>
            <a:pPr marL="457200" indent="-457200" algn="l">
              <a:lnSpc>
                <a:spcPct val="130000"/>
              </a:lnSpc>
              <a:spcBef>
                <a:spcPct val="30000"/>
              </a:spcBef>
              <a:tabLst>
                <a:tab pos="4914900" algn="r"/>
                <a:tab pos="6400800" algn="r"/>
              </a:tabLst>
            </a:pPr>
            <a:r>
              <a:rPr lang="en-US" sz="2100" b="0">
                <a:latin typeface="Arial" charset="0"/>
              </a:rPr>
              <a:t>Interest payable 	2,000</a:t>
            </a:r>
          </a:p>
          <a:p>
            <a:pPr marL="457200" indent="-457200" algn="l">
              <a:lnSpc>
                <a:spcPct val="130000"/>
              </a:lnSpc>
              <a:spcBef>
                <a:spcPct val="30000"/>
              </a:spcBef>
              <a:tabLst>
                <a:tab pos="4914900" algn="r"/>
                <a:tab pos="6400800" algn="r"/>
              </a:tabLst>
            </a:pPr>
            <a:r>
              <a:rPr lang="en-US" sz="2100" b="0">
                <a:latin typeface="Arial" charset="0"/>
              </a:rPr>
              <a:t>	Cash 		102,000</a:t>
            </a:r>
          </a:p>
        </p:txBody>
      </p:sp>
    </p:spTree>
    <p:extLst>
      <p:ext uri="{BB962C8B-B14F-4D97-AF65-F5344CB8AC3E}">
        <p14:creationId xmlns:p14="http://schemas.microsoft.com/office/powerpoint/2010/main" val="82161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2117">
                                            <p:txEl>
                                              <p:pRg st="0" end="0"/>
                                            </p:txEl>
                                          </p:spTgt>
                                        </p:tgtEl>
                                        <p:attrNameLst>
                                          <p:attrName>style.visibility</p:attrName>
                                        </p:attrNameLst>
                                      </p:cBhvr>
                                      <p:to>
                                        <p:strVal val="visible"/>
                                      </p:to>
                                    </p:set>
                                    <p:animEffect transition="in" filter="wipe(left)">
                                      <p:cBhvr>
                                        <p:cTn id="7" dur="500"/>
                                        <p:tgtEl>
                                          <p:spTgt spid="12421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2117">
                                            <p:txEl>
                                              <p:pRg st="1" end="1"/>
                                            </p:txEl>
                                          </p:spTgt>
                                        </p:tgtEl>
                                        <p:attrNameLst>
                                          <p:attrName>style.visibility</p:attrName>
                                        </p:attrNameLst>
                                      </p:cBhvr>
                                      <p:to>
                                        <p:strVal val="visible"/>
                                      </p:to>
                                    </p:set>
                                    <p:animEffect transition="in" filter="wipe(left)">
                                      <p:cBhvr>
                                        <p:cTn id="12" dur="500"/>
                                        <p:tgtEl>
                                          <p:spTgt spid="12421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2117">
                                            <p:txEl>
                                              <p:pRg st="2" end="2"/>
                                            </p:txEl>
                                          </p:spTgt>
                                        </p:tgtEl>
                                        <p:attrNameLst>
                                          <p:attrName>style.visibility</p:attrName>
                                        </p:attrNameLst>
                                      </p:cBhvr>
                                      <p:to>
                                        <p:strVal val="visible"/>
                                      </p:to>
                                    </p:set>
                                    <p:animEffect transition="in" filter="wipe(left)">
                                      <p:cBhvr>
                                        <p:cTn id="17" dur="500"/>
                                        <p:tgtEl>
                                          <p:spTgt spid="12421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2057400"/>
            <a:ext cx="80772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pPr>
            <a:r>
              <a:rPr lang="en-US" sz="2100">
                <a:solidFill>
                  <a:srgbClr val="800000"/>
                </a:solidFill>
                <a:latin typeface="Arial" charset="0"/>
              </a:rPr>
              <a:t>Illustration:</a:t>
            </a:r>
            <a:r>
              <a:rPr lang="en-US" sz="2100" b="0">
                <a:latin typeface="Arial" charset="0"/>
              </a:rPr>
              <a:t>  On March 1, Landscape issues a $102,000, four-month, zero-interest-bearing note to Castle National Bank. The present value of the note is $100,000.  Landscape records this transaction as follows.</a:t>
            </a:r>
          </a:p>
        </p:txBody>
      </p:sp>
      <p:sp>
        <p:nvSpPr>
          <p:cNvPr id="124313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4340" name="Text Box 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243141" name="Rectangle 5"/>
          <p:cNvSpPr>
            <a:spLocks noChangeArrowheads="1"/>
          </p:cNvSpPr>
          <p:nvPr/>
        </p:nvSpPr>
        <p:spPr bwMode="auto">
          <a:xfrm>
            <a:off x="1143000" y="3962400"/>
            <a:ext cx="75438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57200" indent="-457200" algn="l">
              <a:lnSpc>
                <a:spcPct val="130000"/>
              </a:lnSpc>
              <a:spcBef>
                <a:spcPct val="30000"/>
              </a:spcBef>
              <a:tabLst>
                <a:tab pos="5143500" algn="r"/>
                <a:tab pos="6629400" algn="r"/>
              </a:tabLst>
            </a:pPr>
            <a:r>
              <a:rPr lang="en-US" sz="2100" b="0">
                <a:latin typeface="Arial" charset="0"/>
              </a:rPr>
              <a:t>Cash	100,000</a:t>
            </a:r>
          </a:p>
          <a:p>
            <a:pPr marL="457200" indent="-457200" algn="l">
              <a:lnSpc>
                <a:spcPct val="130000"/>
              </a:lnSpc>
              <a:spcBef>
                <a:spcPct val="30000"/>
              </a:spcBef>
              <a:tabLst>
                <a:tab pos="5143500" algn="r"/>
                <a:tab pos="6629400" algn="r"/>
              </a:tabLst>
            </a:pPr>
            <a:r>
              <a:rPr lang="en-US" sz="2100" b="0">
                <a:latin typeface="Arial" charset="0"/>
              </a:rPr>
              <a:t>	Notes payable 		100,000</a:t>
            </a:r>
          </a:p>
        </p:txBody>
      </p:sp>
      <p:sp>
        <p:nvSpPr>
          <p:cNvPr id="14342" name="Text Box 7"/>
          <p:cNvSpPr txBox="1">
            <a:spLocks noChangeArrowheads="1"/>
          </p:cNvSpPr>
          <p:nvPr/>
        </p:nvSpPr>
        <p:spPr bwMode="auto">
          <a:xfrm>
            <a:off x="609600" y="1419225"/>
            <a:ext cx="8001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bg2"/>
                </a:solidFill>
                <a:latin typeface="Arial" charset="0"/>
              </a:rPr>
              <a:t>Zero-Bearing Note Issued</a:t>
            </a:r>
          </a:p>
        </p:txBody>
      </p:sp>
    </p:spTree>
    <p:extLst>
      <p:ext uri="{BB962C8B-B14F-4D97-AF65-F5344CB8AC3E}">
        <p14:creationId xmlns:p14="http://schemas.microsoft.com/office/powerpoint/2010/main" val="299180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3141">
                                            <p:txEl>
                                              <p:pRg st="0" end="0"/>
                                            </p:txEl>
                                          </p:spTgt>
                                        </p:tgtEl>
                                        <p:attrNameLst>
                                          <p:attrName>style.visibility</p:attrName>
                                        </p:attrNameLst>
                                      </p:cBhvr>
                                      <p:to>
                                        <p:strVal val="visible"/>
                                      </p:to>
                                    </p:set>
                                    <p:animEffect transition="in" filter="wipe(left)">
                                      <p:cBhvr>
                                        <p:cTn id="7" dur="500"/>
                                        <p:tgtEl>
                                          <p:spTgt spid="12431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3141">
                                            <p:txEl>
                                              <p:pRg st="1" end="1"/>
                                            </p:txEl>
                                          </p:spTgt>
                                        </p:tgtEl>
                                        <p:attrNameLst>
                                          <p:attrName>style.visibility</p:attrName>
                                        </p:attrNameLst>
                                      </p:cBhvr>
                                      <p:to>
                                        <p:strVal val="visible"/>
                                      </p:to>
                                    </p:set>
                                    <p:animEffect transition="in" filter="wipe(left)">
                                      <p:cBhvr>
                                        <p:cTn id="12" dur="500"/>
                                        <p:tgtEl>
                                          <p:spTgt spid="12431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4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1371600"/>
            <a:ext cx="7924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pPr>
            <a:r>
              <a:rPr lang="en-US" sz="2100" b="0">
                <a:latin typeface="Arial" charset="0"/>
              </a:rPr>
              <a:t>If Landscape prepares financial statements semiannually, it makes the following adjusting entry to recognize interest expense and the increase in the note payable of $2,000 at June 30.</a:t>
            </a:r>
          </a:p>
        </p:txBody>
      </p:sp>
      <p:sp>
        <p:nvSpPr>
          <p:cNvPr id="128717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5364" name="Text Box 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287173" name="Rectangle 5"/>
          <p:cNvSpPr>
            <a:spLocks noChangeArrowheads="1"/>
          </p:cNvSpPr>
          <p:nvPr/>
        </p:nvSpPr>
        <p:spPr bwMode="auto">
          <a:xfrm>
            <a:off x="1143000" y="2895600"/>
            <a:ext cx="75438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57200" indent="-457200" algn="l">
              <a:lnSpc>
                <a:spcPct val="130000"/>
              </a:lnSpc>
              <a:spcBef>
                <a:spcPct val="30000"/>
              </a:spcBef>
              <a:tabLst>
                <a:tab pos="5143500" algn="r"/>
                <a:tab pos="6515100" algn="r"/>
              </a:tabLst>
            </a:pPr>
            <a:r>
              <a:rPr lang="en-US" sz="2100" b="0">
                <a:latin typeface="Arial" charset="0"/>
              </a:rPr>
              <a:t>Interest expense	2,000</a:t>
            </a:r>
          </a:p>
          <a:p>
            <a:pPr marL="457200" indent="-457200" algn="l">
              <a:lnSpc>
                <a:spcPct val="130000"/>
              </a:lnSpc>
              <a:spcBef>
                <a:spcPct val="30000"/>
              </a:spcBef>
              <a:tabLst>
                <a:tab pos="5143500" algn="r"/>
                <a:tab pos="6515100" algn="r"/>
              </a:tabLst>
            </a:pPr>
            <a:r>
              <a:rPr lang="en-US" sz="2100" b="0">
                <a:latin typeface="Arial" charset="0"/>
              </a:rPr>
              <a:t>	Notes payable 		2,000</a:t>
            </a:r>
          </a:p>
        </p:txBody>
      </p:sp>
      <p:sp>
        <p:nvSpPr>
          <p:cNvPr id="15366" name="Text Box 6"/>
          <p:cNvSpPr txBox="1">
            <a:spLocks noChangeArrowheads="1"/>
          </p:cNvSpPr>
          <p:nvPr/>
        </p:nvSpPr>
        <p:spPr bwMode="auto">
          <a:xfrm>
            <a:off x="609600" y="4238625"/>
            <a:ext cx="7924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pPr>
            <a:r>
              <a:rPr lang="en-US" sz="2100" b="0">
                <a:latin typeface="Arial" charset="0"/>
              </a:rPr>
              <a:t>At maturity (July 1), Landscape must pay the note, as follows.</a:t>
            </a:r>
          </a:p>
        </p:txBody>
      </p:sp>
      <p:sp>
        <p:nvSpPr>
          <p:cNvPr id="1287175" name="Rectangle 7"/>
          <p:cNvSpPr>
            <a:spLocks noChangeArrowheads="1"/>
          </p:cNvSpPr>
          <p:nvPr/>
        </p:nvSpPr>
        <p:spPr bwMode="auto">
          <a:xfrm>
            <a:off x="1143000" y="4843463"/>
            <a:ext cx="75438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57200" indent="-457200" algn="l">
              <a:lnSpc>
                <a:spcPct val="130000"/>
              </a:lnSpc>
              <a:spcBef>
                <a:spcPct val="30000"/>
              </a:spcBef>
              <a:tabLst>
                <a:tab pos="5143500" algn="r"/>
                <a:tab pos="6515100" algn="r"/>
              </a:tabLst>
            </a:pPr>
            <a:r>
              <a:rPr lang="en-US" sz="2100" b="0">
                <a:latin typeface="Arial" charset="0"/>
              </a:rPr>
              <a:t>Notes payable	102,000</a:t>
            </a:r>
          </a:p>
          <a:p>
            <a:pPr marL="457200" indent="-457200" algn="l">
              <a:lnSpc>
                <a:spcPct val="130000"/>
              </a:lnSpc>
              <a:spcBef>
                <a:spcPct val="30000"/>
              </a:spcBef>
              <a:tabLst>
                <a:tab pos="5143500" algn="r"/>
                <a:tab pos="6515100" algn="r"/>
              </a:tabLst>
            </a:pPr>
            <a:r>
              <a:rPr lang="en-US" sz="2100" b="0">
                <a:latin typeface="Arial" charset="0"/>
              </a:rPr>
              <a:t>	Cash		102,000</a:t>
            </a:r>
          </a:p>
        </p:txBody>
      </p:sp>
    </p:spTree>
    <p:extLst>
      <p:ext uri="{BB962C8B-B14F-4D97-AF65-F5344CB8AC3E}">
        <p14:creationId xmlns:p14="http://schemas.microsoft.com/office/powerpoint/2010/main" val="340553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7173">
                                            <p:txEl>
                                              <p:pRg st="0" end="0"/>
                                            </p:txEl>
                                          </p:spTgt>
                                        </p:tgtEl>
                                        <p:attrNameLst>
                                          <p:attrName>style.visibility</p:attrName>
                                        </p:attrNameLst>
                                      </p:cBhvr>
                                      <p:to>
                                        <p:strVal val="visible"/>
                                      </p:to>
                                    </p:set>
                                    <p:animEffect transition="in" filter="wipe(left)">
                                      <p:cBhvr>
                                        <p:cTn id="7" dur="500"/>
                                        <p:tgtEl>
                                          <p:spTgt spid="128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7173">
                                            <p:txEl>
                                              <p:pRg st="1" end="1"/>
                                            </p:txEl>
                                          </p:spTgt>
                                        </p:tgtEl>
                                        <p:attrNameLst>
                                          <p:attrName>style.visibility</p:attrName>
                                        </p:attrNameLst>
                                      </p:cBhvr>
                                      <p:to>
                                        <p:strVal val="visible"/>
                                      </p:to>
                                    </p:set>
                                    <p:animEffect transition="in" filter="wipe(left)">
                                      <p:cBhvr>
                                        <p:cTn id="12" dur="500"/>
                                        <p:tgtEl>
                                          <p:spTgt spid="12871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7175">
                                            <p:txEl>
                                              <p:pRg st="0" end="0"/>
                                            </p:txEl>
                                          </p:spTgt>
                                        </p:tgtEl>
                                        <p:attrNameLst>
                                          <p:attrName>style.visibility</p:attrName>
                                        </p:attrNameLst>
                                      </p:cBhvr>
                                      <p:to>
                                        <p:strVal val="visible"/>
                                      </p:to>
                                    </p:set>
                                    <p:animEffect transition="in" filter="wipe(left)">
                                      <p:cBhvr>
                                        <p:cTn id="17" dur="500"/>
                                        <p:tgtEl>
                                          <p:spTgt spid="128717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7175">
                                            <p:txEl>
                                              <p:pRg st="1" end="1"/>
                                            </p:txEl>
                                          </p:spTgt>
                                        </p:tgtEl>
                                        <p:attrNameLst>
                                          <p:attrName>style.visibility</p:attrName>
                                        </p:attrNameLst>
                                      </p:cBhvr>
                                      <p:to>
                                        <p:strVal val="visible"/>
                                      </p:to>
                                    </p:set>
                                    <p:animEffect transition="in" filter="wipe(left)">
                                      <p:cBhvr>
                                        <p:cTn id="22" dur="500"/>
                                        <p:tgtEl>
                                          <p:spTgt spid="12871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3" grpId="0" build="p"/>
      <p:bldP spid="12871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1371600"/>
            <a:ext cx="8001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spcBef>
                <a:spcPct val="50000"/>
              </a:spcBef>
            </a:pPr>
            <a:r>
              <a:rPr lang="en-US" sz="2000">
                <a:solidFill>
                  <a:srgbClr val="800000"/>
                </a:solidFill>
                <a:latin typeface="Arial" charset="0"/>
              </a:rPr>
              <a:t>E13-2:</a:t>
            </a:r>
            <a:r>
              <a:rPr lang="en-US" sz="2000">
                <a:solidFill>
                  <a:schemeClr val="bg2"/>
                </a:solidFill>
                <a:latin typeface="Arial" charset="0"/>
              </a:rPr>
              <a:t> </a:t>
            </a:r>
            <a:r>
              <a:rPr lang="en-US" sz="2000" b="0">
                <a:solidFill>
                  <a:schemeClr val="bg2"/>
                </a:solidFill>
                <a:latin typeface="Arial" charset="0"/>
              </a:rPr>
              <a:t>(Accounts and Notes Payable)</a:t>
            </a:r>
            <a:r>
              <a:rPr lang="en-US" sz="2000">
                <a:solidFill>
                  <a:schemeClr val="bg2"/>
                </a:solidFill>
                <a:latin typeface="Arial" charset="0"/>
              </a:rPr>
              <a:t> </a:t>
            </a:r>
            <a:r>
              <a:rPr lang="en-US" sz="2000" b="0">
                <a:solidFill>
                  <a:schemeClr val="bg2"/>
                </a:solidFill>
                <a:latin typeface="Arial" charset="0"/>
              </a:rPr>
              <a:t>The following are selected 2010 transactions of Darby Corporation.</a:t>
            </a:r>
          </a:p>
        </p:txBody>
      </p:sp>
      <p:sp>
        <p:nvSpPr>
          <p:cNvPr id="124006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6388" name="Text Box 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6389" name="Text Box 5"/>
          <p:cNvSpPr txBox="1">
            <a:spLocks noChangeArrowheads="1"/>
          </p:cNvSpPr>
          <p:nvPr/>
        </p:nvSpPr>
        <p:spPr bwMode="auto">
          <a:xfrm>
            <a:off x="914400" y="2338388"/>
            <a:ext cx="7620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spcBef>
                <a:spcPct val="50000"/>
              </a:spcBef>
            </a:pPr>
            <a:r>
              <a:rPr lang="en-US" sz="2000">
                <a:solidFill>
                  <a:srgbClr val="800000"/>
                </a:solidFill>
                <a:latin typeface="Arial" charset="0"/>
              </a:rPr>
              <a:t>Sept. 1</a:t>
            </a:r>
            <a:r>
              <a:rPr lang="en-US" sz="2000" b="0">
                <a:solidFill>
                  <a:schemeClr val="bg2"/>
                </a:solidFill>
                <a:latin typeface="Arial" charset="0"/>
              </a:rPr>
              <a:t> - Purchased inventory from Orion Company on account for $50,000. Darby records purchases gross and uses a periodic inventory system.</a:t>
            </a:r>
          </a:p>
          <a:p>
            <a:pPr algn="l">
              <a:lnSpc>
                <a:spcPct val="125000"/>
              </a:lnSpc>
              <a:spcBef>
                <a:spcPct val="50000"/>
              </a:spcBef>
            </a:pPr>
            <a:r>
              <a:rPr lang="en-US" sz="2000">
                <a:solidFill>
                  <a:srgbClr val="800000"/>
                </a:solidFill>
                <a:latin typeface="Arial" charset="0"/>
              </a:rPr>
              <a:t>Oct. 1</a:t>
            </a:r>
            <a:r>
              <a:rPr lang="en-US" sz="2000" b="0">
                <a:solidFill>
                  <a:schemeClr val="bg2"/>
                </a:solidFill>
                <a:latin typeface="Arial" charset="0"/>
              </a:rPr>
              <a:t> - Issued a $50,000, 12-month, 8% note to Orion in payment of account.</a:t>
            </a:r>
          </a:p>
          <a:p>
            <a:pPr algn="l">
              <a:lnSpc>
                <a:spcPct val="125000"/>
              </a:lnSpc>
              <a:spcBef>
                <a:spcPct val="50000"/>
              </a:spcBef>
            </a:pPr>
            <a:r>
              <a:rPr lang="en-US" sz="2000">
                <a:solidFill>
                  <a:srgbClr val="800000"/>
                </a:solidFill>
                <a:latin typeface="Arial" charset="0"/>
              </a:rPr>
              <a:t>Oct. 1</a:t>
            </a:r>
            <a:r>
              <a:rPr lang="en-US" sz="2000" b="0">
                <a:solidFill>
                  <a:schemeClr val="bg2"/>
                </a:solidFill>
                <a:latin typeface="Arial" charset="0"/>
              </a:rPr>
              <a:t> - Borrowed $75,000 from the Shore Bank by signing a 12-month, zero-interest-bearing $81,000 note.</a:t>
            </a:r>
          </a:p>
        </p:txBody>
      </p:sp>
      <p:sp>
        <p:nvSpPr>
          <p:cNvPr id="16390" name="Text Box 7"/>
          <p:cNvSpPr txBox="1">
            <a:spLocks noChangeArrowheads="1"/>
          </p:cNvSpPr>
          <p:nvPr/>
        </p:nvSpPr>
        <p:spPr bwMode="auto">
          <a:xfrm>
            <a:off x="609600" y="5562600"/>
            <a:ext cx="8229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spcBef>
                <a:spcPct val="50000"/>
              </a:spcBef>
            </a:pPr>
            <a:r>
              <a:rPr lang="en-US" sz="2000" b="0">
                <a:solidFill>
                  <a:schemeClr val="bg2"/>
                </a:solidFill>
                <a:latin typeface="Arial" charset="0"/>
              </a:rPr>
              <a:t>Prepare journal entries for the selected transactions.</a:t>
            </a:r>
          </a:p>
        </p:txBody>
      </p:sp>
    </p:spTree>
    <p:extLst>
      <p:ext uri="{BB962C8B-B14F-4D97-AF65-F5344CB8AC3E}">
        <p14:creationId xmlns:p14="http://schemas.microsoft.com/office/powerpoint/2010/main" val="365596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1417638"/>
            <a:ext cx="76200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000">
                <a:solidFill>
                  <a:srgbClr val="800000"/>
                </a:solidFill>
                <a:latin typeface="Arial" charset="0"/>
              </a:rPr>
              <a:t>Sept. 1</a:t>
            </a:r>
            <a:r>
              <a:rPr lang="en-US" sz="2100" b="0">
                <a:solidFill>
                  <a:schemeClr val="bg2"/>
                </a:solidFill>
                <a:latin typeface="Arial" charset="0"/>
              </a:rPr>
              <a:t> - Purchased inventory from Orion Company on account for $50,000. Darby records purchases gross and uses a periodic inventory system.</a:t>
            </a:r>
          </a:p>
        </p:txBody>
      </p:sp>
      <p:sp>
        <p:nvSpPr>
          <p:cNvPr id="117862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7412" name="Text Box 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178641" name="Text Box 17"/>
          <p:cNvSpPr txBox="1">
            <a:spLocks noChangeArrowheads="1"/>
          </p:cNvSpPr>
          <p:nvPr/>
        </p:nvSpPr>
        <p:spPr bwMode="auto">
          <a:xfrm>
            <a:off x="762000" y="3170238"/>
            <a:ext cx="79248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376363" algn="l"/>
                <a:tab pos="1884363" algn="l"/>
                <a:tab pos="6108700" algn="r"/>
                <a:tab pos="7486650" algn="r"/>
              </a:tabLst>
              <a:defRPr sz="2200" b="1">
                <a:solidFill>
                  <a:schemeClr val="folHlink"/>
                </a:solidFill>
                <a:latin typeface="Comic Sans MS" pitchFamily="66" charset="0"/>
              </a:defRPr>
            </a:lvl1pPr>
            <a:lvl2pPr marL="742950" indent="-285750">
              <a:tabLst>
                <a:tab pos="1376363" algn="l"/>
                <a:tab pos="1884363" algn="l"/>
                <a:tab pos="6108700" algn="r"/>
                <a:tab pos="7486650" algn="r"/>
              </a:tabLst>
              <a:defRPr sz="2200" b="1">
                <a:solidFill>
                  <a:schemeClr val="folHlink"/>
                </a:solidFill>
                <a:latin typeface="Comic Sans MS" pitchFamily="66" charset="0"/>
              </a:defRPr>
            </a:lvl2pPr>
            <a:lvl3pPr marL="1143000" indent="-228600">
              <a:tabLst>
                <a:tab pos="1376363" algn="l"/>
                <a:tab pos="1884363" algn="l"/>
                <a:tab pos="6108700" algn="r"/>
                <a:tab pos="7486650" algn="r"/>
              </a:tabLst>
              <a:defRPr sz="2200" b="1">
                <a:solidFill>
                  <a:schemeClr val="folHlink"/>
                </a:solidFill>
                <a:latin typeface="Comic Sans MS" pitchFamily="66" charset="0"/>
              </a:defRPr>
            </a:lvl3pPr>
            <a:lvl4pPr marL="1600200" indent="-228600">
              <a:tabLst>
                <a:tab pos="1376363" algn="l"/>
                <a:tab pos="1884363" algn="l"/>
                <a:tab pos="6108700" algn="r"/>
                <a:tab pos="7486650" algn="r"/>
              </a:tabLst>
              <a:defRPr sz="2200" b="1">
                <a:solidFill>
                  <a:schemeClr val="folHlink"/>
                </a:solidFill>
                <a:latin typeface="Comic Sans MS" pitchFamily="66" charset="0"/>
              </a:defRPr>
            </a:lvl4pPr>
            <a:lvl5pPr marL="2057400" indent="-228600">
              <a:tabLst>
                <a:tab pos="1376363" algn="l"/>
                <a:tab pos="1884363" algn="l"/>
                <a:tab pos="6108700" algn="r"/>
                <a:tab pos="748665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1376363" algn="l"/>
                <a:tab pos="1884363" algn="l"/>
                <a:tab pos="6108700" algn="r"/>
                <a:tab pos="748665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1376363" algn="l"/>
                <a:tab pos="1884363" algn="l"/>
                <a:tab pos="6108700" algn="r"/>
                <a:tab pos="748665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1376363" algn="l"/>
                <a:tab pos="1884363" algn="l"/>
                <a:tab pos="6108700" algn="r"/>
                <a:tab pos="748665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1376363" algn="l"/>
                <a:tab pos="1884363" algn="l"/>
                <a:tab pos="6108700" algn="r"/>
                <a:tab pos="7486650" algn="r"/>
              </a:tabLst>
              <a:defRPr sz="2200" b="1">
                <a:solidFill>
                  <a:schemeClr val="folHlink"/>
                </a:solidFill>
                <a:latin typeface="Comic Sans MS" pitchFamily="66" charset="0"/>
              </a:defRPr>
            </a:lvl9pPr>
          </a:lstStyle>
          <a:p>
            <a:pPr algn="l">
              <a:lnSpc>
                <a:spcPct val="130000"/>
              </a:lnSpc>
              <a:spcBef>
                <a:spcPct val="30000"/>
              </a:spcBef>
            </a:pPr>
            <a:r>
              <a:rPr lang="en-US" sz="2000">
                <a:solidFill>
                  <a:srgbClr val="800000"/>
                </a:solidFill>
                <a:latin typeface="Arial" charset="0"/>
                <a:cs typeface="Arial" charset="0"/>
              </a:rPr>
              <a:t>Sept. 1</a:t>
            </a:r>
            <a:r>
              <a:rPr lang="en-US" sz="2100" b="0">
                <a:solidFill>
                  <a:schemeClr val="tx1"/>
                </a:solidFill>
                <a:latin typeface="Arial" charset="0"/>
                <a:cs typeface="Arial" charset="0"/>
              </a:rPr>
              <a:t>	Purchases  	50,000</a:t>
            </a:r>
          </a:p>
          <a:p>
            <a:pPr algn="l">
              <a:lnSpc>
                <a:spcPct val="130000"/>
              </a:lnSpc>
              <a:spcBef>
                <a:spcPct val="30000"/>
              </a:spcBef>
            </a:pPr>
            <a:r>
              <a:rPr lang="en-US" sz="2100" b="0">
                <a:solidFill>
                  <a:schemeClr val="tx1"/>
                </a:solidFill>
                <a:latin typeface="Arial" charset="0"/>
                <a:cs typeface="Arial" charset="0"/>
              </a:rPr>
              <a:t>		Accounts payable		50,000</a:t>
            </a:r>
          </a:p>
        </p:txBody>
      </p:sp>
    </p:spTree>
    <p:extLst>
      <p:ext uri="{BB962C8B-B14F-4D97-AF65-F5344CB8AC3E}">
        <p14:creationId xmlns:p14="http://schemas.microsoft.com/office/powerpoint/2010/main" val="353336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8641">
                                            <p:txEl>
                                              <p:pRg st="0" end="0"/>
                                            </p:txEl>
                                          </p:spTgt>
                                        </p:tgtEl>
                                        <p:attrNameLst>
                                          <p:attrName>style.visibility</p:attrName>
                                        </p:attrNameLst>
                                      </p:cBhvr>
                                      <p:to>
                                        <p:strVal val="visible"/>
                                      </p:to>
                                    </p:set>
                                    <p:animEffect transition="in" filter="wipe(left)">
                                      <p:cBhvr>
                                        <p:cTn id="7" dur="500"/>
                                        <p:tgtEl>
                                          <p:spTgt spid="11786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8641">
                                            <p:txEl>
                                              <p:pRg st="1" end="1"/>
                                            </p:txEl>
                                          </p:spTgt>
                                        </p:tgtEl>
                                        <p:attrNameLst>
                                          <p:attrName>style.visibility</p:attrName>
                                        </p:attrNameLst>
                                      </p:cBhvr>
                                      <p:to>
                                        <p:strVal val="visible"/>
                                      </p:to>
                                    </p:set>
                                    <p:animEffect transition="in" filter="wipe(left)">
                                      <p:cBhvr>
                                        <p:cTn id="12" dur="500"/>
                                        <p:tgtEl>
                                          <p:spTgt spid="11786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4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8435" name="Text Box 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179653" name="Text Box 5"/>
          <p:cNvSpPr txBox="1">
            <a:spLocks noChangeArrowheads="1"/>
          </p:cNvSpPr>
          <p:nvPr/>
        </p:nvSpPr>
        <p:spPr bwMode="auto">
          <a:xfrm>
            <a:off x="762000" y="2557463"/>
            <a:ext cx="79248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257300" algn="l"/>
                <a:tab pos="1657350" algn="l"/>
                <a:tab pos="5943600" algn="r"/>
                <a:tab pos="7258050" algn="r"/>
              </a:tabLst>
              <a:defRPr sz="2200" b="1">
                <a:solidFill>
                  <a:schemeClr val="folHlink"/>
                </a:solidFill>
                <a:latin typeface="Comic Sans MS" pitchFamily="66" charset="0"/>
              </a:defRPr>
            </a:lvl1pPr>
            <a:lvl2pPr marL="742950" indent="-285750">
              <a:tabLst>
                <a:tab pos="1257300" algn="l"/>
                <a:tab pos="1657350" algn="l"/>
                <a:tab pos="5943600" algn="r"/>
                <a:tab pos="7258050" algn="r"/>
              </a:tabLst>
              <a:defRPr sz="2200" b="1">
                <a:solidFill>
                  <a:schemeClr val="folHlink"/>
                </a:solidFill>
                <a:latin typeface="Comic Sans MS" pitchFamily="66" charset="0"/>
              </a:defRPr>
            </a:lvl2pPr>
            <a:lvl3pPr marL="1143000" indent="-228600">
              <a:tabLst>
                <a:tab pos="1257300" algn="l"/>
                <a:tab pos="1657350" algn="l"/>
                <a:tab pos="5943600" algn="r"/>
                <a:tab pos="7258050" algn="r"/>
              </a:tabLst>
              <a:defRPr sz="2200" b="1">
                <a:solidFill>
                  <a:schemeClr val="folHlink"/>
                </a:solidFill>
                <a:latin typeface="Comic Sans MS" pitchFamily="66" charset="0"/>
              </a:defRPr>
            </a:lvl3pPr>
            <a:lvl4pPr marL="1600200" indent="-228600">
              <a:tabLst>
                <a:tab pos="1257300" algn="l"/>
                <a:tab pos="1657350" algn="l"/>
                <a:tab pos="5943600" algn="r"/>
                <a:tab pos="7258050" algn="r"/>
              </a:tabLst>
              <a:defRPr sz="2200" b="1">
                <a:solidFill>
                  <a:schemeClr val="folHlink"/>
                </a:solidFill>
                <a:latin typeface="Comic Sans MS" pitchFamily="66" charset="0"/>
              </a:defRPr>
            </a:lvl4pPr>
            <a:lvl5pPr marL="2057400" indent="-228600">
              <a:tabLst>
                <a:tab pos="1257300" algn="l"/>
                <a:tab pos="1657350" algn="l"/>
                <a:tab pos="5943600" algn="r"/>
                <a:tab pos="725805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1257300" algn="l"/>
                <a:tab pos="1657350" algn="l"/>
                <a:tab pos="5943600" algn="r"/>
                <a:tab pos="725805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1257300" algn="l"/>
                <a:tab pos="1657350" algn="l"/>
                <a:tab pos="5943600" algn="r"/>
                <a:tab pos="725805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1257300" algn="l"/>
                <a:tab pos="1657350" algn="l"/>
                <a:tab pos="5943600" algn="r"/>
                <a:tab pos="725805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1257300" algn="l"/>
                <a:tab pos="1657350" algn="l"/>
                <a:tab pos="5943600" algn="r"/>
                <a:tab pos="7258050" algn="r"/>
              </a:tabLst>
              <a:defRPr sz="2200" b="1">
                <a:solidFill>
                  <a:schemeClr val="folHlink"/>
                </a:solidFill>
                <a:latin typeface="Comic Sans MS" pitchFamily="66" charset="0"/>
              </a:defRPr>
            </a:lvl9pPr>
          </a:lstStyle>
          <a:p>
            <a:pPr algn="l">
              <a:lnSpc>
                <a:spcPct val="130000"/>
              </a:lnSpc>
              <a:spcBef>
                <a:spcPct val="15000"/>
              </a:spcBef>
            </a:pPr>
            <a:r>
              <a:rPr lang="en-US" sz="2100">
                <a:solidFill>
                  <a:srgbClr val="800000"/>
                </a:solidFill>
                <a:latin typeface="Arial" charset="0"/>
                <a:cs typeface="Arial" charset="0"/>
              </a:rPr>
              <a:t>Oct. 1</a:t>
            </a:r>
            <a:r>
              <a:rPr lang="en-US" sz="2100" b="0">
                <a:solidFill>
                  <a:schemeClr val="tx1"/>
                </a:solidFill>
                <a:latin typeface="Arial" charset="0"/>
                <a:cs typeface="Arial" charset="0"/>
              </a:rPr>
              <a:t>	Accounts payable  	50,000</a:t>
            </a:r>
          </a:p>
          <a:p>
            <a:pPr algn="l">
              <a:lnSpc>
                <a:spcPct val="130000"/>
              </a:lnSpc>
              <a:spcBef>
                <a:spcPct val="30000"/>
              </a:spcBef>
            </a:pPr>
            <a:r>
              <a:rPr lang="en-US" sz="2100" b="0">
                <a:solidFill>
                  <a:schemeClr val="tx1"/>
                </a:solidFill>
                <a:latin typeface="Arial" charset="0"/>
                <a:cs typeface="Arial" charset="0"/>
              </a:rPr>
              <a:t>		Notes payable		50,000</a:t>
            </a:r>
          </a:p>
        </p:txBody>
      </p:sp>
      <p:sp>
        <p:nvSpPr>
          <p:cNvPr id="1179654" name="Rectangle 6"/>
          <p:cNvSpPr>
            <a:spLocks noChangeArrowheads="1"/>
          </p:cNvSpPr>
          <p:nvPr/>
        </p:nvSpPr>
        <p:spPr bwMode="auto">
          <a:xfrm>
            <a:off x="762000" y="3962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r>
              <a:rPr lang="en-US" sz="1800">
                <a:solidFill>
                  <a:srgbClr val="800000"/>
                </a:solidFill>
                <a:latin typeface="Arial" charset="0"/>
              </a:rPr>
              <a:t>Interest calculation =</a:t>
            </a:r>
          </a:p>
        </p:txBody>
      </p:sp>
      <p:sp>
        <p:nvSpPr>
          <p:cNvPr id="18438" name="Text Box 9"/>
          <p:cNvSpPr txBox="1">
            <a:spLocks noChangeArrowheads="1"/>
          </p:cNvSpPr>
          <p:nvPr/>
        </p:nvSpPr>
        <p:spPr bwMode="auto">
          <a:xfrm>
            <a:off x="609600" y="1417638"/>
            <a:ext cx="8077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100">
                <a:solidFill>
                  <a:srgbClr val="800000"/>
                </a:solidFill>
                <a:latin typeface="Arial" charset="0"/>
              </a:rPr>
              <a:t>Oct. 1</a:t>
            </a:r>
            <a:r>
              <a:rPr lang="en-US" sz="2100" b="0">
                <a:solidFill>
                  <a:schemeClr val="bg2"/>
                </a:solidFill>
                <a:latin typeface="Arial" charset="0"/>
              </a:rPr>
              <a:t> - Issued a $50,000, 12-month, 8% note to Orion in payment of account.</a:t>
            </a:r>
          </a:p>
        </p:txBody>
      </p:sp>
      <p:sp>
        <p:nvSpPr>
          <p:cNvPr id="1179658" name="Text Box 10"/>
          <p:cNvSpPr txBox="1">
            <a:spLocks noChangeArrowheads="1"/>
          </p:cNvSpPr>
          <p:nvPr/>
        </p:nvSpPr>
        <p:spPr bwMode="auto">
          <a:xfrm>
            <a:off x="762000" y="4495800"/>
            <a:ext cx="79248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257300" algn="l"/>
                <a:tab pos="1657350" algn="l"/>
                <a:tab pos="5943600" algn="r"/>
                <a:tab pos="7258050" algn="r"/>
              </a:tabLst>
              <a:defRPr sz="2200" b="1">
                <a:solidFill>
                  <a:schemeClr val="folHlink"/>
                </a:solidFill>
                <a:latin typeface="Comic Sans MS" pitchFamily="66" charset="0"/>
              </a:defRPr>
            </a:lvl1pPr>
            <a:lvl2pPr marL="742950" indent="-285750">
              <a:tabLst>
                <a:tab pos="1257300" algn="l"/>
                <a:tab pos="1657350" algn="l"/>
                <a:tab pos="5943600" algn="r"/>
                <a:tab pos="7258050" algn="r"/>
              </a:tabLst>
              <a:defRPr sz="2200" b="1">
                <a:solidFill>
                  <a:schemeClr val="folHlink"/>
                </a:solidFill>
                <a:latin typeface="Comic Sans MS" pitchFamily="66" charset="0"/>
              </a:defRPr>
            </a:lvl2pPr>
            <a:lvl3pPr marL="1143000" indent="-228600">
              <a:tabLst>
                <a:tab pos="1257300" algn="l"/>
                <a:tab pos="1657350" algn="l"/>
                <a:tab pos="5943600" algn="r"/>
                <a:tab pos="7258050" algn="r"/>
              </a:tabLst>
              <a:defRPr sz="2200" b="1">
                <a:solidFill>
                  <a:schemeClr val="folHlink"/>
                </a:solidFill>
                <a:latin typeface="Comic Sans MS" pitchFamily="66" charset="0"/>
              </a:defRPr>
            </a:lvl3pPr>
            <a:lvl4pPr marL="1600200" indent="-228600">
              <a:tabLst>
                <a:tab pos="1257300" algn="l"/>
                <a:tab pos="1657350" algn="l"/>
                <a:tab pos="5943600" algn="r"/>
                <a:tab pos="7258050" algn="r"/>
              </a:tabLst>
              <a:defRPr sz="2200" b="1">
                <a:solidFill>
                  <a:schemeClr val="folHlink"/>
                </a:solidFill>
                <a:latin typeface="Comic Sans MS" pitchFamily="66" charset="0"/>
              </a:defRPr>
            </a:lvl4pPr>
            <a:lvl5pPr marL="2057400" indent="-228600">
              <a:tabLst>
                <a:tab pos="1257300" algn="l"/>
                <a:tab pos="1657350" algn="l"/>
                <a:tab pos="5943600" algn="r"/>
                <a:tab pos="725805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1257300" algn="l"/>
                <a:tab pos="1657350" algn="l"/>
                <a:tab pos="5943600" algn="r"/>
                <a:tab pos="725805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1257300" algn="l"/>
                <a:tab pos="1657350" algn="l"/>
                <a:tab pos="5943600" algn="r"/>
                <a:tab pos="725805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1257300" algn="l"/>
                <a:tab pos="1657350" algn="l"/>
                <a:tab pos="5943600" algn="r"/>
                <a:tab pos="725805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1257300" algn="l"/>
                <a:tab pos="1657350" algn="l"/>
                <a:tab pos="5943600" algn="r"/>
                <a:tab pos="7258050" algn="r"/>
              </a:tabLst>
              <a:defRPr sz="2200" b="1">
                <a:solidFill>
                  <a:schemeClr val="folHlink"/>
                </a:solidFill>
                <a:latin typeface="Comic Sans MS" pitchFamily="66" charset="0"/>
              </a:defRPr>
            </a:lvl9pPr>
          </a:lstStyle>
          <a:p>
            <a:pPr algn="l">
              <a:lnSpc>
                <a:spcPct val="130000"/>
              </a:lnSpc>
              <a:spcBef>
                <a:spcPct val="15000"/>
              </a:spcBef>
            </a:pPr>
            <a:r>
              <a:rPr lang="en-US" sz="2100">
                <a:solidFill>
                  <a:srgbClr val="800000"/>
                </a:solidFill>
                <a:latin typeface="Arial" charset="0"/>
                <a:cs typeface="Arial" charset="0"/>
              </a:rPr>
              <a:t>Dec. 31</a:t>
            </a:r>
            <a:r>
              <a:rPr lang="en-US" sz="2100" b="0">
                <a:solidFill>
                  <a:schemeClr val="tx1"/>
                </a:solidFill>
                <a:latin typeface="Arial" charset="0"/>
                <a:cs typeface="Arial" charset="0"/>
              </a:rPr>
              <a:t>	Interest expense	1,000</a:t>
            </a:r>
          </a:p>
          <a:p>
            <a:pPr algn="l">
              <a:lnSpc>
                <a:spcPct val="130000"/>
              </a:lnSpc>
              <a:spcBef>
                <a:spcPct val="30000"/>
              </a:spcBef>
            </a:pPr>
            <a:r>
              <a:rPr lang="en-US" sz="2100" b="0">
                <a:solidFill>
                  <a:schemeClr val="tx1"/>
                </a:solidFill>
                <a:latin typeface="Arial" charset="0"/>
                <a:cs typeface="Arial" charset="0"/>
              </a:rPr>
              <a:t>		Interest payable		1,000</a:t>
            </a:r>
          </a:p>
        </p:txBody>
      </p:sp>
      <p:sp>
        <p:nvSpPr>
          <p:cNvPr id="1179659" name="Rectangle 11"/>
          <p:cNvSpPr>
            <a:spLocks noChangeArrowheads="1"/>
          </p:cNvSpPr>
          <p:nvPr/>
        </p:nvSpPr>
        <p:spPr bwMode="auto">
          <a:xfrm>
            <a:off x="3429000" y="39624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r>
              <a:rPr lang="en-US" sz="1800">
                <a:latin typeface="Arial" charset="0"/>
              </a:rPr>
              <a:t>($50,000 x  8% x 3/12) = </a:t>
            </a:r>
            <a:r>
              <a:rPr lang="en-US" sz="1800">
                <a:solidFill>
                  <a:srgbClr val="800000"/>
                </a:solidFill>
                <a:latin typeface="Arial" charset="0"/>
              </a:rPr>
              <a:t>$1,000</a:t>
            </a:r>
          </a:p>
        </p:txBody>
      </p:sp>
    </p:spTree>
    <p:extLst>
      <p:ext uri="{BB962C8B-B14F-4D97-AF65-F5344CB8AC3E}">
        <p14:creationId xmlns:p14="http://schemas.microsoft.com/office/powerpoint/2010/main" val="53095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9653">
                                            <p:txEl>
                                              <p:pRg st="0" end="0"/>
                                            </p:txEl>
                                          </p:spTgt>
                                        </p:tgtEl>
                                        <p:attrNameLst>
                                          <p:attrName>style.visibility</p:attrName>
                                        </p:attrNameLst>
                                      </p:cBhvr>
                                      <p:to>
                                        <p:strVal val="visible"/>
                                      </p:to>
                                    </p:set>
                                    <p:animEffect transition="in" filter="wipe(left)">
                                      <p:cBhvr>
                                        <p:cTn id="7" dur="500"/>
                                        <p:tgtEl>
                                          <p:spTgt spid="1179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9653">
                                            <p:txEl>
                                              <p:pRg st="1" end="1"/>
                                            </p:txEl>
                                          </p:spTgt>
                                        </p:tgtEl>
                                        <p:attrNameLst>
                                          <p:attrName>style.visibility</p:attrName>
                                        </p:attrNameLst>
                                      </p:cBhvr>
                                      <p:to>
                                        <p:strVal val="visible"/>
                                      </p:to>
                                    </p:set>
                                    <p:animEffect transition="in" filter="wipe(left)">
                                      <p:cBhvr>
                                        <p:cTn id="12" dur="500"/>
                                        <p:tgtEl>
                                          <p:spTgt spid="11796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9654"/>
                                        </p:tgtEl>
                                        <p:attrNameLst>
                                          <p:attrName>style.visibility</p:attrName>
                                        </p:attrNameLst>
                                      </p:cBhvr>
                                      <p:to>
                                        <p:strVal val="visible"/>
                                      </p:to>
                                    </p:set>
                                    <p:animEffect transition="in" filter="wipe(left)">
                                      <p:cBhvr>
                                        <p:cTn id="17" dur="500"/>
                                        <p:tgtEl>
                                          <p:spTgt spid="11796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9659"/>
                                        </p:tgtEl>
                                        <p:attrNameLst>
                                          <p:attrName>style.visibility</p:attrName>
                                        </p:attrNameLst>
                                      </p:cBhvr>
                                      <p:to>
                                        <p:strVal val="visible"/>
                                      </p:to>
                                    </p:set>
                                    <p:animEffect transition="in" filter="wipe(left)">
                                      <p:cBhvr>
                                        <p:cTn id="22" dur="500"/>
                                        <p:tgtEl>
                                          <p:spTgt spid="11796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9658">
                                            <p:txEl>
                                              <p:pRg st="0" end="0"/>
                                            </p:txEl>
                                          </p:spTgt>
                                        </p:tgtEl>
                                        <p:attrNameLst>
                                          <p:attrName>style.visibility</p:attrName>
                                        </p:attrNameLst>
                                      </p:cBhvr>
                                      <p:to>
                                        <p:strVal val="visible"/>
                                      </p:to>
                                    </p:set>
                                    <p:animEffect transition="in" filter="wipe(left)">
                                      <p:cBhvr>
                                        <p:cTn id="27" dur="500"/>
                                        <p:tgtEl>
                                          <p:spTgt spid="117965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79658">
                                            <p:txEl>
                                              <p:pRg st="1" end="1"/>
                                            </p:txEl>
                                          </p:spTgt>
                                        </p:tgtEl>
                                        <p:attrNameLst>
                                          <p:attrName>style.visibility</p:attrName>
                                        </p:attrNameLst>
                                      </p:cBhvr>
                                      <p:to>
                                        <p:strVal val="visible"/>
                                      </p:to>
                                    </p:set>
                                    <p:animEffect transition="in" filter="wipe(left)">
                                      <p:cBhvr>
                                        <p:cTn id="32" dur="500"/>
                                        <p:tgtEl>
                                          <p:spTgt spid="11796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3" grpId="0" build="p"/>
      <p:bldP spid="1179654" grpId="0"/>
      <p:bldP spid="1179658" grpId="0" build="p"/>
      <p:bldP spid="11796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menganalisis</a:t>
            </a:r>
            <a:r>
              <a:rPr lang="en-US" dirty="0">
                <a:solidFill>
                  <a:srgbClr val="002060"/>
                </a:solidFill>
              </a:rPr>
              <a:t> </a:t>
            </a:r>
            <a:r>
              <a:rPr lang="en-US" dirty="0" err="1">
                <a:solidFill>
                  <a:srgbClr val="002060"/>
                </a:solidFill>
              </a:rPr>
              <a:t>pemrosesan</a:t>
            </a:r>
            <a:r>
              <a:rPr lang="en-US" dirty="0">
                <a:solidFill>
                  <a:srgbClr val="002060"/>
                </a:solidFill>
              </a:rPr>
              <a:t> </a:t>
            </a:r>
            <a:r>
              <a:rPr lang="en-US" dirty="0" err="1">
                <a:solidFill>
                  <a:srgbClr val="002060"/>
                </a:solidFill>
              </a:rPr>
              <a:t>secara</a:t>
            </a:r>
            <a:r>
              <a:rPr lang="en-US" dirty="0">
                <a:solidFill>
                  <a:srgbClr val="002060"/>
                </a:solidFill>
              </a:rPr>
              <a:t> </a:t>
            </a:r>
            <a:r>
              <a:rPr lang="en-US" dirty="0" err="1">
                <a:solidFill>
                  <a:srgbClr val="002060"/>
                </a:solidFill>
              </a:rPr>
              <a:t>akuntansi</a:t>
            </a:r>
            <a:r>
              <a:rPr lang="en-US" dirty="0">
                <a:solidFill>
                  <a:srgbClr val="002060"/>
                </a:solidFill>
              </a:rPr>
              <a:t> </a:t>
            </a:r>
            <a:r>
              <a:rPr lang="en-US" dirty="0" err="1">
                <a:solidFill>
                  <a:srgbClr val="002060"/>
                </a:solidFill>
              </a:rPr>
              <a:t>mengenai</a:t>
            </a:r>
            <a:r>
              <a:rPr lang="en-US" dirty="0">
                <a:solidFill>
                  <a:srgbClr val="002060"/>
                </a:solidFill>
              </a:rPr>
              <a:t> </a:t>
            </a:r>
            <a:r>
              <a:rPr lang="en-US" dirty="0" err="1" smtClean="0">
                <a:solidFill>
                  <a:srgbClr val="002060"/>
                </a:solidFill>
              </a:rPr>
              <a:t>utang</a:t>
            </a:r>
            <a:r>
              <a:rPr lang="en-US" dirty="0" smtClean="0">
                <a:solidFill>
                  <a:srgbClr val="002060"/>
                </a:solidFill>
              </a:rPr>
              <a:t> </a:t>
            </a:r>
            <a:r>
              <a:rPr lang="en-US" dirty="0" err="1" smtClean="0">
                <a:solidFill>
                  <a:srgbClr val="002060"/>
                </a:solidFill>
              </a:rPr>
              <a:t>jangka</a:t>
            </a:r>
            <a:r>
              <a:rPr lang="en-US" dirty="0" smtClean="0">
                <a:solidFill>
                  <a:srgbClr val="002060"/>
                </a:solidFill>
              </a:rPr>
              <a:t> </a:t>
            </a:r>
            <a:r>
              <a:rPr lang="en-US" smtClean="0">
                <a:solidFill>
                  <a:srgbClr val="002060"/>
                </a:solidFill>
              </a:rPr>
              <a:t>pendek</a:t>
            </a: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84" name="Text Box 12"/>
          <p:cNvSpPr txBox="1">
            <a:spLocks noChangeArrowheads="1"/>
          </p:cNvSpPr>
          <p:nvPr/>
        </p:nvSpPr>
        <p:spPr bwMode="auto">
          <a:xfrm>
            <a:off x="762000" y="4495800"/>
            <a:ext cx="79248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257300" algn="l"/>
                <a:tab pos="1657350" algn="l"/>
                <a:tab pos="5886450" algn="r"/>
                <a:tab pos="7200900" algn="r"/>
              </a:tabLst>
              <a:defRPr sz="2200" b="1">
                <a:solidFill>
                  <a:schemeClr val="folHlink"/>
                </a:solidFill>
                <a:latin typeface="Comic Sans MS" pitchFamily="66" charset="0"/>
              </a:defRPr>
            </a:lvl1pPr>
            <a:lvl2pPr marL="742950" indent="-285750">
              <a:tabLst>
                <a:tab pos="1257300" algn="l"/>
                <a:tab pos="1657350" algn="l"/>
                <a:tab pos="5886450" algn="r"/>
                <a:tab pos="7200900" algn="r"/>
              </a:tabLst>
              <a:defRPr sz="2200" b="1">
                <a:solidFill>
                  <a:schemeClr val="folHlink"/>
                </a:solidFill>
                <a:latin typeface="Comic Sans MS" pitchFamily="66" charset="0"/>
              </a:defRPr>
            </a:lvl2pPr>
            <a:lvl3pPr marL="1143000" indent="-228600">
              <a:tabLst>
                <a:tab pos="1257300" algn="l"/>
                <a:tab pos="1657350" algn="l"/>
                <a:tab pos="5886450" algn="r"/>
                <a:tab pos="7200900" algn="r"/>
              </a:tabLst>
              <a:defRPr sz="2200" b="1">
                <a:solidFill>
                  <a:schemeClr val="folHlink"/>
                </a:solidFill>
                <a:latin typeface="Comic Sans MS" pitchFamily="66" charset="0"/>
              </a:defRPr>
            </a:lvl3pPr>
            <a:lvl4pPr marL="1600200" indent="-228600">
              <a:tabLst>
                <a:tab pos="1257300" algn="l"/>
                <a:tab pos="1657350" algn="l"/>
                <a:tab pos="5886450" algn="r"/>
                <a:tab pos="7200900" algn="r"/>
              </a:tabLst>
              <a:defRPr sz="2200" b="1">
                <a:solidFill>
                  <a:schemeClr val="folHlink"/>
                </a:solidFill>
                <a:latin typeface="Comic Sans MS" pitchFamily="66" charset="0"/>
              </a:defRPr>
            </a:lvl4pPr>
            <a:lvl5pPr marL="2057400" indent="-228600">
              <a:tabLst>
                <a:tab pos="1257300" algn="l"/>
                <a:tab pos="1657350" algn="l"/>
                <a:tab pos="5886450" algn="r"/>
                <a:tab pos="720090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1257300" algn="l"/>
                <a:tab pos="1657350" algn="l"/>
                <a:tab pos="5886450" algn="r"/>
                <a:tab pos="720090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1257300" algn="l"/>
                <a:tab pos="1657350" algn="l"/>
                <a:tab pos="5886450" algn="r"/>
                <a:tab pos="720090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1257300" algn="l"/>
                <a:tab pos="1657350" algn="l"/>
                <a:tab pos="5886450" algn="r"/>
                <a:tab pos="720090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1257300" algn="l"/>
                <a:tab pos="1657350" algn="l"/>
                <a:tab pos="5886450" algn="r"/>
                <a:tab pos="7200900" algn="r"/>
              </a:tabLst>
              <a:defRPr sz="2200" b="1">
                <a:solidFill>
                  <a:schemeClr val="folHlink"/>
                </a:solidFill>
                <a:latin typeface="Comic Sans MS" pitchFamily="66" charset="0"/>
              </a:defRPr>
            </a:lvl9pPr>
          </a:lstStyle>
          <a:p>
            <a:pPr algn="l">
              <a:lnSpc>
                <a:spcPct val="130000"/>
              </a:lnSpc>
              <a:spcBef>
                <a:spcPct val="15000"/>
              </a:spcBef>
            </a:pPr>
            <a:r>
              <a:rPr lang="en-US" sz="2100">
                <a:solidFill>
                  <a:srgbClr val="800000"/>
                </a:solidFill>
                <a:latin typeface="Arial" charset="0"/>
                <a:cs typeface="Arial" charset="0"/>
              </a:rPr>
              <a:t>Dec. 31</a:t>
            </a:r>
            <a:r>
              <a:rPr lang="en-US" sz="2100" b="0">
                <a:solidFill>
                  <a:schemeClr val="tx1"/>
                </a:solidFill>
                <a:latin typeface="Arial" charset="0"/>
                <a:cs typeface="Arial" charset="0"/>
              </a:rPr>
              <a:t>	Interest expense	1,500</a:t>
            </a:r>
          </a:p>
          <a:p>
            <a:pPr algn="l">
              <a:lnSpc>
                <a:spcPct val="130000"/>
              </a:lnSpc>
              <a:spcBef>
                <a:spcPct val="30000"/>
              </a:spcBef>
            </a:pPr>
            <a:r>
              <a:rPr lang="en-US" sz="2100" b="0">
                <a:solidFill>
                  <a:schemeClr val="tx1"/>
                </a:solidFill>
                <a:latin typeface="Arial" charset="0"/>
                <a:cs typeface="Arial" charset="0"/>
              </a:rPr>
              <a:t>		Notes payable		1,500</a:t>
            </a:r>
          </a:p>
        </p:txBody>
      </p:sp>
      <p:sp>
        <p:nvSpPr>
          <p:cNvPr id="118067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9460" name="Text Box 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1180677" name="Text Box 5"/>
          <p:cNvSpPr txBox="1">
            <a:spLocks noChangeArrowheads="1"/>
          </p:cNvSpPr>
          <p:nvPr/>
        </p:nvSpPr>
        <p:spPr bwMode="auto">
          <a:xfrm>
            <a:off x="762000" y="2590800"/>
            <a:ext cx="7924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257300" algn="l"/>
                <a:tab pos="1657350" algn="l"/>
                <a:tab pos="5943600" algn="r"/>
                <a:tab pos="7200900" algn="r"/>
              </a:tabLst>
              <a:defRPr sz="2200" b="1">
                <a:solidFill>
                  <a:schemeClr val="folHlink"/>
                </a:solidFill>
                <a:latin typeface="Comic Sans MS" pitchFamily="66" charset="0"/>
              </a:defRPr>
            </a:lvl1pPr>
            <a:lvl2pPr marL="742950" indent="-285750">
              <a:tabLst>
                <a:tab pos="1257300" algn="l"/>
                <a:tab pos="1657350" algn="l"/>
                <a:tab pos="5943600" algn="r"/>
                <a:tab pos="7200900" algn="r"/>
              </a:tabLst>
              <a:defRPr sz="2200" b="1">
                <a:solidFill>
                  <a:schemeClr val="folHlink"/>
                </a:solidFill>
                <a:latin typeface="Comic Sans MS" pitchFamily="66" charset="0"/>
              </a:defRPr>
            </a:lvl2pPr>
            <a:lvl3pPr marL="1143000" indent="-228600">
              <a:tabLst>
                <a:tab pos="1257300" algn="l"/>
                <a:tab pos="1657350" algn="l"/>
                <a:tab pos="5943600" algn="r"/>
                <a:tab pos="7200900" algn="r"/>
              </a:tabLst>
              <a:defRPr sz="2200" b="1">
                <a:solidFill>
                  <a:schemeClr val="folHlink"/>
                </a:solidFill>
                <a:latin typeface="Comic Sans MS" pitchFamily="66" charset="0"/>
              </a:defRPr>
            </a:lvl3pPr>
            <a:lvl4pPr marL="1600200" indent="-228600">
              <a:tabLst>
                <a:tab pos="1257300" algn="l"/>
                <a:tab pos="1657350" algn="l"/>
                <a:tab pos="5943600" algn="r"/>
                <a:tab pos="7200900" algn="r"/>
              </a:tabLst>
              <a:defRPr sz="2200" b="1">
                <a:solidFill>
                  <a:schemeClr val="folHlink"/>
                </a:solidFill>
                <a:latin typeface="Comic Sans MS" pitchFamily="66" charset="0"/>
              </a:defRPr>
            </a:lvl4pPr>
            <a:lvl5pPr marL="2057400" indent="-228600">
              <a:tabLst>
                <a:tab pos="1257300" algn="l"/>
                <a:tab pos="1657350" algn="l"/>
                <a:tab pos="5943600" algn="r"/>
                <a:tab pos="720090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1257300" algn="l"/>
                <a:tab pos="1657350" algn="l"/>
                <a:tab pos="5943600" algn="r"/>
                <a:tab pos="720090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1257300" algn="l"/>
                <a:tab pos="1657350" algn="l"/>
                <a:tab pos="5943600" algn="r"/>
                <a:tab pos="720090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1257300" algn="l"/>
                <a:tab pos="1657350" algn="l"/>
                <a:tab pos="5943600" algn="r"/>
                <a:tab pos="720090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1257300" algn="l"/>
                <a:tab pos="1657350" algn="l"/>
                <a:tab pos="5943600" algn="r"/>
                <a:tab pos="7200900" algn="r"/>
              </a:tabLst>
              <a:defRPr sz="2200" b="1">
                <a:solidFill>
                  <a:schemeClr val="folHlink"/>
                </a:solidFill>
                <a:latin typeface="Comic Sans MS" pitchFamily="66" charset="0"/>
              </a:defRPr>
            </a:lvl9pPr>
          </a:lstStyle>
          <a:p>
            <a:pPr algn="l">
              <a:lnSpc>
                <a:spcPct val="120000"/>
              </a:lnSpc>
              <a:spcBef>
                <a:spcPct val="15000"/>
              </a:spcBef>
            </a:pPr>
            <a:r>
              <a:rPr lang="en-US" sz="2100">
                <a:solidFill>
                  <a:srgbClr val="800000"/>
                </a:solidFill>
                <a:latin typeface="Arial" charset="0"/>
                <a:cs typeface="Arial" charset="0"/>
              </a:rPr>
              <a:t>Oct. 1</a:t>
            </a:r>
            <a:r>
              <a:rPr lang="en-US" sz="2100" b="0">
                <a:solidFill>
                  <a:schemeClr val="tx1"/>
                </a:solidFill>
                <a:latin typeface="Arial" charset="0"/>
                <a:cs typeface="Arial" charset="0"/>
              </a:rPr>
              <a:t>	Cash  	75,000</a:t>
            </a:r>
          </a:p>
          <a:p>
            <a:pPr algn="l">
              <a:lnSpc>
                <a:spcPct val="120000"/>
              </a:lnSpc>
              <a:spcBef>
                <a:spcPct val="15000"/>
              </a:spcBef>
            </a:pPr>
            <a:r>
              <a:rPr lang="en-US" sz="2100" b="0">
                <a:solidFill>
                  <a:schemeClr val="tx1"/>
                </a:solidFill>
                <a:latin typeface="Arial" charset="0"/>
                <a:cs typeface="Arial" charset="0"/>
              </a:rPr>
              <a:t>		Notes payable		75,000</a:t>
            </a:r>
            <a:endParaRPr lang="en-US" sz="2100" b="0">
              <a:solidFill>
                <a:srgbClr val="800000"/>
              </a:solidFill>
              <a:latin typeface="Arial" charset="0"/>
              <a:cs typeface="Arial" charset="0"/>
            </a:endParaRPr>
          </a:p>
        </p:txBody>
      </p:sp>
      <p:sp>
        <p:nvSpPr>
          <p:cNvPr id="1180678" name="Rectangle 6"/>
          <p:cNvSpPr>
            <a:spLocks noChangeArrowheads="1"/>
          </p:cNvSpPr>
          <p:nvPr/>
        </p:nvSpPr>
        <p:spPr bwMode="auto">
          <a:xfrm>
            <a:off x="3429000" y="39624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r>
              <a:rPr lang="en-US" sz="1800">
                <a:latin typeface="Arial" charset="0"/>
              </a:rPr>
              <a:t>($6,000 x 3/12) = </a:t>
            </a:r>
            <a:r>
              <a:rPr lang="en-US" sz="1800">
                <a:solidFill>
                  <a:srgbClr val="800000"/>
                </a:solidFill>
                <a:latin typeface="Arial" charset="0"/>
              </a:rPr>
              <a:t>$1,500</a:t>
            </a:r>
          </a:p>
        </p:txBody>
      </p:sp>
      <p:sp>
        <p:nvSpPr>
          <p:cNvPr id="1180679" name="Rectangle 7"/>
          <p:cNvSpPr>
            <a:spLocks noChangeArrowheads="1"/>
          </p:cNvSpPr>
          <p:nvPr/>
        </p:nvSpPr>
        <p:spPr bwMode="auto">
          <a:xfrm>
            <a:off x="762000" y="39624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r>
              <a:rPr lang="en-US" sz="1800">
                <a:solidFill>
                  <a:srgbClr val="800000"/>
                </a:solidFill>
                <a:latin typeface="Arial" charset="0"/>
              </a:rPr>
              <a:t>Interest calculation =</a:t>
            </a:r>
          </a:p>
        </p:txBody>
      </p:sp>
      <p:sp>
        <p:nvSpPr>
          <p:cNvPr id="19464" name="Text Box 9"/>
          <p:cNvSpPr txBox="1">
            <a:spLocks noChangeArrowheads="1"/>
          </p:cNvSpPr>
          <p:nvPr/>
        </p:nvSpPr>
        <p:spPr bwMode="auto">
          <a:xfrm>
            <a:off x="609600" y="1417638"/>
            <a:ext cx="8077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100">
                <a:solidFill>
                  <a:srgbClr val="800000"/>
                </a:solidFill>
                <a:latin typeface="Arial" charset="0"/>
              </a:rPr>
              <a:t>Oct. 1</a:t>
            </a:r>
            <a:r>
              <a:rPr lang="en-US" sz="2100" b="0">
                <a:solidFill>
                  <a:schemeClr val="bg2"/>
                </a:solidFill>
                <a:latin typeface="Arial" charset="0"/>
              </a:rPr>
              <a:t> - Borrowed $75,000 from the Shore Bank by signing a 12-month, zero-interest-bearing $81,000 note.</a:t>
            </a:r>
          </a:p>
        </p:txBody>
      </p:sp>
    </p:spTree>
    <p:extLst>
      <p:ext uri="{BB962C8B-B14F-4D97-AF65-F5344CB8AC3E}">
        <p14:creationId xmlns:p14="http://schemas.microsoft.com/office/powerpoint/2010/main" val="224012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0677">
                                            <p:txEl>
                                              <p:pRg st="0" end="0"/>
                                            </p:txEl>
                                          </p:spTgt>
                                        </p:tgtEl>
                                        <p:attrNameLst>
                                          <p:attrName>style.visibility</p:attrName>
                                        </p:attrNameLst>
                                      </p:cBhvr>
                                      <p:to>
                                        <p:strVal val="visible"/>
                                      </p:to>
                                    </p:set>
                                    <p:animEffect transition="in" filter="wipe(left)">
                                      <p:cBhvr>
                                        <p:cTn id="7" dur="500"/>
                                        <p:tgtEl>
                                          <p:spTgt spid="11806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0677">
                                            <p:txEl>
                                              <p:pRg st="1" end="1"/>
                                            </p:txEl>
                                          </p:spTgt>
                                        </p:tgtEl>
                                        <p:attrNameLst>
                                          <p:attrName>style.visibility</p:attrName>
                                        </p:attrNameLst>
                                      </p:cBhvr>
                                      <p:to>
                                        <p:strVal val="visible"/>
                                      </p:to>
                                    </p:set>
                                    <p:animEffect transition="in" filter="wipe(left)">
                                      <p:cBhvr>
                                        <p:cTn id="12" dur="500"/>
                                        <p:tgtEl>
                                          <p:spTgt spid="11806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0679"/>
                                        </p:tgtEl>
                                        <p:attrNameLst>
                                          <p:attrName>style.visibility</p:attrName>
                                        </p:attrNameLst>
                                      </p:cBhvr>
                                      <p:to>
                                        <p:strVal val="visible"/>
                                      </p:to>
                                    </p:set>
                                    <p:animEffect transition="in" filter="wipe(left)">
                                      <p:cBhvr>
                                        <p:cTn id="17" dur="500"/>
                                        <p:tgtEl>
                                          <p:spTgt spid="11806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80678"/>
                                        </p:tgtEl>
                                        <p:attrNameLst>
                                          <p:attrName>style.visibility</p:attrName>
                                        </p:attrNameLst>
                                      </p:cBhvr>
                                      <p:to>
                                        <p:strVal val="visible"/>
                                      </p:to>
                                    </p:set>
                                    <p:animEffect transition="in" filter="wipe(left)">
                                      <p:cBhvr>
                                        <p:cTn id="22" dur="500"/>
                                        <p:tgtEl>
                                          <p:spTgt spid="11806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80684">
                                            <p:txEl>
                                              <p:pRg st="0" end="0"/>
                                            </p:txEl>
                                          </p:spTgt>
                                        </p:tgtEl>
                                        <p:attrNameLst>
                                          <p:attrName>style.visibility</p:attrName>
                                        </p:attrNameLst>
                                      </p:cBhvr>
                                      <p:to>
                                        <p:strVal val="visible"/>
                                      </p:to>
                                    </p:set>
                                    <p:animEffect transition="in" filter="wipe(left)">
                                      <p:cBhvr>
                                        <p:cTn id="27" dur="500"/>
                                        <p:tgtEl>
                                          <p:spTgt spid="118068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80684">
                                            <p:txEl>
                                              <p:pRg st="1" end="1"/>
                                            </p:txEl>
                                          </p:spTgt>
                                        </p:tgtEl>
                                        <p:attrNameLst>
                                          <p:attrName>style.visibility</p:attrName>
                                        </p:attrNameLst>
                                      </p:cBhvr>
                                      <p:to>
                                        <p:strVal val="visible"/>
                                      </p:to>
                                    </p:set>
                                    <p:animEffect transition="in" filter="wipe(left)">
                                      <p:cBhvr>
                                        <p:cTn id="32" dur="500"/>
                                        <p:tgtEl>
                                          <p:spTgt spid="11806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84" grpId="0" build="p"/>
      <p:bldP spid="1180677" grpId="0" build="p"/>
      <p:bldP spid="1180678" grpId="0"/>
      <p:bldP spid="11806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65200" y="2057400"/>
            <a:ext cx="7340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100" b="0">
                <a:solidFill>
                  <a:schemeClr val="bg2"/>
                </a:solidFill>
                <a:latin typeface="Arial" charset="0"/>
              </a:rPr>
              <a:t>Portion of bonds, mortgage notes, and other long-term indebtedness that matures within the next fiscal year.</a:t>
            </a:r>
          </a:p>
          <a:p>
            <a:pPr algn="l">
              <a:lnSpc>
                <a:spcPct val="130000"/>
              </a:lnSpc>
              <a:spcBef>
                <a:spcPct val="50000"/>
              </a:spcBef>
            </a:pPr>
            <a:r>
              <a:rPr lang="en-US" sz="2100">
                <a:solidFill>
                  <a:schemeClr val="bg2"/>
                </a:solidFill>
                <a:latin typeface="Arial" charset="0"/>
              </a:rPr>
              <a:t>Exclude</a:t>
            </a:r>
            <a:r>
              <a:rPr lang="en-US" sz="2100" b="0">
                <a:solidFill>
                  <a:schemeClr val="bg2"/>
                </a:solidFill>
                <a:latin typeface="Arial" charset="0"/>
              </a:rPr>
              <a:t> long-term debts maturing currently if they are to be:</a:t>
            </a:r>
          </a:p>
        </p:txBody>
      </p:sp>
      <p:sp>
        <p:nvSpPr>
          <p:cNvPr id="20483" name="Text Box 3"/>
          <p:cNvSpPr txBox="1">
            <a:spLocks noChangeArrowheads="1"/>
          </p:cNvSpPr>
          <p:nvPr/>
        </p:nvSpPr>
        <p:spPr bwMode="auto">
          <a:xfrm>
            <a:off x="685800" y="1419225"/>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Current Maturities of Long-Term Debt</a:t>
            </a:r>
          </a:p>
        </p:txBody>
      </p:sp>
      <p:sp>
        <p:nvSpPr>
          <p:cNvPr id="118170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0485" name="Text Box 5"/>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20486" name="Text Box 6"/>
          <p:cNvSpPr txBox="1">
            <a:spLocks noChangeArrowheads="1"/>
          </p:cNvSpPr>
          <p:nvPr/>
        </p:nvSpPr>
        <p:spPr bwMode="auto">
          <a:xfrm>
            <a:off x="990600" y="3657600"/>
            <a:ext cx="78613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2900" indent="-342900">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lvl="1" algn="l">
              <a:lnSpc>
                <a:spcPct val="130000"/>
              </a:lnSpc>
              <a:spcBef>
                <a:spcPct val="30000"/>
              </a:spcBef>
              <a:buFontTx/>
              <a:buAutoNum type="arabicPeriod"/>
            </a:pPr>
            <a:r>
              <a:rPr lang="en-US" sz="2100" b="0">
                <a:solidFill>
                  <a:schemeClr val="tx1"/>
                </a:solidFill>
                <a:latin typeface="Arial" charset="0"/>
              </a:rPr>
              <a:t>Retired by assets accumulated that have not been shown as current assets,</a:t>
            </a:r>
          </a:p>
          <a:p>
            <a:pPr lvl="1" algn="l">
              <a:lnSpc>
                <a:spcPct val="130000"/>
              </a:lnSpc>
              <a:spcBef>
                <a:spcPct val="30000"/>
              </a:spcBef>
              <a:buFontTx/>
              <a:buAutoNum type="arabicPeriod"/>
            </a:pPr>
            <a:r>
              <a:rPr lang="en-US" sz="2100" b="0">
                <a:solidFill>
                  <a:schemeClr val="tx1"/>
                </a:solidFill>
                <a:latin typeface="Arial" charset="0"/>
              </a:rPr>
              <a:t>Refinanced, or retired from the proceeds of a new debt issue, or</a:t>
            </a:r>
          </a:p>
          <a:p>
            <a:pPr lvl="1" algn="l">
              <a:lnSpc>
                <a:spcPct val="130000"/>
              </a:lnSpc>
              <a:spcBef>
                <a:spcPct val="30000"/>
              </a:spcBef>
              <a:buFontTx/>
              <a:buAutoNum type="arabicPeriod"/>
            </a:pPr>
            <a:r>
              <a:rPr lang="en-US" sz="2100" b="0">
                <a:solidFill>
                  <a:schemeClr val="tx1"/>
                </a:solidFill>
                <a:latin typeface="Arial" charset="0"/>
              </a:rPr>
              <a:t>Converted into ordinary shares.</a:t>
            </a:r>
          </a:p>
        </p:txBody>
      </p:sp>
    </p:spTree>
    <p:extLst>
      <p:ext uri="{BB962C8B-B14F-4D97-AF65-F5344CB8AC3E}">
        <p14:creationId xmlns:p14="http://schemas.microsoft.com/office/powerpoint/2010/main" val="269004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65200" y="2540000"/>
            <a:ext cx="7340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100">
                <a:solidFill>
                  <a:schemeClr val="bg2"/>
                </a:solidFill>
                <a:latin typeface="Arial" charset="0"/>
              </a:rPr>
              <a:t>Exclude</a:t>
            </a:r>
            <a:r>
              <a:rPr lang="en-US" sz="2100" b="0">
                <a:solidFill>
                  <a:schemeClr val="bg2"/>
                </a:solidFill>
                <a:latin typeface="Arial" charset="0"/>
              </a:rPr>
              <a:t> from current liabilities if </a:t>
            </a:r>
            <a:r>
              <a:rPr lang="en-US" sz="2100">
                <a:solidFill>
                  <a:schemeClr val="bg2"/>
                </a:solidFill>
                <a:latin typeface="Arial" charset="0"/>
              </a:rPr>
              <a:t>both</a:t>
            </a:r>
            <a:r>
              <a:rPr lang="en-US" sz="2100" b="0">
                <a:solidFill>
                  <a:schemeClr val="bg2"/>
                </a:solidFill>
                <a:latin typeface="Arial" charset="0"/>
              </a:rPr>
              <a:t> of the following conditions are met:</a:t>
            </a:r>
          </a:p>
        </p:txBody>
      </p:sp>
      <p:sp>
        <p:nvSpPr>
          <p:cNvPr id="21507" name="Text Box 3"/>
          <p:cNvSpPr txBox="1">
            <a:spLocks noChangeArrowheads="1"/>
          </p:cNvSpPr>
          <p:nvPr/>
        </p:nvSpPr>
        <p:spPr bwMode="auto">
          <a:xfrm>
            <a:off x="685800" y="1411288"/>
            <a:ext cx="8001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Short-Term Obligations Expected to Be Refinanced</a:t>
            </a:r>
          </a:p>
        </p:txBody>
      </p:sp>
      <p:sp>
        <p:nvSpPr>
          <p:cNvPr id="118374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1509" name="Text Box 5"/>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
        <p:nvSpPr>
          <p:cNvPr id="21510" name="Text Box 6"/>
          <p:cNvSpPr txBox="1">
            <a:spLocks noChangeArrowheads="1"/>
          </p:cNvSpPr>
          <p:nvPr/>
        </p:nvSpPr>
        <p:spPr bwMode="auto">
          <a:xfrm>
            <a:off x="914400" y="3551238"/>
            <a:ext cx="76962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342900" indent="-342900">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lvl="1" algn="l">
              <a:lnSpc>
                <a:spcPct val="130000"/>
              </a:lnSpc>
              <a:spcBef>
                <a:spcPct val="50000"/>
              </a:spcBef>
              <a:buFontTx/>
              <a:buAutoNum type="arabicPeriod"/>
            </a:pPr>
            <a:r>
              <a:rPr lang="en-US" sz="2100" b="0">
                <a:solidFill>
                  <a:schemeClr val="tx1"/>
                </a:solidFill>
                <a:latin typeface="Arial" charset="0"/>
              </a:rPr>
              <a:t>Must intend to refinance the obligation on a long-term basis.</a:t>
            </a:r>
          </a:p>
          <a:p>
            <a:pPr lvl="1" algn="l">
              <a:lnSpc>
                <a:spcPct val="130000"/>
              </a:lnSpc>
              <a:spcBef>
                <a:spcPct val="50000"/>
              </a:spcBef>
              <a:buFontTx/>
              <a:buAutoNum type="arabicPeriod"/>
            </a:pPr>
            <a:r>
              <a:rPr lang="en-US" sz="2100" b="0">
                <a:solidFill>
                  <a:schemeClr val="tx1"/>
                </a:solidFill>
                <a:latin typeface="Arial" charset="0"/>
              </a:rPr>
              <a:t>Must have an unconditional right to defer settlement of the liability for at least 12 months after the reporting date.</a:t>
            </a:r>
          </a:p>
        </p:txBody>
      </p:sp>
    </p:spTree>
    <p:extLst>
      <p:ext uri="{BB962C8B-B14F-4D97-AF65-F5344CB8AC3E}">
        <p14:creationId xmlns:p14="http://schemas.microsoft.com/office/powerpoint/2010/main" val="218574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83058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a:t>
            </a:r>
          </a:p>
        </p:txBody>
      </p:sp>
      <p:sp>
        <p:nvSpPr>
          <p:cNvPr id="1186824"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2532" name="Rectangle 11"/>
          <p:cNvSpPr>
            <a:spLocks noChangeArrowheads="1"/>
          </p:cNvSpPr>
          <p:nvPr/>
        </p:nvSpPr>
        <p:spPr bwMode="auto">
          <a:xfrm>
            <a:off x="609600" y="1295400"/>
            <a:ext cx="80010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lnSpc>
                <a:spcPct val="130000"/>
              </a:lnSpc>
              <a:spcBef>
                <a:spcPct val="50000"/>
              </a:spcBef>
            </a:pPr>
            <a:r>
              <a:rPr lang="en-US" sz="2100">
                <a:solidFill>
                  <a:srgbClr val="800000"/>
                </a:solidFill>
                <a:latin typeface="Arial" charset="0"/>
              </a:rPr>
              <a:t>E13-4 (Refinancing of Short-Term Debt):</a:t>
            </a:r>
            <a:r>
              <a:rPr lang="en-US" sz="2100">
                <a:latin typeface="Arial" charset="0"/>
              </a:rPr>
              <a:t> </a:t>
            </a:r>
            <a:r>
              <a:rPr lang="en-US" sz="2100" b="0">
                <a:latin typeface="Arial" charset="0"/>
              </a:rPr>
              <a:t>The CFO for Hendricks Corporation is discussing with the company’s chief executive officer issues related to the company’s short-term obligations. Presently, both the current ratio and the acid-test ratio for the company are quite low, and the chief executive officer is wondering if any of these short-term obligations could be reclassified as long-term. The financial reporting date is December 31, 2010. Two short-term obligations were discussed, and the following action was taken by the CFO.</a:t>
            </a:r>
          </a:p>
        </p:txBody>
      </p:sp>
      <p:sp>
        <p:nvSpPr>
          <p:cNvPr id="22533" name="Rectangle 14"/>
          <p:cNvSpPr>
            <a:spLocks noChangeArrowheads="1"/>
          </p:cNvSpPr>
          <p:nvPr/>
        </p:nvSpPr>
        <p:spPr bwMode="auto">
          <a:xfrm>
            <a:off x="609600" y="5245100"/>
            <a:ext cx="8077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pPr>
            <a:r>
              <a:rPr lang="en-US" sz="2100">
                <a:solidFill>
                  <a:srgbClr val="800000"/>
                </a:solidFill>
                <a:latin typeface="Arial" charset="0"/>
              </a:rPr>
              <a:t>Instructions:</a:t>
            </a:r>
            <a:r>
              <a:rPr lang="en-US" sz="2100" b="0">
                <a:latin typeface="Arial" charset="0"/>
              </a:rPr>
              <a:t> Indicate how these transactions should be reported at Dec. 31, 2010, on Hendricks’ statement of financial position.</a:t>
            </a:r>
          </a:p>
        </p:txBody>
      </p:sp>
    </p:spTree>
    <p:extLst>
      <p:ext uri="{BB962C8B-B14F-4D97-AF65-F5344CB8AC3E}">
        <p14:creationId xmlns:p14="http://schemas.microsoft.com/office/powerpoint/2010/main" val="2740894148"/>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
        <p:nvSpPr>
          <p:cNvPr id="128819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3556" name="Rectangle 4"/>
          <p:cNvSpPr>
            <a:spLocks noChangeArrowheads="1"/>
          </p:cNvSpPr>
          <p:nvPr/>
        </p:nvSpPr>
        <p:spPr bwMode="auto">
          <a:xfrm>
            <a:off x="609600" y="1295400"/>
            <a:ext cx="80010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pPr>
            <a:r>
              <a:rPr lang="en-US" sz="2100">
                <a:solidFill>
                  <a:srgbClr val="800000"/>
                </a:solidFill>
                <a:latin typeface="Arial" charset="0"/>
              </a:rPr>
              <a:t>Short-term obligation A: </a:t>
            </a:r>
            <a:r>
              <a:rPr lang="en-US" sz="2100" b="0">
                <a:latin typeface="Arial" charset="0"/>
              </a:rPr>
              <a:t> Hendricks has a $50,000 short-term obligation due on March 1, 2011. The CFO discussed with its lender whether the payment could be extended to March 1, 2013, provided Hendricks agrees to provide additional collateral. An agreement is reached on February 1, 2011, to change the loan terms to extend the obligation’s maturity to March 1, 2013. The financial statements are authorized for issuance on April 1, 2011.</a:t>
            </a:r>
          </a:p>
        </p:txBody>
      </p:sp>
      <p:sp>
        <p:nvSpPr>
          <p:cNvPr id="1288197" name="Line 5"/>
          <p:cNvSpPr>
            <a:spLocks noChangeShapeType="1"/>
          </p:cNvSpPr>
          <p:nvPr/>
        </p:nvSpPr>
        <p:spPr bwMode="auto">
          <a:xfrm>
            <a:off x="304800" y="5334000"/>
            <a:ext cx="8001000" cy="0"/>
          </a:xfrm>
          <a:prstGeom prst="line">
            <a:avLst/>
          </a:prstGeom>
          <a:noFill/>
          <a:ln w="28575" cap="sq">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88198" name="Line 6"/>
          <p:cNvSpPr>
            <a:spLocks noChangeShapeType="1"/>
          </p:cNvSpPr>
          <p:nvPr/>
        </p:nvSpPr>
        <p:spPr bwMode="auto">
          <a:xfrm>
            <a:off x="990600" y="51816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559" name="Text Box 7"/>
          <p:cNvSpPr txBox="1">
            <a:spLocks noChangeArrowheads="1"/>
          </p:cNvSpPr>
          <p:nvPr/>
        </p:nvSpPr>
        <p:spPr bwMode="auto">
          <a:xfrm>
            <a:off x="304800" y="45720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Liability of $50,000</a:t>
            </a:r>
          </a:p>
        </p:txBody>
      </p:sp>
      <p:sp>
        <p:nvSpPr>
          <p:cNvPr id="23560" name="Text Box 8"/>
          <p:cNvSpPr txBox="1">
            <a:spLocks noChangeArrowheads="1"/>
          </p:cNvSpPr>
          <p:nvPr/>
        </p:nvSpPr>
        <p:spPr bwMode="auto">
          <a:xfrm>
            <a:off x="228600" y="55626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Dec. 31, 2010</a:t>
            </a:r>
          </a:p>
        </p:txBody>
      </p:sp>
      <p:sp>
        <p:nvSpPr>
          <p:cNvPr id="1288201" name="Line 9"/>
          <p:cNvSpPr>
            <a:spLocks noChangeShapeType="1"/>
          </p:cNvSpPr>
          <p:nvPr/>
        </p:nvSpPr>
        <p:spPr bwMode="auto">
          <a:xfrm>
            <a:off x="8305800" y="51816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562" name="Text Box 10"/>
          <p:cNvSpPr txBox="1">
            <a:spLocks noChangeArrowheads="1"/>
          </p:cNvSpPr>
          <p:nvPr/>
        </p:nvSpPr>
        <p:spPr bwMode="auto">
          <a:xfrm>
            <a:off x="7543800" y="45720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Statement Issuance</a:t>
            </a:r>
          </a:p>
        </p:txBody>
      </p:sp>
      <p:sp>
        <p:nvSpPr>
          <p:cNvPr id="23563" name="Text Box 11"/>
          <p:cNvSpPr txBox="1">
            <a:spLocks noChangeArrowheads="1"/>
          </p:cNvSpPr>
          <p:nvPr/>
        </p:nvSpPr>
        <p:spPr bwMode="auto">
          <a:xfrm>
            <a:off x="7467600" y="55626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Apr. 1, 2011</a:t>
            </a:r>
          </a:p>
        </p:txBody>
      </p:sp>
      <p:sp>
        <p:nvSpPr>
          <p:cNvPr id="1288204" name="Line 12"/>
          <p:cNvSpPr>
            <a:spLocks noChangeShapeType="1"/>
          </p:cNvSpPr>
          <p:nvPr/>
        </p:nvSpPr>
        <p:spPr bwMode="auto">
          <a:xfrm>
            <a:off x="5867400" y="51816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565" name="Text Box 13"/>
          <p:cNvSpPr txBox="1">
            <a:spLocks noChangeArrowheads="1"/>
          </p:cNvSpPr>
          <p:nvPr/>
        </p:nvSpPr>
        <p:spPr bwMode="auto">
          <a:xfrm>
            <a:off x="5181600" y="45720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Liability due for payment</a:t>
            </a:r>
          </a:p>
        </p:txBody>
      </p:sp>
      <p:sp>
        <p:nvSpPr>
          <p:cNvPr id="23566" name="Text Box 14"/>
          <p:cNvSpPr txBox="1">
            <a:spLocks noChangeArrowheads="1"/>
          </p:cNvSpPr>
          <p:nvPr/>
        </p:nvSpPr>
        <p:spPr bwMode="auto">
          <a:xfrm>
            <a:off x="5105400" y="55626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Mar. 1, 2011</a:t>
            </a:r>
          </a:p>
        </p:txBody>
      </p:sp>
      <p:sp>
        <p:nvSpPr>
          <p:cNvPr id="1288207" name="Line 15"/>
          <p:cNvSpPr>
            <a:spLocks noChangeShapeType="1"/>
          </p:cNvSpPr>
          <p:nvPr/>
        </p:nvSpPr>
        <p:spPr bwMode="auto">
          <a:xfrm>
            <a:off x="3429000" y="51816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568" name="Text Box 16"/>
          <p:cNvSpPr txBox="1">
            <a:spLocks noChangeArrowheads="1"/>
          </p:cNvSpPr>
          <p:nvPr/>
        </p:nvSpPr>
        <p:spPr bwMode="auto">
          <a:xfrm>
            <a:off x="2743200" y="45720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Refinance completed</a:t>
            </a:r>
          </a:p>
        </p:txBody>
      </p:sp>
      <p:sp>
        <p:nvSpPr>
          <p:cNvPr id="23569" name="Text Box 17"/>
          <p:cNvSpPr txBox="1">
            <a:spLocks noChangeArrowheads="1"/>
          </p:cNvSpPr>
          <p:nvPr/>
        </p:nvSpPr>
        <p:spPr bwMode="auto">
          <a:xfrm>
            <a:off x="2667000" y="55626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Feb. 1, 2011</a:t>
            </a:r>
          </a:p>
        </p:txBody>
      </p:sp>
    </p:spTree>
    <p:extLst>
      <p:ext uri="{BB962C8B-B14F-4D97-AF65-F5344CB8AC3E}">
        <p14:creationId xmlns:p14="http://schemas.microsoft.com/office/powerpoint/2010/main" val="135148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
        <p:nvSpPr>
          <p:cNvPr id="128921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4580" name="Rectangle 4"/>
          <p:cNvSpPr>
            <a:spLocks noChangeArrowheads="1"/>
          </p:cNvSpPr>
          <p:nvPr/>
        </p:nvSpPr>
        <p:spPr bwMode="auto">
          <a:xfrm>
            <a:off x="609600" y="1295400"/>
            <a:ext cx="80010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pPr>
            <a:r>
              <a:rPr lang="en-US" sz="2100">
                <a:solidFill>
                  <a:srgbClr val="800000"/>
                </a:solidFill>
                <a:latin typeface="Arial" charset="0"/>
              </a:rPr>
              <a:t>Short-term obligation A: </a:t>
            </a:r>
            <a:r>
              <a:rPr lang="en-US" sz="2100" b="0">
                <a:latin typeface="Arial" charset="0"/>
              </a:rPr>
              <a:t> Hendricks has a $50,000 short-term obligation due on March 1, 2011. The CFO discussed with its lender whether the payment could be extended to March 1, 2013, provided Hendricks agrees to provide additional collateral. An agreement is reached on February 1, 2011, to change the loan terms to extend the obligation’s maturity to March 1, 2013. The financial statements are authorized for issuance on April 1, 2011.</a:t>
            </a:r>
          </a:p>
        </p:txBody>
      </p:sp>
      <p:sp>
        <p:nvSpPr>
          <p:cNvPr id="1289221" name="Line 5"/>
          <p:cNvSpPr>
            <a:spLocks noChangeShapeType="1"/>
          </p:cNvSpPr>
          <p:nvPr/>
        </p:nvSpPr>
        <p:spPr bwMode="auto">
          <a:xfrm>
            <a:off x="304800" y="5334000"/>
            <a:ext cx="8001000" cy="0"/>
          </a:xfrm>
          <a:prstGeom prst="line">
            <a:avLst/>
          </a:prstGeom>
          <a:noFill/>
          <a:ln w="28575" cap="sq">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89222" name="Line 6"/>
          <p:cNvSpPr>
            <a:spLocks noChangeShapeType="1"/>
          </p:cNvSpPr>
          <p:nvPr/>
        </p:nvSpPr>
        <p:spPr bwMode="auto">
          <a:xfrm>
            <a:off x="990600" y="51816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4583" name="Text Box 7"/>
          <p:cNvSpPr txBox="1">
            <a:spLocks noChangeArrowheads="1"/>
          </p:cNvSpPr>
          <p:nvPr/>
        </p:nvSpPr>
        <p:spPr bwMode="auto">
          <a:xfrm>
            <a:off x="152400" y="4572000"/>
            <a:ext cx="175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solidFill>
                  <a:srgbClr val="800000"/>
                </a:solidFill>
                <a:latin typeface="Arial" charset="0"/>
              </a:rPr>
              <a:t>Current Liability</a:t>
            </a:r>
            <a:r>
              <a:rPr lang="en-US" sz="1600">
                <a:latin typeface="Arial" charset="0"/>
              </a:rPr>
              <a:t> of $50,000</a:t>
            </a:r>
          </a:p>
        </p:txBody>
      </p:sp>
      <p:sp>
        <p:nvSpPr>
          <p:cNvPr id="24584" name="Text Box 8"/>
          <p:cNvSpPr txBox="1">
            <a:spLocks noChangeArrowheads="1"/>
          </p:cNvSpPr>
          <p:nvPr/>
        </p:nvSpPr>
        <p:spPr bwMode="auto">
          <a:xfrm>
            <a:off x="228600" y="55626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Dec. 31, 2010</a:t>
            </a:r>
          </a:p>
        </p:txBody>
      </p:sp>
      <p:sp>
        <p:nvSpPr>
          <p:cNvPr id="24585" name="Rectangle 18"/>
          <p:cNvSpPr>
            <a:spLocks noChangeArrowheads="1"/>
          </p:cNvSpPr>
          <p:nvPr/>
        </p:nvSpPr>
        <p:spPr bwMode="auto">
          <a:xfrm>
            <a:off x="2286000" y="4737100"/>
            <a:ext cx="6324600" cy="1158875"/>
          </a:xfrm>
          <a:prstGeom prst="rect">
            <a:avLst/>
          </a:prstGeom>
          <a:solidFill>
            <a:schemeClr val="bg1"/>
          </a:solidFill>
          <a:ln w="28575" cap="sq" algn="ctr">
            <a:solidFill>
              <a:schemeClr val="tx1"/>
            </a:solidFill>
            <a:miter lim="800000"/>
            <a:headEnd/>
            <a:tailEnd/>
          </a:ln>
        </p:spPr>
        <p:txBody>
          <a:bodyPr>
            <a:spAutoFit/>
          </a:bodyPr>
          <a:lstStyle/>
          <a:p>
            <a:pPr algn="l">
              <a:lnSpc>
                <a:spcPct val="120000"/>
              </a:lnSpc>
              <a:spcBef>
                <a:spcPct val="50000"/>
              </a:spcBef>
            </a:pPr>
            <a:r>
              <a:rPr lang="en-US" sz="1900" b="0">
                <a:latin typeface="Arial" charset="0"/>
              </a:rPr>
              <a:t>Since the agreement was not in place as of the reporting date (December 31, 2010), the obligation should be reported as a </a:t>
            </a:r>
            <a:r>
              <a:rPr lang="en-US" sz="1900">
                <a:solidFill>
                  <a:srgbClr val="800000"/>
                </a:solidFill>
                <a:latin typeface="Arial" charset="0"/>
              </a:rPr>
              <a:t>current liability</a:t>
            </a:r>
            <a:r>
              <a:rPr lang="en-US" sz="1900" b="0">
                <a:latin typeface="Arial" charset="0"/>
              </a:rPr>
              <a:t>.</a:t>
            </a:r>
          </a:p>
        </p:txBody>
      </p:sp>
    </p:spTree>
    <p:extLst>
      <p:ext uri="{BB962C8B-B14F-4D97-AF65-F5344CB8AC3E}">
        <p14:creationId xmlns:p14="http://schemas.microsoft.com/office/powerpoint/2010/main" val="374866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
        <p:nvSpPr>
          <p:cNvPr id="129126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5604" name="Rectangle 4"/>
          <p:cNvSpPr>
            <a:spLocks noChangeArrowheads="1"/>
          </p:cNvSpPr>
          <p:nvPr/>
        </p:nvSpPr>
        <p:spPr bwMode="auto">
          <a:xfrm>
            <a:off x="609600" y="1295400"/>
            <a:ext cx="8001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pPr>
            <a:r>
              <a:rPr lang="en-US" sz="2100">
                <a:solidFill>
                  <a:srgbClr val="800000"/>
                </a:solidFill>
                <a:latin typeface="Arial" charset="0"/>
              </a:rPr>
              <a:t>Short-term obligation B:</a:t>
            </a:r>
            <a:r>
              <a:rPr lang="en-US" sz="2100" b="0">
                <a:latin typeface="Arial" charset="0"/>
              </a:rPr>
              <a:t>  Hendricks also has another short-term obligation of $120,000 due on February 15, 2011. In its discussion with the lender, the lender agrees to extend the maturity date to February 1, 2012. The agreement is signed on December 18, 2010. The financial statements are authorized for issuance on March 31, 2011.</a:t>
            </a:r>
          </a:p>
        </p:txBody>
      </p:sp>
      <p:sp>
        <p:nvSpPr>
          <p:cNvPr id="1291269" name="Line 5"/>
          <p:cNvSpPr>
            <a:spLocks noChangeShapeType="1"/>
          </p:cNvSpPr>
          <p:nvPr/>
        </p:nvSpPr>
        <p:spPr bwMode="auto">
          <a:xfrm>
            <a:off x="304800" y="5029200"/>
            <a:ext cx="8001000" cy="0"/>
          </a:xfrm>
          <a:prstGeom prst="line">
            <a:avLst/>
          </a:prstGeom>
          <a:noFill/>
          <a:ln w="28575" cap="sq">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91270" name="Line 6"/>
          <p:cNvSpPr>
            <a:spLocks noChangeShapeType="1"/>
          </p:cNvSpPr>
          <p:nvPr/>
        </p:nvSpPr>
        <p:spPr bwMode="auto">
          <a:xfrm>
            <a:off x="990600" y="48768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07" name="Text Box 7"/>
          <p:cNvSpPr txBox="1">
            <a:spLocks noChangeArrowheads="1"/>
          </p:cNvSpPr>
          <p:nvPr/>
        </p:nvSpPr>
        <p:spPr bwMode="auto">
          <a:xfrm>
            <a:off x="304800" y="42672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Refinance completed</a:t>
            </a:r>
          </a:p>
        </p:txBody>
      </p:sp>
      <p:sp>
        <p:nvSpPr>
          <p:cNvPr id="25608" name="Text Box 8"/>
          <p:cNvSpPr txBox="1">
            <a:spLocks noChangeArrowheads="1"/>
          </p:cNvSpPr>
          <p:nvPr/>
        </p:nvSpPr>
        <p:spPr bwMode="auto">
          <a:xfrm>
            <a:off x="228600" y="5257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Dec. 18, 2010</a:t>
            </a:r>
          </a:p>
        </p:txBody>
      </p:sp>
      <p:sp>
        <p:nvSpPr>
          <p:cNvPr id="1291273" name="Line 9"/>
          <p:cNvSpPr>
            <a:spLocks noChangeShapeType="1"/>
          </p:cNvSpPr>
          <p:nvPr/>
        </p:nvSpPr>
        <p:spPr bwMode="auto">
          <a:xfrm>
            <a:off x="8305800" y="48768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10" name="Text Box 10"/>
          <p:cNvSpPr txBox="1">
            <a:spLocks noChangeArrowheads="1"/>
          </p:cNvSpPr>
          <p:nvPr/>
        </p:nvSpPr>
        <p:spPr bwMode="auto">
          <a:xfrm>
            <a:off x="7543800" y="42672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Statement Issuance</a:t>
            </a:r>
          </a:p>
        </p:txBody>
      </p:sp>
      <p:sp>
        <p:nvSpPr>
          <p:cNvPr id="25611" name="Text Box 11"/>
          <p:cNvSpPr txBox="1">
            <a:spLocks noChangeArrowheads="1"/>
          </p:cNvSpPr>
          <p:nvPr/>
        </p:nvSpPr>
        <p:spPr bwMode="auto">
          <a:xfrm>
            <a:off x="7467600" y="5257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Mar. 31, 2011</a:t>
            </a:r>
          </a:p>
        </p:txBody>
      </p:sp>
      <p:sp>
        <p:nvSpPr>
          <p:cNvPr id="1291276" name="Line 12"/>
          <p:cNvSpPr>
            <a:spLocks noChangeShapeType="1"/>
          </p:cNvSpPr>
          <p:nvPr/>
        </p:nvSpPr>
        <p:spPr bwMode="auto">
          <a:xfrm>
            <a:off x="5867400" y="48768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13" name="Text Box 13"/>
          <p:cNvSpPr txBox="1">
            <a:spLocks noChangeArrowheads="1"/>
          </p:cNvSpPr>
          <p:nvPr/>
        </p:nvSpPr>
        <p:spPr bwMode="auto">
          <a:xfrm>
            <a:off x="5181600" y="42672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Liability due for payment</a:t>
            </a:r>
          </a:p>
        </p:txBody>
      </p:sp>
      <p:sp>
        <p:nvSpPr>
          <p:cNvPr id="25614" name="Text Box 14"/>
          <p:cNvSpPr txBox="1">
            <a:spLocks noChangeArrowheads="1"/>
          </p:cNvSpPr>
          <p:nvPr/>
        </p:nvSpPr>
        <p:spPr bwMode="auto">
          <a:xfrm>
            <a:off x="5105400" y="5257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Feb. 15, 2011</a:t>
            </a:r>
          </a:p>
        </p:txBody>
      </p:sp>
      <p:sp>
        <p:nvSpPr>
          <p:cNvPr id="1291279" name="Line 15"/>
          <p:cNvSpPr>
            <a:spLocks noChangeShapeType="1"/>
          </p:cNvSpPr>
          <p:nvPr/>
        </p:nvSpPr>
        <p:spPr bwMode="auto">
          <a:xfrm>
            <a:off x="2971800" y="48768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16" name="Text Box 16"/>
          <p:cNvSpPr txBox="1">
            <a:spLocks noChangeArrowheads="1"/>
          </p:cNvSpPr>
          <p:nvPr/>
        </p:nvSpPr>
        <p:spPr bwMode="auto">
          <a:xfrm>
            <a:off x="2286000" y="42672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Liability of $120,000</a:t>
            </a:r>
          </a:p>
        </p:txBody>
      </p:sp>
      <p:sp>
        <p:nvSpPr>
          <p:cNvPr id="25617" name="Text Box 17"/>
          <p:cNvSpPr txBox="1">
            <a:spLocks noChangeArrowheads="1"/>
          </p:cNvSpPr>
          <p:nvPr/>
        </p:nvSpPr>
        <p:spPr bwMode="auto">
          <a:xfrm>
            <a:off x="2209800" y="5257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Dec. 31, 2010</a:t>
            </a:r>
          </a:p>
        </p:txBody>
      </p:sp>
    </p:spTree>
    <p:extLst>
      <p:ext uri="{BB962C8B-B14F-4D97-AF65-F5344CB8AC3E}">
        <p14:creationId xmlns:p14="http://schemas.microsoft.com/office/powerpoint/2010/main" val="105825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
        <p:nvSpPr>
          <p:cNvPr id="1290243"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6628" name="Rectangle 4"/>
          <p:cNvSpPr>
            <a:spLocks noChangeArrowheads="1"/>
          </p:cNvSpPr>
          <p:nvPr/>
        </p:nvSpPr>
        <p:spPr bwMode="auto">
          <a:xfrm>
            <a:off x="609600" y="1295400"/>
            <a:ext cx="8001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pPr>
            <a:r>
              <a:rPr lang="en-US" sz="2100">
                <a:solidFill>
                  <a:srgbClr val="800000"/>
                </a:solidFill>
                <a:latin typeface="Arial" charset="0"/>
              </a:rPr>
              <a:t>Short-term obligation B:</a:t>
            </a:r>
            <a:r>
              <a:rPr lang="en-US" sz="2100" b="0">
                <a:latin typeface="Arial" charset="0"/>
              </a:rPr>
              <a:t>  Hendricks also has another short-term obligation of $120,000 due on February 15, 2011. In its discussion with the lender, the lender agrees to extend the maturity date to February 1, 2012. The agreement is signed on December 18, 2010. The financial statements are authorized for issuance on March 31, 2011.</a:t>
            </a:r>
          </a:p>
        </p:txBody>
      </p:sp>
      <p:sp>
        <p:nvSpPr>
          <p:cNvPr id="1290245" name="Line 5"/>
          <p:cNvSpPr>
            <a:spLocks noChangeShapeType="1"/>
          </p:cNvSpPr>
          <p:nvPr/>
        </p:nvSpPr>
        <p:spPr bwMode="auto">
          <a:xfrm>
            <a:off x="304800" y="5029200"/>
            <a:ext cx="8001000" cy="0"/>
          </a:xfrm>
          <a:prstGeom prst="line">
            <a:avLst/>
          </a:prstGeom>
          <a:noFill/>
          <a:ln w="28575" cap="sq">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90246" name="Line 6"/>
          <p:cNvSpPr>
            <a:spLocks noChangeShapeType="1"/>
          </p:cNvSpPr>
          <p:nvPr/>
        </p:nvSpPr>
        <p:spPr bwMode="auto">
          <a:xfrm>
            <a:off x="990600" y="48768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631" name="Text Box 7"/>
          <p:cNvSpPr txBox="1">
            <a:spLocks noChangeArrowheads="1"/>
          </p:cNvSpPr>
          <p:nvPr/>
        </p:nvSpPr>
        <p:spPr bwMode="auto">
          <a:xfrm>
            <a:off x="304800" y="42672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Refinance completed</a:t>
            </a:r>
          </a:p>
        </p:txBody>
      </p:sp>
      <p:sp>
        <p:nvSpPr>
          <p:cNvPr id="26632" name="Text Box 8"/>
          <p:cNvSpPr txBox="1">
            <a:spLocks noChangeArrowheads="1"/>
          </p:cNvSpPr>
          <p:nvPr/>
        </p:nvSpPr>
        <p:spPr bwMode="auto">
          <a:xfrm>
            <a:off x="228600" y="5257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Dec. 18, 2010</a:t>
            </a:r>
          </a:p>
        </p:txBody>
      </p:sp>
      <p:sp>
        <p:nvSpPr>
          <p:cNvPr id="1290255" name="Line 15"/>
          <p:cNvSpPr>
            <a:spLocks noChangeShapeType="1"/>
          </p:cNvSpPr>
          <p:nvPr/>
        </p:nvSpPr>
        <p:spPr bwMode="auto">
          <a:xfrm>
            <a:off x="2971800" y="4876800"/>
            <a:ext cx="0" cy="304800"/>
          </a:xfrm>
          <a:prstGeom prst="line">
            <a:avLst/>
          </a:prstGeom>
          <a:noFill/>
          <a:ln w="28575" cap="sq">
            <a:solidFill>
              <a:srgbClr val="80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634" name="Text Box 16"/>
          <p:cNvSpPr txBox="1">
            <a:spLocks noChangeArrowheads="1"/>
          </p:cNvSpPr>
          <p:nvPr/>
        </p:nvSpPr>
        <p:spPr bwMode="auto">
          <a:xfrm>
            <a:off x="2057400" y="4038600"/>
            <a:ext cx="1752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solidFill>
                  <a:srgbClr val="800000"/>
                </a:solidFill>
                <a:latin typeface="Arial" charset="0"/>
              </a:rPr>
              <a:t>Non-Current </a:t>
            </a:r>
            <a:r>
              <a:rPr lang="en-US" sz="1600">
                <a:latin typeface="Arial" charset="0"/>
              </a:rPr>
              <a:t>Liability of $120,000</a:t>
            </a:r>
          </a:p>
        </p:txBody>
      </p:sp>
      <p:sp>
        <p:nvSpPr>
          <p:cNvPr id="26635" name="Text Box 17"/>
          <p:cNvSpPr txBox="1">
            <a:spLocks noChangeArrowheads="1"/>
          </p:cNvSpPr>
          <p:nvPr/>
        </p:nvSpPr>
        <p:spPr bwMode="auto">
          <a:xfrm>
            <a:off x="2209800" y="5257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spcBef>
                <a:spcPct val="50000"/>
              </a:spcBef>
            </a:pPr>
            <a:r>
              <a:rPr lang="en-US" sz="1600">
                <a:latin typeface="Arial" charset="0"/>
              </a:rPr>
              <a:t>Dec. 31, 2010</a:t>
            </a:r>
          </a:p>
        </p:txBody>
      </p:sp>
      <p:sp>
        <p:nvSpPr>
          <p:cNvPr id="26636" name="Rectangle 18"/>
          <p:cNvSpPr>
            <a:spLocks noChangeArrowheads="1"/>
          </p:cNvSpPr>
          <p:nvPr/>
        </p:nvSpPr>
        <p:spPr bwMode="auto">
          <a:xfrm>
            <a:off x="4038600" y="4279900"/>
            <a:ext cx="4648200" cy="1504950"/>
          </a:xfrm>
          <a:prstGeom prst="rect">
            <a:avLst/>
          </a:prstGeom>
          <a:solidFill>
            <a:schemeClr val="bg1"/>
          </a:solidFill>
          <a:ln w="28575" cap="sq" algn="ctr">
            <a:solidFill>
              <a:schemeClr val="tx1"/>
            </a:solidFill>
            <a:miter lim="800000"/>
            <a:headEnd/>
            <a:tailEnd/>
          </a:ln>
        </p:spPr>
        <p:txBody>
          <a:bodyPr>
            <a:spAutoFit/>
          </a:bodyPr>
          <a:lstStyle/>
          <a:p>
            <a:pPr algn="l">
              <a:lnSpc>
                <a:spcPct val="120000"/>
              </a:lnSpc>
              <a:spcBef>
                <a:spcPct val="50000"/>
              </a:spcBef>
            </a:pPr>
            <a:r>
              <a:rPr lang="en-US" sz="1900" b="0">
                <a:latin typeface="Arial" charset="0"/>
              </a:rPr>
              <a:t>Since the agreement was in place as of the reporting date (December 31, 2010), the obligation is reported as a </a:t>
            </a:r>
            <a:r>
              <a:rPr lang="en-US" sz="1900">
                <a:solidFill>
                  <a:srgbClr val="800000"/>
                </a:solidFill>
                <a:latin typeface="Arial" charset="0"/>
              </a:rPr>
              <a:t>non-current liability</a:t>
            </a:r>
            <a:r>
              <a:rPr lang="en-US" sz="1900" b="0">
                <a:latin typeface="Arial" charset="0"/>
              </a:rPr>
              <a:t>.</a:t>
            </a:r>
          </a:p>
        </p:txBody>
      </p:sp>
    </p:spTree>
    <p:extLst>
      <p:ext uri="{BB962C8B-B14F-4D97-AF65-F5344CB8AC3E}">
        <p14:creationId xmlns:p14="http://schemas.microsoft.com/office/powerpoint/2010/main" val="3578872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65200" y="2044700"/>
            <a:ext cx="7340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SzPct val="80000"/>
            </a:pPr>
            <a:r>
              <a:rPr lang="en-US" sz="2100" b="0">
                <a:solidFill>
                  <a:schemeClr val="tx1"/>
                </a:solidFill>
                <a:latin typeface="Arial" charset="0"/>
              </a:rPr>
              <a:t>Amount owed by a corporation to its stockholders as a result of board of directors’ authorization.</a:t>
            </a:r>
          </a:p>
        </p:txBody>
      </p:sp>
      <p:sp>
        <p:nvSpPr>
          <p:cNvPr id="27651" name="Text Box 3"/>
          <p:cNvSpPr txBox="1">
            <a:spLocks noChangeArrowheads="1"/>
          </p:cNvSpPr>
          <p:nvPr/>
        </p:nvSpPr>
        <p:spPr bwMode="auto">
          <a:xfrm>
            <a:off x="685800" y="1419225"/>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Dividends Payable</a:t>
            </a:r>
          </a:p>
        </p:txBody>
      </p:sp>
      <p:sp>
        <p:nvSpPr>
          <p:cNvPr id="118886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7653" name="Text Box 6"/>
          <p:cNvSpPr txBox="1">
            <a:spLocks noChangeArrowheads="1"/>
          </p:cNvSpPr>
          <p:nvPr/>
        </p:nvSpPr>
        <p:spPr bwMode="auto">
          <a:xfrm>
            <a:off x="990600" y="3048000"/>
            <a:ext cx="76200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2900" indent="-342900">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lvl="1"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Generally paid within three months.</a:t>
            </a:r>
          </a:p>
          <a:p>
            <a:pPr lvl="1"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Undeclared dividends on cumulative preference shares not recognized as a liability.</a:t>
            </a:r>
          </a:p>
          <a:p>
            <a:pPr lvl="1"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Dividends payable in the form of additional shares are not recognized as a liability.  Reported in equity.</a:t>
            </a:r>
          </a:p>
        </p:txBody>
      </p:sp>
      <p:sp>
        <p:nvSpPr>
          <p:cNvPr id="27654" name="Text Box 7"/>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Tree>
    <p:extLst>
      <p:ext uri="{BB962C8B-B14F-4D97-AF65-F5344CB8AC3E}">
        <p14:creationId xmlns:p14="http://schemas.microsoft.com/office/powerpoint/2010/main" val="379242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65200" y="2066925"/>
            <a:ext cx="7340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SzPct val="80000"/>
            </a:pPr>
            <a:r>
              <a:rPr lang="en-US" sz="2100">
                <a:solidFill>
                  <a:schemeClr val="tx1"/>
                </a:solidFill>
                <a:latin typeface="Arial" charset="0"/>
              </a:rPr>
              <a:t>Returnable</a:t>
            </a:r>
            <a:r>
              <a:rPr lang="en-US" sz="2100" b="0">
                <a:solidFill>
                  <a:schemeClr val="tx1"/>
                </a:solidFill>
                <a:latin typeface="Arial" charset="0"/>
              </a:rPr>
              <a:t> cash deposits received from customers and employees.</a:t>
            </a:r>
          </a:p>
        </p:txBody>
      </p:sp>
      <p:sp>
        <p:nvSpPr>
          <p:cNvPr id="28675" name="Text Box 3"/>
          <p:cNvSpPr txBox="1">
            <a:spLocks noChangeArrowheads="1"/>
          </p:cNvSpPr>
          <p:nvPr/>
        </p:nvSpPr>
        <p:spPr bwMode="auto">
          <a:xfrm>
            <a:off x="685800" y="1419225"/>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Customer Advances and Deposits</a:t>
            </a:r>
          </a:p>
        </p:txBody>
      </p:sp>
      <p:sp>
        <p:nvSpPr>
          <p:cNvPr id="119091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8677" name="Text Box 5"/>
          <p:cNvSpPr txBox="1">
            <a:spLocks noChangeArrowheads="1"/>
          </p:cNvSpPr>
          <p:nvPr/>
        </p:nvSpPr>
        <p:spPr bwMode="auto">
          <a:xfrm>
            <a:off x="990600" y="3048000"/>
            <a:ext cx="78613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342900" indent="-342900">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lvl="1"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May be classified as </a:t>
            </a:r>
            <a:r>
              <a:rPr lang="en-US" sz="2100">
                <a:solidFill>
                  <a:schemeClr val="tx1"/>
                </a:solidFill>
                <a:latin typeface="Arial" charset="0"/>
              </a:rPr>
              <a:t>current</a:t>
            </a:r>
            <a:r>
              <a:rPr lang="en-US" sz="2100" b="0">
                <a:solidFill>
                  <a:schemeClr val="tx1"/>
                </a:solidFill>
                <a:latin typeface="Arial" charset="0"/>
              </a:rPr>
              <a:t> or </a:t>
            </a:r>
            <a:r>
              <a:rPr lang="en-US" sz="2100">
                <a:solidFill>
                  <a:schemeClr val="tx1"/>
                </a:solidFill>
                <a:latin typeface="Arial" charset="0"/>
              </a:rPr>
              <a:t>non-current</a:t>
            </a:r>
            <a:r>
              <a:rPr lang="en-US" sz="2100" b="0">
                <a:solidFill>
                  <a:schemeClr val="tx1"/>
                </a:solidFill>
                <a:latin typeface="Arial" charset="0"/>
              </a:rPr>
              <a:t> liabilities.</a:t>
            </a:r>
          </a:p>
        </p:txBody>
      </p:sp>
      <p:sp>
        <p:nvSpPr>
          <p:cNvPr id="28678" name="Text Box 6"/>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Tree>
    <p:extLst>
      <p:ext uri="{BB962C8B-B14F-4D97-AF65-F5344CB8AC3E}">
        <p14:creationId xmlns:p14="http://schemas.microsoft.com/office/powerpoint/2010/main" val="151461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eso IFRS_final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7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65200" y="2044700"/>
            <a:ext cx="7340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SzPct val="80000"/>
            </a:pPr>
            <a:r>
              <a:rPr lang="en-US" sz="2100" b="0">
                <a:solidFill>
                  <a:schemeClr val="tx1"/>
                </a:solidFill>
                <a:latin typeface="Arial" charset="0"/>
              </a:rPr>
              <a:t>Payment received before delivering goods or rendering services?</a:t>
            </a:r>
          </a:p>
        </p:txBody>
      </p:sp>
      <p:sp>
        <p:nvSpPr>
          <p:cNvPr id="29699" name="Text Box 3"/>
          <p:cNvSpPr txBox="1">
            <a:spLocks noChangeArrowheads="1"/>
          </p:cNvSpPr>
          <p:nvPr/>
        </p:nvSpPr>
        <p:spPr bwMode="auto">
          <a:xfrm>
            <a:off x="685800" y="1419225"/>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Unearned Revenues</a:t>
            </a:r>
          </a:p>
        </p:txBody>
      </p:sp>
      <p:sp>
        <p:nvSpPr>
          <p:cNvPr id="1192964"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29701" name="Text Box 6"/>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
        <p:nvSpPr>
          <p:cNvPr id="29702" name="Text Box 8"/>
          <p:cNvSpPr txBox="1">
            <a:spLocks noChangeArrowheads="1"/>
          </p:cNvSpPr>
          <p:nvPr/>
        </p:nvSpPr>
        <p:spPr bwMode="auto">
          <a:xfrm>
            <a:off x="7010400" y="2747963"/>
            <a:ext cx="1905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200">
                <a:solidFill>
                  <a:srgbClr val="CC0000"/>
                </a:solidFill>
                <a:latin typeface="Arial" charset="0"/>
              </a:rPr>
              <a:t>Illustration 13-2</a:t>
            </a:r>
          </a:p>
          <a:p>
            <a:pPr algn="l"/>
            <a:r>
              <a:rPr lang="en-US" sz="1200">
                <a:solidFill>
                  <a:schemeClr val="tx1"/>
                </a:solidFill>
                <a:latin typeface="Arial" charset="0"/>
              </a:rPr>
              <a:t>Unearned and Earned Revenue Accounts</a:t>
            </a:r>
          </a:p>
        </p:txBody>
      </p:sp>
      <p:pic>
        <p:nvPicPr>
          <p:cNvPr id="2970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33763"/>
            <a:ext cx="81534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260589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1341438"/>
            <a:ext cx="8077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100">
                <a:solidFill>
                  <a:srgbClr val="800000"/>
                </a:solidFill>
                <a:latin typeface="Arial" charset="0"/>
              </a:rPr>
              <a:t>BE13-6:</a:t>
            </a:r>
            <a:r>
              <a:rPr lang="en-US" sz="2100" b="0">
                <a:solidFill>
                  <a:schemeClr val="bg2"/>
                </a:solidFill>
                <a:latin typeface="Arial" charset="0"/>
              </a:rPr>
              <a:t>  Sports Pro Magazine sold 12,000 annual subscriptions on August 1, 2010, for $18 each. Prepare Sports Pro’s August 1, 2010, journal entry and the December 31, 2010, annual adjusting entry.</a:t>
            </a:r>
          </a:p>
        </p:txBody>
      </p:sp>
      <p:sp>
        <p:nvSpPr>
          <p:cNvPr id="119501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30724" name="Text Box 6"/>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
        <p:nvSpPr>
          <p:cNvPr id="1195015" name="Text Box 7"/>
          <p:cNvSpPr txBox="1">
            <a:spLocks noChangeArrowheads="1"/>
          </p:cNvSpPr>
          <p:nvPr/>
        </p:nvSpPr>
        <p:spPr bwMode="auto">
          <a:xfrm>
            <a:off x="762000" y="3276600"/>
            <a:ext cx="79248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257300" algn="l"/>
                <a:tab pos="1657350" algn="l"/>
                <a:tab pos="6000750" algn="r"/>
                <a:tab pos="7429500" algn="r"/>
              </a:tabLst>
              <a:defRPr sz="2200" b="1">
                <a:solidFill>
                  <a:schemeClr val="folHlink"/>
                </a:solidFill>
                <a:latin typeface="Comic Sans MS" pitchFamily="66" charset="0"/>
              </a:defRPr>
            </a:lvl1pPr>
            <a:lvl2pPr marL="742950" indent="-285750">
              <a:tabLst>
                <a:tab pos="1257300" algn="l"/>
                <a:tab pos="1657350" algn="l"/>
                <a:tab pos="6000750" algn="r"/>
                <a:tab pos="7429500" algn="r"/>
              </a:tabLst>
              <a:defRPr sz="2200" b="1">
                <a:solidFill>
                  <a:schemeClr val="folHlink"/>
                </a:solidFill>
                <a:latin typeface="Comic Sans MS" pitchFamily="66" charset="0"/>
              </a:defRPr>
            </a:lvl2pPr>
            <a:lvl3pPr marL="1143000" indent="-228600">
              <a:tabLst>
                <a:tab pos="1257300" algn="l"/>
                <a:tab pos="1657350" algn="l"/>
                <a:tab pos="6000750" algn="r"/>
                <a:tab pos="7429500" algn="r"/>
              </a:tabLst>
              <a:defRPr sz="2200" b="1">
                <a:solidFill>
                  <a:schemeClr val="folHlink"/>
                </a:solidFill>
                <a:latin typeface="Comic Sans MS" pitchFamily="66" charset="0"/>
              </a:defRPr>
            </a:lvl3pPr>
            <a:lvl4pPr marL="1600200" indent="-228600">
              <a:tabLst>
                <a:tab pos="1257300" algn="l"/>
                <a:tab pos="1657350" algn="l"/>
                <a:tab pos="6000750" algn="r"/>
                <a:tab pos="7429500" algn="r"/>
              </a:tabLst>
              <a:defRPr sz="2200" b="1">
                <a:solidFill>
                  <a:schemeClr val="folHlink"/>
                </a:solidFill>
                <a:latin typeface="Comic Sans MS" pitchFamily="66" charset="0"/>
              </a:defRPr>
            </a:lvl4pPr>
            <a:lvl5pPr marL="2057400" indent="-228600">
              <a:tabLst>
                <a:tab pos="1257300" algn="l"/>
                <a:tab pos="1657350" algn="l"/>
                <a:tab pos="6000750" algn="r"/>
                <a:tab pos="742950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1257300" algn="l"/>
                <a:tab pos="1657350" algn="l"/>
                <a:tab pos="6000750" algn="r"/>
                <a:tab pos="742950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1257300" algn="l"/>
                <a:tab pos="1657350" algn="l"/>
                <a:tab pos="6000750" algn="r"/>
                <a:tab pos="742950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1257300" algn="l"/>
                <a:tab pos="1657350" algn="l"/>
                <a:tab pos="6000750" algn="r"/>
                <a:tab pos="742950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1257300" algn="l"/>
                <a:tab pos="1657350" algn="l"/>
                <a:tab pos="6000750" algn="r"/>
                <a:tab pos="7429500" algn="r"/>
              </a:tabLst>
              <a:defRPr sz="2200" b="1">
                <a:solidFill>
                  <a:schemeClr val="folHlink"/>
                </a:solidFill>
                <a:latin typeface="Comic Sans MS" pitchFamily="66" charset="0"/>
              </a:defRPr>
            </a:lvl9pPr>
          </a:lstStyle>
          <a:p>
            <a:pPr algn="l">
              <a:spcBef>
                <a:spcPct val="30000"/>
              </a:spcBef>
            </a:pPr>
            <a:r>
              <a:rPr lang="en-US" sz="2100">
                <a:solidFill>
                  <a:srgbClr val="800000"/>
                </a:solidFill>
                <a:latin typeface="Arial" charset="0"/>
                <a:cs typeface="Arial" charset="0"/>
              </a:rPr>
              <a:t>Aug. 1</a:t>
            </a:r>
            <a:r>
              <a:rPr lang="en-US" sz="2100" b="0">
                <a:solidFill>
                  <a:schemeClr val="tx1"/>
                </a:solidFill>
                <a:latin typeface="Arial" charset="0"/>
                <a:cs typeface="Arial" charset="0"/>
              </a:rPr>
              <a:t>	Cash  	216,000</a:t>
            </a:r>
          </a:p>
          <a:p>
            <a:pPr algn="l">
              <a:spcBef>
                <a:spcPct val="30000"/>
              </a:spcBef>
            </a:pPr>
            <a:r>
              <a:rPr lang="en-US" sz="2100" b="0">
                <a:solidFill>
                  <a:schemeClr val="tx1"/>
                </a:solidFill>
                <a:latin typeface="Arial" charset="0"/>
                <a:cs typeface="Arial" charset="0"/>
              </a:rPr>
              <a:t>		Unearned revenue		216,000</a:t>
            </a:r>
          </a:p>
          <a:p>
            <a:pPr algn="l">
              <a:spcBef>
                <a:spcPct val="30000"/>
              </a:spcBef>
            </a:pPr>
            <a:r>
              <a:rPr lang="en-US" sz="2100" b="0">
                <a:solidFill>
                  <a:schemeClr val="tx1"/>
                </a:solidFill>
                <a:latin typeface="Arial" charset="0"/>
                <a:cs typeface="Arial" charset="0"/>
              </a:rPr>
              <a:t> 	</a:t>
            </a:r>
            <a:r>
              <a:rPr lang="en-US" sz="1900" b="0">
                <a:solidFill>
                  <a:schemeClr val="tx1"/>
                </a:solidFill>
                <a:latin typeface="Arial" charset="0"/>
                <a:cs typeface="Arial" charset="0"/>
              </a:rPr>
              <a:t>(12,000 x $18)</a:t>
            </a:r>
            <a:r>
              <a:rPr lang="en-US" sz="2100" b="0">
                <a:solidFill>
                  <a:schemeClr val="tx1"/>
                </a:solidFill>
                <a:latin typeface="Arial" charset="0"/>
                <a:cs typeface="Arial" charset="0"/>
              </a:rPr>
              <a:t> </a:t>
            </a:r>
          </a:p>
          <a:p>
            <a:pPr algn="l">
              <a:spcBef>
                <a:spcPct val="30000"/>
              </a:spcBef>
            </a:pPr>
            <a:endParaRPr lang="en-US" sz="2100" b="0">
              <a:solidFill>
                <a:srgbClr val="800000"/>
              </a:solidFill>
              <a:latin typeface="Arial" charset="0"/>
              <a:cs typeface="Arial" charset="0"/>
            </a:endParaRPr>
          </a:p>
          <a:p>
            <a:pPr algn="l">
              <a:spcBef>
                <a:spcPct val="30000"/>
              </a:spcBef>
            </a:pPr>
            <a:r>
              <a:rPr lang="en-US" sz="2100">
                <a:solidFill>
                  <a:srgbClr val="800000"/>
                </a:solidFill>
                <a:latin typeface="Arial" charset="0"/>
                <a:cs typeface="Arial" charset="0"/>
              </a:rPr>
              <a:t>Dec. 31</a:t>
            </a:r>
            <a:r>
              <a:rPr lang="en-US" sz="2100" b="0">
                <a:solidFill>
                  <a:schemeClr val="tx1"/>
                </a:solidFill>
                <a:latin typeface="Arial" charset="0"/>
                <a:cs typeface="Arial" charset="0"/>
              </a:rPr>
              <a:t>	 Unearned revenue 	90,000</a:t>
            </a:r>
          </a:p>
          <a:p>
            <a:pPr algn="l">
              <a:spcBef>
                <a:spcPct val="30000"/>
              </a:spcBef>
            </a:pPr>
            <a:r>
              <a:rPr lang="en-US" sz="2100" b="0">
                <a:solidFill>
                  <a:schemeClr val="tx1"/>
                </a:solidFill>
                <a:latin typeface="Arial" charset="0"/>
                <a:cs typeface="Arial" charset="0"/>
              </a:rPr>
              <a:t>		Subscription revenue		90,000</a:t>
            </a:r>
          </a:p>
          <a:p>
            <a:pPr algn="l">
              <a:spcBef>
                <a:spcPct val="30000"/>
              </a:spcBef>
            </a:pPr>
            <a:r>
              <a:rPr lang="en-US" sz="2100" b="0">
                <a:solidFill>
                  <a:schemeClr val="tx1"/>
                </a:solidFill>
                <a:latin typeface="Arial" charset="0"/>
                <a:cs typeface="Arial" charset="0"/>
              </a:rPr>
              <a:t>	</a:t>
            </a:r>
            <a:r>
              <a:rPr lang="en-US" sz="1900" b="0">
                <a:solidFill>
                  <a:schemeClr val="tx1"/>
                </a:solidFill>
                <a:latin typeface="Arial" charset="0"/>
                <a:cs typeface="Arial" charset="0"/>
              </a:rPr>
              <a:t>($216,000 x 5/12 = $90,000)</a:t>
            </a:r>
            <a:r>
              <a:rPr lang="en-US" sz="2100" b="0">
                <a:solidFill>
                  <a:schemeClr val="tx1"/>
                </a:solidFill>
                <a:latin typeface="Arial" charset="0"/>
                <a:cs typeface="Arial" charset="0"/>
              </a:rPr>
              <a:t> </a:t>
            </a:r>
          </a:p>
        </p:txBody>
      </p:sp>
    </p:spTree>
    <p:extLst>
      <p:ext uri="{BB962C8B-B14F-4D97-AF65-F5344CB8AC3E}">
        <p14:creationId xmlns:p14="http://schemas.microsoft.com/office/powerpoint/2010/main" val="151763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5015">
                                            <p:txEl>
                                              <p:pRg st="0" end="0"/>
                                            </p:txEl>
                                          </p:spTgt>
                                        </p:tgtEl>
                                        <p:attrNameLst>
                                          <p:attrName>style.visibility</p:attrName>
                                        </p:attrNameLst>
                                      </p:cBhvr>
                                      <p:to>
                                        <p:strVal val="visible"/>
                                      </p:to>
                                    </p:set>
                                    <p:animEffect transition="in" filter="wipe(left)">
                                      <p:cBhvr>
                                        <p:cTn id="7" dur="500"/>
                                        <p:tgtEl>
                                          <p:spTgt spid="11950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5015">
                                            <p:txEl>
                                              <p:pRg st="1" end="1"/>
                                            </p:txEl>
                                          </p:spTgt>
                                        </p:tgtEl>
                                        <p:attrNameLst>
                                          <p:attrName>style.visibility</p:attrName>
                                        </p:attrNameLst>
                                      </p:cBhvr>
                                      <p:to>
                                        <p:strVal val="visible"/>
                                      </p:to>
                                    </p:set>
                                    <p:animEffect transition="in" filter="wipe(left)">
                                      <p:cBhvr>
                                        <p:cTn id="12" dur="500"/>
                                        <p:tgtEl>
                                          <p:spTgt spid="11950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5015">
                                            <p:txEl>
                                              <p:pRg st="2" end="2"/>
                                            </p:txEl>
                                          </p:spTgt>
                                        </p:tgtEl>
                                        <p:attrNameLst>
                                          <p:attrName>style.visibility</p:attrName>
                                        </p:attrNameLst>
                                      </p:cBhvr>
                                      <p:to>
                                        <p:strVal val="visible"/>
                                      </p:to>
                                    </p:set>
                                    <p:animEffect transition="in" filter="wipe(left)">
                                      <p:cBhvr>
                                        <p:cTn id="17" dur="500"/>
                                        <p:tgtEl>
                                          <p:spTgt spid="11950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5015">
                                            <p:txEl>
                                              <p:pRg st="4" end="4"/>
                                            </p:txEl>
                                          </p:spTgt>
                                        </p:tgtEl>
                                        <p:attrNameLst>
                                          <p:attrName>style.visibility</p:attrName>
                                        </p:attrNameLst>
                                      </p:cBhvr>
                                      <p:to>
                                        <p:strVal val="visible"/>
                                      </p:to>
                                    </p:set>
                                    <p:animEffect transition="in" filter="wipe(left)">
                                      <p:cBhvr>
                                        <p:cTn id="22" dur="500"/>
                                        <p:tgtEl>
                                          <p:spTgt spid="11950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5015">
                                            <p:txEl>
                                              <p:pRg st="5" end="5"/>
                                            </p:txEl>
                                          </p:spTgt>
                                        </p:tgtEl>
                                        <p:attrNameLst>
                                          <p:attrName>style.visibility</p:attrName>
                                        </p:attrNameLst>
                                      </p:cBhvr>
                                      <p:to>
                                        <p:strVal val="visible"/>
                                      </p:to>
                                    </p:set>
                                    <p:animEffect transition="in" filter="wipe(left)">
                                      <p:cBhvr>
                                        <p:cTn id="27" dur="500"/>
                                        <p:tgtEl>
                                          <p:spTgt spid="119501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95015">
                                            <p:txEl>
                                              <p:pRg st="6" end="6"/>
                                            </p:txEl>
                                          </p:spTgt>
                                        </p:tgtEl>
                                        <p:attrNameLst>
                                          <p:attrName>style.visibility</p:attrName>
                                        </p:attrNameLst>
                                      </p:cBhvr>
                                      <p:to>
                                        <p:strVal val="visible"/>
                                      </p:to>
                                    </p:set>
                                    <p:animEffect transition="in" filter="wipe(left)">
                                      <p:cBhvr>
                                        <p:cTn id="32" dur="500"/>
                                        <p:tgtEl>
                                          <p:spTgt spid="11950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65200" y="2047875"/>
            <a:ext cx="77216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100">
                <a:solidFill>
                  <a:schemeClr val="bg2"/>
                </a:solidFill>
                <a:latin typeface="Arial" charset="0"/>
              </a:rPr>
              <a:t>Retailers must collect</a:t>
            </a:r>
            <a:r>
              <a:rPr lang="en-US" sz="2100" b="0">
                <a:solidFill>
                  <a:schemeClr val="bg2"/>
                </a:solidFill>
                <a:latin typeface="Arial" charset="0"/>
              </a:rPr>
              <a:t> sales taxes or value-added taxes (VAT) from customers on transfers of tangible personal property and on certain services and then remit to the proper governmental authority.</a:t>
            </a:r>
          </a:p>
        </p:txBody>
      </p:sp>
      <p:sp>
        <p:nvSpPr>
          <p:cNvPr id="31747" name="Text Box 3"/>
          <p:cNvSpPr txBox="1">
            <a:spLocks noChangeArrowheads="1"/>
          </p:cNvSpPr>
          <p:nvPr/>
        </p:nvSpPr>
        <p:spPr bwMode="auto">
          <a:xfrm>
            <a:off x="685800" y="1419225"/>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Sales Taxes Payable</a:t>
            </a:r>
          </a:p>
        </p:txBody>
      </p:sp>
      <p:sp>
        <p:nvSpPr>
          <p:cNvPr id="119603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31749" name="Text Box 6"/>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pic>
        <p:nvPicPr>
          <p:cNvPr id="317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724400"/>
            <a:ext cx="19050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pic>
        <p:nvPicPr>
          <p:cNvPr id="3175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191000"/>
            <a:ext cx="1295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pic>
        <p:nvPicPr>
          <p:cNvPr id="3175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025" y="4648200"/>
            <a:ext cx="16287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290214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 y="1281113"/>
            <a:ext cx="8077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0000"/>
              </a:lnSpc>
              <a:spcBef>
                <a:spcPct val="50000"/>
              </a:spcBef>
            </a:pPr>
            <a:r>
              <a:rPr lang="en-US" sz="2000">
                <a:solidFill>
                  <a:srgbClr val="800000"/>
                </a:solidFill>
                <a:latin typeface="Arial" charset="0"/>
              </a:rPr>
              <a:t>BE13-7:</a:t>
            </a:r>
            <a:r>
              <a:rPr lang="en-US" sz="2000">
                <a:solidFill>
                  <a:schemeClr val="bg2"/>
                </a:solidFill>
                <a:latin typeface="Arial" charset="0"/>
              </a:rPr>
              <a:t>  </a:t>
            </a:r>
            <a:r>
              <a:rPr lang="en-US" sz="2000" b="0">
                <a:solidFill>
                  <a:schemeClr val="bg2"/>
                </a:solidFill>
                <a:latin typeface="Arial" charset="0"/>
              </a:rPr>
              <a:t>Dillons Corporation made credit sales of $30,000 which are subject to 6% sales tax. The corporation also made cash sales which totaled $20,670 including the 6% sales tax. (a) prepare the entry to record Dillons’ credit sales. (b) Prepare the entry to record Dillons’ cash sales.</a:t>
            </a:r>
          </a:p>
        </p:txBody>
      </p:sp>
      <p:sp>
        <p:nvSpPr>
          <p:cNvPr id="32771" name="Text Box 4"/>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a:t>
            </a:r>
          </a:p>
        </p:txBody>
      </p:sp>
      <p:sp>
        <p:nvSpPr>
          <p:cNvPr id="1198085" name="Text Box 5"/>
          <p:cNvSpPr txBox="1">
            <a:spLocks noChangeArrowheads="1"/>
          </p:cNvSpPr>
          <p:nvPr/>
        </p:nvSpPr>
        <p:spPr bwMode="auto">
          <a:xfrm>
            <a:off x="457200" y="3417888"/>
            <a:ext cx="7924800" cy="2525712"/>
          </a:xfrm>
          <a:prstGeom prst="rect">
            <a:avLst/>
          </a:prstGeom>
          <a:noFill/>
          <a:ln w="28575">
            <a:noFill/>
            <a:miter lim="800000"/>
            <a:headEnd/>
            <a:tailEnd/>
          </a:ln>
          <a:effectLst/>
        </p:spPr>
        <p:txBody>
          <a:bodyPr>
            <a:spAutoFit/>
          </a:bodyPr>
          <a:lstStyle/>
          <a:p>
            <a:pPr algn="l">
              <a:spcBef>
                <a:spcPct val="15000"/>
              </a:spcBef>
              <a:tabLst>
                <a:tab pos="457200" algn="l"/>
                <a:tab pos="914400" algn="l"/>
                <a:tab pos="6403975" algn="r"/>
                <a:tab pos="7659688" algn="r"/>
              </a:tabLst>
              <a:defRPr/>
            </a:pPr>
            <a:r>
              <a:rPr lang="en-US" sz="2000" b="0">
                <a:solidFill>
                  <a:schemeClr val="tx1"/>
                </a:solidFill>
                <a:latin typeface="Arial" charset="0"/>
                <a:cs typeface="Arial" charset="0"/>
              </a:rPr>
              <a:t>	Accounts receivable  	31,800</a:t>
            </a:r>
          </a:p>
          <a:p>
            <a:pPr algn="l">
              <a:spcBef>
                <a:spcPct val="15000"/>
              </a:spcBef>
              <a:tabLst>
                <a:tab pos="457200" algn="l"/>
                <a:tab pos="914400" algn="l"/>
                <a:tab pos="6403975" algn="r"/>
                <a:tab pos="7659688" algn="r"/>
              </a:tabLst>
              <a:defRPr/>
            </a:pPr>
            <a:r>
              <a:rPr lang="en-US" sz="2000" b="0">
                <a:solidFill>
                  <a:schemeClr val="tx1"/>
                </a:solidFill>
                <a:latin typeface="Arial" charset="0"/>
                <a:cs typeface="Arial" charset="0"/>
              </a:rPr>
              <a:t>		Sales		30,000</a:t>
            </a:r>
          </a:p>
          <a:p>
            <a:pPr algn="l">
              <a:spcBef>
                <a:spcPct val="15000"/>
              </a:spcBef>
              <a:tabLst>
                <a:tab pos="457200" algn="l"/>
                <a:tab pos="914400" algn="l"/>
                <a:tab pos="6403975" algn="r"/>
                <a:tab pos="7659688" algn="r"/>
              </a:tabLst>
              <a:defRPr/>
            </a:pPr>
            <a:r>
              <a:rPr lang="en-US" sz="2000" b="0">
                <a:solidFill>
                  <a:schemeClr val="tx1"/>
                </a:solidFill>
                <a:latin typeface="Arial" charset="0"/>
                <a:cs typeface="Arial" charset="0"/>
              </a:rPr>
              <a:t>		Sales tax payable   </a:t>
            </a:r>
            <a:r>
              <a:rPr lang="en-US" sz="1600" b="0">
                <a:solidFill>
                  <a:schemeClr val="tx1"/>
                </a:solidFill>
                <a:latin typeface="Arial" charset="0"/>
                <a:cs typeface="Times New Roman" pitchFamily="18" charset="0"/>
              </a:rPr>
              <a:t>($30,000 x 6% = $1,800)</a:t>
            </a:r>
            <a:r>
              <a:rPr lang="en-US" b="0">
                <a:solidFill>
                  <a:schemeClr val="tx1"/>
                </a:solidFill>
              </a:rPr>
              <a:t> </a:t>
            </a:r>
            <a:r>
              <a:rPr lang="en-US" sz="2000" b="0">
                <a:solidFill>
                  <a:schemeClr val="tx1"/>
                </a:solidFill>
                <a:latin typeface="Arial" charset="0"/>
                <a:cs typeface="Arial" charset="0"/>
              </a:rPr>
              <a:t>		1,800</a:t>
            </a:r>
          </a:p>
          <a:p>
            <a:pPr algn="l">
              <a:spcBef>
                <a:spcPct val="15000"/>
              </a:spcBef>
              <a:tabLst>
                <a:tab pos="457200" algn="l"/>
                <a:tab pos="914400" algn="l"/>
                <a:tab pos="6403975" algn="r"/>
                <a:tab pos="7659688" algn="r"/>
              </a:tabLst>
              <a:defRPr/>
            </a:pPr>
            <a:r>
              <a:rPr lang="en-US" sz="2000" b="0">
                <a:solidFill>
                  <a:schemeClr val="tx1"/>
                </a:solidFill>
                <a:latin typeface="Arial" charset="0"/>
                <a:cs typeface="Arial" charset="0"/>
              </a:rPr>
              <a:t> 	</a:t>
            </a:r>
            <a:endParaRPr lang="en-US" sz="2000" b="0">
              <a:solidFill>
                <a:srgbClr val="800000"/>
              </a:solidFill>
              <a:latin typeface="Arial" charset="0"/>
              <a:cs typeface="Arial" charset="0"/>
            </a:endParaRPr>
          </a:p>
          <a:p>
            <a:pPr algn="l">
              <a:tabLst>
                <a:tab pos="457200" algn="l"/>
                <a:tab pos="914400" algn="l"/>
                <a:tab pos="6403975" algn="r"/>
                <a:tab pos="7659688" algn="r"/>
              </a:tabLst>
              <a:defRPr/>
            </a:pPr>
            <a:r>
              <a:rPr lang="en-US" sz="2000" b="0">
                <a:solidFill>
                  <a:schemeClr val="tx1"/>
                </a:solidFill>
                <a:latin typeface="Arial" charset="0"/>
                <a:cs typeface="Arial" charset="0"/>
              </a:rPr>
              <a:t> 	Cash  	20,670</a:t>
            </a:r>
          </a:p>
          <a:p>
            <a:pPr algn="l">
              <a:spcBef>
                <a:spcPct val="15000"/>
              </a:spcBef>
              <a:tabLst>
                <a:tab pos="457200" algn="l"/>
                <a:tab pos="914400" algn="l"/>
                <a:tab pos="6403975" algn="r"/>
                <a:tab pos="7659688" algn="r"/>
              </a:tabLst>
              <a:defRPr/>
            </a:pPr>
            <a:r>
              <a:rPr lang="en-US" sz="2000" b="0">
                <a:solidFill>
                  <a:schemeClr val="tx1"/>
                </a:solidFill>
                <a:latin typeface="Arial" charset="0"/>
                <a:cs typeface="Arial" charset="0"/>
              </a:rPr>
              <a:t>		Sales   </a:t>
            </a:r>
            <a:r>
              <a:rPr lang="en-US" sz="1600" b="0">
                <a:solidFill>
                  <a:schemeClr val="tx1"/>
                </a:solidFill>
                <a:latin typeface="Arial" charset="0"/>
                <a:cs typeface="Times New Roman" pitchFamily="18" charset="0"/>
              </a:rPr>
              <a:t>($20,670 </a:t>
            </a:r>
            <a:r>
              <a:rPr lang="en-US" sz="1600" b="0">
                <a:solidFill>
                  <a:schemeClr val="tx1"/>
                </a:solidFill>
                <a:latin typeface="Arial" charset="0"/>
                <a:cs typeface="Times New Roman" pitchFamily="18" charset="0"/>
                <a:sym typeface="Symbol" pitchFamily="18" charset="2"/>
              </a:rPr>
              <a:t></a:t>
            </a:r>
            <a:r>
              <a:rPr lang="en-US" sz="1600" b="0">
                <a:solidFill>
                  <a:schemeClr val="tx1"/>
                </a:solidFill>
                <a:latin typeface="Arial" charset="0"/>
                <a:cs typeface="Times New Roman" pitchFamily="18" charset="0"/>
              </a:rPr>
              <a:t> 1.06 = $19,500)</a:t>
            </a:r>
            <a:r>
              <a:rPr lang="en-US">
                <a:effectLst>
                  <a:outerShdw blurRad="38100" dist="38100" dir="2700000" algn="tl">
                    <a:srgbClr val="C0C0C0"/>
                  </a:outerShdw>
                </a:effectLst>
              </a:rPr>
              <a:t> </a:t>
            </a:r>
            <a:r>
              <a:rPr lang="en-US" sz="2000" b="0">
                <a:solidFill>
                  <a:schemeClr val="tx1"/>
                </a:solidFill>
                <a:latin typeface="Arial" charset="0"/>
                <a:cs typeface="Arial" charset="0"/>
              </a:rPr>
              <a:t>		19,500</a:t>
            </a:r>
          </a:p>
          <a:p>
            <a:pPr algn="l">
              <a:spcBef>
                <a:spcPct val="15000"/>
              </a:spcBef>
              <a:tabLst>
                <a:tab pos="457200" algn="l"/>
                <a:tab pos="914400" algn="l"/>
                <a:tab pos="6403975" algn="r"/>
                <a:tab pos="7659688" algn="r"/>
              </a:tabLst>
              <a:defRPr/>
            </a:pPr>
            <a:r>
              <a:rPr lang="en-US" sz="2000" b="0">
                <a:solidFill>
                  <a:schemeClr val="tx1"/>
                </a:solidFill>
                <a:latin typeface="Arial" charset="0"/>
                <a:cs typeface="Arial" charset="0"/>
              </a:rPr>
              <a:t>		Sales tax payable		1,170</a:t>
            </a:r>
          </a:p>
        </p:txBody>
      </p:sp>
      <p:sp>
        <p:nvSpPr>
          <p:cNvPr id="1198088"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Tree>
    <p:extLst>
      <p:ext uri="{BB962C8B-B14F-4D97-AF65-F5344CB8AC3E}">
        <p14:creationId xmlns:p14="http://schemas.microsoft.com/office/powerpoint/2010/main" val="2349858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085">
                                            <p:txEl>
                                              <p:pRg st="0" end="0"/>
                                            </p:txEl>
                                          </p:spTgt>
                                        </p:tgtEl>
                                        <p:attrNameLst>
                                          <p:attrName>style.visibility</p:attrName>
                                        </p:attrNameLst>
                                      </p:cBhvr>
                                      <p:to>
                                        <p:strVal val="visible"/>
                                      </p:to>
                                    </p:set>
                                    <p:animEffect transition="in" filter="wipe(left)">
                                      <p:cBhvr>
                                        <p:cTn id="7" dur="500"/>
                                        <p:tgtEl>
                                          <p:spTgt spid="11980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085">
                                            <p:txEl>
                                              <p:pRg st="1" end="1"/>
                                            </p:txEl>
                                          </p:spTgt>
                                        </p:tgtEl>
                                        <p:attrNameLst>
                                          <p:attrName>style.visibility</p:attrName>
                                        </p:attrNameLst>
                                      </p:cBhvr>
                                      <p:to>
                                        <p:strVal val="visible"/>
                                      </p:to>
                                    </p:set>
                                    <p:animEffect transition="in" filter="wipe(left)">
                                      <p:cBhvr>
                                        <p:cTn id="12" dur="500"/>
                                        <p:tgtEl>
                                          <p:spTgt spid="11980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085">
                                            <p:txEl>
                                              <p:pRg st="2" end="2"/>
                                            </p:txEl>
                                          </p:spTgt>
                                        </p:tgtEl>
                                        <p:attrNameLst>
                                          <p:attrName>style.visibility</p:attrName>
                                        </p:attrNameLst>
                                      </p:cBhvr>
                                      <p:to>
                                        <p:strVal val="visible"/>
                                      </p:to>
                                    </p:set>
                                    <p:animEffect transition="in" filter="wipe(left)">
                                      <p:cBhvr>
                                        <p:cTn id="17" dur="500"/>
                                        <p:tgtEl>
                                          <p:spTgt spid="11980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085">
                                            <p:txEl>
                                              <p:pRg st="3" end="3"/>
                                            </p:txEl>
                                          </p:spTgt>
                                        </p:tgtEl>
                                        <p:attrNameLst>
                                          <p:attrName>style.visibility</p:attrName>
                                        </p:attrNameLst>
                                      </p:cBhvr>
                                      <p:to>
                                        <p:strVal val="visible"/>
                                      </p:to>
                                    </p:set>
                                    <p:animEffect transition="in" filter="wipe(left)">
                                      <p:cBhvr>
                                        <p:cTn id="22" dur="500"/>
                                        <p:tgtEl>
                                          <p:spTgt spid="11980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8085">
                                            <p:txEl>
                                              <p:pRg st="4" end="4"/>
                                            </p:txEl>
                                          </p:spTgt>
                                        </p:tgtEl>
                                        <p:attrNameLst>
                                          <p:attrName>style.visibility</p:attrName>
                                        </p:attrNameLst>
                                      </p:cBhvr>
                                      <p:to>
                                        <p:strVal val="visible"/>
                                      </p:to>
                                    </p:set>
                                    <p:animEffect transition="in" filter="wipe(left)">
                                      <p:cBhvr>
                                        <p:cTn id="27" dur="500"/>
                                        <p:tgtEl>
                                          <p:spTgt spid="119808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98085">
                                            <p:txEl>
                                              <p:pRg st="5" end="5"/>
                                            </p:txEl>
                                          </p:spTgt>
                                        </p:tgtEl>
                                        <p:attrNameLst>
                                          <p:attrName>style.visibility</p:attrName>
                                        </p:attrNameLst>
                                      </p:cBhvr>
                                      <p:to>
                                        <p:strVal val="visible"/>
                                      </p:to>
                                    </p:set>
                                    <p:animEffect transition="in" filter="wipe(left)">
                                      <p:cBhvr>
                                        <p:cTn id="32" dur="500"/>
                                        <p:tgtEl>
                                          <p:spTgt spid="119808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98085">
                                            <p:txEl>
                                              <p:pRg st="6" end="6"/>
                                            </p:txEl>
                                          </p:spTgt>
                                        </p:tgtEl>
                                        <p:attrNameLst>
                                          <p:attrName>style.visibility</p:attrName>
                                        </p:attrNameLst>
                                      </p:cBhvr>
                                      <p:to>
                                        <p:strVal val="visible"/>
                                      </p:to>
                                    </p:set>
                                    <p:animEffect transition="in" filter="wipe(left)">
                                      <p:cBhvr>
                                        <p:cTn id="37" dur="500"/>
                                        <p:tgtEl>
                                          <p:spTgt spid="11980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965200" y="2020888"/>
            <a:ext cx="7340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SzPct val="80000"/>
            </a:pPr>
            <a:r>
              <a:rPr lang="en-US" sz="2100" b="0">
                <a:solidFill>
                  <a:schemeClr val="tx1"/>
                </a:solidFill>
                <a:latin typeface="Arial" charset="0"/>
              </a:rPr>
              <a:t>Businesses must prepare an income tax return and compute the income tax payable.</a:t>
            </a:r>
          </a:p>
        </p:txBody>
      </p:sp>
      <p:sp>
        <p:nvSpPr>
          <p:cNvPr id="33795" name="Text Box 3"/>
          <p:cNvSpPr txBox="1">
            <a:spLocks noChangeArrowheads="1"/>
          </p:cNvSpPr>
          <p:nvPr/>
        </p:nvSpPr>
        <p:spPr bwMode="auto">
          <a:xfrm>
            <a:off x="685800" y="1419225"/>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Income Tax Payable</a:t>
            </a:r>
          </a:p>
        </p:txBody>
      </p:sp>
      <p:sp>
        <p:nvSpPr>
          <p:cNvPr id="119910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33797" name="Text Box 5"/>
          <p:cNvSpPr txBox="1">
            <a:spLocks noChangeArrowheads="1"/>
          </p:cNvSpPr>
          <p:nvPr/>
        </p:nvSpPr>
        <p:spPr bwMode="auto">
          <a:xfrm>
            <a:off x="1130300" y="3022600"/>
            <a:ext cx="73279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Taxes payable are a current liability.</a:t>
            </a:r>
          </a:p>
          <a:p>
            <a:pPr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Corporations must make periodic tax payments.</a:t>
            </a:r>
          </a:p>
          <a:p>
            <a:pPr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Differences between taxable income and accounting income sometimes occur (Chapter 19).</a:t>
            </a:r>
          </a:p>
        </p:txBody>
      </p:sp>
      <p:sp>
        <p:nvSpPr>
          <p:cNvPr id="33798" name="Text Box 6"/>
          <p:cNvSpPr txBox="1">
            <a:spLocks noChangeArrowheads="1"/>
          </p:cNvSpPr>
          <p:nvPr/>
        </p:nvSpPr>
        <p:spPr bwMode="auto">
          <a:xfrm>
            <a:off x="3505200" y="6248400"/>
            <a:ext cx="54864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2  Explain the classification issues of short-term debt expected to be refinanced.</a:t>
            </a:r>
          </a:p>
        </p:txBody>
      </p:sp>
    </p:spTree>
    <p:extLst>
      <p:ext uri="{BB962C8B-B14F-4D97-AF65-F5344CB8AC3E}">
        <p14:creationId xmlns:p14="http://schemas.microsoft.com/office/powerpoint/2010/main" val="103334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65200" y="2058988"/>
            <a:ext cx="7340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5000"/>
              </a:lnSpc>
              <a:spcBef>
                <a:spcPct val="30000"/>
              </a:spcBef>
              <a:buSzPct val="80000"/>
            </a:pPr>
            <a:r>
              <a:rPr lang="en-US" sz="2100" b="0">
                <a:solidFill>
                  <a:schemeClr val="tx1"/>
                </a:solidFill>
                <a:latin typeface="Arial" charset="0"/>
              </a:rPr>
              <a:t>Amounts owed to employees for salaries or wages are reported as a current liability.</a:t>
            </a:r>
          </a:p>
        </p:txBody>
      </p:sp>
      <p:sp>
        <p:nvSpPr>
          <p:cNvPr id="34819" name="Text Box 3"/>
          <p:cNvSpPr txBox="1">
            <a:spLocks noChangeArrowheads="1"/>
          </p:cNvSpPr>
          <p:nvPr/>
        </p:nvSpPr>
        <p:spPr bwMode="auto">
          <a:xfrm>
            <a:off x="685800" y="1419225"/>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Employee-Related Liabilities</a:t>
            </a:r>
          </a:p>
        </p:txBody>
      </p:sp>
      <p:sp>
        <p:nvSpPr>
          <p:cNvPr id="120115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34821" name="Text Box 5"/>
          <p:cNvSpPr txBox="1">
            <a:spLocks noChangeArrowheads="1"/>
          </p:cNvSpPr>
          <p:nvPr/>
        </p:nvSpPr>
        <p:spPr bwMode="auto">
          <a:xfrm>
            <a:off x="977900" y="2976563"/>
            <a:ext cx="786130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buSzPct val="80000"/>
            </a:pPr>
            <a:r>
              <a:rPr lang="en-US" sz="2100" b="0">
                <a:solidFill>
                  <a:schemeClr val="tx1"/>
                </a:solidFill>
                <a:latin typeface="Arial" charset="0"/>
              </a:rPr>
              <a:t>Current liabilities may include:</a:t>
            </a:r>
          </a:p>
          <a:p>
            <a:pPr lvl="1"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Payroll deductions.</a:t>
            </a:r>
          </a:p>
          <a:p>
            <a:pPr lvl="1"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Compensated absences.</a:t>
            </a:r>
          </a:p>
          <a:p>
            <a:pPr lvl="1" algn="l">
              <a:lnSpc>
                <a:spcPct val="130000"/>
              </a:lnSpc>
              <a:spcBef>
                <a:spcPct val="50000"/>
              </a:spcBef>
              <a:buClr>
                <a:srgbClr val="800000"/>
              </a:buClr>
              <a:buSzPct val="80000"/>
              <a:buFont typeface="Wingdings" pitchFamily="2" charset="2"/>
              <a:buChar char="u"/>
            </a:pPr>
            <a:r>
              <a:rPr lang="en-US" sz="2100" b="0">
                <a:solidFill>
                  <a:schemeClr val="tx1"/>
                </a:solidFill>
                <a:latin typeface="Arial" charset="0"/>
              </a:rPr>
              <a:t>Bonuses.</a:t>
            </a:r>
          </a:p>
        </p:txBody>
      </p:sp>
      <p:sp>
        <p:nvSpPr>
          <p:cNvPr id="34822" name="Text Box 7"/>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Identify types of employee-related liabilities.</a:t>
            </a:r>
          </a:p>
        </p:txBody>
      </p:sp>
    </p:spTree>
    <p:extLst>
      <p:ext uri="{BB962C8B-B14F-4D97-AF65-F5344CB8AC3E}">
        <p14:creationId xmlns:p14="http://schemas.microsoft.com/office/powerpoint/2010/main" val="189538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685800" y="1452563"/>
            <a:ext cx="80010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Payroll Deductions</a:t>
            </a:r>
          </a:p>
        </p:txBody>
      </p:sp>
      <p:sp>
        <p:nvSpPr>
          <p:cNvPr id="1203204"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35844" name="Text Box 5"/>
          <p:cNvSpPr txBox="1">
            <a:spLocks noChangeArrowheads="1"/>
          </p:cNvSpPr>
          <p:nvPr/>
        </p:nvSpPr>
        <p:spPr bwMode="auto">
          <a:xfrm>
            <a:off x="990600" y="2133600"/>
            <a:ext cx="78613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SzPct val="80000"/>
            </a:pPr>
            <a:r>
              <a:rPr lang="en-US" sz="2300">
                <a:solidFill>
                  <a:schemeClr val="tx1"/>
                </a:solidFill>
                <a:latin typeface="Arial" charset="0"/>
              </a:rPr>
              <a:t>Taxes:</a:t>
            </a:r>
          </a:p>
          <a:p>
            <a:pPr lvl="1" algn="l">
              <a:lnSpc>
                <a:spcPct val="130000"/>
              </a:lnSpc>
              <a:spcBef>
                <a:spcPct val="30000"/>
              </a:spcBef>
              <a:buClr>
                <a:srgbClr val="800000"/>
              </a:buClr>
              <a:buSzPct val="80000"/>
              <a:buFont typeface="Arial" charset="0"/>
              <a:buChar char="►"/>
            </a:pPr>
            <a:r>
              <a:rPr lang="en-US" sz="2100" b="0">
                <a:solidFill>
                  <a:schemeClr val="tx1"/>
                </a:solidFill>
                <a:latin typeface="Arial" charset="0"/>
              </a:rPr>
              <a:t>Social Security Taxes</a:t>
            </a:r>
          </a:p>
          <a:p>
            <a:pPr lvl="1" algn="l">
              <a:lnSpc>
                <a:spcPct val="130000"/>
              </a:lnSpc>
              <a:spcBef>
                <a:spcPct val="30000"/>
              </a:spcBef>
              <a:buClr>
                <a:srgbClr val="800000"/>
              </a:buClr>
              <a:buSzPct val="80000"/>
              <a:buFont typeface="Arial" charset="0"/>
              <a:buChar char="►"/>
            </a:pPr>
            <a:r>
              <a:rPr lang="en-US" sz="2100" b="0">
                <a:solidFill>
                  <a:schemeClr val="tx1"/>
                </a:solidFill>
                <a:latin typeface="Arial" charset="0"/>
              </a:rPr>
              <a:t>Income Tax Withholding</a:t>
            </a:r>
          </a:p>
        </p:txBody>
      </p:sp>
      <p:sp>
        <p:nvSpPr>
          <p:cNvPr id="35845" name="Text Box 6"/>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Identify types of employee-related liabilities.</a:t>
            </a:r>
          </a:p>
        </p:txBody>
      </p:sp>
      <p:pic>
        <p:nvPicPr>
          <p:cNvPr id="358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22750"/>
            <a:ext cx="81534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5847" name="Rectangle 8"/>
          <p:cNvSpPr>
            <a:spLocks noChangeArrowheads="1"/>
          </p:cNvSpPr>
          <p:nvPr/>
        </p:nvSpPr>
        <p:spPr bwMode="auto">
          <a:xfrm>
            <a:off x="6400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r>
              <a:rPr lang="en-US" sz="1200">
                <a:solidFill>
                  <a:srgbClr val="CC0000"/>
                </a:solidFill>
                <a:latin typeface="Arial" charset="0"/>
              </a:rPr>
              <a:t>Illustration 13-3</a:t>
            </a:r>
          </a:p>
          <a:p>
            <a:pPr algn="l"/>
            <a:r>
              <a:rPr lang="en-US" sz="1200">
                <a:latin typeface="Arial" charset="0"/>
              </a:rPr>
              <a:t>Summary of Payroll Liabilities</a:t>
            </a:r>
          </a:p>
        </p:txBody>
      </p:sp>
    </p:spTree>
    <p:extLst>
      <p:ext uri="{BB962C8B-B14F-4D97-AF65-F5344CB8AC3E}">
        <p14:creationId xmlns:p14="http://schemas.microsoft.com/office/powerpoint/2010/main" val="98367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9600" y="1327150"/>
            <a:ext cx="80772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000">
                <a:solidFill>
                  <a:srgbClr val="800000"/>
                </a:solidFill>
                <a:latin typeface="Arial" charset="0"/>
              </a:rPr>
              <a:t>Illustration:</a:t>
            </a:r>
            <a:r>
              <a:rPr lang="en-US" sz="2000">
                <a:solidFill>
                  <a:schemeClr val="bg2"/>
                </a:solidFill>
                <a:latin typeface="Arial" charset="0"/>
              </a:rPr>
              <a:t>  </a:t>
            </a:r>
            <a:r>
              <a:rPr lang="en-US" sz="2000" b="0">
                <a:solidFill>
                  <a:schemeClr val="bg2"/>
                </a:solidFill>
                <a:latin typeface="Arial" charset="0"/>
              </a:rPr>
              <a:t>Assume a weekly payroll of $10,000 entirely subject to Social Security taxes (8%), with income tax withholding of $1,320 and union dues of $88 deducted. The company records the wages and salaries paid and the </a:t>
            </a:r>
            <a:r>
              <a:rPr lang="en-US" sz="2000">
                <a:solidFill>
                  <a:schemeClr val="bg2"/>
                </a:solidFill>
                <a:latin typeface="Arial" charset="0"/>
              </a:rPr>
              <a:t>employee payroll deductions</a:t>
            </a:r>
            <a:r>
              <a:rPr lang="en-US" sz="2000" b="0">
                <a:solidFill>
                  <a:schemeClr val="bg2"/>
                </a:solidFill>
                <a:latin typeface="Arial" charset="0"/>
              </a:rPr>
              <a:t> as follows.</a:t>
            </a:r>
          </a:p>
        </p:txBody>
      </p:sp>
      <p:sp>
        <p:nvSpPr>
          <p:cNvPr id="120525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205253" name="Text Box 5"/>
          <p:cNvSpPr txBox="1">
            <a:spLocks noChangeArrowheads="1"/>
          </p:cNvSpPr>
          <p:nvPr/>
        </p:nvSpPr>
        <p:spPr bwMode="auto">
          <a:xfrm>
            <a:off x="304800" y="3173413"/>
            <a:ext cx="79248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801688" algn="l"/>
                <a:tab pos="1309688" algn="l"/>
                <a:tab pos="6403975" algn="r"/>
                <a:tab pos="7659688" algn="r"/>
              </a:tabLst>
              <a:defRPr sz="2200" b="1">
                <a:solidFill>
                  <a:schemeClr val="folHlink"/>
                </a:solidFill>
                <a:latin typeface="Comic Sans MS" pitchFamily="66" charset="0"/>
              </a:defRPr>
            </a:lvl1pPr>
            <a:lvl2pPr marL="742950" indent="-285750">
              <a:tabLst>
                <a:tab pos="801688" algn="l"/>
                <a:tab pos="1309688" algn="l"/>
                <a:tab pos="6403975" algn="r"/>
                <a:tab pos="7659688" algn="r"/>
              </a:tabLst>
              <a:defRPr sz="2200" b="1">
                <a:solidFill>
                  <a:schemeClr val="folHlink"/>
                </a:solidFill>
                <a:latin typeface="Comic Sans MS" pitchFamily="66" charset="0"/>
              </a:defRPr>
            </a:lvl2pPr>
            <a:lvl3pPr marL="1143000" indent="-228600">
              <a:tabLst>
                <a:tab pos="801688" algn="l"/>
                <a:tab pos="1309688" algn="l"/>
                <a:tab pos="6403975" algn="r"/>
                <a:tab pos="7659688" algn="r"/>
              </a:tabLst>
              <a:defRPr sz="2200" b="1">
                <a:solidFill>
                  <a:schemeClr val="folHlink"/>
                </a:solidFill>
                <a:latin typeface="Comic Sans MS" pitchFamily="66" charset="0"/>
              </a:defRPr>
            </a:lvl3pPr>
            <a:lvl4pPr marL="1600200" indent="-228600">
              <a:tabLst>
                <a:tab pos="801688" algn="l"/>
                <a:tab pos="1309688" algn="l"/>
                <a:tab pos="6403975" algn="r"/>
                <a:tab pos="7659688" algn="r"/>
              </a:tabLst>
              <a:defRPr sz="2200" b="1">
                <a:solidFill>
                  <a:schemeClr val="folHlink"/>
                </a:solidFill>
                <a:latin typeface="Comic Sans MS" pitchFamily="66" charset="0"/>
              </a:defRPr>
            </a:lvl4pPr>
            <a:lvl5pPr marL="2057400" indent="-228600">
              <a:tabLst>
                <a:tab pos="801688" algn="l"/>
                <a:tab pos="1309688" algn="l"/>
                <a:tab pos="6403975" algn="r"/>
                <a:tab pos="7659688"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801688" algn="l"/>
                <a:tab pos="1309688" algn="l"/>
                <a:tab pos="6403975" algn="r"/>
                <a:tab pos="7659688"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801688" algn="l"/>
                <a:tab pos="1309688" algn="l"/>
                <a:tab pos="6403975" algn="r"/>
                <a:tab pos="7659688"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801688" algn="l"/>
                <a:tab pos="1309688" algn="l"/>
                <a:tab pos="6403975" algn="r"/>
                <a:tab pos="7659688"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801688" algn="l"/>
                <a:tab pos="1309688" algn="l"/>
                <a:tab pos="6403975" algn="r"/>
                <a:tab pos="7659688" algn="r"/>
              </a:tabLst>
              <a:defRPr sz="2200" b="1">
                <a:solidFill>
                  <a:schemeClr val="folHlink"/>
                </a:solidFill>
                <a:latin typeface="Comic Sans MS" pitchFamily="66" charset="0"/>
              </a:defRPr>
            </a:lvl9pPr>
          </a:lstStyle>
          <a:p>
            <a:pPr algn="l">
              <a:lnSpc>
                <a:spcPct val="130000"/>
              </a:lnSpc>
              <a:spcBef>
                <a:spcPct val="20000"/>
              </a:spcBef>
            </a:pPr>
            <a:r>
              <a:rPr lang="en-US" sz="2000" b="0">
                <a:solidFill>
                  <a:schemeClr val="tx1"/>
                </a:solidFill>
                <a:latin typeface="Arial" charset="0"/>
                <a:cs typeface="Arial" charset="0"/>
              </a:rPr>
              <a:t>	Wages and salaries expense  	10,000</a:t>
            </a:r>
          </a:p>
          <a:p>
            <a:pPr algn="l">
              <a:lnSpc>
                <a:spcPct val="130000"/>
              </a:lnSpc>
              <a:spcBef>
                <a:spcPct val="20000"/>
              </a:spcBef>
            </a:pPr>
            <a:r>
              <a:rPr lang="en-US" sz="2000" b="0">
                <a:solidFill>
                  <a:schemeClr val="tx1"/>
                </a:solidFill>
                <a:latin typeface="Arial" charset="0"/>
                <a:cs typeface="Arial" charset="0"/>
              </a:rPr>
              <a:t>		Withholding taxes payable		1,320</a:t>
            </a:r>
          </a:p>
          <a:p>
            <a:pPr algn="l">
              <a:lnSpc>
                <a:spcPct val="130000"/>
              </a:lnSpc>
              <a:spcBef>
                <a:spcPct val="20000"/>
              </a:spcBef>
            </a:pPr>
            <a:r>
              <a:rPr lang="en-US" sz="2000" b="0">
                <a:solidFill>
                  <a:schemeClr val="tx1"/>
                </a:solidFill>
                <a:latin typeface="Arial" charset="0"/>
                <a:cs typeface="Arial" charset="0"/>
              </a:rPr>
              <a:t>		Social security taxes payable		800</a:t>
            </a:r>
          </a:p>
          <a:p>
            <a:pPr algn="l">
              <a:lnSpc>
                <a:spcPct val="130000"/>
              </a:lnSpc>
              <a:spcBef>
                <a:spcPct val="20000"/>
              </a:spcBef>
            </a:pPr>
            <a:r>
              <a:rPr lang="en-US" sz="2000" b="0">
                <a:solidFill>
                  <a:schemeClr val="tx1"/>
                </a:solidFill>
                <a:latin typeface="Arial" charset="0"/>
                <a:cs typeface="Arial" charset="0"/>
              </a:rPr>
              <a:t>		Union dues payable		88</a:t>
            </a:r>
          </a:p>
          <a:p>
            <a:pPr algn="l">
              <a:lnSpc>
                <a:spcPct val="130000"/>
              </a:lnSpc>
              <a:spcBef>
                <a:spcPct val="20000"/>
              </a:spcBef>
            </a:pPr>
            <a:r>
              <a:rPr lang="en-US" sz="2000" b="0">
                <a:solidFill>
                  <a:schemeClr val="tx1"/>
                </a:solidFill>
                <a:latin typeface="Arial" charset="0"/>
                <a:cs typeface="Arial" charset="0"/>
              </a:rPr>
              <a:t>		Cash		7,792</a:t>
            </a:r>
            <a:endParaRPr lang="en-US" sz="2000" b="0">
              <a:solidFill>
                <a:schemeClr val="tx1"/>
              </a:solidFill>
              <a:latin typeface="Arial" charset="0"/>
              <a:cs typeface="Times New Roman" pitchFamily="18" charset="0"/>
            </a:endParaRPr>
          </a:p>
        </p:txBody>
      </p:sp>
      <p:sp>
        <p:nvSpPr>
          <p:cNvPr id="36869" name="Text Box 6"/>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Identify types of employee-related liabilities.</a:t>
            </a:r>
          </a:p>
        </p:txBody>
      </p:sp>
    </p:spTree>
    <p:extLst>
      <p:ext uri="{BB962C8B-B14F-4D97-AF65-F5344CB8AC3E}">
        <p14:creationId xmlns:p14="http://schemas.microsoft.com/office/powerpoint/2010/main" val="35880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5253">
                                            <p:txEl>
                                              <p:pRg st="0" end="0"/>
                                            </p:txEl>
                                          </p:spTgt>
                                        </p:tgtEl>
                                        <p:attrNameLst>
                                          <p:attrName>style.visibility</p:attrName>
                                        </p:attrNameLst>
                                      </p:cBhvr>
                                      <p:to>
                                        <p:strVal val="visible"/>
                                      </p:to>
                                    </p:set>
                                    <p:animEffect transition="in" filter="wipe(left)">
                                      <p:cBhvr>
                                        <p:cTn id="7" dur="500"/>
                                        <p:tgtEl>
                                          <p:spTgt spid="12052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5253">
                                            <p:txEl>
                                              <p:pRg st="1" end="1"/>
                                            </p:txEl>
                                          </p:spTgt>
                                        </p:tgtEl>
                                        <p:attrNameLst>
                                          <p:attrName>style.visibility</p:attrName>
                                        </p:attrNameLst>
                                      </p:cBhvr>
                                      <p:to>
                                        <p:strVal val="visible"/>
                                      </p:to>
                                    </p:set>
                                    <p:animEffect transition="in" filter="wipe(left)">
                                      <p:cBhvr>
                                        <p:cTn id="12" dur="500"/>
                                        <p:tgtEl>
                                          <p:spTgt spid="12052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5253">
                                            <p:txEl>
                                              <p:pRg st="2" end="2"/>
                                            </p:txEl>
                                          </p:spTgt>
                                        </p:tgtEl>
                                        <p:attrNameLst>
                                          <p:attrName>style.visibility</p:attrName>
                                        </p:attrNameLst>
                                      </p:cBhvr>
                                      <p:to>
                                        <p:strVal val="visible"/>
                                      </p:to>
                                    </p:set>
                                    <p:animEffect transition="in" filter="wipe(left)">
                                      <p:cBhvr>
                                        <p:cTn id="17" dur="500"/>
                                        <p:tgtEl>
                                          <p:spTgt spid="12052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05253">
                                            <p:txEl>
                                              <p:pRg st="3" end="3"/>
                                            </p:txEl>
                                          </p:spTgt>
                                        </p:tgtEl>
                                        <p:attrNameLst>
                                          <p:attrName>style.visibility</p:attrName>
                                        </p:attrNameLst>
                                      </p:cBhvr>
                                      <p:to>
                                        <p:strVal val="visible"/>
                                      </p:to>
                                    </p:set>
                                    <p:animEffect transition="in" filter="wipe(left)">
                                      <p:cBhvr>
                                        <p:cTn id="22" dur="500"/>
                                        <p:tgtEl>
                                          <p:spTgt spid="120525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05253">
                                            <p:txEl>
                                              <p:pRg st="4" end="4"/>
                                            </p:txEl>
                                          </p:spTgt>
                                        </p:tgtEl>
                                        <p:attrNameLst>
                                          <p:attrName>style.visibility</p:attrName>
                                        </p:attrNameLst>
                                      </p:cBhvr>
                                      <p:to>
                                        <p:strVal val="visible"/>
                                      </p:to>
                                    </p:set>
                                    <p:animEffect transition="in" filter="wipe(left)">
                                      <p:cBhvr>
                                        <p:cTn id="27" dur="500"/>
                                        <p:tgtEl>
                                          <p:spTgt spid="12052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9600" y="1327150"/>
            <a:ext cx="80772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000">
                <a:solidFill>
                  <a:srgbClr val="800000"/>
                </a:solidFill>
                <a:latin typeface="Arial" charset="0"/>
              </a:rPr>
              <a:t>Illustration:</a:t>
            </a:r>
            <a:r>
              <a:rPr lang="en-US" sz="2000">
                <a:solidFill>
                  <a:schemeClr val="bg2"/>
                </a:solidFill>
                <a:latin typeface="Arial" charset="0"/>
              </a:rPr>
              <a:t>  </a:t>
            </a:r>
            <a:r>
              <a:rPr lang="en-US" sz="2000" b="0">
                <a:solidFill>
                  <a:schemeClr val="bg2"/>
                </a:solidFill>
                <a:latin typeface="Arial" charset="0"/>
              </a:rPr>
              <a:t>Assume a weekly payroll of $10,000 entirely subject to Social Security taxes (8%), with income tax withholding of $1,320 and union dues of $88 deducted. The company records the </a:t>
            </a:r>
            <a:r>
              <a:rPr lang="en-US" sz="2000">
                <a:solidFill>
                  <a:schemeClr val="bg2"/>
                </a:solidFill>
                <a:latin typeface="Arial" charset="0"/>
              </a:rPr>
              <a:t>employer payroll taxes</a:t>
            </a:r>
            <a:r>
              <a:rPr lang="en-US" sz="2000" b="0">
                <a:solidFill>
                  <a:schemeClr val="bg2"/>
                </a:solidFill>
                <a:latin typeface="Arial" charset="0"/>
              </a:rPr>
              <a:t> as follows.</a:t>
            </a:r>
          </a:p>
        </p:txBody>
      </p:sp>
      <p:sp>
        <p:nvSpPr>
          <p:cNvPr id="129229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292292" name="Text Box 4"/>
          <p:cNvSpPr txBox="1">
            <a:spLocks noChangeArrowheads="1"/>
          </p:cNvSpPr>
          <p:nvPr/>
        </p:nvSpPr>
        <p:spPr bwMode="auto">
          <a:xfrm>
            <a:off x="304800" y="3173413"/>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801688" algn="l"/>
                <a:tab pos="1309688" algn="l"/>
                <a:tab pos="6057900" algn="r"/>
                <a:tab pos="7200900" algn="r"/>
              </a:tabLst>
              <a:defRPr sz="2200" b="1">
                <a:solidFill>
                  <a:schemeClr val="folHlink"/>
                </a:solidFill>
                <a:latin typeface="Comic Sans MS" pitchFamily="66" charset="0"/>
              </a:defRPr>
            </a:lvl1pPr>
            <a:lvl2pPr marL="742950" indent="-285750">
              <a:tabLst>
                <a:tab pos="801688" algn="l"/>
                <a:tab pos="1309688" algn="l"/>
                <a:tab pos="6057900" algn="r"/>
                <a:tab pos="7200900" algn="r"/>
              </a:tabLst>
              <a:defRPr sz="2200" b="1">
                <a:solidFill>
                  <a:schemeClr val="folHlink"/>
                </a:solidFill>
                <a:latin typeface="Comic Sans MS" pitchFamily="66" charset="0"/>
              </a:defRPr>
            </a:lvl2pPr>
            <a:lvl3pPr marL="1143000" indent="-228600">
              <a:tabLst>
                <a:tab pos="801688" algn="l"/>
                <a:tab pos="1309688" algn="l"/>
                <a:tab pos="6057900" algn="r"/>
                <a:tab pos="7200900" algn="r"/>
              </a:tabLst>
              <a:defRPr sz="2200" b="1">
                <a:solidFill>
                  <a:schemeClr val="folHlink"/>
                </a:solidFill>
                <a:latin typeface="Comic Sans MS" pitchFamily="66" charset="0"/>
              </a:defRPr>
            </a:lvl3pPr>
            <a:lvl4pPr marL="1600200" indent="-228600">
              <a:tabLst>
                <a:tab pos="801688" algn="l"/>
                <a:tab pos="1309688" algn="l"/>
                <a:tab pos="6057900" algn="r"/>
                <a:tab pos="7200900" algn="r"/>
              </a:tabLst>
              <a:defRPr sz="2200" b="1">
                <a:solidFill>
                  <a:schemeClr val="folHlink"/>
                </a:solidFill>
                <a:latin typeface="Comic Sans MS" pitchFamily="66" charset="0"/>
              </a:defRPr>
            </a:lvl4pPr>
            <a:lvl5pPr marL="2057400" indent="-228600">
              <a:tabLst>
                <a:tab pos="801688" algn="l"/>
                <a:tab pos="1309688" algn="l"/>
                <a:tab pos="6057900" algn="r"/>
                <a:tab pos="720090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801688" algn="l"/>
                <a:tab pos="1309688" algn="l"/>
                <a:tab pos="6057900" algn="r"/>
                <a:tab pos="720090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801688" algn="l"/>
                <a:tab pos="1309688" algn="l"/>
                <a:tab pos="6057900" algn="r"/>
                <a:tab pos="720090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801688" algn="l"/>
                <a:tab pos="1309688" algn="l"/>
                <a:tab pos="6057900" algn="r"/>
                <a:tab pos="720090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801688" algn="l"/>
                <a:tab pos="1309688" algn="l"/>
                <a:tab pos="6057900" algn="r"/>
                <a:tab pos="7200900" algn="r"/>
              </a:tabLst>
              <a:defRPr sz="2200" b="1">
                <a:solidFill>
                  <a:schemeClr val="folHlink"/>
                </a:solidFill>
                <a:latin typeface="Comic Sans MS" pitchFamily="66" charset="0"/>
              </a:defRPr>
            </a:lvl9pPr>
          </a:lstStyle>
          <a:p>
            <a:pPr algn="l">
              <a:lnSpc>
                <a:spcPct val="130000"/>
              </a:lnSpc>
              <a:spcBef>
                <a:spcPct val="20000"/>
              </a:spcBef>
            </a:pPr>
            <a:r>
              <a:rPr lang="en-US" sz="2000" b="0">
                <a:solidFill>
                  <a:schemeClr val="tx1"/>
                </a:solidFill>
                <a:latin typeface="Arial" charset="0"/>
                <a:cs typeface="Arial" charset="0"/>
              </a:rPr>
              <a:t>	Payroll tax expense  	800</a:t>
            </a:r>
          </a:p>
          <a:p>
            <a:pPr algn="l">
              <a:lnSpc>
                <a:spcPct val="130000"/>
              </a:lnSpc>
              <a:spcBef>
                <a:spcPct val="20000"/>
              </a:spcBef>
            </a:pPr>
            <a:r>
              <a:rPr lang="en-US" sz="2000" b="0">
                <a:solidFill>
                  <a:schemeClr val="tx1"/>
                </a:solidFill>
                <a:latin typeface="Arial" charset="0"/>
                <a:cs typeface="Arial" charset="0"/>
              </a:rPr>
              <a:t>		Social security taxes payable		800</a:t>
            </a:r>
            <a:endParaRPr lang="en-US" sz="2000" b="0">
              <a:solidFill>
                <a:schemeClr val="tx1"/>
              </a:solidFill>
              <a:latin typeface="Arial" charset="0"/>
              <a:cs typeface="Times New Roman" pitchFamily="18" charset="0"/>
            </a:endParaRPr>
          </a:p>
        </p:txBody>
      </p:sp>
      <p:sp>
        <p:nvSpPr>
          <p:cNvPr id="37893" name="Text Box 5"/>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Identify types of employee-related liabilities.</a:t>
            </a:r>
          </a:p>
        </p:txBody>
      </p:sp>
      <p:sp>
        <p:nvSpPr>
          <p:cNvPr id="37894" name="Rectangle 6"/>
          <p:cNvSpPr>
            <a:spLocks noChangeArrowheads="1"/>
          </p:cNvSpPr>
          <p:nvPr/>
        </p:nvSpPr>
        <p:spPr bwMode="auto">
          <a:xfrm>
            <a:off x="609600" y="4932363"/>
            <a:ext cx="8001000" cy="9350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spcBef>
                <a:spcPct val="50000"/>
              </a:spcBef>
            </a:pPr>
            <a:r>
              <a:rPr lang="en-US" sz="1800" b="0">
                <a:solidFill>
                  <a:schemeClr val="bg2"/>
                </a:solidFill>
                <a:latin typeface="Arial" charset="0"/>
              </a:rPr>
              <a:t>The employer must remit to the government its share of Social Security tax along with the amount of Social Security tax deducted from each employee’s gross compensation.</a:t>
            </a:r>
          </a:p>
        </p:txBody>
      </p:sp>
    </p:spTree>
    <p:extLst>
      <p:ext uri="{BB962C8B-B14F-4D97-AF65-F5344CB8AC3E}">
        <p14:creationId xmlns:p14="http://schemas.microsoft.com/office/powerpoint/2010/main" val="429247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2292">
                                            <p:txEl>
                                              <p:pRg st="0" end="0"/>
                                            </p:txEl>
                                          </p:spTgt>
                                        </p:tgtEl>
                                        <p:attrNameLst>
                                          <p:attrName>style.visibility</p:attrName>
                                        </p:attrNameLst>
                                      </p:cBhvr>
                                      <p:to>
                                        <p:strVal val="visible"/>
                                      </p:to>
                                    </p:set>
                                    <p:animEffect transition="in" filter="wipe(left)">
                                      <p:cBhvr>
                                        <p:cTn id="7" dur="500"/>
                                        <p:tgtEl>
                                          <p:spTgt spid="12922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2292">
                                            <p:txEl>
                                              <p:pRg st="1" end="1"/>
                                            </p:txEl>
                                          </p:spTgt>
                                        </p:tgtEl>
                                        <p:attrNameLst>
                                          <p:attrName>style.visibility</p:attrName>
                                        </p:attrNameLst>
                                      </p:cBhvr>
                                      <p:to>
                                        <p:strVal val="visible"/>
                                      </p:to>
                                    </p:set>
                                    <p:animEffect transition="in" filter="wipe(left)">
                                      <p:cBhvr>
                                        <p:cTn id="12" dur="500"/>
                                        <p:tgtEl>
                                          <p:spTgt spid="12922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85800" y="1419225"/>
            <a:ext cx="8001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Compensated Absences</a:t>
            </a:r>
          </a:p>
        </p:txBody>
      </p:sp>
      <p:sp>
        <p:nvSpPr>
          <p:cNvPr id="120729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38916" name="Text Box 5"/>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Identify types of employee-related liabilities.</a:t>
            </a:r>
          </a:p>
        </p:txBody>
      </p:sp>
      <p:sp>
        <p:nvSpPr>
          <p:cNvPr id="38917" name="Text Box 6"/>
          <p:cNvSpPr txBox="1">
            <a:spLocks noChangeArrowheads="1"/>
          </p:cNvSpPr>
          <p:nvPr/>
        </p:nvSpPr>
        <p:spPr bwMode="auto">
          <a:xfrm>
            <a:off x="965200" y="2057400"/>
            <a:ext cx="7340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5000"/>
              </a:lnSpc>
              <a:spcBef>
                <a:spcPct val="30000"/>
              </a:spcBef>
              <a:buSzPct val="80000"/>
            </a:pPr>
            <a:r>
              <a:rPr lang="en-US" sz="2100">
                <a:solidFill>
                  <a:schemeClr val="tx1"/>
                </a:solidFill>
                <a:latin typeface="Arial" charset="0"/>
              </a:rPr>
              <a:t>Paid absences</a:t>
            </a:r>
            <a:r>
              <a:rPr lang="en-US" sz="2100" b="0">
                <a:solidFill>
                  <a:schemeClr val="tx1"/>
                </a:solidFill>
                <a:latin typeface="Arial" charset="0"/>
              </a:rPr>
              <a:t> for vacation, illness and maternity, paternity, and jury leaves.</a:t>
            </a:r>
          </a:p>
        </p:txBody>
      </p:sp>
      <p:sp>
        <p:nvSpPr>
          <p:cNvPr id="38918" name="Text Box 7"/>
          <p:cNvSpPr txBox="1">
            <a:spLocks noChangeArrowheads="1"/>
          </p:cNvSpPr>
          <p:nvPr/>
        </p:nvSpPr>
        <p:spPr bwMode="auto">
          <a:xfrm>
            <a:off x="977900" y="3013075"/>
            <a:ext cx="74803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buSzPct val="80000"/>
            </a:pPr>
            <a:r>
              <a:rPr lang="en-US" sz="2000">
                <a:solidFill>
                  <a:srgbClr val="800000"/>
                </a:solidFill>
                <a:latin typeface="Arial" charset="0"/>
              </a:rPr>
              <a:t>Vested rights</a:t>
            </a:r>
            <a:r>
              <a:rPr lang="en-US" sz="2000" b="0">
                <a:solidFill>
                  <a:schemeClr val="tx1"/>
                </a:solidFill>
                <a:latin typeface="Arial" charset="0"/>
              </a:rPr>
              <a:t> - employer has an obligation to make payment to an employee even after terminating his or her employment. </a:t>
            </a:r>
          </a:p>
          <a:p>
            <a:pPr algn="l">
              <a:lnSpc>
                <a:spcPct val="130000"/>
              </a:lnSpc>
              <a:spcBef>
                <a:spcPct val="50000"/>
              </a:spcBef>
              <a:buSzPct val="80000"/>
            </a:pPr>
            <a:r>
              <a:rPr lang="en-US" sz="2000">
                <a:solidFill>
                  <a:srgbClr val="800000"/>
                </a:solidFill>
                <a:latin typeface="Arial" charset="0"/>
              </a:rPr>
              <a:t>Accumulated rights</a:t>
            </a:r>
            <a:r>
              <a:rPr lang="en-US" sz="2000" b="0">
                <a:solidFill>
                  <a:schemeClr val="tx1"/>
                </a:solidFill>
                <a:latin typeface="Arial" charset="0"/>
              </a:rPr>
              <a:t> - employees can carry forward to future periods if not used in the period in which earned.</a:t>
            </a:r>
          </a:p>
          <a:p>
            <a:pPr algn="l">
              <a:lnSpc>
                <a:spcPct val="130000"/>
              </a:lnSpc>
              <a:spcBef>
                <a:spcPct val="50000"/>
              </a:spcBef>
              <a:buSzPct val="80000"/>
            </a:pPr>
            <a:r>
              <a:rPr lang="en-US" sz="2000">
                <a:solidFill>
                  <a:srgbClr val="800000"/>
                </a:solidFill>
                <a:latin typeface="Arial" charset="0"/>
              </a:rPr>
              <a:t>Non-accumulating rights</a:t>
            </a:r>
            <a:r>
              <a:rPr lang="en-US" sz="2000" b="0">
                <a:solidFill>
                  <a:schemeClr val="tx1"/>
                </a:solidFill>
                <a:latin typeface="Arial" charset="0"/>
              </a:rPr>
              <a:t> - do not carry forward; they lapse if not used.</a:t>
            </a:r>
          </a:p>
        </p:txBody>
      </p:sp>
    </p:spTree>
    <p:extLst>
      <p:ext uri="{BB962C8B-B14F-4D97-AF65-F5344CB8AC3E}">
        <p14:creationId xmlns:p14="http://schemas.microsoft.com/office/powerpoint/2010/main" val="97451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81534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283075"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83076"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pPr>
              <a:defRPr/>
            </a:pPr>
            <a:r>
              <a:rPr lang="en-US" sz="3200">
                <a:solidFill>
                  <a:schemeClr val="bg1"/>
                </a:solidFill>
                <a:effectLst>
                  <a:outerShdw blurRad="38100" dist="38100" dir="2700000" algn="tl">
                    <a:srgbClr val="000000"/>
                  </a:outerShdw>
                </a:effectLst>
                <a:latin typeface="Arial" charset="0"/>
              </a:rPr>
              <a:t>C H A P T E R   </a:t>
            </a:r>
            <a:r>
              <a:rPr lang="en-US" sz="4000">
                <a:solidFill>
                  <a:schemeClr val="bg1"/>
                </a:solidFill>
                <a:effectLst>
                  <a:outerShdw blurRad="38100" dist="38100" dir="2700000" algn="tl">
                    <a:srgbClr val="000000"/>
                  </a:outerShdw>
                </a:effectLst>
                <a:latin typeface="Arial" charset="0"/>
              </a:rPr>
              <a:t>13</a:t>
            </a:r>
          </a:p>
        </p:txBody>
      </p:sp>
      <p:sp>
        <p:nvSpPr>
          <p:cNvPr id="1283077"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defRPr/>
            </a:pPr>
            <a:r>
              <a:rPr lang="en-US" sz="3200" dirty="0">
                <a:solidFill>
                  <a:schemeClr val="bg1"/>
                </a:solidFill>
                <a:effectLst>
                  <a:outerShdw blurRad="38100" dist="38100" dir="2700000" algn="tl">
                    <a:srgbClr val="000000"/>
                  </a:outerShdw>
                </a:effectLst>
                <a:latin typeface="Arial" charset="0"/>
              </a:rPr>
              <a:t>CURRENT LIABILITIES, PROVISIONS, AND CONTINGENCIES</a:t>
            </a:r>
          </a:p>
        </p:txBody>
      </p:sp>
      <p:sp>
        <p:nvSpPr>
          <p:cNvPr id="3078" name="Text Box 6"/>
          <p:cNvSpPr txBox="1">
            <a:spLocks noChangeArrowheads="1"/>
          </p:cNvSpPr>
          <p:nvPr/>
        </p:nvSpPr>
        <p:spPr bwMode="auto">
          <a:xfrm>
            <a:off x="2209800" y="4419600"/>
            <a:ext cx="47244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nSpc>
                <a:spcPct val="110000"/>
              </a:lnSpc>
            </a:pPr>
            <a:r>
              <a:rPr lang="en-US" altLang="en-US" sz="2400" b="0">
                <a:solidFill>
                  <a:schemeClr val="tx1"/>
                </a:solidFill>
                <a:latin typeface="Trebuchet MS" pitchFamily="34" charset="0"/>
              </a:rPr>
              <a:t>Intermediate Accounting</a:t>
            </a:r>
          </a:p>
          <a:p>
            <a:pPr>
              <a:lnSpc>
                <a:spcPct val="110000"/>
              </a:lnSpc>
            </a:pPr>
            <a:r>
              <a:rPr lang="en-US" altLang="en-US" sz="2400" b="0">
                <a:solidFill>
                  <a:schemeClr val="tx1"/>
                </a:solidFill>
                <a:latin typeface="Trebuchet MS" pitchFamily="34" charset="0"/>
              </a:rPr>
              <a:t>IFRS Edition</a:t>
            </a:r>
          </a:p>
          <a:p>
            <a:pPr>
              <a:lnSpc>
                <a:spcPct val="110000"/>
              </a:lnSpc>
            </a:pPr>
            <a:r>
              <a:rPr lang="en-US" altLang="en-US" sz="2400" b="0">
                <a:solidFill>
                  <a:schemeClr val="tx1"/>
                </a:solidFill>
                <a:latin typeface="Trebuchet MS" pitchFamily="34" charset="0"/>
              </a:rPr>
              <a:t>Kieso, Weygandt, and Warfield</a:t>
            </a:r>
            <a:r>
              <a:rPr lang="en-US" sz="2000" b="0">
                <a:solidFill>
                  <a:schemeClr val="tx1"/>
                </a:solidFill>
                <a:latin typeface="Times New Roman" pitchFamily="18" charset="0"/>
              </a:rPr>
              <a:t> </a:t>
            </a:r>
          </a:p>
        </p:txBody>
      </p:sp>
    </p:spTree>
    <p:extLst>
      <p:ext uri="{BB962C8B-B14F-4D97-AF65-F5344CB8AC3E}">
        <p14:creationId xmlns:p14="http://schemas.microsoft.com/office/powerpoint/2010/main" val="181011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9600" y="1219200"/>
            <a:ext cx="8077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0000"/>
              </a:lnSpc>
              <a:spcBef>
                <a:spcPct val="50000"/>
              </a:spcBef>
            </a:pPr>
            <a:r>
              <a:rPr lang="en-US" sz="2000">
                <a:solidFill>
                  <a:srgbClr val="800000"/>
                </a:solidFill>
                <a:latin typeface="Arial" charset="0"/>
              </a:rPr>
              <a:t>Illustration:  </a:t>
            </a:r>
            <a:r>
              <a:rPr lang="en-US" sz="2000" b="0">
                <a:solidFill>
                  <a:schemeClr val="bg2"/>
                </a:solidFill>
                <a:latin typeface="Arial" charset="0"/>
              </a:rPr>
              <a:t>Amutron Inc. began operations on January 1, 2011. The company employs 10 individuals and pays each €480 per week. Employees earned 20 unused vacation weeks in 2011. In 2012, the employees used the vacation weeks, but now they each earn €540 per week. Amutron accrues the accumulated vacation pay on </a:t>
            </a:r>
            <a:r>
              <a:rPr lang="en-US" sz="2000">
                <a:solidFill>
                  <a:schemeClr val="bg2"/>
                </a:solidFill>
                <a:latin typeface="Arial" charset="0"/>
              </a:rPr>
              <a:t>December 31, 2011</a:t>
            </a:r>
            <a:r>
              <a:rPr lang="en-US" sz="2000" b="0">
                <a:solidFill>
                  <a:schemeClr val="bg2"/>
                </a:solidFill>
                <a:latin typeface="Arial" charset="0"/>
              </a:rPr>
              <a:t>, as follows.</a:t>
            </a:r>
          </a:p>
        </p:txBody>
      </p:sp>
      <p:sp>
        <p:nvSpPr>
          <p:cNvPr id="1295363"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1295364" name="Text Box 4"/>
          <p:cNvSpPr txBox="1">
            <a:spLocks noChangeArrowheads="1"/>
          </p:cNvSpPr>
          <p:nvPr/>
        </p:nvSpPr>
        <p:spPr bwMode="auto">
          <a:xfrm>
            <a:off x="304800" y="3625850"/>
            <a:ext cx="7924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801688" algn="l"/>
                <a:tab pos="1309688" algn="l"/>
                <a:tab pos="6172200" algn="r"/>
                <a:tab pos="7429500" algn="r"/>
              </a:tabLst>
              <a:defRPr sz="2200" b="1">
                <a:solidFill>
                  <a:schemeClr val="folHlink"/>
                </a:solidFill>
                <a:latin typeface="Comic Sans MS" pitchFamily="66" charset="0"/>
              </a:defRPr>
            </a:lvl1pPr>
            <a:lvl2pPr marL="742950" indent="-285750">
              <a:tabLst>
                <a:tab pos="801688" algn="l"/>
                <a:tab pos="1309688" algn="l"/>
                <a:tab pos="6172200" algn="r"/>
                <a:tab pos="7429500" algn="r"/>
              </a:tabLst>
              <a:defRPr sz="2200" b="1">
                <a:solidFill>
                  <a:schemeClr val="folHlink"/>
                </a:solidFill>
                <a:latin typeface="Comic Sans MS" pitchFamily="66" charset="0"/>
              </a:defRPr>
            </a:lvl2pPr>
            <a:lvl3pPr marL="1143000" indent="-228600">
              <a:tabLst>
                <a:tab pos="801688" algn="l"/>
                <a:tab pos="1309688" algn="l"/>
                <a:tab pos="6172200" algn="r"/>
                <a:tab pos="7429500" algn="r"/>
              </a:tabLst>
              <a:defRPr sz="2200" b="1">
                <a:solidFill>
                  <a:schemeClr val="folHlink"/>
                </a:solidFill>
                <a:latin typeface="Comic Sans MS" pitchFamily="66" charset="0"/>
              </a:defRPr>
            </a:lvl3pPr>
            <a:lvl4pPr marL="1600200" indent="-228600">
              <a:tabLst>
                <a:tab pos="801688" algn="l"/>
                <a:tab pos="1309688" algn="l"/>
                <a:tab pos="6172200" algn="r"/>
                <a:tab pos="7429500" algn="r"/>
              </a:tabLst>
              <a:defRPr sz="2200" b="1">
                <a:solidFill>
                  <a:schemeClr val="folHlink"/>
                </a:solidFill>
                <a:latin typeface="Comic Sans MS" pitchFamily="66" charset="0"/>
              </a:defRPr>
            </a:lvl4pPr>
            <a:lvl5pPr marL="2057400" indent="-228600">
              <a:tabLst>
                <a:tab pos="801688" algn="l"/>
                <a:tab pos="1309688" algn="l"/>
                <a:tab pos="6172200" algn="r"/>
                <a:tab pos="742950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801688" algn="l"/>
                <a:tab pos="1309688" algn="l"/>
                <a:tab pos="6172200" algn="r"/>
                <a:tab pos="742950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801688" algn="l"/>
                <a:tab pos="1309688" algn="l"/>
                <a:tab pos="6172200" algn="r"/>
                <a:tab pos="742950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801688" algn="l"/>
                <a:tab pos="1309688" algn="l"/>
                <a:tab pos="6172200" algn="r"/>
                <a:tab pos="742950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801688" algn="l"/>
                <a:tab pos="1309688" algn="l"/>
                <a:tab pos="6172200" algn="r"/>
                <a:tab pos="7429500" algn="r"/>
              </a:tabLst>
              <a:defRPr sz="2200" b="1">
                <a:solidFill>
                  <a:schemeClr val="folHlink"/>
                </a:solidFill>
                <a:latin typeface="Comic Sans MS" pitchFamily="66" charset="0"/>
              </a:defRPr>
            </a:lvl9pPr>
          </a:lstStyle>
          <a:p>
            <a:pPr algn="l">
              <a:lnSpc>
                <a:spcPct val="120000"/>
              </a:lnSpc>
              <a:spcBef>
                <a:spcPct val="20000"/>
              </a:spcBef>
            </a:pPr>
            <a:r>
              <a:rPr lang="en-US" sz="2000" b="0">
                <a:solidFill>
                  <a:schemeClr val="tx1"/>
                </a:solidFill>
                <a:latin typeface="Arial" charset="0"/>
                <a:cs typeface="Arial" charset="0"/>
              </a:rPr>
              <a:t>	Wages expense  	9,600</a:t>
            </a:r>
          </a:p>
          <a:p>
            <a:pPr algn="l">
              <a:lnSpc>
                <a:spcPct val="120000"/>
              </a:lnSpc>
              <a:spcBef>
                <a:spcPct val="20000"/>
              </a:spcBef>
            </a:pPr>
            <a:r>
              <a:rPr lang="en-US" sz="2000" b="0">
                <a:solidFill>
                  <a:schemeClr val="tx1"/>
                </a:solidFill>
                <a:latin typeface="Arial" charset="0"/>
                <a:cs typeface="Arial" charset="0"/>
              </a:rPr>
              <a:t>		Vacation wages payable		9,600</a:t>
            </a:r>
            <a:endParaRPr lang="en-US" sz="2000" b="0">
              <a:solidFill>
                <a:schemeClr val="tx1"/>
              </a:solidFill>
              <a:latin typeface="Arial" charset="0"/>
              <a:cs typeface="Times New Roman" pitchFamily="18" charset="0"/>
            </a:endParaRPr>
          </a:p>
        </p:txBody>
      </p:sp>
      <p:sp>
        <p:nvSpPr>
          <p:cNvPr id="39941" name="Text Box 5"/>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39942" name="Text Box 8"/>
          <p:cNvSpPr txBox="1">
            <a:spLocks noChangeArrowheads="1"/>
          </p:cNvSpPr>
          <p:nvPr/>
        </p:nvSpPr>
        <p:spPr bwMode="auto">
          <a:xfrm>
            <a:off x="609600" y="4724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0000"/>
              </a:lnSpc>
              <a:spcBef>
                <a:spcPct val="50000"/>
              </a:spcBef>
            </a:pPr>
            <a:r>
              <a:rPr lang="en-US" sz="2000">
                <a:solidFill>
                  <a:schemeClr val="bg2"/>
                </a:solidFill>
                <a:latin typeface="Arial" charset="0"/>
              </a:rPr>
              <a:t>In 2012</a:t>
            </a:r>
            <a:r>
              <a:rPr lang="en-US" sz="2000" b="0">
                <a:solidFill>
                  <a:schemeClr val="bg2"/>
                </a:solidFill>
                <a:latin typeface="Arial" charset="0"/>
              </a:rPr>
              <a:t>, it records the payment of vacation pay as follows.</a:t>
            </a:r>
          </a:p>
        </p:txBody>
      </p:sp>
      <p:sp>
        <p:nvSpPr>
          <p:cNvPr id="1295369" name="Text Box 9"/>
          <p:cNvSpPr txBox="1">
            <a:spLocks noChangeArrowheads="1"/>
          </p:cNvSpPr>
          <p:nvPr/>
        </p:nvSpPr>
        <p:spPr bwMode="auto">
          <a:xfrm>
            <a:off x="304800" y="5257800"/>
            <a:ext cx="7924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801688" algn="l"/>
                <a:tab pos="1309688" algn="l"/>
                <a:tab pos="6172200" algn="r"/>
                <a:tab pos="7429500" algn="r"/>
              </a:tabLst>
              <a:defRPr sz="2200" b="1">
                <a:solidFill>
                  <a:schemeClr val="folHlink"/>
                </a:solidFill>
                <a:latin typeface="Comic Sans MS" pitchFamily="66" charset="0"/>
              </a:defRPr>
            </a:lvl1pPr>
            <a:lvl2pPr marL="742950" indent="-285750">
              <a:tabLst>
                <a:tab pos="801688" algn="l"/>
                <a:tab pos="1309688" algn="l"/>
                <a:tab pos="6172200" algn="r"/>
                <a:tab pos="7429500" algn="r"/>
              </a:tabLst>
              <a:defRPr sz="2200" b="1">
                <a:solidFill>
                  <a:schemeClr val="folHlink"/>
                </a:solidFill>
                <a:latin typeface="Comic Sans MS" pitchFamily="66" charset="0"/>
              </a:defRPr>
            </a:lvl2pPr>
            <a:lvl3pPr marL="1143000" indent="-228600">
              <a:tabLst>
                <a:tab pos="801688" algn="l"/>
                <a:tab pos="1309688" algn="l"/>
                <a:tab pos="6172200" algn="r"/>
                <a:tab pos="7429500" algn="r"/>
              </a:tabLst>
              <a:defRPr sz="2200" b="1">
                <a:solidFill>
                  <a:schemeClr val="folHlink"/>
                </a:solidFill>
                <a:latin typeface="Comic Sans MS" pitchFamily="66" charset="0"/>
              </a:defRPr>
            </a:lvl3pPr>
            <a:lvl4pPr marL="1600200" indent="-228600">
              <a:tabLst>
                <a:tab pos="801688" algn="l"/>
                <a:tab pos="1309688" algn="l"/>
                <a:tab pos="6172200" algn="r"/>
                <a:tab pos="7429500" algn="r"/>
              </a:tabLst>
              <a:defRPr sz="2200" b="1">
                <a:solidFill>
                  <a:schemeClr val="folHlink"/>
                </a:solidFill>
                <a:latin typeface="Comic Sans MS" pitchFamily="66" charset="0"/>
              </a:defRPr>
            </a:lvl4pPr>
            <a:lvl5pPr marL="2057400" indent="-228600">
              <a:tabLst>
                <a:tab pos="801688" algn="l"/>
                <a:tab pos="1309688" algn="l"/>
                <a:tab pos="6172200" algn="r"/>
                <a:tab pos="742950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801688" algn="l"/>
                <a:tab pos="1309688" algn="l"/>
                <a:tab pos="6172200" algn="r"/>
                <a:tab pos="742950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801688" algn="l"/>
                <a:tab pos="1309688" algn="l"/>
                <a:tab pos="6172200" algn="r"/>
                <a:tab pos="742950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801688" algn="l"/>
                <a:tab pos="1309688" algn="l"/>
                <a:tab pos="6172200" algn="r"/>
                <a:tab pos="742950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801688" algn="l"/>
                <a:tab pos="1309688" algn="l"/>
                <a:tab pos="6172200" algn="r"/>
                <a:tab pos="7429500" algn="r"/>
              </a:tabLst>
              <a:defRPr sz="2200" b="1">
                <a:solidFill>
                  <a:schemeClr val="folHlink"/>
                </a:solidFill>
                <a:latin typeface="Comic Sans MS" pitchFamily="66" charset="0"/>
              </a:defRPr>
            </a:lvl9pPr>
          </a:lstStyle>
          <a:p>
            <a:pPr algn="l">
              <a:lnSpc>
                <a:spcPct val="120000"/>
              </a:lnSpc>
              <a:spcBef>
                <a:spcPct val="20000"/>
              </a:spcBef>
            </a:pPr>
            <a:r>
              <a:rPr lang="en-US" sz="2000" b="0">
                <a:solidFill>
                  <a:schemeClr val="tx1"/>
                </a:solidFill>
                <a:latin typeface="Arial" charset="0"/>
                <a:cs typeface="Arial" charset="0"/>
              </a:rPr>
              <a:t>	Vacation wages payable	9,600</a:t>
            </a:r>
          </a:p>
          <a:p>
            <a:pPr algn="l">
              <a:lnSpc>
                <a:spcPct val="120000"/>
              </a:lnSpc>
              <a:spcBef>
                <a:spcPct val="20000"/>
              </a:spcBef>
            </a:pPr>
            <a:r>
              <a:rPr lang="en-US" sz="2000" b="0">
                <a:solidFill>
                  <a:schemeClr val="tx1"/>
                </a:solidFill>
                <a:latin typeface="Arial" charset="0"/>
                <a:cs typeface="Arial" charset="0"/>
              </a:rPr>
              <a:t>	Wages expense  	1,200</a:t>
            </a:r>
          </a:p>
          <a:p>
            <a:pPr algn="l">
              <a:lnSpc>
                <a:spcPct val="120000"/>
              </a:lnSpc>
              <a:spcBef>
                <a:spcPct val="20000"/>
              </a:spcBef>
            </a:pPr>
            <a:r>
              <a:rPr lang="en-US" sz="2000" b="0">
                <a:solidFill>
                  <a:schemeClr val="tx1"/>
                </a:solidFill>
                <a:latin typeface="Arial" charset="0"/>
                <a:cs typeface="Arial" charset="0"/>
              </a:rPr>
              <a:t>		Cash		10,800</a:t>
            </a:r>
            <a:endParaRPr lang="en-US" sz="2000" b="0">
              <a:solidFill>
                <a:schemeClr val="tx1"/>
              </a:solidFill>
              <a:latin typeface="Arial" charset="0"/>
              <a:cs typeface="Times New Roman" pitchFamily="18" charset="0"/>
            </a:endParaRPr>
          </a:p>
        </p:txBody>
      </p:sp>
    </p:spTree>
    <p:extLst>
      <p:ext uri="{BB962C8B-B14F-4D97-AF65-F5344CB8AC3E}">
        <p14:creationId xmlns:p14="http://schemas.microsoft.com/office/powerpoint/2010/main" val="333554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5364">
                                            <p:txEl>
                                              <p:pRg st="0" end="0"/>
                                            </p:txEl>
                                          </p:spTgt>
                                        </p:tgtEl>
                                        <p:attrNameLst>
                                          <p:attrName>style.visibility</p:attrName>
                                        </p:attrNameLst>
                                      </p:cBhvr>
                                      <p:to>
                                        <p:strVal val="visible"/>
                                      </p:to>
                                    </p:set>
                                    <p:animEffect transition="in" filter="wipe(left)">
                                      <p:cBhvr>
                                        <p:cTn id="7" dur="500"/>
                                        <p:tgtEl>
                                          <p:spTgt spid="1295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5364">
                                            <p:txEl>
                                              <p:pRg st="1" end="1"/>
                                            </p:txEl>
                                          </p:spTgt>
                                        </p:tgtEl>
                                        <p:attrNameLst>
                                          <p:attrName>style.visibility</p:attrName>
                                        </p:attrNameLst>
                                      </p:cBhvr>
                                      <p:to>
                                        <p:strVal val="visible"/>
                                      </p:to>
                                    </p:set>
                                    <p:animEffect transition="in" filter="wipe(left)">
                                      <p:cBhvr>
                                        <p:cTn id="12" dur="500"/>
                                        <p:tgtEl>
                                          <p:spTgt spid="12953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5369">
                                            <p:txEl>
                                              <p:pRg st="0" end="0"/>
                                            </p:txEl>
                                          </p:spTgt>
                                        </p:tgtEl>
                                        <p:attrNameLst>
                                          <p:attrName>style.visibility</p:attrName>
                                        </p:attrNameLst>
                                      </p:cBhvr>
                                      <p:to>
                                        <p:strVal val="visible"/>
                                      </p:to>
                                    </p:set>
                                    <p:animEffect transition="in" filter="wipe(left)">
                                      <p:cBhvr>
                                        <p:cTn id="17" dur="500"/>
                                        <p:tgtEl>
                                          <p:spTgt spid="129536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5369">
                                            <p:txEl>
                                              <p:pRg st="1" end="1"/>
                                            </p:txEl>
                                          </p:spTgt>
                                        </p:tgtEl>
                                        <p:attrNameLst>
                                          <p:attrName>style.visibility</p:attrName>
                                        </p:attrNameLst>
                                      </p:cBhvr>
                                      <p:to>
                                        <p:strVal val="visible"/>
                                      </p:to>
                                    </p:set>
                                    <p:animEffect transition="in" filter="wipe(left)">
                                      <p:cBhvr>
                                        <p:cTn id="22" dur="500"/>
                                        <p:tgtEl>
                                          <p:spTgt spid="129536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95369">
                                            <p:txEl>
                                              <p:pRg st="2" end="2"/>
                                            </p:txEl>
                                          </p:spTgt>
                                        </p:tgtEl>
                                        <p:attrNameLst>
                                          <p:attrName>style.visibility</p:attrName>
                                        </p:attrNameLst>
                                      </p:cBhvr>
                                      <p:to>
                                        <p:strVal val="visible"/>
                                      </p:to>
                                    </p:set>
                                    <p:animEffect transition="in" filter="wipe(left)">
                                      <p:cBhvr>
                                        <p:cTn id="27" dur="500"/>
                                        <p:tgtEl>
                                          <p:spTgt spid="12953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364" grpId="0" build="p"/>
      <p:bldP spid="129536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40963" name="Text Box 4"/>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Identify types of employee-related liabilities.</a:t>
            </a:r>
          </a:p>
        </p:txBody>
      </p:sp>
      <p:sp>
        <p:nvSpPr>
          <p:cNvPr id="40964" name="Text Box 6"/>
          <p:cNvSpPr txBox="1">
            <a:spLocks noChangeArrowheads="1"/>
          </p:cNvSpPr>
          <p:nvPr/>
        </p:nvSpPr>
        <p:spPr bwMode="auto">
          <a:xfrm>
            <a:off x="977900" y="2057400"/>
            <a:ext cx="74041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5000"/>
              </a:lnSpc>
              <a:spcBef>
                <a:spcPct val="30000"/>
              </a:spcBef>
              <a:buSzPct val="80000"/>
            </a:pPr>
            <a:r>
              <a:rPr lang="en-US" sz="2100" b="0">
                <a:solidFill>
                  <a:schemeClr val="tx1"/>
                </a:solidFill>
                <a:latin typeface="Arial" charset="0"/>
              </a:rPr>
              <a:t>Payments to certain or all employees in addition to their regular salaries or wages.</a:t>
            </a:r>
          </a:p>
        </p:txBody>
      </p:sp>
      <p:sp>
        <p:nvSpPr>
          <p:cNvPr id="40965" name="Text Box 7"/>
          <p:cNvSpPr txBox="1">
            <a:spLocks noChangeArrowheads="1"/>
          </p:cNvSpPr>
          <p:nvPr/>
        </p:nvSpPr>
        <p:spPr bwMode="auto">
          <a:xfrm>
            <a:off x="1143000" y="3014663"/>
            <a:ext cx="73914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Clr>
                <a:srgbClr val="800000"/>
              </a:buClr>
              <a:buSzPct val="80000"/>
              <a:buFont typeface="Wingdings" pitchFamily="2" charset="2"/>
              <a:buChar char="u"/>
            </a:pPr>
            <a:r>
              <a:rPr lang="en-US" sz="2100" b="0">
                <a:solidFill>
                  <a:schemeClr val="tx1"/>
                </a:solidFill>
                <a:latin typeface="Arial" charset="0"/>
              </a:rPr>
              <a:t>Bonuses paid are an operating expense.</a:t>
            </a:r>
          </a:p>
          <a:p>
            <a:pPr algn="l">
              <a:lnSpc>
                <a:spcPct val="130000"/>
              </a:lnSpc>
              <a:spcBef>
                <a:spcPct val="30000"/>
              </a:spcBef>
              <a:buClr>
                <a:srgbClr val="800000"/>
              </a:buClr>
              <a:buSzPct val="80000"/>
              <a:buFont typeface="Wingdings" pitchFamily="2" charset="2"/>
              <a:buChar char="u"/>
            </a:pPr>
            <a:r>
              <a:rPr lang="en-US" sz="2100" b="0">
                <a:solidFill>
                  <a:schemeClr val="tx1"/>
                </a:solidFill>
                <a:latin typeface="Arial" charset="0"/>
              </a:rPr>
              <a:t>Unpaid bonuses should be reported as a current liability. </a:t>
            </a:r>
          </a:p>
        </p:txBody>
      </p:sp>
      <p:sp>
        <p:nvSpPr>
          <p:cNvPr id="40966" name="Text Box 10"/>
          <p:cNvSpPr txBox="1">
            <a:spLocks noChangeArrowheads="1"/>
          </p:cNvSpPr>
          <p:nvPr/>
        </p:nvSpPr>
        <p:spPr bwMode="auto">
          <a:xfrm>
            <a:off x="685800" y="1419225"/>
            <a:ext cx="8001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600">
                <a:solidFill>
                  <a:schemeClr val="tx1"/>
                </a:solidFill>
                <a:latin typeface="Arial" charset="0"/>
              </a:rPr>
              <a:t>Profit-Sharing and Bonus Plans</a:t>
            </a:r>
          </a:p>
        </p:txBody>
      </p:sp>
    </p:spTree>
    <p:extLst>
      <p:ext uri="{BB962C8B-B14F-4D97-AF65-F5344CB8AC3E}">
        <p14:creationId xmlns:p14="http://schemas.microsoft.com/office/powerpoint/2010/main" val="8575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5800" y="1371600"/>
            <a:ext cx="79502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400">
                <a:solidFill>
                  <a:srgbClr val="800000"/>
                </a:solidFill>
                <a:latin typeface="Arial" charset="0"/>
              </a:rPr>
              <a:t>Provision</a:t>
            </a:r>
            <a:r>
              <a:rPr lang="en-US" b="0">
                <a:solidFill>
                  <a:schemeClr val="bg2"/>
                </a:solidFill>
                <a:latin typeface="Arial" charset="0"/>
              </a:rPr>
              <a:t> is a liability of uncertain timing or amount. </a:t>
            </a:r>
          </a:p>
          <a:p>
            <a:pPr algn="l">
              <a:lnSpc>
                <a:spcPct val="130000"/>
              </a:lnSpc>
              <a:spcBef>
                <a:spcPct val="50000"/>
              </a:spcBef>
            </a:pPr>
            <a:r>
              <a:rPr lang="en-US" b="0">
                <a:solidFill>
                  <a:schemeClr val="bg2"/>
                </a:solidFill>
                <a:latin typeface="Arial" charset="0"/>
              </a:rPr>
              <a:t>Reported either as </a:t>
            </a:r>
            <a:r>
              <a:rPr lang="en-US">
                <a:solidFill>
                  <a:schemeClr val="bg2"/>
                </a:solidFill>
                <a:latin typeface="Arial" charset="0"/>
              </a:rPr>
              <a:t>current or non-current</a:t>
            </a:r>
            <a:r>
              <a:rPr lang="en-US" b="0">
                <a:solidFill>
                  <a:schemeClr val="bg2"/>
                </a:solidFill>
                <a:latin typeface="Arial" charset="0"/>
              </a:rPr>
              <a:t> liability. </a:t>
            </a:r>
          </a:p>
          <a:p>
            <a:pPr algn="l">
              <a:lnSpc>
                <a:spcPct val="130000"/>
              </a:lnSpc>
              <a:spcBef>
                <a:spcPct val="50000"/>
              </a:spcBef>
            </a:pPr>
            <a:r>
              <a:rPr lang="en-US">
                <a:solidFill>
                  <a:schemeClr val="bg2"/>
                </a:solidFill>
                <a:latin typeface="Arial" charset="0"/>
              </a:rPr>
              <a:t>Common types</a:t>
            </a:r>
            <a:r>
              <a:rPr lang="en-US" b="0">
                <a:solidFill>
                  <a:schemeClr val="bg2"/>
                </a:solidFill>
                <a:latin typeface="Arial" charset="0"/>
              </a:rPr>
              <a:t> are </a:t>
            </a:r>
          </a:p>
          <a:p>
            <a:pPr lvl="1" algn="l">
              <a:lnSpc>
                <a:spcPct val="130000"/>
              </a:lnSpc>
              <a:spcBef>
                <a:spcPct val="50000"/>
              </a:spcBef>
              <a:buClr>
                <a:srgbClr val="800000"/>
              </a:buClr>
              <a:buSzPct val="80000"/>
              <a:buFont typeface="Arial" charset="0"/>
              <a:buChar char="►"/>
            </a:pPr>
            <a:r>
              <a:rPr lang="en-US" sz="2100" b="0">
                <a:solidFill>
                  <a:schemeClr val="bg2"/>
                </a:solidFill>
                <a:latin typeface="Arial" charset="0"/>
              </a:rPr>
              <a:t>Obligations related to litigation. </a:t>
            </a:r>
          </a:p>
          <a:p>
            <a:pPr lvl="1" algn="l">
              <a:lnSpc>
                <a:spcPct val="130000"/>
              </a:lnSpc>
              <a:spcBef>
                <a:spcPct val="50000"/>
              </a:spcBef>
              <a:buClr>
                <a:srgbClr val="800000"/>
              </a:buClr>
              <a:buSzPct val="80000"/>
              <a:buFont typeface="Arial" charset="0"/>
              <a:buChar char="►"/>
            </a:pPr>
            <a:r>
              <a:rPr lang="en-US" sz="2100" b="0">
                <a:solidFill>
                  <a:schemeClr val="bg2"/>
                </a:solidFill>
                <a:latin typeface="Arial" charset="0"/>
              </a:rPr>
              <a:t>Warrantees or product guarantees. </a:t>
            </a:r>
          </a:p>
          <a:p>
            <a:pPr lvl="1" algn="l">
              <a:lnSpc>
                <a:spcPct val="130000"/>
              </a:lnSpc>
              <a:spcBef>
                <a:spcPct val="50000"/>
              </a:spcBef>
              <a:buClr>
                <a:srgbClr val="800000"/>
              </a:buClr>
              <a:buSzPct val="80000"/>
              <a:buFont typeface="Arial" charset="0"/>
              <a:buChar char="►"/>
            </a:pPr>
            <a:r>
              <a:rPr lang="en-US" sz="2100" b="0">
                <a:solidFill>
                  <a:schemeClr val="bg2"/>
                </a:solidFill>
                <a:latin typeface="Arial" charset="0"/>
              </a:rPr>
              <a:t>Business restructurings.</a:t>
            </a:r>
          </a:p>
          <a:p>
            <a:pPr lvl="1" algn="l">
              <a:lnSpc>
                <a:spcPct val="130000"/>
              </a:lnSpc>
              <a:spcBef>
                <a:spcPct val="50000"/>
              </a:spcBef>
              <a:buClr>
                <a:srgbClr val="800000"/>
              </a:buClr>
              <a:buSzPct val="80000"/>
              <a:buFont typeface="Arial" charset="0"/>
              <a:buChar char="►"/>
            </a:pPr>
            <a:r>
              <a:rPr lang="en-US" sz="2100" b="0">
                <a:solidFill>
                  <a:schemeClr val="bg2"/>
                </a:solidFill>
                <a:latin typeface="Arial" charset="0"/>
              </a:rPr>
              <a:t>Environmental damage.</a:t>
            </a:r>
          </a:p>
        </p:txBody>
      </p:sp>
      <p:sp>
        <p:nvSpPr>
          <p:cNvPr id="121139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Provisions</a:t>
            </a:r>
          </a:p>
        </p:txBody>
      </p:sp>
      <p:sp>
        <p:nvSpPr>
          <p:cNvPr id="41988" name="Text Box 6"/>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41989" name="Rectangle 7"/>
          <p:cNvSpPr>
            <a:spLocks noChangeArrowheads="1"/>
          </p:cNvSpPr>
          <p:nvPr/>
        </p:nvSpPr>
        <p:spPr bwMode="auto">
          <a:xfrm>
            <a:off x="6172200" y="3276600"/>
            <a:ext cx="2209800" cy="2006600"/>
          </a:xfrm>
          <a:prstGeom prst="rect">
            <a:avLst/>
          </a:prstGeom>
          <a:solidFill>
            <a:srgbClr val="FFFF99"/>
          </a:solidFill>
          <a:ln w="19050" algn="ctr">
            <a:solidFill>
              <a:srgbClr val="800000"/>
            </a:solidFill>
            <a:miter lim="800000"/>
            <a:headEnd/>
            <a:tailEnd/>
          </a:ln>
        </p:spPr>
        <p:txBody>
          <a:bodyPr>
            <a:spAutoFit/>
          </a:bodyPr>
          <a:lstStyle/>
          <a:p>
            <a:pPr>
              <a:lnSpc>
                <a:spcPct val="115000"/>
              </a:lnSpc>
              <a:spcBef>
                <a:spcPct val="50000"/>
              </a:spcBef>
            </a:pPr>
            <a:r>
              <a:rPr lang="en-US" sz="1800">
                <a:solidFill>
                  <a:schemeClr val="bg2"/>
                </a:solidFill>
                <a:latin typeface="Arial" charset="0"/>
              </a:rPr>
              <a:t>Uncertainty about the timing or amount of the future expenditure required to settle the obligation.</a:t>
            </a:r>
          </a:p>
        </p:txBody>
      </p:sp>
    </p:spTree>
    <p:extLst>
      <p:ext uri="{BB962C8B-B14F-4D97-AF65-F5344CB8AC3E}">
        <p14:creationId xmlns:p14="http://schemas.microsoft.com/office/powerpoint/2010/main" val="421645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85800" y="1447800"/>
            <a:ext cx="7950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100" b="0">
                <a:solidFill>
                  <a:schemeClr val="bg2"/>
                </a:solidFill>
                <a:latin typeface="Arial" charset="0"/>
              </a:rPr>
              <a:t>Companies accrue an expense and related liability for a provision only if the following three conditions are met: </a:t>
            </a:r>
          </a:p>
          <a:p>
            <a:pPr lvl="1" algn="l">
              <a:lnSpc>
                <a:spcPct val="130000"/>
              </a:lnSpc>
              <a:spcBef>
                <a:spcPct val="50000"/>
              </a:spcBef>
              <a:buClr>
                <a:schemeClr val="tx1"/>
              </a:buClr>
              <a:buFont typeface="Arial" charset="0"/>
              <a:buAutoNum type="arabicPeriod"/>
            </a:pPr>
            <a:r>
              <a:rPr lang="en-US" sz="2100" b="0">
                <a:solidFill>
                  <a:schemeClr val="bg2"/>
                </a:solidFill>
                <a:latin typeface="Arial" charset="0"/>
              </a:rPr>
              <a:t>Warrantees or product guarantees. </a:t>
            </a:r>
          </a:p>
          <a:p>
            <a:pPr lvl="1" algn="l">
              <a:lnSpc>
                <a:spcPct val="130000"/>
              </a:lnSpc>
              <a:spcBef>
                <a:spcPct val="50000"/>
              </a:spcBef>
              <a:buClr>
                <a:schemeClr val="tx1"/>
              </a:buClr>
              <a:buFont typeface="Arial" charset="0"/>
              <a:buAutoNum type="arabicPeriod"/>
            </a:pPr>
            <a:r>
              <a:rPr lang="en-US" sz="2100" b="0">
                <a:solidFill>
                  <a:schemeClr val="bg2"/>
                </a:solidFill>
                <a:latin typeface="Arial" charset="0"/>
              </a:rPr>
              <a:t>Probable that an outflow of resources will be required to settle the obligation; and </a:t>
            </a:r>
          </a:p>
          <a:p>
            <a:pPr lvl="1" algn="l">
              <a:lnSpc>
                <a:spcPct val="130000"/>
              </a:lnSpc>
              <a:spcBef>
                <a:spcPct val="50000"/>
              </a:spcBef>
              <a:buClr>
                <a:schemeClr val="tx1"/>
              </a:buClr>
              <a:buFont typeface="Arial" charset="0"/>
              <a:buAutoNum type="arabicPeriod"/>
            </a:pPr>
            <a:r>
              <a:rPr lang="en-US" sz="2100" b="0">
                <a:solidFill>
                  <a:schemeClr val="bg2"/>
                </a:solidFill>
                <a:latin typeface="Arial" charset="0"/>
              </a:rPr>
              <a:t>A reliable estimate can be made.</a:t>
            </a:r>
          </a:p>
        </p:txBody>
      </p:sp>
      <p:sp>
        <p:nvSpPr>
          <p:cNvPr id="129843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Recognition of a Provision</a:t>
            </a:r>
          </a:p>
        </p:txBody>
      </p:sp>
      <p:sp>
        <p:nvSpPr>
          <p:cNvPr id="43012" name="Text Box 4"/>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226549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5800" y="1905000"/>
            <a:ext cx="815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000" b="0">
                <a:solidFill>
                  <a:schemeClr val="bg2"/>
                </a:solidFill>
                <a:latin typeface="Arial" charset="0"/>
              </a:rPr>
              <a:t>A reliable estimate of the amount of the obligation can be determined.</a:t>
            </a:r>
          </a:p>
        </p:txBody>
      </p:sp>
      <p:sp>
        <p:nvSpPr>
          <p:cNvPr id="1300483"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Recognition of a Provision</a:t>
            </a:r>
          </a:p>
        </p:txBody>
      </p:sp>
      <p:sp>
        <p:nvSpPr>
          <p:cNvPr id="44036" name="Text Box 4"/>
          <p:cNvSpPr txBox="1">
            <a:spLocks noChangeArrowheads="1"/>
          </p:cNvSpPr>
          <p:nvPr/>
        </p:nvSpPr>
        <p:spPr bwMode="auto">
          <a:xfrm>
            <a:off x="4572000" y="6445250"/>
            <a:ext cx="44196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44037" name="Text Box 5"/>
          <p:cNvSpPr txBox="1">
            <a:spLocks noChangeArrowheads="1"/>
          </p:cNvSpPr>
          <p:nvPr/>
        </p:nvSpPr>
        <p:spPr bwMode="auto">
          <a:xfrm>
            <a:off x="685800" y="12954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Recognition Examples</a:t>
            </a:r>
          </a:p>
        </p:txBody>
      </p:sp>
      <p:pic>
        <p:nvPicPr>
          <p:cNvPr id="440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43188"/>
            <a:ext cx="81534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1300487" name="Rectangle 7"/>
          <p:cNvSpPr>
            <a:spLocks noChangeArrowheads="1"/>
          </p:cNvSpPr>
          <p:nvPr/>
        </p:nvSpPr>
        <p:spPr bwMode="auto">
          <a:xfrm>
            <a:off x="2057400" y="5661025"/>
            <a:ext cx="6248400" cy="228600"/>
          </a:xfrm>
          <a:prstGeom prst="rect">
            <a:avLst/>
          </a:prstGeom>
          <a:solidFill>
            <a:schemeClr val="bg1"/>
          </a:solidFill>
          <a:ln w="19050" cap="sq">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4040" name="Rectangle 8"/>
          <p:cNvSpPr>
            <a:spLocks noChangeArrowheads="1"/>
          </p:cNvSpPr>
          <p:nvPr/>
        </p:nvSpPr>
        <p:spPr bwMode="auto">
          <a:xfrm>
            <a:off x="6781800" y="2514600"/>
            <a:ext cx="1371600" cy="287338"/>
          </a:xfrm>
          <a:prstGeom prst="rect">
            <a:avLst/>
          </a:prstGeom>
          <a:solidFill>
            <a:schemeClr val="bg1"/>
          </a:solidFill>
          <a:ln w="12700" cap="sq">
            <a:solidFill>
              <a:srgbClr val="008000"/>
            </a:solidFill>
            <a:miter lim="800000"/>
            <a:headEnd/>
            <a:tailEnd/>
          </a:ln>
        </p:spPr>
        <p:txBody>
          <a:bodyPr>
            <a:spAutoFit/>
          </a:bodyPr>
          <a:lstStyle/>
          <a:p>
            <a:r>
              <a:rPr lang="en-US" sz="1200">
                <a:solidFill>
                  <a:srgbClr val="CC0000"/>
                </a:solidFill>
                <a:latin typeface="Arial" charset="0"/>
              </a:rPr>
              <a:t>Illustration 13-4</a:t>
            </a:r>
            <a:endParaRPr lang="en-US" sz="1200">
              <a:latin typeface="Arial" charset="0"/>
            </a:endParaRPr>
          </a:p>
        </p:txBody>
      </p:sp>
    </p:spTree>
    <p:extLst>
      <p:ext uri="{BB962C8B-B14F-4D97-AF65-F5344CB8AC3E}">
        <p14:creationId xmlns:p14="http://schemas.microsoft.com/office/powerpoint/2010/main" val="168263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300487"/>
                                        </p:tgtEl>
                                      </p:cBhvr>
                                    </p:animEffect>
                                    <p:set>
                                      <p:cBhvr>
                                        <p:cTn id="7" dur="1" fill="hold">
                                          <p:stCondLst>
                                            <p:cond delay="499"/>
                                          </p:stCondLst>
                                        </p:cTn>
                                        <p:tgtEl>
                                          <p:spTgt spid="13004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8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85800" y="1938338"/>
            <a:ext cx="78486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100">
                <a:solidFill>
                  <a:srgbClr val="800000"/>
                </a:solidFill>
                <a:latin typeface="Arial" charset="0"/>
              </a:rPr>
              <a:t>Constructive obligation</a:t>
            </a:r>
            <a:r>
              <a:rPr lang="en-US" sz="2100" b="0">
                <a:solidFill>
                  <a:schemeClr val="bg2"/>
                </a:solidFill>
                <a:latin typeface="Arial" charset="0"/>
              </a:rPr>
              <a:t> is an obligation that derives from a company’s actions where:</a:t>
            </a:r>
          </a:p>
          <a:p>
            <a:pPr lvl="1" algn="l">
              <a:lnSpc>
                <a:spcPct val="130000"/>
              </a:lnSpc>
              <a:spcBef>
                <a:spcPct val="50000"/>
              </a:spcBef>
              <a:buFontTx/>
              <a:buAutoNum type="arabicPeriod"/>
            </a:pPr>
            <a:r>
              <a:rPr lang="en-US" sz="2000" b="0">
                <a:solidFill>
                  <a:schemeClr val="bg2"/>
                </a:solidFill>
                <a:latin typeface="Arial" charset="0"/>
              </a:rPr>
              <a:t>By an established pattern of past practice, published policies, or a sufficiently specific current statement, the company has indicated to other parties that it will accept certain responsibilities; and </a:t>
            </a:r>
          </a:p>
          <a:p>
            <a:pPr lvl="1" algn="l">
              <a:lnSpc>
                <a:spcPct val="130000"/>
              </a:lnSpc>
              <a:spcBef>
                <a:spcPct val="50000"/>
              </a:spcBef>
              <a:buFontTx/>
              <a:buAutoNum type="arabicPeriod"/>
            </a:pPr>
            <a:r>
              <a:rPr lang="en-US" sz="2000" b="0">
                <a:solidFill>
                  <a:schemeClr val="bg2"/>
                </a:solidFill>
                <a:latin typeface="Arial" charset="0"/>
              </a:rPr>
              <a:t>As a result, the company has created a valid expectation on the part of those other parties that it will discharge those responsibilities.</a:t>
            </a:r>
          </a:p>
        </p:txBody>
      </p:sp>
      <p:sp>
        <p:nvSpPr>
          <p:cNvPr id="130253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Recognition of a Provision</a:t>
            </a:r>
          </a:p>
        </p:txBody>
      </p:sp>
      <p:sp>
        <p:nvSpPr>
          <p:cNvPr id="45060" name="Text Box 5"/>
          <p:cNvSpPr txBox="1">
            <a:spLocks noChangeArrowheads="1"/>
          </p:cNvSpPr>
          <p:nvPr/>
        </p:nvSpPr>
        <p:spPr bwMode="auto">
          <a:xfrm>
            <a:off x="685800" y="12954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Recognition Examples</a:t>
            </a:r>
          </a:p>
        </p:txBody>
      </p:sp>
      <p:sp>
        <p:nvSpPr>
          <p:cNvPr id="45061" name="Text Box 8"/>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133850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36838"/>
            <a:ext cx="81534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46083" name="Text Box 2"/>
          <p:cNvSpPr txBox="1">
            <a:spLocks noChangeArrowheads="1"/>
          </p:cNvSpPr>
          <p:nvPr/>
        </p:nvSpPr>
        <p:spPr bwMode="auto">
          <a:xfrm>
            <a:off x="685800" y="1905000"/>
            <a:ext cx="815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000" b="0">
                <a:solidFill>
                  <a:schemeClr val="bg2"/>
                </a:solidFill>
                <a:latin typeface="Arial" charset="0"/>
              </a:rPr>
              <a:t>A reliable estimate of the amount of the obligation can be determined.</a:t>
            </a:r>
          </a:p>
        </p:txBody>
      </p:sp>
      <p:sp>
        <p:nvSpPr>
          <p:cNvPr id="130457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Recognition of a Provision</a:t>
            </a:r>
          </a:p>
        </p:txBody>
      </p:sp>
      <p:sp>
        <p:nvSpPr>
          <p:cNvPr id="46085" name="Text Box 4"/>
          <p:cNvSpPr txBox="1">
            <a:spLocks noChangeArrowheads="1"/>
          </p:cNvSpPr>
          <p:nvPr/>
        </p:nvSpPr>
        <p:spPr bwMode="auto">
          <a:xfrm>
            <a:off x="4572000" y="6445250"/>
            <a:ext cx="44196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46086" name="Text Box 5"/>
          <p:cNvSpPr txBox="1">
            <a:spLocks noChangeArrowheads="1"/>
          </p:cNvSpPr>
          <p:nvPr/>
        </p:nvSpPr>
        <p:spPr bwMode="auto">
          <a:xfrm>
            <a:off x="685800" y="12954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Recognition Examples</a:t>
            </a:r>
          </a:p>
        </p:txBody>
      </p:sp>
      <p:sp>
        <p:nvSpPr>
          <p:cNvPr id="1304583" name="Rectangle 7"/>
          <p:cNvSpPr>
            <a:spLocks noChangeArrowheads="1"/>
          </p:cNvSpPr>
          <p:nvPr/>
        </p:nvSpPr>
        <p:spPr bwMode="auto">
          <a:xfrm>
            <a:off x="2057400" y="5419725"/>
            <a:ext cx="6248400" cy="228600"/>
          </a:xfrm>
          <a:prstGeom prst="rect">
            <a:avLst/>
          </a:prstGeom>
          <a:solidFill>
            <a:schemeClr val="bg1"/>
          </a:solidFill>
          <a:ln w="19050" cap="sq">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6088" name="Rectangle 9"/>
          <p:cNvSpPr>
            <a:spLocks noChangeArrowheads="1"/>
          </p:cNvSpPr>
          <p:nvPr/>
        </p:nvSpPr>
        <p:spPr bwMode="auto">
          <a:xfrm>
            <a:off x="6781800" y="2514600"/>
            <a:ext cx="1371600" cy="287338"/>
          </a:xfrm>
          <a:prstGeom prst="rect">
            <a:avLst/>
          </a:prstGeom>
          <a:solidFill>
            <a:schemeClr val="bg1"/>
          </a:solidFill>
          <a:ln w="12700" cap="sq">
            <a:solidFill>
              <a:srgbClr val="008000"/>
            </a:solidFill>
            <a:miter lim="800000"/>
            <a:headEnd/>
            <a:tailEnd/>
          </a:ln>
        </p:spPr>
        <p:txBody>
          <a:bodyPr>
            <a:spAutoFit/>
          </a:bodyPr>
          <a:lstStyle/>
          <a:p>
            <a:r>
              <a:rPr lang="en-US" sz="1200">
                <a:solidFill>
                  <a:srgbClr val="CC0000"/>
                </a:solidFill>
                <a:latin typeface="Arial" charset="0"/>
              </a:rPr>
              <a:t>Illustration 13-5</a:t>
            </a:r>
            <a:endParaRPr lang="en-US" sz="1200">
              <a:latin typeface="Arial" charset="0"/>
            </a:endParaRPr>
          </a:p>
        </p:txBody>
      </p:sp>
    </p:spTree>
    <p:extLst>
      <p:ext uri="{BB962C8B-B14F-4D97-AF65-F5344CB8AC3E}">
        <p14:creationId xmlns:p14="http://schemas.microsoft.com/office/powerpoint/2010/main" val="3798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304583"/>
                                        </p:tgtEl>
                                      </p:cBhvr>
                                    </p:animEffect>
                                    <p:set>
                                      <p:cBhvr>
                                        <p:cTn id="7" dur="1" fill="hold">
                                          <p:stCondLst>
                                            <p:cond delay="499"/>
                                          </p:stCondLst>
                                        </p:cTn>
                                        <p:tgtEl>
                                          <p:spTgt spid="13045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8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32075"/>
            <a:ext cx="81534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47107" name="Text Box 3"/>
          <p:cNvSpPr txBox="1">
            <a:spLocks noChangeArrowheads="1"/>
          </p:cNvSpPr>
          <p:nvPr/>
        </p:nvSpPr>
        <p:spPr bwMode="auto">
          <a:xfrm>
            <a:off x="685800" y="1905000"/>
            <a:ext cx="815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50000"/>
              </a:spcBef>
            </a:pPr>
            <a:r>
              <a:rPr lang="en-US" sz="2000" b="0">
                <a:solidFill>
                  <a:schemeClr val="bg2"/>
                </a:solidFill>
                <a:latin typeface="Arial" charset="0"/>
              </a:rPr>
              <a:t>A reliable estimate of the amount of the obligation can be determined.</a:t>
            </a:r>
          </a:p>
        </p:txBody>
      </p:sp>
      <p:sp>
        <p:nvSpPr>
          <p:cNvPr id="130867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Recognition of a Provision</a:t>
            </a:r>
          </a:p>
        </p:txBody>
      </p:sp>
      <p:sp>
        <p:nvSpPr>
          <p:cNvPr id="47109" name="Text Box 5"/>
          <p:cNvSpPr txBox="1">
            <a:spLocks noChangeArrowheads="1"/>
          </p:cNvSpPr>
          <p:nvPr/>
        </p:nvSpPr>
        <p:spPr bwMode="auto">
          <a:xfrm>
            <a:off x="4572000" y="6445250"/>
            <a:ext cx="44196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47110" name="Text Box 6"/>
          <p:cNvSpPr txBox="1">
            <a:spLocks noChangeArrowheads="1"/>
          </p:cNvSpPr>
          <p:nvPr/>
        </p:nvSpPr>
        <p:spPr bwMode="auto">
          <a:xfrm>
            <a:off x="685800" y="12954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Recognition Examples</a:t>
            </a:r>
          </a:p>
        </p:txBody>
      </p:sp>
      <p:sp>
        <p:nvSpPr>
          <p:cNvPr id="47111" name="Rectangle 8"/>
          <p:cNvSpPr>
            <a:spLocks noChangeArrowheads="1"/>
          </p:cNvSpPr>
          <p:nvPr/>
        </p:nvSpPr>
        <p:spPr bwMode="auto">
          <a:xfrm>
            <a:off x="6781800" y="2514600"/>
            <a:ext cx="1371600" cy="287338"/>
          </a:xfrm>
          <a:prstGeom prst="rect">
            <a:avLst/>
          </a:prstGeom>
          <a:solidFill>
            <a:schemeClr val="bg1"/>
          </a:solidFill>
          <a:ln w="12700" cap="sq">
            <a:solidFill>
              <a:srgbClr val="008000"/>
            </a:solidFill>
            <a:miter lim="800000"/>
            <a:headEnd/>
            <a:tailEnd/>
          </a:ln>
        </p:spPr>
        <p:txBody>
          <a:bodyPr>
            <a:spAutoFit/>
          </a:bodyPr>
          <a:lstStyle/>
          <a:p>
            <a:r>
              <a:rPr lang="en-US" sz="1200">
                <a:solidFill>
                  <a:srgbClr val="CC0000"/>
                </a:solidFill>
                <a:latin typeface="Arial" charset="0"/>
              </a:rPr>
              <a:t>Illustration 13-6</a:t>
            </a:r>
            <a:endParaRPr lang="en-US" sz="1200">
              <a:latin typeface="Arial" charset="0"/>
            </a:endParaRPr>
          </a:p>
        </p:txBody>
      </p:sp>
      <p:sp>
        <p:nvSpPr>
          <p:cNvPr id="1308682" name="Rectangle 10"/>
          <p:cNvSpPr>
            <a:spLocks noChangeArrowheads="1"/>
          </p:cNvSpPr>
          <p:nvPr/>
        </p:nvSpPr>
        <p:spPr bwMode="auto">
          <a:xfrm>
            <a:off x="1066800" y="5167313"/>
            <a:ext cx="7086600" cy="762000"/>
          </a:xfrm>
          <a:prstGeom prst="rect">
            <a:avLst/>
          </a:prstGeom>
          <a:solidFill>
            <a:schemeClr val="bg1"/>
          </a:solidFill>
          <a:ln w="19050" cap="sq">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2603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308682"/>
                                        </p:tgtEl>
                                      </p:cBhvr>
                                    </p:animEffect>
                                    <p:set>
                                      <p:cBhvr>
                                        <p:cTn id="7" dur="1" fill="hold">
                                          <p:stCondLst>
                                            <p:cond delay="499"/>
                                          </p:stCondLst>
                                        </p:cTn>
                                        <p:tgtEl>
                                          <p:spTgt spid="1308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8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85800" y="1460500"/>
            <a:ext cx="77724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tabLst>
                <a:tab pos="228600" algn="l"/>
              </a:tabLst>
              <a:defRPr sz="2200" b="1">
                <a:solidFill>
                  <a:schemeClr val="folHlink"/>
                </a:solidFill>
                <a:latin typeface="Comic Sans MS" pitchFamily="66" charset="0"/>
              </a:defRPr>
            </a:lvl1pPr>
            <a:lvl2pPr marL="742950" indent="-285750">
              <a:tabLst>
                <a:tab pos="228600" algn="l"/>
              </a:tabLst>
              <a:defRPr sz="2200" b="1">
                <a:solidFill>
                  <a:schemeClr val="folHlink"/>
                </a:solidFill>
                <a:latin typeface="Comic Sans MS" pitchFamily="66" charset="0"/>
              </a:defRPr>
            </a:lvl2pPr>
            <a:lvl3pPr marL="1143000" indent="-228600">
              <a:tabLst>
                <a:tab pos="228600" algn="l"/>
              </a:tabLst>
              <a:defRPr sz="2200" b="1">
                <a:solidFill>
                  <a:schemeClr val="folHlink"/>
                </a:solidFill>
                <a:latin typeface="Comic Sans MS" pitchFamily="66" charset="0"/>
              </a:defRPr>
            </a:lvl3pPr>
            <a:lvl4pPr marL="1600200" indent="-228600">
              <a:tabLst>
                <a:tab pos="228600" algn="l"/>
              </a:tabLst>
              <a:defRPr sz="2200" b="1">
                <a:solidFill>
                  <a:schemeClr val="folHlink"/>
                </a:solidFill>
                <a:latin typeface="Comic Sans MS" pitchFamily="66" charset="0"/>
              </a:defRPr>
            </a:lvl4pPr>
            <a:lvl5pPr marL="2057400" indent="-228600">
              <a:tabLst>
                <a:tab pos="228600" algn="l"/>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9pPr>
          </a:lstStyle>
          <a:p>
            <a:pPr algn="l">
              <a:lnSpc>
                <a:spcPct val="130000"/>
              </a:lnSpc>
              <a:spcBef>
                <a:spcPct val="50000"/>
              </a:spcBef>
            </a:pPr>
            <a:r>
              <a:rPr lang="en-US" sz="2300">
                <a:solidFill>
                  <a:schemeClr val="bg2"/>
                </a:solidFill>
                <a:latin typeface="Arial" charset="0"/>
              </a:rPr>
              <a:t>How does a company determine the amount to report for a provision?</a:t>
            </a:r>
          </a:p>
          <a:p>
            <a:pPr algn="l">
              <a:lnSpc>
                <a:spcPct val="130000"/>
              </a:lnSpc>
              <a:spcBef>
                <a:spcPct val="50000"/>
              </a:spcBef>
            </a:pPr>
            <a:r>
              <a:rPr lang="en-US" sz="2100">
                <a:solidFill>
                  <a:srgbClr val="800000"/>
                </a:solidFill>
                <a:latin typeface="Arial" charset="0"/>
              </a:rPr>
              <a:t>IFRS</a:t>
            </a:r>
            <a:r>
              <a:rPr lang="en-US" sz="2100" b="0">
                <a:solidFill>
                  <a:schemeClr val="bg2"/>
                </a:solidFill>
                <a:latin typeface="Arial" charset="0"/>
              </a:rPr>
              <a:t>: </a:t>
            </a:r>
          </a:p>
          <a:p>
            <a:pPr algn="l">
              <a:lnSpc>
                <a:spcPct val="130000"/>
              </a:lnSpc>
              <a:spcBef>
                <a:spcPct val="50000"/>
              </a:spcBef>
            </a:pPr>
            <a:r>
              <a:rPr lang="en-US" sz="2100" b="0">
                <a:solidFill>
                  <a:schemeClr val="bg2"/>
                </a:solidFill>
                <a:latin typeface="Arial" charset="0"/>
              </a:rPr>
              <a:t>	Amount recognized should be the </a:t>
            </a:r>
            <a:r>
              <a:rPr lang="en-US" sz="2100">
                <a:solidFill>
                  <a:schemeClr val="bg2"/>
                </a:solidFill>
                <a:latin typeface="Arial" charset="0"/>
              </a:rPr>
              <a:t>best estimate</a:t>
            </a:r>
            <a:r>
              <a:rPr lang="en-US" sz="2100" b="0">
                <a:solidFill>
                  <a:schemeClr val="bg2"/>
                </a:solidFill>
                <a:latin typeface="Arial" charset="0"/>
              </a:rPr>
              <a:t> of the 	expenditure required to settle the present obligation. </a:t>
            </a:r>
          </a:p>
          <a:p>
            <a:pPr algn="l">
              <a:lnSpc>
                <a:spcPct val="130000"/>
              </a:lnSpc>
              <a:spcBef>
                <a:spcPct val="50000"/>
              </a:spcBef>
            </a:pPr>
            <a:r>
              <a:rPr lang="en-US" sz="2100" b="0">
                <a:solidFill>
                  <a:schemeClr val="bg2"/>
                </a:solidFill>
                <a:latin typeface="Arial" charset="0"/>
              </a:rPr>
              <a:t>	</a:t>
            </a:r>
            <a:r>
              <a:rPr lang="en-US" sz="2100">
                <a:solidFill>
                  <a:schemeClr val="bg2"/>
                </a:solidFill>
                <a:latin typeface="Arial" charset="0"/>
              </a:rPr>
              <a:t>Best 	estimate</a:t>
            </a:r>
            <a:r>
              <a:rPr lang="en-US" sz="2100" b="0">
                <a:solidFill>
                  <a:schemeClr val="bg2"/>
                </a:solidFill>
                <a:latin typeface="Arial" charset="0"/>
              </a:rPr>
              <a:t> represents the amount that a company would 	pay to settle the obligation at the statement of financial 	position date.</a:t>
            </a:r>
          </a:p>
        </p:txBody>
      </p:sp>
      <p:sp>
        <p:nvSpPr>
          <p:cNvPr id="1310724"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Measurement of Provisions</a:t>
            </a:r>
          </a:p>
        </p:txBody>
      </p:sp>
      <p:sp>
        <p:nvSpPr>
          <p:cNvPr id="48132" name="Text Box 9"/>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31330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85800" y="2009775"/>
            <a:ext cx="81534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tabLst>
                <a:tab pos="228600" algn="l"/>
              </a:tabLst>
              <a:defRPr sz="2200" b="1">
                <a:solidFill>
                  <a:schemeClr val="folHlink"/>
                </a:solidFill>
                <a:latin typeface="Comic Sans MS" pitchFamily="66" charset="0"/>
              </a:defRPr>
            </a:lvl1pPr>
            <a:lvl2pPr marL="742950" indent="-285750">
              <a:tabLst>
                <a:tab pos="228600" algn="l"/>
              </a:tabLst>
              <a:defRPr sz="2200" b="1">
                <a:solidFill>
                  <a:schemeClr val="folHlink"/>
                </a:solidFill>
                <a:latin typeface="Comic Sans MS" pitchFamily="66" charset="0"/>
              </a:defRPr>
            </a:lvl2pPr>
            <a:lvl3pPr marL="1143000" indent="-228600">
              <a:tabLst>
                <a:tab pos="228600" algn="l"/>
              </a:tabLst>
              <a:defRPr sz="2200" b="1">
                <a:solidFill>
                  <a:schemeClr val="folHlink"/>
                </a:solidFill>
                <a:latin typeface="Comic Sans MS" pitchFamily="66" charset="0"/>
              </a:defRPr>
            </a:lvl3pPr>
            <a:lvl4pPr marL="1600200" indent="-228600">
              <a:tabLst>
                <a:tab pos="228600" algn="l"/>
              </a:tabLst>
              <a:defRPr sz="2200" b="1">
                <a:solidFill>
                  <a:schemeClr val="folHlink"/>
                </a:solidFill>
                <a:latin typeface="Comic Sans MS" pitchFamily="66" charset="0"/>
              </a:defRPr>
            </a:lvl4pPr>
            <a:lvl5pPr marL="2057400" indent="-228600">
              <a:tabLst>
                <a:tab pos="228600" algn="l"/>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9pPr>
          </a:lstStyle>
          <a:p>
            <a:pPr algn="l">
              <a:lnSpc>
                <a:spcPct val="130000"/>
              </a:lnSpc>
              <a:spcBef>
                <a:spcPct val="50000"/>
              </a:spcBef>
            </a:pPr>
            <a:r>
              <a:rPr lang="en-US" sz="2100" b="0">
                <a:solidFill>
                  <a:schemeClr val="bg2"/>
                </a:solidFill>
                <a:latin typeface="Arial" charset="0"/>
              </a:rPr>
              <a:t>Management must use judgment, based on past or similar transactions, discussions with experts, and any other pertinent information.</a:t>
            </a:r>
          </a:p>
        </p:txBody>
      </p:sp>
      <p:sp>
        <p:nvSpPr>
          <p:cNvPr id="131277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Measurement of Provisions</a:t>
            </a:r>
          </a:p>
        </p:txBody>
      </p:sp>
      <p:sp>
        <p:nvSpPr>
          <p:cNvPr id="49156" name="Text Box 4"/>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Measurement Examples</a:t>
            </a:r>
          </a:p>
        </p:txBody>
      </p:sp>
      <p:sp>
        <p:nvSpPr>
          <p:cNvPr id="49157" name="Text Box 5"/>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49158" name="Rectangle 6"/>
          <p:cNvSpPr>
            <a:spLocks noChangeArrowheads="1"/>
          </p:cNvSpPr>
          <p:nvPr/>
        </p:nvSpPr>
        <p:spPr bwMode="auto">
          <a:xfrm>
            <a:off x="762000" y="3657600"/>
            <a:ext cx="7620000" cy="2368550"/>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lnSpc>
                <a:spcPct val="130000"/>
              </a:lnSpc>
              <a:spcBef>
                <a:spcPct val="50000"/>
              </a:spcBef>
              <a:tabLst>
                <a:tab pos="1028700" algn="l"/>
              </a:tabLst>
            </a:pPr>
            <a:r>
              <a:rPr lang="en-US" sz="1900">
                <a:solidFill>
                  <a:srgbClr val="800000"/>
                </a:solidFill>
                <a:latin typeface="Arial" charset="0"/>
              </a:rPr>
              <a:t>	Toyota warranties.</a:t>
            </a:r>
            <a:r>
              <a:rPr lang="en-US" sz="1900" b="0">
                <a:solidFill>
                  <a:schemeClr val="bg2"/>
                </a:solidFill>
                <a:latin typeface="Arial" charset="0"/>
              </a:rPr>
              <a:t> Toyota might determine that 80 	percent of its cars will not have any warranty cost, 12 percent will have substantial costs, and 8 percent will have a much smaller cost. In this case, by weighting all the possible outcomes by their associated probabilities, Toyota arrives at an expected value for its warranty liability.</a:t>
            </a:r>
          </a:p>
        </p:txBody>
      </p:sp>
      <p:pic>
        <p:nvPicPr>
          <p:cNvPr id="4915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263" y="3846513"/>
            <a:ext cx="7191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173530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1447800"/>
            <a:ext cx="8305800" cy="4876800"/>
          </a:xfrm>
          <a:noFill/>
          <a:extLst>
            <a:ext uri="{909E8E84-426E-40DD-AFC4-6F175D3DCCD1}">
              <a14:hiddenFill xmlns:a14="http://schemas.microsoft.com/office/drawing/2010/main">
                <a:solidFill>
                  <a:srgbClr val="FFFFFF"/>
                </a:solidFill>
              </a14:hiddenFill>
            </a:ext>
          </a:extLst>
        </p:spPr>
        <p:txBody>
          <a:bodyPr lIns="90488" tIns="44450" rIns="90488" bIns="44450"/>
          <a:lstStyle/>
          <a:p>
            <a:pPr marL="533400" indent="-533400">
              <a:lnSpc>
                <a:spcPct val="115000"/>
              </a:lnSpc>
              <a:spcBef>
                <a:spcPct val="70000"/>
              </a:spcBef>
              <a:buClr>
                <a:srgbClr val="A50021"/>
              </a:buClr>
              <a:buSzTx/>
              <a:buFont typeface="Wingdings" pitchFamily="2" charset="2"/>
              <a:buAutoNum type="arabicPeriod"/>
            </a:pPr>
            <a:r>
              <a:rPr lang="en-US" sz="2100" b="0" smtClean="0">
                <a:effectLst/>
              </a:rPr>
              <a:t>Describe the nature, type, and valuation of current liabilities.</a:t>
            </a:r>
          </a:p>
          <a:p>
            <a:pPr marL="533400" indent="-533400">
              <a:lnSpc>
                <a:spcPct val="115000"/>
              </a:lnSpc>
              <a:spcBef>
                <a:spcPct val="70000"/>
              </a:spcBef>
              <a:buClr>
                <a:srgbClr val="A50021"/>
              </a:buClr>
              <a:buSzTx/>
              <a:buFont typeface="Wingdings" pitchFamily="2" charset="2"/>
              <a:buAutoNum type="arabicPeriod"/>
            </a:pPr>
            <a:r>
              <a:rPr lang="en-US" sz="2100" b="0" smtClean="0">
                <a:effectLst/>
              </a:rPr>
              <a:t>Explain the classification issues of short-term debt expected to be refinanced.</a:t>
            </a:r>
          </a:p>
          <a:p>
            <a:pPr marL="533400" indent="-533400">
              <a:lnSpc>
                <a:spcPct val="115000"/>
              </a:lnSpc>
              <a:spcBef>
                <a:spcPct val="70000"/>
              </a:spcBef>
              <a:buClr>
                <a:srgbClr val="A50021"/>
              </a:buClr>
              <a:buSzTx/>
              <a:buFont typeface="Wingdings" pitchFamily="2" charset="2"/>
              <a:buAutoNum type="arabicPeriod"/>
            </a:pPr>
            <a:r>
              <a:rPr lang="en-US" sz="2100" b="0" smtClean="0">
                <a:effectLst/>
              </a:rPr>
              <a:t>Identify types of employee-related liabilities.</a:t>
            </a:r>
          </a:p>
          <a:p>
            <a:pPr marL="533400" indent="-533400">
              <a:lnSpc>
                <a:spcPct val="115000"/>
              </a:lnSpc>
              <a:spcBef>
                <a:spcPct val="70000"/>
              </a:spcBef>
              <a:buClr>
                <a:srgbClr val="A50021"/>
              </a:buClr>
              <a:buSzTx/>
              <a:buFont typeface="Wingdings" pitchFamily="2" charset="2"/>
              <a:buAutoNum type="arabicPeriod"/>
            </a:pPr>
            <a:r>
              <a:rPr lang="en-US" sz="2100" b="0" smtClean="0">
                <a:effectLst/>
              </a:rPr>
              <a:t>Explain the accounting for different types of provisions.</a:t>
            </a:r>
          </a:p>
          <a:p>
            <a:pPr marL="533400" indent="-533400">
              <a:lnSpc>
                <a:spcPct val="115000"/>
              </a:lnSpc>
              <a:spcBef>
                <a:spcPct val="70000"/>
              </a:spcBef>
              <a:buClr>
                <a:srgbClr val="A50021"/>
              </a:buClr>
              <a:buSzTx/>
              <a:buFont typeface="Wingdings" pitchFamily="2" charset="2"/>
              <a:buAutoNum type="arabicPeriod"/>
            </a:pPr>
            <a:r>
              <a:rPr lang="en-US" sz="2100" b="0" smtClean="0">
                <a:effectLst/>
              </a:rPr>
              <a:t>Identify the criteria used to account for and disclose contingent liabilities and assets.</a:t>
            </a:r>
          </a:p>
          <a:p>
            <a:pPr marL="533400" indent="-533400">
              <a:lnSpc>
                <a:spcPct val="115000"/>
              </a:lnSpc>
              <a:spcBef>
                <a:spcPct val="70000"/>
              </a:spcBef>
              <a:buClr>
                <a:srgbClr val="A50021"/>
              </a:buClr>
              <a:buSzTx/>
              <a:buFont typeface="Wingdings" pitchFamily="2" charset="2"/>
              <a:buAutoNum type="arabicPeriod"/>
            </a:pPr>
            <a:r>
              <a:rPr lang="en-US" sz="2100" b="0" smtClean="0">
                <a:effectLst/>
              </a:rPr>
              <a:t>Indicate how to present and analyze liability-related information.</a:t>
            </a:r>
          </a:p>
        </p:txBody>
      </p:sp>
      <p:sp>
        <p:nvSpPr>
          <p:cNvPr id="130063" name="Rectangle 15"/>
          <p:cNvSpPr>
            <a:spLocks noGrp="1" noChangeArrowheads="1"/>
          </p:cNvSpPr>
          <p:nvPr>
            <p:ph type="title"/>
          </p:nvPr>
        </p:nvSpPr>
        <p:spPr bwMode="auto">
          <a:xfrm>
            <a:off x="457200" y="457200"/>
            <a:ext cx="8216900" cy="560388"/>
          </a:xfrm>
          <a:solidFill>
            <a:srgbClr val="336699"/>
          </a:solidFill>
          <a:ln w="12700" cap="flat"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Learning Objectives</a:t>
            </a:r>
          </a:p>
        </p:txBody>
      </p:sp>
    </p:spTree>
    <p:extLst>
      <p:ext uri="{BB962C8B-B14F-4D97-AF65-F5344CB8AC3E}">
        <p14:creationId xmlns:p14="http://schemas.microsoft.com/office/powerpoint/2010/main" val="4176880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85800" y="2009775"/>
            <a:ext cx="81534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tabLst>
                <a:tab pos="228600" algn="l"/>
              </a:tabLst>
              <a:defRPr sz="2200" b="1">
                <a:solidFill>
                  <a:schemeClr val="folHlink"/>
                </a:solidFill>
                <a:latin typeface="Comic Sans MS" pitchFamily="66" charset="0"/>
              </a:defRPr>
            </a:lvl1pPr>
            <a:lvl2pPr marL="742950" indent="-285750">
              <a:tabLst>
                <a:tab pos="228600" algn="l"/>
              </a:tabLst>
              <a:defRPr sz="2200" b="1">
                <a:solidFill>
                  <a:schemeClr val="folHlink"/>
                </a:solidFill>
                <a:latin typeface="Comic Sans MS" pitchFamily="66" charset="0"/>
              </a:defRPr>
            </a:lvl2pPr>
            <a:lvl3pPr marL="1143000" indent="-228600">
              <a:tabLst>
                <a:tab pos="228600" algn="l"/>
              </a:tabLst>
              <a:defRPr sz="2200" b="1">
                <a:solidFill>
                  <a:schemeClr val="folHlink"/>
                </a:solidFill>
                <a:latin typeface="Comic Sans MS" pitchFamily="66" charset="0"/>
              </a:defRPr>
            </a:lvl3pPr>
            <a:lvl4pPr marL="1600200" indent="-228600">
              <a:tabLst>
                <a:tab pos="228600" algn="l"/>
              </a:tabLst>
              <a:defRPr sz="2200" b="1">
                <a:solidFill>
                  <a:schemeClr val="folHlink"/>
                </a:solidFill>
                <a:latin typeface="Comic Sans MS" pitchFamily="66" charset="0"/>
              </a:defRPr>
            </a:lvl4pPr>
            <a:lvl5pPr marL="2057400" indent="-228600">
              <a:tabLst>
                <a:tab pos="228600" algn="l"/>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9pPr>
          </a:lstStyle>
          <a:p>
            <a:pPr algn="l">
              <a:lnSpc>
                <a:spcPct val="130000"/>
              </a:lnSpc>
              <a:spcBef>
                <a:spcPct val="50000"/>
              </a:spcBef>
            </a:pPr>
            <a:r>
              <a:rPr lang="en-US" sz="2100" b="0">
                <a:solidFill>
                  <a:schemeClr val="bg2"/>
                </a:solidFill>
                <a:latin typeface="Arial" charset="0"/>
              </a:rPr>
              <a:t>Management must use judgment, based on past or similar transactions, discussions with experts, and any other pertinent information.</a:t>
            </a:r>
          </a:p>
        </p:txBody>
      </p:sp>
      <p:sp>
        <p:nvSpPr>
          <p:cNvPr id="131481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Measurement of Provisions</a:t>
            </a:r>
          </a:p>
        </p:txBody>
      </p:sp>
      <p:sp>
        <p:nvSpPr>
          <p:cNvPr id="50180" name="Text Box 4"/>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Measurement Examples</a:t>
            </a:r>
          </a:p>
        </p:txBody>
      </p:sp>
      <p:sp>
        <p:nvSpPr>
          <p:cNvPr id="50181" name="Text Box 5"/>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50182" name="Rectangle 6"/>
          <p:cNvSpPr>
            <a:spLocks noChangeArrowheads="1"/>
          </p:cNvSpPr>
          <p:nvPr/>
        </p:nvSpPr>
        <p:spPr bwMode="auto">
          <a:xfrm>
            <a:off x="762000" y="3657600"/>
            <a:ext cx="7620000" cy="2368550"/>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lnSpc>
                <a:spcPct val="130000"/>
              </a:lnSpc>
              <a:spcBef>
                <a:spcPct val="50000"/>
              </a:spcBef>
              <a:tabLst>
                <a:tab pos="1143000" algn="l"/>
              </a:tabLst>
            </a:pPr>
            <a:r>
              <a:rPr lang="en-US" sz="1900">
                <a:solidFill>
                  <a:srgbClr val="800000"/>
                </a:solidFill>
                <a:latin typeface="Arial" charset="0"/>
              </a:rPr>
              <a:t>	   Carrefour refunds.</a:t>
            </a:r>
            <a:r>
              <a:rPr lang="en-US" sz="1900" b="0">
                <a:solidFill>
                  <a:schemeClr val="bg2"/>
                </a:solidFill>
                <a:latin typeface="Arial" charset="0"/>
              </a:rPr>
              <a:t> Carrefour sells many items at 		   varying selling prices. Refunds to customers for products sold may be viewed as a continuous range of refunds, with each point in the range having the same probability of occurrence. In this case, the midpoint in the range can be used as the basis for measuring the amount of the refunds.</a:t>
            </a:r>
          </a:p>
        </p:txBody>
      </p:sp>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0"/>
            <a:ext cx="8382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243878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85800" y="4572000"/>
            <a:ext cx="8001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tabLst>
                <a:tab pos="228600" algn="l"/>
              </a:tabLst>
              <a:defRPr sz="2200" b="1">
                <a:solidFill>
                  <a:schemeClr val="folHlink"/>
                </a:solidFill>
                <a:latin typeface="Comic Sans MS" pitchFamily="66" charset="0"/>
              </a:defRPr>
            </a:lvl1pPr>
            <a:lvl2pPr marL="742950" indent="-285750">
              <a:tabLst>
                <a:tab pos="228600" algn="l"/>
              </a:tabLst>
              <a:defRPr sz="2200" b="1">
                <a:solidFill>
                  <a:schemeClr val="folHlink"/>
                </a:solidFill>
                <a:latin typeface="Comic Sans MS" pitchFamily="66" charset="0"/>
              </a:defRPr>
            </a:lvl2pPr>
            <a:lvl3pPr marL="1143000" indent="-228600">
              <a:tabLst>
                <a:tab pos="228600" algn="l"/>
              </a:tabLst>
              <a:defRPr sz="2200" b="1">
                <a:solidFill>
                  <a:schemeClr val="folHlink"/>
                </a:solidFill>
                <a:latin typeface="Comic Sans MS" pitchFamily="66" charset="0"/>
              </a:defRPr>
            </a:lvl3pPr>
            <a:lvl4pPr marL="1600200" indent="-228600">
              <a:tabLst>
                <a:tab pos="228600" algn="l"/>
              </a:tabLst>
              <a:defRPr sz="2200" b="1">
                <a:solidFill>
                  <a:schemeClr val="folHlink"/>
                </a:solidFill>
                <a:latin typeface="Comic Sans MS" pitchFamily="66" charset="0"/>
              </a:defRPr>
            </a:lvl4pPr>
            <a:lvl5pPr marL="2057400" indent="-228600">
              <a:tabLst>
                <a:tab pos="228600" algn="l"/>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9pPr>
          </a:lstStyle>
          <a:p>
            <a:pPr algn="l">
              <a:lnSpc>
                <a:spcPct val="130000"/>
              </a:lnSpc>
              <a:spcBef>
                <a:spcPct val="50000"/>
              </a:spcBef>
            </a:pPr>
            <a:r>
              <a:rPr lang="en-US" sz="2000" b="0">
                <a:solidFill>
                  <a:schemeClr val="bg2"/>
                </a:solidFill>
                <a:latin typeface="Arial" charset="0"/>
              </a:rPr>
              <a:t>Measurement of the liability should consider the time value of money. Future events that may have an impact on the measurement of the costs should be considered.</a:t>
            </a:r>
          </a:p>
        </p:txBody>
      </p:sp>
      <p:sp>
        <p:nvSpPr>
          <p:cNvPr id="131686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Measurement of Provisions</a:t>
            </a:r>
          </a:p>
        </p:txBody>
      </p:sp>
      <p:sp>
        <p:nvSpPr>
          <p:cNvPr id="51204" name="Text Box 4"/>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Measurement Examples</a:t>
            </a:r>
          </a:p>
        </p:txBody>
      </p:sp>
      <p:sp>
        <p:nvSpPr>
          <p:cNvPr id="51205" name="Text Box 5"/>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51206" name="Rectangle 6"/>
          <p:cNvSpPr>
            <a:spLocks noChangeArrowheads="1"/>
          </p:cNvSpPr>
          <p:nvPr/>
        </p:nvSpPr>
        <p:spPr bwMode="auto">
          <a:xfrm>
            <a:off x="762000" y="2209800"/>
            <a:ext cx="7620000" cy="1992313"/>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lnSpc>
                <a:spcPct val="130000"/>
              </a:lnSpc>
              <a:spcBef>
                <a:spcPct val="50000"/>
              </a:spcBef>
              <a:tabLst>
                <a:tab pos="1143000" algn="l"/>
              </a:tabLst>
            </a:pPr>
            <a:r>
              <a:rPr lang="en-US" sz="1900" b="0">
                <a:solidFill>
                  <a:schemeClr val="bg2"/>
                </a:solidFill>
                <a:latin typeface="Arial" charset="0"/>
              </a:rPr>
              <a:t>	Novartis lawsuit. Large companies like Novartis are 	  	involved in numerous litigation issues related to their products. Where a single obligation such as a lawsuit is being measured, the most likely outcome of the lawsuit may be the best estimate of the liability.</a:t>
            </a:r>
          </a:p>
        </p:txBody>
      </p:sp>
      <p:pic>
        <p:nvPicPr>
          <p:cNvPr id="5120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288" y="2362200"/>
            <a:ext cx="5699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309409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85800" y="1460500"/>
            <a:ext cx="7772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tabLst>
                <a:tab pos="228600" algn="l"/>
              </a:tabLst>
              <a:defRPr sz="2200" b="1">
                <a:solidFill>
                  <a:schemeClr val="folHlink"/>
                </a:solidFill>
                <a:latin typeface="Comic Sans MS" pitchFamily="66" charset="0"/>
              </a:defRPr>
            </a:lvl1pPr>
            <a:lvl2pPr marL="742950" indent="-285750">
              <a:tabLst>
                <a:tab pos="228600" algn="l"/>
              </a:tabLst>
              <a:defRPr sz="2200" b="1">
                <a:solidFill>
                  <a:schemeClr val="folHlink"/>
                </a:solidFill>
                <a:latin typeface="Comic Sans MS" pitchFamily="66" charset="0"/>
              </a:defRPr>
            </a:lvl2pPr>
            <a:lvl3pPr marL="1143000" indent="-228600">
              <a:tabLst>
                <a:tab pos="228600" algn="l"/>
              </a:tabLst>
              <a:defRPr sz="2200" b="1">
                <a:solidFill>
                  <a:schemeClr val="folHlink"/>
                </a:solidFill>
                <a:latin typeface="Comic Sans MS" pitchFamily="66" charset="0"/>
              </a:defRPr>
            </a:lvl3pPr>
            <a:lvl4pPr marL="1600200" indent="-228600">
              <a:tabLst>
                <a:tab pos="228600" algn="l"/>
              </a:tabLst>
              <a:defRPr sz="2200" b="1">
                <a:solidFill>
                  <a:schemeClr val="folHlink"/>
                </a:solidFill>
                <a:latin typeface="Comic Sans MS" pitchFamily="66" charset="0"/>
              </a:defRPr>
            </a:lvl4pPr>
            <a:lvl5pPr marL="2057400" indent="-228600">
              <a:tabLst>
                <a:tab pos="228600" algn="l"/>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228600" algn="l"/>
              </a:tabLst>
              <a:defRPr sz="2200" b="1">
                <a:solidFill>
                  <a:schemeClr val="folHlink"/>
                </a:solidFill>
                <a:latin typeface="Comic Sans MS" pitchFamily="66" charset="0"/>
              </a:defRPr>
            </a:lvl9pPr>
          </a:lstStyle>
          <a:p>
            <a:pPr algn="l">
              <a:lnSpc>
                <a:spcPct val="130000"/>
              </a:lnSpc>
              <a:spcBef>
                <a:spcPct val="50000"/>
              </a:spcBef>
            </a:pPr>
            <a:r>
              <a:rPr lang="en-US" sz="2400">
                <a:solidFill>
                  <a:schemeClr val="bg2"/>
                </a:solidFill>
                <a:latin typeface="Arial" charset="0"/>
              </a:rPr>
              <a:t>Common Types:</a:t>
            </a:r>
            <a:endParaRPr lang="en-US" sz="2400" b="0">
              <a:solidFill>
                <a:schemeClr val="bg2"/>
              </a:solidFill>
              <a:latin typeface="Arial" charset="0"/>
            </a:endParaRPr>
          </a:p>
        </p:txBody>
      </p:sp>
      <p:sp>
        <p:nvSpPr>
          <p:cNvPr id="131891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52228" name="Text Box 4"/>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52229" name="Rectangle 6"/>
          <p:cNvSpPr>
            <a:spLocks noChangeArrowheads="1"/>
          </p:cNvSpPr>
          <p:nvPr/>
        </p:nvSpPr>
        <p:spPr bwMode="auto">
          <a:xfrm>
            <a:off x="914400" y="2133600"/>
            <a:ext cx="2286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57200" indent="-457200" algn="l">
              <a:lnSpc>
                <a:spcPct val="130000"/>
              </a:lnSpc>
              <a:spcBef>
                <a:spcPct val="50000"/>
              </a:spcBef>
              <a:buFontTx/>
              <a:buAutoNum type="arabicPeriod"/>
              <a:tabLst>
                <a:tab pos="228600" algn="l"/>
              </a:tabLst>
            </a:pPr>
            <a:r>
              <a:rPr lang="en-US" b="0">
                <a:solidFill>
                  <a:schemeClr val="bg2"/>
                </a:solidFill>
                <a:latin typeface="Arial" charset="0"/>
              </a:rPr>
              <a:t>Lawsuits</a:t>
            </a:r>
          </a:p>
          <a:p>
            <a:pPr marL="457200" indent="-457200" algn="l">
              <a:lnSpc>
                <a:spcPct val="130000"/>
              </a:lnSpc>
              <a:spcBef>
                <a:spcPct val="50000"/>
              </a:spcBef>
              <a:buFontTx/>
              <a:buAutoNum type="arabicPeriod"/>
              <a:tabLst>
                <a:tab pos="228600" algn="l"/>
              </a:tabLst>
            </a:pPr>
            <a:r>
              <a:rPr lang="en-US" b="0">
                <a:solidFill>
                  <a:schemeClr val="bg2"/>
                </a:solidFill>
                <a:latin typeface="Arial" charset="0"/>
              </a:rPr>
              <a:t>Warranties</a:t>
            </a:r>
          </a:p>
          <a:p>
            <a:pPr marL="457200" indent="-457200" algn="l">
              <a:lnSpc>
                <a:spcPct val="130000"/>
              </a:lnSpc>
              <a:spcBef>
                <a:spcPct val="50000"/>
              </a:spcBef>
              <a:buFontTx/>
              <a:buAutoNum type="arabicPeriod"/>
              <a:tabLst>
                <a:tab pos="228600" algn="l"/>
              </a:tabLst>
            </a:pPr>
            <a:r>
              <a:rPr lang="en-US" b="0">
                <a:solidFill>
                  <a:schemeClr val="bg2"/>
                </a:solidFill>
                <a:latin typeface="Arial" charset="0"/>
              </a:rPr>
              <a:t>Premiums </a:t>
            </a:r>
          </a:p>
        </p:txBody>
      </p:sp>
      <p:sp>
        <p:nvSpPr>
          <p:cNvPr id="52230" name="Rectangle 7"/>
          <p:cNvSpPr>
            <a:spLocks noChangeArrowheads="1"/>
          </p:cNvSpPr>
          <p:nvPr/>
        </p:nvSpPr>
        <p:spPr bwMode="auto">
          <a:xfrm>
            <a:off x="3657600" y="2146300"/>
            <a:ext cx="4572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57200" indent="-457200" algn="l">
              <a:lnSpc>
                <a:spcPct val="130000"/>
              </a:lnSpc>
              <a:spcBef>
                <a:spcPct val="50000"/>
              </a:spcBef>
              <a:buFontTx/>
              <a:buAutoNum type="arabicPeriod" startAt="4"/>
              <a:tabLst>
                <a:tab pos="228600" algn="l"/>
              </a:tabLst>
            </a:pPr>
            <a:r>
              <a:rPr lang="en-US" b="0">
                <a:solidFill>
                  <a:schemeClr val="bg2"/>
                </a:solidFill>
                <a:latin typeface="Arial" charset="0"/>
              </a:rPr>
              <a:t>Environmental</a:t>
            </a:r>
          </a:p>
          <a:p>
            <a:pPr marL="457200" indent="-457200" algn="l">
              <a:lnSpc>
                <a:spcPct val="130000"/>
              </a:lnSpc>
              <a:spcBef>
                <a:spcPct val="50000"/>
              </a:spcBef>
              <a:buFontTx/>
              <a:buAutoNum type="arabicPeriod" startAt="4"/>
              <a:tabLst>
                <a:tab pos="228600" algn="l"/>
              </a:tabLst>
            </a:pPr>
            <a:r>
              <a:rPr lang="en-US" b="0">
                <a:solidFill>
                  <a:schemeClr val="bg2"/>
                </a:solidFill>
                <a:latin typeface="Arial" charset="0"/>
              </a:rPr>
              <a:t>Onerous contracts</a:t>
            </a:r>
          </a:p>
          <a:p>
            <a:pPr marL="457200" indent="-457200" algn="l">
              <a:lnSpc>
                <a:spcPct val="130000"/>
              </a:lnSpc>
              <a:spcBef>
                <a:spcPct val="50000"/>
              </a:spcBef>
              <a:buFontTx/>
              <a:buAutoNum type="arabicPeriod" startAt="4"/>
              <a:tabLst>
                <a:tab pos="228600" algn="l"/>
              </a:tabLst>
            </a:pPr>
            <a:r>
              <a:rPr lang="en-US" b="0">
                <a:solidFill>
                  <a:schemeClr val="bg2"/>
                </a:solidFill>
                <a:latin typeface="Arial" charset="0"/>
              </a:rPr>
              <a:t>Restructuring</a:t>
            </a:r>
          </a:p>
        </p:txBody>
      </p:sp>
      <p:sp>
        <p:nvSpPr>
          <p:cNvPr id="52231" name="Rectangle 8"/>
          <p:cNvSpPr>
            <a:spLocks noChangeArrowheads="1"/>
          </p:cNvSpPr>
          <p:nvPr/>
        </p:nvSpPr>
        <p:spPr bwMode="auto">
          <a:xfrm>
            <a:off x="685800" y="4294188"/>
            <a:ext cx="8001000" cy="1698625"/>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lnSpc>
                <a:spcPct val="110000"/>
              </a:lnSpc>
              <a:spcBef>
                <a:spcPct val="50000"/>
              </a:spcBef>
              <a:tabLst>
                <a:tab pos="228600" algn="l"/>
              </a:tabLst>
            </a:pPr>
            <a:r>
              <a:rPr lang="en-US" sz="1900">
                <a:solidFill>
                  <a:srgbClr val="800000"/>
                </a:solidFill>
                <a:latin typeface="Arial" charset="0"/>
              </a:rPr>
              <a:t>IFRS requires</a:t>
            </a:r>
            <a:r>
              <a:rPr lang="en-US" sz="1900" b="0">
                <a:solidFill>
                  <a:schemeClr val="bg2"/>
                </a:solidFill>
                <a:latin typeface="Arial" charset="0"/>
              </a:rPr>
              <a:t> extensive disclosure related to</a:t>
            </a:r>
            <a:r>
              <a:rPr lang="en-US" sz="1900">
                <a:solidFill>
                  <a:schemeClr val="bg2"/>
                </a:solidFill>
                <a:latin typeface="Arial" charset="0"/>
              </a:rPr>
              <a:t> provisions</a:t>
            </a:r>
            <a:r>
              <a:rPr lang="en-US" sz="1900" b="0">
                <a:solidFill>
                  <a:schemeClr val="bg2"/>
                </a:solidFill>
                <a:latin typeface="Arial" charset="0"/>
              </a:rPr>
              <a:t> in the notes to the financial statements, however companies </a:t>
            </a:r>
            <a:r>
              <a:rPr lang="en-US" sz="1900">
                <a:solidFill>
                  <a:schemeClr val="bg2"/>
                </a:solidFill>
                <a:latin typeface="Arial" charset="0"/>
              </a:rPr>
              <a:t>do not record</a:t>
            </a:r>
            <a:r>
              <a:rPr lang="en-US" sz="1900" b="0">
                <a:solidFill>
                  <a:schemeClr val="bg2"/>
                </a:solidFill>
                <a:latin typeface="Arial" charset="0"/>
              </a:rPr>
              <a:t> or report in the notes </a:t>
            </a:r>
            <a:r>
              <a:rPr lang="en-US" sz="1900">
                <a:solidFill>
                  <a:schemeClr val="bg2"/>
                </a:solidFill>
                <a:latin typeface="Arial" charset="0"/>
              </a:rPr>
              <a:t>general risk contingencies</a:t>
            </a:r>
            <a:r>
              <a:rPr lang="en-US" sz="1900" b="0">
                <a:solidFill>
                  <a:schemeClr val="bg2"/>
                </a:solidFill>
                <a:latin typeface="Arial" charset="0"/>
              </a:rPr>
              <a:t> inherent in business operations (e.g., the possibility of war, strike, uninsurable catastrophes, or a business recession).</a:t>
            </a:r>
          </a:p>
        </p:txBody>
      </p:sp>
    </p:spTree>
    <p:extLst>
      <p:ext uri="{BB962C8B-B14F-4D97-AF65-F5344CB8AC3E}">
        <p14:creationId xmlns:p14="http://schemas.microsoft.com/office/powerpoint/2010/main" val="920475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8"/>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Litigation Provisions</a:t>
            </a:r>
          </a:p>
        </p:txBody>
      </p:sp>
      <p:sp>
        <p:nvSpPr>
          <p:cNvPr id="1320963"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53252" name="Text Box 4"/>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53253" name="Rectangle 9"/>
          <p:cNvSpPr>
            <a:spLocks noChangeArrowheads="1"/>
          </p:cNvSpPr>
          <p:nvPr/>
        </p:nvSpPr>
        <p:spPr bwMode="auto">
          <a:xfrm>
            <a:off x="685800" y="1998663"/>
            <a:ext cx="7772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algn="l">
              <a:lnSpc>
                <a:spcPct val="130000"/>
              </a:lnSpc>
              <a:spcBef>
                <a:spcPct val="50000"/>
              </a:spcBef>
              <a:tabLst>
                <a:tab pos="228600" algn="l"/>
              </a:tabLst>
            </a:pPr>
            <a:r>
              <a:rPr lang="en-US" sz="2100" b="0">
                <a:solidFill>
                  <a:schemeClr val="bg2"/>
                </a:solidFill>
                <a:latin typeface="Arial" charset="0"/>
              </a:rPr>
              <a:t>Companies must consider the following in determining whether to record a liability with respect to pending or threatened </a:t>
            </a:r>
            <a:r>
              <a:rPr lang="en-US" sz="2100">
                <a:solidFill>
                  <a:schemeClr val="bg2"/>
                </a:solidFill>
                <a:latin typeface="Arial" charset="0"/>
              </a:rPr>
              <a:t>litigation</a:t>
            </a:r>
            <a:r>
              <a:rPr lang="en-US" sz="2100" b="0">
                <a:solidFill>
                  <a:schemeClr val="bg2"/>
                </a:solidFill>
                <a:latin typeface="Arial" charset="0"/>
              </a:rPr>
              <a:t> and actual or possible </a:t>
            </a:r>
            <a:r>
              <a:rPr lang="en-US" sz="2100">
                <a:solidFill>
                  <a:schemeClr val="bg2"/>
                </a:solidFill>
                <a:latin typeface="Arial" charset="0"/>
              </a:rPr>
              <a:t>claims</a:t>
            </a:r>
            <a:r>
              <a:rPr lang="en-US" sz="2100" b="0">
                <a:solidFill>
                  <a:schemeClr val="bg2"/>
                </a:solidFill>
                <a:latin typeface="Arial" charset="0"/>
              </a:rPr>
              <a:t> and </a:t>
            </a:r>
            <a:r>
              <a:rPr lang="en-US" sz="2100">
                <a:solidFill>
                  <a:schemeClr val="bg2"/>
                </a:solidFill>
                <a:latin typeface="Arial" charset="0"/>
              </a:rPr>
              <a:t>assessments</a:t>
            </a:r>
            <a:r>
              <a:rPr lang="en-US" sz="2100" b="0">
                <a:solidFill>
                  <a:schemeClr val="bg2"/>
                </a:solidFill>
                <a:latin typeface="Arial" charset="0"/>
              </a:rPr>
              <a:t>.</a:t>
            </a:r>
          </a:p>
        </p:txBody>
      </p:sp>
      <p:sp>
        <p:nvSpPr>
          <p:cNvPr id="53254" name="Rectangle 11"/>
          <p:cNvSpPr>
            <a:spLocks noChangeArrowheads="1"/>
          </p:cNvSpPr>
          <p:nvPr/>
        </p:nvSpPr>
        <p:spPr bwMode="auto">
          <a:xfrm>
            <a:off x="914400" y="3429000"/>
            <a:ext cx="7467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57200" indent="-457200" algn="l">
              <a:lnSpc>
                <a:spcPct val="130000"/>
              </a:lnSpc>
              <a:spcBef>
                <a:spcPct val="50000"/>
              </a:spcBef>
              <a:buFontTx/>
              <a:buAutoNum type="arabicPeriod"/>
              <a:tabLst>
                <a:tab pos="228600" algn="l"/>
              </a:tabLst>
            </a:pPr>
            <a:r>
              <a:rPr lang="en-US" sz="2100" b="0">
                <a:solidFill>
                  <a:schemeClr val="bg2"/>
                </a:solidFill>
                <a:latin typeface="Arial" charset="0"/>
              </a:rPr>
              <a:t>Time period in which the underlying cause of action occurred.</a:t>
            </a:r>
          </a:p>
          <a:p>
            <a:pPr marL="457200" indent="-457200" algn="l">
              <a:lnSpc>
                <a:spcPct val="130000"/>
              </a:lnSpc>
              <a:spcBef>
                <a:spcPct val="50000"/>
              </a:spcBef>
              <a:buFontTx/>
              <a:buAutoNum type="arabicPeriod"/>
              <a:tabLst>
                <a:tab pos="228600" algn="l"/>
              </a:tabLst>
            </a:pPr>
            <a:r>
              <a:rPr lang="en-US" sz="2100" b="0">
                <a:solidFill>
                  <a:schemeClr val="bg2"/>
                </a:solidFill>
                <a:latin typeface="Arial" charset="0"/>
              </a:rPr>
              <a:t>Probability of an unfavorable outcome.</a:t>
            </a:r>
          </a:p>
          <a:p>
            <a:pPr marL="457200" indent="-457200" algn="l">
              <a:lnSpc>
                <a:spcPct val="130000"/>
              </a:lnSpc>
              <a:spcBef>
                <a:spcPct val="50000"/>
              </a:spcBef>
              <a:buFontTx/>
              <a:buAutoNum type="arabicPeriod"/>
              <a:tabLst>
                <a:tab pos="228600" algn="l"/>
              </a:tabLst>
            </a:pPr>
            <a:r>
              <a:rPr lang="en-US" sz="2100" b="0">
                <a:solidFill>
                  <a:schemeClr val="bg2"/>
                </a:solidFill>
                <a:latin typeface="Arial" charset="0"/>
              </a:rPr>
              <a:t>Ability to make a reasonable estimate of the amount of loss.</a:t>
            </a:r>
          </a:p>
        </p:txBody>
      </p:sp>
    </p:spTree>
    <p:extLst>
      <p:ext uri="{BB962C8B-B14F-4D97-AF65-F5344CB8AC3E}">
        <p14:creationId xmlns:p14="http://schemas.microsoft.com/office/powerpoint/2010/main" val="410479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Litigation Provisions</a:t>
            </a:r>
          </a:p>
        </p:txBody>
      </p:sp>
      <p:sp>
        <p:nvSpPr>
          <p:cNvPr id="132301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54276" name="Text Box 4"/>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54277" name="Rectangle 5"/>
          <p:cNvSpPr>
            <a:spLocks noChangeArrowheads="1"/>
          </p:cNvSpPr>
          <p:nvPr/>
        </p:nvSpPr>
        <p:spPr bwMode="auto">
          <a:xfrm>
            <a:off x="685800" y="1998663"/>
            <a:ext cx="80010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algn="l">
              <a:lnSpc>
                <a:spcPct val="130000"/>
              </a:lnSpc>
              <a:spcBef>
                <a:spcPct val="50000"/>
              </a:spcBef>
            </a:pPr>
            <a:r>
              <a:rPr lang="en-US" sz="2100" b="0">
                <a:solidFill>
                  <a:schemeClr val="bg2"/>
                </a:solidFill>
                <a:latin typeface="Arial" charset="0"/>
              </a:rPr>
              <a:t>With respect to unfiled suits and unasserted claims and assessments, a company must determine </a:t>
            </a:r>
          </a:p>
          <a:p>
            <a:pPr marL="685800" lvl="1" indent="-457200" algn="l">
              <a:lnSpc>
                <a:spcPct val="130000"/>
              </a:lnSpc>
              <a:spcBef>
                <a:spcPct val="50000"/>
              </a:spcBef>
              <a:buFontTx/>
              <a:buAutoNum type="arabicPeriod"/>
            </a:pPr>
            <a:r>
              <a:rPr lang="en-US" sz="2100" b="0">
                <a:solidFill>
                  <a:schemeClr val="bg2"/>
                </a:solidFill>
                <a:latin typeface="Arial" charset="0"/>
              </a:rPr>
              <a:t>the degree of probability that a suit may be filed or a claim or assessment may be asserted, and </a:t>
            </a:r>
          </a:p>
          <a:p>
            <a:pPr marL="685800" lvl="1" indent="-457200" algn="l">
              <a:lnSpc>
                <a:spcPct val="130000"/>
              </a:lnSpc>
              <a:spcBef>
                <a:spcPct val="50000"/>
              </a:spcBef>
              <a:buFontTx/>
              <a:buAutoNum type="arabicPeriod"/>
            </a:pPr>
            <a:r>
              <a:rPr lang="en-US" sz="2100" b="0">
                <a:solidFill>
                  <a:schemeClr val="bg2"/>
                </a:solidFill>
                <a:latin typeface="Arial" charset="0"/>
              </a:rPr>
              <a:t>the probability of an unfavorable outcome.</a:t>
            </a:r>
          </a:p>
        </p:txBody>
      </p:sp>
      <p:sp>
        <p:nvSpPr>
          <p:cNvPr id="54278" name="Rectangle 7"/>
          <p:cNvSpPr>
            <a:spLocks noChangeArrowheads="1"/>
          </p:cNvSpPr>
          <p:nvPr/>
        </p:nvSpPr>
        <p:spPr bwMode="auto">
          <a:xfrm>
            <a:off x="685800" y="4648200"/>
            <a:ext cx="8001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algn="l">
              <a:lnSpc>
                <a:spcPct val="130000"/>
              </a:lnSpc>
              <a:spcBef>
                <a:spcPct val="50000"/>
              </a:spcBef>
              <a:tabLst>
                <a:tab pos="228600" algn="l"/>
              </a:tabLst>
            </a:pPr>
            <a:r>
              <a:rPr lang="en-US" sz="2000" b="0">
                <a:solidFill>
                  <a:schemeClr val="bg2"/>
                </a:solidFill>
                <a:latin typeface="Arial" charset="0"/>
              </a:rPr>
              <a:t>If both are probable, if the loss is reasonably estimable, and if the cause for action is dated on or before the date of the financial statements, then the company should accrue the liability.</a:t>
            </a:r>
          </a:p>
        </p:txBody>
      </p:sp>
    </p:spTree>
    <p:extLst>
      <p:ext uri="{BB962C8B-B14F-4D97-AF65-F5344CB8AC3E}">
        <p14:creationId xmlns:p14="http://schemas.microsoft.com/office/powerpoint/2010/main" val="670697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09600" y="1328738"/>
            <a:ext cx="80772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spcBef>
                <a:spcPct val="50000"/>
              </a:spcBef>
            </a:pPr>
            <a:r>
              <a:rPr lang="en-US" sz="2100">
                <a:solidFill>
                  <a:srgbClr val="800000"/>
                </a:solidFill>
                <a:latin typeface="Arial" charset="0"/>
              </a:rPr>
              <a:t>BE13-10:</a:t>
            </a:r>
            <a:r>
              <a:rPr lang="en-US" sz="2100">
                <a:solidFill>
                  <a:schemeClr val="bg2"/>
                </a:solidFill>
                <a:latin typeface="Arial" charset="0"/>
              </a:rPr>
              <a:t>  </a:t>
            </a:r>
            <a:r>
              <a:rPr lang="en-US" sz="2100" b="0">
                <a:solidFill>
                  <a:schemeClr val="bg2"/>
                </a:solidFill>
                <a:latin typeface="Arial" charset="0"/>
              </a:rPr>
              <a:t>Scorcese Inc. is involved in a lawsuit at December 31, 2010. (a) Prepare the December 31 entry assuming it is probable that Scorcese will be liable for $900,000 as a result of this suit. (b) Prepare the December 31 entry, if any, assuming it is </a:t>
            </a:r>
            <a:r>
              <a:rPr lang="en-US" sz="2100" b="0" i="1">
                <a:solidFill>
                  <a:schemeClr val="bg2"/>
                </a:solidFill>
                <a:latin typeface="Arial" charset="0"/>
              </a:rPr>
              <a:t>not </a:t>
            </a:r>
            <a:r>
              <a:rPr lang="en-US" sz="2100" b="0">
                <a:solidFill>
                  <a:schemeClr val="bg2"/>
                </a:solidFill>
                <a:latin typeface="Arial" charset="0"/>
              </a:rPr>
              <a:t>probable that Scorcese will be liable for any payment as a result of this suit.</a:t>
            </a:r>
          </a:p>
        </p:txBody>
      </p:sp>
      <p:sp>
        <p:nvSpPr>
          <p:cNvPr id="1218565" name="Text Box 5"/>
          <p:cNvSpPr txBox="1">
            <a:spLocks noChangeArrowheads="1"/>
          </p:cNvSpPr>
          <p:nvPr/>
        </p:nvSpPr>
        <p:spPr bwMode="auto">
          <a:xfrm>
            <a:off x="914400" y="3705225"/>
            <a:ext cx="7086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801688" algn="l"/>
                <a:tab pos="1309688" algn="l"/>
                <a:tab pos="5026025" algn="r"/>
                <a:tab pos="6510338" algn="r"/>
              </a:tabLst>
              <a:defRPr sz="2200" b="1">
                <a:solidFill>
                  <a:schemeClr val="folHlink"/>
                </a:solidFill>
                <a:latin typeface="Comic Sans MS" pitchFamily="66" charset="0"/>
              </a:defRPr>
            </a:lvl1pPr>
            <a:lvl2pPr marL="742950" indent="-285750">
              <a:tabLst>
                <a:tab pos="801688" algn="l"/>
                <a:tab pos="1309688" algn="l"/>
                <a:tab pos="5026025" algn="r"/>
                <a:tab pos="6510338" algn="r"/>
              </a:tabLst>
              <a:defRPr sz="2200" b="1">
                <a:solidFill>
                  <a:schemeClr val="folHlink"/>
                </a:solidFill>
                <a:latin typeface="Comic Sans MS" pitchFamily="66" charset="0"/>
              </a:defRPr>
            </a:lvl2pPr>
            <a:lvl3pPr marL="1143000" indent="-228600">
              <a:tabLst>
                <a:tab pos="801688" algn="l"/>
                <a:tab pos="1309688" algn="l"/>
                <a:tab pos="5026025" algn="r"/>
                <a:tab pos="6510338" algn="r"/>
              </a:tabLst>
              <a:defRPr sz="2200" b="1">
                <a:solidFill>
                  <a:schemeClr val="folHlink"/>
                </a:solidFill>
                <a:latin typeface="Comic Sans MS" pitchFamily="66" charset="0"/>
              </a:defRPr>
            </a:lvl3pPr>
            <a:lvl4pPr marL="1600200" indent="-228600">
              <a:tabLst>
                <a:tab pos="801688" algn="l"/>
                <a:tab pos="1309688" algn="l"/>
                <a:tab pos="5026025" algn="r"/>
                <a:tab pos="6510338" algn="r"/>
              </a:tabLst>
              <a:defRPr sz="2200" b="1">
                <a:solidFill>
                  <a:schemeClr val="folHlink"/>
                </a:solidFill>
                <a:latin typeface="Comic Sans MS" pitchFamily="66" charset="0"/>
              </a:defRPr>
            </a:lvl4pPr>
            <a:lvl5pPr marL="2057400" indent="-228600">
              <a:tabLst>
                <a:tab pos="801688" algn="l"/>
                <a:tab pos="1309688" algn="l"/>
                <a:tab pos="5026025" algn="r"/>
                <a:tab pos="6510338"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801688" algn="l"/>
                <a:tab pos="1309688" algn="l"/>
                <a:tab pos="5026025" algn="r"/>
                <a:tab pos="6510338"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801688" algn="l"/>
                <a:tab pos="1309688" algn="l"/>
                <a:tab pos="5026025" algn="r"/>
                <a:tab pos="6510338"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801688" algn="l"/>
                <a:tab pos="1309688" algn="l"/>
                <a:tab pos="5026025" algn="r"/>
                <a:tab pos="6510338"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801688" algn="l"/>
                <a:tab pos="1309688" algn="l"/>
                <a:tab pos="5026025" algn="r"/>
                <a:tab pos="6510338" algn="r"/>
              </a:tabLst>
              <a:defRPr sz="2200" b="1">
                <a:solidFill>
                  <a:schemeClr val="folHlink"/>
                </a:solidFill>
                <a:latin typeface="Comic Sans MS" pitchFamily="66" charset="0"/>
              </a:defRPr>
            </a:lvl9pPr>
          </a:lstStyle>
          <a:p>
            <a:pPr algn="l">
              <a:lnSpc>
                <a:spcPct val="125000"/>
              </a:lnSpc>
              <a:spcBef>
                <a:spcPct val="15000"/>
              </a:spcBef>
            </a:pPr>
            <a:r>
              <a:rPr lang="en-US" sz="2100" b="0">
                <a:solidFill>
                  <a:schemeClr val="tx1"/>
                </a:solidFill>
                <a:latin typeface="Arial" charset="0"/>
                <a:cs typeface="Arial" charset="0"/>
              </a:rPr>
              <a:t>(a)	Lawsuit loss  	900,000</a:t>
            </a:r>
          </a:p>
          <a:p>
            <a:pPr algn="l">
              <a:lnSpc>
                <a:spcPct val="125000"/>
              </a:lnSpc>
              <a:spcBef>
                <a:spcPct val="15000"/>
              </a:spcBef>
            </a:pPr>
            <a:r>
              <a:rPr lang="en-US" sz="2100" b="0">
                <a:solidFill>
                  <a:schemeClr val="tx1"/>
                </a:solidFill>
                <a:latin typeface="Arial" charset="0"/>
                <a:cs typeface="Arial" charset="0"/>
              </a:rPr>
              <a:t>		Lawsuit liability		900,000</a:t>
            </a:r>
            <a:endParaRPr lang="en-US" sz="2100" b="0">
              <a:solidFill>
                <a:schemeClr val="tx1"/>
              </a:solidFill>
              <a:latin typeface="Arial" charset="0"/>
              <a:cs typeface="Times New Roman" pitchFamily="18" charset="0"/>
            </a:endParaRPr>
          </a:p>
        </p:txBody>
      </p:sp>
      <p:sp>
        <p:nvSpPr>
          <p:cNvPr id="1218569" name="Text Box 9"/>
          <p:cNvSpPr txBox="1">
            <a:spLocks noChangeArrowheads="1"/>
          </p:cNvSpPr>
          <p:nvPr/>
        </p:nvSpPr>
        <p:spPr bwMode="auto">
          <a:xfrm>
            <a:off x="914400" y="4876800"/>
            <a:ext cx="76962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574675" indent="-574675">
              <a:tabLst>
                <a:tab pos="5026025" algn="r"/>
                <a:tab pos="6510338" algn="r"/>
              </a:tabLst>
              <a:defRPr sz="2200" b="1">
                <a:solidFill>
                  <a:schemeClr val="folHlink"/>
                </a:solidFill>
                <a:latin typeface="Comic Sans MS" pitchFamily="66" charset="0"/>
              </a:defRPr>
            </a:lvl1pPr>
            <a:lvl2pPr marL="742950" indent="-285750">
              <a:tabLst>
                <a:tab pos="5026025" algn="r"/>
                <a:tab pos="6510338" algn="r"/>
              </a:tabLst>
              <a:defRPr sz="2200" b="1">
                <a:solidFill>
                  <a:schemeClr val="folHlink"/>
                </a:solidFill>
                <a:latin typeface="Comic Sans MS" pitchFamily="66" charset="0"/>
              </a:defRPr>
            </a:lvl2pPr>
            <a:lvl3pPr marL="1143000" indent="-228600">
              <a:tabLst>
                <a:tab pos="5026025" algn="r"/>
                <a:tab pos="6510338" algn="r"/>
              </a:tabLst>
              <a:defRPr sz="2200" b="1">
                <a:solidFill>
                  <a:schemeClr val="folHlink"/>
                </a:solidFill>
                <a:latin typeface="Comic Sans MS" pitchFamily="66" charset="0"/>
              </a:defRPr>
            </a:lvl3pPr>
            <a:lvl4pPr marL="1600200" indent="-228600">
              <a:tabLst>
                <a:tab pos="5026025" algn="r"/>
                <a:tab pos="6510338" algn="r"/>
              </a:tabLst>
              <a:defRPr sz="2200" b="1">
                <a:solidFill>
                  <a:schemeClr val="folHlink"/>
                </a:solidFill>
                <a:latin typeface="Comic Sans MS" pitchFamily="66" charset="0"/>
              </a:defRPr>
            </a:lvl4pPr>
            <a:lvl5pPr marL="2057400" indent="-228600">
              <a:tabLst>
                <a:tab pos="5026025" algn="r"/>
                <a:tab pos="6510338"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5026025" algn="r"/>
                <a:tab pos="6510338"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5026025" algn="r"/>
                <a:tab pos="6510338"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5026025" algn="r"/>
                <a:tab pos="6510338"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5026025" algn="r"/>
                <a:tab pos="6510338" algn="r"/>
              </a:tabLst>
              <a:defRPr sz="2200" b="1">
                <a:solidFill>
                  <a:schemeClr val="folHlink"/>
                </a:solidFill>
                <a:latin typeface="Comic Sans MS" pitchFamily="66" charset="0"/>
              </a:defRPr>
            </a:lvl9pPr>
          </a:lstStyle>
          <a:p>
            <a:pPr algn="l">
              <a:lnSpc>
                <a:spcPct val="110000"/>
              </a:lnSpc>
              <a:spcBef>
                <a:spcPct val="15000"/>
              </a:spcBef>
            </a:pPr>
            <a:r>
              <a:rPr lang="en-US" sz="2100" b="0">
                <a:solidFill>
                  <a:schemeClr val="tx1"/>
                </a:solidFill>
                <a:latin typeface="Arial" charset="0"/>
                <a:cs typeface="Arial" charset="0"/>
              </a:rPr>
              <a:t>(b)	</a:t>
            </a:r>
            <a:r>
              <a:rPr lang="en-US" sz="2100" b="0">
                <a:solidFill>
                  <a:schemeClr val="tx1"/>
                </a:solidFill>
                <a:latin typeface="Arial" charset="0"/>
                <a:cs typeface="Times New Roman" pitchFamily="18" charset="0"/>
              </a:rPr>
              <a:t>No entry is necessary. The loss is not accrued because it is not probable that a liability has been incurred at 12/31/10.</a:t>
            </a:r>
          </a:p>
        </p:txBody>
      </p:sp>
      <p:sp>
        <p:nvSpPr>
          <p:cNvPr id="1218572" name="Rectangle 1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55302" name="Text Box 13"/>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82307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565">
                                            <p:txEl>
                                              <p:pRg st="0" end="0"/>
                                            </p:txEl>
                                          </p:spTgt>
                                        </p:tgtEl>
                                        <p:attrNameLst>
                                          <p:attrName>style.visibility</p:attrName>
                                        </p:attrNameLst>
                                      </p:cBhvr>
                                      <p:to>
                                        <p:strVal val="visible"/>
                                      </p:to>
                                    </p:set>
                                    <p:animEffect transition="in" filter="wipe(left)">
                                      <p:cBhvr>
                                        <p:cTn id="7" dur="500"/>
                                        <p:tgtEl>
                                          <p:spTgt spid="12185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565">
                                            <p:txEl>
                                              <p:pRg st="1" end="1"/>
                                            </p:txEl>
                                          </p:spTgt>
                                        </p:tgtEl>
                                        <p:attrNameLst>
                                          <p:attrName>style.visibility</p:attrName>
                                        </p:attrNameLst>
                                      </p:cBhvr>
                                      <p:to>
                                        <p:strVal val="visible"/>
                                      </p:to>
                                    </p:set>
                                    <p:animEffect transition="in" filter="wipe(left)">
                                      <p:cBhvr>
                                        <p:cTn id="12" dur="500"/>
                                        <p:tgtEl>
                                          <p:spTgt spid="12185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569"/>
                                        </p:tgtEl>
                                        <p:attrNameLst>
                                          <p:attrName>style.visibility</p:attrName>
                                        </p:attrNameLst>
                                      </p:cBhvr>
                                      <p:to>
                                        <p:strVal val="visible"/>
                                      </p:to>
                                    </p:set>
                                    <p:animEffect transition="in" filter="wipe(left)">
                                      <p:cBhvr>
                                        <p:cTn id="17" dur="500"/>
                                        <p:tgtEl>
                                          <p:spTgt spid="1218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5" grpId="0" build="p"/>
      <p:bldP spid="121856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Warranty Provisions</a:t>
            </a:r>
          </a:p>
        </p:txBody>
      </p:sp>
      <p:sp>
        <p:nvSpPr>
          <p:cNvPr id="132505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56324" name="Text Box 4"/>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56325" name="Rectangle 5"/>
          <p:cNvSpPr>
            <a:spLocks noChangeArrowheads="1"/>
          </p:cNvSpPr>
          <p:nvPr/>
        </p:nvSpPr>
        <p:spPr bwMode="auto">
          <a:xfrm>
            <a:off x="685800" y="1998663"/>
            <a:ext cx="80010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algn="l">
              <a:lnSpc>
                <a:spcPct val="130000"/>
              </a:lnSpc>
              <a:spcBef>
                <a:spcPct val="50000"/>
              </a:spcBef>
              <a:tabLst>
                <a:tab pos="228600" algn="l"/>
              </a:tabLst>
            </a:pPr>
            <a:r>
              <a:rPr lang="en-US" sz="2100" b="0">
                <a:solidFill>
                  <a:schemeClr val="bg2"/>
                </a:solidFill>
                <a:latin typeface="Arial" charset="0"/>
              </a:rPr>
              <a:t>Promise made by a seller to a buyer to make good on a deficiency of quantity, quality, or performance in a product.</a:t>
            </a:r>
          </a:p>
          <a:p>
            <a:pPr algn="l">
              <a:lnSpc>
                <a:spcPct val="130000"/>
              </a:lnSpc>
              <a:spcBef>
                <a:spcPct val="50000"/>
              </a:spcBef>
              <a:tabLst>
                <a:tab pos="228600" algn="l"/>
              </a:tabLst>
            </a:pPr>
            <a:r>
              <a:rPr lang="en-US" sz="2100" b="0">
                <a:solidFill>
                  <a:schemeClr val="bg2"/>
                </a:solidFill>
                <a:latin typeface="Arial" charset="0"/>
              </a:rPr>
              <a:t>If it is probable that customers will make warranty claims and a company can reasonably estimate the costs involved, the company must record an expense.</a:t>
            </a:r>
          </a:p>
          <a:p>
            <a:pPr algn="l">
              <a:lnSpc>
                <a:spcPct val="130000"/>
              </a:lnSpc>
              <a:spcBef>
                <a:spcPct val="50000"/>
              </a:spcBef>
              <a:tabLst>
                <a:tab pos="228600" algn="l"/>
              </a:tabLst>
            </a:pPr>
            <a:endParaRPr lang="en-US" sz="2100" b="0">
              <a:solidFill>
                <a:schemeClr val="bg2"/>
              </a:solidFill>
              <a:latin typeface="Arial" charset="0"/>
            </a:endParaRPr>
          </a:p>
        </p:txBody>
      </p:sp>
    </p:spTree>
    <p:extLst>
      <p:ext uri="{BB962C8B-B14F-4D97-AF65-F5344CB8AC3E}">
        <p14:creationId xmlns:p14="http://schemas.microsoft.com/office/powerpoint/2010/main" val="166458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ChangeArrowheads="1"/>
          </p:cNvSpPr>
          <p:nvPr/>
        </p:nvSpPr>
        <p:spPr bwMode="auto">
          <a:xfrm>
            <a:off x="1023938" y="2117725"/>
            <a:ext cx="66992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spAutoFit/>
          </a:bodyPr>
          <a:lstStyle/>
          <a:p>
            <a:pPr algn="l"/>
            <a:r>
              <a:rPr lang="en-US" b="0">
                <a:latin typeface="Arial" charset="0"/>
              </a:rPr>
              <a:t>Two basic methods of accounting for warranty costs:</a:t>
            </a:r>
          </a:p>
        </p:txBody>
      </p:sp>
      <p:sp>
        <p:nvSpPr>
          <p:cNvPr id="57347" name="Rectangle 8"/>
          <p:cNvSpPr>
            <a:spLocks noChangeArrowheads="1"/>
          </p:cNvSpPr>
          <p:nvPr/>
        </p:nvSpPr>
        <p:spPr bwMode="auto">
          <a:xfrm>
            <a:off x="1066800" y="2705100"/>
            <a:ext cx="731996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20000"/>
              </a:lnSpc>
              <a:spcBef>
                <a:spcPct val="30000"/>
              </a:spcBef>
            </a:pPr>
            <a:r>
              <a:rPr lang="en-US" sz="2400">
                <a:solidFill>
                  <a:schemeClr val="tx1"/>
                </a:solidFill>
                <a:latin typeface="Arial" charset="0"/>
              </a:rPr>
              <a:t>Cash-Basis method</a:t>
            </a:r>
            <a:endParaRPr lang="en-US" sz="2400" b="0">
              <a:solidFill>
                <a:schemeClr val="tx1"/>
              </a:solidFill>
              <a:latin typeface="Arial" charset="0"/>
            </a:endParaRPr>
          </a:p>
          <a:p>
            <a:pPr marL="685800" lvl="1" indent="-457200" algn="l">
              <a:lnSpc>
                <a:spcPct val="120000"/>
              </a:lnSpc>
              <a:spcBef>
                <a:spcPct val="50000"/>
              </a:spcBef>
              <a:buClr>
                <a:srgbClr val="800000"/>
              </a:buClr>
              <a:buSzPct val="80000"/>
              <a:buFont typeface="Arial" charset="0"/>
              <a:buChar char="►"/>
            </a:pPr>
            <a:r>
              <a:rPr lang="en-US" b="0">
                <a:latin typeface="Arial" charset="0"/>
              </a:rPr>
              <a:t>Expense warranty costs as incurred, because</a:t>
            </a:r>
          </a:p>
          <a:p>
            <a:pPr marL="1257300" lvl="2" indent="-457200" algn="l">
              <a:lnSpc>
                <a:spcPct val="120000"/>
              </a:lnSpc>
              <a:spcBef>
                <a:spcPct val="50000"/>
              </a:spcBef>
              <a:buClr>
                <a:srgbClr val="800000"/>
              </a:buClr>
              <a:buFont typeface="Wingdings" pitchFamily="2" charset="2"/>
              <a:buAutoNum type="arabicPeriod"/>
            </a:pPr>
            <a:r>
              <a:rPr lang="en-US" b="0">
                <a:latin typeface="Arial" charset="0"/>
              </a:rPr>
              <a:t>it is not probable that a liability has been incurred, or</a:t>
            </a:r>
          </a:p>
          <a:p>
            <a:pPr marL="1257300" lvl="2" indent="-457200" algn="l">
              <a:lnSpc>
                <a:spcPct val="120000"/>
              </a:lnSpc>
              <a:spcBef>
                <a:spcPct val="50000"/>
              </a:spcBef>
              <a:buClr>
                <a:srgbClr val="800000"/>
              </a:buClr>
              <a:buFont typeface="Wingdings" pitchFamily="2" charset="2"/>
              <a:buAutoNum type="arabicPeriod"/>
            </a:pPr>
            <a:r>
              <a:rPr lang="en-US" b="0">
                <a:latin typeface="Arial" charset="0"/>
              </a:rPr>
              <a:t>it cannot reasonably estimate the amount of the liability.</a:t>
            </a:r>
          </a:p>
          <a:p>
            <a:pPr marL="685800" lvl="1" indent="-457200" algn="l">
              <a:lnSpc>
                <a:spcPct val="120000"/>
              </a:lnSpc>
              <a:spcBef>
                <a:spcPct val="30000"/>
              </a:spcBef>
              <a:buClr>
                <a:srgbClr val="800000"/>
              </a:buClr>
              <a:buFont typeface="Wingdings" pitchFamily="2" charset="2"/>
              <a:buChar char="Ø"/>
            </a:pPr>
            <a:endParaRPr lang="en-US" b="0">
              <a:latin typeface="Arial" charset="0"/>
            </a:endParaRPr>
          </a:p>
        </p:txBody>
      </p:sp>
      <p:sp>
        <p:nvSpPr>
          <p:cNvPr id="57348" name="Text Box 9"/>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Warranty Provisions</a:t>
            </a:r>
          </a:p>
        </p:txBody>
      </p:sp>
      <p:sp>
        <p:nvSpPr>
          <p:cNvPr id="57349" name="Text Box 10"/>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1247244" name="Rectangle 1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Tree>
    <p:extLst>
      <p:ext uri="{BB962C8B-B14F-4D97-AF65-F5344CB8AC3E}">
        <p14:creationId xmlns:p14="http://schemas.microsoft.com/office/powerpoint/2010/main" val="3303748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ChangeArrowheads="1"/>
          </p:cNvSpPr>
          <p:nvPr/>
        </p:nvSpPr>
        <p:spPr bwMode="auto">
          <a:xfrm>
            <a:off x="1023938" y="2116138"/>
            <a:ext cx="6699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spAutoFit/>
          </a:bodyPr>
          <a:lstStyle/>
          <a:p>
            <a:pPr algn="l"/>
            <a:r>
              <a:rPr lang="en-US" b="0">
                <a:latin typeface="Arial" charset="0"/>
              </a:rPr>
              <a:t>Two basic methods of accounting for warranty costs:</a:t>
            </a:r>
          </a:p>
        </p:txBody>
      </p:sp>
      <p:sp>
        <p:nvSpPr>
          <p:cNvPr id="58371" name="Rectangle 6"/>
          <p:cNvSpPr>
            <a:spLocks noChangeArrowheads="1"/>
          </p:cNvSpPr>
          <p:nvPr/>
        </p:nvSpPr>
        <p:spPr bwMode="auto">
          <a:xfrm>
            <a:off x="1066800" y="2667000"/>
            <a:ext cx="73199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30000"/>
              </a:lnSpc>
              <a:spcBef>
                <a:spcPct val="40000"/>
              </a:spcBef>
            </a:pPr>
            <a:r>
              <a:rPr lang="en-US" sz="2400">
                <a:solidFill>
                  <a:schemeClr val="tx1"/>
                </a:solidFill>
                <a:latin typeface="Arial" charset="0"/>
              </a:rPr>
              <a:t>Accrual-Basis method</a:t>
            </a:r>
          </a:p>
          <a:p>
            <a:pPr marL="685800" lvl="1" indent="-457200" algn="l">
              <a:lnSpc>
                <a:spcPct val="120000"/>
              </a:lnSpc>
              <a:spcBef>
                <a:spcPct val="50000"/>
              </a:spcBef>
              <a:buClr>
                <a:srgbClr val="800000"/>
              </a:buClr>
              <a:buSzPct val="80000"/>
              <a:buFont typeface="Arial" charset="0"/>
              <a:buChar char="►"/>
            </a:pPr>
            <a:r>
              <a:rPr lang="en-US" b="0">
                <a:latin typeface="Arial" charset="0"/>
              </a:rPr>
              <a:t>Charge warranty costs to operating expense in the year of sale. </a:t>
            </a:r>
          </a:p>
          <a:p>
            <a:pPr marL="685800" lvl="1" indent="-457200" algn="l">
              <a:lnSpc>
                <a:spcPct val="120000"/>
              </a:lnSpc>
              <a:spcBef>
                <a:spcPct val="50000"/>
              </a:spcBef>
              <a:buClr>
                <a:srgbClr val="800000"/>
              </a:buClr>
              <a:buSzPct val="80000"/>
              <a:buFont typeface="Arial" charset="0"/>
              <a:buChar char="►"/>
            </a:pPr>
            <a:r>
              <a:rPr lang="en-US" b="0">
                <a:latin typeface="Arial" charset="0"/>
              </a:rPr>
              <a:t>Method is the generally accepted method.</a:t>
            </a:r>
          </a:p>
          <a:p>
            <a:pPr marL="685800" lvl="1" indent="-457200" algn="l">
              <a:lnSpc>
                <a:spcPct val="120000"/>
              </a:lnSpc>
              <a:spcBef>
                <a:spcPct val="50000"/>
              </a:spcBef>
              <a:buClr>
                <a:srgbClr val="800000"/>
              </a:buClr>
              <a:buSzPct val="80000"/>
              <a:buFont typeface="Arial" charset="0"/>
              <a:buChar char="►"/>
            </a:pPr>
            <a:r>
              <a:rPr lang="en-US" b="0">
                <a:latin typeface="Arial" charset="0"/>
              </a:rPr>
              <a:t>Referred to as the </a:t>
            </a:r>
            <a:r>
              <a:rPr lang="en-US">
                <a:latin typeface="Arial" charset="0"/>
              </a:rPr>
              <a:t>expense warranty approach</a:t>
            </a:r>
            <a:r>
              <a:rPr lang="en-US" b="0">
                <a:latin typeface="Arial" charset="0"/>
              </a:rPr>
              <a:t>.</a:t>
            </a:r>
          </a:p>
        </p:txBody>
      </p:sp>
      <p:sp>
        <p:nvSpPr>
          <p:cNvPr id="58372" name="Text Box 8"/>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1249289" name="Rectangle 9"/>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58374" name="Text Box 10"/>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Warranty Provisions</a:t>
            </a:r>
          </a:p>
        </p:txBody>
      </p:sp>
    </p:spTree>
    <p:extLst>
      <p:ext uri="{BB962C8B-B14F-4D97-AF65-F5344CB8AC3E}">
        <p14:creationId xmlns:p14="http://schemas.microsoft.com/office/powerpoint/2010/main" val="280132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59395" name="Text Box 7"/>
          <p:cNvSpPr txBox="1">
            <a:spLocks noChangeArrowheads="1"/>
          </p:cNvSpPr>
          <p:nvPr/>
        </p:nvSpPr>
        <p:spPr bwMode="auto">
          <a:xfrm>
            <a:off x="609600" y="1355725"/>
            <a:ext cx="80772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pPr>
            <a:r>
              <a:rPr lang="en-US" sz="2100">
                <a:solidFill>
                  <a:srgbClr val="800000"/>
                </a:solidFill>
                <a:latin typeface="Arial" charset="0"/>
              </a:rPr>
              <a:t>BE13-13:</a:t>
            </a:r>
            <a:r>
              <a:rPr lang="en-US" sz="2100">
                <a:solidFill>
                  <a:schemeClr val="bg2"/>
                </a:solidFill>
                <a:latin typeface="Arial" charset="0"/>
              </a:rPr>
              <a:t>  </a:t>
            </a:r>
            <a:r>
              <a:rPr lang="en-US" sz="2000" b="0">
                <a:solidFill>
                  <a:schemeClr val="tx1"/>
                </a:solidFill>
                <a:latin typeface="Arial" charset="0"/>
              </a:rPr>
              <a:t>Streep Factory provides a 2-year warranty with one of its products which was first sold in 2010. In that year, Streep spent $70,000 servicing warranty claims. At year-end, Streep estimates that an additional $400,000 will be spent in the future to service warranty claims related to 2010 sales. Prepare Streep’s journal entry to record the $70,000 expenditure, and the December 31 adjusting entry.</a:t>
            </a:r>
          </a:p>
        </p:txBody>
      </p:sp>
      <p:sp>
        <p:nvSpPr>
          <p:cNvPr id="1225736" name="Text Box 8"/>
          <p:cNvSpPr txBox="1">
            <a:spLocks noChangeArrowheads="1"/>
          </p:cNvSpPr>
          <p:nvPr/>
        </p:nvSpPr>
        <p:spPr bwMode="auto">
          <a:xfrm>
            <a:off x="609600" y="3962400"/>
            <a:ext cx="79248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604963" algn="l"/>
                <a:tab pos="2165350" algn="l"/>
                <a:tab pos="6176963" algn="r"/>
                <a:tab pos="7607300" algn="r"/>
              </a:tabLst>
              <a:defRPr sz="2200" b="1">
                <a:solidFill>
                  <a:schemeClr val="folHlink"/>
                </a:solidFill>
                <a:latin typeface="Comic Sans MS" pitchFamily="66" charset="0"/>
              </a:defRPr>
            </a:lvl1pPr>
            <a:lvl2pPr marL="742950" indent="-285750">
              <a:tabLst>
                <a:tab pos="1604963" algn="l"/>
                <a:tab pos="2165350" algn="l"/>
                <a:tab pos="6176963" algn="r"/>
                <a:tab pos="7607300" algn="r"/>
              </a:tabLst>
              <a:defRPr sz="2200" b="1">
                <a:solidFill>
                  <a:schemeClr val="folHlink"/>
                </a:solidFill>
                <a:latin typeface="Comic Sans MS" pitchFamily="66" charset="0"/>
              </a:defRPr>
            </a:lvl2pPr>
            <a:lvl3pPr marL="1143000" indent="-228600">
              <a:tabLst>
                <a:tab pos="1604963" algn="l"/>
                <a:tab pos="2165350" algn="l"/>
                <a:tab pos="6176963" algn="r"/>
                <a:tab pos="7607300" algn="r"/>
              </a:tabLst>
              <a:defRPr sz="2200" b="1">
                <a:solidFill>
                  <a:schemeClr val="folHlink"/>
                </a:solidFill>
                <a:latin typeface="Comic Sans MS" pitchFamily="66" charset="0"/>
              </a:defRPr>
            </a:lvl3pPr>
            <a:lvl4pPr marL="1600200" indent="-228600">
              <a:tabLst>
                <a:tab pos="1604963" algn="l"/>
                <a:tab pos="2165350" algn="l"/>
                <a:tab pos="6176963" algn="r"/>
                <a:tab pos="7607300" algn="r"/>
              </a:tabLst>
              <a:defRPr sz="2200" b="1">
                <a:solidFill>
                  <a:schemeClr val="folHlink"/>
                </a:solidFill>
                <a:latin typeface="Comic Sans MS" pitchFamily="66" charset="0"/>
              </a:defRPr>
            </a:lvl4pPr>
            <a:lvl5pPr marL="2057400" indent="-228600">
              <a:tabLst>
                <a:tab pos="1604963" algn="l"/>
                <a:tab pos="2165350" algn="l"/>
                <a:tab pos="6176963" algn="r"/>
                <a:tab pos="7607300" algn="r"/>
              </a:tabLst>
              <a:defRPr sz="2200" b="1">
                <a:solidFill>
                  <a:schemeClr val="folHlink"/>
                </a:solidFill>
                <a:latin typeface="Comic Sans MS" pitchFamily="66" charset="0"/>
              </a:defRPr>
            </a:lvl5pPr>
            <a:lvl6pPr marL="2514600" indent="-228600" algn="ctr" eaLnBrk="0" fontAlgn="base" hangingPunct="0">
              <a:spcBef>
                <a:spcPct val="0"/>
              </a:spcBef>
              <a:spcAft>
                <a:spcPct val="0"/>
              </a:spcAft>
              <a:tabLst>
                <a:tab pos="1604963" algn="l"/>
                <a:tab pos="2165350" algn="l"/>
                <a:tab pos="6176963" algn="r"/>
                <a:tab pos="7607300" algn="r"/>
              </a:tabLst>
              <a:defRPr sz="2200" b="1">
                <a:solidFill>
                  <a:schemeClr val="folHlink"/>
                </a:solidFill>
                <a:latin typeface="Comic Sans MS" pitchFamily="66" charset="0"/>
              </a:defRPr>
            </a:lvl6pPr>
            <a:lvl7pPr marL="2971800" indent="-228600" algn="ctr" eaLnBrk="0" fontAlgn="base" hangingPunct="0">
              <a:spcBef>
                <a:spcPct val="0"/>
              </a:spcBef>
              <a:spcAft>
                <a:spcPct val="0"/>
              </a:spcAft>
              <a:tabLst>
                <a:tab pos="1604963" algn="l"/>
                <a:tab pos="2165350" algn="l"/>
                <a:tab pos="6176963" algn="r"/>
                <a:tab pos="7607300" algn="r"/>
              </a:tabLst>
              <a:defRPr sz="2200" b="1">
                <a:solidFill>
                  <a:schemeClr val="folHlink"/>
                </a:solidFill>
                <a:latin typeface="Comic Sans MS" pitchFamily="66" charset="0"/>
              </a:defRPr>
            </a:lvl7pPr>
            <a:lvl8pPr marL="3429000" indent="-228600" algn="ctr" eaLnBrk="0" fontAlgn="base" hangingPunct="0">
              <a:spcBef>
                <a:spcPct val="0"/>
              </a:spcBef>
              <a:spcAft>
                <a:spcPct val="0"/>
              </a:spcAft>
              <a:tabLst>
                <a:tab pos="1604963" algn="l"/>
                <a:tab pos="2165350" algn="l"/>
                <a:tab pos="6176963" algn="r"/>
                <a:tab pos="7607300" algn="r"/>
              </a:tabLst>
              <a:defRPr sz="2200" b="1">
                <a:solidFill>
                  <a:schemeClr val="folHlink"/>
                </a:solidFill>
                <a:latin typeface="Comic Sans MS" pitchFamily="66" charset="0"/>
              </a:defRPr>
            </a:lvl8pPr>
            <a:lvl9pPr marL="3886200" indent="-228600" algn="ctr" eaLnBrk="0" fontAlgn="base" hangingPunct="0">
              <a:spcBef>
                <a:spcPct val="0"/>
              </a:spcBef>
              <a:spcAft>
                <a:spcPct val="0"/>
              </a:spcAft>
              <a:tabLst>
                <a:tab pos="1604963" algn="l"/>
                <a:tab pos="2165350" algn="l"/>
                <a:tab pos="6176963" algn="r"/>
                <a:tab pos="7607300" algn="r"/>
              </a:tabLst>
              <a:defRPr sz="2200" b="1">
                <a:solidFill>
                  <a:schemeClr val="folHlink"/>
                </a:solidFill>
                <a:latin typeface="Comic Sans MS" pitchFamily="66" charset="0"/>
              </a:defRPr>
            </a:lvl9pPr>
          </a:lstStyle>
          <a:p>
            <a:pPr algn="l">
              <a:lnSpc>
                <a:spcPct val="130000"/>
              </a:lnSpc>
              <a:spcBef>
                <a:spcPct val="25000"/>
              </a:spcBef>
            </a:pPr>
            <a:r>
              <a:rPr lang="en-US" sz="2100" b="0">
                <a:solidFill>
                  <a:schemeClr val="tx1"/>
                </a:solidFill>
                <a:latin typeface="Arial" charset="0"/>
                <a:cs typeface="Arial" charset="0"/>
              </a:rPr>
              <a:t>2010	Warranty expense  	70,000</a:t>
            </a:r>
          </a:p>
          <a:p>
            <a:pPr algn="l">
              <a:lnSpc>
                <a:spcPct val="130000"/>
              </a:lnSpc>
              <a:spcBef>
                <a:spcPct val="25000"/>
              </a:spcBef>
            </a:pPr>
            <a:r>
              <a:rPr lang="en-US" sz="2100" b="0">
                <a:solidFill>
                  <a:schemeClr val="tx1"/>
                </a:solidFill>
                <a:latin typeface="Arial" charset="0"/>
                <a:cs typeface="Arial" charset="0"/>
              </a:rPr>
              <a:t>		Cash		70,000</a:t>
            </a:r>
          </a:p>
          <a:p>
            <a:pPr algn="l">
              <a:lnSpc>
                <a:spcPct val="130000"/>
              </a:lnSpc>
              <a:spcBef>
                <a:spcPct val="40000"/>
              </a:spcBef>
            </a:pPr>
            <a:r>
              <a:rPr lang="en-US" sz="2100" b="0">
                <a:solidFill>
                  <a:schemeClr val="tx1"/>
                </a:solidFill>
                <a:latin typeface="Arial" charset="0"/>
                <a:cs typeface="Arial" charset="0"/>
              </a:rPr>
              <a:t>12/31/10	 Warranty expense  	400,000</a:t>
            </a:r>
          </a:p>
          <a:p>
            <a:pPr algn="l">
              <a:lnSpc>
                <a:spcPct val="130000"/>
              </a:lnSpc>
              <a:spcBef>
                <a:spcPct val="25000"/>
              </a:spcBef>
            </a:pPr>
            <a:r>
              <a:rPr lang="en-US" sz="2100" b="0">
                <a:solidFill>
                  <a:schemeClr val="tx1"/>
                </a:solidFill>
                <a:latin typeface="Arial" charset="0"/>
                <a:cs typeface="Arial" charset="0"/>
              </a:rPr>
              <a:t>		Warranty liability		400,000</a:t>
            </a:r>
          </a:p>
        </p:txBody>
      </p:sp>
      <p:sp>
        <p:nvSpPr>
          <p:cNvPr id="59397" name="Text Box 10"/>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65939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5736">
                                            <p:txEl>
                                              <p:pRg st="0" end="0"/>
                                            </p:txEl>
                                          </p:spTgt>
                                        </p:tgtEl>
                                        <p:attrNameLst>
                                          <p:attrName>style.visibility</p:attrName>
                                        </p:attrNameLst>
                                      </p:cBhvr>
                                      <p:to>
                                        <p:strVal val="visible"/>
                                      </p:to>
                                    </p:set>
                                    <p:animEffect transition="in" filter="wipe(left)">
                                      <p:cBhvr>
                                        <p:cTn id="7" dur="500"/>
                                        <p:tgtEl>
                                          <p:spTgt spid="12257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5736">
                                            <p:txEl>
                                              <p:pRg st="1" end="1"/>
                                            </p:txEl>
                                          </p:spTgt>
                                        </p:tgtEl>
                                        <p:attrNameLst>
                                          <p:attrName>style.visibility</p:attrName>
                                        </p:attrNameLst>
                                      </p:cBhvr>
                                      <p:to>
                                        <p:strVal val="visible"/>
                                      </p:to>
                                    </p:set>
                                    <p:animEffect transition="in" filter="wipe(left)">
                                      <p:cBhvr>
                                        <p:cTn id="12" dur="500"/>
                                        <p:tgtEl>
                                          <p:spTgt spid="12257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5736">
                                            <p:txEl>
                                              <p:pRg st="2" end="2"/>
                                            </p:txEl>
                                          </p:spTgt>
                                        </p:tgtEl>
                                        <p:attrNameLst>
                                          <p:attrName>style.visibility</p:attrName>
                                        </p:attrNameLst>
                                      </p:cBhvr>
                                      <p:to>
                                        <p:strVal val="visible"/>
                                      </p:to>
                                    </p:set>
                                    <p:animEffect transition="in" filter="wipe(left)">
                                      <p:cBhvr>
                                        <p:cTn id="17" dur="500"/>
                                        <p:tgtEl>
                                          <p:spTgt spid="122573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5736">
                                            <p:txEl>
                                              <p:pRg st="3" end="3"/>
                                            </p:txEl>
                                          </p:spTgt>
                                        </p:tgtEl>
                                        <p:attrNameLst>
                                          <p:attrName>style.visibility</p:attrName>
                                        </p:attrNameLst>
                                      </p:cBhvr>
                                      <p:to>
                                        <p:strVal val="visible"/>
                                      </p:to>
                                    </p:set>
                                    <p:animEffect transition="in" filter="wipe(left)">
                                      <p:cBhvr>
                                        <p:cTn id="22" dur="500"/>
                                        <p:tgtEl>
                                          <p:spTgt spid="12257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84" name="Rectangle 8"/>
          <p:cNvSpPr>
            <a:spLocks noChangeArrowheads="1"/>
          </p:cNvSpPr>
          <p:nvPr/>
        </p:nvSpPr>
        <p:spPr bwMode="auto">
          <a:xfrm>
            <a:off x="465138" y="1885950"/>
            <a:ext cx="205740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700">
                <a:solidFill>
                  <a:schemeClr val="tx1"/>
                </a:solidFill>
                <a:effectLst>
                  <a:outerShdw blurRad="38100" dist="38100" dir="2700000" algn="tl">
                    <a:srgbClr val="FFFFFF"/>
                  </a:outerShdw>
                </a:effectLst>
                <a:latin typeface="Arial" charset="0"/>
              </a:rPr>
              <a:t>Current Liabilities</a:t>
            </a:r>
          </a:p>
        </p:txBody>
      </p:sp>
      <p:sp>
        <p:nvSpPr>
          <p:cNvPr id="1099786" name="Rectangle 10"/>
          <p:cNvSpPr>
            <a:spLocks noChangeArrowheads="1"/>
          </p:cNvSpPr>
          <p:nvPr/>
        </p:nvSpPr>
        <p:spPr bwMode="auto">
          <a:xfrm>
            <a:off x="2514600" y="1885950"/>
            <a:ext cx="205740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700">
                <a:solidFill>
                  <a:schemeClr val="tx1"/>
                </a:solidFill>
                <a:effectLst>
                  <a:outerShdw blurRad="38100" dist="38100" dir="2700000" algn="tl">
                    <a:srgbClr val="FFFFFF"/>
                  </a:outerShdw>
                </a:effectLst>
                <a:latin typeface="Arial" charset="0"/>
              </a:rPr>
              <a:t>Provisions</a:t>
            </a:r>
          </a:p>
        </p:txBody>
      </p:sp>
      <p:sp>
        <p:nvSpPr>
          <p:cNvPr id="1099788" name="Rectangle 12"/>
          <p:cNvSpPr>
            <a:spLocks noChangeArrowheads="1"/>
          </p:cNvSpPr>
          <p:nvPr/>
        </p:nvSpPr>
        <p:spPr bwMode="auto">
          <a:xfrm>
            <a:off x="6629400" y="1885950"/>
            <a:ext cx="2147888"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700">
                <a:solidFill>
                  <a:schemeClr val="tx1"/>
                </a:solidFill>
                <a:effectLst>
                  <a:outerShdw blurRad="38100" dist="38100" dir="2700000" algn="tl">
                    <a:srgbClr val="FFFFFF"/>
                  </a:outerShdw>
                </a:effectLst>
                <a:latin typeface="Arial" charset="0"/>
              </a:rPr>
              <a:t>Presentation and Analysis</a:t>
            </a:r>
          </a:p>
        </p:txBody>
      </p:sp>
      <p:sp>
        <p:nvSpPr>
          <p:cNvPr id="1099789" name="Rectangle 13"/>
          <p:cNvSpPr>
            <a:spLocks noChangeArrowheads="1"/>
          </p:cNvSpPr>
          <p:nvPr/>
        </p:nvSpPr>
        <p:spPr bwMode="auto">
          <a:xfrm>
            <a:off x="465138" y="3048000"/>
            <a:ext cx="2125662" cy="16764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What is a liability?</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What is a current liability?</a:t>
            </a:r>
          </a:p>
          <a:p>
            <a:pPr marL="228600" indent="-228600" algn="l">
              <a:spcBef>
                <a:spcPct val="25000"/>
              </a:spcBef>
              <a:buClr>
                <a:srgbClr val="CC0000"/>
              </a:buClr>
              <a:buSzPct val="75000"/>
              <a:buFont typeface="Wingdings" pitchFamily="2" charset="2"/>
              <a:buBlip>
                <a:blip r:embed="rId3"/>
              </a:buBlip>
              <a:defRPr/>
            </a:pPr>
            <a:endParaRPr lang="en-US" sz="1600" b="0">
              <a:solidFill>
                <a:schemeClr val="tx1"/>
              </a:solidFill>
              <a:effectLst>
                <a:outerShdw blurRad="38100" dist="38100" dir="2700000" algn="tl">
                  <a:srgbClr val="C0C0C0"/>
                </a:outerShdw>
              </a:effectLst>
              <a:latin typeface="Arial" charset="0"/>
            </a:endParaRPr>
          </a:p>
        </p:txBody>
      </p:sp>
      <p:sp>
        <p:nvSpPr>
          <p:cNvPr id="1099790" name="Rectangle 14"/>
          <p:cNvSpPr>
            <a:spLocks noChangeArrowheads="1"/>
          </p:cNvSpPr>
          <p:nvPr/>
        </p:nvSpPr>
        <p:spPr bwMode="auto">
          <a:xfrm>
            <a:off x="2514600" y="3048000"/>
            <a:ext cx="2057400" cy="12954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Recognition</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Measurement</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Common types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Disclosures</a:t>
            </a:r>
          </a:p>
        </p:txBody>
      </p:sp>
      <p:sp>
        <p:nvSpPr>
          <p:cNvPr id="1099792" name="Rectangle 16"/>
          <p:cNvSpPr>
            <a:spLocks noChangeArrowheads="1"/>
          </p:cNvSpPr>
          <p:nvPr/>
        </p:nvSpPr>
        <p:spPr bwMode="auto">
          <a:xfrm>
            <a:off x="6653213" y="3048000"/>
            <a:ext cx="2193925" cy="25908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Presentation of current liabilities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Analysis of current liabilities</a:t>
            </a:r>
          </a:p>
          <a:p>
            <a:pPr marL="228600" indent="-228600" algn="l">
              <a:spcBef>
                <a:spcPct val="25000"/>
              </a:spcBef>
              <a:buClr>
                <a:srgbClr val="CC0000"/>
              </a:buClr>
              <a:buSzPct val="75000"/>
              <a:buFont typeface="Wingdings" pitchFamily="2" charset="2"/>
              <a:buBlip>
                <a:blip r:embed="rId3"/>
              </a:buBlip>
              <a:defRPr/>
            </a:pPr>
            <a:endParaRPr lang="en-US" sz="1600" b="0">
              <a:solidFill>
                <a:schemeClr val="tx1"/>
              </a:solidFill>
              <a:effectLst>
                <a:outerShdw blurRad="38100" dist="38100" dir="2700000" algn="tl">
                  <a:srgbClr val="C0C0C0"/>
                </a:outerShdw>
              </a:effectLst>
              <a:latin typeface="Arial" charset="0"/>
            </a:endParaRPr>
          </a:p>
        </p:txBody>
      </p:sp>
      <p:cxnSp>
        <p:nvCxnSpPr>
          <p:cNvPr id="5128" name="AutoShape 17"/>
          <p:cNvCxnSpPr>
            <a:cxnSpLocks noChangeShapeType="1"/>
            <a:stCxn id="1099782" idx="2"/>
            <a:endCxn id="1099784" idx="0"/>
          </p:cNvCxnSpPr>
          <p:nvPr/>
        </p:nvCxnSpPr>
        <p:spPr bwMode="auto">
          <a:xfrm rot="5400000">
            <a:off x="2608263" y="-96837"/>
            <a:ext cx="849312" cy="3078162"/>
          </a:xfrm>
          <a:prstGeom prst="bentConnector3">
            <a:avLst>
              <a:gd name="adj1" fmla="val 51028"/>
            </a:avLst>
          </a:prstGeom>
          <a:noFill/>
          <a:ln w="38100" cap="sq">
            <a:solidFill>
              <a:srgbClr val="009A96"/>
            </a:solidFill>
            <a:miter lim="800000"/>
            <a:headEnd/>
            <a:tailEnd type="triangle" w="med" len="med"/>
          </a:ln>
          <a:extLst>
            <a:ext uri="{909E8E84-426E-40DD-AFC4-6F175D3DCCD1}">
              <a14:hiddenFill xmlns:a14="http://schemas.microsoft.com/office/drawing/2010/main">
                <a:noFill/>
              </a14:hiddenFill>
            </a:ext>
          </a:extLst>
        </p:spPr>
      </p:cxnSp>
      <p:cxnSp>
        <p:nvCxnSpPr>
          <p:cNvPr id="5129" name="AutoShape 18"/>
          <p:cNvCxnSpPr>
            <a:cxnSpLocks noChangeShapeType="1"/>
            <a:stCxn id="1099782" idx="2"/>
            <a:endCxn id="1099788" idx="0"/>
          </p:cNvCxnSpPr>
          <p:nvPr/>
        </p:nvCxnSpPr>
        <p:spPr bwMode="auto">
          <a:xfrm rot="16200000" flipH="1">
            <a:off x="5713413" y="-123825"/>
            <a:ext cx="849312" cy="3132138"/>
          </a:xfrm>
          <a:prstGeom prst="bentConnector3">
            <a:avLst>
              <a:gd name="adj1" fmla="val 51028"/>
            </a:avLst>
          </a:prstGeom>
          <a:noFill/>
          <a:ln w="38100" cap="sq">
            <a:solidFill>
              <a:srgbClr val="009A96"/>
            </a:solidFill>
            <a:miter lim="800000"/>
            <a:headEnd/>
            <a:tailEnd type="triangle" w="med" len="med"/>
          </a:ln>
          <a:extLst>
            <a:ext uri="{909E8E84-426E-40DD-AFC4-6F175D3DCCD1}">
              <a14:hiddenFill xmlns:a14="http://schemas.microsoft.com/office/drawing/2010/main">
                <a:noFill/>
              </a14:hiddenFill>
            </a:ext>
          </a:extLst>
        </p:spPr>
      </p:cxnSp>
      <p:sp>
        <p:nvSpPr>
          <p:cNvPr id="1099782" name="Rectangle 6"/>
          <p:cNvSpPr>
            <a:spLocks noChangeArrowheads="1"/>
          </p:cNvSpPr>
          <p:nvPr/>
        </p:nvSpPr>
        <p:spPr bwMode="auto">
          <a:xfrm>
            <a:off x="381000" y="457200"/>
            <a:ext cx="83820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a:defRPr/>
            </a:pPr>
            <a:r>
              <a:rPr lang="en-US" sz="3000">
                <a:solidFill>
                  <a:schemeClr val="bg1"/>
                </a:solidFill>
                <a:effectLst>
                  <a:outerShdw blurRad="38100" dist="38100" dir="2700000" algn="tl">
                    <a:srgbClr val="000000"/>
                  </a:outerShdw>
                </a:effectLst>
                <a:latin typeface="Arial" charset="0"/>
              </a:rPr>
              <a:t>Current Liabilities and Contingencies</a:t>
            </a:r>
          </a:p>
        </p:txBody>
      </p:sp>
      <p:sp>
        <p:nvSpPr>
          <p:cNvPr id="1099795" name="Rectangle 19"/>
          <p:cNvSpPr>
            <a:spLocks noChangeArrowheads="1"/>
          </p:cNvSpPr>
          <p:nvPr/>
        </p:nvSpPr>
        <p:spPr bwMode="auto">
          <a:xfrm>
            <a:off x="4572000" y="1885950"/>
            <a:ext cx="205740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700">
                <a:solidFill>
                  <a:schemeClr val="tx1"/>
                </a:solidFill>
                <a:effectLst>
                  <a:outerShdw blurRad="38100" dist="38100" dir="2700000" algn="tl">
                    <a:srgbClr val="FFFFFF"/>
                  </a:outerShdw>
                </a:effectLst>
                <a:latin typeface="Arial" charset="0"/>
              </a:rPr>
              <a:t>Contingencies</a:t>
            </a:r>
          </a:p>
        </p:txBody>
      </p:sp>
      <p:sp>
        <p:nvSpPr>
          <p:cNvPr id="1099796" name="Rectangle 20"/>
          <p:cNvSpPr>
            <a:spLocks noChangeArrowheads="1"/>
          </p:cNvSpPr>
          <p:nvPr/>
        </p:nvSpPr>
        <p:spPr bwMode="auto">
          <a:xfrm>
            <a:off x="4572000" y="3048000"/>
            <a:ext cx="2057400" cy="12954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Contingent liabilities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Contingent assets</a:t>
            </a:r>
          </a:p>
        </p:txBody>
      </p:sp>
    </p:spTree>
    <p:extLst>
      <p:ext uri="{BB962C8B-B14F-4D97-AF65-F5344CB8AC3E}">
        <p14:creationId xmlns:p14="http://schemas.microsoft.com/office/powerpoint/2010/main" val="51311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0419" name="Text Box 3"/>
          <p:cNvSpPr txBox="1">
            <a:spLocks noChangeArrowheads="1"/>
          </p:cNvSpPr>
          <p:nvPr/>
        </p:nvSpPr>
        <p:spPr bwMode="auto">
          <a:xfrm>
            <a:off x="685800" y="2032000"/>
            <a:ext cx="7696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0000"/>
              </a:lnSpc>
              <a:spcBef>
                <a:spcPct val="30000"/>
              </a:spcBef>
              <a:buSzPct val="80000"/>
            </a:pPr>
            <a:r>
              <a:rPr lang="en-US" sz="2100" b="0">
                <a:solidFill>
                  <a:srgbClr val="000000"/>
                </a:solidFill>
                <a:latin typeface="Arial" charset="0"/>
              </a:rPr>
              <a:t>Companies should charge the costs of premiums and coupons to expense in the period of the sale that benefits from the plan.</a:t>
            </a:r>
          </a:p>
        </p:txBody>
      </p:sp>
      <p:sp>
        <p:nvSpPr>
          <p:cNvPr id="60420" name="Text Box 5"/>
          <p:cNvSpPr txBox="1">
            <a:spLocks noChangeArrowheads="1"/>
          </p:cNvSpPr>
          <p:nvPr/>
        </p:nvSpPr>
        <p:spPr bwMode="auto">
          <a:xfrm>
            <a:off x="685800" y="2971800"/>
            <a:ext cx="76327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SzPct val="80000"/>
            </a:pPr>
            <a:r>
              <a:rPr lang="en-US" sz="2100">
                <a:solidFill>
                  <a:srgbClr val="800000"/>
                </a:solidFill>
                <a:latin typeface="Arial" charset="0"/>
              </a:rPr>
              <a:t>Accounting:</a:t>
            </a:r>
          </a:p>
          <a:p>
            <a:pPr lvl="1" algn="l">
              <a:lnSpc>
                <a:spcPct val="130000"/>
              </a:lnSpc>
              <a:spcBef>
                <a:spcPct val="30000"/>
              </a:spcBef>
              <a:buClr>
                <a:srgbClr val="800000"/>
              </a:buClr>
              <a:buSzPct val="80000"/>
              <a:buFont typeface="Wingdings" pitchFamily="2" charset="2"/>
              <a:buChar char="u"/>
            </a:pPr>
            <a:r>
              <a:rPr lang="en-US" sz="2100" b="0">
                <a:solidFill>
                  <a:schemeClr val="tx1"/>
                </a:solidFill>
                <a:latin typeface="Arial" charset="0"/>
              </a:rPr>
              <a:t>Estimate the number of outstanding premium offers that customers will present for redemption. </a:t>
            </a:r>
          </a:p>
          <a:p>
            <a:pPr lvl="1" algn="l">
              <a:lnSpc>
                <a:spcPct val="130000"/>
              </a:lnSpc>
              <a:spcBef>
                <a:spcPct val="30000"/>
              </a:spcBef>
              <a:buClr>
                <a:srgbClr val="800000"/>
              </a:buClr>
              <a:buSzPct val="80000"/>
              <a:buFont typeface="Wingdings" pitchFamily="2" charset="2"/>
              <a:buChar char="u"/>
            </a:pPr>
            <a:r>
              <a:rPr lang="en-US" sz="2100" b="0">
                <a:solidFill>
                  <a:schemeClr val="tx1"/>
                </a:solidFill>
                <a:latin typeface="Arial" charset="0"/>
              </a:rPr>
              <a:t>Charge cost of premium offers to Premium Expense and credits Premium Liability.</a:t>
            </a:r>
          </a:p>
        </p:txBody>
      </p:sp>
      <p:sp>
        <p:nvSpPr>
          <p:cNvPr id="60421" name="Text Box 7"/>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60422" name="Text Box 8"/>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Premiums and Coupons</a:t>
            </a:r>
          </a:p>
        </p:txBody>
      </p:sp>
    </p:spTree>
    <p:extLst>
      <p:ext uri="{BB962C8B-B14F-4D97-AF65-F5344CB8AC3E}">
        <p14:creationId xmlns:p14="http://schemas.microsoft.com/office/powerpoint/2010/main" val="91050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1443" name="Rectangle 7"/>
          <p:cNvSpPr>
            <a:spLocks noChangeArrowheads="1"/>
          </p:cNvSpPr>
          <p:nvPr/>
        </p:nvSpPr>
        <p:spPr bwMode="auto">
          <a:xfrm>
            <a:off x="685800" y="1412875"/>
            <a:ext cx="80010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lnSpc>
                <a:spcPct val="125000"/>
              </a:lnSpc>
            </a:pPr>
            <a:r>
              <a:rPr lang="en-US" sz="2000">
                <a:solidFill>
                  <a:srgbClr val="800000"/>
                </a:solidFill>
                <a:latin typeface="Arial" charset="0"/>
              </a:rPr>
              <a:t>Illustration:</a:t>
            </a:r>
            <a:r>
              <a:rPr lang="en-US" sz="2000" b="0">
                <a:latin typeface="Arial" charset="0"/>
              </a:rPr>
              <a:t>  Fluffy Cakemix Company offered its customers a large non-breakable mixing bowl in exchange for 25 cents and 10 boxtops. The mixing bowl costs Fluffy Cakemix Company 75 cents, and the company estimates that customers will redeem 60 percent of the boxtops.  The premium offer began in June 2011 and resulted in the transactions journalized below. Fluffy Cakemix Company records purchase of 20,000 mixing bowls as follows.</a:t>
            </a:r>
          </a:p>
        </p:txBody>
      </p:sp>
      <p:sp>
        <p:nvSpPr>
          <p:cNvPr id="1251336" name="Rectangle 8"/>
          <p:cNvSpPr>
            <a:spLocks noChangeArrowheads="1"/>
          </p:cNvSpPr>
          <p:nvPr/>
        </p:nvSpPr>
        <p:spPr bwMode="auto">
          <a:xfrm>
            <a:off x="1066800" y="438785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30000"/>
              </a:lnSpc>
              <a:spcBef>
                <a:spcPct val="20000"/>
              </a:spcBef>
              <a:tabLst>
                <a:tab pos="5943600" algn="r"/>
                <a:tab pos="7143750" algn="r"/>
              </a:tabLst>
            </a:pPr>
            <a:r>
              <a:rPr lang="en-US" sz="2000" b="0">
                <a:latin typeface="Arial" charset="0"/>
              </a:rPr>
              <a:t>Inventory of Premium Mixing Bowls 	15,000</a:t>
            </a:r>
          </a:p>
          <a:p>
            <a:pPr marL="457200" indent="-457200" algn="l">
              <a:lnSpc>
                <a:spcPct val="130000"/>
              </a:lnSpc>
              <a:spcBef>
                <a:spcPct val="20000"/>
              </a:spcBef>
              <a:tabLst>
                <a:tab pos="5943600" algn="r"/>
                <a:tab pos="7143750" algn="r"/>
              </a:tabLst>
            </a:pPr>
            <a:r>
              <a:rPr lang="en-US" sz="2000" b="0">
                <a:latin typeface="Arial" charset="0"/>
              </a:rPr>
              <a:t>	Cash 		15,000</a:t>
            </a:r>
          </a:p>
        </p:txBody>
      </p:sp>
      <p:sp>
        <p:nvSpPr>
          <p:cNvPr id="1251337" name="Text Box 9"/>
          <p:cNvSpPr txBox="1">
            <a:spLocks noChangeArrowheads="1"/>
          </p:cNvSpPr>
          <p:nvPr/>
        </p:nvSpPr>
        <p:spPr bwMode="auto">
          <a:xfrm>
            <a:off x="1066800" y="545465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b="0">
                <a:latin typeface="Arial" charset="0"/>
              </a:rPr>
              <a:t>$20,000 x .75 = $15,000</a:t>
            </a:r>
          </a:p>
        </p:txBody>
      </p:sp>
      <p:sp>
        <p:nvSpPr>
          <p:cNvPr id="61446" name="Text Box 10"/>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254163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1336">
                                            <p:txEl>
                                              <p:pRg st="0" end="0"/>
                                            </p:txEl>
                                          </p:spTgt>
                                        </p:tgtEl>
                                        <p:attrNameLst>
                                          <p:attrName>style.visibility</p:attrName>
                                        </p:attrNameLst>
                                      </p:cBhvr>
                                      <p:to>
                                        <p:strVal val="visible"/>
                                      </p:to>
                                    </p:set>
                                    <p:animEffect transition="in" filter="wipe(left)">
                                      <p:cBhvr>
                                        <p:cTn id="7" dur="500"/>
                                        <p:tgtEl>
                                          <p:spTgt spid="12513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1336">
                                            <p:txEl>
                                              <p:pRg st="1" end="1"/>
                                            </p:txEl>
                                          </p:spTgt>
                                        </p:tgtEl>
                                        <p:attrNameLst>
                                          <p:attrName>style.visibility</p:attrName>
                                        </p:attrNameLst>
                                      </p:cBhvr>
                                      <p:to>
                                        <p:strVal val="visible"/>
                                      </p:to>
                                    </p:set>
                                    <p:animEffect transition="in" filter="wipe(left)">
                                      <p:cBhvr>
                                        <p:cTn id="12" dur="500"/>
                                        <p:tgtEl>
                                          <p:spTgt spid="1251336">
                                            <p:txEl>
                                              <p:pRg st="1" end="1"/>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51337"/>
                                        </p:tgtEl>
                                        <p:attrNameLst>
                                          <p:attrName>style.visibility</p:attrName>
                                        </p:attrNameLst>
                                      </p:cBhvr>
                                      <p:to>
                                        <p:strVal val="visible"/>
                                      </p:to>
                                    </p:set>
                                    <p:animEffect transition="in" filter="wipe(up)">
                                      <p:cBhvr>
                                        <p:cTn id="16" dur="500"/>
                                        <p:tgtEl>
                                          <p:spTgt spid="1251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6" grpId="0" build="p"/>
      <p:bldP spid="125133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246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62468" name="Rectangle 4"/>
          <p:cNvSpPr>
            <a:spLocks noChangeArrowheads="1"/>
          </p:cNvSpPr>
          <p:nvPr/>
        </p:nvSpPr>
        <p:spPr bwMode="auto">
          <a:xfrm>
            <a:off x="685800" y="1412875"/>
            <a:ext cx="8001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lnSpc>
                <a:spcPct val="125000"/>
              </a:lnSpc>
            </a:pPr>
            <a:r>
              <a:rPr lang="en-US" sz="2000">
                <a:solidFill>
                  <a:srgbClr val="800000"/>
                </a:solidFill>
                <a:latin typeface="Arial" charset="0"/>
              </a:rPr>
              <a:t>Illustration:</a:t>
            </a:r>
            <a:r>
              <a:rPr lang="en-US" sz="2000" b="0">
                <a:latin typeface="Arial" charset="0"/>
              </a:rPr>
              <a:t>  The entry to record sales of 300,000 boxes of cake mix would be:</a:t>
            </a:r>
          </a:p>
        </p:txBody>
      </p:sp>
      <p:sp>
        <p:nvSpPr>
          <p:cNvPr id="1253381" name="Rectangle 5"/>
          <p:cNvSpPr>
            <a:spLocks noChangeArrowheads="1"/>
          </p:cNvSpPr>
          <p:nvPr/>
        </p:nvSpPr>
        <p:spPr bwMode="auto">
          <a:xfrm>
            <a:off x="1295400" y="24384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30000"/>
              </a:lnSpc>
              <a:spcBef>
                <a:spcPct val="20000"/>
              </a:spcBef>
              <a:tabLst>
                <a:tab pos="5372100" algn="r"/>
                <a:tab pos="6686550" algn="r"/>
              </a:tabLst>
            </a:pPr>
            <a:r>
              <a:rPr lang="en-US" sz="2000" b="0">
                <a:latin typeface="Arial" charset="0"/>
              </a:rPr>
              <a:t>Cash 	240,000</a:t>
            </a:r>
          </a:p>
          <a:p>
            <a:pPr marL="457200" indent="-457200" algn="l">
              <a:lnSpc>
                <a:spcPct val="130000"/>
              </a:lnSpc>
              <a:spcBef>
                <a:spcPct val="20000"/>
              </a:spcBef>
              <a:tabLst>
                <a:tab pos="5372100" algn="r"/>
                <a:tab pos="6686550" algn="r"/>
              </a:tabLst>
            </a:pPr>
            <a:r>
              <a:rPr lang="en-US" sz="2000" b="0">
                <a:latin typeface="Arial" charset="0"/>
              </a:rPr>
              <a:t>	Sales		240,000</a:t>
            </a:r>
          </a:p>
        </p:txBody>
      </p:sp>
      <p:sp>
        <p:nvSpPr>
          <p:cNvPr id="1253382" name="Text Box 6"/>
          <p:cNvSpPr txBox="1">
            <a:spLocks noChangeArrowheads="1"/>
          </p:cNvSpPr>
          <p:nvPr/>
        </p:nvSpPr>
        <p:spPr bwMode="auto">
          <a:xfrm>
            <a:off x="5105400" y="19812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b="0">
                <a:latin typeface="Arial" charset="0"/>
              </a:rPr>
              <a:t>300,000 x .80 = $240,000</a:t>
            </a:r>
          </a:p>
        </p:txBody>
      </p:sp>
      <p:sp>
        <p:nvSpPr>
          <p:cNvPr id="62471" name="Rectangle 7"/>
          <p:cNvSpPr>
            <a:spLocks noChangeArrowheads="1"/>
          </p:cNvSpPr>
          <p:nvPr/>
        </p:nvSpPr>
        <p:spPr bwMode="auto">
          <a:xfrm>
            <a:off x="685800" y="3565525"/>
            <a:ext cx="7772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25000"/>
              </a:lnSpc>
            </a:pPr>
            <a:r>
              <a:rPr lang="en-US" sz="2000" b="0">
                <a:latin typeface="Arial" charset="0"/>
              </a:rPr>
              <a:t>Fluffy records the actual redemption of 60,000 boxtops, the receipt of 25 cents per 10 boxtops, and the delivery of the mixing bowls as follows.</a:t>
            </a:r>
          </a:p>
        </p:txBody>
      </p:sp>
      <p:sp>
        <p:nvSpPr>
          <p:cNvPr id="1253384" name="Rectangle 8"/>
          <p:cNvSpPr>
            <a:spLocks noChangeArrowheads="1"/>
          </p:cNvSpPr>
          <p:nvPr/>
        </p:nvSpPr>
        <p:spPr bwMode="auto">
          <a:xfrm>
            <a:off x="1295400" y="4800600"/>
            <a:ext cx="73152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marL="457200" indent="-457200" algn="l">
              <a:lnSpc>
                <a:spcPct val="130000"/>
              </a:lnSpc>
              <a:spcBef>
                <a:spcPct val="20000"/>
              </a:spcBef>
              <a:tabLst>
                <a:tab pos="5372100" algn="r"/>
                <a:tab pos="6686550" algn="r"/>
                <a:tab pos="7143750" algn="r"/>
              </a:tabLst>
            </a:pPr>
            <a:r>
              <a:rPr lang="en-US" sz="2000" b="0">
                <a:latin typeface="Arial" charset="0"/>
              </a:rPr>
              <a:t>Cash  </a:t>
            </a:r>
            <a:r>
              <a:rPr lang="en-US" sz="1600" b="0">
                <a:latin typeface="Arial" charset="0"/>
              </a:rPr>
              <a:t>[(60,000 / 10) x $0.25]</a:t>
            </a:r>
            <a:r>
              <a:rPr lang="en-US" sz="2000" b="0">
                <a:latin typeface="Arial" charset="0"/>
              </a:rPr>
              <a:t> 	1,500</a:t>
            </a:r>
          </a:p>
          <a:p>
            <a:pPr marL="457200" indent="-457200" algn="l">
              <a:lnSpc>
                <a:spcPct val="130000"/>
              </a:lnSpc>
              <a:spcBef>
                <a:spcPct val="20000"/>
              </a:spcBef>
              <a:tabLst>
                <a:tab pos="5372100" algn="r"/>
                <a:tab pos="6686550" algn="r"/>
                <a:tab pos="7143750" algn="r"/>
              </a:tabLst>
            </a:pPr>
            <a:r>
              <a:rPr lang="en-US" sz="2000" b="0">
                <a:latin typeface="Arial" charset="0"/>
              </a:rPr>
              <a:t>Premium Expense 	3,000</a:t>
            </a:r>
          </a:p>
          <a:p>
            <a:pPr marL="457200" indent="-457200" algn="l">
              <a:lnSpc>
                <a:spcPct val="130000"/>
              </a:lnSpc>
              <a:spcBef>
                <a:spcPct val="20000"/>
              </a:spcBef>
              <a:tabLst>
                <a:tab pos="5372100" algn="r"/>
                <a:tab pos="6686550" algn="r"/>
                <a:tab pos="7143750" algn="r"/>
              </a:tabLst>
            </a:pPr>
            <a:r>
              <a:rPr lang="en-US" sz="2000" b="0">
                <a:latin typeface="Arial" charset="0"/>
              </a:rPr>
              <a:t>	Inventory of Premium Mixing Bowls 		4,500</a:t>
            </a:r>
          </a:p>
          <a:p>
            <a:pPr marL="457200" indent="-457200" algn="l">
              <a:lnSpc>
                <a:spcPct val="130000"/>
              </a:lnSpc>
              <a:spcBef>
                <a:spcPct val="20000"/>
              </a:spcBef>
              <a:tabLst>
                <a:tab pos="5372100" algn="r"/>
                <a:tab pos="6686550" algn="r"/>
                <a:tab pos="7143750" algn="r"/>
              </a:tabLst>
            </a:pPr>
            <a:r>
              <a:rPr lang="en-US" sz="1600" b="0">
                <a:latin typeface="Arial" charset="0"/>
              </a:rPr>
              <a:t>Computation:  (60,000 / 10) x $0.75 = $4,500</a:t>
            </a:r>
          </a:p>
        </p:txBody>
      </p:sp>
    </p:spTree>
    <p:extLst>
      <p:ext uri="{BB962C8B-B14F-4D97-AF65-F5344CB8AC3E}">
        <p14:creationId xmlns:p14="http://schemas.microsoft.com/office/powerpoint/2010/main" val="61198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3381">
                                            <p:txEl>
                                              <p:pRg st="0" end="0"/>
                                            </p:txEl>
                                          </p:spTgt>
                                        </p:tgtEl>
                                        <p:attrNameLst>
                                          <p:attrName>style.visibility</p:attrName>
                                        </p:attrNameLst>
                                      </p:cBhvr>
                                      <p:to>
                                        <p:strVal val="visible"/>
                                      </p:to>
                                    </p:set>
                                    <p:animEffect transition="in" filter="wipe(left)">
                                      <p:cBhvr>
                                        <p:cTn id="7" dur="500"/>
                                        <p:tgtEl>
                                          <p:spTgt spid="12533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3381">
                                            <p:txEl>
                                              <p:pRg st="1" end="1"/>
                                            </p:txEl>
                                          </p:spTgt>
                                        </p:tgtEl>
                                        <p:attrNameLst>
                                          <p:attrName>style.visibility</p:attrName>
                                        </p:attrNameLst>
                                      </p:cBhvr>
                                      <p:to>
                                        <p:strVal val="visible"/>
                                      </p:to>
                                    </p:set>
                                    <p:animEffect transition="in" filter="wipe(left)">
                                      <p:cBhvr>
                                        <p:cTn id="12" dur="500"/>
                                        <p:tgtEl>
                                          <p:spTgt spid="1253381">
                                            <p:txEl>
                                              <p:pRg st="1" end="1"/>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53382"/>
                                        </p:tgtEl>
                                        <p:attrNameLst>
                                          <p:attrName>style.visibility</p:attrName>
                                        </p:attrNameLst>
                                      </p:cBhvr>
                                      <p:to>
                                        <p:strVal val="visible"/>
                                      </p:to>
                                    </p:set>
                                    <p:animEffect transition="in" filter="wipe(up)">
                                      <p:cBhvr>
                                        <p:cTn id="16" dur="500"/>
                                        <p:tgtEl>
                                          <p:spTgt spid="12533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53384">
                                            <p:txEl>
                                              <p:pRg st="0" end="0"/>
                                            </p:txEl>
                                          </p:spTgt>
                                        </p:tgtEl>
                                        <p:attrNameLst>
                                          <p:attrName>style.visibility</p:attrName>
                                        </p:attrNameLst>
                                      </p:cBhvr>
                                      <p:to>
                                        <p:strVal val="visible"/>
                                      </p:to>
                                    </p:set>
                                    <p:animEffect transition="in" filter="wipe(left)">
                                      <p:cBhvr>
                                        <p:cTn id="21" dur="500"/>
                                        <p:tgtEl>
                                          <p:spTgt spid="125338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53384">
                                            <p:txEl>
                                              <p:pRg st="1" end="1"/>
                                            </p:txEl>
                                          </p:spTgt>
                                        </p:tgtEl>
                                        <p:attrNameLst>
                                          <p:attrName>style.visibility</p:attrName>
                                        </p:attrNameLst>
                                      </p:cBhvr>
                                      <p:to>
                                        <p:strVal val="visible"/>
                                      </p:to>
                                    </p:set>
                                    <p:animEffect transition="in" filter="wipe(left)">
                                      <p:cBhvr>
                                        <p:cTn id="26" dur="500"/>
                                        <p:tgtEl>
                                          <p:spTgt spid="1253384">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53384">
                                            <p:txEl>
                                              <p:pRg st="2" end="2"/>
                                            </p:txEl>
                                          </p:spTgt>
                                        </p:tgtEl>
                                        <p:attrNameLst>
                                          <p:attrName>style.visibility</p:attrName>
                                        </p:attrNameLst>
                                      </p:cBhvr>
                                      <p:to>
                                        <p:strVal val="visible"/>
                                      </p:to>
                                    </p:set>
                                    <p:animEffect transition="in" filter="wipe(left)">
                                      <p:cBhvr>
                                        <p:cTn id="31" dur="500"/>
                                        <p:tgtEl>
                                          <p:spTgt spid="1253384">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53384">
                                            <p:txEl>
                                              <p:pRg st="3" end="3"/>
                                            </p:txEl>
                                          </p:spTgt>
                                        </p:tgtEl>
                                        <p:attrNameLst>
                                          <p:attrName>style.visibility</p:attrName>
                                        </p:attrNameLst>
                                      </p:cBhvr>
                                      <p:to>
                                        <p:strVal val="visible"/>
                                      </p:to>
                                    </p:set>
                                    <p:animEffect transition="in" filter="wipe(left)">
                                      <p:cBhvr>
                                        <p:cTn id="36" dur="500"/>
                                        <p:tgtEl>
                                          <p:spTgt spid="12533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381" grpId="0" build="p"/>
      <p:bldP spid="1253382" grpId="0"/>
      <p:bldP spid="125338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3491" name="Rectangle 4"/>
          <p:cNvSpPr>
            <a:spLocks noChangeArrowheads="1"/>
          </p:cNvSpPr>
          <p:nvPr/>
        </p:nvSpPr>
        <p:spPr bwMode="auto">
          <a:xfrm>
            <a:off x="685800" y="1412875"/>
            <a:ext cx="8001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lnSpc>
                <a:spcPct val="125000"/>
              </a:lnSpc>
            </a:pPr>
            <a:r>
              <a:rPr lang="en-US" sz="2000">
                <a:solidFill>
                  <a:srgbClr val="800000"/>
                </a:solidFill>
                <a:latin typeface="Arial" charset="0"/>
              </a:rPr>
              <a:t>Illustration:  </a:t>
            </a:r>
            <a:r>
              <a:rPr lang="en-US" sz="2000" b="0">
                <a:latin typeface="Arial" charset="0"/>
              </a:rPr>
              <a:t>Finally, Fluffy makes an end-of-period adjusting entry for estimated liability for outstanding premium offers (boxtops) as follows.</a:t>
            </a:r>
          </a:p>
        </p:txBody>
      </p:sp>
      <p:sp>
        <p:nvSpPr>
          <p:cNvPr id="1255429" name="Rectangle 5"/>
          <p:cNvSpPr>
            <a:spLocks noChangeArrowheads="1"/>
          </p:cNvSpPr>
          <p:nvPr/>
        </p:nvSpPr>
        <p:spPr bwMode="auto">
          <a:xfrm>
            <a:off x="1524000" y="2787650"/>
            <a:ext cx="6629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30000"/>
              </a:lnSpc>
              <a:spcBef>
                <a:spcPct val="20000"/>
              </a:spcBef>
              <a:tabLst>
                <a:tab pos="4743450" algn="r"/>
                <a:tab pos="5886450" algn="r"/>
                <a:tab pos="7143750" algn="r"/>
              </a:tabLst>
            </a:pPr>
            <a:r>
              <a:rPr lang="en-US" sz="2000" b="0">
                <a:latin typeface="Arial" charset="0"/>
              </a:rPr>
              <a:t>Premium Expense	6,000</a:t>
            </a:r>
          </a:p>
          <a:p>
            <a:pPr marL="457200" indent="-457200" algn="l">
              <a:lnSpc>
                <a:spcPct val="130000"/>
              </a:lnSpc>
              <a:spcBef>
                <a:spcPct val="20000"/>
              </a:spcBef>
              <a:tabLst>
                <a:tab pos="4743450" algn="r"/>
                <a:tab pos="5886450" algn="r"/>
                <a:tab pos="7143750" algn="r"/>
              </a:tabLst>
            </a:pPr>
            <a:r>
              <a:rPr lang="en-US" sz="2000" b="0">
                <a:latin typeface="Arial" charset="0"/>
              </a:rPr>
              <a:t>	Premium Liability		6,000</a:t>
            </a:r>
          </a:p>
        </p:txBody>
      </p:sp>
      <p:pic>
        <p:nvPicPr>
          <p:cNvPr id="6349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011613"/>
            <a:ext cx="5638800" cy="2160587"/>
          </a:xfrm>
          <a:prstGeom prst="rect">
            <a:avLst/>
          </a:prstGeom>
          <a:noFill/>
          <a:ln w="19050" cap="sq" algn="ctr">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63494" name="Text Box 12"/>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Tree>
    <p:extLst>
      <p:ext uri="{BB962C8B-B14F-4D97-AF65-F5344CB8AC3E}">
        <p14:creationId xmlns:p14="http://schemas.microsoft.com/office/powerpoint/2010/main" val="212410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5429">
                                            <p:txEl>
                                              <p:pRg st="0" end="0"/>
                                            </p:txEl>
                                          </p:spTgt>
                                        </p:tgtEl>
                                        <p:attrNameLst>
                                          <p:attrName>style.visibility</p:attrName>
                                        </p:attrNameLst>
                                      </p:cBhvr>
                                      <p:to>
                                        <p:strVal val="visible"/>
                                      </p:to>
                                    </p:set>
                                    <p:animEffect transition="in" filter="wipe(left)">
                                      <p:cBhvr>
                                        <p:cTn id="7" dur="500"/>
                                        <p:tgtEl>
                                          <p:spTgt spid="12554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5429">
                                            <p:txEl>
                                              <p:pRg st="1" end="1"/>
                                            </p:txEl>
                                          </p:spTgt>
                                        </p:tgtEl>
                                        <p:attrNameLst>
                                          <p:attrName>style.visibility</p:attrName>
                                        </p:attrNameLst>
                                      </p:cBhvr>
                                      <p:to>
                                        <p:strVal val="visible"/>
                                      </p:to>
                                    </p:set>
                                    <p:animEffect transition="in" filter="wipe(left)">
                                      <p:cBhvr>
                                        <p:cTn id="12" dur="500"/>
                                        <p:tgtEl>
                                          <p:spTgt spid="12554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2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4515" name="Text Box 3"/>
          <p:cNvSpPr txBox="1">
            <a:spLocks noChangeArrowheads="1"/>
          </p:cNvSpPr>
          <p:nvPr/>
        </p:nvSpPr>
        <p:spPr bwMode="auto">
          <a:xfrm>
            <a:off x="965200" y="2057400"/>
            <a:ext cx="73406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SzPct val="80000"/>
            </a:pPr>
            <a:r>
              <a:rPr lang="en-US" sz="2100" b="0">
                <a:solidFill>
                  <a:srgbClr val="000000"/>
                </a:solidFill>
                <a:latin typeface="Arial" charset="0"/>
              </a:rPr>
              <a:t>A company must recognize an </a:t>
            </a:r>
            <a:r>
              <a:rPr lang="en-US" sz="2100">
                <a:solidFill>
                  <a:srgbClr val="800000"/>
                </a:solidFill>
                <a:latin typeface="Arial" charset="0"/>
              </a:rPr>
              <a:t>environmental liability</a:t>
            </a:r>
            <a:r>
              <a:rPr lang="en-US" sz="2100">
                <a:solidFill>
                  <a:srgbClr val="009AA6"/>
                </a:solidFill>
                <a:latin typeface="Arial" charset="0"/>
              </a:rPr>
              <a:t> </a:t>
            </a:r>
            <a:r>
              <a:rPr lang="en-US" sz="2100" b="0">
                <a:solidFill>
                  <a:srgbClr val="000000"/>
                </a:solidFill>
                <a:latin typeface="Arial" charset="0"/>
              </a:rPr>
              <a:t>when it has an existing legal obligation associated with the retirement of a long-lived asset and when it can reasonably estimate the amount of the liability.</a:t>
            </a:r>
          </a:p>
        </p:txBody>
      </p:sp>
      <p:sp>
        <p:nvSpPr>
          <p:cNvPr id="64516" name="Text Box 4"/>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Environmental Provisions</a:t>
            </a:r>
          </a:p>
        </p:txBody>
      </p:sp>
      <p:sp>
        <p:nvSpPr>
          <p:cNvPr id="64517" name="Text Box 9"/>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7536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5539" name="Rectangle 6"/>
          <p:cNvSpPr>
            <a:spLocks noChangeArrowheads="1"/>
          </p:cNvSpPr>
          <p:nvPr/>
        </p:nvSpPr>
        <p:spPr bwMode="auto">
          <a:xfrm>
            <a:off x="990600" y="2057400"/>
            <a:ext cx="76962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30000"/>
              </a:spcBef>
              <a:buSzPct val="80000"/>
            </a:pPr>
            <a:r>
              <a:rPr lang="en-US" sz="2000" i="1">
                <a:solidFill>
                  <a:srgbClr val="000000"/>
                </a:solidFill>
                <a:latin typeface="Arial" charset="0"/>
              </a:rPr>
              <a:t>Obligating Events</a:t>
            </a:r>
            <a:r>
              <a:rPr lang="en-US" sz="2000" b="0">
                <a:solidFill>
                  <a:srgbClr val="000000"/>
                </a:solidFill>
                <a:latin typeface="Arial" charset="0"/>
              </a:rPr>
              <a:t>. Examples of existing legal obligations, which require recognition of a liability include, but are not limited to:</a:t>
            </a:r>
          </a:p>
          <a:p>
            <a:pPr marL="685800" lvl="1" indent="-457200" algn="l">
              <a:lnSpc>
                <a:spcPct val="130000"/>
              </a:lnSpc>
              <a:spcBef>
                <a:spcPct val="30000"/>
              </a:spcBef>
              <a:buClr>
                <a:srgbClr val="800000"/>
              </a:buClr>
              <a:buSzPct val="80000"/>
              <a:buFont typeface="Arial" charset="0"/>
              <a:buChar char="►"/>
            </a:pPr>
            <a:r>
              <a:rPr lang="en-US" sz="2000" b="0">
                <a:solidFill>
                  <a:srgbClr val="000000"/>
                </a:solidFill>
                <a:latin typeface="Arial" charset="0"/>
              </a:rPr>
              <a:t>Decommissioning nuclear facilities,</a:t>
            </a:r>
          </a:p>
          <a:p>
            <a:pPr marL="685800" lvl="1" indent="-457200" algn="l">
              <a:lnSpc>
                <a:spcPct val="130000"/>
              </a:lnSpc>
              <a:spcBef>
                <a:spcPct val="30000"/>
              </a:spcBef>
              <a:buClr>
                <a:srgbClr val="800000"/>
              </a:buClr>
              <a:buSzPct val="80000"/>
              <a:buFont typeface="Arial" charset="0"/>
              <a:buChar char="►"/>
            </a:pPr>
            <a:r>
              <a:rPr lang="en-US" sz="2000" b="0">
                <a:solidFill>
                  <a:srgbClr val="000000"/>
                </a:solidFill>
                <a:latin typeface="Arial" charset="0"/>
              </a:rPr>
              <a:t>Dismantling, restoring, and reclamation of oil and gas properties,</a:t>
            </a:r>
          </a:p>
          <a:p>
            <a:pPr marL="685800" lvl="1" indent="-457200" algn="l">
              <a:lnSpc>
                <a:spcPct val="130000"/>
              </a:lnSpc>
              <a:spcBef>
                <a:spcPct val="30000"/>
              </a:spcBef>
              <a:buClr>
                <a:srgbClr val="800000"/>
              </a:buClr>
              <a:buSzPct val="80000"/>
              <a:buFont typeface="Arial" charset="0"/>
              <a:buChar char="►"/>
            </a:pPr>
            <a:r>
              <a:rPr lang="en-US" sz="2000" b="0">
                <a:solidFill>
                  <a:srgbClr val="000000"/>
                </a:solidFill>
                <a:latin typeface="Arial" charset="0"/>
              </a:rPr>
              <a:t>Certain closure, reclamation, and removal costs of mining facilities,</a:t>
            </a:r>
          </a:p>
          <a:p>
            <a:pPr marL="685800" lvl="1" indent="-457200" algn="l">
              <a:lnSpc>
                <a:spcPct val="130000"/>
              </a:lnSpc>
              <a:spcBef>
                <a:spcPct val="30000"/>
              </a:spcBef>
              <a:buClr>
                <a:srgbClr val="800000"/>
              </a:buClr>
              <a:buSzPct val="80000"/>
              <a:buFont typeface="Arial" charset="0"/>
              <a:buChar char="►"/>
            </a:pPr>
            <a:r>
              <a:rPr lang="en-US" sz="2000" b="0">
                <a:solidFill>
                  <a:srgbClr val="000000"/>
                </a:solidFill>
                <a:latin typeface="Arial" charset="0"/>
              </a:rPr>
              <a:t>Closure and post-closure costs of landfills.</a:t>
            </a:r>
          </a:p>
        </p:txBody>
      </p:sp>
      <p:sp>
        <p:nvSpPr>
          <p:cNvPr id="65540" name="Text Box 7"/>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65541" name="Text Box 8"/>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Environmental Provisions</a:t>
            </a:r>
          </a:p>
        </p:txBody>
      </p:sp>
    </p:spTree>
    <p:extLst>
      <p:ext uri="{BB962C8B-B14F-4D97-AF65-F5344CB8AC3E}">
        <p14:creationId xmlns:p14="http://schemas.microsoft.com/office/powerpoint/2010/main" val="64690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6563" name="Rectangle 3"/>
          <p:cNvSpPr>
            <a:spLocks noChangeArrowheads="1"/>
          </p:cNvSpPr>
          <p:nvPr/>
        </p:nvSpPr>
        <p:spPr bwMode="auto">
          <a:xfrm>
            <a:off x="990600" y="2057400"/>
            <a:ext cx="7696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30000"/>
              </a:spcBef>
              <a:buSzPct val="80000"/>
            </a:pPr>
            <a:r>
              <a:rPr lang="en-US" sz="2000" i="1">
                <a:solidFill>
                  <a:srgbClr val="000000"/>
                </a:solidFill>
                <a:latin typeface="Arial" charset="0"/>
              </a:rPr>
              <a:t>Measurement</a:t>
            </a:r>
            <a:r>
              <a:rPr lang="en-US" sz="2000" b="0">
                <a:solidFill>
                  <a:srgbClr val="000000"/>
                </a:solidFill>
                <a:latin typeface="Arial" charset="0"/>
              </a:rPr>
              <a:t>.  A company initially measures an environmental liability at the best estimate of its future costs.</a:t>
            </a:r>
          </a:p>
        </p:txBody>
      </p:sp>
      <p:sp>
        <p:nvSpPr>
          <p:cNvPr id="66564" name="Text Box 4"/>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66565" name="Text Box 5"/>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Environmental Provisions</a:t>
            </a:r>
          </a:p>
        </p:txBody>
      </p:sp>
      <p:sp>
        <p:nvSpPr>
          <p:cNvPr id="66566" name="Rectangle 6"/>
          <p:cNvSpPr>
            <a:spLocks noChangeArrowheads="1"/>
          </p:cNvSpPr>
          <p:nvPr/>
        </p:nvSpPr>
        <p:spPr bwMode="auto">
          <a:xfrm>
            <a:off x="990600" y="3152775"/>
            <a:ext cx="76962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buSzPct val="80000"/>
            </a:pPr>
            <a:r>
              <a:rPr lang="en-US" sz="2000" i="1">
                <a:solidFill>
                  <a:srgbClr val="000000"/>
                </a:solidFill>
                <a:latin typeface="Arial" charset="0"/>
              </a:rPr>
              <a:t>Recognition and Allocation</a:t>
            </a:r>
            <a:r>
              <a:rPr lang="en-US" sz="2000" b="0">
                <a:solidFill>
                  <a:srgbClr val="000000"/>
                </a:solidFill>
                <a:latin typeface="Arial" charset="0"/>
              </a:rPr>
              <a:t>. To record an environmental liability a company includes </a:t>
            </a:r>
          </a:p>
          <a:p>
            <a:pPr marL="685800" lvl="1" indent="-457200" algn="l">
              <a:lnSpc>
                <a:spcPct val="130000"/>
              </a:lnSpc>
              <a:spcBef>
                <a:spcPct val="50000"/>
              </a:spcBef>
              <a:buClr>
                <a:srgbClr val="800000"/>
              </a:buClr>
              <a:buSzPct val="80000"/>
              <a:buFont typeface="Arial" charset="0"/>
              <a:buChar char="►"/>
            </a:pPr>
            <a:r>
              <a:rPr lang="en-US" sz="2000" b="0">
                <a:solidFill>
                  <a:srgbClr val="000000"/>
                </a:solidFill>
                <a:latin typeface="Arial" charset="0"/>
              </a:rPr>
              <a:t>the cost associated with the environmental liability in the carrying amount of the related long-lived asset, and </a:t>
            </a:r>
          </a:p>
          <a:p>
            <a:pPr marL="685800" lvl="1" indent="-457200" algn="l">
              <a:lnSpc>
                <a:spcPct val="130000"/>
              </a:lnSpc>
              <a:spcBef>
                <a:spcPct val="50000"/>
              </a:spcBef>
              <a:buClr>
                <a:srgbClr val="800000"/>
              </a:buClr>
              <a:buSzPct val="80000"/>
              <a:buFont typeface="Arial" charset="0"/>
              <a:buChar char="►"/>
            </a:pPr>
            <a:r>
              <a:rPr lang="en-US" sz="2000" b="0">
                <a:solidFill>
                  <a:srgbClr val="000000"/>
                </a:solidFill>
                <a:latin typeface="Arial" charset="0"/>
              </a:rPr>
              <a:t>records a liability for the same amount. </a:t>
            </a:r>
          </a:p>
        </p:txBody>
      </p:sp>
    </p:spTree>
    <p:extLst>
      <p:ext uri="{BB962C8B-B14F-4D97-AF65-F5344CB8AC3E}">
        <p14:creationId xmlns:p14="http://schemas.microsoft.com/office/powerpoint/2010/main" val="202867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7587" name="Rectangle 6"/>
          <p:cNvSpPr>
            <a:spLocks noChangeArrowheads="1"/>
          </p:cNvSpPr>
          <p:nvPr/>
        </p:nvSpPr>
        <p:spPr bwMode="auto">
          <a:xfrm>
            <a:off x="685800" y="1431925"/>
            <a:ext cx="79248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lnSpc>
                <a:spcPct val="130000"/>
              </a:lnSpc>
            </a:pPr>
            <a:r>
              <a:rPr lang="en-US" sz="2000">
                <a:solidFill>
                  <a:srgbClr val="800000"/>
                </a:solidFill>
                <a:latin typeface="Arial" charset="0"/>
              </a:rPr>
              <a:t>Illustration:</a:t>
            </a:r>
            <a:r>
              <a:rPr lang="en-US" sz="2000" b="0">
                <a:latin typeface="Arial" charset="0"/>
              </a:rPr>
              <a:t>  On January 1, 2010, Wildcat Oil Company erected an oil platform in the Gulf of Mexico. Wildcat is legally required to dismantle and remove the platform at the end of its useful life, estimated to be five years. Wildcat estimates that dismantling and removal will cost $1,000,000. Based on a 10 percent discount rate, the fair value of the environmental liability is estimated to be $620,920 ($1,000,000 x .62092). Wildcat records this liability on Jan. 1, 2011 as follows.</a:t>
            </a:r>
          </a:p>
        </p:txBody>
      </p:sp>
      <p:sp>
        <p:nvSpPr>
          <p:cNvPr id="1259527" name="Rectangle 7"/>
          <p:cNvSpPr>
            <a:spLocks noChangeArrowheads="1"/>
          </p:cNvSpPr>
          <p:nvPr/>
        </p:nvSpPr>
        <p:spPr bwMode="auto">
          <a:xfrm>
            <a:off x="1371600" y="4889500"/>
            <a:ext cx="6629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30000"/>
              </a:lnSpc>
              <a:spcBef>
                <a:spcPct val="30000"/>
              </a:spcBef>
              <a:tabLst>
                <a:tab pos="5143500" algn="r"/>
                <a:tab pos="7143750" algn="r"/>
              </a:tabLst>
            </a:pPr>
            <a:r>
              <a:rPr lang="en-US" sz="2000" b="0">
                <a:latin typeface="Arial" charset="0"/>
              </a:rPr>
              <a:t>Drilling platform	620,920</a:t>
            </a:r>
          </a:p>
          <a:p>
            <a:pPr marL="457200" indent="-457200" algn="l">
              <a:lnSpc>
                <a:spcPct val="130000"/>
              </a:lnSpc>
              <a:spcBef>
                <a:spcPct val="30000"/>
              </a:spcBef>
              <a:tabLst>
                <a:tab pos="5143500" algn="r"/>
                <a:tab pos="7143750" algn="r"/>
              </a:tabLst>
            </a:pPr>
            <a:r>
              <a:rPr lang="en-US" sz="2000" b="0">
                <a:latin typeface="Arial" charset="0"/>
              </a:rPr>
              <a:t>	Environmental liability		620,920</a:t>
            </a:r>
          </a:p>
        </p:txBody>
      </p:sp>
      <p:sp>
        <p:nvSpPr>
          <p:cNvPr id="67589" name="Text Box 9"/>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52803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527">
                                            <p:txEl>
                                              <p:pRg st="0" end="0"/>
                                            </p:txEl>
                                          </p:spTgt>
                                        </p:tgtEl>
                                        <p:attrNameLst>
                                          <p:attrName>style.visibility</p:attrName>
                                        </p:attrNameLst>
                                      </p:cBhvr>
                                      <p:to>
                                        <p:strVal val="visible"/>
                                      </p:to>
                                    </p:set>
                                    <p:animEffect transition="in" filter="wipe(left)">
                                      <p:cBhvr>
                                        <p:cTn id="7" dur="500"/>
                                        <p:tgtEl>
                                          <p:spTgt spid="12595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527">
                                            <p:txEl>
                                              <p:pRg st="1" end="1"/>
                                            </p:txEl>
                                          </p:spTgt>
                                        </p:tgtEl>
                                        <p:attrNameLst>
                                          <p:attrName>style.visibility</p:attrName>
                                        </p:attrNameLst>
                                      </p:cBhvr>
                                      <p:to>
                                        <p:strVal val="visible"/>
                                      </p:to>
                                    </p:set>
                                    <p:animEffect transition="in" filter="wipe(left)">
                                      <p:cBhvr>
                                        <p:cTn id="12" dur="500"/>
                                        <p:tgtEl>
                                          <p:spTgt spid="12595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8611" name="Rectangle 4"/>
          <p:cNvSpPr>
            <a:spLocks noChangeArrowheads="1"/>
          </p:cNvSpPr>
          <p:nvPr/>
        </p:nvSpPr>
        <p:spPr bwMode="auto">
          <a:xfrm>
            <a:off x="685800" y="1431925"/>
            <a:ext cx="7924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lnSpc>
                <a:spcPct val="130000"/>
              </a:lnSpc>
            </a:pPr>
            <a:r>
              <a:rPr lang="en-US" sz="2000">
                <a:solidFill>
                  <a:srgbClr val="800000"/>
                </a:solidFill>
                <a:latin typeface="Arial" charset="0"/>
              </a:rPr>
              <a:t>Illustration:</a:t>
            </a:r>
            <a:r>
              <a:rPr lang="en-US" sz="2000" b="0">
                <a:solidFill>
                  <a:srgbClr val="800000"/>
                </a:solidFill>
                <a:latin typeface="Arial" charset="0"/>
              </a:rPr>
              <a:t>  </a:t>
            </a:r>
            <a:r>
              <a:rPr lang="en-US" sz="2000" b="0">
                <a:latin typeface="Arial" charset="0"/>
              </a:rPr>
              <a:t>During the life of the asset, Wildcat allocates the asset retirement cost to expense.  Using the straight-line method, Wildcat makes the following entries to record this expense.</a:t>
            </a:r>
          </a:p>
        </p:txBody>
      </p:sp>
      <p:sp>
        <p:nvSpPr>
          <p:cNvPr id="1261573" name="Rectangle 5"/>
          <p:cNvSpPr>
            <a:spLocks noChangeArrowheads="1"/>
          </p:cNvSpPr>
          <p:nvPr/>
        </p:nvSpPr>
        <p:spPr bwMode="auto">
          <a:xfrm>
            <a:off x="1066800" y="3733800"/>
            <a:ext cx="7239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30000"/>
              </a:lnSpc>
              <a:spcBef>
                <a:spcPct val="30000"/>
              </a:spcBef>
              <a:tabLst>
                <a:tab pos="5772150" algn="r"/>
                <a:tab pos="7143750" algn="r"/>
              </a:tabLst>
            </a:pPr>
            <a:r>
              <a:rPr lang="en-US" sz="2000" b="0">
                <a:latin typeface="Arial" charset="0"/>
              </a:rPr>
              <a:t>Depreciation expense  </a:t>
            </a:r>
            <a:r>
              <a:rPr lang="en-US" sz="1800" b="0">
                <a:latin typeface="Arial" charset="0"/>
              </a:rPr>
              <a:t>($620,920 / 5)</a:t>
            </a:r>
            <a:r>
              <a:rPr lang="en-US" sz="2000" b="0">
                <a:latin typeface="Arial" charset="0"/>
              </a:rPr>
              <a:t>	124,184</a:t>
            </a:r>
          </a:p>
          <a:p>
            <a:pPr marL="457200" indent="-457200" algn="l">
              <a:lnSpc>
                <a:spcPct val="130000"/>
              </a:lnSpc>
              <a:spcBef>
                <a:spcPct val="30000"/>
              </a:spcBef>
              <a:tabLst>
                <a:tab pos="5772150" algn="r"/>
                <a:tab pos="7143750" algn="r"/>
              </a:tabLst>
            </a:pPr>
            <a:r>
              <a:rPr lang="en-US" sz="2000" b="0">
                <a:latin typeface="Arial" charset="0"/>
              </a:rPr>
              <a:t>	Accumulated depreciation		124,184</a:t>
            </a:r>
            <a:endParaRPr lang="en-US" sz="1800" b="0">
              <a:latin typeface="Arial" charset="0"/>
            </a:endParaRPr>
          </a:p>
        </p:txBody>
      </p:sp>
      <p:sp>
        <p:nvSpPr>
          <p:cNvPr id="68613" name="Rectangle 7"/>
          <p:cNvSpPr>
            <a:spLocks noChangeArrowheads="1"/>
          </p:cNvSpPr>
          <p:nvPr/>
        </p:nvSpPr>
        <p:spPr bwMode="auto">
          <a:xfrm>
            <a:off x="685800" y="3184525"/>
            <a:ext cx="5289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spAutoFit/>
          </a:bodyPr>
          <a:lstStyle/>
          <a:p>
            <a:r>
              <a:rPr lang="en-US" sz="2000">
                <a:solidFill>
                  <a:srgbClr val="800000"/>
                </a:solidFill>
                <a:latin typeface="Arial" charset="0"/>
              </a:rPr>
              <a:t>December 31, 2011, 2012, 2013, 2014, 2015</a:t>
            </a:r>
          </a:p>
        </p:txBody>
      </p:sp>
      <p:sp>
        <p:nvSpPr>
          <p:cNvPr id="68614" name="Text Box 8"/>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386889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1573">
                                            <p:txEl>
                                              <p:pRg st="0" end="0"/>
                                            </p:txEl>
                                          </p:spTgt>
                                        </p:tgtEl>
                                        <p:attrNameLst>
                                          <p:attrName>style.visibility</p:attrName>
                                        </p:attrNameLst>
                                      </p:cBhvr>
                                      <p:to>
                                        <p:strVal val="visible"/>
                                      </p:to>
                                    </p:set>
                                    <p:animEffect transition="in" filter="wipe(left)">
                                      <p:cBhvr>
                                        <p:cTn id="7" dur="500"/>
                                        <p:tgtEl>
                                          <p:spTgt spid="12615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1573">
                                            <p:txEl>
                                              <p:pRg st="1" end="1"/>
                                            </p:txEl>
                                          </p:spTgt>
                                        </p:tgtEl>
                                        <p:attrNameLst>
                                          <p:attrName>style.visibility</p:attrName>
                                        </p:attrNameLst>
                                      </p:cBhvr>
                                      <p:to>
                                        <p:strVal val="visible"/>
                                      </p:to>
                                    </p:set>
                                    <p:animEffect transition="in" filter="wipe(left)">
                                      <p:cBhvr>
                                        <p:cTn id="12" dur="500"/>
                                        <p:tgtEl>
                                          <p:spTgt spid="12615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7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69635" name="Rectangle 4"/>
          <p:cNvSpPr>
            <a:spLocks noChangeArrowheads="1"/>
          </p:cNvSpPr>
          <p:nvPr/>
        </p:nvSpPr>
        <p:spPr bwMode="auto">
          <a:xfrm>
            <a:off x="685800" y="1431925"/>
            <a:ext cx="7924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lnSpc>
                <a:spcPct val="130000"/>
              </a:lnSpc>
            </a:pPr>
            <a:r>
              <a:rPr lang="en-US" sz="2000">
                <a:solidFill>
                  <a:srgbClr val="800000"/>
                </a:solidFill>
                <a:latin typeface="Arial" charset="0"/>
              </a:rPr>
              <a:t>Illustration: </a:t>
            </a:r>
            <a:r>
              <a:rPr lang="en-US" sz="2000" b="0">
                <a:latin typeface="Arial" charset="0"/>
              </a:rPr>
              <a:t> In addition, Wildcat must accrue interest expense each period. Wildcat records interest expense and the related increase in the environmental liability on December 31, 2011, as follows.</a:t>
            </a:r>
          </a:p>
        </p:txBody>
      </p:sp>
      <p:sp>
        <p:nvSpPr>
          <p:cNvPr id="1263621" name="Rectangle 5"/>
          <p:cNvSpPr>
            <a:spLocks noChangeArrowheads="1"/>
          </p:cNvSpPr>
          <p:nvPr/>
        </p:nvSpPr>
        <p:spPr bwMode="auto">
          <a:xfrm>
            <a:off x="1066800" y="3733800"/>
            <a:ext cx="7086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30000"/>
              </a:lnSpc>
              <a:spcBef>
                <a:spcPct val="30000"/>
              </a:spcBef>
              <a:tabLst>
                <a:tab pos="5543550" algn="r"/>
                <a:tab pos="7143750" algn="r"/>
              </a:tabLst>
            </a:pPr>
            <a:r>
              <a:rPr lang="en-US" sz="2000" b="0">
                <a:latin typeface="Arial" charset="0"/>
              </a:rPr>
              <a:t>Interest expense </a:t>
            </a:r>
            <a:r>
              <a:rPr lang="en-US" sz="1800" b="0">
                <a:latin typeface="Arial" charset="0"/>
              </a:rPr>
              <a:t>($620,092 x 10%)</a:t>
            </a:r>
            <a:r>
              <a:rPr lang="en-US" sz="2000" b="0">
                <a:latin typeface="Arial" charset="0"/>
              </a:rPr>
              <a:t>	62,092</a:t>
            </a:r>
          </a:p>
          <a:p>
            <a:pPr marL="457200" indent="-457200" algn="l">
              <a:lnSpc>
                <a:spcPct val="130000"/>
              </a:lnSpc>
              <a:spcBef>
                <a:spcPct val="30000"/>
              </a:spcBef>
              <a:tabLst>
                <a:tab pos="5543550" algn="r"/>
                <a:tab pos="7143750" algn="r"/>
              </a:tabLst>
            </a:pPr>
            <a:r>
              <a:rPr lang="en-US" sz="2000" b="0">
                <a:latin typeface="Arial" charset="0"/>
              </a:rPr>
              <a:t>	Environmental liability		62,092</a:t>
            </a:r>
            <a:endParaRPr lang="en-US" sz="1800" b="0">
              <a:latin typeface="Arial" charset="0"/>
            </a:endParaRPr>
          </a:p>
        </p:txBody>
      </p:sp>
      <p:sp>
        <p:nvSpPr>
          <p:cNvPr id="69637" name="Text Box 8"/>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69638" name="Rectangle 9"/>
          <p:cNvSpPr>
            <a:spLocks noChangeArrowheads="1"/>
          </p:cNvSpPr>
          <p:nvPr/>
        </p:nvSpPr>
        <p:spPr bwMode="auto">
          <a:xfrm>
            <a:off x="685800" y="3184525"/>
            <a:ext cx="247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spAutoFit/>
          </a:bodyPr>
          <a:lstStyle/>
          <a:p>
            <a:pPr algn="l"/>
            <a:r>
              <a:rPr lang="en-US" sz="2000">
                <a:solidFill>
                  <a:srgbClr val="800000"/>
                </a:solidFill>
                <a:latin typeface="Arial" charset="0"/>
              </a:rPr>
              <a:t>December 31, 2011</a:t>
            </a:r>
          </a:p>
        </p:txBody>
      </p:sp>
    </p:spTree>
    <p:extLst>
      <p:ext uri="{BB962C8B-B14F-4D97-AF65-F5344CB8AC3E}">
        <p14:creationId xmlns:p14="http://schemas.microsoft.com/office/powerpoint/2010/main" val="178141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3621">
                                            <p:txEl>
                                              <p:pRg st="0" end="0"/>
                                            </p:txEl>
                                          </p:spTgt>
                                        </p:tgtEl>
                                        <p:attrNameLst>
                                          <p:attrName>style.visibility</p:attrName>
                                        </p:attrNameLst>
                                      </p:cBhvr>
                                      <p:to>
                                        <p:strVal val="visible"/>
                                      </p:to>
                                    </p:set>
                                    <p:animEffect transition="in" filter="wipe(left)">
                                      <p:cBhvr>
                                        <p:cTn id="7" dur="500"/>
                                        <p:tgtEl>
                                          <p:spTgt spid="12636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3621">
                                            <p:txEl>
                                              <p:pRg st="1" end="1"/>
                                            </p:txEl>
                                          </p:spTgt>
                                        </p:tgtEl>
                                        <p:attrNameLst>
                                          <p:attrName>style.visibility</p:attrName>
                                        </p:attrNameLst>
                                      </p:cBhvr>
                                      <p:to>
                                        <p:strVal val="visible"/>
                                      </p:to>
                                    </p:set>
                                    <p:animEffect transition="in" filter="wipe(left)">
                                      <p:cBhvr>
                                        <p:cTn id="12" dur="500"/>
                                        <p:tgtEl>
                                          <p:spTgt spid="12636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What is a Liability?</a:t>
            </a:r>
          </a:p>
        </p:txBody>
      </p:sp>
      <p:sp>
        <p:nvSpPr>
          <p:cNvPr id="6147" name="Text Box 7"/>
          <p:cNvSpPr txBox="1">
            <a:spLocks noChangeArrowheads="1"/>
          </p:cNvSpPr>
          <p:nvPr/>
        </p:nvSpPr>
        <p:spPr bwMode="auto">
          <a:xfrm>
            <a:off x="685800" y="1447800"/>
            <a:ext cx="50292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spcBef>
                <a:spcPct val="60000"/>
              </a:spcBef>
            </a:pPr>
            <a:r>
              <a:rPr lang="en-US" sz="2500">
                <a:solidFill>
                  <a:srgbClr val="800000"/>
                </a:solidFill>
                <a:latin typeface="Arial" charset="0"/>
              </a:rPr>
              <a:t>Three essential characteristics</a:t>
            </a:r>
            <a:r>
              <a:rPr lang="en-US" sz="2500" b="0">
                <a:latin typeface="Arial" charset="0"/>
              </a:rPr>
              <a:t>:</a:t>
            </a:r>
          </a:p>
          <a:p>
            <a:pPr lvl="1" algn="l">
              <a:lnSpc>
                <a:spcPct val="125000"/>
              </a:lnSpc>
              <a:spcBef>
                <a:spcPct val="60000"/>
              </a:spcBef>
              <a:buFontTx/>
              <a:buAutoNum type="arabicPeriod"/>
            </a:pPr>
            <a:r>
              <a:rPr lang="en-US" b="0">
                <a:latin typeface="Arial" charset="0"/>
              </a:rPr>
              <a:t>Present obligation.</a:t>
            </a:r>
          </a:p>
          <a:p>
            <a:pPr lvl="1" algn="l">
              <a:lnSpc>
                <a:spcPct val="125000"/>
              </a:lnSpc>
              <a:spcBef>
                <a:spcPct val="60000"/>
              </a:spcBef>
              <a:buFontTx/>
              <a:buAutoNum type="arabicPeriod"/>
            </a:pPr>
            <a:r>
              <a:rPr lang="en-US" b="0">
                <a:latin typeface="Arial" charset="0"/>
              </a:rPr>
              <a:t>Arises from past events.</a:t>
            </a:r>
          </a:p>
          <a:p>
            <a:pPr lvl="1" algn="l">
              <a:lnSpc>
                <a:spcPct val="125000"/>
              </a:lnSpc>
              <a:spcBef>
                <a:spcPct val="60000"/>
              </a:spcBef>
              <a:buFontTx/>
              <a:buAutoNum type="arabicPeriod"/>
            </a:pPr>
            <a:r>
              <a:rPr lang="en-US" b="0">
                <a:latin typeface="Arial" charset="0"/>
              </a:rPr>
              <a:t>Results in an outflow of resources (cash, goods, services).</a:t>
            </a:r>
          </a:p>
        </p:txBody>
      </p:sp>
      <p:pic>
        <p:nvPicPr>
          <p:cNvPr id="614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24200"/>
            <a:ext cx="3214688"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109693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70659" name="Rectangle 4"/>
          <p:cNvSpPr>
            <a:spLocks noChangeArrowheads="1"/>
          </p:cNvSpPr>
          <p:nvPr/>
        </p:nvSpPr>
        <p:spPr bwMode="auto">
          <a:xfrm>
            <a:off x="685800" y="1431925"/>
            <a:ext cx="79248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lnSpc>
                <a:spcPct val="130000"/>
              </a:lnSpc>
            </a:pPr>
            <a:r>
              <a:rPr lang="en-US" sz="2000">
                <a:solidFill>
                  <a:srgbClr val="800000"/>
                </a:solidFill>
                <a:latin typeface="Arial" charset="0"/>
              </a:rPr>
              <a:t>Illustration:  </a:t>
            </a:r>
            <a:r>
              <a:rPr lang="en-US" sz="2000" b="0">
                <a:latin typeface="Arial" charset="0"/>
              </a:rPr>
              <a:t>On January 10, 2016, Wildcat contracts with Rig Reclaimers, Inc. to dismantle the platform at a contract price of $995,000.  Wildcat makes the following journal entry to</a:t>
            </a:r>
          </a:p>
          <a:p>
            <a:pPr algn="l">
              <a:lnSpc>
                <a:spcPct val="130000"/>
              </a:lnSpc>
            </a:pPr>
            <a:r>
              <a:rPr lang="en-US" sz="2000" b="0">
                <a:latin typeface="Arial" charset="0"/>
              </a:rPr>
              <a:t>record settlement of the liability.</a:t>
            </a:r>
          </a:p>
        </p:txBody>
      </p:sp>
      <p:sp>
        <p:nvSpPr>
          <p:cNvPr id="1265669" name="Rectangle 5"/>
          <p:cNvSpPr>
            <a:spLocks noChangeArrowheads="1"/>
          </p:cNvSpPr>
          <p:nvPr/>
        </p:nvSpPr>
        <p:spPr bwMode="auto">
          <a:xfrm>
            <a:off x="1219200" y="3822700"/>
            <a:ext cx="7086600" cy="1466850"/>
          </a:xfrm>
          <a:prstGeom prst="rect">
            <a:avLst/>
          </a:prstGeom>
          <a:noFill/>
          <a:ln w="28575" cap="sq">
            <a:noFill/>
            <a:miter lim="800000"/>
            <a:headEnd/>
            <a:tailEnd/>
          </a:ln>
          <a:effectLst/>
        </p:spPr>
        <p:txBody>
          <a:bodyPr>
            <a:spAutoFit/>
          </a:bodyPr>
          <a:lstStyle/>
          <a:p>
            <a:pPr marL="457200" indent="-457200" algn="l">
              <a:lnSpc>
                <a:spcPct val="130000"/>
              </a:lnSpc>
              <a:spcBef>
                <a:spcPct val="30000"/>
              </a:spcBef>
              <a:tabLst>
                <a:tab pos="5543550" algn="r"/>
                <a:tab pos="7143750" algn="r"/>
              </a:tabLst>
              <a:defRPr/>
            </a:pPr>
            <a:r>
              <a:rPr lang="en-US" sz="2000" b="0">
                <a:latin typeface="Arial" charset="0"/>
              </a:rPr>
              <a:t>Environmental liability</a:t>
            </a:r>
            <a:r>
              <a:rPr lang="en-US" sz="2000">
                <a:effectLst>
                  <a:outerShdw blurRad="38100" dist="38100" dir="2700000" algn="tl">
                    <a:srgbClr val="C0C0C0"/>
                  </a:outerShdw>
                </a:effectLst>
                <a:latin typeface="Arial" charset="0"/>
              </a:rPr>
              <a:t> </a:t>
            </a:r>
            <a:r>
              <a:rPr lang="en-US" sz="2000" b="0">
                <a:latin typeface="Arial" charset="0"/>
              </a:rPr>
              <a:t>	1,000,000</a:t>
            </a:r>
          </a:p>
          <a:p>
            <a:pPr marL="457200" indent="-457200" algn="l">
              <a:lnSpc>
                <a:spcPct val="130000"/>
              </a:lnSpc>
              <a:spcBef>
                <a:spcPct val="30000"/>
              </a:spcBef>
              <a:tabLst>
                <a:tab pos="5543550" algn="r"/>
                <a:tab pos="7143750" algn="r"/>
              </a:tabLst>
              <a:defRPr/>
            </a:pPr>
            <a:r>
              <a:rPr lang="en-US" sz="2000" b="0">
                <a:latin typeface="Arial" charset="0"/>
              </a:rPr>
              <a:t>	Gain on settlement of liability		5,000</a:t>
            </a:r>
          </a:p>
          <a:p>
            <a:pPr marL="457200" indent="-457200" algn="l">
              <a:lnSpc>
                <a:spcPct val="130000"/>
              </a:lnSpc>
              <a:spcBef>
                <a:spcPct val="30000"/>
              </a:spcBef>
              <a:tabLst>
                <a:tab pos="5543550" algn="r"/>
                <a:tab pos="7143750" algn="r"/>
              </a:tabLst>
              <a:defRPr/>
            </a:pPr>
            <a:r>
              <a:rPr lang="en-US" sz="2000" b="0">
                <a:latin typeface="Arial" charset="0"/>
              </a:rPr>
              <a:t>	Cash		995,000</a:t>
            </a:r>
          </a:p>
        </p:txBody>
      </p:sp>
      <p:sp>
        <p:nvSpPr>
          <p:cNvPr id="70661" name="Rectangle 6"/>
          <p:cNvSpPr>
            <a:spLocks noChangeArrowheads="1"/>
          </p:cNvSpPr>
          <p:nvPr/>
        </p:nvSpPr>
        <p:spPr bwMode="auto">
          <a:xfrm>
            <a:off x="685800" y="3270250"/>
            <a:ext cx="221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spAutoFit/>
          </a:bodyPr>
          <a:lstStyle/>
          <a:p>
            <a:pPr algn="l"/>
            <a:r>
              <a:rPr lang="en-US" sz="2000">
                <a:solidFill>
                  <a:srgbClr val="800000"/>
                </a:solidFill>
                <a:latin typeface="Arial" charset="0"/>
              </a:rPr>
              <a:t>January 10, 2016</a:t>
            </a:r>
          </a:p>
        </p:txBody>
      </p:sp>
      <p:sp>
        <p:nvSpPr>
          <p:cNvPr id="70662" name="Text Box 8"/>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138726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5669">
                                            <p:txEl>
                                              <p:pRg st="0" end="0"/>
                                            </p:txEl>
                                          </p:spTgt>
                                        </p:tgtEl>
                                        <p:attrNameLst>
                                          <p:attrName>style.visibility</p:attrName>
                                        </p:attrNameLst>
                                      </p:cBhvr>
                                      <p:to>
                                        <p:strVal val="visible"/>
                                      </p:to>
                                    </p:set>
                                    <p:animEffect transition="in" filter="wipe(left)">
                                      <p:cBhvr>
                                        <p:cTn id="7" dur="500"/>
                                        <p:tgtEl>
                                          <p:spTgt spid="12656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5669">
                                            <p:txEl>
                                              <p:pRg st="1" end="1"/>
                                            </p:txEl>
                                          </p:spTgt>
                                        </p:tgtEl>
                                        <p:attrNameLst>
                                          <p:attrName>style.visibility</p:attrName>
                                        </p:attrNameLst>
                                      </p:cBhvr>
                                      <p:to>
                                        <p:strVal val="visible"/>
                                      </p:to>
                                    </p:set>
                                    <p:animEffect transition="in" filter="wipe(left)">
                                      <p:cBhvr>
                                        <p:cTn id="12" dur="500"/>
                                        <p:tgtEl>
                                          <p:spTgt spid="12656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5669">
                                            <p:txEl>
                                              <p:pRg st="2" end="2"/>
                                            </p:txEl>
                                          </p:spTgt>
                                        </p:tgtEl>
                                        <p:attrNameLst>
                                          <p:attrName>style.visibility</p:attrName>
                                        </p:attrNameLst>
                                      </p:cBhvr>
                                      <p:to>
                                        <p:strVal val="visible"/>
                                      </p:to>
                                    </p:set>
                                    <p:animEffect transition="in" filter="wipe(left)">
                                      <p:cBhvr>
                                        <p:cTn id="17" dur="500"/>
                                        <p:tgtEl>
                                          <p:spTgt spid="12656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6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71683" name="Rectangle 3"/>
          <p:cNvSpPr>
            <a:spLocks noChangeArrowheads="1"/>
          </p:cNvSpPr>
          <p:nvPr/>
        </p:nvSpPr>
        <p:spPr bwMode="auto">
          <a:xfrm>
            <a:off x="762000" y="2057400"/>
            <a:ext cx="76962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pPr>
            <a:r>
              <a:rPr lang="en-US" sz="2000" b="0">
                <a:latin typeface="Arial" charset="0"/>
              </a:rPr>
              <a:t>“The unavoidable costs of meeting the obligations exceed the economic benefits expected to be received.”</a:t>
            </a:r>
          </a:p>
          <a:p>
            <a:pPr algn="l">
              <a:lnSpc>
                <a:spcPct val="130000"/>
              </a:lnSpc>
              <a:spcBef>
                <a:spcPct val="60000"/>
              </a:spcBef>
            </a:pPr>
            <a:r>
              <a:rPr lang="en-US" sz="2000" b="0">
                <a:latin typeface="Arial" charset="0"/>
              </a:rPr>
              <a:t>The expected costs should reflect the least net cost of exiting from the contract, which is the lower of </a:t>
            </a:r>
          </a:p>
          <a:p>
            <a:pPr marL="685800" lvl="1" indent="-400050" algn="l">
              <a:lnSpc>
                <a:spcPct val="130000"/>
              </a:lnSpc>
              <a:spcBef>
                <a:spcPct val="60000"/>
              </a:spcBef>
              <a:buFontTx/>
              <a:buAutoNum type="arabicPeriod"/>
            </a:pPr>
            <a:r>
              <a:rPr lang="en-US" sz="2000" b="0">
                <a:latin typeface="Arial" charset="0"/>
              </a:rPr>
              <a:t>the cost of fulfilling the contract, or </a:t>
            </a:r>
          </a:p>
          <a:p>
            <a:pPr marL="685800" lvl="1" indent="-400050" algn="l">
              <a:lnSpc>
                <a:spcPct val="130000"/>
              </a:lnSpc>
              <a:spcBef>
                <a:spcPct val="60000"/>
              </a:spcBef>
              <a:buFontTx/>
              <a:buAutoNum type="arabicPeriod"/>
            </a:pPr>
            <a:r>
              <a:rPr lang="en-US" sz="2000" b="0">
                <a:latin typeface="Arial" charset="0"/>
              </a:rPr>
              <a:t>the compensation or penalties arising from failure to fulfill the contract.</a:t>
            </a:r>
          </a:p>
          <a:p>
            <a:pPr algn="l">
              <a:lnSpc>
                <a:spcPct val="130000"/>
              </a:lnSpc>
            </a:pPr>
            <a:endParaRPr lang="en-US" sz="2000" b="0">
              <a:latin typeface="Arial" charset="0"/>
            </a:endParaRPr>
          </a:p>
        </p:txBody>
      </p:sp>
      <p:sp>
        <p:nvSpPr>
          <p:cNvPr id="71684" name="Text Box 4"/>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71685" name="Text Box 5"/>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Onerous Contract Provisions</a:t>
            </a:r>
          </a:p>
        </p:txBody>
      </p:sp>
    </p:spTree>
    <p:extLst>
      <p:ext uri="{BB962C8B-B14F-4D97-AF65-F5344CB8AC3E}">
        <p14:creationId xmlns:p14="http://schemas.microsoft.com/office/powerpoint/2010/main" val="255765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72707" name="Text Box 4"/>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72708" name="Text Box 5"/>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Onerous Contract Provisions</a:t>
            </a:r>
          </a:p>
        </p:txBody>
      </p:sp>
      <p:sp>
        <p:nvSpPr>
          <p:cNvPr id="72709" name="Rectangle 7"/>
          <p:cNvSpPr>
            <a:spLocks noChangeArrowheads="1"/>
          </p:cNvSpPr>
          <p:nvPr/>
        </p:nvSpPr>
        <p:spPr bwMode="auto">
          <a:xfrm>
            <a:off x="685800" y="2057400"/>
            <a:ext cx="77724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pPr>
            <a:r>
              <a:rPr lang="en-US" sz="2000">
                <a:solidFill>
                  <a:srgbClr val="800000"/>
                </a:solidFill>
                <a:latin typeface="Arial" charset="0"/>
              </a:rPr>
              <a:t>Illustration:</a:t>
            </a:r>
            <a:r>
              <a:rPr lang="en-US" sz="2000" b="0">
                <a:latin typeface="Arial" charset="0"/>
              </a:rPr>
              <a:t>  Sumart Sports operates profitably in a factory that it has leased and on which it pays monthly rentals. Sumart decides to relocate its operations to another facility. However, the lease on the old facility continues for the next three years. Unfortunately, Sumart cannot cancel the lease nor will it be able to sublet the factory to another party. The expected costs to satisfy this onerous contract are €200,000. In this case, Sumart makes the following entry.</a:t>
            </a:r>
          </a:p>
        </p:txBody>
      </p:sp>
      <p:sp>
        <p:nvSpPr>
          <p:cNvPr id="1340424" name="Rectangle 8"/>
          <p:cNvSpPr>
            <a:spLocks noChangeArrowheads="1"/>
          </p:cNvSpPr>
          <p:nvPr/>
        </p:nvSpPr>
        <p:spPr bwMode="auto">
          <a:xfrm>
            <a:off x="1066800" y="5086350"/>
            <a:ext cx="7086600" cy="977900"/>
          </a:xfrm>
          <a:prstGeom prst="rect">
            <a:avLst/>
          </a:prstGeom>
          <a:noFill/>
          <a:ln w="28575" cap="sq">
            <a:noFill/>
            <a:miter lim="800000"/>
            <a:headEnd/>
            <a:tailEnd/>
          </a:ln>
          <a:effectLst/>
        </p:spPr>
        <p:txBody>
          <a:bodyPr>
            <a:spAutoFit/>
          </a:bodyPr>
          <a:lstStyle/>
          <a:p>
            <a:pPr marL="457200" indent="-457200" algn="l">
              <a:lnSpc>
                <a:spcPct val="130000"/>
              </a:lnSpc>
              <a:spcBef>
                <a:spcPct val="30000"/>
              </a:spcBef>
              <a:tabLst>
                <a:tab pos="5543550" algn="r"/>
                <a:tab pos="7143750" algn="r"/>
              </a:tabLst>
              <a:defRPr/>
            </a:pPr>
            <a:r>
              <a:rPr lang="en-US" sz="2000" b="0">
                <a:latin typeface="Arial" charset="0"/>
              </a:rPr>
              <a:t>Loss on lease contract</a:t>
            </a:r>
            <a:r>
              <a:rPr lang="en-US" sz="2000">
                <a:effectLst>
                  <a:outerShdw blurRad="38100" dist="38100" dir="2700000" algn="tl">
                    <a:srgbClr val="C0C0C0"/>
                  </a:outerShdw>
                </a:effectLst>
                <a:latin typeface="Arial" charset="0"/>
              </a:rPr>
              <a:t> </a:t>
            </a:r>
            <a:r>
              <a:rPr lang="en-US" sz="2000" b="0">
                <a:latin typeface="Arial" charset="0"/>
              </a:rPr>
              <a:t>	200,000</a:t>
            </a:r>
          </a:p>
          <a:p>
            <a:pPr marL="457200" indent="-457200" algn="l">
              <a:lnSpc>
                <a:spcPct val="130000"/>
              </a:lnSpc>
              <a:spcBef>
                <a:spcPct val="30000"/>
              </a:spcBef>
              <a:tabLst>
                <a:tab pos="5543550" algn="r"/>
                <a:tab pos="7143750" algn="r"/>
              </a:tabLst>
              <a:defRPr/>
            </a:pPr>
            <a:r>
              <a:rPr lang="en-US" sz="2000" b="0">
                <a:latin typeface="Arial" charset="0"/>
              </a:rPr>
              <a:t>	Lease contract liability		200,000</a:t>
            </a:r>
          </a:p>
        </p:txBody>
      </p:sp>
    </p:spTree>
    <p:extLst>
      <p:ext uri="{BB962C8B-B14F-4D97-AF65-F5344CB8AC3E}">
        <p14:creationId xmlns:p14="http://schemas.microsoft.com/office/powerpoint/2010/main" val="249406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0424">
                                            <p:txEl>
                                              <p:pRg st="0" end="0"/>
                                            </p:txEl>
                                          </p:spTgt>
                                        </p:tgtEl>
                                        <p:attrNameLst>
                                          <p:attrName>style.visibility</p:attrName>
                                        </p:attrNameLst>
                                      </p:cBhvr>
                                      <p:to>
                                        <p:strVal val="visible"/>
                                      </p:to>
                                    </p:set>
                                    <p:animEffect transition="in" filter="wipe(left)">
                                      <p:cBhvr>
                                        <p:cTn id="7" dur="500"/>
                                        <p:tgtEl>
                                          <p:spTgt spid="13404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0424">
                                            <p:txEl>
                                              <p:pRg st="1" end="1"/>
                                            </p:txEl>
                                          </p:spTgt>
                                        </p:tgtEl>
                                        <p:attrNameLst>
                                          <p:attrName>style.visibility</p:attrName>
                                        </p:attrNameLst>
                                      </p:cBhvr>
                                      <p:to>
                                        <p:strVal val="visible"/>
                                      </p:to>
                                    </p:set>
                                    <p:animEffect transition="in" filter="wipe(left)">
                                      <p:cBhvr>
                                        <p:cTn id="12" dur="500"/>
                                        <p:tgtEl>
                                          <p:spTgt spid="13404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73731" name="Text Box 3"/>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73732" name="Text Box 4"/>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Onerous Contract Provisions</a:t>
            </a:r>
          </a:p>
        </p:txBody>
      </p:sp>
      <p:sp>
        <p:nvSpPr>
          <p:cNvPr id="73733" name="Rectangle 5"/>
          <p:cNvSpPr>
            <a:spLocks noChangeArrowheads="1"/>
          </p:cNvSpPr>
          <p:nvPr/>
        </p:nvSpPr>
        <p:spPr bwMode="auto">
          <a:xfrm>
            <a:off x="685800" y="2057400"/>
            <a:ext cx="77724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pPr>
            <a:r>
              <a:rPr lang="en-US" sz="2000" b="0">
                <a:latin typeface="Arial" charset="0"/>
              </a:rPr>
              <a:t>Assume the same facts as above for the Sumart example and the expected costs to fulfill the contract are €200,000. However, Sumart can cancel the lease by paying a penalty of €175,000. In this case, Sumart should record the liability as follows.</a:t>
            </a:r>
          </a:p>
        </p:txBody>
      </p:sp>
      <p:sp>
        <p:nvSpPr>
          <p:cNvPr id="1344518" name="Rectangle 6"/>
          <p:cNvSpPr>
            <a:spLocks noChangeArrowheads="1"/>
          </p:cNvSpPr>
          <p:nvPr/>
        </p:nvSpPr>
        <p:spPr bwMode="auto">
          <a:xfrm>
            <a:off x="1066800" y="4038600"/>
            <a:ext cx="7086600" cy="977900"/>
          </a:xfrm>
          <a:prstGeom prst="rect">
            <a:avLst/>
          </a:prstGeom>
          <a:noFill/>
          <a:ln w="28575" cap="sq">
            <a:noFill/>
            <a:miter lim="800000"/>
            <a:headEnd/>
            <a:tailEnd/>
          </a:ln>
          <a:effectLst/>
        </p:spPr>
        <p:txBody>
          <a:bodyPr>
            <a:spAutoFit/>
          </a:bodyPr>
          <a:lstStyle/>
          <a:p>
            <a:pPr marL="457200" indent="-457200" algn="l">
              <a:lnSpc>
                <a:spcPct val="130000"/>
              </a:lnSpc>
              <a:spcBef>
                <a:spcPct val="30000"/>
              </a:spcBef>
              <a:tabLst>
                <a:tab pos="5543550" algn="r"/>
                <a:tab pos="7143750" algn="r"/>
              </a:tabLst>
              <a:defRPr/>
            </a:pPr>
            <a:r>
              <a:rPr lang="en-US" sz="2000" b="0">
                <a:latin typeface="Arial" charset="0"/>
              </a:rPr>
              <a:t>Loss on lease contract</a:t>
            </a:r>
            <a:r>
              <a:rPr lang="en-US" sz="2000">
                <a:effectLst>
                  <a:outerShdw blurRad="38100" dist="38100" dir="2700000" algn="tl">
                    <a:srgbClr val="C0C0C0"/>
                  </a:outerShdw>
                </a:effectLst>
                <a:latin typeface="Arial" charset="0"/>
              </a:rPr>
              <a:t> </a:t>
            </a:r>
            <a:r>
              <a:rPr lang="en-US" sz="2000" b="0">
                <a:latin typeface="Arial" charset="0"/>
              </a:rPr>
              <a:t>	175,000</a:t>
            </a:r>
          </a:p>
          <a:p>
            <a:pPr marL="457200" indent="-457200" algn="l">
              <a:lnSpc>
                <a:spcPct val="130000"/>
              </a:lnSpc>
              <a:spcBef>
                <a:spcPct val="30000"/>
              </a:spcBef>
              <a:tabLst>
                <a:tab pos="5543550" algn="r"/>
                <a:tab pos="7143750" algn="r"/>
              </a:tabLst>
              <a:defRPr/>
            </a:pPr>
            <a:r>
              <a:rPr lang="en-US" sz="2000" b="0">
                <a:latin typeface="Arial" charset="0"/>
              </a:rPr>
              <a:t>	Lease contract liability		175,000</a:t>
            </a:r>
          </a:p>
        </p:txBody>
      </p:sp>
    </p:spTree>
    <p:extLst>
      <p:ext uri="{BB962C8B-B14F-4D97-AF65-F5344CB8AC3E}">
        <p14:creationId xmlns:p14="http://schemas.microsoft.com/office/powerpoint/2010/main" val="123706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4518">
                                            <p:txEl>
                                              <p:pRg st="0" end="0"/>
                                            </p:txEl>
                                          </p:spTgt>
                                        </p:tgtEl>
                                        <p:attrNameLst>
                                          <p:attrName>style.visibility</p:attrName>
                                        </p:attrNameLst>
                                      </p:cBhvr>
                                      <p:to>
                                        <p:strVal val="visible"/>
                                      </p:to>
                                    </p:set>
                                    <p:animEffect transition="in" filter="wipe(left)">
                                      <p:cBhvr>
                                        <p:cTn id="7" dur="500"/>
                                        <p:tgtEl>
                                          <p:spTgt spid="13445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4518">
                                            <p:txEl>
                                              <p:pRg st="1" end="1"/>
                                            </p:txEl>
                                          </p:spTgt>
                                        </p:tgtEl>
                                        <p:attrNameLst>
                                          <p:attrName>style.visibility</p:attrName>
                                        </p:attrNameLst>
                                      </p:cBhvr>
                                      <p:to>
                                        <p:strVal val="visible"/>
                                      </p:to>
                                    </p:set>
                                    <p:animEffect transition="in" filter="wipe(left)">
                                      <p:cBhvr>
                                        <p:cTn id="12" dur="500"/>
                                        <p:tgtEl>
                                          <p:spTgt spid="13445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18"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74755" name="Text Box 3"/>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74756" name="Text Box 4"/>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Restructuring Provisions</a:t>
            </a:r>
          </a:p>
        </p:txBody>
      </p:sp>
      <p:sp>
        <p:nvSpPr>
          <p:cNvPr id="74757" name="Rectangle 5"/>
          <p:cNvSpPr>
            <a:spLocks noChangeArrowheads="1"/>
          </p:cNvSpPr>
          <p:nvPr/>
        </p:nvSpPr>
        <p:spPr bwMode="auto">
          <a:xfrm>
            <a:off x="685800" y="2057400"/>
            <a:ext cx="77724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pPr>
            <a:r>
              <a:rPr lang="en-US" sz="2000" b="0">
                <a:latin typeface="Arial" charset="0"/>
              </a:rPr>
              <a:t>Restructurings are defined as a “program that is planned and controlled by management and materially changes either </a:t>
            </a:r>
          </a:p>
          <a:p>
            <a:pPr marL="685800" lvl="1" indent="-457200" algn="l">
              <a:lnSpc>
                <a:spcPct val="130000"/>
              </a:lnSpc>
              <a:spcBef>
                <a:spcPct val="50000"/>
              </a:spcBef>
              <a:buFontTx/>
              <a:buAutoNum type="arabicPeriod"/>
            </a:pPr>
            <a:r>
              <a:rPr lang="en-US" sz="2000" b="0">
                <a:latin typeface="Arial" charset="0"/>
              </a:rPr>
              <a:t>the scope of a business undertaken by the company; or</a:t>
            </a:r>
          </a:p>
          <a:p>
            <a:pPr marL="685800" lvl="1" indent="-457200" algn="l">
              <a:lnSpc>
                <a:spcPct val="130000"/>
              </a:lnSpc>
              <a:spcBef>
                <a:spcPct val="50000"/>
              </a:spcBef>
              <a:buFontTx/>
              <a:buAutoNum type="arabicPeriod"/>
            </a:pPr>
            <a:r>
              <a:rPr lang="en-US" sz="2000" b="0">
                <a:latin typeface="Arial" charset="0"/>
              </a:rPr>
              <a:t>the manner in which that business is conducted.”</a:t>
            </a:r>
          </a:p>
        </p:txBody>
      </p:sp>
      <p:sp>
        <p:nvSpPr>
          <p:cNvPr id="74758" name="Rectangle 7"/>
          <p:cNvSpPr>
            <a:spLocks noChangeArrowheads="1"/>
          </p:cNvSpPr>
          <p:nvPr/>
        </p:nvSpPr>
        <p:spPr bwMode="auto">
          <a:xfrm>
            <a:off x="685800" y="4622800"/>
            <a:ext cx="7772400" cy="1016000"/>
          </a:xfrm>
          <a:prstGeom prst="rect">
            <a:avLst/>
          </a:prstGeom>
          <a:noFill/>
          <a:ln w="19050" cap="sq"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lnSpc>
                <a:spcPct val="110000"/>
              </a:lnSpc>
              <a:spcBef>
                <a:spcPct val="50000"/>
              </a:spcBef>
            </a:pPr>
            <a:r>
              <a:rPr lang="en-US" sz="1800" b="0">
                <a:latin typeface="Arial" charset="0"/>
              </a:rPr>
              <a:t>Companies are required to have a detailed formal plan for the restructuring and to have raised a valid expectation to those affected by implementation or announcement of the plan.</a:t>
            </a:r>
          </a:p>
        </p:txBody>
      </p:sp>
    </p:spTree>
    <p:extLst>
      <p:ext uri="{BB962C8B-B14F-4D97-AF65-F5344CB8AC3E}">
        <p14:creationId xmlns:p14="http://schemas.microsoft.com/office/powerpoint/2010/main" val="641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75779" name="Text Box 3"/>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
        <p:nvSpPr>
          <p:cNvPr id="75780" name="Text Box 4"/>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Restructuring Provisions</a:t>
            </a:r>
          </a:p>
        </p:txBody>
      </p:sp>
      <p:sp>
        <p:nvSpPr>
          <p:cNvPr id="75781" name="Rectangle 5"/>
          <p:cNvSpPr>
            <a:spLocks noChangeArrowheads="1"/>
          </p:cNvSpPr>
          <p:nvPr/>
        </p:nvSpPr>
        <p:spPr bwMode="auto">
          <a:xfrm>
            <a:off x="685800" y="2057400"/>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pPr>
            <a:r>
              <a:rPr lang="en-US" sz="2000">
                <a:latin typeface="Arial" charset="0"/>
              </a:rPr>
              <a:t>IFRS</a:t>
            </a:r>
            <a:r>
              <a:rPr lang="en-US" sz="2000" b="0">
                <a:latin typeface="Arial" charset="0"/>
              </a:rPr>
              <a:t> provides specific guidance related to certain costs and losses that should be excluded from the restructuring provision.</a:t>
            </a:r>
          </a:p>
        </p:txBody>
      </p:sp>
      <p:pic>
        <p:nvPicPr>
          <p:cNvPr id="757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30575"/>
            <a:ext cx="81534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75783" name="Rectangle 8"/>
          <p:cNvSpPr>
            <a:spLocks noChangeArrowheads="1"/>
          </p:cNvSpPr>
          <p:nvPr/>
        </p:nvSpPr>
        <p:spPr bwMode="auto">
          <a:xfrm>
            <a:off x="6781800" y="3217863"/>
            <a:ext cx="1371600" cy="287337"/>
          </a:xfrm>
          <a:prstGeom prst="rect">
            <a:avLst/>
          </a:prstGeom>
          <a:solidFill>
            <a:schemeClr val="bg1"/>
          </a:solidFill>
          <a:ln w="12700" cap="sq">
            <a:solidFill>
              <a:srgbClr val="008000"/>
            </a:solidFill>
            <a:miter lim="800000"/>
            <a:headEnd/>
            <a:tailEnd/>
          </a:ln>
        </p:spPr>
        <p:txBody>
          <a:bodyPr>
            <a:spAutoFit/>
          </a:bodyPr>
          <a:lstStyle/>
          <a:p>
            <a:r>
              <a:rPr lang="en-US" sz="1200">
                <a:solidFill>
                  <a:srgbClr val="CC0000"/>
                </a:solidFill>
                <a:latin typeface="Arial" charset="0"/>
              </a:rPr>
              <a:t>Illustration 13-9</a:t>
            </a:r>
            <a:endParaRPr lang="en-US" sz="1200">
              <a:latin typeface="Arial" charset="0"/>
            </a:endParaRPr>
          </a:p>
        </p:txBody>
      </p:sp>
    </p:spTree>
    <p:extLst>
      <p:ext uri="{BB962C8B-B14F-4D97-AF65-F5344CB8AC3E}">
        <p14:creationId xmlns:p14="http://schemas.microsoft.com/office/powerpoint/2010/main" val="27919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168525"/>
            <a:ext cx="813435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135066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76804" name="Text Box 5"/>
          <p:cNvSpPr txBox="1">
            <a:spLocks noChangeArrowheads="1"/>
          </p:cNvSpPr>
          <p:nvPr/>
        </p:nvSpPr>
        <p:spPr bwMode="auto">
          <a:xfrm>
            <a:off x="4572000" y="6445250"/>
            <a:ext cx="44196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76805" name="Rectangle 7"/>
          <p:cNvSpPr>
            <a:spLocks noChangeArrowheads="1"/>
          </p:cNvSpPr>
          <p:nvPr/>
        </p:nvSpPr>
        <p:spPr bwMode="auto">
          <a:xfrm>
            <a:off x="6781800" y="2057400"/>
            <a:ext cx="1447800" cy="287338"/>
          </a:xfrm>
          <a:prstGeom prst="rect">
            <a:avLst/>
          </a:prstGeom>
          <a:solidFill>
            <a:schemeClr val="bg1"/>
          </a:solidFill>
          <a:ln w="12700" cap="sq">
            <a:solidFill>
              <a:srgbClr val="008000"/>
            </a:solidFill>
            <a:miter lim="800000"/>
            <a:headEnd/>
            <a:tailEnd/>
          </a:ln>
        </p:spPr>
        <p:txBody>
          <a:bodyPr>
            <a:spAutoFit/>
          </a:bodyPr>
          <a:lstStyle/>
          <a:p>
            <a:r>
              <a:rPr lang="en-US" sz="1200">
                <a:solidFill>
                  <a:srgbClr val="CC0000"/>
                </a:solidFill>
                <a:latin typeface="Arial" charset="0"/>
              </a:rPr>
              <a:t>Illustration 13-10</a:t>
            </a:r>
            <a:endParaRPr lang="en-US" sz="1200">
              <a:latin typeface="Arial" charset="0"/>
            </a:endParaRPr>
          </a:p>
        </p:txBody>
      </p:sp>
      <p:sp>
        <p:nvSpPr>
          <p:cNvPr id="1350664" name="Rectangle 8"/>
          <p:cNvSpPr>
            <a:spLocks noChangeArrowheads="1"/>
          </p:cNvSpPr>
          <p:nvPr/>
        </p:nvSpPr>
        <p:spPr bwMode="auto">
          <a:xfrm>
            <a:off x="990600" y="5270500"/>
            <a:ext cx="7239000" cy="609600"/>
          </a:xfrm>
          <a:prstGeom prst="rect">
            <a:avLst/>
          </a:prstGeom>
          <a:solidFill>
            <a:schemeClr val="bg1"/>
          </a:solidFill>
          <a:ln w="19050" cap="sq">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6807" name="Text Box 9"/>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Restructuring Provisions</a:t>
            </a:r>
          </a:p>
        </p:txBody>
      </p:sp>
    </p:spTree>
    <p:extLst>
      <p:ext uri="{BB962C8B-B14F-4D97-AF65-F5344CB8AC3E}">
        <p14:creationId xmlns:p14="http://schemas.microsoft.com/office/powerpoint/2010/main" val="219048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350664"/>
                                        </p:tgtEl>
                                      </p:cBhvr>
                                    </p:animEffect>
                                    <p:set>
                                      <p:cBhvr>
                                        <p:cTn id="7" dur="1" fill="hold">
                                          <p:stCondLst>
                                            <p:cond delay="499"/>
                                          </p:stCondLst>
                                        </p:cTn>
                                        <p:tgtEl>
                                          <p:spTgt spid="13506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Common Types of Provisions</a:t>
            </a:r>
          </a:p>
        </p:txBody>
      </p:sp>
      <p:sp>
        <p:nvSpPr>
          <p:cNvPr id="77827" name="Text Box 3"/>
          <p:cNvSpPr txBox="1">
            <a:spLocks noChangeArrowheads="1"/>
          </p:cNvSpPr>
          <p:nvPr/>
        </p:nvSpPr>
        <p:spPr bwMode="auto">
          <a:xfrm>
            <a:off x="965200" y="1981200"/>
            <a:ext cx="73406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SzPct val="80000"/>
            </a:pPr>
            <a:r>
              <a:rPr lang="en-US" sz="2100">
                <a:solidFill>
                  <a:srgbClr val="800000"/>
                </a:solidFill>
                <a:latin typeface="Arial" charset="0"/>
              </a:rPr>
              <a:t>Self-insurance</a:t>
            </a:r>
            <a:r>
              <a:rPr lang="en-US" sz="2100" b="0">
                <a:latin typeface="Arial" charset="0"/>
              </a:rPr>
              <a:t> is </a:t>
            </a:r>
            <a:r>
              <a:rPr lang="en-US" sz="2100">
                <a:latin typeface="Arial" charset="0"/>
              </a:rPr>
              <a:t>not insurance, but risk assumption</a:t>
            </a:r>
            <a:r>
              <a:rPr lang="en-US" sz="2100" b="0">
                <a:latin typeface="Arial" charset="0"/>
              </a:rPr>
              <a:t>.</a:t>
            </a:r>
          </a:p>
          <a:p>
            <a:pPr algn="l">
              <a:lnSpc>
                <a:spcPct val="130000"/>
              </a:lnSpc>
              <a:spcBef>
                <a:spcPct val="30000"/>
              </a:spcBef>
              <a:buSzPct val="80000"/>
            </a:pPr>
            <a:r>
              <a:rPr lang="en-US" sz="2100" b="0">
                <a:latin typeface="Arial" charset="0"/>
              </a:rPr>
              <a:t>There is </a:t>
            </a:r>
            <a:r>
              <a:rPr lang="en-US" sz="2100">
                <a:latin typeface="Arial" charset="0"/>
              </a:rPr>
              <a:t>little theoretical justification</a:t>
            </a:r>
            <a:r>
              <a:rPr lang="en-US" sz="2100" b="0">
                <a:latin typeface="Arial" charset="0"/>
              </a:rPr>
              <a:t> for the establishment of a liability based on a hypothetical charge to insurance expense.</a:t>
            </a:r>
          </a:p>
          <a:p>
            <a:pPr algn="l">
              <a:lnSpc>
                <a:spcPct val="130000"/>
              </a:lnSpc>
              <a:spcBef>
                <a:spcPct val="60000"/>
              </a:spcBef>
              <a:buSzPct val="80000"/>
            </a:pPr>
            <a:r>
              <a:rPr lang="en-US" sz="2100" b="0">
                <a:latin typeface="Arial" charset="0"/>
              </a:rPr>
              <a:t>Conditions for accrual stated in </a:t>
            </a:r>
            <a:r>
              <a:rPr lang="en-US" sz="2100">
                <a:latin typeface="Arial" charset="0"/>
              </a:rPr>
              <a:t>IFRS</a:t>
            </a:r>
            <a:r>
              <a:rPr lang="en-US" sz="2100" b="0">
                <a:latin typeface="Arial" charset="0"/>
              </a:rPr>
              <a:t> are not satisfied prior to the occurrence of the event.</a:t>
            </a:r>
          </a:p>
        </p:txBody>
      </p:sp>
      <p:sp>
        <p:nvSpPr>
          <p:cNvPr id="77828" name="Text Box 4"/>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Self-Insurance</a:t>
            </a:r>
          </a:p>
        </p:txBody>
      </p:sp>
      <p:sp>
        <p:nvSpPr>
          <p:cNvPr id="77829" name="Text Box 9"/>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211161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Disclosures Related To Provisions</a:t>
            </a:r>
          </a:p>
        </p:txBody>
      </p:sp>
      <p:sp>
        <p:nvSpPr>
          <p:cNvPr id="78851" name="Text Box 3"/>
          <p:cNvSpPr txBox="1">
            <a:spLocks noChangeArrowheads="1"/>
          </p:cNvSpPr>
          <p:nvPr/>
        </p:nvSpPr>
        <p:spPr bwMode="auto">
          <a:xfrm>
            <a:off x="685800" y="1447800"/>
            <a:ext cx="77724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685800" indent="-4000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SzPct val="80000"/>
            </a:pPr>
            <a:r>
              <a:rPr lang="en-US" sz="2100" b="0">
                <a:latin typeface="Arial" charset="0"/>
              </a:rPr>
              <a:t>A company must provide a reconciliation of its beginning to ending balance for each major class of provisions, identifying what caused the change during the period. </a:t>
            </a:r>
          </a:p>
          <a:p>
            <a:pPr algn="l">
              <a:lnSpc>
                <a:spcPct val="130000"/>
              </a:lnSpc>
              <a:spcBef>
                <a:spcPct val="50000"/>
              </a:spcBef>
              <a:buSzPct val="80000"/>
            </a:pPr>
            <a:r>
              <a:rPr lang="en-US" sz="2100" b="0">
                <a:latin typeface="Arial" charset="0"/>
              </a:rPr>
              <a:t>In addition, </a:t>
            </a:r>
          </a:p>
          <a:p>
            <a:pPr lvl="1" algn="l">
              <a:lnSpc>
                <a:spcPct val="130000"/>
              </a:lnSpc>
              <a:spcBef>
                <a:spcPct val="50000"/>
              </a:spcBef>
              <a:buClr>
                <a:srgbClr val="800000"/>
              </a:buClr>
              <a:buSzPct val="80000"/>
              <a:buFont typeface="Arial" charset="0"/>
              <a:buChar char="►"/>
            </a:pPr>
            <a:r>
              <a:rPr lang="en-US" sz="2100" b="0">
                <a:latin typeface="Arial" charset="0"/>
              </a:rPr>
              <a:t>Provision must be described and the expected timing of any outflows disclosed. </a:t>
            </a:r>
          </a:p>
          <a:p>
            <a:pPr lvl="1" algn="l">
              <a:lnSpc>
                <a:spcPct val="130000"/>
              </a:lnSpc>
              <a:spcBef>
                <a:spcPct val="50000"/>
              </a:spcBef>
              <a:buClr>
                <a:srgbClr val="800000"/>
              </a:buClr>
              <a:buSzPct val="80000"/>
              <a:buFont typeface="Arial" charset="0"/>
              <a:buChar char="►"/>
            </a:pPr>
            <a:r>
              <a:rPr lang="en-US" sz="2100" b="0">
                <a:latin typeface="Arial" charset="0"/>
              </a:rPr>
              <a:t>Disclosure about uncertainties related to expected outflows as well as expected reimbursements should be provided.</a:t>
            </a:r>
          </a:p>
        </p:txBody>
      </p:sp>
      <p:sp>
        <p:nvSpPr>
          <p:cNvPr id="78852" name="Text Box 5"/>
          <p:cNvSpPr txBox="1">
            <a:spLocks noChangeArrowheads="1"/>
          </p:cNvSpPr>
          <p:nvPr/>
        </p:nvSpPr>
        <p:spPr bwMode="auto">
          <a:xfrm>
            <a:off x="4572000" y="6248400"/>
            <a:ext cx="44196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4  Explain the accounting for different types of provisions.</a:t>
            </a:r>
          </a:p>
        </p:txBody>
      </p:sp>
    </p:spTree>
    <p:extLst>
      <p:ext uri="{BB962C8B-B14F-4D97-AF65-F5344CB8AC3E}">
        <p14:creationId xmlns:p14="http://schemas.microsoft.com/office/powerpoint/2010/main" val="375077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Contingent Liabilities</a:t>
            </a:r>
          </a:p>
        </p:txBody>
      </p:sp>
      <p:sp>
        <p:nvSpPr>
          <p:cNvPr id="79875" name="Text Box 3"/>
          <p:cNvSpPr txBox="1">
            <a:spLocks noChangeArrowheads="1"/>
          </p:cNvSpPr>
          <p:nvPr/>
        </p:nvSpPr>
        <p:spPr bwMode="auto">
          <a:xfrm>
            <a:off x="4038600" y="6248400"/>
            <a:ext cx="50292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5  Identify the criteria used to account for and disclose contingent liabilities and assets.</a:t>
            </a:r>
          </a:p>
        </p:txBody>
      </p:sp>
      <p:sp>
        <p:nvSpPr>
          <p:cNvPr id="79876" name="Rectangle 7"/>
          <p:cNvSpPr>
            <a:spLocks noChangeArrowheads="1"/>
          </p:cNvSpPr>
          <p:nvPr/>
        </p:nvSpPr>
        <p:spPr bwMode="auto">
          <a:xfrm>
            <a:off x="609600" y="1447800"/>
            <a:ext cx="79248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buSzPct val="80000"/>
            </a:pPr>
            <a:r>
              <a:rPr lang="en-US" sz="2300">
                <a:solidFill>
                  <a:srgbClr val="006600"/>
                </a:solidFill>
                <a:latin typeface="Arial" charset="0"/>
              </a:rPr>
              <a:t>Contingent liabilities</a:t>
            </a:r>
            <a:r>
              <a:rPr lang="en-US" sz="2100" b="0">
                <a:latin typeface="Arial" charset="0"/>
              </a:rPr>
              <a:t> are not recognized in the financial statements because they are</a:t>
            </a:r>
          </a:p>
          <a:p>
            <a:pPr marL="685800" lvl="1" indent="-457200" algn="l">
              <a:lnSpc>
                <a:spcPct val="130000"/>
              </a:lnSpc>
              <a:spcBef>
                <a:spcPct val="50000"/>
              </a:spcBef>
              <a:buFontTx/>
              <a:buAutoNum type="arabicPeriod"/>
            </a:pPr>
            <a:r>
              <a:rPr lang="en-US" sz="2100" b="0">
                <a:latin typeface="Arial" charset="0"/>
              </a:rPr>
              <a:t>A possible obligation (not yet confirmed), </a:t>
            </a:r>
          </a:p>
          <a:p>
            <a:pPr marL="685800" lvl="1" indent="-457200" algn="l">
              <a:lnSpc>
                <a:spcPct val="130000"/>
              </a:lnSpc>
              <a:spcBef>
                <a:spcPct val="50000"/>
              </a:spcBef>
              <a:buFontTx/>
              <a:buAutoNum type="arabicPeriod"/>
            </a:pPr>
            <a:r>
              <a:rPr lang="en-US" sz="2100" b="0">
                <a:latin typeface="Arial" charset="0"/>
              </a:rPr>
              <a:t>A present obligation for which it is not probable that payment will be made, or </a:t>
            </a:r>
          </a:p>
          <a:p>
            <a:pPr marL="685800" lvl="1" indent="-457200" algn="l">
              <a:lnSpc>
                <a:spcPct val="130000"/>
              </a:lnSpc>
              <a:spcBef>
                <a:spcPct val="50000"/>
              </a:spcBef>
              <a:buFontTx/>
              <a:buAutoNum type="arabicPeriod"/>
            </a:pPr>
            <a:r>
              <a:rPr lang="en-US" sz="2100" b="0">
                <a:latin typeface="Arial" charset="0"/>
              </a:rPr>
              <a:t>A present obligation for which a reliable estimate of the obligation cannot be made.          </a:t>
            </a:r>
          </a:p>
        </p:txBody>
      </p:sp>
    </p:spTree>
    <p:extLst>
      <p:ext uri="{BB962C8B-B14F-4D97-AF65-F5344CB8AC3E}">
        <p14:creationId xmlns:p14="http://schemas.microsoft.com/office/powerpoint/2010/main" val="273835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7171" name="Text Box 3"/>
          <p:cNvSpPr txBox="1">
            <a:spLocks noChangeArrowheads="1"/>
          </p:cNvSpPr>
          <p:nvPr/>
        </p:nvSpPr>
        <p:spPr bwMode="auto">
          <a:xfrm>
            <a:off x="685800" y="1401763"/>
            <a:ext cx="80010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685800" indent="-45720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25000"/>
              </a:lnSpc>
              <a:spcBef>
                <a:spcPct val="60000"/>
              </a:spcBef>
            </a:pPr>
            <a:r>
              <a:rPr lang="en-US" sz="2300">
                <a:solidFill>
                  <a:srgbClr val="800000"/>
                </a:solidFill>
                <a:latin typeface="Arial" charset="0"/>
              </a:rPr>
              <a:t>Current liability</a:t>
            </a:r>
            <a:r>
              <a:rPr lang="en-US" sz="2300" b="0">
                <a:solidFill>
                  <a:schemeClr val="tx1"/>
                </a:solidFill>
                <a:latin typeface="Arial" charset="0"/>
              </a:rPr>
              <a:t> is reported if one of </a:t>
            </a:r>
            <a:r>
              <a:rPr lang="en-US" sz="2300">
                <a:solidFill>
                  <a:srgbClr val="800000"/>
                </a:solidFill>
                <a:latin typeface="Arial" charset="0"/>
              </a:rPr>
              <a:t>two conditions</a:t>
            </a:r>
            <a:r>
              <a:rPr lang="en-US" sz="2300" b="0">
                <a:solidFill>
                  <a:schemeClr val="tx1"/>
                </a:solidFill>
                <a:latin typeface="Arial" charset="0"/>
              </a:rPr>
              <a:t> exists:</a:t>
            </a:r>
            <a:r>
              <a:rPr lang="en-US" sz="2100" b="0">
                <a:solidFill>
                  <a:schemeClr val="tx1"/>
                </a:solidFill>
                <a:latin typeface="Arial" charset="0"/>
              </a:rPr>
              <a:t> </a:t>
            </a:r>
          </a:p>
          <a:p>
            <a:pPr lvl="1" algn="l">
              <a:lnSpc>
                <a:spcPct val="125000"/>
              </a:lnSpc>
              <a:spcBef>
                <a:spcPct val="60000"/>
              </a:spcBef>
              <a:buFontTx/>
              <a:buAutoNum type="arabicPeriod"/>
            </a:pPr>
            <a:r>
              <a:rPr lang="en-US" sz="2100" b="0">
                <a:solidFill>
                  <a:schemeClr val="tx1"/>
                </a:solidFill>
                <a:latin typeface="Arial" charset="0"/>
              </a:rPr>
              <a:t>Liability is expected to be settled within its normal operating cycle; or </a:t>
            </a:r>
          </a:p>
          <a:p>
            <a:pPr lvl="1" algn="l">
              <a:lnSpc>
                <a:spcPct val="125000"/>
              </a:lnSpc>
              <a:spcBef>
                <a:spcPct val="60000"/>
              </a:spcBef>
              <a:buFontTx/>
              <a:buAutoNum type="arabicPeriod"/>
            </a:pPr>
            <a:r>
              <a:rPr lang="en-US" sz="2100" b="0">
                <a:solidFill>
                  <a:schemeClr val="tx1"/>
                </a:solidFill>
                <a:latin typeface="Arial" charset="0"/>
              </a:rPr>
              <a:t>Liability is expected to be settled within 12 months after the reporting date.</a:t>
            </a:r>
          </a:p>
        </p:txBody>
      </p:sp>
      <p:sp>
        <p:nvSpPr>
          <p:cNvPr id="7172" name="Text Box 7"/>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
        <p:nvSpPr>
          <p:cNvPr id="7173" name="Rectangle 8"/>
          <p:cNvSpPr>
            <a:spLocks noChangeArrowheads="1"/>
          </p:cNvSpPr>
          <p:nvPr/>
        </p:nvSpPr>
        <p:spPr bwMode="auto">
          <a:xfrm>
            <a:off x="685800" y="4584700"/>
            <a:ext cx="7924800" cy="1206500"/>
          </a:xfrm>
          <a:prstGeom prst="rect">
            <a:avLst/>
          </a:prstGeom>
          <a:noFill/>
          <a:ln w="28575" cap="sq" algn="ctr">
            <a:solidFill>
              <a:srgbClr val="005B8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lnSpc>
                <a:spcPct val="125000"/>
              </a:lnSpc>
              <a:spcBef>
                <a:spcPct val="60000"/>
              </a:spcBef>
            </a:pPr>
            <a:r>
              <a:rPr lang="en-US" sz="1900" b="0">
                <a:solidFill>
                  <a:schemeClr val="tx1"/>
                </a:solidFill>
                <a:latin typeface="Arial" charset="0"/>
              </a:rPr>
              <a:t>The </a:t>
            </a:r>
            <a:r>
              <a:rPr lang="en-US" sz="1900">
                <a:solidFill>
                  <a:schemeClr val="tx1"/>
                </a:solidFill>
                <a:latin typeface="Arial" charset="0"/>
              </a:rPr>
              <a:t>operating cycle</a:t>
            </a:r>
            <a:r>
              <a:rPr lang="en-US" sz="1900" b="0">
                <a:solidFill>
                  <a:schemeClr val="tx1"/>
                </a:solidFill>
                <a:latin typeface="Arial" charset="0"/>
              </a:rPr>
              <a:t> is the period of time elapsing between the acquisition of goods and services and the final cash realization resulting from sales and subsequent collections.</a:t>
            </a:r>
          </a:p>
        </p:txBody>
      </p:sp>
    </p:spTree>
    <p:extLst>
      <p:ext uri="{BB962C8B-B14F-4D97-AF65-F5344CB8AC3E}">
        <p14:creationId xmlns:p14="http://schemas.microsoft.com/office/powerpoint/2010/main" val="89883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Contingent Liabilities</a:t>
            </a:r>
          </a:p>
        </p:txBody>
      </p:sp>
      <p:pic>
        <p:nvPicPr>
          <p:cNvPr id="808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55825"/>
            <a:ext cx="81534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80900" name="Rectangle 6"/>
          <p:cNvSpPr>
            <a:spLocks noChangeArrowheads="1"/>
          </p:cNvSpPr>
          <p:nvPr/>
        </p:nvSpPr>
        <p:spPr bwMode="auto">
          <a:xfrm>
            <a:off x="7315200" y="1843088"/>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r"/>
            <a:r>
              <a:rPr lang="en-US" sz="1200">
                <a:solidFill>
                  <a:srgbClr val="CC0000"/>
                </a:solidFill>
                <a:latin typeface="Arial" charset="0"/>
              </a:rPr>
              <a:t>Illustration 13-12</a:t>
            </a:r>
            <a:endParaRPr lang="en-US" sz="1200">
              <a:latin typeface="Arial" charset="0"/>
            </a:endParaRPr>
          </a:p>
        </p:txBody>
      </p:sp>
      <p:sp>
        <p:nvSpPr>
          <p:cNvPr id="80901" name="Text Box 7"/>
          <p:cNvSpPr txBox="1">
            <a:spLocks noChangeArrowheads="1"/>
          </p:cNvSpPr>
          <p:nvPr/>
        </p:nvSpPr>
        <p:spPr bwMode="auto">
          <a:xfrm>
            <a:off x="4038600" y="6248400"/>
            <a:ext cx="50292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5  Identify the criteria used to account for and disclose contingent liabilities and assets.</a:t>
            </a:r>
          </a:p>
        </p:txBody>
      </p:sp>
      <p:sp>
        <p:nvSpPr>
          <p:cNvPr id="80902" name="Rectangle 8"/>
          <p:cNvSpPr>
            <a:spLocks noChangeArrowheads="1"/>
          </p:cNvSpPr>
          <p:nvPr/>
        </p:nvSpPr>
        <p:spPr bwMode="auto">
          <a:xfrm>
            <a:off x="457200" y="1447800"/>
            <a:ext cx="502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buSzPct val="80000"/>
            </a:pPr>
            <a:r>
              <a:rPr lang="en-US" sz="2300">
                <a:solidFill>
                  <a:schemeClr val="tx1"/>
                </a:solidFill>
                <a:latin typeface="Arial" charset="0"/>
              </a:rPr>
              <a:t>Contingent Liabilities Guidelines</a:t>
            </a:r>
            <a:endParaRPr lang="en-US" sz="2100" b="0">
              <a:solidFill>
                <a:schemeClr val="tx1"/>
              </a:solidFill>
              <a:latin typeface="Arial" charset="0"/>
            </a:endParaRPr>
          </a:p>
        </p:txBody>
      </p:sp>
    </p:spTree>
    <p:extLst>
      <p:ext uri="{BB962C8B-B14F-4D97-AF65-F5344CB8AC3E}">
        <p14:creationId xmlns:p14="http://schemas.microsoft.com/office/powerpoint/2010/main" val="17290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Contingent Assets</a:t>
            </a:r>
          </a:p>
        </p:txBody>
      </p:sp>
      <p:sp>
        <p:nvSpPr>
          <p:cNvPr id="81923" name="Text Box 3"/>
          <p:cNvSpPr txBox="1">
            <a:spLocks noChangeArrowheads="1"/>
          </p:cNvSpPr>
          <p:nvPr/>
        </p:nvSpPr>
        <p:spPr bwMode="auto">
          <a:xfrm>
            <a:off x="4038600" y="6248400"/>
            <a:ext cx="50292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5  Identify the criteria used to account for and disclose contingent liabilities and assets.</a:t>
            </a:r>
          </a:p>
        </p:txBody>
      </p:sp>
      <p:sp>
        <p:nvSpPr>
          <p:cNvPr id="81924" name="Rectangle 4"/>
          <p:cNvSpPr>
            <a:spLocks noChangeArrowheads="1"/>
          </p:cNvSpPr>
          <p:nvPr/>
        </p:nvSpPr>
        <p:spPr bwMode="auto">
          <a:xfrm>
            <a:off x="609600" y="1447800"/>
            <a:ext cx="8001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buSzPct val="80000"/>
            </a:pPr>
            <a:r>
              <a:rPr lang="en-US" sz="2100" b="0">
                <a:latin typeface="Arial" charset="0"/>
              </a:rPr>
              <a:t>A </a:t>
            </a:r>
            <a:r>
              <a:rPr lang="en-US" sz="2300">
                <a:solidFill>
                  <a:srgbClr val="006600"/>
                </a:solidFill>
                <a:latin typeface="Arial" charset="0"/>
              </a:rPr>
              <a:t>contingent asset</a:t>
            </a:r>
            <a:r>
              <a:rPr lang="en-US" sz="2100" b="0">
                <a:latin typeface="Arial" charset="0"/>
              </a:rPr>
              <a:t> is a possible asset that arises from past events and whose existence will be confirmed by the occurrence or non-occurrence of uncertain future events not wholly within the control of the company. Typical contingent assets are:</a:t>
            </a:r>
          </a:p>
          <a:p>
            <a:pPr marL="685800" lvl="1" indent="-400050" algn="l">
              <a:lnSpc>
                <a:spcPct val="130000"/>
              </a:lnSpc>
              <a:spcBef>
                <a:spcPct val="50000"/>
              </a:spcBef>
              <a:buFontTx/>
              <a:buAutoNum type="arabicPeriod"/>
            </a:pPr>
            <a:r>
              <a:rPr lang="en-US" sz="2100" b="0">
                <a:latin typeface="Arial" charset="0"/>
              </a:rPr>
              <a:t>Possible receipts of monies from gifts, donations, bonuses.</a:t>
            </a:r>
          </a:p>
          <a:p>
            <a:pPr marL="685800" lvl="1" indent="-400050" algn="l">
              <a:lnSpc>
                <a:spcPct val="130000"/>
              </a:lnSpc>
              <a:spcBef>
                <a:spcPct val="50000"/>
              </a:spcBef>
              <a:buFontTx/>
              <a:buAutoNum type="arabicPeriod"/>
            </a:pPr>
            <a:r>
              <a:rPr lang="en-US" sz="2100" b="0">
                <a:latin typeface="Arial" charset="0"/>
              </a:rPr>
              <a:t>Possible refunds from the government in tax disputes.</a:t>
            </a:r>
          </a:p>
          <a:p>
            <a:pPr marL="685800" lvl="1" indent="-400050" algn="l">
              <a:lnSpc>
                <a:spcPct val="130000"/>
              </a:lnSpc>
              <a:spcBef>
                <a:spcPct val="50000"/>
              </a:spcBef>
              <a:buFontTx/>
              <a:buAutoNum type="arabicPeriod"/>
            </a:pPr>
            <a:r>
              <a:rPr lang="en-US" sz="2100" b="0">
                <a:latin typeface="Arial" charset="0"/>
              </a:rPr>
              <a:t>Pending court cases with a probable favorable outcome.</a:t>
            </a:r>
          </a:p>
        </p:txBody>
      </p:sp>
      <p:sp>
        <p:nvSpPr>
          <p:cNvPr id="81925" name="Rectangle 5"/>
          <p:cNvSpPr>
            <a:spLocks noChangeArrowheads="1"/>
          </p:cNvSpPr>
          <p:nvPr/>
        </p:nvSpPr>
        <p:spPr bwMode="auto">
          <a:xfrm>
            <a:off x="381000" y="5322888"/>
            <a:ext cx="8458200" cy="400050"/>
          </a:xfrm>
          <a:prstGeom prst="rect">
            <a:avLst/>
          </a:prstGeom>
          <a:noFill/>
          <a:ln w="19050" cap="sq"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buSzPct val="80000"/>
            </a:pPr>
            <a:r>
              <a:rPr lang="en-US" sz="1900" b="0">
                <a:latin typeface="Arial" charset="0"/>
              </a:rPr>
              <a:t>Contingent assets are not recognized on the statement of financial position.</a:t>
            </a:r>
          </a:p>
        </p:txBody>
      </p:sp>
    </p:spTree>
    <p:extLst>
      <p:ext uri="{BB962C8B-B14F-4D97-AF65-F5344CB8AC3E}">
        <p14:creationId xmlns:p14="http://schemas.microsoft.com/office/powerpoint/2010/main" val="398113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Contingent Assets</a:t>
            </a:r>
          </a:p>
        </p:txBody>
      </p:sp>
      <p:sp>
        <p:nvSpPr>
          <p:cNvPr id="82947" name="Rectangle 4"/>
          <p:cNvSpPr>
            <a:spLocks noChangeArrowheads="1"/>
          </p:cNvSpPr>
          <p:nvPr/>
        </p:nvSpPr>
        <p:spPr bwMode="auto">
          <a:xfrm>
            <a:off x="7315200" y="1843088"/>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r"/>
            <a:r>
              <a:rPr lang="en-US" sz="1200">
                <a:solidFill>
                  <a:srgbClr val="CC0000"/>
                </a:solidFill>
                <a:latin typeface="Arial" charset="0"/>
              </a:rPr>
              <a:t>Illustration 13-14</a:t>
            </a:r>
            <a:endParaRPr lang="en-US" sz="1200">
              <a:latin typeface="Arial" charset="0"/>
            </a:endParaRPr>
          </a:p>
        </p:txBody>
      </p:sp>
      <p:sp>
        <p:nvSpPr>
          <p:cNvPr id="82948" name="Text Box 5"/>
          <p:cNvSpPr txBox="1">
            <a:spLocks noChangeArrowheads="1"/>
          </p:cNvSpPr>
          <p:nvPr/>
        </p:nvSpPr>
        <p:spPr bwMode="auto">
          <a:xfrm>
            <a:off x="4038600" y="6248400"/>
            <a:ext cx="5029200" cy="58102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74675" indent="-574675">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spcBef>
                <a:spcPct val="50000"/>
              </a:spcBef>
            </a:pPr>
            <a:r>
              <a:rPr lang="en-US" sz="1600" i="1">
                <a:solidFill>
                  <a:schemeClr val="bg2"/>
                </a:solidFill>
                <a:latin typeface="Arial" charset="0"/>
              </a:rPr>
              <a:t>LO 5  Identify the criteria used to account for and disclose contingent liabilities and assets.</a:t>
            </a:r>
          </a:p>
        </p:txBody>
      </p:sp>
      <p:sp>
        <p:nvSpPr>
          <p:cNvPr id="82949" name="Rectangle 6"/>
          <p:cNvSpPr>
            <a:spLocks noChangeArrowheads="1"/>
          </p:cNvSpPr>
          <p:nvPr/>
        </p:nvSpPr>
        <p:spPr bwMode="auto">
          <a:xfrm>
            <a:off x="457200" y="1447800"/>
            <a:ext cx="502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buSzPct val="80000"/>
            </a:pPr>
            <a:r>
              <a:rPr lang="en-US" sz="2300">
                <a:solidFill>
                  <a:schemeClr val="tx1"/>
                </a:solidFill>
                <a:latin typeface="Arial" charset="0"/>
              </a:rPr>
              <a:t>Contingent Asset Guidelines</a:t>
            </a:r>
            <a:endParaRPr lang="en-US" sz="2100" b="0">
              <a:solidFill>
                <a:schemeClr val="tx1"/>
              </a:solidFill>
              <a:latin typeface="Arial" charset="0"/>
            </a:endParaRPr>
          </a:p>
        </p:txBody>
      </p:sp>
      <p:pic>
        <p:nvPicPr>
          <p:cNvPr id="829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179638"/>
            <a:ext cx="82772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82951" name="Rectangle 8"/>
          <p:cNvSpPr>
            <a:spLocks noChangeArrowheads="1"/>
          </p:cNvSpPr>
          <p:nvPr/>
        </p:nvSpPr>
        <p:spPr bwMode="auto">
          <a:xfrm>
            <a:off x="609600" y="4114800"/>
            <a:ext cx="7772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50000"/>
              </a:spcBef>
              <a:buSzPct val="80000"/>
            </a:pPr>
            <a:r>
              <a:rPr lang="en-US" sz="2000" b="0">
                <a:latin typeface="Arial" charset="0"/>
              </a:rPr>
              <a:t>Contingent assets are disclosed when an inflow of economic benefits is considered more likely than not to occur (greater than 50 percent).</a:t>
            </a:r>
          </a:p>
        </p:txBody>
      </p:sp>
    </p:spTree>
    <p:extLst>
      <p:ext uri="{BB962C8B-B14F-4D97-AF65-F5344CB8AC3E}">
        <p14:creationId xmlns:p14="http://schemas.microsoft.com/office/powerpoint/2010/main" val="279092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of Current Liabilities</a:t>
            </a:r>
          </a:p>
        </p:txBody>
      </p:sp>
      <p:sp>
        <p:nvSpPr>
          <p:cNvPr id="83971" name="Text Box 4"/>
          <p:cNvSpPr txBox="1">
            <a:spLocks noChangeArrowheads="1"/>
          </p:cNvSpPr>
          <p:nvPr/>
        </p:nvSpPr>
        <p:spPr bwMode="auto">
          <a:xfrm>
            <a:off x="685800" y="14478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Presentation of Current Liabilities</a:t>
            </a:r>
          </a:p>
        </p:txBody>
      </p:sp>
      <p:sp>
        <p:nvSpPr>
          <p:cNvPr id="83972" name="Text Box 5"/>
          <p:cNvSpPr txBox="1">
            <a:spLocks noChangeArrowheads="1"/>
          </p:cNvSpPr>
          <p:nvPr/>
        </p:nvSpPr>
        <p:spPr bwMode="auto">
          <a:xfrm>
            <a:off x="977900" y="2160588"/>
            <a:ext cx="74803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l">
              <a:lnSpc>
                <a:spcPct val="130000"/>
              </a:lnSpc>
              <a:spcBef>
                <a:spcPct val="30000"/>
              </a:spcBef>
              <a:buClr>
                <a:srgbClr val="800000"/>
              </a:buClr>
              <a:buSzPct val="80000"/>
              <a:buFont typeface="Wingdings" pitchFamily="2" charset="2"/>
              <a:buChar char="u"/>
            </a:pPr>
            <a:r>
              <a:rPr lang="en-US" b="0">
                <a:solidFill>
                  <a:schemeClr val="tx1"/>
                </a:solidFill>
                <a:latin typeface="Arial" charset="0"/>
              </a:rPr>
              <a:t>Usually reported at their full maturity value.</a:t>
            </a:r>
          </a:p>
          <a:p>
            <a:pPr algn="l">
              <a:lnSpc>
                <a:spcPct val="130000"/>
              </a:lnSpc>
              <a:spcBef>
                <a:spcPct val="30000"/>
              </a:spcBef>
              <a:buClr>
                <a:srgbClr val="800000"/>
              </a:buClr>
              <a:buSzPct val="80000"/>
              <a:buFont typeface="Wingdings" pitchFamily="2" charset="2"/>
              <a:buChar char="u"/>
            </a:pPr>
            <a:r>
              <a:rPr lang="en-US" b="0">
                <a:solidFill>
                  <a:schemeClr val="tx1"/>
                </a:solidFill>
                <a:latin typeface="Arial" charset="0"/>
              </a:rPr>
              <a:t>Difference between present value and the maturity value is considered immaterial.</a:t>
            </a:r>
          </a:p>
        </p:txBody>
      </p:sp>
      <p:sp>
        <p:nvSpPr>
          <p:cNvPr id="83973" name="Text Box 6"/>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Indicate how to present and analyze liability-related information.</a:t>
            </a:r>
          </a:p>
        </p:txBody>
      </p:sp>
    </p:spTree>
    <p:extLst>
      <p:ext uri="{BB962C8B-B14F-4D97-AF65-F5344CB8AC3E}">
        <p14:creationId xmlns:p14="http://schemas.microsoft.com/office/powerpoint/2010/main" val="420665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of Current Liabilities</a:t>
            </a:r>
          </a:p>
        </p:txBody>
      </p:sp>
      <p:sp>
        <p:nvSpPr>
          <p:cNvPr id="84995" name="Text Box 8"/>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Indicate how to present and analyze liability-related information.</a:t>
            </a:r>
          </a:p>
        </p:txBody>
      </p:sp>
      <p:pic>
        <p:nvPicPr>
          <p:cNvPr id="8499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50963"/>
            <a:ext cx="67818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84997" name="Text Box 7"/>
          <p:cNvSpPr txBox="1">
            <a:spLocks noChangeArrowheads="1"/>
          </p:cNvSpPr>
          <p:nvPr/>
        </p:nvSpPr>
        <p:spPr bwMode="auto">
          <a:xfrm>
            <a:off x="5791200" y="1597025"/>
            <a:ext cx="1524000" cy="287338"/>
          </a:xfrm>
          <a:prstGeom prst="rect">
            <a:avLst/>
          </a:prstGeom>
          <a:solidFill>
            <a:schemeClr val="bg1"/>
          </a:solidFill>
          <a:ln w="12700" cap="sq" algn="ctr">
            <a:solidFill>
              <a:srgbClr val="008000"/>
            </a:solidFill>
            <a:miter lim="800000"/>
            <a:headEnd/>
            <a:tailEnd/>
          </a:ln>
        </p:spPr>
        <p:txBody>
          <a:bodyPr>
            <a:spAutoFit/>
          </a:bodyPr>
          <a:lstStyle>
            <a:lvl1pPr>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r>
              <a:rPr lang="en-US" sz="1200">
                <a:solidFill>
                  <a:srgbClr val="CC0000"/>
                </a:solidFill>
                <a:latin typeface="Arial" charset="0"/>
              </a:rPr>
              <a:t>Illustration 13-15</a:t>
            </a:r>
          </a:p>
        </p:txBody>
      </p:sp>
    </p:spTree>
    <p:extLst>
      <p:ext uri="{BB962C8B-B14F-4D97-AF65-F5344CB8AC3E}">
        <p14:creationId xmlns:p14="http://schemas.microsoft.com/office/powerpoint/2010/main" val="168883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Analysis of Current Liabilities</a:t>
            </a:r>
          </a:p>
        </p:txBody>
      </p:sp>
      <p:sp>
        <p:nvSpPr>
          <p:cNvPr id="86019" name="Rectangle 8"/>
          <p:cNvSpPr>
            <a:spLocks noChangeArrowheads="1"/>
          </p:cNvSpPr>
          <p:nvPr/>
        </p:nvSpPr>
        <p:spPr bwMode="auto">
          <a:xfrm>
            <a:off x="685800" y="1524000"/>
            <a:ext cx="7620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lnSpc>
                <a:spcPct val="115000"/>
              </a:lnSpc>
              <a:spcBef>
                <a:spcPct val="25000"/>
              </a:spcBef>
            </a:pPr>
            <a:r>
              <a:rPr lang="en-US" b="0">
                <a:solidFill>
                  <a:schemeClr val="tx1"/>
                </a:solidFill>
                <a:latin typeface="Arial" charset="0"/>
              </a:rPr>
              <a:t>Liquidity regarding a liability is the expected time to elapse before its payment.  Two ratios to help assess liquidity are:</a:t>
            </a:r>
          </a:p>
        </p:txBody>
      </p:sp>
      <p:pic>
        <p:nvPicPr>
          <p:cNvPr id="860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43200"/>
            <a:ext cx="6667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pic>
        <p:nvPicPr>
          <p:cNvPr id="8602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52938"/>
            <a:ext cx="7929563"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86022" name="Text Box 22"/>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Indicate how to present and analyze liability-related information.</a:t>
            </a:r>
          </a:p>
        </p:txBody>
      </p:sp>
    </p:spTree>
    <p:extLst>
      <p:ext uri="{BB962C8B-B14F-4D97-AF65-F5344CB8AC3E}">
        <p14:creationId xmlns:p14="http://schemas.microsoft.com/office/powerpoint/2010/main" val="86800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838200" y="1447800"/>
            <a:ext cx="77724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lnSpc>
                <a:spcPct val="130000"/>
              </a:lnSpc>
            </a:pPr>
            <a:r>
              <a:rPr lang="en-US" altLang="en-US" sz="2000" b="0">
                <a:solidFill>
                  <a:schemeClr val="tx1"/>
                </a:solidFill>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Copyright</a:t>
            </a:r>
          </a:p>
        </p:txBody>
      </p:sp>
    </p:spTree>
    <p:extLst>
      <p:ext uri="{BB962C8B-B14F-4D97-AF65-F5344CB8AC3E}">
        <p14:creationId xmlns:p14="http://schemas.microsoft.com/office/powerpoint/2010/main" val="84070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What is a Current Liability?</a:t>
            </a:r>
          </a:p>
        </p:txBody>
      </p:sp>
      <p:sp>
        <p:nvSpPr>
          <p:cNvPr id="8195" name="Text Box 4"/>
          <p:cNvSpPr txBox="1">
            <a:spLocks noChangeArrowheads="1"/>
          </p:cNvSpPr>
          <p:nvPr/>
        </p:nvSpPr>
        <p:spPr bwMode="auto">
          <a:xfrm>
            <a:off x="673100" y="1447800"/>
            <a:ext cx="80137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defTabSz="454025">
              <a:defRPr sz="2200" b="1">
                <a:solidFill>
                  <a:schemeClr val="folHlink"/>
                </a:solidFill>
                <a:latin typeface="Comic Sans MS" pitchFamily="66" charset="0"/>
              </a:defRPr>
            </a:lvl1pPr>
            <a:lvl2pPr marL="742950" indent="-285750" defTabSz="454025">
              <a:defRPr sz="2200" b="1">
                <a:solidFill>
                  <a:schemeClr val="folHlink"/>
                </a:solidFill>
                <a:latin typeface="Comic Sans MS" pitchFamily="66" charset="0"/>
              </a:defRPr>
            </a:lvl2pPr>
            <a:lvl3pPr marL="1143000" indent="-228600" defTabSz="454025">
              <a:defRPr sz="2200" b="1">
                <a:solidFill>
                  <a:schemeClr val="folHlink"/>
                </a:solidFill>
                <a:latin typeface="Comic Sans MS" pitchFamily="66" charset="0"/>
              </a:defRPr>
            </a:lvl3pPr>
            <a:lvl4pPr marL="1600200" indent="-228600" defTabSz="454025">
              <a:defRPr sz="2200" b="1">
                <a:solidFill>
                  <a:schemeClr val="folHlink"/>
                </a:solidFill>
                <a:latin typeface="Comic Sans MS" pitchFamily="66" charset="0"/>
              </a:defRPr>
            </a:lvl4pPr>
            <a:lvl5pPr marL="2057400" indent="-228600" defTabSz="454025">
              <a:defRPr sz="2200" b="1">
                <a:solidFill>
                  <a:schemeClr val="folHlink"/>
                </a:solidFill>
                <a:latin typeface="Comic Sans MS" pitchFamily="66" charset="0"/>
              </a:defRPr>
            </a:lvl5pPr>
            <a:lvl6pPr marL="2514600" indent="-228600" algn="ctr" defTabSz="454025" eaLnBrk="0" fontAlgn="base" hangingPunct="0">
              <a:spcBef>
                <a:spcPct val="0"/>
              </a:spcBef>
              <a:spcAft>
                <a:spcPct val="0"/>
              </a:spcAft>
              <a:defRPr sz="2200" b="1">
                <a:solidFill>
                  <a:schemeClr val="folHlink"/>
                </a:solidFill>
                <a:latin typeface="Comic Sans MS" pitchFamily="66" charset="0"/>
              </a:defRPr>
            </a:lvl6pPr>
            <a:lvl7pPr marL="2971800" indent="-228600" algn="ctr" defTabSz="454025" eaLnBrk="0" fontAlgn="base" hangingPunct="0">
              <a:spcBef>
                <a:spcPct val="0"/>
              </a:spcBef>
              <a:spcAft>
                <a:spcPct val="0"/>
              </a:spcAft>
              <a:defRPr sz="2200" b="1">
                <a:solidFill>
                  <a:schemeClr val="folHlink"/>
                </a:solidFill>
                <a:latin typeface="Comic Sans MS" pitchFamily="66" charset="0"/>
              </a:defRPr>
            </a:lvl7pPr>
            <a:lvl8pPr marL="3429000" indent="-228600" algn="ctr" defTabSz="454025" eaLnBrk="0" fontAlgn="base" hangingPunct="0">
              <a:spcBef>
                <a:spcPct val="0"/>
              </a:spcBef>
              <a:spcAft>
                <a:spcPct val="0"/>
              </a:spcAft>
              <a:defRPr sz="2200" b="1">
                <a:solidFill>
                  <a:schemeClr val="folHlink"/>
                </a:solidFill>
                <a:latin typeface="Comic Sans MS" pitchFamily="66" charset="0"/>
              </a:defRPr>
            </a:lvl8pPr>
            <a:lvl9pPr marL="3886200" indent="-228600" algn="ctr" defTabSz="454025" eaLnBrk="0" fontAlgn="base" hangingPunct="0">
              <a:spcBef>
                <a:spcPct val="0"/>
              </a:spcBef>
              <a:spcAft>
                <a:spcPct val="0"/>
              </a:spcAft>
              <a:defRPr sz="2200" b="1">
                <a:solidFill>
                  <a:schemeClr val="folHlink"/>
                </a:solidFill>
                <a:latin typeface="Comic Sans MS" pitchFamily="66" charset="0"/>
              </a:defRPr>
            </a:lvl9pPr>
          </a:lstStyle>
          <a:p>
            <a:pPr algn="l">
              <a:lnSpc>
                <a:spcPct val="110000"/>
              </a:lnSpc>
              <a:spcBef>
                <a:spcPct val="30000"/>
              </a:spcBef>
              <a:buClr>
                <a:schemeClr val="tx1"/>
              </a:buClr>
            </a:pPr>
            <a:r>
              <a:rPr lang="en-US" sz="2400">
                <a:solidFill>
                  <a:srgbClr val="800000"/>
                </a:solidFill>
                <a:latin typeface="Arial" charset="0"/>
              </a:rPr>
              <a:t>Typical Current Liabilities:</a:t>
            </a:r>
          </a:p>
        </p:txBody>
      </p:sp>
      <p:sp>
        <p:nvSpPr>
          <p:cNvPr id="8196" name="Rectangle 5"/>
          <p:cNvSpPr>
            <a:spLocks noChangeArrowheads="1"/>
          </p:cNvSpPr>
          <p:nvPr/>
        </p:nvSpPr>
        <p:spPr bwMode="auto">
          <a:xfrm>
            <a:off x="838200" y="2076450"/>
            <a:ext cx="4038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Accounts payable.</a:t>
            </a:r>
          </a:p>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Notes payable.</a:t>
            </a:r>
          </a:p>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Current maturities of long-term debt.</a:t>
            </a:r>
          </a:p>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Short-term obligations expected to be refinanced.</a:t>
            </a:r>
          </a:p>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Dividends payable.</a:t>
            </a:r>
          </a:p>
        </p:txBody>
      </p:sp>
      <p:sp>
        <p:nvSpPr>
          <p:cNvPr id="8197" name="Rectangle 6"/>
          <p:cNvSpPr>
            <a:spLocks noChangeArrowheads="1"/>
          </p:cNvSpPr>
          <p:nvPr/>
        </p:nvSpPr>
        <p:spPr bwMode="auto">
          <a:xfrm>
            <a:off x="4953000" y="2076450"/>
            <a:ext cx="39624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Customer advances and deposits.</a:t>
            </a:r>
          </a:p>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Unearned revenues.</a:t>
            </a:r>
          </a:p>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Sales taxes payable.</a:t>
            </a:r>
          </a:p>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Income taxes payable.</a:t>
            </a:r>
          </a:p>
          <a:p>
            <a:pPr marL="401638" indent="-401638" algn="l">
              <a:spcBef>
                <a:spcPct val="60000"/>
              </a:spcBef>
              <a:buClr>
                <a:srgbClr val="800000"/>
              </a:buClr>
              <a:buSzPct val="80000"/>
              <a:buFont typeface="Wingdings" pitchFamily="2" charset="2"/>
              <a:buChar char="u"/>
            </a:pPr>
            <a:r>
              <a:rPr lang="en-US" sz="2100" b="0">
                <a:solidFill>
                  <a:schemeClr val="tx1"/>
                </a:solidFill>
                <a:latin typeface="Arial" charset="0"/>
                <a:cs typeface="Times New Roman" pitchFamily="18" charset="0"/>
              </a:rPr>
              <a:t>Employee-related liabilities.</a:t>
            </a:r>
          </a:p>
        </p:txBody>
      </p:sp>
      <p:sp>
        <p:nvSpPr>
          <p:cNvPr id="8198" name="Text Box 7"/>
          <p:cNvSpPr txBox="1">
            <a:spLocks noChangeArrowheads="1"/>
          </p:cNvSpPr>
          <p:nvPr/>
        </p:nvSpPr>
        <p:spPr bwMode="auto">
          <a:xfrm>
            <a:off x="1447800" y="6369050"/>
            <a:ext cx="7543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200" b="1">
                <a:solidFill>
                  <a:schemeClr val="folHlink"/>
                </a:solidFill>
                <a:latin typeface="Comic Sans MS" pitchFamily="66" charset="0"/>
              </a:defRPr>
            </a:lvl1pPr>
            <a:lvl2pPr marL="742950" indent="-285750">
              <a:defRPr sz="2200" b="1">
                <a:solidFill>
                  <a:schemeClr val="folHlink"/>
                </a:solidFill>
                <a:latin typeface="Comic Sans MS" pitchFamily="66" charset="0"/>
              </a:defRPr>
            </a:lvl2pPr>
            <a:lvl3pPr marL="1143000" indent="-228600">
              <a:defRPr sz="2200" b="1">
                <a:solidFill>
                  <a:schemeClr val="folHlink"/>
                </a:solidFill>
                <a:latin typeface="Comic Sans MS" pitchFamily="66" charset="0"/>
              </a:defRPr>
            </a:lvl3pPr>
            <a:lvl4pPr marL="1600200" indent="-228600">
              <a:defRPr sz="2200" b="1">
                <a:solidFill>
                  <a:schemeClr val="folHlink"/>
                </a:solidFill>
                <a:latin typeface="Comic Sans MS" pitchFamily="66" charset="0"/>
              </a:defRPr>
            </a:lvl4pPr>
            <a:lvl5pPr marL="2057400" indent="-228600">
              <a:defRPr sz="2200" b="1">
                <a:solidFill>
                  <a:schemeClr val="folHlink"/>
                </a:solidFill>
                <a:latin typeface="Comic Sans MS" pitchFamily="66" charset="0"/>
              </a:defRPr>
            </a:lvl5pPr>
            <a:lvl6pPr marL="2514600" indent="-228600" algn="ctr" eaLnBrk="0" fontAlgn="base" hangingPunct="0">
              <a:spcBef>
                <a:spcPct val="0"/>
              </a:spcBef>
              <a:spcAft>
                <a:spcPct val="0"/>
              </a:spcAft>
              <a:defRPr sz="2200" b="1">
                <a:solidFill>
                  <a:schemeClr val="folHlink"/>
                </a:solidFill>
                <a:latin typeface="Comic Sans MS" pitchFamily="66" charset="0"/>
              </a:defRPr>
            </a:lvl6pPr>
            <a:lvl7pPr marL="2971800" indent="-228600" algn="ctr" eaLnBrk="0" fontAlgn="base" hangingPunct="0">
              <a:spcBef>
                <a:spcPct val="0"/>
              </a:spcBef>
              <a:spcAft>
                <a:spcPct val="0"/>
              </a:spcAft>
              <a:defRPr sz="2200" b="1">
                <a:solidFill>
                  <a:schemeClr val="folHlink"/>
                </a:solidFill>
                <a:latin typeface="Comic Sans MS" pitchFamily="66" charset="0"/>
              </a:defRPr>
            </a:lvl7pPr>
            <a:lvl8pPr marL="3429000" indent="-228600" algn="ctr" eaLnBrk="0" fontAlgn="base" hangingPunct="0">
              <a:spcBef>
                <a:spcPct val="0"/>
              </a:spcBef>
              <a:spcAft>
                <a:spcPct val="0"/>
              </a:spcAft>
              <a:defRPr sz="2200" b="1">
                <a:solidFill>
                  <a:schemeClr val="folHlink"/>
                </a:solidFill>
                <a:latin typeface="Comic Sans MS" pitchFamily="66" charset="0"/>
              </a:defRPr>
            </a:lvl8pPr>
            <a:lvl9pPr marL="3886200" indent="-228600" algn="ctr" eaLnBrk="0" fontAlgn="base" hangingPunct="0">
              <a:spcBef>
                <a:spcPct val="0"/>
              </a:spcBef>
              <a:spcAft>
                <a:spcPct val="0"/>
              </a:spcAft>
              <a:defRPr sz="22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nature, type, and valuation of current liabilities.</a:t>
            </a:r>
          </a:p>
        </p:txBody>
      </p:sp>
    </p:spTree>
    <p:extLst>
      <p:ext uri="{BB962C8B-B14F-4D97-AF65-F5344CB8AC3E}">
        <p14:creationId xmlns:p14="http://schemas.microsoft.com/office/powerpoint/2010/main" val="18953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5565</Words>
  <Application>Microsoft Office PowerPoint</Application>
  <PresentationFormat>On-screen Show (4:3)</PresentationFormat>
  <Paragraphs>572</Paragraphs>
  <Slides>86</Slides>
  <Notes>69</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CURRENT LIABILITIES, PROVISIONS, AND CONTINGENCIES</vt:lpstr>
      <vt:lpstr>KEMAMPUAN AKHIR YANG DIHARAPKAN</vt:lpstr>
      <vt:lpstr>PowerPoint Presentation</vt:lpstr>
      <vt:lpstr>PowerPoint Presentation</vt:lpstr>
      <vt:lpstr>Learning Objectives</vt:lpstr>
      <vt:lpstr>PowerPoint Presentation</vt:lpstr>
      <vt:lpstr>What is a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What is a Current Liability?</vt:lpstr>
      <vt:lpstr>Provisions</vt:lpstr>
      <vt:lpstr>Recognition of a Provision</vt:lpstr>
      <vt:lpstr>Recognition of a Provision</vt:lpstr>
      <vt:lpstr>Recognition of a Provision</vt:lpstr>
      <vt:lpstr>Recognition of a Provision</vt:lpstr>
      <vt:lpstr>Recognition of a Provision</vt:lpstr>
      <vt:lpstr>Measurement of Provisions</vt:lpstr>
      <vt:lpstr>Measurement of Provisions</vt:lpstr>
      <vt:lpstr>Measurement of Provisions</vt:lpstr>
      <vt:lpstr>Measurement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Common Types of Provisions</vt:lpstr>
      <vt:lpstr>Disclosures Related To Provisions</vt:lpstr>
      <vt:lpstr>Contingent Liabilities</vt:lpstr>
      <vt:lpstr>Contingent Liabilities</vt:lpstr>
      <vt:lpstr>Contingent Assets</vt:lpstr>
      <vt:lpstr>Contingent Assets</vt:lpstr>
      <vt:lpstr>Presentation of Current Liabilities</vt:lpstr>
      <vt:lpstr>Presentation of Current Liabilities</vt:lpstr>
      <vt:lpstr>Analysis of Current Liabilities</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47</cp:revision>
  <dcterms:created xsi:type="dcterms:W3CDTF">2017-09-09T11:34:57Z</dcterms:created>
  <dcterms:modified xsi:type="dcterms:W3CDTF">2017-09-18T08:14:03Z</dcterms:modified>
</cp:coreProperties>
</file>