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9"/>
  </p:notesMasterIdLst>
  <p:handoutMasterIdLst>
    <p:handoutMasterId r:id="rId80"/>
  </p:handoutMasterIdLst>
  <p:sldIdLst>
    <p:sldId id="262" r:id="rId2"/>
    <p:sldId id="356" r:id="rId3"/>
    <p:sldId id="358" r:id="rId4"/>
    <p:sldId id="359" r:id="rId5"/>
    <p:sldId id="360"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 id="383" r:id="rId29"/>
    <p:sldId id="384" r:id="rId30"/>
    <p:sldId id="385" r:id="rId31"/>
    <p:sldId id="386" r:id="rId32"/>
    <p:sldId id="387" r:id="rId33"/>
    <p:sldId id="388" r:id="rId34"/>
    <p:sldId id="389" r:id="rId35"/>
    <p:sldId id="390" r:id="rId36"/>
    <p:sldId id="391" r:id="rId37"/>
    <p:sldId id="392" r:id="rId38"/>
    <p:sldId id="393" r:id="rId39"/>
    <p:sldId id="394" r:id="rId40"/>
    <p:sldId id="395" r:id="rId41"/>
    <p:sldId id="396" r:id="rId42"/>
    <p:sldId id="397" r:id="rId43"/>
    <p:sldId id="398" r:id="rId44"/>
    <p:sldId id="399"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413" r:id="rId59"/>
    <p:sldId id="414" r:id="rId60"/>
    <p:sldId id="415" r:id="rId61"/>
    <p:sldId id="416" r:id="rId62"/>
    <p:sldId id="417" r:id="rId63"/>
    <p:sldId id="418" r:id="rId64"/>
    <p:sldId id="419" r:id="rId65"/>
    <p:sldId id="420" r:id="rId66"/>
    <p:sldId id="421" r:id="rId67"/>
    <p:sldId id="422" r:id="rId68"/>
    <p:sldId id="423" r:id="rId69"/>
    <p:sldId id="424" r:id="rId70"/>
    <p:sldId id="425" r:id="rId71"/>
    <p:sldId id="426" r:id="rId72"/>
    <p:sldId id="427" r:id="rId73"/>
    <p:sldId id="428" r:id="rId74"/>
    <p:sldId id="429" r:id="rId75"/>
    <p:sldId id="430" r:id="rId76"/>
    <p:sldId id="431" r:id="rId77"/>
    <p:sldId id="432"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Perancangan Tata Letak Fasilitas</a:t>
            </a:r>
            <a:endParaRPr lang="en-US"/>
          </a:p>
        </p:txBody>
      </p:sp>
      <p:sp>
        <p:nvSpPr>
          <p:cNvPr id="5" name="Date Placeholder 4"/>
          <p:cNvSpPr>
            <a:spLocks noGrp="1"/>
          </p:cNvSpPr>
          <p:nvPr>
            <p:ph type="dt" idx="11"/>
          </p:nvPr>
        </p:nvSpPr>
        <p:spPr/>
        <p:txBody>
          <a:bodyPr/>
          <a:lstStyle/>
          <a:p>
            <a:r>
              <a:rPr lang="en-US" smtClean="0"/>
              <a:t>TKT306 #1</a:t>
            </a:r>
            <a:endParaRPr lang="en-US"/>
          </a:p>
        </p:txBody>
      </p:sp>
      <p:sp>
        <p:nvSpPr>
          <p:cNvPr id="6" name="Footer Placeholder 5"/>
          <p:cNvSpPr>
            <a:spLocks noGrp="1"/>
          </p:cNvSpPr>
          <p:nvPr>
            <p:ph type="ftr" sz="quarter" idx="12"/>
          </p:nvPr>
        </p:nvSpPr>
        <p:spPr/>
        <p:txBody>
          <a:bodyPr/>
          <a:lstStyle/>
          <a:p>
            <a:r>
              <a:rPr lang="en-US" smtClean="0"/>
              <a:t>6623 - Taufiqur Rachman</a:t>
            </a:r>
            <a:endParaRPr lang="en-US"/>
          </a:p>
        </p:txBody>
      </p:sp>
      <p:sp>
        <p:nvSpPr>
          <p:cNvPr id="7" name="Slide Number Placeholder 6"/>
          <p:cNvSpPr>
            <a:spLocks noGrp="1"/>
          </p:cNvSpPr>
          <p:nvPr>
            <p:ph type="sldNum" sz="quarter" idx="13"/>
          </p:nvPr>
        </p:nvSpPr>
        <p:spPr/>
        <p:txBody>
          <a:bodyPr/>
          <a:lstStyle/>
          <a:p>
            <a:fld id="{5F53BBC5-86DA-4C3E-9088-2E3D24833681}" type="slidenum">
              <a:rPr lang="en-US" smtClean="0"/>
              <a:pPr/>
              <a:t>2</a:t>
            </a:fld>
            <a:endParaRPr lang="en-US"/>
          </a:p>
        </p:txBody>
      </p:sp>
    </p:spTree>
    <p:extLst>
      <p:ext uri="{BB962C8B-B14F-4D97-AF65-F5344CB8AC3E}">
        <p14:creationId xmlns:p14="http://schemas.microsoft.com/office/powerpoint/2010/main" val="88727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Rot="1" noChangeAspect="1" noChangeArrowheads="1" noTextEdit="1"/>
          </p:cNvSpPr>
          <p:nvPr>
            <p:ph type="sldImg"/>
          </p:nvPr>
        </p:nvSpPr>
        <p:spPr>
          <a:ln/>
        </p:spPr>
      </p:sp>
      <p:graphicFrame>
        <p:nvGraphicFramePr>
          <p:cNvPr id="1026" name="Object 3"/>
          <p:cNvGraphicFramePr>
            <a:graphicFrameLocks noGrp="1" noChangeAspect="1"/>
          </p:cNvGraphicFramePr>
          <p:nvPr>
            <p:ph type="body" idx="1"/>
          </p:nvPr>
        </p:nvGraphicFramePr>
        <p:xfrm>
          <a:off x="709614" y="4343755"/>
          <a:ext cx="5513387" cy="4114721"/>
        </p:xfrm>
        <a:graphic>
          <a:graphicData uri="http://schemas.openxmlformats.org/presentationml/2006/ole">
            <mc:AlternateContent xmlns:mc="http://schemas.openxmlformats.org/markup-compatibility/2006">
              <mc:Choice xmlns:v="urn:schemas-microsoft-com:vml" Requires="v">
                <p:oleObj spid="_x0000_s1027" name="Slide" r:id="rId4" imgW="4572180" imgH="3429001" progId="PowerPoint.Slide.8">
                  <p:embed/>
                </p:oleObj>
              </mc:Choice>
              <mc:Fallback>
                <p:oleObj name="Slide" r:id="rId4" imgW="4572180" imgH="342900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4" y="4343755"/>
                        <a:ext cx="5513387" cy="4114721"/>
                      </a:xfrm>
                      <a:prstGeom prst="rect">
                        <a:avLst/>
                      </a:prstGeom>
                    </p:spPr>
                  </p:pic>
                </p:oleObj>
              </mc:Fallback>
            </mc:AlternateContent>
          </a:graphicData>
        </a:graphic>
      </p:graphicFrame>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Rot="1" noChangeAspect="1" noChangeArrowheads="1" noTextEdit="1"/>
          </p:cNvSpPr>
          <p:nvPr>
            <p:ph type="sldImg"/>
          </p:nvPr>
        </p:nvSpPr>
        <p:spPr>
          <a:ln/>
        </p:spPr>
      </p:sp>
      <p:graphicFrame>
        <p:nvGraphicFramePr>
          <p:cNvPr id="2050" name="Object 3"/>
          <p:cNvGraphicFramePr>
            <a:graphicFrameLocks noGrp="1" noChangeAspect="1"/>
          </p:cNvGraphicFramePr>
          <p:nvPr>
            <p:ph type="body" idx="1"/>
          </p:nvPr>
        </p:nvGraphicFramePr>
        <p:xfrm>
          <a:off x="709614" y="4343755"/>
          <a:ext cx="5513387" cy="4114721"/>
        </p:xfrm>
        <a:graphic>
          <a:graphicData uri="http://schemas.openxmlformats.org/presentationml/2006/ole">
            <mc:AlternateContent xmlns:mc="http://schemas.openxmlformats.org/markup-compatibility/2006">
              <mc:Choice xmlns:v="urn:schemas-microsoft-com:vml" Requires="v">
                <p:oleObj spid="_x0000_s2051" name="Slide" r:id="rId4" imgW="4572180" imgH="3429001" progId="PowerPoint.Slide.8">
                  <p:embed/>
                </p:oleObj>
              </mc:Choice>
              <mc:Fallback>
                <p:oleObj name="Slide" r:id="rId4" imgW="4572180" imgH="342900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4" y="4343755"/>
                        <a:ext cx="5513387" cy="4114721"/>
                      </a:xfrm>
                      <a:prstGeom prst="rect">
                        <a:avLst/>
                      </a:prstGeom>
                    </p:spPr>
                  </p:pic>
                </p:oleObj>
              </mc:Fallback>
            </mc:AlternateContent>
          </a:graphicData>
        </a:graphic>
      </p:graphicFrame>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Rot="1" noChangeAspect="1" noChangeArrowheads="1" noTextEdit="1"/>
          </p:cNvSpPr>
          <p:nvPr>
            <p:ph type="sldImg"/>
          </p:nvPr>
        </p:nvSpPr>
        <p:spPr>
          <a:ln/>
        </p:spPr>
      </p:sp>
      <p:graphicFrame>
        <p:nvGraphicFramePr>
          <p:cNvPr id="3074" name="Object 3"/>
          <p:cNvGraphicFramePr>
            <a:graphicFrameLocks noGrp="1" noChangeAspect="1"/>
          </p:cNvGraphicFramePr>
          <p:nvPr>
            <p:ph type="body" idx="1"/>
          </p:nvPr>
        </p:nvGraphicFramePr>
        <p:xfrm>
          <a:off x="709614" y="4343755"/>
          <a:ext cx="5513387" cy="4114721"/>
        </p:xfrm>
        <a:graphic>
          <a:graphicData uri="http://schemas.openxmlformats.org/presentationml/2006/ole">
            <mc:AlternateContent xmlns:mc="http://schemas.openxmlformats.org/markup-compatibility/2006">
              <mc:Choice xmlns:v="urn:schemas-microsoft-com:vml" Requires="v">
                <p:oleObj spid="_x0000_s3075" name="Slide" r:id="rId4" imgW="4572180" imgH="3429001" progId="PowerPoint.Slide.8">
                  <p:embed/>
                </p:oleObj>
              </mc:Choice>
              <mc:Fallback>
                <p:oleObj name="Slide" r:id="rId4" imgW="4572180" imgH="342900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4" y="4343755"/>
                        <a:ext cx="5513387" cy="4114721"/>
                      </a:xfrm>
                      <a:prstGeom prst="rect">
                        <a:avLst/>
                      </a:prstGeom>
                    </p:spPr>
                  </p:pic>
                </p:oleObj>
              </mc:Fallback>
            </mc:AlternateContent>
          </a:graphicData>
        </a:graphic>
      </p:graphicFrame>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spect="1" noChangeArrowheads="1" noTextEdit="1"/>
          </p:cNvSpPr>
          <p:nvPr>
            <p:ph type="sldImg"/>
          </p:nvPr>
        </p:nvSpPr>
        <p:spPr>
          <a:ln/>
        </p:spPr>
      </p:sp>
      <p:graphicFrame>
        <p:nvGraphicFramePr>
          <p:cNvPr id="4098" name="Object 3"/>
          <p:cNvGraphicFramePr>
            <a:graphicFrameLocks noGrp="1" noChangeAspect="1"/>
          </p:cNvGraphicFramePr>
          <p:nvPr>
            <p:ph type="body" idx="1"/>
          </p:nvPr>
        </p:nvGraphicFramePr>
        <p:xfrm>
          <a:off x="709614" y="4343755"/>
          <a:ext cx="5513387" cy="4114721"/>
        </p:xfrm>
        <a:graphic>
          <a:graphicData uri="http://schemas.openxmlformats.org/presentationml/2006/ole">
            <mc:AlternateContent xmlns:mc="http://schemas.openxmlformats.org/markup-compatibility/2006">
              <mc:Choice xmlns:v="urn:schemas-microsoft-com:vml" Requires="v">
                <p:oleObj spid="_x0000_s4099" name="Slide" r:id="rId4" imgW="4572180" imgH="3429001" progId="PowerPoint.Slide.8">
                  <p:embed/>
                </p:oleObj>
              </mc:Choice>
              <mc:Fallback>
                <p:oleObj name="Slide" r:id="rId4" imgW="4572180" imgH="342900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4" y="4343755"/>
                        <a:ext cx="5513387" cy="4114721"/>
                      </a:xfrm>
                      <a:prstGeom prst="rect">
                        <a:avLst/>
                      </a:prstGeom>
                    </p:spPr>
                  </p:pic>
                </p:oleObj>
              </mc:Fallback>
            </mc:AlternateContent>
          </a:graphicData>
        </a:graphic>
      </p:graphicFrame>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41413" y="691842"/>
            <a:ext cx="4578350" cy="3416561"/>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41413" y="691842"/>
            <a:ext cx="4578350" cy="3416561"/>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41413" y="691842"/>
            <a:ext cx="4578350" cy="3416561"/>
          </a:xfrm>
          <a:ln/>
        </p:spPr>
      </p:sp>
      <p:sp>
        <p:nvSpPr>
          <p:cNvPr id="87043"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33475" y="687104"/>
            <a:ext cx="4591050" cy="3426038"/>
          </a:xfrm>
          <a:ln cap="flat"/>
        </p:spPr>
      </p:sp>
      <p:sp>
        <p:nvSpPr>
          <p:cNvPr id="154627" name="Rectangle 3"/>
          <p:cNvSpPr>
            <a:spLocks noGrp="1" noChangeArrowheads="1"/>
          </p:cNvSpPr>
          <p:nvPr>
            <p:ph type="body" idx="1"/>
          </p:nvPr>
        </p:nvSpPr>
        <p:spPr>
          <a:xfrm>
            <a:off x="914400" y="4343755"/>
            <a:ext cx="5029200" cy="411472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75" tIns="46038" rIns="92075" bIns="46038"/>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4.emf"/><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5.emf"/><Relationship Id="rId4" Type="http://schemas.openxmlformats.org/officeDocument/2006/relationships/oleObject" Target="../embeddings/oleObject6.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6.e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pPr>
              <a:lnSpc>
                <a:spcPct val="110000"/>
              </a:lnSpc>
              <a:defRPr/>
            </a:pPr>
            <a:r>
              <a:rPr lang="en-US" sz="4000" b="1" dirty="0">
                <a:effectLst>
                  <a:outerShdw blurRad="38100" dist="38100" dir="2700000" algn="tl">
                    <a:srgbClr val="000000"/>
                  </a:outerShdw>
                </a:effectLst>
                <a:latin typeface="Arial" charset="0"/>
              </a:rPr>
              <a:t>NON-CURRENT LIABILITIES</a:t>
            </a:r>
            <a:endParaRPr lang="en-US" sz="4000" b="1" dirty="0">
              <a:effectLst>
                <a:outerShdw blurRad="38100" dist="38100" dir="2700000" algn="tl">
                  <a:srgbClr val="000000"/>
                </a:outerShdw>
              </a:effectLst>
              <a:latin typeface="Arial" charset="0"/>
            </a:endParaRPr>
          </a:p>
        </p:txBody>
      </p:sp>
      <p:sp>
        <p:nvSpPr>
          <p:cNvPr id="3" name="Subtitle 2"/>
          <p:cNvSpPr>
            <a:spLocks noGrp="1"/>
          </p:cNvSpPr>
          <p:nvPr>
            <p:ph type="subTitle" idx="1"/>
          </p:nvPr>
        </p:nvSpPr>
        <p:spPr>
          <a:xfrm>
            <a:off x="3048000" y="5029199"/>
            <a:ext cx="5943600" cy="1677528"/>
          </a:xfrm>
        </p:spPr>
        <p:txBody>
          <a:bodyPr>
            <a:normAutofit lnSpcReduction="10000"/>
          </a:bodyPr>
          <a:lstStyle/>
          <a:p>
            <a:r>
              <a:rPr lang="en-US" sz="2000" b="1" dirty="0" smtClean="0">
                <a:solidFill>
                  <a:schemeClr val="bg1"/>
                </a:solidFill>
                <a:effectLst>
                  <a:outerShdw blurRad="38100" dist="38100" dir="2700000" algn="tl">
                    <a:srgbClr val="000000">
                      <a:alpha val="43137"/>
                    </a:srgbClr>
                  </a:outerShdw>
                </a:effectLst>
              </a:rPr>
              <a:t>6542–</a:t>
            </a:r>
            <a:r>
              <a:rPr lang="id-ID" sz="2000" b="1"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SRI HANDAYANI, SE, MM, </a:t>
            </a:r>
            <a:r>
              <a:rPr lang="en-US" sz="2000" b="1" dirty="0" err="1" smtClean="0">
                <a:solidFill>
                  <a:schemeClr val="bg1"/>
                </a:solidFill>
                <a:effectLst>
                  <a:outerShdw blurRad="38100" dist="38100" dir="2700000" algn="tl">
                    <a:srgbClr val="000000">
                      <a:alpha val="43137"/>
                    </a:srgbClr>
                  </a:outerShdw>
                </a:effectLst>
              </a:rPr>
              <a:t>MAk</a:t>
            </a:r>
            <a:r>
              <a:rPr lang="en-US" sz="2000" b="1" dirty="0" smtClean="0">
                <a:solidFill>
                  <a:schemeClr val="bg1"/>
                </a:solidFill>
                <a:effectLst>
                  <a:outerShdw blurRad="38100" dist="38100" dir="2700000" algn="tl">
                    <a:srgbClr val="000000">
                      <a:alpha val="43137"/>
                    </a:srgbClr>
                  </a:outerShdw>
                </a:effectLst>
              </a:rPr>
              <a:t>, CPMA</a:t>
            </a:r>
          </a:p>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PROGRAM STUDI AKUNTANSI</a:t>
            </a: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 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EBA302</a:t>
            </a:r>
          </a:p>
          <a:p>
            <a:endParaRPr lang="id-ID" sz="2000" dirty="0"/>
          </a:p>
          <a:p>
            <a:r>
              <a:rPr lang="en-US" sz="2000" dirty="0" smtClean="0"/>
              <a:t>AKUNTANSI KEUANGAN MENENGAH I + LAB</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a:t>
            </a:r>
            <a:r>
              <a:rPr lang="en-US" b="1" dirty="0" smtClean="0">
                <a:effectLst>
                  <a:outerShdw blurRad="38100" dist="38100" dir="2700000" algn="tl">
                    <a:srgbClr val="000000">
                      <a:alpha val="43137"/>
                    </a:srgbClr>
                  </a:outerShdw>
                </a:effectLst>
              </a:rPr>
              <a:t>#14</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Types and Ratings of Bonds</a:t>
            </a:r>
          </a:p>
        </p:txBody>
      </p:sp>
      <p:sp>
        <p:nvSpPr>
          <p:cNvPr id="16387"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2  Identify various types of bond issues.</a:t>
            </a:r>
          </a:p>
        </p:txBody>
      </p:sp>
      <p:sp>
        <p:nvSpPr>
          <p:cNvPr id="16388" name="Text Box 4"/>
          <p:cNvSpPr txBox="1">
            <a:spLocks noChangeArrowheads="1"/>
          </p:cNvSpPr>
          <p:nvPr/>
        </p:nvSpPr>
        <p:spPr bwMode="auto">
          <a:xfrm>
            <a:off x="685800" y="1427163"/>
            <a:ext cx="34290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spcBef>
                <a:spcPct val="10000"/>
              </a:spcBef>
              <a:spcAft>
                <a:spcPct val="20000"/>
              </a:spcAft>
              <a:buClr>
                <a:srgbClr val="800000"/>
              </a:buClr>
              <a:buSzPct val="80000"/>
              <a:buFont typeface="Wingdings" pitchFamily="2" charset="2"/>
              <a:buNone/>
            </a:pPr>
            <a:r>
              <a:rPr lang="en-US" sz="2400" b="0">
                <a:solidFill>
                  <a:schemeClr val="tx1"/>
                </a:solidFill>
                <a:latin typeface="Arial" charset="0"/>
              </a:rPr>
              <a:t>Corporate bond listing.</a:t>
            </a: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98713"/>
            <a:ext cx="8153400" cy="877887"/>
          </a:xfrm>
          <a:prstGeom prst="rect">
            <a:avLst/>
          </a:prstGeom>
          <a:noFill/>
          <a:ln w="19050" cap="sq" algn="ctr">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447800"/>
            <a:ext cx="1724025"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1315848" name="Text Box 8"/>
          <p:cNvSpPr txBox="1">
            <a:spLocks noChangeArrowheads="1"/>
          </p:cNvSpPr>
          <p:nvPr/>
        </p:nvSpPr>
        <p:spPr bwMode="auto">
          <a:xfrm>
            <a:off x="838200" y="3886200"/>
            <a:ext cx="1524000" cy="733425"/>
          </a:xfrm>
          <a:prstGeom prst="rect">
            <a:avLst/>
          </a:prstGeom>
          <a:noFill/>
          <a:ln w="28575" cap="sq">
            <a:noFill/>
            <a:miter lim="800000"/>
            <a:headEnd/>
            <a:tailEnd/>
          </a:ln>
          <a:effectLst/>
        </p:spPr>
        <p:txBody>
          <a:bodyPr>
            <a:spAutoFit/>
          </a:bodyPr>
          <a:lstStyle/>
          <a:p>
            <a:pPr>
              <a:spcBef>
                <a:spcPct val="50000"/>
              </a:spcBef>
              <a:defRPr/>
            </a:pPr>
            <a:r>
              <a:rPr lang="en-US" sz="2100" b="0">
                <a:effectLst>
                  <a:outerShdw blurRad="38100" dist="38100" dir="2700000" algn="tl">
                    <a:srgbClr val="C0C0C0"/>
                  </a:outerShdw>
                </a:effectLst>
                <a:latin typeface="Arial" charset="0"/>
              </a:rPr>
              <a:t>Company Name</a:t>
            </a:r>
          </a:p>
        </p:txBody>
      </p:sp>
      <p:sp>
        <p:nvSpPr>
          <p:cNvPr id="1315849" name="Line 9"/>
          <p:cNvSpPr>
            <a:spLocks noChangeShapeType="1"/>
          </p:cNvSpPr>
          <p:nvPr/>
        </p:nvSpPr>
        <p:spPr bwMode="auto">
          <a:xfrm flipV="1">
            <a:off x="1600200" y="3429000"/>
            <a:ext cx="0" cy="381000"/>
          </a:xfrm>
          <a:prstGeom prst="line">
            <a:avLst/>
          </a:prstGeom>
          <a:noFill/>
          <a:ln w="28575" cap="sq">
            <a:solidFill>
              <a:srgbClr val="800000"/>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15851" name="Text Box 11"/>
          <p:cNvSpPr txBox="1">
            <a:spLocks noChangeArrowheads="1"/>
          </p:cNvSpPr>
          <p:nvPr/>
        </p:nvSpPr>
        <p:spPr bwMode="auto">
          <a:xfrm>
            <a:off x="1828800" y="4962525"/>
            <a:ext cx="2590800" cy="828675"/>
          </a:xfrm>
          <a:prstGeom prst="rect">
            <a:avLst/>
          </a:prstGeom>
          <a:noFill/>
          <a:ln w="28575" cap="sq" algn="ctr">
            <a:noFill/>
            <a:miter lim="800000"/>
            <a:headEnd/>
            <a:tailEnd/>
          </a:ln>
          <a:effectLst/>
        </p:spPr>
        <p:txBody>
          <a:bodyPr>
            <a:spAutoFit/>
          </a:bodyPr>
          <a:lstStyle/>
          <a:p>
            <a:pPr>
              <a:lnSpc>
                <a:spcPct val="115000"/>
              </a:lnSpc>
              <a:spcBef>
                <a:spcPct val="50000"/>
              </a:spcBef>
              <a:defRPr/>
            </a:pPr>
            <a:r>
              <a:rPr lang="en-US" sz="2100" b="0">
                <a:effectLst>
                  <a:outerShdw blurRad="38100" dist="38100" dir="2700000" algn="tl">
                    <a:srgbClr val="C0C0C0"/>
                  </a:outerShdw>
                </a:effectLst>
                <a:latin typeface="Arial" charset="0"/>
              </a:rPr>
              <a:t>Interest rate paid as a % of par value</a:t>
            </a:r>
          </a:p>
        </p:txBody>
      </p:sp>
      <p:sp>
        <p:nvSpPr>
          <p:cNvPr id="1315852" name="Line 12"/>
          <p:cNvSpPr>
            <a:spLocks noChangeShapeType="1"/>
          </p:cNvSpPr>
          <p:nvPr/>
        </p:nvSpPr>
        <p:spPr bwMode="auto">
          <a:xfrm flipV="1">
            <a:off x="3657600" y="3429000"/>
            <a:ext cx="0" cy="1524000"/>
          </a:xfrm>
          <a:prstGeom prst="line">
            <a:avLst/>
          </a:prstGeom>
          <a:noFill/>
          <a:ln w="28575" cap="sq">
            <a:solidFill>
              <a:srgbClr val="800000"/>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15854" name="Text Box 14"/>
          <p:cNvSpPr txBox="1">
            <a:spLocks noChangeArrowheads="1"/>
          </p:cNvSpPr>
          <p:nvPr/>
        </p:nvSpPr>
        <p:spPr bwMode="auto">
          <a:xfrm>
            <a:off x="4191000" y="3886200"/>
            <a:ext cx="2667000" cy="412750"/>
          </a:xfrm>
          <a:prstGeom prst="rect">
            <a:avLst/>
          </a:prstGeom>
          <a:noFill/>
          <a:ln w="28575" cap="sq">
            <a:noFill/>
            <a:miter lim="800000"/>
            <a:headEnd/>
            <a:tailEnd/>
          </a:ln>
          <a:effectLst/>
        </p:spPr>
        <p:txBody>
          <a:bodyPr>
            <a:spAutoFit/>
          </a:bodyPr>
          <a:lstStyle/>
          <a:p>
            <a:pPr algn="l">
              <a:spcBef>
                <a:spcPct val="50000"/>
              </a:spcBef>
              <a:defRPr/>
            </a:pPr>
            <a:r>
              <a:rPr lang="en-US" sz="2100" b="0">
                <a:effectLst>
                  <a:outerShdw blurRad="38100" dist="38100" dir="2700000" algn="tl">
                    <a:srgbClr val="C0C0C0"/>
                  </a:outerShdw>
                </a:effectLst>
                <a:latin typeface="Arial" charset="0"/>
              </a:rPr>
              <a:t>Price as a % of par</a:t>
            </a:r>
          </a:p>
        </p:txBody>
      </p:sp>
      <p:sp>
        <p:nvSpPr>
          <p:cNvPr id="1315855" name="Line 15"/>
          <p:cNvSpPr>
            <a:spLocks noChangeShapeType="1"/>
          </p:cNvSpPr>
          <p:nvPr/>
        </p:nvSpPr>
        <p:spPr bwMode="auto">
          <a:xfrm flipV="1">
            <a:off x="6248400" y="3429000"/>
            <a:ext cx="0" cy="381000"/>
          </a:xfrm>
          <a:prstGeom prst="line">
            <a:avLst/>
          </a:prstGeom>
          <a:noFill/>
          <a:ln w="28575" cap="sq">
            <a:solidFill>
              <a:srgbClr val="800000"/>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15856" name="Text Box 16"/>
          <p:cNvSpPr txBox="1">
            <a:spLocks noChangeArrowheads="1"/>
          </p:cNvSpPr>
          <p:nvPr/>
        </p:nvSpPr>
        <p:spPr bwMode="auto">
          <a:xfrm>
            <a:off x="4572000" y="4479925"/>
            <a:ext cx="3810000" cy="412750"/>
          </a:xfrm>
          <a:prstGeom prst="rect">
            <a:avLst/>
          </a:prstGeom>
          <a:noFill/>
          <a:ln w="28575" cap="sq">
            <a:noFill/>
            <a:miter lim="800000"/>
            <a:headEnd/>
            <a:tailEnd/>
          </a:ln>
          <a:effectLst/>
        </p:spPr>
        <p:txBody>
          <a:bodyPr>
            <a:spAutoFit/>
          </a:bodyPr>
          <a:lstStyle/>
          <a:p>
            <a:pPr algn="l">
              <a:spcBef>
                <a:spcPct val="50000"/>
              </a:spcBef>
              <a:defRPr/>
            </a:pPr>
            <a:r>
              <a:rPr lang="en-US" sz="2100" b="0">
                <a:effectLst>
                  <a:outerShdw blurRad="38100" dist="38100" dir="2700000" algn="tl">
                    <a:srgbClr val="C0C0C0"/>
                  </a:outerShdw>
                </a:effectLst>
                <a:latin typeface="Arial" charset="0"/>
              </a:rPr>
              <a:t>Interest rate based on price</a:t>
            </a:r>
          </a:p>
        </p:txBody>
      </p:sp>
      <p:sp>
        <p:nvSpPr>
          <p:cNvPr id="1315857" name="Line 17"/>
          <p:cNvSpPr>
            <a:spLocks noChangeShapeType="1"/>
          </p:cNvSpPr>
          <p:nvPr/>
        </p:nvSpPr>
        <p:spPr bwMode="auto">
          <a:xfrm flipV="1">
            <a:off x="7239000" y="3429000"/>
            <a:ext cx="0" cy="990600"/>
          </a:xfrm>
          <a:prstGeom prst="line">
            <a:avLst/>
          </a:prstGeom>
          <a:noFill/>
          <a:ln w="28575" cap="sq">
            <a:solidFill>
              <a:srgbClr val="800000"/>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15858" name="Text Box 18"/>
          <p:cNvSpPr txBox="1">
            <a:spLocks noChangeArrowheads="1"/>
          </p:cNvSpPr>
          <p:nvPr/>
        </p:nvSpPr>
        <p:spPr bwMode="auto">
          <a:xfrm>
            <a:off x="6324600" y="5073650"/>
            <a:ext cx="2590800" cy="460375"/>
          </a:xfrm>
          <a:prstGeom prst="rect">
            <a:avLst/>
          </a:prstGeom>
          <a:noFill/>
          <a:ln w="28575" cap="sq" algn="ctr">
            <a:noFill/>
            <a:miter lim="800000"/>
            <a:headEnd/>
            <a:tailEnd/>
          </a:ln>
          <a:effectLst/>
        </p:spPr>
        <p:txBody>
          <a:bodyPr>
            <a:spAutoFit/>
          </a:bodyPr>
          <a:lstStyle/>
          <a:p>
            <a:pPr algn="r">
              <a:lnSpc>
                <a:spcPct val="115000"/>
              </a:lnSpc>
              <a:spcBef>
                <a:spcPct val="50000"/>
              </a:spcBef>
              <a:defRPr/>
            </a:pPr>
            <a:r>
              <a:rPr lang="en-US" sz="2100" b="0">
                <a:effectLst>
                  <a:outerShdw blurRad="38100" dist="38100" dir="2700000" algn="tl">
                    <a:srgbClr val="C0C0C0"/>
                  </a:outerShdw>
                </a:effectLst>
                <a:latin typeface="Arial" charset="0"/>
              </a:rPr>
              <a:t>Creditworthiness</a:t>
            </a:r>
          </a:p>
        </p:txBody>
      </p:sp>
      <p:sp>
        <p:nvSpPr>
          <p:cNvPr id="1315859" name="Line 19"/>
          <p:cNvSpPr>
            <a:spLocks noChangeShapeType="1"/>
          </p:cNvSpPr>
          <p:nvPr/>
        </p:nvSpPr>
        <p:spPr bwMode="auto">
          <a:xfrm flipV="1">
            <a:off x="8305800" y="3429000"/>
            <a:ext cx="0" cy="1600200"/>
          </a:xfrm>
          <a:prstGeom prst="line">
            <a:avLst/>
          </a:prstGeom>
          <a:noFill/>
          <a:ln w="28575" cap="sq">
            <a:solidFill>
              <a:srgbClr val="800000"/>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19524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Bonds Payable</a:t>
            </a:r>
          </a:p>
        </p:txBody>
      </p:sp>
      <p:sp>
        <p:nvSpPr>
          <p:cNvPr id="17411"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Describe the accounting valuation for bonds at date of issuance.</a:t>
            </a:r>
          </a:p>
        </p:txBody>
      </p:sp>
      <p:sp>
        <p:nvSpPr>
          <p:cNvPr id="17412" name="Text Box 4"/>
          <p:cNvSpPr txBox="1">
            <a:spLocks noChangeArrowheads="1"/>
          </p:cNvSpPr>
          <p:nvPr/>
        </p:nvSpPr>
        <p:spPr bwMode="auto">
          <a:xfrm>
            <a:off x="685800" y="1452563"/>
            <a:ext cx="79248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371600" indent="-4572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50000"/>
              </a:spcBef>
              <a:spcAft>
                <a:spcPct val="20000"/>
              </a:spcAft>
              <a:buClr>
                <a:srgbClr val="800000"/>
              </a:buClr>
              <a:buSzPct val="80000"/>
              <a:buFont typeface="Wingdings" pitchFamily="2" charset="2"/>
              <a:buNone/>
            </a:pPr>
            <a:r>
              <a:rPr lang="en-US" sz="2400">
                <a:solidFill>
                  <a:srgbClr val="800000"/>
                </a:solidFill>
                <a:latin typeface="Arial" charset="0"/>
              </a:rPr>
              <a:t>Issuance and marketing of bonds</a:t>
            </a:r>
            <a:r>
              <a:rPr lang="en-US" sz="2400" b="0">
                <a:solidFill>
                  <a:schemeClr val="tx1"/>
                </a:solidFill>
                <a:latin typeface="Arial" charset="0"/>
              </a:rPr>
              <a:t> to the public:</a:t>
            </a:r>
          </a:p>
          <a:p>
            <a:pPr lvl="1" algn="l">
              <a:lnSpc>
                <a:spcPct val="120000"/>
              </a:lnSpc>
              <a:spcBef>
                <a:spcPct val="50000"/>
              </a:spcBef>
              <a:spcAft>
                <a:spcPct val="20000"/>
              </a:spcAft>
              <a:buClr>
                <a:srgbClr val="800000"/>
              </a:buClr>
              <a:buSzPct val="80000"/>
              <a:buFont typeface="Wingdings" pitchFamily="2" charset="2"/>
              <a:buChar char="u"/>
            </a:pPr>
            <a:r>
              <a:rPr lang="en-US" sz="2200" b="0">
                <a:solidFill>
                  <a:schemeClr val="tx1"/>
                </a:solidFill>
                <a:latin typeface="Arial" charset="0"/>
              </a:rPr>
              <a:t>Usually takes weeks or months. </a:t>
            </a:r>
          </a:p>
          <a:p>
            <a:pPr lvl="1" algn="l">
              <a:lnSpc>
                <a:spcPct val="120000"/>
              </a:lnSpc>
              <a:spcBef>
                <a:spcPct val="50000"/>
              </a:spcBef>
              <a:spcAft>
                <a:spcPct val="20000"/>
              </a:spcAft>
              <a:buClr>
                <a:srgbClr val="800000"/>
              </a:buClr>
              <a:buSzPct val="80000"/>
              <a:buFont typeface="Wingdings" pitchFamily="2" charset="2"/>
              <a:buChar char="u"/>
            </a:pPr>
            <a:r>
              <a:rPr lang="en-US" sz="2200" b="0">
                <a:solidFill>
                  <a:schemeClr val="tx1"/>
                </a:solidFill>
                <a:latin typeface="Arial" charset="0"/>
              </a:rPr>
              <a:t>Issuing company must</a:t>
            </a:r>
          </a:p>
          <a:p>
            <a:pPr lvl="2" algn="l">
              <a:lnSpc>
                <a:spcPct val="120000"/>
              </a:lnSpc>
              <a:spcBef>
                <a:spcPct val="35000"/>
              </a:spcBef>
              <a:spcAft>
                <a:spcPct val="20000"/>
              </a:spcAft>
              <a:buClr>
                <a:srgbClr val="800000"/>
              </a:buClr>
              <a:buSzPct val="80000"/>
              <a:buFont typeface="Arial" charset="0"/>
              <a:buChar char="►"/>
            </a:pPr>
            <a:r>
              <a:rPr lang="en-US" sz="2200" b="0">
                <a:solidFill>
                  <a:schemeClr val="tx1"/>
                </a:solidFill>
                <a:latin typeface="Arial" charset="0"/>
              </a:rPr>
              <a:t>Arrange for underwriters. </a:t>
            </a:r>
          </a:p>
          <a:p>
            <a:pPr lvl="2" algn="l">
              <a:lnSpc>
                <a:spcPct val="120000"/>
              </a:lnSpc>
              <a:spcBef>
                <a:spcPct val="35000"/>
              </a:spcBef>
              <a:spcAft>
                <a:spcPct val="20000"/>
              </a:spcAft>
              <a:buClr>
                <a:srgbClr val="800000"/>
              </a:buClr>
              <a:buSzPct val="80000"/>
              <a:buFont typeface="Arial" charset="0"/>
              <a:buChar char="►"/>
            </a:pPr>
            <a:r>
              <a:rPr lang="en-US" sz="2200" b="0">
                <a:solidFill>
                  <a:schemeClr val="tx1"/>
                </a:solidFill>
                <a:latin typeface="Arial" charset="0"/>
              </a:rPr>
              <a:t>Obtain regulatory approval of the bond issue, undergo audits, and issue a prospectus.</a:t>
            </a:r>
          </a:p>
          <a:p>
            <a:pPr lvl="2" algn="l">
              <a:lnSpc>
                <a:spcPct val="120000"/>
              </a:lnSpc>
              <a:spcBef>
                <a:spcPct val="35000"/>
              </a:spcBef>
              <a:spcAft>
                <a:spcPct val="20000"/>
              </a:spcAft>
              <a:buClr>
                <a:srgbClr val="800000"/>
              </a:buClr>
              <a:buSzPct val="80000"/>
              <a:buFont typeface="Arial" charset="0"/>
              <a:buChar char="►"/>
            </a:pPr>
            <a:r>
              <a:rPr lang="en-US" sz="2200" b="0">
                <a:solidFill>
                  <a:schemeClr val="tx1"/>
                </a:solidFill>
                <a:latin typeface="Arial" charset="0"/>
              </a:rPr>
              <a:t>Have bond certificates printed. </a:t>
            </a:r>
          </a:p>
        </p:txBody>
      </p:sp>
    </p:spTree>
    <p:extLst>
      <p:ext uri="{BB962C8B-B14F-4D97-AF65-F5344CB8AC3E}">
        <p14:creationId xmlns:p14="http://schemas.microsoft.com/office/powerpoint/2010/main" val="429626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Bonds Payable</a:t>
            </a:r>
          </a:p>
        </p:txBody>
      </p:sp>
      <p:sp>
        <p:nvSpPr>
          <p:cNvPr id="18435"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Describe the accounting valuation for bonds at date of issuance.</a:t>
            </a:r>
          </a:p>
        </p:txBody>
      </p:sp>
      <p:sp>
        <p:nvSpPr>
          <p:cNvPr id="18436" name="Text Box 4"/>
          <p:cNvSpPr txBox="1">
            <a:spLocks noChangeArrowheads="1"/>
          </p:cNvSpPr>
          <p:nvPr/>
        </p:nvSpPr>
        <p:spPr bwMode="auto">
          <a:xfrm>
            <a:off x="685800" y="1452563"/>
            <a:ext cx="79248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50000"/>
              </a:spcBef>
              <a:spcAft>
                <a:spcPct val="20000"/>
              </a:spcAft>
              <a:buSzPct val="80000"/>
            </a:pPr>
            <a:r>
              <a:rPr lang="en-US" sz="2400">
                <a:solidFill>
                  <a:srgbClr val="800000"/>
                </a:solidFill>
                <a:latin typeface="Arial" charset="0"/>
              </a:rPr>
              <a:t>Selling price of a bond issue</a:t>
            </a:r>
            <a:r>
              <a:rPr lang="en-US" sz="2200" b="0">
                <a:solidFill>
                  <a:schemeClr val="tx1"/>
                </a:solidFill>
                <a:latin typeface="Arial" charset="0"/>
              </a:rPr>
              <a:t> is set by the </a:t>
            </a:r>
          </a:p>
          <a:p>
            <a:pPr lvl="1" algn="l">
              <a:lnSpc>
                <a:spcPct val="120000"/>
              </a:lnSpc>
              <a:spcBef>
                <a:spcPct val="50000"/>
              </a:spcBef>
              <a:spcAft>
                <a:spcPct val="20000"/>
              </a:spcAft>
              <a:buClr>
                <a:srgbClr val="800000"/>
              </a:buClr>
              <a:buSzPct val="80000"/>
              <a:buFont typeface="Wingdings" pitchFamily="2" charset="2"/>
              <a:buChar char="u"/>
            </a:pPr>
            <a:r>
              <a:rPr lang="en-US" sz="2200" b="0">
                <a:solidFill>
                  <a:schemeClr val="tx1"/>
                </a:solidFill>
                <a:latin typeface="Arial" charset="0"/>
              </a:rPr>
              <a:t>supply and demand of buyers and sellers, </a:t>
            </a:r>
          </a:p>
          <a:p>
            <a:pPr lvl="1" algn="l">
              <a:lnSpc>
                <a:spcPct val="120000"/>
              </a:lnSpc>
              <a:spcBef>
                <a:spcPct val="50000"/>
              </a:spcBef>
              <a:spcAft>
                <a:spcPct val="20000"/>
              </a:spcAft>
              <a:buClr>
                <a:srgbClr val="800000"/>
              </a:buClr>
              <a:buSzPct val="80000"/>
              <a:buFont typeface="Wingdings" pitchFamily="2" charset="2"/>
              <a:buChar char="u"/>
            </a:pPr>
            <a:r>
              <a:rPr lang="en-US" sz="2200" b="0">
                <a:solidFill>
                  <a:schemeClr val="tx1"/>
                </a:solidFill>
                <a:latin typeface="Arial" charset="0"/>
              </a:rPr>
              <a:t>relative risk, </a:t>
            </a:r>
          </a:p>
          <a:p>
            <a:pPr lvl="1" algn="l">
              <a:lnSpc>
                <a:spcPct val="120000"/>
              </a:lnSpc>
              <a:spcBef>
                <a:spcPct val="50000"/>
              </a:spcBef>
              <a:spcAft>
                <a:spcPct val="20000"/>
              </a:spcAft>
              <a:buClr>
                <a:srgbClr val="800000"/>
              </a:buClr>
              <a:buSzPct val="80000"/>
              <a:buFont typeface="Wingdings" pitchFamily="2" charset="2"/>
              <a:buChar char="u"/>
            </a:pPr>
            <a:r>
              <a:rPr lang="en-US" sz="2200" b="0">
                <a:solidFill>
                  <a:schemeClr val="tx1"/>
                </a:solidFill>
                <a:latin typeface="Arial" charset="0"/>
              </a:rPr>
              <a:t>market conditions, and </a:t>
            </a:r>
          </a:p>
          <a:p>
            <a:pPr lvl="1" algn="l">
              <a:lnSpc>
                <a:spcPct val="120000"/>
              </a:lnSpc>
              <a:spcBef>
                <a:spcPct val="50000"/>
              </a:spcBef>
              <a:spcAft>
                <a:spcPct val="20000"/>
              </a:spcAft>
              <a:buClr>
                <a:srgbClr val="800000"/>
              </a:buClr>
              <a:buSzPct val="80000"/>
              <a:buFont typeface="Wingdings" pitchFamily="2" charset="2"/>
              <a:buChar char="u"/>
            </a:pPr>
            <a:r>
              <a:rPr lang="en-US" sz="2200" b="0">
                <a:solidFill>
                  <a:schemeClr val="tx1"/>
                </a:solidFill>
                <a:latin typeface="Arial" charset="0"/>
              </a:rPr>
              <a:t>state of the economy.</a:t>
            </a:r>
          </a:p>
        </p:txBody>
      </p:sp>
      <p:sp>
        <p:nvSpPr>
          <p:cNvPr id="18437" name="Text Box 5"/>
          <p:cNvSpPr txBox="1">
            <a:spLocks noChangeArrowheads="1"/>
          </p:cNvSpPr>
          <p:nvPr/>
        </p:nvSpPr>
        <p:spPr bwMode="auto">
          <a:xfrm>
            <a:off x="685800" y="4799013"/>
            <a:ext cx="79248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50000"/>
              </a:spcBef>
              <a:spcAft>
                <a:spcPct val="20000"/>
              </a:spcAft>
              <a:buSzPct val="80000"/>
            </a:pPr>
            <a:r>
              <a:rPr lang="en-US" sz="2100">
                <a:solidFill>
                  <a:schemeClr val="tx1"/>
                </a:solidFill>
                <a:latin typeface="Arial" charset="0"/>
              </a:rPr>
              <a:t>Investment community</a:t>
            </a:r>
            <a:r>
              <a:rPr lang="en-US" sz="2100" b="0">
                <a:solidFill>
                  <a:schemeClr val="tx1"/>
                </a:solidFill>
                <a:latin typeface="Arial" charset="0"/>
              </a:rPr>
              <a:t> values a bond at the </a:t>
            </a:r>
            <a:r>
              <a:rPr lang="en-US" sz="2100">
                <a:solidFill>
                  <a:srgbClr val="800000"/>
                </a:solidFill>
                <a:latin typeface="Arial" charset="0"/>
              </a:rPr>
              <a:t>present value</a:t>
            </a:r>
            <a:r>
              <a:rPr lang="en-US" sz="2100" b="0">
                <a:solidFill>
                  <a:schemeClr val="tx1"/>
                </a:solidFill>
                <a:latin typeface="Arial" charset="0"/>
              </a:rPr>
              <a:t> of its expected future cash flows, which consist of (1) </a:t>
            </a:r>
            <a:r>
              <a:rPr lang="en-US" sz="2100">
                <a:solidFill>
                  <a:srgbClr val="800000"/>
                </a:solidFill>
                <a:latin typeface="Arial" charset="0"/>
              </a:rPr>
              <a:t>interest</a:t>
            </a:r>
            <a:r>
              <a:rPr lang="en-US" sz="2100" b="0">
                <a:solidFill>
                  <a:schemeClr val="tx1"/>
                </a:solidFill>
                <a:latin typeface="Arial" charset="0"/>
              </a:rPr>
              <a:t> and (2) </a:t>
            </a:r>
            <a:r>
              <a:rPr lang="en-US" sz="2100">
                <a:solidFill>
                  <a:srgbClr val="800000"/>
                </a:solidFill>
                <a:latin typeface="Arial" charset="0"/>
              </a:rPr>
              <a:t>principal</a:t>
            </a:r>
            <a:r>
              <a:rPr lang="en-US" sz="2100" b="0">
                <a:solidFill>
                  <a:schemeClr val="tx1"/>
                </a:solidFill>
                <a:latin typeface="Arial" charset="0"/>
              </a:rPr>
              <a:t>.</a:t>
            </a:r>
          </a:p>
        </p:txBody>
      </p:sp>
    </p:spTree>
    <p:extLst>
      <p:ext uri="{BB962C8B-B14F-4D97-AF65-F5344CB8AC3E}">
        <p14:creationId xmlns:p14="http://schemas.microsoft.com/office/powerpoint/2010/main" val="21446416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685800" y="1427163"/>
            <a:ext cx="80010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371600" indent="-4572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35000"/>
              </a:spcBef>
              <a:spcAft>
                <a:spcPct val="20000"/>
              </a:spcAft>
              <a:buSzPct val="80000"/>
            </a:pPr>
            <a:r>
              <a:rPr lang="en-US" sz="2400">
                <a:solidFill>
                  <a:schemeClr val="tx1"/>
                </a:solidFill>
                <a:latin typeface="Arial" charset="0"/>
              </a:rPr>
              <a:t>Interest Rate</a:t>
            </a:r>
          </a:p>
          <a:p>
            <a:pPr lvl="1" algn="l">
              <a:lnSpc>
                <a:spcPct val="120000"/>
              </a:lnSpc>
              <a:spcBef>
                <a:spcPct val="35000"/>
              </a:spcBef>
              <a:spcAft>
                <a:spcPct val="20000"/>
              </a:spcAft>
              <a:buSzPct val="80000"/>
              <a:buFont typeface="Wingdings" pitchFamily="2" charset="2"/>
              <a:buChar char="u"/>
            </a:pPr>
            <a:r>
              <a:rPr lang="en-US" sz="2100">
                <a:solidFill>
                  <a:srgbClr val="800000"/>
                </a:solidFill>
                <a:latin typeface="Arial" charset="0"/>
              </a:rPr>
              <a:t>Stated</a:t>
            </a:r>
            <a:r>
              <a:rPr lang="en-US" sz="2100" b="0">
                <a:solidFill>
                  <a:srgbClr val="000000"/>
                </a:solidFill>
                <a:latin typeface="Arial" charset="0"/>
              </a:rPr>
              <a:t>, </a:t>
            </a:r>
            <a:r>
              <a:rPr lang="en-US" sz="2100">
                <a:solidFill>
                  <a:srgbClr val="800000"/>
                </a:solidFill>
                <a:latin typeface="Arial" charset="0"/>
              </a:rPr>
              <a:t>coupon</a:t>
            </a:r>
            <a:r>
              <a:rPr lang="en-US" sz="2100" b="0">
                <a:solidFill>
                  <a:srgbClr val="000000"/>
                </a:solidFill>
                <a:latin typeface="Arial" charset="0"/>
              </a:rPr>
              <a:t>, or </a:t>
            </a:r>
            <a:r>
              <a:rPr lang="en-US" sz="2100">
                <a:solidFill>
                  <a:srgbClr val="800000"/>
                </a:solidFill>
                <a:latin typeface="Arial" charset="0"/>
              </a:rPr>
              <a:t>nominal rate</a:t>
            </a:r>
            <a:r>
              <a:rPr lang="en-US" sz="2100" b="0">
                <a:solidFill>
                  <a:srgbClr val="000000"/>
                </a:solidFill>
                <a:latin typeface="Arial" charset="0"/>
              </a:rPr>
              <a:t>  =  R</a:t>
            </a:r>
            <a:r>
              <a:rPr lang="en-US" sz="2100" b="0">
                <a:solidFill>
                  <a:schemeClr val="tx1"/>
                </a:solidFill>
                <a:latin typeface="Arial" charset="0"/>
              </a:rPr>
              <a:t>ate written in the terms of the bond indenture. </a:t>
            </a:r>
          </a:p>
          <a:p>
            <a:pPr lvl="2" algn="l">
              <a:lnSpc>
                <a:spcPct val="120000"/>
              </a:lnSpc>
              <a:spcBef>
                <a:spcPct val="35000"/>
              </a:spcBef>
              <a:spcAft>
                <a:spcPct val="20000"/>
              </a:spcAft>
              <a:buSzPct val="80000"/>
              <a:buFont typeface="Wingdings" pitchFamily="2" charset="2"/>
              <a:buChar char="u"/>
            </a:pPr>
            <a:r>
              <a:rPr lang="en-US" sz="2000" b="0">
                <a:solidFill>
                  <a:schemeClr val="tx1"/>
                </a:solidFill>
                <a:latin typeface="Arial" charset="0"/>
              </a:rPr>
              <a:t>Bond issuer sets this rate.</a:t>
            </a:r>
          </a:p>
          <a:p>
            <a:pPr lvl="2" algn="l">
              <a:lnSpc>
                <a:spcPct val="120000"/>
              </a:lnSpc>
              <a:spcBef>
                <a:spcPct val="35000"/>
              </a:spcBef>
              <a:spcAft>
                <a:spcPct val="20000"/>
              </a:spcAft>
              <a:buSzPct val="80000"/>
              <a:buFont typeface="Wingdings" pitchFamily="2" charset="2"/>
              <a:buChar char="u"/>
            </a:pPr>
            <a:r>
              <a:rPr lang="en-US" sz="2000" b="0">
                <a:solidFill>
                  <a:schemeClr val="tx1"/>
                </a:solidFill>
                <a:latin typeface="Arial" charset="0"/>
              </a:rPr>
              <a:t>Stated as a percentage of bond face value (par).</a:t>
            </a:r>
          </a:p>
          <a:p>
            <a:pPr lvl="1" algn="l">
              <a:lnSpc>
                <a:spcPct val="120000"/>
              </a:lnSpc>
              <a:spcBef>
                <a:spcPct val="70000"/>
              </a:spcBef>
              <a:spcAft>
                <a:spcPct val="20000"/>
              </a:spcAft>
              <a:buSzPct val="80000"/>
              <a:buFont typeface="Wingdings" pitchFamily="2" charset="2"/>
              <a:buChar char="u"/>
            </a:pPr>
            <a:r>
              <a:rPr lang="en-US" sz="2100">
                <a:solidFill>
                  <a:srgbClr val="800000"/>
                </a:solidFill>
                <a:latin typeface="Arial" charset="0"/>
              </a:rPr>
              <a:t>Market rate </a:t>
            </a:r>
            <a:r>
              <a:rPr lang="en-US" sz="2100" b="0">
                <a:solidFill>
                  <a:schemeClr val="tx1"/>
                </a:solidFill>
                <a:latin typeface="Arial" charset="0"/>
              </a:rPr>
              <a:t>or</a:t>
            </a:r>
            <a:r>
              <a:rPr lang="en-US" sz="2100">
                <a:solidFill>
                  <a:srgbClr val="800000"/>
                </a:solidFill>
                <a:latin typeface="Arial" charset="0"/>
              </a:rPr>
              <a:t> effective yield </a:t>
            </a:r>
            <a:r>
              <a:rPr lang="en-US" sz="2100" b="0">
                <a:solidFill>
                  <a:srgbClr val="000000"/>
                </a:solidFill>
                <a:latin typeface="Arial" charset="0"/>
              </a:rPr>
              <a:t>= </a:t>
            </a:r>
            <a:r>
              <a:rPr lang="en-US" sz="2100" b="0">
                <a:solidFill>
                  <a:schemeClr val="tx1"/>
                </a:solidFill>
                <a:latin typeface="Arial" charset="0"/>
              </a:rPr>
              <a:t>Rate that provides an acceptable return commensurate with the issuer’s risk. </a:t>
            </a:r>
          </a:p>
          <a:p>
            <a:pPr lvl="2" algn="l">
              <a:lnSpc>
                <a:spcPct val="120000"/>
              </a:lnSpc>
              <a:spcBef>
                <a:spcPct val="50000"/>
              </a:spcBef>
              <a:spcAft>
                <a:spcPct val="20000"/>
              </a:spcAft>
              <a:buSzPct val="80000"/>
              <a:buFont typeface="Wingdings" pitchFamily="2" charset="2"/>
              <a:buChar char="u"/>
            </a:pPr>
            <a:r>
              <a:rPr lang="en-US" sz="2000" b="0">
                <a:solidFill>
                  <a:schemeClr val="tx1"/>
                </a:solidFill>
                <a:latin typeface="Arial" charset="0"/>
              </a:rPr>
              <a:t>Rate of interest actually earned by the bondholders.</a:t>
            </a:r>
            <a:endParaRPr lang="en-US" sz="2100" b="0">
              <a:solidFill>
                <a:schemeClr val="tx1"/>
              </a:solidFill>
              <a:latin typeface="Arial" charset="0"/>
            </a:endParaRPr>
          </a:p>
        </p:txBody>
      </p:sp>
      <p:sp>
        <p:nvSpPr>
          <p:cNvPr id="1244166" name="Rectangle 6"/>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Bonds Payable</a:t>
            </a:r>
          </a:p>
        </p:txBody>
      </p:sp>
      <p:sp>
        <p:nvSpPr>
          <p:cNvPr id="19460" name="Text Box 7"/>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Describe the accounting valuation for bonds at date of issuance.</a:t>
            </a:r>
          </a:p>
        </p:txBody>
      </p:sp>
    </p:spTree>
    <p:extLst>
      <p:ext uri="{BB962C8B-B14F-4D97-AF65-F5344CB8AC3E}">
        <p14:creationId xmlns:p14="http://schemas.microsoft.com/office/powerpoint/2010/main" val="18826343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685800" y="1447800"/>
            <a:ext cx="8077200" cy="4495800"/>
          </a:xfrm>
          <a:noFill/>
          <a:extLst>
            <a:ext uri="{909E8E84-426E-40DD-AFC4-6F175D3DCCD1}">
              <a14:hiddenFill xmlns:a14="http://schemas.microsoft.com/office/drawing/2010/main">
                <a:solidFill>
                  <a:srgbClr val="FFFFFF"/>
                </a:solidFill>
              </a14:hiddenFill>
            </a:ext>
          </a:extLst>
        </p:spPr>
        <p:txBody>
          <a:bodyPr lIns="90488" tIns="44450" rIns="90488" bIns="44450"/>
          <a:lstStyle/>
          <a:p>
            <a:pPr marL="3175" indent="-3175">
              <a:lnSpc>
                <a:spcPct val="120000"/>
              </a:lnSpc>
              <a:buFont typeface="Wingdings" pitchFamily="2" charset="2"/>
              <a:buNone/>
            </a:pPr>
            <a:r>
              <a:rPr lang="en-US" sz="2200" b="0" smtClean="0">
                <a:effectLst/>
              </a:rPr>
              <a:t>How do you calculate the amount of interest that is actually paid to the bondholder each period?</a:t>
            </a:r>
          </a:p>
          <a:p>
            <a:pPr marL="3175" indent="-3175">
              <a:lnSpc>
                <a:spcPct val="120000"/>
              </a:lnSpc>
              <a:buFont typeface="Wingdings" pitchFamily="2" charset="2"/>
              <a:buNone/>
            </a:pPr>
            <a:endParaRPr lang="en-US" sz="2200" b="0" smtClean="0">
              <a:effectLst/>
            </a:endParaRPr>
          </a:p>
          <a:p>
            <a:pPr marL="3175" indent="-3175">
              <a:lnSpc>
                <a:spcPct val="120000"/>
              </a:lnSpc>
              <a:buFont typeface="Wingdings" pitchFamily="2" charset="2"/>
              <a:buNone/>
            </a:pPr>
            <a:endParaRPr lang="en-US" sz="2200" b="0" smtClean="0">
              <a:solidFill>
                <a:srgbClr val="800000"/>
              </a:solidFill>
              <a:effectLst/>
            </a:endParaRPr>
          </a:p>
          <a:p>
            <a:pPr marL="3175" indent="-3175">
              <a:lnSpc>
                <a:spcPct val="120000"/>
              </a:lnSpc>
              <a:buFont typeface="Wingdings" pitchFamily="2" charset="2"/>
              <a:buNone/>
            </a:pPr>
            <a:endParaRPr lang="en-US" sz="2200" b="0" smtClean="0">
              <a:solidFill>
                <a:srgbClr val="800000"/>
              </a:solidFill>
              <a:effectLst/>
            </a:endParaRPr>
          </a:p>
          <a:p>
            <a:pPr marL="3175" indent="-3175">
              <a:lnSpc>
                <a:spcPct val="120000"/>
              </a:lnSpc>
              <a:buFont typeface="Wingdings" pitchFamily="2" charset="2"/>
              <a:buNone/>
            </a:pPr>
            <a:r>
              <a:rPr lang="en-US" sz="2200" b="0" smtClean="0">
                <a:effectLst/>
              </a:rPr>
              <a:t>How do you calculate the amount of interest that is actually recorded as interest expense by the issuer of the bonds?</a:t>
            </a:r>
          </a:p>
          <a:p>
            <a:pPr marL="3175" indent="-3175">
              <a:lnSpc>
                <a:spcPct val="120000"/>
              </a:lnSpc>
              <a:buFont typeface="Wingdings" pitchFamily="2" charset="2"/>
              <a:buNone/>
            </a:pPr>
            <a:endParaRPr lang="en-US" sz="2200" b="0" smtClean="0">
              <a:effectLst/>
            </a:endParaRPr>
          </a:p>
        </p:txBody>
      </p:sp>
      <p:sp>
        <p:nvSpPr>
          <p:cNvPr id="1246216" name="Rectangle 8"/>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Bonds Payable</a:t>
            </a:r>
          </a:p>
        </p:txBody>
      </p:sp>
      <p:sp>
        <p:nvSpPr>
          <p:cNvPr id="20484" name="Text Box 9"/>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Describe the accounting valuation for bonds at date of issuance.</a:t>
            </a:r>
          </a:p>
        </p:txBody>
      </p:sp>
      <p:sp>
        <p:nvSpPr>
          <p:cNvPr id="1246218" name="Rectangle 10"/>
          <p:cNvSpPr>
            <a:spLocks noChangeArrowheads="1"/>
          </p:cNvSpPr>
          <p:nvPr/>
        </p:nvSpPr>
        <p:spPr bwMode="auto">
          <a:xfrm>
            <a:off x="2138363" y="2698750"/>
            <a:ext cx="4927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spAutoFit/>
          </a:bodyPr>
          <a:lstStyle/>
          <a:p>
            <a:pPr>
              <a:lnSpc>
                <a:spcPct val="120000"/>
              </a:lnSpc>
              <a:buClr>
                <a:schemeClr val="accent2"/>
              </a:buClr>
              <a:buSzPct val="75000"/>
              <a:buFont typeface="Wingdings" pitchFamily="2" charset="2"/>
              <a:buNone/>
            </a:pPr>
            <a:r>
              <a:rPr lang="en-US" sz="2200" b="0">
                <a:solidFill>
                  <a:srgbClr val="800000"/>
                </a:solidFill>
                <a:latin typeface="Arial" charset="0"/>
              </a:rPr>
              <a:t>(Stated rate x Face Value of the bond)</a:t>
            </a:r>
          </a:p>
        </p:txBody>
      </p:sp>
      <p:sp>
        <p:nvSpPr>
          <p:cNvPr id="1246219" name="Rectangle 11"/>
          <p:cNvSpPr>
            <a:spLocks noChangeArrowheads="1"/>
          </p:cNvSpPr>
          <p:nvPr/>
        </p:nvSpPr>
        <p:spPr bwMode="auto">
          <a:xfrm>
            <a:off x="1955800" y="5060950"/>
            <a:ext cx="5410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spAutoFit/>
          </a:bodyPr>
          <a:lstStyle/>
          <a:p>
            <a:pPr>
              <a:lnSpc>
                <a:spcPct val="120000"/>
              </a:lnSpc>
              <a:buClr>
                <a:schemeClr val="accent2"/>
              </a:buClr>
              <a:buSzPct val="75000"/>
              <a:buFont typeface="Wingdings" pitchFamily="2" charset="2"/>
              <a:buNone/>
            </a:pPr>
            <a:r>
              <a:rPr lang="en-US" sz="2200" b="0">
                <a:solidFill>
                  <a:srgbClr val="800000"/>
                </a:solidFill>
                <a:latin typeface="Arial" charset="0"/>
              </a:rPr>
              <a:t>(Market rate x Carrying Value of the bond)</a:t>
            </a:r>
          </a:p>
        </p:txBody>
      </p:sp>
    </p:spTree>
    <p:extLst>
      <p:ext uri="{BB962C8B-B14F-4D97-AF65-F5344CB8AC3E}">
        <p14:creationId xmlns:p14="http://schemas.microsoft.com/office/powerpoint/2010/main" val="944909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6218"/>
                                        </p:tgtEl>
                                        <p:attrNameLst>
                                          <p:attrName>style.visibility</p:attrName>
                                        </p:attrNameLst>
                                      </p:cBhvr>
                                      <p:to>
                                        <p:strVal val="visible"/>
                                      </p:to>
                                    </p:set>
                                    <p:animEffect transition="in" filter="wipe(left)">
                                      <p:cBhvr>
                                        <p:cTn id="7" dur="500"/>
                                        <p:tgtEl>
                                          <p:spTgt spid="1246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6219"/>
                                        </p:tgtEl>
                                        <p:attrNameLst>
                                          <p:attrName>style.visibility</p:attrName>
                                        </p:attrNameLst>
                                      </p:cBhvr>
                                      <p:to>
                                        <p:strVal val="visible"/>
                                      </p:to>
                                    </p:set>
                                    <p:animEffect transition="in" filter="wipe(left)">
                                      <p:cBhvr>
                                        <p:cTn id="12" dur="500"/>
                                        <p:tgtEl>
                                          <p:spTgt spid="1246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18" grpId="0"/>
      <p:bldP spid="12462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p:cNvSpPr>
            <a:spLocks noChangeArrowheads="1"/>
          </p:cNvSpPr>
          <p:nvPr/>
        </p:nvSpPr>
        <p:spPr bwMode="auto">
          <a:xfrm>
            <a:off x="5411788" y="2374900"/>
            <a:ext cx="3111500" cy="3949700"/>
          </a:xfrm>
          <a:prstGeom prst="rect">
            <a:avLst/>
          </a:prstGeom>
          <a:solidFill>
            <a:srgbClr val="005B8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1507" name="Rectangle 3"/>
          <p:cNvSpPr>
            <a:spLocks noChangeArrowheads="1"/>
          </p:cNvSpPr>
          <p:nvPr/>
        </p:nvSpPr>
        <p:spPr bwMode="auto">
          <a:xfrm>
            <a:off x="5410200" y="1830388"/>
            <a:ext cx="3114675" cy="523875"/>
          </a:xfrm>
          <a:prstGeom prst="rect">
            <a:avLst/>
          </a:prstGeom>
          <a:solidFill>
            <a:srgbClr val="FFFF99"/>
          </a:solidFill>
          <a:ln w="38100">
            <a:solidFill>
              <a:srgbClr val="800000"/>
            </a:solidFill>
            <a:miter lim="800000"/>
            <a:headEnd/>
            <a:tailEnd/>
          </a:ln>
        </p:spPr>
        <p:txBody>
          <a:bodyPr lIns="90488" tIns="44450" rIns="90488" bIns="44450">
            <a:spAutoFit/>
          </a:bodyPr>
          <a:lstStyle/>
          <a:p>
            <a:pPr>
              <a:spcBef>
                <a:spcPct val="50000"/>
              </a:spcBef>
            </a:pPr>
            <a:r>
              <a:rPr lang="en-US" sz="2600">
                <a:solidFill>
                  <a:schemeClr val="tx1"/>
                </a:solidFill>
                <a:latin typeface="Arial" charset="0"/>
              </a:rPr>
              <a:t>Bonds Sold At</a:t>
            </a:r>
          </a:p>
        </p:txBody>
      </p:sp>
      <p:sp>
        <p:nvSpPr>
          <p:cNvPr id="21508" name="Rectangle 4"/>
          <p:cNvSpPr>
            <a:spLocks noChangeArrowheads="1"/>
          </p:cNvSpPr>
          <p:nvPr/>
        </p:nvSpPr>
        <p:spPr bwMode="auto">
          <a:xfrm>
            <a:off x="762000" y="1830388"/>
            <a:ext cx="3114675" cy="523875"/>
          </a:xfrm>
          <a:prstGeom prst="rect">
            <a:avLst/>
          </a:prstGeom>
          <a:solidFill>
            <a:srgbClr val="FFFF99"/>
          </a:solidFill>
          <a:ln w="38100">
            <a:solidFill>
              <a:srgbClr val="800000"/>
            </a:solidFill>
            <a:miter lim="800000"/>
            <a:headEnd/>
            <a:tailEnd/>
          </a:ln>
        </p:spPr>
        <p:txBody>
          <a:bodyPr lIns="90488" tIns="44450" rIns="90488" bIns="44450">
            <a:spAutoFit/>
          </a:bodyPr>
          <a:lstStyle/>
          <a:p>
            <a:pPr>
              <a:spcBef>
                <a:spcPct val="50000"/>
              </a:spcBef>
            </a:pPr>
            <a:r>
              <a:rPr lang="en-US" sz="2600">
                <a:solidFill>
                  <a:schemeClr val="tx1"/>
                </a:solidFill>
                <a:latin typeface="Arial" charset="0"/>
              </a:rPr>
              <a:t>Market Interest</a:t>
            </a:r>
          </a:p>
        </p:txBody>
      </p:sp>
      <p:sp>
        <p:nvSpPr>
          <p:cNvPr id="1248261" name="Rectangle 5"/>
          <p:cNvSpPr>
            <a:spLocks noChangeArrowheads="1"/>
          </p:cNvSpPr>
          <p:nvPr/>
        </p:nvSpPr>
        <p:spPr bwMode="auto">
          <a:xfrm>
            <a:off x="763588" y="2374900"/>
            <a:ext cx="3111500" cy="3949700"/>
          </a:xfrm>
          <a:prstGeom prst="rect">
            <a:avLst/>
          </a:prstGeom>
          <a:solidFill>
            <a:srgbClr val="005B8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1510" name="Rectangle 6"/>
          <p:cNvSpPr>
            <a:spLocks noChangeArrowheads="1"/>
          </p:cNvSpPr>
          <p:nvPr/>
        </p:nvSpPr>
        <p:spPr bwMode="auto">
          <a:xfrm>
            <a:off x="1068388" y="2603500"/>
            <a:ext cx="2578100" cy="977900"/>
          </a:xfrm>
          <a:prstGeom prst="rect">
            <a:avLst/>
          </a:prstGeom>
          <a:solidFill>
            <a:srgbClr val="FFFFFF"/>
          </a:solidFill>
          <a:ln w="38100">
            <a:solidFill>
              <a:schemeClr val="tx1"/>
            </a:solidFill>
            <a:miter lim="800000"/>
            <a:headEnd/>
            <a:tailEnd/>
          </a:ln>
        </p:spPr>
        <p:txBody>
          <a:bodyPr wrap="none" lIns="90488" tIns="44450" rIns="90488" bIns="44450" anchor="ctr"/>
          <a:lstStyle/>
          <a:p>
            <a:r>
              <a:rPr lang="en-US" sz="3000">
                <a:solidFill>
                  <a:schemeClr val="tx1"/>
                </a:solidFill>
                <a:latin typeface="Arial" charset="0"/>
              </a:rPr>
              <a:t>6%</a:t>
            </a:r>
          </a:p>
        </p:txBody>
      </p:sp>
      <p:sp>
        <p:nvSpPr>
          <p:cNvPr id="21511" name="Rectangle 7"/>
          <p:cNvSpPr>
            <a:spLocks noChangeArrowheads="1"/>
          </p:cNvSpPr>
          <p:nvPr/>
        </p:nvSpPr>
        <p:spPr bwMode="auto">
          <a:xfrm>
            <a:off x="1068388" y="3822700"/>
            <a:ext cx="2578100" cy="977900"/>
          </a:xfrm>
          <a:prstGeom prst="rect">
            <a:avLst/>
          </a:prstGeom>
          <a:solidFill>
            <a:srgbClr val="FFFFFF"/>
          </a:solidFill>
          <a:ln w="38100">
            <a:solidFill>
              <a:schemeClr val="tx1"/>
            </a:solidFill>
            <a:miter lim="800000"/>
            <a:headEnd/>
            <a:tailEnd/>
          </a:ln>
        </p:spPr>
        <p:txBody>
          <a:bodyPr wrap="none" lIns="90488" tIns="44450" rIns="90488" bIns="44450" anchor="ctr"/>
          <a:lstStyle/>
          <a:p>
            <a:r>
              <a:rPr lang="en-US" sz="3000">
                <a:solidFill>
                  <a:schemeClr val="tx1"/>
                </a:solidFill>
                <a:latin typeface="Arial" charset="0"/>
              </a:rPr>
              <a:t>8%</a:t>
            </a:r>
          </a:p>
        </p:txBody>
      </p:sp>
      <p:sp>
        <p:nvSpPr>
          <p:cNvPr id="21512" name="Rectangle 8"/>
          <p:cNvSpPr>
            <a:spLocks noChangeArrowheads="1"/>
          </p:cNvSpPr>
          <p:nvPr/>
        </p:nvSpPr>
        <p:spPr bwMode="auto">
          <a:xfrm>
            <a:off x="1068388" y="5118100"/>
            <a:ext cx="2578100" cy="977900"/>
          </a:xfrm>
          <a:prstGeom prst="rect">
            <a:avLst/>
          </a:prstGeom>
          <a:solidFill>
            <a:srgbClr val="FFFFFF"/>
          </a:solidFill>
          <a:ln w="38100">
            <a:solidFill>
              <a:schemeClr val="tx1"/>
            </a:solidFill>
            <a:miter lim="800000"/>
            <a:headEnd/>
            <a:tailEnd/>
          </a:ln>
        </p:spPr>
        <p:txBody>
          <a:bodyPr wrap="none" lIns="90488" tIns="44450" rIns="90488" bIns="44450" anchor="ctr"/>
          <a:lstStyle/>
          <a:p>
            <a:r>
              <a:rPr lang="en-US" sz="3000">
                <a:solidFill>
                  <a:schemeClr val="tx1"/>
                </a:solidFill>
                <a:latin typeface="Arial" charset="0"/>
              </a:rPr>
              <a:t>10%</a:t>
            </a:r>
          </a:p>
        </p:txBody>
      </p:sp>
      <p:sp>
        <p:nvSpPr>
          <p:cNvPr id="1248265" name="Rectangle 9"/>
          <p:cNvSpPr>
            <a:spLocks noChangeArrowheads="1"/>
          </p:cNvSpPr>
          <p:nvPr/>
        </p:nvSpPr>
        <p:spPr bwMode="auto">
          <a:xfrm>
            <a:off x="5716588" y="2603500"/>
            <a:ext cx="2578100" cy="977900"/>
          </a:xfrm>
          <a:prstGeom prst="rect">
            <a:avLst/>
          </a:prstGeom>
          <a:solidFill>
            <a:srgbClr val="FFFFFF"/>
          </a:solidFill>
          <a:ln w="38100">
            <a:solidFill>
              <a:schemeClr val="tx1"/>
            </a:solidFill>
            <a:miter lim="800000"/>
            <a:headEnd/>
            <a:tailEnd/>
          </a:ln>
        </p:spPr>
        <p:txBody>
          <a:bodyPr wrap="none" lIns="90488" tIns="44450" rIns="90488" bIns="44450" anchor="ctr"/>
          <a:lstStyle/>
          <a:p>
            <a:r>
              <a:rPr lang="en-US" sz="3000">
                <a:solidFill>
                  <a:schemeClr val="tx1"/>
                </a:solidFill>
                <a:latin typeface="Arial" charset="0"/>
              </a:rPr>
              <a:t>Premium</a:t>
            </a:r>
          </a:p>
        </p:txBody>
      </p:sp>
      <p:sp>
        <p:nvSpPr>
          <p:cNvPr id="1248266" name="Rectangle 10"/>
          <p:cNvSpPr>
            <a:spLocks noChangeArrowheads="1"/>
          </p:cNvSpPr>
          <p:nvPr/>
        </p:nvSpPr>
        <p:spPr bwMode="auto">
          <a:xfrm>
            <a:off x="5716588" y="3822700"/>
            <a:ext cx="2578100" cy="977900"/>
          </a:xfrm>
          <a:prstGeom prst="rect">
            <a:avLst/>
          </a:prstGeom>
          <a:solidFill>
            <a:srgbClr val="FFFFFF"/>
          </a:solidFill>
          <a:ln w="38100">
            <a:solidFill>
              <a:schemeClr val="tx1"/>
            </a:solidFill>
            <a:miter lim="800000"/>
            <a:headEnd/>
            <a:tailEnd/>
          </a:ln>
        </p:spPr>
        <p:txBody>
          <a:bodyPr wrap="none" lIns="90488" tIns="44450" rIns="90488" bIns="44450" anchor="ctr"/>
          <a:lstStyle/>
          <a:p>
            <a:r>
              <a:rPr lang="en-US" sz="3000">
                <a:solidFill>
                  <a:schemeClr val="tx1"/>
                </a:solidFill>
                <a:latin typeface="Arial" charset="0"/>
              </a:rPr>
              <a:t>Par Value</a:t>
            </a:r>
          </a:p>
        </p:txBody>
      </p:sp>
      <p:sp>
        <p:nvSpPr>
          <p:cNvPr id="1248267" name="Rectangle 11"/>
          <p:cNvSpPr>
            <a:spLocks noChangeArrowheads="1"/>
          </p:cNvSpPr>
          <p:nvPr/>
        </p:nvSpPr>
        <p:spPr bwMode="auto">
          <a:xfrm>
            <a:off x="5716588" y="5118100"/>
            <a:ext cx="2578100" cy="977900"/>
          </a:xfrm>
          <a:prstGeom prst="rect">
            <a:avLst/>
          </a:prstGeom>
          <a:solidFill>
            <a:srgbClr val="FFFFFF"/>
          </a:solidFill>
          <a:ln w="38100">
            <a:solidFill>
              <a:schemeClr val="tx1"/>
            </a:solidFill>
            <a:miter lim="800000"/>
            <a:headEnd/>
            <a:tailEnd/>
          </a:ln>
        </p:spPr>
        <p:txBody>
          <a:bodyPr wrap="none" lIns="90488" tIns="44450" rIns="90488" bIns="44450" anchor="ctr"/>
          <a:lstStyle/>
          <a:p>
            <a:r>
              <a:rPr lang="en-US" sz="3000">
                <a:solidFill>
                  <a:schemeClr val="tx1"/>
                </a:solidFill>
                <a:latin typeface="Arial" charset="0"/>
              </a:rPr>
              <a:t>Discount</a:t>
            </a:r>
          </a:p>
        </p:txBody>
      </p:sp>
      <p:sp>
        <p:nvSpPr>
          <p:cNvPr id="1248268" name="AutoShape 12"/>
          <p:cNvSpPr>
            <a:spLocks noChangeArrowheads="1"/>
          </p:cNvSpPr>
          <p:nvPr/>
        </p:nvSpPr>
        <p:spPr bwMode="auto">
          <a:xfrm>
            <a:off x="3887788" y="2832100"/>
            <a:ext cx="1282700" cy="444500"/>
          </a:xfrm>
          <a:prstGeom prst="rightArrow">
            <a:avLst>
              <a:gd name="adj1" fmla="val 50000"/>
              <a:gd name="adj2" fmla="val 144299"/>
            </a:avLst>
          </a:prstGeom>
          <a:solidFill>
            <a:srgbClr val="005B8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248269" name="AutoShape 13"/>
          <p:cNvSpPr>
            <a:spLocks noChangeArrowheads="1"/>
          </p:cNvSpPr>
          <p:nvPr/>
        </p:nvSpPr>
        <p:spPr bwMode="auto">
          <a:xfrm>
            <a:off x="3887788" y="4051300"/>
            <a:ext cx="1282700" cy="444500"/>
          </a:xfrm>
          <a:prstGeom prst="rightArrow">
            <a:avLst>
              <a:gd name="adj1" fmla="val 50000"/>
              <a:gd name="adj2" fmla="val 144299"/>
            </a:avLst>
          </a:prstGeom>
          <a:solidFill>
            <a:srgbClr val="005B8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248270" name="AutoShape 14"/>
          <p:cNvSpPr>
            <a:spLocks noChangeArrowheads="1"/>
          </p:cNvSpPr>
          <p:nvPr/>
        </p:nvSpPr>
        <p:spPr bwMode="auto">
          <a:xfrm>
            <a:off x="3887788" y="5346700"/>
            <a:ext cx="1282700" cy="444500"/>
          </a:xfrm>
          <a:prstGeom prst="rightArrow">
            <a:avLst>
              <a:gd name="adj1" fmla="val 50000"/>
              <a:gd name="adj2" fmla="val 144299"/>
            </a:avLst>
          </a:prstGeom>
          <a:solidFill>
            <a:srgbClr val="005B8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248274" name="Rectangle 18"/>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Bonds Payable</a:t>
            </a:r>
          </a:p>
        </p:txBody>
      </p:sp>
      <p:sp>
        <p:nvSpPr>
          <p:cNvPr id="21520" name="Text Box 19"/>
          <p:cNvSpPr txBox="1">
            <a:spLocks noChangeArrowheads="1"/>
          </p:cNvSpPr>
          <p:nvPr/>
        </p:nvSpPr>
        <p:spPr bwMode="auto">
          <a:xfrm>
            <a:off x="8382000" y="6445250"/>
            <a:ext cx="685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
        <p:nvSpPr>
          <p:cNvPr id="21521" name="Text Box 20"/>
          <p:cNvSpPr txBox="1">
            <a:spLocks noChangeArrowheads="1"/>
          </p:cNvSpPr>
          <p:nvPr/>
        </p:nvSpPr>
        <p:spPr bwMode="auto">
          <a:xfrm>
            <a:off x="914400" y="1157288"/>
            <a:ext cx="7391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600">
                <a:solidFill>
                  <a:srgbClr val="800000"/>
                </a:solidFill>
                <a:latin typeface="Arial" charset="0"/>
              </a:rPr>
              <a:t>Assume Stated Rate of 8%</a:t>
            </a:r>
          </a:p>
        </p:txBody>
      </p:sp>
    </p:spTree>
    <p:extLst>
      <p:ext uri="{BB962C8B-B14F-4D97-AF65-F5344CB8AC3E}">
        <p14:creationId xmlns:p14="http://schemas.microsoft.com/office/powerpoint/2010/main" val="3097856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8265"/>
                                        </p:tgtEl>
                                        <p:attrNameLst>
                                          <p:attrName>style.visibility</p:attrName>
                                        </p:attrNameLst>
                                      </p:cBhvr>
                                      <p:to>
                                        <p:strVal val="visible"/>
                                      </p:to>
                                    </p:set>
                                    <p:animEffect transition="in" filter="wipe(left)">
                                      <p:cBhvr>
                                        <p:cTn id="7" dur="500"/>
                                        <p:tgtEl>
                                          <p:spTgt spid="12482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8266"/>
                                        </p:tgtEl>
                                        <p:attrNameLst>
                                          <p:attrName>style.visibility</p:attrName>
                                        </p:attrNameLst>
                                      </p:cBhvr>
                                      <p:to>
                                        <p:strVal val="visible"/>
                                      </p:to>
                                    </p:set>
                                    <p:animEffect transition="in" filter="wipe(left)">
                                      <p:cBhvr>
                                        <p:cTn id="12" dur="500"/>
                                        <p:tgtEl>
                                          <p:spTgt spid="12482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8267"/>
                                        </p:tgtEl>
                                        <p:attrNameLst>
                                          <p:attrName>style.visibility</p:attrName>
                                        </p:attrNameLst>
                                      </p:cBhvr>
                                      <p:to>
                                        <p:strVal val="visible"/>
                                      </p:to>
                                    </p:set>
                                    <p:animEffect transition="in" filter="wipe(left)">
                                      <p:cBhvr>
                                        <p:cTn id="17" dur="500"/>
                                        <p:tgtEl>
                                          <p:spTgt spid="1248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65" grpId="0" animBg="1" autoUpdateAnimBg="0"/>
      <p:bldP spid="1248266" grpId="0" animBg="1" autoUpdateAnimBg="0"/>
      <p:bldP spid="1248267"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09600" y="1371600"/>
            <a:ext cx="80772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0000"/>
              </a:spcBef>
              <a:buSzPct val="80000"/>
            </a:pPr>
            <a:r>
              <a:rPr lang="en-US" sz="2200">
                <a:solidFill>
                  <a:srgbClr val="800000"/>
                </a:solidFill>
                <a:latin typeface="Arial" charset="0"/>
              </a:rPr>
              <a:t>Illustration: </a:t>
            </a:r>
            <a:r>
              <a:rPr lang="en-US" sz="2200" b="0">
                <a:latin typeface="Arial" charset="0"/>
              </a:rPr>
              <a:t>Santos Company issues $100,000 in bonds dated January 1, 2011, due in five years with 9 percent interest payable annually on January 1. At the time of issue, the market rate for such bonds is 9 percent.</a:t>
            </a:r>
          </a:p>
        </p:txBody>
      </p:sp>
      <p:sp>
        <p:nvSpPr>
          <p:cNvPr id="22531" name="Text Box 4"/>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Describe the accounting valuation for bonds at date of issuance.</a:t>
            </a:r>
          </a:p>
        </p:txBody>
      </p:sp>
      <p:sp>
        <p:nvSpPr>
          <p:cNvPr id="1317894" name="Rectangle 6"/>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Bonds Issued at Par</a:t>
            </a:r>
          </a:p>
        </p:txBody>
      </p:sp>
      <p:pic>
        <p:nvPicPr>
          <p:cNvPr id="2253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3532188"/>
            <a:ext cx="8177212"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22534" name="Rectangle 18"/>
          <p:cNvSpPr>
            <a:spLocks noChangeArrowheads="1"/>
          </p:cNvSpPr>
          <p:nvPr/>
        </p:nvSpPr>
        <p:spPr bwMode="auto">
          <a:xfrm>
            <a:off x="7451725" y="3230563"/>
            <a:ext cx="1311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p>
            <a:pPr algn="r"/>
            <a:r>
              <a:rPr lang="en-US" sz="1200">
                <a:solidFill>
                  <a:srgbClr val="CC0000"/>
                </a:solidFill>
                <a:latin typeface="Arial" charset="0"/>
              </a:rPr>
              <a:t>Illustration 14-1</a:t>
            </a:r>
          </a:p>
        </p:txBody>
      </p:sp>
    </p:spTree>
    <p:extLst>
      <p:ext uri="{BB962C8B-B14F-4D97-AF65-F5344CB8AC3E}">
        <p14:creationId xmlns:p14="http://schemas.microsoft.com/office/powerpoint/2010/main" val="3111478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1627188"/>
            <a:ext cx="8177212"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23555" name="Rectangle 6"/>
          <p:cNvSpPr>
            <a:spLocks noChangeArrowheads="1"/>
          </p:cNvSpPr>
          <p:nvPr/>
        </p:nvSpPr>
        <p:spPr bwMode="auto">
          <a:xfrm>
            <a:off x="7451725" y="1325563"/>
            <a:ext cx="1311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p>
            <a:pPr algn="r"/>
            <a:r>
              <a:rPr lang="en-US" sz="1200">
                <a:solidFill>
                  <a:srgbClr val="CC0000"/>
                </a:solidFill>
                <a:latin typeface="Arial" charset="0"/>
              </a:rPr>
              <a:t>Illustration 14-1</a:t>
            </a:r>
          </a:p>
        </p:txBody>
      </p:sp>
      <p:sp>
        <p:nvSpPr>
          <p:cNvPr id="23556"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Describe the accounting valuation for bonds at date of issuance.</a:t>
            </a:r>
          </a:p>
        </p:txBody>
      </p:sp>
      <p:sp>
        <p:nvSpPr>
          <p:cNvPr id="1404932"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Bonds Issued at Par</a:t>
            </a:r>
          </a:p>
        </p:txBody>
      </p:sp>
      <p:pic>
        <p:nvPicPr>
          <p:cNvPr id="2355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267200"/>
            <a:ext cx="74390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1404936" name="Rectangle 8"/>
          <p:cNvSpPr>
            <a:spLocks noChangeArrowheads="1"/>
          </p:cNvSpPr>
          <p:nvPr/>
        </p:nvSpPr>
        <p:spPr bwMode="auto">
          <a:xfrm>
            <a:off x="1752600" y="4648200"/>
            <a:ext cx="5867400" cy="3048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404937" name="Rectangle 9"/>
          <p:cNvSpPr>
            <a:spLocks noChangeArrowheads="1"/>
          </p:cNvSpPr>
          <p:nvPr/>
        </p:nvSpPr>
        <p:spPr bwMode="auto">
          <a:xfrm>
            <a:off x="1752600" y="5257800"/>
            <a:ext cx="5867400" cy="3048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404938" name="Rectangle 10"/>
          <p:cNvSpPr>
            <a:spLocks noChangeArrowheads="1"/>
          </p:cNvSpPr>
          <p:nvPr/>
        </p:nvSpPr>
        <p:spPr bwMode="auto">
          <a:xfrm>
            <a:off x="6172200" y="5562600"/>
            <a:ext cx="1447800" cy="3048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3562" name="Rectangle 11"/>
          <p:cNvSpPr>
            <a:spLocks noChangeArrowheads="1"/>
          </p:cNvSpPr>
          <p:nvPr/>
        </p:nvSpPr>
        <p:spPr bwMode="auto">
          <a:xfrm>
            <a:off x="7467600" y="3962400"/>
            <a:ext cx="1311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p>
            <a:pPr algn="r"/>
            <a:r>
              <a:rPr lang="en-US" sz="1200">
                <a:solidFill>
                  <a:srgbClr val="CC0000"/>
                </a:solidFill>
                <a:latin typeface="Arial" charset="0"/>
              </a:rPr>
              <a:t>Illustration 14-2</a:t>
            </a:r>
          </a:p>
        </p:txBody>
      </p:sp>
    </p:spTree>
    <p:extLst>
      <p:ext uri="{BB962C8B-B14F-4D97-AF65-F5344CB8AC3E}">
        <p14:creationId xmlns:p14="http://schemas.microsoft.com/office/powerpoint/2010/main" val="10015522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404936"/>
                                        </p:tgtEl>
                                      </p:cBhvr>
                                    </p:animEffect>
                                    <p:set>
                                      <p:cBhvr>
                                        <p:cTn id="7" dur="1" fill="hold">
                                          <p:stCondLst>
                                            <p:cond delay="499"/>
                                          </p:stCondLst>
                                        </p:cTn>
                                        <p:tgtEl>
                                          <p:spTgt spid="140493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404937"/>
                                        </p:tgtEl>
                                      </p:cBhvr>
                                    </p:animEffect>
                                    <p:set>
                                      <p:cBhvr>
                                        <p:cTn id="12" dur="1" fill="hold">
                                          <p:stCondLst>
                                            <p:cond delay="499"/>
                                          </p:stCondLst>
                                        </p:cTn>
                                        <p:tgtEl>
                                          <p:spTgt spid="140493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404938"/>
                                        </p:tgtEl>
                                      </p:cBhvr>
                                    </p:animEffect>
                                    <p:set>
                                      <p:cBhvr>
                                        <p:cTn id="17" dur="1" fill="hold">
                                          <p:stCondLst>
                                            <p:cond delay="499"/>
                                          </p:stCondLst>
                                        </p:cTn>
                                        <p:tgtEl>
                                          <p:spTgt spid="14049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4936" grpId="0" animBg="1"/>
      <p:bldP spid="1404937" grpId="0" animBg="1"/>
      <p:bldP spid="14049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09600" y="1312863"/>
            <a:ext cx="8153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0000"/>
              </a:spcBef>
              <a:buSzPct val="80000"/>
            </a:pPr>
            <a:r>
              <a:rPr lang="en-US" sz="2100">
                <a:solidFill>
                  <a:srgbClr val="800000"/>
                </a:solidFill>
                <a:latin typeface="Arial" charset="0"/>
              </a:rPr>
              <a:t>Journal entry</a:t>
            </a:r>
            <a:r>
              <a:rPr lang="en-US" sz="2100" b="0">
                <a:latin typeface="Arial" charset="0"/>
              </a:rPr>
              <a:t> on date of issue, Jan. 1, 2011.</a:t>
            </a:r>
          </a:p>
        </p:txBody>
      </p:sp>
      <p:sp>
        <p:nvSpPr>
          <p:cNvPr id="1260548"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Bonds Issued at Par</a:t>
            </a:r>
          </a:p>
        </p:txBody>
      </p:sp>
      <p:sp>
        <p:nvSpPr>
          <p:cNvPr id="1260553" name="Text Box 9"/>
          <p:cNvSpPr txBox="1">
            <a:spLocks noChangeArrowheads="1"/>
          </p:cNvSpPr>
          <p:nvPr/>
        </p:nvSpPr>
        <p:spPr bwMode="auto">
          <a:xfrm>
            <a:off x="609600" y="1909763"/>
            <a:ext cx="80772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457200" algn="l"/>
                <a:tab pos="1028700" algn="l"/>
                <a:tab pos="5829300" algn="r"/>
                <a:tab pos="7086600" algn="r"/>
              </a:tabLst>
              <a:defRPr b="1">
                <a:solidFill>
                  <a:schemeClr val="folHlink"/>
                </a:solidFill>
                <a:latin typeface="Comic Sans MS" pitchFamily="66" charset="0"/>
              </a:defRPr>
            </a:lvl1pPr>
            <a:lvl2pPr marL="742950" indent="-285750">
              <a:tabLst>
                <a:tab pos="457200" algn="l"/>
                <a:tab pos="1028700" algn="l"/>
                <a:tab pos="5829300" algn="r"/>
                <a:tab pos="7086600" algn="r"/>
              </a:tabLst>
              <a:defRPr b="1">
                <a:solidFill>
                  <a:schemeClr val="folHlink"/>
                </a:solidFill>
                <a:latin typeface="Comic Sans MS" pitchFamily="66" charset="0"/>
              </a:defRPr>
            </a:lvl2pPr>
            <a:lvl3pPr marL="1143000" indent="-228600">
              <a:tabLst>
                <a:tab pos="457200" algn="l"/>
                <a:tab pos="1028700" algn="l"/>
                <a:tab pos="5829300" algn="r"/>
                <a:tab pos="7086600" algn="r"/>
              </a:tabLst>
              <a:defRPr b="1">
                <a:solidFill>
                  <a:schemeClr val="folHlink"/>
                </a:solidFill>
                <a:latin typeface="Comic Sans MS" pitchFamily="66" charset="0"/>
              </a:defRPr>
            </a:lvl3pPr>
            <a:lvl4pPr marL="1600200" indent="-228600">
              <a:tabLst>
                <a:tab pos="457200" algn="l"/>
                <a:tab pos="1028700" algn="l"/>
                <a:tab pos="5829300" algn="r"/>
                <a:tab pos="7086600" algn="r"/>
              </a:tabLst>
              <a:defRPr b="1">
                <a:solidFill>
                  <a:schemeClr val="folHlink"/>
                </a:solidFill>
                <a:latin typeface="Comic Sans MS" pitchFamily="66" charset="0"/>
              </a:defRPr>
            </a:lvl4pPr>
            <a:lvl5pPr marL="2057400" indent="-228600">
              <a:tabLst>
                <a:tab pos="457200" algn="l"/>
                <a:tab pos="1028700" algn="l"/>
                <a:tab pos="5829300" algn="r"/>
                <a:tab pos="70866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9pPr>
          </a:lstStyle>
          <a:p>
            <a:pPr algn="l">
              <a:lnSpc>
                <a:spcPct val="115000"/>
              </a:lnSpc>
              <a:spcBef>
                <a:spcPct val="50000"/>
              </a:spcBef>
            </a:pPr>
            <a:r>
              <a:rPr lang="en-US" sz="2100" b="0">
                <a:solidFill>
                  <a:schemeClr val="tx1"/>
                </a:solidFill>
                <a:latin typeface="Arial" charset="0"/>
                <a:cs typeface="Arial" charset="0"/>
              </a:rPr>
              <a:t>	Cash  	100,000</a:t>
            </a:r>
          </a:p>
          <a:p>
            <a:pPr algn="l">
              <a:lnSpc>
                <a:spcPct val="115000"/>
              </a:lnSpc>
              <a:spcBef>
                <a:spcPct val="30000"/>
              </a:spcBef>
            </a:pPr>
            <a:r>
              <a:rPr lang="en-US" sz="2100" b="0">
                <a:solidFill>
                  <a:schemeClr val="tx1"/>
                </a:solidFill>
                <a:latin typeface="Arial" charset="0"/>
                <a:cs typeface="Arial" charset="0"/>
              </a:rPr>
              <a:t>		Bonds payable		100,000</a:t>
            </a:r>
          </a:p>
        </p:txBody>
      </p:sp>
      <p:sp>
        <p:nvSpPr>
          <p:cNvPr id="24581" name="Text Box 11"/>
          <p:cNvSpPr txBox="1">
            <a:spLocks noChangeArrowheads="1"/>
          </p:cNvSpPr>
          <p:nvPr/>
        </p:nvSpPr>
        <p:spPr bwMode="auto">
          <a:xfrm>
            <a:off x="609600" y="3124200"/>
            <a:ext cx="8153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0000"/>
              </a:spcBef>
              <a:buSzPct val="80000"/>
            </a:pPr>
            <a:r>
              <a:rPr lang="en-US" sz="2100">
                <a:solidFill>
                  <a:srgbClr val="800000"/>
                </a:solidFill>
                <a:latin typeface="Arial" charset="0"/>
              </a:rPr>
              <a:t>Journal entry</a:t>
            </a:r>
            <a:r>
              <a:rPr lang="en-US" sz="2100" b="0">
                <a:latin typeface="Arial" charset="0"/>
              </a:rPr>
              <a:t> to record accrued interest at Dec. 31, 2011.</a:t>
            </a:r>
          </a:p>
        </p:txBody>
      </p:sp>
      <p:sp>
        <p:nvSpPr>
          <p:cNvPr id="1260556" name="Text Box 12"/>
          <p:cNvSpPr txBox="1">
            <a:spLocks noChangeArrowheads="1"/>
          </p:cNvSpPr>
          <p:nvPr/>
        </p:nvSpPr>
        <p:spPr bwMode="auto">
          <a:xfrm>
            <a:off x="609600" y="3721100"/>
            <a:ext cx="80772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457200" algn="l"/>
                <a:tab pos="1028700" algn="l"/>
                <a:tab pos="5829300" algn="r"/>
                <a:tab pos="7086600" algn="r"/>
              </a:tabLst>
              <a:defRPr b="1">
                <a:solidFill>
                  <a:schemeClr val="folHlink"/>
                </a:solidFill>
                <a:latin typeface="Comic Sans MS" pitchFamily="66" charset="0"/>
              </a:defRPr>
            </a:lvl1pPr>
            <a:lvl2pPr marL="742950" indent="-285750">
              <a:tabLst>
                <a:tab pos="457200" algn="l"/>
                <a:tab pos="1028700" algn="l"/>
                <a:tab pos="5829300" algn="r"/>
                <a:tab pos="7086600" algn="r"/>
              </a:tabLst>
              <a:defRPr b="1">
                <a:solidFill>
                  <a:schemeClr val="folHlink"/>
                </a:solidFill>
                <a:latin typeface="Comic Sans MS" pitchFamily="66" charset="0"/>
              </a:defRPr>
            </a:lvl2pPr>
            <a:lvl3pPr marL="1143000" indent="-228600">
              <a:tabLst>
                <a:tab pos="457200" algn="l"/>
                <a:tab pos="1028700" algn="l"/>
                <a:tab pos="5829300" algn="r"/>
                <a:tab pos="7086600" algn="r"/>
              </a:tabLst>
              <a:defRPr b="1">
                <a:solidFill>
                  <a:schemeClr val="folHlink"/>
                </a:solidFill>
                <a:latin typeface="Comic Sans MS" pitchFamily="66" charset="0"/>
              </a:defRPr>
            </a:lvl3pPr>
            <a:lvl4pPr marL="1600200" indent="-228600">
              <a:tabLst>
                <a:tab pos="457200" algn="l"/>
                <a:tab pos="1028700" algn="l"/>
                <a:tab pos="5829300" algn="r"/>
                <a:tab pos="7086600" algn="r"/>
              </a:tabLst>
              <a:defRPr b="1">
                <a:solidFill>
                  <a:schemeClr val="folHlink"/>
                </a:solidFill>
                <a:latin typeface="Comic Sans MS" pitchFamily="66" charset="0"/>
              </a:defRPr>
            </a:lvl4pPr>
            <a:lvl5pPr marL="2057400" indent="-228600">
              <a:tabLst>
                <a:tab pos="457200" algn="l"/>
                <a:tab pos="1028700" algn="l"/>
                <a:tab pos="5829300" algn="r"/>
                <a:tab pos="70866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9pPr>
          </a:lstStyle>
          <a:p>
            <a:pPr algn="l">
              <a:lnSpc>
                <a:spcPct val="115000"/>
              </a:lnSpc>
              <a:spcBef>
                <a:spcPct val="50000"/>
              </a:spcBef>
            </a:pPr>
            <a:r>
              <a:rPr lang="en-US" sz="2100" b="0">
                <a:solidFill>
                  <a:schemeClr val="tx1"/>
                </a:solidFill>
                <a:latin typeface="Arial" charset="0"/>
                <a:cs typeface="Arial" charset="0"/>
              </a:rPr>
              <a:t>	Bond interest expense 	9,000</a:t>
            </a:r>
          </a:p>
          <a:p>
            <a:pPr algn="l">
              <a:lnSpc>
                <a:spcPct val="115000"/>
              </a:lnSpc>
              <a:spcBef>
                <a:spcPct val="30000"/>
              </a:spcBef>
            </a:pPr>
            <a:r>
              <a:rPr lang="en-US" sz="2100" b="0">
                <a:solidFill>
                  <a:schemeClr val="tx1"/>
                </a:solidFill>
                <a:latin typeface="Arial" charset="0"/>
                <a:cs typeface="Arial" charset="0"/>
              </a:rPr>
              <a:t>		Bond interest payable		9,000</a:t>
            </a:r>
          </a:p>
        </p:txBody>
      </p:sp>
      <p:sp>
        <p:nvSpPr>
          <p:cNvPr id="24583" name="Text Box 15"/>
          <p:cNvSpPr txBox="1">
            <a:spLocks noChangeArrowheads="1"/>
          </p:cNvSpPr>
          <p:nvPr/>
        </p:nvSpPr>
        <p:spPr bwMode="auto">
          <a:xfrm>
            <a:off x="609600" y="4876800"/>
            <a:ext cx="8153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0000"/>
              </a:spcBef>
              <a:buSzPct val="80000"/>
            </a:pPr>
            <a:r>
              <a:rPr lang="en-US" sz="2100">
                <a:solidFill>
                  <a:srgbClr val="800000"/>
                </a:solidFill>
                <a:latin typeface="Arial" charset="0"/>
              </a:rPr>
              <a:t>Journal entry</a:t>
            </a:r>
            <a:r>
              <a:rPr lang="en-US" sz="2100" b="0">
                <a:latin typeface="Arial" charset="0"/>
              </a:rPr>
              <a:t> to record first payment on Jan. 1, 2012.</a:t>
            </a:r>
          </a:p>
        </p:txBody>
      </p:sp>
      <p:sp>
        <p:nvSpPr>
          <p:cNvPr id="1260560" name="Text Box 16"/>
          <p:cNvSpPr txBox="1">
            <a:spLocks noChangeArrowheads="1"/>
          </p:cNvSpPr>
          <p:nvPr/>
        </p:nvSpPr>
        <p:spPr bwMode="auto">
          <a:xfrm>
            <a:off x="609600" y="5473700"/>
            <a:ext cx="80772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457200" algn="l"/>
                <a:tab pos="1028700" algn="l"/>
                <a:tab pos="5829300" algn="r"/>
                <a:tab pos="7086600" algn="r"/>
              </a:tabLst>
              <a:defRPr b="1">
                <a:solidFill>
                  <a:schemeClr val="folHlink"/>
                </a:solidFill>
                <a:latin typeface="Comic Sans MS" pitchFamily="66" charset="0"/>
              </a:defRPr>
            </a:lvl1pPr>
            <a:lvl2pPr marL="742950" indent="-285750">
              <a:tabLst>
                <a:tab pos="457200" algn="l"/>
                <a:tab pos="1028700" algn="l"/>
                <a:tab pos="5829300" algn="r"/>
                <a:tab pos="7086600" algn="r"/>
              </a:tabLst>
              <a:defRPr b="1">
                <a:solidFill>
                  <a:schemeClr val="folHlink"/>
                </a:solidFill>
                <a:latin typeface="Comic Sans MS" pitchFamily="66" charset="0"/>
              </a:defRPr>
            </a:lvl2pPr>
            <a:lvl3pPr marL="1143000" indent="-228600">
              <a:tabLst>
                <a:tab pos="457200" algn="l"/>
                <a:tab pos="1028700" algn="l"/>
                <a:tab pos="5829300" algn="r"/>
                <a:tab pos="7086600" algn="r"/>
              </a:tabLst>
              <a:defRPr b="1">
                <a:solidFill>
                  <a:schemeClr val="folHlink"/>
                </a:solidFill>
                <a:latin typeface="Comic Sans MS" pitchFamily="66" charset="0"/>
              </a:defRPr>
            </a:lvl3pPr>
            <a:lvl4pPr marL="1600200" indent="-228600">
              <a:tabLst>
                <a:tab pos="457200" algn="l"/>
                <a:tab pos="1028700" algn="l"/>
                <a:tab pos="5829300" algn="r"/>
                <a:tab pos="7086600" algn="r"/>
              </a:tabLst>
              <a:defRPr b="1">
                <a:solidFill>
                  <a:schemeClr val="folHlink"/>
                </a:solidFill>
                <a:latin typeface="Comic Sans MS" pitchFamily="66" charset="0"/>
              </a:defRPr>
            </a:lvl4pPr>
            <a:lvl5pPr marL="2057400" indent="-228600">
              <a:tabLst>
                <a:tab pos="457200" algn="l"/>
                <a:tab pos="1028700" algn="l"/>
                <a:tab pos="5829300" algn="r"/>
                <a:tab pos="70866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9pPr>
          </a:lstStyle>
          <a:p>
            <a:pPr algn="l">
              <a:lnSpc>
                <a:spcPct val="115000"/>
              </a:lnSpc>
              <a:spcBef>
                <a:spcPct val="50000"/>
              </a:spcBef>
            </a:pPr>
            <a:r>
              <a:rPr lang="en-US" sz="2100" b="0">
                <a:solidFill>
                  <a:schemeClr val="tx1"/>
                </a:solidFill>
                <a:latin typeface="Arial" charset="0"/>
                <a:cs typeface="Arial" charset="0"/>
              </a:rPr>
              <a:t>	Bond interest payable 	9,000</a:t>
            </a:r>
          </a:p>
          <a:p>
            <a:pPr algn="l">
              <a:lnSpc>
                <a:spcPct val="115000"/>
              </a:lnSpc>
              <a:spcBef>
                <a:spcPct val="30000"/>
              </a:spcBef>
            </a:pPr>
            <a:r>
              <a:rPr lang="en-US" sz="2100" b="0">
                <a:solidFill>
                  <a:schemeClr val="tx1"/>
                </a:solidFill>
                <a:latin typeface="Arial" charset="0"/>
                <a:cs typeface="Arial" charset="0"/>
              </a:rPr>
              <a:t>		Cash		9,000</a:t>
            </a:r>
          </a:p>
        </p:txBody>
      </p:sp>
      <p:sp>
        <p:nvSpPr>
          <p:cNvPr id="24585" name="Text Box 17"/>
          <p:cNvSpPr txBox="1">
            <a:spLocks noChangeArrowheads="1"/>
          </p:cNvSpPr>
          <p:nvPr/>
        </p:nvSpPr>
        <p:spPr bwMode="auto">
          <a:xfrm>
            <a:off x="8382000" y="6445250"/>
            <a:ext cx="685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Tree>
    <p:extLst>
      <p:ext uri="{BB962C8B-B14F-4D97-AF65-F5344CB8AC3E}">
        <p14:creationId xmlns:p14="http://schemas.microsoft.com/office/powerpoint/2010/main" val="12104122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0553">
                                            <p:txEl>
                                              <p:pRg st="0" end="0"/>
                                            </p:txEl>
                                          </p:spTgt>
                                        </p:tgtEl>
                                        <p:attrNameLst>
                                          <p:attrName>style.visibility</p:attrName>
                                        </p:attrNameLst>
                                      </p:cBhvr>
                                      <p:to>
                                        <p:strVal val="visible"/>
                                      </p:to>
                                    </p:set>
                                    <p:animEffect transition="in" filter="wipe(left)">
                                      <p:cBhvr>
                                        <p:cTn id="7" dur="500"/>
                                        <p:tgtEl>
                                          <p:spTgt spid="12605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0553">
                                            <p:txEl>
                                              <p:pRg st="1" end="1"/>
                                            </p:txEl>
                                          </p:spTgt>
                                        </p:tgtEl>
                                        <p:attrNameLst>
                                          <p:attrName>style.visibility</p:attrName>
                                        </p:attrNameLst>
                                      </p:cBhvr>
                                      <p:to>
                                        <p:strVal val="visible"/>
                                      </p:to>
                                    </p:set>
                                    <p:animEffect transition="in" filter="wipe(left)">
                                      <p:cBhvr>
                                        <p:cTn id="12" dur="500"/>
                                        <p:tgtEl>
                                          <p:spTgt spid="12605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60556">
                                            <p:txEl>
                                              <p:pRg st="0" end="0"/>
                                            </p:txEl>
                                          </p:spTgt>
                                        </p:tgtEl>
                                        <p:attrNameLst>
                                          <p:attrName>style.visibility</p:attrName>
                                        </p:attrNameLst>
                                      </p:cBhvr>
                                      <p:to>
                                        <p:strVal val="visible"/>
                                      </p:to>
                                    </p:set>
                                    <p:animEffect transition="in" filter="wipe(left)">
                                      <p:cBhvr>
                                        <p:cTn id="17" dur="500"/>
                                        <p:tgtEl>
                                          <p:spTgt spid="126055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60556">
                                            <p:txEl>
                                              <p:pRg st="1" end="1"/>
                                            </p:txEl>
                                          </p:spTgt>
                                        </p:tgtEl>
                                        <p:attrNameLst>
                                          <p:attrName>style.visibility</p:attrName>
                                        </p:attrNameLst>
                                      </p:cBhvr>
                                      <p:to>
                                        <p:strVal val="visible"/>
                                      </p:to>
                                    </p:set>
                                    <p:animEffect transition="in" filter="wipe(left)">
                                      <p:cBhvr>
                                        <p:cTn id="22" dur="500"/>
                                        <p:tgtEl>
                                          <p:spTgt spid="126055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60560">
                                            <p:txEl>
                                              <p:pRg st="0" end="0"/>
                                            </p:txEl>
                                          </p:spTgt>
                                        </p:tgtEl>
                                        <p:attrNameLst>
                                          <p:attrName>style.visibility</p:attrName>
                                        </p:attrNameLst>
                                      </p:cBhvr>
                                      <p:to>
                                        <p:strVal val="visible"/>
                                      </p:to>
                                    </p:set>
                                    <p:animEffect transition="in" filter="wipe(left)">
                                      <p:cBhvr>
                                        <p:cTn id="27" dur="500"/>
                                        <p:tgtEl>
                                          <p:spTgt spid="126056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60560">
                                            <p:txEl>
                                              <p:pRg st="1" end="1"/>
                                            </p:txEl>
                                          </p:spTgt>
                                        </p:tgtEl>
                                        <p:attrNameLst>
                                          <p:attrName>style.visibility</p:attrName>
                                        </p:attrNameLst>
                                      </p:cBhvr>
                                      <p:to>
                                        <p:strVal val="visible"/>
                                      </p:to>
                                    </p:set>
                                    <p:animEffect transition="in" filter="wipe(left)">
                                      <p:cBhvr>
                                        <p:cTn id="32" dur="500"/>
                                        <p:tgtEl>
                                          <p:spTgt spid="12605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53" grpId="0" build="p"/>
      <p:bldP spid="1260556" grpId="0" build="p"/>
      <p:bldP spid="126056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09600" y="1371600"/>
            <a:ext cx="80772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0000"/>
              </a:spcBef>
              <a:buSzPct val="80000"/>
            </a:pPr>
            <a:r>
              <a:rPr lang="en-US" sz="2200">
                <a:solidFill>
                  <a:srgbClr val="800000"/>
                </a:solidFill>
                <a:latin typeface="Arial" charset="0"/>
              </a:rPr>
              <a:t>Illustration:  Assuming now that Santos</a:t>
            </a:r>
            <a:r>
              <a:rPr lang="en-US" sz="2200" b="0">
                <a:latin typeface="Arial" charset="0"/>
              </a:rPr>
              <a:t> issues $100,000 in bonds, due in five years with 9 percent interest payable annually at year-end. At the time of issue, the market rate for such bonds is 11 percent.</a:t>
            </a:r>
          </a:p>
        </p:txBody>
      </p:sp>
      <p:sp>
        <p:nvSpPr>
          <p:cNvPr id="25603"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Describe the accounting valuation for bonds at date of issuance.</a:t>
            </a:r>
          </a:p>
        </p:txBody>
      </p:sp>
      <p:sp>
        <p:nvSpPr>
          <p:cNvPr id="1406980"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Bonds Issued at a Discount</a:t>
            </a:r>
          </a:p>
        </p:txBody>
      </p:sp>
      <p:sp>
        <p:nvSpPr>
          <p:cNvPr id="25605" name="Rectangle 6"/>
          <p:cNvSpPr>
            <a:spLocks noChangeArrowheads="1"/>
          </p:cNvSpPr>
          <p:nvPr/>
        </p:nvSpPr>
        <p:spPr bwMode="auto">
          <a:xfrm>
            <a:off x="7451725" y="3154363"/>
            <a:ext cx="1311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p>
            <a:pPr algn="r"/>
            <a:r>
              <a:rPr lang="en-US" sz="1200">
                <a:solidFill>
                  <a:srgbClr val="CC0000"/>
                </a:solidFill>
                <a:latin typeface="Arial" charset="0"/>
              </a:rPr>
              <a:t>Illustration 14-3</a:t>
            </a:r>
          </a:p>
        </p:txBody>
      </p:sp>
      <p:pic>
        <p:nvPicPr>
          <p:cNvPr id="2560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52813"/>
            <a:ext cx="81534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Tree>
    <p:extLst>
      <p:ext uri="{BB962C8B-B14F-4D97-AF65-F5344CB8AC3E}">
        <p14:creationId xmlns:p14="http://schemas.microsoft.com/office/powerpoint/2010/main" val="3580141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2849563"/>
          </a:xfrm>
        </p:spPr>
        <p:txBody>
          <a:bodyPr/>
          <a:lstStyle/>
          <a:p>
            <a:pPr marL="0" indent="0" algn="ctr">
              <a:buNone/>
            </a:pPr>
            <a:r>
              <a:rPr lang="en-US" dirty="0" err="1">
                <a:solidFill>
                  <a:srgbClr val="002060"/>
                </a:solidFill>
              </a:rPr>
              <a:t>Mahasiswa</a:t>
            </a:r>
            <a:r>
              <a:rPr lang="en-US" dirty="0">
                <a:solidFill>
                  <a:srgbClr val="002060"/>
                </a:solidFill>
              </a:rPr>
              <a:t> </a:t>
            </a:r>
            <a:r>
              <a:rPr lang="en-US" dirty="0" err="1">
                <a:solidFill>
                  <a:srgbClr val="002060"/>
                </a:solidFill>
              </a:rPr>
              <a:t>mampu</a:t>
            </a:r>
            <a:r>
              <a:rPr lang="en-US" dirty="0">
                <a:solidFill>
                  <a:srgbClr val="002060"/>
                </a:solidFill>
              </a:rPr>
              <a:t> </a:t>
            </a:r>
            <a:r>
              <a:rPr lang="en-US" dirty="0" err="1">
                <a:solidFill>
                  <a:srgbClr val="002060"/>
                </a:solidFill>
              </a:rPr>
              <a:t>menganalisis</a:t>
            </a:r>
            <a:r>
              <a:rPr lang="en-US" dirty="0">
                <a:solidFill>
                  <a:srgbClr val="002060"/>
                </a:solidFill>
              </a:rPr>
              <a:t> </a:t>
            </a:r>
            <a:r>
              <a:rPr lang="en-US" dirty="0" err="1">
                <a:solidFill>
                  <a:srgbClr val="002060"/>
                </a:solidFill>
              </a:rPr>
              <a:t>pemrosesan</a:t>
            </a:r>
            <a:r>
              <a:rPr lang="en-US" dirty="0">
                <a:solidFill>
                  <a:srgbClr val="002060"/>
                </a:solidFill>
              </a:rPr>
              <a:t> </a:t>
            </a:r>
            <a:r>
              <a:rPr lang="en-US" dirty="0" err="1">
                <a:solidFill>
                  <a:srgbClr val="002060"/>
                </a:solidFill>
              </a:rPr>
              <a:t>secara</a:t>
            </a:r>
            <a:r>
              <a:rPr lang="en-US" dirty="0">
                <a:solidFill>
                  <a:srgbClr val="002060"/>
                </a:solidFill>
              </a:rPr>
              <a:t> </a:t>
            </a:r>
            <a:r>
              <a:rPr lang="en-US" dirty="0" err="1">
                <a:solidFill>
                  <a:srgbClr val="002060"/>
                </a:solidFill>
              </a:rPr>
              <a:t>akuntansi</a:t>
            </a:r>
            <a:r>
              <a:rPr lang="en-US" dirty="0">
                <a:solidFill>
                  <a:srgbClr val="002060"/>
                </a:solidFill>
              </a:rPr>
              <a:t> </a:t>
            </a:r>
            <a:r>
              <a:rPr lang="en-US" dirty="0" err="1">
                <a:solidFill>
                  <a:srgbClr val="002060"/>
                </a:solidFill>
              </a:rPr>
              <a:t>mengenai</a:t>
            </a:r>
            <a:r>
              <a:rPr lang="en-US" dirty="0">
                <a:solidFill>
                  <a:srgbClr val="002060"/>
                </a:solidFill>
              </a:rPr>
              <a:t> </a:t>
            </a:r>
            <a:r>
              <a:rPr lang="en-US" dirty="0" err="1">
                <a:solidFill>
                  <a:srgbClr val="002060"/>
                </a:solidFill>
              </a:rPr>
              <a:t>kontinjensi</a:t>
            </a:r>
            <a:endParaRPr lang="en-US" dirty="0">
              <a:solidFill>
                <a:srgbClr val="002060"/>
              </a:solidFill>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
        <p:nvSpPr>
          <p:cNvPr id="7" name="Title 6"/>
          <p:cNvSpPr>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2060"/>
                </a:solidFill>
              </a:rPr>
              <a:t>KEMAMPUAN AKHIR YANG DIHARAPKAN</a:t>
            </a:r>
            <a:endParaRPr lang="en-US" sz="2800" b="1" dirty="0">
              <a:solidFill>
                <a:srgbClr val="002060"/>
              </a:solidFill>
            </a:endParaRPr>
          </a:p>
        </p:txBody>
      </p:sp>
    </p:spTree>
    <p:extLst>
      <p:ext uri="{BB962C8B-B14F-4D97-AF65-F5344CB8AC3E}">
        <p14:creationId xmlns:p14="http://schemas.microsoft.com/office/powerpoint/2010/main" val="351497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222750"/>
            <a:ext cx="74676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26627" name="Rectangle 3"/>
          <p:cNvSpPr>
            <a:spLocks noChangeArrowheads="1"/>
          </p:cNvSpPr>
          <p:nvPr/>
        </p:nvSpPr>
        <p:spPr bwMode="auto">
          <a:xfrm>
            <a:off x="7451725" y="1325563"/>
            <a:ext cx="1311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p>
            <a:pPr algn="r"/>
            <a:r>
              <a:rPr lang="en-US" sz="1200">
                <a:solidFill>
                  <a:srgbClr val="CC0000"/>
                </a:solidFill>
                <a:latin typeface="Arial" charset="0"/>
              </a:rPr>
              <a:t>Illustration 14-3</a:t>
            </a:r>
          </a:p>
        </p:txBody>
      </p:sp>
      <p:sp>
        <p:nvSpPr>
          <p:cNvPr id="26628" name="Text Box 4"/>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Describe the accounting valuation for bonds at date of issuance.</a:t>
            </a:r>
          </a:p>
        </p:txBody>
      </p:sp>
      <p:sp>
        <p:nvSpPr>
          <p:cNvPr id="1409029" name="Rectangle 5"/>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Bonds Issued at a Discount</a:t>
            </a:r>
          </a:p>
        </p:txBody>
      </p:sp>
      <p:sp>
        <p:nvSpPr>
          <p:cNvPr id="1409031" name="Rectangle 7"/>
          <p:cNvSpPr>
            <a:spLocks noChangeArrowheads="1"/>
          </p:cNvSpPr>
          <p:nvPr/>
        </p:nvSpPr>
        <p:spPr bwMode="auto">
          <a:xfrm>
            <a:off x="1676400" y="4648200"/>
            <a:ext cx="5943600" cy="3048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409032" name="Rectangle 8"/>
          <p:cNvSpPr>
            <a:spLocks noChangeArrowheads="1"/>
          </p:cNvSpPr>
          <p:nvPr/>
        </p:nvSpPr>
        <p:spPr bwMode="auto">
          <a:xfrm>
            <a:off x="1676400" y="5257800"/>
            <a:ext cx="5943600" cy="3048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409033" name="Rectangle 9"/>
          <p:cNvSpPr>
            <a:spLocks noChangeArrowheads="1"/>
          </p:cNvSpPr>
          <p:nvPr/>
        </p:nvSpPr>
        <p:spPr bwMode="auto">
          <a:xfrm>
            <a:off x="6172200" y="5562600"/>
            <a:ext cx="1447800" cy="3048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pic>
        <p:nvPicPr>
          <p:cNvPr id="2663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24013"/>
            <a:ext cx="81534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26634" name="Rectangle 12"/>
          <p:cNvSpPr>
            <a:spLocks noChangeArrowheads="1"/>
          </p:cNvSpPr>
          <p:nvPr/>
        </p:nvSpPr>
        <p:spPr bwMode="auto">
          <a:xfrm>
            <a:off x="7467600" y="3962400"/>
            <a:ext cx="1311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p>
            <a:pPr algn="r"/>
            <a:r>
              <a:rPr lang="en-US" sz="1200">
                <a:solidFill>
                  <a:srgbClr val="CC0000"/>
                </a:solidFill>
                <a:latin typeface="Arial" charset="0"/>
              </a:rPr>
              <a:t>Illustration 14-4</a:t>
            </a:r>
          </a:p>
        </p:txBody>
      </p:sp>
    </p:spTree>
    <p:extLst>
      <p:ext uri="{BB962C8B-B14F-4D97-AF65-F5344CB8AC3E}">
        <p14:creationId xmlns:p14="http://schemas.microsoft.com/office/powerpoint/2010/main" val="834747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409031"/>
                                        </p:tgtEl>
                                      </p:cBhvr>
                                    </p:animEffect>
                                    <p:set>
                                      <p:cBhvr>
                                        <p:cTn id="7" dur="1" fill="hold">
                                          <p:stCondLst>
                                            <p:cond delay="499"/>
                                          </p:stCondLst>
                                        </p:cTn>
                                        <p:tgtEl>
                                          <p:spTgt spid="140903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409032"/>
                                        </p:tgtEl>
                                      </p:cBhvr>
                                    </p:animEffect>
                                    <p:set>
                                      <p:cBhvr>
                                        <p:cTn id="12" dur="1" fill="hold">
                                          <p:stCondLst>
                                            <p:cond delay="499"/>
                                          </p:stCondLst>
                                        </p:cTn>
                                        <p:tgtEl>
                                          <p:spTgt spid="140903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409033"/>
                                        </p:tgtEl>
                                      </p:cBhvr>
                                    </p:animEffect>
                                    <p:set>
                                      <p:cBhvr>
                                        <p:cTn id="17" dur="1" fill="hold">
                                          <p:stCondLst>
                                            <p:cond delay="499"/>
                                          </p:stCondLst>
                                        </p:cTn>
                                        <p:tgtEl>
                                          <p:spTgt spid="14090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9031" grpId="0" animBg="1"/>
      <p:bldP spid="1409032" grpId="0" animBg="1"/>
      <p:bldP spid="14090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9600" y="1219200"/>
            <a:ext cx="8153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0000"/>
              </a:spcBef>
              <a:buSzPct val="80000"/>
            </a:pPr>
            <a:r>
              <a:rPr lang="en-US" sz="2100">
                <a:solidFill>
                  <a:srgbClr val="800000"/>
                </a:solidFill>
                <a:latin typeface="Arial" charset="0"/>
              </a:rPr>
              <a:t>Journal entry</a:t>
            </a:r>
            <a:r>
              <a:rPr lang="en-US" sz="2100" b="0">
                <a:latin typeface="Arial" charset="0"/>
              </a:rPr>
              <a:t> on date of issue, Jan. 1, 2011.</a:t>
            </a:r>
          </a:p>
        </p:txBody>
      </p:sp>
      <p:sp>
        <p:nvSpPr>
          <p:cNvPr id="1411075" name="Rectangle 3"/>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Bonds Issued at a Discount</a:t>
            </a:r>
          </a:p>
        </p:txBody>
      </p:sp>
      <p:sp>
        <p:nvSpPr>
          <p:cNvPr id="1411076" name="Text Box 4"/>
          <p:cNvSpPr txBox="1">
            <a:spLocks noChangeArrowheads="1"/>
          </p:cNvSpPr>
          <p:nvPr/>
        </p:nvSpPr>
        <p:spPr bwMode="auto">
          <a:xfrm>
            <a:off x="609600" y="1752600"/>
            <a:ext cx="80772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457200" algn="l"/>
                <a:tab pos="1028700" algn="l"/>
                <a:tab pos="5829300" algn="r"/>
                <a:tab pos="7086600" algn="r"/>
              </a:tabLst>
              <a:defRPr b="1">
                <a:solidFill>
                  <a:schemeClr val="folHlink"/>
                </a:solidFill>
                <a:latin typeface="Comic Sans MS" pitchFamily="66" charset="0"/>
              </a:defRPr>
            </a:lvl1pPr>
            <a:lvl2pPr marL="742950" indent="-285750">
              <a:tabLst>
                <a:tab pos="457200" algn="l"/>
                <a:tab pos="1028700" algn="l"/>
                <a:tab pos="5829300" algn="r"/>
                <a:tab pos="7086600" algn="r"/>
              </a:tabLst>
              <a:defRPr b="1">
                <a:solidFill>
                  <a:schemeClr val="folHlink"/>
                </a:solidFill>
                <a:latin typeface="Comic Sans MS" pitchFamily="66" charset="0"/>
              </a:defRPr>
            </a:lvl2pPr>
            <a:lvl3pPr marL="1143000" indent="-228600">
              <a:tabLst>
                <a:tab pos="457200" algn="l"/>
                <a:tab pos="1028700" algn="l"/>
                <a:tab pos="5829300" algn="r"/>
                <a:tab pos="7086600" algn="r"/>
              </a:tabLst>
              <a:defRPr b="1">
                <a:solidFill>
                  <a:schemeClr val="folHlink"/>
                </a:solidFill>
                <a:latin typeface="Comic Sans MS" pitchFamily="66" charset="0"/>
              </a:defRPr>
            </a:lvl3pPr>
            <a:lvl4pPr marL="1600200" indent="-228600">
              <a:tabLst>
                <a:tab pos="457200" algn="l"/>
                <a:tab pos="1028700" algn="l"/>
                <a:tab pos="5829300" algn="r"/>
                <a:tab pos="7086600" algn="r"/>
              </a:tabLst>
              <a:defRPr b="1">
                <a:solidFill>
                  <a:schemeClr val="folHlink"/>
                </a:solidFill>
                <a:latin typeface="Comic Sans MS" pitchFamily="66" charset="0"/>
              </a:defRPr>
            </a:lvl4pPr>
            <a:lvl5pPr marL="2057400" indent="-228600">
              <a:tabLst>
                <a:tab pos="457200" algn="l"/>
                <a:tab pos="1028700" algn="l"/>
                <a:tab pos="5829300" algn="r"/>
                <a:tab pos="70866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9pPr>
          </a:lstStyle>
          <a:p>
            <a:pPr algn="l">
              <a:lnSpc>
                <a:spcPct val="115000"/>
              </a:lnSpc>
              <a:spcBef>
                <a:spcPct val="50000"/>
              </a:spcBef>
            </a:pPr>
            <a:r>
              <a:rPr lang="en-US" sz="2100" b="0">
                <a:solidFill>
                  <a:schemeClr val="tx1"/>
                </a:solidFill>
                <a:latin typeface="Arial" charset="0"/>
                <a:cs typeface="Arial" charset="0"/>
              </a:rPr>
              <a:t>	Cash  	92,608</a:t>
            </a:r>
          </a:p>
          <a:p>
            <a:pPr algn="l">
              <a:lnSpc>
                <a:spcPct val="115000"/>
              </a:lnSpc>
              <a:spcBef>
                <a:spcPct val="30000"/>
              </a:spcBef>
            </a:pPr>
            <a:r>
              <a:rPr lang="en-US" sz="2100" b="0">
                <a:solidFill>
                  <a:schemeClr val="tx1"/>
                </a:solidFill>
                <a:latin typeface="Arial" charset="0"/>
                <a:cs typeface="Arial" charset="0"/>
              </a:rPr>
              <a:t>		Bonds payable		92,608</a:t>
            </a:r>
          </a:p>
        </p:txBody>
      </p:sp>
      <p:sp>
        <p:nvSpPr>
          <p:cNvPr id="27653" name="Text Box 5"/>
          <p:cNvSpPr txBox="1">
            <a:spLocks noChangeArrowheads="1"/>
          </p:cNvSpPr>
          <p:nvPr/>
        </p:nvSpPr>
        <p:spPr bwMode="auto">
          <a:xfrm>
            <a:off x="609600" y="2895600"/>
            <a:ext cx="8153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0000"/>
              </a:spcBef>
              <a:buSzPct val="80000"/>
            </a:pPr>
            <a:r>
              <a:rPr lang="en-US" sz="2100">
                <a:solidFill>
                  <a:srgbClr val="800000"/>
                </a:solidFill>
                <a:latin typeface="Arial" charset="0"/>
              </a:rPr>
              <a:t>Journal entry</a:t>
            </a:r>
            <a:r>
              <a:rPr lang="en-US" sz="2100" b="0">
                <a:latin typeface="Arial" charset="0"/>
              </a:rPr>
              <a:t> to record accrued interest at Dec. 31, 2011.</a:t>
            </a:r>
          </a:p>
        </p:txBody>
      </p:sp>
      <p:sp>
        <p:nvSpPr>
          <p:cNvPr id="1411078" name="Text Box 6"/>
          <p:cNvSpPr txBox="1">
            <a:spLocks noChangeArrowheads="1"/>
          </p:cNvSpPr>
          <p:nvPr/>
        </p:nvSpPr>
        <p:spPr bwMode="auto">
          <a:xfrm>
            <a:off x="609600" y="3429000"/>
            <a:ext cx="80772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457200" algn="l"/>
                <a:tab pos="1028700" algn="l"/>
                <a:tab pos="5829300" algn="r"/>
                <a:tab pos="7086600" algn="r"/>
              </a:tabLst>
              <a:defRPr b="1">
                <a:solidFill>
                  <a:schemeClr val="folHlink"/>
                </a:solidFill>
                <a:latin typeface="Comic Sans MS" pitchFamily="66" charset="0"/>
              </a:defRPr>
            </a:lvl1pPr>
            <a:lvl2pPr marL="742950" indent="-285750">
              <a:tabLst>
                <a:tab pos="457200" algn="l"/>
                <a:tab pos="1028700" algn="l"/>
                <a:tab pos="5829300" algn="r"/>
                <a:tab pos="7086600" algn="r"/>
              </a:tabLst>
              <a:defRPr b="1">
                <a:solidFill>
                  <a:schemeClr val="folHlink"/>
                </a:solidFill>
                <a:latin typeface="Comic Sans MS" pitchFamily="66" charset="0"/>
              </a:defRPr>
            </a:lvl2pPr>
            <a:lvl3pPr marL="1143000" indent="-228600">
              <a:tabLst>
                <a:tab pos="457200" algn="l"/>
                <a:tab pos="1028700" algn="l"/>
                <a:tab pos="5829300" algn="r"/>
                <a:tab pos="7086600" algn="r"/>
              </a:tabLst>
              <a:defRPr b="1">
                <a:solidFill>
                  <a:schemeClr val="folHlink"/>
                </a:solidFill>
                <a:latin typeface="Comic Sans MS" pitchFamily="66" charset="0"/>
              </a:defRPr>
            </a:lvl3pPr>
            <a:lvl4pPr marL="1600200" indent="-228600">
              <a:tabLst>
                <a:tab pos="457200" algn="l"/>
                <a:tab pos="1028700" algn="l"/>
                <a:tab pos="5829300" algn="r"/>
                <a:tab pos="7086600" algn="r"/>
              </a:tabLst>
              <a:defRPr b="1">
                <a:solidFill>
                  <a:schemeClr val="folHlink"/>
                </a:solidFill>
                <a:latin typeface="Comic Sans MS" pitchFamily="66" charset="0"/>
              </a:defRPr>
            </a:lvl4pPr>
            <a:lvl5pPr marL="2057400" indent="-228600">
              <a:tabLst>
                <a:tab pos="457200" algn="l"/>
                <a:tab pos="1028700" algn="l"/>
                <a:tab pos="5829300" algn="r"/>
                <a:tab pos="70866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9pPr>
          </a:lstStyle>
          <a:p>
            <a:pPr algn="l">
              <a:lnSpc>
                <a:spcPct val="115000"/>
              </a:lnSpc>
              <a:spcBef>
                <a:spcPct val="50000"/>
              </a:spcBef>
            </a:pPr>
            <a:r>
              <a:rPr lang="en-US" sz="2100" b="0">
                <a:solidFill>
                  <a:schemeClr val="tx1"/>
                </a:solidFill>
                <a:latin typeface="Arial" charset="0"/>
                <a:cs typeface="Arial" charset="0"/>
              </a:rPr>
              <a:t>	Bond interest expense 	10,187</a:t>
            </a:r>
          </a:p>
          <a:p>
            <a:pPr algn="l">
              <a:lnSpc>
                <a:spcPct val="115000"/>
              </a:lnSpc>
              <a:spcBef>
                <a:spcPct val="30000"/>
              </a:spcBef>
            </a:pPr>
            <a:r>
              <a:rPr lang="en-US" sz="2100" b="0">
                <a:solidFill>
                  <a:schemeClr val="tx1"/>
                </a:solidFill>
                <a:latin typeface="Arial" charset="0"/>
                <a:cs typeface="Arial" charset="0"/>
              </a:rPr>
              <a:t>		Bond interest payable		9,000</a:t>
            </a:r>
          </a:p>
          <a:p>
            <a:pPr algn="l">
              <a:lnSpc>
                <a:spcPct val="115000"/>
              </a:lnSpc>
              <a:spcBef>
                <a:spcPct val="30000"/>
              </a:spcBef>
            </a:pPr>
            <a:r>
              <a:rPr lang="en-US" sz="2100" b="0">
                <a:solidFill>
                  <a:schemeClr val="tx1"/>
                </a:solidFill>
                <a:latin typeface="Arial" charset="0"/>
                <a:cs typeface="Arial" charset="0"/>
              </a:rPr>
              <a:t>		Bonds payable		1,187</a:t>
            </a:r>
          </a:p>
        </p:txBody>
      </p:sp>
      <p:sp>
        <p:nvSpPr>
          <p:cNvPr id="27655" name="Text Box 7"/>
          <p:cNvSpPr txBox="1">
            <a:spLocks noChangeArrowheads="1"/>
          </p:cNvSpPr>
          <p:nvPr/>
        </p:nvSpPr>
        <p:spPr bwMode="auto">
          <a:xfrm>
            <a:off x="609600" y="5019675"/>
            <a:ext cx="8153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0000"/>
              </a:spcBef>
              <a:buSzPct val="80000"/>
            </a:pPr>
            <a:r>
              <a:rPr lang="en-US" sz="2100">
                <a:solidFill>
                  <a:srgbClr val="800000"/>
                </a:solidFill>
                <a:latin typeface="Arial" charset="0"/>
              </a:rPr>
              <a:t>Journal entry</a:t>
            </a:r>
            <a:r>
              <a:rPr lang="en-US" sz="2100" b="0">
                <a:latin typeface="Arial" charset="0"/>
              </a:rPr>
              <a:t> to record first payment on Jan. 1, 2012.</a:t>
            </a:r>
          </a:p>
        </p:txBody>
      </p:sp>
      <p:sp>
        <p:nvSpPr>
          <p:cNvPr id="1411080" name="Text Box 8"/>
          <p:cNvSpPr txBox="1">
            <a:spLocks noChangeArrowheads="1"/>
          </p:cNvSpPr>
          <p:nvPr/>
        </p:nvSpPr>
        <p:spPr bwMode="auto">
          <a:xfrm>
            <a:off x="609600" y="5551488"/>
            <a:ext cx="80772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457200" algn="l"/>
                <a:tab pos="1028700" algn="l"/>
                <a:tab pos="5829300" algn="r"/>
                <a:tab pos="7086600" algn="r"/>
              </a:tabLst>
              <a:defRPr b="1">
                <a:solidFill>
                  <a:schemeClr val="folHlink"/>
                </a:solidFill>
                <a:latin typeface="Comic Sans MS" pitchFamily="66" charset="0"/>
              </a:defRPr>
            </a:lvl1pPr>
            <a:lvl2pPr marL="742950" indent="-285750">
              <a:tabLst>
                <a:tab pos="457200" algn="l"/>
                <a:tab pos="1028700" algn="l"/>
                <a:tab pos="5829300" algn="r"/>
                <a:tab pos="7086600" algn="r"/>
              </a:tabLst>
              <a:defRPr b="1">
                <a:solidFill>
                  <a:schemeClr val="folHlink"/>
                </a:solidFill>
                <a:latin typeface="Comic Sans MS" pitchFamily="66" charset="0"/>
              </a:defRPr>
            </a:lvl2pPr>
            <a:lvl3pPr marL="1143000" indent="-228600">
              <a:tabLst>
                <a:tab pos="457200" algn="l"/>
                <a:tab pos="1028700" algn="l"/>
                <a:tab pos="5829300" algn="r"/>
                <a:tab pos="7086600" algn="r"/>
              </a:tabLst>
              <a:defRPr b="1">
                <a:solidFill>
                  <a:schemeClr val="folHlink"/>
                </a:solidFill>
                <a:latin typeface="Comic Sans MS" pitchFamily="66" charset="0"/>
              </a:defRPr>
            </a:lvl3pPr>
            <a:lvl4pPr marL="1600200" indent="-228600">
              <a:tabLst>
                <a:tab pos="457200" algn="l"/>
                <a:tab pos="1028700" algn="l"/>
                <a:tab pos="5829300" algn="r"/>
                <a:tab pos="7086600" algn="r"/>
              </a:tabLst>
              <a:defRPr b="1">
                <a:solidFill>
                  <a:schemeClr val="folHlink"/>
                </a:solidFill>
                <a:latin typeface="Comic Sans MS" pitchFamily="66" charset="0"/>
              </a:defRPr>
            </a:lvl4pPr>
            <a:lvl5pPr marL="2057400" indent="-228600">
              <a:tabLst>
                <a:tab pos="457200" algn="l"/>
                <a:tab pos="1028700" algn="l"/>
                <a:tab pos="5829300" algn="r"/>
                <a:tab pos="70866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9pPr>
          </a:lstStyle>
          <a:p>
            <a:pPr algn="l">
              <a:lnSpc>
                <a:spcPct val="115000"/>
              </a:lnSpc>
              <a:spcBef>
                <a:spcPct val="50000"/>
              </a:spcBef>
            </a:pPr>
            <a:r>
              <a:rPr lang="en-US" sz="2100" b="0">
                <a:solidFill>
                  <a:schemeClr val="tx1"/>
                </a:solidFill>
                <a:latin typeface="Arial" charset="0"/>
                <a:cs typeface="Arial" charset="0"/>
              </a:rPr>
              <a:t>	Bond interest payable 	9,000</a:t>
            </a:r>
          </a:p>
          <a:p>
            <a:pPr algn="l">
              <a:lnSpc>
                <a:spcPct val="115000"/>
              </a:lnSpc>
              <a:spcBef>
                <a:spcPct val="30000"/>
              </a:spcBef>
            </a:pPr>
            <a:r>
              <a:rPr lang="en-US" sz="2100" b="0">
                <a:solidFill>
                  <a:schemeClr val="tx1"/>
                </a:solidFill>
                <a:latin typeface="Arial" charset="0"/>
                <a:cs typeface="Arial" charset="0"/>
              </a:rPr>
              <a:t>		Cash		9,000</a:t>
            </a:r>
          </a:p>
        </p:txBody>
      </p:sp>
      <p:sp>
        <p:nvSpPr>
          <p:cNvPr id="27657" name="Text Box 9"/>
          <p:cNvSpPr txBox="1">
            <a:spLocks noChangeArrowheads="1"/>
          </p:cNvSpPr>
          <p:nvPr/>
        </p:nvSpPr>
        <p:spPr bwMode="auto">
          <a:xfrm>
            <a:off x="8382000" y="6445250"/>
            <a:ext cx="685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a:t>
            </a:r>
          </a:p>
        </p:txBody>
      </p:sp>
    </p:spTree>
    <p:extLst>
      <p:ext uri="{BB962C8B-B14F-4D97-AF65-F5344CB8AC3E}">
        <p14:creationId xmlns:p14="http://schemas.microsoft.com/office/powerpoint/2010/main" val="4145142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11076">
                                            <p:txEl>
                                              <p:pRg st="0" end="0"/>
                                            </p:txEl>
                                          </p:spTgt>
                                        </p:tgtEl>
                                        <p:attrNameLst>
                                          <p:attrName>style.visibility</p:attrName>
                                        </p:attrNameLst>
                                      </p:cBhvr>
                                      <p:to>
                                        <p:strVal val="visible"/>
                                      </p:to>
                                    </p:set>
                                    <p:animEffect transition="in" filter="wipe(left)">
                                      <p:cBhvr>
                                        <p:cTn id="7" dur="500"/>
                                        <p:tgtEl>
                                          <p:spTgt spid="1411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11076">
                                            <p:txEl>
                                              <p:pRg st="1" end="1"/>
                                            </p:txEl>
                                          </p:spTgt>
                                        </p:tgtEl>
                                        <p:attrNameLst>
                                          <p:attrName>style.visibility</p:attrName>
                                        </p:attrNameLst>
                                      </p:cBhvr>
                                      <p:to>
                                        <p:strVal val="visible"/>
                                      </p:to>
                                    </p:set>
                                    <p:animEffect transition="in" filter="wipe(left)">
                                      <p:cBhvr>
                                        <p:cTn id="12" dur="500"/>
                                        <p:tgtEl>
                                          <p:spTgt spid="14110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11078">
                                            <p:txEl>
                                              <p:pRg st="0" end="0"/>
                                            </p:txEl>
                                          </p:spTgt>
                                        </p:tgtEl>
                                        <p:attrNameLst>
                                          <p:attrName>style.visibility</p:attrName>
                                        </p:attrNameLst>
                                      </p:cBhvr>
                                      <p:to>
                                        <p:strVal val="visible"/>
                                      </p:to>
                                    </p:set>
                                    <p:animEffect transition="in" filter="wipe(left)">
                                      <p:cBhvr>
                                        <p:cTn id="17" dur="500"/>
                                        <p:tgtEl>
                                          <p:spTgt spid="141107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11078">
                                            <p:txEl>
                                              <p:pRg st="1" end="1"/>
                                            </p:txEl>
                                          </p:spTgt>
                                        </p:tgtEl>
                                        <p:attrNameLst>
                                          <p:attrName>style.visibility</p:attrName>
                                        </p:attrNameLst>
                                      </p:cBhvr>
                                      <p:to>
                                        <p:strVal val="visible"/>
                                      </p:to>
                                    </p:set>
                                    <p:animEffect transition="in" filter="wipe(left)">
                                      <p:cBhvr>
                                        <p:cTn id="22" dur="500"/>
                                        <p:tgtEl>
                                          <p:spTgt spid="141107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11078">
                                            <p:txEl>
                                              <p:pRg st="2" end="2"/>
                                            </p:txEl>
                                          </p:spTgt>
                                        </p:tgtEl>
                                        <p:attrNameLst>
                                          <p:attrName>style.visibility</p:attrName>
                                        </p:attrNameLst>
                                      </p:cBhvr>
                                      <p:to>
                                        <p:strVal val="visible"/>
                                      </p:to>
                                    </p:set>
                                    <p:animEffect transition="in" filter="wipe(left)">
                                      <p:cBhvr>
                                        <p:cTn id="27" dur="500"/>
                                        <p:tgtEl>
                                          <p:spTgt spid="141107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11080">
                                            <p:txEl>
                                              <p:pRg st="0" end="0"/>
                                            </p:txEl>
                                          </p:spTgt>
                                        </p:tgtEl>
                                        <p:attrNameLst>
                                          <p:attrName>style.visibility</p:attrName>
                                        </p:attrNameLst>
                                      </p:cBhvr>
                                      <p:to>
                                        <p:strVal val="visible"/>
                                      </p:to>
                                    </p:set>
                                    <p:animEffect transition="in" filter="wipe(left)">
                                      <p:cBhvr>
                                        <p:cTn id="32" dur="500"/>
                                        <p:tgtEl>
                                          <p:spTgt spid="141108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11080">
                                            <p:txEl>
                                              <p:pRg st="1" end="1"/>
                                            </p:txEl>
                                          </p:spTgt>
                                        </p:tgtEl>
                                        <p:attrNameLst>
                                          <p:attrName>style.visibility</p:attrName>
                                        </p:attrNameLst>
                                      </p:cBhvr>
                                      <p:to>
                                        <p:strVal val="visible"/>
                                      </p:to>
                                    </p:set>
                                    <p:animEffect transition="in" filter="wipe(left)">
                                      <p:cBhvr>
                                        <p:cTn id="37" dur="500"/>
                                        <p:tgtEl>
                                          <p:spTgt spid="14110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076" grpId="0" build="p"/>
      <p:bldP spid="1411078" grpId="0" build="p"/>
      <p:bldP spid="141108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685800" y="1419225"/>
            <a:ext cx="7924800"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50000"/>
              </a:spcBef>
            </a:pPr>
            <a:r>
              <a:rPr lang="en-US" sz="2300">
                <a:solidFill>
                  <a:srgbClr val="800000"/>
                </a:solidFill>
                <a:latin typeface="Arial" charset="0"/>
              </a:rPr>
              <a:t>When bonds sell at less than face value</a:t>
            </a:r>
            <a:r>
              <a:rPr lang="en-US" sz="2300" b="0">
                <a:latin typeface="Arial" charset="0"/>
              </a:rPr>
              <a:t>: </a:t>
            </a:r>
          </a:p>
          <a:p>
            <a:pPr lvl="1" algn="l">
              <a:lnSpc>
                <a:spcPct val="120000"/>
              </a:lnSpc>
              <a:spcBef>
                <a:spcPct val="50000"/>
              </a:spcBef>
              <a:buClr>
                <a:srgbClr val="800000"/>
              </a:buClr>
              <a:buSzPct val="80000"/>
              <a:buFont typeface="Arial" charset="0"/>
              <a:buChar char="►"/>
            </a:pPr>
            <a:r>
              <a:rPr lang="en-US" sz="2100" b="0">
                <a:latin typeface="Arial" charset="0"/>
              </a:rPr>
              <a:t>Investors demand a rate of interest </a:t>
            </a:r>
            <a:r>
              <a:rPr lang="en-US" sz="2100">
                <a:latin typeface="Arial" charset="0"/>
              </a:rPr>
              <a:t>higher </a:t>
            </a:r>
            <a:r>
              <a:rPr lang="en-US" sz="2100" b="0">
                <a:latin typeface="Arial" charset="0"/>
              </a:rPr>
              <a:t>than stated rate. </a:t>
            </a:r>
          </a:p>
          <a:p>
            <a:pPr lvl="1" algn="l">
              <a:lnSpc>
                <a:spcPct val="120000"/>
              </a:lnSpc>
              <a:spcBef>
                <a:spcPct val="50000"/>
              </a:spcBef>
              <a:buClr>
                <a:srgbClr val="800000"/>
              </a:buClr>
              <a:buSzPct val="80000"/>
              <a:buFont typeface="Arial" charset="0"/>
              <a:buChar char="►"/>
            </a:pPr>
            <a:r>
              <a:rPr lang="en-US" sz="2100" b="0">
                <a:latin typeface="Arial" charset="0"/>
              </a:rPr>
              <a:t>Usually occurs because investors can </a:t>
            </a:r>
            <a:r>
              <a:rPr lang="en-US" sz="2100">
                <a:latin typeface="Arial" charset="0"/>
              </a:rPr>
              <a:t>earn a higher rate</a:t>
            </a:r>
            <a:r>
              <a:rPr lang="en-US" sz="2100" b="0">
                <a:latin typeface="Arial" charset="0"/>
              </a:rPr>
              <a:t> on alternative investments of equal risk. </a:t>
            </a:r>
          </a:p>
          <a:p>
            <a:pPr lvl="1" algn="l">
              <a:lnSpc>
                <a:spcPct val="120000"/>
              </a:lnSpc>
              <a:spcBef>
                <a:spcPct val="50000"/>
              </a:spcBef>
              <a:buClr>
                <a:srgbClr val="800000"/>
              </a:buClr>
              <a:buSzPct val="80000"/>
              <a:buFont typeface="Arial" charset="0"/>
              <a:buChar char="►"/>
            </a:pPr>
            <a:r>
              <a:rPr lang="en-US" sz="2100">
                <a:latin typeface="Arial" charset="0"/>
              </a:rPr>
              <a:t>Cannot change stated rate</a:t>
            </a:r>
            <a:r>
              <a:rPr lang="en-US" sz="2100" b="0">
                <a:latin typeface="Arial" charset="0"/>
              </a:rPr>
              <a:t> so investors refuse to pay face value for the bonds. </a:t>
            </a:r>
          </a:p>
          <a:p>
            <a:pPr lvl="1" algn="l">
              <a:lnSpc>
                <a:spcPct val="120000"/>
              </a:lnSpc>
              <a:spcBef>
                <a:spcPct val="50000"/>
              </a:spcBef>
              <a:buClr>
                <a:srgbClr val="800000"/>
              </a:buClr>
              <a:buSzPct val="80000"/>
              <a:buFont typeface="Arial" charset="0"/>
              <a:buChar char="►"/>
            </a:pPr>
            <a:r>
              <a:rPr lang="en-US" sz="2100" b="0">
                <a:latin typeface="Arial" charset="0"/>
              </a:rPr>
              <a:t>Investors receive interest at the stated rate computed on the face value, but they actually earn at </a:t>
            </a:r>
            <a:r>
              <a:rPr lang="en-US" sz="2100">
                <a:latin typeface="Arial" charset="0"/>
              </a:rPr>
              <a:t>an effective rate because they paid less than face value for the bonds</a:t>
            </a:r>
            <a:r>
              <a:rPr lang="en-US" sz="2100" b="0">
                <a:latin typeface="Arial" charset="0"/>
              </a:rPr>
              <a:t>.</a:t>
            </a:r>
            <a:endParaRPr lang="en-US" sz="2100" b="0">
              <a:solidFill>
                <a:schemeClr val="tx1"/>
              </a:solidFill>
              <a:latin typeface="Arial" charset="0"/>
            </a:endParaRPr>
          </a:p>
        </p:txBody>
      </p:sp>
      <p:sp>
        <p:nvSpPr>
          <p:cNvPr id="1272841" name="Rectangle 9"/>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Bonds Issued at a Discount</a:t>
            </a:r>
          </a:p>
        </p:txBody>
      </p:sp>
      <p:sp>
        <p:nvSpPr>
          <p:cNvPr id="28676" name="Text Box 10"/>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Describe the accounting valuation for bonds at date of issuance.</a:t>
            </a:r>
          </a:p>
        </p:txBody>
      </p:sp>
    </p:spTree>
    <p:extLst>
      <p:ext uri="{BB962C8B-B14F-4D97-AF65-F5344CB8AC3E}">
        <p14:creationId xmlns:p14="http://schemas.microsoft.com/office/powerpoint/2010/main" val="18890182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685800" y="1419225"/>
            <a:ext cx="8001000"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70000"/>
              </a:spcBef>
            </a:pPr>
            <a:r>
              <a:rPr lang="en-US" sz="2300">
                <a:solidFill>
                  <a:srgbClr val="800000"/>
                </a:solidFill>
                <a:latin typeface="Arial" charset="0"/>
              </a:rPr>
              <a:t>Bond issued at a discount</a:t>
            </a:r>
            <a:r>
              <a:rPr lang="en-US" sz="2100" b="0">
                <a:solidFill>
                  <a:schemeClr val="tx1"/>
                </a:solidFill>
                <a:latin typeface="Arial" charset="0"/>
              </a:rPr>
              <a:t> - amount paid at maturity is more than the issue amount. </a:t>
            </a:r>
          </a:p>
          <a:p>
            <a:pPr algn="l">
              <a:lnSpc>
                <a:spcPct val="120000"/>
              </a:lnSpc>
              <a:spcBef>
                <a:spcPct val="70000"/>
              </a:spcBef>
            </a:pPr>
            <a:r>
              <a:rPr lang="en-US" sz="2300">
                <a:solidFill>
                  <a:srgbClr val="800000"/>
                </a:solidFill>
                <a:latin typeface="Arial" charset="0"/>
              </a:rPr>
              <a:t>Bonds issued at a premium</a:t>
            </a:r>
            <a:r>
              <a:rPr lang="en-US" sz="2100" b="0">
                <a:solidFill>
                  <a:schemeClr val="tx1"/>
                </a:solidFill>
                <a:latin typeface="Arial" charset="0"/>
              </a:rPr>
              <a:t> - company pays less at maturity relative to the issue price. </a:t>
            </a:r>
          </a:p>
          <a:p>
            <a:pPr algn="l">
              <a:lnSpc>
                <a:spcPct val="120000"/>
              </a:lnSpc>
              <a:spcBef>
                <a:spcPct val="70000"/>
              </a:spcBef>
            </a:pPr>
            <a:r>
              <a:rPr lang="en-US" sz="2100">
                <a:solidFill>
                  <a:schemeClr val="tx1"/>
                </a:solidFill>
                <a:latin typeface="Arial" charset="0"/>
              </a:rPr>
              <a:t>Adjustment</a:t>
            </a:r>
            <a:r>
              <a:rPr lang="en-US" sz="2100" b="0">
                <a:solidFill>
                  <a:schemeClr val="tx1"/>
                </a:solidFill>
                <a:latin typeface="Arial" charset="0"/>
              </a:rPr>
              <a:t> to the cost is recorded as bond interest expense over the life of the bonds through a process called </a:t>
            </a:r>
            <a:r>
              <a:rPr lang="en-US" sz="2100">
                <a:solidFill>
                  <a:srgbClr val="800000"/>
                </a:solidFill>
                <a:latin typeface="Arial" charset="0"/>
              </a:rPr>
              <a:t>amortization</a:t>
            </a:r>
            <a:r>
              <a:rPr lang="en-US" sz="2100" b="0">
                <a:solidFill>
                  <a:schemeClr val="tx1"/>
                </a:solidFill>
                <a:latin typeface="Arial" charset="0"/>
              </a:rPr>
              <a:t>. </a:t>
            </a:r>
          </a:p>
          <a:p>
            <a:pPr algn="l">
              <a:lnSpc>
                <a:spcPct val="120000"/>
              </a:lnSpc>
              <a:spcBef>
                <a:spcPct val="70000"/>
              </a:spcBef>
            </a:pPr>
            <a:r>
              <a:rPr lang="en-US" sz="2100">
                <a:solidFill>
                  <a:schemeClr val="tx1"/>
                </a:solidFill>
                <a:latin typeface="Arial" charset="0"/>
              </a:rPr>
              <a:t>Required procedure</a:t>
            </a:r>
            <a:r>
              <a:rPr lang="en-US" sz="2100" b="0">
                <a:solidFill>
                  <a:schemeClr val="tx1"/>
                </a:solidFill>
                <a:latin typeface="Arial" charset="0"/>
              </a:rPr>
              <a:t> for amortization is the </a:t>
            </a:r>
            <a:r>
              <a:rPr lang="en-US" sz="2100">
                <a:solidFill>
                  <a:srgbClr val="800000"/>
                </a:solidFill>
                <a:latin typeface="Arial" charset="0"/>
              </a:rPr>
              <a:t>effective-interest method</a:t>
            </a:r>
            <a:r>
              <a:rPr lang="en-US" sz="2100" b="0">
                <a:solidFill>
                  <a:schemeClr val="tx1"/>
                </a:solidFill>
                <a:latin typeface="Arial" charset="0"/>
              </a:rPr>
              <a:t> (also called present value amortization).</a:t>
            </a:r>
          </a:p>
        </p:txBody>
      </p:sp>
      <p:sp>
        <p:nvSpPr>
          <p:cNvPr id="29699" name="Text Box 4"/>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Apply the methods of bond discount and premium amortization.</a:t>
            </a:r>
          </a:p>
        </p:txBody>
      </p:sp>
      <p:sp>
        <p:nvSpPr>
          <p:cNvPr id="1415173" name="Rectangle 5"/>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spTree>
    <p:extLst>
      <p:ext uri="{BB962C8B-B14F-4D97-AF65-F5344CB8AC3E}">
        <p14:creationId xmlns:p14="http://schemas.microsoft.com/office/powerpoint/2010/main" val="325039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85800" y="1419225"/>
            <a:ext cx="8001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70000"/>
              </a:spcBef>
            </a:pPr>
            <a:r>
              <a:rPr lang="en-US" sz="2100">
                <a:solidFill>
                  <a:srgbClr val="800000"/>
                </a:solidFill>
                <a:latin typeface="Arial" charset="0"/>
              </a:rPr>
              <a:t>Effective-interest method</a:t>
            </a:r>
            <a:r>
              <a:rPr lang="en-US" sz="2100" b="0">
                <a:solidFill>
                  <a:schemeClr val="tx1"/>
                </a:solidFill>
                <a:latin typeface="Arial" charset="0"/>
              </a:rPr>
              <a:t> produces a periodic interest expense equal to a constant  percentage of the carrying value of the bonds.</a:t>
            </a:r>
          </a:p>
        </p:txBody>
      </p:sp>
      <p:sp>
        <p:nvSpPr>
          <p:cNvPr id="30723"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Apply the methods of bond discount and premium amortization.</a:t>
            </a:r>
          </a:p>
        </p:txBody>
      </p:sp>
      <p:sp>
        <p:nvSpPr>
          <p:cNvPr id="1417220"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81534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30726" name="Rectangle 6"/>
          <p:cNvSpPr>
            <a:spLocks noChangeArrowheads="1"/>
          </p:cNvSpPr>
          <p:nvPr/>
        </p:nvSpPr>
        <p:spPr bwMode="auto">
          <a:xfrm>
            <a:off x="7467600" y="2667000"/>
            <a:ext cx="1311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p>
            <a:pPr algn="r"/>
            <a:r>
              <a:rPr lang="en-US" sz="1200">
                <a:solidFill>
                  <a:srgbClr val="CC0000"/>
                </a:solidFill>
                <a:latin typeface="Arial" charset="0"/>
              </a:rPr>
              <a:t>Illustration 14-5</a:t>
            </a:r>
          </a:p>
        </p:txBody>
      </p:sp>
    </p:spTree>
    <p:extLst>
      <p:ext uri="{BB962C8B-B14F-4D97-AF65-F5344CB8AC3E}">
        <p14:creationId xmlns:p14="http://schemas.microsoft.com/office/powerpoint/2010/main" val="18819666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Apply the methods of bond discount and premium amortization.</a:t>
            </a:r>
          </a:p>
        </p:txBody>
      </p:sp>
      <p:sp>
        <p:nvSpPr>
          <p:cNvPr id="1419268"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sp>
        <p:nvSpPr>
          <p:cNvPr id="31748" name="Text Box 7"/>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Bonds Issued at a Discount</a:t>
            </a:r>
          </a:p>
        </p:txBody>
      </p:sp>
      <p:pic>
        <p:nvPicPr>
          <p:cNvPr id="3174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00513"/>
            <a:ext cx="815340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31750" name="Rectangle 9"/>
          <p:cNvSpPr>
            <a:spLocks noChangeArrowheads="1"/>
          </p:cNvSpPr>
          <p:nvPr/>
        </p:nvSpPr>
        <p:spPr bwMode="auto">
          <a:xfrm>
            <a:off x="7467600" y="3763963"/>
            <a:ext cx="1311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p>
            <a:pPr algn="r"/>
            <a:r>
              <a:rPr lang="en-US" sz="1200">
                <a:solidFill>
                  <a:srgbClr val="CC0000"/>
                </a:solidFill>
                <a:latin typeface="Arial" charset="0"/>
              </a:rPr>
              <a:t>Illustration 14-6</a:t>
            </a:r>
          </a:p>
        </p:txBody>
      </p:sp>
      <p:sp>
        <p:nvSpPr>
          <p:cNvPr id="31751" name="Text Box 10"/>
          <p:cNvSpPr txBox="1">
            <a:spLocks noChangeArrowheads="1"/>
          </p:cNvSpPr>
          <p:nvPr/>
        </p:nvSpPr>
        <p:spPr bwMode="auto">
          <a:xfrm>
            <a:off x="685800" y="2057400"/>
            <a:ext cx="8001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70000"/>
              </a:spcBef>
            </a:pPr>
            <a:r>
              <a:rPr lang="en-US" sz="2100">
                <a:solidFill>
                  <a:srgbClr val="800000"/>
                </a:solidFill>
                <a:latin typeface="Arial" charset="0"/>
              </a:rPr>
              <a:t>Illustration:</a:t>
            </a:r>
            <a:r>
              <a:rPr lang="en-US" sz="2100" b="0">
                <a:solidFill>
                  <a:schemeClr val="tx1"/>
                </a:solidFill>
                <a:latin typeface="Arial" charset="0"/>
              </a:rPr>
              <a:t>  Evermaster Corporation issued $100,000 of </a:t>
            </a:r>
            <a:r>
              <a:rPr lang="en-US" sz="2100">
                <a:solidFill>
                  <a:srgbClr val="800000"/>
                </a:solidFill>
                <a:latin typeface="Arial" charset="0"/>
              </a:rPr>
              <a:t>8%</a:t>
            </a:r>
            <a:r>
              <a:rPr lang="en-US" sz="2100" b="0">
                <a:solidFill>
                  <a:schemeClr val="tx1"/>
                </a:solidFill>
                <a:latin typeface="Arial" charset="0"/>
              </a:rPr>
              <a:t> term bonds on January 1, 2011, due on January 1, 2016, with interest payable each July 1 and January 1. Investors require an effective-interest rate of </a:t>
            </a:r>
            <a:r>
              <a:rPr lang="en-US" sz="2100">
                <a:solidFill>
                  <a:srgbClr val="800000"/>
                </a:solidFill>
                <a:latin typeface="Arial" charset="0"/>
              </a:rPr>
              <a:t>10%</a:t>
            </a:r>
            <a:r>
              <a:rPr lang="en-US" sz="2100" b="0">
                <a:solidFill>
                  <a:schemeClr val="tx1"/>
                </a:solidFill>
                <a:latin typeface="Arial" charset="0"/>
              </a:rPr>
              <a:t>. Calculate the bond proceeds.</a:t>
            </a:r>
          </a:p>
        </p:txBody>
      </p:sp>
    </p:spTree>
    <p:extLst>
      <p:ext uri="{BB962C8B-B14F-4D97-AF65-F5344CB8AC3E}">
        <p14:creationId xmlns:p14="http://schemas.microsoft.com/office/powerpoint/2010/main" val="5453551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
        <p:nvSpPr>
          <p:cNvPr id="1421316" name="Rectangle 4"/>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pic>
        <p:nvPicPr>
          <p:cNvPr id="327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1219200"/>
            <a:ext cx="7391400" cy="53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32773" name="Rectangle 7"/>
          <p:cNvSpPr>
            <a:spLocks noChangeArrowheads="1"/>
          </p:cNvSpPr>
          <p:nvPr/>
        </p:nvSpPr>
        <p:spPr bwMode="auto">
          <a:xfrm>
            <a:off x="7607300" y="1524000"/>
            <a:ext cx="1323975" cy="287338"/>
          </a:xfrm>
          <a:prstGeom prst="rect">
            <a:avLst/>
          </a:prstGeom>
          <a:solidFill>
            <a:schemeClr val="bg1"/>
          </a:solidFill>
          <a:ln w="12700" cap="sq">
            <a:solidFill>
              <a:srgbClr val="008000"/>
            </a:solidFill>
            <a:miter lim="800000"/>
            <a:headEnd/>
            <a:tailEnd/>
          </a:ln>
        </p:spPr>
        <p:txBody>
          <a:bodyPr wrap="none">
            <a:spAutoFit/>
          </a:bodyPr>
          <a:lstStyle/>
          <a:p>
            <a:pPr algn="r"/>
            <a:r>
              <a:rPr lang="en-US" sz="1200">
                <a:solidFill>
                  <a:srgbClr val="CC0000"/>
                </a:solidFill>
                <a:latin typeface="Arial" charset="0"/>
              </a:rPr>
              <a:t>Illustration 14-7</a:t>
            </a:r>
          </a:p>
        </p:txBody>
      </p:sp>
    </p:spTree>
    <p:extLst>
      <p:ext uri="{BB962C8B-B14F-4D97-AF65-F5344CB8AC3E}">
        <p14:creationId xmlns:p14="http://schemas.microsoft.com/office/powerpoint/2010/main" val="1071390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
        <p:nvSpPr>
          <p:cNvPr id="1427459" name="Rectangle 3"/>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1219200"/>
            <a:ext cx="7391400" cy="53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33797" name="Rectangle 5"/>
          <p:cNvSpPr>
            <a:spLocks noChangeArrowheads="1"/>
          </p:cNvSpPr>
          <p:nvPr/>
        </p:nvSpPr>
        <p:spPr bwMode="auto">
          <a:xfrm>
            <a:off x="7607300" y="1524000"/>
            <a:ext cx="1323975" cy="287338"/>
          </a:xfrm>
          <a:prstGeom prst="rect">
            <a:avLst/>
          </a:prstGeom>
          <a:solidFill>
            <a:schemeClr val="bg1"/>
          </a:solidFill>
          <a:ln w="12700" cap="sq">
            <a:solidFill>
              <a:srgbClr val="008000"/>
            </a:solidFill>
            <a:miter lim="800000"/>
            <a:headEnd/>
            <a:tailEnd/>
          </a:ln>
        </p:spPr>
        <p:txBody>
          <a:bodyPr wrap="none">
            <a:spAutoFit/>
          </a:bodyPr>
          <a:lstStyle/>
          <a:p>
            <a:pPr algn="r"/>
            <a:r>
              <a:rPr lang="en-US" sz="1200">
                <a:solidFill>
                  <a:srgbClr val="CC0000"/>
                </a:solidFill>
                <a:latin typeface="Arial" charset="0"/>
              </a:rPr>
              <a:t>Illustration 14-7</a:t>
            </a:r>
          </a:p>
        </p:txBody>
      </p:sp>
      <p:sp>
        <p:nvSpPr>
          <p:cNvPr id="1427464" name="Rectangle 8"/>
          <p:cNvSpPr>
            <a:spLocks noChangeArrowheads="1"/>
          </p:cNvSpPr>
          <p:nvPr/>
        </p:nvSpPr>
        <p:spPr bwMode="auto">
          <a:xfrm>
            <a:off x="762000" y="3609975"/>
            <a:ext cx="7620000" cy="3048000"/>
          </a:xfrm>
          <a:prstGeom prst="rect">
            <a:avLst/>
          </a:prstGeom>
          <a:solidFill>
            <a:schemeClr val="bg1"/>
          </a:solidFill>
          <a:ln w="28575" cap="sq">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3799" name="Text Box 6"/>
          <p:cNvSpPr txBox="1">
            <a:spLocks noChangeArrowheads="1"/>
          </p:cNvSpPr>
          <p:nvPr/>
        </p:nvSpPr>
        <p:spPr bwMode="auto">
          <a:xfrm>
            <a:off x="609600" y="3886200"/>
            <a:ext cx="8153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0000"/>
              </a:spcBef>
              <a:buSzPct val="80000"/>
            </a:pPr>
            <a:r>
              <a:rPr lang="en-US" sz="2100">
                <a:solidFill>
                  <a:srgbClr val="800000"/>
                </a:solidFill>
                <a:latin typeface="Arial" charset="0"/>
              </a:rPr>
              <a:t>Journal entry</a:t>
            </a:r>
            <a:r>
              <a:rPr lang="en-US" sz="2100" b="0">
                <a:latin typeface="Arial" charset="0"/>
              </a:rPr>
              <a:t> on date of issue, </a:t>
            </a:r>
            <a:r>
              <a:rPr lang="en-US" sz="2100">
                <a:solidFill>
                  <a:srgbClr val="800000"/>
                </a:solidFill>
                <a:latin typeface="Arial" charset="0"/>
              </a:rPr>
              <a:t>Jan. 1, 2011</a:t>
            </a:r>
            <a:r>
              <a:rPr lang="en-US" sz="2100" b="0">
                <a:latin typeface="Arial" charset="0"/>
              </a:rPr>
              <a:t>.</a:t>
            </a:r>
          </a:p>
        </p:txBody>
      </p:sp>
      <p:sp>
        <p:nvSpPr>
          <p:cNvPr id="1427463" name="Text Box 7"/>
          <p:cNvSpPr txBox="1">
            <a:spLocks noChangeArrowheads="1"/>
          </p:cNvSpPr>
          <p:nvPr/>
        </p:nvSpPr>
        <p:spPr bwMode="auto">
          <a:xfrm>
            <a:off x="609600" y="4483100"/>
            <a:ext cx="80772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457200" algn="l"/>
                <a:tab pos="1028700" algn="l"/>
                <a:tab pos="5829300" algn="r"/>
                <a:tab pos="7086600" algn="r"/>
              </a:tabLst>
              <a:defRPr b="1">
                <a:solidFill>
                  <a:schemeClr val="folHlink"/>
                </a:solidFill>
                <a:latin typeface="Comic Sans MS" pitchFamily="66" charset="0"/>
              </a:defRPr>
            </a:lvl1pPr>
            <a:lvl2pPr marL="742950" indent="-285750">
              <a:tabLst>
                <a:tab pos="457200" algn="l"/>
                <a:tab pos="1028700" algn="l"/>
                <a:tab pos="5829300" algn="r"/>
                <a:tab pos="7086600" algn="r"/>
              </a:tabLst>
              <a:defRPr b="1">
                <a:solidFill>
                  <a:schemeClr val="folHlink"/>
                </a:solidFill>
                <a:latin typeface="Comic Sans MS" pitchFamily="66" charset="0"/>
              </a:defRPr>
            </a:lvl2pPr>
            <a:lvl3pPr marL="1143000" indent="-228600">
              <a:tabLst>
                <a:tab pos="457200" algn="l"/>
                <a:tab pos="1028700" algn="l"/>
                <a:tab pos="5829300" algn="r"/>
                <a:tab pos="7086600" algn="r"/>
              </a:tabLst>
              <a:defRPr b="1">
                <a:solidFill>
                  <a:schemeClr val="folHlink"/>
                </a:solidFill>
                <a:latin typeface="Comic Sans MS" pitchFamily="66" charset="0"/>
              </a:defRPr>
            </a:lvl3pPr>
            <a:lvl4pPr marL="1600200" indent="-228600">
              <a:tabLst>
                <a:tab pos="457200" algn="l"/>
                <a:tab pos="1028700" algn="l"/>
                <a:tab pos="5829300" algn="r"/>
                <a:tab pos="7086600" algn="r"/>
              </a:tabLst>
              <a:defRPr b="1">
                <a:solidFill>
                  <a:schemeClr val="folHlink"/>
                </a:solidFill>
                <a:latin typeface="Comic Sans MS" pitchFamily="66" charset="0"/>
              </a:defRPr>
            </a:lvl4pPr>
            <a:lvl5pPr marL="2057400" indent="-228600">
              <a:tabLst>
                <a:tab pos="457200" algn="l"/>
                <a:tab pos="1028700" algn="l"/>
                <a:tab pos="5829300" algn="r"/>
                <a:tab pos="70866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9pPr>
          </a:lstStyle>
          <a:p>
            <a:pPr algn="l">
              <a:lnSpc>
                <a:spcPct val="115000"/>
              </a:lnSpc>
              <a:spcBef>
                <a:spcPct val="50000"/>
              </a:spcBef>
            </a:pPr>
            <a:r>
              <a:rPr lang="en-US" sz="2100" b="0">
                <a:solidFill>
                  <a:schemeClr val="tx1"/>
                </a:solidFill>
                <a:latin typeface="Arial" charset="0"/>
                <a:cs typeface="Arial" charset="0"/>
              </a:rPr>
              <a:t>	Cash  	92,278</a:t>
            </a:r>
          </a:p>
          <a:p>
            <a:pPr algn="l">
              <a:lnSpc>
                <a:spcPct val="115000"/>
              </a:lnSpc>
              <a:spcBef>
                <a:spcPct val="30000"/>
              </a:spcBef>
            </a:pPr>
            <a:r>
              <a:rPr lang="en-US" sz="2100" b="0">
                <a:solidFill>
                  <a:schemeClr val="tx1"/>
                </a:solidFill>
                <a:latin typeface="Arial" charset="0"/>
                <a:cs typeface="Arial" charset="0"/>
              </a:rPr>
              <a:t>		Bonds payable		92,278</a:t>
            </a:r>
          </a:p>
        </p:txBody>
      </p:sp>
    </p:spTree>
    <p:extLst>
      <p:ext uri="{BB962C8B-B14F-4D97-AF65-F5344CB8AC3E}">
        <p14:creationId xmlns:p14="http://schemas.microsoft.com/office/powerpoint/2010/main" val="576768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7463">
                                            <p:txEl>
                                              <p:pRg st="0" end="0"/>
                                            </p:txEl>
                                          </p:spTgt>
                                        </p:tgtEl>
                                        <p:attrNameLst>
                                          <p:attrName>style.visibility</p:attrName>
                                        </p:attrNameLst>
                                      </p:cBhvr>
                                      <p:to>
                                        <p:strVal val="visible"/>
                                      </p:to>
                                    </p:set>
                                    <p:animEffect transition="in" filter="wipe(left)">
                                      <p:cBhvr>
                                        <p:cTn id="7" dur="500"/>
                                        <p:tgtEl>
                                          <p:spTgt spid="14274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7463">
                                            <p:txEl>
                                              <p:pRg st="1" end="1"/>
                                            </p:txEl>
                                          </p:spTgt>
                                        </p:tgtEl>
                                        <p:attrNameLst>
                                          <p:attrName>style.visibility</p:attrName>
                                        </p:attrNameLst>
                                      </p:cBhvr>
                                      <p:to>
                                        <p:strVal val="visible"/>
                                      </p:to>
                                    </p:set>
                                    <p:animEffect transition="in" filter="wipe(left)">
                                      <p:cBhvr>
                                        <p:cTn id="12" dur="500"/>
                                        <p:tgtEl>
                                          <p:spTgt spid="14274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46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
        <p:nvSpPr>
          <p:cNvPr id="1429507" name="Rectangle 3"/>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1219200"/>
            <a:ext cx="7391400" cy="53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34821" name="Rectangle 5"/>
          <p:cNvSpPr>
            <a:spLocks noChangeArrowheads="1"/>
          </p:cNvSpPr>
          <p:nvPr/>
        </p:nvSpPr>
        <p:spPr bwMode="auto">
          <a:xfrm>
            <a:off x="7607300" y="1524000"/>
            <a:ext cx="1323975" cy="287338"/>
          </a:xfrm>
          <a:prstGeom prst="rect">
            <a:avLst/>
          </a:prstGeom>
          <a:solidFill>
            <a:schemeClr val="bg1"/>
          </a:solidFill>
          <a:ln w="12700" cap="sq">
            <a:solidFill>
              <a:srgbClr val="008000"/>
            </a:solidFill>
            <a:miter lim="800000"/>
            <a:headEnd/>
            <a:tailEnd/>
          </a:ln>
        </p:spPr>
        <p:txBody>
          <a:bodyPr wrap="none">
            <a:spAutoFit/>
          </a:bodyPr>
          <a:lstStyle/>
          <a:p>
            <a:pPr algn="r"/>
            <a:r>
              <a:rPr lang="en-US" sz="1200">
                <a:solidFill>
                  <a:srgbClr val="CC0000"/>
                </a:solidFill>
                <a:latin typeface="Arial" charset="0"/>
              </a:rPr>
              <a:t>Illustration 14-7</a:t>
            </a:r>
          </a:p>
        </p:txBody>
      </p:sp>
      <p:sp>
        <p:nvSpPr>
          <p:cNvPr id="1429510" name="Rectangle 6"/>
          <p:cNvSpPr>
            <a:spLocks noChangeArrowheads="1"/>
          </p:cNvSpPr>
          <p:nvPr/>
        </p:nvSpPr>
        <p:spPr bwMode="auto">
          <a:xfrm>
            <a:off x="762000" y="3609975"/>
            <a:ext cx="7620000" cy="3048000"/>
          </a:xfrm>
          <a:prstGeom prst="rect">
            <a:avLst/>
          </a:prstGeom>
          <a:solidFill>
            <a:schemeClr val="bg1"/>
          </a:solidFill>
          <a:ln w="28575" cap="sq">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429514" name="Text Box 10"/>
          <p:cNvSpPr txBox="1">
            <a:spLocks noChangeArrowheads="1"/>
          </p:cNvSpPr>
          <p:nvPr/>
        </p:nvSpPr>
        <p:spPr bwMode="auto">
          <a:xfrm>
            <a:off x="609600" y="4933950"/>
            <a:ext cx="80772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457200" algn="l"/>
                <a:tab pos="1028700" algn="l"/>
                <a:tab pos="5829300" algn="r"/>
                <a:tab pos="7086600" algn="r"/>
              </a:tabLst>
              <a:defRPr b="1">
                <a:solidFill>
                  <a:schemeClr val="folHlink"/>
                </a:solidFill>
                <a:latin typeface="Comic Sans MS" pitchFamily="66" charset="0"/>
              </a:defRPr>
            </a:lvl1pPr>
            <a:lvl2pPr marL="742950" indent="-285750">
              <a:tabLst>
                <a:tab pos="457200" algn="l"/>
                <a:tab pos="1028700" algn="l"/>
                <a:tab pos="5829300" algn="r"/>
                <a:tab pos="7086600" algn="r"/>
              </a:tabLst>
              <a:defRPr b="1">
                <a:solidFill>
                  <a:schemeClr val="folHlink"/>
                </a:solidFill>
                <a:latin typeface="Comic Sans MS" pitchFamily="66" charset="0"/>
              </a:defRPr>
            </a:lvl2pPr>
            <a:lvl3pPr marL="1143000" indent="-228600">
              <a:tabLst>
                <a:tab pos="457200" algn="l"/>
                <a:tab pos="1028700" algn="l"/>
                <a:tab pos="5829300" algn="r"/>
                <a:tab pos="7086600" algn="r"/>
              </a:tabLst>
              <a:defRPr b="1">
                <a:solidFill>
                  <a:schemeClr val="folHlink"/>
                </a:solidFill>
                <a:latin typeface="Comic Sans MS" pitchFamily="66" charset="0"/>
              </a:defRPr>
            </a:lvl3pPr>
            <a:lvl4pPr marL="1600200" indent="-228600">
              <a:tabLst>
                <a:tab pos="457200" algn="l"/>
                <a:tab pos="1028700" algn="l"/>
                <a:tab pos="5829300" algn="r"/>
                <a:tab pos="7086600" algn="r"/>
              </a:tabLst>
              <a:defRPr b="1">
                <a:solidFill>
                  <a:schemeClr val="folHlink"/>
                </a:solidFill>
                <a:latin typeface="Comic Sans MS" pitchFamily="66" charset="0"/>
              </a:defRPr>
            </a:lvl4pPr>
            <a:lvl5pPr marL="2057400" indent="-228600">
              <a:tabLst>
                <a:tab pos="457200" algn="l"/>
                <a:tab pos="1028700" algn="l"/>
                <a:tab pos="5829300" algn="r"/>
                <a:tab pos="70866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9pPr>
          </a:lstStyle>
          <a:p>
            <a:pPr algn="l">
              <a:lnSpc>
                <a:spcPct val="115000"/>
              </a:lnSpc>
              <a:spcBef>
                <a:spcPct val="50000"/>
              </a:spcBef>
            </a:pPr>
            <a:r>
              <a:rPr lang="en-US" sz="2100" b="0">
                <a:solidFill>
                  <a:schemeClr val="tx1"/>
                </a:solidFill>
                <a:latin typeface="Arial" charset="0"/>
                <a:cs typeface="Arial" charset="0"/>
              </a:rPr>
              <a:t>	Bond interest expense 	4,614</a:t>
            </a:r>
          </a:p>
          <a:p>
            <a:pPr algn="l">
              <a:lnSpc>
                <a:spcPct val="115000"/>
              </a:lnSpc>
              <a:spcBef>
                <a:spcPct val="30000"/>
              </a:spcBef>
            </a:pPr>
            <a:r>
              <a:rPr lang="en-US" sz="2100" b="0">
                <a:solidFill>
                  <a:schemeClr val="tx1"/>
                </a:solidFill>
                <a:latin typeface="Arial" charset="0"/>
                <a:cs typeface="Arial" charset="0"/>
              </a:rPr>
              <a:t>		Bonds payable		614</a:t>
            </a:r>
          </a:p>
          <a:p>
            <a:pPr algn="l">
              <a:lnSpc>
                <a:spcPct val="115000"/>
              </a:lnSpc>
              <a:spcBef>
                <a:spcPct val="30000"/>
              </a:spcBef>
            </a:pPr>
            <a:r>
              <a:rPr lang="en-US" sz="2100" b="0">
                <a:solidFill>
                  <a:schemeClr val="tx1"/>
                </a:solidFill>
                <a:latin typeface="Arial" charset="0"/>
                <a:cs typeface="Arial" charset="0"/>
              </a:rPr>
              <a:t>		Cash		4,000</a:t>
            </a:r>
          </a:p>
        </p:txBody>
      </p:sp>
      <p:sp>
        <p:nvSpPr>
          <p:cNvPr id="34824" name="Text Box 11"/>
          <p:cNvSpPr txBox="1">
            <a:spLocks noChangeArrowheads="1"/>
          </p:cNvSpPr>
          <p:nvPr/>
        </p:nvSpPr>
        <p:spPr bwMode="auto">
          <a:xfrm>
            <a:off x="609600" y="3886200"/>
            <a:ext cx="81534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0000"/>
              </a:spcBef>
              <a:buSzPct val="80000"/>
            </a:pPr>
            <a:r>
              <a:rPr lang="en-US" sz="2100">
                <a:solidFill>
                  <a:srgbClr val="800000"/>
                </a:solidFill>
                <a:latin typeface="Arial" charset="0"/>
              </a:rPr>
              <a:t>Journal entry</a:t>
            </a:r>
            <a:r>
              <a:rPr lang="en-US" sz="2100" b="0">
                <a:latin typeface="Arial" charset="0"/>
              </a:rPr>
              <a:t> to record first payment and amortization of the discount on </a:t>
            </a:r>
            <a:r>
              <a:rPr lang="en-US" sz="2100">
                <a:solidFill>
                  <a:srgbClr val="800000"/>
                </a:solidFill>
                <a:latin typeface="Arial" charset="0"/>
              </a:rPr>
              <a:t>July 1, 2011</a:t>
            </a:r>
            <a:r>
              <a:rPr lang="en-US" sz="2100" b="0">
                <a:latin typeface="Arial" charset="0"/>
              </a:rPr>
              <a:t>. </a:t>
            </a:r>
          </a:p>
        </p:txBody>
      </p:sp>
    </p:spTree>
    <p:extLst>
      <p:ext uri="{BB962C8B-B14F-4D97-AF65-F5344CB8AC3E}">
        <p14:creationId xmlns:p14="http://schemas.microsoft.com/office/powerpoint/2010/main" val="3736964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9514">
                                            <p:txEl>
                                              <p:pRg st="0" end="0"/>
                                            </p:txEl>
                                          </p:spTgt>
                                        </p:tgtEl>
                                        <p:attrNameLst>
                                          <p:attrName>style.visibility</p:attrName>
                                        </p:attrNameLst>
                                      </p:cBhvr>
                                      <p:to>
                                        <p:strVal val="visible"/>
                                      </p:to>
                                    </p:set>
                                    <p:animEffect transition="in" filter="wipe(left)">
                                      <p:cBhvr>
                                        <p:cTn id="7" dur="500"/>
                                        <p:tgtEl>
                                          <p:spTgt spid="14295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9514">
                                            <p:txEl>
                                              <p:pRg st="1" end="1"/>
                                            </p:txEl>
                                          </p:spTgt>
                                        </p:tgtEl>
                                        <p:attrNameLst>
                                          <p:attrName>style.visibility</p:attrName>
                                        </p:attrNameLst>
                                      </p:cBhvr>
                                      <p:to>
                                        <p:strVal val="visible"/>
                                      </p:to>
                                    </p:set>
                                    <p:animEffect transition="in" filter="wipe(left)">
                                      <p:cBhvr>
                                        <p:cTn id="12" dur="500"/>
                                        <p:tgtEl>
                                          <p:spTgt spid="14295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29514">
                                            <p:txEl>
                                              <p:pRg st="2" end="2"/>
                                            </p:txEl>
                                          </p:spTgt>
                                        </p:tgtEl>
                                        <p:attrNameLst>
                                          <p:attrName>style.visibility</p:attrName>
                                        </p:attrNameLst>
                                      </p:cBhvr>
                                      <p:to>
                                        <p:strVal val="visible"/>
                                      </p:to>
                                    </p:set>
                                    <p:animEffect transition="in" filter="wipe(left)">
                                      <p:cBhvr>
                                        <p:cTn id="17" dur="500"/>
                                        <p:tgtEl>
                                          <p:spTgt spid="14295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951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
        <p:nvSpPr>
          <p:cNvPr id="1431555" name="Rectangle 3"/>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1219200"/>
            <a:ext cx="7391400" cy="53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35845" name="Rectangle 5"/>
          <p:cNvSpPr>
            <a:spLocks noChangeArrowheads="1"/>
          </p:cNvSpPr>
          <p:nvPr/>
        </p:nvSpPr>
        <p:spPr bwMode="auto">
          <a:xfrm>
            <a:off x="7607300" y="1524000"/>
            <a:ext cx="1323975" cy="287338"/>
          </a:xfrm>
          <a:prstGeom prst="rect">
            <a:avLst/>
          </a:prstGeom>
          <a:solidFill>
            <a:schemeClr val="bg1"/>
          </a:solidFill>
          <a:ln w="12700" cap="sq">
            <a:solidFill>
              <a:srgbClr val="008000"/>
            </a:solidFill>
            <a:miter lim="800000"/>
            <a:headEnd/>
            <a:tailEnd/>
          </a:ln>
        </p:spPr>
        <p:txBody>
          <a:bodyPr wrap="none">
            <a:spAutoFit/>
          </a:bodyPr>
          <a:lstStyle/>
          <a:p>
            <a:pPr algn="r"/>
            <a:r>
              <a:rPr lang="en-US" sz="1200">
                <a:solidFill>
                  <a:srgbClr val="CC0000"/>
                </a:solidFill>
                <a:latin typeface="Arial" charset="0"/>
              </a:rPr>
              <a:t>Illustration 14-7</a:t>
            </a:r>
          </a:p>
        </p:txBody>
      </p:sp>
      <p:sp>
        <p:nvSpPr>
          <p:cNvPr id="1431558" name="Rectangle 6"/>
          <p:cNvSpPr>
            <a:spLocks noChangeArrowheads="1"/>
          </p:cNvSpPr>
          <p:nvPr/>
        </p:nvSpPr>
        <p:spPr bwMode="auto">
          <a:xfrm>
            <a:off x="762000" y="3609975"/>
            <a:ext cx="7620000" cy="3048000"/>
          </a:xfrm>
          <a:prstGeom prst="rect">
            <a:avLst/>
          </a:prstGeom>
          <a:solidFill>
            <a:schemeClr val="bg1"/>
          </a:solidFill>
          <a:ln w="28575" cap="sq">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5847" name="Text Box 9"/>
          <p:cNvSpPr txBox="1">
            <a:spLocks noChangeArrowheads="1"/>
          </p:cNvSpPr>
          <p:nvPr/>
        </p:nvSpPr>
        <p:spPr bwMode="auto">
          <a:xfrm>
            <a:off x="609600" y="3886200"/>
            <a:ext cx="81534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0000"/>
              </a:spcBef>
              <a:buSzPct val="80000"/>
            </a:pPr>
            <a:r>
              <a:rPr lang="en-US" sz="2100">
                <a:solidFill>
                  <a:srgbClr val="800000"/>
                </a:solidFill>
                <a:latin typeface="Arial" charset="0"/>
              </a:rPr>
              <a:t>Journal entry</a:t>
            </a:r>
            <a:r>
              <a:rPr lang="en-US" sz="2100" b="0">
                <a:latin typeface="Arial" charset="0"/>
              </a:rPr>
              <a:t> to record accrued interest and amortization of the discount on </a:t>
            </a:r>
            <a:r>
              <a:rPr lang="en-US" sz="2100">
                <a:solidFill>
                  <a:srgbClr val="800000"/>
                </a:solidFill>
                <a:latin typeface="Arial" charset="0"/>
              </a:rPr>
              <a:t>Dec. 31, 2011</a:t>
            </a:r>
            <a:r>
              <a:rPr lang="en-US" sz="2100" b="0">
                <a:latin typeface="Arial" charset="0"/>
              </a:rPr>
              <a:t>. </a:t>
            </a:r>
          </a:p>
        </p:txBody>
      </p:sp>
      <p:sp>
        <p:nvSpPr>
          <p:cNvPr id="1431562" name="Text Box 10"/>
          <p:cNvSpPr txBox="1">
            <a:spLocks noChangeArrowheads="1"/>
          </p:cNvSpPr>
          <p:nvPr/>
        </p:nvSpPr>
        <p:spPr bwMode="auto">
          <a:xfrm>
            <a:off x="609600" y="4940300"/>
            <a:ext cx="80772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457200" algn="l"/>
                <a:tab pos="1028700" algn="l"/>
                <a:tab pos="5829300" algn="r"/>
                <a:tab pos="7086600" algn="r"/>
              </a:tabLst>
              <a:defRPr b="1">
                <a:solidFill>
                  <a:schemeClr val="folHlink"/>
                </a:solidFill>
                <a:latin typeface="Comic Sans MS" pitchFamily="66" charset="0"/>
              </a:defRPr>
            </a:lvl1pPr>
            <a:lvl2pPr marL="742950" indent="-285750">
              <a:tabLst>
                <a:tab pos="457200" algn="l"/>
                <a:tab pos="1028700" algn="l"/>
                <a:tab pos="5829300" algn="r"/>
                <a:tab pos="7086600" algn="r"/>
              </a:tabLst>
              <a:defRPr b="1">
                <a:solidFill>
                  <a:schemeClr val="folHlink"/>
                </a:solidFill>
                <a:latin typeface="Comic Sans MS" pitchFamily="66" charset="0"/>
              </a:defRPr>
            </a:lvl2pPr>
            <a:lvl3pPr marL="1143000" indent="-228600">
              <a:tabLst>
                <a:tab pos="457200" algn="l"/>
                <a:tab pos="1028700" algn="l"/>
                <a:tab pos="5829300" algn="r"/>
                <a:tab pos="7086600" algn="r"/>
              </a:tabLst>
              <a:defRPr b="1">
                <a:solidFill>
                  <a:schemeClr val="folHlink"/>
                </a:solidFill>
                <a:latin typeface="Comic Sans MS" pitchFamily="66" charset="0"/>
              </a:defRPr>
            </a:lvl3pPr>
            <a:lvl4pPr marL="1600200" indent="-228600">
              <a:tabLst>
                <a:tab pos="457200" algn="l"/>
                <a:tab pos="1028700" algn="l"/>
                <a:tab pos="5829300" algn="r"/>
                <a:tab pos="7086600" algn="r"/>
              </a:tabLst>
              <a:defRPr b="1">
                <a:solidFill>
                  <a:schemeClr val="folHlink"/>
                </a:solidFill>
                <a:latin typeface="Comic Sans MS" pitchFamily="66" charset="0"/>
              </a:defRPr>
            </a:lvl4pPr>
            <a:lvl5pPr marL="2057400" indent="-228600">
              <a:tabLst>
                <a:tab pos="457200" algn="l"/>
                <a:tab pos="1028700" algn="l"/>
                <a:tab pos="5829300" algn="r"/>
                <a:tab pos="70866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9pPr>
          </a:lstStyle>
          <a:p>
            <a:pPr algn="l">
              <a:lnSpc>
                <a:spcPct val="115000"/>
              </a:lnSpc>
              <a:spcBef>
                <a:spcPct val="50000"/>
              </a:spcBef>
            </a:pPr>
            <a:r>
              <a:rPr lang="en-US" sz="2100" b="0">
                <a:solidFill>
                  <a:schemeClr val="tx1"/>
                </a:solidFill>
                <a:latin typeface="Arial" charset="0"/>
                <a:cs typeface="Arial" charset="0"/>
              </a:rPr>
              <a:t>	Bond interest expense  	4,645</a:t>
            </a:r>
          </a:p>
          <a:p>
            <a:pPr algn="l">
              <a:lnSpc>
                <a:spcPct val="115000"/>
              </a:lnSpc>
              <a:spcBef>
                <a:spcPct val="30000"/>
              </a:spcBef>
            </a:pPr>
            <a:r>
              <a:rPr lang="en-US" sz="2100" b="0">
                <a:solidFill>
                  <a:schemeClr val="tx1"/>
                </a:solidFill>
                <a:latin typeface="Arial" charset="0"/>
                <a:cs typeface="Arial" charset="0"/>
              </a:rPr>
              <a:t>		Bond interest payable		4,000</a:t>
            </a:r>
          </a:p>
          <a:p>
            <a:pPr algn="l">
              <a:lnSpc>
                <a:spcPct val="115000"/>
              </a:lnSpc>
              <a:spcBef>
                <a:spcPct val="30000"/>
              </a:spcBef>
            </a:pPr>
            <a:r>
              <a:rPr lang="en-US" sz="2100" b="0">
                <a:solidFill>
                  <a:schemeClr val="tx1"/>
                </a:solidFill>
                <a:latin typeface="Arial" charset="0"/>
                <a:cs typeface="Arial" charset="0"/>
              </a:rPr>
              <a:t>		Bonds payable		645</a:t>
            </a:r>
          </a:p>
        </p:txBody>
      </p:sp>
    </p:spTree>
    <p:extLst>
      <p:ext uri="{BB962C8B-B14F-4D97-AF65-F5344CB8AC3E}">
        <p14:creationId xmlns:p14="http://schemas.microsoft.com/office/powerpoint/2010/main" val="760523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1562">
                                            <p:txEl>
                                              <p:pRg st="0" end="0"/>
                                            </p:txEl>
                                          </p:spTgt>
                                        </p:tgtEl>
                                        <p:attrNameLst>
                                          <p:attrName>style.visibility</p:attrName>
                                        </p:attrNameLst>
                                      </p:cBhvr>
                                      <p:to>
                                        <p:strVal val="visible"/>
                                      </p:to>
                                    </p:set>
                                    <p:animEffect transition="in" filter="wipe(left)">
                                      <p:cBhvr>
                                        <p:cTn id="7" dur="500"/>
                                        <p:tgtEl>
                                          <p:spTgt spid="14315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1562">
                                            <p:txEl>
                                              <p:pRg st="1" end="1"/>
                                            </p:txEl>
                                          </p:spTgt>
                                        </p:tgtEl>
                                        <p:attrNameLst>
                                          <p:attrName>style.visibility</p:attrName>
                                        </p:attrNameLst>
                                      </p:cBhvr>
                                      <p:to>
                                        <p:strVal val="visible"/>
                                      </p:to>
                                    </p:set>
                                    <p:animEffect transition="in" filter="wipe(left)">
                                      <p:cBhvr>
                                        <p:cTn id="12" dur="500"/>
                                        <p:tgtEl>
                                          <p:spTgt spid="14315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1562">
                                            <p:txEl>
                                              <p:pRg st="2" end="2"/>
                                            </p:txEl>
                                          </p:spTgt>
                                        </p:tgtEl>
                                        <p:attrNameLst>
                                          <p:attrName>style.visibility</p:attrName>
                                        </p:attrNameLst>
                                      </p:cBhvr>
                                      <p:to>
                                        <p:strVal val="visible"/>
                                      </p:to>
                                    </p:set>
                                    <p:animEffect transition="in" filter="wipe(left)">
                                      <p:cBhvr>
                                        <p:cTn id="17" dur="500"/>
                                        <p:tgtEl>
                                          <p:spTgt spid="14315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156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ieso IFRS_final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128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85800" y="2057400"/>
            <a:ext cx="8001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70000"/>
              </a:spcBef>
            </a:pPr>
            <a:r>
              <a:rPr lang="en-US" sz="2100">
                <a:solidFill>
                  <a:srgbClr val="800000"/>
                </a:solidFill>
                <a:latin typeface="Arial" charset="0"/>
              </a:rPr>
              <a:t>Illustration:</a:t>
            </a:r>
            <a:r>
              <a:rPr lang="en-US" sz="2100" b="0">
                <a:solidFill>
                  <a:schemeClr val="tx1"/>
                </a:solidFill>
                <a:latin typeface="Arial" charset="0"/>
              </a:rPr>
              <a:t>  Evermaster Corporation issued $100,000 of </a:t>
            </a:r>
            <a:r>
              <a:rPr lang="en-US" sz="2100">
                <a:solidFill>
                  <a:srgbClr val="800000"/>
                </a:solidFill>
                <a:latin typeface="Arial" charset="0"/>
              </a:rPr>
              <a:t>8%</a:t>
            </a:r>
            <a:r>
              <a:rPr lang="en-US" sz="2100" b="0">
                <a:solidFill>
                  <a:schemeClr val="tx1"/>
                </a:solidFill>
                <a:latin typeface="Arial" charset="0"/>
              </a:rPr>
              <a:t> term bonds on January 1, 2011, due on January 1, 2016, with interest payable each July 1 and January 1. Investors require an effective-interest rate of </a:t>
            </a:r>
            <a:r>
              <a:rPr lang="en-US" sz="2100">
                <a:solidFill>
                  <a:srgbClr val="800000"/>
                </a:solidFill>
                <a:latin typeface="Arial" charset="0"/>
              </a:rPr>
              <a:t>6%</a:t>
            </a:r>
            <a:r>
              <a:rPr lang="en-US" sz="2100" b="0">
                <a:solidFill>
                  <a:schemeClr val="tx1"/>
                </a:solidFill>
                <a:latin typeface="Arial" charset="0"/>
              </a:rPr>
              <a:t>. Calculate the bond proceeds.</a:t>
            </a:r>
          </a:p>
        </p:txBody>
      </p:sp>
      <p:sp>
        <p:nvSpPr>
          <p:cNvPr id="36867"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Apply the methods of bond discount and premium amortization.</a:t>
            </a:r>
          </a:p>
        </p:txBody>
      </p:sp>
      <p:sp>
        <p:nvSpPr>
          <p:cNvPr id="1433604"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sp>
        <p:nvSpPr>
          <p:cNvPr id="36869" name="Text Box 5"/>
          <p:cNvSpPr txBox="1">
            <a:spLocks noChangeArrowheads="1"/>
          </p:cNvSpPr>
          <p:nvPr/>
        </p:nvSpPr>
        <p:spPr bwMode="auto">
          <a:xfrm>
            <a:off x="685800" y="1371600"/>
            <a:ext cx="8001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800">
                <a:solidFill>
                  <a:srgbClr val="008000"/>
                </a:solidFill>
                <a:latin typeface="Arial" charset="0"/>
              </a:rPr>
              <a:t>Bonds Issued at a Premium</a:t>
            </a:r>
          </a:p>
        </p:txBody>
      </p:sp>
      <p:sp>
        <p:nvSpPr>
          <p:cNvPr id="36870" name="Rectangle 7"/>
          <p:cNvSpPr>
            <a:spLocks noChangeArrowheads="1"/>
          </p:cNvSpPr>
          <p:nvPr/>
        </p:nvSpPr>
        <p:spPr bwMode="auto">
          <a:xfrm>
            <a:off x="7467600" y="3763963"/>
            <a:ext cx="1311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p>
            <a:pPr algn="r"/>
            <a:r>
              <a:rPr lang="en-US" sz="1200">
                <a:solidFill>
                  <a:srgbClr val="CC0000"/>
                </a:solidFill>
                <a:latin typeface="Arial" charset="0"/>
              </a:rPr>
              <a:t>Illustration 14-8</a:t>
            </a:r>
          </a:p>
        </p:txBody>
      </p:sp>
      <p:pic>
        <p:nvPicPr>
          <p:cNvPr id="3687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05275"/>
            <a:ext cx="81534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Tree>
    <p:extLst>
      <p:ext uri="{BB962C8B-B14F-4D97-AF65-F5344CB8AC3E}">
        <p14:creationId xmlns:p14="http://schemas.microsoft.com/office/powerpoint/2010/main" val="2564156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
        <p:nvSpPr>
          <p:cNvPr id="1435651" name="Rectangle 3"/>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pic>
        <p:nvPicPr>
          <p:cNvPr id="378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391400"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37893" name="Rectangle 5"/>
          <p:cNvSpPr>
            <a:spLocks noChangeArrowheads="1"/>
          </p:cNvSpPr>
          <p:nvPr/>
        </p:nvSpPr>
        <p:spPr bwMode="auto">
          <a:xfrm>
            <a:off x="7607300" y="1524000"/>
            <a:ext cx="1323975" cy="287338"/>
          </a:xfrm>
          <a:prstGeom prst="rect">
            <a:avLst/>
          </a:prstGeom>
          <a:solidFill>
            <a:schemeClr val="bg1"/>
          </a:solidFill>
          <a:ln w="12700" cap="sq">
            <a:solidFill>
              <a:srgbClr val="008000"/>
            </a:solidFill>
            <a:miter lim="800000"/>
            <a:headEnd/>
            <a:tailEnd/>
          </a:ln>
        </p:spPr>
        <p:txBody>
          <a:bodyPr wrap="none">
            <a:spAutoFit/>
          </a:bodyPr>
          <a:lstStyle/>
          <a:p>
            <a:pPr algn="r"/>
            <a:r>
              <a:rPr lang="en-US" sz="1200">
                <a:solidFill>
                  <a:srgbClr val="CC0000"/>
                </a:solidFill>
                <a:latin typeface="Arial" charset="0"/>
              </a:rPr>
              <a:t>Illustration 14-9</a:t>
            </a:r>
          </a:p>
        </p:txBody>
      </p:sp>
    </p:spTree>
    <p:extLst>
      <p:ext uri="{BB962C8B-B14F-4D97-AF65-F5344CB8AC3E}">
        <p14:creationId xmlns:p14="http://schemas.microsoft.com/office/powerpoint/2010/main" val="3621644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
        <p:nvSpPr>
          <p:cNvPr id="1437699" name="Rectangle 3"/>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391400"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38917" name="Rectangle 5"/>
          <p:cNvSpPr>
            <a:spLocks noChangeArrowheads="1"/>
          </p:cNvSpPr>
          <p:nvPr/>
        </p:nvSpPr>
        <p:spPr bwMode="auto">
          <a:xfrm>
            <a:off x="7607300" y="1524000"/>
            <a:ext cx="1323975" cy="287338"/>
          </a:xfrm>
          <a:prstGeom prst="rect">
            <a:avLst/>
          </a:prstGeom>
          <a:solidFill>
            <a:schemeClr val="bg1"/>
          </a:solidFill>
          <a:ln w="12700" cap="sq">
            <a:solidFill>
              <a:srgbClr val="008000"/>
            </a:solidFill>
            <a:miter lim="800000"/>
            <a:headEnd/>
            <a:tailEnd/>
          </a:ln>
        </p:spPr>
        <p:txBody>
          <a:bodyPr wrap="none">
            <a:spAutoFit/>
          </a:bodyPr>
          <a:lstStyle/>
          <a:p>
            <a:pPr algn="r"/>
            <a:r>
              <a:rPr lang="en-US" sz="1200">
                <a:solidFill>
                  <a:srgbClr val="CC0000"/>
                </a:solidFill>
                <a:latin typeface="Arial" charset="0"/>
              </a:rPr>
              <a:t>Illustration 14-9</a:t>
            </a:r>
          </a:p>
        </p:txBody>
      </p:sp>
      <p:sp>
        <p:nvSpPr>
          <p:cNvPr id="1437702" name="Rectangle 6"/>
          <p:cNvSpPr>
            <a:spLocks noChangeArrowheads="1"/>
          </p:cNvSpPr>
          <p:nvPr/>
        </p:nvSpPr>
        <p:spPr bwMode="auto">
          <a:xfrm>
            <a:off x="762000" y="3609975"/>
            <a:ext cx="7620000" cy="3048000"/>
          </a:xfrm>
          <a:prstGeom prst="rect">
            <a:avLst/>
          </a:prstGeom>
          <a:solidFill>
            <a:schemeClr val="bg1"/>
          </a:solidFill>
          <a:ln w="28575" cap="sq">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8919" name="Text Box 7"/>
          <p:cNvSpPr txBox="1">
            <a:spLocks noChangeArrowheads="1"/>
          </p:cNvSpPr>
          <p:nvPr/>
        </p:nvSpPr>
        <p:spPr bwMode="auto">
          <a:xfrm>
            <a:off x="609600" y="3886200"/>
            <a:ext cx="8153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0000"/>
              </a:spcBef>
              <a:buSzPct val="80000"/>
            </a:pPr>
            <a:r>
              <a:rPr lang="en-US" sz="2100">
                <a:solidFill>
                  <a:srgbClr val="800000"/>
                </a:solidFill>
                <a:latin typeface="Arial" charset="0"/>
              </a:rPr>
              <a:t>Journal entry</a:t>
            </a:r>
            <a:r>
              <a:rPr lang="en-US" sz="2100" b="0">
                <a:latin typeface="Arial" charset="0"/>
              </a:rPr>
              <a:t> on date of issue, </a:t>
            </a:r>
            <a:r>
              <a:rPr lang="en-US" sz="2100">
                <a:solidFill>
                  <a:srgbClr val="800000"/>
                </a:solidFill>
                <a:latin typeface="Arial" charset="0"/>
              </a:rPr>
              <a:t>Jan. 1, 2011</a:t>
            </a:r>
            <a:r>
              <a:rPr lang="en-US" sz="2100" b="0">
                <a:latin typeface="Arial" charset="0"/>
              </a:rPr>
              <a:t>.</a:t>
            </a:r>
          </a:p>
        </p:txBody>
      </p:sp>
      <p:sp>
        <p:nvSpPr>
          <p:cNvPr id="1437704" name="Text Box 8"/>
          <p:cNvSpPr txBox="1">
            <a:spLocks noChangeArrowheads="1"/>
          </p:cNvSpPr>
          <p:nvPr/>
        </p:nvSpPr>
        <p:spPr bwMode="auto">
          <a:xfrm>
            <a:off x="609600" y="4483100"/>
            <a:ext cx="80772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457200" algn="l"/>
                <a:tab pos="1028700" algn="l"/>
                <a:tab pos="5829300" algn="r"/>
                <a:tab pos="7086600" algn="r"/>
              </a:tabLst>
              <a:defRPr b="1">
                <a:solidFill>
                  <a:schemeClr val="folHlink"/>
                </a:solidFill>
                <a:latin typeface="Comic Sans MS" pitchFamily="66" charset="0"/>
              </a:defRPr>
            </a:lvl1pPr>
            <a:lvl2pPr marL="742950" indent="-285750">
              <a:tabLst>
                <a:tab pos="457200" algn="l"/>
                <a:tab pos="1028700" algn="l"/>
                <a:tab pos="5829300" algn="r"/>
                <a:tab pos="7086600" algn="r"/>
              </a:tabLst>
              <a:defRPr b="1">
                <a:solidFill>
                  <a:schemeClr val="folHlink"/>
                </a:solidFill>
                <a:latin typeface="Comic Sans MS" pitchFamily="66" charset="0"/>
              </a:defRPr>
            </a:lvl2pPr>
            <a:lvl3pPr marL="1143000" indent="-228600">
              <a:tabLst>
                <a:tab pos="457200" algn="l"/>
                <a:tab pos="1028700" algn="l"/>
                <a:tab pos="5829300" algn="r"/>
                <a:tab pos="7086600" algn="r"/>
              </a:tabLst>
              <a:defRPr b="1">
                <a:solidFill>
                  <a:schemeClr val="folHlink"/>
                </a:solidFill>
                <a:latin typeface="Comic Sans MS" pitchFamily="66" charset="0"/>
              </a:defRPr>
            </a:lvl3pPr>
            <a:lvl4pPr marL="1600200" indent="-228600">
              <a:tabLst>
                <a:tab pos="457200" algn="l"/>
                <a:tab pos="1028700" algn="l"/>
                <a:tab pos="5829300" algn="r"/>
                <a:tab pos="7086600" algn="r"/>
              </a:tabLst>
              <a:defRPr b="1">
                <a:solidFill>
                  <a:schemeClr val="folHlink"/>
                </a:solidFill>
                <a:latin typeface="Comic Sans MS" pitchFamily="66" charset="0"/>
              </a:defRPr>
            </a:lvl4pPr>
            <a:lvl5pPr marL="2057400" indent="-228600">
              <a:tabLst>
                <a:tab pos="457200" algn="l"/>
                <a:tab pos="1028700" algn="l"/>
                <a:tab pos="5829300" algn="r"/>
                <a:tab pos="70866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9pPr>
          </a:lstStyle>
          <a:p>
            <a:pPr algn="l">
              <a:lnSpc>
                <a:spcPct val="115000"/>
              </a:lnSpc>
              <a:spcBef>
                <a:spcPct val="50000"/>
              </a:spcBef>
            </a:pPr>
            <a:r>
              <a:rPr lang="en-US" sz="2100" b="0">
                <a:solidFill>
                  <a:schemeClr val="tx1"/>
                </a:solidFill>
                <a:latin typeface="Arial" charset="0"/>
                <a:cs typeface="Arial" charset="0"/>
              </a:rPr>
              <a:t>	Cash  	108,530</a:t>
            </a:r>
          </a:p>
          <a:p>
            <a:pPr algn="l">
              <a:lnSpc>
                <a:spcPct val="115000"/>
              </a:lnSpc>
              <a:spcBef>
                <a:spcPct val="30000"/>
              </a:spcBef>
            </a:pPr>
            <a:r>
              <a:rPr lang="en-US" sz="2100" b="0">
                <a:solidFill>
                  <a:schemeClr val="tx1"/>
                </a:solidFill>
                <a:latin typeface="Arial" charset="0"/>
                <a:cs typeface="Arial" charset="0"/>
              </a:rPr>
              <a:t>		Bonds payable		108,530</a:t>
            </a:r>
          </a:p>
        </p:txBody>
      </p:sp>
    </p:spTree>
    <p:extLst>
      <p:ext uri="{BB962C8B-B14F-4D97-AF65-F5344CB8AC3E}">
        <p14:creationId xmlns:p14="http://schemas.microsoft.com/office/powerpoint/2010/main" val="2884204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7704">
                                            <p:txEl>
                                              <p:pRg st="0" end="0"/>
                                            </p:txEl>
                                          </p:spTgt>
                                        </p:tgtEl>
                                        <p:attrNameLst>
                                          <p:attrName>style.visibility</p:attrName>
                                        </p:attrNameLst>
                                      </p:cBhvr>
                                      <p:to>
                                        <p:strVal val="visible"/>
                                      </p:to>
                                    </p:set>
                                    <p:animEffect transition="in" filter="wipe(left)">
                                      <p:cBhvr>
                                        <p:cTn id="7" dur="500"/>
                                        <p:tgtEl>
                                          <p:spTgt spid="14377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7704">
                                            <p:txEl>
                                              <p:pRg st="1" end="1"/>
                                            </p:txEl>
                                          </p:spTgt>
                                        </p:tgtEl>
                                        <p:attrNameLst>
                                          <p:attrName>style.visibility</p:attrName>
                                        </p:attrNameLst>
                                      </p:cBhvr>
                                      <p:to>
                                        <p:strVal val="visible"/>
                                      </p:to>
                                    </p:set>
                                    <p:animEffect transition="in" filter="wipe(left)">
                                      <p:cBhvr>
                                        <p:cTn id="12" dur="500"/>
                                        <p:tgtEl>
                                          <p:spTgt spid="14377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70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
        <p:nvSpPr>
          <p:cNvPr id="1439747" name="Rectangle 3"/>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391400"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39941" name="Rectangle 5"/>
          <p:cNvSpPr>
            <a:spLocks noChangeArrowheads="1"/>
          </p:cNvSpPr>
          <p:nvPr/>
        </p:nvSpPr>
        <p:spPr bwMode="auto">
          <a:xfrm>
            <a:off x="7607300" y="1524000"/>
            <a:ext cx="1323975" cy="287338"/>
          </a:xfrm>
          <a:prstGeom prst="rect">
            <a:avLst/>
          </a:prstGeom>
          <a:solidFill>
            <a:schemeClr val="bg1"/>
          </a:solidFill>
          <a:ln w="12700" cap="sq">
            <a:solidFill>
              <a:srgbClr val="008000"/>
            </a:solidFill>
            <a:miter lim="800000"/>
            <a:headEnd/>
            <a:tailEnd/>
          </a:ln>
        </p:spPr>
        <p:txBody>
          <a:bodyPr wrap="none">
            <a:spAutoFit/>
          </a:bodyPr>
          <a:lstStyle/>
          <a:p>
            <a:pPr algn="r"/>
            <a:r>
              <a:rPr lang="en-US" sz="1200">
                <a:solidFill>
                  <a:srgbClr val="CC0000"/>
                </a:solidFill>
                <a:latin typeface="Arial" charset="0"/>
              </a:rPr>
              <a:t>Illustration 14-9</a:t>
            </a:r>
          </a:p>
        </p:txBody>
      </p:sp>
      <p:sp>
        <p:nvSpPr>
          <p:cNvPr id="1439750" name="Rectangle 6"/>
          <p:cNvSpPr>
            <a:spLocks noChangeArrowheads="1"/>
          </p:cNvSpPr>
          <p:nvPr/>
        </p:nvSpPr>
        <p:spPr bwMode="auto">
          <a:xfrm>
            <a:off x="762000" y="3609975"/>
            <a:ext cx="7620000" cy="3048000"/>
          </a:xfrm>
          <a:prstGeom prst="rect">
            <a:avLst/>
          </a:prstGeom>
          <a:solidFill>
            <a:schemeClr val="bg1"/>
          </a:solidFill>
          <a:ln w="28575" cap="sq">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439753" name="Text Box 9"/>
          <p:cNvSpPr txBox="1">
            <a:spLocks noChangeArrowheads="1"/>
          </p:cNvSpPr>
          <p:nvPr/>
        </p:nvSpPr>
        <p:spPr bwMode="auto">
          <a:xfrm>
            <a:off x="609600" y="4933950"/>
            <a:ext cx="80772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457200" algn="l"/>
                <a:tab pos="1028700" algn="l"/>
                <a:tab pos="5829300" algn="r"/>
                <a:tab pos="7086600" algn="r"/>
              </a:tabLst>
              <a:defRPr b="1">
                <a:solidFill>
                  <a:schemeClr val="folHlink"/>
                </a:solidFill>
                <a:latin typeface="Comic Sans MS" pitchFamily="66" charset="0"/>
              </a:defRPr>
            </a:lvl1pPr>
            <a:lvl2pPr marL="742950" indent="-285750">
              <a:tabLst>
                <a:tab pos="457200" algn="l"/>
                <a:tab pos="1028700" algn="l"/>
                <a:tab pos="5829300" algn="r"/>
                <a:tab pos="7086600" algn="r"/>
              </a:tabLst>
              <a:defRPr b="1">
                <a:solidFill>
                  <a:schemeClr val="folHlink"/>
                </a:solidFill>
                <a:latin typeface="Comic Sans MS" pitchFamily="66" charset="0"/>
              </a:defRPr>
            </a:lvl2pPr>
            <a:lvl3pPr marL="1143000" indent="-228600">
              <a:tabLst>
                <a:tab pos="457200" algn="l"/>
                <a:tab pos="1028700" algn="l"/>
                <a:tab pos="5829300" algn="r"/>
                <a:tab pos="7086600" algn="r"/>
              </a:tabLst>
              <a:defRPr b="1">
                <a:solidFill>
                  <a:schemeClr val="folHlink"/>
                </a:solidFill>
                <a:latin typeface="Comic Sans MS" pitchFamily="66" charset="0"/>
              </a:defRPr>
            </a:lvl3pPr>
            <a:lvl4pPr marL="1600200" indent="-228600">
              <a:tabLst>
                <a:tab pos="457200" algn="l"/>
                <a:tab pos="1028700" algn="l"/>
                <a:tab pos="5829300" algn="r"/>
                <a:tab pos="7086600" algn="r"/>
              </a:tabLst>
              <a:defRPr b="1">
                <a:solidFill>
                  <a:schemeClr val="folHlink"/>
                </a:solidFill>
                <a:latin typeface="Comic Sans MS" pitchFamily="66" charset="0"/>
              </a:defRPr>
            </a:lvl4pPr>
            <a:lvl5pPr marL="2057400" indent="-228600">
              <a:tabLst>
                <a:tab pos="457200" algn="l"/>
                <a:tab pos="1028700" algn="l"/>
                <a:tab pos="5829300" algn="r"/>
                <a:tab pos="70866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9pPr>
          </a:lstStyle>
          <a:p>
            <a:pPr algn="l">
              <a:lnSpc>
                <a:spcPct val="115000"/>
              </a:lnSpc>
              <a:spcBef>
                <a:spcPct val="50000"/>
              </a:spcBef>
            </a:pPr>
            <a:r>
              <a:rPr lang="en-US" sz="2100" b="0">
                <a:solidFill>
                  <a:schemeClr val="tx1"/>
                </a:solidFill>
                <a:latin typeface="Arial" charset="0"/>
                <a:cs typeface="Arial" charset="0"/>
              </a:rPr>
              <a:t>	Bond interest expense 	3,256</a:t>
            </a:r>
          </a:p>
          <a:p>
            <a:pPr algn="l">
              <a:lnSpc>
                <a:spcPct val="115000"/>
              </a:lnSpc>
              <a:spcBef>
                <a:spcPct val="30000"/>
              </a:spcBef>
            </a:pPr>
            <a:r>
              <a:rPr lang="en-US" sz="2100" b="0">
                <a:solidFill>
                  <a:schemeClr val="tx1"/>
                </a:solidFill>
                <a:latin typeface="Arial" charset="0"/>
                <a:cs typeface="Arial" charset="0"/>
              </a:rPr>
              <a:t>		Bonds payable		744</a:t>
            </a:r>
          </a:p>
          <a:p>
            <a:pPr algn="l">
              <a:lnSpc>
                <a:spcPct val="115000"/>
              </a:lnSpc>
              <a:spcBef>
                <a:spcPct val="30000"/>
              </a:spcBef>
            </a:pPr>
            <a:r>
              <a:rPr lang="en-US" sz="2100" b="0">
                <a:solidFill>
                  <a:schemeClr val="tx1"/>
                </a:solidFill>
                <a:latin typeface="Arial" charset="0"/>
                <a:cs typeface="Arial" charset="0"/>
              </a:rPr>
              <a:t>		Cash		4,000</a:t>
            </a:r>
          </a:p>
        </p:txBody>
      </p:sp>
      <p:sp>
        <p:nvSpPr>
          <p:cNvPr id="39944" name="Text Box 10"/>
          <p:cNvSpPr txBox="1">
            <a:spLocks noChangeArrowheads="1"/>
          </p:cNvSpPr>
          <p:nvPr/>
        </p:nvSpPr>
        <p:spPr bwMode="auto">
          <a:xfrm>
            <a:off x="609600" y="3886200"/>
            <a:ext cx="81534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0000"/>
              </a:spcBef>
              <a:buSzPct val="80000"/>
            </a:pPr>
            <a:r>
              <a:rPr lang="en-US" sz="2100">
                <a:solidFill>
                  <a:srgbClr val="800000"/>
                </a:solidFill>
                <a:latin typeface="Arial" charset="0"/>
              </a:rPr>
              <a:t>Journal entry</a:t>
            </a:r>
            <a:r>
              <a:rPr lang="en-US" sz="2100" b="0">
                <a:latin typeface="Arial" charset="0"/>
              </a:rPr>
              <a:t> to record first payment and amortization of the premium on </a:t>
            </a:r>
            <a:r>
              <a:rPr lang="en-US" sz="2100">
                <a:solidFill>
                  <a:srgbClr val="800000"/>
                </a:solidFill>
                <a:latin typeface="Arial" charset="0"/>
              </a:rPr>
              <a:t>July 1, 2011</a:t>
            </a:r>
            <a:r>
              <a:rPr lang="en-US" sz="2100" b="0">
                <a:latin typeface="Arial" charset="0"/>
              </a:rPr>
              <a:t>. </a:t>
            </a:r>
          </a:p>
        </p:txBody>
      </p:sp>
    </p:spTree>
    <p:extLst>
      <p:ext uri="{BB962C8B-B14F-4D97-AF65-F5344CB8AC3E}">
        <p14:creationId xmlns:p14="http://schemas.microsoft.com/office/powerpoint/2010/main" val="1573954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9753">
                                            <p:txEl>
                                              <p:pRg st="0" end="0"/>
                                            </p:txEl>
                                          </p:spTgt>
                                        </p:tgtEl>
                                        <p:attrNameLst>
                                          <p:attrName>style.visibility</p:attrName>
                                        </p:attrNameLst>
                                      </p:cBhvr>
                                      <p:to>
                                        <p:strVal val="visible"/>
                                      </p:to>
                                    </p:set>
                                    <p:animEffect transition="in" filter="wipe(left)">
                                      <p:cBhvr>
                                        <p:cTn id="7" dur="500"/>
                                        <p:tgtEl>
                                          <p:spTgt spid="14397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9753">
                                            <p:txEl>
                                              <p:pRg st="1" end="1"/>
                                            </p:txEl>
                                          </p:spTgt>
                                        </p:tgtEl>
                                        <p:attrNameLst>
                                          <p:attrName>style.visibility</p:attrName>
                                        </p:attrNameLst>
                                      </p:cBhvr>
                                      <p:to>
                                        <p:strVal val="visible"/>
                                      </p:to>
                                    </p:set>
                                    <p:animEffect transition="in" filter="wipe(left)">
                                      <p:cBhvr>
                                        <p:cTn id="12" dur="500"/>
                                        <p:tgtEl>
                                          <p:spTgt spid="14397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9753">
                                            <p:txEl>
                                              <p:pRg st="2" end="2"/>
                                            </p:txEl>
                                          </p:spTgt>
                                        </p:tgtEl>
                                        <p:attrNameLst>
                                          <p:attrName>style.visibility</p:attrName>
                                        </p:attrNameLst>
                                      </p:cBhvr>
                                      <p:to>
                                        <p:strVal val="visible"/>
                                      </p:to>
                                    </p:set>
                                    <p:animEffect transition="in" filter="wipe(left)">
                                      <p:cBhvr>
                                        <p:cTn id="17" dur="500"/>
                                        <p:tgtEl>
                                          <p:spTgt spid="14397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75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85800" y="2035175"/>
            <a:ext cx="80010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70000"/>
              </a:spcBef>
            </a:pPr>
            <a:r>
              <a:rPr lang="en-US" sz="2100" b="0">
                <a:solidFill>
                  <a:schemeClr val="tx1"/>
                </a:solidFill>
                <a:latin typeface="Arial" charset="0"/>
              </a:rPr>
              <a:t>What happens if Evermaster prepares financial statements at the end of February 2011? In this case, the company prorates the premium by the appropriate number of months to arrive at the proper interest expense, as follows.</a:t>
            </a:r>
          </a:p>
        </p:txBody>
      </p:sp>
      <p:sp>
        <p:nvSpPr>
          <p:cNvPr id="40963"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Apply the methods of bond discount and premium amortization.</a:t>
            </a:r>
          </a:p>
        </p:txBody>
      </p:sp>
      <p:sp>
        <p:nvSpPr>
          <p:cNvPr id="1441796"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sp>
        <p:nvSpPr>
          <p:cNvPr id="40965" name="Text Box 5"/>
          <p:cNvSpPr txBox="1">
            <a:spLocks noChangeArrowheads="1"/>
          </p:cNvSpPr>
          <p:nvPr/>
        </p:nvSpPr>
        <p:spPr bwMode="auto">
          <a:xfrm>
            <a:off x="685800" y="1462088"/>
            <a:ext cx="800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800">
                <a:solidFill>
                  <a:srgbClr val="008000"/>
                </a:solidFill>
                <a:latin typeface="Arial" charset="0"/>
              </a:rPr>
              <a:t>Accrued Interest</a:t>
            </a:r>
          </a:p>
        </p:txBody>
      </p:sp>
      <p:sp>
        <p:nvSpPr>
          <p:cNvPr id="40966" name="Rectangle 6"/>
          <p:cNvSpPr>
            <a:spLocks noChangeArrowheads="1"/>
          </p:cNvSpPr>
          <p:nvPr/>
        </p:nvSpPr>
        <p:spPr bwMode="auto">
          <a:xfrm>
            <a:off x="7086600" y="3840163"/>
            <a:ext cx="13954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p>
            <a:pPr algn="r"/>
            <a:r>
              <a:rPr lang="en-US" sz="1200">
                <a:solidFill>
                  <a:srgbClr val="CC0000"/>
                </a:solidFill>
                <a:latin typeface="Arial" charset="0"/>
              </a:rPr>
              <a:t>Illustration 14-10</a:t>
            </a:r>
          </a:p>
        </p:txBody>
      </p:sp>
      <p:pic>
        <p:nvPicPr>
          <p:cNvPr id="4096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14800"/>
            <a:ext cx="763905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Tree>
    <p:extLst>
      <p:ext uri="{BB962C8B-B14F-4D97-AF65-F5344CB8AC3E}">
        <p14:creationId xmlns:p14="http://schemas.microsoft.com/office/powerpoint/2010/main" val="2416001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85800" y="3863975"/>
            <a:ext cx="8001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70000"/>
              </a:spcBef>
            </a:pPr>
            <a:r>
              <a:rPr lang="en-US" sz="2100" b="0">
                <a:solidFill>
                  <a:schemeClr val="tx1"/>
                </a:solidFill>
                <a:latin typeface="Arial" charset="0"/>
              </a:rPr>
              <a:t>Evermaster records this accrual as follows.</a:t>
            </a:r>
          </a:p>
        </p:txBody>
      </p:sp>
      <p:sp>
        <p:nvSpPr>
          <p:cNvPr id="41987"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Apply the methods of bond discount and premium amortization.</a:t>
            </a:r>
          </a:p>
        </p:txBody>
      </p:sp>
      <p:sp>
        <p:nvSpPr>
          <p:cNvPr id="1445892"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sp>
        <p:nvSpPr>
          <p:cNvPr id="41989" name="Text Box 5"/>
          <p:cNvSpPr txBox="1">
            <a:spLocks noChangeArrowheads="1"/>
          </p:cNvSpPr>
          <p:nvPr/>
        </p:nvSpPr>
        <p:spPr bwMode="auto">
          <a:xfrm>
            <a:off x="685800" y="1462088"/>
            <a:ext cx="800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800">
                <a:solidFill>
                  <a:srgbClr val="008000"/>
                </a:solidFill>
                <a:latin typeface="Arial" charset="0"/>
              </a:rPr>
              <a:t>Accrued Interest</a:t>
            </a:r>
          </a:p>
        </p:txBody>
      </p:sp>
      <p:sp>
        <p:nvSpPr>
          <p:cNvPr id="41990" name="Rectangle 6"/>
          <p:cNvSpPr>
            <a:spLocks noChangeArrowheads="1"/>
          </p:cNvSpPr>
          <p:nvPr/>
        </p:nvSpPr>
        <p:spPr bwMode="auto">
          <a:xfrm>
            <a:off x="7086600" y="1981200"/>
            <a:ext cx="1395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p>
            <a:pPr algn="r"/>
            <a:r>
              <a:rPr lang="en-US" sz="1200">
                <a:solidFill>
                  <a:srgbClr val="CC0000"/>
                </a:solidFill>
                <a:latin typeface="Arial" charset="0"/>
              </a:rPr>
              <a:t>Illustration 14-10</a:t>
            </a:r>
          </a:p>
        </p:txBody>
      </p:sp>
      <p:pic>
        <p:nvPicPr>
          <p:cNvPr id="419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55838"/>
            <a:ext cx="76390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1445896" name="Text Box 8"/>
          <p:cNvSpPr txBox="1">
            <a:spLocks noChangeArrowheads="1"/>
          </p:cNvSpPr>
          <p:nvPr/>
        </p:nvSpPr>
        <p:spPr bwMode="auto">
          <a:xfrm>
            <a:off x="609600" y="4495800"/>
            <a:ext cx="80772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457200" algn="l"/>
                <a:tab pos="1028700" algn="l"/>
                <a:tab pos="5829300" algn="r"/>
                <a:tab pos="7086600" algn="r"/>
              </a:tabLst>
              <a:defRPr b="1">
                <a:solidFill>
                  <a:schemeClr val="folHlink"/>
                </a:solidFill>
                <a:latin typeface="Comic Sans MS" pitchFamily="66" charset="0"/>
              </a:defRPr>
            </a:lvl1pPr>
            <a:lvl2pPr marL="742950" indent="-285750">
              <a:tabLst>
                <a:tab pos="457200" algn="l"/>
                <a:tab pos="1028700" algn="l"/>
                <a:tab pos="5829300" algn="r"/>
                <a:tab pos="7086600" algn="r"/>
              </a:tabLst>
              <a:defRPr b="1">
                <a:solidFill>
                  <a:schemeClr val="folHlink"/>
                </a:solidFill>
                <a:latin typeface="Comic Sans MS" pitchFamily="66" charset="0"/>
              </a:defRPr>
            </a:lvl2pPr>
            <a:lvl3pPr marL="1143000" indent="-228600">
              <a:tabLst>
                <a:tab pos="457200" algn="l"/>
                <a:tab pos="1028700" algn="l"/>
                <a:tab pos="5829300" algn="r"/>
                <a:tab pos="7086600" algn="r"/>
              </a:tabLst>
              <a:defRPr b="1">
                <a:solidFill>
                  <a:schemeClr val="folHlink"/>
                </a:solidFill>
                <a:latin typeface="Comic Sans MS" pitchFamily="66" charset="0"/>
              </a:defRPr>
            </a:lvl3pPr>
            <a:lvl4pPr marL="1600200" indent="-228600">
              <a:tabLst>
                <a:tab pos="457200" algn="l"/>
                <a:tab pos="1028700" algn="l"/>
                <a:tab pos="5829300" algn="r"/>
                <a:tab pos="7086600" algn="r"/>
              </a:tabLst>
              <a:defRPr b="1">
                <a:solidFill>
                  <a:schemeClr val="folHlink"/>
                </a:solidFill>
                <a:latin typeface="Comic Sans MS" pitchFamily="66" charset="0"/>
              </a:defRPr>
            </a:lvl4pPr>
            <a:lvl5pPr marL="2057400" indent="-228600">
              <a:tabLst>
                <a:tab pos="457200" algn="l"/>
                <a:tab pos="1028700" algn="l"/>
                <a:tab pos="5829300" algn="r"/>
                <a:tab pos="70866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9pPr>
          </a:lstStyle>
          <a:p>
            <a:pPr algn="l">
              <a:lnSpc>
                <a:spcPct val="115000"/>
              </a:lnSpc>
              <a:spcBef>
                <a:spcPct val="50000"/>
              </a:spcBef>
            </a:pPr>
            <a:r>
              <a:rPr lang="en-US" sz="2100" b="0">
                <a:solidFill>
                  <a:schemeClr val="tx1"/>
                </a:solidFill>
                <a:latin typeface="Arial" charset="0"/>
                <a:cs typeface="Arial" charset="0"/>
              </a:rPr>
              <a:t>	Bond interest expense 	1,085.33</a:t>
            </a:r>
          </a:p>
          <a:p>
            <a:pPr algn="l">
              <a:lnSpc>
                <a:spcPct val="115000"/>
              </a:lnSpc>
              <a:spcBef>
                <a:spcPct val="30000"/>
              </a:spcBef>
            </a:pPr>
            <a:r>
              <a:rPr lang="en-US" sz="2100" b="0">
                <a:solidFill>
                  <a:schemeClr val="tx1"/>
                </a:solidFill>
                <a:latin typeface="Arial" charset="0"/>
                <a:cs typeface="Arial" charset="0"/>
              </a:rPr>
              <a:t>	Bonds payable	248.00</a:t>
            </a:r>
          </a:p>
          <a:p>
            <a:pPr algn="l">
              <a:lnSpc>
                <a:spcPct val="115000"/>
              </a:lnSpc>
              <a:spcBef>
                <a:spcPct val="30000"/>
              </a:spcBef>
            </a:pPr>
            <a:r>
              <a:rPr lang="en-US" sz="2100" b="0">
                <a:solidFill>
                  <a:schemeClr val="tx1"/>
                </a:solidFill>
                <a:latin typeface="Arial" charset="0"/>
                <a:cs typeface="Arial" charset="0"/>
              </a:rPr>
              <a:t>		Bond interest payable		1,333.33</a:t>
            </a:r>
          </a:p>
        </p:txBody>
      </p:sp>
    </p:spTree>
    <p:extLst>
      <p:ext uri="{BB962C8B-B14F-4D97-AF65-F5344CB8AC3E}">
        <p14:creationId xmlns:p14="http://schemas.microsoft.com/office/powerpoint/2010/main" val="3014519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5896">
                                            <p:txEl>
                                              <p:pRg st="0" end="0"/>
                                            </p:txEl>
                                          </p:spTgt>
                                        </p:tgtEl>
                                        <p:attrNameLst>
                                          <p:attrName>style.visibility</p:attrName>
                                        </p:attrNameLst>
                                      </p:cBhvr>
                                      <p:to>
                                        <p:strVal val="visible"/>
                                      </p:to>
                                    </p:set>
                                    <p:animEffect transition="in" filter="wipe(left)">
                                      <p:cBhvr>
                                        <p:cTn id="7" dur="500"/>
                                        <p:tgtEl>
                                          <p:spTgt spid="14458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5896">
                                            <p:txEl>
                                              <p:pRg st="1" end="1"/>
                                            </p:txEl>
                                          </p:spTgt>
                                        </p:tgtEl>
                                        <p:attrNameLst>
                                          <p:attrName>style.visibility</p:attrName>
                                        </p:attrNameLst>
                                      </p:cBhvr>
                                      <p:to>
                                        <p:strVal val="visible"/>
                                      </p:to>
                                    </p:set>
                                    <p:animEffect transition="in" filter="wipe(left)">
                                      <p:cBhvr>
                                        <p:cTn id="12" dur="500"/>
                                        <p:tgtEl>
                                          <p:spTgt spid="144589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45896">
                                            <p:txEl>
                                              <p:pRg st="2" end="2"/>
                                            </p:txEl>
                                          </p:spTgt>
                                        </p:tgtEl>
                                        <p:attrNameLst>
                                          <p:attrName>style.visibility</p:attrName>
                                        </p:attrNameLst>
                                      </p:cBhvr>
                                      <p:to>
                                        <p:strVal val="visible"/>
                                      </p:to>
                                    </p:set>
                                    <p:animEffect transition="in" filter="wipe(left)">
                                      <p:cBhvr>
                                        <p:cTn id="17" dur="500"/>
                                        <p:tgtEl>
                                          <p:spTgt spid="14458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89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977900" y="2049463"/>
            <a:ext cx="74041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50000"/>
              </a:spcBef>
              <a:buSzPct val="80000"/>
            </a:pPr>
            <a:r>
              <a:rPr lang="en-US" sz="2200" b="0">
                <a:solidFill>
                  <a:schemeClr val="tx1"/>
                </a:solidFill>
                <a:latin typeface="Arial" charset="0"/>
              </a:rPr>
              <a:t>Bond investors will pay the seller the interest accrued from the last interest payment date to the date of issue.</a:t>
            </a:r>
          </a:p>
          <a:p>
            <a:pPr algn="l">
              <a:lnSpc>
                <a:spcPct val="120000"/>
              </a:lnSpc>
              <a:spcBef>
                <a:spcPct val="50000"/>
              </a:spcBef>
              <a:buSzPct val="80000"/>
            </a:pPr>
            <a:r>
              <a:rPr lang="en-US" sz="2200" b="0">
                <a:solidFill>
                  <a:schemeClr val="tx1"/>
                </a:solidFill>
                <a:latin typeface="Arial" charset="0"/>
              </a:rPr>
              <a:t>On the next semiannual interest payment date, bond investors will receive the full six months’ interest payment.</a:t>
            </a:r>
          </a:p>
        </p:txBody>
      </p:sp>
      <p:sp>
        <p:nvSpPr>
          <p:cNvPr id="43011" name="Text Box 4"/>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Apply the methods of bond discount and premium amortization.</a:t>
            </a:r>
          </a:p>
        </p:txBody>
      </p:sp>
      <p:sp>
        <p:nvSpPr>
          <p:cNvPr id="1447941" name="Rectangle 5"/>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sp>
        <p:nvSpPr>
          <p:cNvPr id="43013" name="Text Box 6"/>
          <p:cNvSpPr txBox="1">
            <a:spLocks noChangeArrowheads="1"/>
          </p:cNvSpPr>
          <p:nvPr/>
        </p:nvSpPr>
        <p:spPr bwMode="auto">
          <a:xfrm>
            <a:off x="685800" y="1419225"/>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800">
                <a:solidFill>
                  <a:srgbClr val="008000"/>
                </a:solidFill>
                <a:latin typeface="Arial" charset="0"/>
              </a:rPr>
              <a:t>Bonds Issued between Interest Dates</a:t>
            </a:r>
          </a:p>
        </p:txBody>
      </p:sp>
    </p:spTree>
    <p:extLst>
      <p:ext uri="{BB962C8B-B14F-4D97-AF65-F5344CB8AC3E}">
        <p14:creationId xmlns:p14="http://schemas.microsoft.com/office/powerpoint/2010/main" val="15324576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85800" y="2049463"/>
            <a:ext cx="79248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70000"/>
              </a:spcBef>
            </a:pPr>
            <a:r>
              <a:rPr lang="en-US" sz="2100">
                <a:solidFill>
                  <a:srgbClr val="800000"/>
                </a:solidFill>
                <a:latin typeface="Arial" charset="0"/>
              </a:rPr>
              <a:t>Illustration:</a:t>
            </a:r>
            <a:r>
              <a:rPr lang="en-US" sz="2100" b="0">
                <a:solidFill>
                  <a:schemeClr val="tx1"/>
                </a:solidFill>
                <a:latin typeface="Arial" charset="0"/>
              </a:rPr>
              <a:t>  Assume Evermaster issued its five-year bonds, dated January 1, 2011, on May 1, 2011, at par ($100,000). Evermaster records the issuance of the bonds between interest dates as follows.</a:t>
            </a:r>
          </a:p>
        </p:txBody>
      </p:sp>
      <p:sp>
        <p:nvSpPr>
          <p:cNvPr id="44035" name="Text Box 4"/>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Apply the methods of bond discount and premium amortization.</a:t>
            </a:r>
          </a:p>
        </p:txBody>
      </p:sp>
      <p:sp>
        <p:nvSpPr>
          <p:cNvPr id="1413125" name="Rectangle 5"/>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sp>
        <p:nvSpPr>
          <p:cNvPr id="1413126" name="Text Box 6"/>
          <p:cNvSpPr txBox="1">
            <a:spLocks noChangeArrowheads="1"/>
          </p:cNvSpPr>
          <p:nvPr/>
        </p:nvSpPr>
        <p:spPr bwMode="auto">
          <a:xfrm>
            <a:off x="609600" y="3886200"/>
            <a:ext cx="80772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457200" algn="l"/>
                <a:tab pos="1028700" algn="l"/>
                <a:tab pos="5829300" algn="r"/>
                <a:tab pos="7086600" algn="r"/>
              </a:tabLst>
              <a:defRPr b="1">
                <a:solidFill>
                  <a:schemeClr val="folHlink"/>
                </a:solidFill>
                <a:latin typeface="Comic Sans MS" pitchFamily="66" charset="0"/>
              </a:defRPr>
            </a:lvl1pPr>
            <a:lvl2pPr marL="742950" indent="-285750">
              <a:tabLst>
                <a:tab pos="457200" algn="l"/>
                <a:tab pos="1028700" algn="l"/>
                <a:tab pos="5829300" algn="r"/>
                <a:tab pos="7086600" algn="r"/>
              </a:tabLst>
              <a:defRPr b="1">
                <a:solidFill>
                  <a:schemeClr val="folHlink"/>
                </a:solidFill>
                <a:latin typeface="Comic Sans MS" pitchFamily="66" charset="0"/>
              </a:defRPr>
            </a:lvl2pPr>
            <a:lvl3pPr marL="1143000" indent="-228600">
              <a:tabLst>
                <a:tab pos="457200" algn="l"/>
                <a:tab pos="1028700" algn="l"/>
                <a:tab pos="5829300" algn="r"/>
                <a:tab pos="7086600" algn="r"/>
              </a:tabLst>
              <a:defRPr b="1">
                <a:solidFill>
                  <a:schemeClr val="folHlink"/>
                </a:solidFill>
                <a:latin typeface="Comic Sans MS" pitchFamily="66" charset="0"/>
              </a:defRPr>
            </a:lvl3pPr>
            <a:lvl4pPr marL="1600200" indent="-228600">
              <a:tabLst>
                <a:tab pos="457200" algn="l"/>
                <a:tab pos="1028700" algn="l"/>
                <a:tab pos="5829300" algn="r"/>
                <a:tab pos="7086600" algn="r"/>
              </a:tabLst>
              <a:defRPr b="1">
                <a:solidFill>
                  <a:schemeClr val="folHlink"/>
                </a:solidFill>
                <a:latin typeface="Comic Sans MS" pitchFamily="66" charset="0"/>
              </a:defRPr>
            </a:lvl4pPr>
            <a:lvl5pPr marL="2057400" indent="-228600">
              <a:tabLst>
                <a:tab pos="457200" algn="l"/>
                <a:tab pos="1028700" algn="l"/>
                <a:tab pos="5829300" algn="r"/>
                <a:tab pos="70866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9pPr>
          </a:lstStyle>
          <a:p>
            <a:pPr algn="l">
              <a:lnSpc>
                <a:spcPct val="115000"/>
              </a:lnSpc>
              <a:spcBef>
                <a:spcPct val="50000"/>
              </a:spcBef>
            </a:pPr>
            <a:r>
              <a:rPr lang="en-US" sz="2100" b="0">
                <a:solidFill>
                  <a:schemeClr val="tx1"/>
                </a:solidFill>
                <a:latin typeface="Arial" charset="0"/>
                <a:cs typeface="Arial" charset="0"/>
              </a:rPr>
              <a:t>	Cash 	100,000</a:t>
            </a:r>
          </a:p>
          <a:p>
            <a:pPr algn="l">
              <a:lnSpc>
                <a:spcPct val="115000"/>
              </a:lnSpc>
              <a:spcBef>
                <a:spcPct val="50000"/>
              </a:spcBef>
            </a:pPr>
            <a:r>
              <a:rPr lang="en-US" sz="2100" b="0">
                <a:solidFill>
                  <a:schemeClr val="tx1"/>
                </a:solidFill>
                <a:latin typeface="Arial" charset="0"/>
                <a:cs typeface="Arial" charset="0"/>
              </a:rPr>
              <a:t>		Bonds payable		100,000</a:t>
            </a:r>
          </a:p>
          <a:p>
            <a:pPr algn="l">
              <a:lnSpc>
                <a:spcPct val="115000"/>
              </a:lnSpc>
              <a:spcBef>
                <a:spcPct val="50000"/>
              </a:spcBef>
            </a:pPr>
            <a:r>
              <a:rPr lang="en-US" sz="2100" b="0">
                <a:solidFill>
                  <a:schemeClr val="tx1"/>
                </a:solidFill>
                <a:latin typeface="Arial" charset="0"/>
                <a:cs typeface="Arial" charset="0"/>
              </a:rPr>
              <a:t>	Cash	2,667</a:t>
            </a:r>
          </a:p>
          <a:p>
            <a:pPr algn="l">
              <a:lnSpc>
                <a:spcPct val="115000"/>
              </a:lnSpc>
              <a:spcBef>
                <a:spcPct val="30000"/>
              </a:spcBef>
            </a:pPr>
            <a:r>
              <a:rPr lang="en-US" sz="2100" b="0">
                <a:solidFill>
                  <a:schemeClr val="tx1"/>
                </a:solidFill>
                <a:latin typeface="Arial" charset="0"/>
                <a:cs typeface="Arial" charset="0"/>
              </a:rPr>
              <a:t>		Bond interest expense		2,667</a:t>
            </a:r>
          </a:p>
        </p:txBody>
      </p:sp>
      <p:sp>
        <p:nvSpPr>
          <p:cNvPr id="44038" name="Rectangle 7"/>
          <p:cNvSpPr>
            <a:spLocks noChangeArrowheads="1"/>
          </p:cNvSpPr>
          <p:nvPr/>
        </p:nvSpPr>
        <p:spPr bwMode="auto">
          <a:xfrm>
            <a:off x="5305425" y="3473450"/>
            <a:ext cx="3152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sq" algn="ctr">
                <a:solidFill>
                  <a:srgbClr val="000000"/>
                </a:solidFill>
                <a:miter lim="800000"/>
                <a:headEnd/>
                <a:tailEnd/>
              </a14:hiddenLine>
            </a:ext>
          </a:extLst>
        </p:spPr>
        <p:txBody>
          <a:bodyPr wrap="none">
            <a:spAutoFit/>
          </a:bodyPr>
          <a:lstStyle/>
          <a:p>
            <a:r>
              <a:rPr lang="en-US" sz="1600">
                <a:latin typeface="Arial" charset="0"/>
              </a:rPr>
              <a:t>($100,000 x .08 x 4/12) = $2,667</a:t>
            </a:r>
          </a:p>
        </p:txBody>
      </p:sp>
      <p:sp>
        <p:nvSpPr>
          <p:cNvPr id="44039" name="Text Box 8"/>
          <p:cNvSpPr txBox="1">
            <a:spLocks noChangeArrowheads="1"/>
          </p:cNvSpPr>
          <p:nvPr/>
        </p:nvSpPr>
        <p:spPr bwMode="auto">
          <a:xfrm>
            <a:off x="685800" y="1419225"/>
            <a:ext cx="8001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Bonds Issued at Par</a:t>
            </a:r>
          </a:p>
        </p:txBody>
      </p:sp>
    </p:spTree>
    <p:extLst>
      <p:ext uri="{BB962C8B-B14F-4D97-AF65-F5344CB8AC3E}">
        <p14:creationId xmlns:p14="http://schemas.microsoft.com/office/powerpoint/2010/main" val="3047705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13126">
                                            <p:txEl>
                                              <p:pRg st="0" end="0"/>
                                            </p:txEl>
                                          </p:spTgt>
                                        </p:tgtEl>
                                        <p:attrNameLst>
                                          <p:attrName>style.visibility</p:attrName>
                                        </p:attrNameLst>
                                      </p:cBhvr>
                                      <p:to>
                                        <p:strVal val="visible"/>
                                      </p:to>
                                    </p:set>
                                    <p:animEffect transition="in" filter="wipe(left)">
                                      <p:cBhvr>
                                        <p:cTn id="7" dur="500"/>
                                        <p:tgtEl>
                                          <p:spTgt spid="14131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13126">
                                            <p:txEl>
                                              <p:pRg st="1" end="1"/>
                                            </p:txEl>
                                          </p:spTgt>
                                        </p:tgtEl>
                                        <p:attrNameLst>
                                          <p:attrName>style.visibility</p:attrName>
                                        </p:attrNameLst>
                                      </p:cBhvr>
                                      <p:to>
                                        <p:strVal val="visible"/>
                                      </p:to>
                                    </p:set>
                                    <p:animEffect transition="in" filter="wipe(left)">
                                      <p:cBhvr>
                                        <p:cTn id="12" dur="500"/>
                                        <p:tgtEl>
                                          <p:spTgt spid="14131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13126">
                                            <p:txEl>
                                              <p:pRg st="2" end="2"/>
                                            </p:txEl>
                                          </p:spTgt>
                                        </p:tgtEl>
                                        <p:attrNameLst>
                                          <p:attrName>style.visibility</p:attrName>
                                        </p:attrNameLst>
                                      </p:cBhvr>
                                      <p:to>
                                        <p:strVal val="visible"/>
                                      </p:to>
                                    </p:set>
                                    <p:animEffect transition="in" filter="wipe(left)">
                                      <p:cBhvr>
                                        <p:cTn id="17" dur="500"/>
                                        <p:tgtEl>
                                          <p:spTgt spid="14131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13126">
                                            <p:txEl>
                                              <p:pRg st="3" end="3"/>
                                            </p:txEl>
                                          </p:spTgt>
                                        </p:tgtEl>
                                        <p:attrNameLst>
                                          <p:attrName>style.visibility</p:attrName>
                                        </p:attrNameLst>
                                      </p:cBhvr>
                                      <p:to>
                                        <p:strVal val="visible"/>
                                      </p:to>
                                    </p:set>
                                    <p:animEffect transition="in" filter="wipe(left)">
                                      <p:cBhvr>
                                        <p:cTn id="22" dur="500"/>
                                        <p:tgtEl>
                                          <p:spTgt spid="14131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2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685800" y="2049463"/>
            <a:ext cx="78486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70000"/>
              </a:spcBef>
            </a:pPr>
            <a:r>
              <a:rPr lang="en-US" sz="2100" b="0">
                <a:solidFill>
                  <a:schemeClr val="tx1"/>
                </a:solidFill>
                <a:latin typeface="Arial" charset="0"/>
              </a:rPr>
              <a:t>On </a:t>
            </a:r>
            <a:r>
              <a:rPr lang="en-US" sz="2100">
                <a:solidFill>
                  <a:srgbClr val="800000"/>
                </a:solidFill>
                <a:latin typeface="Arial" charset="0"/>
              </a:rPr>
              <a:t>July 1, 2011</a:t>
            </a:r>
            <a:r>
              <a:rPr lang="en-US" sz="2100" b="0">
                <a:solidFill>
                  <a:schemeClr val="tx1"/>
                </a:solidFill>
                <a:latin typeface="Arial" charset="0"/>
              </a:rPr>
              <a:t>, two months after the date of purchase, Evermaster pays the investors six months’ interest, by making the following entry.</a:t>
            </a:r>
          </a:p>
        </p:txBody>
      </p:sp>
      <p:sp>
        <p:nvSpPr>
          <p:cNvPr id="45059" name="Text Box 4"/>
          <p:cNvSpPr txBox="1">
            <a:spLocks noChangeArrowheads="1"/>
          </p:cNvSpPr>
          <p:nvPr/>
        </p:nvSpPr>
        <p:spPr bwMode="auto">
          <a:xfrm>
            <a:off x="8077200" y="6369050"/>
            <a:ext cx="9144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a:t>
            </a:r>
          </a:p>
        </p:txBody>
      </p:sp>
      <p:sp>
        <p:nvSpPr>
          <p:cNvPr id="1449989" name="Rectangle 5"/>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sp>
        <p:nvSpPr>
          <p:cNvPr id="1449990" name="Text Box 6"/>
          <p:cNvSpPr txBox="1">
            <a:spLocks noChangeArrowheads="1"/>
          </p:cNvSpPr>
          <p:nvPr/>
        </p:nvSpPr>
        <p:spPr bwMode="auto">
          <a:xfrm>
            <a:off x="609600" y="3579813"/>
            <a:ext cx="80772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457200" algn="l"/>
                <a:tab pos="1028700" algn="l"/>
                <a:tab pos="5829300" algn="r"/>
                <a:tab pos="7086600" algn="r"/>
              </a:tabLst>
              <a:defRPr b="1">
                <a:solidFill>
                  <a:schemeClr val="folHlink"/>
                </a:solidFill>
                <a:latin typeface="Comic Sans MS" pitchFamily="66" charset="0"/>
              </a:defRPr>
            </a:lvl1pPr>
            <a:lvl2pPr marL="742950" indent="-285750">
              <a:tabLst>
                <a:tab pos="457200" algn="l"/>
                <a:tab pos="1028700" algn="l"/>
                <a:tab pos="5829300" algn="r"/>
                <a:tab pos="7086600" algn="r"/>
              </a:tabLst>
              <a:defRPr b="1">
                <a:solidFill>
                  <a:schemeClr val="folHlink"/>
                </a:solidFill>
                <a:latin typeface="Comic Sans MS" pitchFamily="66" charset="0"/>
              </a:defRPr>
            </a:lvl2pPr>
            <a:lvl3pPr marL="1143000" indent="-228600">
              <a:tabLst>
                <a:tab pos="457200" algn="l"/>
                <a:tab pos="1028700" algn="l"/>
                <a:tab pos="5829300" algn="r"/>
                <a:tab pos="7086600" algn="r"/>
              </a:tabLst>
              <a:defRPr b="1">
                <a:solidFill>
                  <a:schemeClr val="folHlink"/>
                </a:solidFill>
                <a:latin typeface="Comic Sans MS" pitchFamily="66" charset="0"/>
              </a:defRPr>
            </a:lvl3pPr>
            <a:lvl4pPr marL="1600200" indent="-228600">
              <a:tabLst>
                <a:tab pos="457200" algn="l"/>
                <a:tab pos="1028700" algn="l"/>
                <a:tab pos="5829300" algn="r"/>
                <a:tab pos="7086600" algn="r"/>
              </a:tabLst>
              <a:defRPr b="1">
                <a:solidFill>
                  <a:schemeClr val="folHlink"/>
                </a:solidFill>
                <a:latin typeface="Comic Sans MS" pitchFamily="66" charset="0"/>
              </a:defRPr>
            </a:lvl4pPr>
            <a:lvl5pPr marL="2057400" indent="-228600">
              <a:tabLst>
                <a:tab pos="457200" algn="l"/>
                <a:tab pos="1028700" algn="l"/>
                <a:tab pos="5829300" algn="r"/>
                <a:tab pos="70866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9pPr>
          </a:lstStyle>
          <a:p>
            <a:pPr algn="l">
              <a:lnSpc>
                <a:spcPct val="115000"/>
              </a:lnSpc>
              <a:spcBef>
                <a:spcPct val="50000"/>
              </a:spcBef>
            </a:pPr>
            <a:r>
              <a:rPr lang="en-US" sz="2100" b="0">
                <a:solidFill>
                  <a:schemeClr val="tx1"/>
                </a:solidFill>
                <a:latin typeface="Arial" charset="0"/>
                <a:cs typeface="Arial" charset="0"/>
              </a:rPr>
              <a:t>	 Bond interest expense 	4,000</a:t>
            </a:r>
          </a:p>
          <a:p>
            <a:pPr algn="l">
              <a:lnSpc>
                <a:spcPct val="115000"/>
              </a:lnSpc>
              <a:spcBef>
                <a:spcPct val="50000"/>
              </a:spcBef>
            </a:pPr>
            <a:r>
              <a:rPr lang="en-US" sz="2100" b="0">
                <a:solidFill>
                  <a:schemeClr val="tx1"/>
                </a:solidFill>
                <a:latin typeface="Arial" charset="0"/>
                <a:cs typeface="Arial" charset="0"/>
              </a:rPr>
              <a:t>		Cash		4,000</a:t>
            </a:r>
          </a:p>
        </p:txBody>
      </p:sp>
      <p:sp>
        <p:nvSpPr>
          <p:cNvPr id="45062" name="Rectangle 8"/>
          <p:cNvSpPr>
            <a:spLocks noChangeArrowheads="1"/>
          </p:cNvSpPr>
          <p:nvPr/>
        </p:nvSpPr>
        <p:spPr bwMode="auto">
          <a:xfrm>
            <a:off x="5410200" y="3048000"/>
            <a:ext cx="3040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sq">
                <a:solidFill>
                  <a:srgbClr val="000000"/>
                </a:solidFill>
                <a:miter lim="800000"/>
                <a:headEnd/>
                <a:tailEnd/>
              </a14:hiddenLine>
            </a:ext>
          </a:extLst>
        </p:spPr>
        <p:txBody>
          <a:bodyPr wrap="none">
            <a:spAutoFit/>
          </a:bodyPr>
          <a:lstStyle/>
          <a:p>
            <a:r>
              <a:rPr lang="en-US" sz="1600">
                <a:latin typeface="Arial" charset="0"/>
              </a:rPr>
              <a:t>($100,000 x .08 x 1/2) = $4,000</a:t>
            </a:r>
          </a:p>
        </p:txBody>
      </p:sp>
      <p:pic>
        <p:nvPicPr>
          <p:cNvPr id="144999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662488"/>
            <a:ext cx="2533650" cy="1662112"/>
          </a:xfrm>
          <a:prstGeom prst="rect">
            <a:avLst/>
          </a:prstGeom>
          <a:noFill/>
          <a:ln w="28575" cap="sq">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45064" name="Text Box 10"/>
          <p:cNvSpPr txBox="1">
            <a:spLocks noChangeArrowheads="1"/>
          </p:cNvSpPr>
          <p:nvPr/>
        </p:nvSpPr>
        <p:spPr bwMode="auto">
          <a:xfrm>
            <a:off x="685800" y="1419225"/>
            <a:ext cx="8001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Bonds Issued at Par</a:t>
            </a:r>
          </a:p>
        </p:txBody>
      </p:sp>
    </p:spTree>
    <p:extLst>
      <p:ext uri="{BB962C8B-B14F-4D97-AF65-F5344CB8AC3E}">
        <p14:creationId xmlns:p14="http://schemas.microsoft.com/office/powerpoint/2010/main" val="18016192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9990">
                                            <p:txEl>
                                              <p:pRg st="0" end="0"/>
                                            </p:txEl>
                                          </p:spTgt>
                                        </p:tgtEl>
                                        <p:attrNameLst>
                                          <p:attrName>style.visibility</p:attrName>
                                        </p:attrNameLst>
                                      </p:cBhvr>
                                      <p:to>
                                        <p:strVal val="visible"/>
                                      </p:to>
                                    </p:set>
                                    <p:animEffect transition="in" filter="wipe(left)">
                                      <p:cBhvr>
                                        <p:cTn id="7" dur="500"/>
                                        <p:tgtEl>
                                          <p:spTgt spid="14499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9990">
                                            <p:txEl>
                                              <p:pRg st="1" end="1"/>
                                            </p:txEl>
                                          </p:spTgt>
                                        </p:tgtEl>
                                        <p:attrNameLst>
                                          <p:attrName>style.visibility</p:attrName>
                                        </p:attrNameLst>
                                      </p:cBhvr>
                                      <p:to>
                                        <p:strVal val="visible"/>
                                      </p:to>
                                    </p:set>
                                    <p:animEffect transition="in" filter="wipe(left)">
                                      <p:cBhvr>
                                        <p:cTn id="12" dur="500"/>
                                        <p:tgtEl>
                                          <p:spTgt spid="1449990">
                                            <p:txEl>
                                              <p:pRg st="1" end="1"/>
                                            </p:txEl>
                                          </p:spTgt>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1449993"/>
                                        </p:tgtEl>
                                        <p:attrNameLst>
                                          <p:attrName>style.visibility</p:attrName>
                                        </p:attrNameLst>
                                      </p:cBhvr>
                                      <p:to>
                                        <p:strVal val="visible"/>
                                      </p:to>
                                    </p:set>
                                    <p:animEffect transition="in" filter="wipe(up)">
                                      <p:cBhvr>
                                        <p:cTn id="16" dur="500"/>
                                        <p:tgtEl>
                                          <p:spTgt spid="1449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999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685800" y="1419225"/>
            <a:ext cx="8001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Bonds Issued at Discount or Premium</a:t>
            </a:r>
          </a:p>
        </p:txBody>
      </p:sp>
      <p:sp>
        <p:nvSpPr>
          <p:cNvPr id="46083" name="Text Box 4"/>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Apply the methods of bond discount and premium amortization.</a:t>
            </a:r>
          </a:p>
        </p:txBody>
      </p:sp>
      <p:sp>
        <p:nvSpPr>
          <p:cNvPr id="1452037" name="Rectangle 5"/>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sp>
        <p:nvSpPr>
          <p:cNvPr id="46085" name="Text Box 6"/>
          <p:cNvSpPr txBox="1">
            <a:spLocks noChangeArrowheads="1"/>
          </p:cNvSpPr>
          <p:nvPr/>
        </p:nvSpPr>
        <p:spPr bwMode="auto">
          <a:xfrm>
            <a:off x="685800" y="2049463"/>
            <a:ext cx="79248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70000"/>
              </a:spcBef>
            </a:pPr>
            <a:r>
              <a:rPr lang="en-US" sz="2100">
                <a:solidFill>
                  <a:srgbClr val="800000"/>
                </a:solidFill>
                <a:latin typeface="Arial" charset="0"/>
              </a:rPr>
              <a:t>Illustration:  </a:t>
            </a:r>
            <a:r>
              <a:rPr lang="en-US" sz="2100" b="0">
                <a:solidFill>
                  <a:schemeClr val="tx1"/>
                </a:solidFill>
                <a:latin typeface="Arial" charset="0"/>
              </a:rPr>
              <a:t>Assume that the Evermaster 8% bonds were issued on </a:t>
            </a:r>
            <a:r>
              <a:rPr lang="en-US" sz="2100">
                <a:solidFill>
                  <a:schemeClr val="tx1"/>
                </a:solidFill>
                <a:latin typeface="Arial" charset="0"/>
              </a:rPr>
              <a:t>May 1, 2011</a:t>
            </a:r>
            <a:r>
              <a:rPr lang="en-US" sz="2100" b="0">
                <a:solidFill>
                  <a:schemeClr val="tx1"/>
                </a:solidFill>
                <a:latin typeface="Arial" charset="0"/>
              </a:rPr>
              <a:t>, to yield 6%. Thus, the bonds are issued at a premium price of </a:t>
            </a:r>
            <a:r>
              <a:rPr lang="en-US" sz="2100">
                <a:solidFill>
                  <a:schemeClr val="tx1"/>
                </a:solidFill>
                <a:latin typeface="Arial" charset="0"/>
              </a:rPr>
              <a:t>$108,039</a:t>
            </a:r>
            <a:r>
              <a:rPr lang="en-US" sz="2100" b="0">
                <a:solidFill>
                  <a:schemeClr val="tx1"/>
                </a:solidFill>
                <a:latin typeface="Arial" charset="0"/>
              </a:rPr>
              <a:t>.  Evermaster records the issuance of the bonds between interest dates as follows. </a:t>
            </a:r>
          </a:p>
        </p:txBody>
      </p:sp>
      <p:sp>
        <p:nvSpPr>
          <p:cNvPr id="1452039" name="Text Box 7"/>
          <p:cNvSpPr txBox="1">
            <a:spLocks noChangeArrowheads="1"/>
          </p:cNvSpPr>
          <p:nvPr/>
        </p:nvSpPr>
        <p:spPr bwMode="auto">
          <a:xfrm>
            <a:off x="609600" y="3886200"/>
            <a:ext cx="80772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457200" algn="l"/>
                <a:tab pos="1028700" algn="l"/>
                <a:tab pos="5829300" algn="r"/>
                <a:tab pos="7086600" algn="r"/>
              </a:tabLst>
              <a:defRPr b="1">
                <a:solidFill>
                  <a:schemeClr val="folHlink"/>
                </a:solidFill>
                <a:latin typeface="Comic Sans MS" pitchFamily="66" charset="0"/>
              </a:defRPr>
            </a:lvl1pPr>
            <a:lvl2pPr marL="742950" indent="-285750">
              <a:tabLst>
                <a:tab pos="457200" algn="l"/>
                <a:tab pos="1028700" algn="l"/>
                <a:tab pos="5829300" algn="r"/>
                <a:tab pos="7086600" algn="r"/>
              </a:tabLst>
              <a:defRPr b="1">
                <a:solidFill>
                  <a:schemeClr val="folHlink"/>
                </a:solidFill>
                <a:latin typeface="Comic Sans MS" pitchFamily="66" charset="0"/>
              </a:defRPr>
            </a:lvl2pPr>
            <a:lvl3pPr marL="1143000" indent="-228600">
              <a:tabLst>
                <a:tab pos="457200" algn="l"/>
                <a:tab pos="1028700" algn="l"/>
                <a:tab pos="5829300" algn="r"/>
                <a:tab pos="7086600" algn="r"/>
              </a:tabLst>
              <a:defRPr b="1">
                <a:solidFill>
                  <a:schemeClr val="folHlink"/>
                </a:solidFill>
                <a:latin typeface="Comic Sans MS" pitchFamily="66" charset="0"/>
              </a:defRPr>
            </a:lvl3pPr>
            <a:lvl4pPr marL="1600200" indent="-228600">
              <a:tabLst>
                <a:tab pos="457200" algn="l"/>
                <a:tab pos="1028700" algn="l"/>
                <a:tab pos="5829300" algn="r"/>
                <a:tab pos="7086600" algn="r"/>
              </a:tabLst>
              <a:defRPr b="1">
                <a:solidFill>
                  <a:schemeClr val="folHlink"/>
                </a:solidFill>
                <a:latin typeface="Comic Sans MS" pitchFamily="66" charset="0"/>
              </a:defRPr>
            </a:lvl4pPr>
            <a:lvl5pPr marL="2057400" indent="-228600">
              <a:tabLst>
                <a:tab pos="457200" algn="l"/>
                <a:tab pos="1028700" algn="l"/>
                <a:tab pos="5829300" algn="r"/>
                <a:tab pos="70866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9pPr>
          </a:lstStyle>
          <a:p>
            <a:pPr algn="l">
              <a:lnSpc>
                <a:spcPct val="115000"/>
              </a:lnSpc>
              <a:spcBef>
                <a:spcPct val="50000"/>
              </a:spcBef>
            </a:pPr>
            <a:r>
              <a:rPr lang="en-US" sz="2100" b="0">
                <a:solidFill>
                  <a:schemeClr val="tx1"/>
                </a:solidFill>
                <a:latin typeface="Arial" charset="0"/>
                <a:cs typeface="Arial" charset="0"/>
              </a:rPr>
              <a:t>	Cash 	108,039</a:t>
            </a:r>
          </a:p>
          <a:p>
            <a:pPr algn="l">
              <a:lnSpc>
                <a:spcPct val="115000"/>
              </a:lnSpc>
              <a:spcBef>
                <a:spcPct val="50000"/>
              </a:spcBef>
            </a:pPr>
            <a:r>
              <a:rPr lang="en-US" sz="2100" b="0">
                <a:solidFill>
                  <a:schemeClr val="tx1"/>
                </a:solidFill>
                <a:latin typeface="Arial" charset="0"/>
                <a:cs typeface="Arial" charset="0"/>
              </a:rPr>
              <a:t>		Bonds payable		108,039</a:t>
            </a:r>
          </a:p>
          <a:p>
            <a:pPr algn="l">
              <a:lnSpc>
                <a:spcPct val="115000"/>
              </a:lnSpc>
              <a:spcBef>
                <a:spcPct val="50000"/>
              </a:spcBef>
            </a:pPr>
            <a:r>
              <a:rPr lang="en-US" sz="2100" b="0">
                <a:solidFill>
                  <a:schemeClr val="tx1"/>
                </a:solidFill>
                <a:latin typeface="Arial" charset="0"/>
                <a:cs typeface="Arial" charset="0"/>
              </a:rPr>
              <a:t>	Cash	2,667</a:t>
            </a:r>
          </a:p>
          <a:p>
            <a:pPr algn="l">
              <a:lnSpc>
                <a:spcPct val="115000"/>
              </a:lnSpc>
              <a:spcBef>
                <a:spcPct val="30000"/>
              </a:spcBef>
            </a:pPr>
            <a:r>
              <a:rPr lang="en-US" sz="2100" b="0">
                <a:solidFill>
                  <a:schemeClr val="tx1"/>
                </a:solidFill>
                <a:latin typeface="Arial" charset="0"/>
                <a:cs typeface="Arial" charset="0"/>
              </a:rPr>
              <a:t>		Bond interest expense		2,667</a:t>
            </a:r>
          </a:p>
        </p:txBody>
      </p:sp>
    </p:spTree>
    <p:extLst>
      <p:ext uri="{BB962C8B-B14F-4D97-AF65-F5344CB8AC3E}">
        <p14:creationId xmlns:p14="http://schemas.microsoft.com/office/powerpoint/2010/main" val="35859794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2039">
                                            <p:txEl>
                                              <p:pRg st="0" end="0"/>
                                            </p:txEl>
                                          </p:spTgt>
                                        </p:tgtEl>
                                        <p:attrNameLst>
                                          <p:attrName>style.visibility</p:attrName>
                                        </p:attrNameLst>
                                      </p:cBhvr>
                                      <p:to>
                                        <p:strVal val="visible"/>
                                      </p:to>
                                    </p:set>
                                    <p:animEffect transition="in" filter="wipe(left)">
                                      <p:cBhvr>
                                        <p:cTn id="7" dur="500"/>
                                        <p:tgtEl>
                                          <p:spTgt spid="14520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2039">
                                            <p:txEl>
                                              <p:pRg st="1" end="1"/>
                                            </p:txEl>
                                          </p:spTgt>
                                        </p:tgtEl>
                                        <p:attrNameLst>
                                          <p:attrName>style.visibility</p:attrName>
                                        </p:attrNameLst>
                                      </p:cBhvr>
                                      <p:to>
                                        <p:strVal val="visible"/>
                                      </p:to>
                                    </p:set>
                                    <p:animEffect transition="in" filter="wipe(left)">
                                      <p:cBhvr>
                                        <p:cTn id="12" dur="500"/>
                                        <p:tgtEl>
                                          <p:spTgt spid="14520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2039">
                                            <p:txEl>
                                              <p:pRg st="2" end="2"/>
                                            </p:txEl>
                                          </p:spTgt>
                                        </p:tgtEl>
                                        <p:attrNameLst>
                                          <p:attrName>style.visibility</p:attrName>
                                        </p:attrNameLst>
                                      </p:cBhvr>
                                      <p:to>
                                        <p:strVal val="visible"/>
                                      </p:to>
                                    </p:set>
                                    <p:animEffect transition="in" filter="wipe(left)">
                                      <p:cBhvr>
                                        <p:cTn id="17" dur="500"/>
                                        <p:tgtEl>
                                          <p:spTgt spid="14520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52039">
                                            <p:txEl>
                                              <p:pRg st="3" end="3"/>
                                            </p:txEl>
                                          </p:spTgt>
                                        </p:tgtEl>
                                        <p:attrNameLst>
                                          <p:attrName>style.visibility</p:attrName>
                                        </p:attrNameLst>
                                      </p:cBhvr>
                                      <p:to>
                                        <p:strVal val="visible"/>
                                      </p:to>
                                    </p:set>
                                    <p:animEffect transition="in" filter="wipe(left)">
                                      <p:cBhvr>
                                        <p:cTn id="22" dur="500"/>
                                        <p:tgtEl>
                                          <p:spTgt spid="14520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20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5800"/>
            <a:ext cx="81534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96739"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96740" name="Rectangle 4"/>
          <p:cNvSpPr>
            <a:spLocks noChangeArrowheads="1"/>
          </p:cNvSpPr>
          <p:nvPr/>
        </p:nvSpPr>
        <p:spPr bwMode="auto">
          <a:xfrm>
            <a:off x="533400" y="1169988"/>
            <a:ext cx="8153400" cy="838200"/>
          </a:xfrm>
          <a:prstGeom prst="rect">
            <a:avLst/>
          </a:prstGeom>
          <a:solidFill>
            <a:srgbClr val="D64B0C"/>
          </a:solidFill>
          <a:ln w="28575" cap="sq">
            <a:noFill/>
            <a:miter lim="800000"/>
            <a:headEnd/>
            <a:tailEnd/>
          </a:ln>
          <a:effectLst/>
        </p:spPr>
        <p:txBody>
          <a:bodyPr wrap="none" anchor="ctr"/>
          <a:lstStyle/>
          <a:p>
            <a:pPr>
              <a:defRPr/>
            </a:pPr>
            <a:r>
              <a:rPr lang="en-US" sz="3200">
                <a:solidFill>
                  <a:schemeClr val="bg1"/>
                </a:solidFill>
                <a:effectLst>
                  <a:outerShdw blurRad="38100" dist="38100" dir="2700000" algn="tl">
                    <a:srgbClr val="000000"/>
                  </a:outerShdw>
                </a:effectLst>
                <a:latin typeface="Arial" charset="0"/>
              </a:rPr>
              <a:t>C H A P T E R   </a:t>
            </a:r>
            <a:r>
              <a:rPr lang="en-US" sz="4000">
                <a:solidFill>
                  <a:schemeClr val="bg1"/>
                </a:solidFill>
                <a:effectLst>
                  <a:outerShdw blurRad="38100" dist="38100" dir="2700000" algn="tl">
                    <a:srgbClr val="000000"/>
                  </a:outerShdw>
                </a:effectLst>
                <a:latin typeface="Arial" charset="0"/>
              </a:rPr>
              <a:t>14</a:t>
            </a:r>
          </a:p>
        </p:txBody>
      </p:sp>
      <p:sp>
        <p:nvSpPr>
          <p:cNvPr id="1396741" name="Rectangle 5"/>
          <p:cNvSpPr>
            <a:spLocks noChangeArrowheads="1"/>
          </p:cNvSpPr>
          <p:nvPr/>
        </p:nvSpPr>
        <p:spPr bwMode="auto">
          <a:xfrm>
            <a:off x="533400" y="2209800"/>
            <a:ext cx="8153400" cy="1295400"/>
          </a:xfrm>
          <a:prstGeom prst="rect">
            <a:avLst/>
          </a:prstGeom>
          <a:solidFill>
            <a:srgbClr val="47008E"/>
          </a:solidFill>
          <a:ln w="28575" cap="sq">
            <a:noFill/>
            <a:miter lim="800000"/>
            <a:headEnd/>
            <a:tailEnd/>
          </a:ln>
          <a:effectLst/>
        </p:spPr>
        <p:txBody>
          <a:bodyPr anchor="ctr"/>
          <a:lstStyle/>
          <a:p>
            <a:pPr>
              <a:lnSpc>
                <a:spcPct val="110000"/>
              </a:lnSpc>
              <a:defRPr/>
            </a:pPr>
            <a:r>
              <a:rPr lang="en-US" sz="3200" dirty="0">
                <a:solidFill>
                  <a:schemeClr val="bg1"/>
                </a:solidFill>
                <a:effectLst>
                  <a:outerShdw blurRad="38100" dist="38100" dir="2700000" algn="tl">
                    <a:srgbClr val="000000"/>
                  </a:outerShdw>
                </a:effectLst>
                <a:latin typeface="Arial" charset="0"/>
              </a:rPr>
              <a:t>NON-CURRENT LIABILITIES</a:t>
            </a:r>
          </a:p>
        </p:txBody>
      </p:sp>
      <p:sp>
        <p:nvSpPr>
          <p:cNvPr id="10246" name="Text Box 6"/>
          <p:cNvSpPr txBox="1">
            <a:spLocks noChangeArrowheads="1"/>
          </p:cNvSpPr>
          <p:nvPr/>
        </p:nvSpPr>
        <p:spPr bwMode="auto">
          <a:xfrm>
            <a:off x="2209800" y="4419600"/>
            <a:ext cx="47244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110000"/>
              </a:lnSpc>
            </a:pPr>
            <a:r>
              <a:rPr lang="en-US" altLang="en-US" sz="2400" b="0">
                <a:solidFill>
                  <a:schemeClr val="tx1"/>
                </a:solidFill>
                <a:latin typeface="Trebuchet MS" pitchFamily="34" charset="0"/>
              </a:rPr>
              <a:t>Intermediate Accounting</a:t>
            </a:r>
          </a:p>
          <a:p>
            <a:pPr>
              <a:lnSpc>
                <a:spcPct val="110000"/>
              </a:lnSpc>
            </a:pPr>
            <a:r>
              <a:rPr lang="en-US" altLang="en-US" sz="2400" b="0">
                <a:solidFill>
                  <a:schemeClr val="tx1"/>
                </a:solidFill>
                <a:latin typeface="Trebuchet MS" pitchFamily="34" charset="0"/>
              </a:rPr>
              <a:t>IFRS Edition</a:t>
            </a:r>
          </a:p>
          <a:p>
            <a:pPr>
              <a:lnSpc>
                <a:spcPct val="110000"/>
              </a:lnSpc>
            </a:pPr>
            <a:r>
              <a:rPr lang="en-US" altLang="en-US" sz="2400" b="0">
                <a:solidFill>
                  <a:schemeClr val="tx1"/>
                </a:solidFill>
                <a:latin typeface="Trebuchet MS" pitchFamily="34" charset="0"/>
              </a:rPr>
              <a:t>Kieso, Weygandt, and Warfield</a:t>
            </a:r>
            <a:r>
              <a:rPr lang="en-US" sz="2000" b="0">
                <a:solidFill>
                  <a:schemeClr val="tx1"/>
                </a:solidFill>
                <a:latin typeface="Times New Roman" pitchFamily="18" charset="0"/>
              </a:rPr>
              <a:t> </a:t>
            </a:r>
          </a:p>
        </p:txBody>
      </p:sp>
    </p:spTree>
    <p:extLst>
      <p:ext uri="{BB962C8B-B14F-4D97-AF65-F5344CB8AC3E}">
        <p14:creationId xmlns:p14="http://schemas.microsoft.com/office/powerpoint/2010/main" val="277000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685800" y="1419225"/>
            <a:ext cx="8001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Bonds Issued at Discount or Premium</a:t>
            </a:r>
          </a:p>
        </p:txBody>
      </p:sp>
      <p:sp>
        <p:nvSpPr>
          <p:cNvPr id="47107"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Apply the methods of bond discount and premium amortization.</a:t>
            </a:r>
          </a:p>
        </p:txBody>
      </p:sp>
      <p:sp>
        <p:nvSpPr>
          <p:cNvPr id="1454084"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sp>
        <p:nvSpPr>
          <p:cNvPr id="47109" name="Text Box 5"/>
          <p:cNvSpPr txBox="1">
            <a:spLocks noChangeArrowheads="1"/>
          </p:cNvSpPr>
          <p:nvPr/>
        </p:nvSpPr>
        <p:spPr bwMode="auto">
          <a:xfrm>
            <a:off x="685800" y="2049463"/>
            <a:ext cx="79248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70000"/>
              </a:spcBef>
            </a:pPr>
            <a:r>
              <a:rPr lang="en-US" sz="2100" b="0">
                <a:solidFill>
                  <a:schemeClr val="tx1"/>
                </a:solidFill>
                <a:latin typeface="Arial" charset="0"/>
              </a:rPr>
              <a:t>Evermaster then determines interest expense from the date of sale (May 1, 2011), not from the date of the bonds (January 1, 2011).</a:t>
            </a:r>
          </a:p>
        </p:txBody>
      </p:sp>
      <p:pic>
        <p:nvPicPr>
          <p:cNvPr id="471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35375"/>
            <a:ext cx="75438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47111" name="Rectangle 8"/>
          <p:cNvSpPr>
            <a:spLocks noChangeArrowheads="1"/>
          </p:cNvSpPr>
          <p:nvPr/>
        </p:nvSpPr>
        <p:spPr bwMode="auto">
          <a:xfrm>
            <a:off x="7010400" y="3352800"/>
            <a:ext cx="1395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p>
            <a:pPr algn="r"/>
            <a:r>
              <a:rPr lang="en-US" sz="1200">
                <a:solidFill>
                  <a:srgbClr val="CC0000"/>
                </a:solidFill>
                <a:latin typeface="Arial" charset="0"/>
              </a:rPr>
              <a:t>Illustration 14-12</a:t>
            </a:r>
          </a:p>
        </p:txBody>
      </p:sp>
    </p:spTree>
    <p:extLst>
      <p:ext uri="{BB962C8B-B14F-4D97-AF65-F5344CB8AC3E}">
        <p14:creationId xmlns:p14="http://schemas.microsoft.com/office/powerpoint/2010/main" val="3270946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85800" y="1419225"/>
            <a:ext cx="8001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Bonds Issued at Discount or Premium</a:t>
            </a:r>
          </a:p>
        </p:txBody>
      </p:sp>
      <p:sp>
        <p:nvSpPr>
          <p:cNvPr id="48131"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Apply the methods of bond discount and premium amortization.</a:t>
            </a:r>
          </a:p>
        </p:txBody>
      </p:sp>
      <p:sp>
        <p:nvSpPr>
          <p:cNvPr id="1456132"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sp>
        <p:nvSpPr>
          <p:cNvPr id="48133" name="Text Box 5"/>
          <p:cNvSpPr txBox="1">
            <a:spLocks noChangeArrowheads="1"/>
          </p:cNvSpPr>
          <p:nvPr/>
        </p:nvSpPr>
        <p:spPr bwMode="auto">
          <a:xfrm>
            <a:off x="685800" y="2049463"/>
            <a:ext cx="7924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70000"/>
              </a:spcBef>
            </a:pPr>
            <a:r>
              <a:rPr lang="en-US" sz="2100" b="0">
                <a:solidFill>
                  <a:schemeClr val="tx1"/>
                </a:solidFill>
                <a:latin typeface="Arial" charset="0"/>
              </a:rPr>
              <a:t>The </a:t>
            </a:r>
            <a:r>
              <a:rPr lang="en-US" sz="2100">
                <a:solidFill>
                  <a:schemeClr val="tx1"/>
                </a:solidFill>
                <a:latin typeface="Arial" charset="0"/>
              </a:rPr>
              <a:t>premium amortization</a:t>
            </a:r>
            <a:r>
              <a:rPr lang="en-US" sz="2100" b="0">
                <a:solidFill>
                  <a:schemeClr val="tx1"/>
                </a:solidFill>
                <a:latin typeface="Arial" charset="0"/>
              </a:rPr>
              <a:t> of the bonds is also for only </a:t>
            </a:r>
            <a:r>
              <a:rPr lang="en-US" sz="2100">
                <a:solidFill>
                  <a:schemeClr val="tx1"/>
                </a:solidFill>
                <a:latin typeface="Arial" charset="0"/>
              </a:rPr>
              <a:t>two months</a:t>
            </a:r>
            <a:r>
              <a:rPr lang="en-US" sz="2100" b="0">
                <a:solidFill>
                  <a:schemeClr val="tx1"/>
                </a:solidFill>
                <a:latin typeface="Arial" charset="0"/>
              </a:rPr>
              <a:t>.</a:t>
            </a:r>
          </a:p>
        </p:txBody>
      </p:sp>
      <p:sp>
        <p:nvSpPr>
          <p:cNvPr id="48134" name="Rectangle 7"/>
          <p:cNvSpPr>
            <a:spLocks noChangeArrowheads="1"/>
          </p:cNvSpPr>
          <p:nvPr/>
        </p:nvSpPr>
        <p:spPr bwMode="auto">
          <a:xfrm>
            <a:off x="7367588" y="2971800"/>
            <a:ext cx="13954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p>
            <a:pPr algn="r"/>
            <a:r>
              <a:rPr lang="en-US" sz="1200">
                <a:solidFill>
                  <a:srgbClr val="CC0000"/>
                </a:solidFill>
                <a:latin typeface="Arial" charset="0"/>
              </a:rPr>
              <a:t>Illustration 14-13</a:t>
            </a:r>
          </a:p>
        </p:txBody>
      </p:sp>
      <p:pic>
        <p:nvPicPr>
          <p:cNvPr id="4813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63900"/>
            <a:ext cx="8153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Tree>
    <p:extLst>
      <p:ext uri="{BB962C8B-B14F-4D97-AF65-F5344CB8AC3E}">
        <p14:creationId xmlns:p14="http://schemas.microsoft.com/office/powerpoint/2010/main" val="3593421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85800" y="1419225"/>
            <a:ext cx="8001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600">
                <a:solidFill>
                  <a:schemeClr val="tx1"/>
                </a:solidFill>
                <a:latin typeface="Arial" charset="0"/>
              </a:rPr>
              <a:t>Bonds Issued at Discount or Premium</a:t>
            </a:r>
          </a:p>
        </p:txBody>
      </p:sp>
      <p:sp>
        <p:nvSpPr>
          <p:cNvPr id="49155"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Apply the methods of bond discount and premium amortization.</a:t>
            </a:r>
          </a:p>
        </p:txBody>
      </p:sp>
      <p:sp>
        <p:nvSpPr>
          <p:cNvPr id="1458180"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Effective-Interest Method</a:t>
            </a:r>
          </a:p>
        </p:txBody>
      </p:sp>
      <p:sp>
        <p:nvSpPr>
          <p:cNvPr id="49157" name="Text Box 5"/>
          <p:cNvSpPr txBox="1">
            <a:spLocks noChangeArrowheads="1"/>
          </p:cNvSpPr>
          <p:nvPr/>
        </p:nvSpPr>
        <p:spPr bwMode="auto">
          <a:xfrm>
            <a:off x="685800" y="2049463"/>
            <a:ext cx="79248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70000"/>
              </a:spcBef>
            </a:pPr>
            <a:r>
              <a:rPr lang="en-US" sz="2100" b="0">
                <a:solidFill>
                  <a:schemeClr val="tx1"/>
                </a:solidFill>
                <a:latin typeface="Arial" charset="0"/>
              </a:rPr>
              <a:t>Evermaster therefore makes the following entries on </a:t>
            </a:r>
            <a:r>
              <a:rPr lang="en-US" sz="2100">
                <a:solidFill>
                  <a:schemeClr val="tx1"/>
                </a:solidFill>
                <a:latin typeface="Arial" charset="0"/>
              </a:rPr>
              <a:t>July 1, 2011</a:t>
            </a:r>
            <a:r>
              <a:rPr lang="en-US" sz="2100" b="0">
                <a:solidFill>
                  <a:schemeClr val="tx1"/>
                </a:solidFill>
                <a:latin typeface="Arial" charset="0"/>
              </a:rPr>
              <a:t>, to record the interest payment and the premium amortization.</a:t>
            </a:r>
          </a:p>
        </p:txBody>
      </p:sp>
      <p:sp>
        <p:nvSpPr>
          <p:cNvPr id="1458184" name="Text Box 8"/>
          <p:cNvSpPr txBox="1">
            <a:spLocks noChangeArrowheads="1"/>
          </p:cNvSpPr>
          <p:nvPr/>
        </p:nvSpPr>
        <p:spPr bwMode="auto">
          <a:xfrm>
            <a:off x="609600" y="3581400"/>
            <a:ext cx="80772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457200" algn="l"/>
                <a:tab pos="1028700" algn="l"/>
                <a:tab pos="5829300" algn="r"/>
                <a:tab pos="7086600" algn="r"/>
              </a:tabLst>
              <a:defRPr b="1">
                <a:solidFill>
                  <a:schemeClr val="folHlink"/>
                </a:solidFill>
                <a:latin typeface="Comic Sans MS" pitchFamily="66" charset="0"/>
              </a:defRPr>
            </a:lvl1pPr>
            <a:lvl2pPr marL="742950" indent="-285750">
              <a:tabLst>
                <a:tab pos="457200" algn="l"/>
                <a:tab pos="1028700" algn="l"/>
                <a:tab pos="5829300" algn="r"/>
                <a:tab pos="7086600" algn="r"/>
              </a:tabLst>
              <a:defRPr b="1">
                <a:solidFill>
                  <a:schemeClr val="folHlink"/>
                </a:solidFill>
                <a:latin typeface="Comic Sans MS" pitchFamily="66" charset="0"/>
              </a:defRPr>
            </a:lvl2pPr>
            <a:lvl3pPr marL="1143000" indent="-228600">
              <a:tabLst>
                <a:tab pos="457200" algn="l"/>
                <a:tab pos="1028700" algn="l"/>
                <a:tab pos="5829300" algn="r"/>
                <a:tab pos="7086600" algn="r"/>
              </a:tabLst>
              <a:defRPr b="1">
                <a:solidFill>
                  <a:schemeClr val="folHlink"/>
                </a:solidFill>
                <a:latin typeface="Comic Sans MS" pitchFamily="66" charset="0"/>
              </a:defRPr>
            </a:lvl3pPr>
            <a:lvl4pPr marL="1600200" indent="-228600">
              <a:tabLst>
                <a:tab pos="457200" algn="l"/>
                <a:tab pos="1028700" algn="l"/>
                <a:tab pos="5829300" algn="r"/>
                <a:tab pos="7086600" algn="r"/>
              </a:tabLst>
              <a:defRPr b="1">
                <a:solidFill>
                  <a:schemeClr val="folHlink"/>
                </a:solidFill>
                <a:latin typeface="Comic Sans MS" pitchFamily="66" charset="0"/>
              </a:defRPr>
            </a:lvl4pPr>
            <a:lvl5pPr marL="2057400" indent="-228600">
              <a:tabLst>
                <a:tab pos="457200" algn="l"/>
                <a:tab pos="1028700" algn="l"/>
                <a:tab pos="5829300" algn="r"/>
                <a:tab pos="70866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 algn="l"/>
                <a:tab pos="1028700" algn="l"/>
                <a:tab pos="5829300" algn="r"/>
                <a:tab pos="7086600" algn="r"/>
              </a:tabLst>
              <a:defRPr b="1">
                <a:solidFill>
                  <a:schemeClr val="folHlink"/>
                </a:solidFill>
                <a:latin typeface="Comic Sans MS" pitchFamily="66" charset="0"/>
              </a:defRPr>
            </a:lvl9pPr>
          </a:lstStyle>
          <a:p>
            <a:pPr algn="l">
              <a:lnSpc>
                <a:spcPct val="115000"/>
              </a:lnSpc>
              <a:spcBef>
                <a:spcPct val="50000"/>
              </a:spcBef>
            </a:pPr>
            <a:r>
              <a:rPr lang="en-US" sz="2100" b="0">
                <a:solidFill>
                  <a:schemeClr val="tx1"/>
                </a:solidFill>
                <a:latin typeface="Arial" charset="0"/>
                <a:cs typeface="Arial" charset="0"/>
              </a:rPr>
              <a:t>	Bond interest expense 	4,000</a:t>
            </a:r>
          </a:p>
          <a:p>
            <a:pPr algn="l">
              <a:lnSpc>
                <a:spcPct val="115000"/>
              </a:lnSpc>
              <a:spcBef>
                <a:spcPct val="50000"/>
              </a:spcBef>
            </a:pPr>
            <a:r>
              <a:rPr lang="en-US" sz="2100" b="0">
                <a:solidFill>
                  <a:schemeClr val="tx1"/>
                </a:solidFill>
                <a:latin typeface="Arial" charset="0"/>
                <a:cs typeface="Arial" charset="0"/>
              </a:rPr>
              <a:t>		Cash		4,000</a:t>
            </a:r>
          </a:p>
          <a:p>
            <a:pPr algn="l">
              <a:lnSpc>
                <a:spcPct val="115000"/>
              </a:lnSpc>
              <a:spcBef>
                <a:spcPct val="50000"/>
              </a:spcBef>
            </a:pPr>
            <a:r>
              <a:rPr lang="en-US" sz="2100" b="0">
                <a:solidFill>
                  <a:schemeClr val="tx1"/>
                </a:solidFill>
                <a:latin typeface="Arial" charset="0"/>
                <a:cs typeface="Arial" charset="0"/>
              </a:rPr>
              <a:t>	Bonds payable	253</a:t>
            </a:r>
          </a:p>
          <a:p>
            <a:pPr algn="l">
              <a:lnSpc>
                <a:spcPct val="115000"/>
              </a:lnSpc>
              <a:spcBef>
                <a:spcPct val="30000"/>
              </a:spcBef>
            </a:pPr>
            <a:r>
              <a:rPr lang="en-US" sz="2100" b="0">
                <a:solidFill>
                  <a:schemeClr val="tx1"/>
                </a:solidFill>
                <a:latin typeface="Arial" charset="0"/>
                <a:cs typeface="Arial" charset="0"/>
              </a:rPr>
              <a:t>		Bond interest expense		253</a:t>
            </a:r>
          </a:p>
        </p:txBody>
      </p:sp>
    </p:spTree>
    <p:extLst>
      <p:ext uri="{BB962C8B-B14F-4D97-AF65-F5344CB8AC3E}">
        <p14:creationId xmlns:p14="http://schemas.microsoft.com/office/powerpoint/2010/main" val="183297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58184">
                                            <p:txEl>
                                              <p:pRg st="0" end="0"/>
                                            </p:txEl>
                                          </p:spTgt>
                                        </p:tgtEl>
                                        <p:attrNameLst>
                                          <p:attrName>style.visibility</p:attrName>
                                        </p:attrNameLst>
                                      </p:cBhvr>
                                      <p:to>
                                        <p:strVal val="visible"/>
                                      </p:to>
                                    </p:set>
                                    <p:animEffect transition="in" filter="wipe(left)">
                                      <p:cBhvr>
                                        <p:cTn id="7" dur="500"/>
                                        <p:tgtEl>
                                          <p:spTgt spid="14581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8184">
                                            <p:txEl>
                                              <p:pRg st="1" end="1"/>
                                            </p:txEl>
                                          </p:spTgt>
                                        </p:tgtEl>
                                        <p:attrNameLst>
                                          <p:attrName>style.visibility</p:attrName>
                                        </p:attrNameLst>
                                      </p:cBhvr>
                                      <p:to>
                                        <p:strVal val="visible"/>
                                      </p:to>
                                    </p:set>
                                    <p:animEffect transition="in" filter="wipe(left)">
                                      <p:cBhvr>
                                        <p:cTn id="12" dur="500"/>
                                        <p:tgtEl>
                                          <p:spTgt spid="145818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8184">
                                            <p:txEl>
                                              <p:pRg st="2" end="2"/>
                                            </p:txEl>
                                          </p:spTgt>
                                        </p:tgtEl>
                                        <p:attrNameLst>
                                          <p:attrName>style.visibility</p:attrName>
                                        </p:attrNameLst>
                                      </p:cBhvr>
                                      <p:to>
                                        <p:strVal val="visible"/>
                                      </p:to>
                                    </p:set>
                                    <p:animEffect transition="in" filter="wipe(left)">
                                      <p:cBhvr>
                                        <p:cTn id="17" dur="500"/>
                                        <p:tgtEl>
                                          <p:spTgt spid="145818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58184">
                                            <p:txEl>
                                              <p:pRg st="3" end="3"/>
                                            </p:txEl>
                                          </p:spTgt>
                                        </p:tgtEl>
                                        <p:attrNameLst>
                                          <p:attrName>style.visibility</p:attrName>
                                        </p:attrNameLst>
                                      </p:cBhvr>
                                      <p:to>
                                        <p:strVal val="visible"/>
                                      </p:to>
                                    </p:set>
                                    <p:animEffect transition="in" filter="wipe(left)">
                                      <p:cBhvr>
                                        <p:cTn id="22" dur="500"/>
                                        <p:tgtEl>
                                          <p:spTgt spid="14581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818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Long-Term Notes Payable</a:t>
            </a:r>
          </a:p>
        </p:txBody>
      </p:sp>
      <p:sp>
        <p:nvSpPr>
          <p:cNvPr id="50179" name="Text Box 3"/>
          <p:cNvSpPr txBox="1">
            <a:spLocks noChangeArrowheads="1"/>
          </p:cNvSpPr>
          <p:nvPr/>
        </p:nvSpPr>
        <p:spPr bwMode="auto">
          <a:xfrm>
            <a:off x="685800" y="1371600"/>
            <a:ext cx="80010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50000"/>
              </a:spcBef>
              <a:spcAft>
                <a:spcPct val="10000"/>
              </a:spcAft>
              <a:buSzPct val="80000"/>
            </a:pPr>
            <a:r>
              <a:rPr lang="en-US" sz="2400">
                <a:solidFill>
                  <a:schemeClr val="tx1"/>
                </a:solidFill>
                <a:latin typeface="Arial" charset="0"/>
              </a:rPr>
              <a:t>Accounting is Similar to Bonds</a:t>
            </a:r>
          </a:p>
          <a:p>
            <a:pPr lvl="1" algn="l">
              <a:lnSpc>
                <a:spcPct val="125000"/>
              </a:lnSpc>
              <a:spcBef>
                <a:spcPct val="50000"/>
              </a:spcBef>
              <a:spcAft>
                <a:spcPct val="10000"/>
              </a:spcAft>
              <a:buClr>
                <a:srgbClr val="800000"/>
              </a:buClr>
              <a:buSzPct val="80000"/>
              <a:buFont typeface="Wingdings" pitchFamily="2" charset="2"/>
              <a:buChar char="u"/>
            </a:pPr>
            <a:r>
              <a:rPr lang="en-US" sz="2200" b="0">
                <a:solidFill>
                  <a:srgbClr val="000000"/>
                </a:solidFill>
                <a:latin typeface="Arial" charset="0"/>
              </a:rPr>
              <a:t>A note is valued at the present value of its future interest and principal cash flows. </a:t>
            </a:r>
          </a:p>
          <a:p>
            <a:pPr lvl="1" algn="l">
              <a:lnSpc>
                <a:spcPct val="125000"/>
              </a:lnSpc>
              <a:spcBef>
                <a:spcPct val="50000"/>
              </a:spcBef>
              <a:spcAft>
                <a:spcPct val="10000"/>
              </a:spcAft>
              <a:buClr>
                <a:srgbClr val="800000"/>
              </a:buClr>
              <a:buSzPct val="80000"/>
              <a:buFont typeface="Wingdings" pitchFamily="2" charset="2"/>
              <a:buChar char="u"/>
            </a:pPr>
            <a:r>
              <a:rPr lang="en-US" sz="2200" b="0">
                <a:solidFill>
                  <a:srgbClr val="000000"/>
                </a:solidFill>
                <a:latin typeface="Arial" charset="0"/>
              </a:rPr>
              <a:t>Company amortizes any discount or premium over the life of the note.</a:t>
            </a:r>
          </a:p>
        </p:txBody>
      </p:sp>
      <p:sp>
        <p:nvSpPr>
          <p:cNvPr id="50180" name="Text Box 4"/>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Explain the accounting for long-term notes payable.</a:t>
            </a:r>
          </a:p>
        </p:txBody>
      </p:sp>
    </p:spTree>
    <p:extLst>
      <p:ext uri="{BB962C8B-B14F-4D97-AF65-F5344CB8AC3E}">
        <p14:creationId xmlns:p14="http://schemas.microsoft.com/office/powerpoint/2010/main" val="3647324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609600" y="1416050"/>
            <a:ext cx="81534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0000"/>
              </a:spcBef>
              <a:buSzPct val="80000"/>
            </a:pPr>
            <a:r>
              <a:rPr lang="en-US" sz="2100">
                <a:solidFill>
                  <a:srgbClr val="800000"/>
                </a:solidFill>
                <a:latin typeface="Arial" charset="0"/>
              </a:rPr>
              <a:t>BE14-9:</a:t>
            </a:r>
            <a:r>
              <a:rPr lang="en-US" sz="2100">
                <a:latin typeface="Arial" charset="0"/>
              </a:rPr>
              <a:t>  </a:t>
            </a:r>
            <a:r>
              <a:rPr lang="en-US" sz="2100" b="0">
                <a:latin typeface="Arial" charset="0"/>
              </a:rPr>
              <a:t>Coldwell, Inc. issued a $100,000, 4-year, 10% note at face value to Flint Hills Bank on January 1, 2011, and received $100,000 cash. The note requires annual interest payments each December 31. Prepare Coldwell’s journal entries to record (a) the issuance of the note and (b) the December 31 interest payment.</a:t>
            </a:r>
          </a:p>
        </p:txBody>
      </p:sp>
      <p:sp>
        <p:nvSpPr>
          <p:cNvPr id="1287171"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Notes Issued at Face Value</a:t>
            </a:r>
          </a:p>
        </p:txBody>
      </p:sp>
      <p:sp>
        <p:nvSpPr>
          <p:cNvPr id="1287175" name="Text Box 7"/>
          <p:cNvSpPr txBox="1">
            <a:spLocks noChangeArrowheads="1"/>
          </p:cNvSpPr>
          <p:nvPr/>
        </p:nvSpPr>
        <p:spPr bwMode="auto">
          <a:xfrm>
            <a:off x="609600" y="3733800"/>
            <a:ext cx="807720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571500" algn="l"/>
                <a:tab pos="1143000" algn="l"/>
                <a:tab pos="6000750" algn="r"/>
                <a:tab pos="7429500" algn="r"/>
              </a:tabLst>
              <a:defRPr b="1">
                <a:solidFill>
                  <a:schemeClr val="folHlink"/>
                </a:solidFill>
                <a:latin typeface="Comic Sans MS" pitchFamily="66" charset="0"/>
              </a:defRPr>
            </a:lvl1pPr>
            <a:lvl2pPr marL="742950" indent="-285750">
              <a:tabLst>
                <a:tab pos="571500" algn="l"/>
                <a:tab pos="1143000" algn="l"/>
                <a:tab pos="6000750" algn="r"/>
                <a:tab pos="7429500" algn="r"/>
              </a:tabLst>
              <a:defRPr b="1">
                <a:solidFill>
                  <a:schemeClr val="folHlink"/>
                </a:solidFill>
                <a:latin typeface="Comic Sans MS" pitchFamily="66" charset="0"/>
              </a:defRPr>
            </a:lvl2pPr>
            <a:lvl3pPr marL="1143000" indent="-228600">
              <a:tabLst>
                <a:tab pos="571500" algn="l"/>
                <a:tab pos="1143000" algn="l"/>
                <a:tab pos="6000750" algn="r"/>
                <a:tab pos="7429500" algn="r"/>
              </a:tabLst>
              <a:defRPr b="1">
                <a:solidFill>
                  <a:schemeClr val="folHlink"/>
                </a:solidFill>
                <a:latin typeface="Comic Sans MS" pitchFamily="66" charset="0"/>
              </a:defRPr>
            </a:lvl3pPr>
            <a:lvl4pPr marL="1600200" indent="-228600">
              <a:tabLst>
                <a:tab pos="571500" algn="l"/>
                <a:tab pos="1143000" algn="l"/>
                <a:tab pos="6000750" algn="r"/>
                <a:tab pos="7429500" algn="r"/>
              </a:tabLst>
              <a:defRPr b="1">
                <a:solidFill>
                  <a:schemeClr val="folHlink"/>
                </a:solidFill>
                <a:latin typeface="Comic Sans MS" pitchFamily="66" charset="0"/>
              </a:defRPr>
            </a:lvl4pPr>
            <a:lvl5pPr marL="2057400" indent="-228600">
              <a:tabLst>
                <a:tab pos="571500" algn="l"/>
                <a:tab pos="1143000" algn="l"/>
                <a:tab pos="6000750" algn="r"/>
                <a:tab pos="74295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71500" algn="l"/>
                <a:tab pos="1143000" algn="l"/>
                <a:tab pos="6000750" algn="r"/>
                <a:tab pos="74295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71500" algn="l"/>
                <a:tab pos="1143000" algn="l"/>
                <a:tab pos="6000750" algn="r"/>
                <a:tab pos="74295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71500" algn="l"/>
                <a:tab pos="1143000" algn="l"/>
                <a:tab pos="6000750" algn="r"/>
                <a:tab pos="74295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71500" algn="l"/>
                <a:tab pos="1143000" algn="l"/>
                <a:tab pos="6000750" algn="r"/>
                <a:tab pos="7429500" algn="r"/>
              </a:tabLst>
              <a:defRPr b="1">
                <a:solidFill>
                  <a:schemeClr val="folHlink"/>
                </a:solidFill>
                <a:latin typeface="Comic Sans MS" pitchFamily="66" charset="0"/>
              </a:defRPr>
            </a:lvl9pPr>
          </a:lstStyle>
          <a:p>
            <a:pPr algn="l">
              <a:lnSpc>
                <a:spcPct val="120000"/>
              </a:lnSpc>
              <a:spcBef>
                <a:spcPct val="15000"/>
              </a:spcBef>
            </a:pPr>
            <a:r>
              <a:rPr lang="en-US" sz="2100" b="0">
                <a:solidFill>
                  <a:schemeClr val="tx1"/>
                </a:solidFill>
                <a:latin typeface="Arial" charset="0"/>
                <a:cs typeface="Arial" charset="0"/>
              </a:rPr>
              <a:t>(a)	Cash  	100,000</a:t>
            </a:r>
          </a:p>
          <a:p>
            <a:pPr algn="l">
              <a:spcBef>
                <a:spcPct val="15000"/>
              </a:spcBef>
            </a:pPr>
            <a:r>
              <a:rPr lang="en-US" sz="2100" b="0">
                <a:solidFill>
                  <a:schemeClr val="tx1"/>
                </a:solidFill>
                <a:latin typeface="Arial" charset="0"/>
                <a:cs typeface="Arial" charset="0"/>
              </a:rPr>
              <a:t>		Notes payable		100,000</a:t>
            </a:r>
          </a:p>
          <a:p>
            <a:pPr algn="l">
              <a:lnSpc>
                <a:spcPct val="120000"/>
              </a:lnSpc>
              <a:spcBef>
                <a:spcPct val="70000"/>
              </a:spcBef>
            </a:pPr>
            <a:r>
              <a:rPr lang="en-US" sz="2100" b="0">
                <a:solidFill>
                  <a:schemeClr val="tx1"/>
                </a:solidFill>
                <a:latin typeface="Arial" charset="0"/>
                <a:cs typeface="Arial" charset="0"/>
              </a:rPr>
              <a:t>(b)	Interest expense	10,000</a:t>
            </a:r>
          </a:p>
          <a:p>
            <a:pPr algn="l">
              <a:spcBef>
                <a:spcPct val="15000"/>
              </a:spcBef>
            </a:pPr>
            <a:r>
              <a:rPr lang="en-US" sz="2100" b="0">
                <a:solidFill>
                  <a:schemeClr val="tx1"/>
                </a:solidFill>
                <a:latin typeface="Arial" charset="0"/>
                <a:cs typeface="Arial" charset="0"/>
              </a:rPr>
              <a:t>		Cash		10,000</a:t>
            </a:r>
          </a:p>
          <a:p>
            <a:pPr algn="l">
              <a:spcBef>
                <a:spcPct val="15000"/>
              </a:spcBef>
            </a:pPr>
            <a:r>
              <a:rPr lang="en-US" sz="2100" b="0">
                <a:solidFill>
                  <a:schemeClr val="tx1"/>
                </a:solidFill>
                <a:latin typeface="Arial" charset="0"/>
                <a:cs typeface="Arial" charset="0"/>
              </a:rPr>
              <a:t>	</a:t>
            </a:r>
            <a:r>
              <a:rPr lang="en-US" sz="1900" b="0">
                <a:solidFill>
                  <a:schemeClr val="tx1"/>
                </a:solidFill>
                <a:latin typeface="Arial" charset="0"/>
                <a:cs typeface="Times New Roman" pitchFamily="18" charset="0"/>
              </a:rPr>
              <a:t>($100,000 x 10% = $10,000)</a:t>
            </a:r>
            <a:r>
              <a:rPr lang="en-US" sz="2100" b="0">
                <a:solidFill>
                  <a:schemeClr val="tx1"/>
                </a:solidFill>
                <a:latin typeface="Arial" charset="0"/>
                <a:cs typeface="Arial" charset="0"/>
              </a:rPr>
              <a:t> </a:t>
            </a:r>
          </a:p>
        </p:txBody>
      </p:sp>
      <p:sp>
        <p:nvSpPr>
          <p:cNvPr id="51205" name="Text Box 8"/>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Explain the accounting for long-term notes payable.</a:t>
            </a:r>
          </a:p>
        </p:txBody>
      </p:sp>
    </p:spTree>
    <p:extLst>
      <p:ext uri="{BB962C8B-B14F-4D97-AF65-F5344CB8AC3E}">
        <p14:creationId xmlns:p14="http://schemas.microsoft.com/office/powerpoint/2010/main" val="32165421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7175">
                                            <p:txEl>
                                              <p:pRg st="0" end="0"/>
                                            </p:txEl>
                                          </p:spTgt>
                                        </p:tgtEl>
                                        <p:attrNameLst>
                                          <p:attrName>style.visibility</p:attrName>
                                        </p:attrNameLst>
                                      </p:cBhvr>
                                      <p:to>
                                        <p:strVal val="visible"/>
                                      </p:to>
                                    </p:set>
                                    <p:animEffect transition="in" filter="wipe(left)">
                                      <p:cBhvr>
                                        <p:cTn id="7" dur="500"/>
                                        <p:tgtEl>
                                          <p:spTgt spid="12871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87175">
                                            <p:txEl>
                                              <p:pRg st="1" end="1"/>
                                            </p:txEl>
                                          </p:spTgt>
                                        </p:tgtEl>
                                        <p:attrNameLst>
                                          <p:attrName>style.visibility</p:attrName>
                                        </p:attrNameLst>
                                      </p:cBhvr>
                                      <p:to>
                                        <p:strVal val="visible"/>
                                      </p:to>
                                    </p:set>
                                    <p:animEffect transition="in" filter="wipe(left)">
                                      <p:cBhvr>
                                        <p:cTn id="12" dur="500"/>
                                        <p:tgtEl>
                                          <p:spTgt spid="12871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87175">
                                            <p:txEl>
                                              <p:pRg st="2" end="2"/>
                                            </p:txEl>
                                          </p:spTgt>
                                        </p:tgtEl>
                                        <p:attrNameLst>
                                          <p:attrName>style.visibility</p:attrName>
                                        </p:attrNameLst>
                                      </p:cBhvr>
                                      <p:to>
                                        <p:strVal val="visible"/>
                                      </p:to>
                                    </p:set>
                                    <p:animEffect transition="in" filter="wipe(left)">
                                      <p:cBhvr>
                                        <p:cTn id="17" dur="500"/>
                                        <p:tgtEl>
                                          <p:spTgt spid="12871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87175">
                                            <p:txEl>
                                              <p:pRg st="3" end="3"/>
                                            </p:txEl>
                                          </p:spTgt>
                                        </p:tgtEl>
                                        <p:attrNameLst>
                                          <p:attrName>style.visibility</p:attrName>
                                        </p:attrNameLst>
                                      </p:cBhvr>
                                      <p:to>
                                        <p:strVal val="visible"/>
                                      </p:to>
                                    </p:set>
                                    <p:animEffect transition="in" filter="wipe(left)">
                                      <p:cBhvr>
                                        <p:cTn id="22" dur="500"/>
                                        <p:tgtEl>
                                          <p:spTgt spid="12871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87175">
                                            <p:txEl>
                                              <p:pRg st="4" end="4"/>
                                            </p:txEl>
                                          </p:spTgt>
                                        </p:tgtEl>
                                        <p:attrNameLst>
                                          <p:attrName>style.visibility</p:attrName>
                                        </p:attrNameLst>
                                      </p:cBhvr>
                                      <p:to>
                                        <p:strVal val="visible"/>
                                      </p:to>
                                    </p:set>
                                    <p:animEffect transition="in" filter="wipe(left)">
                                      <p:cBhvr>
                                        <p:cTn id="27" dur="500"/>
                                        <p:tgtEl>
                                          <p:spTgt spid="12871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17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9"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Notes Not Issued at Face Value</a:t>
            </a:r>
          </a:p>
        </p:txBody>
      </p:sp>
      <p:sp>
        <p:nvSpPr>
          <p:cNvPr id="52227" name="Text Box 6"/>
          <p:cNvSpPr txBox="1">
            <a:spLocks noChangeArrowheads="1"/>
          </p:cNvSpPr>
          <p:nvPr/>
        </p:nvSpPr>
        <p:spPr bwMode="auto">
          <a:xfrm>
            <a:off x="685800" y="2051050"/>
            <a:ext cx="80010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35000"/>
              </a:spcBef>
              <a:spcAft>
                <a:spcPct val="10000"/>
              </a:spcAft>
              <a:buSzPct val="80000"/>
            </a:pPr>
            <a:r>
              <a:rPr lang="en-US" sz="2200" b="0">
                <a:solidFill>
                  <a:srgbClr val="000000"/>
                </a:solidFill>
                <a:latin typeface="Arial" charset="0"/>
              </a:rPr>
              <a:t>Issuing company records the difference between the face amount and the present value (cash received) as </a:t>
            </a:r>
          </a:p>
        </p:txBody>
      </p:sp>
      <p:sp>
        <p:nvSpPr>
          <p:cNvPr id="52228" name="Text Box 7"/>
          <p:cNvSpPr txBox="1">
            <a:spLocks noChangeArrowheads="1"/>
          </p:cNvSpPr>
          <p:nvPr/>
        </p:nvSpPr>
        <p:spPr bwMode="auto">
          <a:xfrm>
            <a:off x="533400" y="3048000"/>
            <a:ext cx="8001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342900" indent="-342900">
              <a:defRPr b="1">
                <a:solidFill>
                  <a:schemeClr val="folHlink"/>
                </a:solidFill>
                <a:latin typeface="Comic Sans MS" pitchFamily="66" charset="0"/>
              </a:defRPr>
            </a:lvl1pPr>
            <a:lvl2pPr marL="914400" indent="-5715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20000"/>
              </a:lnSpc>
              <a:spcBef>
                <a:spcPct val="35000"/>
              </a:spcBef>
              <a:spcAft>
                <a:spcPct val="10000"/>
              </a:spcAft>
              <a:buClr>
                <a:srgbClr val="800000"/>
              </a:buClr>
              <a:buSzPct val="80000"/>
              <a:buFont typeface="Wingdings" pitchFamily="2" charset="2"/>
              <a:buChar char="u"/>
            </a:pPr>
            <a:r>
              <a:rPr lang="en-US" sz="2200" b="0">
                <a:solidFill>
                  <a:srgbClr val="000000"/>
                </a:solidFill>
                <a:latin typeface="Arial" charset="0"/>
              </a:rPr>
              <a:t>a discount and </a:t>
            </a:r>
          </a:p>
          <a:p>
            <a:pPr lvl="1" algn="l">
              <a:lnSpc>
                <a:spcPct val="120000"/>
              </a:lnSpc>
              <a:spcBef>
                <a:spcPct val="35000"/>
              </a:spcBef>
              <a:spcAft>
                <a:spcPct val="10000"/>
              </a:spcAft>
              <a:buClr>
                <a:srgbClr val="800000"/>
              </a:buClr>
              <a:buSzPct val="80000"/>
              <a:buFont typeface="Wingdings" pitchFamily="2" charset="2"/>
              <a:buChar char="u"/>
            </a:pPr>
            <a:r>
              <a:rPr lang="en-US" sz="2200" b="0">
                <a:solidFill>
                  <a:srgbClr val="000000"/>
                </a:solidFill>
                <a:latin typeface="Arial" charset="0"/>
              </a:rPr>
              <a:t>amortizes that amount to interest expense over the life of the note.</a:t>
            </a:r>
          </a:p>
        </p:txBody>
      </p:sp>
      <p:sp>
        <p:nvSpPr>
          <p:cNvPr id="52229" name="Text Box 8"/>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Explain the accounting for long-term notes payable.</a:t>
            </a:r>
          </a:p>
        </p:txBody>
      </p:sp>
      <p:sp>
        <p:nvSpPr>
          <p:cNvPr id="52230" name="Text Box 9"/>
          <p:cNvSpPr txBox="1">
            <a:spLocks noChangeArrowheads="1"/>
          </p:cNvSpPr>
          <p:nvPr/>
        </p:nvSpPr>
        <p:spPr bwMode="auto">
          <a:xfrm>
            <a:off x="685800" y="1419225"/>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800">
                <a:solidFill>
                  <a:srgbClr val="008000"/>
                </a:solidFill>
                <a:latin typeface="Arial" charset="0"/>
              </a:rPr>
              <a:t>Zero-Interest-Bearing Notes</a:t>
            </a:r>
          </a:p>
        </p:txBody>
      </p:sp>
    </p:spTree>
    <p:extLst>
      <p:ext uri="{BB962C8B-B14F-4D97-AF65-F5344CB8AC3E}">
        <p14:creationId xmlns:p14="http://schemas.microsoft.com/office/powerpoint/2010/main" val="119346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609600" y="1295400"/>
            <a:ext cx="81534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30000"/>
              </a:spcBef>
              <a:buSzPct val="80000"/>
            </a:pPr>
            <a:r>
              <a:rPr lang="en-US" sz="2100">
                <a:solidFill>
                  <a:srgbClr val="800000"/>
                </a:solidFill>
                <a:latin typeface="Arial" charset="0"/>
              </a:rPr>
              <a:t>BE14-10:</a:t>
            </a:r>
            <a:r>
              <a:rPr lang="en-US" sz="2100">
                <a:latin typeface="Arial" charset="0"/>
              </a:rPr>
              <a:t>  </a:t>
            </a:r>
            <a:r>
              <a:rPr lang="en-US" sz="2100" b="0">
                <a:latin typeface="Arial" charset="0"/>
              </a:rPr>
              <a:t>Samson Corporation issued a 4-year, $75,000, zero-interest-bearing note to Brown Company on January 1, 2011, and received cash of $47,663. The implicit interest rate is 12%. Prepare Samson’s journal entries for (a) the Jan. 1 issuance and (b) the Dec. 31 recognition of interest.</a:t>
            </a:r>
          </a:p>
        </p:txBody>
      </p:sp>
      <p:sp>
        <p:nvSpPr>
          <p:cNvPr id="5124" name="Text Box 5"/>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a:t>
            </a:r>
          </a:p>
        </p:txBody>
      </p:sp>
      <p:graphicFrame>
        <p:nvGraphicFramePr>
          <p:cNvPr id="5122" name="Object 6"/>
          <p:cNvGraphicFramePr>
            <a:graphicFrameLocks noChangeAspect="1"/>
          </p:cNvGraphicFramePr>
          <p:nvPr/>
        </p:nvGraphicFramePr>
        <p:xfrm>
          <a:off x="1295400" y="3505200"/>
          <a:ext cx="6553200" cy="3092450"/>
        </p:xfrm>
        <a:graphic>
          <a:graphicData uri="http://schemas.openxmlformats.org/presentationml/2006/ole">
            <mc:AlternateContent xmlns:mc="http://schemas.openxmlformats.org/markup-compatibility/2006">
              <mc:Choice xmlns:v="urn:schemas-microsoft-com:vml" Requires="v">
                <p:oleObj spid="_x0000_s5123" name="Worksheet" r:id="rId4" imgW="4153019" imgH="1971496" progId="Excel.Sheet.8">
                  <p:embed/>
                </p:oleObj>
              </mc:Choice>
              <mc:Fallback>
                <p:oleObj name="Worksheet" r:id="rId4" imgW="4153019" imgH="197149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505200"/>
                        <a:ext cx="6553200" cy="3092450"/>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91272" name="Rectangle 8"/>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Zero-Interest-Bearing Notes</a:t>
            </a:r>
          </a:p>
        </p:txBody>
      </p:sp>
    </p:spTree>
    <p:extLst>
      <p:ext uri="{BB962C8B-B14F-4D97-AF65-F5344CB8AC3E}">
        <p14:creationId xmlns:p14="http://schemas.microsoft.com/office/powerpoint/2010/main" val="1507823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16" name="Text Box 4"/>
          <p:cNvSpPr txBox="1">
            <a:spLocks noChangeArrowheads="1"/>
          </p:cNvSpPr>
          <p:nvPr/>
        </p:nvSpPr>
        <p:spPr bwMode="auto">
          <a:xfrm>
            <a:off x="609600" y="3505200"/>
            <a:ext cx="80772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914400" algn="l"/>
                <a:tab pos="1427163" algn="l"/>
                <a:tab pos="6400800" algn="r"/>
                <a:tab pos="7827963" algn="r"/>
              </a:tabLst>
              <a:defRPr b="1">
                <a:solidFill>
                  <a:schemeClr val="folHlink"/>
                </a:solidFill>
                <a:latin typeface="Comic Sans MS" pitchFamily="66" charset="0"/>
              </a:defRPr>
            </a:lvl1pPr>
            <a:lvl2pPr marL="742950" indent="-285750">
              <a:tabLst>
                <a:tab pos="914400" algn="l"/>
                <a:tab pos="1427163" algn="l"/>
                <a:tab pos="6400800" algn="r"/>
                <a:tab pos="7827963" algn="r"/>
              </a:tabLst>
              <a:defRPr b="1">
                <a:solidFill>
                  <a:schemeClr val="folHlink"/>
                </a:solidFill>
                <a:latin typeface="Comic Sans MS" pitchFamily="66" charset="0"/>
              </a:defRPr>
            </a:lvl2pPr>
            <a:lvl3pPr marL="1143000" indent="-228600">
              <a:tabLst>
                <a:tab pos="914400" algn="l"/>
                <a:tab pos="1427163" algn="l"/>
                <a:tab pos="6400800" algn="r"/>
                <a:tab pos="7827963" algn="r"/>
              </a:tabLst>
              <a:defRPr b="1">
                <a:solidFill>
                  <a:schemeClr val="folHlink"/>
                </a:solidFill>
                <a:latin typeface="Comic Sans MS" pitchFamily="66" charset="0"/>
              </a:defRPr>
            </a:lvl3pPr>
            <a:lvl4pPr marL="1600200" indent="-228600">
              <a:tabLst>
                <a:tab pos="914400" algn="l"/>
                <a:tab pos="1427163" algn="l"/>
                <a:tab pos="6400800" algn="r"/>
                <a:tab pos="7827963" algn="r"/>
              </a:tabLst>
              <a:defRPr b="1">
                <a:solidFill>
                  <a:schemeClr val="folHlink"/>
                </a:solidFill>
                <a:latin typeface="Comic Sans MS" pitchFamily="66" charset="0"/>
              </a:defRPr>
            </a:lvl4pPr>
            <a:lvl5pPr marL="2057400" indent="-228600">
              <a:tabLst>
                <a:tab pos="914400" algn="l"/>
                <a:tab pos="1427163" algn="l"/>
                <a:tab pos="6400800" algn="r"/>
                <a:tab pos="7827963"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914400" algn="l"/>
                <a:tab pos="1427163" algn="l"/>
                <a:tab pos="6400800" algn="r"/>
                <a:tab pos="7827963"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914400" algn="l"/>
                <a:tab pos="1427163" algn="l"/>
                <a:tab pos="6400800" algn="r"/>
                <a:tab pos="7827963"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914400" algn="l"/>
                <a:tab pos="1427163" algn="l"/>
                <a:tab pos="6400800" algn="r"/>
                <a:tab pos="7827963"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914400" algn="l"/>
                <a:tab pos="1427163" algn="l"/>
                <a:tab pos="6400800" algn="r"/>
                <a:tab pos="7827963" algn="r"/>
              </a:tabLst>
              <a:defRPr b="1">
                <a:solidFill>
                  <a:schemeClr val="folHlink"/>
                </a:solidFill>
                <a:latin typeface="Comic Sans MS" pitchFamily="66" charset="0"/>
              </a:defRPr>
            </a:lvl9pPr>
          </a:lstStyle>
          <a:p>
            <a:pPr algn="l">
              <a:lnSpc>
                <a:spcPct val="120000"/>
              </a:lnSpc>
              <a:spcBef>
                <a:spcPct val="15000"/>
              </a:spcBef>
            </a:pPr>
            <a:r>
              <a:rPr lang="en-US" sz="2100" b="0">
                <a:solidFill>
                  <a:schemeClr val="tx1"/>
                </a:solidFill>
                <a:latin typeface="Arial" charset="0"/>
                <a:cs typeface="Arial" charset="0"/>
              </a:rPr>
              <a:t>(a)	Cash  	47,663</a:t>
            </a:r>
          </a:p>
          <a:p>
            <a:pPr algn="l">
              <a:lnSpc>
                <a:spcPct val="120000"/>
              </a:lnSpc>
              <a:spcBef>
                <a:spcPct val="15000"/>
              </a:spcBef>
            </a:pPr>
            <a:r>
              <a:rPr lang="en-US" sz="2100" b="0">
                <a:solidFill>
                  <a:schemeClr val="tx1"/>
                </a:solidFill>
                <a:latin typeface="Arial" charset="0"/>
                <a:cs typeface="Arial" charset="0"/>
              </a:rPr>
              <a:t>		Notes payable		47,663</a:t>
            </a:r>
          </a:p>
          <a:p>
            <a:pPr algn="l">
              <a:lnSpc>
                <a:spcPct val="120000"/>
              </a:lnSpc>
              <a:spcBef>
                <a:spcPct val="70000"/>
              </a:spcBef>
            </a:pPr>
            <a:r>
              <a:rPr lang="en-US" sz="2100" b="0">
                <a:solidFill>
                  <a:schemeClr val="tx1"/>
                </a:solidFill>
                <a:latin typeface="Arial" charset="0"/>
                <a:cs typeface="Arial" charset="0"/>
              </a:rPr>
              <a:t>(b)	Interest expense	5,720</a:t>
            </a:r>
          </a:p>
          <a:p>
            <a:pPr algn="l">
              <a:lnSpc>
                <a:spcPct val="120000"/>
              </a:lnSpc>
              <a:spcBef>
                <a:spcPct val="15000"/>
              </a:spcBef>
            </a:pPr>
            <a:r>
              <a:rPr lang="en-US" sz="2100" b="0">
                <a:solidFill>
                  <a:schemeClr val="tx1"/>
                </a:solidFill>
                <a:latin typeface="Arial" charset="0"/>
                <a:cs typeface="Arial" charset="0"/>
              </a:rPr>
              <a:t>		 Notes payable 		5,720</a:t>
            </a:r>
          </a:p>
          <a:p>
            <a:pPr algn="l">
              <a:lnSpc>
                <a:spcPct val="120000"/>
              </a:lnSpc>
              <a:spcBef>
                <a:spcPct val="15000"/>
              </a:spcBef>
            </a:pPr>
            <a:r>
              <a:rPr lang="en-US" sz="2100" b="0">
                <a:solidFill>
                  <a:schemeClr val="tx1"/>
                </a:solidFill>
                <a:latin typeface="Arial" charset="0"/>
                <a:cs typeface="Arial" charset="0"/>
              </a:rPr>
              <a:t>	</a:t>
            </a:r>
            <a:r>
              <a:rPr lang="en-US" sz="1900" b="0">
                <a:solidFill>
                  <a:schemeClr val="tx1"/>
                </a:solidFill>
                <a:latin typeface="Arial" charset="0"/>
                <a:cs typeface="Times New Roman" pitchFamily="18" charset="0"/>
              </a:rPr>
              <a:t>($47,663 x 12%)</a:t>
            </a:r>
            <a:r>
              <a:rPr lang="en-US" sz="2100" b="0">
                <a:solidFill>
                  <a:schemeClr val="tx1"/>
                </a:solidFill>
                <a:latin typeface="Arial" charset="0"/>
                <a:cs typeface="Arial" charset="0"/>
              </a:rPr>
              <a:t> </a:t>
            </a:r>
          </a:p>
        </p:txBody>
      </p:sp>
      <p:sp>
        <p:nvSpPr>
          <p:cNvPr id="53251" name="Text Box 5"/>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Explain the accounting for long-term notes payable.</a:t>
            </a:r>
          </a:p>
        </p:txBody>
      </p:sp>
      <p:sp>
        <p:nvSpPr>
          <p:cNvPr id="1293319" name="Rectangle 7"/>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Zero-Interest-Bearing Notes</a:t>
            </a:r>
          </a:p>
        </p:txBody>
      </p:sp>
      <p:sp>
        <p:nvSpPr>
          <p:cNvPr id="53253" name="Text Box 9"/>
          <p:cNvSpPr txBox="1">
            <a:spLocks noChangeArrowheads="1"/>
          </p:cNvSpPr>
          <p:nvPr/>
        </p:nvSpPr>
        <p:spPr bwMode="auto">
          <a:xfrm>
            <a:off x="609600" y="1295400"/>
            <a:ext cx="81534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30000"/>
              </a:spcBef>
              <a:buSzPct val="80000"/>
            </a:pPr>
            <a:r>
              <a:rPr lang="en-US" sz="2100">
                <a:solidFill>
                  <a:srgbClr val="800000"/>
                </a:solidFill>
                <a:latin typeface="Arial" charset="0"/>
              </a:rPr>
              <a:t>BE14-10:</a:t>
            </a:r>
            <a:r>
              <a:rPr lang="en-US" sz="2100">
                <a:latin typeface="Arial" charset="0"/>
              </a:rPr>
              <a:t>  </a:t>
            </a:r>
            <a:r>
              <a:rPr lang="en-US" sz="2100" b="0">
                <a:latin typeface="Arial" charset="0"/>
              </a:rPr>
              <a:t>Samson Corporation issued a 4-year, $75,000, zero-interest-bearing note to Brown Company on January 1, 2011, and received cash of $47,663. The implicit interest rate is 12%. Prepare Samson’s journal entries for (a) the Jan. 1 issuance and (b) the Dec. 31 recognition of interest.</a:t>
            </a:r>
          </a:p>
        </p:txBody>
      </p:sp>
    </p:spTree>
    <p:extLst>
      <p:ext uri="{BB962C8B-B14F-4D97-AF65-F5344CB8AC3E}">
        <p14:creationId xmlns:p14="http://schemas.microsoft.com/office/powerpoint/2010/main" val="2980607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3316">
                                            <p:txEl>
                                              <p:pRg st="0" end="0"/>
                                            </p:txEl>
                                          </p:spTgt>
                                        </p:tgtEl>
                                        <p:attrNameLst>
                                          <p:attrName>style.visibility</p:attrName>
                                        </p:attrNameLst>
                                      </p:cBhvr>
                                      <p:to>
                                        <p:strVal val="visible"/>
                                      </p:to>
                                    </p:set>
                                    <p:animEffect transition="in" filter="wipe(left)">
                                      <p:cBhvr>
                                        <p:cTn id="7" dur="500"/>
                                        <p:tgtEl>
                                          <p:spTgt spid="12933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3316">
                                            <p:txEl>
                                              <p:pRg st="1" end="1"/>
                                            </p:txEl>
                                          </p:spTgt>
                                        </p:tgtEl>
                                        <p:attrNameLst>
                                          <p:attrName>style.visibility</p:attrName>
                                        </p:attrNameLst>
                                      </p:cBhvr>
                                      <p:to>
                                        <p:strVal val="visible"/>
                                      </p:to>
                                    </p:set>
                                    <p:animEffect transition="in" filter="wipe(left)">
                                      <p:cBhvr>
                                        <p:cTn id="12" dur="500"/>
                                        <p:tgtEl>
                                          <p:spTgt spid="129331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3316">
                                            <p:txEl>
                                              <p:pRg st="2" end="2"/>
                                            </p:txEl>
                                          </p:spTgt>
                                        </p:tgtEl>
                                        <p:attrNameLst>
                                          <p:attrName>style.visibility</p:attrName>
                                        </p:attrNameLst>
                                      </p:cBhvr>
                                      <p:to>
                                        <p:strVal val="visible"/>
                                      </p:to>
                                    </p:set>
                                    <p:animEffect transition="in" filter="wipe(left)">
                                      <p:cBhvr>
                                        <p:cTn id="17" dur="500"/>
                                        <p:tgtEl>
                                          <p:spTgt spid="129331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93316">
                                            <p:txEl>
                                              <p:pRg st="3" end="3"/>
                                            </p:txEl>
                                          </p:spTgt>
                                        </p:tgtEl>
                                        <p:attrNameLst>
                                          <p:attrName>style.visibility</p:attrName>
                                        </p:attrNameLst>
                                      </p:cBhvr>
                                      <p:to>
                                        <p:strVal val="visible"/>
                                      </p:to>
                                    </p:set>
                                    <p:animEffect transition="in" filter="wipe(left)">
                                      <p:cBhvr>
                                        <p:cTn id="22" dur="500"/>
                                        <p:tgtEl>
                                          <p:spTgt spid="129331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93316">
                                            <p:txEl>
                                              <p:pRg st="4" end="4"/>
                                            </p:txEl>
                                          </p:spTgt>
                                        </p:tgtEl>
                                        <p:attrNameLst>
                                          <p:attrName>style.visibility</p:attrName>
                                        </p:attrNameLst>
                                      </p:cBhvr>
                                      <p:to>
                                        <p:strVal val="visible"/>
                                      </p:to>
                                    </p:set>
                                    <p:animEffect transition="in" filter="wipe(left)">
                                      <p:cBhvr>
                                        <p:cTn id="27" dur="500"/>
                                        <p:tgtEl>
                                          <p:spTgt spid="12933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31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Interest-Bearing Notes</a:t>
            </a:r>
          </a:p>
        </p:txBody>
      </p:sp>
      <p:sp>
        <p:nvSpPr>
          <p:cNvPr id="6148" name="Text Box 6"/>
          <p:cNvSpPr txBox="1">
            <a:spLocks noChangeArrowheads="1"/>
          </p:cNvSpPr>
          <p:nvPr/>
        </p:nvSpPr>
        <p:spPr bwMode="auto">
          <a:xfrm>
            <a:off x="609600" y="1219200"/>
            <a:ext cx="83058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30000"/>
              </a:spcBef>
              <a:buSzPct val="80000"/>
            </a:pPr>
            <a:r>
              <a:rPr lang="en-US" sz="2100">
                <a:solidFill>
                  <a:srgbClr val="800000"/>
                </a:solidFill>
                <a:latin typeface="Arial" charset="0"/>
              </a:rPr>
              <a:t>BE14-11:</a:t>
            </a:r>
            <a:r>
              <a:rPr lang="en-US" sz="2100" b="0">
                <a:latin typeface="Arial" charset="0"/>
              </a:rPr>
              <a:t> McCormick Corporation issued a 4-year, $40,000, 5% note to Greenbush Company on Jan. 1, 2011, and received a computer that normally sells for $31,495. The note requires annual interest payments each Dec. 31. The market rate of interest is 12%. Prepare McCormick’s journal entries for (a) the Jan. 1 issuance and (b) the Dec. 31 interest.</a:t>
            </a:r>
          </a:p>
        </p:txBody>
      </p:sp>
      <p:graphicFrame>
        <p:nvGraphicFramePr>
          <p:cNvPr id="6146" name="Object 7"/>
          <p:cNvGraphicFramePr>
            <a:graphicFrameLocks noChangeAspect="1"/>
          </p:cNvGraphicFramePr>
          <p:nvPr/>
        </p:nvGraphicFramePr>
        <p:xfrm>
          <a:off x="1647825" y="3810000"/>
          <a:ext cx="5819775" cy="2746375"/>
        </p:xfrm>
        <a:graphic>
          <a:graphicData uri="http://schemas.openxmlformats.org/presentationml/2006/ole">
            <mc:AlternateContent xmlns:mc="http://schemas.openxmlformats.org/markup-compatibility/2006">
              <mc:Choice xmlns:v="urn:schemas-microsoft-com:vml" Requires="v">
                <p:oleObj spid="_x0000_s6147" name="Worksheet" r:id="rId4" imgW="4153019" imgH="1971496" progId="Excel.Sheet.8">
                  <p:embed/>
                </p:oleObj>
              </mc:Choice>
              <mc:Fallback>
                <p:oleObj name="Worksheet" r:id="rId4" imgW="4153019" imgH="197149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3810000"/>
                        <a:ext cx="5819775" cy="2746375"/>
                      </a:xfrm>
                      <a:prstGeom prst="rect">
                        <a:avLst/>
                      </a:prstGeom>
                      <a:noFill/>
                      <a:ln w="28575" algn="ctr">
                        <a:solidFill>
                          <a:srgbClr val="8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9" name="Text Box 9"/>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a:t>
            </a:r>
          </a:p>
        </p:txBody>
      </p:sp>
    </p:spTree>
    <p:extLst>
      <p:ext uri="{BB962C8B-B14F-4D97-AF65-F5344CB8AC3E}">
        <p14:creationId xmlns:p14="http://schemas.microsoft.com/office/powerpoint/2010/main" val="21304638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1"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Interest-Bearing Notes</a:t>
            </a:r>
          </a:p>
        </p:txBody>
      </p:sp>
      <p:sp>
        <p:nvSpPr>
          <p:cNvPr id="1297414" name="Text Box 6"/>
          <p:cNvSpPr txBox="1">
            <a:spLocks noChangeArrowheads="1"/>
          </p:cNvSpPr>
          <p:nvPr/>
        </p:nvSpPr>
        <p:spPr bwMode="auto">
          <a:xfrm>
            <a:off x="609600" y="3810000"/>
            <a:ext cx="807720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571500" indent="-571500">
              <a:tabLst>
                <a:tab pos="1028700" algn="l"/>
                <a:tab pos="1485900" algn="l"/>
                <a:tab pos="6400800" algn="r"/>
                <a:tab pos="7827963" algn="r"/>
              </a:tabLst>
              <a:defRPr b="1">
                <a:solidFill>
                  <a:schemeClr val="folHlink"/>
                </a:solidFill>
                <a:latin typeface="Comic Sans MS" pitchFamily="66" charset="0"/>
              </a:defRPr>
            </a:lvl1pPr>
            <a:lvl2pPr marL="742950" indent="-285750">
              <a:tabLst>
                <a:tab pos="1028700" algn="l"/>
                <a:tab pos="1485900" algn="l"/>
                <a:tab pos="6400800" algn="r"/>
                <a:tab pos="7827963" algn="r"/>
              </a:tabLst>
              <a:defRPr b="1">
                <a:solidFill>
                  <a:schemeClr val="folHlink"/>
                </a:solidFill>
                <a:latin typeface="Comic Sans MS" pitchFamily="66" charset="0"/>
              </a:defRPr>
            </a:lvl2pPr>
            <a:lvl3pPr marL="1143000" indent="-228600">
              <a:tabLst>
                <a:tab pos="1028700" algn="l"/>
                <a:tab pos="1485900" algn="l"/>
                <a:tab pos="6400800" algn="r"/>
                <a:tab pos="7827963" algn="r"/>
              </a:tabLst>
              <a:defRPr b="1">
                <a:solidFill>
                  <a:schemeClr val="folHlink"/>
                </a:solidFill>
                <a:latin typeface="Comic Sans MS" pitchFamily="66" charset="0"/>
              </a:defRPr>
            </a:lvl3pPr>
            <a:lvl4pPr marL="1600200" indent="-228600">
              <a:tabLst>
                <a:tab pos="1028700" algn="l"/>
                <a:tab pos="1485900" algn="l"/>
                <a:tab pos="6400800" algn="r"/>
                <a:tab pos="7827963" algn="r"/>
              </a:tabLst>
              <a:defRPr b="1">
                <a:solidFill>
                  <a:schemeClr val="folHlink"/>
                </a:solidFill>
                <a:latin typeface="Comic Sans MS" pitchFamily="66" charset="0"/>
              </a:defRPr>
            </a:lvl4pPr>
            <a:lvl5pPr marL="2057400" indent="-228600">
              <a:tabLst>
                <a:tab pos="1028700" algn="l"/>
                <a:tab pos="1485900" algn="l"/>
                <a:tab pos="6400800" algn="r"/>
                <a:tab pos="7827963"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1028700" algn="l"/>
                <a:tab pos="1485900" algn="l"/>
                <a:tab pos="6400800" algn="r"/>
                <a:tab pos="7827963"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1028700" algn="l"/>
                <a:tab pos="1485900" algn="l"/>
                <a:tab pos="6400800" algn="r"/>
                <a:tab pos="7827963"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1028700" algn="l"/>
                <a:tab pos="1485900" algn="l"/>
                <a:tab pos="6400800" algn="r"/>
                <a:tab pos="7827963"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1028700" algn="l"/>
                <a:tab pos="1485900" algn="l"/>
                <a:tab pos="6400800" algn="r"/>
                <a:tab pos="7827963" algn="r"/>
              </a:tabLst>
              <a:defRPr b="1">
                <a:solidFill>
                  <a:schemeClr val="folHlink"/>
                </a:solidFill>
                <a:latin typeface="Comic Sans MS" pitchFamily="66" charset="0"/>
              </a:defRPr>
            </a:lvl9pPr>
          </a:lstStyle>
          <a:p>
            <a:pPr algn="l">
              <a:lnSpc>
                <a:spcPct val="120000"/>
              </a:lnSpc>
              <a:spcBef>
                <a:spcPct val="15000"/>
              </a:spcBef>
            </a:pPr>
            <a:r>
              <a:rPr lang="en-US" sz="2100" b="0">
                <a:solidFill>
                  <a:schemeClr val="tx1"/>
                </a:solidFill>
                <a:latin typeface="Arial" charset="0"/>
                <a:cs typeface="Arial" charset="0"/>
              </a:rPr>
              <a:t>(a)	Cash  		31,495</a:t>
            </a:r>
          </a:p>
          <a:p>
            <a:pPr algn="l">
              <a:lnSpc>
                <a:spcPct val="120000"/>
              </a:lnSpc>
              <a:spcBef>
                <a:spcPct val="15000"/>
              </a:spcBef>
            </a:pPr>
            <a:r>
              <a:rPr lang="en-US" sz="2100" b="0">
                <a:solidFill>
                  <a:schemeClr val="tx1"/>
                </a:solidFill>
                <a:latin typeface="Arial" charset="0"/>
                <a:cs typeface="Arial" charset="0"/>
              </a:rPr>
              <a:t>			Notes payable		31,495</a:t>
            </a:r>
          </a:p>
          <a:p>
            <a:pPr algn="l">
              <a:lnSpc>
                <a:spcPct val="120000"/>
              </a:lnSpc>
              <a:spcBef>
                <a:spcPct val="70000"/>
              </a:spcBef>
              <a:buFontTx/>
              <a:buAutoNum type="alphaLcParenBoth" startAt="2"/>
            </a:pPr>
            <a:r>
              <a:rPr lang="en-US" sz="2100" b="0">
                <a:solidFill>
                  <a:schemeClr val="tx1"/>
                </a:solidFill>
                <a:latin typeface="Arial" charset="0"/>
                <a:cs typeface="Arial" charset="0"/>
              </a:rPr>
              <a:t>Interest expense	3,779</a:t>
            </a:r>
          </a:p>
          <a:p>
            <a:pPr algn="l">
              <a:lnSpc>
                <a:spcPct val="120000"/>
              </a:lnSpc>
              <a:spcBef>
                <a:spcPct val="10000"/>
              </a:spcBef>
            </a:pPr>
            <a:r>
              <a:rPr lang="en-US" sz="2100" b="0">
                <a:solidFill>
                  <a:schemeClr val="tx1"/>
                </a:solidFill>
                <a:latin typeface="Arial" charset="0"/>
                <a:cs typeface="Arial" charset="0"/>
              </a:rPr>
              <a:t>		Cash		2,000</a:t>
            </a:r>
          </a:p>
          <a:p>
            <a:pPr algn="l">
              <a:lnSpc>
                <a:spcPct val="120000"/>
              </a:lnSpc>
              <a:spcBef>
                <a:spcPct val="15000"/>
              </a:spcBef>
            </a:pPr>
            <a:r>
              <a:rPr lang="en-US" sz="2100" b="0">
                <a:solidFill>
                  <a:schemeClr val="tx1"/>
                </a:solidFill>
                <a:latin typeface="Arial" charset="0"/>
                <a:cs typeface="Arial" charset="0"/>
              </a:rPr>
              <a:t>		Notes payable 		1,779</a:t>
            </a:r>
          </a:p>
        </p:txBody>
      </p:sp>
      <p:graphicFrame>
        <p:nvGraphicFramePr>
          <p:cNvPr id="7170" name="Object 7"/>
          <p:cNvGraphicFramePr>
            <a:graphicFrameLocks noChangeAspect="1"/>
          </p:cNvGraphicFramePr>
          <p:nvPr/>
        </p:nvGraphicFramePr>
        <p:xfrm>
          <a:off x="1495425" y="1381125"/>
          <a:ext cx="6267450" cy="2124075"/>
        </p:xfrm>
        <a:graphic>
          <a:graphicData uri="http://schemas.openxmlformats.org/presentationml/2006/ole">
            <mc:AlternateContent xmlns:mc="http://schemas.openxmlformats.org/markup-compatibility/2006">
              <mc:Choice xmlns:v="urn:schemas-microsoft-com:vml" Requires="v">
                <p:oleObj spid="_x0000_s7171" name="Worksheet" r:id="rId4" imgW="4153019" imgH="1409760" progId="Excel.Sheet.8">
                  <p:embed/>
                </p:oleObj>
              </mc:Choice>
              <mc:Fallback>
                <p:oleObj name="Worksheet" r:id="rId4" imgW="4153019" imgH="140976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5425" y="1381125"/>
                        <a:ext cx="6267450" cy="2124075"/>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3" name="Text Box 8"/>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a:t>
            </a:r>
          </a:p>
        </p:txBody>
      </p:sp>
    </p:spTree>
    <p:extLst>
      <p:ext uri="{BB962C8B-B14F-4D97-AF65-F5344CB8AC3E}">
        <p14:creationId xmlns:p14="http://schemas.microsoft.com/office/powerpoint/2010/main" val="285299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7414">
                                            <p:txEl>
                                              <p:pRg st="0" end="0"/>
                                            </p:txEl>
                                          </p:spTgt>
                                        </p:tgtEl>
                                        <p:attrNameLst>
                                          <p:attrName>style.visibility</p:attrName>
                                        </p:attrNameLst>
                                      </p:cBhvr>
                                      <p:to>
                                        <p:strVal val="visible"/>
                                      </p:to>
                                    </p:set>
                                    <p:animEffect transition="in" filter="wipe(left)">
                                      <p:cBhvr>
                                        <p:cTn id="7" dur="500"/>
                                        <p:tgtEl>
                                          <p:spTgt spid="12974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7414">
                                            <p:txEl>
                                              <p:pRg st="1" end="1"/>
                                            </p:txEl>
                                          </p:spTgt>
                                        </p:tgtEl>
                                        <p:attrNameLst>
                                          <p:attrName>style.visibility</p:attrName>
                                        </p:attrNameLst>
                                      </p:cBhvr>
                                      <p:to>
                                        <p:strVal val="visible"/>
                                      </p:to>
                                    </p:set>
                                    <p:animEffect transition="in" filter="wipe(left)">
                                      <p:cBhvr>
                                        <p:cTn id="12" dur="500"/>
                                        <p:tgtEl>
                                          <p:spTgt spid="12974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7414">
                                            <p:txEl>
                                              <p:pRg st="2" end="2"/>
                                            </p:txEl>
                                          </p:spTgt>
                                        </p:tgtEl>
                                        <p:attrNameLst>
                                          <p:attrName>style.visibility</p:attrName>
                                        </p:attrNameLst>
                                      </p:cBhvr>
                                      <p:to>
                                        <p:strVal val="visible"/>
                                      </p:to>
                                    </p:set>
                                    <p:animEffect transition="in" filter="wipe(left)">
                                      <p:cBhvr>
                                        <p:cTn id="17" dur="500"/>
                                        <p:tgtEl>
                                          <p:spTgt spid="12974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97414">
                                            <p:txEl>
                                              <p:pRg st="3" end="3"/>
                                            </p:txEl>
                                          </p:spTgt>
                                        </p:tgtEl>
                                        <p:attrNameLst>
                                          <p:attrName>style.visibility</p:attrName>
                                        </p:attrNameLst>
                                      </p:cBhvr>
                                      <p:to>
                                        <p:strVal val="visible"/>
                                      </p:to>
                                    </p:set>
                                    <p:animEffect transition="in" filter="wipe(left)">
                                      <p:cBhvr>
                                        <p:cTn id="22" dur="500"/>
                                        <p:tgtEl>
                                          <p:spTgt spid="129741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97414">
                                            <p:txEl>
                                              <p:pRg st="4" end="4"/>
                                            </p:txEl>
                                          </p:spTgt>
                                        </p:tgtEl>
                                        <p:attrNameLst>
                                          <p:attrName>style.visibility</p:attrName>
                                        </p:attrNameLst>
                                      </p:cBhvr>
                                      <p:to>
                                        <p:strVal val="visible"/>
                                      </p:to>
                                    </p:set>
                                    <p:animEffect transition="in" filter="wipe(left)">
                                      <p:cBhvr>
                                        <p:cTn id="27" dur="500"/>
                                        <p:tgtEl>
                                          <p:spTgt spid="12974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74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533400" y="1295400"/>
            <a:ext cx="8077200" cy="4876800"/>
          </a:xfrm>
          <a:noFill/>
          <a:extLst>
            <a:ext uri="{909E8E84-426E-40DD-AFC4-6F175D3DCCD1}">
              <a14:hiddenFill xmlns:a14="http://schemas.microsoft.com/office/drawing/2010/main">
                <a:solidFill>
                  <a:srgbClr val="FFFFFF"/>
                </a:solidFill>
              </a14:hiddenFill>
            </a:ext>
          </a:extLst>
        </p:spPr>
        <p:txBody>
          <a:bodyPr lIns="90488" tIns="44450" rIns="90488" bIns="44450"/>
          <a:lstStyle/>
          <a:p>
            <a:pPr marL="533400" indent="-533400">
              <a:lnSpc>
                <a:spcPct val="115000"/>
              </a:lnSpc>
              <a:spcBef>
                <a:spcPct val="45000"/>
              </a:spcBef>
              <a:buClr>
                <a:srgbClr val="A50021"/>
              </a:buClr>
              <a:buSzTx/>
              <a:buFont typeface="Wingdings" pitchFamily="2" charset="2"/>
              <a:buAutoNum type="arabicPeriod"/>
            </a:pPr>
            <a:r>
              <a:rPr lang="en-US" sz="1900" b="0" smtClean="0">
                <a:effectLst/>
              </a:rPr>
              <a:t>Describe the formal procedures associated with issuing long-term debt.</a:t>
            </a:r>
          </a:p>
          <a:p>
            <a:pPr marL="533400" indent="-533400">
              <a:lnSpc>
                <a:spcPct val="115000"/>
              </a:lnSpc>
              <a:spcBef>
                <a:spcPct val="45000"/>
              </a:spcBef>
              <a:buClr>
                <a:srgbClr val="A50021"/>
              </a:buClr>
              <a:buSzTx/>
              <a:buFont typeface="Wingdings" pitchFamily="2" charset="2"/>
              <a:buAutoNum type="arabicPeriod"/>
            </a:pPr>
            <a:r>
              <a:rPr lang="en-US" sz="1900" b="0" smtClean="0">
                <a:effectLst/>
              </a:rPr>
              <a:t>Identify various types of bond issues.</a:t>
            </a:r>
          </a:p>
          <a:p>
            <a:pPr marL="533400" indent="-533400">
              <a:lnSpc>
                <a:spcPct val="115000"/>
              </a:lnSpc>
              <a:spcBef>
                <a:spcPct val="45000"/>
              </a:spcBef>
              <a:buClr>
                <a:srgbClr val="A50021"/>
              </a:buClr>
              <a:buSzTx/>
              <a:buFont typeface="Wingdings" pitchFamily="2" charset="2"/>
              <a:buAutoNum type="arabicPeriod"/>
            </a:pPr>
            <a:r>
              <a:rPr lang="en-US" sz="1900" b="0" smtClean="0">
                <a:effectLst/>
              </a:rPr>
              <a:t>Describe the accounting valuation for bonds at date of issuance.</a:t>
            </a:r>
          </a:p>
          <a:p>
            <a:pPr marL="533400" indent="-533400">
              <a:lnSpc>
                <a:spcPct val="115000"/>
              </a:lnSpc>
              <a:spcBef>
                <a:spcPct val="45000"/>
              </a:spcBef>
              <a:buClr>
                <a:srgbClr val="A50021"/>
              </a:buClr>
              <a:buSzTx/>
              <a:buFont typeface="Wingdings" pitchFamily="2" charset="2"/>
              <a:buAutoNum type="arabicPeriod"/>
            </a:pPr>
            <a:r>
              <a:rPr lang="en-US" sz="1900" b="0" smtClean="0">
                <a:effectLst/>
              </a:rPr>
              <a:t>Apply the methods of bond discount and premium amortization.</a:t>
            </a:r>
          </a:p>
          <a:p>
            <a:pPr marL="533400" indent="-533400">
              <a:lnSpc>
                <a:spcPct val="115000"/>
              </a:lnSpc>
              <a:spcBef>
                <a:spcPct val="45000"/>
              </a:spcBef>
              <a:buClr>
                <a:srgbClr val="A50021"/>
              </a:buClr>
              <a:buSzTx/>
              <a:buFont typeface="Wingdings" pitchFamily="2" charset="2"/>
              <a:buAutoNum type="arabicPeriod"/>
            </a:pPr>
            <a:r>
              <a:rPr lang="en-US" sz="1900" b="0" smtClean="0">
                <a:effectLst/>
              </a:rPr>
              <a:t>Explain the accounting for long-term notes payable.</a:t>
            </a:r>
          </a:p>
          <a:p>
            <a:pPr marL="533400" indent="-533400">
              <a:lnSpc>
                <a:spcPct val="115000"/>
              </a:lnSpc>
              <a:spcBef>
                <a:spcPct val="45000"/>
              </a:spcBef>
              <a:buClr>
                <a:srgbClr val="A50021"/>
              </a:buClr>
              <a:buSzTx/>
              <a:buFont typeface="Wingdings" pitchFamily="2" charset="2"/>
              <a:buAutoNum type="arabicPeriod"/>
            </a:pPr>
            <a:r>
              <a:rPr lang="en-US" sz="1900" b="0" smtClean="0">
                <a:effectLst/>
              </a:rPr>
              <a:t>Describe the accounting for the extinguishment of non-current liabilities.</a:t>
            </a:r>
          </a:p>
          <a:p>
            <a:pPr marL="533400" indent="-533400">
              <a:lnSpc>
                <a:spcPct val="115000"/>
              </a:lnSpc>
              <a:spcBef>
                <a:spcPct val="45000"/>
              </a:spcBef>
              <a:buClr>
                <a:srgbClr val="A50021"/>
              </a:buClr>
              <a:buSzTx/>
              <a:buFont typeface="Wingdings" pitchFamily="2" charset="2"/>
              <a:buAutoNum type="arabicPeriod"/>
            </a:pPr>
            <a:r>
              <a:rPr lang="en-US" sz="1900" b="0" smtClean="0">
                <a:effectLst/>
              </a:rPr>
              <a:t>Describe the accounting for the fair value option.</a:t>
            </a:r>
          </a:p>
          <a:p>
            <a:pPr marL="533400" indent="-533400">
              <a:lnSpc>
                <a:spcPct val="115000"/>
              </a:lnSpc>
              <a:spcBef>
                <a:spcPct val="45000"/>
              </a:spcBef>
              <a:buClr>
                <a:srgbClr val="A50021"/>
              </a:buClr>
              <a:buSzTx/>
              <a:buFont typeface="Wingdings" pitchFamily="2" charset="2"/>
              <a:buAutoNum type="arabicPeriod"/>
            </a:pPr>
            <a:r>
              <a:rPr lang="en-US" sz="1900" b="0" smtClean="0">
                <a:effectLst/>
              </a:rPr>
              <a:t>Explain the reporting of off-balance-sheet financing arrangements.</a:t>
            </a:r>
          </a:p>
          <a:p>
            <a:pPr marL="533400" indent="-533400">
              <a:lnSpc>
                <a:spcPct val="115000"/>
              </a:lnSpc>
              <a:spcBef>
                <a:spcPct val="45000"/>
              </a:spcBef>
              <a:buClr>
                <a:srgbClr val="A50021"/>
              </a:buClr>
              <a:buSzTx/>
              <a:buFont typeface="Wingdings" pitchFamily="2" charset="2"/>
              <a:buAutoNum type="arabicPeriod"/>
            </a:pPr>
            <a:r>
              <a:rPr lang="en-US" sz="1900" b="0" smtClean="0">
                <a:effectLst/>
              </a:rPr>
              <a:t>Indicate how to present and analyze non-current liabilities.</a:t>
            </a:r>
          </a:p>
        </p:txBody>
      </p:sp>
      <p:sp>
        <p:nvSpPr>
          <p:cNvPr id="130063" name="Rectangle 15"/>
          <p:cNvSpPr>
            <a:spLocks noGrp="1" noChangeArrowheads="1"/>
          </p:cNvSpPr>
          <p:nvPr>
            <p:ph type="title"/>
          </p:nvPr>
        </p:nvSpPr>
        <p:spPr bwMode="auto">
          <a:xfrm>
            <a:off x="457200" y="457200"/>
            <a:ext cx="8216900" cy="560388"/>
          </a:xfrm>
          <a:solidFill>
            <a:srgbClr val="336699"/>
          </a:solidFill>
          <a:ln w="12700" cap="flat"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Learning Objectives</a:t>
            </a:r>
          </a:p>
        </p:txBody>
      </p:sp>
    </p:spTree>
    <p:extLst>
      <p:ext uri="{BB962C8B-B14F-4D97-AF65-F5344CB8AC3E}">
        <p14:creationId xmlns:p14="http://schemas.microsoft.com/office/powerpoint/2010/main" val="1735753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85800" y="1385888"/>
            <a:ext cx="822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800">
                <a:solidFill>
                  <a:srgbClr val="008000"/>
                </a:solidFill>
                <a:latin typeface="Arial" charset="0"/>
              </a:rPr>
              <a:t>Notes Issued for Property, Goods, or Services</a:t>
            </a:r>
          </a:p>
        </p:txBody>
      </p:sp>
      <p:sp>
        <p:nvSpPr>
          <p:cNvPr id="1299459"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Special Notes Payable Situations</a:t>
            </a:r>
          </a:p>
        </p:txBody>
      </p:sp>
      <p:sp>
        <p:nvSpPr>
          <p:cNvPr id="54276" name="Text Box 5"/>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Explain the accounting for long-term notes payable.</a:t>
            </a:r>
          </a:p>
        </p:txBody>
      </p:sp>
      <p:sp>
        <p:nvSpPr>
          <p:cNvPr id="54277" name="Text Box 6"/>
          <p:cNvSpPr txBox="1">
            <a:spLocks noChangeArrowheads="1"/>
          </p:cNvSpPr>
          <p:nvPr/>
        </p:nvSpPr>
        <p:spPr bwMode="auto">
          <a:xfrm>
            <a:off x="685800" y="3429000"/>
            <a:ext cx="82296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568325" indent="-568325">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35000"/>
              </a:spcBef>
              <a:spcAft>
                <a:spcPct val="20000"/>
              </a:spcAft>
              <a:buClr>
                <a:srgbClr val="800000"/>
              </a:buClr>
              <a:buFontTx/>
              <a:buAutoNum type="arabicParenBoth"/>
            </a:pPr>
            <a:r>
              <a:rPr lang="en-US" sz="2100" b="0">
                <a:solidFill>
                  <a:schemeClr val="tx1"/>
                </a:solidFill>
                <a:latin typeface="Arial" charset="0"/>
              </a:rPr>
              <a:t>No interest rate is stated, or</a:t>
            </a:r>
          </a:p>
          <a:p>
            <a:pPr algn="l">
              <a:lnSpc>
                <a:spcPct val="120000"/>
              </a:lnSpc>
              <a:spcBef>
                <a:spcPct val="35000"/>
              </a:spcBef>
              <a:spcAft>
                <a:spcPct val="20000"/>
              </a:spcAft>
              <a:buClr>
                <a:srgbClr val="800000"/>
              </a:buClr>
              <a:buFontTx/>
              <a:buAutoNum type="arabicParenBoth"/>
            </a:pPr>
            <a:r>
              <a:rPr lang="en-US" sz="2100" b="0">
                <a:solidFill>
                  <a:schemeClr val="tx1"/>
                </a:solidFill>
                <a:latin typeface="Arial" charset="0"/>
              </a:rPr>
              <a:t>The stated interest rate is unreasonable, or</a:t>
            </a:r>
          </a:p>
          <a:p>
            <a:pPr algn="l">
              <a:lnSpc>
                <a:spcPct val="120000"/>
              </a:lnSpc>
              <a:spcBef>
                <a:spcPct val="35000"/>
              </a:spcBef>
              <a:spcAft>
                <a:spcPct val="20000"/>
              </a:spcAft>
              <a:buClr>
                <a:srgbClr val="800000"/>
              </a:buClr>
              <a:buFontTx/>
              <a:buAutoNum type="arabicParenBoth"/>
            </a:pPr>
            <a:r>
              <a:rPr lang="en-US" sz="2100" b="0">
                <a:solidFill>
                  <a:schemeClr val="tx1"/>
                </a:solidFill>
                <a:latin typeface="Arial" charset="0"/>
              </a:rPr>
              <a:t>The face amount is materially different from the current cash price for the same or similar items or from the current fair value of the debt instrument.</a:t>
            </a:r>
          </a:p>
        </p:txBody>
      </p:sp>
      <p:sp>
        <p:nvSpPr>
          <p:cNvPr id="54278" name="Text Box 7"/>
          <p:cNvSpPr txBox="1">
            <a:spLocks noChangeArrowheads="1"/>
          </p:cNvSpPr>
          <p:nvPr/>
        </p:nvSpPr>
        <p:spPr bwMode="auto">
          <a:xfrm>
            <a:off x="685800" y="1981200"/>
            <a:ext cx="82296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0000"/>
              </a:spcBef>
              <a:spcAft>
                <a:spcPct val="20000"/>
              </a:spcAft>
              <a:buSzPct val="80000"/>
            </a:pPr>
            <a:r>
              <a:rPr lang="en-US" sz="2100" b="0">
                <a:solidFill>
                  <a:schemeClr val="tx1"/>
                </a:solidFill>
                <a:latin typeface="Arial" charset="0"/>
              </a:rPr>
              <a:t>When exchanging the debt instrument for property, goods, or services in a bargained transaction, the stated interest rate is presumed to be fair unless:</a:t>
            </a:r>
          </a:p>
        </p:txBody>
      </p:sp>
    </p:spTree>
    <p:extLst>
      <p:ext uri="{BB962C8B-B14F-4D97-AF65-F5344CB8AC3E}">
        <p14:creationId xmlns:p14="http://schemas.microsoft.com/office/powerpoint/2010/main" val="15313015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85800" y="1981200"/>
            <a:ext cx="80010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50000"/>
              </a:spcBef>
              <a:spcAft>
                <a:spcPct val="20000"/>
              </a:spcAft>
              <a:buSzPct val="80000"/>
            </a:pPr>
            <a:r>
              <a:rPr lang="en-US" sz="2100" b="0">
                <a:solidFill>
                  <a:schemeClr val="tx1"/>
                </a:solidFill>
                <a:latin typeface="Arial" charset="0"/>
              </a:rPr>
              <a:t>If a </a:t>
            </a:r>
            <a:r>
              <a:rPr lang="en-US" sz="2100">
                <a:solidFill>
                  <a:schemeClr val="tx1"/>
                </a:solidFill>
                <a:latin typeface="Arial" charset="0"/>
              </a:rPr>
              <a:t>company cannot determine the fair value </a:t>
            </a:r>
            <a:r>
              <a:rPr lang="en-US" sz="2100" b="0">
                <a:solidFill>
                  <a:schemeClr val="tx1"/>
                </a:solidFill>
                <a:latin typeface="Arial" charset="0"/>
              </a:rPr>
              <a:t>of the property, goods, services, or other rights, and if the note has no ready market, the company must </a:t>
            </a:r>
            <a:r>
              <a:rPr lang="en-US" sz="2100">
                <a:solidFill>
                  <a:srgbClr val="800000"/>
                </a:solidFill>
                <a:latin typeface="Arial" charset="0"/>
              </a:rPr>
              <a:t>approximate an applicable</a:t>
            </a:r>
            <a:r>
              <a:rPr lang="en-US" sz="2100" b="0">
                <a:solidFill>
                  <a:schemeClr val="tx1"/>
                </a:solidFill>
                <a:latin typeface="Arial" charset="0"/>
              </a:rPr>
              <a:t> interest rate.</a:t>
            </a:r>
          </a:p>
        </p:txBody>
      </p:sp>
      <p:sp>
        <p:nvSpPr>
          <p:cNvPr id="1301507"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Special Notes Payable Situations</a:t>
            </a:r>
          </a:p>
        </p:txBody>
      </p:sp>
      <p:sp>
        <p:nvSpPr>
          <p:cNvPr id="55300" name="Text Box 4"/>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Explain the accounting for long-term notes payable.</a:t>
            </a:r>
          </a:p>
        </p:txBody>
      </p:sp>
      <p:sp>
        <p:nvSpPr>
          <p:cNvPr id="55301" name="Text Box 5"/>
          <p:cNvSpPr txBox="1">
            <a:spLocks noChangeArrowheads="1"/>
          </p:cNvSpPr>
          <p:nvPr/>
        </p:nvSpPr>
        <p:spPr bwMode="auto">
          <a:xfrm>
            <a:off x="685800" y="3721100"/>
            <a:ext cx="82296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50000"/>
              </a:spcBef>
              <a:spcAft>
                <a:spcPct val="20000"/>
              </a:spcAft>
              <a:buClr>
                <a:srgbClr val="800000"/>
              </a:buClr>
              <a:buSzPct val="90000"/>
            </a:pPr>
            <a:r>
              <a:rPr lang="en-US" sz="2100">
                <a:solidFill>
                  <a:schemeClr val="tx1"/>
                </a:solidFill>
                <a:latin typeface="Arial" charset="0"/>
              </a:rPr>
              <a:t>Choice of rate</a:t>
            </a:r>
            <a:r>
              <a:rPr lang="en-US" sz="2100" b="0">
                <a:solidFill>
                  <a:schemeClr val="tx1"/>
                </a:solidFill>
                <a:latin typeface="Arial" charset="0"/>
              </a:rPr>
              <a:t> is affected by:</a:t>
            </a:r>
          </a:p>
          <a:p>
            <a:pPr lvl="1" algn="l">
              <a:lnSpc>
                <a:spcPct val="125000"/>
              </a:lnSpc>
              <a:spcBef>
                <a:spcPct val="50000"/>
              </a:spcBef>
              <a:spcAft>
                <a:spcPct val="20000"/>
              </a:spcAft>
              <a:buClr>
                <a:srgbClr val="800000"/>
              </a:buClr>
              <a:buSzPct val="80000"/>
              <a:buFont typeface="Arial" charset="0"/>
              <a:buChar char="►"/>
            </a:pPr>
            <a:r>
              <a:rPr lang="en-US" sz="2100" b="0">
                <a:solidFill>
                  <a:schemeClr val="tx1"/>
                </a:solidFill>
                <a:latin typeface="Arial" charset="0"/>
              </a:rPr>
              <a:t>Prevailing rates for similar instruments. </a:t>
            </a:r>
          </a:p>
          <a:p>
            <a:pPr lvl="1" algn="l">
              <a:lnSpc>
                <a:spcPct val="125000"/>
              </a:lnSpc>
              <a:spcBef>
                <a:spcPct val="50000"/>
              </a:spcBef>
              <a:spcAft>
                <a:spcPct val="20000"/>
              </a:spcAft>
              <a:buClr>
                <a:srgbClr val="800000"/>
              </a:buClr>
              <a:buSzPct val="80000"/>
              <a:buFont typeface="Arial" charset="0"/>
              <a:buChar char="►"/>
            </a:pPr>
            <a:r>
              <a:rPr lang="en-US" sz="2100" b="0">
                <a:solidFill>
                  <a:schemeClr val="tx1"/>
                </a:solidFill>
                <a:latin typeface="Arial" charset="0"/>
              </a:rPr>
              <a:t>Factors such as restrictive covenants, collateral, payment schedule, and the existing prime interest rate.</a:t>
            </a:r>
          </a:p>
        </p:txBody>
      </p:sp>
      <p:sp>
        <p:nvSpPr>
          <p:cNvPr id="55302" name="Text Box 6"/>
          <p:cNvSpPr txBox="1">
            <a:spLocks noChangeArrowheads="1"/>
          </p:cNvSpPr>
          <p:nvPr/>
        </p:nvSpPr>
        <p:spPr bwMode="auto">
          <a:xfrm>
            <a:off x="685800" y="1385888"/>
            <a:ext cx="822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800">
                <a:solidFill>
                  <a:srgbClr val="008000"/>
                </a:solidFill>
                <a:latin typeface="Arial" charset="0"/>
              </a:rPr>
              <a:t>Choice of Interest Rates</a:t>
            </a:r>
          </a:p>
        </p:txBody>
      </p:sp>
    </p:spTree>
    <p:extLst>
      <p:ext uri="{BB962C8B-B14F-4D97-AF65-F5344CB8AC3E}">
        <p14:creationId xmlns:p14="http://schemas.microsoft.com/office/powerpoint/2010/main" val="2046884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3"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Special Notes Payable Situations</a:t>
            </a:r>
          </a:p>
        </p:txBody>
      </p:sp>
      <p:sp>
        <p:nvSpPr>
          <p:cNvPr id="56323" name="Text Box 4"/>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Explain the accounting for long-term notes payable.</a:t>
            </a:r>
          </a:p>
        </p:txBody>
      </p:sp>
      <p:sp>
        <p:nvSpPr>
          <p:cNvPr id="56324" name="Rectangle 6"/>
          <p:cNvSpPr>
            <a:spLocks noChangeArrowheads="1"/>
          </p:cNvSpPr>
          <p:nvPr/>
        </p:nvSpPr>
        <p:spPr bwMode="auto">
          <a:xfrm>
            <a:off x="609600" y="1371600"/>
            <a:ext cx="80772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spcBef>
                <a:spcPct val="35000"/>
              </a:spcBef>
              <a:buSzPct val="80000"/>
            </a:pPr>
            <a:r>
              <a:rPr lang="en-US" sz="2000">
                <a:solidFill>
                  <a:srgbClr val="800000"/>
                </a:solidFill>
                <a:latin typeface="Arial" charset="0"/>
              </a:rPr>
              <a:t>Illustration:</a:t>
            </a:r>
            <a:r>
              <a:rPr lang="en-US" sz="2000" b="0">
                <a:latin typeface="Arial" charset="0"/>
              </a:rPr>
              <a:t>  On December 31, 2011, Wunderlich Company issued a promissory note to Brown Interiors Company for architectural services. The note has a face value of $550,000, a due date of December 31, 2016, and bears a stated interest rate of 2 percent, payable at the end of each year. Wunderlich cannot readily determine the fair value of the architectural services, nor is the note readily marketable. On the basis of Wunderlich’s credit rating, the absence of collateral, the prime interest rate at that date, and the prevailing interest on Wunderlich’s other outstanding debt, the company imputes an 8 percent interest rate as appropriate in this circumstance.</a:t>
            </a:r>
          </a:p>
        </p:txBody>
      </p:sp>
    </p:spTree>
    <p:extLst>
      <p:ext uri="{BB962C8B-B14F-4D97-AF65-F5344CB8AC3E}">
        <p14:creationId xmlns:p14="http://schemas.microsoft.com/office/powerpoint/2010/main" val="348011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Special Notes Payable Situations</a:t>
            </a:r>
          </a:p>
        </p:txBody>
      </p:sp>
      <p:sp>
        <p:nvSpPr>
          <p:cNvPr id="57347"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Explain the accounting for long-term notes payable.</a:t>
            </a:r>
          </a:p>
        </p:txBody>
      </p:sp>
      <p:pic>
        <p:nvPicPr>
          <p:cNvPr id="573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70038"/>
            <a:ext cx="72390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57349" name="Text Box 6"/>
          <p:cNvSpPr txBox="1">
            <a:spLocks noChangeArrowheads="1"/>
          </p:cNvSpPr>
          <p:nvPr/>
        </p:nvSpPr>
        <p:spPr bwMode="auto">
          <a:xfrm>
            <a:off x="6834188" y="1249363"/>
            <a:ext cx="13954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r>
              <a:rPr lang="en-US" sz="1200">
                <a:solidFill>
                  <a:srgbClr val="CC0000"/>
                </a:solidFill>
                <a:latin typeface="Arial" charset="0"/>
              </a:rPr>
              <a:t>Illustration 14-18</a:t>
            </a:r>
          </a:p>
        </p:txBody>
      </p:sp>
      <p:sp>
        <p:nvSpPr>
          <p:cNvPr id="57350" name="Text Box 8"/>
          <p:cNvSpPr txBox="1">
            <a:spLocks noChangeArrowheads="1"/>
          </p:cNvSpPr>
          <p:nvPr/>
        </p:nvSpPr>
        <p:spPr bwMode="auto">
          <a:xfrm>
            <a:off x="7291388" y="3962400"/>
            <a:ext cx="13954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r>
              <a:rPr lang="en-US" sz="1200">
                <a:solidFill>
                  <a:srgbClr val="CC0000"/>
                </a:solidFill>
                <a:latin typeface="Arial" charset="0"/>
              </a:rPr>
              <a:t>Illustration 14-16</a:t>
            </a:r>
          </a:p>
        </p:txBody>
      </p:sp>
      <p:pic>
        <p:nvPicPr>
          <p:cNvPr id="5735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265613"/>
            <a:ext cx="807720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Tree>
    <p:extLst>
      <p:ext uri="{BB962C8B-B14F-4D97-AF65-F5344CB8AC3E}">
        <p14:creationId xmlns:p14="http://schemas.microsoft.com/office/powerpoint/2010/main" val="23783077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Special Notes Payable Situations</a:t>
            </a:r>
          </a:p>
        </p:txBody>
      </p:sp>
      <p:sp>
        <p:nvSpPr>
          <p:cNvPr id="58371"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Explain the accounting for long-term notes payable.</a:t>
            </a:r>
          </a:p>
        </p:txBody>
      </p:sp>
      <p:sp>
        <p:nvSpPr>
          <p:cNvPr id="58372" name="Rectangle 8"/>
          <p:cNvSpPr>
            <a:spLocks noChangeArrowheads="1"/>
          </p:cNvSpPr>
          <p:nvPr/>
        </p:nvSpPr>
        <p:spPr bwMode="auto">
          <a:xfrm>
            <a:off x="609600" y="1447800"/>
            <a:ext cx="8077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l">
              <a:lnSpc>
                <a:spcPct val="120000"/>
              </a:lnSpc>
            </a:pPr>
            <a:r>
              <a:rPr lang="en-US" sz="2200" b="0">
                <a:latin typeface="Arial" charset="0"/>
              </a:rPr>
              <a:t>Wunderlich records issuance of the note on Dec. 31, 2011, in payment for the architectural services as follows.</a:t>
            </a:r>
          </a:p>
        </p:txBody>
      </p:sp>
      <p:sp>
        <p:nvSpPr>
          <p:cNvPr id="1330186" name="Rectangle 10"/>
          <p:cNvSpPr>
            <a:spLocks noChangeArrowheads="1"/>
          </p:cNvSpPr>
          <p:nvPr/>
        </p:nvSpPr>
        <p:spPr bwMode="auto">
          <a:xfrm>
            <a:off x="914400" y="2465388"/>
            <a:ext cx="7620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457200" indent="-457200" algn="l">
              <a:lnSpc>
                <a:spcPct val="140000"/>
              </a:lnSpc>
              <a:tabLst>
                <a:tab pos="6286500" algn="r"/>
                <a:tab pos="7372350" algn="r"/>
              </a:tabLst>
            </a:pPr>
            <a:r>
              <a:rPr lang="en-US" sz="2200" b="0">
                <a:latin typeface="Arial" charset="0"/>
              </a:rPr>
              <a:t>Building (or Construction in Process) 	418,239</a:t>
            </a:r>
          </a:p>
          <a:p>
            <a:pPr marL="457200" indent="-457200" algn="l">
              <a:lnSpc>
                <a:spcPct val="140000"/>
              </a:lnSpc>
              <a:tabLst>
                <a:tab pos="6286500" algn="r"/>
                <a:tab pos="7372350" algn="r"/>
              </a:tabLst>
            </a:pPr>
            <a:r>
              <a:rPr lang="en-US" sz="2200" b="0">
                <a:latin typeface="Arial" charset="0"/>
              </a:rPr>
              <a:t>	Notes Payable 		418,239</a:t>
            </a:r>
          </a:p>
        </p:txBody>
      </p:sp>
    </p:spTree>
    <p:extLst>
      <p:ext uri="{BB962C8B-B14F-4D97-AF65-F5344CB8AC3E}">
        <p14:creationId xmlns:p14="http://schemas.microsoft.com/office/powerpoint/2010/main" val="23733568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0186">
                                            <p:txEl>
                                              <p:pRg st="0" end="0"/>
                                            </p:txEl>
                                          </p:spTgt>
                                        </p:tgtEl>
                                        <p:attrNameLst>
                                          <p:attrName>style.visibility</p:attrName>
                                        </p:attrNameLst>
                                      </p:cBhvr>
                                      <p:to>
                                        <p:strVal val="visible"/>
                                      </p:to>
                                    </p:set>
                                    <p:animEffect transition="in" filter="wipe(left)">
                                      <p:cBhvr>
                                        <p:cTn id="7" dur="500"/>
                                        <p:tgtEl>
                                          <p:spTgt spid="13301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0186">
                                            <p:txEl>
                                              <p:pRg st="1" end="1"/>
                                            </p:txEl>
                                          </p:spTgt>
                                        </p:tgtEl>
                                        <p:attrNameLst>
                                          <p:attrName>style.visibility</p:attrName>
                                        </p:attrNameLst>
                                      </p:cBhvr>
                                      <p:to>
                                        <p:strVal val="visible"/>
                                      </p:to>
                                    </p:set>
                                    <p:animEffect transition="in" filter="wipe(left)">
                                      <p:cBhvr>
                                        <p:cTn id="12" dur="500"/>
                                        <p:tgtEl>
                                          <p:spTgt spid="1330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018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Special Notes Payable Situations</a:t>
            </a:r>
          </a:p>
        </p:txBody>
      </p:sp>
      <p:sp>
        <p:nvSpPr>
          <p:cNvPr id="59395"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Explain the accounting for long-term notes payable.</a:t>
            </a:r>
          </a:p>
        </p:txBody>
      </p:sp>
      <p:sp>
        <p:nvSpPr>
          <p:cNvPr id="59396" name="Text Box 4"/>
          <p:cNvSpPr txBox="1">
            <a:spLocks noChangeArrowheads="1"/>
          </p:cNvSpPr>
          <p:nvPr/>
        </p:nvSpPr>
        <p:spPr bwMode="auto">
          <a:xfrm>
            <a:off x="7086600" y="1477963"/>
            <a:ext cx="13954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r>
              <a:rPr lang="en-US" sz="1200">
                <a:solidFill>
                  <a:srgbClr val="CC0000"/>
                </a:solidFill>
                <a:latin typeface="Arial" charset="0"/>
              </a:rPr>
              <a:t>Illustration 14-20</a:t>
            </a:r>
          </a:p>
        </p:txBody>
      </p:sp>
      <p:sp>
        <p:nvSpPr>
          <p:cNvPr id="59397" name="Rectangle 8"/>
          <p:cNvSpPr>
            <a:spLocks noChangeArrowheads="1"/>
          </p:cNvSpPr>
          <p:nvPr/>
        </p:nvSpPr>
        <p:spPr bwMode="auto">
          <a:xfrm>
            <a:off x="533400" y="4267200"/>
            <a:ext cx="807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algn="l"/>
            <a:r>
              <a:rPr lang="en-US" sz="2000" b="0">
                <a:latin typeface="Arial" charset="0"/>
              </a:rPr>
              <a:t>Payment of first year’s interest and amortization of the discount.</a:t>
            </a:r>
          </a:p>
        </p:txBody>
      </p:sp>
      <p:sp>
        <p:nvSpPr>
          <p:cNvPr id="1332233" name="Rectangle 9"/>
          <p:cNvSpPr>
            <a:spLocks noChangeArrowheads="1"/>
          </p:cNvSpPr>
          <p:nvPr/>
        </p:nvSpPr>
        <p:spPr bwMode="auto">
          <a:xfrm>
            <a:off x="1066800" y="4800600"/>
            <a:ext cx="7620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457200" indent="-457200" algn="l">
              <a:lnSpc>
                <a:spcPct val="140000"/>
              </a:lnSpc>
              <a:tabLst>
                <a:tab pos="6286500" algn="r"/>
                <a:tab pos="7372350" algn="r"/>
              </a:tabLst>
            </a:pPr>
            <a:r>
              <a:rPr lang="en-US" sz="2000" b="0">
                <a:latin typeface="Arial" charset="0"/>
              </a:rPr>
              <a:t>Interest expense 	33,459</a:t>
            </a:r>
          </a:p>
          <a:p>
            <a:pPr marL="457200" indent="-457200" algn="l">
              <a:lnSpc>
                <a:spcPct val="140000"/>
              </a:lnSpc>
              <a:tabLst>
                <a:tab pos="6286500" algn="r"/>
                <a:tab pos="7372350" algn="r"/>
              </a:tabLst>
            </a:pPr>
            <a:r>
              <a:rPr lang="en-US" sz="2000" b="0">
                <a:latin typeface="Arial" charset="0"/>
              </a:rPr>
              <a:t>	Notes Payable 		22,459</a:t>
            </a:r>
          </a:p>
          <a:p>
            <a:pPr marL="457200" indent="-457200" algn="l">
              <a:lnSpc>
                <a:spcPct val="140000"/>
              </a:lnSpc>
              <a:tabLst>
                <a:tab pos="6286500" algn="r"/>
                <a:tab pos="7372350" algn="r"/>
              </a:tabLst>
            </a:pPr>
            <a:r>
              <a:rPr lang="en-US" sz="2000" b="0">
                <a:latin typeface="Arial" charset="0"/>
              </a:rPr>
              <a:t>	Cash 		11,000</a:t>
            </a:r>
          </a:p>
        </p:txBody>
      </p:sp>
      <p:pic>
        <p:nvPicPr>
          <p:cNvPr id="5939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11288"/>
            <a:ext cx="5410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Tree>
    <p:extLst>
      <p:ext uri="{BB962C8B-B14F-4D97-AF65-F5344CB8AC3E}">
        <p14:creationId xmlns:p14="http://schemas.microsoft.com/office/powerpoint/2010/main" val="2712279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2233">
                                            <p:txEl>
                                              <p:pRg st="0" end="0"/>
                                            </p:txEl>
                                          </p:spTgt>
                                        </p:tgtEl>
                                        <p:attrNameLst>
                                          <p:attrName>style.visibility</p:attrName>
                                        </p:attrNameLst>
                                      </p:cBhvr>
                                      <p:to>
                                        <p:strVal val="visible"/>
                                      </p:to>
                                    </p:set>
                                    <p:animEffect transition="in" filter="wipe(left)">
                                      <p:cBhvr>
                                        <p:cTn id="7" dur="500"/>
                                        <p:tgtEl>
                                          <p:spTgt spid="13322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2233">
                                            <p:txEl>
                                              <p:pRg st="1" end="1"/>
                                            </p:txEl>
                                          </p:spTgt>
                                        </p:tgtEl>
                                        <p:attrNameLst>
                                          <p:attrName>style.visibility</p:attrName>
                                        </p:attrNameLst>
                                      </p:cBhvr>
                                      <p:to>
                                        <p:strVal val="visible"/>
                                      </p:to>
                                    </p:set>
                                    <p:animEffect transition="in" filter="wipe(left)">
                                      <p:cBhvr>
                                        <p:cTn id="12" dur="500"/>
                                        <p:tgtEl>
                                          <p:spTgt spid="13322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2233">
                                            <p:txEl>
                                              <p:pRg st="2" end="2"/>
                                            </p:txEl>
                                          </p:spTgt>
                                        </p:tgtEl>
                                        <p:attrNameLst>
                                          <p:attrName>style.visibility</p:attrName>
                                        </p:attrNameLst>
                                      </p:cBhvr>
                                      <p:to>
                                        <p:strVal val="visible"/>
                                      </p:to>
                                    </p:set>
                                    <p:animEffect transition="in" filter="wipe(left)">
                                      <p:cBhvr>
                                        <p:cTn id="17" dur="500"/>
                                        <p:tgtEl>
                                          <p:spTgt spid="13322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3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85800" y="1465263"/>
            <a:ext cx="8229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10000"/>
              </a:spcBef>
              <a:spcAft>
                <a:spcPct val="20000"/>
              </a:spcAft>
              <a:buSzPct val="80000"/>
            </a:pPr>
            <a:r>
              <a:rPr lang="en-US" sz="2200" b="0">
                <a:solidFill>
                  <a:schemeClr val="tx1"/>
                </a:solidFill>
                <a:latin typeface="Arial" charset="0"/>
              </a:rPr>
              <a:t>A promissory note secured by a document called a mortgage that pledges title to property as security for the loan.</a:t>
            </a:r>
          </a:p>
        </p:txBody>
      </p:sp>
      <p:sp>
        <p:nvSpPr>
          <p:cNvPr id="1303555"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Mortgage Notes Payable</a:t>
            </a:r>
          </a:p>
        </p:txBody>
      </p:sp>
      <p:sp>
        <p:nvSpPr>
          <p:cNvPr id="60420" name="Text Box 4"/>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Explain the accounting for long-term notes payable.</a:t>
            </a:r>
          </a:p>
        </p:txBody>
      </p:sp>
      <p:sp>
        <p:nvSpPr>
          <p:cNvPr id="60421" name="Text Box 5"/>
          <p:cNvSpPr txBox="1">
            <a:spLocks noChangeArrowheads="1"/>
          </p:cNvSpPr>
          <p:nvPr/>
        </p:nvSpPr>
        <p:spPr bwMode="auto">
          <a:xfrm>
            <a:off x="685800" y="2514600"/>
            <a:ext cx="82296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342900" indent="-342900">
              <a:defRPr b="1">
                <a:solidFill>
                  <a:schemeClr val="folHlink"/>
                </a:solidFill>
                <a:latin typeface="Comic Sans MS" pitchFamily="66" charset="0"/>
              </a:defRPr>
            </a:lvl1pPr>
            <a:lvl2pPr marL="742950" indent="-5143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15000"/>
              </a:lnSpc>
              <a:spcBef>
                <a:spcPct val="50000"/>
              </a:spcBef>
              <a:buClr>
                <a:srgbClr val="800000"/>
              </a:buClr>
              <a:buSzPct val="80000"/>
              <a:buFont typeface="Wingdings" pitchFamily="2" charset="2"/>
              <a:buChar char="u"/>
            </a:pPr>
            <a:r>
              <a:rPr lang="en-US" sz="2200" b="0">
                <a:solidFill>
                  <a:schemeClr val="tx1"/>
                </a:solidFill>
                <a:latin typeface="Arial" charset="0"/>
              </a:rPr>
              <a:t>Most common form of long-term notes payable.</a:t>
            </a:r>
          </a:p>
          <a:p>
            <a:pPr lvl="1" algn="l">
              <a:lnSpc>
                <a:spcPct val="115000"/>
              </a:lnSpc>
              <a:spcBef>
                <a:spcPct val="50000"/>
              </a:spcBef>
              <a:buClr>
                <a:srgbClr val="800000"/>
              </a:buClr>
              <a:buSzPct val="80000"/>
              <a:buFont typeface="Wingdings" pitchFamily="2" charset="2"/>
              <a:buChar char="u"/>
            </a:pPr>
            <a:r>
              <a:rPr lang="en-US" sz="2200" b="0">
                <a:solidFill>
                  <a:schemeClr val="tx1"/>
                </a:solidFill>
                <a:latin typeface="Arial" charset="0"/>
              </a:rPr>
              <a:t>Payable in full at maturity or in installments.</a:t>
            </a:r>
          </a:p>
          <a:p>
            <a:pPr lvl="1" algn="l">
              <a:lnSpc>
                <a:spcPct val="115000"/>
              </a:lnSpc>
              <a:spcBef>
                <a:spcPct val="50000"/>
              </a:spcBef>
              <a:buClr>
                <a:srgbClr val="800000"/>
              </a:buClr>
              <a:buSzPct val="80000"/>
              <a:buFont typeface="Wingdings" pitchFamily="2" charset="2"/>
              <a:buChar char="u"/>
            </a:pPr>
            <a:r>
              <a:rPr lang="en-US" sz="2200" b="0">
                <a:solidFill>
                  <a:schemeClr val="tx1"/>
                </a:solidFill>
                <a:latin typeface="Arial" charset="0"/>
              </a:rPr>
              <a:t>Fixed-rate mortgage. </a:t>
            </a:r>
          </a:p>
          <a:p>
            <a:pPr lvl="1" algn="l">
              <a:lnSpc>
                <a:spcPct val="115000"/>
              </a:lnSpc>
              <a:spcBef>
                <a:spcPct val="50000"/>
              </a:spcBef>
              <a:buClr>
                <a:srgbClr val="800000"/>
              </a:buClr>
              <a:buSzPct val="80000"/>
              <a:buFont typeface="Wingdings" pitchFamily="2" charset="2"/>
              <a:buChar char="u"/>
            </a:pPr>
            <a:r>
              <a:rPr lang="en-US" sz="2200" b="0">
                <a:solidFill>
                  <a:schemeClr val="tx1"/>
                </a:solidFill>
                <a:latin typeface="Arial" charset="0"/>
              </a:rPr>
              <a:t>Variable-rate mortgages.</a:t>
            </a:r>
          </a:p>
        </p:txBody>
      </p:sp>
    </p:spTree>
    <p:extLst>
      <p:ext uri="{BB962C8B-B14F-4D97-AF65-F5344CB8AC3E}">
        <p14:creationId xmlns:p14="http://schemas.microsoft.com/office/powerpoint/2010/main" val="2333750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85800" y="2057400"/>
            <a:ext cx="82296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342900" indent="-342900">
              <a:defRPr b="1">
                <a:solidFill>
                  <a:schemeClr val="folHlink"/>
                </a:solidFill>
                <a:latin typeface="Comic Sans MS" pitchFamily="66" charset="0"/>
              </a:defRPr>
            </a:lvl1pPr>
            <a:lvl2pPr marL="742950" indent="-5143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30000"/>
              </a:lnSpc>
              <a:spcBef>
                <a:spcPct val="50000"/>
              </a:spcBef>
              <a:buClr>
                <a:srgbClr val="800000"/>
              </a:buClr>
              <a:buSzPct val="80000"/>
              <a:buFont typeface="Wingdings" pitchFamily="2" charset="2"/>
              <a:buChar char="u"/>
            </a:pPr>
            <a:r>
              <a:rPr lang="en-US" sz="2200" b="0">
                <a:solidFill>
                  <a:schemeClr val="tx1"/>
                </a:solidFill>
                <a:latin typeface="Arial" charset="0"/>
              </a:rPr>
              <a:t>Reacquisition price &gt; Net carrying amount = Loss</a:t>
            </a:r>
          </a:p>
          <a:p>
            <a:pPr lvl="1" algn="l">
              <a:lnSpc>
                <a:spcPct val="130000"/>
              </a:lnSpc>
              <a:spcBef>
                <a:spcPct val="50000"/>
              </a:spcBef>
              <a:buClr>
                <a:srgbClr val="800000"/>
              </a:buClr>
              <a:buSzPct val="80000"/>
              <a:buFont typeface="Wingdings" pitchFamily="2" charset="2"/>
              <a:buChar char="u"/>
            </a:pPr>
            <a:r>
              <a:rPr lang="en-US" sz="2200" b="0">
                <a:solidFill>
                  <a:schemeClr val="tx1"/>
                </a:solidFill>
                <a:latin typeface="Arial" charset="0"/>
              </a:rPr>
              <a:t>Net carrying amount &gt; Reacquisition price = Gain</a:t>
            </a:r>
          </a:p>
          <a:p>
            <a:pPr lvl="1" algn="l">
              <a:lnSpc>
                <a:spcPct val="130000"/>
              </a:lnSpc>
              <a:spcBef>
                <a:spcPct val="50000"/>
              </a:spcBef>
              <a:buClr>
                <a:srgbClr val="800000"/>
              </a:buClr>
              <a:buSzPct val="80000"/>
              <a:buFont typeface="Wingdings" pitchFamily="2" charset="2"/>
              <a:buChar char="u"/>
            </a:pPr>
            <a:r>
              <a:rPr lang="en-US" sz="2200" b="0">
                <a:solidFill>
                  <a:schemeClr val="tx1"/>
                </a:solidFill>
                <a:latin typeface="Arial" charset="0"/>
              </a:rPr>
              <a:t>At time of reacquisition, unamortized premium or discount must be amortized up to the reacquisition date.</a:t>
            </a:r>
          </a:p>
        </p:txBody>
      </p:sp>
      <p:sp>
        <p:nvSpPr>
          <p:cNvPr id="1460227"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Extinguishment of Non-Current Liabilities</a:t>
            </a:r>
          </a:p>
        </p:txBody>
      </p:sp>
      <p:sp>
        <p:nvSpPr>
          <p:cNvPr id="61444" name="Text Box 4"/>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Describe the accounting for extinguishment of non-current liabilities.</a:t>
            </a:r>
          </a:p>
        </p:txBody>
      </p:sp>
      <p:sp>
        <p:nvSpPr>
          <p:cNvPr id="61445" name="Text Box 5"/>
          <p:cNvSpPr txBox="1">
            <a:spLocks noChangeArrowheads="1"/>
          </p:cNvSpPr>
          <p:nvPr/>
        </p:nvSpPr>
        <p:spPr bwMode="auto">
          <a:xfrm>
            <a:off x="685800" y="1462088"/>
            <a:ext cx="822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800">
                <a:solidFill>
                  <a:srgbClr val="008000"/>
                </a:solidFill>
                <a:latin typeface="Arial" charset="0"/>
              </a:rPr>
              <a:t>Extinguishment with Cash before Maturity</a:t>
            </a:r>
          </a:p>
        </p:txBody>
      </p:sp>
    </p:spTree>
    <p:extLst>
      <p:ext uri="{BB962C8B-B14F-4D97-AF65-F5344CB8AC3E}">
        <p14:creationId xmlns:p14="http://schemas.microsoft.com/office/powerpoint/2010/main" val="1684042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09600" y="1295400"/>
            <a:ext cx="81534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spcBef>
                <a:spcPct val="35000"/>
              </a:spcBef>
              <a:buSzPct val="80000"/>
            </a:pPr>
            <a:r>
              <a:rPr lang="en-US" sz="2000">
                <a:solidFill>
                  <a:srgbClr val="800000"/>
                </a:solidFill>
                <a:latin typeface="Arial" charset="0"/>
              </a:rPr>
              <a:t>Illustration:</a:t>
            </a:r>
            <a:r>
              <a:rPr lang="en-US" sz="2000" b="0">
                <a:latin typeface="Arial" charset="0"/>
              </a:rPr>
              <a:t>  Evermaster bonds issued at a discount on January 1, 2011. These bonds are due in five years. The bonds have a par value of $100,000, a coupon rate of 8% paid semiannually, and were sold to yield 10%.</a:t>
            </a:r>
          </a:p>
        </p:txBody>
      </p:sp>
      <p:sp>
        <p:nvSpPr>
          <p:cNvPr id="1462275" name="Rectangle 3"/>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Extinguishment of Debt</a:t>
            </a:r>
          </a:p>
        </p:txBody>
      </p:sp>
      <p:pic>
        <p:nvPicPr>
          <p:cNvPr id="6246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778125"/>
            <a:ext cx="63246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62469" name="Text Box 10"/>
          <p:cNvSpPr txBox="1">
            <a:spLocks noChangeArrowheads="1"/>
          </p:cNvSpPr>
          <p:nvPr/>
        </p:nvSpPr>
        <p:spPr bwMode="auto">
          <a:xfrm>
            <a:off x="762000" y="6019800"/>
            <a:ext cx="1395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r>
              <a:rPr lang="en-US" sz="1200">
                <a:solidFill>
                  <a:srgbClr val="CC0000"/>
                </a:solidFill>
                <a:latin typeface="Arial" charset="0"/>
              </a:rPr>
              <a:t>Illustration 14-21</a:t>
            </a:r>
          </a:p>
        </p:txBody>
      </p:sp>
    </p:spTree>
    <p:extLst>
      <p:ext uri="{BB962C8B-B14F-4D97-AF65-F5344CB8AC3E}">
        <p14:creationId xmlns:p14="http://schemas.microsoft.com/office/powerpoint/2010/main" val="1370163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609600" y="1295400"/>
            <a:ext cx="8001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spcBef>
                <a:spcPct val="35000"/>
              </a:spcBef>
              <a:buSzPct val="80000"/>
            </a:pPr>
            <a:r>
              <a:rPr lang="en-US" sz="2000" b="0">
                <a:latin typeface="Arial" charset="0"/>
              </a:rPr>
              <a:t>Two years after the issue date on January 1, 2013, Evermaster calls the entire issue at 101 and cancels it.</a:t>
            </a:r>
          </a:p>
        </p:txBody>
      </p:sp>
      <p:sp>
        <p:nvSpPr>
          <p:cNvPr id="1468419" name="Rectangle 3"/>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Extinguishment of Debt</a:t>
            </a:r>
          </a:p>
        </p:txBody>
      </p:sp>
      <p:sp>
        <p:nvSpPr>
          <p:cNvPr id="63492" name="Text Box 5"/>
          <p:cNvSpPr txBox="1">
            <a:spLocks noChangeArrowheads="1"/>
          </p:cNvSpPr>
          <p:nvPr/>
        </p:nvSpPr>
        <p:spPr bwMode="auto">
          <a:xfrm>
            <a:off x="7367588" y="2163763"/>
            <a:ext cx="13954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r>
              <a:rPr lang="en-US" sz="1200">
                <a:solidFill>
                  <a:srgbClr val="CC0000"/>
                </a:solidFill>
                <a:latin typeface="Arial" charset="0"/>
              </a:rPr>
              <a:t>Illustration 14-22</a:t>
            </a:r>
          </a:p>
        </p:txBody>
      </p:sp>
      <p:pic>
        <p:nvPicPr>
          <p:cNvPr id="6349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51100"/>
            <a:ext cx="8153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63494" name="Rectangle 8"/>
          <p:cNvSpPr>
            <a:spLocks noChangeArrowheads="1"/>
          </p:cNvSpPr>
          <p:nvPr/>
        </p:nvSpPr>
        <p:spPr bwMode="auto">
          <a:xfrm>
            <a:off x="609600" y="4341813"/>
            <a:ext cx="807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spcBef>
                <a:spcPct val="35000"/>
              </a:spcBef>
              <a:buSzPct val="80000"/>
            </a:pPr>
            <a:r>
              <a:rPr lang="en-US" sz="2000" b="0">
                <a:latin typeface="Arial" charset="0"/>
              </a:rPr>
              <a:t>Evermaster records the reacquisition and cancellation of the bonds</a:t>
            </a:r>
          </a:p>
        </p:txBody>
      </p:sp>
      <p:sp>
        <p:nvSpPr>
          <p:cNvPr id="1468425" name="Rectangle 9"/>
          <p:cNvSpPr>
            <a:spLocks noChangeArrowheads="1"/>
          </p:cNvSpPr>
          <p:nvPr/>
        </p:nvSpPr>
        <p:spPr bwMode="auto">
          <a:xfrm>
            <a:off x="1066800" y="4799013"/>
            <a:ext cx="76200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457200" indent="-457200" algn="l">
              <a:lnSpc>
                <a:spcPct val="140000"/>
              </a:lnSpc>
              <a:tabLst>
                <a:tab pos="6286500" algn="r"/>
                <a:tab pos="7372350" algn="r"/>
              </a:tabLst>
            </a:pPr>
            <a:r>
              <a:rPr lang="en-US" sz="2000" b="0">
                <a:latin typeface="Arial" charset="0"/>
              </a:rPr>
              <a:t>Bonds payable 	92,925</a:t>
            </a:r>
          </a:p>
          <a:p>
            <a:pPr marL="457200" indent="-457200" algn="l">
              <a:lnSpc>
                <a:spcPct val="140000"/>
              </a:lnSpc>
              <a:tabLst>
                <a:tab pos="6286500" algn="r"/>
                <a:tab pos="7372350" algn="r"/>
              </a:tabLst>
            </a:pPr>
            <a:r>
              <a:rPr lang="en-US" sz="2000" b="0">
                <a:latin typeface="Arial" charset="0"/>
              </a:rPr>
              <a:t>Loss on extinguishment of bonds 	6,075</a:t>
            </a:r>
          </a:p>
          <a:p>
            <a:pPr marL="457200" indent="-457200" algn="l">
              <a:lnSpc>
                <a:spcPct val="140000"/>
              </a:lnSpc>
              <a:tabLst>
                <a:tab pos="6286500" algn="r"/>
                <a:tab pos="7372350" algn="r"/>
              </a:tabLst>
            </a:pPr>
            <a:r>
              <a:rPr lang="en-US" sz="2000" b="0">
                <a:latin typeface="Arial" charset="0"/>
              </a:rPr>
              <a:t>	Cash 		101,000</a:t>
            </a:r>
          </a:p>
        </p:txBody>
      </p:sp>
      <p:sp>
        <p:nvSpPr>
          <p:cNvPr id="63496" name="Text Box 10"/>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a:t>
            </a:r>
          </a:p>
        </p:txBody>
      </p:sp>
    </p:spTree>
    <p:extLst>
      <p:ext uri="{BB962C8B-B14F-4D97-AF65-F5344CB8AC3E}">
        <p14:creationId xmlns:p14="http://schemas.microsoft.com/office/powerpoint/2010/main" val="23323687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8425">
                                            <p:txEl>
                                              <p:pRg st="0" end="0"/>
                                            </p:txEl>
                                          </p:spTgt>
                                        </p:tgtEl>
                                        <p:attrNameLst>
                                          <p:attrName>style.visibility</p:attrName>
                                        </p:attrNameLst>
                                      </p:cBhvr>
                                      <p:to>
                                        <p:strVal val="visible"/>
                                      </p:to>
                                    </p:set>
                                    <p:animEffect transition="in" filter="wipe(left)">
                                      <p:cBhvr>
                                        <p:cTn id="7" dur="500"/>
                                        <p:tgtEl>
                                          <p:spTgt spid="14684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68425">
                                            <p:txEl>
                                              <p:pRg st="1" end="1"/>
                                            </p:txEl>
                                          </p:spTgt>
                                        </p:tgtEl>
                                        <p:attrNameLst>
                                          <p:attrName>style.visibility</p:attrName>
                                        </p:attrNameLst>
                                      </p:cBhvr>
                                      <p:to>
                                        <p:strVal val="visible"/>
                                      </p:to>
                                    </p:set>
                                    <p:animEffect transition="in" filter="wipe(left)">
                                      <p:cBhvr>
                                        <p:cTn id="12" dur="500"/>
                                        <p:tgtEl>
                                          <p:spTgt spid="14684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68425">
                                            <p:txEl>
                                              <p:pRg st="2" end="2"/>
                                            </p:txEl>
                                          </p:spTgt>
                                        </p:tgtEl>
                                        <p:attrNameLst>
                                          <p:attrName>style.visibility</p:attrName>
                                        </p:attrNameLst>
                                      </p:cBhvr>
                                      <p:to>
                                        <p:strVal val="visible"/>
                                      </p:to>
                                    </p:set>
                                    <p:animEffect transition="in" filter="wipe(left)">
                                      <p:cBhvr>
                                        <p:cTn id="17" dur="500"/>
                                        <p:tgtEl>
                                          <p:spTgt spid="14684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842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84" name="Rectangle 8"/>
          <p:cNvSpPr>
            <a:spLocks noChangeArrowheads="1"/>
          </p:cNvSpPr>
          <p:nvPr/>
        </p:nvSpPr>
        <p:spPr bwMode="auto">
          <a:xfrm>
            <a:off x="685800" y="1885950"/>
            <a:ext cx="2590800"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900">
                <a:solidFill>
                  <a:schemeClr val="tx1"/>
                </a:solidFill>
                <a:effectLst>
                  <a:outerShdw blurRad="38100" dist="38100" dir="2700000" algn="tl">
                    <a:srgbClr val="FFFFFF"/>
                  </a:outerShdw>
                </a:effectLst>
                <a:latin typeface="Arial" charset="0"/>
              </a:rPr>
              <a:t>Bonds Payable</a:t>
            </a:r>
          </a:p>
        </p:txBody>
      </p:sp>
      <p:sp>
        <p:nvSpPr>
          <p:cNvPr id="1099786" name="Rectangle 10"/>
          <p:cNvSpPr>
            <a:spLocks noChangeArrowheads="1"/>
          </p:cNvSpPr>
          <p:nvPr/>
        </p:nvSpPr>
        <p:spPr bwMode="auto">
          <a:xfrm>
            <a:off x="3276600" y="1885950"/>
            <a:ext cx="2590800"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900">
                <a:solidFill>
                  <a:schemeClr val="tx1"/>
                </a:solidFill>
                <a:effectLst>
                  <a:outerShdw blurRad="38100" dist="38100" dir="2700000" algn="tl">
                    <a:srgbClr val="FFFFFF"/>
                  </a:outerShdw>
                </a:effectLst>
                <a:latin typeface="Arial" charset="0"/>
              </a:rPr>
              <a:t>Long-Term          Notes Payable</a:t>
            </a:r>
          </a:p>
        </p:txBody>
      </p:sp>
      <p:sp>
        <p:nvSpPr>
          <p:cNvPr id="1099788" name="Rectangle 12"/>
          <p:cNvSpPr>
            <a:spLocks noChangeArrowheads="1"/>
          </p:cNvSpPr>
          <p:nvPr/>
        </p:nvSpPr>
        <p:spPr bwMode="auto">
          <a:xfrm>
            <a:off x="5867400" y="1885950"/>
            <a:ext cx="2703513"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900">
                <a:solidFill>
                  <a:schemeClr val="tx1"/>
                </a:solidFill>
                <a:effectLst>
                  <a:outerShdw blurRad="38100" dist="38100" dir="2700000" algn="tl">
                    <a:srgbClr val="FFFFFF"/>
                  </a:outerShdw>
                </a:effectLst>
                <a:latin typeface="Arial" charset="0"/>
              </a:rPr>
              <a:t>Special Issues</a:t>
            </a:r>
          </a:p>
        </p:txBody>
      </p:sp>
      <p:sp>
        <p:nvSpPr>
          <p:cNvPr id="1099789" name="Rectangle 13"/>
          <p:cNvSpPr>
            <a:spLocks noChangeArrowheads="1"/>
          </p:cNvSpPr>
          <p:nvPr/>
        </p:nvSpPr>
        <p:spPr bwMode="auto">
          <a:xfrm>
            <a:off x="685800" y="3048000"/>
            <a:ext cx="2590800" cy="2819400"/>
          </a:xfrm>
          <a:prstGeom prst="rect">
            <a:avLst/>
          </a:prstGeom>
          <a:noFill/>
          <a:ln w="38100">
            <a:noFill/>
            <a:miter lim="800000"/>
            <a:headEnd/>
            <a:tailEnd/>
          </a:ln>
          <a:effectLst/>
        </p:spPr>
        <p:txBody>
          <a:bodyPr lIns="90488" tIns="109728" rIns="90488" bIns="44450"/>
          <a:lstStyle/>
          <a:p>
            <a:pPr marL="228600" indent="-228600" algn="l">
              <a:spcBef>
                <a:spcPct val="60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Issuing bonds</a:t>
            </a:r>
          </a:p>
          <a:p>
            <a:pPr marL="228600" indent="-228600" algn="l">
              <a:spcBef>
                <a:spcPct val="60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Types and ratings</a:t>
            </a:r>
          </a:p>
          <a:p>
            <a:pPr marL="228600" indent="-228600" algn="l">
              <a:spcBef>
                <a:spcPct val="60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Valuation</a:t>
            </a:r>
          </a:p>
          <a:p>
            <a:pPr marL="228600" indent="-228600" algn="l">
              <a:spcBef>
                <a:spcPct val="60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Effective-interest method</a:t>
            </a:r>
          </a:p>
          <a:p>
            <a:pPr marL="228600" indent="-228600" algn="l">
              <a:spcBef>
                <a:spcPct val="60000"/>
              </a:spcBef>
              <a:buClr>
                <a:srgbClr val="CC0000"/>
              </a:buClr>
              <a:buSzPct val="75000"/>
              <a:buFont typeface="Wingdings" pitchFamily="2" charset="2"/>
              <a:buBlip>
                <a:blip r:embed="rId3"/>
              </a:buBlip>
              <a:defRPr/>
            </a:pPr>
            <a:endParaRPr lang="en-US" sz="1600" b="0">
              <a:solidFill>
                <a:schemeClr val="tx1"/>
              </a:solidFill>
              <a:effectLst>
                <a:outerShdw blurRad="38100" dist="38100" dir="2700000" algn="tl">
                  <a:srgbClr val="C0C0C0"/>
                </a:outerShdw>
              </a:effectLst>
              <a:latin typeface="Arial" charset="0"/>
            </a:endParaRPr>
          </a:p>
          <a:p>
            <a:pPr marL="228600" indent="-228600" algn="l">
              <a:spcBef>
                <a:spcPct val="60000"/>
              </a:spcBef>
              <a:buClr>
                <a:srgbClr val="CC0000"/>
              </a:buClr>
              <a:buSzPct val="75000"/>
              <a:buFont typeface="Wingdings" pitchFamily="2" charset="2"/>
              <a:buBlip>
                <a:blip r:embed="rId3"/>
              </a:buBlip>
              <a:defRPr/>
            </a:pPr>
            <a:endParaRPr lang="en-US" sz="1600" b="0">
              <a:solidFill>
                <a:schemeClr val="tx1"/>
              </a:solidFill>
              <a:effectLst>
                <a:outerShdw blurRad="38100" dist="38100" dir="2700000" algn="tl">
                  <a:srgbClr val="C0C0C0"/>
                </a:outerShdw>
              </a:effectLst>
              <a:latin typeface="Arial" charset="0"/>
            </a:endParaRPr>
          </a:p>
        </p:txBody>
      </p:sp>
      <p:sp>
        <p:nvSpPr>
          <p:cNvPr id="1099790" name="Rectangle 14"/>
          <p:cNvSpPr>
            <a:spLocks noChangeArrowheads="1"/>
          </p:cNvSpPr>
          <p:nvPr/>
        </p:nvSpPr>
        <p:spPr bwMode="auto">
          <a:xfrm>
            <a:off x="3276600" y="3048000"/>
            <a:ext cx="2590800" cy="2895600"/>
          </a:xfrm>
          <a:prstGeom prst="rect">
            <a:avLst/>
          </a:prstGeom>
          <a:noFill/>
          <a:ln w="38100">
            <a:noFill/>
            <a:miter lim="800000"/>
            <a:headEnd/>
            <a:tailEnd/>
          </a:ln>
          <a:effectLst/>
        </p:spPr>
        <p:txBody>
          <a:bodyPr lIns="90488" tIns="109728" rIns="90488" bIns="44450"/>
          <a:lstStyle/>
          <a:p>
            <a:pPr marL="228600" indent="-228600" algn="l">
              <a:spcBef>
                <a:spcPct val="60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Notes issued at face value</a:t>
            </a:r>
          </a:p>
          <a:p>
            <a:pPr marL="228600" indent="-228600" algn="l">
              <a:spcBef>
                <a:spcPct val="60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Notes not issued at face value</a:t>
            </a:r>
          </a:p>
          <a:p>
            <a:pPr marL="228600" indent="-228600" algn="l">
              <a:spcBef>
                <a:spcPct val="60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Special situations</a:t>
            </a:r>
          </a:p>
          <a:p>
            <a:pPr marL="228600" indent="-228600" algn="l">
              <a:spcBef>
                <a:spcPct val="60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Mortgage notes payable</a:t>
            </a:r>
          </a:p>
          <a:p>
            <a:pPr marL="228600" indent="-228600" algn="l">
              <a:spcBef>
                <a:spcPct val="60000"/>
              </a:spcBef>
              <a:buClr>
                <a:srgbClr val="CC0000"/>
              </a:buClr>
              <a:buSzPct val="75000"/>
              <a:buFont typeface="Wingdings" pitchFamily="2" charset="2"/>
              <a:buBlip>
                <a:blip r:embed="rId3"/>
              </a:buBlip>
              <a:defRPr/>
            </a:pPr>
            <a:endParaRPr lang="en-US" sz="1600" b="0">
              <a:solidFill>
                <a:schemeClr val="tx1"/>
              </a:solidFill>
              <a:effectLst>
                <a:outerShdw blurRad="38100" dist="38100" dir="2700000" algn="tl">
                  <a:srgbClr val="C0C0C0"/>
                </a:outerShdw>
              </a:effectLst>
              <a:latin typeface="Arial" charset="0"/>
            </a:endParaRPr>
          </a:p>
        </p:txBody>
      </p:sp>
      <p:sp>
        <p:nvSpPr>
          <p:cNvPr id="1099792" name="Rectangle 16"/>
          <p:cNvSpPr>
            <a:spLocks noChangeArrowheads="1"/>
          </p:cNvSpPr>
          <p:nvPr/>
        </p:nvSpPr>
        <p:spPr bwMode="auto">
          <a:xfrm>
            <a:off x="5867400" y="3048000"/>
            <a:ext cx="2752725" cy="2590800"/>
          </a:xfrm>
          <a:prstGeom prst="rect">
            <a:avLst/>
          </a:prstGeom>
          <a:noFill/>
          <a:ln w="38100">
            <a:noFill/>
            <a:miter lim="800000"/>
            <a:headEnd/>
            <a:tailEnd/>
          </a:ln>
          <a:effectLst/>
        </p:spPr>
        <p:txBody>
          <a:bodyPr lIns="90488" tIns="109728" rIns="90488" bIns="44450"/>
          <a:lstStyle/>
          <a:p>
            <a:pPr marL="228600" indent="-228600" algn="l">
              <a:spcBef>
                <a:spcPct val="60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Extinguishments</a:t>
            </a:r>
          </a:p>
          <a:p>
            <a:pPr marL="228600" indent="-228600" algn="l">
              <a:spcBef>
                <a:spcPct val="60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Fair value option</a:t>
            </a:r>
          </a:p>
          <a:p>
            <a:pPr marL="228600" indent="-228600" algn="l">
              <a:spcBef>
                <a:spcPct val="60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Off-balance-sheet financing</a:t>
            </a:r>
          </a:p>
          <a:p>
            <a:pPr marL="228600" indent="-228600" algn="l">
              <a:spcBef>
                <a:spcPct val="60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Presentation and analysis</a:t>
            </a:r>
          </a:p>
          <a:p>
            <a:pPr marL="228600" indent="-228600" algn="l">
              <a:spcBef>
                <a:spcPct val="60000"/>
              </a:spcBef>
              <a:buClr>
                <a:srgbClr val="CC0000"/>
              </a:buClr>
              <a:buSzPct val="75000"/>
              <a:buFont typeface="Wingdings" pitchFamily="2" charset="2"/>
              <a:buBlip>
                <a:blip r:embed="rId3"/>
              </a:buBlip>
              <a:defRPr/>
            </a:pPr>
            <a:endParaRPr lang="en-US" sz="1600" b="0">
              <a:solidFill>
                <a:schemeClr val="tx1"/>
              </a:solidFill>
              <a:effectLst>
                <a:outerShdw blurRad="38100" dist="38100" dir="2700000" algn="tl">
                  <a:srgbClr val="C0C0C0"/>
                </a:outerShdw>
              </a:effectLst>
              <a:latin typeface="Arial" charset="0"/>
            </a:endParaRPr>
          </a:p>
        </p:txBody>
      </p:sp>
      <p:cxnSp>
        <p:nvCxnSpPr>
          <p:cNvPr id="12296" name="AutoShape 17"/>
          <p:cNvCxnSpPr>
            <a:cxnSpLocks noChangeShapeType="1"/>
            <a:stCxn id="1099782" idx="2"/>
            <a:endCxn id="1099784" idx="0"/>
          </p:cNvCxnSpPr>
          <p:nvPr/>
        </p:nvCxnSpPr>
        <p:spPr bwMode="auto">
          <a:xfrm rot="5400000">
            <a:off x="2851944" y="146844"/>
            <a:ext cx="849312" cy="2590800"/>
          </a:xfrm>
          <a:prstGeom prst="bentConnector3">
            <a:avLst>
              <a:gd name="adj1" fmla="val 51028"/>
            </a:avLst>
          </a:prstGeom>
          <a:noFill/>
          <a:ln w="38100" cap="sq">
            <a:solidFill>
              <a:srgbClr val="009A96"/>
            </a:solidFill>
            <a:miter lim="800000"/>
            <a:headEnd/>
            <a:tailEnd type="triangle" w="med" len="med"/>
          </a:ln>
          <a:extLst>
            <a:ext uri="{909E8E84-426E-40DD-AFC4-6F175D3DCCD1}">
              <a14:hiddenFill xmlns:a14="http://schemas.microsoft.com/office/drawing/2010/main">
                <a:noFill/>
              </a14:hiddenFill>
            </a:ext>
          </a:extLst>
        </p:spPr>
      </p:cxnSp>
      <p:cxnSp>
        <p:nvCxnSpPr>
          <p:cNvPr id="12297" name="AutoShape 18"/>
          <p:cNvCxnSpPr>
            <a:cxnSpLocks noChangeShapeType="1"/>
            <a:stCxn id="1099782" idx="2"/>
            <a:endCxn id="1099788" idx="0"/>
          </p:cNvCxnSpPr>
          <p:nvPr/>
        </p:nvCxnSpPr>
        <p:spPr bwMode="auto">
          <a:xfrm rot="16200000" flipH="1">
            <a:off x="5471319" y="118269"/>
            <a:ext cx="849312" cy="2647950"/>
          </a:xfrm>
          <a:prstGeom prst="bentConnector3">
            <a:avLst>
              <a:gd name="adj1" fmla="val 51028"/>
            </a:avLst>
          </a:prstGeom>
          <a:noFill/>
          <a:ln w="38100" cap="sq">
            <a:solidFill>
              <a:srgbClr val="009A96"/>
            </a:solidFill>
            <a:miter lim="800000"/>
            <a:headEnd/>
            <a:tailEnd type="triangle" w="med" len="med"/>
          </a:ln>
          <a:extLst>
            <a:ext uri="{909E8E84-426E-40DD-AFC4-6F175D3DCCD1}">
              <a14:hiddenFill xmlns:a14="http://schemas.microsoft.com/office/drawing/2010/main">
                <a:noFill/>
              </a14:hiddenFill>
            </a:ext>
          </a:extLst>
        </p:spPr>
      </p:cxnSp>
      <p:sp>
        <p:nvSpPr>
          <p:cNvPr id="1099782" name="Rectangle 6"/>
          <p:cNvSpPr>
            <a:spLocks noChangeArrowheads="1"/>
          </p:cNvSpPr>
          <p:nvPr/>
        </p:nvSpPr>
        <p:spPr bwMode="auto">
          <a:xfrm>
            <a:off x="381000" y="457200"/>
            <a:ext cx="83820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pPr>
              <a:defRPr/>
            </a:pPr>
            <a:r>
              <a:rPr lang="en-US" sz="3000">
                <a:solidFill>
                  <a:schemeClr val="bg1"/>
                </a:solidFill>
                <a:effectLst>
                  <a:outerShdw blurRad="38100" dist="38100" dir="2700000" algn="tl">
                    <a:srgbClr val="000000"/>
                  </a:outerShdw>
                </a:effectLst>
                <a:latin typeface="Arial" charset="0"/>
              </a:rPr>
              <a:t>Long-Term Liabilities</a:t>
            </a:r>
          </a:p>
        </p:txBody>
      </p:sp>
    </p:spTree>
    <p:extLst>
      <p:ext uri="{BB962C8B-B14F-4D97-AF65-F5344CB8AC3E}">
        <p14:creationId xmlns:p14="http://schemas.microsoft.com/office/powerpoint/2010/main" val="2413603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685800" y="2473325"/>
            <a:ext cx="78486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342900" indent="-342900">
              <a:defRPr b="1">
                <a:solidFill>
                  <a:schemeClr val="folHlink"/>
                </a:solidFill>
                <a:latin typeface="Comic Sans MS" pitchFamily="66" charset="0"/>
              </a:defRPr>
            </a:lvl1pPr>
            <a:lvl2pPr marL="742950" indent="-5143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30000"/>
              </a:lnSpc>
              <a:spcBef>
                <a:spcPct val="50000"/>
              </a:spcBef>
              <a:spcAft>
                <a:spcPct val="20000"/>
              </a:spcAft>
              <a:buClr>
                <a:srgbClr val="800000"/>
              </a:buClr>
              <a:buSzPct val="80000"/>
              <a:buFont typeface="Wingdings" pitchFamily="2" charset="2"/>
              <a:buChar char="u"/>
            </a:pPr>
            <a:r>
              <a:rPr lang="en-US" sz="2100">
                <a:solidFill>
                  <a:schemeClr val="tx1"/>
                </a:solidFill>
                <a:latin typeface="Arial" charset="0"/>
              </a:rPr>
              <a:t>Creditor</a:t>
            </a:r>
            <a:r>
              <a:rPr lang="en-US" sz="2100" b="0">
                <a:solidFill>
                  <a:schemeClr val="tx1"/>
                </a:solidFill>
                <a:latin typeface="Arial" charset="0"/>
              </a:rPr>
              <a:t> should account for the non-cash assets or equity interest received at their fair value.</a:t>
            </a:r>
          </a:p>
          <a:p>
            <a:pPr lvl="1" algn="l">
              <a:lnSpc>
                <a:spcPct val="130000"/>
              </a:lnSpc>
              <a:spcBef>
                <a:spcPct val="50000"/>
              </a:spcBef>
              <a:spcAft>
                <a:spcPct val="20000"/>
              </a:spcAft>
              <a:buClr>
                <a:srgbClr val="800000"/>
              </a:buClr>
              <a:buSzPct val="80000"/>
              <a:buFont typeface="Wingdings" pitchFamily="2" charset="2"/>
              <a:buChar char="u"/>
            </a:pPr>
            <a:r>
              <a:rPr lang="en-US" sz="2100">
                <a:solidFill>
                  <a:schemeClr val="tx1"/>
                </a:solidFill>
                <a:latin typeface="Arial" charset="0"/>
              </a:rPr>
              <a:t>Debtor</a:t>
            </a:r>
            <a:r>
              <a:rPr lang="en-US" sz="2100" b="0">
                <a:solidFill>
                  <a:schemeClr val="tx1"/>
                </a:solidFill>
                <a:latin typeface="Arial" charset="0"/>
              </a:rPr>
              <a:t> recognizes a gain equal to the excess of the carrying amount of the payable over the fair value of the assets or equity transferred.</a:t>
            </a:r>
          </a:p>
        </p:txBody>
      </p:sp>
      <p:sp>
        <p:nvSpPr>
          <p:cNvPr id="1472515"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Extinguishment of Non-Current Liabilities</a:t>
            </a:r>
          </a:p>
        </p:txBody>
      </p:sp>
      <p:sp>
        <p:nvSpPr>
          <p:cNvPr id="64516" name="Text Box 4"/>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Describe the accounting for extinguishment of non-current liabilities.</a:t>
            </a:r>
          </a:p>
        </p:txBody>
      </p:sp>
      <p:sp>
        <p:nvSpPr>
          <p:cNvPr id="64517" name="Text Box 5"/>
          <p:cNvSpPr txBox="1">
            <a:spLocks noChangeArrowheads="1"/>
          </p:cNvSpPr>
          <p:nvPr/>
        </p:nvSpPr>
        <p:spPr bwMode="auto">
          <a:xfrm>
            <a:off x="685800" y="13716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800">
                <a:solidFill>
                  <a:srgbClr val="008000"/>
                </a:solidFill>
                <a:latin typeface="Arial" charset="0"/>
              </a:rPr>
              <a:t>Extinguishment by Exchanging Assets or Securities</a:t>
            </a:r>
          </a:p>
        </p:txBody>
      </p:sp>
    </p:spTree>
    <p:extLst>
      <p:ext uri="{BB962C8B-B14F-4D97-AF65-F5344CB8AC3E}">
        <p14:creationId xmlns:p14="http://schemas.microsoft.com/office/powerpoint/2010/main" val="2953892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685800" y="1295400"/>
            <a:ext cx="78486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342900" indent="-342900">
              <a:defRPr b="1">
                <a:solidFill>
                  <a:schemeClr val="folHlink"/>
                </a:solidFill>
                <a:latin typeface="Comic Sans MS" pitchFamily="66" charset="0"/>
              </a:defRPr>
            </a:lvl1pPr>
            <a:lvl2pPr marL="5715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30000"/>
              </a:lnSpc>
              <a:spcBef>
                <a:spcPct val="35000"/>
              </a:spcBef>
              <a:buSzPct val="80000"/>
            </a:pPr>
            <a:r>
              <a:rPr lang="en-US" sz="2000">
                <a:solidFill>
                  <a:srgbClr val="800000"/>
                </a:solidFill>
                <a:latin typeface="Arial" charset="0"/>
              </a:rPr>
              <a:t>Illustration:</a:t>
            </a:r>
            <a:r>
              <a:rPr lang="en-US" sz="2000" b="0">
                <a:latin typeface="Arial" charset="0"/>
              </a:rPr>
              <a:t>  Hamburg Bank loaned €20,000,000 to Bonn Mortgage Company. Bonn, in turn, invested these monies in residential apartment buildings. However, because of low occupancy rates, it cannot meet its loan obligations. Hamburg Bank agrees to accept from Bonn Mortgage real estate with a fair value of €16,000,000 in full settlement of the €20,000,000 loan obligation. The real estate has a carrying value of €21,000,000 on the books of Bonn Mortgage. Bonn (debtor) records this transaction as follows.</a:t>
            </a:r>
          </a:p>
        </p:txBody>
      </p:sp>
      <p:sp>
        <p:nvSpPr>
          <p:cNvPr id="1474563" name="Rectangle 3"/>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Extinguishment of Non-Current Liabilities</a:t>
            </a:r>
          </a:p>
        </p:txBody>
      </p:sp>
      <p:sp>
        <p:nvSpPr>
          <p:cNvPr id="1474566" name="Rectangle 6"/>
          <p:cNvSpPr>
            <a:spLocks noChangeArrowheads="1"/>
          </p:cNvSpPr>
          <p:nvPr/>
        </p:nvSpPr>
        <p:spPr bwMode="auto">
          <a:xfrm>
            <a:off x="990600" y="4572000"/>
            <a:ext cx="7924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457200" indent="-457200" algn="l">
              <a:lnSpc>
                <a:spcPct val="140000"/>
              </a:lnSpc>
              <a:tabLst>
                <a:tab pos="6286500" algn="r"/>
                <a:tab pos="7543800" algn="r"/>
              </a:tabLst>
            </a:pPr>
            <a:r>
              <a:rPr lang="en-US" sz="2000" b="0">
                <a:latin typeface="Arial" charset="0"/>
              </a:rPr>
              <a:t>Note Payable to Hamburg Bank 	20,000,000</a:t>
            </a:r>
          </a:p>
          <a:p>
            <a:pPr marL="457200" indent="-457200" algn="l">
              <a:lnSpc>
                <a:spcPct val="140000"/>
              </a:lnSpc>
              <a:tabLst>
                <a:tab pos="6286500" algn="r"/>
                <a:tab pos="7543800" algn="r"/>
              </a:tabLst>
            </a:pPr>
            <a:r>
              <a:rPr lang="en-US" sz="2000" b="0">
                <a:latin typeface="Arial" charset="0"/>
              </a:rPr>
              <a:t>Loss on Disposition of Real Estate 	5,000,000</a:t>
            </a:r>
          </a:p>
          <a:p>
            <a:pPr marL="457200" indent="-457200" algn="l">
              <a:lnSpc>
                <a:spcPct val="140000"/>
              </a:lnSpc>
              <a:tabLst>
                <a:tab pos="6286500" algn="r"/>
                <a:tab pos="7543800" algn="r"/>
              </a:tabLst>
            </a:pPr>
            <a:r>
              <a:rPr lang="en-US" sz="2000" b="0">
                <a:latin typeface="Arial" charset="0"/>
              </a:rPr>
              <a:t>	Real Estate 		21,000,000</a:t>
            </a:r>
          </a:p>
          <a:p>
            <a:pPr marL="457200" indent="-457200" algn="l">
              <a:lnSpc>
                <a:spcPct val="140000"/>
              </a:lnSpc>
              <a:tabLst>
                <a:tab pos="6286500" algn="r"/>
                <a:tab pos="7543800" algn="r"/>
              </a:tabLst>
            </a:pPr>
            <a:r>
              <a:rPr lang="en-US" sz="2000" b="0">
                <a:latin typeface="Arial" charset="0"/>
              </a:rPr>
              <a:t>	Gain on Extinguishment of Debt 		4,000,000</a:t>
            </a:r>
          </a:p>
        </p:txBody>
      </p:sp>
      <p:sp>
        <p:nvSpPr>
          <p:cNvPr id="65541" name="Text Box 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a:t>
            </a:r>
          </a:p>
        </p:txBody>
      </p:sp>
    </p:spTree>
    <p:extLst>
      <p:ext uri="{BB962C8B-B14F-4D97-AF65-F5344CB8AC3E}">
        <p14:creationId xmlns:p14="http://schemas.microsoft.com/office/powerpoint/2010/main" val="43891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74566">
                                            <p:txEl>
                                              <p:pRg st="0" end="0"/>
                                            </p:txEl>
                                          </p:spTgt>
                                        </p:tgtEl>
                                        <p:attrNameLst>
                                          <p:attrName>style.visibility</p:attrName>
                                        </p:attrNameLst>
                                      </p:cBhvr>
                                      <p:to>
                                        <p:strVal val="visible"/>
                                      </p:to>
                                    </p:set>
                                    <p:animEffect transition="in" filter="wipe(left)">
                                      <p:cBhvr>
                                        <p:cTn id="7" dur="500"/>
                                        <p:tgtEl>
                                          <p:spTgt spid="14745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74566">
                                            <p:txEl>
                                              <p:pRg st="1" end="1"/>
                                            </p:txEl>
                                          </p:spTgt>
                                        </p:tgtEl>
                                        <p:attrNameLst>
                                          <p:attrName>style.visibility</p:attrName>
                                        </p:attrNameLst>
                                      </p:cBhvr>
                                      <p:to>
                                        <p:strVal val="visible"/>
                                      </p:to>
                                    </p:set>
                                    <p:animEffect transition="in" filter="wipe(left)">
                                      <p:cBhvr>
                                        <p:cTn id="12" dur="500"/>
                                        <p:tgtEl>
                                          <p:spTgt spid="14745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74566">
                                            <p:txEl>
                                              <p:pRg st="2" end="2"/>
                                            </p:txEl>
                                          </p:spTgt>
                                        </p:tgtEl>
                                        <p:attrNameLst>
                                          <p:attrName>style.visibility</p:attrName>
                                        </p:attrNameLst>
                                      </p:cBhvr>
                                      <p:to>
                                        <p:strVal val="visible"/>
                                      </p:to>
                                    </p:set>
                                    <p:animEffect transition="in" filter="wipe(left)">
                                      <p:cBhvr>
                                        <p:cTn id="17" dur="500"/>
                                        <p:tgtEl>
                                          <p:spTgt spid="14745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74566">
                                            <p:txEl>
                                              <p:pRg st="3" end="3"/>
                                            </p:txEl>
                                          </p:spTgt>
                                        </p:tgtEl>
                                        <p:attrNameLst>
                                          <p:attrName>style.visibility</p:attrName>
                                        </p:attrNameLst>
                                      </p:cBhvr>
                                      <p:to>
                                        <p:strVal val="visible"/>
                                      </p:to>
                                    </p:set>
                                    <p:animEffect transition="in" filter="wipe(left)">
                                      <p:cBhvr>
                                        <p:cTn id="22" dur="500"/>
                                        <p:tgtEl>
                                          <p:spTgt spid="14745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6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1"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Extinguishment of Non-Current Liabilities</a:t>
            </a:r>
          </a:p>
        </p:txBody>
      </p:sp>
      <p:sp>
        <p:nvSpPr>
          <p:cNvPr id="66563" name="Text Box 4"/>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Describe the accounting for extinguishment of non-current liabilities.</a:t>
            </a:r>
          </a:p>
        </p:txBody>
      </p:sp>
      <p:sp>
        <p:nvSpPr>
          <p:cNvPr id="66564" name="Text Box 5"/>
          <p:cNvSpPr txBox="1">
            <a:spLocks noChangeArrowheads="1"/>
          </p:cNvSpPr>
          <p:nvPr/>
        </p:nvSpPr>
        <p:spPr bwMode="auto">
          <a:xfrm>
            <a:off x="685800" y="13716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800">
                <a:solidFill>
                  <a:srgbClr val="008000"/>
                </a:solidFill>
                <a:latin typeface="Arial" charset="0"/>
              </a:rPr>
              <a:t>Extinguishment with Modification of Terms</a:t>
            </a:r>
          </a:p>
        </p:txBody>
      </p:sp>
      <p:sp>
        <p:nvSpPr>
          <p:cNvPr id="66565" name="Rectangle 6"/>
          <p:cNvSpPr>
            <a:spLocks noChangeArrowheads="1"/>
          </p:cNvSpPr>
          <p:nvPr/>
        </p:nvSpPr>
        <p:spPr bwMode="auto">
          <a:xfrm>
            <a:off x="685800" y="2020888"/>
            <a:ext cx="7848600"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spcBef>
                <a:spcPct val="35000"/>
              </a:spcBef>
              <a:buSzPct val="80000"/>
            </a:pPr>
            <a:r>
              <a:rPr lang="en-US" sz="2100">
                <a:latin typeface="Arial" charset="0"/>
              </a:rPr>
              <a:t>Creditor</a:t>
            </a:r>
            <a:r>
              <a:rPr lang="en-US" sz="2100" b="0">
                <a:latin typeface="Arial" charset="0"/>
              </a:rPr>
              <a:t> may offer one or a combination of the following </a:t>
            </a:r>
            <a:r>
              <a:rPr lang="en-US" sz="2100">
                <a:solidFill>
                  <a:srgbClr val="800000"/>
                </a:solidFill>
                <a:latin typeface="Arial" charset="0"/>
              </a:rPr>
              <a:t>modifications</a:t>
            </a:r>
            <a:r>
              <a:rPr lang="en-US" sz="2100" b="0">
                <a:latin typeface="Arial" charset="0"/>
              </a:rPr>
              <a:t>:</a:t>
            </a:r>
          </a:p>
          <a:p>
            <a:pPr marL="685800" lvl="1" indent="-457200" algn="l">
              <a:lnSpc>
                <a:spcPct val="130000"/>
              </a:lnSpc>
              <a:spcBef>
                <a:spcPct val="35000"/>
              </a:spcBef>
              <a:buFontTx/>
              <a:buAutoNum type="arabicPeriod"/>
            </a:pPr>
            <a:r>
              <a:rPr lang="en-US" sz="2100" b="0">
                <a:latin typeface="Arial" charset="0"/>
              </a:rPr>
              <a:t>Reduction of the stated interest rate.</a:t>
            </a:r>
          </a:p>
          <a:p>
            <a:pPr marL="685800" lvl="1" indent="-457200" algn="l">
              <a:lnSpc>
                <a:spcPct val="130000"/>
              </a:lnSpc>
              <a:spcBef>
                <a:spcPct val="35000"/>
              </a:spcBef>
              <a:buFontTx/>
              <a:buAutoNum type="arabicPeriod"/>
            </a:pPr>
            <a:r>
              <a:rPr lang="en-US" sz="2100" b="0">
                <a:latin typeface="Arial" charset="0"/>
              </a:rPr>
              <a:t>Extension of the maturity date of the face amount of the debt.</a:t>
            </a:r>
          </a:p>
          <a:p>
            <a:pPr marL="685800" lvl="1" indent="-457200" algn="l">
              <a:lnSpc>
                <a:spcPct val="130000"/>
              </a:lnSpc>
              <a:spcBef>
                <a:spcPct val="35000"/>
              </a:spcBef>
              <a:buFontTx/>
              <a:buAutoNum type="arabicPeriod"/>
            </a:pPr>
            <a:r>
              <a:rPr lang="en-US" sz="2100" b="0">
                <a:latin typeface="Arial" charset="0"/>
              </a:rPr>
              <a:t>Reduction of the face amount of the debt.</a:t>
            </a:r>
          </a:p>
          <a:p>
            <a:pPr marL="685800" lvl="1" indent="-457200" algn="l">
              <a:lnSpc>
                <a:spcPct val="130000"/>
              </a:lnSpc>
              <a:spcBef>
                <a:spcPct val="35000"/>
              </a:spcBef>
              <a:buFontTx/>
              <a:buAutoNum type="arabicPeriod"/>
            </a:pPr>
            <a:r>
              <a:rPr lang="en-US" sz="2100" b="0">
                <a:latin typeface="Arial" charset="0"/>
              </a:rPr>
              <a:t>Reduction or deferral of any accrued interest.</a:t>
            </a:r>
          </a:p>
        </p:txBody>
      </p:sp>
    </p:spTree>
    <p:extLst>
      <p:ext uri="{BB962C8B-B14F-4D97-AF65-F5344CB8AC3E}">
        <p14:creationId xmlns:p14="http://schemas.microsoft.com/office/powerpoint/2010/main" val="1345690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Extinguishment of Non-Current Liabilities</a:t>
            </a:r>
          </a:p>
        </p:txBody>
      </p:sp>
      <p:sp>
        <p:nvSpPr>
          <p:cNvPr id="67587"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Describe the accounting for extinguishment of non-current liabilities.</a:t>
            </a:r>
          </a:p>
        </p:txBody>
      </p:sp>
      <p:sp>
        <p:nvSpPr>
          <p:cNvPr id="67588" name="Text Box 4"/>
          <p:cNvSpPr txBox="1">
            <a:spLocks noChangeArrowheads="1"/>
          </p:cNvSpPr>
          <p:nvPr/>
        </p:nvSpPr>
        <p:spPr bwMode="auto">
          <a:xfrm>
            <a:off x="609600" y="1371600"/>
            <a:ext cx="8305800"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spcBef>
                <a:spcPct val="35000"/>
              </a:spcBef>
              <a:buSzPct val="80000"/>
            </a:pPr>
            <a:r>
              <a:rPr lang="en-US" sz="2000">
                <a:solidFill>
                  <a:srgbClr val="800000"/>
                </a:solidFill>
                <a:latin typeface="Arial" charset="0"/>
              </a:rPr>
              <a:t>Illustration: </a:t>
            </a:r>
            <a:r>
              <a:rPr lang="en-US" sz="2000" b="0">
                <a:latin typeface="Arial" charset="0"/>
              </a:rPr>
              <a:t>On December 31, 2010, Morgan National Bank enters into a debt modification agreement with Resorts Development Company, which is experiencing financial difficulties. The bank restructures a $10,500,000 loan receivable issued at par (interest paid to date) by:</a:t>
            </a:r>
          </a:p>
          <a:p>
            <a:pPr lvl="1" algn="l">
              <a:lnSpc>
                <a:spcPct val="130000"/>
              </a:lnSpc>
              <a:spcBef>
                <a:spcPct val="35000"/>
              </a:spcBef>
              <a:buClr>
                <a:srgbClr val="800000"/>
              </a:buClr>
              <a:buSzPct val="80000"/>
              <a:buFont typeface="Arial" charset="0"/>
              <a:buChar char="►"/>
            </a:pPr>
            <a:r>
              <a:rPr lang="en-US" sz="2000" b="0">
                <a:latin typeface="Arial" charset="0"/>
              </a:rPr>
              <a:t>Reducing the principal obligation from $10,500,000 to $9,000,000;</a:t>
            </a:r>
          </a:p>
          <a:p>
            <a:pPr lvl="1" algn="l">
              <a:lnSpc>
                <a:spcPct val="130000"/>
              </a:lnSpc>
              <a:spcBef>
                <a:spcPct val="35000"/>
              </a:spcBef>
              <a:buClr>
                <a:srgbClr val="800000"/>
              </a:buClr>
              <a:buSzPct val="80000"/>
              <a:buFont typeface="Arial" charset="0"/>
              <a:buChar char="►"/>
            </a:pPr>
            <a:r>
              <a:rPr lang="en-US" sz="2000" b="0">
                <a:latin typeface="Arial" charset="0"/>
              </a:rPr>
              <a:t>Extending the maturity date from December 31, 2010, to December 31, 2014; and</a:t>
            </a:r>
          </a:p>
          <a:p>
            <a:pPr lvl="1" algn="l">
              <a:lnSpc>
                <a:spcPct val="130000"/>
              </a:lnSpc>
              <a:spcBef>
                <a:spcPct val="35000"/>
              </a:spcBef>
              <a:buClr>
                <a:srgbClr val="800000"/>
              </a:buClr>
              <a:buSzPct val="80000"/>
              <a:buFont typeface="Arial" charset="0"/>
              <a:buChar char="►"/>
            </a:pPr>
            <a:r>
              <a:rPr lang="en-US" sz="2000" b="0">
                <a:latin typeface="Arial" charset="0"/>
              </a:rPr>
              <a:t>Reducing the interest rate from the historical effective rate of 12 percent to 8 percent. Given Resorts Development’s financial distress, its market-based borrowing rate is 15 percent.</a:t>
            </a:r>
          </a:p>
        </p:txBody>
      </p:sp>
    </p:spTree>
    <p:extLst>
      <p:ext uri="{BB962C8B-B14F-4D97-AF65-F5344CB8AC3E}">
        <p14:creationId xmlns:p14="http://schemas.microsoft.com/office/powerpoint/2010/main" val="16097478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Extinguishment of Non-Current Liabilities</a:t>
            </a:r>
          </a:p>
        </p:txBody>
      </p:sp>
      <p:sp>
        <p:nvSpPr>
          <p:cNvPr id="68611"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Describe the accounting for extinguishment of non-current liabilities.</a:t>
            </a:r>
          </a:p>
        </p:txBody>
      </p:sp>
      <p:sp>
        <p:nvSpPr>
          <p:cNvPr id="68612" name="Text Box 4"/>
          <p:cNvSpPr txBox="1">
            <a:spLocks noChangeArrowheads="1"/>
          </p:cNvSpPr>
          <p:nvPr/>
        </p:nvSpPr>
        <p:spPr bwMode="auto">
          <a:xfrm>
            <a:off x="609600" y="1371600"/>
            <a:ext cx="8077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spcBef>
                <a:spcPct val="35000"/>
              </a:spcBef>
              <a:buSzPct val="80000"/>
            </a:pPr>
            <a:r>
              <a:rPr lang="en-US" sz="2000">
                <a:solidFill>
                  <a:srgbClr val="800000"/>
                </a:solidFill>
                <a:latin typeface="Arial" charset="0"/>
              </a:rPr>
              <a:t>IFRS requires</a:t>
            </a:r>
            <a:r>
              <a:rPr lang="en-US" sz="2000" b="0">
                <a:latin typeface="Arial" charset="0"/>
              </a:rPr>
              <a:t> the modification to be accounted for as an extinguishment of the old note and issuance of the new note, measured at fair value.</a:t>
            </a:r>
          </a:p>
        </p:txBody>
      </p:sp>
      <p:pic>
        <p:nvPicPr>
          <p:cNvPr id="686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73375"/>
            <a:ext cx="81534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68614" name="Text Box 6"/>
          <p:cNvSpPr txBox="1">
            <a:spLocks noChangeArrowheads="1"/>
          </p:cNvSpPr>
          <p:nvPr/>
        </p:nvSpPr>
        <p:spPr bwMode="auto">
          <a:xfrm>
            <a:off x="7367588" y="2544763"/>
            <a:ext cx="13954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r>
              <a:rPr lang="en-US" sz="1200">
                <a:solidFill>
                  <a:srgbClr val="CC0000"/>
                </a:solidFill>
                <a:latin typeface="Arial" charset="0"/>
              </a:rPr>
              <a:t>Illustration 14-23</a:t>
            </a:r>
          </a:p>
        </p:txBody>
      </p:sp>
    </p:spTree>
    <p:extLst>
      <p:ext uri="{BB962C8B-B14F-4D97-AF65-F5344CB8AC3E}">
        <p14:creationId xmlns:p14="http://schemas.microsoft.com/office/powerpoint/2010/main" val="2633095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Extinguishment of Non-Current Liabilities</a:t>
            </a:r>
          </a:p>
        </p:txBody>
      </p:sp>
      <p:sp>
        <p:nvSpPr>
          <p:cNvPr id="69635"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Describe the accounting for extinguishment of non-current liabilities.</a:t>
            </a:r>
          </a:p>
        </p:txBody>
      </p:sp>
      <p:sp>
        <p:nvSpPr>
          <p:cNvPr id="69636" name="Text Box 4"/>
          <p:cNvSpPr txBox="1">
            <a:spLocks noChangeArrowheads="1"/>
          </p:cNvSpPr>
          <p:nvPr/>
        </p:nvSpPr>
        <p:spPr bwMode="auto">
          <a:xfrm>
            <a:off x="609600" y="1371600"/>
            <a:ext cx="80772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spcBef>
                <a:spcPct val="35000"/>
              </a:spcBef>
              <a:buSzPct val="80000"/>
            </a:pPr>
            <a:r>
              <a:rPr lang="en-US" sz="2000">
                <a:latin typeface="Arial" charset="0"/>
              </a:rPr>
              <a:t>The gain on the modification</a:t>
            </a:r>
            <a:r>
              <a:rPr lang="en-US" sz="2000" b="0">
                <a:latin typeface="Arial" charset="0"/>
              </a:rPr>
              <a:t> is </a:t>
            </a:r>
            <a:r>
              <a:rPr lang="en-US" sz="2000">
                <a:solidFill>
                  <a:srgbClr val="800000"/>
                </a:solidFill>
                <a:latin typeface="Arial" charset="0"/>
              </a:rPr>
              <a:t>$3,298,664</a:t>
            </a:r>
            <a:r>
              <a:rPr lang="en-US" sz="2000" b="0">
                <a:latin typeface="Arial" charset="0"/>
              </a:rPr>
              <a:t>, which is the difference between the prior carrying value ($10,500,000) and the fair value of the restructured note, as computed in Illustration 14-23 ($7,201,336). Resorts Development makes the following entry to record the modification.</a:t>
            </a:r>
          </a:p>
        </p:txBody>
      </p:sp>
      <p:sp>
        <p:nvSpPr>
          <p:cNvPr id="1482759" name="Rectangle 7"/>
          <p:cNvSpPr>
            <a:spLocks noChangeArrowheads="1"/>
          </p:cNvSpPr>
          <p:nvPr/>
        </p:nvSpPr>
        <p:spPr bwMode="auto">
          <a:xfrm>
            <a:off x="990600" y="3581400"/>
            <a:ext cx="79248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457200" indent="-457200" algn="l">
              <a:lnSpc>
                <a:spcPct val="145000"/>
              </a:lnSpc>
              <a:tabLst>
                <a:tab pos="6286500" algn="r"/>
                <a:tab pos="7372350" algn="r"/>
              </a:tabLst>
            </a:pPr>
            <a:r>
              <a:rPr lang="en-US" sz="2000" b="0">
                <a:latin typeface="Arial" charset="0"/>
              </a:rPr>
              <a:t>Note Payable (Old) 	10,500,000</a:t>
            </a:r>
          </a:p>
          <a:p>
            <a:pPr marL="457200" indent="-457200" algn="l">
              <a:lnSpc>
                <a:spcPct val="145000"/>
              </a:lnSpc>
              <a:tabLst>
                <a:tab pos="6286500" algn="r"/>
                <a:tab pos="7372350" algn="r"/>
              </a:tabLst>
            </a:pPr>
            <a:r>
              <a:rPr lang="en-US" sz="2000" b="0">
                <a:latin typeface="Arial" charset="0"/>
              </a:rPr>
              <a:t>	Gain on Extinguishment of Debt 		3,298,664</a:t>
            </a:r>
          </a:p>
          <a:p>
            <a:pPr marL="457200" indent="-457200" algn="l">
              <a:lnSpc>
                <a:spcPct val="145000"/>
              </a:lnSpc>
              <a:tabLst>
                <a:tab pos="6286500" algn="r"/>
                <a:tab pos="7372350" algn="r"/>
              </a:tabLst>
            </a:pPr>
            <a:r>
              <a:rPr lang="en-US" sz="2000" b="0">
                <a:latin typeface="Arial" charset="0"/>
              </a:rPr>
              <a:t>	Note Payable (New) 		7,201,336</a:t>
            </a:r>
          </a:p>
          <a:p>
            <a:pPr marL="457200" indent="-457200" algn="l">
              <a:lnSpc>
                <a:spcPct val="145000"/>
              </a:lnSpc>
              <a:tabLst>
                <a:tab pos="6286500" algn="r"/>
                <a:tab pos="7372350" algn="r"/>
              </a:tabLst>
            </a:pPr>
            <a:endParaRPr lang="en-US" sz="2000" b="0">
              <a:latin typeface="Arial" charset="0"/>
            </a:endParaRPr>
          </a:p>
        </p:txBody>
      </p:sp>
    </p:spTree>
    <p:extLst>
      <p:ext uri="{BB962C8B-B14F-4D97-AF65-F5344CB8AC3E}">
        <p14:creationId xmlns:p14="http://schemas.microsoft.com/office/powerpoint/2010/main" val="3513495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2759">
                                            <p:txEl>
                                              <p:pRg st="0" end="0"/>
                                            </p:txEl>
                                          </p:spTgt>
                                        </p:tgtEl>
                                        <p:attrNameLst>
                                          <p:attrName>style.visibility</p:attrName>
                                        </p:attrNameLst>
                                      </p:cBhvr>
                                      <p:to>
                                        <p:strVal val="visible"/>
                                      </p:to>
                                    </p:set>
                                    <p:animEffect transition="in" filter="wipe(left)">
                                      <p:cBhvr>
                                        <p:cTn id="7" dur="500"/>
                                        <p:tgtEl>
                                          <p:spTgt spid="14827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2759">
                                            <p:txEl>
                                              <p:pRg st="1" end="1"/>
                                            </p:txEl>
                                          </p:spTgt>
                                        </p:tgtEl>
                                        <p:attrNameLst>
                                          <p:attrName>style.visibility</p:attrName>
                                        </p:attrNameLst>
                                      </p:cBhvr>
                                      <p:to>
                                        <p:strVal val="visible"/>
                                      </p:to>
                                    </p:set>
                                    <p:animEffect transition="in" filter="wipe(left)">
                                      <p:cBhvr>
                                        <p:cTn id="12" dur="500"/>
                                        <p:tgtEl>
                                          <p:spTgt spid="14827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82759">
                                            <p:txEl>
                                              <p:pRg st="2" end="2"/>
                                            </p:txEl>
                                          </p:spTgt>
                                        </p:tgtEl>
                                        <p:attrNameLst>
                                          <p:attrName>style.visibility</p:attrName>
                                        </p:attrNameLst>
                                      </p:cBhvr>
                                      <p:to>
                                        <p:strVal val="visible"/>
                                      </p:to>
                                    </p:set>
                                    <p:animEffect transition="in" filter="wipe(left)">
                                      <p:cBhvr>
                                        <p:cTn id="17" dur="500"/>
                                        <p:tgtEl>
                                          <p:spTgt spid="14827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275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Extinguishment of Non-Current Liabilities</a:t>
            </a:r>
          </a:p>
        </p:txBody>
      </p:sp>
      <p:sp>
        <p:nvSpPr>
          <p:cNvPr id="70659"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Describe the accounting for extinguishment of non-current liabilities.</a:t>
            </a:r>
          </a:p>
        </p:txBody>
      </p:sp>
      <p:sp>
        <p:nvSpPr>
          <p:cNvPr id="70660" name="Text Box 4"/>
          <p:cNvSpPr txBox="1">
            <a:spLocks noChangeArrowheads="1"/>
          </p:cNvSpPr>
          <p:nvPr/>
        </p:nvSpPr>
        <p:spPr bwMode="auto">
          <a:xfrm>
            <a:off x="533400" y="1524000"/>
            <a:ext cx="8229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spcBef>
                <a:spcPct val="35000"/>
              </a:spcBef>
              <a:buSzPct val="80000"/>
            </a:pPr>
            <a:r>
              <a:rPr lang="en-US" sz="2200" b="0">
                <a:latin typeface="Arial" charset="0"/>
              </a:rPr>
              <a:t>Amortization schedule for the new note.</a:t>
            </a:r>
          </a:p>
        </p:txBody>
      </p:sp>
      <p:pic>
        <p:nvPicPr>
          <p:cNvPr id="706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41563"/>
            <a:ext cx="8153400"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70662" name="Text Box 7"/>
          <p:cNvSpPr txBox="1">
            <a:spLocks noChangeArrowheads="1"/>
          </p:cNvSpPr>
          <p:nvPr/>
        </p:nvSpPr>
        <p:spPr bwMode="auto">
          <a:xfrm>
            <a:off x="7367588" y="2057400"/>
            <a:ext cx="13954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r>
              <a:rPr lang="en-US" sz="1200">
                <a:solidFill>
                  <a:srgbClr val="CC0000"/>
                </a:solidFill>
                <a:latin typeface="Arial" charset="0"/>
              </a:rPr>
              <a:t>Illustration 14-24</a:t>
            </a:r>
          </a:p>
        </p:txBody>
      </p:sp>
    </p:spTree>
    <p:extLst>
      <p:ext uri="{BB962C8B-B14F-4D97-AF65-F5344CB8AC3E}">
        <p14:creationId xmlns:p14="http://schemas.microsoft.com/office/powerpoint/2010/main" val="1705530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Fair Value Option</a:t>
            </a:r>
          </a:p>
        </p:txBody>
      </p:sp>
      <p:sp>
        <p:nvSpPr>
          <p:cNvPr id="71683"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  Describe the accounting for the fair value option.</a:t>
            </a:r>
          </a:p>
        </p:txBody>
      </p:sp>
      <p:sp>
        <p:nvSpPr>
          <p:cNvPr id="71684" name="Text Box 4"/>
          <p:cNvSpPr txBox="1">
            <a:spLocks noChangeArrowheads="1"/>
          </p:cNvSpPr>
          <p:nvPr/>
        </p:nvSpPr>
        <p:spPr bwMode="auto">
          <a:xfrm>
            <a:off x="685800" y="1371600"/>
            <a:ext cx="79248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spcBef>
                <a:spcPct val="35000"/>
              </a:spcBef>
              <a:buSzPct val="80000"/>
            </a:pPr>
            <a:r>
              <a:rPr lang="en-US" sz="2100">
                <a:latin typeface="Arial" charset="0"/>
              </a:rPr>
              <a:t>Companies have the option to record fair value</a:t>
            </a:r>
            <a:r>
              <a:rPr lang="en-US" sz="2100" b="0">
                <a:latin typeface="Arial" charset="0"/>
              </a:rPr>
              <a:t> in their accounts for most financial assets and liabilities, including bonds and notes payable. </a:t>
            </a:r>
          </a:p>
          <a:p>
            <a:pPr algn="l">
              <a:lnSpc>
                <a:spcPct val="130000"/>
              </a:lnSpc>
              <a:spcBef>
                <a:spcPct val="35000"/>
              </a:spcBef>
              <a:buSzPct val="80000"/>
            </a:pPr>
            <a:r>
              <a:rPr lang="en-US" sz="2100" b="0">
                <a:latin typeface="Arial" charset="0"/>
              </a:rPr>
              <a:t>The </a:t>
            </a:r>
            <a:r>
              <a:rPr lang="en-US" sz="2100">
                <a:latin typeface="Arial" charset="0"/>
              </a:rPr>
              <a:t>IASB</a:t>
            </a:r>
            <a:r>
              <a:rPr lang="en-US" sz="2100" b="0">
                <a:latin typeface="Arial" charset="0"/>
              </a:rPr>
              <a:t> believes that fair value measurement for financial instruments, including financial liabilities, provides more relevant and understandable information than amortized cost.</a:t>
            </a:r>
          </a:p>
        </p:txBody>
      </p:sp>
    </p:spTree>
    <p:extLst>
      <p:ext uri="{BB962C8B-B14F-4D97-AF65-F5344CB8AC3E}">
        <p14:creationId xmlns:p14="http://schemas.microsoft.com/office/powerpoint/2010/main" val="2841378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Fair Value Option</a:t>
            </a:r>
          </a:p>
        </p:txBody>
      </p:sp>
      <p:sp>
        <p:nvSpPr>
          <p:cNvPr id="72707"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  Describe the accounting for the fair value option.</a:t>
            </a:r>
          </a:p>
        </p:txBody>
      </p:sp>
      <p:sp>
        <p:nvSpPr>
          <p:cNvPr id="72708" name="Text Box 4"/>
          <p:cNvSpPr txBox="1">
            <a:spLocks noChangeArrowheads="1"/>
          </p:cNvSpPr>
          <p:nvPr/>
        </p:nvSpPr>
        <p:spPr bwMode="auto">
          <a:xfrm>
            <a:off x="685800" y="1981200"/>
            <a:ext cx="7924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spcBef>
                <a:spcPct val="35000"/>
              </a:spcBef>
              <a:buSzPct val="80000"/>
            </a:pPr>
            <a:r>
              <a:rPr lang="en-US" sz="2000" b="0">
                <a:latin typeface="Arial" charset="0"/>
              </a:rPr>
              <a:t>Non-current liabilities are recorded at </a:t>
            </a:r>
            <a:r>
              <a:rPr lang="en-US" sz="2000">
                <a:latin typeface="Arial" charset="0"/>
              </a:rPr>
              <a:t>fair value</a:t>
            </a:r>
            <a:r>
              <a:rPr lang="en-US" sz="2000" b="0">
                <a:latin typeface="Arial" charset="0"/>
              </a:rPr>
              <a:t>, with </a:t>
            </a:r>
            <a:r>
              <a:rPr lang="en-US" sz="2000">
                <a:latin typeface="Arial" charset="0"/>
              </a:rPr>
              <a:t>unrealized holding gains or losses</a:t>
            </a:r>
            <a:r>
              <a:rPr lang="en-US" sz="2000" b="0">
                <a:latin typeface="Arial" charset="0"/>
              </a:rPr>
              <a:t> reported as part of net income.</a:t>
            </a:r>
          </a:p>
        </p:txBody>
      </p:sp>
      <p:sp>
        <p:nvSpPr>
          <p:cNvPr id="72709" name="Text Box 5"/>
          <p:cNvSpPr txBox="1">
            <a:spLocks noChangeArrowheads="1"/>
          </p:cNvSpPr>
          <p:nvPr/>
        </p:nvSpPr>
        <p:spPr bwMode="auto">
          <a:xfrm>
            <a:off x="685800" y="13716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800">
                <a:solidFill>
                  <a:srgbClr val="008000"/>
                </a:solidFill>
                <a:latin typeface="Arial" charset="0"/>
              </a:rPr>
              <a:t>Fair Value Measurement</a:t>
            </a:r>
          </a:p>
        </p:txBody>
      </p:sp>
      <p:sp>
        <p:nvSpPr>
          <p:cNvPr id="72710" name="Text Box 6"/>
          <p:cNvSpPr txBox="1">
            <a:spLocks noChangeArrowheads="1"/>
          </p:cNvSpPr>
          <p:nvPr/>
        </p:nvSpPr>
        <p:spPr bwMode="auto">
          <a:xfrm>
            <a:off x="685800" y="2971800"/>
            <a:ext cx="79248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spcBef>
                <a:spcPct val="35000"/>
              </a:spcBef>
              <a:buSzPct val="80000"/>
            </a:pPr>
            <a:r>
              <a:rPr lang="en-US" sz="2000">
                <a:solidFill>
                  <a:srgbClr val="800000"/>
                </a:solidFill>
                <a:latin typeface="Arial" charset="0"/>
              </a:rPr>
              <a:t>Illustrations:</a:t>
            </a:r>
            <a:r>
              <a:rPr lang="en-US" sz="2000" b="0">
                <a:latin typeface="Arial" charset="0"/>
              </a:rPr>
              <a:t>  Edmonds Company has issued €500,000 of 6 percent bonds at face value on May 1, 2010. Edmonds chooses the fair value option for these bonds. At December 31, 2010, the value of the bonds is now €480,000 because interest rates in the market have increased to 8 percent.</a:t>
            </a:r>
          </a:p>
        </p:txBody>
      </p:sp>
      <p:sp>
        <p:nvSpPr>
          <p:cNvPr id="1488903" name="Rectangle 7"/>
          <p:cNvSpPr>
            <a:spLocks noChangeArrowheads="1"/>
          </p:cNvSpPr>
          <p:nvPr/>
        </p:nvSpPr>
        <p:spPr bwMode="auto">
          <a:xfrm>
            <a:off x="990600" y="5121275"/>
            <a:ext cx="79248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457200" indent="-457200" algn="l">
              <a:lnSpc>
                <a:spcPct val="145000"/>
              </a:lnSpc>
              <a:tabLst>
                <a:tab pos="6286500" algn="r"/>
                <a:tab pos="7372350" algn="r"/>
              </a:tabLst>
            </a:pPr>
            <a:r>
              <a:rPr lang="en-US" sz="2000" b="0">
                <a:latin typeface="Arial" charset="0"/>
              </a:rPr>
              <a:t>Bonds Payable 	20,000</a:t>
            </a:r>
          </a:p>
          <a:p>
            <a:pPr marL="457200" indent="-457200" algn="l">
              <a:lnSpc>
                <a:spcPct val="145000"/>
              </a:lnSpc>
              <a:tabLst>
                <a:tab pos="6286500" algn="r"/>
                <a:tab pos="7372350" algn="r"/>
              </a:tabLst>
            </a:pPr>
            <a:r>
              <a:rPr lang="en-US" sz="2000" b="0">
                <a:latin typeface="Arial" charset="0"/>
              </a:rPr>
              <a:t>	Unrealized Holding Gain or Loss—Income 		20,000</a:t>
            </a:r>
          </a:p>
        </p:txBody>
      </p:sp>
    </p:spTree>
    <p:extLst>
      <p:ext uri="{BB962C8B-B14F-4D97-AF65-F5344CB8AC3E}">
        <p14:creationId xmlns:p14="http://schemas.microsoft.com/office/powerpoint/2010/main" val="15713701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8903">
                                            <p:txEl>
                                              <p:pRg st="0" end="0"/>
                                            </p:txEl>
                                          </p:spTgt>
                                        </p:tgtEl>
                                        <p:attrNameLst>
                                          <p:attrName>style.visibility</p:attrName>
                                        </p:attrNameLst>
                                      </p:cBhvr>
                                      <p:to>
                                        <p:strVal val="visible"/>
                                      </p:to>
                                    </p:set>
                                    <p:animEffect transition="in" filter="wipe(left)">
                                      <p:cBhvr>
                                        <p:cTn id="7" dur="500"/>
                                        <p:tgtEl>
                                          <p:spTgt spid="14889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8903">
                                            <p:txEl>
                                              <p:pRg st="1" end="1"/>
                                            </p:txEl>
                                          </p:spTgt>
                                        </p:tgtEl>
                                        <p:attrNameLst>
                                          <p:attrName>style.visibility</p:attrName>
                                        </p:attrNameLst>
                                      </p:cBhvr>
                                      <p:to>
                                        <p:strVal val="visible"/>
                                      </p:to>
                                    </p:set>
                                    <p:animEffect transition="in" filter="wipe(left)">
                                      <p:cBhvr>
                                        <p:cTn id="12" dur="500"/>
                                        <p:tgtEl>
                                          <p:spTgt spid="14889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890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685800" y="1447800"/>
            <a:ext cx="7924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10000"/>
              </a:spcBef>
              <a:spcAft>
                <a:spcPct val="20000"/>
              </a:spcAft>
              <a:buSzPct val="80000"/>
            </a:pPr>
            <a:r>
              <a:rPr lang="en-US" sz="2400">
                <a:solidFill>
                  <a:srgbClr val="800000"/>
                </a:solidFill>
                <a:latin typeface="Arial" charset="0"/>
              </a:rPr>
              <a:t>Off-balance-sheet financing</a:t>
            </a:r>
            <a:r>
              <a:rPr lang="en-US" sz="2400" b="0">
                <a:solidFill>
                  <a:schemeClr val="tx1"/>
                </a:solidFill>
                <a:latin typeface="Arial" charset="0"/>
              </a:rPr>
              <a:t> is an attempt to borrow monies in such a way to prevent recording the obligations.</a:t>
            </a:r>
          </a:p>
        </p:txBody>
      </p:sp>
      <p:sp>
        <p:nvSpPr>
          <p:cNvPr id="1466371"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Off-Balance-Sheet Financing</a:t>
            </a:r>
          </a:p>
        </p:txBody>
      </p:sp>
      <p:sp>
        <p:nvSpPr>
          <p:cNvPr id="73732" name="Text Box 4"/>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8  Explain the reporting of off-balance-sheet financing arrangements.</a:t>
            </a:r>
          </a:p>
        </p:txBody>
      </p:sp>
      <p:sp>
        <p:nvSpPr>
          <p:cNvPr id="73733" name="Text Box 5"/>
          <p:cNvSpPr txBox="1">
            <a:spLocks noChangeArrowheads="1"/>
          </p:cNvSpPr>
          <p:nvPr/>
        </p:nvSpPr>
        <p:spPr bwMode="auto">
          <a:xfrm>
            <a:off x="685800" y="3082925"/>
            <a:ext cx="82296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50000"/>
              </a:spcBef>
              <a:buClr>
                <a:srgbClr val="800000"/>
              </a:buClr>
              <a:buSzPct val="80000"/>
            </a:pPr>
            <a:r>
              <a:rPr lang="en-US" sz="2400">
                <a:solidFill>
                  <a:srgbClr val="008000"/>
                </a:solidFill>
                <a:latin typeface="Arial" charset="0"/>
              </a:rPr>
              <a:t>Different Forms:</a:t>
            </a:r>
          </a:p>
          <a:p>
            <a:pPr lvl="1" algn="l">
              <a:lnSpc>
                <a:spcPct val="115000"/>
              </a:lnSpc>
              <a:spcBef>
                <a:spcPct val="50000"/>
              </a:spcBef>
              <a:buClr>
                <a:srgbClr val="800000"/>
              </a:buClr>
              <a:buSzPct val="80000"/>
              <a:buFont typeface="Arial" charset="0"/>
              <a:buChar char="►"/>
            </a:pPr>
            <a:r>
              <a:rPr lang="en-US" sz="2200" b="0">
                <a:solidFill>
                  <a:schemeClr val="tx1"/>
                </a:solidFill>
                <a:latin typeface="Arial" charset="0"/>
              </a:rPr>
              <a:t>Non-Consolidated Subsidiary</a:t>
            </a:r>
          </a:p>
          <a:p>
            <a:pPr lvl="1" algn="l">
              <a:lnSpc>
                <a:spcPct val="115000"/>
              </a:lnSpc>
              <a:spcBef>
                <a:spcPct val="50000"/>
              </a:spcBef>
              <a:buClr>
                <a:srgbClr val="800000"/>
              </a:buClr>
              <a:buSzPct val="80000"/>
              <a:buFont typeface="Arial" charset="0"/>
              <a:buChar char="►"/>
            </a:pPr>
            <a:r>
              <a:rPr lang="en-US" sz="2200" b="0">
                <a:solidFill>
                  <a:schemeClr val="tx1"/>
                </a:solidFill>
                <a:latin typeface="Arial" charset="0"/>
              </a:rPr>
              <a:t>Special Purpose Entity (SPE)</a:t>
            </a:r>
          </a:p>
          <a:p>
            <a:pPr lvl="1" algn="l">
              <a:lnSpc>
                <a:spcPct val="115000"/>
              </a:lnSpc>
              <a:spcBef>
                <a:spcPct val="50000"/>
              </a:spcBef>
              <a:buClr>
                <a:srgbClr val="800000"/>
              </a:buClr>
              <a:buSzPct val="80000"/>
              <a:buFont typeface="Arial" charset="0"/>
              <a:buChar char="►"/>
            </a:pPr>
            <a:r>
              <a:rPr lang="en-US" sz="2200" b="0">
                <a:solidFill>
                  <a:schemeClr val="tx1"/>
                </a:solidFill>
                <a:latin typeface="Arial" charset="0"/>
              </a:rPr>
              <a:t>Operating Leases</a:t>
            </a:r>
          </a:p>
        </p:txBody>
      </p:sp>
    </p:spTree>
    <p:extLst>
      <p:ext uri="{BB962C8B-B14F-4D97-AF65-F5344CB8AC3E}">
        <p14:creationId xmlns:p14="http://schemas.microsoft.com/office/powerpoint/2010/main" val="2892291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2"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Bonds Payable</a:t>
            </a:r>
          </a:p>
        </p:txBody>
      </p:sp>
      <p:sp>
        <p:nvSpPr>
          <p:cNvPr id="13315" name="Text Box 7"/>
          <p:cNvSpPr txBox="1">
            <a:spLocks noChangeArrowheads="1"/>
          </p:cNvSpPr>
          <p:nvPr/>
        </p:nvSpPr>
        <p:spPr bwMode="auto">
          <a:xfrm>
            <a:off x="685800" y="1371600"/>
            <a:ext cx="79248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spcBef>
                <a:spcPct val="35000"/>
              </a:spcBef>
              <a:spcAft>
                <a:spcPct val="20000"/>
              </a:spcAft>
              <a:buSzPct val="80000"/>
            </a:pPr>
            <a:r>
              <a:rPr lang="en-US" sz="2200">
                <a:solidFill>
                  <a:srgbClr val="800000"/>
                </a:solidFill>
                <a:latin typeface="Arial" charset="0"/>
              </a:rPr>
              <a:t>Non-current liabilities </a:t>
            </a:r>
            <a:r>
              <a:rPr lang="en-US" sz="2200" b="0">
                <a:solidFill>
                  <a:srgbClr val="000000"/>
                </a:solidFill>
                <a:latin typeface="Arial" charset="0"/>
              </a:rPr>
              <a:t>(long-term debt) consist of an expected outflow of resources arising from present obligations that are </a:t>
            </a:r>
            <a:r>
              <a:rPr lang="en-US" sz="2200">
                <a:solidFill>
                  <a:srgbClr val="000000"/>
                </a:solidFill>
                <a:latin typeface="Arial" charset="0"/>
              </a:rPr>
              <a:t>not payable within a year</a:t>
            </a:r>
            <a:r>
              <a:rPr lang="en-US" sz="2200" b="0">
                <a:solidFill>
                  <a:srgbClr val="000000"/>
                </a:solidFill>
                <a:latin typeface="Arial" charset="0"/>
              </a:rPr>
              <a:t> or the </a:t>
            </a:r>
            <a:r>
              <a:rPr lang="en-US" sz="2200">
                <a:solidFill>
                  <a:srgbClr val="000000"/>
                </a:solidFill>
                <a:latin typeface="Arial" charset="0"/>
              </a:rPr>
              <a:t>operating cycle</a:t>
            </a:r>
            <a:r>
              <a:rPr lang="en-US" sz="2200" b="0">
                <a:solidFill>
                  <a:srgbClr val="000000"/>
                </a:solidFill>
                <a:latin typeface="Arial" charset="0"/>
              </a:rPr>
              <a:t> of the company, whichever is </a:t>
            </a:r>
            <a:r>
              <a:rPr lang="en-US" sz="2200">
                <a:solidFill>
                  <a:srgbClr val="000000"/>
                </a:solidFill>
                <a:latin typeface="Arial" charset="0"/>
              </a:rPr>
              <a:t>longer</a:t>
            </a:r>
            <a:r>
              <a:rPr lang="en-US" sz="2200" b="0">
                <a:solidFill>
                  <a:srgbClr val="000000"/>
                </a:solidFill>
                <a:latin typeface="Arial" charset="0"/>
              </a:rPr>
              <a:t>. </a:t>
            </a:r>
          </a:p>
        </p:txBody>
      </p:sp>
      <p:sp>
        <p:nvSpPr>
          <p:cNvPr id="13316" name="Text Box 14"/>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the formal procedures associated with issuing long-term debt.</a:t>
            </a:r>
          </a:p>
        </p:txBody>
      </p:sp>
      <p:sp>
        <p:nvSpPr>
          <p:cNvPr id="13317" name="Text Box 15"/>
          <p:cNvSpPr txBox="1">
            <a:spLocks noChangeArrowheads="1"/>
          </p:cNvSpPr>
          <p:nvPr/>
        </p:nvSpPr>
        <p:spPr bwMode="auto">
          <a:xfrm>
            <a:off x="685800" y="3425825"/>
            <a:ext cx="41910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5000"/>
              </a:spcBef>
              <a:spcAft>
                <a:spcPct val="20000"/>
              </a:spcAft>
              <a:buSzPct val="80000"/>
            </a:pPr>
            <a:r>
              <a:rPr lang="en-US" sz="2200">
                <a:solidFill>
                  <a:srgbClr val="800000"/>
                </a:solidFill>
                <a:latin typeface="Arial" charset="0"/>
              </a:rPr>
              <a:t>Examples:</a:t>
            </a:r>
            <a:r>
              <a:rPr lang="en-US" sz="2200">
                <a:solidFill>
                  <a:srgbClr val="009AA6"/>
                </a:solidFill>
                <a:latin typeface="Arial" charset="0"/>
              </a:rPr>
              <a:t> </a:t>
            </a:r>
            <a:endParaRPr lang="en-US" sz="2200" b="0">
              <a:solidFill>
                <a:srgbClr val="000000"/>
              </a:solidFill>
              <a:latin typeface="Arial" charset="0"/>
            </a:endParaRPr>
          </a:p>
          <a:p>
            <a:pPr algn="l">
              <a:spcBef>
                <a:spcPct val="35000"/>
              </a:spcBef>
              <a:spcAft>
                <a:spcPct val="20000"/>
              </a:spcAft>
              <a:buClr>
                <a:srgbClr val="800000"/>
              </a:buClr>
              <a:buSzPct val="80000"/>
              <a:buFont typeface="Arial" charset="0"/>
              <a:buChar char="►"/>
            </a:pPr>
            <a:r>
              <a:rPr lang="en-US" sz="2200" b="0">
                <a:solidFill>
                  <a:srgbClr val="000000"/>
                </a:solidFill>
                <a:latin typeface="Arial" charset="0"/>
              </a:rPr>
              <a:t>Bonds payable</a:t>
            </a:r>
          </a:p>
          <a:p>
            <a:pPr algn="l">
              <a:spcBef>
                <a:spcPct val="35000"/>
              </a:spcBef>
              <a:spcAft>
                <a:spcPct val="20000"/>
              </a:spcAft>
              <a:buClr>
                <a:srgbClr val="800000"/>
              </a:buClr>
              <a:buSzPct val="80000"/>
              <a:buFont typeface="Arial" charset="0"/>
              <a:buChar char="►"/>
            </a:pPr>
            <a:r>
              <a:rPr lang="en-US" sz="2200" b="0">
                <a:solidFill>
                  <a:srgbClr val="000000"/>
                </a:solidFill>
                <a:latin typeface="Arial" charset="0"/>
              </a:rPr>
              <a:t>Long-term notes payable</a:t>
            </a:r>
          </a:p>
          <a:p>
            <a:pPr algn="l">
              <a:spcBef>
                <a:spcPct val="35000"/>
              </a:spcBef>
              <a:spcAft>
                <a:spcPct val="20000"/>
              </a:spcAft>
              <a:buClr>
                <a:srgbClr val="800000"/>
              </a:buClr>
              <a:buSzPct val="80000"/>
              <a:buFont typeface="Arial" charset="0"/>
              <a:buChar char="►"/>
            </a:pPr>
            <a:r>
              <a:rPr lang="en-US" sz="2200" b="0">
                <a:solidFill>
                  <a:srgbClr val="000000"/>
                </a:solidFill>
                <a:latin typeface="Arial" charset="0"/>
              </a:rPr>
              <a:t>Mortgages payable</a:t>
            </a:r>
          </a:p>
        </p:txBody>
      </p:sp>
      <p:sp>
        <p:nvSpPr>
          <p:cNvPr id="13318" name="Text Box 16"/>
          <p:cNvSpPr txBox="1">
            <a:spLocks noChangeArrowheads="1"/>
          </p:cNvSpPr>
          <p:nvPr/>
        </p:nvSpPr>
        <p:spPr bwMode="auto">
          <a:xfrm>
            <a:off x="4876800" y="3432175"/>
            <a:ext cx="3810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5000"/>
              </a:spcBef>
              <a:spcAft>
                <a:spcPct val="20000"/>
              </a:spcAft>
              <a:buClr>
                <a:srgbClr val="800000"/>
              </a:buClr>
              <a:buSzPct val="80000"/>
              <a:buFont typeface="Arial" charset="0"/>
              <a:buChar char="►"/>
            </a:pPr>
            <a:endParaRPr lang="en-US" sz="2200" b="0">
              <a:solidFill>
                <a:srgbClr val="000000"/>
              </a:solidFill>
              <a:latin typeface="Arial" charset="0"/>
            </a:endParaRPr>
          </a:p>
          <a:p>
            <a:pPr algn="l">
              <a:spcBef>
                <a:spcPct val="35000"/>
              </a:spcBef>
              <a:spcAft>
                <a:spcPct val="20000"/>
              </a:spcAft>
              <a:buClr>
                <a:srgbClr val="800000"/>
              </a:buClr>
              <a:buSzPct val="80000"/>
              <a:buFont typeface="Arial" charset="0"/>
              <a:buChar char="►"/>
            </a:pPr>
            <a:r>
              <a:rPr lang="en-US" sz="2200" b="0">
                <a:solidFill>
                  <a:srgbClr val="000000"/>
                </a:solidFill>
                <a:latin typeface="Arial" charset="0"/>
              </a:rPr>
              <a:t>Pension liabilities </a:t>
            </a:r>
          </a:p>
          <a:p>
            <a:pPr algn="l">
              <a:spcBef>
                <a:spcPct val="35000"/>
              </a:spcBef>
              <a:spcAft>
                <a:spcPct val="20000"/>
              </a:spcAft>
              <a:buClr>
                <a:srgbClr val="800000"/>
              </a:buClr>
              <a:buSzPct val="80000"/>
              <a:buFont typeface="Arial" charset="0"/>
              <a:buChar char="►"/>
            </a:pPr>
            <a:r>
              <a:rPr lang="en-US" sz="2200" b="0">
                <a:solidFill>
                  <a:srgbClr val="000000"/>
                </a:solidFill>
                <a:latin typeface="Arial" charset="0"/>
              </a:rPr>
              <a:t>Lease liabilities</a:t>
            </a:r>
          </a:p>
        </p:txBody>
      </p:sp>
      <p:sp>
        <p:nvSpPr>
          <p:cNvPr id="13319" name="Rectangle 17"/>
          <p:cNvSpPr>
            <a:spLocks noChangeArrowheads="1"/>
          </p:cNvSpPr>
          <p:nvPr/>
        </p:nvSpPr>
        <p:spPr bwMode="auto">
          <a:xfrm>
            <a:off x="4735513" y="5365750"/>
            <a:ext cx="3570287" cy="730250"/>
          </a:xfrm>
          <a:prstGeom prst="rect">
            <a:avLst/>
          </a:prstGeom>
          <a:solidFill>
            <a:srgbClr val="FFFF99"/>
          </a:solidFill>
          <a:ln w="28575" cap="sq">
            <a:solidFill>
              <a:srgbClr val="800000"/>
            </a:solidFill>
            <a:miter lim="800000"/>
            <a:headEnd/>
            <a:tailEnd/>
          </a:ln>
        </p:spPr>
        <p:txBody>
          <a:bodyPr>
            <a:spAutoFit/>
          </a:bodyPr>
          <a:lstStyle/>
          <a:p>
            <a:r>
              <a:rPr lang="en-US" sz="2000" b="0">
                <a:latin typeface="Arial" charset="0"/>
              </a:rPr>
              <a:t>Long-term debt has various</a:t>
            </a:r>
            <a:r>
              <a:rPr lang="en-US" sz="2000" b="0">
                <a:solidFill>
                  <a:srgbClr val="800000"/>
                </a:solidFill>
                <a:latin typeface="Arial" charset="0"/>
              </a:rPr>
              <a:t> </a:t>
            </a:r>
            <a:r>
              <a:rPr lang="en-US" sz="2000">
                <a:solidFill>
                  <a:srgbClr val="800000"/>
                </a:solidFill>
                <a:latin typeface="Arial" charset="0"/>
              </a:rPr>
              <a:t>covenants</a:t>
            </a:r>
            <a:r>
              <a:rPr lang="en-US" sz="2000">
                <a:latin typeface="Arial" charset="0"/>
              </a:rPr>
              <a:t> </a:t>
            </a:r>
            <a:r>
              <a:rPr lang="en-US" sz="2000" b="0">
                <a:latin typeface="Arial" charset="0"/>
              </a:rPr>
              <a:t>or </a:t>
            </a:r>
            <a:r>
              <a:rPr lang="en-US" sz="2000">
                <a:solidFill>
                  <a:srgbClr val="800000"/>
                </a:solidFill>
                <a:latin typeface="Arial" charset="0"/>
              </a:rPr>
              <a:t>restrictions</a:t>
            </a:r>
            <a:r>
              <a:rPr lang="en-US" sz="2000">
                <a:solidFill>
                  <a:schemeClr val="tx1"/>
                </a:solidFill>
                <a:latin typeface="Arial" charset="0"/>
              </a:rPr>
              <a:t>.</a:t>
            </a:r>
          </a:p>
        </p:txBody>
      </p:sp>
    </p:spTree>
    <p:extLst>
      <p:ext uri="{BB962C8B-B14F-4D97-AF65-F5344CB8AC3E}">
        <p14:creationId xmlns:p14="http://schemas.microsoft.com/office/powerpoint/2010/main" val="3997198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685800" y="1981200"/>
            <a:ext cx="78486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60000"/>
              </a:spcBef>
              <a:buSzPct val="80000"/>
            </a:pPr>
            <a:r>
              <a:rPr lang="en-US" sz="2200" b="0">
                <a:solidFill>
                  <a:schemeClr val="tx1"/>
                </a:solidFill>
                <a:latin typeface="Arial" charset="0"/>
              </a:rPr>
              <a:t>Note disclosures generally indicate the nature of the liabilities, maturity dates, interest rates, call provisions, conversion privileges, restrictions imposed by the creditors, and assets designated or pledged as security.</a:t>
            </a:r>
          </a:p>
          <a:p>
            <a:pPr algn="l">
              <a:lnSpc>
                <a:spcPct val="120000"/>
              </a:lnSpc>
              <a:spcBef>
                <a:spcPct val="60000"/>
              </a:spcBef>
              <a:buSzPct val="80000"/>
            </a:pPr>
            <a:r>
              <a:rPr lang="en-US" sz="2200" b="0">
                <a:solidFill>
                  <a:schemeClr val="tx1"/>
                </a:solidFill>
                <a:latin typeface="Arial" charset="0"/>
              </a:rPr>
              <a:t>Fair value of the debt should be discloses.</a:t>
            </a:r>
          </a:p>
          <a:p>
            <a:pPr algn="l">
              <a:lnSpc>
                <a:spcPct val="120000"/>
              </a:lnSpc>
              <a:spcBef>
                <a:spcPct val="60000"/>
              </a:spcBef>
              <a:buSzPct val="80000"/>
            </a:pPr>
            <a:r>
              <a:rPr lang="en-US" sz="2200" b="0">
                <a:solidFill>
                  <a:schemeClr val="tx1"/>
                </a:solidFill>
                <a:latin typeface="Arial" charset="0"/>
              </a:rPr>
              <a:t>Must disclose </a:t>
            </a:r>
            <a:r>
              <a:rPr lang="en-US" sz="2200">
                <a:solidFill>
                  <a:srgbClr val="800000"/>
                </a:solidFill>
                <a:latin typeface="Arial" charset="0"/>
              </a:rPr>
              <a:t>future payments</a:t>
            </a:r>
            <a:r>
              <a:rPr lang="en-US" sz="2200" b="0">
                <a:solidFill>
                  <a:schemeClr val="tx1"/>
                </a:solidFill>
                <a:latin typeface="Arial" charset="0"/>
              </a:rPr>
              <a:t> for sinking fund requirements and maturity amounts of long-term debt during each of the next five years.</a:t>
            </a:r>
          </a:p>
        </p:txBody>
      </p:sp>
      <p:sp>
        <p:nvSpPr>
          <p:cNvPr id="74755" name="Text Box 4"/>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9  Indicate how to present and analyze non-current liabilities.</a:t>
            </a:r>
          </a:p>
        </p:txBody>
      </p:sp>
      <p:sp>
        <p:nvSpPr>
          <p:cNvPr id="1307655" name="Rectangle 7"/>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Presentation and Analysis</a:t>
            </a:r>
          </a:p>
        </p:txBody>
      </p:sp>
      <p:sp>
        <p:nvSpPr>
          <p:cNvPr id="74757" name="Text Box 8"/>
          <p:cNvSpPr txBox="1">
            <a:spLocks noChangeArrowheads="1"/>
          </p:cNvSpPr>
          <p:nvPr/>
        </p:nvSpPr>
        <p:spPr bwMode="auto">
          <a:xfrm>
            <a:off x="685800" y="13716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800">
                <a:solidFill>
                  <a:srgbClr val="008000"/>
                </a:solidFill>
                <a:latin typeface="Arial" charset="0"/>
              </a:rPr>
              <a:t>Presentation of Non-Current Liabilities</a:t>
            </a:r>
          </a:p>
        </p:txBody>
      </p:sp>
    </p:spTree>
    <p:extLst>
      <p:ext uri="{BB962C8B-B14F-4D97-AF65-F5344CB8AC3E}">
        <p14:creationId xmlns:p14="http://schemas.microsoft.com/office/powerpoint/2010/main" val="1690220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685800" y="1371600"/>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800">
                <a:solidFill>
                  <a:srgbClr val="008000"/>
                </a:solidFill>
                <a:latin typeface="Arial" charset="0"/>
              </a:rPr>
              <a:t>Analysis of Non-Current Liabilities</a:t>
            </a:r>
          </a:p>
        </p:txBody>
      </p:sp>
      <p:sp>
        <p:nvSpPr>
          <p:cNvPr id="75779" name="Rectangle 5"/>
          <p:cNvSpPr>
            <a:spLocks noChangeArrowheads="1"/>
          </p:cNvSpPr>
          <p:nvPr/>
        </p:nvSpPr>
        <p:spPr bwMode="auto">
          <a:xfrm>
            <a:off x="685800" y="2057400"/>
            <a:ext cx="7620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lnSpc>
                <a:spcPct val="120000"/>
              </a:lnSpc>
              <a:spcBef>
                <a:spcPct val="25000"/>
              </a:spcBef>
            </a:pPr>
            <a:r>
              <a:rPr lang="en-US" sz="2100" b="0">
                <a:solidFill>
                  <a:schemeClr val="tx1"/>
                </a:solidFill>
                <a:latin typeface="Arial" charset="0"/>
              </a:rPr>
              <a:t>Two ratios that provide information about debt-paying ability and long-run solvency are:</a:t>
            </a:r>
          </a:p>
        </p:txBody>
      </p:sp>
      <p:sp>
        <p:nvSpPr>
          <p:cNvPr id="75780" name="Text Box 6"/>
          <p:cNvSpPr txBox="1">
            <a:spLocks noChangeArrowheads="1"/>
          </p:cNvSpPr>
          <p:nvPr/>
        </p:nvSpPr>
        <p:spPr bwMode="auto">
          <a:xfrm>
            <a:off x="3429000" y="3200400"/>
            <a:ext cx="5257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100" b="0">
                <a:solidFill>
                  <a:schemeClr val="tx1"/>
                </a:solidFill>
                <a:latin typeface="Arial" charset="0"/>
              </a:rPr>
              <a:t>Total debt</a:t>
            </a:r>
          </a:p>
        </p:txBody>
      </p:sp>
      <p:sp>
        <p:nvSpPr>
          <p:cNvPr id="75781" name="Text Box 7"/>
          <p:cNvSpPr txBox="1">
            <a:spLocks noChangeArrowheads="1"/>
          </p:cNvSpPr>
          <p:nvPr/>
        </p:nvSpPr>
        <p:spPr bwMode="auto">
          <a:xfrm>
            <a:off x="3429000" y="3810000"/>
            <a:ext cx="5257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100" b="0">
                <a:solidFill>
                  <a:schemeClr val="tx1"/>
                </a:solidFill>
                <a:latin typeface="Arial" charset="0"/>
              </a:rPr>
              <a:t>Total assets  </a:t>
            </a:r>
          </a:p>
        </p:txBody>
      </p:sp>
      <p:sp>
        <p:nvSpPr>
          <p:cNvPr id="1309704" name="Freeform 8"/>
          <p:cNvSpPr>
            <a:spLocks/>
          </p:cNvSpPr>
          <p:nvPr/>
        </p:nvSpPr>
        <p:spPr bwMode="auto">
          <a:xfrm>
            <a:off x="4038600" y="3706813"/>
            <a:ext cx="3948113" cy="6350"/>
          </a:xfrm>
          <a:custGeom>
            <a:avLst/>
            <a:gdLst/>
            <a:ahLst/>
            <a:cxnLst>
              <a:cxn ang="0">
                <a:pos x="0" y="4"/>
              </a:cxn>
              <a:cxn ang="0">
                <a:pos x="2487" y="0"/>
              </a:cxn>
            </a:cxnLst>
            <a:rect l="0" t="0" r="r" b="b"/>
            <a:pathLst>
              <a:path w="2487" h="4">
                <a:moveTo>
                  <a:pt x="0" y="4"/>
                </a:moveTo>
                <a:lnTo>
                  <a:pt x="2487" y="0"/>
                </a:lnTo>
              </a:path>
            </a:pathLst>
          </a:custGeom>
          <a:noFill/>
          <a:ln w="38100">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75783" name="Text Box 9"/>
          <p:cNvSpPr txBox="1">
            <a:spLocks noChangeArrowheads="1"/>
          </p:cNvSpPr>
          <p:nvPr/>
        </p:nvSpPr>
        <p:spPr bwMode="auto">
          <a:xfrm>
            <a:off x="1219200" y="3276600"/>
            <a:ext cx="21336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100">
                <a:solidFill>
                  <a:srgbClr val="800000"/>
                </a:solidFill>
                <a:latin typeface="Arial" charset="0"/>
              </a:rPr>
              <a:t>Debt to total assets</a:t>
            </a:r>
          </a:p>
        </p:txBody>
      </p:sp>
      <p:sp>
        <p:nvSpPr>
          <p:cNvPr id="75784" name="Text Box 10"/>
          <p:cNvSpPr txBox="1">
            <a:spLocks noChangeArrowheads="1"/>
          </p:cNvSpPr>
          <p:nvPr/>
        </p:nvSpPr>
        <p:spPr bwMode="auto">
          <a:xfrm>
            <a:off x="3429000" y="3565525"/>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75000"/>
              </a:lnSpc>
            </a:pPr>
            <a:r>
              <a:rPr lang="en-US" sz="2000" b="0">
                <a:solidFill>
                  <a:schemeClr val="tx1"/>
                </a:solidFill>
                <a:latin typeface="Arial" charset="0"/>
              </a:rPr>
              <a:t> =</a:t>
            </a:r>
          </a:p>
        </p:txBody>
      </p:sp>
      <p:sp>
        <p:nvSpPr>
          <p:cNvPr id="75785" name="Rectangle 19"/>
          <p:cNvSpPr>
            <a:spLocks noChangeArrowheads="1"/>
          </p:cNvSpPr>
          <p:nvPr/>
        </p:nvSpPr>
        <p:spPr bwMode="auto">
          <a:xfrm>
            <a:off x="685800" y="4572000"/>
            <a:ext cx="7620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lnSpc>
                <a:spcPct val="120000"/>
              </a:lnSpc>
              <a:spcBef>
                <a:spcPct val="25000"/>
              </a:spcBef>
            </a:pPr>
            <a:r>
              <a:rPr lang="en-US" sz="2100" b="0">
                <a:solidFill>
                  <a:schemeClr val="tx1"/>
                </a:solidFill>
                <a:latin typeface="Arial" charset="0"/>
              </a:rPr>
              <a:t>The higher the percentage of debt to total assets, the greater the risk that the company may be unable to meet its maturing obligations.</a:t>
            </a:r>
          </a:p>
        </p:txBody>
      </p:sp>
      <p:sp>
        <p:nvSpPr>
          <p:cNvPr id="1309716" name="Text Box 20"/>
          <p:cNvSpPr txBox="1">
            <a:spLocks noChangeArrowheads="1"/>
          </p:cNvSpPr>
          <p:nvPr/>
        </p:nvSpPr>
        <p:spPr bwMode="auto">
          <a:xfrm>
            <a:off x="609600" y="3276600"/>
            <a:ext cx="609600" cy="457200"/>
          </a:xfrm>
          <a:prstGeom prst="rect">
            <a:avLst/>
          </a:prstGeom>
          <a:noFill/>
          <a:ln w="28575" cap="sq">
            <a:noFill/>
            <a:miter lim="800000"/>
            <a:headEnd/>
            <a:tailEnd/>
          </a:ln>
          <a:effectLst/>
        </p:spPr>
        <p:txBody>
          <a:bodyPr>
            <a:spAutoFit/>
          </a:bodyPr>
          <a:lstStyle/>
          <a:p>
            <a:pPr>
              <a:spcBef>
                <a:spcPct val="50000"/>
              </a:spcBef>
              <a:defRPr/>
            </a:pPr>
            <a:r>
              <a:rPr lang="en-US" sz="2400">
                <a:solidFill>
                  <a:srgbClr val="800000"/>
                </a:solidFill>
                <a:effectLst>
                  <a:outerShdw blurRad="38100" dist="38100" dir="2700000" algn="tl">
                    <a:srgbClr val="C0C0C0"/>
                  </a:outerShdw>
                </a:effectLst>
                <a:latin typeface="Arial" charset="0"/>
              </a:rPr>
              <a:t>1.</a:t>
            </a:r>
          </a:p>
        </p:txBody>
      </p:sp>
      <p:sp>
        <p:nvSpPr>
          <p:cNvPr id="1309718" name="Rectangle 2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Presentation and Analysis</a:t>
            </a:r>
          </a:p>
        </p:txBody>
      </p:sp>
      <p:sp>
        <p:nvSpPr>
          <p:cNvPr id="75788" name="Text Box 2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9  Indicate how to present and analyze non-current liabilities.</a:t>
            </a:r>
          </a:p>
        </p:txBody>
      </p:sp>
    </p:spTree>
    <p:extLst>
      <p:ext uri="{BB962C8B-B14F-4D97-AF65-F5344CB8AC3E}">
        <p14:creationId xmlns:p14="http://schemas.microsoft.com/office/powerpoint/2010/main" val="502031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685800" y="1371600"/>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sz="2800">
                <a:solidFill>
                  <a:srgbClr val="008000"/>
                </a:solidFill>
                <a:latin typeface="Arial" charset="0"/>
              </a:rPr>
              <a:t>Analysis of Long-Term Debt</a:t>
            </a:r>
          </a:p>
        </p:txBody>
      </p:sp>
      <p:sp>
        <p:nvSpPr>
          <p:cNvPr id="76803" name="Rectangle 3"/>
          <p:cNvSpPr>
            <a:spLocks noChangeArrowheads="1"/>
          </p:cNvSpPr>
          <p:nvPr/>
        </p:nvSpPr>
        <p:spPr bwMode="auto">
          <a:xfrm>
            <a:off x="685800" y="2057400"/>
            <a:ext cx="7620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p>
            <a:pPr algn="l">
              <a:lnSpc>
                <a:spcPct val="120000"/>
              </a:lnSpc>
              <a:spcBef>
                <a:spcPct val="25000"/>
              </a:spcBef>
            </a:pPr>
            <a:r>
              <a:rPr lang="en-US" sz="2100" b="0">
                <a:solidFill>
                  <a:schemeClr val="tx1"/>
                </a:solidFill>
                <a:latin typeface="Arial" charset="0"/>
              </a:rPr>
              <a:t>Two ratios that provide information about debt-paying ability and long-run solvency are:</a:t>
            </a:r>
          </a:p>
        </p:txBody>
      </p:sp>
      <p:sp>
        <p:nvSpPr>
          <p:cNvPr id="76804" name="Text Box 9"/>
          <p:cNvSpPr txBox="1">
            <a:spLocks noChangeArrowheads="1"/>
          </p:cNvSpPr>
          <p:nvPr/>
        </p:nvSpPr>
        <p:spPr bwMode="auto">
          <a:xfrm>
            <a:off x="3657600" y="3079750"/>
            <a:ext cx="4724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100" b="0">
                <a:solidFill>
                  <a:schemeClr val="tx1"/>
                </a:solidFill>
                <a:latin typeface="Arial" charset="0"/>
              </a:rPr>
              <a:t>Income before income taxes and interest expense</a:t>
            </a:r>
          </a:p>
        </p:txBody>
      </p:sp>
      <p:sp>
        <p:nvSpPr>
          <p:cNvPr id="76805" name="Text Box 10"/>
          <p:cNvSpPr txBox="1">
            <a:spLocks noChangeArrowheads="1"/>
          </p:cNvSpPr>
          <p:nvPr/>
        </p:nvSpPr>
        <p:spPr bwMode="auto">
          <a:xfrm>
            <a:off x="3429000" y="3994150"/>
            <a:ext cx="5257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100" b="0">
                <a:solidFill>
                  <a:schemeClr val="tx1"/>
                </a:solidFill>
                <a:latin typeface="Arial" charset="0"/>
              </a:rPr>
              <a:t>Interest expense  </a:t>
            </a:r>
          </a:p>
        </p:txBody>
      </p:sp>
      <p:sp>
        <p:nvSpPr>
          <p:cNvPr id="1313803" name="Freeform 11"/>
          <p:cNvSpPr>
            <a:spLocks/>
          </p:cNvSpPr>
          <p:nvPr/>
        </p:nvSpPr>
        <p:spPr bwMode="auto">
          <a:xfrm>
            <a:off x="3803650" y="3886200"/>
            <a:ext cx="4452938" cy="6350"/>
          </a:xfrm>
          <a:custGeom>
            <a:avLst/>
            <a:gdLst/>
            <a:ahLst/>
            <a:cxnLst>
              <a:cxn ang="0">
                <a:pos x="0" y="0"/>
              </a:cxn>
              <a:cxn ang="0">
                <a:pos x="2805" y="4"/>
              </a:cxn>
            </a:cxnLst>
            <a:rect l="0" t="0" r="r" b="b"/>
            <a:pathLst>
              <a:path w="2805" h="4">
                <a:moveTo>
                  <a:pt x="0" y="0"/>
                </a:moveTo>
                <a:lnTo>
                  <a:pt x="2805" y="4"/>
                </a:lnTo>
              </a:path>
            </a:pathLst>
          </a:custGeom>
          <a:noFill/>
          <a:ln w="38100">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76807" name="Text Box 12"/>
          <p:cNvSpPr txBox="1">
            <a:spLocks noChangeArrowheads="1"/>
          </p:cNvSpPr>
          <p:nvPr/>
        </p:nvSpPr>
        <p:spPr bwMode="auto">
          <a:xfrm>
            <a:off x="1143000" y="3308350"/>
            <a:ext cx="1828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sz="2100">
                <a:solidFill>
                  <a:srgbClr val="800000"/>
                </a:solidFill>
                <a:latin typeface="Arial" charset="0"/>
              </a:rPr>
              <a:t>Times interest earned</a:t>
            </a:r>
          </a:p>
        </p:txBody>
      </p:sp>
      <p:sp>
        <p:nvSpPr>
          <p:cNvPr id="76808" name="Text Box 13"/>
          <p:cNvSpPr txBox="1">
            <a:spLocks noChangeArrowheads="1"/>
          </p:cNvSpPr>
          <p:nvPr/>
        </p:nvSpPr>
        <p:spPr bwMode="auto">
          <a:xfrm>
            <a:off x="2971800" y="3749675"/>
            <a:ext cx="457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75000"/>
              </a:lnSpc>
            </a:pPr>
            <a:r>
              <a:rPr lang="en-US" sz="2000" b="0">
                <a:solidFill>
                  <a:schemeClr val="tx1"/>
                </a:solidFill>
              </a:rPr>
              <a:t> =</a:t>
            </a:r>
          </a:p>
        </p:txBody>
      </p:sp>
      <p:sp>
        <p:nvSpPr>
          <p:cNvPr id="76809" name="Rectangle 16"/>
          <p:cNvSpPr>
            <a:spLocks noChangeArrowheads="1"/>
          </p:cNvSpPr>
          <p:nvPr/>
        </p:nvSpPr>
        <p:spPr bwMode="auto">
          <a:xfrm>
            <a:off x="685800" y="4724400"/>
            <a:ext cx="7620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p>
            <a:pPr algn="l">
              <a:lnSpc>
                <a:spcPct val="120000"/>
              </a:lnSpc>
              <a:spcBef>
                <a:spcPct val="25000"/>
              </a:spcBef>
            </a:pPr>
            <a:r>
              <a:rPr lang="en-US" sz="2100" b="0">
                <a:solidFill>
                  <a:schemeClr val="tx1"/>
                </a:solidFill>
                <a:latin typeface="Arial" charset="0"/>
              </a:rPr>
              <a:t>Indicates the company’s ability to meet interest payments as they come due.</a:t>
            </a:r>
          </a:p>
        </p:txBody>
      </p:sp>
      <p:sp>
        <p:nvSpPr>
          <p:cNvPr id="1313809" name="Text Box 17"/>
          <p:cNvSpPr txBox="1">
            <a:spLocks noChangeArrowheads="1"/>
          </p:cNvSpPr>
          <p:nvPr/>
        </p:nvSpPr>
        <p:spPr bwMode="auto">
          <a:xfrm>
            <a:off x="609600" y="3276600"/>
            <a:ext cx="609600" cy="428625"/>
          </a:xfrm>
          <a:prstGeom prst="rect">
            <a:avLst/>
          </a:prstGeom>
          <a:noFill/>
          <a:ln w="28575" cap="sq">
            <a:noFill/>
            <a:miter lim="800000"/>
            <a:headEnd/>
            <a:tailEnd/>
          </a:ln>
          <a:effectLst/>
        </p:spPr>
        <p:txBody>
          <a:bodyPr>
            <a:spAutoFit/>
          </a:bodyPr>
          <a:lstStyle/>
          <a:p>
            <a:pPr>
              <a:lnSpc>
                <a:spcPct val="105000"/>
              </a:lnSpc>
              <a:spcBef>
                <a:spcPct val="50000"/>
              </a:spcBef>
              <a:defRPr/>
            </a:pPr>
            <a:r>
              <a:rPr lang="en-US" sz="2100">
                <a:solidFill>
                  <a:srgbClr val="800000"/>
                </a:solidFill>
                <a:effectLst>
                  <a:outerShdw blurRad="38100" dist="38100" dir="2700000" algn="tl">
                    <a:srgbClr val="C0C0C0"/>
                  </a:outerShdw>
                </a:effectLst>
                <a:latin typeface="Arial" charset="0"/>
              </a:rPr>
              <a:t>2.</a:t>
            </a:r>
          </a:p>
        </p:txBody>
      </p:sp>
      <p:sp>
        <p:nvSpPr>
          <p:cNvPr id="1313811" name="Rectangle 19"/>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Presentation and Analysis</a:t>
            </a:r>
          </a:p>
        </p:txBody>
      </p:sp>
      <p:sp>
        <p:nvSpPr>
          <p:cNvPr id="76812" name="Text Box 20"/>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9  Indicate how to present and analyze non-current liabilities.</a:t>
            </a:r>
          </a:p>
        </p:txBody>
      </p:sp>
    </p:spTree>
    <p:extLst>
      <p:ext uri="{BB962C8B-B14F-4D97-AF65-F5344CB8AC3E}">
        <p14:creationId xmlns:p14="http://schemas.microsoft.com/office/powerpoint/2010/main" val="1408044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038600"/>
            <a:ext cx="79248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77827" name="Rectangle 13"/>
          <p:cNvSpPr>
            <a:spLocks noChangeArrowheads="1"/>
          </p:cNvSpPr>
          <p:nvPr/>
        </p:nvSpPr>
        <p:spPr bwMode="auto">
          <a:xfrm>
            <a:off x="685800" y="1447800"/>
            <a:ext cx="80010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algn="l">
              <a:lnSpc>
                <a:spcPct val="130000"/>
              </a:lnSpc>
              <a:spcBef>
                <a:spcPct val="35000"/>
              </a:spcBef>
              <a:buSzPct val="80000"/>
            </a:pPr>
            <a:r>
              <a:rPr lang="en-US" sz="2100">
                <a:solidFill>
                  <a:srgbClr val="800000"/>
                </a:solidFill>
                <a:latin typeface="Arial" charset="0"/>
              </a:rPr>
              <a:t>Illustration:</a:t>
            </a:r>
            <a:r>
              <a:rPr lang="en-US" sz="2100" b="0">
                <a:latin typeface="Arial" charset="0"/>
              </a:rPr>
              <a:t>  Novartis has total liabilities of $27,862 million, total assets of $78,299 million, interest expense of $290 million, income taxes of $1,336 million, and net income of $8,233 million. We compute Novartis’s debt to total assets and times interest earned ratios as shown</a:t>
            </a:r>
          </a:p>
        </p:txBody>
      </p:sp>
      <p:sp>
        <p:nvSpPr>
          <p:cNvPr id="77828" name="Text Box 15"/>
          <p:cNvSpPr txBox="1">
            <a:spLocks noChangeArrowheads="1"/>
          </p:cNvSpPr>
          <p:nvPr/>
        </p:nvSpPr>
        <p:spPr bwMode="auto">
          <a:xfrm>
            <a:off x="7215188" y="3733800"/>
            <a:ext cx="13954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r>
              <a:rPr lang="en-US" sz="1200">
                <a:solidFill>
                  <a:srgbClr val="CC0000"/>
                </a:solidFill>
                <a:latin typeface="Arial" charset="0"/>
              </a:rPr>
              <a:t>Illustration 14-28</a:t>
            </a:r>
          </a:p>
        </p:txBody>
      </p:sp>
      <p:sp>
        <p:nvSpPr>
          <p:cNvPr id="1336336" name="Rectangle 16"/>
          <p:cNvSpPr>
            <a:spLocks noChangeArrowheads="1"/>
          </p:cNvSpPr>
          <p:nvPr/>
        </p:nvSpPr>
        <p:spPr bwMode="auto">
          <a:xfrm>
            <a:off x="3886200" y="4191000"/>
            <a:ext cx="914400" cy="3048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36337" name="Rectangle 17"/>
          <p:cNvSpPr>
            <a:spLocks noChangeArrowheads="1"/>
          </p:cNvSpPr>
          <p:nvPr/>
        </p:nvSpPr>
        <p:spPr bwMode="auto">
          <a:xfrm>
            <a:off x="3886200" y="4572000"/>
            <a:ext cx="914400" cy="3048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36338" name="Rectangle 18"/>
          <p:cNvSpPr>
            <a:spLocks noChangeArrowheads="1"/>
          </p:cNvSpPr>
          <p:nvPr/>
        </p:nvSpPr>
        <p:spPr bwMode="auto">
          <a:xfrm>
            <a:off x="5105400" y="4419600"/>
            <a:ext cx="914400" cy="3048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36339" name="Rectangle 19"/>
          <p:cNvSpPr>
            <a:spLocks noChangeArrowheads="1"/>
          </p:cNvSpPr>
          <p:nvPr/>
        </p:nvSpPr>
        <p:spPr bwMode="auto">
          <a:xfrm>
            <a:off x="3886200" y="4953000"/>
            <a:ext cx="914400" cy="3048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36340" name="Rectangle 20"/>
          <p:cNvSpPr>
            <a:spLocks noChangeArrowheads="1"/>
          </p:cNvSpPr>
          <p:nvPr/>
        </p:nvSpPr>
        <p:spPr bwMode="auto">
          <a:xfrm>
            <a:off x="5029200" y="4953000"/>
            <a:ext cx="838200" cy="3048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36341" name="Rectangle 21"/>
          <p:cNvSpPr>
            <a:spLocks noChangeArrowheads="1"/>
          </p:cNvSpPr>
          <p:nvPr/>
        </p:nvSpPr>
        <p:spPr bwMode="auto">
          <a:xfrm>
            <a:off x="6172200" y="4953000"/>
            <a:ext cx="609600" cy="3048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36342" name="Rectangle 22"/>
          <p:cNvSpPr>
            <a:spLocks noChangeArrowheads="1"/>
          </p:cNvSpPr>
          <p:nvPr/>
        </p:nvSpPr>
        <p:spPr bwMode="auto">
          <a:xfrm>
            <a:off x="4953000" y="5410200"/>
            <a:ext cx="762000" cy="3048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36343" name="Rectangle 23"/>
          <p:cNvSpPr>
            <a:spLocks noChangeArrowheads="1"/>
          </p:cNvSpPr>
          <p:nvPr/>
        </p:nvSpPr>
        <p:spPr bwMode="auto">
          <a:xfrm>
            <a:off x="7086600" y="5181600"/>
            <a:ext cx="1066800" cy="304800"/>
          </a:xfrm>
          <a:prstGeom prst="rect">
            <a:avLst/>
          </a:prstGeom>
          <a:solidFill>
            <a:schemeClr val="bg1"/>
          </a:solidFill>
          <a:ln w="19050" cap="sq">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36346" name="Rectangle 26"/>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Presentation and Analysis</a:t>
            </a:r>
          </a:p>
        </p:txBody>
      </p:sp>
      <p:sp>
        <p:nvSpPr>
          <p:cNvPr id="77838" name="Text Box 27"/>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9  Indicate how to present and analyze non-current liabilities.</a:t>
            </a:r>
          </a:p>
        </p:txBody>
      </p:sp>
    </p:spTree>
    <p:extLst>
      <p:ext uri="{BB962C8B-B14F-4D97-AF65-F5344CB8AC3E}">
        <p14:creationId xmlns:p14="http://schemas.microsoft.com/office/powerpoint/2010/main" val="354195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336336"/>
                                        </p:tgtEl>
                                      </p:cBhvr>
                                    </p:animEffect>
                                    <p:set>
                                      <p:cBhvr>
                                        <p:cTn id="7" dur="1" fill="hold">
                                          <p:stCondLst>
                                            <p:cond delay="499"/>
                                          </p:stCondLst>
                                        </p:cTn>
                                        <p:tgtEl>
                                          <p:spTgt spid="133633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336337"/>
                                        </p:tgtEl>
                                      </p:cBhvr>
                                    </p:animEffect>
                                    <p:set>
                                      <p:cBhvr>
                                        <p:cTn id="12" dur="1" fill="hold">
                                          <p:stCondLst>
                                            <p:cond delay="499"/>
                                          </p:stCondLst>
                                        </p:cTn>
                                        <p:tgtEl>
                                          <p:spTgt spid="133633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336338"/>
                                        </p:tgtEl>
                                      </p:cBhvr>
                                    </p:animEffect>
                                    <p:set>
                                      <p:cBhvr>
                                        <p:cTn id="17" dur="1" fill="hold">
                                          <p:stCondLst>
                                            <p:cond delay="499"/>
                                          </p:stCondLst>
                                        </p:cTn>
                                        <p:tgtEl>
                                          <p:spTgt spid="133633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336339"/>
                                        </p:tgtEl>
                                      </p:cBhvr>
                                    </p:animEffect>
                                    <p:set>
                                      <p:cBhvr>
                                        <p:cTn id="22" dur="1" fill="hold">
                                          <p:stCondLst>
                                            <p:cond delay="499"/>
                                          </p:stCondLst>
                                        </p:cTn>
                                        <p:tgtEl>
                                          <p:spTgt spid="133633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1336340"/>
                                        </p:tgtEl>
                                      </p:cBhvr>
                                    </p:animEffect>
                                    <p:set>
                                      <p:cBhvr>
                                        <p:cTn id="27" dur="1" fill="hold">
                                          <p:stCondLst>
                                            <p:cond delay="499"/>
                                          </p:stCondLst>
                                        </p:cTn>
                                        <p:tgtEl>
                                          <p:spTgt spid="133634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1336341"/>
                                        </p:tgtEl>
                                      </p:cBhvr>
                                    </p:animEffect>
                                    <p:set>
                                      <p:cBhvr>
                                        <p:cTn id="32" dur="1" fill="hold">
                                          <p:stCondLst>
                                            <p:cond delay="499"/>
                                          </p:stCondLst>
                                        </p:cTn>
                                        <p:tgtEl>
                                          <p:spTgt spid="1336341"/>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1336342"/>
                                        </p:tgtEl>
                                      </p:cBhvr>
                                    </p:animEffect>
                                    <p:set>
                                      <p:cBhvr>
                                        <p:cTn id="37" dur="1" fill="hold">
                                          <p:stCondLst>
                                            <p:cond delay="499"/>
                                          </p:stCondLst>
                                        </p:cTn>
                                        <p:tgtEl>
                                          <p:spTgt spid="1336342"/>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1336343"/>
                                        </p:tgtEl>
                                      </p:cBhvr>
                                    </p:animEffect>
                                    <p:set>
                                      <p:cBhvr>
                                        <p:cTn id="42" dur="1" fill="hold">
                                          <p:stCondLst>
                                            <p:cond delay="499"/>
                                          </p:stCondLst>
                                        </p:cTn>
                                        <p:tgtEl>
                                          <p:spTgt spid="13363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336" grpId="0" animBg="1"/>
      <p:bldP spid="1336337" grpId="0" animBg="1"/>
      <p:bldP spid="1336338" grpId="0" animBg="1"/>
      <p:bldP spid="1336339" grpId="0" animBg="1"/>
      <p:bldP spid="1336340" grpId="0" animBg="1"/>
      <p:bldP spid="1336341" grpId="0" animBg="1"/>
      <p:bldP spid="1336342" grpId="0" animBg="1"/>
      <p:bldP spid="133634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1534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78851" name="Rectangle 3"/>
          <p:cNvSpPr>
            <a:spLocks noChangeArrowheads="1"/>
          </p:cNvSpPr>
          <p:nvPr/>
        </p:nvSpPr>
        <p:spPr bwMode="auto">
          <a:xfrm>
            <a:off x="533400" y="2971800"/>
            <a:ext cx="815340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685800" lvl="1" indent="-457200" algn="l">
              <a:lnSpc>
                <a:spcPct val="110000"/>
              </a:lnSpc>
              <a:spcBef>
                <a:spcPct val="35000"/>
              </a:spcBef>
              <a:buClr>
                <a:srgbClr val="800000"/>
              </a:buClr>
              <a:buSzPct val="80000"/>
              <a:buFont typeface="Arial" charset="0"/>
              <a:buChar char="►"/>
            </a:pPr>
            <a:r>
              <a:rPr lang="en-US" b="0">
                <a:latin typeface="Arial" charset="0"/>
              </a:rPr>
              <a:t>IFRS requires that the current portion of long-term debt be classified as current unless an agreement to refinance on a long-term basis is completed before the reporting date. U.S. GAAP requires companies to classify such a refinancing as current unless it is completed before the financial statements are issued. </a:t>
            </a:r>
          </a:p>
          <a:p>
            <a:pPr marL="685800" lvl="1" indent="-457200" algn="l">
              <a:lnSpc>
                <a:spcPct val="110000"/>
              </a:lnSpc>
              <a:spcBef>
                <a:spcPct val="35000"/>
              </a:spcBef>
              <a:buClr>
                <a:srgbClr val="800000"/>
              </a:buClr>
              <a:buSzPct val="80000"/>
              <a:buFont typeface="Arial" charset="0"/>
              <a:buChar char="►"/>
            </a:pPr>
            <a:r>
              <a:rPr lang="en-US" b="0">
                <a:latin typeface="Arial" charset="0"/>
              </a:rPr>
              <a:t>Both IFRS and U.S. GAAP require the best estimate of a probable loss. Under IFRS, if a range of estimates is predicted and no amount in the range is more likely than any other amount in the range, the “mid-point” of the range is used to measure the liability. In U.S. GAAP, the minimum amount in a range is used.</a:t>
            </a:r>
          </a:p>
        </p:txBody>
      </p:sp>
      <p:pic>
        <p:nvPicPr>
          <p:cNvPr id="788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362200"/>
            <a:ext cx="25241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Tree>
    <p:extLst>
      <p:ext uri="{BB962C8B-B14F-4D97-AF65-F5344CB8AC3E}">
        <p14:creationId xmlns:p14="http://schemas.microsoft.com/office/powerpoint/2010/main" val="3523239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ChangeArrowheads="1"/>
          </p:cNvSpPr>
          <p:nvPr/>
        </p:nvSpPr>
        <p:spPr bwMode="auto">
          <a:xfrm>
            <a:off x="533400" y="1112838"/>
            <a:ext cx="81534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marL="685800" lvl="1" indent="-457200" algn="l">
              <a:lnSpc>
                <a:spcPct val="110000"/>
              </a:lnSpc>
              <a:spcBef>
                <a:spcPct val="35000"/>
              </a:spcBef>
              <a:buClr>
                <a:srgbClr val="800000"/>
              </a:buClr>
              <a:buSzPct val="80000"/>
              <a:buFont typeface="Arial" charset="0"/>
              <a:buChar char="►"/>
            </a:pPr>
            <a:r>
              <a:rPr lang="en-US" b="0">
                <a:latin typeface="Arial" charset="0"/>
              </a:rPr>
              <a:t>U.S. GAAP uses the term contingency in a different way than IFRS. A contingency under U.S. GAAP may be reported as a liability under certain situations. IFRS does not permit a contingency to be recorded as a liability. </a:t>
            </a:r>
          </a:p>
          <a:p>
            <a:pPr marL="685800" lvl="1" indent="-457200" algn="l">
              <a:lnSpc>
                <a:spcPct val="110000"/>
              </a:lnSpc>
              <a:spcBef>
                <a:spcPct val="35000"/>
              </a:spcBef>
              <a:buClr>
                <a:srgbClr val="800000"/>
              </a:buClr>
              <a:buSzPct val="80000"/>
              <a:buFont typeface="Arial" charset="0"/>
              <a:buChar char="►"/>
            </a:pPr>
            <a:r>
              <a:rPr lang="en-US" b="0">
                <a:latin typeface="Arial" charset="0"/>
              </a:rPr>
              <a:t>IFRS uses the term provisions to discuss various liability items that have some uncertainty related to timing or amount. U.S. GAAP generally uses a term like estimated liabilities to refer to provisions.</a:t>
            </a:r>
          </a:p>
          <a:p>
            <a:pPr marL="685800" lvl="1" indent="-457200" algn="l">
              <a:lnSpc>
                <a:spcPct val="110000"/>
              </a:lnSpc>
              <a:spcBef>
                <a:spcPct val="35000"/>
              </a:spcBef>
              <a:buClr>
                <a:srgbClr val="800000"/>
              </a:buClr>
              <a:buSzPct val="80000"/>
              <a:buFont typeface="Arial" charset="0"/>
              <a:buChar char="►"/>
            </a:pPr>
            <a:r>
              <a:rPr lang="en-US" b="0">
                <a:latin typeface="Arial" charset="0"/>
              </a:rPr>
              <a:t>Both IFRS and U.S. GAAP prohibit the recognition of liabilities for future losses. In general, restructuring costs are recognized earlier under IFRS.</a:t>
            </a:r>
          </a:p>
          <a:p>
            <a:pPr marL="685800" lvl="1" indent="-457200" algn="l">
              <a:lnSpc>
                <a:spcPct val="110000"/>
              </a:lnSpc>
              <a:spcBef>
                <a:spcPct val="35000"/>
              </a:spcBef>
              <a:buClr>
                <a:srgbClr val="800000"/>
              </a:buClr>
              <a:buSzPct val="80000"/>
              <a:buFont typeface="Arial" charset="0"/>
              <a:buChar char="►"/>
            </a:pPr>
            <a:r>
              <a:rPr lang="en-US" b="0">
                <a:latin typeface="Arial" charset="0"/>
              </a:rPr>
              <a:t>IFRS and U.S. GAAP are similar in the treatment of environmental liabilities However, the recognition criteria for environmental liabilities are more stringent under U.S. GAAP: Environmental liabilities are not recognized unless there is a present legal obligation and the fair value of the obligation can be reasonably estimated.</a:t>
            </a:r>
          </a:p>
        </p:txBody>
      </p:sp>
      <p:pic>
        <p:nvPicPr>
          <p:cNvPr id="798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03238"/>
            <a:ext cx="252412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Tree>
    <p:extLst>
      <p:ext uri="{BB962C8B-B14F-4D97-AF65-F5344CB8AC3E}">
        <p14:creationId xmlns:p14="http://schemas.microsoft.com/office/powerpoint/2010/main" val="2677492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533400" y="1112838"/>
            <a:ext cx="8153400"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Lst>
        </p:spPr>
        <p:txBody>
          <a:bodyPr>
            <a:spAutoFit/>
          </a:bodyPr>
          <a:lstStyle/>
          <a:p>
            <a:pPr marL="685800" lvl="1" indent="-457200" algn="l">
              <a:lnSpc>
                <a:spcPct val="110000"/>
              </a:lnSpc>
              <a:spcBef>
                <a:spcPct val="35000"/>
              </a:spcBef>
              <a:buClr>
                <a:srgbClr val="800000"/>
              </a:buClr>
              <a:buSzPct val="80000"/>
              <a:buFont typeface="Arial" charset="0"/>
              <a:buChar char="►"/>
            </a:pPr>
            <a:r>
              <a:rPr lang="en-US" b="0"/>
              <a:t>IFRS requires that debt issue costs are recorded as reductions in the carrying amount of the debt. Under U.S. GAAP, companies record these costs in a bond issuance cost account and amortize these costs over the life of the bonds.</a:t>
            </a:r>
          </a:p>
          <a:p>
            <a:pPr marL="685800" lvl="1" indent="-457200" algn="l">
              <a:lnSpc>
                <a:spcPct val="110000"/>
              </a:lnSpc>
              <a:spcBef>
                <a:spcPct val="35000"/>
              </a:spcBef>
              <a:buClr>
                <a:srgbClr val="800000"/>
              </a:buClr>
              <a:buSzPct val="80000"/>
              <a:buFont typeface="Arial" charset="0"/>
              <a:buChar char="►"/>
            </a:pPr>
            <a:r>
              <a:rPr lang="en-US" b="0"/>
              <a:t>U.S. GAAP uses the term troubled debt restructurings and develops recognition rules related to this category. IFRS generally assumes that all restructurings should be considered extinguishments of debt.</a:t>
            </a:r>
          </a:p>
        </p:txBody>
      </p:sp>
      <p:pic>
        <p:nvPicPr>
          <p:cNvPr id="808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03238"/>
            <a:ext cx="252412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Tree>
    <p:extLst>
      <p:ext uri="{BB962C8B-B14F-4D97-AF65-F5344CB8AC3E}">
        <p14:creationId xmlns:p14="http://schemas.microsoft.com/office/powerpoint/2010/main" val="15965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838200" y="1447800"/>
            <a:ext cx="77724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lnSpc>
                <a:spcPct val="130000"/>
              </a:lnSpc>
            </a:pPr>
            <a:r>
              <a:rPr lang="en-US" altLang="en-US" sz="2000" b="0">
                <a:solidFill>
                  <a:schemeClr val="tx1"/>
                </a:solidFill>
                <a:latin typeface="Arial" charset="0"/>
              </a:rPr>
              <a:t>Copyright © 2011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188420"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Copyright</a:t>
            </a:r>
          </a:p>
        </p:txBody>
      </p:sp>
    </p:spTree>
    <p:extLst>
      <p:ext uri="{BB962C8B-B14F-4D97-AF65-F5344CB8AC3E}">
        <p14:creationId xmlns:p14="http://schemas.microsoft.com/office/powerpoint/2010/main" val="3010630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Issuing Bonds</a:t>
            </a:r>
          </a:p>
        </p:txBody>
      </p:sp>
      <p:sp>
        <p:nvSpPr>
          <p:cNvPr id="14339" name="Text Box 4"/>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the formal procedures associated with issuing long-term debt.</a:t>
            </a:r>
          </a:p>
        </p:txBody>
      </p:sp>
      <p:sp>
        <p:nvSpPr>
          <p:cNvPr id="14340" name="Text Box 5"/>
          <p:cNvSpPr txBox="1">
            <a:spLocks noChangeArrowheads="1"/>
          </p:cNvSpPr>
          <p:nvPr/>
        </p:nvSpPr>
        <p:spPr bwMode="auto">
          <a:xfrm>
            <a:off x="685800" y="1371600"/>
            <a:ext cx="800100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b="1">
                <a:solidFill>
                  <a:schemeClr val="folHlink"/>
                </a:solidFill>
                <a:latin typeface="Comic Sans MS" pitchFamily="66" charset="0"/>
              </a:defRPr>
            </a:lvl1pPr>
            <a:lvl2pPr marL="1081088" indent="-509588">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30000"/>
              </a:lnSpc>
              <a:spcBef>
                <a:spcPct val="10000"/>
              </a:spcBef>
              <a:spcAft>
                <a:spcPct val="20000"/>
              </a:spcAft>
              <a:buClr>
                <a:srgbClr val="800000"/>
              </a:buClr>
              <a:buSzPct val="80000"/>
              <a:buFont typeface="Wingdings" pitchFamily="2" charset="2"/>
              <a:buChar char="u"/>
            </a:pPr>
            <a:r>
              <a:rPr lang="en-US" sz="2100" b="0">
                <a:solidFill>
                  <a:srgbClr val="000000"/>
                </a:solidFill>
                <a:latin typeface="Arial" charset="0"/>
              </a:rPr>
              <a:t>Bond contract known as a </a:t>
            </a:r>
            <a:r>
              <a:rPr lang="en-US" sz="2100">
                <a:solidFill>
                  <a:srgbClr val="800000"/>
                </a:solidFill>
                <a:latin typeface="Arial" charset="0"/>
              </a:rPr>
              <a:t>bond indenture</a:t>
            </a:r>
            <a:r>
              <a:rPr lang="en-US" sz="2100" b="0">
                <a:solidFill>
                  <a:schemeClr val="tx1"/>
                </a:solidFill>
                <a:latin typeface="Arial" charset="0"/>
              </a:rPr>
              <a:t>.</a:t>
            </a:r>
          </a:p>
          <a:p>
            <a:pPr algn="l">
              <a:lnSpc>
                <a:spcPct val="130000"/>
              </a:lnSpc>
              <a:spcBef>
                <a:spcPct val="10000"/>
              </a:spcBef>
              <a:spcAft>
                <a:spcPct val="20000"/>
              </a:spcAft>
              <a:buClr>
                <a:srgbClr val="800000"/>
              </a:buClr>
              <a:buSzPct val="80000"/>
              <a:buFont typeface="Wingdings" pitchFamily="2" charset="2"/>
              <a:buChar char="u"/>
            </a:pPr>
            <a:r>
              <a:rPr lang="en-US" sz="2100" b="0">
                <a:solidFill>
                  <a:schemeClr val="tx1"/>
                </a:solidFill>
                <a:latin typeface="Arial" charset="0"/>
              </a:rPr>
              <a:t>Represents a promise to pay: </a:t>
            </a:r>
          </a:p>
          <a:p>
            <a:pPr lvl="1" algn="l">
              <a:lnSpc>
                <a:spcPct val="130000"/>
              </a:lnSpc>
              <a:spcBef>
                <a:spcPct val="10000"/>
              </a:spcBef>
              <a:spcAft>
                <a:spcPct val="20000"/>
              </a:spcAft>
              <a:buClr>
                <a:srgbClr val="800000"/>
              </a:buClr>
              <a:buFont typeface="Wingdings" pitchFamily="2" charset="2"/>
              <a:buAutoNum type="arabicParenBoth"/>
            </a:pPr>
            <a:r>
              <a:rPr lang="en-US" sz="2100" b="0">
                <a:solidFill>
                  <a:schemeClr val="tx1"/>
                </a:solidFill>
                <a:latin typeface="Arial" charset="0"/>
              </a:rPr>
              <a:t>sum of money at designated maturity date, plus</a:t>
            </a:r>
          </a:p>
          <a:p>
            <a:pPr lvl="1" algn="l">
              <a:lnSpc>
                <a:spcPct val="130000"/>
              </a:lnSpc>
              <a:spcBef>
                <a:spcPct val="10000"/>
              </a:spcBef>
              <a:spcAft>
                <a:spcPct val="20000"/>
              </a:spcAft>
              <a:buClr>
                <a:srgbClr val="800000"/>
              </a:buClr>
              <a:buFont typeface="Wingdings" pitchFamily="2" charset="2"/>
              <a:buAutoNum type="arabicParenBoth"/>
            </a:pPr>
            <a:r>
              <a:rPr lang="en-US" sz="2100" b="0">
                <a:solidFill>
                  <a:schemeClr val="tx1"/>
                </a:solidFill>
                <a:latin typeface="Arial" charset="0"/>
              </a:rPr>
              <a:t>periodic interest at a specified rate on the maturity amount (face value).</a:t>
            </a:r>
          </a:p>
          <a:p>
            <a:pPr algn="l">
              <a:lnSpc>
                <a:spcPct val="130000"/>
              </a:lnSpc>
              <a:spcBef>
                <a:spcPct val="10000"/>
              </a:spcBef>
              <a:spcAft>
                <a:spcPct val="20000"/>
              </a:spcAft>
              <a:buClr>
                <a:srgbClr val="800000"/>
              </a:buClr>
              <a:buSzPct val="80000"/>
              <a:buFont typeface="Wingdings" pitchFamily="2" charset="2"/>
              <a:buChar char="u"/>
            </a:pPr>
            <a:r>
              <a:rPr lang="en-US" sz="2100" b="0">
                <a:solidFill>
                  <a:schemeClr val="tx1"/>
                </a:solidFill>
                <a:latin typeface="Arial" charset="0"/>
              </a:rPr>
              <a:t>Paper certificate, typically a $1,000 face value. </a:t>
            </a:r>
          </a:p>
          <a:p>
            <a:pPr algn="l">
              <a:lnSpc>
                <a:spcPct val="130000"/>
              </a:lnSpc>
              <a:spcBef>
                <a:spcPct val="10000"/>
              </a:spcBef>
              <a:spcAft>
                <a:spcPct val="20000"/>
              </a:spcAft>
              <a:buClr>
                <a:srgbClr val="800000"/>
              </a:buClr>
              <a:buSzPct val="80000"/>
              <a:buFont typeface="Wingdings" pitchFamily="2" charset="2"/>
              <a:buChar char="u"/>
            </a:pPr>
            <a:r>
              <a:rPr lang="en-US" sz="2100" b="0">
                <a:solidFill>
                  <a:schemeClr val="tx1"/>
                </a:solidFill>
                <a:latin typeface="Arial" charset="0"/>
              </a:rPr>
              <a:t>Interest payments usually made semiannually. </a:t>
            </a:r>
          </a:p>
          <a:p>
            <a:pPr algn="l">
              <a:lnSpc>
                <a:spcPct val="130000"/>
              </a:lnSpc>
              <a:spcBef>
                <a:spcPct val="10000"/>
              </a:spcBef>
              <a:spcAft>
                <a:spcPct val="20000"/>
              </a:spcAft>
              <a:buClr>
                <a:srgbClr val="800000"/>
              </a:buClr>
              <a:buSzPct val="80000"/>
              <a:buFont typeface="Wingdings" pitchFamily="2" charset="2"/>
              <a:buChar char="u"/>
            </a:pPr>
            <a:r>
              <a:rPr lang="en-US" sz="2100" b="0">
                <a:solidFill>
                  <a:schemeClr val="tx1"/>
                </a:solidFill>
                <a:latin typeface="Arial" charset="0"/>
              </a:rPr>
              <a:t>Used when the amount of capital needed is too large for one lender to supply.</a:t>
            </a:r>
          </a:p>
        </p:txBody>
      </p:sp>
    </p:spTree>
    <p:extLst>
      <p:ext uri="{BB962C8B-B14F-4D97-AF65-F5344CB8AC3E}">
        <p14:creationId xmlns:p14="http://schemas.microsoft.com/office/powerpoint/2010/main" val="31255322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Types and Ratings of Bonds</a:t>
            </a:r>
          </a:p>
        </p:txBody>
      </p:sp>
      <p:sp>
        <p:nvSpPr>
          <p:cNvPr id="15363" name="Text Box 3"/>
          <p:cNvSpPr txBox="1">
            <a:spLocks noChangeArrowheads="1"/>
          </p:cNvSpPr>
          <p:nvPr/>
        </p:nvSpPr>
        <p:spPr bwMode="auto">
          <a:xfrm>
            <a:off x="1066800" y="6369050"/>
            <a:ext cx="79248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2  Identify various types of bond issues.</a:t>
            </a:r>
          </a:p>
        </p:txBody>
      </p:sp>
      <p:sp>
        <p:nvSpPr>
          <p:cNvPr id="15364" name="Text Box 4"/>
          <p:cNvSpPr txBox="1">
            <a:spLocks noChangeArrowheads="1"/>
          </p:cNvSpPr>
          <p:nvPr/>
        </p:nvSpPr>
        <p:spPr bwMode="auto">
          <a:xfrm>
            <a:off x="685800" y="1473200"/>
            <a:ext cx="82296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b="1">
                <a:solidFill>
                  <a:schemeClr val="folHlink"/>
                </a:solidFill>
                <a:latin typeface="Comic Sans MS" pitchFamily="66" charset="0"/>
              </a:defRPr>
            </a:lvl1pPr>
            <a:lvl2pPr marL="74295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60000"/>
              </a:spcBef>
              <a:spcAft>
                <a:spcPct val="20000"/>
              </a:spcAft>
              <a:buClr>
                <a:srgbClr val="800000"/>
              </a:buClr>
              <a:buSzPct val="80000"/>
              <a:buFont typeface="Wingdings" pitchFamily="2" charset="2"/>
              <a:buNone/>
            </a:pPr>
            <a:r>
              <a:rPr lang="en-US" sz="2400">
                <a:solidFill>
                  <a:srgbClr val="800000"/>
                </a:solidFill>
                <a:latin typeface="Arial" charset="0"/>
              </a:rPr>
              <a:t>Common types</a:t>
            </a:r>
            <a:r>
              <a:rPr lang="en-US" sz="2400" b="0">
                <a:solidFill>
                  <a:schemeClr val="tx1"/>
                </a:solidFill>
                <a:latin typeface="Arial" charset="0"/>
              </a:rPr>
              <a:t> found in practice:</a:t>
            </a:r>
          </a:p>
          <a:p>
            <a:pPr lvl="1" algn="l">
              <a:spcBef>
                <a:spcPct val="60000"/>
              </a:spcBef>
              <a:spcAft>
                <a:spcPct val="20000"/>
              </a:spcAft>
              <a:buClr>
                <a:srgbClr val="800000"/>
              </a:buClr>
              <a:buSzPct val="80000"/>
              <a:buFont typeface="Wingdings" pitchFamily="2" charset="2"/>
              <a:buChar char="u"/>
            </a:pPr>
            <a:r>
              <a:rPr lang="en-US" sz="2200" b="0">
                <a:solidFill>
                  <a:schemeClr val="tx1"/>
                </a:solidFill>
                <a:latin typeface="Arial" charset="0"/>
              </a:rPr>
              <a:t>Secured and Unsecured (debenture) bonds.</a:t>
            </a:r>
          </a:p>
          <a:p>
            <a:pPr lvl="1" algn="l">
              <a:spcBef>
                <a:spcPct val="60000"/>
              </a:spcBef>
              <a:spcAft>
                <a:spcPct val="20000"/>
              </a:spcAft>
              <a:buClr>
                <a:srgbClr val="800000"/>
              </a:buClr>
              <a:buSzPct val="80000"/>
              <a:buFont typeface="Wingdings" pitchFamily="2" charset="2"/>
              <a:buChar char="u"/>
            </a:pPr>
            <a:r>
              <a:rPr lang="en-US" sz="2200" b="0">
                <a:solidFill>
                  <a:schemeClr val="tx1"/>
                </a:solidFill>
                <a:latin typeface="Arial" charset="0"/>
              </a:rPr>
              <a:t>Term, Serial, and Callable bonds.</a:t>
            </a:r>
          </a:p>
          <a:p>
            <a:pPr lvl="1" algn="l">
              <a:spcBef>
                <a:spcPct val="60000"/>
              </a:spcBef>
              <a:spcAft>
                <a:spcPct val="20000"/>
              </a:spcAft>
              <a:buClr>
                <a:srgbClr val="800000"/>
              </a:buClr>
              <a:buSzPct val="80000"/>
              <a:buFont typeface="Wingdings" pitchFamily="2" charset="2"/>
              <a:buChar char="u"/>
            </a:pPr>
            <a:r>
              <a:rPr lang="en-US" sz="2200" b="0">
                <a:solidFill>
                  <a:schemeClr val="tx1"/>
                </a:solidFill>
                <a:latin typeface="Arial" charset="0"/>
              </a:rPr>
              <a:t>Convertible, Commodity-Backed, Deep-Discount bonds.</a:t>
            </a:r>
          </a:p>
          <a:p>
            <a:pPr lvl="1" algn="l">
              <a:spcBef>
                <a:spcPct val="60000"/>
              </a:spcBef>
              <a:spcAft>
                <a:spcPct val="20000"/>
              </a:spcAft>
              <a:buClr>
                <a:srgbClr val="800000"/>
              </a:buClr>
              <a:buSzPct val="80000"/>
              <a:buFont typeface="Wingdings" pitchFamily="2" charset="2"/>
              <a:buChar char="u"/>
            </a:pPr>
            <a:r>
              <a:rPr lang="en-US" sz="2200" b="0">
                <a:solidFill>
                  <a:schemeClr val="tx1"/>
                </a:solidFill>
                <a:latin typeface="Arial" charset="0"/>
              </a:rPr>
              <a:t>Registered and Bearer (Coupon) bonds.</a:t>
            </a:r>
          </a:p>
          <a:p>
            <a:pPr lvl="1" algn="l">
              <a:spcBef>
                <a:spcPct val="60000"/>
              </a:spcBef>
              <a:spcAft>
                <a:spcPct val="20000"/>
              </a:spcAft>
              <a:buClr>
                <a:srgbClr val="800000"/>
              </a:buClr>
              <a:buSzPct val="80000"/>
              <a:buFont typeface="Wingdings" pitchFamily="2" charset="2"/>
              <a:buChar char="u"/>
            </a:pPr>
            <a:r>
              <a:rPr lang="en-US" sz="2200" b="0">
                <a:solidFill>
                  <a:schemeClr val="tx1"/>
                </a:solidFill>
                <a:latin typeface="Arial" charset="0"/>
              </a:rPr>
              <a:t>Income and Revenue bonds.</a:t>
            </a:r>
          </a:p>
        </p:txBody>
      </p:sp>
    </p:spTree>
    <p:extLst>
      <p:ext uri="{BB962C8B-B14F-4D97-AF65-F5344CB8AC3E}">
        <p14:creationId xmlns:p14="http://schemas.microsoft.com/office/powerpoint/2010/main" val="21094164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4460</Words>
  <Application>Microsoft Office PowerPoint</Application>
  <PresentationFormat>On-screen Show (4:3)</PresentationFormat>
  <Paragraphs>490</Paragraphs>
  <Slides>77</Slides>
  <Notes>75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0" baseType="lpstr">
      <vt:lpstr>Office Theme</vt:lpstr>
      <vt:lpstr>Slide</vt:lpstr>
      <vt:lpstr>Worksheet</vt:lpstr>
      <vt:lpstr>NON-CURRENT LIABILITIES</vt:lpstr>
      <vt:lpstr>KEMAMPUAN AKHIR YANG DIHARAPKAN</vt:lpstr>
      <vt:lpstr>PowerPoint Presentation</vt:lpstr>
      <vt:lpstr>PowerPoint Presentation</vt:lpstr>
      <vt:lpstr>Learning Objectives</vt:lpstr>
      <vt:lpstr>PowerPoint Presentation</vt:lpstr>
      <vt:lpstr>Bonds Payable</vt:lpstr>
      <vt:lpstr>Issuing Bonds</vt:lpstr>
      <vt:lpstr>Types and Ratings of Bonds</vt:lpstr>
      <vt:lpstr>Types and Ratings of Bonds</vt:lpstr>
      <vt:lpstr>Valuation of Bonds Payable</vt:lpstr>
      <vt:lpstr>Valuation of Bonds Payable</vt:lpstr>
      <vt:lpstr>Valuation of Bonds Payable</vt:lpstr>
      <vt:lpstr>Valuation of Bonds Payable</vt:lpstr>
      <vt:lpstr>Valuation of Bonds Payable</vt:lpstr>
      <vt:lpstr>Bonds Issued at Par</vt:lpstr>
      <vt:lpstr>Bonds Issued at Par</vt:lpstr>
      <vt:lpstr>Bonds Issued at Par</vt:lpstr>
      <vt:lpstr>Bonds Issued at a Discount</vt:lpstr>
      <vt:lpstr>Bonds Issued at a Discount</vt:lpstr>
      <vt:lpstr>Bonds Issued at a Discount</vt:lpstr>
      <vt:lpstr>Bonds Issued at a Discount</vt:lpstr>
      <vt:lpstr>Effective-Interest Method</vt:lpstr>
      <vt:lpstr>Effective-Interest Method</vt:lpstr>
      <vt:lpstr>Effective-Interest Method</vt:lpstr>
      <vt:lpstr>Effective-Interest Method</vt:lpstr>
      <vt:lpstr>Effective-Interest Method</vt:lpstr>
      <vt:lpstr>Effective-Interest Method</vt:lpstr>
      <vt:lpstr>Effective-Interest Method</vt:lpstr>
      <vt:lpstr>Effective-Interest Method</vt:lpstr>
      <vt:lpstr>Effective-Interest Method</vt:lpstr>
      <vt:lpstr>Effective-Interest Method</vt:lpstr>
      <vt:lpstr>Effective-Interest Method</vt:lpstr>
      <vt:lpstr>Effective-Interest Method</vt:lpstr>
      <vt:lpstr>Effective-Interest Method</vt:lpstr>
      <vt:lpstr>Effective-Interest Method</vt:lpstr>
      <vt:lpstr>Effective-Interest Method</vt:lpstr>
      <vt:lpstr>Effective-Interest Method</vt:lpstr>
      <vt:lpstr>Effective-Interest Method</vt:lpstr>
      <vt:lpstr>Effective-Interest Method</vt:lpstr>
      <vt:lpstr>Effective-Interest Method</vt:lpstr>
      <vt:lpstr>Effective-Interest Method</vt:lpstr>
      <vt:lpstr>Long-Term Notes Payable</vt:lpstr>
      <vt:lpstr>Notes Issued at Face Value</vt:lpstr>
      <vt:lpstr>Notes Not Issued at Face Value</vt:lpstr>
      <vt:lpstr>Zero-Interest-Bearing Notes</vt:lpstr>
      <vt:lpstr>Zero-Interest-Bearing Notes</vt:lpstr>
      <vt:lpstr>Interest-Bearing Notes</vt:lpstr>
      <vt:lpstr>Interest-Bearing Notes</vt:lpstr>
      <vt:lpstr>Special Notes Payable Situations</vt:lpstr>
      <vt:lpstr>Special Notes Payable Situations</vt:lpstr>
      <vt:lpstr>Special Notes Payable Situations</vt:lpstr>
      <vt:lpstr>Special Notes Payable Situations</vt:lpstr>
      <vt:lpstr>Special Notes Payable Situations</vt:lpstr>
      <vt:lpstr>Special Notes Payable Situations</vt:lpstr>
      <vt:lpstr>Mortgage Notes Payable</vt:lpstr>
      <vt:lpstr>Extinguishment of Non-Current Liabilities</vt:lpstr>
      <vt:lpstr>Extinguishment of Debt</vt:lpstr>
      <vt:lpstr>Extinguishment of Debt</vt:lpstr>
      <vt:lpstr>Extinguishment of Non-Current Liabilities</vt:lpstr>
      <vt:lpstr>Extinguishment of Non-Current Liabilities</vt:lpstr>
      <vt:lpstr>Extinguishment of Non-Current Liabilities</vt:lpstr>
      <vt:lpstr>Extinguishment of Non-Current Liabilities</vt:lpstr>
      <vt:lpstr>Extinguishment of Non-Current Liabilities</vt:lpstr>
      <vt:lpstr>Extinguishment of Non-Current Liabilities</vt:lpstr>
      <vt:lpstr>Extinguishment of Non-Current Liabilities</vt:lpstr>
      <vt:lpstr>Fair Value Option</vt:lpstr>
      <vt:lpstr>Fair Value Option</vt:lpstr>
      <vt:lpstr>Off-Balance-Sheet Financing</vt:lpstr>
      <vt:lpstr>Presentation and Analysis</vt:lpstr>
      <vt:lpstr>Presentation and Analysis</vt:lpstr>
      <vt:lpstr>Presentation and Analysis</vt:lpstr>
      <vt:lpstr>Presentation and Analysis</vt:lpstr>
      <vt:lpstr>PowerPoint Presentation</vt:lpstr>
      <vt:lpstr>PowerPoint Presentation</vt:lpstr>
      <vt:lpstr>PowerPoint Presentation</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Yani</cp:lastModifiedBy>
  <cp:revision>48</cp:revision>
  <dcterms:created xsi:type="dcterms:W3CDTF">2017-09-09T11:34:57Z</dcterms:created>
  <dcterms:modified xsi:type="dcterms:W3CDTF">2017-09-18T08:13:28Z</dcterms:modified>
</cp:coreProperties>
</file>