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62" r:id="rId2"/>
    <p:sldId id="356" r:id="rId3"/>
    <p:sldId id="357" r:id="rId4"/>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64244" y="692208"/>
            <a:ext cx="4529513" cy="3415718"/>
          </a:xfrm>
          <a:ln/>
        </p:spPr>
      </p:sp>
      <p:sp>
        <p:nvSpPr>
          <p:cNvPr id="430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64244" y="692208"/>
            <a:ext cx="4529513" cy="3415718"/>
          </a:xfrm>
          <a:ln/>
        </p:spPr>
      </p:sp>
      <p:sp>
        <p:nvSpPr>
          <p:cNvPr id="450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64244" y="692208"/>
            <a:ext cx="4529513" cy="3415718"/>
          </a:xfrm>
          <a:ln/>
        </p:spPr>
      </p:sp>
      <p:sp>
        <p:nvSpPr>
          <p:cNvPr id="460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64244" y="692208"/>
            <a:ext cx="4529513" cy="3415718"/>
          </a:xfrm>
          <a:ln/>
        </p:spPr>
      </p:sp>
      <p:sp>
        <p:nvSpPr>
          <p:cNvPr id="471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64244" y="692208"/>
            <a:ext cx="4529513" cy="3415718"/>
          </a:xfrm>
          <a:ln/>
        </p:spPr>
      </p:sp>
      <p:sp>
        <p:nvSpPr>
          <p:cNvPr id="481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64244" y="692208"/>
            <a:ext cx="4529513" cy="3415718"/>
          </a:xfrm>
          <a:ln/>
        </p:spPr>
      </p:sp>
      <p:sp>
        <p:nvSpPr>
          <p:cNvPr id="4915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64244" y="692208"/>
            <a:ext cx="4529513" cy="3415718"/>
          </a:xfrm>
          <a:ln/>
        </p:spPr>
      </p:sp>
      <p:sp>
        <p:nvSpPr>
          <p:cNvPr id="5017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64244" y="692208"/>
            <a:ext cx="4529513" cy="3415718"/>
          </a:xfrm>
          <a:ln/>
        </p:spPr>
      </p:sp>
      <p:sp>
        <p:nvSpPr>
          <p:cNvPr id="5120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64244" y="692208"/>
            <a:ext cx="4529513" cy="3415718"/>
          </a:xfrm>
          <a:ln/>
        </p:spPr>
      </p:sp>
      <p:sp>
        <p:nvSpPr>
          <p:cNvPr id="522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4244" y="692208"/>
            <a:ext cx="4529513" cy="3415718"/>
          </a:xfrm>
          <a:ln/>
        </p:spPr>
      </p:sp>
      <p:sp>
        <p:nvSpPr>
          <p:cNvPr id="5325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64244" y="692208"/>
            <a:ext cx="4529513" cy="3415718"/>
          </a:xfrm>
          <a:ln/>
        </p:spPr>
      </p:sp>
      <p:sp>
        <p:nvSpPr>
          <p:cNvPr id="5427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64244" y="692208"/>
            <a:ext cx="4529513" cy="3415718"/>
          </a:xfrm>
          <a:ln/>
        </p:spPr>
      </p:sp>
      <p:sp>
        <p:nvSpPr>
          <p:cNvPr id="5529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64244" y="692208"/>
            <a:ext cx="4529513" cy="3415718"/>
          </a:xfrm>
          <a:ln/>
        </p:spPr>
      </p:sp>
      <p:sp>
        <p:nvSpPr>
          <p:cNvPr id="5632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64244" y="692208"/>
            <a:ext cx="4529513" cy="3415718"/>
          </a:xfrm>
          <a:ln/>
        </p:spPr>
      </p:sp>
      <p:sp>
        <p:nvSpPr>
          <p:cNvPr id="5734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Rot="1" noChangeAspect="1" noChangeArrowheads="1" noTextEdit="1"/>
          </p:cNvSpPr>
          <p:nvPr>
            <p:ph type="sldImg"/>
          </p:nvPr>
        </p:nvSpPr>
        <p:spPr>
          <a:xfrm>
            <a:off x="1164244" y="692208"/>
            <a:ext cx="4529513" cy="3415718"/>
          </a:xfrm>
          <a:ln/>
        </p:spPr>
      </p:sp>
      <p:sp>
        <p:nvSpPr>
          <p:cNvPr id="58371" name="Rectangle 1027"/>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64244" y="692208"/>
            <a:ext cx="4529513" cy="3415718"/>
          </a:xfrm>
          <a:ln/>
        </p:spPr>
      </p:sp>
      <p:sp>
        <p:nvSpPr>
          <p:cNvPr id="5939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64244" y="692208"/>
            <a:ext cx="4529513" cy="3415718"/>
          </a:xfrm>
          <a:ln/>
        </p:spPr>
      </p:sp>
      <p:sp>
        <p:nvSpPr>
          <p:cNvPr id="6041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64244" y="692208"/>
            <a:ext cx="4529513" cy="3415718"/>
          </a:xfrm>
          <a:ln/>
        </p:spPr>
      </p:sp>
      <p:sp>
        <p:nvSpPr>
          <p:cNvPr id="6144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64244" y="692208"/>
            <a:ext cx="4529513" cy="3415718"/>
          </a:xfrm>
          <a:ln/>
        </p:spPr>
      </p:sp>
      <p:sp>
        <p:nvSpPr>
          <p:cNvPr id="624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64244" y="692208"/>
            <a:ext cx="4529513" cy="3415718"/>
          </a:xfrm>
          <a:ln/>
        </p:spPr>
      </p:sp>
      <p:sp>
        <p:nvSpPr>
          <p:cNvPr id="3584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64244" y="692208"/>
            <a:ext cx="4529513" cy="3415718"/>
          </a:xfrm>
          <a:ln/>
        </p:spPr>
      </p:sp>
      <p:sp>
        <p:nvSpPr>
          <p:cNvPr id="634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64244" y="692208"/>
            <a:ext cx="4529513" cy="3415718"/>
          </a:xfrm>
          <a:ln/>
        </p:spPr>
      </p:sp>
      <p:sp>
        <p:nvSpPr>
          <p:cNvPr id="645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64244" y="692208"/>
            <a:ext cx="4529513" cy="3415718"/>
          </a:xfrm>
          <a:ln/>
        </p:spPr>
      </p:sp>
      <p:sp>
        <p:nvSpPr>
          <p:cNvPr id="6553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8026" y="687519"/>
            <a:ext cx="4543502" cy="3425094"/>
          </a:xfrm>
          <a:ln cap="flat"/>
        </p:spPr>
      </p:sp>
      <p:sp>
        <p:nvSpPr>
          <p:cNvPr id="67587" name="Rectangle 3"/>
          <p:cNvSpPr>
            <a:spLocks noGrp="1" noChangeArrowheads="1"/>
          </p:cNvSpPr>
          <p:nvPr>
            <p:ph type="body" idx="1"/>
          </p:nvPr>
        </p:nvSpPr>
        <p:spPr>
          <a:xfrm>
            <a:off x="913986" y="4343869"/>
            <a:ext cx="5030029" cy="4114175"/>
          </a:xfrm>
          <a:noFill/>
          <a:ln w="9525"/>
        </p:spPr>
        <p:txBody>
          <a:bodyPr lIns="92063" tIns="46032" rIns="92063" bIns="46032"/>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64244" y="692208"/>
            <a:ext cx="4529513" cy="3415718"/>
          </a:xfrm>
          <a:ln/>
        </p:spPr>
      </p:sp>
      <p:sp>
        <p:nvSpPr>
          <p:cNvPr id="368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64244" y="692208"/>
            <a:ext cx="4529513" cy="3415718"/>
          </a:xfrm>
          <a:ln/>
        </p:spPr>
      </p:sp>
      <p:sp>
        <p:nvSpPr>
          <p:cNvPr id="37891"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65798" y="692208"/>
            <a:ext cx="4531068" cy="3415718"/>
          </a:xfrm>
          <a:ln/>
        </p:spPr>
      </p:sp>
      <p:sp>
        <p:nvSpPr>
          <p:cNvPr id="38915"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098"/>
          <p:cNvSpPr>
            <a:spLocks noGrp="1" noRot="1" noChangeAspect="1" noChangeArrowheads="1" noTextEdit="1"/>
          </p:cNvSpPr>
          <p:nvPr>
            <p:ph type="sldImg"/>
          </p:nvPr>
        </p:nvSpPr>
        <p:spPr>
          <a:xfrm>
            <a:off x="1164244" y="692208"/>
            <a:ext cx="4529513" cy="3415718"/>
          </a:xfrm>
          <a:ln/>
        </p:spPr>
      </p:sp>
      <p:sp>
        <p:nvSpPr>
          <p:cNvPr id="39939" name="Rectangle 4099"/>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64244" y="692208"/>
            <a:ext cx="4529513" cy="3415718"/>
          </a:xfrm>
          <a:ln/>
        </p:spPr>
      </p:sp>
      <p:sp>
        <p:nvSpPr>
          <p:cNvPr id="409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64244" y="692208"/>
            <a:ext cx="4529513" cy="3415718"/>
          </a:xfrm>
          <a:ln/>
        </p:spPr>
      </p:sp>
      <p:sp>
        <p:nvSpPr>
          <p:cNvPr id="419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slide" Target="slide28.xml"/><Relationship Id="rId4" Type="http://schemas.openxmlformats.org/officeDocument/2006/relationships/slide" Target="slide6.xml"/><Relationship Id="rId9" Type="http://schemas.openxmlformats.org/officeDocument/2006/relationships/slide" Target="slide2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defRPr/>
            </a:pPr>
            <a:r>
              <a:rPr lang="en-US" sz="3600" b="1" dirty="0">
                <a:effectLst>
                  <a:outerShdw blurRad="38100" dist="38100" dir="2700000" algn="tl">
                    <a:srgbClr val="000000"/>
                  </a:outerShdw>
                </a:effectLst>
                <a:latin typeface="Arial" charset="0"/>
              </a:rPr>
              <a:t>CONCEPTUAL FRAMEWORK FOR FINANCIAL REPORTING</a:t>
            </a:r>
            <a:endParaRPr lang="en-US" sz="3600" b="1" dirty="0">
              <a:effectLst>
                <a:outerShdw blurRad="38100" dist="38100" dir="2700000" algn="tl">
                  <a:srgbClr val="000000"/>
                </a:outerShdw>
              </a:effectLst>
              <a:latin typeface="Arial" charset="0"/>
            </a:endParaRP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2133600"/>
            <a:ext cx="7315200" cy="549275"/>
          </a:xfrm>
          <a:prstGeom prst="rect">
            <a:avLst/>
          </a:prstGeom>
          <a:noFill/>
          <a:ln w="28575" cap="sq">
            <a:noFill/>
            <a:miter lim="800000"/>
            <a:headEnd type="none" w="sm" len="sm"/>
            <a:tailEnd type="none" w="sm" len="sm"/>
          </a:ln>
        </p:spPr>
        <p:txBody>
          <a:bodyPr>
            <a:spAutoFit/>
          </a:bodyPr>
          <a:lstStyle/>
          <a:p>
            <a:pPr marL="350838" indent="-350838" algn="l">
              <a:lnSpc>
                <a:spcPct val="115000"/>
              </a:lnSpc>
              <a:spcBef>
                <a:spcPct val="30000"/>
              </a:spcBef>
              <a:buSzPct val="80000"/>
            </a:pPr>
            <a:r>
              <a:rPr lang="en-US" sz="2600" b="1">
                <a:latin typeface="Arial" charset="0"/>
              </a:rPr>
              <a:t>Three levels:</a:t>
            </a:r>
            <a:endParaRPr lang="en-US" sz="2600">
              <a:latin typeface="Arial" charset="0"/>
            </a:endParaRPr>
          </a:p>
        </p:txBody>
      </p:sp>
      <p:sp>
        <p:nvSpPr>
          <p:cNvPr id="8195" name="Text Box 3"/>
          <p:cNvSpPr txBox="1">
            <a:spLocks noChangeArrowheads="1"/>
          </p:cNvSpPr>
          <p:nvPr/>
        </p:nvSpPr>
        <p:spPr bwMode="auto">
          <a:xfrm>
            <a:off x="990600" y="2786063"/>
            <a:ext cx="7696200" cy="2781300"/>
          </a:xfrm>
          <a:prstGeom prst="rect">
            <a:avLst/>
          </a:prstGeom>
          <a:noFill/>
          <a:ln w="28575" cap="sq">
            <a:noFill/>
            <a:miter lim="800000"/>
            <a:headEnd type="none" w="sm" len="sm"/>
            <a:tailEnd type="none" w="sm" len="sm"/>
          </a:ln>
        </p:spPr>
        <p:txBody>
          <a:bodyPr>
            <a:spAutoFit/>
          </a:bodyPr>
          <a:lstStyle/>
          <a:p>
            <a:pPr marL="457200" indent="-457200" algn="l">
              <a:lnSpc>
                <a:spcPct val="125000"/>
              </a:lnSpc>
              <a:spcBef>
                <a:spcPct val="55000"/>
              </a:spcBef>
              <a:buSzPct val="75000"/>
              <a:buFontTx/>
              <a:buBlip>
                <a:blip r:embed="rId3"/>
              </a:buBlip>
            </a:pPr>
            <a:r>
              <a:rPr lang="en-US" b="1">
                <a:solidFill>
                  <a:srgbClr val="800000"/>
                </a:solidFill>
                <a:latin typeface="Arial" charset="0"/>
              </a:rPr>
              <a:t>First Level</a:t>
            </a:r>
            <a:r>
              <a:rPr lang="en-US">
                <a:latin typeface="Arial" charset="0"/>
              </a:rPr>
              <a:t> = Basic objective</a:t>
            </a:r>
          </a:p>
          <a:p>
            <a:pPr marL="457200" indent="-457200" algn="l">
              <a:lnSpc>
                <a:spcPct val="125000"/>
              </a:lnSpc>
              <a:spcBef>
                <a:spcPct val="55000"/>
              </a:spcBef>
              <a:buSzPct val="75000"/>
              <a:buFontTx/>
              <a:buBlip>
                <a:blip r:embed="rId3"/>
              </a:buBlip>
            </a:pPr>
            <a:r>
              <a:rPr lang="en-US" b="1">
                <a:solidFill>
                  <a:srgbClr val="800000"/>
                </a:solidFill>
                <a:latin typeface="Arial" charset="0"/>
              </a:rPr>
              <a:t>Second Level</a:t>
            </a:r>
            <a:r>
              <a:rPr lang="en-US">
                <a:latin typeface="Arial" charset="0"/>
              </a:rPr>
              <a:t> = Qualitative characteristics and e</a:t>
            </a:r>
            <a:r>
              <a:rPr lang="en-US" altLang="en-US">
                <a:latin typeface="Arial" charset="0"/>
              </a:rPr>
              <a:t>lements of financial statements</a:t>
            </a:r>
          </a:p>
          <a:p>
            <a:pPr marL="457200" indent="-457200" algn="l">
              <a:lnSpc>
                <a:spcPct val="125000"/>
              </a:lnSpc>
              <a:spcBef>
                <a:spcPct val="55000"/>
              </a:spcBef>
              <a:buSzPct val="75000"/>
              <a:buFontTx/>
              <a:buBlip>
                <a:blip r:embed="rId3"/>
              </a:buBlip>
            </a:pPr>
            <a:r>
              <a:rPr lang="en-US" b="1">
                <a:solidFill>
                  <a:srgbClr val="800000"/>
                </a:solidFill>
                <a:latin typeface="Arial" charset="0"/>
              </a:rPr>
              <a:t>Third Level</a:t>
            </a:r>
            <a:r>
              <a:rPr lang="en-US">
                <a:latin typeface="Arial" charset="0"/>
              </a:rPr>
              <a:t> = </a:t>
            </a:r>
            <a:r>
              <a:rPr lang="en-US" altLang="en-US">
                <a:latin typeface="Arial" charset="0"/>
              </a:rPr>
              <a:t>Recognition, measurement, and disclosure concepts</a:t>
            </a:r>
            <a:endParaRPr lang="en-US">
              <a:latin typeface="Arial" charset="0"/>
            </a:endParaRPr>
          </a:p>
        </p:txBody>
      </p:sp>
      <p:sp>
        <p:nvSpPr>
          <p:cNvPr id="225291" name="Rectangle 11"/>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Conceptual Framework</a:t>
            </a:r>
          </a:p>
        </p:txBody>
      </p:sp>
      <p:sp>
        <p:nvSpPr>
          <p:cNvPr id="225292" name="Text Box 12"/>
          <p:cNvSpPr txBox="1">
            <a:spLocks noChangeArrowheads="1"/>
          </p:cNvSpPr>
          <p:nvPr/>
        </p:nvSpPr>
        <p:spPr bwMode="auto">
          <a:xfrm>
            <a:off x="1371600" y="6369050"/>
            <a:ext cx="7620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2  Describe efforts to construct a conceptual framework.</a:t>
            </a:r>
          </a:p>
        </p:txBody>
      </p:sp>
      <p:sp>
        <p:nvSpPr>
          <p:cNvPr id="8198" name="Text Box 14"/>
          <p:cNvSpPr txBox="1">
            <a:spLocks noChangeArrowheads="1"/>
          </p:cNvSpPr>
          <p:nvPr/>
        </p:nvSpPr>
        <p:spPr bwMode="auto">
          <a:xfrm>
            <a:off x="685800" y="1447800"/>
            <a:ext cx="8229600" cy="519113"/>
          </a:xfrm>
          <a:prstGeom prst="rect">
            <a:avLst/>
          </a:prstGeom>
          <a:noFill/>
          <a:ln w="12700" cap="sq" algn="ctr">
            <a:noFill/>
            <a:miter lim="800000"/>
            <a:headEnd type="none" w="sm" len="sm"/>
            <a:tailEnd type="none" w="sm" len="sm"/>
          </a:ln>
        </p:spPr>
        <p:txBody>
          <a:bodyPr>
            <a:spAutoFit/>
          </a:bodyPr>
          <a:lstStyle/>
          <a:p>
            <a:pPr algn="l"/>
            <a:r>
              <a:rPr lang="en-US" sz="2800" b="1">
                <a:solidFill>
                  <a:srgbClr val="006600"/>
                </a:solidFill>
                <a:latin typeface="Arial" charset="0"/>
              </a:rPr>
              <a:t>Overview of the Conceptual Framework</a:t>
            </a:r>
          </a:p>
        </p:txBody>
      </p:sp>
    </p:spTree>
    <p:extLst>
      <p:ext uri="{BB962C8B-B14F-4D97-AF65-F5344CB8AC3E}">
        <p14:creationId xmlns:p14="http://schemas.microsoft.com/office/powerpoint/2010/main" val="2334649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94" name="Text Box 1050"/>
          <p:cNvSpPr txBox="1">
            <a:spLocks noChangeArrowheads="1"/>
          </p:cNvSpPr>
          <p:nvPr/>
        </p:nvSpPr>
        <p:spPr bwMode="auto">
          <a:xfrm>
            <a:off x="5410200" y="6200775"/>
            <a:ext cx="3657600" cy="581025"/>
          </a:xfrm>
          <a:prstGeom prst="rect">
            <a:avLst/>
          </a:prstGeom>
          <a:solidFill>
            <a:schemeClr val="bg1"/>
          </a:solidFill>
          <a:ln w="19050">
            <a:noFill/>
            <a:miter lim="800000"/>
            <a:headEnd/>
            <a:tailEnd/>
          </a:ln>
          <a:effectLst/>
        </p:spPr>
        <p:txBody>
          <a:bodyPr>
            <a:spAutoFit/>
          </a:bodyPr>
          <a:lstStyle/>
          <a:p>
            <a:pPr marL="234950" indent="-234950" algn="r">
              <a:spcBef>
                <a:spcPct val="50000"/>
              </a:spcBef>
              <a:defRPr/>
            </a:pPr>
            <a:r>
              <a:rPr lang="en-US" sz="1600" b="1" i="1">
                <a:solidFill>
                  <a:schemeClr val="bg2"/>
                </a:solidFill>
                <a:effectLst>
                  <a:outerShdw blurRad="38100" dist="38100" dir="2700000" algn="tl">
                    <a:srgbClr val="C0C0C0"/>
                  </a:outerShdw>
                </a:effectLst>
                <a:latin typeface="Arial" charset="0"/>
              </a:rPr>
              <a:t>LO 2  Describe efforts to construct a conceptual framework.</a:t>
            </a:r>
          </a:p>
        </p:txBody>
      </p:sp>
      <p:sp>
        <p:nvSpPr>
          <p:cNvPr id="9219" name="AutoShape 1035"/>
          <p:cNvSpPr>
            <a:spLocks noChangeArrowheads="1"/>
          </p:cNvSpPr>
          <p:nvPr/>
        </p:nvSpPr>
        <p:spPr bwMode="auto">
          <a:xfrm rot="5400000" flipH="1">
            <a:off x="4000500" y="876300"/>
            <a:ext cx="1981200" cy="4648200"/>
          </a:xfrm>
          <a:prstGeom prst="flowChartManualInput">
            <a:avLst/>
          </a:prstGeom>
          <a:solidFill>
            <a:srgbClr val="F4BCBC"/>
          </a:solidFill>
          <a:ln w="12700">
            <a:noFill/>
            <a:miter lim="800000"/>
            <a:headEnd/>
            <a:tailEnd/>
          </a:ln>
        </p:spPr>
        <p:txBody>
          <a:bodyPr wrap="none" anchor="ctr"/>
          <a:lstStyle/>
          <a:p>
            <a:endParaRPr lang="id-ID"/>
          </a:p>
        </p:txBody>
      </p:sp>
      <p:sp>
        <p:nvSpPr>
          <p:cNvPr id="9220" name="AutoShape 1026"/>
          <p:cNvSpPr>
            <a:spLocks noChangeArrowheads="1"/>
          </p:cNvSpPr>
          <p:nvPr/>
        </p:nvSpPr>
        <p:spPr bwMode="auto">
          <a:xfrm rot="-5400000">
            <a:off x="2857500" y="876300"/>
            <a:ext cx="1981200" cy="4648200"/>
          </a:xfrm>
          <a:prstGeom prst="flowChartManualInput">
            <a:avLst/>
          </a:prstGeom>
          <a:solidFill>
            <a:srgbClr val="F4BCBC"/>
          </a:solidFill>
          <a:ln w="12700">
            <a:noFill/>
            <a:miter lim="800000"/>
            <a:headEnd/>
            <a:tailEnd/>
          </a:ln>
        </p:spPr>
        <p:txBody>
          <a:bodyPr wrap="none" anchor="ctr"/>
          <a:lstStyle/>
          <a:p>
            <a:endParaRPr lang="id-ID"/>
          </a:p>
        </p:txBody>
      </p:sp>
      <p:sp>
        <p:nvSpPr>
          <p:cNvPr id="9221" name="AutoShape 1027"/>
          <p:cNvSpPr>
            <a:spLocks noChangeArrowheads="1"/>
          </p:cNvSpPr>
          <p:nvPr/>
        </p:nvSpPr>
        <p:spPr bwMode="auto">
          <a:xfrm rot="5400000" flipH="1">
            <a:off x="4914900" y="-1257300"/>
            <a:ext cx="2057400" cy="4724400"/>
          </a:xfrm>
          <a:prstGeom prst="flowChartManualInput">
            <a:avLst/>
          </a:prstGeom>
          <a:solidFill>
            <a:srgbClr val="F9EFA5"/>
          </a:solidFill>
          <a:ln w="12700">
            <a:solidFill>
              <a:schemeClr val="tx1"/>
            </a:solidFill>
            <a:miter lim="800000"/>
            <a:headEnd/>
            <a:tailEnd/>
          </a:ln>
        </p:spPr>
        <p:txBody>
          <a:bodyPr wrap="none" anchor="ctr"/>
          <a:lstStyle/>
          <a:p>
            <a:endParaRPr lang="id-ID"/>
          </a:p>
        </p:txBody>
      </p:sp>
      <p:sp>
        <p:nvSpPr>
          <p:cNvPr id="9222" name="AutoShape 1028"/>
          <p:cNvSpPr>
            <a:spLocks noChangeArrowheads="1"/>
          </p:cNvSpPr>
          <p:nvPr/>
        </p:nvSpPr>
        <p:spPr bwMode="auto">
          <a:xfrm rot="-5400000">
            <a:off x="1866900" y="-1257300"/>
            <a:ext cx="2057400" cy="4724400"/>
          </a:xfrm>
          <a:prstGeom prst="flowChartManualInput">
            <a:avLst/>
          </a:prstGeom>
          <a:solidFill>
            <a:srgbClr val="F9EFA5"/>
          </a:solidFill>
          <a:ln w="12700">
            <a:solidFill>
              <a:schemeClr val="tx1"/>
            </a:solidFill>
            <a:miter lim="800000"/>
            <a:headEnd/>
            <a:tailEnd/>
          </a:ln>
        </p:spPr>
        <p:txBody>
          <a:bodyPr wrap="none" anchor="ctr"/>
          <a:lstStyle/>
          <a:p>
            <a:endParaRPr lang="id-ID"/>
          </a:p>
        </p:txBody>
      </p:sp>
      <p:sp>
        <p:nvSpPr>
          <p:cNvPr id="9223" name="AutoShape 1029"/>
          <p:cNvSpPr>
            <a:spLocks noChangeArrowheads="1"/>
          </p:cNvSpPr>
          <p:nvPr/>
        </p:nvSpPr>
        <p:spPr bwMode="auto">
          <a:xfrm>
            <a:off x="2514600" y="4267200"/>
            <a:ext cx="3810000" cy="4038600"/>
          </a:xfrm>
          <a:prstGeom prst="flowChartMerge">
            <a:avLst/>
          </a:prstGeom>
          <a:solidFill>
            <a:srgbClr val="93BBFB"/>
          </a:solidFill>
          <a:ln w="12700">
            <a:solidFill>
              <a:schemeClr val="tx1"/>
            </a:solidFill>
            <a:miter lim="800000"/>
            <a:headEnd/>
            <a:tailEnd/>
          </a:ln>
        </p:spPr>
        <p:txBody>
          <a:bodyPr wrap="none" anchor="ctr"/>
          <a:lstStyle/>
          <a:p>
            <a:endParaRPr lang="id-ID"/>
          </a:p>
        </p:txBody>
      </p:sp>
      <p:sp>
        <p:nvSpPr>
          <p:cNvPr id="9224" name="Rectangle 1030"/>
          <p:cNvSpPr>
            <a:spLocks noChangeArrowheads="1"/>
          </p:cNvSpPr>
          <p:nvPr/>
        </p:nvSpPr>
        <p:spPr bwMode="auto">
          <a:xfrm>
            <a:off x="3352800" y="76200"/>
            <a:ext cx="2133600" cy="2057400"/>
          </a:xfrm>
          <a:prstGeom prst="rect">
            <a:avLst/>
          </a:prstGeom>
          <a:solidFill>
            <a:srgbClr val="F9EFA5"/>
          </a:solidFill>
          <a:ln w="12700">
            <a:solidFill>
              <a:schemeClr val="tx1"/>
            </a:solidFill>
            <a:miter lim="800000"/>
            <a:headEnd/>
            <a:tailEnd/>
          </a:ln>
        </p:spPr>
        <p:txBody>
          <a:bodyPr wrap="none" anchor="ctr"/>
          <a:lstStyle/>
          <a:p>
            <a:endParaRPr lang="id-ID"/>
          </a:p>
        </p:txBody>
      </p:sp>
      <p:sp>
        <p:nvSpPr>
          <p:cNvPr id="211975" name="Text Box 1031"/>
          <p:cNvSpPr txBox="1">
            <a:spLocks noChangeArrowheads="1"/>
          </p:cNvSpPr>
          <p:nvPr/>
        </p:nvSpPr>
        <p:spPr bwMode="auto">
          <a:xfrm>
            <a:off x="1447800" y="152400"/>
            <a:ext cx="1828800" cy="1900238"/>
          </a:xfrm>
          <a:prstGeom prst="rect">
            <a:avLst/>
          </a:prstGeom>
          <a:noFill/>
          <a:ln w="12700">
            <a:noFill/>
            <a:miter lim="800000"/>
            <a:headEnd/>
            <a:tailEnd/>
          </a:ln>
          <a:effectLst/>
        </p:spPr>
        <p:txBody>
          <a:bodyPr>
            <a:spAutoFit/>
          </a:bodyPr>
          <a:lstStyle/>
          <a:p>
            <a:pPr marL="228600" indent="-228600">
              <a:spcBef>
                <a:spcPct val="50000"/>
              </a:spcBef>
              <a:defRPr/>
            </a:pPr>
            <a:r>
              <a:rPr lang="en-US" sz="1400" b="1" u="sng">
                <a:effectLst>
                  <a:outerShdw blurRad="38100" dist="38100" dir="2700000" algn="tl">
                    <a:srgbClr val="C0C0C0"/>
                  </a:outerShdw>
                </a:effectLst>
                <a:latin typeface="Arial" charset="0"/>
              </a:rPr>
              <a:t>ASSUMPTIONS</a:t>
            </a:r>
            <a:endParaRPr lang="en-US" sz="1400">
              <a:effectLst>
                <a:outerShdw blurRad="38100" dist="38100" dir="2700000" algn="tl">
                  <a:srgbClr val="C0C0C0"/>
                </a:outerShdw>
              </a:effectLst>
              <a:latin typeface="Arial" charset="0"/>
            </a:endParaRP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Economic entity</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Going concern</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Monetary unit</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Periodicity</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Accrual</a:t>
            </a:r>
          </a:p>
        </p:txBody>
      </p:sp>
      <p:sp>
        <p:nvSpPr>
          <p:cNvPr id="211976" name="Text Box 1032"/>
          <p:cNvSpPr txBox="1">
            <a:spLocks noChangeArrowheads="1"/>
          </p:cNvSpPr>
          <p:nvPr/>
        </p:nvSpPr>
        <p:spPr bwMode="auto">
          <a:xfrm>
            <a:off x="3352800" y="152400"/>
            <a:ext cx="2133600" cy="1581150"/>
          </a:xfrm>
          <a:prstGeom prst="rect">
            <a:avLst/>
          </a:prstGeom>
          <a:noFill/>
          <a:ln w="12700">
            <a:noFill/>
            <a:miter lim="800000"/>
            <a:headEnd/>
            <a:tailEnd/>
          </a:ln>
          <a:effectLst/>
        </p:spPr>
        <p:txBody>
          <a:bodyPr>
            <a:spAutoFit/>
          </a:bodyPr>
          <a:lstStyle/>
          <a:p>
            <a:pPr marL="228600" indent="-228600">
              <a:spcBef>
                <a:spcPct val="50000"/>
              </a:spcBef>
              <a:defRPr/>
            </a:pPr>
            <a:r>
              <a:rPr lang="en-US" sz="1400" b="1" u="sng">
                <a:effectLst>
                  <a:outerShdw blurRad="38100" dist="38100" dir="2700000" algn="tl">
                    <a:srgbClr val="C0C0C0"/>
                  </a:outerShdw>
                </a:effectLst>
                <a:latin typeface="Arial" charset="0"/>
              </a:rPr>
              <a:t>PRINCIPLES</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Measurement</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Revenue recognition</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Expense recognition</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Full disclosure</a:t>
            </a:r>
          </a:p>
        </p:txBody>
      </p:sp>
      <p:sp>
        <p:nvSpPr>
          <p:cNvPr id="211977" name="Text Box 1033"/>
          <p:cNvSpPr txBox="1">
            <a:spLocks noChangeArrowheads="1"/>
          </p:cNvSpPr>
          <p:nvPr/>
        </p:nvSpPr>
        <p:spPr bwMode="auto">
          <a:xfrm>
            <a:off x="5638800" y="152400"/>
            <a:ext cx="1828800" cy="942975"/>
          </a:xfrm>
          <a:prstGeom prst="rect">
            <a:avLst/>
          </a:prstGeom>
          <a:noFill/>
          <a:ln w="12700">
            <a:noFill/>
            <a:miter lim="800000"/>
            <a:headEnd/>
            <a:tailEnd/>
          </a:ln>
          <a:effectLst/>
        </p:spPr>
        <p:txBody>
          <a:bodyPr>
            <a:spAutoFit/>
          </a:bodyPr>
          <a:lstStyle/>
          <a:p>
            <a:pPr marL="228600" indent="-228600">
              <a:spcBef>
                <a:spcPct val="50000"/>
              </a:spcBef>
              <a:defRPr/>
            </a:pPr>
            <a:r>
              <a:rPr lang="en-US" sz="1400" b="1" u="sng">
                <a:effectLst>
                  <a:outerShdw blurRad="38100" dist="38100" dir="2700000" algn="tl">
                    <a:srgbClr val="C0C0C0"/>
                  </a:outerShdw>
                </a:effectLst>
                <a:latin typeface="Arial" charset="0"/>
              </a:rPr>
              <a:t>CONSTRAINTS</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Cost</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Materiality</a:t>
            </a:r>
          </a:p>
        </p:txBody>
      </p:sp>
      <p:sp>
        <p:nvSpPr>
          <p:cNvPr id="211978" name="Text Box 1034"/>
          <p:cNvSpPr txBox="1">
            <a:spLocks noChangeArrowheads="1"/>
          </p:cNvSpPr>
          <p:nvPr/>
        </p:nvSpPr>
        <p:spPr bwMode="auto">
          <a:xfrm>
            <a:off x="3352800" y="4343400"/>
            <a:ext cx="2133600" cy="2219325"/>
          </a:xfrm>
          <a:prstGeom prst="rect">
            <a:avLst/>
          </a:prstGeom>
          <a:noFill/>
          <a:ln w="12700">
            <a:noFill/>
            <a:miter lim="800000"/>
            <a:headEnd/>
            <a:tailEnd/>
          </a:ln>
          <a:effectLst/>
        </p:spPr>
        <p:txBody>
          <a:bodyPr>
            <a:spAutoFit/>
          </a:bodyPr>
          <a:lstStyle/>
          <a:p>
            <a:pPr>
              <a:defRPr/>
            </a:pPr>
            <a:r>
              <a:rPr lang="en-US" sz="1400" b="1" u="sng">
                <a:effectLst>
                  <a:outerShdw blurRad="38100" dist="38100" dir="2700000" algn="tl">
                    <a:srgbClr val="C0C0C0"/>
                  </a:outerShdw>
                </a:effectLst>
                <a:latin typeface="Arial" charset="0"/>
              </a:rPr>
              <a:t>OBJECTIVE</a:t>
            </a:r>
            <a:endParaRPr lang="en-US" sz="1400">
              <a:effectLst>
                <a:outerShdw blurRad="38100" dist="38100" dir="2700000" algn="tl">
                  <a:srgbClr val="C0C0C0"/>
                </a:outerShdw>
              </a:effectLst>
              <a:latin typeface="Arial" charset="0"/>
            </a:endParaRPr>
          </a:p>
          <a:p>
            <a:pPr>
              <a:defRPr/>
            </a:pPr>
            <a:r>
              <a:rPr lang="en-US" sz="1400">
                <a:effectLst>
                  <a:outerShdw blurRad="38100" dist="38100" dir="2700000" algn="tl">
                    <a:srgbClr val="C0C0C0"/>
                  </a:outerShdw>
                </a:effectLst>
                <a:latin typeface="Arial" charset="0"/>
              </a:rPr>
              <a:t>Provide information about the reporting</a:t>
            </a:r>
          </a:p>
          <a:p>
            <a:pPr>
              <a:defRPr/>
            </a:pPr>
            <a:r>
              <a:rPr lang="en-US" sz="1400">
                <a:effectLst>
                  <a:outerShdw blurRad="38100" dist="38100" dir="2700000" algn="tl">
                    <a:srgbClr val="C0C0C0"/>
                  </a:outerShdw>
                </a:effectLst>
                <a:latin typeface="Arial" charset="0"/>
              </a:rPr>
              <a:t>entity that is useful</a:t>
            </a:r>
          </a:p>
          <a:p>
            <a:pPr>
              <a:defRPr/>
            </a:pPr>
            <a:r>
              <a:rPr lang="en-US" sz="1400">
                <a:effectLst>
                  <a:outerShdw blurRad="38100" dist="38100" dir="2700000" algn="tl">
                    <a:srgbClr val="C0C0C0"/>
                  </a:outerShdw>
                </a:effectLst>
                <a:latin typeface="Arial" charset="0"/>
              </a:rPr>
              <a:t>to present and potential</a:t>
            </a:r>
          </a:p>
          <a:p>
            <a:pPr>
              <a:defRPr/>
            </a:pPr>
            <a:r>
              <a:rPr lang="en-US" sz="1400">
                <a:effectLst>
                  <a:outerShdw blurRad="38100" dist="38100" dir="2700000" algn="tl">
                    <a:srgbClr val="C0C0C0"/>
                  </a:outerShdw>
                </a:effectLst>
                <a:latin typeface="Arial" charset="0"/>
              </a:rPr>
              <a:t>equity investors,</a:t>
            </a:r>
          </a:p>
          <a:p>
            <a:pPr>
              <a:defRPr/>
            </a:pPr>
            <a:r>
              <a:rPr lang="en-US" sz="1400">
                <a:effectLst>
                  <a:outerShdw blurRad="38100" dist="38100" dir="2700000" algn="tl">
                    <a:srgbClr val="C0C0C0"/>
                  </a:outerShdw>
                </a:effectLst>
                <a:latin typeface="Arial" charset="0"/>
              </a:rPr>
              <a:t>lenders, and other</a:t>
            </a:r>
          </a:p>
          <a:p>
            <a:pPr>
              <a:defRPr/>
            </a:pPr>
            <a:r>
              <a:rPr lang="en-US" sz="1400">
                <a:effectLst>
                  <a:outerShdw blurRad="38100" dist="38100" dir="2700000" algn="tl">
                    <a:srgbClr val="C0C0C0"/>
                  </a:outerShdw>
                </a:effectLst>
                <a:latin typeface="Arial" charset="0"/>
              </a:rPr>
              <a:t>creditors in their</a:t>
            </a:r>
          </a:p>
          <a:p>
            <a:pPr>
              <a:defRPr/>
            </a:pPr>
            <a:r>
              <a:rPr lang="en-US" sz="1400">
                <a:effectLst>
                  <a:outerShdw blurRad="38100" dist="38100" dir="2700000" algn="tl">
                    <a:srgbClr val="C0C0C0"/>
                  </a:outerShdw>
                </a:effectLst>
                <a:latin typeface="Arial" charset="0"/>
              </a:rPr>
              <a:t>capacity as capital</a:t>
            </a:r>
          </a:p>
          <a:p>
            <a:pPr>
              <a:defRPr/>
            </a:pPr>
            <a:r>
              <a:rPr lang="en-US" sz="1400">
                <a:effectLst>
                  <a:outerShdw blurRad="38100" dist="38100" dir="2700000" algn="tl">
                    <a:srgbClr val="C0C0C0"/>
                  </a:outerShdw>
                </a:effectLst>
                <a:latin typeface="Arial" charset="0"/>
              </a:rPr>
              <a:t>Providers.</a:t>
            </a:r>
          </a:p>
        </p:txBody>
      </p:sp>
      <p:sp>
        <p:nvSpPr>
          <p:cNvPr id="211981" name="Text Box 1037"/>
          <p:cNvSpPr txBox="1">
            <a:spLocks noChangeArrowheads="1"/>
          </p:cNvSpPr>
          <p:nvPr/>
        </p:nvSpPr>
        <p:spPr bwMode="auto">
          <a:xfrm>
            <a:off x="4800600" y="2514600"/>
            <a:ext cx="1295400" cy="1487488"/>
          </a:xfrm>
          <a:prstGeom prst="rect">
            <a:avLst/>
          </a:prstGeom>
          <a:noFill/>
          <a:ln w="12700">
            <a:noFill/>
            <a:miter lim="800000"/>
            <a:headEnd/>
            <a:tailEnd/>
          </a:ln>
          <a:effectLst/>
        </p:spPr>
        <p:txBody>
          <a:bodyPr>
            <a:spAutoFit/>
          </a:bodyPr>
          <a:lstStyle/>
          <a:p>
            <a:pPr marL="228600" indent="-228600">
              <a:spcAft>
                <a:spcPct val="30000"/>
              </a:spcAft>
              <a:defRPr/>
            </a:pPr>
            <a:r>
              <a:rPr lang="en-US" sz="1400" b="1" u="sng">
                <a:effectLst>
                  <a:outerShdw blurRad="38100" dist="38100" dir="2700000" algn="tl">
                    <a:srgbClr val="C0C0C0"/>
                  </a:outerShdw>
                </a:effectLst>
                <a:latin typeface="Arial" charset="0"/>
              </a:rPr>
              <a:t>ELEMENTS</a:t>
            </a:r>
            <a:endParaRPr lang="en-US" sz="1400">
              <a:effectLst>
                <a:outerShdw blurRad="38100" dist="38100" dir="2700000" algn="tl">
                  <a:srgbClr val="C0C0C0"/>
                </a:outerShdw>
              </a:effectLst>
              <a:latin typeface="Arial" charset="0"/>
            </a:endParaRPr>
          </a:p>
          <a:p>
            <a:pPr marL="228600" indent="-228600" algn="l">
              <a:lnSpc>
                <a:spcPct val="105000"/>
              </a:lnSpc>
              <a:buFontTx/>
              <a:buAutoNum type="arabicPeriod"/>
              <a:defRPr/>
            </a:pPr>
            <a:r>
              <a:rPr lang="en-US" sz="1400">
                <a:effectLst>
                  <a:outerShdw blurRad="38100" dist="38100" dir="2700000" algn="tl">
                    <a:srgbClr val="C0C0C0"/>
                  </a:outerShdw>
                </a:effectLst>
                <a:latin typeface="Arial" charset="0"/>
              </a:rPr>
              <a:t>Assets</a:t>
            </a:r>
          </a:p>
          <a:p>
            <a:pPr marL="228600" indent="-228600" algn="l">
              <a:lnSpc>
                <a:spcPct val="105000"/>
              </a:lnSpc>
              <a:buFontTx/>
              <a:buAutoNum type="arabicPeriod"/>
              <a:defRPr/>
            </a:pPr>
            <a:r>
              <a:rPr lang="en-US" sz="1400">
                <a:effectLst>
                  <a:outerShdw blurRad="38100" dist="38100" dir="2700000" algn="tl">
                    <a:srgbClr val="C0C0C0"/>
                  </a:outerShdw>
                </a:effectLst>
                <a:latin typeface="Arial" charset="0"/>
              </a:rPr>
              <a:t>Liabilities</a:t>
            </a:r>
          </a:p>
          <a:p>
            <a:pPr marL="228600" indent="-228600" algn="l">
              <a:lnSpc>
                <a:spcPct val="105000"/>
              </a:lnSpc>
              <a:buFontTx/>
              <a:buAutoNum type="arabicPeriod"/>
              <a:defRPr/>
            </a:pPr>
            <a:r>
              <a:rPr lang="en-US" sz="1400">
                <a:effectLst>
                  <a:outerShdw blurRad="38100" dist="38100" dir="2700000" algn="tl">
                    <a:srgbClr val="C0C0C0"/>
                  </a:outerShdw>
                </a:effectLst>
                <a:latin typeface="Arial" charset="0"/>
              </a:rPr>
              <a:t>Equity</a:t>
            </a:r>
          </a:p>
          <a:p>
            <a:pPr marL="228600" indent="-228600" algn="l">
              <a:lnSpc>
                <a:spcPct val="105000"/>
              </a:lnSpc>
              <a:buFontTx/>
              <a:buAutoNum type="arabicPeriod"/>
              <a:defRPr/>
            </a:pPr>
            <a:r>
              <a:rPr lang="en-US" sz="1400">
                <a:effectLst>
                  <a:outerShdw blurRad="38100" dist="38100" dir="2700000" algn="tl">
                    <a:srgbClr val="C0C0C0"/>
                  </a:outerShdw>
                </a:effectLst>
                <a:latin typeface="Arial" charset="0"/>
              </a:rPr>
              <a:t>Income</a:t>
            </a:r>
          </a:p>
          <a:p>
            <a:pPr marL="228600" indent="-228600" algn="l">
              <a:lnSpc>
                <a:spcPct val="105000"/>
              </a:lnSpc>
              <a:buFontTx/>
              <a:buAutoNum type="arabicPeriod"/>
              <a:defRPr/>
            </a:pPr>
            <a:r>
              <a:rPr lang="en-US" sz="1400">
                <a:effectLst>
                  <a:outerShdw blurRad="38100" dist="38100" dir="2700000" algn="tl">
                    <a:srgbClr val="C0C0C0"/>
                  </a:outerShdw>
                </a:effectLst>
                <a:latin typeface="Arial" charset="0"/>
              </a:rPr>
              <a:t>Expenses</a:t>
            </a:r>
          </a:p>
        </p:txBody>
      </p:sp>
      <p:sp>
        <p:nvSpPr>
          <p:cNvPr id="9230" name="Text Box 1038"/>
          <p:cNvSpPr txBox="1">
            <a:spLocks noChangeArrowheads="1"/>
          </p:cNvSpPr>
          <p:nvPr/>
        </p:nvSpPr>
        <p:spPr bwMode="auto">
          <a:xfrm>
            <a:off x="152400" y="3870325"/>
            <a:ext cx="2133600" cy="730250"/>
          </a:xfrm>
          <a:prstGeom prst="rect">
            <a:avLst/>
          </a:prstGeom>
          <a:noFill/>
          <a:ln w="28575" algn="ctr">
            <a:noFill/>
            <a:miter lim="800000"/>
            <a:headEnd/>
            <a:tailEnd/>
          </a:ln>
        </p:spPr>
        <p:txBody>
          <a:bodyPr>
            <a:spAutoFit/>
          </a:bodyPr>
          <a:lstStyle/>
          <a:p>
            <a:pPr algn="l">
              <a:spcBef>
                <a:spcPct val="50000"/>
              </a:spcBef>
            </a:pPr>
            <a:r>
              <a:rPr lang="en-US" sz="1400" b="1">
                <a:solidFill>
                  <a:srgbClr val="FF0000"/>
                </a:solidFill>
                <a:latin typeface="Arial" charset="0"/>
              </a:rPr>
              <a:t>Illustration 2-7</a:t>
            </a:r>
            <a:r>
              <a:rPr lang="en-US" sz="1400">
                <a:solidFill>
                  <a:srgbClr val="000000"/>
                </a:solidFill>
                <a:latin typeface="Arial" charset="0"/>
              </a:rPr>
              <a:t>  Framework for Financial Reporting</a:t>
            </a:r>
          </a:p>
        </p:txBody>
      </p:sp>
      <p:sp>
        <p:nvSpPr>
          <p:cNvPr id="9231" name="Line 1041"/>
          <p:cNvSpPr>
            <a:spLocks noChangeShapeType="1"/>
          </p:cNvSpPr>
          <p:nvPr/>
        </p:nvSpPr>
        <p:spPr bwMode="auto">
          <a:xfrm>
            <a:off x="4419600" y="2209800"/>
            <a:ext cx="0" cy="1981200"/>
          </a:xfrm>
          <a:prstGeom prst="line">
            <a:avLst/>
          </a:prstGeom>
          <a:noFill/>
          <a:ln w="12700" cap="sq">
            <a:solidFill>
              <a:schemeClr val="tx1"/>
            </a:solidFill>
            <a:round/>
            <a:headEnd type="none" w="sm" len="sm"/>
            <a:tailEnd type="none" w="sm" len="sm"/>
          </a:ln>
        </p:spPr>
        <p:txBody>
          <a:bodyPr/>
          <a:lstStyle/>
          <a:p>
            <a:endParaRPr lang="en-US"/>
          </a:p>
        </p:txBody>
      </p:sp>
      <p:sp>
        <p:nvSpPr>
          <p:cNvPr id="9232" name="Line 1042"/>
          <p:cNvSpPr>
            <a:spLocks noChangeShapeType="1"/>
          </p:cNvSpPr>
          <p:nvPr/>
        </p:nvSpPr>
        <p:spPr bwMode="auto">
          <a:xfrm>
            <a:off x="2438400" y="4191000"/>
            <a:ext cx="3962400" cy="0"/>
          </a:xfrm>
          <a:prstGeom prst="line">
            <a:avLst/>
          </a:prstGeom>
          <a:noFill/>
          <a:ln w="12700" cap="sq">
            <a:solidFill>
              <a:schemeClr val="tx1"/>
            </a:solidFill>
            <a:round/>
            <a:headEnd type="none" w="sm" len="sm"/>
            <a:tailEnd type="none" w="sm" len="sm"/>
          </a:ln>
        </p:spPr>
        <p:txBody>
          <a:bodyPr/>
          <a:lstStyle/>
          <a:p>
            <a:endParaRPr lang="en-US"/>
          </a:p>
        </p:txBody>
      </p:sp>
      <p:sp>
        <p:nvSpPr>
          <p:cNvPr id="9233" name="Line 1043"/>
          <p:cNvSpPr>
            <a:spLocks noChangeShapeType="1"/>
          </p:cNvSpPr>
          <p:nvPr/>
        </p:nvSpPr>
        <p:spPr bwMode="auto">
          <a:xfrm>
            <a:off x="1524000" y="2209800"/>
            <a:ext cx="914400" cy="1981200"/>
          </a:xfrm>
          <a:prstGeom prst="line">
            <a:avLst/>
          </a:prstGeom>
          <a:noFill/>
          <a:ln w="12700" cap="sq">
            <a:solidFill>
              <a:schemeClr val="tx1"/>
            </a:solidFill>
            <a:round/>
            <a:headEnd type="none" w="sm" len="sm"/>
            <a:tailEnd type="none" w="sm" len="sm"/>
          </a:ln>
        </p:spPr>
        <p:txBody>
          <a:bodyPr/>
          <a:lstStyle/>
          <a:p>
            <a:endParaRPr lang="en-US"/>
          </a:p>
        </p:txBody>
      </p:sp>
      <p:sp>
        <p:nvSpPr>
          <p:cNvPr id="9234" name="Line 1044"/>
          <p:cNvSpPr>
            <a:spLocks noChangeShapeType="1"/>
          </p:cNvSpPr>
          <p:nvPr/>
        </p:nvSpPr>
        <p:spPr bwMode="auto">
          <a:xfrm flipH="1">
            <a:off x="6400800" y="2209800"/>
            <a:ext cx="914400" cy="1981200"/>
          </a:xfrm>
          <a:prstGeom prst="line">
            <a:avLst/>
          </a:prstGeom>
          <a:noFill/>
          <a:ln w="12700" cap="sq">
            <a:solidFill>
              <a:schemeClr val="tx1"/>
            </a:solidFill>
            <a:round/>
            <a:headEnd type="none" w="sm" len="sm"/>
            <a:tailEnd type="none" w="sm" len="sm"/>
          </a:ln>
        </p:spPr>
        <p:txBody>
          <a:bodyPr/>
          <a:lstStyle/>
          <a:p>
            <a:endParaRPr lang="en-US"/>
          </a:p>
        </p:txBody>
      </p:sp>
      <p:sp>
        <p:nvSpPr>
          <p:cNvPr id="9235" name="Line 1045"/>
          <p:cNvSpPr>
            <a:spLocks noChangeShapeType="1"/>
          </p:cNvSpPr>
          <p:nvPr/>
        </p:nvSpPr>
        <p:spPr bwMode="auto">
          <a:xfrm>
            <a:off x="1524000" y="2209800"/>
            <a:ext cx="5791200" cy="0"/>
          </a:xfrm>
          <a:prstGeom prst="line">
            <a:avLst/>
          </a:prstGeom>
          <a:noFill/>
          <a:ln w="12700" cap="sq">
            <a:solidFill>
              <a:schemeClr val="tx1"/>
            </a:solidFill>
            <a:round/>
            <a:headEnd type="none" w="sm" len="sm"/>
            <a:tailEnd type="none" w="sm" len="sm"/>
          </a:ln>
        </p:spPr>
        <p:txBody>
          <a:bodyPr/>
          <a:lstStyle/>
          <a:p>
            <a:endParaRPr lang="en-US"/>
          </a:p>
        </p:txBody>
      </p:sp>
      <p:sp>
        <p:nvSpPr>
          <p:cNvPr id="9236" name="Text Box 1047"/>
          <p:cNvSpPr txBox="1">
            <a:spLocks noChangeArrowheads="1"/>
          </p:cNvSpPr>
          <p:nvPr/>
        </p:nvSpPr>
        <p:spPr bwMode="auto">
          <a:xfrm>
            <a:off x="6248400" y="5195888"/>
            <a:ext cx="1371600" cy="336550"/>
          </a:xfrm>
          <a:prstGeom prst="rect">
            <a:avLst/>
          </a:prstGeom>
          <a:noFill/>
          <a:ln w="12700" cap="sq">
            <a:noFill/>
            <a:miter lim="800000"/>
            <a:headEnd type="none" w="sm" len="sm"/>
            <a:tailEnd type="none" w="sm" len="sm"/>
          </a:ln>
        </p:spPr>
        <p:txBody>
          <a:bodyPr>
            <a:spAutoFit/>
          </a:bodyPr>
          <a:lstStyle/>
          <a:p>
            <a:pPr>
              <a:spcBef>
                <a:spcPct val="50000"/>
              </a:spcBef>
            </a:pPr>
            <a:r>
              <a:rPr lang="en-US" sz="1600" b="1">
                <a:latin typeface="Arial" charset="0"/>
              </a:rPr>
              <a:t>First level</a:t>
            </a:r>
          </a:p>
        </p:txBody>
      </p:sp>
      <p:sp>
        <p:nvSpPr>
          <p:cNvPr id="9237" name="Text Box 1048"/>
          <p:cNvSpPr txBox="1">
            <a:spLocks noChangeArrowheads="1"/>
          </p:cNvSpPr>
          <p:nvPr/>
        </p:nvSpPr>
        <p:spPr bwMode="auto">
          <a:xfrm>
            <a:off x="7010400" y="3048000"/>
            <a:ext cx="1905000" cy="336550"/>
          </a:xfrm>
          <a:prstGeom prst="rect">
            <a:avLst/>
          </a:prstGeom>
          <a:noFill/>
          <a:ln w="12700" cap="sq">
            <a:noFill/>
            <a:miter lim="800000"/>
            <a:headEnd type="none" w="sm" len="sm"/>
            <a:tailEnd type="none" w="sm" len="sm"/>
          </a:ln>
        </p:spPr>
        <p:txBody>
          <a:bodyPr>
            <a:spAutoFit/>
          </a:bodyPr>
          <a:lstStyle/>
          <a:p>
            <a:pPr>
              <a:spcBef>
                <a:spcPct val="50000"/>
              </a:spcBef>
            </a:pPr>
            <a:r>
              <a:rPr lang="en-US" sz="1600" b="1">
                <a:latin typeface="Arial" charset="0"/>
              </a:rPr>
              <a:t>Second level</a:t>
            </a:r>
          </a:p>
        </p:txBody>
      </p:sp>
      <p:sp>
        <p:nvSpPr>
          <p:cNvPr id="9238" name="Text Box 1049"/>
          <p:cNvSpPr txBox="1">
            <a:spLocks noChangeArrowheads="1"/>
          </p:cNvSpPr>
          <p:nvPr/>
        </p:nvSpPr>
        <p:spPr bwMode="auto">
          <a:xfrm>
            <a:off x="7924800" y="990600"/>
            <a:ext cx="1066800" cy="581025"/>
          </a:xfrm>
          <a:prstGeom prst="rect">
            <a:avLst/>
          </a:prstGeom>
          <a:noFill/>
          <a:ln w="12700" cap="sq">
            <a:noFill/>
            <a:miter lim="800000"/>
            <a:headEnd type="none" w="sm" len="sm"/>
            <a:tailEnd type="none" w="sm" len="sm"/>
          </a:ln>
        </p:spPr>
        <p:txBody>
          <a:bodyPr>
            <a:spAutoFit/>
          </a:bodyPr>
          <a:lstStyle/>
          <a:p>
            <a:pPr>
              <a:spcBef>
                <a:spcPct val="50000"/>
              </a:spcBef>
            </a:pPr>
            <a:r>
              <a:rPr lang="en-US" sz="1600" b="1">
                <a:latin typeface="Arial" charset="0"/>
              </a:rPr>
              <a:t>Third level</a:t>
            </a:r>
          </a:p>
        </p:txBody>
      </p:sp>
      <p:sp>
        <p:nvSpPr>
          <p:cNvPr id="211996" name="Text Box 1052"/>
          <p:cNvSpPr txBox="1">
            <a:spLocks noChangeArrowheads="1"/>
          </p:cNvSpPr>
          <p:nvPr/>
        </p:nvSpPr>
        <p:spPr bwMode="auto">
          <a:xfrm>
            <a:off x="2286000" y="2286000"/>
            <a:ext cx="1905000" cy="1539875"/>
          </a:xfrm>
          <a:prstGeom prst="rect">
            <a:avLst/>
          </a:prstGeom>
          <a:noFill/>
          <a:ln w="12700">
            <a:noFill/>
            <a:miter lim="800000"/>
            <a:headEnd/>
            <a:tailEnd/>
          </a:ln>
          <a:effectLst/>
        </p:spPr>
        <p:txBody>
          <a:bodyPr>
            <a:spAutoFit/>
          </a:bodyPr>
          <a:lstStyle/>
          <a:p>
            <a:pPr>
              <a:spcBef>
                <a:spcPct val="40000"/>
              </a:spcBef>
              <a:defRPr/>
            </a:pPr>
            <a:r>
              <a:rPr lang="en-US" sz="1400" b="1" u="sng">
                <a:effectLst>
                  <a:outerShdw blurRad="38100" dist="38100" dir="2700000" algn="tl">
                    <a:srgbClr val="C0C0C0"/>
                  </a:outerShdw>
                </a:effectLst>
                <a:latin typeface="Arial" charset="0"/>
              </a:rPr>
              <a:t>QUALITATIVE CHARACTERISTICS</a:t>
            </a:r>
            <a:endParaRPr lang="en-US" sz="1400">
              <a:effectLst>
                <a:outerShdw blurRad="38100" dist="38100" dir="2700000" algn="tl">
                  <a:srgbClr val="C0C0C0"/>
                </a:outerShdw>
              </a:effectLst>
              <a:latin typeface="Arial" charset="0"/>
            </a:endParaRPr>
          </a:p>
          <a:p>
            <a:pPr marL="342900" lvl="1" indent="-228600" algn="l">
              <a:spcBef>
                <a:spcPct val="40000"/>
              </a:spcBef>
              <a:buFontTx/>
              <a:buAutoNum type="arabicPeriod"/>
              <a:defRPr/>
            </a:pPr>
            <a:r>
              <a:rPr lang="en-US" sz="1400">
                <a:effectLst>
                  <a:outerShdw blurRad="38100" dist="38100" dir="2700000" algn="tl">
                    <a:srgbClr val="C0C0C0"/>
                  </a:outerShdw>
                </a:effectLst>
                <a:latin typeface="Arial" charset="0"/>
              </a:rPr>
              <a:t>Fundamental qualities</a:t>
            </a:r>
          </a:p>
          <a:p>
            <a:pPr marL="342900" lvl="1" indent="-228600" algn="l">
              <a:spcBef>
                <a:spcPct val="40000"/>
              </a:spcBef>
              <a:buFontTx/>
              <a:buAutoNum type="arabicPeriod"/>
              <a:defRPr/>
            </a:pPr>
            <a:r>
              <a:rPr lang="en-US" sz="1400">
                <a:effectLst>
                  <a:outerShdw blurRad="38100" dist="38100" dir="2700000" algn="tl">
                    <a:srgbClr val="C0C0C0"/>
                  </a:outerShdw>
                </a:effectLst>
                <a:latin typeface="Arial" charset="0"/>
              </a:rPr>
              <a:t>Enhancing qualities</a:t>
            </a:r>
          </a:p>
        </p:txBody>
      </p:sp>
    </p:spTree>
    <p:extLst>
      <p:ext uri="{BB962C8B-B14F-4D97-AF65-F5344CB8AC3E}">
        <p14:creationId xmlns:p14="http://schemas.microsoft.com/office/powerpoint/2010/main" val="3111269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10243" name="Rectangle 4"/>
          <p:cNvSpPr>
            <a:spLocks noGrp="1" noChangeArrowheads="1"/>
          </p:cNvSpPr>
          <p:nvPr>
            <p:ph type="body" idx="1"/>
          </p:nvPr>
        </p:nvSpPr>
        <p:spPr>
          <a:xfrm>
            <a:off x="685800" y="2117725"/>
            <a:ext cx="8077200" cy="1920875"/>
          </a:xfrm>
          <a:noFill/>
        </p:spPr>
        <p:txBody>
          <a:bodyPr lIns="91440" tIns="45720" rIns="91440" bIns="45720">
            <a:spAutoFit/>
          </a:bodyPr>
          <a:lstStyle/>
          <a:p>
            <a:pPr marL="0" indent="0">
              <a:lnSpc>
                <a:spcPct val="125000"/>
              </a:lnSpc>
              <a:spcBef>
                <a:spcPct val="50000"/>
              </a:spcBef>
              <a:buClrTx/>
              <a:buFontTx/>
              <a:buNone/>
            </a:pPr>
            <a:r>
              <a:rPr lang="en-US" sz="2400" b="0" smtClean="0">
                <a:solidFill>
                  <a:schemeClr val="tx1"/>
                </a:solidFill>
                <a:effectLst/>
              </a:rPr>
              <a:t>“To provide financial information about the reporting entity that is useful to present and potential equity investors, lenders, and other creditors in making decisions in their capacity as capital providers.”</a:t>
            </a:r>
          </a:p>
        </p:txBody>
      </p:sp>
      <p:sp>
        <p:nvSpPr>
          <p:cNvPr id="214024" name="Rectangle 8"/>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First Level: Basic Objective</a:t>
            </a:r>
          </a:p>
        </p:txBody>
      </p:sp>
      <p:sp>
        <p:nvSpPr>
          <p:cNvPr id="214026" name="Text Box 10"/>
          <p:cNvSpPr txBox="1">
            <a:spLocks noChangeArrowheads="1"/>
          </p:cNvSpPr>
          <p:nvPr/>
        </p:nvSpPr>
        <p:spPr bwMode="auto">
          <a:xfrm>
            <a:off x="2971800" y="6369050"/>
            <a:ext cx="6019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3  Understand the objectives of financial reporting.</a:t>
            </a:r>
          </a:p>
        </p:txBody>
      </p:sp>
      <p:sp>
        <p:nvSpPr>
          <p:cNvPr id="214027" name="Rectangle 11"/>
          <p:cNvSpPr>
            <a:spLocks noChangeArrowheads="1"/>
          </p:cNvSpPr>
          <p:nvPr/>
        </p:nvSpPr>
        <p:spPr bwMode="auto">
          <a:xfrm>
            <a:off x="3200400" y="1431925"/>
            <a:ext cx="2362200" cy="625475"/>
          </a:xfrm>
          <a:prstGeom prst="rect">
            <a:avLst/>
          </a:prstGeom>
          <a:noFill/>
          <a:ln w="28575" cap="sq" algn="ctr">
            <a:noFill/>
            <a:miter lim="800000"/>
            <a:headEnd/>
            <a:tailEnd/>
          </a:ln>
          <a:effectLst/>
        </p:spPr>
        <p:txBody>
          <a:bodyPr>
            <a:spAutoFit/>
          </a:bodyPr>
          <a:lstStyle/>
          <a:p>
            <a:pPr>
              <a:lnSpc>
                <a:spcPct val="125000"/>
              </a:lnSpc>
              <a:spcBef>
                <a:spcPct val="50000"/>
              </a:spcBef>
              <a:buSzPct val="75000"/>
              <a:defRPr/>
            </a:pPr>
            <a:r>
              <a:rPr lang="en-US" sz="2800" b="1" u="sng">
                <a:solidFill>
                  <a:srgbClr val="800000"/>
                </a:solidFill>
                <a:effectLst>
                  <a:outerShdw blurRad="38100" dist="38100" dir="2700000" algn="tl">
                    <a:srgbClr val="C0C0C0"/>
                  </a:outerShdw>
                </a:effectLst>
                <a:latin typeface="Arial" charset="0"/>
              </a:rPr>
              <a:t>OBJECTIVE</a:t>
            </a:r>
          </a:p>
        </p:txBody>
      </p:sp>
      <p:sp>
        <p:nvSpPr>
          <p:cNvPr id="10247" name="Rectangle 12"/>
          <p:cNvSpPr>
            <a:spLocks noChangeArrowheads="1"/>
          </p:cNvSpPr>
          <p:nvPr/>
        </p:nvSpPr>
        <p:spPr bwMode="auto">
          <a:xfrm>
            <a:off x="838200" y="4572000"/>
            <a:ext cx="7620000" cy="1184275"/>
          </a:xfrm>
          <a:prstGeom prst="rect">
            <a:avLst/>
          </a:prstGeom>
          <a:solidFill>
            <a:srgbClr val="FFFFCC"/>
          </a:solidFill>
          <a:ln w="19050" cap="sq">
            <a:solidFill>
              <a:srgbClr val="800000"/>
            </a:solidFill>
            <a:miter lim="800000"/>
            <a:headEnd type="none" w="sm" len="sm"/>
            <a:tailEnd type="none" w="sm" len="sm"/>
          </a:ln>
        </p:spPr>
        <p:txBody>
          <a:bodyPr>
            <a:spAutoFit/>
          </a:bodyPr>
          <a:lstStyle/>
          <a:p>
            <a:pPr marL="457200" indent="-457200" algn="l">
              <a:lnSpc>
                <a:spcPct val="120000"/>
              </a:lnSpc>
              <a:spcBef>
                <a:spcPct val="30000"/>
              </a:spcBef>
              <a:buClr>
                <a:srgbClr val="800000"/>
              </a:buClr>
              <a:buFont typeface="Wingdings" pitchFamily="2" charset="2"/>
              <a:buChar char="Ø"/>
            </a:pPr>
            <a:r>
              <a:rPr lang="en-US" sz="1800">
                <a:latin typeface="Arial" charset="0"/>
              </a:rPr>
              <a:t>Provided by issuing general-purpose financial statements.</a:t>
            </a:r>
          </a:p>
          <a:p>
            <a:pPr marL="457200" indent="-457200" algn="l">
              <a:lnSpc>
                <a:spcPct val="120000"/>
              </a:lnSpc>
              <a:spcBef>
                <a:spcPct val="30000"/>
              </a:spcBef>
              <a:buClr>
                <a:srgbClr val="800000"/>
              </a:buClr>
              <a:buFont typeface="Wingdings" pitchFamily="2" charset="2"/>
              <a:buChar char="Ø"/>
            </a:pPr>
            <a:r>
              <a:rPr lang="en-US" sz="1800">
                <a:latin typeface="Arial" charset="0"/>
              </a:rPr>
              <a:t>Assumption is that users have reasonable knowledge of business and financial accounting matters to understand the information. </a:t>
            </a:r>
          </a:p>
        </p:txBody>
      </p:sp>
    </p:spTree>
    <p:extLst>
      <p:ext uri="{BB962C8B-B14F-4D97-AF65-F5344CB8AC3E}">
        <p14:creationId xmlns:p14="http://schemas.microsoft.com/office/powerpoint/2010/main" val="3739746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914400" y="2568575"/>
            <a:ext cx="7696200" cy="1990725"/>
          </a:xfrm>
          <a:prstGeom prst="rect">
            <a:avLst/>
          </a:prstGeom>
          <a:noFill/>
          <a:ln w="28575" cap="sq">
            <a:noFill/>
            <a:miter lim="800000"/>
            <a:headEnd type="none" w="sm" len="sm"/>
            <a:tailEnd type="none" w="sm" len="sm"/>
          </a:ln>
        </p:spPr>
        <p:txBody>
          <a:bodyPr>
            <a:spAutoFit/>
          </a:bodyPr>
          <a:lstStyle/>
          <a:p>
            <a:pPr algn="l">
              <a:lnSpc>
                <a:spcPct val="130000"/>
              </a:lnSpc>
              <a:spcBef>
                <a:spcPct val="30000"/>
              </a:spcBef>
              <a:buSzPct val="80000"/>
            </a:pPr>
            <a:r>
              <a:rPr lang="en-US">
                <a:latin typeface="Arial" charset="0"/>
              </a:rPr>
              <a:t>IASB identified the </a:t>
            </a:r>
            <a:r>
              <a:rPr lang="en-US" b="1">
                <a:solidFill>
                  <a:srgbClr val="800000"/>
                </a:solidFill>
                <a:latin typeface="Arial" charset="0"/>
              </a:rPr>
              <a:t>Qualitative Characteristics</a:t>
            </a:r>
            <a:r>
              <a:rPr lang="en-US">
                <a:latin typeface="Arial" charset="0"/>
              </a:rPr>
              <a:t> of accounting information that distinguish better (more useful) information from inferior (less useful) information for decision-making purposes.</a:t>
            </a:r>
          </a:p>
        </p:txBody>
      </p:sp>
      <p:sp>
        <p:nvSpPr>
          <p:cNvPr id="279556"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Second Level: Fundamental Concepts</a:t>
            </a:r>
          </a:p>
        </p:txBody>
      </p:sp>
      <p:sp>
        <p:nvSpPr>
          <p:cNvPr id="279557" name="Text Box 5"/>
          <p:cNvSpPr txBox="1">
            <a:spLocks noChangeArrowheads="1"/>
          </p:cNvSpPr>
          <p:nvPr/>
        </p:nvSpPr>
        <p:spPr bwMode="auto">
          <a:xfrm>
            <a:off x="1371600" y="6369050"/>
            <a:ext cx="7620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Identify the qualitative characteristics of accounting information.</a:t>
            </a:r>
          </a:p>
        </p:txBody>
      </p:sp>
      <p:sp>
        <p:nvSpPr>
          <p:cNvPr id="11269" name="Text Box 6"/>
          <p:cNvSpPr txBox="1">
            <a:spLocks noChangeArrowheads="1"/>
          </p:cNvSpPr>
          <p:nvPr/>
        </p:nvSpPr>
        <p:spPr bwMode="auto">
          <a:xfrm>
            <a:off x="685800" y="1447800"/>
            <a:ext cx="8229600" cy="946150"/>
          </a:xfrm>
          <a:prstGeom prst="rect">
            <a:avLst/>
          </a:prstGeom>
          <a:noFill/>
          <a:ln w="12700" cap="sq" algn="ctr">
            <a:noFill/>
            <a:miter lim="800000"/>
            <a:headEnd type="none" w="sm" len="sm"/>
            <a:tailEnd type="none" w="sm" len="sm"/>
          </a:ln>
        </p:spPr>
        <p:txBody>
          <a:bodyPr>
            <a:spAutoFit/>
          </a:bodyPr>
          <a:lstStyle/>
          <a:p>
            <a:pPr algn="l"/>
            <a:r>
              <a:rPr lang="en-US" sz="2800" b="1">
                <a:solidFill>
                  <a:srgbClr val="006600"/>
                </a:solidFill>
                <a:latin typeface="Arial" charset="0"/>
              </a:rPr>
              <a:t>Qualitative Characteristics of Accounting Information</a:t>
            </a:r>
          </a:p>
        </p:txBody>
      </p:sp>
    </p:spTree>
    <p:extLst>
      <p:ext uri="{BB962C8B-B14F-4D97-AF65-F5344CB8AC3E}">
        <p14:creationId xmlns:p14="http://schemas.microsoft.com/office/powerpoint/2010/main" val="770740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p:cNvPicPr>
            <a:picLocks noChangeAspect="1" noChangeArrowheads="1"/>
          </p:cNvPicPr>
          <p:nvPr/>
        </p:nvPicPr>
        <p:blipFill>
          <a:blip r:embed="rId3"/>
          <a:srcRect/>
          <a:stretch>
            <a:fillRect/>
          </a:stretch>
        </p:blipFill>
        <p:spPr bwMode="auto">
          <a:xfrm>
            <a:off x="685800" y="1157288"/>
            <a:ext cx="7467600" cy="5091112"/>
          </a:xfrm>
          <a:prstGeom prst="rect">
            <a:avLst/>
          </a:prstGeom>
          <a:noFill/>
          <a:ln w="12700" cap="sq">
            <a:noFill/>
            <a:miter lim="800000"/>
            <a:headEnd type="none" w="sm" len="sm"/>
            <a:tailEnd type="none" w="sm" len="sm"/>
          </a:ln>
        </p:spPr>
      </p:pic>
      <p:sp>
        <p:nvSpPr>
          <p:cNvPr id="12291" name="Text Box 10"/>
          <p:cNvSpPr txBox="1">
            <a:spLocks noChangeArrowheads="1"/>
          </p:cNvSpPr>
          <p:nvPr/>
        </p:nvSpPr>
        <p:spPr bwMode="auto">
          <a:xfrm>
            <a:off x="7010400" y="1981200"/>
            <a:ext cx="1905000" cy="639763"/>
          </a:xfrm>
          <a:prstGeom prst="rect">
            <a:avLst/>
          </a:prstGeom>
          <a:solidFill>
            <a:schemeClr val="bg1"/>
          </a:solidFill>
          <a:ln w="28575" algn="ctr">
            <a:noFill/>
            <a:miter lim="800000"/>
            <a:headEnd/>
            <a:tailEnd/>
          </a:ln>
        </p:spPr>
        <p:txBody>
          <a:bodyPr>
            <a:spAutoFit/>
          </a:bodyPr>
          <a:lstStyle/>
          <a:p>
            <a:pPr algn="l">
              <a:spcBef>
                <a:spcPct val="50000"/>
              </a:spcBef>
            </a:pPr>
            <a:r>
              <a:rPr lang="en-US" sz="1200" b="1">
                <a:solidFill>
                  <a:srgbClr val="FF0000"/>
                </a:solidFill>
                <a:latin typeface="Arial" charset="0"/>
              </a:rPr>
              <a:t>Illustration 2-2</a:t>
            </a:r>
            <a:r>
              <a:rPr lang="en-US" sz="1200">
                <a:solidFill>
                  <a:srgbClr val="000000"/>
                </a:solidFill>
                <a:latin typeface="Arial" charset="0"/>
              </a:rPr>
              <a:t> Hierarchy of Accounting Qualities</a:t>
            </a:r>
          </a:p>
        </p:txBody>
      </p:sp>
      <p:sp>
        <p:nvSpPr>
          <p:cNvPr id="227341" name="Rectangle 13"/>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Second Level: Fundamental Concepts</a:t>
            </a:r>
          </a:p>
        </p:txBody>
      </p:sp>
      <p:sp>
        <p:nvSpPr>
          <p:cNvPr id="227342" name="Text Box 14"/>
          <p:cNvSpPr txBox="1">
            <a:spLocks noChangeArrowheads="1"/>
          </p:cNvSpPr>
          <p:nvPr/>
        </p:nvSpPr>
        <p:spPr bwMode="auto">
          <a:xfrm>
            <a:off x="1371600" y="6369050"/>
            <a:ext cx="7620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Identify the qualitative characteristics of accounting information.</a:t>
            </a:r>
          </a:p>
        </p:txBody>
      </p:sp>
    </p:spTree>
    <p:extLst>
      <p:ext uri="{BB962C8B-B14F-4D97-AF65-F5344CB8AC3E}">
        <p14:creationId xmlns:p14="http://schemas.microsoft.com/office/powerpoint/2010/main" val="3892313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85800" y="1398588"/>
            <a:ext cx="8229600" cy="582612"/>
          </a:xfrm>
          <a:prstGeom prst="rect">
            <a:avLst/>
          </a:prstGeom>
          <a:noFill/>
          <a:ln w="28575" cap="sq">
            <a:noFill/>
            <a:miter lim="800000"/>
            <a:headEnd type="none" w="sm" len="sm"/>
            <a:tailEnd type="none" w="sm" len="sm"/>
          </a:ln>
        </p:spPr>
        <p:txBody>
          <a:bodyPr>
            <a:spAutoFit/>
          </a:bodyPr>
          <a:lstStyle/>
          <a:p>
            <a:pPr marL="350838" indent="-350838" algn="l">
              <a:lnSpc>
                <a:spcPct val="115000"/>
              </a:lnSpc>
              <a:spcBef>
                <a:spcPct val="30000"/>
              </a:spcBef>
              <a:buSzPct val="80000"/>
            </a:pPr>
            <a:r>
              <a:rPr lang="en-US" sz="2800" b="1">
                <a:latin typeface="Arial" charset="0"/>
              </a:rPr>
              <a:t>Fundamental Quality - Relevance</a:t>
            </a:r>
            <a:endParaRPr lang="en-US">
              <a:latin typeface="Arial" charset="0"/>
            </a:endParaRPr>
          </a:p>
        </p:txBody>
      </p:sp>
      <p:sp>
        <p:nvSpPr>
          <p:cNvPr id="13315" name="Text Box 3"/>
          <p:cNvSpPr txBox="1">
            <a:spLocks noChangeArrowheads="1"/>
          </p:cNvSpPr>
          <p:nvPr/>
        </p:nvSpPr>
        <p:spPr bwMode="auto">
          <a:xfrm>
            <a:off x="990600" y="2111375"/>
            <a:ext cx="7696200" cy="863600"/>
          </a:xfrm>
          <a:prstGeom prst="rect">
            <a:avLst/>
          </a:prstGeom>
          <a:noFill/>
          <a:ln w="28575" cap="sq" algn="ctr">
            <a:noFill/>
            <a:miter lim="800000"/>
            <a:headEnd type="none" w="sm" len="sm"/>
            <a:tailEnd type="none" w="sm" len="sm"/>
          </a:ln>
        </p:spPr>
        <p:txBody>
          <a:bodyPr>
            <a:spAutoFit/>
          </a:bodyPr>
          <a:lstStyle/>
          <a:p>
            <a:pPr algn="l">
              <a:lnSpc>
                <a:spcPct val="115000"/>
              </a:lnSpc>
              <a:spcBef>
                <a:spcPct val="30000"/>
              </a:spcBef>
              <a:buSzPct val="80000"/>
            </a:pPr>
            <a:r>
              <a:rPr lang="en-US" sz="2200">
                <a:latin typeface="Arial" charset="0"/>
              </a:rPr>
              <a:t>Relevance is one of the two fundamental qualities that make accounting information useful for decision-making.</a:t>
            </a:r>
          </a:p>
        </p:txBody>
      </p:sp>
      <p:sp>
        <p:nvSpPr>
          <p:cNvPr id="281604"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Second Level: Fundamental Concepts</a:t>
            </a:r>
          </a:p>
        </p:txBody>
      </p:sp>
      <p:sp>
        <p:nvSpPr>
          <p:cNvPr id="281605" name="Text Box 5"/>
          <p:cNvSpPr txBox="1">
            <a:spLocks noChangeArrowheads="1"/>
          </p:cNvSpPr>
          <p:nvPr/>
        </p:nvSpPr>
        <p:spPr bwMode="auto">
          <a:xfrm>
            <a:off x="1371600" y="6369050"/>
            <a:ext cx="7620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Identify the qualitative characteristics of accounting information.</a:t>
            </a:r>
          </a:p>
        </p:txBody>
      </p:sp>
      <p:pic>
        <p:nvPicPr>
          <p:cNvPr id="13318" name="Picture 7"/>
          <p:cNvPicPr>
            <a:picLocks noChangeAspect="1" noChangeArrowheads="1"/>
          </p:cNvPicPr>
          <p:nvPr/>
        </p:nvPicPr>
        <p:blipFill>
          <a:blip r:embed="rId3"/>
          <a:srcRect/>
          <a:stretch>
            <a:fillRect/>
          </a:stretch>
        </p:blipFill>
        <p:spPr bwMode="auto">
          <a:xfrm>
            <a:off x="1981200" y="3267075"/>
            <a:ext cx="5181600" cy="2752725"/>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939222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85800" y="1398588"/>
            <a:ext cx="8229600" cy="582612"/>
          </a:xfrm>
          <a:prstGeom prst="rect">
            <a:avLst/>
          </a:prstGeom>
          <a:noFill/>
          <a:ln w="28575" cap="sq">
            <a:noFill/>
            <a:miter lim="800000"/>
            <a:headEnd type="none" w="sm" len="sm"/>
            <a:tailEnd type="none" w="sm" len="sm"/>
          </a:ln>
        </p:spPr>
        <p:txBody>
          <a:bodyPr>
            <a:spAutoFit/>
          </a:bodyPr>
          <a:lstStyle/>
          <a:p>
            <a:pPr marL="350838" indent="-350838" algn="l">
              <a:lnSpc>
                <a:spcPct val="115000"/>
              </a:lnSpc>
              <a:spcBef>
                <a:spcPct val="30000"/>
              </a:spcBef>
              <a:buSzPct val="80000"/>
            </a:pPr>
            <a:r>
              <a:rPr lang="en-US" sz="2800" b="1">
                <a:latin typeface="Arial" charset="0"/>
              </a:rPr>
              <a:t>Fundamental Quality – Faithful Representation</a:t>
            </a:r>
            <a:endParaRPr lang="en-US">
              <a:latin typeface="Arial" charset="0"/>
            </a:endParaRPr>
          </a:p>
        </p:txBody>
      </p:sp>
      <p:sp>
        <p:nvSpPr>
          <p:cNvPr id="14339" name="Text Box 3"/>
          <p:cNvSpPr txBox="1">
            <a:spLocks noChangeArrowheads="1"/>
          </p:cNvSpPr>
          <p:nvPr/>
        </p:nvSpPr>
        <p:spPr bwMode="auto">
          <a:xfrm>
            <a:off x="990600" y="2111375"/>
            <a:ext cx="7696200" cy="863600"/>
          </a:xfrm>
          <a:prstGeom prst="rect">
            <a:avLst/>
          </a:prstGeom>
          <a:noFill/>
          <a:ln w="28575" cap="sq" algn="ctr">
            <a:noFill/>
            <a:miter lim="800000"/>
            <a:headEnd type="none" w="sm" len="sm"/>
            <a:tailEnd type="none" w="sm" len="sm"/>
          </a:ln>
        </p:spPr>
        <p:txBody>
          <a:bodyPr>
            <a:spAutoFit/>
          </a:bodyPr>
          <a:lstStyle/>
          <a:p>
            <a:pPr algn="l">
              <a:lnSpc>
                <a:spcPct val="115000"/>
              </a:lnSpc>
              <a:spcBef>
                <a:spcPct val="30000"/>
              </a:spcBef>
              <a:buSzPct val="80000"/>
            </a:pPr>
            <a:r>
              <a:rPr lang="en-US" sz="2200">
                <a:latin typeface="Arial" charset="0"/>
              </a:rPr>
              <a:t>Faithful representation means that the numbers and descriptions match what really existed or happened.</a:t>
            </a:r>
          </a:p>
        </p:txBody>
      </p:sp>
      <p:sp>
        <p:nvSpPr>
          <p:cNvPr id="314372"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Second Level: Fundamental Concepts</a:t>
            </a:r>
          </a:p>
        </p:txBody>
      </p:sp>
      <p:sp>
        <p:nvSpPr>
          <p:cNvPr id="314373" name="Text Box 5"/>
          <p:cNvSpPr txBox="1">
            <a:spLocks noChangeArrowheads="1"/>
          </p:cNvSpPr>
          <p:nvPr/>
        </p:nvSpPr>
        <p:spPr bwMode="auto">
          <a:xfrm>
            <a:off x="1371600" y="6369050"/>
            <a:ext cx="7620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Identify the qualitative characteristics of accounting information.</a:t>
            </a:r>
          </a:p>
        </p:txBody>
      </p:sp>
      <p:pic>
        <p:nvPicPr>
          <p:cNvPr id="14342" name="Picture 6"/>
          <p:cNvPicPr>
            <a:picLocks noChangeAspect="1" noChangeArrowheads="1"/>
          </p:cNvPicPr>
          <p:nvPr/>
        </p:nvPicPr>
        <p:blipFill>
          <a:blip r:embed="rId3"/>
          <a:srcRect/>
          <a:stretch>
            <a:fillRect/>
          </a:stretch>
        </p:blipFill>
        <p:spPr bwMode="auto">
          <a:xfrm>
            <a:off x="1600200" y="3352800"/>
            <a:ext cx="5867400" cy="2400300"/>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235409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85800" y="1398588"/>
            <a:ext cx="8229600" cy="582612"/>
          </a:xfrm>
          <a:prstGeom prst="rect">
            <a:avLst/>
          </a:prstGeom>
          <a:noFill/>
          <a:ln w="28575" cap="sq">
            <a:noFill/>
            <a:miter lim="800000"/>
            <a:headEnd type="none" w="sm" len="sm"/>
            <a:tailEnd type="none" w="sm" len="sm"/>
          </a:ln>
        </p:spPr>
        <p:txBody>
          <a:bodyPr>
            <a:spAutoFit/>
          </a:bodyPr>
          <a:lstStyle/>
          <a:p>
            <a:pPr marL="350838" indent="-350838" algn="l">
              <a:lnSpc>
                <a:spcPct val="115000"/>
              </a:lnSpc>
              <a:spcBef>
                <a:spcPct val="30000"/>
              </a:spcBef>
              <a:buSzPct val="80000"/>
            </a:pPr>
            <a:r>
              <a:rPr lang="en-US" sz="2800" b="1">
                <a:latin typeface="Arial" charset="0"/>
              </a:rPr>
              <a:t>Enhancing Qualities</a:t>
            </a:r>
            <a:endParaRPr lang="en-US">
              <a:latin typeface="Arial" charset="0"/>
            </a:endParaRPr>
          </a:p>
        </p:txBody>
      </p:sp>
      <p:sp>
        <p:nvSpPr>
          <p:cNvPr id="15363" name="Text Box 3"/>
          <p:cNvSpPr txBox="1">
            <a:spLocks noChangeArrowheads="1"/>
          </p:cNvSpPr>
          <p:nvPr/>
        </p:nvSpPr>
        <p:spPr bwMode="auto">
          <a:xfrm>
            <a:off x="990600" y="2111375"/>
            <a:ext cx="7696200" cy="863600"/>
          </a:xfrm>
          <a:prstGeom prst="rect">
            <a:avLst/>
          </a:prstGeom>
          <a:noFill/>
          <a:ln w="28575" cap="sq" algn="ctr">
            <a:noFill/>
            <a:miter lim="800000"/>
            <a:headEnd type="none" w="sm" len="sm"/>
            <a:tailEnd type="none" w="sm" len="sm"/>
          </a:ln>
        </p:spPr>
        <p:txBody>
          <a:bodyPr>
            <a:spAutoFit/>
          </a:bodyPr>
          <a:lstStyle/>
          <a:p>
            <a:pPr algn="l">
              <a:lnSpc>
                <a:spcPct val="115000"/>
              </a:lnSpc>
              <a:spcBef>
                <a:spcPct val="30000"/>
              </a:spcBef>
              <a:buSzPct val="80000"/>
            </a:pPr>
            <a:r>
              <a:rPr lang="en-US" sz="2200">
                <a:latin typeface="Arial" charset="0"/>
              </a:rPr>
              <a:t>Distinguish more-useful information from less-useful information.</a:t>
            </a:r>
          </a:p>
        </p:txBody>
      </p:sp>
      <p:sp>
        <p:nvSpPr>
          <p:cNvPr id="316420"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Second Level: Fundamental Concepts</a:t>
            </a:r>
          </a:p>
        </p:txBody>
      </p:sp>
      <p:sp>
        <p:nvSpPr>
          <p:cNvPr id="316421" name="Text Box 5"/>
          <p:cNvSpPr txBox="1">
            <a:spLocks noChangeArrowheads="1"/>
          </p:cNvSpPr>
          <p:nvPr/>
        </p:nvSpPr>
        <p:spPr bwMode="auto">
          <a:xfrm>
            <a:off x="1371600" y="6369050"/>
            <a:ext cx="7620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Identify the qualitative characteristics of accounting information.</a:t>
            </a:r>
          </a:p>
        </p:txBody>
      </p:sp>
      <p:pic>
        <p:nvPicPr>
          <p:cNvPr id="15366" name="Picture 7"/>
          <p:cNvPicPr>
            <a:picLocks noChangeAspect="1" noChangeArrowheads="1"/>
          </p:cNvPicPr>
          <p:nvPr/>
        </p:nvPicPr>
        <p:blipFill>
          <a:blip r:embed="rId3"/>
          <a:srcRect/>
          <a:stretch>
            <a:fillRect/>
          </a:stretch>
        </p:blipFill>
        <p:spPr bwMode="auto">
          <a:xfrm>
            <a:off x="838200" y="3260725"/>
            <a:ext cx="7543800" cy="2682875"/>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965074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3"/>
          <p:cNvSpPr>
            <a:spLocks noChangeArrowheads="1"/>
          </p:cNvSpPr>
          <p:nvPr/>
        </p:nvSpPr>
        <p:spPr bwMode="auto">
          <a:xfrm rot="5400000" flipH="1">
            <a:off x="4000500" y="876300"/>
            <a:ext cx="1981200" cy="4648200"/>
          </a:xfrm>
          <a:prstGeom prst="flowChartManualInput">
            <a:avLst/>
          </a:prstGeom>
          <a:solidFill>
            <a:srgbClr val="F4BCBC"/>
          </a:solidFill>
          <a:ln w="12700">
            <a:noFill/>
            <a:miter lim="800000"/>
            <a:headEnd/>
            <a:tailEnd/>
          </a:ln>
        </p:spPr>
        <p:txBody>
          <a:bodyPr wrap="none" anchor="ctr"/>
          <a:lstStyle/>
          <a:p>
            <a:endParaRPr lang="id-ID"/>
          </a:p>
        </p:txBody>
      </p:sp>
      <p:sp>
        <p:nvSpPr>
          <p:cNvPr id="16387" name="AutoShape 4"/>
          <p:cNvSpPr>
            <a:spLocks noChangeArrowheads="1"/>
          </p:cNvSpPr>
          <p:nvPr/>
        </p:nvSpPr>
        <p:spPr bwMode="auto">
          <a:xfrm rot="-5400000">
            <a:off x="2857500" y="876300"/>
            <a:ext cx="1981200" cy="4648200"/>
          </a:xfrm>
          <a:prstGeom prst="flowChartManualInput">
            <a:avLst/>
          </a:prstGeom>
          <a:solidFill>
            <a:srgbClr val="F4BCBC"/>
          </a:solidFill>
          <a:ln w="12700">
            <a:noFill/>
            <a:miter lim="800000"/>
            <a:headEnd/>
            <a:tailEnd/>
          </a:ln>
        </p:spPr>
        <p:txBody>
          <a:bodyPr wrap="none" anchor="ctr"/>
          <a:lstStyle/>
          <a:p>
            <a:endParaRPr lang="id-ID"/>
          </a:p>
        </p:txBody>
      </p:sp>
      <p:sp>
        <p:nvSpPr>
          <p:cNvPr id="16388" name="AutoShape 5"/>
          <p:cNvSpPr>
            <a:spLocks noChangeArrowheads="1"/>
          </p:cNvSpPr>
          <p:nvPr/>
        </p:nvSpPr>
        <p:spPr bwMode="auto">
          <a:xfrm rot="5400000" flipH="1">
            <a:off x="4914900" y="-1257300"/>
            <a:ext cx="2057400" cy="4724400"/>
          </a:xfrm>
          <a:prstGeom prst="flowChartManualInput">
            <a:avLst/>
          </a:prstGeom>
          <a:solidFill>
            <a:srgbClr val="F9EFA5"/>
          </a:solidFill>
          <a:ln w="12700">
            <a:solidFill>
              <a:schemeClr val="tx1"/>
            </a:solidFill>
            <a:miter lim="800000"/>
            <a:headEnd/>
            <a:tailEnd/>
          </a:ln>
        </p:spPr>
        <p:txBody>
          <a:bodyPr wrap="none" anchor="ctr"/>
          <a:lstStyle/>
          <a:p>
            <a:endParaRPr lang="id-ID"/>
          </a:p>
        </p:txBody>
      </p:sp>
      <p:sp>
        <p:nvSpPr>
          <p:cNvPr id="16389" name="AutoShape 6"/>
          <p:cNvSpPr>
            <a:spLocks noChangeArrowheads="1"/>
          </p:cNvSpPr>
          <p:nvPr/>
        </p:nvSpPr>
        <p:spPr bwMode="auto">
          <a:xfrm rot="-5400000">
            <a:off x="1866900" y="-1257300"/>
            <a:ext cx="2057400" cy="4724400"/>
          </a:xfrm>
          <a:prstGeom prst="flowChartManualInput">
            <a:avLst/>
          </a:prstGeom>
          <a:solidFill>
            <a:srgbClr val="F9EFA5"/>
          </a:solidFill>
          <a:ln w="12700">
            <a:solidFill>
              <a:schemeClr val="tx1"/>
            </a:solidFill>
            <a:miter lim="800000"/>
            <a:headEnd/>
            <a:tailEnd/>
          </a:ln>
        </p:spPr>
        <p:txBody>
          <a:bodyPr wrap="none" anchor="ctr"/>
          <a:lstStyle/>
          <a:p>
            <a:endParaRPr lang="id-ID"/>
          </a:p>
        </p:txBody>
      </p:sp>
      <p:sp>
        <p:nvSpPr>
          <p:cNvPr id="16390" name="AutoShape 7"/>
          <p:cNvSpPr>
            <a:spLocks noChangeArrowheads="1"/>
          </p:cNvSpPr>
          <p:nvPr/>
        </p:nvSpPr>
        <p:spPr bwMode="auto">
          <a:xfrm>
            <a:off x="2514600" y="4267200"/>
            <a:ext cx="3810000" cy="4038600"/>
          </a:xfrm>
          <a:prstGeom prst="flowChartMerge">
            <a:avLst/>
          </a:prstGeom>
          <a:solidFill>
            <a:srgbClr val="93BBFB"/>
          </a:solidFill>
          <a:ln w="12700">
            <a:solidFill>
              <a:schemeClr val="tx1"/>
            </a:solidFill>
            <a:miter lim="800000"/>
            <a:headEnd/>
            <a:tailEnd/>
          </a:ln>
        </p:spPr>
        <p:txBody>
          <a:bodyPr wrap="none" anchor="ctr"/>
          <a:lstStyle/>
          <a:p>
            <a:endParaRPr lang="id-ID"/>
          </a:p>
        </p:txBody>
      </p:sp>
      <p:sp>
        <p:nvSpPr>
          <p:cNvPr id="16391" name="Rectangle 8"/>
          <p:cNvSpPr>
            <a:spLocks noChangeArrowheads="1"/>
          </p:cNvSpPr>
          <p:nvPr/>
        </p:nvSpPr>
        <p:spPr bwMode="auto">
          <a:xfrm>
            <a:off x="3352800" y="76200"/>
            <a:ext cx="2133600" cy="2057400"/>
          </a:xfrm>
          <a:prstGeom prst="rect">
            <a:avLst/>
          </a:prstGeom>
          <a:solidFill>
            <a:srgbClr val="F9EFA5"/>
          </a:solidFill>
          <a:ln w="12700">
            <a:solidFill>
              <a:schemeClr val="tx1"/>
            </a:solidFill>
            <a:miter lim="800000"/>
            <a:headEnd/>
            <a:tailEnd/>
          </a:ln>
        </p:spPr>
        <p:txBody>
          <a:bodyPr wrap="none" anchor="ctr"/>
          <a:lstStyle/>
          <a:p>
            <a:endParaRPr lang="id-ID"/>
          </a:p>
        </p:txBody>
      </p:sp>
      <p:sp>
        <p:nvSpPr>
          <p:cNvPr id="318473" name="Text Box 9"/>
          <p:cNvSpPr txBox="1">
            <a:spLocks noChangeArrowheads="1"/>
          </p:cNvSpPr>
          <p:nvPr/>
        </p:nvSpPr>
        <p:spPr bwMode="auto">
          <a:xfrm>
            <a:off x="1447800" y="152400"/>
            <a:ext cx="1828800" cy="1900238"/>
          </a:xfrm>
          <a:prstGeom prst="rect">
            <a:avLst/>
          </a:prstGeom>
          <a:noFill/>
          <a:ln w="12700">
            <a:noFill/>
            <a:miter lim="800000"/>
            <a:headEnd/>
            <a:tailEnd/>
          </a:ln>
          <a:effectLst/>
        </p:spPr>
        <p:txBody>
          <a:bodyPr>
            <a:spAutoFit/>
          </a:bodyPr>
          <a:lstStyle/>
          <a:p>
            <a:pPr marL="228600" indent="-228600">
              <a:spcBef>
                <a:spcPct val="50000"/>
              </a:spcBef>
              <a:defRPr/>
            </a:pPr>
            <a:r>
              <a:rPr lang="en-US" sz="1400" b="1" u="sng">
                <a:effectLst>
                  <a:outerShdw blurRad="38100" dist="38100" dir="2700000" algn="tl">
                    <a:srgbClr val="C0C0C0"/>
                  </a:outerShdw>
                </a:effectLst>
                <a:latin typeface="Arial" charset="0"/>
              </a:rPr>
              <a:t>ASSUMPTIONS</a:t>
            </a:r>
            <a:endParaRPr lang="en-US" sz="1400">
              <a:effectLst>
                <a:outerShdw blurRad="38100" dist="38100" dir="2700000" algn="tl">
                  <a:srgbClr val="C0C0C0"/>
                </a:outerShdw>
              </a:effectLst>
              <a:latin typeface="Arial" charset="0"/>
            </a:endParaRP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Economic entity</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Going concern</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Monetary unit</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Periodicity</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Accrual</a:t>
            </a:r>
          </a:p>
        </p:txBody>
      </p:sp>
      <p:sp>
        <p:nvSpPr>
          <p:cNvPr id="318474" name="Text Box 10"/>
          <p:cNvSpPr txBox="1">
            <a:spLocks noChangeArrowheads="1"/>
          </p:cNvSpPr>
          <p:nvPr/>
        </p:nvSpPr>
        <p:spPr bwMode="auto">
          <a:xfrm>
            <a:off x="3352800" y="152400"/>
            <a:ext cx="2133600" cy="1581150"/>
          </a:xfrm>
          <a:prstGeom prst="rect">
            <a:avLst/>
          </a:prstGeom>
          <a:noFill/>
          <a:ln w="12700">
            <a:noFill/>
            <a:miter lim="800000"/>
            <a:headEnd/>
            <a:tailEnd/>
          </a:ln>
          <a:effectLst/>
        </p:spPr>
        <p:txBody>
          <a:bodyPr>
            <a:spAutoFit/>
          </a:bodyPr>
          <a:lstStyle/>
          <a:p>
            <a:pPr marL="228600" indent="-228600">
              <a:spcBef>
                <a:spcPct val="50000"/>
              </a:spcBef>
              <a:defRPr/>
            </a:pPr>
            <a:r>
              <a:rPr lang="en-US" sz="1400" b="1" u="sng">
                <a:effectLst>
                  <a:outerShdw blurRad="38100" dist="38100" dir="2700000" algn="tl">
                    <a:srgbClr val="C0C0C0"/>
                  </a:outerShdw>
                </a:effectLst>
                <a:latin typeface="Arial" charset="0"/>
              </a:rPr>
              <a:t>PRINCIPLES</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Measurement</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Revenue recognition</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Expense recognition</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Full disclosure</a:t>
            </a:r>
          </a:p>
        </p:txBody>
      </p:sp>
      <p:sp>
        <p:nvSpPr>
          <p:cNvPr id="318475" name="Text Box 11"/>
          <p:cNvSpPr txBox="1">
            <a:spLocks noChangeArrowheads="1"/>
          </p:cNvSpPr>
          <p:nvPr/>
        </p:nvSpPr>
        <p:spPr bwMode="auto">
          <a:xfrm>
            <a:off x="5638800" y="152400"/>
            <a:ext cx="1828800" cy="942975"/>
          </a:xfrm>
          <a:prstGeom prst="rect">
            <a:avLst/>
          </a:prstGeom>
          <a:noFill/>
          <a:ln w="12700">
            <a:noFill/>
            <a:miter lim="800000"/>
            <a:headEnd/>
            <a:tailEnd/>
          </a:ln>
          <a:effectLst/>
        </p:spPr>
        <p:txBody>
          <a:bodyPr>
            <a:spAutoFit/>
          </a:bodyPr>
          <a:lstStyle/>
          <a:p>
            <a:pPr marL="228600" indent="-228600">
              <a:spcBef>
                <a:spcPct val="50000"/>
              </a:spcBef>
              <a:defRPr/>
            </a:pPr>
            <a:r>
              <a:rPr lang="en-US" sz="1400" b="1" u="sng">
                <a:effectLst>
                  <a:outerShdw blurRad="38100" dist="38100" dir="2700000" algn="tl">
                    <a:srgbClr val="C0C0C0"/>
                  </a:outerShdw>
                </a:effectLst>
                <a:latin typeface="Arial" charset="0"/>
              </a:rPr>
              <a:t>CONSTRAINTS</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Cost</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Materiality</a:t>
            </a:r>
          </a:p>
        </p:txBody>
      </p:sp>
      <p:sp>
        <p:nvSpPr>
          <p:cNvPr id="318476" name="Text Box 12"/>
          <p:cNvSpPr txBox="1">
            <a:spLocks noChangeArrowheads="1"/>
          </p:cNvSpPr>
          <p:nvPr/>
        </p:nvSpPr>
        <p:spPr bwMode="auto">
          <a:xfrm>
            <a:off x="3352800" y="4343400"/>
            <a:ext cx="2133600" cy="2219325"/>
          </a:xfrm>
          <a:prstGeom prst="rect">
            <a:avLst/>
          </a:prstGeom>
          <a:noFill/>
          <a:ln w="12700">
            <a:noFill/>
            <a:miter lim="800000"/>
            <a:headEnd/>
            <a:tailEnd/>
          </a:ln>
          <a:effectLst/>
        </p:spPr>
        <p:txBody>
          <a:bodyPr>
            <a:spAutoFit/>
          </a:bodyPr>
          <a:lstStyle/>
          <a:p>
            <a:pPr>
              <a:defRPr/>
            </a:pPr>
            <a:r>
              <a:rPr lang="en-US" sz="1400" b="1" u="sng">
                <a:effectLst>
                  <a:outerShdw blurRad="38100" dist="38100" dir="2700000" algn="tl">
                    <a:srgbClr val="C0C0C0"/>
                  </a:outerShdw>
                </a:effectLst>
                <a:latin typeface="Arial" charset="0"/>
              </a:rPr>
              <a:t>OBJECTIVE</a:t>
            </a:r>
            <a:endParaRPr lang="en-US" sz="1400">
              <a:effectLst>
                <a:outerShdw blurRad="38100" dist="38100" dir="2700000" algn="tl">
                  <a:srgbClr val="C0C0C0"/>
                </a:outerShdw>
              </a:effectLst>
              <a:latin typeface="Arial" charset="0"/>
            </a:endParaRPr>
          </a:p>
          <a:p>
            <a:pPr>
              <a:defRPr/>
            </a:pPr>
            <a:r>
              <a:rPr lang="en-US" sz="1400">
                <a:effectLst>
                  <a:outerShdw blurRad="38100" dist="38100" dir="2700000" algn="tl">
                    <a:srgbClr val="C0C0C0"/>
                  </a:outerShdw>
                </a:effectLst>
                <a:latin typeface="Arial" charset="0"/>
              </a:rPr>
              <a:t>Provide information about the reporting</a:t>
            </a:r>
          </a:p>
          <a:p>
            <a:pPr>
              <a:defRPr/>
            </a:pPr>
            <a:r>
              <a:rPr lang="en-US" sz="1400">
                <a:effectLst>
                  <a:outerShdw blurRad="38100" dist="38100" dir="2700000" algn="tl">
                    <a:srgbClr val="C0C0C0"/>
                  </a:outerShdw>
                </a:effectLst>
                <a:latin typeface="Arial" charset="0"/>
              </a:rPr>
              <a:t>entity that is useful</a:t>
            </a:r>
          </a:p>
          <a:p>
            <a:pPr>
              <a:defRPr/>
            </a:pPr>
            <a:r>
              <a:rPr lang="en-US" sz="1400">
                <a:effectLst>
                  <a:outerShdw blurRad="38100" dist="38100" dir="2700000" algn="tl">
                    <a:srgbClr val="C0C0C0"/>
                  </a:outerShdw>
                </a:effectLst>
                <a:latin typeface="Arial" charset="0"/>
              </a:rPr>
              <a:t>to present and potential</a:t>
            </a:r>
          </a:p>
          <a:p>
            <a:pPr>
              <a:defRPr/>
            </a:pPr>
            <a:r>
              <a:rPr lang="en-US" sz="1400">
                <a:effectLst>
                  <a:outerShdw blurRad="38100" dist="38100" dir="2700000" algn="tl">
                    <a:srgbClr val="C0C0C0"/>
                  </a:outerShdw>
                </a:effectLst>
                <a:latin typeface="Arial" charset="0"/>
              </a:rPr>
              <a:t>equity investors,</a:t>
            </a:r>
          </a:p>
          <a:p>
            <a:pPr>
              <a:defRPr/>
            </a:pPr>
            <a:r>
              <a:rPr lang="en-US" sz="1400">
                <a:effectLst>
                  <a:outerShdw blurRad="38100" dist="38100" dir="2700000" algn="tl">
                    <a:srgbClr val="C0C0C0"/>
                  </a:outerShdw>
                </a:effectLst>
                <a:latin typeface="Arial" charset="0"/>
              </a:rPr>
              <a:t>lenders, and other</a:t>
            </a:r>
          </a:p>
          <a:p>
            <a:pPr>
              <a:defRPr/>
            </a:pPr>
            <a:r>
              <a:rPr lang="en-US" sz="1400">
                <a:effectLst>
                  <a:outerShdw blurRad="38100" dist="38100" dir="2700000" algn="tl">
                    <a:srgbClr val="C0C0C0"/>
                  </a:outerShdw>
                </a:effectLst>
                <a:latin typeface="Arial" charset="0"/>
              </a:rPr>
              <a:t>creditors in their</a:t>
            </a:r>
          </a:p>
          <a:p>
            <a:pPr>
              <a:defRPr/>
            </a:pPr>
            <a:r>
              <a:rPr lang="en-US" sz="1400">
                <a:effectLst>
                  <a:outerShdw blurRad="38100" dist="38100" dir="2700000" algn="tl">
                    <a:srgbClr val="C0C0C0"/>
                  </a:outerShdw>
                </a:effectLst>
                <a:latin typeface="Arial" charset="0"/>
              </a:rPr>
              <a:t>capacity as capital</a:t>
            </a:r>
          </a:p>
          <a:p>
            <a:pPr>
              <a:defRPr/>
            </a:pPr>
            <a:r>
              <a:rPr lang="en-US" sz="1400">
                <a:effectLst>
                  <a:outerShdw blurRad="38100" dist="38100" dir="2700000" algn="tl">
                    <a:srgbClr val="C0C0C0"/>
                  </a:outerShdw>
                </a:effectLst>
                <a:latin typeface="Arial" charset="0"/>
              </a:rPr>
              <a:t>Providers.</a:t>
            </a:r>
          </a:p>
        </p:txBody>
      </p:sp>
      <p:sp>
        <p:nvSpPr>
          <p:cNvPr id="318477" name="Text Box 13"/>
          <p:cNvSpPr txBox="1">
            <a:spLocks noChangeArrowheads="1"/>
          </p:cNvSpPr>
          <p:nvPr/>
        </p:nvSpPr>
        <p:spPr bwMode="auto">
          <a:xfrm>
            <a:off x="4800600" y="2514600"/>
            <a:ext cx="1295400" cy="1487488"/>
          </a:xfrm>
          <a:prstGeom prst="rect">
            <a:avLst/>
          </a:prstGeom>
          <a:noFill/>
          <a:ln w="12700">
            <a:noFill/>
            <a:miter lim="800000"/>
            <a:headEnd/>
            <a:tailEnd/>
          </a:ln>
          <a:effectLst/>
        </p:spPr>
        <p:txBody>
          <a:bodyPr>
            <a:spAutoFit/>
          </a:bodyPr>
          <a:lstStyle/>
          <a:p>
            <a:pPr marL="228600" indent="-228600">
              <a:spcAft>
                <a:spcPct val="30000"/>
              </a:spcAft>
              <a:defRPr/>
            </a:pPr>
            <a:r>
              <a:rPr lang="en-US" sz="1400" b="1" u="sng">
                <a:effectLst>
                  <a:outerShdw blurRad="38100" dist="38100" dir="2700000" algn="tl">
                    <a:srgbClr val="C0C0C0"/>
                  </a:outerShdw>
                </a:effectLst>
                <a:latin typeface="Arial" charset="0"/>
              </a:rPr>
              <a:t>ELEMENTS</a:t>
            </a:r>
            <a:endParaRPr lang="en-US" sz="1400">
              <a:effectLst>
                <a:outerShdw blurRad="38100" dist="38100" dir="2700000" algn="tl">
                  <a:srgbClr val="C0C0C0"/>
                </a:outerShdw>
              </a:effectLst>
              <a:latin typeface="Arial" charset="0"/>
            </a:endParaRPr>
          </a:p>
          <a:p>
            <a:pPr marL="228600" indent="-228600" algn="l">
              <a:lnSpc>
                <a:spcPct val="105000"/>
              </a:lnSpc>
              <a:buFontTx/>
              <a:buAutoNum type="arabicPeriod"/>
              <a:defRPr/>
            </a:pPr>
            <a:r>
              <a:rPr lang="en-US" sz="1400">
                <a:effectLst>
                  <a:outerShdw blurRad="38100" dist="38100" dir="2700000" algn="tl">
                    <a:srgbClr val="C0C0C0"/>
                  </a:outerShdw>
                </a:effectLst>
                <a:latin typeface="Arial" charset="0"/>
              </a:rPr>
              <a:t>Assets</a:t>
            </a:r>
          </a:p>
          <a:p>
            <a:pPr marL="228600" indent="-228600" algn="l">
              <a:lnSpc>
                <a:spcPct val="105000"/>
              </a:lnSpc>
              <a:buFontTx/>
              <a:buAutoNum type="arabicPeriod"/>
              <a:defRPr/>
            </a:pPr>
            <a:r>
              <a:rPr lang="en-US" sz="1400">
                <a:effectLst>
                  <a:outerShdw blurRad="38100" dist="38100" dir="2700000" algn="tl">
                    <a:srgbClr val="C0C0C0"/>
                  </a:outerShdw>
                </a:effectLst>
                <a:latin typeface="Arial" charset="0"/>
              </a:rPr>
              <a:t>Liabilities</a:t>
            </a:r>
          </a:p>
          <a:p>
            <a:pPr marL="228600" indent="-228600" algn="l">
              <a:lnSpc>
                <a:spcPct val="105000"/>
              </a:lnSpc>
              <a:buFontTx/>
              <a:buAutoNum type="arabicPeriod"/>
              <a:defRPr/>
            </a:pPr>
            <a:r>
              <a:rPr lang="en-US" sz="1400">
                <a:effectLst>
                  <a:outerShdw blurRad="38100" dist="38100" dir="2700000" algn="tl">
                    <a:srgbClr val="C0C0C0"/>
                  </a:outerShdw>
                </a:effectLst>
                <a:latin typeface="Arial" charset="0"/>
              </a:rPr>
              <a:t>Equity</a:t>
            </a:r>
          </a:p>
          <a:p>
            <a:pPr marL="228600" indent="-228600" algn="l">
              <a:lnSpc>
                <a:spcPct val="105000"/>
              </a:lnSpc>
              <a:buFontTx/>
              <a:buAutoNum type="arabicPeriod"/>
              <a:defRPr/>
            </a:pPr>
            <a:r>
              <a:rPr lang="en-US" sz="1400">
                <a:effectLst>
                  <a:outerShdw blurRad="38100" dist="38100" dir="2700000" algn="tl">
                    <a:srgbClr val="C0C0C0"/>
                  </a:outerShdw>
                </a:effectLst>
                <a:latin typeface="Arial" charset="0"/>
              </a:rPr>
              <a:t>Income</a:t>
            </a:r>
          </a:p>
          <a:p>
            <a:pPr marL="228600" indent="-228600" algn="l">
              <a:lnSpc>
                <a:spcPct val="105000"/>
              </a:lnSpc>
              <a:buFontTx/>
              <a:buAutoNum type="arabicPeriod"/>
              <a:defRPr/>
            </a:pPr>
            <a:r>
              <a:rPr lang="en-US" sz="1400">
                <a:effectLst>
                  <a:outerShdw blurRad="38100" dist="38100" dir="2700000" algn="tl">
                    <a:srgbClr val="C0C0C0"/>
                  </a:outerShdw>
                </a:effectLst>
                <a:latin typeface="Arial" charset="0"/>
              </a:rPr>
              <a:t>Expenses</a:t>
            </a:r>
          </a:p>
        </p:txBody>
      </p:sp>
      <p:sp>
        <p:nvSpPr>
          <p:cNvPr id="16397" name="Text Box 14"/>
          <p:cNvSpPr txBox="1">
            <a:spLocks noChangeArrowheads="1"/>
          </p:cNvSpPr>
          <p:nvPr/>
        </p:nvSpPr>
        <p:spPr bwMode="auto">
          <a:xfrm>
            <a:off x="152400" y="3870325"/>
            <a:ext cx="2133600" cy="730250"/>
          </a:xfrm>
          <a:prstGeom prst="rect">
            <a:avLst/>
          </a:prstGeom>
          <a:noFill/>
          <a:ln w="28575" algn="ctr">
            <a:noFill/>
            <a:miter lim="800000"/>
            <a:headEnd/>
            <a:tailEnd/>
          </a:ln>
        </p:spPr>
        <p:txBody>
          <a:bodyPr>
            <a:spAutoFit/>
          </a:bodyPr>
          <a:lstStyle/>
          <a:p>
            <a:pPr algn="l">
              <a:spcBef>
                <a:spcPct val="50000"/>
              </a:spcBef>
            </a:pPr>
            <a:r>
              <a:rPr lang="en-US" sz="1400" b="1">
                <a:solidFill>
                  <a:srgbClr val="FF0000"/>
                </a:solidFill>
                <a:latin typeface="Arial" charset="0"/>
              </a:rPr>
              <a:t>Illustration 2-7</a:t>
            </a:r>
            <a:r>
              <a:rPr lang="en-US" sz="1400">
                <a:solidFill>
                  <a:srgbClr val="000000"/>
                </a:solidFill>
                <a:latin typeface="Arial" charset="0"/>
              </a:rPr>
              <a:t>  Framework for Financial Reporting</a:t>
            </a:r>
          </a:p>
        </p:txBody>
      </p:sp>
      <p:sp>
        <p:nvSpPr>
          <p:cNvPr id="16398" name="Line 15"/>
          <p:cNvSpPr>
            <a:spLocks noChangeShapeType="1"/>
          </p:cNvSpPr>
          <p:nvPr/>
        </p:nvSpPr>
        <p:spPr bwMode="auto">
          <a:xfrm>
            <a:off x="4419600" y="2209800"/>
            <a:ext cx="0" cy="1981200"/>
          </a:xfrm>
          <a:prstGeom prst="line">
            <a:avLst/>
          </a:prstGeom>
          <a:noFill/>
          <a:ln w="12700" cap="sq">
            <a:solidFill>
              <a:schemeClr val="tx1"/>
            </a:solidFill>
            <a:round/>
            <a:headEnd type="none" w="sm" len="sm"/>
            <a:tailEnd type="none" w="sm" len="sm"/>
          </a:ln>
        </p:spPr>
        <p:txBody>
          <a:bodyPr/>
          <a:lstStyle/>
          <a:p>
            <a:endParaRPr lang="en-US"/>
          </a:p>
        </p:txBody>
      </p:sp>
      <p:sp>
        <p:nvSpPr>
          <p:cNvPr id="16399" name="Line 16"/>
          <p:cNvSpPr>
            <a:spLocks noChangeShapeType="1"/>
          </p:cNvSpPr>
          <p:nvPr/>
        </p:nvSpPr>
        <p:spPr bwMode="auto">
          <a:xfrm>
            <a:off x="2438400" y="4191000"/>
            <a:ext cx="3962400" cy="0"/>
          </a:xfrm>
          <a:prstGeom prst="line">
            <a:avLst/>
          </a:prstGeom>
          <a:noFill/>
          <a:ln w="12700" cap="sq">
            <a:solidFill>
              <a:schemeClr val="tx1"/>
            </a:solidFill>
            <a:round/>
            <a:headEnd type="none" w="sm" len="sm"/>
            <a:tailEnd type="none" w="sm" len="sm"/>
          </a:ln>
        </p:spPr>
        <p:txBody>
          <a:bodyPr/>
          <a:lstStyle/>
          <a:p>
            <a:endParaRPr lang="en-US"/>
          </a:p>
        </p:txBody>
      </p:sp>
      <p:sp>
        <p:nvSpPr>
          <p:cNvPr id="16400" name="Line 17"/>
          <p:cNvSpPr>
            <a:spLocks noChangeShapeType="1"/>
          </p:cNvSpPr>
          <p:nvPr/>
        </p:nvSpPr>
        <p:spPr bwMode="auto">
          <a:xfrm>
            <a:off x="1524000" y="2209800"/>
            <a:ext cx="914400" cy="1981200"/>
          </a:xfrm>
          <a:prstGeom prst="line">
            <a:avLst/>
          </a:prstGeom>
          <a:noFill/>
          <a:ln w="12700" cap="sq">
            <a:solidFill>
              <a:schemeClr val="tx1"/>
            </a:solidFill>
            <a:round/>
            <a:headEnd type="none" w="sm" len="sm"/>
            <a:tailEnd type="none" w="sm" len="sm"/>
          </a:ln>
        </p:spPr>
        <p:txBody>
          <a:bodyPr/>
          <a:lstStyle/>
          <a:p>
            <a:endParaRPr lang="en-US"/>
          </a:p>
        </p:txBody>
      </p:sp>
      <p:sp>
        <p:nvSpPr>
          <p:cNvPr id="16401" name="Line 18"/>
          <p:cNvSpPr>
            <a:spLocks noChangeShapeType="1"/>
          </p:cNvSpPr>
          <p:nvPr/>
        </p:nvSpPr>
        <p:spPr bwMode="auto">
          <a:xfrm flipH="1">
            <a:off x="6400800" y="2209800"/>
            <a:ext cx="914400" cy="1981200"/>
          </a:xfrm>
          <a:prstGeom prst="line">
            <a:avLst/>
          </a:prstGeom>
          <a:noFill/>
          <a:ln w="12700" cap="sq">
            <a:solidFill>
              <a:schemeClr val="tx1"/>
            </a:solidFill>
            <a:round/>
            <a:headEnd type="none" w="sm" len="sm"/>
            <a:tailEnd type="none" w="sm" len="sm"/>
          </a:ln>
        </p:spPr>
        <p:txBody>
          <a:bodyPr/>
          <a:lstStyle/>
          <a:p>
            <a:endParaRPr lang="en-US"/>
          </a:p>
        </p:txBody>
      </p:sp>
      <p:sp>
        <p:nvSpPr>
          <p:cNvPr id="16402" name="Line 19"/>
          <p:cNvSpPr>
            <a:spLocks noChangeShapeType="1"/>
          </p:cNvSpPr>
          <p:nvPr/>
        </p:nvSpPr>
        <p:spPr bwMode="auto">
          <a:xfrm>
            <a:off x="1524000" y="2209800"/>
            <a:ext cx="5791200" cy="0"/>
          </a:xfrm>
          <a:prstGeom prst="line">
            <a:avLst/>
          </a:prstGeom>
          <a:noFill/>
          <a:ln w="12700" cap="sq">
            <a:solidFill>
              <a:schemeClr val="tx1"/>
            </a:solidFill>
            <a:round/>
            <a:headEnd type="none" w="sm" len="sm"/>
            <a:tailEnd type="none" w="sm" len="sm"/>
          </a:ln>
        </p:spPr>
        <p:txBody>
          <a:bodyPr/>
          <a:lstStyle/>
          <a:p>
            <a:endParaRPr lang="en-US"/>
          </a:p>
        </p:txBody>
      </p:sp>
      <p:sp>
        <p:nvSpPr>
          <p:cNvPr id="16403" name="Text Box 20"/>
          <p:cNvSpPr txBox="1">
            <a:spLocks noChangeArrowheads="1"/>
          </p:cNvSpPr>
          <p:nvPr/>
        </p:nvSpPr>
        <p:spPr bwMode="auto">
          <a:xfrm>
            <a:off x="6248400" y="5195888"/>
            <a:ext cx="1371600" cy="336550"/>
          </a:xfrm>
          <a:prstGeom prst="rect">
            <a:avLst/>
          </a:prstGeom>
          <a:noFill/>
          <a:ln w="12700" cap="sq">
            <a:noFill/>
            <a:miter lim="800000"/>
            <a:headEnd type="none" w="sm" len="sm"/>
            <a:tailEnd type="none" w="sm" len="sm"/>
          </a:ln>
        </p:spPr>
        <p:txBody>
          <a:bodyPr>
            <a:spAutoFit/>
          </a:bodyPr>
          <a:lstStyle/>
          <a:p>
            <a:pPr>
              <a:spcBef>
                <a:spcPct val="50000"/>
              </a:spcBef>
            </a:pPr>
            <a:r>
              <a:rPr lang="en-US" sz="1600" b="1">
                <a:latin typeface="Arial" charset="0"/>
              </a:rPr>
              <a:t>First level</a:t>
            </a:r>
          </a:p>
        </p:txBody>
      </p:sp>
      <p:sp>
        <p:nvSpPr>
          <p:cNvPr id="16404" name="Text Box 21"/>
          <p:cNvSpPr txBox="1">
            <a:spLocks noChangeArrowheads="1"/>
          </p:cNvSpPr>
          <p:nvPr/>
        </p:nvSpPr>
        <p:spPr bwMode="auto">
          <a:xfrm>
            <a:off x="7010400" y="3048000"/>
            <a:ext cx="1905000" cy="336550"/>
          </a:xfrm>
          <a:prstGeom prst="rect">
            <a:avLst/>
          </a:prstGeom>
          <a:noFill/>
          <a:ln w="12700" cap="sq">
            <a:noFill/>
            <a:miter lim="800000"/>
            <a:headEnd type="none" w="sm" len="sm"/>
            <a:tailEnd type="none" w="sm" len="sm"/>
          </a:ln>
        </p:spPr>
        <p:txBody>
          <a:bodyPr>
            <a:spAutoFit/>
          </a:bodyPr>
          <a:lstStyle/>
          <a:p>
            <a:pPr>
              <a:spcBef>
                <a:spcPct val="50000"/>
              </a:spcBef>
            </a:pPr>
            <a:r>
              <a:rPr lang="en-US" sz="1600" b="1">
                <a:latin typeface="Arial" charset="0"/>
              </a:rPr>
              <a:t>Second level</a:t>
            </a:r>
          </a:p>
        </p:txBody>
      </p:sp>
      <p:sp>
        <p:nvSpPr>
          <p:cNvPr id="16405" name="Text Box 22"/>
          <p:cNvSpPr txBox="1">
            <a:spLocks noChangeArrowheads="1"/>
          </p:cNvSpPr>
          <p:nvPr/>
        </p:nvSpPr>
        <p:spPr bwMode="auto">
          <a:xfrm>
            <a:off x="7924800" y="990600"/>
            <a:ext cx="1066800" cy="581025"/>
          </a:xfrm>
          <a:prstGeom prst="rect">
            <a:avLst/>
          </a:prstGeom>
          <a:noFill/>
          <a:ln w="12700" cap="sq">
            <a:noFill/>
            <a:miter lim="800000"/>
            <a:headEnd type="none" w="sm" len="sm"/>
            <a:tailEnd type="none" w="sm" len="sm"/>
          </a:ln>
        </p:spPr>
        <p:txBody>
          <a:bodyPr>
            <a:spAutoFit/>
          </a:bodyPr>
          <a:lstStyle/>
          <a:p>
            <a:pPr>
              <a:spcBef>
                <a:spcPct val="50000"/>
              </a:spcBef>
            </a:pPr>
            <a:r>
              <a:rPr lang="en-US" sz="1600" b="1">
                <a:latin typeface="Arial" charset="0"/>
              </a:rPr>
              <a:t>Third level</a:t>
            </a:r>
          </a:p>
        </p:txBody>
      </p:sp>
      <p:sp>
        <p:nvSpPr>
          <p:cNvPr id="318487" name="Text Box 23"/>
          <p:cNvSpPr txBox="1">
            <a:spLocks noChangeArrowheads="1"/>
          </p:cNvSpPr>
          <p:nvPr/>
        </p:nvSpPr>
        <p:spPr bwMode="auto">
          <a:xfrm>
            <a:off x="2286000" y="2286000"/>
            <a:ext cx="1905000" cy="1539875"/>
          </a:xfrm>
          <a:prstGeom prst="rect">
            <a:avLst/>
          </a:prstGeom>
          <a:noFill/>
          <a:ln w="12700">
            <a:noFill/>
            <a:miter lim="800000"/>
            <a:headEnd/>
            <a:tailEnd/>
          </a:ln>
          <a:effectLst/>
        </p:spPr>
        <p:txBody>
          <a:bodyPr>
            <a:spAutoFit/>
          </a:bodyPr>
          <a:lstStyle/>
          <a:p>
            <a:pPr>
              <a:spcBef>
                <a:spcPct val="40000"/>
              </a:spcBef>
              <a:defRPr/>
            </a:pPr>
            <a:r>
              <a:rPr lang="en-US" sz="1400" b="1" u="sng">
                <a:effectLst>
                  <a:outerShdw blurRad="38100" dist="38100" dir="2700000" algn="tl">
                    <a:srgbClr val="C0C0C0"/>
                  </a:outerShdw>
                </a:effectLst>
                <a:latin typeface="Arial" charset="0"/>
              </a:rPr>
              <a:t>QUALITATIVE CHARACTERISTICS</a:t>
            </a:r>
            <a:endParaRPr lang="en-US" sz="1400">
              <a:effectLst>
                <a:outerShdw blurRad="38100" dist="38100" dir="2700000" algn="tl">
                  <a:srgbClr val="C0C0C0"/>
                </a:outerShdw>
              </a:effectLst>
              <a:latin typeface="Arial" charset="0"/>
            </a:endParaRPr>
          </a:p>
          <a:p>
            <a:pPr marL="342900" lvl="1" indent="-228600" algn="l">
              <a:spcBef>
                <a:spcPct val="40000"/>
              </a:spcBef>
              <a:buFontTx/>
              <a:buAutoNum type="arabicPeriod"/>
              <a:defRPr/>
            </a:pPr>
            <a:r>
              <a:rPr lang="en-US" sz="1400">
                <a:effectLst>
                  <a:outerShdw blurRad="38100" dist="38100" dir="2700000" algn="tl">
                    <a:srgbClr val="C0C0C0"/>
                  </a:outerShdw>
                </a:effectLst>
                <a:latin typeface="Arial" charset="0"/>
              </a:rPr>
              <a:t>Fundamental qualities</a:t>
            </a:r>
          </a:p>
          <a:p>
            <a:pPr marL="342900" lvl="1" indent="-228600" algn="l">
              <a:spcBef>
                <a:spcPct val="40000"/>
              </a:spcBef>
              <a:buFontTx/>
              <a:buAutoNum type="arabicPeriod"/>
              <a:defRPr/>
            </a:pPr>
            <a:r>
              <a:rPr lang="en-US" sz="1400">
                <a:effectLst>
                  <a:outerShdw blurRad="38100" dist="38100" dir="2700000" algn="tl">
                    <a:srgbClr val="C0C0C0"/>
                  </a:outerShdw>
                </a:effectLst>
                <a:latin typeface="Arial" charset="0"/>
              </a:rPr>
              <a:t>Enhancing qualities</a:t>
            </a:r>
          </a:p>
        </p:txBody>
      </p:sp>
      <p:sp>
        <p:nvSpPr>
          <p:cNvPr id="16407" name="AutoShape 24"/>
          <p:cNvSpPr>
            <a:spLocks noChangeArrowheads="1"/>
          </p:cNvSpPr>
          <p:nvPr/>
        </p:nvSpPr>
        <p:spPr bwMode="auto">
          <a:xfrm>
            <a:off x="5257800" y="1752600"/>
            <a:ext cx="685800" cy="533400"/>
          </a:xfrm>
          <a:prstGeom prst="upArrow">
            <a:avLst>
              <a:gd name="adj1" fmla="val 50000"/>
              <a:gd name="adj2" fmla="val 25000"/>
            </a:avLst>
          </a:prstGeom>
          <a:solidFill>
            <a:srgbClr val="F4BCBC"/>
          </a:solidFill>
          <a:ln w="12700">
            <a:noFill/>
            <a:miter lim="800000"/>
            <a:headEnd/>
            <a:tailEnd/>
          </a:ln>
        </p:spPr>
        <p:txBody>
          <a:bodyPr wrap="none" anchor="ctr"/>
          <a:lstStyle/>
          <a:p>
            <a:endParaRPr lang="id-ID"/>
          </a:p>
        </p:txBody>
      </p:sp>
      <p:sp>
        <p:nvSpPr>
          <p:cNvPr id="318490" name="Text Box 26"/>
          <p:cNvSpPr txBox="1">
            <a:spLocks noChangeArrowheads="1"/>
          </p:cNvSpPr>
          <p:nvPr/>
        </p:nvSpPr>
        <p:spPr bwMode="auto">
          <a:xfrm>
            <a:off x="8077200" y="6369050"/>
            <a:ext cx="914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a:t>
            </a:r>
          </a:p>
        </p:txBody>
      </p:sp>
    </p:spTree>
    <p:extLst>
      <p:ext uri="{BB962C8B-B14F-4D97-AF65-F5344CB8AC3E}">
        <p14:creationId xmlns:p14="http://schemas.microsoft.com/office/powerpoint/2010/main" val="3854542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1" name="Rectangle 7"/>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Second Level: Basic Elements</a:t>
            </a:r>
          </a:p>
        </p:txBody>
      </p:sp>
      <p:sp>
        <p:nvSpPr>
          <p:cNvPr id="251917" name="Text Box 13"/>
          <p:cNvSpPr txBox="1">
            <a:spLocks noChangeArrowheads="1"/>
          </p:cNvSpPr>
          <p:nvPr/>
        </p:nvSpPr>
        <p:spPr bwMode="auto">
          <a:xfrm>
            <a:off x="2667000" y="6369050"/>
            <a:ext cx="6324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Define the basic elements of financial statements.</a:t>
            </a:r>
          </a:p>
        </p:txBody>
      </p:sp>
      <p:pic>
        <p:nvPicPr>
          <p:cNvPr id="17412" name="Picture 14"/>
          <p:cNvPicPr>
            <a:picLocks noChangeAspect="1" noChangeArrowheads="1"/>
          </p:cNvPicPr>
          <p:nvPr/>
        </p:nvPicPr>
        <p:blipFill>
          <a:blip r:embed="rId3"/>
          <a:srcRect/>
          <a:stretch>
            <a:fillRect/>
          </a:stretch>
        </p:blipFill>
        <p:spPr bwMode="auto">
          <a:xfrm>
            <a:off x="923925" y="1346200"/>
            <a:ext cx="7229475" cy="4902200"/>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704745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r>
              <a:rPr lang="en-US" dirty="0" err="1">
                <a:solidFill>
                  <a:srgbClr val="002060"/>
                </a:solidFill>
              </a:rPr>
              <a:t>Mahasiswa</a:t>
            </a:r>
            <a:r>
              <a:rPr lang="en-US" dirty="0">
                <a:solidFill>
                  <a:srgbClr val="002060"/>
                </a:solidFill>
              </a:rPr>
              <a:t> </a:t>
            </a:r>
            <a:r>
              <a:rPr lang="en-US" dirty="0" err="1">
                <a:solidFill>
                  <a:srgbClr val="002060"/>
                </a:solidFill>
              </a:rPr>
              <a:t>mampu</a:t>
            </a:r>
            <a:r>
              <a:rPr lang="en-US" dirty="0">
                <a:solidFill>
                  <a:srgbClr val="002060"/>
                </a:solidFill>
              </a:rPr>
              <a:t> </a:t>
            </a:r>
            <a:r>
              <a:rPr lang="en-US" dirty="0" err="1">
                <a:solidFill>
                  <a:srgbClr val="002060"/>
                </a:solidFill>
              </a:rPr>
              <a:t>menjelaskan</a:t>
            </a:r>
            <a:r>
              <a:rPr lang="en-US" dirty="0">
                <a:solidFill>
                  <a:srgbClr val="002060"/>
                </a:solidFill>
              </a:rPr>
              <a:t> </a:t>
            </a:r>
            <a:r>
              <a:rPr lang="en-US" dirty="0" err="1">
                <a:solidFill>
                  <a:srgbClr val="002060"/>
                </a:solidFill>
              </a:rPr>
              <a:t>rerangka</a:t>
            </a:r>
            <a:r>
              <a:rPr lang="en-US" dirty="0">
                <a:solidFill>
                  <a:srgbClr val="002060"/>
                </a:solidFill>
              </a:rPr>
              <a:t> </a:t>
            </a:r>
            <a:r>
              <a:rPr lang="en-US" dirty="0" err="1">
                <a:solidFill>
                  <a:srgbClr val="002060"/>
                </a:solidFill>
              </a:rPr>
              <a:t>konseptual</a:t>
            </a:r>
            <a:r>
              <a:rPr lang="en-US" dirty="0">
                <a:solidFill>
                  <a:srgbClr val="002060"/>
                </a:solidFill>
              </a:rPr>
              <a:t> </a:t>
            </a:r>
            <a:r>
              <a:rPr lang="en-US" dirty="0" err="1">
                <a:solidFill>
                  <a:srgbClr val="002060"/>
                </a:solidFill>
              </a:rPr>
              <a:t>untuk</a:t>
            </a:r>
            <a:r>
              <a:rPr lang="en-US" dirty="0">
                <a:solidFill>
                  <a:srgbClr val="002060"/>
                </a:solidFill>
              </a:rPr>
              <a:t> </a:t>
            </a:r>
            <a:r>
              <a:rPr lang="en-US" dirty="0" err="1">
                <a:solidFill>
                  <a:srgbClr val="002060"/>
                </a:solidFill>
              </a:rPr>
              <a:t>akutansi</a:t>
            </a:r>
            <a:r>
              <a:rPr lang="en-US" dirty="0">
                <a:solidFill>
                  <a:srgbClr val="002060"/>
                </a:solidFill>
              </a:rPr>
              <a:t> </a:t>
            </a:r>
            <a:r>
              <a:rPr lang="en-US" dirty="0" err="1">
                <a:solidFill>
                  <a:srgbClr val="002060"/>
                </a:solidFill>
              </a:rPr>
              <a:t>keuangan</a:t>
            </a:r>
            <a:r>
              <a:rPr lang="en-US" dirty="0">
                <a:solidFill>
                  <a:srgbClr val="002060"/>
                </a:solidFill>
              </a:rPr>
              <a:t> </a:t>
            </a: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Second Level: Basic Elements</a:t>
            </a:r>
          </a:p>
        </p:txBody>
      </p:sp>
      <p:sp>
        <p:nvSpPr>
          <p:cNvPr id="18435" name="Rectangle 4"/>
          <p:cNvSpPr>
            <a:spLocks noChangeArrowheads="1"/>
          </p:cNvSpPr>
          <p:nvPr/>
        </p:nvSpPr>
        <p:spPr bwMode="auto">
          <a:xfrm>
            <a:off x="457200" y="1219200"/>
            <a:ext cx="8534400" cy="762000"/>
          </a:xfrm>
          <a:prstGeom prst="rect">
            <a:avLst/>
          </a:prstGeom>
          <a:noFill/>
          <a:ln w="12700" cap="sq">
            <a:noFill/>
            <a:miter lim="800000"/>
            <a:headEnd type="none" w="sm" len="sm"/>
            <a:tailEnd type="none" w="sm" len="sm"/>
          </a:ln>
        </p:spPr>
        <p:txBody>
          <a:bodyPr>
            <a:spAutoFit/>
          </a:bodyPr>
          <a:lstStyle/>
          <a:p>
            <a:pPr algn="l">
              <a:spcBef>
                <a:spcPct val="50000"/>
              </a:spcBef>
            </a:pPr>
            <a:r>
              <a:rPr lang="en-US" sz="2200" b="1">
                <a:solidFill>
                  <a:srgbClr val="800000"/>
                </a:solidFill>
                <a:latin typeface="Arial" charset="0"/>
              </a:rPr>
              <a:t>Exercise 2-4:</a:t>
            </a:r>
            <a:r>
              <a:rPr lang="en-US" sz="2200">
                <a:latin typeface="Arial" charset="0"/>
              </a:rPr>
              <a:t>  Identify the qualitative characteristic(s) to be used given the information provided.</a:t>
            </a:r>
          </a:p>
        </p:txBody>
      </p:sp>
      <p:sp>
        <p:nvSpPr>
          <p:cNvPr id="270341" name="Rectangle 5"/>
          <p:cNvSpPr>
            <a:spLocks noChangeArrowheads="1"/>
          </p:cNvSpPr>
          <p:nvPr/>
        </p:nvSpPr>
        <p:spPr bwMode="auto">
          <a:xfrm>
            <a:off x="381000" y="2133600"/>
            <a:ext cx="5105400" cy="4079875"/>
          </a:xfrm>
          <a:prstGeom prst="rect">
            <a:avLst/>
          </a:prstGeom>
          <a:noFill/>
          <a:ln w="28575" cap="sq">
            <a:noFill/>
            <a:miter lim="800000"/>
            <a:headEnd/>
            <a:tailEnd/>
          </a:ln>
          <a:effectLst/>
        </p:spPr>
        <p:txBody>
          <a:bodyPr>
            <a:spAutoFit/>
          </a:bodyPr>
          <a:lstStyle/>
          <a:p>
            <a:pPr marL="571500" lvl="1" indent="-457200" algn="l">
              <a:lnSpc>
                <a:spcPct val="110000"/>
              </a:lnSpc>
              <a:spcBef>
                <a:spcPct val="50000"/>
              </a:spcBef>
              <a:spcAft>
                <a:spcPct val="20000"/>
              </a:spcAft>
              <a:buFontTx/>
              <a:buAutoNum type="alphaLcParenBoth"/>
              <a:defRPr/>
            </a:pPr>
            <a:r>
              <a:rPr lang="en-US" sz="2000">
                <a:solidFill>
                  <a:schemeClr val="bg2"/>
                </a:solidFill>
                <a:effectLst>
                  <a:outerShdw blurRad="38100" dist="38100" dir="2700000" algn="tl">
                    <a:srgbClr val="C0C0C0"/>
                  </a:outerShdw>
                </a:effectLst>
                <a:latin typeface="Arial" charset="0"/>
              </a:rPr>
              <a:t>Qualitative characteristic being employed when companies in the same industry are using the same accounting principles.</a:t>
            </a:r>
          </a:p>
          <a:p>
            <a:pPr marL="571500" lvl="1" indent="-457200" algn="l">
              <a:lnSpc>
                <a:spcPct val="110000"/>
              </a:lnSpc>
              <a:spcBef>
                <a:spcPct val="50000"/>
              </a:spcBef>
              <a:spcAft>
                <a:spcPct val="20000"/>
              </a:spcAft>
              <a:buFontTx/>
              <a:buAutoNum type="alphaLcParenBoth"/>
              <a:defRPr/>
            </a:pPr>
            <a:r>
              <a:rPr lang="en-US" sz="2000">
                <a:solidFill>
                  <a:schemeClr val="bg2"/>
                </a:solidFill>
                <a:effectLst>
                  <a:outerShdw blurRad="38100" dist="38100" dir="2700000" algn="tl">
                    <a:srgbClr val="C0C0C0"/>
                  </a:outerShdw>
                </a:effectLst>
                <a:latin typeface="Arial" charset="0"/>
              </a:rPr>
              <a:t>Quality of information that confirms users’ earlier expectations.</a:t>
            </a:r>
          </a:p>
          <a:p>
            <a:pPr marL="571500" lvl="1" indent="-457200" algn="l">
              <a:lnSpc>
                <a:spcPct val="110000"/>
              </a:lnSpc>
              <a:spcBef>
                <a:spcPct val="50000"/>
              </a:spcBef>
              <a:spcAft>
                <a:spcPct val="20000"/>
              </a:spcAft>
              <a:buFontTx/>
              <a:buAutoNum type="alphaLcParenBoth"/>
              <a:defRPr/>
            </a:pPr>
            <a:r>
              <a:rPr lang="en-US" sz="2000">
                <a:solidFill>
                  <a:schemeClr val="bg2"/>
                </a:solidFill>
                <a:effectLst>
                  <a:outerShdw blurRad="38100" dist="38100" dir="2700000" algn="tl">
                    <a:srgbClr val="C0C0C0"/>
                  </a:outerShdw>
                </a:effectLst>
                <a:latin typeface="Arial" charset="0"/>
              </a:rPr>
              <a:t>Imperative for providing comparisons of a company from period to period.</a:t>
            </a:r>
          </a:p>
          <a:p>
            <a:pPr marL="571500" lvl="1" indent="-457200" algn="l">
              <a:lnSpc>
                <a:spcPct val="110000"/>
              </a:lnSpc>
              <a:spcBef>
                <a:spcPct val="50000"/>
              </a:spcBef>
              <a:spcAft>
                <a:spcPct val="20000"/>
              </a:spcAft>
              <a:buFontTx/>
              <a:buAutoNum type="alphaLcParenBoth"/>
              <a:defRPr/>
            </a:pPr>
            <a:r>
              <a:rPr lang="en-US" sz="2000">
                <a:solidFill>
                  <a:schemeClr val="bg2"/>
                </a:solidFill>
                <a:effectLst>
                  <a:outerShdw blurRad="38100" dist="38100" dir="2700000" algn="tl">
                    <a:srgbClr val="C0C0C0"/>
                  </a:outerShdw>
                </a:effectLst>
                <a:latin typeface="Arial" charset="0"/>
              </a:rPr>
              <a:t>Ignores the economic consequences of a standard or rule.</a:t>
            </a:r>
          </a:p>
        </p:txBody>
      </p:sp>
      <p:sp>
        <p:nvSpPr>
          <p:cNvPr id="270344" name="Text Box 8"/>
          <p:cNvSpPr txBox="1">
            <a:spLocks noChangeArrowheads="1"/>
          </p:cNvSpPr>
          <p:nvPr/>
        </p:nvSpPr>
        <p:spPr bwMode="auto">
          <a:xfrm>
            <a:off x="2667000" y="6400800"/>
            <a:ext cx="6324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a:t>
            </a:r>
          </a:p>
        </p:txBody>
      </p:sp>
      <p:sp>
        <p:nvSpPr>
          <p:cNvPr id="18438" name="Rectangle 13"/>
          <p:cNvSpPr>
            <a:spLocks noChangeArrowheads="1"/>
          </p:cNvSpPr>
          <p:nvPr/>
        </p:nvSpPr>
        <p:spPr bwMode="auto">
          <a:xfrm>
            <a:off x="6019800" y="1676400"/>
            <a:ext cx="2590800" cy="381000"/>
          </a:xfrm>
          <a:prstGeom prst="rect">
            <a:avLst/>
          </a:prstGeom>
          <a:noFill/>
          <a:ln w="12700" cap="sq">
            <a:noFill/>
            <a:miter lim="800000"/>
            <a:headEnd type="none" w="sm" len="sm"/>
            <a:tailEnd type="none" w="sm" len="sm"/>
          </a:ln>
        </p:spPr>
        <p:txBody>
          <a:bodyPr wrap="none" anchor="ctr"/>
          <a:lstStyle/>
          <a:p>
            <a:r>
              <a:rPr lang="en-US" sz="2200" b="1">
                <a:solidFill>
                  <a:srgbClr val="800000"/>
                </a:solidFill>
                <a:latin typeface="Arial" charset="0"/>
              </a:rPr>
              <a:t>Characteristics</a:t>
            </a:r>
          </a:p>
        </p:txBody>
      </p:sp>
      <p:sp>
        <p:nvSpPr>
          <p:cNvPr id="18439" name="Line 15"/>
          <p:cNvSpPr>
            <a:spLocks noChangeShapeType="1"/>
          </p:cNvSpPr>
          <p:nvPr/>
        </p:nvSpPr>
        <p:spPr bwMode="auto">
          <a:xfrm>
            <a:off x="6019800" y="2057400"/>
            <a:ext cx="2895600" cy="0"/>
          </a:xfrm>
          <a:prstGeom prst="line">
            <a:avLst/>
          </a:prstGeom>
          <a:noFill/>
          <a:ln w="28575" cap="sq">
            <a:solidFill>
              <a:srgbClr val="800000"/>
            </a:solidFill>
            <a:round/>
            <a:headEnd type="none" w="sm" len="sm"/>
            <a:tailEnd type="none" w="sm" len="sm"/>
          </a:ln>
        </p:spPr>
        <p:txBody>
          <a:bodyPr/>
          <a:lstStyle/>
          <a:p>
            <a:endParaRPr lang="en-US"/>
          </a:p>
        </p:txBody>
      </p:sp>
      <p:sp>
        <p:nvSpPr>
          <p:cNvPr id="270358" name="Rectangle 22"/>
          <p:cNvSpPr>
            <a:spLocks noChangeArrowheads="1"/>
          </p:cNvSpPr>
          <p:nvPr/>
        </p:nvSpPr>
        <p:spPr bwMode="auto">
          <a:xfrm>
            <a:off x="5943600" y="2047875"/>
            <a:ext cx="2971800" cy="4286250"/>
          </a:xfrm>
          <a:prstGeom prst="rect">
            <a:avLst/>
          </a:prstGeom>
          <a:noFill/>
          <a:ln w="28575" cap="sq">
            <a:noFill/>
            <a:miter lim="800000"/>
            <a:headEnd/>
            <a:tailEnd/>
          </a:ln>
          <a:effectLst/>
        </p:spPr>
        <p:txBody>
          <a:bodyPr>
            <a:spAutoFit/>
          </a:bodyPr>
          <a:lstStyle/>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Relevance</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Faithful representation</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Predictive value</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Confirmatory value</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Neutrality</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Completeness</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Timeliness </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Verifiability</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Understandability</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Comparability</a:t>
            </a:r>
          </a:p>
        </p:txBody>
      </p:sp>
      <p:sp>
        <p:nvSpPr>
          <p:cNvPr id="270359" name="Line 23"/>
          <p:cNvSpPr>
            <a:spLocks noChangeShapeType="1"/>
          </p:cNvSpPr>
          <p:nvPr/>
        </p:nvSpPr>
        <p:spPr bwMode="auto">
          <a:xfrm>
            <a:off x="4953000" y="3200400"/>
            <a:ext cx="1066800" cy="2895600"/>
          </a:xfrm>
          <a:prstGeom prst="line">
            <a:avLst/>
          </a:prstGeom>
          <a:noFill/>
          <a:ln w="28575" cap="sq">
            <a:solidFill>
              <a:srgbClr val="800000"/>
            </a:solidFill>
            <a:round/>
            <a:headEnd type="none" w="sm" len="sm"/>
            <a:tailEnd type="triangle" w="sm" len="sm"/>
          </a:ln>
        </p:spPr>
        <p:txBody>
          <a:bodyPr/>
          <a:lstStyle/>
          <a:p>
            <a:endParaRPr lang="en-US"/>
          </a:p>
        </p:txBody>
      </p:sp>
      <p:sp>
        <p:nvSpPr>
          <p:cNvPr id="270361" name="Line 25"/>
          <p:cNvSpPr>
            <a:spLocks noChangeShapeType="1"/>
          </p:cNvSpPr>
          <p:nvPr/>
        </p:nvSpPr>
        <p:spPr bwMode="auto">
          <a:xfrm>
            <a:off x="5105400" y="5105400"/>
            <a:ext cx="914400" cy="990600"/>
          </a:xfrm>
          <a:prstGeom prst="line">
            <a:avLst/>
          </a:prstGeom>
          <a:noFill/>
          <a:ln w="28575" cap="sq">
            <a:solidFill>
              <a:srgbClr val="800000"/>
            </a:solidFill>
            <a:round/>
            <a:headEnd type="none" w="sm" len="sm"/>
            <a:tailEnd type="triangle" w="sm" len="sm"/>
          </a:ln>
        </p:spPr>
        <p:txBody>
          <a:bodyPr/>
          <a:lstStyle/>
          <a:p>
            <a:endParaRPr lang="en-US"/>
          </a:p>
        </p:txBody>
      </p:sp>
      <p:sp>
        <p:nvSpPr>
          <p:cNvPr id="270362" name="Line 26"/>
          <p:cNvSpPr>
            <a:spLocks noChangeShapeType="1"/>
          </p:cNvSpPr>
          <p:nvPr/>
        </p:nvSpPr>
        <p:spPr bwMode="auto">
          <a:xfrm flipV="1">
            <a:off x="5029200" y="3581400"/>
            <a:ext cx="990600" cy="381000"/>
          </a:xfrm>
          <a:prstGeom prst="line">
            <a:avLst/>
          </a:prstGeom>
          <a:noFill/>
          <a:ln w="28575" cap="sq">
            <a:solidFill>
              <a:srgbClr val="800000"/>
            </a:solidFill>
            <a:round/>
            <a:headEnd type="none" w="sm" len="sm"/>
            <a:tailEnd type="triangle" w="sm" len="sm"/>
          </a:ln>
        </p:spPr>
        <p:txBody>
          <a:bodyPr/>
          <a:lstStyle/>
          <a:p>
            <a:endParaRPr lang="en-US"/>
          </a:p>
        </p:txBody>
      </p:sp>
      <p:sp>
        <p:nvSpPr>
          <p:cNvPr id="270363" name="Line 27"/>
          <p:cNvSpPr>
            <a:spLocks noChangeShapeType="1"/>
          </p:cNvSpPr>
          <p:nvPr/>
        </p:nvSpPr>
        <p:spPr bwMode="auto">
          <a:xfrm flipV="1">
            <a:off x="5257800" y="4114800"/>
            <a:ext cx="762000" cy="1524000"/>
          </a:xfrm>
          <a:prstGeom prst="line">
            <a:avLst/>
          </a:prstGeom>
          <a:noFill/>
          <a:ln w="28575" cap="sq">
            <a:solidFill>
              <a:srgbClr val="800000"/>
            </a:solidFill>
            <a:round/>
            <a:headEnd type="none" w="sm" len="sm"/>
            <a:tailEnd type="triangle" w="sm" len="sm"/>
          </a:ln>
        </p:spPr>
        <p:txBody>
          <a:bodyPr/>
          <a:lstStyle/>
          <a:p>
            <a:endParaRPr lang="en-US"/>
          </a:p>
        </p:txBody>
      </p:sp>
    </p:spTree>
    <p:extLst>
      <p:ext uri="{BB962C8B-B14F-4D97-AF65-F5344CB8AC3E}">
        <p14:creationId xmlns:p14="http://schemas.microsoft.com/office/powerpoint/2010/main" val="3982170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59"/>
                                        </p:tgtEl>
                                        <p:attrNameLst>
                                          <p:attrName>style.visibility</p:attrName>
                                        </p:attrNameLst>
                                      </p:cBhvr>
                                      <p:to>
                                        <p:strVal val="visible"/>
                                      </p:to>
                                    </p:set>
                                    <p:animEffect transition="in" filter="wipe(left)">
                                      <p:cBhvr>
                                        <p:cTn id="7" dur="500"/>
                                        <p:tgtEl>
                                          <p:spTgt spid="2703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0362"/>
                                        </p:tgtEl>
                                        <p:attrNameLst>
                                          <p:attrName>style.visibility</p:attrName>
                                        </p:attrNameLst>
                                      </p:cBhvr>
                                      <p:to>
                                        <p:strVal val="visible"/>
                                      </p:to>
                                    </p:set>
                                    <p:animEffect transition="in" filter="wipe(left)">
                                      <p:cBhvr>
                                        <p:cTn id="12" dur="500"/>
                                        <p:tgtEl>
                                          <p:spTgt spid="2703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0361"/>
                                        </p:tgtEl>
                                        <p:attrNameLst>
                                          <p:attrName>style.visibility</p:attrName>
                                        </p:attrNameLst>
                                      </p:cBhvr>
                                      <p:to>
                                        <p:strVal val="visible"/>
                                      </p:to>
                                    </p:set>
                                    <p:animEffect transition="in" filter="wipe(left)">
                                      <p:cBhvr>
                                        <p:cTn id="17" dur="500"/>
                                        <p:tgtEl>
                                          <p:spTgt spid="2703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0363"/>
                                        </p:tgtEl>
                                        <p:attrNameLst>
                                          <p:attrName>style.visibility</p:attrName>
                                        </p:attrNameLst>
                                      </p:cBhvr>
                                      <p:to>
                                        <p:strVal val="visible"/>
                                      </p:to>
                                    </p:set>
                                    <p:animEffect transition="in" filter="wipe(left)">
                                      <p:cBhvr>
                                        <p:cTn id="22" dur="500"/>
                                        <p:tgtEl>
                                          <p:spTgt spid="270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9" grpId="0" animBg="1"/>
      <p:bldP spid="270361" grpId="0" animBg="1"/>
      <p:bldP spid="270362" grpId="0" animBg="1"/>
      <p:bldP spid="2703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Second Level: Basic Elements</a:t>
            </a:r>
          </a:p>
        </p:txBody>
      </p:sp>
      <p:sp>
        <p:nvSpPr>
          <p:cNvPr id="19459" name="Rectangle 3"/>
          <p:cNvSpPr>
            <a:spLocks noChangeArrowheads="1"/>
          </p:cNvSpPr>
          <p:nvPr/>
        </p:nvSpPr>
        <p:spPr bwMode="auto">
          <a:xfrm>
            <a:off x="457200" y="1219200"/>
            <a:ext cx="8534400" cy="762000"/>
          </a:xfrm>
          <a:prstGeom prst="rect">
            <a:avLst/>
          </a:prstGeom>
          <a:noFill/>
          <a:ln w="12700" cap="sq">
            <a:noFill/>
            <a:miter lim="800000"/>
            <a:headEnd type="none" w="sm" len="sm"/>
            <a:tailEnd type="none" w="sm" len="sm"/>
          </a:ln>
        </p:spPr>
        <p:txBody>
          <a:bodyPr>
            <a:spAutoFit/>
          </a:bodyPr>
          <a:lstStyle/>
          <a:p>
            <a:pPr algn="l">
              <a:spcBef>
                <a:spcPct val="50000"/>
              </a:spcBef>
            </a:pPr>
            <a:r>
              <a:rPr lang="en-US" sz="2200" b="1">
                <a:solidFill>
                  <a:srgbClr val="800000"/>
                </a:solidFill>
                <a:latin typeface="Arial" charset="0"/>
              </a:rPr>
              <a:t>Exercise 2-4:</a:t>
            </a:r>
            <a:r>
              <a:rPr lang="en-US" sz="2200">
                <a:latin typeface="Arial" charset="0"/>
              </a:rPr>
              <a:t>  Identify the qualitative characteristic(s) to be used given the information provided.</a:t>
            </a:r>
          </a:p>
        </p:txBody>
      </p:sp>
      <p:sp>
        <p:nvSpPr>
          <p:cNvPr id="320516" name="Rectangle 4"/>
          <p:cNvSpPr>
            <a:spLocks noChangeArrowheads="1"/>
          </p:cNvSpPr>
          <p:nvPr/>
        </p:nvSpPr>
        <p:spPr bwMode="auto">
          <a:xfrm>
            <a:off x="381000" y="2133600"/>
            <a:ext cx="5105400" cy="3197225"/>
          </a:xfrm>
          <a:prstGeom prst="rect">
            <a:avLst/>
          </a:prstGeom>
          <a:noFill/>
          <a:ln w="28575" cap="sq">
            <a:noFill/>
            <a:miter lim="800000"/>
            <a:headEnd/>
            <a:tailEnd/>
          </a:ln>
          <a:effectLst/>
        </p:spPr>
        <p:txBody>
          <a:bodyPr>
            <a:spAutoFit/>
          </a:bodyPr>
          <a:lstStyle/>
          <a:p>
            <a:pPr marL="571500" lvl="1" indent="-457200" algn="l">
              <a:lnSpc>
                <a:spcPct val="110000"/>
              </a:lnSpc>
              <a:spcBef>
                <a:spcPct val="50000"/>
              </a:spcBef>
              <a:spcAft>
                <a:spcPct val="20000"/>
              </a:spcAft>
              <a:buFontTx/>
              <a:buAutoNum type="alphaLcParenBoth" startAt="5"/>
              <a:defRPr/>
            </a:pPr>
            <a:r>
              <a:rPr lang="en-US" sz="2000">
                <a:solidFill>
                  <a:schemeClr val="bg2"/>
                </a:solidFill>
                <a:effectLst>
                  <a:outerShdw blurRad="38100" dist="38100" dir="2700000" algn="tl">
                    <a:srgbClr val="C0C0C0"/>
                  </a:outerShdw>
                </a:effectLst>
                <a:latin typeface="Arial" charset="0"/>
              </a:rPr>
              <a:t>Requires a high degree of consensus among individuals on a given measurement.</a:t>
            </a:r>
          </a:p>
          <a:p>
            <a:pPr marL="571500" lvl="1" indent="-457200" algn="l">
              <a:lnSpc>
                <a:spcPct val="110000"/>
              </a:lnSpc>
              <a:spcBef>
                <a:spcPct val="50000"/>
              </a:spcBef>
              <a:spcAft>
                <a:spcPct val="20000"/>
              </a:spcAft>
              <a:buFontTx/>
              <a:buAutoNum type="alphaLcParenBoth" startAt="5"/>
              <a:defRPr/>
            </a:pPr>
            <a:r>
              <a:rPr lang="en-US" sz="2000">
                <a:solidFill>
                  <a:schemeClr val="bg2"/>
                </a:solidFill>
                <a:effectLst>
                  <a:outerShdw blurRad="38100" dist="38100" dir="2700000" algn="tl">
                    <a:srgbClr val="C0C0C0"/>
                  </a:outerShdw>
                </a:effectLst>
                <a:latin typeface="Arial" charset="0"/>
              </a:rPr>
              <a:t>Predictive value is an ingredient of this fundamental quality of information.</a:t>
            </a:r>
          </a:p>
          <a:p>
            <a:pPr marL="571500" lvl="1" indent="-457200" algn="l">
              <a:lnSpc>
                <a:spcPct val="110000"/>
              </a:lnSpc>
              <a:spcBef>
                <a:spcPct val="50000"/>
              </a:spcBef>
              <a:spcAft>
                <a:spcPct val="20000"/>
              </a:spcAft>
              <a:buFontTx/>
              <a:buAutoNum type="alphaLcParenBoth" startAt="5"/>
              <a:defRPr/>
            </a:pPr>
            <a:r>
              <a:rPr lang="en-US" sz="2000">
                <a:solidFill>
                  <a:schemeClr val="bg2"/>
                </a:solidFill>
                <a:effectLst>
                  <a:outerShdw blurRad="38100" dist="38100" dir="2700000" algn="tl">
                    <a:srgbClr val="C0C0C0"/>
                  </a:outerShdw>
                </a:effectLst>
                <a:latin typeface="Arial" charset="0"/>
              </a:rPr>
              <a:t>Qualitative characteristics that enhance both relevance and faithful representation.</a:t>
            </a:r>
          </a:p>
        </p:txBody>
      </p:sp>
      <p:sp>
        <p:nvSpPr>
          <p:cNvPr id="320517" name="Text Box 5"/>
          <p:cNvSpPr txBox="1">
            <a:spLocks noChangeArrowheads="1"/>
          </p:cNvSpPr>
          <p:nvPr/>
        </p:nvSpPr>
        <p:spPr bwMode="auto">
          <a:xfrm>
            <a:off x="2667000" y="6400800"/>
            <a:ext cx="6324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a:t>
            </a:r>
          </a:p>
        </p:txBody>
      </p:sp>
      <p:sp>
        <p:nvSpPr>
          <p:cNvPr id="19462" name="Rectangle 6"/>
          <p:cNvSpPr>
            <a:spLocks noChangeArrowheads="1"/>
          </p:cNvSpPr>
          <p:nvPr/>
        </p:nvSpPr>
        <p:spPr bwMode="auto">
          <a:xfrm>
            <a:off x="6019800" y="1676400"/>
            <a:ext cx="2590800" cy="381000"/>
          </a:xfrm>
          <a:prstGeom prst="rect">
            <a:avLst/>
          </a:prstGeom>
          <a:noFill/>
          <a:ln w="12700" cap="sq">
            <a:noFill/>
            <a:miter lim="800000"/>
            <a:headEnd type="none" w="sm" len="sm"/>
            <a:tailEnd type="none" w="sm" len="sm"/>
          </a:ln>
        </p:spPr>
        <p:txBody>
          <a:bodyPr wrap="none" anchor="ctr"/>
          <a:lstStyle/>
          <a:p>
            <a:r>
              <a:rPr lang="en-US" sz="2200" b="1">
                <a:solidFill>
                  <a:srgbClr val="800000"/>
                </a:solidFill>
                <a:latin typeface="Arial" charset="0"/>
              </a:rPr>
              <a:t>Characteristics</a:t>
            </a:r>
          </a:p>
        </p:txBody>
      </p:sp>
      <p:sp>
        <p:nvSpPr>
          <p:cNvPr id="19463" name="Line 7"/>
          <p:cNvSpPr>
            <a:spLocks noChangeShapeType="1"/>
          </p:cNvSpPr>
          <p:nvPr/>
        </p:nvSpPr>
        <p:spPr bwMode="auto">
          <a:xfrm>
            <a:off x="6019800" y="2057400"/>
            <a:ext cx="2895600" cy="0"/>
          </a:xfrm>
          <a:prstGeom prst="line">
            <a:avLst/>
          </a:prstGeom>
          <a:noFill/>
          <a:ln w="28575" cap="sq">
            <a:solidFill>
              <a:srgbClr val="800000"/>
            </a:solidFill>
            <a:round/>
            <a:headEnd type="none" w="sm" len="sm"/>
            <a:tailEnd type="none" w="sm" len="sm"/>
          </a:ln>
        </p:spPr>
        <p:txBody>
          <a:bodyPr/>
          <a:lstStyle/>
          <a:p>
            <a:endParaRPr lang="en-US"/>
          </a:p>
        </p:txBody>
      </p:sp>
      <p:sp>
        <p:nvSpPr>
          <p:cNvPr id="320520" name="Rectangle 8"/>
          <p:cNvSpPr>
            <a:spLocks noChangeArrowheads="1"/>
          </p:cNvSpPr>
          <p:nvPr/>
        </p:nvSpPr>
        <p:spPr bwMode="auto">
          <a:xfrm>
            <a:off x="5943600" y="2047875"/>
            <a:ext cx="2971800" cy="4286250"/>
          </a:xfrm>
          <a:prstGeom prst="rect">
            <a:avLst/>
          </a:prstGeom>
          <a:noFill/>
          <a:ln w="28575" cap="sq">
            <a:noFill/>
            <a:miter lim="800000"/>
            <a:headEnd/>
            <a:tailEnd/>
          </a:ln>
          <a:effectLst/>
        </p:spPr>
        <p:txBody>
          <a:bodyPr>
            <a:spAutoFit/>
          </a:bodyPr>
          <a:lstStyle/>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Relevance</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Faithful representation</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Predictive value</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Confirmatory value</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Neutrality</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Completeness</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Timeliness </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Verifiability</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Understandability</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Comparability</a:t>
            </a:r>
          </a:p>
        </p:txBody>
      </p:sp>
      <p:sp>
        <p:nvSpPr>
          <p:cNvPr id="320521" name="Line 9"/>
          <p:cNvSpPr>
            <a:spLocks noChangeShapeType="1"/>
          </p:cNvSpPr>
          <p:nvPr/>
        </p:nvSpPr>
        <p:spPr bwMode="auto">
          <a:xfrm>
            <a:off x="5334000" y="2514600"/>
            <a:ext cx="762000" cy="2667000"/>
          </a:xfrm>
          <a:prstGeom prst="line">
            <a:avLst/>
          </a:prstGeom>
          <a:noFill/>
          <a:ln w="28575" cap="sq">
            <a:solidFill>
              <a:srgbClr val="800000"/>
            </a:solidFill>
            <a:round/>
            <a:headEnd type="none" w="sm" len="sm"/>
            <a:tailEnd type="triangle" w="sm" len="sm"/>
          </a:ln>
        </p:spPr>
        <p:txBody>
          <a:bodyPr/>
          <a:lstStyle/>
          <a:p>
            <a:endParaRPr lang="en-US"/>
          </a:p>
        </p:txBody>
      </p:sp>
      <p:sp>
        <p:nvSpPr>
          <p:cNvPr id="320522" name="Line 10"/>
          <p:cNvSpPr>
            <a:spLocks noChangeShapeType="1"/>
          </p:cNvSpPr>
          <p:nvPr/>
        </p:nvSpPr>
        <p:spPr bwMode="auto">
          <a:xfrm>
            <a:off x="5181600" y="4800600"/>
            <a:ext cx="838200" cy="1295400"/>
          </a:xfrm>
          <a:prstGeom prst="line">
            <a:avLst/>
          </a:prstGeom>
          <a:noFill/>
          <a:ln w="28575" cap="sq">
            <a:solidFill>
              <a:schemeClr val="hlink"/>
            </a:solidFill>
            <a:round/>
            <a:headEnd type="none" w="sm" len="sm"/>
            <a:tailEnd type="triangle" w="sm" len="sm"/>
          </a:ln>
        </p:spPr>
        <p:txBody>
          <a:bodyPr/>
          <a:lstStyle/>
          <a:p>
            <a:endParaRPr lang="en-US"/>
          </a:p>
        </p:txBody>
      </p:sp>
      <p:sp>
        <p:nvSpPr>
          <p:cNvPr id="320523" name="Line 11"/>
          <p:cNvSpPr>
            <a:spLocks noChangeShapeType="1"/>
          </p:cNvSpPr>
          <p:nvPr/>
        </p:nvSpPr>
        <p:spPr bwMode="auto">
          <a:xfrm flipV="1">
            <a:off x="5486400" y="2438400"/>
            <a:ext cx="533400" cy="1066800"/>
          </a:xfrm>
          <a:prstGeom prst="line">
            <a:avLst/>
          </a:prstGeom>
          <a:noFill/>
          <a:ln w="28575" cap="sq">
            <a:solidFill>
              <a:srgbClr val="800000"/>
            </a:solidFill>
            <a:round/>
            <a:headEnd type="none" w="sm" len="sm"/>
            <a:tailEnd type="triangle" w="sm" len="sm"/>
          </a:ln>
        </p:spPr>
        <p:txBody>
          <a:bodyPr/>
          <a:lstStyle/>
          <a:p>
            <a:endParaRPr lang="en-US"/>
          </a:p>
        </p:txBody>
      </p:sp>
      <p:sp>
        <p:nvSpPr>
          <p:cNvPr id="320524" name="Line 12"/>
          <p:cNvSpPr>
            <a:spLocks noChangeShapeType="1"/>
          </p:cNvSpPr>
          <p:nvPr/>
        </p:nvSpPr>
        <p:spPr bwMode="auto">
          <a:xfrm>
            <a:off x="5181600" y="4800600"/>
            <a:ext cx="914400" cy="457200"/>
          </a:xfrm>
          <a:prstGeom prst="line">
            <a:avLst/>
          </a:prstGeom>
          <a:noFill/>
          <a:ln w="28575" cap="sq">
            <a:solidFill>
              <a:schemeClr val="hlink"/>
            </a:solidFill>
            <a:round/>
            <a:headEnd type="none" w="sm" len="sm"/>
            <a:tailEnd type="triangle" w="sm" len="sm"/>
          </a:ln>
        </p:spPr>
        <p:txBody>
          <a:bodyPr/>
          <a:lstStyle/>
          <a:p>
            <a:endParaRPr lang="en-US"/>
          </a:p>
        </p:txBody>
      </p:sp>
      <p:sp>
        <p:nvSpPr>
          <p:cNvPr id="320525" name="Line 13"/>
          <p:cNvSpPr>
            <a:spLocks noChangeShapeType="1"/>
          </p:cNvSpPr>
          <p:nvPr/>
        </p:nvSpPr>
        <p:spPr bwMode="auto">
          <a:xfrm>
            <a:off x="5181600" y="4800600"/>
            <a:ext cx="838200" cy="76200"/>
          </a:xfrm>
          <a:prstGeom prst="line">
            <a:avLst/>
          </a:prstGeom>
          <a:noFill/>
          <a:ln w="28575" cap="sq">
            <a:solidFill>
              <a:schemeClr val="hlink"/>
            </a:solidFill>
            <a:round/>
            <a:headEnd type="none" w="sm" len="sm"/>
            <a:tailEnd type="triangle" w="sm" len="sm"/>
          </a:ln>
        </p:spPr>
        <p:txBody>
          <a:bodyPr/>
          <a:lstStyle/>
          <a:p>
            <a:endParaRPr lang="en-US"/>
          </a:p>
        </p:txBody>
      </p:sp>
      <p:sp>
        <p:nvSpPr>
          <p:cNvPr id="320526" name="Line 14"/>
          <p:cNvSpPr>
            <a:spLocks noChangeShapeType="1"/>
          </p:cNvSpPr>
          <p:nvPr/>
        </p:nvSpPr>
        <p:spPr bwMode="auto">
          <a:xfrm>
            <a:off x="5181600" y="4800600"/>
            <a:ext cx="914400" cy="838200"/>
          </a:xfrm>
          <a:prstGeom prst="line">
            <a:avLst/>
          </a:prstGeom>
          <a:noFill/>
          <a:ln w="28575" cap="sq">
            <a:solidFill>
              <a:schemeClr val="hlink"/>
            </a:solidFill>
            <a:round/>
            <a:headEnd type="none" w="sm" len="sm"/>
            <a:tailEnd type="triangle" w="sm" len="sm"/>
          </a:ln>
        </p:spPr>
        <p:txBody>
          <a:bodyPr/>
          <a:lstStyle/>
          <a:p>
            <a:endParaRPr lang="en-US"/>
          </a:p>
        </p:txBody>
      </p:sp>
    </p:spTree>
    <p:extLst>
      <p:ext uri="{BB962C8B-B14F-4D97-AF65-F5344CB8AC3E}">
        <p14:creationId xmlns:p14="http://schemas.microsoft.com/office/powerpoint/2010/main" val="2651734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0521"/>
                                        </p:tgtEl>
                                        <p:attrNameLst>
                                          <p:attrName>style.visibility</p:attrName>
                                        </p:attrNameLst>
                                      </p:cBhvr>
                                      <p:to>
                                        <p:strVal val="visible"/>
                                      </p:to>
                                    </p:set>
                                    <p:animEffect transition="in" filter="wipe(left)">
                                      <p:cBhvr>
                                        <p:cTn id="7" dur="500"/>
                                        <p:tgtEl>
                                          <p:spTgt spid="3205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0523"/>
                                        </p:tgtEl>
                                        <p:attrNameLst>
                                          <p:attrName>style.visibility</p:attrName>
                                        </p:attrNameLst>
                                      </p:cBhvr>
                                      <p:to>
                                        <p:strVal val="visible"/>
                                      </p:to>
                                    </p:set>
                                    <p:animEffect transition="in" filter="wipe(left)">
                                      <p:cBhvr>
                                        <p:cTn id="12" dur="500"/>
                                        <p:tgtEl>
                                          <p:spTgt spid="3205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0522"/>
                                        </p:tgtEl>
                                        <p:attrNameLst>
                                          <p:attrName>style.visibility</p:attrName>
                                        </p:attrNameLst>
                                      </p:cBhvr>
                                      <p:to>
                                        <p:strVal val="visible"/>
                                      </p:to>
                                    </p:set>
                                    <p:animEffect transition="in" filter="wipe(left)">
                                      <p:cBhvr>
                                        <p:cTn id="17" dur="500"/>
                                        <p:tgtEl>
                                          <p:spTgt spid="3205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20524"/>
                                        </p:tgtEl>
                                        <p:attrNameLst>
                                          <p:attrName>style.visibility</p:attrName>
                                        </p:attrNameLst>
                                      </p:cBhvr>
                                      <p:to>
                                        <p:strVal val="visible"/>
                                      </p:to>
                                    </p:set>
                                    <p:animEffect transition="in" filter="wipe(left)">
                                      <p:cBhvr>
                                        <p:cTn id="20" dur="500"/>
                                        <p:tgtEl>
                                          <p:spTgt spid="32052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20526"/>
                                        </p:tgtEl>
                                        <p:attrNameLst>
                                          <p:attrName>style.visibility</p:attrName>
                                        </p:attrNameLst>
                                      </p:cBhvr>
                                      <p:to>
                                        <p:strVal val="visible"/>
                                      </p:to>
                                    </p:set>
                                    <p:animEffect transition="in" filter="wipe(left)">
                                      <p:cBhvr>
                                        <p:cTn id="23" dur="500"/>
                                        <p:tgtEl>
                                          <p:spTgt spid="3205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20525"/>
                                        </p:tgtEl>
                                        <p:attrNameLst>
                                          <p:attrName>style.visibility</p:attrName>
                                        </p:attrNameLst>
                                      </p:cBhvr>
                                      <p:to>
                                        <p:strVal val="visible"/>
                                      </p:to>
                                    </p:set>
                                    <p:animEffect transition="in" filter="wipe(left)">
                                      <p:cBhvr>
                                        <p:cTn id="26" dur="500"/>
                                        <p:tgtEl>
                                          <p:spTgt spid="320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1" grpId="0" animBg="1"/>
      <p:bldP spid="320522" grpId="0" animBg="1"/>
      <p:bldP spid="320523" grpId="0" animBg="1"/>
      <p:bldP spid="320524" grpId="0" animBg="1"/>
      <p:bldP spid="320525" grpId="0" animBg="1"/>
      <p:bldP spid="3205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Second Level: Basic Elements</a:t>
            </a:r>
          </a:p>
        </p:txBody>
      </p:sp>
      <p:sp>
        <p:nvSpPr>
          <p:cNvPr id="20483" name="Rectangle 3"/>
          <p:cNvSpPr>
            <a:spLocks noChangeArrowheads="1"/>
          </p:cNvSpPr>
          <p:nvPr/>
        </p:nvSpPr>
        <p:spPr bwMode="auto">
          <a:xfrm>
            <a:off x="457200" y="1219200"/>
            <a:ext cx="8534400" cy="762000"/>
          </a:xfrm>
          <a:prstGeom prst="rect">
            <a:avLst/>
          </a:prstGeom>
          <a:noFill/>
          <a:ln w="12700" cap="sq">
            <a:noFill/>
            <a:miter lim="800000"/>
            <a:headEnd type="none" w="sm" len="sm"/>
            <a:tailEnd type="none" w="sm" len="sm"/>
          </a:ln>
        </p:spPr>
        <p:txBody>
          <a:bodyPr>
            <a:spAutoFit/>
          </a:bodyPr>
          <a:lstStyle/>
          <a:p>
            <a:pPr algn="l">
              <a:spcBef>
                <a:spcPct val="50000"/>
              </a:spcBef>
            </a:pPr>
            <a:r>
              <a:rPr lang="en-US" sz="2200" b="1">
                <a:solidFill>
                  <a:srgbClr val="800000"/>
                </a:solidFill>
                <a:latin typeface="Arial" charset="0"/>
              </a:rPr>
              <a:t>Exercise 2-4:</a:t>
            </a:r>
            <a:r>
              <a:rPr lang="en-US" sz="2200">
                <a:latin typeface="Arial" charset="0"/>
              </a:rPr>
              <a:t>  Identify the qualitative characteristic(s) to be used given the information provided.</a:t>
            </a:r>
          </a:p>
        </p:txBody>
      </p:sp>
      <p:sp>
        <p:nvSpPr>
          <p:cNvPr id="322564" name="Rectangle 4"/>
          <p:cNvSpPr>
            <a:spLocks noChangeArrowheads="1"/>
          </p:cNvSpPr>
          <p:nvPr/>
        </p:nvSpPr>
        <p:spPr bwMode="auto">
          <a:xfrm>
            <a:off x="381000" y="2133600"/>
            <a:ext cx="5105400" cy="3532188"/>
          </a:xfrm>
          <a:prstGeom prst="rect">
            <a:avLst/>
          </a:prstGeom>
          <a:noFill/>
          <a:ln w="28575" cap="sq">
            <a:noFill/>
            <a:miter lim="800000"/>
            <a:headEnd/>
            <a:tailEnd/>
          </a:ln>
          <a:effectLst/>
        </p:spPr>
        <p:txBody>
          <a:bodyPr>
            <a:spAutoFit/>
          </a:bodyPr>
          <a:lstStyle/>
          <a:p>
            <a:pPr marL="571500" lvl="1" indent="-457200" algn="l">
              <a:lnSpc>
                <a:spcPct val="110000"/>
              </a:lnSpc>
              <a:spcBef>
                <a:spcPct val="50000"/>
              </a:spcBef>
              <a:spcAft>
                <a:spcPct val="20000"/>
              </a:spcAft>
              <a:buFontTx/>
              <a:buAutoNum type="alphaLcParenBoth" startAt="8"/>
              <a:defRPr/>
            </a:pPr>
            <a:r>
              <a:rPr lang="en-US" sz="2000">
                <a:solidFill>
                  <a:schemeClr val="bg2"/>
                </a:solidFill>
                <a:effectLst>
                  <a:outerShdw blurRad="38100" dist="38100" dir="2700000" algn="tl">
                    <a:srgbClr val="C0C0C0"/>
                  </a:outerShdw>
                </a:effectLst>
                <a:latin typeface="Arial" charset="0"/>
              </a:rPr>
              <a:t>Neutrality and completeness are ingredients of this fundamental quality of accounting information.</a:t>
            </a:r>
          </a:p>
          <a:p>
            <a:pPr marL="571500" lvl="1" indent="-457200" algn="l">
              <a:lnSpc>
                <a:spcPct val="110000"/>
              </a:lnSpc>
              <a:spcBef>
                <a:spcPct val="50000"/>
              </a:spcBef>
              <a:spcAft>
                <a:spcPct val="20000"/>
              </a:spcAft>
              <a:buFontTx/>
              <a:buAutoNum type="alphaLcParenBoth" startAt="8"/>
              <a:defRPr/>
            </a:pPr>
            <a:r>
              <a:rPr lang="en-US" sz="2000">
                <a:solidFill>
                  <a:schemeClr val="bg2"/>
                </a:solidFill>
                <a:effectLst>
                  <a:outerShdw blurRad="38100" dist="38100" dir="2700000" algn="tl">
                    <a:srgbClr val="C0C0C0"/>
                  </a:outerShdw>
                </a:effectLst>
                <a:latin typeface="Arial" charset="0"/>
              </a:rPr>
              <a:t>Two fundamental qualities that make accounting information useful for decision-making purposes.</a:t>
            </a:r>
          </a:p>
          <a:p>
            <a:pPr marL="571500" lvl="1" indent="-457200" algn="l">
              <a:lnSpc>
                <a:spcPct val="110000"/>
              </a:lnSpc>
              <a:spcBef>
                <a:spcPct val="50000"/>
              </a:spcBef>
              <a:spcAft>
                <a:spcPct val="20000"/>
              </a:spcAft>
              <a:buFontTx/>
              <a:buAutoNum type="alphaLcParenBoth" startAt="8"/>
              <a:defRPr/>
            </a:pPr>
            <a:r>
              <a:rPr lang="en-US" sz="2000">
                <a:solidFill>
                  <a:schemeClr val="bg2"/>
                </a:solidFill>
                <a:effectLst>
                  <a:outerShdw blurRad="38100" dist="38100" dir="2700000" algn="tl">
                    <a:srgbClr val="C0C0C0"/>
                  </a:outerShdw>
                </a:effectLst>
                <a:latin typeface="Arial" charset="0"/>
              </a:rPr>
              <a:t>Issuance of interim reports is an example of what enhancing ingredient?</a:t>
            </a:r>
          </a:p>
        </p:txBody>
      </p:sp>
      <p:sp>
        <p:nvSpPr>
          <p:cNvPr id="322565" name="Text Box 5"/>
          <p:cNvSpPr txBox="1">
            <a:spLocks noChangeArrowheads="1"/>
          </p:cNvSpPr>
          <p:nvPr/>
        </p:nvSpPr>
        <p:spPr bwMode="auto">
          <a:xfrm>
            <a:off x="2667000" y="6400800"/>
            <a:ext cx="6324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a:t>
            </a:r>
          </a:p>
        </p:txBody>
      </p:sp>
      <p:sp>
        <p:nvSpPr>
          <p:cNvPr id="20486" name="Rectangle 6"/>
          <p:cNvSpPr>
            <a:spLocks noChangeArrowheads="1"/>
          </p:cNvSpPr>
          <p:nvPr/>
        </p:nvSpPr>
        <p:spPr bwMode="auto">
          <a:xfrm>
            <a:off x="6019800" y="1676400"/>
            <a:ext cx="2590800" cy="381000"/>
          </a:xfrm>
          <a:prstGeom prst="rect">
            <a:avLst/>
          </a:prstGeom>
          <a:noFill/>
          <a:ln w="12700" cap="sq">
            <a:noFill/>
            <a:miter lim="800000"/>
            <a:headEnd type="none" w="sm" len="sm"/>
            <a:tailEnd type="none" w="sm" len="sm"/>
          </a:ln>
        </p:spPr>
        <p:txBody>
          <a:bodyPr wrap="none" anchor="ctr"/>
          <a:lstStyle/>
          <a:p>
            <a:r>
              <a:rPr lang="en-US" sz="2200" b="1">
                <a:solidFill>
                  <a:srgbClr val="800000"/>
                </a:solidFill>
                <a:latin typeface="Arial" charset="0"/>
              </a:rPr>
              <a:t>Characteristics</a:t>
            </a:r>
          </a:p>
        </p:txBody>
      </p:sp>
      <p:sp>
        <p:nvSpPr>
          <p:cNvPr id="20487" name="Line 7"/>
          <p:cNvSpPr>
            <a:spLocks noChangeShapeType="1"/>
          </p:cNvSpPr>
          <p:nvPr/>
        </p:nvSpPr>
        <p:spPr bwMode="auto">
          <a:xfrm>
            <a:off x="6019800" y="2057400"/>
            <a:ext cx="2895600" cy="0"/>
          </a:xfrm>
          <a:prstGeom prst="line">
            <a:avLst/>
          </a:prstGeom>
          <a:noFill/>
          <a:ln w="28575" cap="sq">
            <a:solidFill>
              <a:srgbClr val="800000"/>
            </a:solidFill>
            <a:round/>
            <a:headEnd type="none" w="sm" len="sm"/>
            <a:tailEnd type="none" w="sm" len="sm"/>
          </a:ln>
        </p:spPr>
        <p:txBody>
          <a:bodyPr/>
          <a:lstStyle/>
          <a:p>
            <a:endParaRPr lang="en-US"/>
          </a:p>
        </p:txBody>
      </p:sp>
      <p:sp>
        <p:nvSpPr>
          <p:cNvPr id="322568" name="Rectangle 8"/>
          <p:cNvSpPr>
            <a:spLocks noChangeArrowheads="1"/>
          </p:cNvSpPr>
          <p:nvPr/>
        </p:nvSpPr>
        <p:spPr bwMode="auto">
          <a:xfrm>
            <a:off x="5943600" y="2047875"/>
            <a:ext cx="2971800" cy="4286250"/>
          </a:xfrm>
          <a:prstGeom prst="rect">
            <a:avLst/>
          </a:prstGeom>
          <a:noFill/>
          <a:ln w="28575" cap="sq">
            <a:noFill/>
            <a:miter lim="800000"/>
            <a:headEnd/>
            <a:tailEnd/>
          </a:ln>
          <a:effectLst/>
        </p:spPr>
        <p:txBody>
          <a:bodyPr>
            <a:spAutoFit/>
          </a:bodyPr>
          <a:lstStyle/>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Relevance</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Faithful representation</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Predictive value</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Confirmatory value</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Neutrality</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Completeness</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Timeliness </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Verifiability</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Understandability</a:t>
            </a:r>
          </a:p>
          <a:p>
            <a:pPr marL="568325" lvl="1" indent="-454025" algn="l">
              <a:lnSpc>
                <a:spcPct val="120000"/>
              </a:lnSpc>
              <a:spcAft>
                <a:spcPct val="20000"/>
              </a:spcAft>
              <a:buSzPct val="80000"/>
              <a:defRPr/>
            </a:pPr>
            <a:r>
              <a:rPr lang="en-US" sz="2000">
                <a:solidFill>
                  <a:schemeClr val="bg2"/>
                </a:solidFill>
                <a:effectLst>
                  <a:outerShdw blurRad="38100" dist="38100" dir="2700000" algn="tl">
                    <a:srgbClr val="C0C0C0"/>
                  </a:outerShdw>
                </a:effectLst>
                <a:latin typeface="Arial" charset="0"/>
              </a:rPr>
              <a:t>Comparability</a:t>
            </a:r>
          </a:p>
        </p:txBody>
      </p:sp>
      <p:sp>
        <p:nvSpPr>
          <p:cNvPr id="322569" name="Line 9"/>
          <p:cNvSpPr>
            <a:spLocks noChangeShapeType="1"/>
          </p:cNvSpPr>
          <p:nvPr/>
        </p:nvSpPr>
        <p:spPr bwMode="auto">
          <a:xfrm>
            <a:off x="5410200" y="2667000"/>
            <a:ext cx="685800" cy="0"/>
          </a:xfrm>
          <a:prstGeom prst="line">
            <a:avLst/>
          </a:prstGeom>
          <a:noFill/>
          <a:ln w="28575" cap="sq">
            <a:solidFill>
              <a:srgbClr val="800000"/>
            </a:solidFill>
            <a:round/>
            <a:headEnd type="none" w="sm" len="sm"/>
            <a:tailEnd type="triangle" w="sm" len="sm"/>
          </a:ln>
        </p:spPr>
        <p:txBody>
          <a:bodyPr/>
          <a:lstStyle/>
          <a:p>
            <a:endParaRPr lang="en-US"/>
          </a:p>
        </p:txBody>
      </p:sp>
      <p:sp>
        <p:nvSpPr>
          <p:cNvPr id="322571" name="Line 11"/>
          <p:cNvSpPr>
            <a:spLocks noChangeShapeType="1"/>
          </p:cNvSpPr>
          <p:nvPr/>
        </p:nvSpPr>
        <p:spPr bwMode="auto">
          <a:xfrm flipV="1">
            <a:off x="5257800" y="2438400"/>
            <a:ext cx="762000" cy="1066800"/>
          </a:xfrm>
          <a:prstGeom prst="line">
            <a:avLst/>
          </a:prstGeom>
          <a:noFill/>
          <a:ln w="28575" cap="sq">
            <a:solidFill>
              <a:schemeClr val="hlink"/>
            </a:solidFill>
            <a:round/>
            <a:headEnd type="none" w="sm" len="sm"/>
            <a:tailEnd type="triangle" w="sm" len="sm"/>
          </a:ln>
        </p:spPr>
        <p:txBody>
          <a:bodyPr/>
          <a:lstStyle/>
          <a:p>
            <a:endParaRPr lang="en-US"/>
          </a:p>
        </p:txBody>
      </p:sp>
      <p:sp>
        <p:nvSpPr>
          <p:cNvPr id="322573" name="Line 13"/>
          <p:cNvSpPr>
            <a:spLocks noChangeShapeType="1"/>
          </p:cNvSpPr>
          <p:nvPr/>
        </p:nvSpPr>
        <p:spPr bwMode="auto">
          <a:xfrm>
            <a:off x="4800600" y="4800600"/>
            <a:ext cx="1219200" cy="76200"/>
          </a:xfrm>
          <a:prstGeom prst="line">
            <a:avLst/>
          </a:prstGeom>
          <a:noFill/>
          <a:ln w="28575" cap="sq">
            <a:solidFill>
              <a:srgbClr val="800000"/>
            </a:solidFill>
            <a:round/>
            <a:headEnd type="none" w="sm" len="sm"/>
            <a:tailEnd type="triangle" w="sm" len="sm"/>
          </a:ln>
        </p:spPr>
        <p:txBody>
          <a:bodyPr/>
          <a:lstStyle/>
          <a:p>
            <a:endParaRPr lang="en-US"/>
          </a:p>
        </p:txBody>
      </p:sp>
      <p:sp>
        <p:nvSpPr>
          <p:cNvPr id="322575" name="Line 15"/>
          <p:cNvSpPr>
            <a:spLocks noChangeShapeType="1"/>
          </p:cNvSpPr>
          <p:nvPr/>
        </p:nvSpPr>
        <p:spPr bwMode="auto">
          <a:xfrm flipV="1">
            <a:off x="5257800" y="2819400"/>
            <a:ext cx="762000" cy="685800"/>
          </a:xfrm>
          <a:prstGeom prst="line">
            <a:avLst/>
          </a:prstGeom>
          <a:noFill/>
          <a:ln w="28575" cap="sq">
            <a:solidFill>
              <a:schemeClr val="hlink"/>
            </a:solidFill>
            <a:round/>
            <a:headEnd type="none" w="sm" len="sm"/>
            <a:tailEnd type="triangle" w="sm" len="sm"/>
          </a:ln>
        </p:spPr>
        <p:txBody>
          <a:bodyPr/>
          <a:lstStyle/>
          <a:p>
            <a:endParaRPr lang="en-US"/>
          </a:p>
        </p:txBody>
      </p:sp>
    </p:spTree>
    <p:extLst>
      <p:ext uri="{BB962C8B-B14F-4D97-AF65-F5344CB8AC3E}">
        <p14:creationId xmlns:p14="http://schemas.microsoft.com/office/powerpoint/2010/main" val="3978615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9"/>
                                        </p:tgtEl>
                                        <p:attrNameLst>
                                          <p:attrName>style.visibility</p:attrName>
                                        </p:attrNameLst>
                                      </p:cBhvr>
                                      <p:to>
                                        <p:strVal val="visible"/>
                                      </p:to>
                                    </p:set>
                                    <p:animEffect transition="in" filter="wipe(left)">
                                      <p:cBhvr>
                                        <p:cTn id="7" dur="500"/>
                                        <p:tgtEl>
                                          <p:spTgt spid="3225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2571"/>
                                        </p:tgtEl>
                                        <p:attrNameLst>
                                          <p:attrName>style.visibility</p:attrName>
                                        </p:attrNameLst>
                                      </p:cBhvr>
                                      <p:to>
                                        <p:strVal val="visible"/>
                                      </p:to>
                                    </p:set>
                                    <p:animEffect transition="in" filter="wipe(left)">
                                      <p:cBhvr>
                                        <p:cTn id="12" dur="500"/>
                                        <p:tgtEl>
                                          <p:spTgt spid="32257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22575"/>
                                        </p:tgtEl>
                                        <p:attrNameLst>
                                          <p:attrName>style.visibility</p:attrName>
                                        </p:attrNameLst>
                                      </p:cBhvr>
                                      <p:to>
                                        <p:strVal val="visible"/>
                                      </p:to>
                                    </p:set>
                                    <p:animEffect transition="in" filter="wipe(left)">
                                      <p:cBhvr>
                                        <p:cTn id="15" dur="500"/>
                                        <p:tgtEl>
                                          <p:spTgt spid="3225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22573"/>
                                        </p:tgtEl>
                                        <p:attrNameLst>
                                          <p:attrName>style.visibility</p:attrName>
                                        </p:attrNameLst>
                                      </p:cBhvr>
                                      <p:to>
                                        <p:strVal val="visible"/>
                                      </p:to>
                                    </p:set>
                                    <p:animEffect transition="in" filter="wipe(left)">
                                      <p:cBhvr>
                                        <p:cTn id="20" dur="500"/>
                                        <p:tgtEl>
                                          <p:spTgt spid="322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9" grpId="0" animBg="1"/>
      <p:bldP spid="322571" grpId="0" animBg="1"/>
      <p:bldP spid="322573" grpId="0" animBg="1"/>
      <p:bldP spid="3225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title"/>
          </p:nvPr>
        </p:nvSpPr>
        <p:spPr>
          <a:xfrm>
            <a:off x="457200" y="457200"/>
            <a:ext cx="8229600" cy="914400"/>
          </a:xfrm>
          <a:solidFill>
            <a:srgbClr val="336699"/>
          </a:solidFill>
          <a:ln cap="flat" algn="ctr"/>
        </p:spPr>
        <p:txBody>
          <a:bodyPr lIns="0" rIns="0"/>
          <a:lstStyle/>
          <a:p>
            <a:pPr algn="ctr">
              <a:defRPr/>
            </a:pPr>
            <a:r>
              <a:rPr lang="en-US" smtClean="0"/>
              <a:t>Third Level: Recognition, Measurement, and Disclosure Concepts</a:t>
            </a:r>
          </a:p>
        </p:txBody>
      </p:sp>
      <p:sp>
        <p:nvSpPr>
          <p:cNvPr id="21507" name="Rectangle 4"/>
          <p:cNvSpPr>
            <a:spLocks noChangeArrowheads="1"/>
          </p:cNvSpPr>
          <p:nvPr/>
        </p:nvSpPr>
        <p:spPr bwMode="auto">
          <a:xfrm>
            <a:off x="609600" y="1752600"/>
            <a:ext cx="8305800" cy="793750"/>
          </a:xfrm>
          <a:prstGeom prst="rect">
            <a:avLst/>
          </a:prstGeom>
          <a:noFill/>
          <a:ln w="12700" cap="sq">
            <a:noFill/>
            <a:miter lim="800000"/>
            <a:headEnd type="none" w="sm" len="sm"/>
            <a:tailEnd type="none" w="sm" len="sm"/>
          </a:ln>
        </p:spPr>
        <p:txBody>
          <a:bodyPr>
            <a:spAutoFit/>
          </a:bodyPr>
          <a:lstStyle/>
          <a:p>
            <a:pPr algn="l"/>
            <a:r>
              <a:rPr lang="en-US" sz="2300">
                <a:latin typeface="Arial" charset="0"/>
              </a:rPr>
              <a:t>These concepts explain how companies should recognize, measure, and report financial elements and events.</a:t>
            </a:r>
          </a:p>
        </p:txBody>
      </p:sp>
      <p:sp>
        <p:nvSpPr>
          <p:cNvPr id="21508" name="AutoShape 27"/>
          <p:cNvSpPr>
            <a:spLocks noChangeArrowheads="1"/>
          </p:cNvSpPr>
          <p:nvPr/>
        </p:nvSpPr>
        <p:spPr bwMode="auto">
          <a:xfrm rot="5400000" flipH="1">
            <a:off x="5143500" y="1943100"/>
            <a:ext cx="2057400" cy="4724400"/>
          </a:xfrm>
          <a:prstGeom prst="flowChartManualInput">
            <a:avLst/>
          </a:prstGeom>
          <a:solidFill>
            <a:srgbClr val="F9EFA5"/>
          </a:solidFill>
          <a:ln w="12700">
            <a:solidFill>
              <a:schemeClr val="tx1"/>
            </a:solidFill>
            <a:miter lim="800000"/>
            <a:headEnd/>
            <a:tailEnd/>
          </a:ln>
        </p:spPr>
        <p:txBody>
          <a:bodyPr wrap="none" anchor="ctr"/>
          <a:lstStyle/>
          <a:p>
            <a:endParaRPr lang="id-ID"/>
          </a:p>
        </p:txBody>
      </p:sp>
      <p:sp>
        <p:nvSpPr>
          <p:cNvPr id="21509" name="AutoShape 28"/>
          <p:cNvSpPr>
            <a:spLocks noChangeArrowheads="1"/>
          </p:cNvSpPr>
          <p:nvPr/>
        </p:nvSpPr>
        <p:spPr bwMode="auto">
          <a:xfrm rot="-5400000">
            <a:off x="2095500" y="1943100"/>
            <a:ext cx="2057400" cy="4724400"/>
          </a:xfrm>
          <a:prstGeom prst="flowChartManualInput">
            <a:avLst/>
          </a:prstGeom>
          <a:solidFill>
            <a:srgbClr val="F9EFA5"/>
          </a:solidFill>
          <a:ln w="12700">
            <a:solidFill>
              <a:schemeClr val="tx1"/>
            </a:solidFill>
            <a:miter lim="800000"/>
            <a:headEnd/>
            <a:tailEnd/>
          </a:ln>
        </p:spPr>
        <p:txBody>
          <a:bodyPr wrap="none" anchor="ctr"/>
          <a:lstStyle/>
          <a:p>
            <a:endParaRPr lang="id-ID"/>
          </a:p>
        </p:txBody>
      </p:sp>
      <p:sp>
        <p:nvSpPr>
          <p:cNvPr id="21510" name="Rectangle 29"/>
          <p:cNvSpPr>
            <a:spLocks noChangeArrowheads="1"/>
          </p:cNvSpPr>
          <p:nvPr/>
        </p:nvSpPr>
        <p:spPr bwMode="auto">
          <a:xfrm>
            <a:off x="3581400" y="3276600"/>
            <a:ext cx="2133600" cy="2057400"/>
          </a:xfrm>
          <a:prstGeom prst="rect">
            <a:avLst/>
          </a:prstGeom>
          <a:solidFill>
            <a:srgbClr val="F9EFA5"/>
          </a:solidFill>
          <a:ln w="12700">
            <a:solidFill>
              <a:schemeClr val="tx1"/>
            </a:solidFill>
            <a:miter lim="800000"/>
            <a:headEnd/>
            <a:tailEnd/>
          </a:ln>
        </p:spPr>
        <p:txBody>
          <a:bodyPr wrap="none" anchor="ctr"/>
          <a:lstStyle/>
          <a:p>
            <a:endParaRPr lang="id-ID"/>
          </a:p>
        </p:txBody>
      </p:sp>
      <p:sp>
        <p:nvSpPr>
          <p:cNvPr id="256036" name="Text Box 36"/>
          <p:cNvSpPr txBox="1">
            <a:spLocks noChangeArrowheads="1"/>
          </p:cNvSpPr>
          <p:nvPr/>
        </p:nvSpPr>
        <p:spPr bwMode="auto">
          <a:xfrm>
            <a:off x="1676400" y="3357563"/>
            <a:ext cx="1828800" cy="1900237"/>
          </a:xfrm>
          <a:prstGeom prst="rect">
            <a:avLst/>
          </a:prstGeom>
          <a:noFill/>
          <a:ln w="12700">
            <a:noFill/>
            <a:miter lim="800000"/>
            <a:headEnd/>
            <a:tailEnd/>
          </a:ln>
          <a:effectLst/>
        </p:spPr>
        <p:txBody>
          <a:bodyPr>
            <a:spAutoFit/>
          </a:bodyPr>
          <a:lstStyle/>
          <a:p>
            <a:pPr marL="228600" indent="-228600">
              <a:spcBef>
                <a:spcPct val="50000"/>
              </a:spcBef>
              <a:defRPr/>
            </a:pPr>
            <a:r>
              <a:rPr lang="en-US" sz="1400" b="1" u="sng">
                <a:effectLst>
                  <a:outerShdw blurRad="38100" dist="38100" dir="2700000" algn="tl">
                    <a:srgbClr val="C0C0C0"/>
                  </a:outerShdw>
                </a:effectLst>
                <a:latin typeface="Arial" charset="0"/>
              </a:rPr>
              <a:t>ASSUMPTIONS</a:t>
            </a:r>
            <a:endParaRPr lang="en-US" sz="1400">
              <a:effectLst>
                <a:outerShdw blurRad="38100" dist="38100" dir="2700000" algn="tl">
                  <a:srgbClr val="C0C0C0"/>
                </a:outerShdw>
              </a:effectLst>
              <a:latin typeface="Arial" charset="0"/>
            </a:endParaRP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Economic entity</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Going concern</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Monetary unit</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Periodicity</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Accrual</a:t>
            </a:r>
          </a:p>
        </p:txBody>
      </p:sp>
      <p:sp>
        <p:nvSpPr>
          <p:cNvPr id="256037" name="Text Box 37"/>
          <p:cNvSpPr txBox="1">
            <a:spLocks noChangeArrowheads="1"/>
          </p:cNvSpPr>
          <p:nvPr/>
        </p:nvSpPr>
        <p:spPr bwMode="auto">
          <a:xfrm>
            <a:off x="3657600" y="3357563"/>
            <a:ext cx="2133600" cy="1581150"/>
          </a:xfrm>
          <a:prstGeom prst="rect">
            <a:avLst/>
          </a:prstGeom>
          <a:noFill/>
          <a:ln w="12700">
            <a:noFill/>
            <a:miter lim="800000"/>
            <a:headEnd/>
            <a:tailEnd/>
          </a:ln>
          <a:effectLst/>
        </p:spPr>
        <p:txBody>
          <a:bodyPr>
            <a:spAutoFit/>
          </a:bodyPr>
          <a:lstStyle/>
          <a:p>
            <a:pPr marL="228600" indent="-228600">
              <a:spcBef>
                <a:spcPct val="50000"/>
              </a:spcBef>
              <a:defRPr/>
            </a:pPr>
            <a:r>
              <a:rPr lang="en-US" sz="1400" b="1" u="sng">
                <a:effectLst>
                  <a:outerShdw blurRad="38100" dist="38100" dir="2700000" algn="tl">
                    <a:srgbClr val="C0C0C0"/>
                  </a:outerShdw>
                </a:effectLst>
                <a:latin typeface="Arial" charset="0"/>
              </a:rPr>
              <a:t>PRINCIPLES</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Measurement</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Revenue recognition</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Expense recognition</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Full disclosure</a:t>
            </a:r>
          </a:p>
        </p:txBody>
      </p:sp>
      <p:sp>
        <p:nvSpPr>
          <p:cNvPr id="256038" name="Text Box 38"/>
          <p:cNvSpPr txBox="1">
            <a:spLocks noChangeArrowheads="1"/>
          </p:cNvSpPr>
          <p:nvPr/>
        </p:nvSpPr>
        <p:spPr bwMode="auto">
          <a:xfrm>
            <a:off x="5943600" y="3357563"/>
            <a:ext cx="1828800" cy="942975"/>
          </a:xfrm>
          <a:prstGeom prst="rect">
            <a:avLst/>
          </a:prstGeom>
          <a:noFill/>
          <a:ln w="12700">
            <a:noFill/>
            <a:miter lim="800000"/>
            <a:headEnd/>
            <a:tailEnd/>
          </a:ln>
          <a:effectLst/>
        </p:spPr>
        <p:txBody>
          <a:bodyPr>
            <a:spAutoFit/>
          </a:bodyPr>
          <a:lstStyle/>
          <a:p>
            <a:pPr marL="228600" indent="-228600">
              <a:spcBef>
                <a:spcPct val="50000"/>
              </a:spcBef>
              <a:defRPr/>
            </a:pPr>
            <a:r>
              <a:rPr lang="en-US" sz="1400" b="1" u="sng">
                <a:effectLst>
                  <a:outerShdw blurRad="38100" dist="38100" dir="2700000" algn="tl">
                    <a:srgbClr val="C0C0C0"/>
                  </a:outerShdw>
                </a:effectLst>
                <a:latin typeface="Arial" charset="0"/>
              </a:rPr>
              <a:t>CONSTRAINTS</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Cost</a:t>
            </a:r>
          </a:p>
          <a:p>
            <a:pPr marL="228600" indent="-228600" algn="l">
              <a:spcBef>
                <a:spcPct val="50000"/>
              </a:spcBef>
              <a:buFontTx/>
              <a:buAutoNum type="arabicPeriod"/>
              <a:defRPr/>
            </a:pPr>
            <a:r>
              <a:rPr lang="en-US" sz="1400">
                <a:effectLst>
                  <a:outerShdw blurRad="38100" dist="38100" dir="2700000" algn="tl">
                    <a:srgbClr val="C0C0C0"/>
                  </a:outerShdw>
                </a:effectLst>
                <a:latin typeface="Arial" charset="0"/>
              </a:rPr>
              <a:t>Materiality</a:t>
            </a:r>
          </a:p>
        </p:txBody>
      </p:sp>
      <p:sp>
        <p:nvSpPr>
          <p:cNvPr id="256039" name="Text Box 39"/>
          <p:cNvSpPr txBox="1">
            <a:spLocks noChangeArrowheads="1"/>
          </p:cNvSpPr>
          <p:nvPr/>
        </p:nvSpPr>
        <p:spPr bwMode="auto">
          <a:xfrm>
            <a:off x="2057400" y="6369050"/>
            <a:ext cx="6934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Describe the basic assumptions of accounting.</a:t>
            </a:r>
          </a:p>
        </p:txBody>
      </p:sp>
      <p:sp>
        <p:nvSpPr>
          <p:cNvPr id="21515" name="Text Box 40"/>
          <p:cNvSpPr txBox="1">
            <a:spLocks noChangeArrowheads="1"/>
          </p:cNvSpPr>
          <p:nvPr/>
        </p:nvSpPr>
        <p:spPr bwMode="auto">
          <a:xfrm>
            <a:off x="1600200" y="2890838"/>
            <a:ext cx="6096000" cy="385762"/>
          </a:xfrm>
          <a:prstGeom prst="rect">
            <a:avLst/>
          </a:prstGeom>
          <a:noFill/>
          <a:ln w="19050" cap="sq">
            <a:solidFill>
              <a:schemeClr val="tx1"/>
            </a:solidFill>
            <a:miter lim="800000"/>
            <a:headEnd type="none" w="sm" len="sm"/>
            <a:tailEnd type="none" w="sm" len="sm"/>
          </a:ln>
        </p:spPr>
        <p:txBody>
          <a:bodyPr>
            <a:spAutoFit/>
          </a:bodyPr>
          <a:lstStyle/>
          <a:p>
            <a:pPr>
              <a:spcBef>
                <a:spcPct val="50000"/>
              </a:spcBef>
            </a:pPr>
            <a:r>
              <a:rPr lang="en-US" sz="1800" b="1">
                <a:latin typeface="Arial" charset="0"/>
              </a:rPr>
              <a:t>Recognition, Measurement, and Disclosure Concepts</a:t>
            </a:r>
          </a:p>
        </p:txBody>
      </p:sp>
      <p:sp>
        <p:nvSpPr>
          <p:cNvPr id="21516" name="Text Box 41"/>
          <p:cNvSpPr txBox="1">
            <a:spLocks noChangeArrowheads="1"/>
          </p:cNvSpPr>
          <p:nvPr/>
        </p:nvSpPr>
        <p:spPr bwMode="auto">
          <a:xfrm>
            <a:off x="228600" y="5456238"/>
            <a:ext cx="1752600" cy="639762"/>
          </a:xfrm>
          <a:prstGeom prst="rect">
            <a:avLst/>
          </a:prstGeom>
          <a:noFill/>
          <a:ln w="28575" algn="ctr">
            <a:noFill/>
            <a:miter lim="800000"/>
            <a:headEnd/>
            <a:tailEnd/>
          </a:ln>
        </p:spPr>
        <p:txBody>
          <a:bodyPr>
            <a:spAutoFit/>
          </a:bodyPr>
          <a:lstStyle/>
          <a:p>
            <a:pPr algn="l">
              <a:spcBef>
                <a:spcPct val="50000"/>
              </a:spcBef>
            </a:pPr>
            <a:r>
              <a:rPr lang="en-US" sz="1200" b="1">
                <a:solidFill>
                  <a:srgbClr val="FF0000"/>
                </a:solidFill>
                <a:latin typeface="Arial" charset="0"/>
              </a:rPr>
              <a:t>Illustration 2-7</a:t>
            </a:r>
            <a:r>
              <a:rPr lang="en-US" sz="1200" b="1">
                <a:solidFill>
                  <a:srgbClr val="000000"/>
                </a:solidFill>
                <a:latin typeface="Arial" charset="0"/>
              </a:rPr>
              <a:t>  Framework for Financial Reporting</a:t>
            </a:r>
          </a:p>
        </p:txBody>
      </p:sp>
    </p:spTree>
    <p:extLst>
      <p:ext uri="{BB962C8B-B14F-4D97-AF65-F5344CB8AC3E}">
        <p14:creationId xmlns:p14="http://schemas.microsoft.com/office/powerpoint/2010/main" val="1722939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990600" y="2089150"/>
            <a:ext cx="7848600" cy="4073525"/>
          </a:xfrm>
          <a:prstGeom prst="rect">
            <a:avLst/>
          </a:prstGeom>
          <a:noFill/>
          <a:ln w="28575" cap="sq">
            <a:noFill/>
            <a:miter lim="800000"/>
            <a:headEnd type="none" w="sm" len="sm"/>
            <a:tailEnd type="none" w="sm" len="sm"/>
          </a:ln>
        </p:spPr>
        <p:txBody>
          <a:bodyPr>
            <a:spAutoFit/>
          </a:bodyPr>
          <a:lstStyle/>
          <a:p>
            <a:pPr marL="457200" indent="-457200" algn="l">
              <a:lnSpc>
                <a:spcPct val="110000"/>
              </a:lnSpc>
              <a:spcBef>
                <a:spcPct val="30000"/>
              </a:spcBef>
              <a:spcAft>
                <a:spcPct val="20000"/>
              </a:spcAft>
              <a:buSzPct val="80000"/>
            </a:pPr>
            <a:r>
              <a:rPr lang="en-US" sz="2200" b="1">
                <a:solidFill>
                  <a:srgbClr val="800000"/>
                </a:solidFill>
                <a:latin typeface="Arial" charset="0"/>
              </a:rPr>
              <a:t>Economic Entity</a:t>
            </a:r>
            <a:r>
              <a:rPr lang="en-US" sz="2200">
                <a:latin typeface="Arial" charset="0"/>
              </a:rPr>
              <a:t> – company keeps its activity separate from its owners and other business unit. </a:t>
            </a:r>
          </a:p>
          <a:p>
            <a:pPr marL="457200" indent="-457200" algn="l">
              <a:lnSpc>
                <a:spcPct val="110000"/>
              </a:lnSpc>
              <a:spcBef>
                <a:spcPct val="30000"/>
              </a:spcBef>
              <a:spcAft>
                <a:spcPct val="20000"/>
              </a:spcAft>
              <a:buSzPct val="80000"/>
            </a:pPr>
            <a:r>
              <a:rPr lang="en-US" sz="2200" b="1">
                <a:solidFill>
                  <a:srgbClr val="800000"/>
                </a:solidFill>
                <a:latin typeface="Arial" charset="0"/>
              </a:rPr>
              <a:t>Going Concern </a:t>
            </a:r>
            <a:r>
              <a:rPr lang="en-US" sz="2200">
                <a:latin typeface="Arial" charset="0"/>
              </a:rPr>
              <a:t>- company to last long enough to fulfill objectives and commitments.</a:t>
            </a:r>
          </a:p>
          <a:p>
            <a:pPr marL="457200" indent="-457200" algn="l">
              <a:lnSpc>
                <a:spcPct val="110000"/>
              </a:lnSpc>
              <a:spcBef>
                <a:spcPct val="30000"/>
              </a:spcBef>
              <a:spcAft>
                <a:spcPct val="20000"/>
              </a:spcAft>
              <a:buSzPct val="80000"/>
            </a:pPr>
            <a:r>
              <a:rPr lang="en-US" sz="2200" b="1">
                <a:solidFill>
                  <a:srgbClr val="800000"/>
                </a:solidFill>
                <a:latin typeface="Arial" charset="0"/>
              </a:rPr>
              <a:t>Monetary Unit</a:t>
            </a:r>
            <a:r>
              <a:rPr lang="en-US" sz="2200">
                <a:latin typeface="Arial" charset="0"/>
              </a:rPr>
              <a:t> - money is the common denominator.</a:t>
            </a:r>
          </a:p>
          <a:p>
            <a:pPr marL="457200" indent="-457200" algn="l">
              <a:lnSpc>
                <a:spcPct val="110000"/>
              </a:lnSpc>
              <a:spcBef>
                <a:spcPct val="30000"/>
              </a:spcBef>
              <a:spcAft>
                <a:spcPct val="20000"/>
              </a:spcAft>
              <a:buSzPct val="80000"/>
            </a:pPr>
            <a:r>
              <a:rPr lang="en-US" sz="2200" b="1">
                <a:solidFill>
                  <a:srgbClr val="800000"/>
                </a:solidFill>
                <a:latin typeface="Arial" charset="0"/>
              </a:rPr>
              <a:t>Periodicity</a:t>
            </a:r>
            <a:r>
              <a:rPr lang="en-US" sz="2200">
                <a:latin typeface="Arial" charset="0"/>
              </a:rPr>
              <a:t> - company can divide its economic activities into time periods.</a:t>
            </a:r>
          </a:p>
          <a:p>
            <a:pPr marL="457200" indent="-457200" algn="l">
              <a:lnSpc>
                <a:spcPct val="110000"/>
              </a:lnSpc>
              <a:spcBef>
                <a:spcPct val="30000"/>
              </a:spcBef>
              <a:spcAft>
                <a:spcPct val="20000"/>
              </a:spcAft>
              <a:buSzPct val="80000"/>
            </a:pPr>
            <a:r>
              <a:rPr lang="en-US" sz="2200" b="1">
                <a:solidFill>
                  <a:srgbClr val="800000"/>
                </a:solidFill>
                <a:latin typeface="Arial" charset="0"/>
              </a:rPr>
              <a:t>Accrual Basis of Accounting</a:t>
            </a:r>
            <a:r>
              <a:rPr lang="en-US" sz="2200">
                <a:latin typeface="Arial" charset="0"/>
              </a:rPr>
              <a:t> – transactions are recorded in the periods in which the events occur.</a:t>
            </a:r>
          </a:p>
        </p:txBody>
      </p:sp>
      <p:sp>
        <p:nvSpPr>
          <p:cNvPr id="258057" name="Text Box 9"/>
          <p:cNvSpPr txBox="1">
            <a:spLocks noChangeArrowheads="1"/>
          </p:cNvSpPr>
          <p:nvPr/>
        </p:nvSpPr>
        <p:spPr bwMode="auto">
          <a:xfrm>
            <a:off x="2667000" y="6369050"/>
            <a:ext cx="6324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Describe the basic assumptions of accounting.</a:t>
            </a:r>
          </a:p>
        </p:txBody>
      </p:sp>
      <p:sp>
        <p:nvSpPr>
          <p:cNvPr id="258059" name="Rectangle 11"/>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Third Level: Assumptions</a:t>
            </a:r>
          </a:p>
        </p:txBody>
      </p:sp>
      <p:sp>
        <p:nvSpPr>
          <p:cNvPr id="22533" name="Text Box 12"/>
          <p:cNvSpPr txBox="1">
            <a:spLocks noChangeArrowheads="1"/>
          </p:cNvSpPr>
          <p:nvPr/>
        </p:nvSpPr>
        <p:spPr bwMode="auto">
          <a:xfrm>
            <a:off x="685800" y="1447800"/>
            <a:ext cx="7924800" cy="519113"/>
          </a:xfrm>
          <a:prstGeom prst="rect">
            <a:avLst/>
          </a:prstGeom>
          <a:noFill/>
          <a:ln w="12700" cap="sq" algn="ctr">
            <a:noFill/>
            <a:miter lim="800000"/>
            <a:headEnd type="none" w="sm" len="sm"/>
            <a:tailEnd type="none" w="sm" len="sm"/>
          </a:ln>
        </p:spPr>
        <p:txBody>
          <a:bodyPr>
            <a:spAutoFit/>
          </a:bodyPr>
          <a:lstStyle/>
          <a:p>
            <a:pPr algn="l"/>
            <a:r>
              <a:rPr lang="en-US" sz="2800" b="1">
                <a:solidFill>
                  <a:srgbClr val="006600"/>
                </a:solidFill>
                <a:latin typeface="Arial" charset="0"/>
              </a:rPr>
              <a:t>Basic Assumptions</a:t>
            </a:r>
          </a:p>
        </p:txBody>
      </p:sp>
    </p:spTree>
    <p:extLst>
      <p:ext uri="{BB962C8B-B14F-4D97-AF65-F5344CB8AC3E}">
        <p14:creationId xmlns:p14="http://schemas.microsoft.com/office/powerpoint/2010/main" val="1237530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Third Level: Assumptions</a:t>
            </a:r>
          </a:p>
        </p:txBody>
      </p:sp>
      <p:sp>
        <p:nvSpPr>
          <p:cNvPr id="262148" name="Text Box 4"/>
          <p:cNvSpPr txBox="1">
            <a:spLocks noChangeArrowheads="1"/>
          </p:cNvSpPr>
          <p:nvPr/>
        </p:nvSpPr>
        <p:spPr bwMode="auto">
          <a:xfrm>
            <a:off x="2667000" y="6369050"/>
            <a:ext cx="6324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Describe the basic assumptions of accounting.</a:t>
            </a:r>
          </a:p>
        </p:txBody>
      </p:sp>
      <p:sp>
        <p:nvSpPr>
          <p:cNvPr id="23556" name="Rectangle 5"/>
          <p:cNvSpPr>
            <a:spLocks noChangeArrowheads="1"/>
          </p:cNvSpPr>
          <p:nvPr/>
        </p:nvSpPr>
        <p:spPr bwMode="auto">
          <a:xfrm>
            <a:off x="457200" y="1295400"/>
            <a:ext cx="8077200" cy="762000"/>
          </a:xfrm>
          <a:prstGeom prst="rect">
            <a:avLst/>
          </a:prstGeom>
          <a:noFill/>
          <a:ln w="12700" cap="sq">
            <a:noFill/>
            <a:miter lim="800000"/>
            <a:headEnd type="none" w="sm" len="sm"/>
            <a:tailEnd type="none" w="sm" len="sm"/>
          </a:ln>
        </p:spPr>
        <p:txBody>
          <a:bodyPr>
            <a:spAutoFit/>
          </a:bodyPr>
          <a:lstStyle/>
          <a:p>
            <a:pPr algn="l">
              <a:spcBef>
                <a:spcPct val="50000"/>
              </a:spcBef>
            </a:pPr>
            <a:r>
              <a:rPr lang="en-US" sz="2200" b="1">
                <a:solidFill>
                  <a:srgbClr val="800000"/>
                </a:solidFill>
                <a:latin typeface="Arial" charset="0"/>
              </a:rPr>
              <a:t>E2-8:</a:t>
            </a:r>
            <a:r>
              <a:rPr lang="en-US" sz="2200" b="1">
                <a:solidFill>
                  <a:srgbClr val="000000"/>
                </a:solidFill>
                <a:latin typeface="Arial" charset="0"/>
              </a:rPr>
              <a:t> </a:t>
            </a:r>
            <a:r>
              <a:rPr lang="en-US" sz="2200">
                <a:solidFill>
                  <a:srgbClr val="000000"/>
                </a:solidFill>
                <a:latin typeface="Arial" charset="0"/>
              </a:rPr>
              <a:t>Identify which </a:t>
            </a:r>
            <a:r>
              <a:rPr lang="en-US" sz="2200" b="1">
                <a:solidFill>
                  <a:srgbClr val="FF0000"/>
                </a:solidFill>
                <a:latin typeface="Arial" charset="0"/>
              </a:rPr>
              <a:t>basic assumption</a:t>
            </a:r>
            <a:r>
              <a:rPr lang="en-US" sz="2200">
                <a:solidFill>
                  <a:srgbClr val="000000"/>
                </a:solidFill>
                <a:latin typeface="Arial" charset="0"/>
              </a:rPr>
              <a:t> of accounting is best described in each item below.</a:t>
            </a:r>
          </a:p>
        </p:txBody>
      </p:sp>
      <p:sp>
        <p:nvSpPr>
          <p:cNvPr id="23557" name="Rectangle 6"/>
          <p:cNvSpPr>
            <a:spLocks noChangeArrowheads="1"/>
          </p:cNvSpPr>
          <p:nvPr/>
        </p:nvSpPr>
        <p:spPr bwMode="auto">
          <a:xfrm>
            <a:off x="457200" y="2211388"/>
            <a:ext cx="6096000" cy="3902075"/>
          </a:xfrm>
          <a:prstGeom prst="rect">
            <a:avLst/>
          </a:prstGeom>
          <a:noFill/>
          <a:ln w="12700" cap="sq">
            <a:noFill/>
            <a:miter lim="800000"/>
            <a:headEnd type="none" w="sm" len="sm"/>
            <a:tailEnd type="none" w="sm" len="sm"/>
          </a:ln>
        </p:spPr>
        <p:txBody>
          <a:bodyPr>
            <a:spAutoFit/>
          </a:bodyPr>
          <a:lstStyle/>
          <a:p>
            <a:pPr marL="457200" indent="-457200" algn="l">
              <a:spcBef>
                <a:spcPct val="50000"/>
              </a:spcBef>
              <a:buClr>
                <a:schemeClr val="tx1"/>
              </a:buClr>
              <a:buFontTx/>
              <a:buAutoNum type="alphaLcParenBoth"/>
            </a:pPr>
            <a:r>
              <a:rPr lang="en-US" sz="2000">
                <a:solidFill>
                  <a:srgbClr val="000000"/>
                </a:solidFill>
                <a:latin typeface="Arial" charset="0"/>
              </a:rPr>
              <a:t>The economic activities of </a:t>
            </a:r>
            <a:r>
              <a:rPr lang="en-US" sz="2000">
                <a:solidFill>
                  <a:srgbClr val="800000"/>
                </a:solidFill>
                <a:latin typeface="Arial" charset="0"/>
              </a:rPr>
              <a:t>FedEx Corporation</a:t>
            </a:r>
            <a:r>
              <a:rPr lang="en-US" sz="2000">
                <a:solidFill>
                  <a:srgbClr val="000000"/>
                </a:solidFill>
                <a:latin typeface="Arial" charset="0"/>
              </a:rPr>
              <a:t> (USA) are divided into 12-month periods for the purpose of issuing annual reports.</a:t>
            </a:r>
          </a:p>
          <a:p>
            <a:pPr marL="457200" indent="-457200" algn="l">
              <a:spcBef>
                <a:spcPct val="50000"/>
              </a:spcBef>
              <a:buClr>
                <a:schemeClr val="tx1"/>
              </a:buClr>
              <a:buFontTx/>
              <a:buAutoNum type="alphaLcParenBoth"/>
            </a:pPr>
            <a:r>
              <a:rPr lang="en-US" sz="2000">
                <a:solidFill>
                  <a:srgbClr val="800000"/>
                </a:solidFill>
                <a:latin typeface="Arial" charset="0"/>
              </a:rPr>
              <a:t>Total S.A.</a:t>
            </a:r>
            <a:r>
              <a:rPr lang="en-US" sz="2000">
                <a:solidFill>
                  <a:srgbClr val="000000"/>
                </a:solidFill>
                <a:latin typeface="Arial" charset="0"/>
              </a:rPr>
              <a:t> (FRA) does not adjust amounts in its financial statements for the effects of inflation.</a:t>
            </a:r>
          </a:p>
          <a:p>
            <a:pPr marL="457200" indent="-457200" algn="l">
              <a:spcBef>
                <a:spcPct val="50000"/>
              </a:spcBef>
              <a:buClr>
                <a:schemeClr val="tx1"/>
              </a:buClr>
              <a:buFontTx/>
              <a:buAutoNum type="alphaLcParenBoth"/>
            </a:pPr>
            <a:r>
              <a:rPr lang="en-US" sz="2000">
                <a:solidFill>
                  <a:srgbClr val="800000"/>
                </a:solidFill>
                <a:latin typeface="Arial" charset="0"/>
              </a:rPr>
              <a:t>Barclays</a:t>
            </a:r>
            <a:r>
              <a:rPr lang="en-US" sz="2000">
                <a:solidFill>
                  <a:srgbClr val="000000"/>
                </a:solidFill>
                <a:latin typeface="Arial" charset="0"/>
              </a:rPr>
              <a:t> (GBR) reports current and non-current classifications in its statement of financial position. </a:t>
            </a:r>
          </a:p>
          <a:p>
            <a:pPr marL="457200" indent="-457200" algn="l">
              <a:spcBef>
                <a:spcPct val="50000"/>
              </a:spcBef>
              <a:buClr>
                <a:schemeClr val="tx1"/>
              </a:buClr>
              <a:buFontTx/>
              <a:buAutoNum type="alphaLcParenBoth"/>
            </a:pPr>
            <a:r>
              <a:rPr lang="en-US" sz="2000">
                <a:solidFill>
                  <a:srgbClr val="000000"/>
                </a:solidFill>
                <a:latin typeface="Arial" charset="0"/>
              </a:rPr>
              <a:t>The economic activities of </a:t>
            </a:r>
            <a:r>
              <a:rPr lang="en-US" sz="2000">
                <a:solidFill>
                  <a:srgbClr val="800000"/>
                </a:solidFill>
                <a:latin typeface="Arial" charset="0"/>
              </a:rPr>
              <a:t>Tokai Rubber Industries</a:t>
            </a:r>
            <a:r>
              <a:rPr lang="en-US" sz="2000">
                <a:solidFill>
                  <a:srgbClr val="000000"/>
                </a:solidFill>
                <a:latin typeface="Arial" charset="0"/>
              </a:rPr>
              <a:t> (JPN) and its subsidiaries are merged for accounting and reporting purposes.</a:t>
            </a:r>
          </a:p>
        </p:txBody>
      </p:sp>
      <p:sp>
        <p:nvSpPr>
          <p:cNvPr id="262155" name="AutoShape 11"/>
          <p:cNvSpPr>
            <a:spLocks noChangeArrowheads="1"/>
          </p:cNvSpPr>
          <p:nvPr/>
        </p:nvSpPr>
        <p:spPr bwMode="auto">
          <a:xfrm>
            <a:off x="6705600" y="2438400"/>
            <a:ext cx="2209800" cy="609600"/>
          </a:xfrm>
          <a:prstGeom prst="flowChartAlternateProcess">
            <a:avLst/>
          </a:prstGeom>
          <a:solidFill>
            <a:srgbClr val="336699"/>
          </a:solidFill>
          <a:ln w="38100" cap="sq">
            <a:solidFill>
              <a:schemeClr val="tx1"/>
            </a:solidFill>
            <a:miter lim="800000"/>
            <a:headEnd type="none" w="sm" len="sm"/>
            <a:tailEnd type="none" w="sm" len="sm"/>
          </a:ln>
          <a:effectLst/>
        </p:spPr>
        <p:txBody>
          <a:bodyPr wrap="none" anchor="ctr"/>
          <a:lstStyle/>
          <a:p>
            <a:pPr>
              <a:defRPr/>
            </a:pPr>
            <a:r>
              <a:rPr lang="en-US" sz="2200" b="1">
                <a:solidFill>
                  <a:schemeClr val="bg1"/>
                </a:solidFill>
                <a:effectLst>
                  <a:outerShdw blurRad="38100" dist="38100" dir="2700000" algn="tl">
                    <a:srgbClr val="000000"/>
                  </a:outerShdw>
                </a:effectLst>
                <a:latin typeface="Arial" charset="0"/>
              </a:rPr>
              <a:t>Periodicity</a:t>
            </a:r>
          </a:p>
        </p:txBody>
      </p:sp>
      <p:sp>
        <p:nvSpPr>
          <p:cNvPr id="262157" name="AutoShape 13"/>
          <p:cNvSpPr>
            <a:spLocks noChangeArrowheads="1"/>
          </p:cNvSpPr>
          <p:nvPr/>
        </p:nvSpPr>
        <p:spPr bwMode="auto">
          <a:xfrm>
            <a:off x="6705600" y="4267200"/>
            <a:ext cx="2209800" cy="609600"/>
          </a:xfrm>
          <a:prstGeom prst="flowChartAlternateProcess">
            <a:avLst/>
          </a:prstGeom>
          <a:solidFill>
            <a:srgbClr val="336699"/>
          </a:solidFill>
          <a:ln w="38100" cap="sq" algn="ctr">
            <a:solidFill>
              <a:schemeClr val="tx1"/>
            </a:solidFill>
            <a:miter lim="800000"/>
            <a:headEnd type="none" w="sm" len="sm"/>
            <a:tailEnd type="none" w="sm" len="sm"/>
          </a:ln>
          <a:effectLst/>
        </p:spPr>
        <p:txBody>
          <a:bodyPr wrap="none" anchor="ctr"/>
          <a:lstStyle/>
          <a:p>
            <a:pPr>
              <a:defRPr/>
            </a:pPr>
            <a:r>
              <a:rPr lang="en-US" sz="2200" b="1">
                <a:solidFill>
                  <a:schemeClr val="bg1"/>
                </a:solidFill>
                <a:effectLst>
                  <a:outerShdw blurRad="38100" dist="38100" dir="2700000" algn="tl">
                    <a:srgbClr val="000000"/>
                  </a:outerShdw>
                </a:effectLst>
                <a:latin typeface="Arial" charset="0"/>
              </a:rPr>
              <a:t>Going Concern</a:t>
            </a:r>
          </a:p>
        </p:txBody>
      </p:sp>
      <p:sp>
        <p:nvSpPr>
          <p:cNvPr id="262159" name="AutoShape 15"/>
          <p:cNvSpPr>
            <a:spLocks noChangeArrowheads="1"/>
          </p:cNvSpPr>
          <p:nvPr/>
        </p:nvSpPr>
        <p:spPr bwMode="auto">
          <a:xfrm>
            <a:off x="6705600" y="3276600"/>
            <a:ext cx="2209800" cy="762000"/>
          </a:xfrm>
          <a:prstGeom prst="flowChartAlternateProcess">
            <a:avLst/>
          </a:prstGeom>
          <a:solidFill>
            <a:srgbClr val="336699"/>
          </a:solidFill>
          <a:ln w="38100" cap="sq" algn="ctr">
            <a:solidFill>
              <a:schemeClr val="tx1"/>
            </a:solidFill>
            <a:miter lim="800000"/>
            <a:headEnd type="none" w="sm" len="sm"/>
            <a:tailEnd type="none" w="sm" len="sm"/>
          </a:ln>
          <a:effectLst/>
        </p:spPr>
        <p:txBody>
          <a:bodyPr wrap="none" anchor="ctr"/>
          <a:lstStyle/>
          <a:p>
            <a:pPr>
              <a:defRPr/>
            </a:pPr>
            <a:r>
              <a:rPr lang="en-US" sz="2200" b="1">
                <a:solidFill>
                  <a:schemeClr val="bg1"/>
                </a:solidFill>
                <a:effectLst>
                  <a:outerShdw blurRad="38100" dist="38100" dir="2700000" algn="tl">
                    <a:srgbClr val="000000"/>
                  </a:outerShdw>
                </a:effectLst>
                <a:latin typeface="Arial" charset="0"/>
              </a:rPr>
              <a:t>Monetary</a:t>
            </a:r>
          </a:p>
          <a:p>
            <a:pPr>
              <a:defRPr/>
            </a:pPr>
            <a:r>
              <a:rPr lang="en-US" sz="2200" b="1">
                <a:solidFill>
                  <a:schemeClr val="bg1"/>
                </a:solidFill>
                <a:effectLst>
                  <a:outerShdw blurRad="38100" dist="38100" dir="2700000" algn="tl">
                    <a:srgbClr val="000000"/>
                  </a:outerShdw>
                </a:effectLst>
                <a:latin typeface="Arial" charset="0"/>
              </a:rPr>
              <a:t>Unit</a:t>
            </a:r>
          </a:p>
        </p:txBody>
      </p:sp>
      <p:sp>
        <p:nvSpPr>
          <p:cNvPr id="262161" name="AutoShape 17"/>
          <p:cNvSpPr>
            <a:spLocks noChangeArrowheads="1"/>
          </p:cNvSpPr>
          <p:nvPr/>
        </p:nvSpPr>
        <p:spPr bwMode="auto">
          <a:xfrm>
            <a:off x="6705600" y="5257800"/>
            <a:ext cx="2209800" cy="838200"/>
          </a:xfrm>
          <a:prstGeom prst="flowChartAlternateProcess">
            <a:avLst/>
          </a:prstGeom>
          <a:solidFill>
            <a:srgbClr val="336699"/>
          </a:solidFill>
          <a:ln w="38100" cap="sq" algn="ctr">
            <a:solidFill>
              <a:schemeClr val="tx1"/>
            </a:solidFill>
            <a:miter lim="800000"/>
            <a:headEnd type="none" w="sm" len="sm"/>
            <a:tailEnd type="none" w="sm" len="sm"/>
          </a:ln>
          <a:effectLst/>
        </p:spPr>
        <p:txBody>
          <a:bodyPr wrap="none" anchor="ctr"/>
          <a:lstStyle/>
          <a:p>
            <a:pPr>
              <a:defRPr/>
            </a:pPr>
            <a:r>
              <a:rPr lang="en-US" sz="2200" b="1">
                <a:solidFill>
                  <a:schemeClr val="bg1"/>
                </a:solidFill>
                <a:effectLst>
                  <a:outerShdw blurRad="38100" dist="38100" dir="2700000" algn="tl">
                    <a:srgbClr val="000000"/>
                  </a:outerShdw>
                </a:effectLst>
                <a:latin typeface="Arial" charset="0"/>
              </a:rPr>
              <a:t>Economic </a:t>
            </a:r>
          </a:p>
          <a:p>
            <a:pPr>
              <a:defRPr/>
            </a:pPr>
            <a:r>
              <a:rPr lang="en-US" sz="2200" b="1">
                <a:solidFill>
                  <a:schemeClr val="bg1"/>
                </a:solidFill>
                <a:effectLst>
                  <a:outerShdw blurRad="38100" dist="38100" dir="2700000" algn="tl">
                    <a:srgbClr val="000000"/>
                  </a:outerShdw>
                </a:effectLst>
                <a:latin typeface="Arial" charset="0"/>
              </a:rPr>
              <a:t>Entity</a:t>
            </a:r>
          </a:p>
        </p:txBody>
      </p:sp>
    </p:spTree>
    <p:extLst>
      <p:ext uri="{BB962C8B-B14F-4D97-AF65-F5344CB8AC3E}">
        <p14:creationId xmlns:p14="http://schemas.microsoft.com/office/powerpoint/2010/main" val="894797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55"/>
                                        </p:tgtEl>
                                        <p:attrNameLst>
                                          <p:attrName>style.visibility</p:attrName>
                                        </p:attrNameLst>
                                      </p:cBhvr>
                                      <p:to>
                                        <p:strVal val="visible"/>
                                      </p:to>
                                    </p:set>
                                    <p:animEffect transition="in" filter="wipe(left)">
                                      <p:cBhvr>
                                        <p:cTn id="7" dur="500"/>
                                        <p:tgtEl>
                                          <p:spTgt spid="262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159"/>
                                        </p:tgtEl>
                                        <p:attrNameLst>
                                          <p:attrName>style.visibility</p:attrName>
                                        </p:attrNameLst>
                                      </p:cBhvr>
                                      <p:to>
                                        <p:strVal val="visible"/>
                                      </p:to>
                                    </p:set>
                                    <p:animEffect transition="in" filter="wipe(left)">
                                      <p:cBhvr>
                                        <p:cTn id="12" dur="500"/>
                                        <p:tgtEl>
                                          <p:spTgt spid="2621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157"/>
                                        </p:tgtEl>
                                        <p:attrNameLst>
                                          <p:attrName>style.visibility</p:attrName>
                                        </p:attrNameLst>
                                      </p:cBhvr>
                                      <p:to>
                                        <p:strVal val="visible"/>
                                      </p:to>
                                    </p:set>
                                    <p:animEffect transition="in" filter="wipe(left)">
                                      <p:cBhvr>
                                        <p:cTn id="17" dur="500"/>
                                        <p:tgtEl>
                                          <p:spTgt spid="2621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161"/>
                                        </p:tgtEl>
                                        <p:attrNameLst>
                                          <p:attrName>style.visibility</p:attrName>
                                        </p:attrNameLst>
                                      </p:cBhvr>
                                      <p:to>
                                        <p:strVal val="visible"/>
                                      </p:to>
                                    </p:set>
                                    <p:animEffect transition="in" filter="wipe(left)">
                                      <p:cBhvr>
                                        <p:cTn id="22" dur="500"/>
                                        <p:tgtEl>
                                          <p:spTgt spid="26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5" grpId="0" animBg="1" autoUpdateAnimBg="0"/>
      <p:bldP spid="262157" grpId="0" animBg="1" autoUpdateAnimBg="0"/>
      <p:bldP spid="262159" grpId="0" animBg="1" autoUpdateAnimBg="0"/>
      <p:bldP spid="26216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09600" y="1866900"/>
            <a:ext cx="8458200" cy="3913188"/>
          </a:xfrm>
          <a:prstGeom prst="rect">
            <a:avLst/>
          </a:prstGeom>
          <a:noFill/>
          <a:ln w="28575" cap="sq">
            <a:noFill/>
            <a:miter lim="800000"/>
            <a:headEnd type="none" w="sm" len="sm"/>
            <a:tailEnd type="none" w="sm" len="sm"/>
          </a:ln>
        </p:spPr>
        <p:txBody>
          <a:bodyPr>
            <a:spAutoFit/>
          </a:bodyPr>
          <a:lstStyle/>
          <a:p>
            <a:pPr algn="l"/>
            <a:r>
              <a:rPr lang="en-US" b="1">
                <a:solidFill>
                  <a:srgbClr val="800000"/>
                </a:solidFill>
                <a:latin typeface="Arial" charset="0"/>
              </a:rPr>
              <a:t>Measurement</a:t>
            </a:r>
            <a:endParaRPr lang="en-US">
              <a:latin typeface="Arial" charset="0"/>
            </a:endParaRPr>
          </a:p>
          <a:p>
            <a:pPr marL="685800" lvl="1" indent="-457200" algn="l">
              <a:spcBef>
                <a:spcPct val="55000"/>
              </a:spcBef>
              <a:buSzPct val="80000"/>
              <a:buFontTx/>
              <a:buBlip>
                <a:blip r:embed="rId3"/>
              </a:buBlip>
            </a:pPr>
            <a:r>
              <a:rPr lang="en-US" sz="2000" b="1">
                <a:solidFill>
                  <a:srgbClr val="800000"/>
                </a:solidFill>
                <a:latin typeface="Arial" charset="0"/>
              </a:rPr>
              <a:t>Cost</a:t>
            </a:r>
            <a:r>
              <a:rPr lang="en-US" sz="2000">
                <a:latin typeface="Arial" charset="0"/>
              </a:rPr>
              <a:t> is generally thought to be a faithful representation of the amount paid for a given item.</a:t>
            </a:r>
          </a:p>
          <a:p>
            <a:pPr marL="685800" lvl="1" indent="-457200" algn="l">
              <a:lnSpc>
                <a:spcPct val="110000"/>
              </a:lnSpc>
              <a:spcBef>
                <a:spcPct val="45000"/>
              </a:spcBef>
              <a:spcAft>
                <a:spcPct val="20000"/>
              </a:spcAft>
              <a:buSzPct val="80000"/>
              <a:buFontTx/>
              <a:buBlip>
                <a:blip r:embed="rId3"/>
              </a:buBlip>
            </a:pPr>
            <a:r>
              <a:rPr lang="en-US" sz="2000" b="1">
                <a:solidFill>
                  <a:srgbClr val="800000"/>
                </a:solidFill>
                <a:latin typeface="Arial" charset="0"/>
              </a:rPr>
              <a:t>Fair value</a:t>
            </a:r>
            <a:r>
              <a:rPr lang="en-US" sz="2000">
                <a:latin typeface="Arial" charset="0"/>
              </a:rPr>
              <a:t> is “the amount for which an asset could be exchanged, a liability settled, or an equity instrument granted could be exchanged, between knowledgeable, willing parties in an arm’s length transaction.”</a:t>
            </a:r>
          </a:p>
          <a:p>
            <a:pPr marL="685800" lvl="1" indent="-457200" algn="l">
              <a:lnSpc>
                <a:spcPct val="110000"/>
              </a:lnSpc>
              <a:spcBef>
                <a:spcPct val="45000"/>
              </a:spcBef>
              <a:spcAft>
                <a:spcPct val="20000"/>
              </a:spcAft>
              <a:buSzPct val="80000"/>
              <a:buFontTx/>
              <a:buBlip>
                <a:blip r:embed="rId3"/>
              </a:buBlip>
            </a:pPr>
            <a:r>
              <a:rPr lang="en-US" sz="2000">
                <a:latin typeface="Arial" charset="0"/>
              </a:rPr>
              <a:t>IASB has taken the step of giving companies the option to use fair value as the basis for measurement of financial assets and financial liabilities.</a:t>
            </a:r>
          </a:p>
        </p:txBody>
      </p:sp>
      <p:sp>
        <p:nvSpPr>
          <p:cNvPr id="283651"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Third Level: Principles</a:t>
            </a:r>
          </a:p>
        </p:txBody>
      </p:sp>
      <p:sp>
        <p:nvSpPr>
          <p:cNvPr id="283652" name="Text Box 4"/>
          <p:cNvSpPr txBox="1">
            <a:spLocks noChangeArrowheads="1"/>
          </p:cNvSpPr>
          <p:nvPr/>
        </p:nvSpPr>
        <p:spPr bwMode="auto">
          <a:xfrm>
            <a:off x="1219200" y="6369050"/>
            <a:ext cx="7772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7  Explain the application of the basic principles of accounting.</a:t>
            </a:r>
          </a:p>
        </p:txBody>
      </p:sp>
      <p:sp>
        <p:nvSpPr>
          <p:cNvPr id="24581" name="Text Box 6"/>
          <p:cNvSpPr txBox="1">
            <a:spLocks noChangeArrowheads="1"/>
          </p:cNvSpPr>
          <p:nvPr/>
        </p:nvSpPr>
        <p:spPr bwMode="auto">
          <a:xfrm>
            <a:off x="609600" y="1295400"/>
            <a:ext cx="7924800" cy="519113"/>
          </a:xfrm>
          <a:prstGeom prst="rect">
            <a:avLst/>
          </a:prstGeom>
          <a:noFill/>
          <a:ln w="12700" cap="sq" algn="ctr">
            <a:noFill/>
            <a:miter lim="800000"/>
            <a:headEnd type="none" w="sm" len="sm"/>
            <a:tailEnd type="none" w="sm" len="sm"/>
          </a:ln>
        </p:spPr>
        <p:txBody>
          <a:bodyPr>
            <a:spAutoFit/>
          </a:bodyPr>
          <a:lstStyle/>
          <a:p>
            <a:pPr algn="l"/>
            <a:r>
              <a:rPr lang="en-US" sz="2800" b="1">
                <a:solidFill>
                  <a:srgbClr val="006600"/>
                </a:solidFill>
                <a:latin typeface="Arial" charset="0"/>
              </a:rPr>
              <a:t>Principles</a:t>
            </a:r>
          </a:p>
        </p:txBody>
      </p:sp>
    </p:spTree>
    <p:extLst>
      <p:ext uri="{BB962C8B-B14F-4D97-AF65-F5344CB8AC3E}">
        <p14:creationId xmlns:p14="http://schemas.microsoft.com/office/powerpoint/2010/main" val="1804592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1371600"/>
            <a:ext cx="8458200" cy="1265238"/>
          </a:xfrm>
          <a:prstGeom prst="rect">
            <a:avLst/>
          </a:prstGeom>
          <a:noFill/>
          <a:ln w="28575" cap="sq">
            <a:noFill/>
            <a:miter lim="800000"/>
            <a:headEnd type="none" w="sm" len="sm"/>
            <a:tailEnd type="none" w="sm" len="sm"/>
          </a:ln>
        </p:spPr>
        <p:txBody>
          <a:bodyPr>
            <a:spAutoFit/>
          </a:bodyPr>
          <a:lstStyle/>
          <a:p>
            <a:pPr marL="111125" algn="l">
              <a:lnSpc>
                <a:spcPct val="110000"/>
              </a:lnSpc>
              <a:spcBef>
                <a:spcPct val="30000"/>
              </a:spcBef>
              <a:spcAft>
                <a:spcPct val="20000"/>
              </a:spcAft>
              <a:buSzPct val="80000"/>
            </a:pPr>
            <a:r>
              <a:rPr lang="en-US" sz="2600" b="1">
                <a:solidFill>
                  <a:srgbClr val="800000"/>
                </a:solidFill>
                <a:latin typeface="Arial" charset="0"/>
              </a:rPr>
              <a:t>Revenue Recognition </a:t>
            </a:r>
            <a:r>
              <a:rPr lang="en-US" sz="2200">
                <a:latin typeface="Arial" charset="0"/>
              </a:rPr>
              <a:t>- revenue is to be recognized when it is </a:t>
            </a:r>
            <a:r>
              <a:rPr lang="en-US" sz="2200" b="1">
                <a:latin typeface="Arial" charset="0"/>
              </a:rPr>
              <a:t>probable</a:t>
            </a:r>
            <a:r>
              <a:rPr lang="en-US" sz="2200">
                <a:latin typeface="Arial" charset="0"/>
              </a:rPr>
              <a:t> that future economic benefits will flow to the company and </a:t>
            </a:r>
            <a:r>
              <a:rPr lang="en-US" sz="2200" b="1">
                <a:latin typeface="Arial" charset="0"/>
              </a:rPr>
              <a:t>reliable measurement</a:t>
            </a:r>
            <a:r>
              <a:rPr lang="en-US" sz="2200">
                <a:latin typeface="Arial" charset="0"/>
              </a:rPr>
              <a:t> of the amount of revenue is possible.</a:t>
            </a:r>
          </a:p>
        </p:txBody>
      </p:sp>
      <p:sp>
        <p:nvSpPr>
          <p:cNvPr id="28569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Third Level: Principles</a:t>
            </a:r>
          </a:p>
        </p:txBody>
      </p:sp>
      <p:sp>
        <p:nvSpPr>
          <p:cNvPr id="285700" name="Text Box 4"/>
          <p:cNvSpPr txBox="1">
            <a:spLocks noChangeArrowheads="1"/>
          </p:cNvSpPr>
          <p:nvPr/>
        </p:nvSpPr>
        <p:spPr bwMode="auto">
          <a:xfrm>
            <a:off x="1219200" y="6369050"/>
            <a:ext cx="7772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7  Explain the application of the basic principles of accounting.</a:t>
            </a:r>
          </a:p>
        </p:txBody>
      </p:sp>
      <p:sp>
        <p:nvSpPr>
          <p:cNvPr id="25605" name="Text Box 6"/>
          <p:cNvSpPr txBox="1">
            <a:spLocks noChangeArrowheads="1"/>
          </p:cNvSpPr>
          <p:nvPr/>
        </p:nvSpPr>
        <p:spPr bwMode="auto">
          <a:xfrm>
            <a:off x="5715000" y="2759075"/>
            <a:ext cx="2743200" cy="457200"/>
          </a:xfrm>
          <a:prstGeom prst="rect">
            <a:avLst/>
          </a:prstGeom>
          <a:solidFill>
            <a:schemeClr val="bg1"/>
          </a:solidFill>
          <a:ln w="28575" algn="ctr">
            <a:noFill/>
            <a:miter lim="800000"/>
            <a:headEnd/>
            <a:tailEnd/>
          </a:ln>
        </p:spPr>
        <p:txBody>
          <a:bodyPr>
            <a:spAutoFit/>
          </a:bodyPr>
          <a:lstStyle/>
          <a:p>
            <a:pPr algn="l">
              <a:spcBef>
                <a:spcPct val="50000"/>
              </a:spcBef>
            </a:pPr>
            <a:r>
              <a:rPr lang="en-US" sz="1200" b="1">
                <a:solidFill>
                  <a:srgbClr val="FF0000"/>
                </a:solidFill>
                <a:latin typeface="Arial" charset="0"/>
              </a:rPr>
              <a:t>Illustration 2-3</a:t>
            </a:r>
            <a:r>
              <a:rPr lang="en-US" sz="1200" b="1">
                <a:solidFill>
                  <a:srgbClr val="05444B"/>
                </a:solidFill>
                <a:latin typeface="Arial" charset="0"/>
              </a:rPr>
              <a:t>                           </a:t>
            </a:r>
            <a:r>
              <a:rPr lang="en-US" sz="1200" b="1">
                <a:solidFill>
                  <a:srgbClr val="000000"/>
                </a:solidFill>
                <a:latin typeface="Arial" charset="0"/>
              </a:rPr>
              <a:t>Timing of Revenue Recognition</a:t>
            </a:r>
          </a:p>
        </p:txBody>
      </p:sp>
      <p:pic>
        <p:nvPicPr>
          <p:cNvPr id="25606" name="Picture 7"/>
          <p:cNvPicPr>
            <a:picLocks noChangeAspect="1" noChangeArrowheads="1"/>
          </p:cNvPicPr>
          <p:nvPr/>
        </p:nvPicPr>
        <p:blipFill>
          <a:blip r:embed="rId3"/>
          <a:srcRect/>
          <a:stretch>
            <a:fillRect/>
          </a:stretch>
        </p:blipFill>
        <p:spPr bwMode="auto">
          <a:xfrm>
            <a:off x="990600" y="3281363"/>
            <a:ext cx="7162800" cy="2967037"/>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070367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3400" y="1371600"/>
            <a:ext cx="8001000" cy="1633538"/>
          </a:xfrm>
          <a:prstGeom prst="rect">
            <a:avLst/>
          </a:prstGeom>
          <a:noFill/>
          <a:ln w="28575" cap="sq">
            <a:noFill/>
            <a:miter lim="800000"/>
            <a:headEnd type="none" w="sm" len="sm"/>
            <a:tailEnd type="none" w="sm" len="sm"/>
          </a:ln>
        </p:spPr>
        <p:txBody>
          <a:bodyPr>
            <a:spAutoFit/>
          </a:bodyPr>
          <a:lstStyle/>
          <a:p>
            <a:pPr marL="111125" algn="l">
              <a:lnSpc>
                <a:spcPct val="110000"/>
              </a:lnSpc>
              <a:spcBef>
                <a:spcPct val="30000"/>
              </a:spcBef>
              <a:spcAft>
                <a:spcPct val="20000"/>
              </a:spcAft>
              <a:buSzPct val="80000"/>
            </a:pPr>
            <a:r>
              <a:rPr lang="en-US" sz="2600" b="1">
                <a:solidFill>
                  <a:srgbClr val="800000"/>
                </a:solidFill>
                <a:latin typeface="Arial" charset="0"/>
              </a:rPr>
              <a:t>Expense Recognition </a:t>
            </a:r>
            <a:r>
              <a:rPr lang="en-US" sz="2200">
                <a:latin typeface="Arial" charset="0"/>
              </a:rPr>
              <a:t>- outflows or “using up” of assets or incurring of liabilities (or a combination of both) during a period as a result of delivering or producing goods and/or rendering services.</a:t>
            </a:r>
          </a:p>
        </p:txBody>
      </p:sp>
      <p:sp>
        <p:nvSpPr>
          <p:cNvPr id="287747"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Third Level: Principles</a:t>
            </a:r>
          </a:p>
        </p:txBody>
      </p:sp>
      <p:sp>
        <p:nvSpPr>
          <p:cNvPr id="287748" name="Text Box 4"/>
          <p:cNvSpPr txBox="1">
            <a:spLocks noChangeArrowheads="1"/>
          </p:cNvSpPr>
          <p:nvPr/>
        </p:nvSpPr>
        <p:spPr bwMode="auto">
          <a:xfrm>
            <a:off x="1219200" y="6369050"/>
            <a:ext cx="7772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7  Explain the application of the basic principles of accounting.</a:t>
            </a:r>
          </a:p>
        </p:txBody>
      </p:sp>
      <p:sp>
        <p:nvSpPr>
          <p:cNvPr id="26629" name="Text Box 12"/>
          <p:cNvSpPr txBox="1">
            <a:spLocks noChangeArrowheads="1"/>
          </p:cNvSpPr>
          <p:nvPr/>
        </p:nvSpPr>
        <p:spPr bwMode="auto">
          <a:xfrm>
            <a:off x="7162800" y="2819400"/>
            <a:ext cx="1828800" cy="457200"/>
          </a:xfrm>
          <a:prstGeom prst="rect">
            <a:avLst/>
          </a:prstGeom>
          <a:solidFill>
            <a:schemeClr val="bg1"/>
          </a:solidFill>
          <a:ln w="28575" algn="ctr">
            <a:noFill/>
            <a:miter lim="800000"/>
            <a:headEnd/>
            <a:tailEnd/>
          </a:ln>
        </p:spPr>
        <p:txBody>
          <a:bodyPr>
            <a:spAutoFit/>
          </a:bodyPr>
          <a:lstStyle/>
          <a:p>
            <a:pPr algn="l">
              <a:spcBef>
                <a:spcPct val="50000"/>
              </a:spcBef>
            </a:pPr>
            <a:r>
              <a:rPr lang="en-US" sz="1200" b="1">
                <a:solidFill>
                  <a:srgbClr val="FF0000"/>
                </a:solidFill>
                <a:latin typeface="Arial" charset="0"/>
              </a:rPr>
              <a:t>Illustration 2-4</a:t>
            </a:r>
            <a:r>
              <a:rPr lang="en-US" sz="1200" b="1">
                <a:solidFill>
                  <a:srgbClr val="000000"/>
                </a:solidFill>
                <a:latin typeface="Arial" charset="0"/>
              </a:rPr>
              <a:t>     Expense Recognition</a:t>
            </a:r>
          </a:p>
        </p:txBody>
      </p:sp>
      <p:pic>
        <p:nvPicPr>
          <p:cNvPr id="26630" name="Picture 13"/>
          <p:cNvPicPr>
            <a:picLocks noChangeAspect="1" noChangeArrowheads="1"/>
          </p:cNvPicPr>
          <p:nvPr/>
        </p:nvPicPr>
        <p:blipFill>
          <a:blip r:embed="rId3"/>
          <a:srcRect/>
          <a:stretch>
            <a:fillRect/>
          </a:stretch>
        </p:blipFill>
        <p:spPr bwMode="auto">
          <a:xfrm>
            <a:off x="304800" y="3276600"/>
            <a:ext cx="8610600" cy="2168525"/>
          </a:xfrm>
          <a:prstGeom prst="rect">
            <a:avLst/>
          </a:prstGeom>
          <a:noFill/>
          <a:ln w="12700" cap="sq">
            <a:noFill/>
            <a:miter lim="800000"/>
            <a:headEnd type="none" w="sm" len="sm"/>
            <a:tailEnd type="none" w="sm" len="sm"/>
          </a:ln>
        </p:spPr>
      </p:pic>
      <p:sp>
        <p:nvSpPr>
          <p:cNvPr id="26631" name="Rectangle 14"/>
          <p:cNvSpPr>
            <a:spLocks noChangeArrowheads="1"/>
          </p:cNvSpPr>
          <p:nvPr/>
        </p:nvSpPr>
        <p:spPr bwMode="auto">
          <a:xfrm>
            <a:off x="2057400" y="5756275"/>
            <a:ext cx="5146675" cy="415925"/>
          </a:xfrm>
          <a:prstGeom prst="rect">
            <a:avLst/>
          </a:prstGeom>
          <a:solidFill>
            <a:srgbClr val="FFFFCC"/>
          </a:solidFill>
          <a:ln w="19050" cap="sq">
            <a:solidFill>
              <a:srgbClr val="800000"/>
            </a:solidFill>
            <a:miter lim="800000"/>
            <a:headEnd type="none" w="sm" len="sm"/>
            <a:tailEnd type="none" w="sm" len="sm"/>
          </a:ln>
        </p:spPr>
        <p:txBody>
          <a:bodyPr>
            <a:spAutoFit/>
          </a:bodyPr>
          <a:lstStyle/>
          <a:p>
            <a:r>
              <a:rPr lang="en-US" sz="2000">
                <a:latin typeface="Arial" charset="0"/>
              </a:rPr>
              <a:t>“Let the expense follow the revenues.”</a:t>
            </a:r>
          </a:p>
        </p:txBody>
      </p:sp>
    </p:spTree>
    <p:extLst>
      <p:ext uri="{BB962C8B-B14F-4D97-AF65-F5344CB8AC3E}">
        <p14:creationId xmlns:p14="http://schemas.microsoft.com/office/powerpoint/2010/main" val="120652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1371600"/>
            <a:ext cx="8458200" cy="3454400"/>
          </a:xfrm>
          <a:prstGeom prst="rect">
            <a:avLst/>
          </a:prstGeom>
          <a:noFill/>
          <a:ln w="28575" cap="sq">
            <a:noFill/>
            <a:miter lim="800000"/>
            <a:headEnd type="none" w="sm" len="sm"/>
            <a:tailEnd type="none" w="sm" len="sm"/>
          </a:ln>
        </p:spPr>
        <p:txBody>
          <a:bodyPr>
            <a:spAutoFit/>
          </a:bodyPr>
          <a:lstStyle/>
          <a:p>
            <a:pPr marL="111125" algn="l">
              <a:lnSpc>
                <a:spcPct val="110000"/>
              </a:lnSpc>
              <a:spcBef>
                <a:spcPct val="30000"/>
              </a:spcBef>
              <a:spcAft>
                <a:spcPct val="20000"/>
              </a:spcAft>
              <a:buSzPct val="80000"/>
            </a:pPr>
            <a:r>
              <a:rPr lang="en-US" sz="2600" b="1">
                <a:solidFill>
                  <a:srgbClr val="800000"/>
                </a:solidFill>
                <a:latin typeface="Arial" charset="0"/>
              </a:rPr>
              <a:t>Full Disclosure</a:t>
            </a:r>
            <a:r>
              <a:rPr lang="en-US">
                <a:latin typeface="Arial" charset="0"/>
              </a:rPr>
              <a:t> </a:t>
            </a:r>
            <a:r>
              <a:rPr lang="en-US" sz="2200">
                <a:latin typeface="Arial" charset="0"/>
              </a:rPr>
              <a:t>– providing information that is of sufficient importance to influence the judgment and decisions of an informed user.</a:t>
            </a:r>
          </a:p>
          <a:p>
            <a:pPr marL="111125" algn="l">
              <a:lnSpc>
                <a:spcPct val="110000"/>
              </a:lnSpc>
              <a:spcBef>
                <a:spcPct val="30000"/>
              </a:spcBef>
              <a:spcAft>
                <a:spcPct val="20000"/>
              </a:spcAft>
              <a:buSzPct val="80000"/>
            </a:pPr>
            <a:r>
              <a:rPr lang="en-US">
                <a:latin typeface="Arial" charset="0"/>
              </a:rPr>
              <a:t>Provided through:</a:t>
            </a:r>
          </a:p>
          <a:p>
            <a:pPr marL="914400" lvl="1" indent="-457200" algn="l">
              <a:lnSpc>
                <a:spcPct val="110000"/>
              </a:lnSpc>
              <a:spcBef>
                <a:spcPct val="30000"/>
              </a:spcBef>
              <a:spcAft>
                <a:spcPct val="20000"/>
              </a:spcAft>
              <a:buSzPct val="80000"/>
              <a:buFontTx/>
              <a:buBlip>
                <a:blip r:embed="rId3"/>
              </a:buBlip>
            </a:pPr>
            <a:r>
              <a:rPr lang="en-US" sz="2200">
                <a:latin typeface="Arial" charset="0"/>
              </a:rPr>
              <a:t>Financial Statements</a:t>
            </a:r>
          </a:p>
          <a:p>
            <a:pPr marL="914400" lvl="1" indent="-457200" algn="l">
              <a:lnSpc>
                <a:spcPct val="110000"/>
              </a:lnSpc>
              <a:spcBef>
                <a:spcPct val="30000"/>
              </a:spcBef>
              <a:spcAft>
                <a:spcPct val="20000"/>
              </a:spcAft>
              <a:buSzPct val="80000"/>
              <a:buFontTx/>
              <a:buBlip>
                <a:blip r:embed="rId3"/>
              </a:buBlip>
            </a:pPr>
            <a:r>
              <a:rPr lang="en-US" sz="2200">
                <a:latin typeface="Arial" charset="0"/>
              </a:rPr>
              <a:t>Notes to the Financial Statements</a:t>
            </a:r>
          </a:p>
          <a:p>
            <a:pPr marL="914400" lvl="1" indent="-457200" algn="l">
              <a:lnSpc>
                <a:spcPct val="110000"/>
              </a:lnSpc>
              <a:spcBef>
                <a:spcPct val="30000"/>
              </a:spcBef>
              <a:spcAft>
                <a:spcPct val="20000"/>
              </a:spcAft>
              <a:buSzPct val="80000"/>
              <a:buFontTx/>
              <a:buBlip>
                <a:blip r:embed="rId3"/>
              </a:buBlip>
            </a:pPr>
            <a:r>
              <a:rPr lang="en-US" sz="2200">
                <a:latin typeface="Arial" charset="0"/>
              </a:rPr>
              <a:t>Supplementary information</a:t>
            </a:r>
          </a:p>
        </p:txBody>
      </p:sp>
      <p:sp>
        <p:nvSpPr>
          <p:cNvPr id="289795"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Third Level: Principles</a:t>
            </a:r>
          </a:p>
        </p:txBody>
      </p:sp>
      <p:sp>
        <p:nvSpPr>
          <p:cNvPr id="289796" name="Text Box 4"/>
          <p:cNvSpPr txBox="1">
            <a:spLocks noChangeArrowheads="1"/>
          </p:cNvSpPr>
          <p:nvPr/>
        </p:nvSpPr>
        <p:spPr bwMode="auto">
          <a:xfrm>
            <a:off x="1219200" y="6369050"/>
            <a:ext cx="7772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7  Explain the application of the basic principles of accounting.</a:t>
            </a:r>
          </a:p>
        </p:txBody>
      </p:sp>
    </p:spTree>
    <p:extLst>
      <p:ext uri="{BB962C8B-B14F-4D97-AF65-F5344CB8AC3E}">
        <p14:creationId xmlns:p14="http://schemas.microsoft.com/office/powerpoint/2010/main" val="3466674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eso IFRS_final cov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57363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Third Level: Principles</a:t>
            </a:r>
          </a:p>
        </p:txBody>
      </p:sp>
      <p:sp>
        <p:nvSpPr>
          <p:cNvPr id="264196" name="Text Box 4"/>
          <p:cNvSpPr txBox="1">
            <a:spLocks noChangeArrowheads="1"/>
          </p:cNvSpPr>
          <p:nvPr/>
        </p:nvSpPr>
        <p:spPr bwMode="auto">
          <a:xfrm>
            <a:off x="1219200" y="6369050"/>
            <a:ext cx="7772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7  Explain the application of the basic principles of accounting.</a:t>
            </a:r>
          </a:p>
        </p:txBody>
      </p:sp>
      <p:sp>
        <p:nvSpPr>
          <p:cNvPr id="28676" name="Rectangle 5"/>
          <p:cNvSpPr>
            <a:spLocks noChangeArrowheads="1"/>
          </p:cNvSpPr>
          <p:nvPr/>
        </p:nvSpPr>
        <p:spPr bwMode="auto">
          <a:xfrm>
            <a:off x="457200" y="1295400"/>
            <a:ext cx="7543800" cy="762000"/>
          </a:xfrm>
          <a:prstGeom prst="rect">
            <a:avLst/>
          </a:prstGeom>
          <a:noFill/>
          <a:ln w="12700" cap="sq">
            <a:noFill/>
            <a:miter lim="800000"/>
            <a:headEnd type="none" w="sm" len="sm"/>
            <a:tailEnd type="none" w="sm" len="sm"/>
          </a:ln>
        </p:spPr>
        <p:txBody>
          <a:bodyPr>
            <a:spAutoFit/>
          </a:bodyPr>
          <a:lstStyle/>
          <a:p>
            <a:pPr algn="l">
              <a:spcBef>
                <a:spcPct val="50000"/>
              </a:spcBef>
            </a:pPr>
            <a:r>
              <a:rPr lang="en-US" sz="2200" b="1">
                <a:solidFill>
                  <a:srgbClr val="800000"/>
                </a:solidFill>
                <a:latin typeface="Arial" charset="0"/>
              </a:rPr>
              <a:t>BE2-9:</a:t>
            </a:r>
            <a:r>
              <a:rPr lang="en-US" sz="2200">
                <a:solidFill>
                  <a:srgbClr val="000000"/>
                </a:solidFill>
                <a:latin typeface="Arial" charset="0"/>
              </a:rPr>
              <a:t> Identify which </a:t>
            </a:r>
            <a:r>
              <a:rPr lang="en-US" sz="2200" b="1">
                <a:solidFill>
                  <a:srgbClr val="FF0000"/>
                </a:solidFill>
                <a:latin typeface="Arial" charset="0"/>
              </a:rPr>
              <a:t>basic principle</a:t>
            </a:r>
            <a:r>
              <a:rPr lang="en-US" sz="2200">
                <a:solidFill>
                  <a:srgbClr val="000000"/>
                </a:solidFill>
                <a:latin typeface="Arial" charset="0"/>
              </a:rPr>
              <a:t> of accounting is best described in each item below.</a:t>
            </a:r>
            <a:endParaRPr lang="en-US" sz="2000">
              <a:solidFill>
                <a:srgbClr val="000000"/>
              </a:solidFill>
              <a:latin typeface="Arial" charset="0"/>
            </a:endParaRPr>
          </a:p>
        </p:txBody>
      </p:sp>
      <p:sp>
        <p:nvSpPr>
          <p:cNvPr id="28677" name="Rectangle 6"/>
          <p:cNvSpPr>
            <a:spLocks noChangeArrowheads="1"/>
          </p:cNvSpPr>
          <p:nvPr/>
        </p:nvSpPr>
        <p:spPr bwMode="auto">
          <a:xfrm>
            <a:off x="457200" y="2193925"/>
            <a:ext cx="6400800" cy="3902075"/>
          </a:xfrm>
          <a:prstGeom prst="rect">
            <a:avLst/>
          </a:prstGeom>
          <a:noFill/>
          <a:ln w="12700" cap="sq">
            <a:noFill/>
            <a:miter lim="800000"/>
            <a:headEnd type="none" w="sm" len="sm"/>
            <a:tailEnd type="none" w="sm" len="sm"/>
          </a:ln>
        </p:spPr>
        <p:txBody>
          <a:bodyPr>
            <a:spAutoFit/>
          </a:bodyPr>
          <a:lstStyle/>
          <a:p>
            <a:pPr marL="400050" indent="-400050" algn="l">
              <a:spcBef>
                <a:spcPct val="50000"/>
              </a:spcBef>
            </a:pPr>
            <a:r>
              <a:rPr lang="en-US" sz="2000">
                <a:solidFill>
                  <a:srgbClr val="000000"/>
                </a:solidFill>
                <a:latin typeface="Arial" charset="0"/>
              </a:rPr>
              <a:t>(a) </a:t>
            </a:r>
            <a:r>
              <a:rPr lang="en-US" sz="2000" b="1">
                <a:solidFill>
                  <a:srgbClr val="800000"/>
                </a:solidFill>
                <a:latin typeface="Arial" charset="0"/>
              </a:rPr>
              <a:t>Parmalat</a:t>
            </a:r>
            <a:r>
              <a:rPr lang="en-US" sz="2000">
                <a:solidFill>
                  <a:srgbClr val="800000"/>
                </a:solidFill>
                <a:latin typeface="Arial" charset="0"/>
              </a:rPr>
              <a:t> </a:t>
            </a:r>
            <a:r>
              <a:rPr lang="en-US" sz="2000">
                <a:solidFill>
                  <a:srgbClr val="000000"/>
                </a:solidFill>
                <a:latin typeface="Arial" charset="0"/>
              </a:rPr>
              <a:t>(ITA) reports revenue in its income statement when it is earned instead of when the cash is collected.</a:t>
            </a:r>
          </a:p>
          <a:p>
            <a:pPr marL="400050" indent="-400050" algn="l">
              <a:spcBef>
                <a:spcPct val="50000"/>
              </a:spcBef>
            </a:pPr>
            <a:r>
              <a:rPr lang="en-US" sz="2000">
                <a:solidFill>
                  <a:srgbClr val="000000"/>
                </a:solidFill>
                <a:latin typeface="Arial" charset="0"/>
              </a:rPr>
              <a:t>(b) </a:t>
            </a:r>
            <a:r>
              <a:rPr lang="en-US" sz="2000" b="1">
                <a:solidFill>
                  <a:srgbClr val="800000"/>
                </a:solidFill>
                <a:latin typeface="Arial" charset="0"/>
              </a:rPr>
              <a:t>Google </a:t>
            </a:r>
            <a:r>
              <a:rPr lang="en-US" sz="2000">
                <a:solidFill>
                  <a:srgbClr val="000000"/>
                </a:solidFill>
                <a:latin typeface="Arial" charset="0"/>
              </a:rPr>
              <a:t>(USA) recognizes depreciation expense for a machine over the 2-year period during which that machine helps the company earn revenue.</a:t>
            </a:r>
          </a:p>
          <a:p>
            <a:pPr marL="400050" indent="-400050" algn="l">
              <a:spcBef>
                <a:spcPct val="50000"/>
              </a:spcBef>
            </a:pPr>
            <a:r>
              <a:rPr lang="en-US" sz="2000">
                <a:solidFill>
                  <a:srgbClr val="000000"/>
                </a:solidFill>
                <a:latin typeface="Arial" charset="0"/>
              </a:rPr>
              <a:t>(c) </a:t>
            </a:r>
            <a:r>
              <a:rPr lang="en-US" sz="2000" b="1">
                <a:solidFill>
                  <a:srgbClr val="800000"/>
                </a:solidFill>
                <a:latin typeface="Arial" charset="0"/>
              </a:rPr>
              <a:t>KC Corp.</a:t>
            </a:r>
            <a:r>
              <a:rPr lang="en-US" sz="2000" b="1">
                <a:solidFill>
                  <a:srgbClr val="FF0000"/>
                </a:solidFill>
                <a:latin typeface="Arial" charset="0"/>
              </a:rPr>
              <a:t> </a:t>
            </a:r>
            <a:r>
              <a:rPr lang="en-US" sz="2000">
                <a:solidFill>
                  <a:srgbClr val="000000"/>
                </a:solidFill>
                <a:latin typeface="Arial" charset="0"/>
              </a:rPr>
              <a:t>(USA) reports information about pending lawsuits in the notes to its financial statements.</a:t>
            </a:r>
          </a:p>
          <a:p>
            <a:pPr marL="400050" indent="-400050" algn="l">
              <a:spcBef>
                <a:spcPct val="50000"/>
              </a:spcBef>
            </a:pPr>
            <a:r>
              <a:rPr lang="en-US" sz="2000">
                <a:solidFill>
                  <a:srgbClr val="000000"/>
                </a:solidFill>
                <a:latin typeface="Arial" charset="0"/>
              </a:rPr>
              <a:t>(d) </a:t>
            </a:r>
            <a:r>
              <a:rPr lang="en-US" sz="2000" b="1">
                <a:solidFill>
                  <a:srgbClr val="800000"/>
                </a:solidFill>
                <a:latin typeface="Arial" charset="0"/>
              </a:rPr>
              <a:t>Fuji Film</a:t>
            </a:r>
            <a:r>
              <a:rPr lang="en-US" sz="2000" b="1">
                <a:solidFill>
                  <a:srgbClr val="FF0000"/>
                </a:solidFill>
                <a:latin typeface="Arial" charset="0"/>
              </a:rPr>
              <a:t> </a:t>
            </a:r>
            <a:r>
              <a:rPr lang="en-US" sz="2000">
                <a:solidFill>
                  <a:srgbClr val="000000"/>
                </a:solidFill>
                <a:latin typeface="Arial" charset="0"/>
              </a:rPr>
              <a:t>(JPN) reports land on its balance sheet at the amount paid to acquire it, even though the estimated fair market value is greater.</a:t>
            </a:r>
          </a:p>
        </p:txBody>
      </p:sp>
      <p:sp>
        <p:nvSpPr>
          <p:cNvPr id="264203" name="AutoShape 11"/>
          <p:cNvSpPr>
            <a:spLocks noChangeArrowheads="1"/>
          </p:cNvSpPr>
          <p:nvPr/>
        </p:nvSpPr>
        <p:spPr bwMode="auto">
          <a:xfrm>
            <a:off x="7010400" y="2133600"/>
            <a:ext cx="1905000" cy="838200"/>
          </a:xfrm>
          <a:prstGeom prst="flowChartAlternateProcess">
            <a:avLst/>
          </a:prstGeom>
          <a:solidFill>
            <a:srgbClr val="336699"/>
          </a:solidFill>
          <a:ln w="38100" cap="sq" algn="ctr">
            <a:solidFill>
              <a:schemeClr val="tx1"/>
            </a:solidFill>
            <a:miter lim="800000"/>
            <a:headEnd type="none" w="sm" len="sm"/>
            <a:tailEnd type="none" w="sm" len="sm"/>
          </a:ln>
          <a:effectLst/>
        </p:spPr>
        <p:txBody>
          <a:bodyPr anchor="ctr"/>
          <a:lstStyle/>
          <a:p>
            <a:pPr>
              <a:defRPr/>
            </a:pPr>
            <a:r>
              <a:rPr lang="en-US" sz="2200" b="1">
                <a:solidFill>
                  <a:schemeClr val="bg1"/>
                </a:solidFill>
                <a:effectLst>
                  <a:outerShdw blurRad="38100" dist="38100" dir="2700000" algn="tl">
                    <a:srgbClr val="000000"/>
                  </a:outerShdw>
                </a:effectLst>
                <a:latin typeface="Arial" charset="0"/>
              </a:rPr>
              <a:t>Revenue </a:t>
            </a:r>
          </a:p>
          <a:p>
            <a:pPr>
              <a:defRPr/>
            </a:pPr>
            <a:r>
              <a:rPr lang="en-US" sz="2200" b="1">
                <a:solidFill>
                  <a:schemeClr val="bg1"/>
                </a:solidFill>
                <a:effectLst>
                  <a:outerShdw blurRad="38100" dist="38100" dir="2700000" algn="tl">
                    <a:srgbClr val="000000"/>
                  </a:outerShdw>
                </a:effectLst>
                <a:latin typeface="Arial" charset="0"/>
              </a:rPr>
              <a:t>Recognition</a:t>
            </a:r>
          </a:p>
        </p:txBody>
      </p:sp>
      <p:sp>
        <p:nvSpPr>
          <p:cNvPr id="264204" name="AutoShape 12"/>
          <p:cNvSpPr>
            <a:spLocks noChangeArrowheads="1"/>
          </p:cNvSpPr>
          <p:nvPr/>
        </p:nvSpPr>
        <p:spPr bwMode="auto">
          <a:xfrm>
            <a:off x="7010400" y="3276600"/>
            <a:ext cx="1905000" cy="838200"/>
          </a:xfrm>
          <a:prstGeom prst="flowChartAlternateProcess">
            <a:avLst/>
          </a:prstGeom>
          <a:solidFill>
            <a:srgbClr val="336699"/>
          </a:solidFill>
          <a:ln w="38100" cap="sq" algn="ctr">
            <a:solidFill>
              <a:schemeClr val="tx1"/>
            </a:solidFill>
            <a:miter lim="800000"/>
            <a:headEnd type="none" w="sm" len="sm"/>
            <a:tailEnd type="none" w="sm" len="sm"/>
          </a:ln>
          <a:effectLst/>
        </p:spPr>
        <p:txBody>
          <a:bodyPr anchor="ctr"/>
          <a:lstStyle/>
          <a:p>
            <a:pPr>
              <a:defRPr/>
            </a:pPr>
            <a:r>
              <a:rPr lang="en-US" sz="2200" b="1">
                <a:solidFill>
                  <a:schemeClr val="bg1"/>
                </a:solidFill>
                <a:effectLst>
                  <a:outerShdw blurRad="38100" dist="38100" dir="2700000" algn="tl">
                    <a:srgbClr val="000000"/>
                  </a:outerShdw>
                </a:effectLst>
                <a:latin typeface="Arial" charset="0"/>
              </a:rPr>
              <a:t>Expense Recognition</a:t>
            </a:r>
          </a:p>
        </p:txBody>
      </p:sp>
      <p:sp>
        <p:nvSpPr>
          <p:cNvPr id="264205" name="AutoShape 13"/>
          <p:cNvSpPr>
            <a:spLocks noChangeArrowheads="1"/>
          </p:cNvSpPr>
          <p:nvPr/>
        </p:nvSpPr>
        <p:spPr bwMode="auto">
          <a:xfrm>
            <a:off x="7010400" y="4343400"/>
            <a:ext cx="1905000" cy="838200"/>
          </a:xfrm>
          <a:prstGeom prst="flowChartAlternateProcess">
            <a:avLst/>
          </a:prstGeom>
          <a:solidFill>
            <a:srgbClr val="336699"/>
          </a:solidFill>
          <a:ln w="38100" cap="sq" algn="ctr">
            <a:solidFill>
              <a:schemeClr val="tx1"/>
            </a:solidFill>
            <a:miter lim="800000"/>
            <a:headEnd type="none" w="sm" len="sm"/>
            <a:tailEnd type="none" w="sm" len="sm"/>
          </a:ln>
          <a:effectLst/>
        </p:spPr>
        <p:txBody>
          <a:bodyPr anchor="ctr"/>
          <a:lstStyle/>
          <a:p>
            <a:pPr>
              <a:defRPr/>
            </a:pPr>
            <a:r>
              <a:rPr lang="en-US" sz="2200" b="1">
                <a:solidFill>
                  <a:schemeClr val="bg1"/>
                </a:solidFill>
                <a:effectLst>
                  <a:outerShdw blurRad="38100" dist="38100" dir="2700000" algn="tl">
                    <a:srgbClr val="000000"/>
                  </a:outerShdw>
                </a:effectLst>
                <a:latin typeface="Arial" charset="0"/>
              </a:rPr>
              <a:t>Full </a:t>
            </a:r>
          </a:p>
          <a:p>
            <a:pPr>
              <a:defRPr/>
            </a:pPr>
            <a:r>
              <a:rPr lang="en-US" sz="2200" b="1">
                <a:solidFill>
                  <a:schemeClr val="bg1"/>
                </a:solidFill>
                <a:effectLst>
                  <a:outerShdw blurRad="38100" dist="38100" dir="2700000" algn="tl">
                    <a:srgbClr val="000000"/>
                  </a:outerShdw>
                </a:effectLst>
                <a:latin typeface="Arial" charset="0"/>
              </a:rPr>
              <a:t>Disclosure</a:t>
            </a:r>
          </a:p>
        </p:txBody>
      </p:sp>
      <p:sp>
        <p:nvSpPr>
          <p:cNvPr id="264206" name="AutoShape 14"/>
          <p:cNvSpPr>
            <a:spLocks noChangeArrowheads="1"/>
          </p:cNvSpPr>
          <p:nvPr/>
        </p:nvSpPr>
        <p:spPr bwMode="auto">
          <a:xfrm>
            <a:off x="7010400" y="5410200"/>
            <a:ext cx="1905000" cy="838200"/>
          </a:xfrm>
          <a:prstGeom prst="flowChartAlternateProcess">
            <a:avLst/>
          </a:prstGeom>
          <a:solidFill>
            <a:srgbClr val="336699"/>
          </a:solidFill>
          <a:ln w="38100" cap="sq" algn="ctr">
            <a:solidFill>
              <a:schemeClr val="tx1"/>
            </a:solidFill>
            <a:miter lim="800000"/>
            <a:headEnd type="none" w="sm" len="sm"/>
            <a:tailEnd type="none" w="sm" len="sm"/>
          </a:ln>
          <a:effectLst/>
        </p:spPr>
        <p:txBody>
          <a:bodyPr wrap="none" anchor="ctr"/>
          <a:lstStyle/>
          <a:p>
            <a:pPr>
              <a:defRPr/>
            </a:pPr>
            <a:r>
              <a:rPr lang="en-US" sz="2100" b="1">
                <a:solidFill>
                  <a:schemeClr val="bg1"/>
                </a:solidFill>
                <a:effectLst>
                  <a:outerShdw blurRad="38100" dist="38100" dir="2700000" algn="tl">
                    <a:srgbClr val="000000"/>
                  </a:outerShdw>
                </a:effectLst>
                <a:latin typeface="Arial" charset="0"/>
              </a:rPr>
              <a:t>Measurement</a:t>
            </a:r>
          </a:p>
        </p:txBody>
      </p:sp>
    </p:spTree>
    <p:extLst>
      <p:ext uri="{BB962C8B-B14F-4D97-AF65-F5344CB8AC3E}">
        <p14:creationId xmlns:p14="http://schemas.microsoft.com/office/powerpoint/2010/main" val="2830623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203"/>
                                        </p:tgtEl>
                                        <p:attrNameLst>
                                          <p:attrName>style.visibility</p:attrName>
                                        </p:attrNameLst>
                                      </p:cBhvr>
                                      <p:to>
                                        <p:strVal val="visible"/>
                                      </p:to>
                                    </p:set>
                                    <p:animEffect transition="in" filter="wipe(left)">
                                      <p:cBhvr>
                                        <p:cTn id="7" dur="500"/>
                                        <p:tgtEl>
                                          <p:spTgt spid="2642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4204"/>
                                        </p:tgtEl>
                                        <p:attrNameLst>
                                          <p:attrName>style.visibility</p:attrName>
                                        </p:attrNameLst>
                                      </p:cBhvr>
                                      <p:to>
                                        <p:strVal val="visible"/>
                                      </p:to>
                                    </p:set>
                                    <p:animEffect transition="in" filter="wipe(left)">
                                      <p:cBhvr>
                                        <p:cTn id="12" dur="500"/>
                                        <p:tgtEl>
                                          <p:spTgt spid="2642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4205"/>
                                        </p:tgtEl>
                                        <p:attrNameLst>
                                          <p:attrName>style.visibility</p:attrName>
                                        </p:attrNameLst>
                                      </p:cBhvr>
                                      <p:to>
                                        <p:strVal val="visible"/>
                                      </p:to>
                                    </p:set>
                                    <p:animEffect transition="in" filter="wipe(left)">
                                      <p:cBhvr>
                                        <p:cTn id="17" dur="500"/>
                                        <p:tgtEl>
                                          <p:spTgt spid="2642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4206"/>
                                        </p:tgtEl>
                                        <p:attrNameLst>
                                          <p:attrName>style.visibility</p:attrName>
                                        </p:attrNameLst>
                                      </p:cBhvr>
                                      <p:to>
                                        <p:strVal val="visible"/>
                                      </p:to>
                                    </p:set>
                                    <p:animEffect transition="in" filter="wipe(left)">
                                      <p:cBhvr>
                                        <p:cTn id="22" dur="500"/>
                                        <p:tgtEl>
                                          <p:spTgt spid="264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3" grpId="0" animBg="1" autoUpdateAnimBg="0"/>
      <p:bldP spid="264204" grpId="0" animBg="1" autoUpdateAnimBg="0"/>
      <p:bldP spid="264205" grpId="0" animBg="1" autoUpdateAnimBg="0"/>
      <p:bldP spid="26420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2082800"/>
            <a:ext cx="8153400" cy="2586038"/>
          </a:xfrm>
          <a:prstGeom prst="rect">
            <a:avLst/>
          </a:prstGeom>
          <a:noFill/>
          <a:ln w="28575" cap="sq">
            <a:noFill/>
            <a:miter lim="800000"/>
            <a:headEnd type="none" w="sm" len="sm"/>
            <a:tailEnd type="none" w="sm" len="sm"/>
          </a:ln>
        </p:spPr>
        <p:txBody>
          <a:bodyPr>
            <a:spAutoFit/>
          </a:bodyPr>
          <a:lstStyle/>
          <a:p>
            <a:pPr marL="457200" indent="-346075" algn="l">
              <a:lnSpc>
                <a:spcPct val="125000"/>
              </a:lnSpc>
              <a:spcBef>
                <a:spcPct val="70000"/>
              </a:spcBef>
              <a:spcAft>
                <a:spcPct val="20000"/>
              </a:spcAft>
              <a:buSzPct val="80000"/>
            </a:pPr>
            <a:r>
              <a:rPr lang="en-US" b="1">
                <a:solidFill>
                  <a:srgbClr val="800000"/>
                </a:solidFill>
                <a:latin typeface="Arial" charset="0"/>
              </a:rPr>
              <a:t>Cost</a:t>
            </a:r>
            <a:r>
              <a:rPr lang="en-US" sz="2200" b="1">
                <a:solidFill>
                  <a:srgbClr val="800000"/>
                </a:solidFill>
                <a:latin typeface="Arial" charset="0"/>
              </a:rPr>
              <a:t> </a:t>
            </a:r>
            <a:r>
              <a:rPr lang="en-US" sz="2200">
                <a:latin typeface="Arial" charset="0"/>
              </a:rPr>
              <a:t>– the cost of providing the information must be weighed against the benefits that can be derived from using it. </a:t>
            </a:r>
          </a:p>
          <a:p>
            <a:pPr marL="457200" indent="-346075" algn="l">
              <a:lnSpc>
                <a:spcPct val="125000"/>
              </a:lnSpc>
              <a:spcBef>
                <a:spcPct val="70000"/>
              </a:spcBef>
              <a:spcAft>
                <a:spcPct val="20000"/>
              </a:spcAft>
              <a:buSzPct val="80000"/>
            </a:pPr>
            <a:r>
              <a:rPr lang="en-US" b="1">
                <a:solidFill>
                  <a:srgbClr val="800000"/>
                </a:solidFill>
                <a:latin typeface="Arial" charset="0"/>
              </a:rPr>
              <a:t>Materiality</a:t>
            </a:r>
            <a:r>
              <a:rPr lang="en-US" sz="2200" b="1">
                <a:solidFill>
                  <a:srgbClr val="800000"/>
                </a:solidFill>
                <a:latin typeface="Arial" charset="0"/>
              </a:rPr>
              <a:t> </a:t>
            </a:r>
            <a:r>
              <a:rPr lang="en-US" sz="2200">
                <a:latin typeface="Arial" charset="0"/>
              </a:rPr>
              <a:t>- an item is material if its inclusion or omission would influence or change the judgment of a reasonable person. </a:t>
            </a:r>
          </a:p>
        </p:txBody>
      </p:sp>
      <p:sp>
        <p:nvSpPr>
          <p:cNvPr id="266243"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Third Level: Constraints</a:t>
            </a:r>
          </a:p>
        </p:txBody>
      </p:sp>
      <p:sp>
        <p:nvSpPr>
          <p:cNvPr id="266244" name="Text Box 4"/>
          <p:cNvSpPr txBox="1">
            <a:spLocks noChangeArrowheads="1"/>
          </p:cNvSpPr>
          <p:nvPr/>
        </p:nvSpPr>
        <p:spPr bwMode="auto">
          <a:xfrm>
            <a:off x="3810000" y="6200775"/>
            <a:ext cx="5181600" cy="581025"/>
          </a:xfrm>
          <a:prstGeom prst="rect">
            <a:avLst/>
          </a:prstGeom>
          <a:solidFill>
            <a:schemeClr val="bg1"/>
          </a:solidFill>
          <a:ln w="19050">
            <a:noFill/>
            <a:miter lim="800000"/>
            <a:headEnd/>
            <a:tailEnd/>
          </a:ln>
          <a:effectLst/>
        </p:spPr>
        <p:txBody>
          <a:bodyPr>
            <a:spAutoFit/>
          </a:bodyPr>
          <a:lstStyle/>
          <a:p>
            <a:pPr marL="692150" indent="-692150" algn="l">
              <a:spcBef>
                <a:spcPct val="50000"/>
              </a:spcBef>
              <a:defRPr/>
            </a:pPr>
            <a:r>
              <a:rPr lang="en-US" sz="1600" b="1" i="1">
                <a:solidFill>
                  <a:schemeClr val="bg2"/>
                </a:solidFill>
                <a:effectLst>
                  <a:outerShdw blurRad="38100" dist="38100" dir="2700000" algn="tl">
                    <a:srgbClr val="C0C0C0"/>
                  </a:outerShdw>
                </a:effectLst>
                <a:latin typeface="Arial" charset="0"/>
              </a:rPr>
              <a:t>LO 8  Describe the impact that constraints have on reporting accounting information.</a:t>
            </a:r>
          </a:p>
        </p:txBody>
      </p:sp>
      <p:sp>
        <p:nvSpPr>
          <p:cNvPr id="29701" name="Text Box 5"/>
          <p:cNvSpPr txBox="1">
            <a:spLocks noChangeArrowheads="1"/>
          </p:cNvSpPr>
          <p:nvPr/>
        </p:nvSpPr>
        <p:spPr bwMode="auto">
          <a:xfrm>
            <a:off x="609600" y="1462088"/>
            <a:ext cx="7924800" cy="519112"/>
          </a:xfrm>
          <a:prstGeom prst="rect">
            <a:avLst/>
          </a:prstGeom>
          <a:noFill/>
          <a:ln w="12700" cap="sq" algn="ctr">
            <a:noFill/>
            <a:miter lim="800000"/>
            <a:headEnd type="none" w="sm" len="sm"/>
            <a:tailEnd type="none" w="sm" len="sm"/>
          </a:ln>
        </p:spPr>
        <p:txBody>
          <a:bodyPr>
            <a:spAutoFit/>
          </a:bodyPr>
          <a:lstStyle/>
          <a:p>
            <a:pPr algn="l"/>
            <a:r>
              <a:rPr lang="en-US" sz="2800" b="1">
                <a:solidFill>
                  <a:srgbClr val="006600"/>
                </a:solidFill>
                <a:latin typeface="Arial" charset="0"/>
              </a:rPr>
              <a:t>Constraints</a:t>
            </a:r>
          </a:p>
        </p:txBody>
      </p:sp>
    </p:spTree>
    <p:extLst>
      <p:ext uri="{BB962C8B-B14F-4D97-AF65-F5344CB8AC3E}">
        <p14:creationId xmlns:p14="http://schemas.microsoft.com/office/powerpoint/2010/main" val="205811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457200" y="1295400"/>
            <a:ext cx="7543800" cy="828675"/>
          </a:xfrm>
          <a:prstGeom prst="rect">
            <a:avLst/>
          </a:prstGeom>
          <a:noFill/>
          <a:ln w="12700" cap="sq">
            <a:noFill/>
            <a:miter lim="800000"/>
            <a:headEnd type="none" w="sm" len="sm"/>
            <a:tailEnd type="none" w="sm" len="sm"/>
          </a:ln>
        </p:spPr>
        <p:txBody>
          <a:bodyPr>
            <a:spAutoFit/>
          </a:bodyPr>
          <a:lstStyle/>
          <a:p>
            <a:pPr algn="l">
              <a:lnSpc>
                <a:spcPct val="110000"/>
              </a:lnSpc>
              <a:spcBef>
                <a:spcPct val="50000"/>
              </a:spcBef>
            </a:pPr>
            <a:r>
              <a:rPr lang="en-US" sz="2200" b="1">
                <a:solidFill>
                  <a:srgbClr val="800000"/>
                </a:solidFill>
                <a:latin typeface="Arial" charset="0"/>
              </a:rPr>
              <a:t>E2-11: </a:t>
            </a:r>
            <a:r>
              <a:rPr lang="en-US" sz="2200">
                <a:solidFill>
                  <a:srgbClr val="000000"/>
                </a:solidFill>
                <a:latin typeface="Arial" charset="0"/>
              </a:rPr>
              <a:t> What accounting constraints are illustrated by the items below?</a:t>
            </a:r>
          </a:p>
        </p:txBody>
      </p:sp>
      <p:sp>
        <p:nvSpPr>
          <p:cNvPr id="30723" name="Rectangle 5"/>
          <p:cNvSpPr>
            <a:spLocks noChangeArrowheads="1"/>
          </p:cNvSpPr>
          <p:nvPr/>
        </p:nvSpPr>
        <p:spPr bwMode="auto">
          <a:xfrm>
            <a:off x="457200" y="2301875"/>
            <a:ext cx="6553200" cy="2574925"/>
          </a:xfrm>
          <a:prstGeom prst="rect">
            <a:avLst/>
          </a:prstGeom>
          <a:noFill/>
          <a:ln w="12700" cap="sq">
            <a:noFill/>
            <a:miter lim="800000"/>
            <a:headEnd type="none" w="sm" len="sm"/>
            <a:tailEnd type="none" w="sm" len="sm"/>
          </a:ln>
        </p:spPr>
        <p:txBody>
          <a:bodyPr>
            <a:spAutoFit/>
          </a:bodyPr>
          <a:lstStyle/>
          <a:p>
            <a:pPr marL="515938" indent="-515938" algn="l">
              <a:lnSpc>
                <a:spcPct val="115000"/>
              </a:lnSpc>
              <a:spcBef>
                <a:spcPct val="50000"/>
              </a:spcBef>
            </a:pPr>
            <a:r>
              <a:rPr lang="en-US" sz="2200">
                <a:solidFill>
                  <a:srgbClr val="000000"/>
                </a:solidFill>
                <a:latin typeface="Arial" charset="0"/>
              </a:rPr>
              <a:t>(a) 	Willis Company does not disclose any information in the notes to the financial statements unless the value of the information to users exceeds the expense of gathering it.</a:t>
            </a:r>
          </a:p>
          <a:p>
            <a:pPr marL="515938" indent="-515938" algn="l">
              <a:lnSpc>
                <a:spcPct val="115000"/>
              </a:lnSpc>
              <a:spcBef>
                <a:spcPct val="50000"/>
              </a:spcBef>
            </a:pPr>
            <a:r>
              <a:rPr lang="en-US" sz="2200">
                <a:solidFill>
                  <a:srgbClr val="000000"/>
                </a:solidFill>
                <a:latin typeface="Arial" charset="0"/>
              </a:rPr>
              <a:t>(b) 	Beckham Corporation expenses the cost of wastebaskets in the year they are acquired.</a:t>
            </a:r>
          </a:p>
        </p:txBody>
      </p:sp>
      <p:sp>
        <p:nvSpPr>
          <p:cNvPr id="268295" name="AutoShape 7"/>
          <p:cNvSpPr>
            <a:spLocks noChangeArrowheads="1"/>
          </p:cNvSpPr>
          <p:nvPr/>
        </p:nvSpPr>
        <p:spPr bwMode="auto">
          <a:xfrm>
            <a:off x="7010400" y="2743200"/>
            <a:ext cx="1905000" cy="533400"/>
          </a:xfrm>
          <a:prstGeom prst="flowChartAlternateProcess">
            <a:avLst/>
          </a:prstGeom>
          <a:solidFill>
            <a:srgbClr val="336699"/>
          </a:solidFill>
          <a:ln w="38100" cap="sq" algn="ctr">
            <a:solidFill>
              <a:schemeClr val="tx1"/>
            </a:solidFill>
            <a:miter lim="800000"/>
            <a:headEnd type="none" w="sm" len="sm"/>
            <a:tailEnd type="none" w="sm" len="sm"/>
          </a:ln>
          <a:effectLst/>
        </p:spPr>
        <p:txBody>
          <a:bodyPr wrap="none" anchor="ctr"/>
          <a:lstStyle/>
          <a:p>
            <a:pPr>
              <a:defRPr/>
            </a:pPr>
            <a:r>
              <a:rPr lang="en-US" sz="2100" b="1">
                <a:solidFill>
                  <a:schemeClr val="bg1"/>
                </a:solidFill>
                <a:effectLst>
                  <a:outerShdw blurRad="38100" dist="38100" dir="2700000" algn="tl">
                    <a:srgbClr val="000000"/>
                  </a:outerShdw>
                </a:effectLst>
                <a:latin typeface="Arial" charset="0"/>
              </a:rPr>
              <a:t>Cost</a:t>
            </a:r>
          </a:p>
        </p:txBody>
      </p:sp>
      <p:sp>
        <p:nvSpPr>
          <p:cNvPr id="268299" name="Rectangle 11"/>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Third Level: Constraints</a:t>
            </a:r>
          </a:p>
        </p:txBody>
      </p:sp>
      <p:sp>
        <p:nvSpPr>
          <p:cNvPr id="268301" name="AutoShape 13"/>
          <p:cNvSpPr>
            <a:spLocks noChangeArrowheads="1"/>
          </p:cNvSpPr>
          <p:nvPr/>
        </p:nvSpPr>
        <p:spPr bwMode="auto">
          <a:xfrm>
            <a:off x="7010400" y="4191000"/>
            <a:ext cx="1905000" cy="533400"/>
          </a:xfrm>
          <a:prstGeom prst="flowChartAlternateProcess">
            <a:avLst/>
          </a:prstGeom>
          <a:solidFill>
            <a:srgbClr val="336699"/>
          </a:solidFill>
          <a:ln w="38100" cap="sq" algn="ctr">
            <a:solidFill>
              <a:schemeClr val="tx1"/>
            </a:solidFill>
            <a:miter lim="800000"/>
            <a:headEnd type="none" w="sm" len="sm"/>
            <a:tailEnd type="none" w="sm" len="sm"/>
          </a:ln>
          <a:effectLst/>
        </p:spPr>
        <p:txBody>
          <a:bodyPr anchor="ctr"/>
          <a:lstStyle/>
          <a:p>
            <a:pPr>
              <a:defRPr/>
            </a:pPr>
            <a:r>
              <a:rPr lang="en-US" sz="2200" b="1">
                <a:solidFill>
                  <a:schemeClr val="bg1"/>
                </a:solidFill>
                <a:effectLst>
                  <a:outerShdw blurRad="38100" dist="38100" dir="2700000" algn="tl">
                    <a:srgbClr val="000000"/>
                  </a:outerShdw>
                </a:effectLst>
                <a:latin typeface="Arial" charset="0"/>
              </a:rPr>
              <a:t>Materiality</a:t>
            </a:r>
          </a:p>
        </p:txBody>
      </p:sp>
      <p:sp>
        <p:nvSpPr>
          <p:cNvPr id="268303" name="Text Box 15"/>
          <p:cNvSpPr txBox="1">
            <a:spLocks noChangeArrowheads="1"/>
          </p:cNvSpPr>
          <p:nvPr/>
        </p:nvSpPr>
        <p:spPr bwMode="auto">
          <a:xfrm>
            <a:off x="3810000" y="6200775"/>
            <a:ext cx="5181600" cy="581025"/>
          </a:xfrm>
          <a:prstGeom prst="rect">
            <a:avLst/>
          </a:prstGeom>
          <a:solidFill>
            <a:schemeClr val="bg1"/>
          </a:solidFill>
          <a:ln w="19050">
            <a:noFill/>
            <a:miter lim="800000"/>
            <a:headEnd/>
            <a:tailEnd/>
          </a:ln>
          <a:effectLst/>
        </p:spPr>
        <p:txBody>
          <a:bodyPr>
            <a:spAutoFit/>
          </a:bodyPr>
          <a:lstStyle/>
          <a:p>
            <a:pPr marL="692150" indent="-692150" algn="l">
              <a:spcBef>
                <a:spcPct val="50000"/>
              </a:spcBef>
              <a:defRPr/>
            </a:pPr>
            <a:r>
              <a:rPr lang="en-US" sz="1600" b="1" i="1">
                <a:solidFill>
                  <a:schemeClr val="bg2"/>
                </a:solidFill>
                <a:effectLst>
                  <a:outerShdw blurRad="38100" dist="38100" dir="2700000" algn="tl">
                    <a:srgbClr val="C0C0C0"/>
                  </a:outerShdw>
                </a:effectLst>
                <a:latin typeface="Arial" charset="0"/>
              </a:rPr>
              <a:t>LO 8  Describe the impact that constraints have on reporting accounting information.</a:t>
            </a:r>
          </a:p>
        </p:txBody>
      </p:sp>
    </p:spTree>
    <p:extLst>
      <p:ext uri="{BB962C8B-B14F-4D97-AF65-F5344CB8AC3E}">
        <p14:creationId xmlns:p14="http://schemas.microsoft.com/office/powerpoint/2010/main" val="4134001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8295"/>
                                        </p:tgtEl>
                                        <p:attrNameLst>
                                          <p:attrName>style.visibility</p:attrName>
                                        </p:attrNameLst>
                                      </p:cBhvr>
                                      <p:to>
                                        <p:strVal val="visible"/>
                                      </p:to>
                                    </p:set>
                                    <p:animEffect transition="in" filter="wipe(left)">
                                      <p:cBhvr>
                                        <p:cTn id="7" dur="500"/>
                                        <p:tgtEl>
                                          <p:spTgt spid="2682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8301"/>
                                        </p:tgtEl>
                                        <p:attrNameLst>
                                          <p:attrName>style.visibility</p:attrName>
                                        </p:attrNameLst>
                                      </p:cBhvr>
                                      <p:to>
                                        <p:strVal val="visible"/>
                                      </p:to>
                                    </p:set>
                                    <p:animEffect transition="in" filter="wipe(left)">
                                      <p:cBhvr>
                                        <p:cTn id="12" dur="500"/>
                                        <p:tgtEl>
                                          <p:spTgt spid="268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5" grpId="0" animBg="1" autoUpdateAnimBg="0"/>
      <p:bldP spid="26830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p:cNvPicPr>
            <a:picLocks noChangeAspect="1" noChangeArrowheads="1"/>
          </p:cNvPicPr>
          <p:nvPr/>
        </p:nvPicPr>
        <p:blipFill>
          <a:blip r:embed="rId3"/>
          <a:srcRect/>
          <a:stretch>
            <a:fillRect/>
          </a:stretch>
        </p:blipFill>
        <p:spPr bwMode="auto">
          <a:xfrm>
            <a:off x="1447800" y="152400"/>
            <a:ext cx="7543800" cy="6553200"/>
          </a:xfrm>
          <a:prstGeom prst="rect">
            <a:avLst/>
          </a:prstGeom>
          <a:noFill/>
          <a:ln w="12700" cap="sq">
            <a:noFill/>
            <a:miter lim="800000"/>
            <a:headEnd type="none" w="sm" len="sm"/>
            <a:tailEnd type="none" w="sm" len="sm"/>
          </a:ln>
        </p:spPr>
      </p:pic>
      <p:sp>
        <p:nvSpPr>
          <p:cNvPr id="31747" name="Text Box 10"/>
          <p:cNvSpPr txBox="1">
            <a:spLocks noChangeArrowheads="1"/>
          </p:cNvSpPr>
          <p:nvPr/>
        </p:nvSpPr>
        <p:spPr bwMode="auto">
          <a:xfrm>
            <a:off x="304800" y="3429000"/>
            <a:ext cx="2514600" cy="946150"/>
          </a:xfrm>
          <a:prstGeom prst="rect">
            <a:avLst/>
          </a:prstGeom>
          <a:solidFill>
            <a:schemeClr val="bg1"/>
          </a:solidFill>
          <a:ln w="12700" cap="sq" algn="ctr">
            <a:noFill/>
            <a:miter lim="800000"/>
            <a:headEnd type="none" w="sm" len="sm"/>
            <a:tailEnd type="none" w="sm" len="sm"/>
          </a:ln>
        </p:spPr>
        <p:txBody>
          <a:bodyPr>
            <a:spAutoFit/>
          </a:bodyPr>
          <a:lstStyle/>
          <a:p>
            <a:pPr algn="l"/>
            <a:r>
              <a:rPr lang="en-US" sz="2800" b="1">
                <a:solidFill>
                  <a:srgbClr val="006600"/>
                </a:solidFill>
                <a:latin typeface="Arial" charset="0"/>
              </a:rPr>
              <a:t>Summary of the Structure</a:t>
            </a:r>
          </a:p>
        </p:txBody>
      </p:sp>
    </p:spTree>
    <p:extLst>
      <p:ext uri="{BB962C8B-B14F-4D97-AF65-F5344CB8AC3E}">
        <p14:creationId xmlns:p14="http://schemas.microsoft.com/office/powerpoint/2010/main" val="1793519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p:cNvPicPr>
            <a:picLocks noChangeAspect="1" noChangeArrowheads="1"/>
          </p:cNvPicPr>
          <p:nvPr/>
        </p:nvPicPr>
        <p:blipFill>
          <a:blip r:embed="rId3"/>
          <a:srcRect/>
          <a:stretch>
            <a:fillRect/>
          </a:stretch>
        </p:blipFill>
        <p:spPr bwMode="auto">
          <a:xfrm>
            <a:off x="533400" y="304800"/>
            <a:ext cx="8229600" cy="1662113"/>
          </a:xfrm>
          <a:prstGeom prst="rect">
            <a:avLst/>
          </a:prstGeom>
          <a:noFill/>
          <a:ln w="12700" cap="sq">
            <a:noFill/>
            <a:miter lim="800000"/>
            <a:headEnd type="none" w="sm" len="sm"/>
            <a:tailEnd type="none" w="sm" len="sm"/>
          </a:ln>
        </p:spPr>
      </p:pic>
      <p:sp>
        <p:nvSpPr>
          <p:cNvPr id="32771" name="Rectangle 3"/>
          <p:cNvSpPr>
            <a:spLocks noChangeArrowheads="1"/>
          </p:cNvSpPr>
          <p:nvPr/>
        </p:nvSpPr>
        <p:spPr bwMode="auto">
          <a:xfrm>
            <a:off x="533400" y="2590800"/>
            <a:ext cx="8153400" cy="3843338"/>
          </a:xfrm>
          <a:prstGeom prst="rect">
            <a:avLst/>
          </a:prstGeom>
          <a:noFill/>
          <a:ln w="28575" cap="sq">
            <a:noFill/>
            <a:miter lim="800000"/>
            <a:headEnd/>
            <a:tailEnd/>
          </a:ln>
        </p:spPr>
        <p:txBody>
          <a:bodyPr>
            <a:spAutoFit/>
          </a:bodyPr>
          <a:lstStyle/>
          <a:p>
            <a:pPr marL="685800" lvl="1" indent="-457200" algn="l">
              <a:lnSpc>
                <a:spcPct val="115000"/>
              </a:lnSpc>
              <a:spcBef>
                <a:spcPct val="50000"/>
              </a:spcBef>
              <a:buClr>
                <a:srgbClr val="800000"/>
              </a:buClr>
              <a:buFont typeface="Wingdings" pitchFamily="2" charset="2"/>
              <a:buChar char="Ø"/>
            </a:pPr>
            <a:r>
              <a:rPr lang="en-US" sz="1800">
                <a:solidFill>
                  <a:schemeClr val="folHlink"/>
                </a:solidFill>
                <a:latin typeface="Arial" charset="0"/>
              </a:rPr>
              <a:t>The existing conceptual frameworks underlying U.S. GAAP and IFRS are very similar.</a:t>
            </a:r>
          </a:p>
          <a:p>
            <a:pPr marL="685800" lvl="1" indent="-457200" algn="l">
              <a:lnSpc>
                <a:spcPct val="115000"/>
              </a:lnSpc>
              <a:spcBef>
                <a:spcPct val="50000"/>
              </a:spcBef>
              <a:buClr>
                <a:srgbClr val="800000"/>
              </a:buClr>
              <a:buFont typeface="Wingdings" pitchFamily="2" charset="2"/>
              <a:buChar char="Ø"/>
            </a:pPr>
            <a:r>
              <a:rPr lang="en-US" sz="1800">
                <a:solidFill>
                  <a:schemeClr val="folHlink"/>
                </a:solidFill>
                <a:latin typeface="Arial" charset="0"/>
              </a:rPr>
              <a:t>The converged framework should be a single document, unlike the two conceptual frameworks that presently exist. </a:t>
            </a:r>
          </a:p>
          <a:p>
            <a:pPr marL="685800" lvl="1" indent="-457200" algn="l">
              <a:lnSpc>
                <a:spcPct val="115000"/>
              </a:lnSpc>
              <a:spcBef>
                <a:spcPct val="50000"/>
              </a:spcBef>
              <a:buClr>
                <a:srgbClr val="800000"/>
              </a:buClr>
              <a:buFont typeface="Wingdings" pitchFamily="2" charset="2"/>
              <a:buChar char="Ø"/>
            </a:pPr>
            <a:r>
              <a:rPr lang="en-US" sz="1800">
                <a:solidFill>
                  <a:schemeClr val="folHlink"/>
                </a:solidFill>
                <a:latin typeface="Arial" charset="0"/>
              </a:rPr>
              <a:t>Both the IASB and FASB have similar measurement principles, based on historical cost and fair value. However, U.S. GAAP has a concept statement to guide estimation of fair values when market-related data is not available (Statement of Financial Accounting Concepts No. 7, “Using Cash Flow Information and Present Value in Accounting”). The IASB is considering a proposal to provide expanded guidance on estimating fair values. </a:t>
            </a:r>
          </a:p>
        </p:txBody>
      </p:sp>
      <p:pic>
        <p:nvPicPr>
          <p:cNvPr id="32772" name="Picture 4"/>
          <p:cNvPicPr>
            <a:picLocks noChangeAspect="1" noChangeArrowheads="1"/>
          </p:cNvPicPr>
          <p:nvPr/>
        </p:nvPicPr>
        <p:blipFill>
          <a:blip r:embed="rId4"/>
          <a:srcRect/>
          <a:stretch>
            <a:fillRect/>
          </a:stretch>
        </p:blipFill>
        <p:spPr bwMode="auto">
          <a:xfrm>
            <a:off x="685800" y="2057400"/>
            <a:ext cx="2524125" cy="423863"/>
          </a:xfrm>
          <a:prstGeom prst="rect">
            <a:avLst/>
          </a:prstGeom>
          <a:noFill/>
          <a:ln w="28575" cap="sq">
            <a:noFill/>
            <a:miter lim="800000"/>
            <a:headEnd/>
            <a:tailEnd/>
          </a:ln>
        </p:spPr>
      </p:pic>
    </p:spTree>
    <p:extLst>
      <p:ext uri="{BB962C8B-B14F-4D97-AF65-F5344CB8AC3E}">
        <p14:creationId xmlns:p14="http://schemas.microsoft.com/office/powerpoint/2010/main" val="1062301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838200" y="1447800"/>
            <a:ext cx="7772400" cy="4060825"/>
          </a:xfrm>
          <a:prstGeom prst="rect">
            <a:avLst/>
          </a:prstGeom>
          <a:noFill/>
          <a:ln w="9525">
            <a:noFill/>
            <a:miter lim="800000"/>
            <a:headEnd/>
            <a:tailEnd/>
          </a:ln>
        </p:spPr>
        <p:txBody>
          <a:bodyPr lIns="92075" tIns="46038" rIns="92075" bIns="46038">
            <a:spAutoFit/>
          </a:bodyPr>
          <a:lstStyle/>
          <a:p>
            <a:pPr algn="l">
              <a:lnSpc>
                <a:spcPct val="130000"/>
              </a:lnSpc>
            </a:pPr>
            <a:r>
              <a:rPr lang="en-US" altLang="en-US" sz="2000">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0"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Copyright</a:t>
            </a:r>
          </a:p>
        </p:txBody>
      </p:sp>
    </p:spTree>
    <p:extLst>
      <p:ext uri="{BB962C8B-B14F-4D97-AF65-F5344CB8AC3E}">
        <p14:creationId xmlns:p14="http://schemas.microsoft.com/office/powerpoint/2010/main" val="1782736223"/>
      </p:ext>
    </p:extLst>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eso IFRS_final cov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415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533400" y="685800"/>
            <a:ext cx="8153400" cy="296863"/>
          </a:xfrm>
          <a:prstGeom prst="rect">
            <a:avLst/>
          </a:prstGeom>
          <a:noFill/>
          <a:ln w="12700" cap="sq">
            <a:noFill/>
            <a:miter lim="800000"/>
            <a:headEnd type="none" w="sm" len="sm"/>
            <a:tailEnd type="none" w="sm" len="sm"/>
          </a:ln>
        </p:spPr>
      </p:pic>
      <p:sp>
        <p:nvSpPr>
          <p:cNvPr id="3075"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308228" name="Rectangle 4"/>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pPr>
              <a:defRPr/>
            </a:pPr>
            <a:r>
              <a:rPr lang="en-US" sz="3200" b="1">
                <a:solidFill>
                  <a:schemeClr val="bg1"/>
                </a:solidFill>
                <a:effectLst>
                  <a:outerShdw blurRad="38100" dist="38100" dir="2700000" algn="tl">
                    <a:srgbClr val="000000"/>
                  </a:outerShdw>
                </a:effectLst>
                <a:latin typeface="Arial" charset="0"/>
              </a:rPr>
              <a:t>C H A P T E R   </a:t>
            </a:r>
            <a:r>
              <a:rPr lang="en-US" sz="4000" b="1">
                <a:solidFill>
                  <a:schemeClr val="bg1"/>
                </a:solidFill>
                <a:effectLst>
                  <a:outerShdw blurRad="38100" dist="38100" dir="2700000" algn="tl">
                    <a:srgbClr val="000000"/>
                  </a:outerShdw>
                </a:effectLst>
                <a:latin typeface="Arial" charset="0"/>
              </a:rPr>
              <a:t>2</a:t>
            </a:r>
          </a:p>
        </p:txBody>
      </p:sp>
      <p:sp>
        <p:nvSpPr>
          <p:cNvPr id="308229" name="Rectangle 5"/>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defRPr/>
            </a:pPr>
            <a:r>
              <a:rPr lang="en-US" sz="3200" b="1" dirty="0">
                <a:solidFill>
                  <a:schemeClr val="bg1"/>
                </a:solidFill>
                <a:effectLst>
                  <a:outerShdw blurRad="38100" dist="38100" dir="2700000" algn="tl">
                    <a:srgbClr val="000000"/>
                  </a:outerShdw>
                </a:effectLst>
                <a:latin typeface="Arial" charset="0"/>
              </a:rPr>
              <a:t>CONCEPTUAL FRAMEWORK FOR FINANCIAL REPORTING</a:t>
            </a:r>
          </a:p>
        </p:txBody>
      </p:sp>
      <p:sp>
        <p:nvSpPr>
          <p:cNvPr id="3078" name="Text Box 6"/>
          <p:cNvSpPr txBox="1">
            <a:spLocks noChangeArrowheads="1"/>
          </p:cNvSpPr>
          <p:nvPr/>
        </p:nvSpPr>
        <p:spPr bwMode="auto">
          <a:xfrm>
            <a:off x="2209800" y="4419600"/>
            <a:ext cx="4724400" cy="1296988"/>
          </a:xfrm>
          <a:prstGeom prst="rect">
            <a:avLst/>
          </a:prstGeom>
          <a:noFill/>
          <a:ln w="12700" cap="sq">
            <a:noFill/>
            <a:miter lim="800000"/>
            <a:headEnd type="none" w="sm" len="sm"/>
            <a:tailEnd type="none" w="sm" len="sm"/>
          </a:ln>
        </p:spPr>
        <p:txBody>
          <a:bodyPr>
            <a:spAutoFit/>
          </a:bodyPr>
          <a:lstStyle/>
          <a:p>
            <a:pPr>
              <a:lnSpc>
                <a:spcPct val="110000"/>
              </a:lnSpc>
            </a:pPr>
            <a:r>
              <a:rPr lang="en-US" altLang="en-US">
                <a:latin typeface="Trebuchet MS" pitchFamily="34" charset="0"/>
              </a:rPr>
              <a:t>Intermediate Accounting</a:t>
            </a:r>
          </a:p>
          <a:p>
            <a:pPr>
              <a:lnSpc>
                <a:spcPct val="110000"/>
              </a:lnSpc>
            </a:pPr>
            <a:r>
              <a:rPr lang="en-US" altLang="en-US">
                <a:latin typeface="Trebuchet MS" pitchFamily="34" charset="0"/>
              </a:rPr>
              <a:t>IFRS Edition</a:t>
            </a:r>
          </a:p>
          <a:p>
            <a:pPr>
              <a:lnSpc>
                <a:spcPct val="110000"/>
              </a:lnSpc>
            </a:pPr>
            <a:r>
              <a:rPr lang="en-US" altLang="en-US">
                <a:latin typeface="Trebuchet MS" pitchFamily="34" charset="0"/>
              </a:rPr>
              <a:t>Kieso, Weygandt, and Warfield</a:t>
            </a:r>
            <a:r>
              <a:rPr lang="en-US" sz="2000">
                <a:latin typeface="Times New Roman" pitchFamily="18" charset="0"/>
              </a:rPr>
              <a:t> </a:t>
            </a:r>
          </a:p>
        </p:txBody>
      </p:sp>
    </p:spTree>
    <p:extLst>
      <p:ext uri="{BB962C8B-B14F-4D97-AF65-F5344CB8AC3E}">
        <p14:creationId xmlns:p14="http://schemas.microsoft.com/office/powerpoint/2010/main" val="287161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622300" y="1301750"/>
            <a:ext cx="8216900" cy="4870450"/>
          </a:xfrm>
          <a:noFill/>
        </p:spPr>
        <p:txBody>
          <a:bodyPr lIns="90488" tIns="44450" rIns="90488" bIns="44450">
            <a:normAutofit lnSpcReduction="10000"/>
          </a:bodyPr>
          <a:lstStyle/>
          <a:p>
            <a:pPr marL="533400" indent="-533400">
              <a:lnSpc>
                <a:spcPct val="115000"/>
              </a:lnSpc>
              <a:spcBef>
                <a:spcPct val="50000"/>
              </a:spcBef>
              <a:buClr>
                <a:srgbClr val="CC0000"/>
              </a:buClr>
              <a:buSzTx/>
              <a:buFont typeface="Wingdings" pitchFamily="2" charset="2"/>
              <a:buAutoNum type="arabicPeriod"/>
            </a:pPr>
            <a:r>
              <a:rPr lang="en-US" sz="2100" b="0" smtClean="0">
                <a:effectLst/>
                <a:hlinkClick r:id="rId3" action="ppaction://hlinksldjump"/>
              </a:rPr>
              <a:t>Describe the usefulness of a conceptual framework.</a:t>
            </a:r>
            <a:endParaRPr lang="en-US" sz="2100" b="0" smtClean="0">
              <a:effectLst/>
            </a:endParaRPr>
          </a:p>
          <a:p>
            <a:pPr marL="533400" indent="-533400">
              <a:lnSpc>
                <a:spcPct val="115000"/>
              </a:lnSpc>
              <a:spcBef>
                <a:spcPct val="50000"/>
              </a:spcBef>
              <a:buClr>
                <a:srgbClr val="CC0000"/>
              </a:buClr>
              <a:buSzTx/>
              <a:buFont typeface="Wingdings" pitchFamily="2" charset="2"/>
              <a:buAutoNum type="arabicPeriod"/>
            </a:pPr>
            <a:r>
              <a:rPr lang="en-US" sz="2100" b="0" smtClean="0">
                <a:effectLst/>
                <a:hlinkClick r:id="rId4" action="ppaction://hlinksldjump"/>
              </a:rPr>
              <a:t>Describe efforts to construct a conceptual framework.</a:t>
            </a:r>
            <a:endParaRPr lang="en-US" sz="2100" b="0" smtClean="0">
              <a:effectLst/>
            </a:endParaRPr>
          </a:p>
          <a:p>
            <a:pPr marL="533400" indent="-533400">
              <a:lnSpc>
                <a:spcPct val="115000"/>
              </a:lnSpc>
              <a:spcBef>
                <a:spcPct val="50000"/>
              </a:spcBef>
              <a:buClr>
                <a:srgbClr val="CC0000"/>
              </a:buClr>
              <a:buSzTx/>
              <a:buFont typeface="Wingdings" pitchFamily="2" charset="2"/>
              <a:buAutoNum type="arabicPeriod"/>
            </a:pPr>
            <a:r>
              <a:rPr lang="en-US" sz="2100" b="0" smtClean="0">
                <a:effectLst/>
                <a:hlinkClick r:id="rId5" action="ppaction://hlinksldjump"/>
              </a:rPr>
              <a:t>Understand the objective of financial reporting.</a:t>
            </a:r>
            <a:endParaRPr lang="en-US" sz="2100" b="0" smtClean="0">
              <a:effectLst/>
            </a:endParaRPr>
          </a:p>
          <a:p>
            <a:pPr marL="533400" indent="-533400">
              <a:lnSpc>
                <a:spcPct val="115000"/>
              </a:lnSpc>
              <a:spcBef>
                <a:spcPct val="50000"/>
              </a:spcBef>
              <a:buClr>
                <a:srgbClr val="CC0000"/>
              </a:buClr>
              <a:buSzTx/>
              <a:buFont typeface="Wingdings" pitchFamily="2" charset="2"/>
              <a:buAutoNum type="arabicPeriod"/>
            </a:pPr>
            <a:r>
              <a:rPr lang="en-US" sz="2100" b="0" smtClean="0">
                <a:effectLst/>
                <a:hlinkClick r:id="rId6" action="ppaction://hlinksldjump"/>
              </a:rPr>
              <a:t>Identify the qualitative characteristics of accounting information.</a:t>
            </a:r>
            <a:endParaRPr lang="en-US" sz="2100" b="0" smtClean="0">
              <a:effectLst/>
            </a:endParaRPr>
          </a:p>
          <a:p>
            <a:pPr marL="533400" indent="-533400">
              <a:lnSpc>
                <a:spcPct val="115000"/>
              </a:lnSpc>
              <a:spcBef>
                <a:spcPct val="50000"/>
              </a:spcBef>
              <a:buClr>
                <a:srgbClr val="CC0000"/>
              </a:buClr>
              <a:buSzTx/>
              <a:buFont typeface="Wingdings" pitchFamily="2" charset="2"/>
              <a:buAutoNum type="arabicPeriod"/>
            </a:pPr>
            <a:r>
              <a:rPr lang="en-US" sz="2100" b="0" smtClean="0">
                <a:effectLst/>
                <a:hlinkClick r:id="rId7" action="ppaction://hlinksldjump"/>
              </a:rPr>
              <a:t>Define the basic elements of financial statements.</a:t>
            </a:r>
            <a:endParaRPr lang="en-US" sz="2100" b="0" smtClean="0">
              <a:effectLst/>
            </a:endParaRPr>
          </a:p>
          <a:p>
            <a:pPr marL="533400" indent="-533400">
              <a:lnSpc>
                <a:spcPct val="115000"/>
              </a:lnSpc>
              <a:spcBef>
                <a:spcPct val="50000"/>
              </a:spcBef>
              <a:buClr>
                <a:srgbClr val="CC0000"/>
              </a:buClr>
              <a:buSzTx/>
              <a:buFont typeface="Wingdings" pitchFamily="2" charset="2"/>
              <a:buAutoNum type="arabicPeriod"/>
            </a:pPr>
            <a:r>
              <a:rPr lang="en-US" sz="2100" b="0" smtClean="0">
                <a:effectLst/>
                <a:hlinkClick r:id="rId8" action="ppaction://hlinksldjump"/>
              </a:rPr>
              <a:t>Describe the basic assumptions of accounting.</a:t>
            </a:r>
            <a:endParaRPr lang="en-US" sz="2100" b="0" smtClean="0">
              <a:effectLst/>
            </a:endParaRPr>
          </a:p>
          <a:p>
            <a:pPr marL="533400" indent="-533400">
              <a:lnSpc>
                <a:spcPct val="115000"/>
              </a:lnSpc>
              <a:spcBef>
                <a:spcPct val="50000"/>
              </a:spcBef>
              <a:buClr>
                <a:srgbClr val="CC0000"/>
              </a:buClr>
              <a:buSzTx/>
              <a:buFont typeface="Wingdings" pitchFamily="2" charset="2"/>
              <a:buAutoNum type="arabicPeriod"/>
            </a:pPr>
            <a:r>
              <a:rPr lang="en-US" sz="2100" b="0" smtClean="0">
                <a:effectLst/>
                <a:hlinkClick r:id="rId9" action="ppaction://hlinksldjump"/>
              </a:rPr>
              <a:t>Explain the application of the basic principles of accounting.</a:t>
            </a:r>
            <a:endParaRPr lang="en-US" sz="2100" b="0" smtClean="0">
              <a:effectLst/>
            </a:endParaRPr>
          </a:p>
          <a:p>
            <a:pPr marL="533400" indent="-533400">
              <a:lnSpc>
                <a:spcPct val="115000"/>
              </a:lnSpc>
              <a:spcBef>
                <a:spcPct val="50000"/>
              </a:spcBef>
              <a:buClr>
                <a:srgbClr val="CC0000"/>
              </a:buClr>
              <a:buSzTx/>
              <a:buFont typeface="Wingdings" pitchFamily="2" charset="2"/>
              <a:buAutoNum type="arabicPeriod"/>
            </a:pPr>
            <a:r>
              <a:rPr lang="en-US" sz="2100" b="0" smtClean="0">
                <a:effectLst/>
                <a:hlinkClick r:id="rId10" action="ppaction://hlinksldjump"/>
              </a:rPr>
              <a:t>Describe the impact that constraints have on reporting accounting information.</a:t>
            </a:r>
            <a:endParaRPr lang="en-US" sz="2100" b="0" smtClean="0">
              <a:effectLst/>
            </a:endParaRPr>
          </a:p>
        </p:txBody>
      </p:sp>
      <p:sp>
        <p:nvSpPr>
          <p:cNvPr id="130051" name="Rectangle 3"/>
          <p:cNvSpPr>
            <a:spLocks noGrp="1" noChangeArrowheads="1"/>
          </p:cNvSpPr>
          <p:nvPr>
            <p:ph type="title"/>
          </p:nvPr>
        </p:nvSpPr>
        <p:spPr>
          <a:xfrm>
            <a:off x="457200" y="354013"/>
            <a:ext cx="8229600" cy="560387"/>
          </a:xfrm>
          <a:solidFill>
            <a:srgbClr val="336699"/>
          </a:solidFill>
          <a:ln cap="flat" algn="ctr"/>
        </p:spPr>
        <p:txBody>
          <a:bodyPr lIns="0" rIns="0"/>
          <a:lstStyle/>
          <a:p>
            <a:pPr algn="ctr">
              <a:defRPr/>
            </a:pPr>
            <a:r>
              <a:rPr lang="en-US" sz="3000" smtClean="0"/>
              <a:t>Learning Objectives</a:t>
            </a:r>
          </a:p>
        </p:txBody>
      </p:sp>
    </p:spTree>
    <p:extLst>
      <p:ext uri="{BB962C8B-B14F-4D97-AF65-F5344CB8AC3E}">
        <p14:creationId xmlns:p14="http://schemas.microsoft.com/office/powerpoint/2010/main" val="4064926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ChangeArrowheads="1"/>
          </p:cNvSpPr>
          <p:nvPr/>
        </p:nvSpPr>
        <p:spPr bwMode="auto">
          <a:xfrm>
            <a:off x="609600" y="1885950"/>
            <a:ext cx="1981200" cy="13144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500" b="1">
                <a:effectLst>
                  <a:outerShdw blurRad="38100" dist="38100" dir="2700000" algn="tl">
                    <a:srgbClr val="FFFFFF"/>
                  </a:outerShdw>
                </a:effectLst>
                <a:latin typeface="Arial" charset="0"/>
              </a:rPr>
              <a:t>Conceptual Framework</a:t>
            </a:r>
          </a:p>
        </p:txBody>
      </p:sp>
      <p:sp>
        <p:nvSpPr>
          <p:cNvPr id="297988" name="Rectangle 4"/>
          <p:cNvSpPr>
            <a:spLocks noChangeArrowheads="1"/>
          </p:cNvSpPr>
          <p:nvPr/>
        </p:nvSpPr>
        <p:spPr bwMode="auto">
          <a:xfrm>
            <a:off x="2590800" y="1885950"/>
            <a:ext cx="1981200" cy="13144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500" b="1">
                <a:effectLst>
                  <a:outerShdw blurRad="38100" dist="38100" dir="2700000" algn="tl">
                    <a:srgbClr val="FFFFFF"/>
                  </a:outerShdw>
                </a:effectLst>
                <a:latin typeface="Arial" charset="0"/>
              </a:rPr>
              <a:t>First Level:     Basic Objective</a:t>
            </a:r>
          </a:p>
        </p:txBody>
      </p:sp>
      <p:sp>
        <p:nvSpPr>
          <p:cNvPr id="297989" name="Rectangle 5"/>
          <p:cNvSpPr>
            <a:spLocks noChangeArrowheads="1"/>
          </p:cNvSpPr>
          <p:nvPr/>
        </p:nvSpPr>
        <p:spPr bwMode="auto">
          <a:xfrm>
            <a:off x="4572000" y="1885950"/>
            <a:ext cx="1971675" cy="13144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500" b="1">
                <a:effectLst>
                  <a:outerShdw blurRad="38100" dist="38100" dir="2700000" algn="tl">
                    <a:srgbClr val="FFFFFF"/>
                  </a:outerShdw>
                </a:effectLst>
                <a:latin typeface="Arial" charset="0"/>
              </a:rPr>
              <a:t>Second Level: Fundamental Concepts</a:t>
            </a:r>
          </a:p>
        </p:txBody>
      </p:sp>
      <p:sp>
        <p:nvSpPr>
          <p:cNvPr id="297990" name="Rectangle 6"/>
          <p:cNvSpPr>
            <a:spLocks noChangeArrowheads="1"/>
          </p:cNvSpPr>
          <p:nvPr/>
        </p:nvSpPr>
        <p:spPr bwMode="auto">
          <a:xfrm>
            <a:off x="6553200" y="1885950"/>
            <a:ext cx="1981200" cy="13144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500" b="1">
                <a:effectLst>
                  <a:outerShdw blurRad="38100" dist="38100" dir="2700000" algn="tl">
                    <a:srgbClr val="FFFFFF"/>
                  </a:outerShdw>
                </a:effectLst>
                <a:latin typeface="Arial" charset="0"/>
              </a:rPr>
              <a:t>Third Level: Recognition, Measurement, and Disclosure Concepts</a:t>
            </a:r>
          </a:p>
        </p:txBody>
      </p:sp>
      <p:sp>
        <p:nvSpPr>
          <p:cNvPr id="297991" name="Rectangle 7"/>
          <p:cNvSpPr>
            <a:spLocks noChangeArrowheads="1"/>
          </p:cNvSpPr>
          <p:nvPr/>
        </p:nvSpPr>
        <p:spPr bwMode="auto">
          <a:xfrm>
            <a:off x="533400" y="3276600"/>
            <a:ext cx="1981200" cy="2667000"/>
          </a:xfrm>
          <a:prstGeom prst="rect">
            <a:avLst/>
          </a:prstGeom>
          <a:noFill/>
          <a:ln w="38100">
            <a:noFill/>
            <a:miter lim="800000"/>
            <a:headEnd/>
            <a:tailEnd/>
          </a:ln>
          <a:effectLst/>
        </p:spPr>
        <p:txBody>
          <a:bodyPr lIns="90488" tIns="109728" rIns="90488" bIns="44450"/>
          <a:lstStyle/>
          <a:p>
            <a:pPr marL="228600" indent="-228600" algn="l">
              <a:spcBef>
                <a:spcPct val="50000"/>
              </a:spcBef>
              <a:buClr>
                <a:srgbClr val="CC0000"/>
              </a:buClr>
              <a:buSzPct val="80000"/>
              <a:buFont typeface="Wingdings" pitchFamily="2" charset="2"/>
              <a:buBlip>
                <a:blip r:embed="rId3"/>
              </a:buBlip>
              <a:defRPr/>
            </a:pPr>
            <a:r>
              <a:rPr lang="en-US" sz="1400">
                <a:effectLst>
                  <a:outerShdw blurRad="38100" dist="38100" dir="2700000" algn="tl">
                    <a:srgbClr val="C0C0C0"/>
                  </a:outerShdw>
                </a:effectLst>
                <a:latin typeface="Arial" charset="0"/>
              </a:rPr>
              <a:t>Need</a:t>
            </a:r>
          </a:p>
          <a:p>
            <a:pPr marL="228600" indent="-228600" algn="l">
              <a:spcBef>
                <a:spcPct val="50000"/>
              </a:spcBef>
              <a:buClr>
                <a:srgbClr val="CC0000"/>
              </a:buClr>
              <a:buSzPct val="80000"/>
              <a:buFont typeface="Wingdings" pitchFamily="2" charset="2"/>
              <a:buBlip>
                <a:blip r:embed="rId3"/>
              </a:buBlip>
              <a:defRPr/>
            </a:pPr>
            <a:r>
              <a:rPr lang="en-US" sz="1400">
                <a:effectLst>
                  <a:outerShdw blurRad="38100" dist="38100" dir="2700000" algn="tl">
                    <a:srgbClr val="C0C0C0"/>
                  </a:outerShdw>
                </a:effectLst>
                <a:latin typeface="Arial" charset="0"/>
              </a:rPr>
              <a:t>Development</a:t>
            </a:r>
          </a:p>
          <a:p>
            <a:pPr marL="228600" indent="-228600" algn="l">
              <a:spcBef>
                <a:spcPct val="50000"/>
              </a:spcBef>
              <a:buClr>
                <a:srgbClr val="CC0000"/>
              </a:buClr>
              <a:buSzPct val="80000"/>
              <a:buFont typeface="Wingdings" pitchFamily="2" charset="2"/>
              <a:buBlip>
                <a:blip r:embed="rId3"/>
              </a:buBlip>
              <a:defRPr/>
            </a:pPr>
            <a:r>
              <a:rPr lang="en-US" sz="1400">
                <a:effectLst>
                  <a:outerShdw blurRad="38100" dist="38100" dir="2700000" algn="tl">
                    <a:srgbClr val="C0C0C0"/>
                  </a:outerShdw>
                </a:effectLst>
                <a:latin typeface="Arial" charset="0"/>
              </a:rPr>
              <a:t>Overview</a:t>
            </a:r>
          </a:p>
        </p:txBody>
      </p:sp>
      <p:sp>
        <p:nvSpPr>
          <p:cNvPr id="297992" name="Rectangle 8"/>
          <p:cNvSpPr>
            <a:spLocks noChangeArrowheads="1"/>
          </p:cNvSpPr>
          <p:nvPr/>
        </p:nvSpPr>
        <p:spPr bwMode="auto">
          <a:xfrm>
            <a:off x="4495800" y="3276600"/>
            <a:ext cx="2057400" cy="2133600"/>
          </a:xfrm>
          <a:prstGeom prst="rect">
            <a:avLst/>
          </a:prstGeom>
          <a:noFill/>
          <a:ln w="38100" algn="ctr">
            <a:noFill/>
            <a:miter lim="800000"/>
            <a:headEnd/>
            <a:tailEnd/>
          </a:ln>
          <a:effectLst/>
        </p:spPr>
        <p:txBody>
          <a:bodyPr lIns="90488" tIns="109728" rIns="90488" bIns="44450"/>
          <a:lstStyle/>
          <a:p>
            <a:pPr marL="228600" indent="-228600" algn="l">
              <a:spcBef>
                <a:spcPct val="50000"/>
              </a:spcBef>
              <a:buClr>
                <a:srgbClr val="CC0000"/>
              </a:buClr>
              <a:buSzPct val="80000"/>
              <a:buFont typeface="Wingdings" pitchFamily="2" charset="2"/>
              <a:buBlip>
                <a:blip r:embed="rId3"/>
              </a:buBlip>
              <a:defRPr/>
            </a:pPr>
            <a:r>
              <a:rPr lang="en-US" sz="1400">
                <a:effectLst>
                  <a:outerShdw blurRad="38100" dist="38100" dir="2700000" algn="tl">
                    <a:srgbClr val="C0C0C0"/>
                  </a:outerShdw>
                </a:effectLst>
                <a:latin typeface="Arial" charset="0"/>
              </a:rPr>
              <a:t>Qualitative characteristics</a:t>
            </a:r>
          </a:p>
          <a:p>
            <a:pPr marL="228600" indent="-228600" algn="l">
              <a:spcBef>
                <a:spcPct val="50000"/>
              </a:spcBef>
              <a:buClr>
                <a:srgbClr val="CC0000"/>
              </a:buClr>
              <a:buSzPct val="80000"/>
              <a:buFont typeface="Wingdings" pitchFamily="2" charset="2"/>
              <a:buBlip>
                <a:blip r:embed="rId3"/>
              </a:buBlip>
              <a:defRPr/>
            </a:pPr>
            <a:r>
              <a:rPr lang="en-US" sz="1400">
                <a:effectLst>
                  <a:outerShdw blurRad="38100" dist="38100" dir="2700000" algn="tl">
                    <a:srgbClr val="C0C0C0"/>
                  </a:outerShdw>
                </a:effectLst>
                <a:latin typeface="Arial" charset="0"/>
              </a:rPr>
              <a:t>Basic elements</a:t>
            </a:r>
          </a:p>
        </p:txBody>
      </p:sp>
      <p:sp>
        <p:nvSpPr>
          <p:cNvPr id="297993" name="Rectangle 9"/>
          <p:cNvSpPr>
            <a:spLocks noChangeArrowheads="1"/>
          </p:cNvSpPr>
          <p:nvPr/>
        </p:nvSpPr>
        <p:spPr bwMode="auto">
          <a:xfrm>
            <a:off x="6477000" y="3276600"/>
            <a:ext cx="2133600" cy="2514600"/>
          </a:xfrm>
          <a:prstGeom prst="rect">
            <a:avLst/>
          </a:prstGeom>
          <a:noFill/>
          <a:ln w="38100" algn="ctr">
            <a:noFill/>
            <a:miter lim="800000"/>
            <a:headEnd/>
            <a:tailEnd/>
          </a:ln>
          <a:effectLst/>
        </p:spPr>
        <p:txBody>
          <a:bodyPr lIns="90488" tIns="109728" rIns="90488" bIns="44450"/>
          <a:lstStyle/>
          <a:p>
            <a:pPr marL="228600" indent="-228600" algn="l">
              <a:spcBef>
                <a:spcPct val="50000"/>
              </a:spcBef>
              <a:buClr>
                <a:srgbClr val="CC0000"/>
              </a:buClr>
              <a:buSzPct val="80000"/>
              <a:buFont typeface="Wingdings" pitchFamily="2" charset="2"/>
              <a:buBlip>
                <a:blip r:embed="rId3"/>
              </a:buBlip>
              <a:defRPr/>
            </a:pPr>
            <a:r>
              <a:rPr lang="en-US" sz="1400">
                <a:effectLst>
                  <a:outerShdw blurRad="38100" dist="38100" dir="2700000" algn="tl">
                    <a:srgbClr val="C0C0C0"/>
                  </a:outerShdw>
                </a:effectLst>
                <a:latin typeface="Arial" charset="0"/>
              </a:rPr>
              <a:t>Basic assumptions</a:t>
            </a:r>
          </a:p>
          <a:p>
            <a:pPr marL="228600" indent="-228600" algn="l">
              <a:spcBef>
                <a:spcPct val="50000"/>
              </a:spcBef>
              <a:buClr>
                <a:srgbClr val="CC0000"/>
              </a:buClr>
              <a:buSzPct val="80000"/>
              <a:buFont typeface="Wingdings" pitchFamily="2" charset="2"/>
              <a:buBlip>
                <a:blip r:embed="rId3"/>
              </a:buBlip>
              <a:defRPr/>
            </a:pPr>
            <a:r>
              <a:rPr lang="en-US" sz="1400">
                <a:effectLst>
                  <a:outerShdw blurRad="38100" dist="38100" dir="2700000" algn="tl">
                    <a:srgbClr val="C0C0C0"/>
                  </a:outerShdw>
                </a:effectLst>
                <a:latin typeface="Arial" charset="0"/>
              </a:rPr>
              <a:t>Basic principles</a:t>
            </a:r>
          </a:p>
          <a:p>
            <a:pPr marL="228600" indent="-228600" algn="l">
              <a:spcBef>
                <a:spcPct val="50000"/>
              </a:spcBef>
              <a:buClr>
                <a:srgbClr val="CC0000"/>
              </a:buClr>
              <a:buSzPct val="80000"/>
              <a:buFont typeface="Wingdings" pitchFamily="2" charset="2"/>
              <a:buBlip>
                <a:blip r:embed="rId3"/>
              </a:buBlip>
              <a:defRPr/>
            </a:pPr>
            <a:r>
              <a:rPr lang="en-US" sz="1400">
                <a:effectLst>
                  <a:outerShdw blurRad="38100" dist="38100" dir="2700000" algn="tl">
                    <a:srgbClr val="C0C0C0"/>
                  </a:outerShdw>
                </a:effectLst>
                <a:latin typeface="Arial" charset="0"/>
              </a:rPr>
              <a:t>Constraints</a:t>
            </a:r>
          </a:p>
          <a:p>
            <a:pPr marL="228600" indent="-228600" algn="l">
              <a:spcBef>
                <a:spcPct val="50000"/>
              </a:spcBef>
              <a:buClr>
                <a:srgbClr val="CC0000"/>
              </a:buClr>
              <a:buSzPct val="80000"/>
              <a:buFont typeface="Wingdings" pitchFamily="2" charset="2"/>
              <a:buBlip>
                <a:blip r:embed="rId3"/>
              </a:buBlip>
              <a:defRPr/>
            </a:pPr>
            <a:r>
              <a:rPr lang="en-US" sz="1400">
                <a:effectLst>
                  <a:outerShdw blurRad="38100" dist="38100" dir="2700000" algn="tl">
                    <a:srgbClr val="C0C0C0"/>
                  </a:outerShdw>
                </a:effectLst>
                <a:latin typeface="Arial" charset="0"/>
              </a:rPr>
              <a:t>Summary of the structure</a:t>
            </a:r>
          </a:p>
        </p:txBody>
      </p:sp>
      <p:cxnSp>
        <p:nvCxnSpPr>
          <p:cNvPr id="5129" name="AutoShape 10"/>
          <p:cNvCxnSpPr>
            <a:cxnSpLocks noChangeShapeType="1"/>
            <a:stCxn id="297996" idx="2"/>
            <a:endCxn id="297990" idx="0"/>
          </p:cNvCxnSpPr>
          <p:nvPr/>
        </p:nvCxnSpPr>
        <p:spPr bwMode="auto">
          <a:xfrm rot="16200000" flipH="1">
            <a:off x="5652294" y="-24606"/>
            <a:ext cx="849312" cy="2933700"/>
          </a:xfrm>
          <a:prstGeom prst="bentConnector3">
            <a:avLst>
              <a:gd name="adj1" fmla="val 51028"/>
            </a:avLst>
          </a:prstGeom>
          <a:noFill/>
          <a:ln w="38100" cap="sq">
            <a:solidFill>
              <a:srgbClr val="009A96"/>
            </a:solidFill>
            <a:miter lim="800000"/>
            <a:headEnd/>
            <a:tailEnd type="triangle" w="med" len="med"/>
          </a:ln>
        </p:spPr>
      </p:cxnSp>
      <p:cxnSp>
        <p:nvCxnSpPr>
          <p:cNvPr id="5130" name="AutoShape 11"/>
          <p:cNvCxnSpPr>
            <a:cxnSpLocks noChangeShapeType="1"/>
            <a:stCxn id="297996" idx="2"/>
            <a:endCxn id="297987" idx="0"/>
          </p:cNvCxnSpPr>
          <p:nvPr/>
        </p:nvCxnSpPr>
        <p:spPr bwMode="auto">
          <a:xfrm rot="5400000">
            <a:off x="2680494" y="-62706"/>
            <a:ext cx="849312" cy="3009900"/>
          </a:xfrm>
          <a:prstGeom prst="bentConnector3">
            <a:avLst>
              <a:gd name="adj1" fmla="val 51028"/>
            </a:avLst>
          </a:prstGeom>
          <a:noFill/>
          <a:ln w="38100" cap="sq">
            <a:solidFill>
              <a:srgbClr val="009A96"/>
            </a:solidFill>
            <a:miter lim="800000"/>
            <a:headEnd/>
            <a:tailEnd type="triangle" w="med" len="med"/>
          </a:ln>
        </p:spPr>
      </p:cxnSp>
      <p:sp>
        <p:nvSpPr>
          <p:cNvPr id="297996" name="Rectangle 12"/>
          <p:cNvSpPr>
            <a:spLocks noChangeArrowheads="1"/>
          </p:cNvSpPr>
          <p:nvPr/>
        </p:nvSpPr>
        <p:spPr bwMode="auto">
          <a:xfrm>
            <a:off x="304800" y="457200"/>
            <a:ext cx="8610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a:defRPr/>
            </a:pPr>
            <a:r>
              <a:rPr lang="en-US" sz="2900" b="1">
                <a:solidFill>
                  <a:schemeClr val="bg1"/>
                </a:solidFill>
                <a:effectLst>
                  <a:outerShdw blurRad="38100" dist="38100" dir="2700000" algn="tl">
                    <a:srgbClr val="000000"/>
                  </a:outerShdw>
                </a:effectLst>
                <a:latin typeface="Arial" charset="0"/>
              </a:rPr>
              <a:t>Conceptual Framework For Financial Reporting</a:t>
            </a:r>
          </a:p>
        </p:txBody>
      </p:sp>
    </p:spTree>
    <p:extLst>
      <p:ext uri="{BB962C8B-B14F-4D97-AF65-F5344CB8AC3E}">
        <p14:creationId xmlns:p14="http://schemas.microsoft.com/office/powerpoint/2010/main" val="1369147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85800" y="2895600"/>
            <a:ext cx="8229600" cy="519113"/>
          </a:xfrm>
          <a:prstGeom prst="rect">
            <a:avLst/>
          </a:prstGeom>
          <a:noFill/>
          <a:ln w="12700" cap="sq" algn="ctr">
            <a:noFill/>
            <a:miter lim="800000"/>
            <a:headEnd type="none" w="sm" len="sm"/>
            <a:tailEnd type="none" w="sm" len="sm"/>
          </a:ln>
        </p:spPr>
        <p:txBody>
          <a:bodyPr>
            <a:spAutoFit/>
          </a:bodyPr>
          <a:lstStyle/>
          <a:p>
            <a:pPr algn="l"/>
            <a:r>
              <a:rPr lang="en-US" sz="2600" b="1">
                <a:solidFill>
                  <a:srgbClr val="006600"/>
                </a:solidFill>
                <a:latin typeface="Arial" charset="0"/>
              </a:rPr>
              <a:t>Need </a:t>
            </a:r>
            <a:r>
              <a:rPr lang="en-US" sz="2800" b="1">
                <a:solidFill>
                  <a:srgbClr val="006600"/>
                </a:solidFill>
                <a:latin typeface="Arial" charset="0"/>
              </a:rPr>
              <a:t>for</a:t>
            </a:r>
            <a:r>
              <a:rPr lang="en-US" sz="2600" b="1">
                <a:solidFill>
                  <a:srgbClr val="006600"/>
                </a:solidFill>
                <a:latin typeface="Arial" charset="0"/>
              </a:rPr>
              <a:t> a Conceptual Framework</a:t>
            </a:r>
          </a:p>
        </p:txBody>
      </p:sp>
      <p:sp>
        <p:nvSpPr>
          <p:cNvPr id="6147" name="Text Box 5"/>
          <p:cNvSpPr txBox="1">
            <a:spLocks noChangeArrowheads="1"/>
          </p:cNvSpPr>
          <p:nvPr/>
        </p:nvSpPr>
        <p:spPr bwMode="auto">
          <a:xfrm>
            <a:off x="990600" y="3535363"/>
            <a:ext cx="7696200" cy="2020887"/>
          </a:xfrm>
          <a:prstGeom prst="rect">
            <a:avLst/>
          </a:prstGeom>
          <a:noFill/>
          <a:ln w="28575" cap="sq">
            <a:noFill/>
            <a:miter lim="800000"/>
            <a:headEnd type="none" w="sm" len="sm"/>
            <a:tailEnd type="none" w="sm" len="sm"/>
          </a:ln>
        </p:spPr>
        <p:txBody>
          <a:bodyPr>
            <a:spAutoFit/>
          </a:bodyPr>
          <a:lstStyle/>
          <a:p>
            <a:pPr marL="457200" indent="-457200" algn="l">
              <a:lnSpc>
                <a:spcPct val="125000"/>
              </a:lnSpc>
              <a:spcBef>
                <a:spcPct val="50000"/>
              </a:spcBef>
              <a:buSzPct val="80000"/>
              <a:buFontTx/>
              <a:buBlip>
                <a:blip r:embed="rId3"/>
              </a:buBlip>
            </a:pPr>
            <a:r>
              <a:rPr lang="en-US" sz="2300">
                <a:latin typeface="Arial" charset="0"/>
              </a:rPr>
              <a:t>Rule-making should build on and relate to an established body of concepts. </a:t>
            </a:r>
          </a:p>
          <a:p>
            <a:pPr marL="457200" indent="-457200" algn="l">
              <a:lnSpc>
                <a:spcPct val="125000"/>
              </a:lnSpc>
              <a:spcBef>
                <a:spcPct val="50000"/>
              </a:spcBef>
              <a:buSzPct val="80000"/>
              <a:buFontTx/>
              <a:buBlip>
                <a:blip r:embed="rId3"/>
              </a:buBlip>
            </a:pPr>
            <a:r>
              <a:rPr lang="en-US" sz="2300">
                <a:latin typeface="Arial" charset="0"/>
              </a:rPr>
              <a:t>Enables IASB to issue more useful and consistent pronouncements over time.</a:t>
            </a:r>
          </a:p>
        </p:txBody>
      </p:sp>
      <p:sp>
        <p:nvSpPr>
          <p:cNvPr id="207879" name="Rectangle 7"/>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Conceptual Framework</a:t>
            </a:r>
          </a:p>
        </p:txBody>
      </p:sp>
      <p:sp>
        <p:nvSpPr>
          <p:cNvPr id="207880" name="Text Box 8"/>
          <p:cNvSpPr txBox="1">
            <a:spLocks noChangeArrowheads="1"/>
          </p:cNvSpPr>
          <p:nvPr/>
        </p:nvSpPr>
        <p:spPr bwMode="auto">
          <a:xfrm>
            <a:off x="1981200" y="6369050"/>
            <a:ext cx="7010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1  Describe the usefulness of a conceptual framework.</a:t>
            </a:r>
          </a:p>
        </p:txBody>
      </p:sp>
      <p:sp>
        <p:nvSpPr>
          <p:cNvPr id="207881" name="Rectangle 9"/>
          <p:cNvSpPr>
            <a:spLocks noChangeArrowheads="1"/>
          </p:cNvSpPr>
          <p:nvPr/>
        </p:nvSpPr>
        <p:spPr bwMode="auto">
          <a:xfrm>
            <a:off x="685800" y="1447800"/>
            <a:ext cx="7499350" cy="1006475"/>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50000"/>
              </a:spcBef>
              <a:buSzPct val="80000"/>
              <a:defRPr/>
            </a:pPr>
            <a:r>
              <a:rPr lang="en-US" b="1">
                <a:solidFill>
                  <a:srgbClr val="CC0000"/>
                </a:solidFill>
                <a:effectLst>
                  <a:outerShdw blurRad="38100" dist="38100" dir="2700000" algn="tl">
                    <a:srgbClr val="C0C0C0"/>
                  </a:outerShdw>
                </a:effectLst>
                <a:latin typeface="Arial" charset="0"/>
              </a:rPr>
              <a:t>Conceptual Framework</a:t>
            </a:r>
            <a:r>
              <a:rPr lang="en-US">
                <a:latin typeface="Arial" charset="0"/>
              </a:rPr>
              <a:t> establishes the concepts that underlie financial reporting.</a:t>
            </a:r>
          </a:p>
        </p:txBody>
      </p:sp>
    </p:spTree>
    <p:extLst>
      <p:ext uri="{BB962C8B-B14F-4D97-AF65-F5344CB8AC3E}">
        <p14:creationId xmlns:p14="http://schemas.microsoft.com/office/powerpoint/2010/main" val="2856875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85800" y="1447800"/>
            <a:ext cx="8229600" cy="519113"/>
          </a:xfrm>
          <a:prstGeom prst="rect">
            <a:avLst/>
          </a:prstGeom>
          <a:noFill/>
          <a:ln w="12700" cap="sq" algn="ctr">
            <a:noFill/>
            <a:miter lim="800000"/>
            <a:headEnd type="none" w="sm" len="sm"/>
            <a:tailEnd type="none" w="sm" len="sm"/>
          </a:ln>
        </p:spPr>
        <p:txBody>
          <a:bodyPr>
            <a:spAutoFit/>
          </a:bodyPr>
          <a:lstStyle/>
          <a:p>
            <a:pPr algn="l"/>
            <a:r>
              <a:rPr lang="en-US" sz="2800" b="1">
                <a:solidFill>
                  <a:srgbClr val="006600"/>
                </a:solidFill>
                <a:latin typeface="Arial" charset="0"/>
              </a:rPr>
              <a:t>Development of a Conceptual Framework</a:t>
            </a:r>
          </a:p>
        </p:txBody>
      </p:sp>
      <p:sp>
        <p:nvSpPr>
          <p:cNvPr id="7171" name="Text Box 3"/>
          <p:cNvSpPr txBox="1">
            <a:spLocks noChangeArrowheads="1"/>
          </p:cNvSpPr>
          <p:nvPr/>
        </p:nvSpPr>
        <p:spPr bwMode="auto">
          <a:xfrm>
            <a:off x="990600" y="2089150"/>
            <a:ext cx="7696200" cy="3949700"/>
          </a:xfrm>
          <a:prstGeom prst="rect">
            <a:avLst/>
          </a:prstGeom>
          <a:noFill/>
          <a:ln w="28575" cap="sq">
            <a:noFill/>
            <a:miter lim="800000"/>
            <a:headEnd type="none" w="sm" len="sm"/>
            <a:tailEnd type="none" w="sm" len="sm"/>
          </a:ln>
        </p:spPr>
        <p:txBody>
          <a:bodyPr>
            <a:spAutoFit/>
          </a:bodyPr>
          <a:lstStyle/>
          <a:p>
            <a:pPr marL="457200" indent="-457200" algn="l">
              <a:lnSpc>
                <a:spcPct val="125000"/>
              </a:lnSpc>
              <a:spcBef>
                <a:spcPct val="50000"/>
              </a:spcBef>
              <a:buSzPct val="80000"/>
              <a:buFontTx/>
              <a:buBlip>
                <a:blip r:embed="rId3"/>
              </a:buBlip>
            </a:pPr>
            <a:r>
              <a:rPr lang="en-US" sz="2300">
                <a:latin typeface="Arial" charset="0"/>
              </a:rPr>
              <a:t>IASB and FASB are working on a joint project to develop a common conceptual framework </a:t>
            </a:r>
          </a:p>
          <a:p>
            <a:pPr marL="457200" indent="-457200" algn="l">
              <a:lnSpc>
                <a:spcPct val="125000"/>
              </a:lnSpc>
              <a:spcBef>
                <a:spcPct val="50000"/>
              </a:spcBef>
              <a:buSzPct val="80000"/>
              <a:buFontTx/>
              <a:buBlip>
                <a:blip r:embed="rId3"/>
              </a:buBlip>
            </a:pPr>
            <a:r>
              <a:rPr lang="en-US" sz="2300">
                <a:latin typeface="Arial" charset="0"/>
              </a:rPr>
              <a:t>Framework will build on existing IASB and FASB frameworks. </a:t>
            </a:r>
          </a:p>
          <a:p>
            <a:pPr marL="457200" indent="-457200" algn="l">
              <a:lnSpc>
                <a:spcPct val="125000"/>
              </a:lnSpc>
              <a:spcBef>
                <a:spcPct val="50000"/>
              </a:spcBef>
              <a:buSzPct val="80000"/>
              <a:buFontTx/>
              <a:buBlip>
                <a:blip r:embed="rId3"/>
              </a:buBlip>
            </a:pPr>
            <a:r>
              <a:rPr lang="en-US" sz="2300">
                <a:latin typeface="Arial" charset="0"/>
              </a:rPr>
              <a:t>Project has identified the objective of financial reporting (Chapter 1) and the qualitative characteristics of decision-useful financial reporting information.</a:t>
            </a:r>
          </a:p>
        </p:txBody>
      </p:sp>
      <p:sp>
        <p:nvSpPr>
          <p:cNvPr id="310276"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algn="ctr">
              <a:defRPr/>
            </a:pPr>
            <a:r>
              <a:rPr lang="en-US" sz="3000" smtClean="0"/>
              <a:t>Conceptual Framework</a:t>
            </a:r>
          </a:p>
        </p:txBody>
      </p:sp>
      <p:sp>
        <p:nvSpPr>
          <p:cNvPr id="310279" name="Text Box 7"/>
          <p:cNvSpPr txBox="1">
            <a:spLocks noChangeArrowheads="1"/>
          </p:cNvSpPr>
          <p:nvPr/>
        </p:nvSpPr>
        <p:spPr bwMode="auto">
          <a:xfrm>
            <a:off x="1371600" y="6369050"/>
            <a:ext cx="7620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2  Describe efforts to construct a conceptual framework.</a:t>
            </a:r>
          </a:p>
        </p:txBody>
      </p:sp>
    </p:spTree>
    <p:extLst>
      <p:ext uri="{BB962C8B-B14F-4D97-AF65-F5344CB8AC3E}">
        <p14:creationId xmlns:p14="http://schemas.microsoft.com/office/powerpoint/2010/main" val="868785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2010</Words>
  <Application>Microsoft Office PowerPoint</Application>
  <PresentationFormat>On-screen Show (4:3)</PresentationFormat>
  <Paragraphs>313</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CONCEPTUAL FRAMEWORK FOR FINANCIAL REPORTING</vt:lpstr>
      <vt:lpstr>KEMAMPUAN AKHIR YANG DIHARAPKAN</vt:lpstr>
      <vt:lpstr>PowerPoint Presentation</vt:lpstr>
      <vt:lpstr>PowerPoint Presentation</vt:lpstr>
      <vt:lpstr>PowerPoint Presentation</vt:lpstr>
      <vt:lpstr>Learning Objectives</vt:lpstr>
      <vt:lpstr>PowerPoint Presentation</vt:lpstr>
      <vt:lpstr>Conceptual Framework</vt:lpstr>
      <vt:lpstr>Conceptual Framework</vt:lpstr>
      <vt:lpstr>Conceptual Framework</vt:lpstr>
      <vt:lpstr>PowerPoint Presentation</vt:lpstr>
      <vt:lpstr>First Level: Basic Objective</vt:lpstr>
      <vt:lpstr>Second Level: Fundamental Concepts</vt:lpstr>
      <vt:lpstr>Second Level: Fundamental Concepts</vt:lpstr>
      <vt:lpstr>Second Level: Fundamental Concepts</vt:lpstr>
      <vt:lpstr>Second Level: Fundamental Concepts</vt:lpstr>
      <vt:lpstr>Second Level: Fundamental Concepts</vt:lpstr>
      <vt:lpstr>PowerPoint Presentation</vt:lpstr>
      <vt:lpstr>Second Level: Basic Elements</vt:lpstr>
      <vt:lpstr>Second Level: Basic Elements</vt:lpstr>
      <vt:lpstr>Second Level: Basic Elements</vt:lpstr>
      <vt:lpstr>Second Level: Basic Elements</vt:lpstr>
      <vt:lpstr>Third Level: Recognition, Measurement, and Disclosure Concepts</vt:lpstr>
      <vt:lpstr>Third Level: Assumptions</vt:lpstr>
      <vt:lpstr>Third Level: Assumptions</vt:lpstr>
      <vt:lpstr>Third Level: Principles</vt:lpstr>
      <vt:lpstr>Third Level: Principles</vt:lpstr>
      <vt:lpstr>Third Level: Principles</vt:lpstr>
      <vt:lpstr>Third Level: Principles</vt:lpstr>
      <vt:lpstr>Third Level: Principles</vt:lpstr>
      <vt:lpstr>Third Level: Constraints</vt:lpstr>
      <vt:lpstr>Third Level: Constraints</vt:lpstr>
      <vt:lpstr>PowerPoint Presentation</vt:lpstr>
      <vt:lpstr>PowerPoint Presentation</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22</cp:revision>
  <dcterms:created xsi:type="dcterms:W3CDTF">2017-09-09T11:34:57Z</dcterms:created>
  <dcterms:modified xsi:type="dcterms:W3CDTF">2017-09-18T07:08:22Z</dcterms:modified>
</cp:coreProperties>
</file>