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35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1D5A7-4C7A-4F90-ACF7-D2AD98922F1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5AC4-20AC-4D5B-8E01-839606F38F5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E421A-799B-41B1-A672-CDBC834FE70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C43A5-0618-481C-A38A-908499D41B1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D8982-8550-4737-8E0C-307DE65D477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D4F87-D1EE-46C7-B530-C5A03FD9D5F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AC04A-A308-4BC0-A8CC-03A1DC88EA6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1C3F1-C4AA-4F30-A647-C577D83AB1A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71023-454C-430C-81C2-B3150315B7B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0DC4D-A08E-4C93-956B-93398DBC05E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47737-3BD8-4B4E-BA52-8D0EB2B2A74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altLang="en-US" sz="1000" i="1">
                <a:latin typeface="Times New Roman" charset="0"/>
              </a:rPr>
              <a:t>2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46870-2A31-4A7B-B3BC-0886D7EB622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7562E-149D-4DB2-9D0D-017C70CFD61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8636C-2899-4590-B248-9B2878F9BC9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B23D2-0959-41EB-AC0F-D87369ABC78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EAA49-B62E-48CC-A582-A1BF37F63CE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1DAA4-13BA-47CA-9710-DA5B2EB8AE4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D9C6B-3326-42FF-B12A-596C932BBBE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1012E-5D1A-4B13-94FF-09476BCA71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34D98-726F-4E02-9778-2BB597AD63B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sz="4000" b="1" dirty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Accounting Information Systems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EBA302</a:t>
            </a:r>
          </a:p>
          <a:p>
            <a:endParaRPr lang="id-ID" sz="2000" dirty="0"/>
          </a:p>
          <a:p>
            <a:r>
              <a:rPr lang="en-US" sz="2000" dirty="0" smtClean="0"/>
              <a:t>AKUNTANSI KEUANGAN MENENGAH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609600" y="1828800"/>
            <a:ext cx="2968625" cy="3732213"/>
            <a:chOff x="145" y="1057"/>
            <a:chExt cx="1870" cy="2590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45" y="1057"/>
              <a:ext cx="1870" cy="259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431" y="1201"/>
              <a:ext cx="1198" cy="959"/>
              <a:chOff x="431" y="1201"/>
              <a:chExt cx="1198" cy="959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auto">
              <a:xfrm>
                <a:off x="431" y="1485"/>
                <a:ext cx="1198" cy="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auto">
              <a:xfrm>
                <a:off x="1008" y="1488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529" y="1201"/>
                <a:ext cx="1006" cy="19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rgbClr val="66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US" altLang="en-US" sz="2400"/>
                  <a:t>Asset</a:t>
                </a:r>
              </a:p>
            </p:txBody>
          </p:sp>
        </p:grpSp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434" y="2545"/>
              <a:ext cx="1198" cy="959"/>
              <a:chOff x="434" y="2545"/>
              <a:chExt cx="1198" cy="959"/>
            </a:xfrm>
          </p:grpSpPr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>
                <a:off x="434" y="2829"/>
                <a:ext cx="1198" cy="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1011" y="2832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532" y="2545"/>
                <a:ext cx="1006" cy="19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rgbClr val="66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US" altLang="en-US" sz="2400"/>
                  <a:t>Expense</a:t>
                </a:r>
              </a:p>
            </p:txBody>
          </p:sp>
        </p:grp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37" y="2929"/>
              <a:ext cx="622" cy="238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/>
                <a:t>Debit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337" y="1585"/>
              <a:ext cx="622" cy="238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/>
                <a:t>Debit</a:t>
              </a:r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4267200" y="1828800"/>
            <a:ext cx="4645025" cy="3732213"/>
            <a:chOff x="2449" y="1057"/>
            <a:chExt cx="2926" cy="2590"/>
          </a:xfrm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2449" y="1057"/>
              <a:ext cx="2926" cy="259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1" name="Group 19"/>
            <p:cNvGrpSpPr>
              <a:grpSpLocks/>
            </p:cNvGrpSpPr>
            <p:nvPr/>
          </p:nvGrpSpPr>
          <p:grpSpPr bwMode="auto">
            <a:xfrm>
              <a:off x="3986" y="2545"/>
              <a:ext cx="1198" cy="959"/>
              <a:chOff x="3986" y="2545"/>
              <a:chExt cx="1198" cy="959"/>
            </a:xfrm>
          </p:grpSpPr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>
                <a:off x="3986" y="2829"/>
                <a:ext cx="1198" cy="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>
                <a:off x="4563" y="2832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4084" y="2545"/>
                <a:ext cx="1006" cy="19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rgbClr val="66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US" altLang="en-US" sz="2400"/>
                  <a:t>Revenue</a:t>
                </a:r>
              </a:p>
            </p:txBody>
          </p:sp>
        </p:grpSp>
        <p:grpSp>
          <p:nvGrpSpPr>
            <p:cNvPr id="18455" name="Group 23"/>
            <p:cNvGrpSpPr>
              <a:grpSpLocks/>
            </p:cNvGrpSpPr>
            <p:nvPr/>
          </p:nvGrpSpPr>
          <p:grpSpPr bwMode="auto">
            <a:xfrm>
              <a:off x="2496" y="1201"/>
              <a:ext cx="1198" cy="959"/>
              <a:chOff x="2496" y="1201"/>
              <a:chExt cx="1198" cy="959"/>
            </a:xfrm>
          </p:grpSpPr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2496" y="1485"/>
                <a:ext cx="1198" cy="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>
                <a:off x="3073" y="1488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/>
            </p:nvSpPr>
            <p:spPr bwMode="auto">
              <a:xfrm>
                <a:off x="2594" y="1201"/>
                <a:ext cx="1006" cy="19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rgbClr val="66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US" altLang="en-US" sz="2400"/>
                  <a:t>Liability</a:t>
                </a:r>
              </a:p>
            </p:txBody>
          </p:sp>
        </p:grpSp>
        <p:grpSp>
          <p:nvGrpSpPr>
            <p:cNvPr id="18459" name="Group 27"/>
            <p:cNvGrpSpPr>
              <a:grpSpLocks/>
            </p:cNvGrpSpPr>
            <p:nvPr/>
          </p:nvGrpSpPr>
          <p:grpSpPr bwMode="auto">
            <a:xfrm>
              <a:off x="3986" y="1201"/>
              <a:ext cx="1198" cy="959"/>
              <a:chOff x="3986" y="1201"/>
              <a:chExt cx="1198" cy="959"/>
            </a:xfrm>
          </p:grpSpPr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3986" y="1485"/>
                <a:ext cx="1198" cy="0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4563" y="1488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/>
            </p:nvSpPr>
            <p:spPr bwMode="auto">
              <a:xfrm>
                <a:off x="4084" y="1201"/>
                <a:ext cx="1006" cy="19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rgbClr val="66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/>
                <a:r>
                  <a:rPr lang="en-US" altLang="en-US" sz="2400"/>
                  <a:t>Equity</a:t>
                </a:r>
              </a:p>
            </p:txBody>
          </p:sp>
        </p:grp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3121" y="1585"/>
              <a:ext cx="622" cy="238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/>
                <a:t>Credit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4609" y="1585"/>
              <a:ext cx="622" cy="238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/>
                <a:t>Credit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4609" y="2929"/>
              <a:ext cx="622" cy="238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/>
                <a:t>Credit</a:t>
              </a:r>
              <a:endParaRPr lang="en-US" altLang="en-US" b="1">
                <a:solidFill>
                  <a:srgbClr val="0000E0"/>
                </a:solidFill>
              </a:endParaRPr>
            </a:p>
          </p:txBody>
        </p:sp>
      </p:grp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1446213" y="4873625"/>
            <a:ext cx="6629400" cy="1601788"/>
            <a:chOff x="672" y="3214"/>
            <a:chExt cx="4176" cy="1009"/>
          </a:xfrm>
        </p:grpSpPr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 flipV="1">
              <a:off x="672" y="3214"/>
              <a:ext cx="0" cy="637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>
              <a:off x="672" y="3853"/>
              <a:ext cx="4176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 flipV="1">
              <a:off x="4848" y="3214"/>
              <a:ext cx="0" cy="637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2784" y="3853"/>
              <a:ext cx="0" cy="159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345" y="4013"/>
              <a:ext cx="2830" cy="21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Normal balance in account</a:t>
              </a:r>
            </a:p>
          </p:txBody>
        </p:sp>
      </p:grpSp>
      <p:sp>
        <p:nvSpPr>
          <p:cNvPr id="18471" name="Rectangle 39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3213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Account and the Debit-Credit Convention</a:t>
            </a:r>
          </a:p>
        </p:txBody>
      </p:sp>
    </p:spTree>
    <p:extLst>
      <p:ext uri="{BB962C8B-B14F-4D97-AF65-F5344CB8AC3E}">
        <p14:creationId xmlns:p14="http://schemas.microsoft.com/office/powerpoint/2010/main" val="34840825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906780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3213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Expanded Basic Equation and Debit/Credit Rules and Effects</a:t>
            </a:r>
          </a:p>
        </p:txBody>
      </p:sp>
    </p:spTree>
    <p:extLst>
      <p:ext uri="{BB962C8B-B14F-4D97-AF65-F5344CB8AC3E}">
        <p14:creationId xmlns:p14="http://schemas.microsoft.com/office/powerpoint/2010/main" val="170330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0" y="1905000"/>
            <a:ext cx="3886200" cy="4876800"/>
          </a:xfrm>
          <a:prstGeom prst="rect">
            <a:avLst/>
          </a:prstGeom>
          <a:solidFill>
            <a:srgbClr val="C0C0C0">
              <a:alpha val="50000"/>
            </a:srgbClr>
          </a:solidFill>
          <a:ln w="635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5813" y="2492375"/>
            <a:ext cx="36099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Debit entries in an asset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Debit entries in an expense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Credit entries in a liability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Credit entries in equity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Credit entries in a revenue account</a:t>
            </a:r>
            <a:r>
              <a:rPr lang="en-US" altLang="en-US" sz="2800"/>
              <a:t> 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876800" y="1905000"/>
            <a:ext cx="3886200" cy="4875213"/>
          </a:xfrm>
          <a:prstGeom prst="rect">
            <a:avLst/>
          </a:prstGeom>
          <a:solidFill>
            <a:srgbClr val="C0C0C0">
              <a:alpha val="50000"/>
            </a:srgbClr>
          </a:solidFill>
          <a:ln w="635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00625" y="2492375"/>
            <a:ext cx="3609975" cy="4060825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Credit entries in an asset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Credit entries in an expense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Debit entries in a liability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Debit entries in equity account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600"/>
              <a:t>Debit entries in a revenue account 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90600" y="1981200"/>
            <a:ext cx="3124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800" b="1"/>
              <a:t>Balance increases</a:t>
            </a:r>
            <a:endParaRPr lang="en-US" altLang="en-US" sz="3200" b="1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029200" y="1981200"/>
            <a:ext cx="3352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800" b="1"/>
              <a:t>Balance decreases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Debit-Credit Convention</a:t>
            </a:r>
          </a:p>
        </p:txBody>
      </p:sp>
    </p:spTree>
    <p:extLst>
      <p:ext uri="{BB962C8B-B14F-4D97-AF65-F5344CB8AC3E}">
        <p14:creationId xmlns:p14="http://schemas.microsoft.com/office/powerpoint/2010/main" val="132652166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build="p" autoUpdateAnimBg="0" advAuto="0"/>
      <p:bldP spid="20485" grpId="0" animBg="1"/>
      <p:bldP spid="20486" grpId="0" build="p" autoUpdateAnimBg="0" advAuto="0"/>
      <p:bldP spid="20487" grpId="0" animBg="1" autoUpdateAnimBg="0"/>
      <p:bldP spid="2048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1905000"/>
            <a:ext cx="8382000" cy="434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6600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eaLnBrk="0" hangingPunct="0"/>
            <a:endParaRPr lang="en-US" altLang="en-US" sz="2400">
              <a:latin typeface="Times New Roman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35188" y="4878388"/>
            <a:ext cx="4797425" cy="758825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3600" b="1"/>
              <a:t>Owners’ Equity</a:t>
            </a:r>
            <a:endParaRPr lang="en-US" altLang="en-US" sz="3600" b="1">
              <a:latin typeface="Book Antiqua" pitchFamily="18" charset="0"/>
            </a:endParaRP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839788" y="2211388"/>
            <a:ext cx="3197225" cy="2665412"/>
            <a:chOff x="529" y="1393"/>
            <a:chExt cx="2014" cy="1679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529" y="2085"/>
              <a:ext cx="1394" cy="492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Net Income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529" y="1393"/>
              <a:ext cx="1394" cy="492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Investments</a:t>
              </a:r>
            </a:p>
            <a:p>
              <a:pPr eaLnBrk="0" hangingPunct="0"/>
              <a:r>
                <a:rPr lang="en-US" altLang="en-US" sz="2800" b="1"/>
                <a:t>by Owners</a:t>
              </a:r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924" y="2331"/>
              <a:ext cx="465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2389" y="2331"/>
              <a:ext cx="0" cy="197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2235" y="2529"/>
              <a:ext cx="308" cy="295"/>
            </a:xfrm>
            <a:prstGeom prst="ellipse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>
                  <a:latin typeface="Book Antiqua" pitchFamily="18" charset="0"/>
                </a:rPr>
                <a:t>+</a:t>
              </a: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2389" y="2825"/>
              <a:ext cx="0" cy="247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924" y="1590"/>
              <a:ext cx="465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389" y="1590"/>
              <a:ext cx="0" cy="642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5564188" y="2135188"/>
            <a:ext cx="3197225" cy="2741612"/>
            <a:chOff x="3505" y="1345"/>
            <a:chExt cx="2014" cy="1727"/>
          </a:xfrm>
        </p:grpSpPr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4125" y="2057"/>
              <a:ext cx="1394" cy="506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Net Loss</a:t>
              </a:r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4125" y="1345"/>
              <a:ext cx="1394" cy="506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Dividends or</a:t>
              </a:r>
            </a:p>
            <a:p>
              <a:pPr eaLnBrk="0" hangingPunct="0"/>
              <a:r>
                <a:rPr lang="en-US" altLang="en-US" sz="2800" b="1"/>
                <a:t>Withdrawals</a:t>
              </a: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3659" y="2310"/>
              <a:ext cx="465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3659" y="2310"/>
              <a:ext cx="0" cy="20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505" y="2514"/>
              <a:ext cx="308" cy="303"/>
            </a:xfrm>
            <a:prstGeom prst="ellipse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>
                  <a:latin typeface="Book Antiqua" pitchFamily="18" charset="0"/>
                </a:rPr>
                <a:t>-</a:t>
              </a:r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3659" y="2818"/>
              <a:ext cx="0" cy="254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3659" y="1547"/>
              <a:ext cx="465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3659" y="1547"/>
              <a:ext cx="0" cy="661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4" name="Rectangle 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Ownership (Equity) Structure</a:t>
            </a:r>
          </a:p>
        </p:txBody>
      </p:sp>
    </p:spTree>
    <p:extLst>
      <p:ext uri="{BB962C8B-B14F-4D97-AF65-F5344CB8AC3E}">
        <p14:creationId xmlns:p14="http://schemas.microsoft.com/office/powerpoint/2010/main" val="4862588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4114800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1. Analyze the transaction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2. Journalize the transaction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3. Post the transaction to accounts in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ledger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4. Prepare the (unadjusted)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trial balance</a:t>
            </a:r>
            <a:endParaRPr lang="en-US" altLang="en-US" sz="2800">
              <a:solidFill>
                <a:srgbClr val="A50021"/>
              </a:solidFill>
              <a:latin typeface="Trebuchet MS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5. Prepare necessary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adjusting journal entries</a:t>
            </a:r>
            <a:endParaRPr lang="en-US" altLang="en-US" sz="2800">
              <a:solidFill>
                <a:srgbClr val="CC3300"/>
              </a:solidFill>
              <a:latin typeface="Trebuchet MS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6. Prepare the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adjusted trial balance</a:t>
            </a:r>
            <a:endParaRPr lang="en-US" altLang="en-US" sz="2800">
              <a:solidFill>
                <a:srgbClr val="CC3300"/>
              </a:solidFill>
              <a:latin typeface="Trebuchet MS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7. Prepare financial statements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8. Prepare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closing journal entries</a:t>
            </a:r>
            <a:r>
              <a:rPr lang="en-US" altLang="en-US" sz="2800">
                <a:latin typeface="Trebuchet MS" pitchFamily="34" charset="0"/>
              </a:rPr>
              <a:t> for the year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altLang="en-US" sz="2800">
                <a:latin typeface="Trebuchet MS" pitchFamily="34" charset="0"/>
              </a:rPr>
              <a:t>9. Prepare the post-closing trial balance</a:t>
            </a:r>
            <a:endParaRPr lang="en-US" altLang="en-US" sz="2800">
              <a:solidFill>
                <a:srgbClr val="CC3300"/>
              </a:solidFill>
              <a:latin typeface="Trebuchet MS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80000"/>
              <a:buFontTx/>
              <a:buChar char="8"/>
            </a:pPr>
            <a:endParaRPr lang="en-US" altLang="en-US" sz="280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Accounting Cycle: Steps</a:t>
            </a:r>
          </a:p>
        </p:txBody>
      </p:sp>
    </p:spTree>
    <p:extLst>
      <p:ext uri="{BB962C8B-B14F-4D97-AF65-F5344CB8AC3E}">
        <p14:creationId xmlns:p14="http://schemas.microsoft.com/office/powerpoint/2010/main" val="1400221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1905000"/>
            <a:ext cx="8610600" cy="4800600"/>
          </a:xfrm>
          <a:prstGeom prst="rect">
            <a:avLst/>
          </a:prstGeom>
          <a:solidFill>
            <a:srgbClr val="C0C0C0">
              <a:alpha val="50000"/>
            </a:srgbClr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altLang="en-US" sz="2400" b="1">
              <a:latin typeface="Times New Roman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838200" y="2209800"/>
            <a:ext cx="45720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410200" y="2209800"/>
            <a:ext cx="0" cy="4572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878388" y="2668588"/>
            <a:ext cx="1063625" cy="377825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400" b="1"/>
              <a:t>End</a:t>
            </a:r>
          </a:p>
        </p:txBody>
      </p:sp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460375" y="1982788"/>
            <a:ext cx="3578225" cy="1063625"/>
            <a:chOff x="241" y="1009"/>
            <a:chExt cx="2254" cy="670"/>
          </a:xfrm>
        </p:grpSpPr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480" y="1152"/>
              <a:ext cx="0" cy="28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41" y="1441"/>
              <a:ext cx="670" cy="238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 b="1"/>
                <a:t>Begin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625" y="1009"/>
              <a:ext cx="1870" cy="238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 b="1"/>
                <a:t>Accounting period</a:t>
              </a:r>
            </a:p>
          </p:txBody>
        </p:sp>
      </p:grp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802188" y="4573588"/>
            <a:ext cx="1292225" cy="835025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1800" b="1"/>
              <a:t>Adjusting</a:t>
            </a:r>
          </a:p>
          <a:p>
            <a:pPr eaLnBrk="0" hangingPunct="0"/>
            <a:r>
              <a:rPr lang="en-US" altLang="en-US" sz="1800" b="1"/>
              <a:t>Journal</a:t>
            </a:r>
          </a:p>
          <a:p>
            <a:pPr eaLnBrk="0" hangingPunct="0"/>
            <a:r>
              <a:rPr lang="en-US" altLang="en-US" sz="1800" b="1"/>
              <a:t>Entries</a:t>
            </a:r>
            <a:endParaRPr lang="en-US" altLang="en-US" b="1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6096000" y="5105400"/>
            <a:ext cx="3810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6477000" y="3352800"/>
            <a:ext cx="0" cy="17526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6477000" y="3352800"/>
            <a:ext cx="6858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848600" y="3810000"/>
            <a:ext cx="0" cy="4572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7240588" y="4268788"/>
            <a:ext cx="1292225" cy="835025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1800" b="1"/>
              <a:t>Financial</a:t>
            </a:r>
          </a:p>
          <a:p>
            <a:pPr eaLnBrk="0" hangingPunct="0"/>
            <a:r>
              <a:rPr lang="en-US" altLang="en-US" sz="1800" b="1"/>
              <a:t>Statements</a:t>
            </a:r>
            <a:endParaRPr lang="en-US" altLang="en-US" b="1"/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391400" y="5638800"/>
            <a:ext cx="1141413" cy="738188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1800" b="1"/>
              <a:t>Closing</a:t>
            </a:r>
          </a:p>
          <a:p>
            <a:pPr eaLnBrk="0" hangingPunct="0"/>
            <a:r>
              <a:rPr lang="en-US" altLang="en-US" sz="1800" b="1"/>
              <a:t>Entries</a:t>
            </a:r>
            <a:endParaRPr lang="en-US" altLang="en-US" b="1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7848600" y="5105400"/>
            <a:ext cx="0" cy="4572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762000" y="5256213"/>
            <a:ext cx="0" cy="1122362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1290638" y="6210300"/>
            <a:ext cx="2706687" cy="341313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400" b="1"/>
              <a:t>Start over </a:t>
            </a:r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 flipH="1" flipV="1">
            <a:off x="4075113" y="6467475"/>
            <a:ext cx="3087687" cy="9525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762000" y="6380163"/>
            <a:ext cx="52705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859588" y="4040188"/>
            <a:ext cx="377825" cy="3778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7</a:t>
            </a: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6859588" y="2973388"/>
            <a:ext cx="377825" cy="3778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6</a:t>
            </a: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4497388" y="4573588"/>
            <a:ext cx="377825" cy="3778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5</a:t>
            </a:r>
          </a:p>
        </p:txBody>
      </p: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3657600" y="2973388"/>
            <a:ext cx="2360613" cy="2132012"/>
            <a:chOff x="2256" y="1633"/>
            <a:chExt cx="1487" cy="1343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2256" y="2976"/>
              <a:ext cx="240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V="1">
              <a:off x="2496" y="1872"/>
              <a:ext cx="0" cy="1104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2496" y="1872"/>
              <a:ext cx="432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2929" y="1777"/>
              <a:ext cx="814" cy="526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1800" b="1"/>
                <a:t>Unadjusted</a:t>
              </a:r>
            </a:p>
            <a:p>
              <a:pPr eaLnBrk="0" hangingPunct="0"/>
              <a:r>
                <a:rPr lang="en-US" altLang="en-US" sz="1800" b="1"/>
                <a:t>Trial</a:t>
              </a:r>
            </a:p>
            <a:p>
              <a:pPr eaLnBrk="0" hangingPunct="0"/>
              <a:r>
                <a:rPr lang="en-US" altLang="en-US" sz="1800" b="1"/>
                <a:t>Balance</a:t>
              </a:r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auto">
            <a:xfrm>
              <a:off x="2689" y="1633"/>
              <a:ext cx="238" cy="238"/>
            </a:xfrm>
            <a:prstGeom prst="ellipse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b="1"/>
                <a:t>4</a:t>
              </a:r>
            </a:p>
          </p:txBody>
        </p:sp>
      </p:grpSp>
      <p:grpSp>
        <p:nvGrpSpPr>
          <p:cNvPr id="26673" name="Group 49"/>
          <p:cNvGrpSpPr>
            <a:grpSpLocks/>
          </p:cNvGrpSpPr>
          <p:nvPr/>
        </p:nvGrpSpPr>
        <p:grpSpPr bwMode="auto">
          <a:xfrm>
            <a:off x="1601788" y="2379663"/>
            <a:ext cx="2055812" cy="1809750"/>
            <a:chOff x="961" y="1344"/>
            <a:chExt cx="1198" cy="1055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584" y="1344"/>
              <a:ext cx="0" cy="384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961" y="1825"/>
              <a:ext cx="1198" cy="574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1800" b="1"/>
                <a:t>Originating</a:t>
              </a:r>
            </a:p>
            <a:p>
              <a:pPr eaLnBrk="0" hangingPunct="0"/>
              <a:r>
                <a:rPr lang="en-US" altLang="en-US" sz="1800" b="1"/>
                <a:t>Journal</a:t>
              </a:r>
            </a:p>
            <a:p>
              <a:pPr eaLnBrk="0" hangingPunct="0"/>
              <a:r>
                <a:rPr lang="en-US" altLang="en-US" sz="1800" b="1"/>
                <a:t>Entries</a:t>
              </a:r>
              <a:endParaRPr lang="en-US" altLang="en-US" b="1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auto">
            <a:xfrm>
              <a:off x="1009" y="1585"/>
              <a:ext cx="238" cy="238"/>
            </a:xfrm>
            <a:prstGeom prst="ellipse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b="1"/>
                <a:t>2</a:t>
              </a:r>
            </a:p>
          </p:txBody>
        </p:sp>
      </p:grp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6859588" y="5716588"/>
            <a:ext cx="377825" cy="3778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8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7316788" y="2973388"/>
            <a:ext cx="1444625" cy="835025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1800" b="1"/>
              <a:t>Adjusted</a:t>
            </a:r>
          </a:p>
          <a:p>
            <a:pPr eaLnBrk="0" hangingPunct="0"/>
            <a:r>
              <a:rPr lang="en-US" altLang="en-US" sz="1800" b="1"/>
              <a:t>Trial</a:t>
            </a:r>
          </a:p>
          <a:p>
            <a:pPr eaLnBrk="0" hangingPunct="0"/>
            <a:r>
              <a:rPr lang="en-US" altLang="en-US" sz="1800" b="1"/>
              <a:t>Balance</a:t>
            </a:r>
          </a:p>
        </p:txBody>
      </p: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1677988" y="4191000"/>
            <a:ext cx="1901825" cy="1293813"/>
            <a:chOff x="1009" y="2400"/>
            <a:chExt cx="1198" cy="815"/>
          </a:xfrm>
        </p:grpSpPr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584" y="2400"/>
              <a:ext cx="0" cy="28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009" y="2737"/>
              <a:ext cx="1198" cy="478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400" b="1"/>
                <a:t>Post to</a:t>
              </a:r>
            </a:p>
            <a:p>
              <a:pPr eaLnBrk="0" hangingPunct="0"/>
              <a:r>
                <a:rPr lang="en-US" altLang="en-US" sz="2400" b="1"/>
                <a:t>Ledger</a:t>
              </a:r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auto">
            <a:xfrm>
              <a:off x="1969" y="2449"/>
              <a:ext cx="238" cy="238"/>
            </a:xfrm>
            <a:prstGeom prst="ellipse">
              <a:avLst/>
            </a:prstGeom>
            <a:solidFill>
              <a:srgbClr val="9BC68C"/>
            </a:solidFill>
            <a:ln w="254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b="1"/>
                <a:t>3</a:t>
              </a:r>
            </a:p>
          </p:txBody>
        </p:sp>
      </p:grp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4724400" y="5715000"/>
            <a:ext cx="1751013" cy="666750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800" b="1"/>
              <a:t>Post-Closing Trial Balance</a:t>
            </a:r>
            <a:endParaRPr lang="en-US" altLang="en-US" b="1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4268788" y="5640388"/>
            <a:ext cx="377825" cy="3778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9</a:t>
            </a:r>
          </a:p>
        </p:txBody>
      </p:sp>
      <p:sp>
        <p:nvSpPr>
          <p:cNvPr id="26685" name="Rectangle 61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Accounting Cycle: Steps</a:t>
            </a:r>
          </a:p>
        </p:txBody>
      </p:sp>
    </p:spTree>
    <p:extLst>
      <p:ext uri="{BB962C8B-B14F-4D97-AF65-F5344CB8AC3E}">
        <p14:creationId xmlns:p14="http://schemas.microsoft.com/office/powerpoint/2010/main" val="85529112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Trebuchet MS" pitchFamily="34" charset="0"/>
              </a:rPr>
              <a:t>Adjusting entries are needed for:</a:t>
            </a:r>
          </a:p>
          <a:p>
            <a:pPr>
              <a:buClr>
                <a:schemeClr val="tx1"/>
              </a:buClr>
            </a:pP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Recognizing revenue</a:t>
            </a:r>
            <a:r>
              <a:rPr lang="en-US" altLang="en-US" sz="2800">
                <a:latin typeface="Trebuchet MS" pitchFamily="34" charset="0"/>
              </a:rPr>
              <a:t> for the period.</a:t>
            </a:r>
          </a:p>
          <a:p>
            <a:pPr>
              <a:buClr>
                <a:schemeClr val="tx1"/>
              </a:buClr>
            </a:pP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Matching expenses</a:t>
            </a:r>
            <a:r>
              <a:rPr lang="en-US" altLang="en-US" sz="2800">
                <a:latin typeface="Trebuchet MS" pitchFamily="34" charset="0"/>
              </a:rPr>
              <a:t> with revenues they helped generate.</a:t>
            </a:r>
          </a:p>
          <a:p>
            <a:pPr>
              <a:buClr>
                <a:schemeClr val="tx1"/>
              </a:buClr>
            </a:pP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Adjusting entries</a:t>
            </a:r>
            <a:r>
              <a:rPr lang="en-US" altLang="en-US" sz="2800">
                <a:latin typeface="Trebuchet MS" pitchFamily="34" charset="0"/>
              </a:rPr>
              <a:t> are required every time financial statements are prepared.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Adjusting Journal Entries</a:t>
            </a:r>
          </a:p>
        </p:txBody>
      </p:sp>
    </p:spTree>
    <p:extLst>
      <p:ext uri="{BB962C8B-B14F-4D97-AF65-F5344CB8AC3E}">
        <p14:creationId xmlns:p14="http://schemas.microsoft.com/office/powerpoint/2010/main" val="38599114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1828800"/>
            <a:ext cx="8382000" cy="4267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533400" y="1905000"/>
            <a:ext cx="8382000" cy="1674813"/>
            <a:chOff x="192" y="1200"/>
            <a:chExt cx="5280" cy="1055"/>
          </a:xfrm>
        </p:grpSpPr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1293" y="1200"/>
              <a:ext cx="3251" cy="325"/>
              <a:chOff x="1293" y="1200"/>
              <a:chExt cx="3251" cy="325"/>
            </a:xfrm>
          </p:grpSpPr>
          <p:sp>
            <p:nvSpPr>
              <p:cNvPr id="30724" name="Line 4"/>
              <p:cNvSpPr>
                <a:spLocks noChangeShapeType="1"/>
              </p:cNvSpPr>
              <p:nvPr/>
            </p:nvSpPr>
            <p:spPr bwMode="auto">
              <a:xfrm>
                <a:off x="1293" y="1200"/>
                <a:ext cx="3251" cy="0"/>
              </a:xfrm>
              <a:prstGeom prst="line">
                <a:avLst/>
              </a:prstGeom>
              <a:noFill/>
              <a:ln w="635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5" name="Line 5"/>
              <p:cNvSpPr>
                <a:spLocks noChangeShapeType="1"/>
              </p:cNvSpPr>
              <p:nvPr/>
            </p:nvSpPr>
            <p:spPr bwMode="auto">
              <a:xfrm>
                <a:off x="1293" y="1200"/>
                <a:ext cx="0" cy="325"/>
              </a:xfrm>
              <a:prstGeom prst="line">
                <a:avLst/>
              </a:prstGeom>
              <a:noFill/>
              <a:ln w="635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6" name="Line 6"/>
              <p:cNvSpPr>
                <a:spLocks noChangeShapeType="1"/>
              </p:cNvSpPr>
              <p:nvPr/>
            </p:nvSpPr>
            <p:spPr bwMode="auto">
              <a:xfrm>
                <a:off x="4544" y="1200"/>
                <a:ext cx="0" cy="325"/>
              </a:xfrm>
              <a:prstGeom prst="line">
                <a:avLst/>
              </a:prstGeom>
              <a:noFill/>
              <a:ln w="635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92" y="1526"/>
              <a:ext cx="2204" cy="729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Adjusting</a:t>
              </a:r>
            </a:p>
            <a:p>
              <a:pPr eaLnBrk="0" hangingPunct="0"/>
              <a:r>
                <a:rPr lang="en-US" altLang="en-US" sz="2800" b="1"/>
                <a:t>Unearned Revenue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559" y="1526"/>
              <a:ext cx="1913" cy="729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Recording </a:t>
              </a:r>
            </a:p>
            <a:p>
              <a:pPr eaLnBrk="0" hangingPunct="0"/>
              <a:r>
                <a:rPr lang="en-US" altLang="en-US" sz="2800" b="1"/>
                <a:t>Accrued Revenue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33400" y="3581400"/>
            <a:ext cx="4035425" cy="2513013"/>
            <a:chOff x="192" y="2256"/>
            <a:chExt cx="2542" cy="1583"/>
          </a:xfrm>
        </p:grpSpPr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430" y="2256"/>
              <a:ext cx="0" cy="336"/>
            </a:xfrm>
            <a:prstGeom prst="line">
              <a:avLst/>
            </a:prstGeom>
            <a:noFill/>
            <a:ln w="635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192" y="2593"/>
              <a:ext cx="2542" cy="1246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Revenues received</a:t>
              </a:r>
            </a:p>
            <a:p>
              <a:pPr eaLnBrk="0" hangingPunct="0"/>
              <a:r>
                <a:rPr lang="en-US" altLang="en-US" sz="2800" b="1"/>
                <a:t>in cash </a:t>
              </a:r>
            </a:p>
            <a:p>
              <a:pPr eaLnBrk="0" hangingPunct="0"/>
              <a:r>
                <a:rPr lang="en-US" altLang="en-US" sz="2800" b="1"/>
                <a:t>and</a:t>
              </a:r>
            </a:p>
            <a:p>
              <a:pPr eaLnBrk="0" hangingPunct="0"/>
              <a:r>
                <a:rPr lang="en-US" altLang="en-US" sz="2800" b="1"/>
                <a:t>recorded as liabilities</a:t>
              </a:r>
              <a:r>
                <a:rPr lang="en-US" altLang="en-US" sz="2400" b="1"/>
                <a:t> </a:t>
              </a:r>
            </a:p>
          </p:txBody>
        </p:sp>
      </p:grp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5410200" y="3581400"/>
            <a:ext cx="3578225" cy="2513013"/>
            <a:chOff x="3264" y="2256"/>
            <a:chExt cx="2254" cy="1583"/>
          </a:xfrm>
        </p:grpSpPr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4362" y="2256"/>
              <a:ext cx="0" cy="336"/>
            </a:xfrm>
            <a:prstGeom prst="line">
              <a:avLst/>
            </a:prstGeom>
            <a:noFill/>
            <a:ln w="635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264" y="2593"/>
              <a:ext cx="2254" cy="1246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Revenues earned</a:t>
              </a:r>
            </a:p>
            <a:p>
              <a:pPr eaLnBrk="0" hangingPunct="0"/>
              <a:r>
                <a:rPr lang="en-US" altLang="en-US" sz="2800" b="1"/>
                <a:t>but </a:t>
              </a:r>
              <a:r>
                <a:rPr lang="en-US" altLang="en-US" sz="2800" b="1" i="1"/>
                <a:t>not yet</a:t>
              </a:r>
              <a:r>
                <a:rPr lang="en-US" altLang="en-US" sz="2800" b="1"/>
                <a:t> </a:t>
              </a:r>
            </a:p>
            <a:p>
              <a:pPr eaLnBrk="0" hangingPunct="0"/>
              <a:r>
                <a:rPr lang="en-US" altLang="en-US" sz="2800" b="1"/>
                <a:t>recorded</a:t>
              </a:r>
            </a:p>
            <a:p>
              <a:pPr eaLnBrk="0" hangingPunct="0"/>
              <a:r>
                <a:rPr lang="en-US" altLang="en-US" sz="2800" b="1"/>
                <a:t>in  books </a:t>
              </a:r>
            </a:p>
          </p:txBody>
        </p:sp>
      </p:grpSp>
      <p:sp>
        <p:nvSpPr>
          <p:cNvPr id="30738" name="Rectangle 18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Adjusting Entries: Recognizing Revenue</a:t>
            </a:r>
          </a:p>
        </p:txBody>
      </p:sp>
    </p:spTree>
    <p:extLst>
      <p:ext uri="{BB962C8B-B14F-4D97-AF65-F5344CB8AC3E}">
        <p14:creationId xmlns:p14="http://schemas.microsoft.com/office/powerpoint/2010/main" val="13079531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1905000"/>
            <a:ext cx="8382000" cy="44958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altLang="en-US" sz="2400">
              <a:latin typeface="Times New Roman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914400" y="1828800"/>
            <a:ext cx="8077200" cy="1903413"/>
            <a:chOff x="529" y="1152"/>
            <a:chExt cx="4654" cy="1055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1500" y="1152"/>
              <a:ext cx="2865" cy="325"/>
              <a:chOff x="1500" y="1152"/>
              <a:chExt cx="2865" cy="325"/>
            </a:xfrm>
          </p:grpSpPr>
          <p:sp>
            <p:nvSpPr>
              <p:cNvPr id="32772" name="Line 4"/>
              <p:cNvSpPr>
                <a:spLocks noChangeShapeType="1"/>
              </p:cNvSpPr>
              <p:nvPr/>
            </p:nvSpPr>
            <p:spPr bwMode="auto">
              <a:xfrm>
                <a:off x="1500" y="1152"/>
                <a:ext cx="2865" cy="0"/>
              </a:xfrm>
              <a:prstGeom prst="line">
                <a:avLst/>
              </a:prstGeom>
              <a:noFill/>
              <a:ln w="635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3" name="Line 5"/>
              <p:cNvSpPr>
                <a:spLocks noChangeShapeType="1"/>
              </p:cNvSpPr>
              <p:nvPr/>
            </p:nvSpPr>
            <p:spPr bwMode="auto">
              <a:xfrm>
                <a:off x="1500" y="1152"/>
                <a:ext cx="0" cy="325"/>
              </a:xfrm>
              <a:prstGeom prst="line">
                <a:avLst/>
              </a:prstGeom>
              <a:noFill/>
              <a:ln w="635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4" name="Line 6"/>
              <p:cNvSpPr>
                <a:spLocks noChangeShapeType="1"/>
              </p:cNvSpPr>
              <p:nvPr/>
            </p:nvSpPr>
            <p:spPr bwMode="auto">
              <a:xfrm>
                <a:off x="4365" y="1152"/>
                <a:ext cx="0" cy="325"/>
              </a:xfrm>
              <a:prstGeom prst="line">
                <a:avLst/>
              </a:prstGeom>
              <a:noFill/>
              <a:ln w="63500">
                <a:solidFill>
                  <a:srgbClr val="66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529" y="1478"/>
              <a:ext cx="1942" cy="729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Adjusting</a:t>
              </a:r>
            </a:p>
            <a:p>
              <a:pPr eaLnBrk="0" hangingPunct="0"/>
              <a:r>
                <a:rPr lang="en-US" altLang="en-US" sz="2800" b="1"/>
                <a:t>Prepayments for</a:t>
              </a:r>
            </a:p>
            <a:p>
              <a:pPr eaLnBrk="0" hangingPunct="0"/>
              <a:r>
                <a:rPr lang="en-US" altLang="en-US" sz="2800" b="1"/>
                <a:t>Expenses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97" y="1478"/>
              <a:ext cx="1686" cy="729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Recording </a:t>
              </a:r>
            </a:p>
            <a:p>
              <a:pPr eaLnBrk="0" hangingPunct="0"/>
              <a:r>
                <a:rPr lang="en-US" altLang="en-US" sz="2800" b="1"/>
                <a:t>Accrued Expense</a:t>
              </a:r>
              <a:endParaRPr lang="en-US" altLang="en-US" sz="2400" b="1"/>
            </a:p>
          </p:txBody>
        </p:sp>
      </p:grp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1144588" y="3810000"/>
            <a:ext cx="3427412" cy="2971800"/>
            <a:chOff x="529" y="2256"/>
            <a:chExt cx="1870" cy="1583"/>
          </a:xfrm>
        </p:grpSpPr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1440" y="2256"/>
              <a:ext cx="0" cy="336"/>
            </a:xfrm>
            <a:prstGeom prst="line">
              <a:avLst/>
            </a:prstGeom>
            <a:noFill/>
            <a:ln w="635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529" y="2593"/>
              <a:ext cx="1870" cy="1246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Prepayments made</a:t>
              </a:r>
            </a:p>
            <a:p>
              <a:pPr eaLnBrk="0" hangingPunct="0"/>
              <a:r>
                <a:rPr lang="en-US" altLang="en-US" sz="2800" b="1"/>
                <a:t>in cash </a:t>
              </a:r>
            </a:p>
            <a:p>
              <a:pPr eaLnBrk="0" hangingPunct="0"/>
              <a:r>
                <a:rPr lang="en-US" altLang="en-US" sz="2800" b="1"/>
                <a:t>and</a:t>
              </a:r>
            </a:p>
            <a:p>
              <a:pPr eaLnBrk="0" hangingPunct="0"/>
              <a:r>
                <a:rPr lang="en-US" altLang="en-US" sz="2800" b="1"/>
                <a:t>recorded as assets</a:t>
              </a:r>
              <a:r>
                <a:rPr lang="en-US" altLang="en-US" sz="2400" b="1"/>
                <a:t> </a:t>
              </a:r>
            </a:p>
          </p:txBody>
        </p:sp>
      </p:grp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5411788" y="3810000"/>
            <a:ext cx="3121025" cy="2513013"/>
            <a:chOff x="3217" y="2256"/>
            <a:chExt cx="1966" cy="1583"/>
          </a:xfrm>
        </p:grpSpPr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4175" y="2256"/>
              <a:ext cx="0" cy="336"/>
            </a:xfrm>
            <a:prstGeom prst="line">
              <a:avLst/>
            </a:prstGeom>
            <a:noFill/>
            <a:ln w="63500">
              <a:solidFill>
                <a:srgbClr val="660066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3217" y="2593"/>
              <a:ext cx="1966" cy="1246"/>
            </a:xfrm>
            <a:prstGeom prst="rect">
              <a:avLst/>
            </a:prstGeom>
            <a:solidFill>
              <a:srgbClr val="9BC68C"/>
            </a:solidFill>
            <a:ln w="635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en-US" sz="2800" b="1"/>
                <a:t>Expense incurred</a:t>
              </a:r>
            </a:p>
            <a:p>
              <a:pPr eaLnBrk="0" hangingPunct="0"/>
              <a:r>
                <a:rPr lang="en-US" altLang="en-US" sz="2800" b="1"/>
                <a:t>but not yet </a:t>
              </a:r>
            </a:p>
            <a:p>
              <a:pPr eaLnBrk="0" hangingPunct="0"/>
              <a:r>
                <a:rPr lang="en-US" altLang="en-US" sz="2800" b="1"/>
                <a:t>recorded</a:t>
              </a:r>
            </a:p>
            <a:p>
              <a:pPr eaLnBrk="0" hangingPunct="0"/>
              <a:r>
                <a:rPr lang="en-US" altLang="en-US" sz="2800" b="1"/>
                <a:t>in  books</a:t>
              </a:r>
              <a:r>
                <a:rPr lang="en-US" altLang="en-US" sz="2400" b="1"/>
                <a:t> </a:t>
              </a:r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Adjusting Entries: Matching Expenses</a:t>
            </a:r>
          </a:p>
        </p:txBody>
      </p:sp>
    </p:spTree>
    <p:extLst>
      <p:ext uri="{BB962C8B-B14F-4D97-AF65-F5344CB8AC3E}">
        <p14:creationId xmlns:p14="http://schemas.microsoft.com/office/powerpoint/2010/main" val="1842833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  <a:noFill/>
          <a:ln/>
        </p:spPr>
        <p:txBody>
          <a:bodyPr/>
          <a:lstStyle/>
          <a:p>
            <a:r>
              <a:rPr lang="en-US" altLang="en-US" sz="2800">
                <a:latin typeface="Trebuchet MS" pitchFamily="34" charset="0"/>
              </a:rPr>
              <a:t>Closing entries are made to close all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nominal </a:t>
            </a:r>
            <a:r>
              <a:rPr lang="en-US" altLang="en-US" sz="2800">
                <a:latin typeface="Trebuchet MS" pitchFamily="34" charset="0"/>
              </a:rPr>
              <a:t>accounts (revenue and expense accounts) for the year.</a:t>
            </a:r>
          </a:p>
          <a:p>
            <a:pPr>
              <a:buClr>
                <a:schemeClr val="tx1"/>
              </a:buClr>
            </a:pP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Real (or Permanent) accounts</a:t>
            </a:r>
            <a:r>
              <a:rPr lang="en-US" altLang="en-US" sz="2800">
                <a:latin typeface="Trebuchet MS" pitchFamily="34" charset="0"/>
              </a:rPr>
              <a:t> (balance sheet accounts) are not closed.</a:t>
            </a:r>
          </a:p>
          <a:p>
            <a:r>
              <a:rPr lang="en-US" altLang="en-US" sz="2800">
                <a:latin typeface="Trebuchet MS" pitchFamily="34" charset="0"/>
              </a:rPr>
              <a:t>Dividend account is closed to Retained Earnings account.</a:t>
            </a:r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Closing Journal Entries</a:t>
            </a:r>
          </a:p>
        </p:txBody>
      </p:sp>
    </p:spTree>
    <p:extLst>
      <p:ext uri="{BB962C8B-B14F-4D97-AF65-F5344CB8AC3E}">
        <p14:creationId xmlns:p14="http://schemas.microsoft.com/office/powerpoint/2010/main" val="2085061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2849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Mahasiswa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memahami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menjelaskan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sistem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informasi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7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19050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2132013" y="4316413"/>
            <a:ext cx="687387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751013" y="3921125"/>
            <a:ext cx="1587" cy="1108075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14400" y="3527425"/>
            <a:ext cx="1674813" cy="392113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Dividends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V="1">
            <a:off x="2819400" y="2971800"/>
            <a:ext cx="0" cy="1344613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819400" y="2971800"/>
            <a:ext cx="7620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2209800" y="4318000"/>
            <a:ext cx="531813" cy="550863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400"/>
              <a:t>4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>
            <a:off x="4343400" y="2971800"/>
            <a:ext cx="37338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962400" y="2524125"/>
            <a:ext cx="1588" cy="109855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25788" y="2133600"/>
            <a:ext cx="1673225" cy="388938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Ret. Earnings</a:t>
            </a: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>
            <a:off x="6629400" y="5884863"/>
            <a:ext cx="8382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7772400" y="5513388"/>
            <a:ext cx="1588" cy="1039812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935788" y="5143500"/>
            <a:ext cx="1673225" cy="368300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Revenue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V="1">
            <a:off x="6629400" y="4548188"/>
            <a:ext cx="0" cy="1336675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6783388" y="5886450"/>
            <a:ext cx="530225" cy="5175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5105400" y="5884863"/>
            <a:ext cx="7620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648200" y="5513388"/>
            <a:ext cx="1588" cy="1039812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6248400" y="4029075"/>
            <a:ext cx="1588" cy="1039813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106988" y="3733800"/>
            <a:ext cx="2206625" cy="293688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Income Summary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811588" y="5070475"/>
            <a:ext cx="1673225" cy="441325"/>
          </a:xfrm>
          <a:prstGeom prst="rect">
            <a:avLst/>
          </a:prstGeom>
          <a:solidFill>
            <a:srgbClr val="9BC68C"/>
          </a:solidFill>
          <a:ln w="254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Expense</a:t>
            </a: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V="1">
            <a:off x="5867400" y="4548188"/>
            <a:ext cx="0" cy="1336675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5259388" y="5886450"/>
            <a:ext cx="530225" cy="517525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Scheme of Closing Entries</a:t>
            </a:r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>
            <a:off x="8077200" y="2971800"/>
            <a:ext cx="0" cy="14478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 flipH="1">
            <a:off x="7239000" y="4419600"/>
            <a:ext cx="838200" cy="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6781800" y="4191000"/>
            <a:ext cx="530225" cy="546100"/>
          </a:xfrm>
          <a:prstGeom prst="ellipse">
            <a:avLst/>
          </a:prstGeom>
          <a:solidFill>
            <a:srgbClr val="9BC68C"/>
          </a:solidFill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b="1"/>
              <a:t>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137151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  <a:noFill/>
          <a:ln/>
        </p:spPr>
        <p:txBody>
          <a:bodyPr/>
          <a:lstStyle/>
          <a:p>
            <a:r>
              <a:rPr lang="en-US" altLang="en-US" sz="2800">
                <a:latin typeface="Trebuchet MS" pitchFamily="34" charset="0"/>
              </a:rPr>
              <a:t>In a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periodic inventory system</a:t>
            </a:r>
            <a:r>
              <a:rPr lang="en-US" altLang="en-US" sz="2800">
                <a:latin typeface="Trebuchet MS" pitchFamily="34" charset="0"/>
              </a:rPr>
              <a:t>, closing entries are made to record cost of goods sold and ending inventory.</a:t>
            </a:r>
          </a:p>
          <a:p>
            <a:r>
              <a:rPr lang="en-US" altLang="en-US" sz="2800">
                <a:latin typeface="Trebuchet MS" pitchFamily="34" charset="0"/>
              </a:rPr>
              <a:t>In a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perpetual inventory system</a:t>
            </a:r>
            <a:r>
              <a:rPr lang="en-US" altLang="en-US" sz="2800">
                <a:latin typeface="Trebuchet MS" pitchFamily="34" charset="0"/>
              </a:rPr>
              <a:t>, such entries are not required.</a:t>
            </a:r>
            <a:endParaRPr lang="en-US" altLang="en-US">
              <a:latin typeface="Trebuchet MS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Closing Entries: Periodic Inventory System</a:t>
            </a:r>
          </a:p>
        </p:txBody>
      </p:sp>
    </p:spTree>
    <p:extLst>
      <p:ext uri="{BB962C8B-B14F-4D97-AF65-F5344CB8AC3E}">
        <p14:creationId xmlns:p14="http://schemas.microsoft.com/office/powerpoint/2010/main" val="3865491937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A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worksheet</a:t>
            </a:r>
            <a:r>
              <a:rPr lang="en-US" altLang="en-US" sz="280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en-US" altLang="en-US" sz="2800">
                <a:latin typeface="Trebuchet MS" pitchFamily="34" charset="0"/>
              </a:rPr>
              <a:t>is a multiple column form that may be used in the adjustment process and in preparing financial statements.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The use of a worksheet is optional and not a permanent accounting record. 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The worksheet does not replace the financial statements.</a:t>
            </a:r>
            <a:endParaRPr lang="en-US" altLang="en-US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latin typeface="Trebuchet MS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Using a Worksheet</a:t>
            </a:r>
          </a:p>
        </p:txBody>
      </p:sp>
    </p:spTree>
    <p:extLst>
      <p:ext uri="{BB962C8B-B14F-4D97-AF65-F5344CB8AC3E}">
        <p14:creationId xmlns:p14="http://schemas.microsoft.com/office/powerpoint/2010/main" val="4027045392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>
                <a:latin typeface="Trebuchet MS" pitchFamily="34" charset="0"/>
              </a:rPr>
              <a:t>Prepare a trial balance on the worksheet.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>
                <a:latin typeface="Trebuchet MS" pitchFamily="34" charset="0"/>
              </a:rPr>
              <a:t>Enter the adjustments in the adjustments column.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>
                <a:latin typeface="Trebuchet MS" pitchFamily="34" charset="0"/>
              </a:rPr>
              <a:t>Enter adjusted balances in the adjusted trial balance columns.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>
                <a:latin typeface="Trebuchet MS" pitchFamily="34" charset="0"/>
              </a:rPr>
              <a:t>Extend adjusted trial balance amounts to appropriate financial statement columns.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>
                <a:latin typeface="Trebuchet MS" pitchFamily="34" charset="0"/>
              </a:rPr>
              <a:t>Total the statement columns, compute net income (loss), and complete the worksheet.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endParaRPr lang="en-US" altLang="en-US" sz="2800">
              <a:latin typeface="Trebuchet MS" pitchFamily="34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3716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Steps in Preparing a Worksheet</a:t>
            </a:r>
          </a:p>
        </p:txBody>
      </p:sp>
    </p:spTree>
    <p:extLst>
      <p:ext uri="{BB962C8B-B14F-4D97-AF65-F5344CB8AC3E}">
        <p14:creationId xmlns:p14="http://schemas.microsoft.com/office/powerpoint/2010/main" val="1314287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/>
        </p:nvSpPr>
        <p:spPr>
          <a:xfrm>
            <a:off x="457200" y="5715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75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38200" y="1219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0813" cy="12954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Chapter 3: The Accounting Information Systems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04900" y="1295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800"/>
              <a:t>Intermediate Accounting, 11th ed.</a:t>
            </a:r>
          </a:p>
          <a:p>
            <a:pPr eaLnBrk="0" hangingPunct="0"/>
            <a:r>
              <a:rPr lang="en-US" altLang="en-US" sz="2800"/>
              <a:t>Kieso, Weygandt, and Warfield</a:t>
            </a:r>
            <a:endParaRPr lang="en-US" altLang="en-US" sz="2800" b="1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09700" y="44196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2400"/>
              <a:t>Prepared by </a:t>
            </a:r>
          </a:p>
          <a:p>
            <a:pPr eaLnBrk="0" hangingPunct="0"/>
            <a:r>
              <a:rPr lang="en-US" altLang="en-US" sz="2400"/>
              <a:t>Jep Robertson</a:t>
            </a:r>
          </a:p>
          <a:p>
            <a:pPr eaLnBrk="0" hangingPunct="0"/>
            <a:r>
              <a:rPr lang="en-US" altLang="en-US" sz="2400"/>
              <a:t>New Mexico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392823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utoUpdateAnimBg="0"/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2895600"/>
          </a:xfrm>
          <a:noFill/>
          <a:ln/>
        </p:spPr>
        <p:txBody>
          <a:bodyPr>
            <a:normAutofit lnSpcReduction="10000"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latin typeface="Trebuchet MS" pitchFamily="34" charset="0"/>
              </a:rPr>
              <a:t>Understand basic accounting terminology.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latin typeface="Trebuchet MS" pitchFamily="34" charset="0"/>
              </a:rPr>
              <a:t>Explain double entry rules.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latin typeface="Trebuchet MS" pitchFamily="34" charset="0"/>
              </a:rPr>
              <a:t>Identify steps in the accounting cycle.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latin typeface="Trebuchet MS" pitchFamily="34" charset="0"/>
              </a:rPr>
              <a:t>Record transactions in journals, post to ledger accounts, and prepare a trial balance.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20574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800" i="1"/>
              <a:t>After studying this chapter, you should be able to:</a:t>
            </a:r>
            <a:endParaRPr lang="en-US" altLang="en-US" sz="3200" i="1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38200" y="381000"/>
            <a:ext cx="7770813" cy="1295400"/>
          </a:xfrm>
          <a:prstGeom prst="rect">
            <a:avLst/>
          </a:prstGeom>
          <a:solidFill>
            <a:srgbClr val="9BC68C"/>
          </a:solidFill>
          <a:ln w="6350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Chapter 3: The Accounting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42691301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24800" cy="3352800"/>
          </a:xfrm>
          <a:noFill/>
          <a:ln/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 startAt="5"/>
            </a:pPr>
            <a:r>
              <a:rPr lang="en-US" altLang="en-US">
                <a:latin typeface="Trebuchet MS" pitchFamily="34" charset="0"/>
              </a:rPr>
              <a:t>Explain the reasons for preparing adjusting entries.</a:t>
            </a:r>
          </a:p>
          <a:p>
            <a:pPr marL="609600" indent="-609600">
              <a:buClr>
                <a:schemeClr val="tx1"/>
              </a:buClr>
              <a:buFontTx/>
              <a:buAutoNum type="arabicPeriod" startAt="5"/>
            </a:pPr>
            <a:r>
              <a:rPr lang="en-US" altLang="en-US">
                <a:latin typeface="Trebuchet MS" pitchFamily="34" charset="0"/>
              </a:rPr>
              <a:t>Prepare closing entries.</a:t>
            </a:r>
          </a:p>
          <a:p>
            <a:pPr marL="609600" indent="-609600">
              <a:buClr>
                <a:schemeClr val="tx1"/>
              </a:buClr>
              <a:buFontTx/>
              <a:buAutoNum type="arabicPeriod" startAt="5"/>
            </a:pPr>
            <a:r>
              <a:rPr lang="en-US" altLang="en-US">
                <a:latin typeface="Trebuchet MS" pitchFamily="34" charset="0"/>
              </a:rPr>
              <a:t>Explain how inventory accounts are adjusted at year-end.</a:t>
            </a:r>
          </a:p>
          <a:p>
            <a:pPr marL="609600" indent="-609600">
              <a:buClr>
                <a:schemeClr val="tx1"/>
              </a:buClr>
              <a:buFontTx/>
              <a:buAutoNum type="arabicPeriod" startAt="5"/>
            </a:pPr>
            <a:r>
              <a:rPr lang="en-US" altLang="en-US">
                <a:latin typeface="Trebuchet MS" pitchFamily="34" charset="0"/>
              </a:rPr>
              <a:t>Prepare a 10-column work sheet.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15240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Chapter 3: The Accounting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2609171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495800"/>
          </a:xfrm>
          <a:noFill/>
          <a:ln/>
        </p:spPr>
        <p:txBody>
          <a:bodyPr/>
          <a:lstStyle/>
          <a:p>
            <a:r>
              <a:rPr lang="en-US" altLang="en-US">
                <a:latin typeface="Trebuchet MS" pitchFamily="34" charset="0"/>
              </a:rPr>
              <a:t>Accounting data is represented by the following relationship among the assets, liabilities and owners’ equity of a business:  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Assets = Liabilities + Owners’ Equity</a:t>
            </a:r>
            <a:endParaRPr lang="en-US" altLang="en-US" sz="2800">
              <a:solidFill>
                <a:srgbClr val="CC3300"/>
              </a:solidFill>
              <a:latin typeface="Trebuchet MS" pitchFamily="34" charset="0"/>
            </a:endParaRPr>
          </a:p>
          <a:p>
            <a:r>
              <a:rPr lang="en-US" altLang="en-US">
                <a:latin typeface="Trebuchet MS" pitchFamily="34" charset="0"/>
              </a:rPr>
              <a:t>The equation must be in balance after </a:t>
            </a:r>
            <a:r>
              <a:rPr lang="en-US" altLang="en-US" i="1">
                <a:latin typeface="Trebuchet MS" pitchFamily="34" charset="0"/>
              </a:rPr>
              <a:t>every</a:t>
            </a:r>
            <a:r>
              <a:rPr lang="en-US" altLang="en-US">
                <a:latin typeface="Trebuchet MS" pitchFamily="34" charset="0"/>
              </a:rPr>
              <a:t> recorded transaction in the system.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15240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Basic Accounting Equation</a:t>
            </a:r>
          </a:p>
        </p:txBody>
      </p:sp>
    </p:spTree>
    <p:extLst>
      <p:ext uri="{BB962C8B-B14F-4D97-AF65-F5344CB8AC3E}">
        <p14:creationId xmlns:p14="http://schemas.microsoft.com/office/powerpoint/2010/main" val="4967847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Accounting information is based on the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double entry system</a:t>
            </a:r>
            <a:r>
              <a:rPr lang="en-US" altLang="en-US" sz="2800" i="1"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An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account</a:t>
            </a:r>
            <a:r>
              <a:rPr lang="en-US" altLang="en-US" sz="2800">
                <a:solidFill>
                  <a:srgbClr val="CC3300"/>
                </a:solidFill>
                <a:latin typeface="Trebuchet MS" pitchFamily="34" charset="0"/>
              </a:rPr>
              <a:t> </a:t>
            </a:r>
            <a:r>
              <a:rPr lang="en-US" altLang="en-US" sz="2800">
                <a:latin typeface="Trebuchet MS" pitchFamily="34" charset="0"/>
              </a:rPr>
              <a:t>is an arrangement of transactions affecting a given asset, liability or other element.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Under this system, the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two-sided effect</a:t>
            </a:r>
            <a:r>
              <a:rPr lang="en-US" altLang="en-US" sz="2800">
                <a:latin typeface="Trebuchet MS" pitchFamily="34" charset="0"/>
              </a:rPr>
              <a:t> of a transaction is recorded in the appropriate accounts.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Trebuchet MS" pitchFamily="34" charset="0"/>
              </a:rPr>
              <a:t>The recording is done by means of a </a:t>
            </a:r>
            <a:r>
              <a:rPr lang="en-US" altLang="en-US" sz="2800">
                <a:solidFill>
                  <a:srgbClr val="FF3300"/>
                </a:solidFill>
                <a:latin typeface="Trebuchet MS" pitchFamily="34" charset="0"/>
              </a:rPr>
              <a:t>“debit-credit” convention</a:t>
            </a:r>
            <a:r>
              <a:rPr lang="en-US" altLang="en-US" sz="2800">
                <a:latin typeface="Trebuchet MS" pitchFamily="34" charset="0"/>
              </a:rPr>
              <a:t> (set of rules) applying to all accounts.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15240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Double Entry System</a:t>
            </a:r>
          </a:p>
        </p:txBody>
      </p:sp>
    </p:spTree>
    <p:extLst>
      <p:ext uri="{BB962C8B-B14F-4D97-AF65-F5344CB8AC3E}">
        <p14:creationId xmlns:p14="http://schemas.microsoft.com/office/powerpoint/2010/main" val="42778637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8288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3200"/>
              <a:t>The system records the </a:t>
            </a:r>
            <a:r>
              <a:rPr lang="en-US" altLang="en-US" sz="3200">
                <a:solidFill>
                  <a:srgbClr val="FF3300"/>
                </a:solidFill>
              </a:rPr>
              <a:t>two-sided </a:t>
            </a:r>
          </a:p>
          <a:p>
            <a:pPr eaLnBrk="0" hangingPunct="0"/>
            <a:r>
              <a:rPr lang="en-US" altLang="en-US" sz="3200">
                <a:solidFill>
                  <a:srgbClr val="FF3300"/>
                </a:solidFill>
              </a:rPr>
              <a:t>effect</a:t>
            </a:r>
            <a:r>
              <a:rPr lang="en-US" altLang="en-US" sz="3200"/>
              <a:t> of transactions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762000" y="3041650"/>
            <a:ext cx="8305800" cy="3060700"/>
            <a:chOff x="140" y="1916"/>
            <a:chExt cx="5480" cy="1928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140" y="1916"/>
              <a:ext cx="5480" cy="1928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/>
            <a:lstStyle/>
            <a:p>
              <a:pPr algn="l" eaLnBrk="0" hangingPunct="0"/>
              <a:r>
                <a:rPr lang="en-US" altLang="en-US" sz="2800"/>
                <a:t>        Transaction	              Two-sided effect</a:t>
              </a:r>
            </a:p>
            <a:p>
              <a:pPr algn="l" eaLnBrk="0" hangingPunct="0"/>
              <a:endParaRPr lang="en-US" altLang="en-US" sz="2400"/>
            </a:p>
            <a:p>
              <a:pPr algn="l" eaLnBrk="0" hangingPunct="0"/>
              <a:r>
                <a:rPr lang="en-US" altLang="en-US" sz="2400"/>
                <a:t>Bought furniture for cash  	          Decrease in </a:t>
              </a:r>
              <a:r>
                <a:rPr lang="en-US" altLang="en-US" sz="2400" i="1"/>
                <a:t>one</a:t>
              </a:r>
              <a:r>
                <a:rPr lang="en-US" altLang="en-US" sz="2400"/>
                <a:t> asset</a:t>
              </a:r>
            </a:p>
            <a:p>
              <a:pPr algn="l" eaLnBrk="0" hangingPunct="0"/>
              <a:r>
                <a:rPr lang="en-US" altLang="en-US" sz="2400"/>
                <a:t>				   	Increase in </a:t>
              </a:r>
              <a:r>
                <a:rPr lang="en-US" altLang="en-US" sz="2400" i="1"/>
                <a:t>another</a:t>
              </a:r>
              <a:r>
                <a:rPr lang="en-US" altLang="en-US" sz="2400"/>
                <a:t> asset</a:t>
              </a:r>
            </a:p>
            <a:p>
              <a:pPr algn="l" eaLnBrk="0" hangingPunct="0"/>
              <a:endParaRPr lang="en-US" altLang="en-US" sz="2400"/>
            </a:p>
            <a:p>
              <a:pPr algn="l" eaLnBrk="0" hangingPunct="0"/>
              <a:r>
                <a:rPr lang="en-US" altLang="en-US" sz="2400"/>
                <a:t>Took a loan in cash	   	          Increase in an asset</a:t>
              </a:r>
            </a:p>
            <a:p>
              <a:pPr algn="l" eaLnBrk="0" hangingPunct="0"/>
              <a:r>
                <a:rPr lang="en-US" altLang="en-US" sz="2400"/>
                <a:t>				   	Increase in a liability</a:t>
              </a:r>
              <a:endParaRPr lang="en-US" altLang="en-US" sz="2400" b="1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144" y="2256"/>
              <a:ext cx="5472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2716" y="1920"/>
              <a:ext cx="0" cy="192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15240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Double Entry System</a:t>
            </a:r>
          </a:p>
        </p:txBody>
      </p:sp>
    </p:spTree>
    <p:extLst>
      <p:ext uri="{BB962C8B-B14F-4D97-AF65-F5344CB8AC3E}">
        <p14:creationId xmlns:p14="http://schemas.microsoft.com/office/powerpoint/2010/main" val="318164336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2133600"/>
            <a:ext cx="8610600" cy="2362200"/>
          </a:xfrm>
          <a:prstGeom prst="rect">
            <a:avLst/>
          </a:prstGeom>
          <a:solidFill>
            <a:srgbClr val="66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en-US" sz="3000" b="1"/>
              <a:t>Note that the accounting equation equality is </a:t>
            </a:r>
          </a:p>
          <a:p>
            <a:pPr eaLnBrk="0" hangingPunct="0"/>
            <a:r>
              <a:rPr lang="en-US" altLang="en-US" sz="3000" b="1"/>
              <a:t>maintained after recording</a:t>
            </a:r>
          </a:p>
          <a:p>
            <a:pPr eaLnBrk="0" hangingPunct="0"/>
            <a:r>
              <a:rPr lang="en-US" altLang="en-US" sz="3000" b="1"/>
              <a:t>each transaction.</a:t>
            </a:r>
            <a:endParaRPr lang="en-US" altLang="en-US" sz="3200" b="1">
              <a:latin typeface="Book Antiqua" pitchFamily="18" charset="0"/>
            </a:endParaRP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225800" cy="17065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1524000"/>
          </a:xfrm>
          <a:solidFill>
            <a:srgbClr val="9BC68C"/>
          </a:solidFill>
          <a:ln w="63500" cap="flat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Double Entry System</a:t>
            </a:r>
          </a:p>
        </p:txBody>
      </p:sp>
    </p:spTree>
    <p:extLst>
      <p:ext uri="{BB962C8B-B14F-4D97-AF65-F5344CB8AC3E}">
        <p14:creationId xmlns:p14="http://schemas.microsoft.com/office/powerpoint/2010/main" val="1101985549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880</Words>
  <Application>Microsoft Office PowerPoint</Application>
  <PresentationFormat>On-screen Show (4:3)</PresentationFormat>
  <Paragraphs>222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Accounting Information Systems</vt:lpstr>
      <vt:lpstr>KEMAMPUAN AKHIR YANG DIHARAPKAN</vt:lpstr>
      <vt:lpstr>Chapter 3: The Accounting Information Systems</vt:lpstr>
      <vt:lpstr>PowerPoint Presentation</vt:lpstr>
      <vt:lpstr>Chapter 3: The Accounting Information Systems</vt:lpstr>
      <vt:lpstr>The Basic Accounting Equation</vt:lpstr>
      <vt:lpstr>The Double Entry System</vt:lpstr>
      <vt:lpstr>The Double Entry System</vt:lpstr>
      <vt:lpstr>The Double Entry System</vt:lpstr>
      <vt:lpstr>The Account and the Debit-Credit Convention</vt:lpstr>
      <vt:lpstr>Expanded Basic Equation and Debit/Credit Rules and Effects</vt:lpstr>
      <vt:lpstr>The Debit-Credit Convention</vt:lpstr>
      <vt:lpstr>Ownership (Equity) Structure</vt:lpstr>
      <vt:lpstr>The Accounting Cycle: Steps</vt:lpstr>
      <vt:lpstr>The Accounting Cycle: Steps</vt:lpstr>
      <vt:lpstr>Adjusting Journal Entries</vt:lpstr>
      <vt:lpstr>Adjusting Entries: Recognizing Revenue</vt:lpstr>
      <vt:lpstr>Adjusting Entries: Matching Expenses</vt:lpstr>
      <vt:lpstr>Closing Journal Entries</vt:lpstr>
      <vt:lpstr>Scheme of Closing Entries</vt:lpstr>
      <vt:lpstr>Closing Entries: Periodic Inventory System</vt:lpstr>
      <vt:lpstr>Using a Worksheet</vt:lpstr>
      <vt:lpstr>Steps in Preparing a Worksheet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25</cp:revision>
  <dcterms:created xsi:type="dcterms:W3CDTF">2017-09-09T11:34:57Z</dcterms:created>
  <dcterms:modified xsi:type="dcterms:W3CDTF">2017-09-18T07:17:37Z</dcterms:modified>
</cp:coreProperties>
</file>