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45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p:spPr>
        <p:txBody>
          <a:bodyPr/>
          <a:lstStyle/>
          <a:p>
            <a:endParaRPr lang="en-US" smtClean="0"/>
          </a:p>
        </p:txBody>
      </p:sp>
      <p:pic>
        <p:nvPicPr>
          <p:cNvPr id="104452" name="Picture 4"/>
          <p:cNvPicPr>
            <a:picLocks noChangeAspect="1" noChangeArrowheads="1"/>
          </p:cNvPicPr>
          <p:nvPr/>
        </p:nvPicPr>
        <p:blipFill>
          <a:blip r:embed="rId3"/>
          <a:srcRect/>
          <a:stretch>
            <a:fillRect/>
          </a:stretch>
        </p:blipFill>
        <p:spPr bwMode="auto">
          <a:xfrm>
            <a:off x="457200" y="4800600"/>
            <a:ext cx="6005513" cy="2287588"/>
          </a:xfrm>
          <a:prstGeom prst="rect">
            <a:avLst/>
          </a:prstGeom>
          <a:noFill/>
          <a:ln w="12700" cap="sq">
            <a:noFill/>
            <a:miter lim="800000"/>
            <a:headEnd type="none" w="sm" len="sm"/>
            <a:tailEnd type="none" w="sm" len="sm"/>
          </a:ln>
        </p:spPr>
      </p:pic>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p:spPr>
        <p:txBody>
          <a:bodyPr/>
          <a:lstStyle/>
          <a:p>
            <a:endParaRPr lang="en-US" smtClean="0"/>
          </a:p>
        </p:txBody>
      </p:sp>
      <p:pic>
        <p:nvPicPr>
          <p:cNvPr id="105476" name="Picture 4"/>
          <p:cNvPicPr>
            <a:picLocks noChangeAspect="1" noChangeArrowheads="1"/>
          </p:cNvPicPr>
          <p:nvPr/>
        </p:nvPicPr>
        <p:blipFill>
          <a:blip r:embed="rId3"/>
          <a:srcRect/>
          <a:stretch>
            <a:fillRect/>
          </a:stretch>
        </p:blipFill>
        <p:spPr bwMode="auto">
          <a:xfrm>
            <a:off x="457200" y="4800600"/>
            <a:ext cx="6005513" cy="2287588"/>
          </a:xfrm>
          <a:prstGeom prst="rect">
            <a:avLst/>
          </a:prstGeom>
          <a:noFill/>
          <a:ln w="12700" cap="sq">
            <a:noFill/>
            <a:miter lim="800000"/>
            <a:headEnd type="none" w="sm" len="sm"/>
            <a:tailEnd type="none" w="sm" len="sm"/>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4"/>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w="9525"/>
        </p:spPr>
        <p:txBody>
          <a:bodyPr/>
          <a:lstStyle/>
          <a:p>
            <a:endParaRPr lang="en-US" smtClean="0"/>
          </a:p>
        </p:txBody>
      </p:sp>
      <p:pic>
        <p:nvPicPr>
          <p:cNvPr id="106500" name="Picture 4"/>
          <p:cNvPicPr>
            <a:picLocks noChangeAspect="1" noChangeArrowheads="1"/>
          </p:cNvPicPr>
          <p:nvPr/>
        </p:nvPicPr>
        <p:blipFill>
          <a:blip r:embed="rId3"/>
          <a:srcRect/>
          <a:stretch>
            <a:fillRect/>
          </a:stretch>
        </p:blipFill>
        <p:spPr bwMode="auto">
          <a:xfrm>
            <a:off x="457200" y="4800600"/>
            <a:ext cx="6005513" cy="2287588"/>
          </a:xfrm>
          <a:prstGeom prst="rect">
            <a:avLst/>
          </a:prstGeom>
          <a:noFill/>
          <a:ln w="12700" cap="sq">
            <a:noFill/>
            <a:miter lim="800000"/>
            <a:headEnd type="none" w="sm" len="sm"/>
            <a:tailEnd type="none" w="sm" len="sm"/>
          </a:ln>
        </p:spPr>
      </p:pic>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p:spPr>
        <p:txBody>
          <a:bodyPr/>
          <a:lstStyle/>
          <a:p>
            <a:endParaRPr lang="en-US" smtClean="0"/>
          </a:p>
        </p:txBody>
      </p:sp>
      <p:pic>
        <p:nvPicPr>
          <p:cNvPr id="107524" name="Picture 4"/>
          <p:cNvPicPr>
            <a:picLocks noChangeAspect="1" noChangeArrowheads="1"/>
          </p:cNvPicPr>
          <p:nvPr/>
        </p:nvPicPr>
        <p:blipFill>
          <a:blip r:embed="rId3"/>
          <a:srcRect/>
          <a:stretch>
            <a:fillRect/>
          </a:stretch>
        </p:blipFill>
        <p:spPr bwMode="auto">
          <a:xfrm>
            <a:off x="457200" y="4800600"/>
            <a:ext cx="6005513" cy="2287588"/>
          </a:xfrm>
          <a:prstGeom prst="rect">
            <a:avLst/>
          </a:prstGeom>
          <a:noFill/>
          <a:ln w="12700" cap="sq">
            <a:noFill/>
            <a:miter lim="800000"/>
            <a:headEnd type="none" w="sm" len="sm"/>
            <a:tailEnd type="none" w="sm" len="sm"/>
          </a:ln>
        </p:spPr>
      </p:pic>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pic>
        <p:nvPicPr>
          <p:cNvPr id="108547" name="Picture 5"/>
          <p:cNvPicPr>
            <a:picLocks noChangeAspect="1" noChangeArrowheads="1"/>
          </p:cNvPicPr>
          <p:nvPr/>
        </p:nvPicPr>
        <p:blipFill>
          <a:blip r:embed="rId3"/>
          <a:srcRect/>
          <a:stretch>
            <a:fillRect/>
          </a:stretch>
        </p:blipFill>
        <p:spPr bwMode="auto">
          <a:xfrm>
            <a:off x="457200" y="4800600"/>
            <a:ext cx="6005513" cy="2287588"/>
          </a:xfrm>
          <a:prstGeom prst="rect">
            <a:avLst/>
          </a:prstGeom>
          <a:noFill/>
          <a:ln w="12700" cap="sq">
            <a:noFill/>
            <a:miter lim="800000"/>
            <a:headEnd type="none" w="sm" len="sm"/>
            <a:tailEnd type="none" w="sm" len="sm"/>
          </a:ln>
        </p:spPr>
      </p:pic>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2525" y="692150"/>
            <a:ext cx="4556125" cy="3416300"/>
          </a:xfrm>
          <a:ln/>
        </p:spPr>
      </p:sp>
      <p:sp>
        <p:nvSpPr>
          <p:cNvPr id="79875" name="Rectangle 4"/>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pic>
        <p:nvPicPr>
          <p:cNvPr id="122883" name="Picture 5"/>
          <p:cNvPicPr>
            <a:picLocks noChangeAspect="1" noChangeArrowheads="1"/>
          </p:cNvPicPr>
          <p:nvPr/>
        </p:nvPicPr>
        <p:blipFill>
          <a:blip r:embed="rId3"/>
          <a:srcRect/>
          <a:stretch>
            <a:fillRect/>
          </a:stretch>
        </p:blipFill>
        <p:spPr bwMode="auto">
          <a:xfrm>
            <a:off x="1143000" y="4724400"/>
            <a:ext cx="4556125" cy="3416300"/>
          </a:xfrm>
          <a:prstGeom prst="rect">
            <a:avLst/>
          </a:prstGeom>
          <a:noFill/>
          <a:ln w="12700">
            <a:solidFill>
              <a:schemeClr val="tx1"/>
            </a:solidFill>
            <a:miter lim="800000"/>
            <a:headEnd/>
            <a:tailEnd/>
          </a:ln>
        </p:spPr>
      </p:pic>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xfrm>
            <a:off x="914400" y="4343400"/>
            <a:ext cx="5029200" cy="4114800"/>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a:xfrm>
            <a:off x="914400" y="4343400"/>
            <a:ext cx="5029200" cy="4114800"/>
          </a:xfrm>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4"/>
          <p:cNvSpPr>
            <a:spLocks noGrp="1" noChangeArrowheads="1"/>
          </p:cNvSpPr>
          <p:nvPr>
            <p:ph type="body" idx="1"/>
          </p:nvPr>
        </p:nvSpPr>
        <p:spPr>
          <a:noFill/>
          <a:ln w="9525"/>
        </p:spPr>
        <p:txBody>
          <a:bodyPr/>
          <a:lstStyle/>
          <a:p>
            <a:endParaRPr lang="en-US" smtClean="0"/>
          </a:p>
        </p:txBody>
      </p:sp>
      <p:pic>
        <p:nvPicPr>
          <p:cNvPr id="134148" name="Picture 5"/>
          <p:cNvPicPr>
            <a:picLocks noChangeAspect="1" noChangeArrowheads="1"/>
          </p:cNvPicPr>
          <p:nvPr/>
        </p:nvPicPr>
        <p:blipFill>
          <a:blip r:embed="rId3"/>
          <a:srcRect/>
          <a:stretch>
            <a:fillRect/>
          </a:stretch>
        </p:blipFill>
        <p:spPr bwMode="auto">
          <a:xfrm>
            <a:off x="1219200" y="4800600"/>
            <a:ext cx="4556125" cy="3416300"/>
          </a:xfrm>
          <a:prstGeom prst="rect">
            <a:avLst/>
          </a:prstGeom>
          <a:noFill/>
          <a:ln w="12700">
            <a:solidFill>
              <a:schemeClr val="tx1"/>
            </a:solidFill>
            <a:miter lim="800000"/>
            <a:headEnd/>
            <a:tailEnd/>
          </a:ln>
        </p:spPr>
      </p:pic>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w="9525"/>
        </p:spPr>
        <p:txBody>
          <a:bodyPr/>
          <a:lstStyle/>
          <a:p>
            <a:endParaRPr lang="en-US" smtClean="0"/>
          </a:p>
        </p:txBody>
      </p:sp>
      <p:pic>
        <p:nvPicPr>
          <p:cNvPr id="138244" name="Picture 4"/>
          <p:cNvPicPr>
            <a:picLocks noChangeAspect="1" noChangeArrowheads="1"/>
          </p:cNvPicPr>
          <p:nvPr/>
        </p:nvPicPr>
        <p:blipFill>
          <a:blip r:embed="rId3"/>
          <a:srcRect/>
          <a:stretch>
            <a:fillRect/>
          </a:stretch>
        </p:blipFill>
        <p:spPr bwMode="auto">
          <a:xfrm>
            <a:off x="1219200" y="5029200"/>
            <a:ext cx="4556125" cy="3416300"/>
          </a:xfrm>
          <a:prstGeom prst="rect">
            <a:avLst/>
          </a:prstGeom>
          <a:noFill/>
          <a:ln w="12700">
            <a:solidFill>
              <a:schemeClr val="tx1"/>
            </a:solidFill>
            <a:miter lim="800000"/>
            <a:headEnd/>
            <a:tailEnd/>
          </a:ln>
        </p:spPr>
      </p:pic>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2525" y="692150"/>
            <a:ext cx="4554538" cy="3416300"/>
          </a:xfrm>
          <a:ln/>
        </p:spPr>
      </p:sp>
      <p:sp>
        <p:nvSpPr>
          <p:cNvPr id="1464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xfrm>
            <a:off x="1150938" y="692150"/>
            <a:ext cx="4556125" cy="3416300"/>
          </a:xfrm>
          <a:ln/>
        </p:spPr>
      </p:sp>
      <p:sp>
        <p:nvSpPr>
          <p:cNvPr id="82947" name="Rectangle 102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2525" y="692150"/>
            <a:ext cx="4554538" cy="3416300"/>
          </a:xfrm>
          <a:ln/>
        </p:spPr>
      </p:sp>
      <p:sp>
        <p:nvSpPr>
          <p:cNvPr id="1474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2525" y="692150"/>
            <a:ext cx="4554538" cy="3416300"/>
          </a:xfrm>
          <a:ln/>
        </p:spPr>
      </p:sp>
      <p:sp>
        <p:nvSpPr>
          <p:cNvPr id="148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2525" y="692150"/>
            <a:ext cx="4554538" cy="3416300"/>
          </a:xfrm>
          <a:ln/>
        </p:spPr>
      </p:sp>
      <p:sp>
        <p:nvSpPr>
          <p:cNvPr id="149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4588" y="687388"/>
            <a:ext cx="4568825" cy="3425825"/>
          </a:xfrm>
          <a:ln cap="flat"/>
        </p:spPr>
      </p:sp>
      <p:sp>
        <p:nvSpPr>
          <p:cNvPr id="150531" name="Rectangle 3"/>
          <p:cNvSpPr>
            <a:spLocks noGrp="1" noChangeArrowheads="1"/>
          </p:cNvSpPr>
          <p:nvPr>
            <p:ph type="body" idx="1"/>
          </p:nvPr>
        </p:nvSpPr>
        <p:spPr>
          <a:xfrm>
            <a:off x="914400" y="4343400"/>
            <a:ext cx="5029200" cy="4114800"/>
          </a:xfrm>
          <a:noFill/>
          <a:ln w="9525"/>
        </p:spPr>
        <p:txBody>
          <a:bodyPr lIns="92075" tIns="46038" rIns="92075" bIns="46038"/>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Microsoft_Excel_97-2003_Worksheet2.xls"/></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NUL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defRPr/>
            </a:pPr>
            <a:r>
              <a:rPr lang="en-US" sz="4000" b="1" dirty="0">
                <a:effectLst>
                  <a:outerShdw blurRad="38100" dist="38100" dir="2700000" algn="tl">
                    <a:srgbClr val="000000"/>
                  </a:outerShdw>
                </a:effectLst>
                <a:latin typeface="Arial" charset="0"/>
              </a:rPr>
              <a:t>INCOME STATEMENT AND RELATED INFORMATION</a:t>
            </a:r>
            <a:endParaRPr lang="en-US" sz="40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12291" name="Text Box 3"/>
          <p:cNvSpPr txBox="1">
            <a:spLocks noChangeArrowheads="1"/>
          </p:cNvSpPr>
          <p:nvPr/>
        </p:nvSpPr>
        <p:spPr bwMode="auto">
          <a:xfrm>
            <a:off x="990600" y="64452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i="1">
                <a:solidFill>
                  <a:schemeClr val="bg2"/>
                </a:solidFill>
                <a:latin typeface="Arial" charset="0"/>
              </a:rPr>
              <a:t>LO 2  Understand the content and format of the income statement.</a:t>
            </a:r>
          </a:p>
        </p:txBody>
      </p:sp>
      <p:sp>
        <p:nvSpPr>
          <p:cNvPr id="529413" name="Rectangle 5"/>
          <p:cNvSpPr>
            <a:spLocks noChangeArrowheads="1"/>
          </p:cNvSpPr>
          <p:nvPr/>
        </p:nvSpPr>
        <p:spPr bwMode="auto">
          <a:xfrm>
            <a:off x="685800" y="3829050"/>
            <a:ext cx="4724400" cy="381000"/>
          </a:xfrm>
          <a:prstGeom prst="rect">
            <a:avLst/>
          </a:prstGeom>
          <a:noFill/>
          <a:ln w="12700" cap="sq">
            <a:noFill/>
            <a:miter lim="800000"/>
            <a:headEnd type="none" w="sm" len="sm"/>
            <a:tailEnd type="none" w="sm" len="sm"/>
          </a:ln>
          <a:effectLst/>
        </p:spPr>
        <p:txBody>
          <a:bodyPr wrap="none" anchor="ctr"/>
          <a:lstStyle/>
          <a:p>
            <a:pPr algn="l">
              <a:defRPr/>
            </a:pPr>
            <a:r>
              <a:rPr lang="en-US" sz="2200" b="1" u="sng" dirty="0">
                <a:solidFill>
                  <a:srgbClr val="800000"/>
                </a:solidFill>
                <a:effectLst>
                  <a:outerShdw blurRad="38100" dist="38100" dir="2700000" algn="tl">
                    <a:srgbClr val="C0C0C0"/>
                  </a:outerShdw>
                </a:effectLst>
                <a:latin typeface="Arial" charset="0"/>
              </a:rPr>
              <a:t>Revenue Accounts</a:t>
            </a:r>
          </a:p>
        </p:txBody>
      </p:sp>
      <p:sp>
        <p:nvSpPr>
          <p:cNvPr id="529414" name="Text Box 6"/>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Elements of the Income Statement</a:t>
            </a:r>
          </a:p>
        </p:txBody>
      </p:sp>
      <p:sp>
        <p:nvSpPr>
          <p:cNvPr id="529415" name="Rectangle 7"/>
          <p:cNvSpPr>
            <a:spLocks noChangeArrowheads="1"/>
          </p:cNvSpPr>
          <p:nvPr/>
        </p:nvSpPr>
        <p:spPr bwMode="auto">
          <a:xfrm>
            <a:off x="838200" y="4240213"/>
            <a:ext cx="3352800" cy="2008187"/>
          </a:xfrm>
          <a:prstGeom prst="rect">
            <a:avLst/>
          </a:prstGeom>
          <a:noFill/>
          <a:ln w="28575" cap="sq">
            <a:noFill/>
            <a:miter lim="800000"/>
            <a:headEnd/>
            <a:tailEnd/>
          </a:ln>
          <a:effectLst/>
        </p:spPr>
        <p:txBody>
          <a:bodyPr>
            <a:spAutoFit/>
          </a:bodyPr>
          <a:lstStyle/>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Sales</a:t>
            </a:r>
          </a:p>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Fee revenue</a:t>
            </a:r>
          </a:p>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Interest revenue</a:t>
            </a:r>
          </a:p>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Dividend revenue</a:t>
            </a:r>
          </a:p>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Rent revenue</a:t>
            </a:r>
          </a:p>
        </p:txBody>
      </p:sp>
      <p:sp>
        <p:nvSpPr>
          <p:cNvPr id="529417" name="Rectangle 9"/>
          <p:cNvSpPr>
            <a:spLocks noChangeArrowheads="1"/>
          </p:cNvSpPr>
          <p:nvPr/>
        </p:nvSpPr>
        <p:spPr bwMode="auto">
          <a:xfrm>
            <a:off x="685800" y="2054225"/>
            <a:ext cx="8153400" cy="1541463"/>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b="1" dirty="0">
                <a:solidFill>
                  <a:srgbClr val="800000"/>
                </a:solidFill>
                <a:effectLst>
                  <a:outerShdw blurRad="38100" dist="38100" dir="2700000" algn="tl">
                    <a:srgbClr val="C0C0C0"/>
                  </a:outerShdw>
                </a:effectLst>
                <a:latin typeface="Arial" charset="0"/>
              </a:rPr>
              <a:t>Income</a:t>
            </a:r>
            <a:r>
              <a:rPr lang="en-US" sz="2200" dirty="0">
                <a:solidFill>
                  <a:schemeClr val="bg2"/>
                </a:solidFill>
                <a:effectLst>
                  <a:outerShdw blurRad="38100" dist="38100" dir="2700000" algn="tl">
                    <a:srgbClr val="C0C0C0"/>
                  </a:outerShdw>
                </a:effectLst>
                <a:latin typeface="Arial" charset="0"/>
              </a:rPr>
              <a:t> includes both revenues and gains.</a:t>
            </a:r>
            <a:r>
              <a:rPr lang="en-US" sz="2400" dirty="0">
                <a:solidFill>
                  <a:schemeClr val="bg2"/>
                </a:solidFill>
                <a:effectLst>
                  <a:outerShdw blurRad="38100" dist="38100" dir="2700000" algn="tl">
                    <a:srgbClr val="C0C0C0"/>
                  </a:outerShdw>
                </a:effectLst>
                <a:latin typeface="Arial" charset="0"/>
              </a:rPr>
              <a:t> </a:t>
            </a:r>
          </a:p>
          <a:p>
            <a:pPr marL="685800" lvl="1" indent="-457200" algn="l">
              <a:lnSpc>
                <a:spcPct val="115000"/>
              </a:lnSpc>
              <a:spcBef>
                <a:spcPct val="30000"/>
              </a:spcBef>
              <a:spcAft>
                <a:spcPct val="20000"/>
              </a:spcAft>
              <a:buSzPct val="75000"/>
              <a:buFontTx/>
              <a:buBlip>
                <a:blip r:embed="rId3"/>
              </a:buBlip>
              <a:defRPr/>
            </a:pPr>
            <a:r>
              <a:rPr lang="en-US" sz="2200" dirty="0">
                <a:solidFill>
                  <a:srgbClr val="800000"/>
                </a:solidFill>
                <a:effectLst>
                  <a:outerShdw blurRad="38100" dist="38100" dir="2700000" algn="tl">
                    <a:srgbClr val="C0C0C0"/>
                  </a:outerShdw>
                </a:effectLst>
                <a:latin typeface="Arial" charset="0"/>
              </a:rPr>
              <a:t>Revenues</a:t>
            </a:r>
            <a:r>
              <a:rPr lang="en-US" sz="2200" dirty="0">
                <a:solidFill>
                  <a:schemeClr val="bg2"/>
                </a:solidFill>
                <a:effectLst>
                  <a:outerShdw blurRad="38100" dist="38100" dir="2700000" algn="tl">
                    <a:srgbClr val="C0C0C0"/>
                  </a:outerShdw>
                </a:effectLst>
                <a:latin typeface="Arial" charset="0"/>
              </a:rPr>
              <a:t> - ordinary activities of a company </a:t>
            </a:r>
          </a:p>
          <a:p>
            <a:pPr marL="685800" lvl="1" indent="-457200" algn="l">
              <a:lnSpc>
                <a:spcPct val="115000"/>
              </a:lnSpc>
              <a:spcBef>
                <a:spcPct val="5000"/>
              </a:spcBef>
              <a:spcAft>
                <a:spcPct val="20000"/>
              </a:spcAft>
              <a:buSzPct val="75000"/>
              <a:buFontTx/>
              <a:buBlip>
                <a:blip r:embed="rId3"/>
              </a:buBlip>
              <a:defRPr/>
            </a:pPr>
            <a:r>
              <a:rPr lang="en-US" sz="2200" dirty="0">
                <a:solidFill>
                  <a:srgbClr val="800000"/>
                </a:solidFill>
                <a:effectLst>
                  <a:outerShdw blurRad="38100" dist="38100" dir="2700000" algn="tl">
                    <a:srgbClr val="C0C0C0"/>
                  </a:outerShdw>
                </a:effectLst>
                <a:latin typeface="Arial" charset="0"/>
              </a:rPr>
              <a:t>Gains</a:t>
            </a:r>
            <a:r>
              <a:rPr lang="en-US" sz="2200" dirty="0">
                <a:solidFill>
                  <a:schemeClr val="bg2"/>
                </a:solidFill>
                <a:effectLst>
                  <a:outerShdw blurRad="38100" dist="38100" dir="2700000" algn="tl">
                    <a:srgbClr val="C0C0C0"/>
                  </a:outerShdw>
                </a:effectLst>
                <a:latin typeface="Arial" charset="0"/>
              </a:rPr>
              <a:t> - may or may not arise from ordinary activities.</a:t>
            </a:r>
          </a:p>
        </p:txBody>
      </p:sp>
      <p:sp>
        <p:nvSpPr>
          <p:cNvPr id="529418" name="Rectangle 10"/>
          <p:cNvSpPr>
            <a:spLocks noChangeArrowheads="1"/>
          </p:cNvSpPr>
          <p:nvPr/>
        </p:nvSpPr>
        <p:spPr bwMode="auto">
          <a:xfrm>
            <a:off x="4267200" y="3829050"/>
            <a:ext cx="4724400" cy="381000"/>
          </a:xfrm>
          <a:prstGeom prst="rect">
            <a:avLst/>
          </a:prstGeom>
          <a:noFill/>
          <a:ln w="12700" cap="sq">
            <a:noFill/>
            <a:miter lim="800000"/>
            <a:headEnd type="none" w="sm" len="sm"/>
            <a:tailEnd type="none" w="sm" len="sm"/>
          </a:ln>
          <a:effectLst/>
        </p:spPr>
        <p:txBody>
          <a:bodyPr wrap="none" anchor="ctr"/>
          <a:lstStyle/>
          <a:p>
            <a:pPr algn="l">
              <a:defRPr/>
            </a:pPr>
            <a:r>
              <a:rPr lang="en-US" sz="2200" b="1" u="sng" dirty="0">
                <a:solidFill>
                  <a:srgbClr val="800000"/>
                </a:solidFill>
                <a:effectLst>
                  <a:outerShdw blurRad="38100" dist="38100" dir="2700000" algn="tl">
                    <a:srgbClr val="C0C0C0"/>
                  </a:outerShdw>
                </a:effectLst>
                <a:latin typeface="Arial" charset="0"/>
              </a:rPr>
              <a:t>Gain Accounts</a:t>
            </a:r>
          </a:p>
        </p:txBody>
      </p:sp>
      <p:sp>
        <p:nvSpPr>
          <p:cNvPr id="529419" name="Rectangle 11"/>
          <p:cNvSpPr>
            <a:spLocks noChangeArrowheads="1"/>
          </p:cNvSpPr>
          <p:nvPr/>
        </p:nvSpPr>
        <p:spPr bwMode="auto">
          <a:xfrm>
            <a:off x="4419600" y="4240213"/>
            <a:ext cx="4267200" cy="1492250"/>
          </a:xfrm>
          <a:prstGeom prst="rect">
            <a:avLst/>
          </a:prstGeom>
          <a:noFill/>
          <a:ln w="28575" cap="sq">
            <a:noFill/>
            <a:miter lim="800000"/>
            <a:headEnd/>
            <a:tailEnd/>
          </a:ln>
          <a:effectLst/>
        </p:spPr>
        <p:txBody>
          <a:bodyPr>
            <a:spAutoFit/>
          </a:bodyPr>
          <a:lstStyle/>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Gains on the sale of long-term assets</a:t>
            </a:r>
          </a:p>
          <a:p>
            <a:pPr marL="568325" lvl="1" indent="-454025" algn="l">
              <a:lnSpc>
                <a:spcPct val="110000"/>
              </a:lnSpc>
              <a:spcAft>
                <a:spcPct val="20000"/>
              </a:spcAft>
              <a:buSzPct val="80000"/>
              <a:buFontTx/>
              <a:buBlip>
                <a:blip r:embed="rId3"/>
              </a:buBlip>
              <a:defRPr/>
            </a:pPr>
            <a:r>
              <a:rPr lang="en-US" sz="2000" dirty="0">
                <a:solidFill>
                  <a:schemeClr val="bg2"/>
                </a:solidFill>
                <a:effectLst>
                  <a:outerShdw blurRad="38100" dist="38100" dir="2700000" algn="tl">
                    <a:srgbClr val="C0C0C0"/>
                  </a:outerShdw>
                </a:effectLst>
                <a:latin typeface="Arial" charset="0"/>
              </a:rPr>
              <a:t>Unrealized gains on available-for-sale securities.</a:t>
            </a:r>
          </a:p>
        </p:txBody>
      </p:sp>
    </p:spTree>
    <p:extLst>
      <p:ext uri="{BB962C8B-B14F-4D97-AF65-F5344CB8AC3E}">
        <p14:creationId xmlns:p14="http://schemas.microsoft.com/office/powerpoint/2010/main" val="669647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13315" name="Text Box 3"/>
          <p:cNvSpPr txBox="1">
            <a:spLocks noChangeArrowheads="1"/>
          </p:cNvSpPr>
          <p:nvPr/>
        </p:nvSpPr>
        <p:spPr bwMode="auto">
          <a:xfrm>
            <a:off x="990600" y="64452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506884" name="Text Box 4"/>
          <p:cNvSpPr txBox="1">
            <a:spLocks noChangeArrowheads="1"/>
          </p:cNvSpPr>
          <p:nvPr/>
        </p:nvSpPr>
        <p:spPr bwMode="auto">
          <a:xfrm>
            <a:off x="685800" y="2027238"/>
            <a:ext cx="8153400" cy="1635125"/>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b="1" dirty="0">
                <a:solidFill>
                  <a:srgbClr val="002060"/>
                </a:solidFill>
                <a:effectLst>
                  <a:outerShdw blurRad="38100" dist="38100" dir="2700000" algn="tl">
                    <a:srgbClr val="C0C0C0"/>
                  </a:outerShdw>
                </a:effectLst>
                <a:latin typeface="Arial" charset="0"/>
              </a:rPr>
              <a:t>Expenses</a:t>
            </a:r>
            <a:r>
              <a:rPr lang="en-US" sz="2200" dirty="0">
                <a:solidFill>
                  <a:srgbClr val="002060"/>
                </a:solidFill>
                <a:effectLst>
                  <a:outerShdw blurRad="38100" dist="38100" dir="2700000" algn="tl">
                    <a:srgbClr val="C0C0C0"/>
                  </a:outerShdw>
                </a:effectLst>
                <a:latin typeface="Arial" charset="0"/>
              </a:rPr>
              <a:t> – Decreases in economic benefits during the accounting period in the form of outflows or depletions of assets or incurrences of liabilities that result in decreases in equity, other than those relating to distributions to shareholders.</a:t>
            </a:r>
          </a:p>
        </p:txBody>
      </p:sp>
      <p:sp>
        <p:nvSpPr>
          <p:cNvPr id="506885" name="Rectangle 5"/>
          <p:cNvSpPr>
            <a:spLocks noChangeArrowheads="1"/>
          </p:cNvSpPr>
          <p:nvPr/>
        </p:nvSpPr>
        <p:spPr bwMode="auto">
          <a:xfrm>
            <a:off x="838200" y="4525963"/>
            <a:ext cx="4191000" cy="1265237"/>
          </a:xfrm>
          <a:prstGeom prst="rect">
            <a:avLst/>
          </a:prstGeom>
          <a:noFill/>
          <a:ln w="28575" cap="sq" algn="ctr">
            <a:noFill/>
            <a:miter lim="800000"/>
            <a:headEnd/>
            <a:tailEnd/>
          </a:ln>
          <a:effectLst/>
        </p:spPr>
        <p:txBody>
          <a:bodyPr>
            <a:spAutoFit/>
          </a:bodyPr>
          <a:lstStyle/>
          <a:p>
            <a:pPr marL="568325" lvl="1" indent="-454025"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Cost of goods sold</a:t>
            </a:r>
          </a:p>
          <a:p>
            <a:pPr marL="568325" lvl="1" indent="-454025"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Depreciation expense</a:t>
            </a:r>
          </a:p>
          <a:p>
            <a:pPr marL="568325" lvl="1" indent="-454025"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Interest expense</a:t>
            </a:r>
          </a:p>
        </p:txBody>
      </p:sp>
      <p:sp>
        <p:nvSpPr>
          <p:cNvPr id="506886" name="Rectangle 6"/>
          <p:cNvSpPr>
            <a:spLocks noChangeArrowheads="1"/>
          </p:cNvSpPr>
          <p:nvPr/>
        </p:nvSpPr>
        <p:spPr bwMode="auto">
          <a:xfrm>
            <a:off x="685800" y="3944938"/>
            <a:ext cx="4724400" cy="381000"/>
          </a:xfrm>
          <a:prstGeom prst="rect">
            <a:avLst/>
          </a:prstGeom>
          <a:noFill/>
          <a:ln w="12700" cap="sq" algn="ctr">
            <a:noFill/>
            <a:miter lim="800000"/>
            <a:headEnd type="none" w="sm" len="sm"/>
            <a:tailEnd type="none" w="sm" len="sm"/>
          </a:ln>
          <a:effectLst/>
        </p:spPr>
        <p:txBody>
          <a:bodyPr wrap="none" anchor="ctr"/>
          <a:lstStyle/>
          <a:p>
            <a:pPr algn="l">
              <a:defRPr/>
            </a:pPr>
            <a:r>
              <a:rPr lang="en-US" sz="2200" b="1" u="sng" dirty="0">
                <a:solidFill>
                  <a:srgbClr val="800000"/>
                </a:solidFill>
                <a:effectLst>
                  <a:outerShdw blurRad="38100" dist="38100" dir="2700000" algn="tl">
                    <a:srgbClr val="C0C0C0"/>
                  </a:outerShdw>
                </a:effectLst>
                <a:latin typeface="Arial" charset="0"/>
              </a:rPr>
              <a:t>Examples of Expense Accounts</a:t>
            </a:r>
          </a:p>
        </p:txBody>
      </p:sp>
      <p:sp>
        <p:nvSpPr>
          <p:cNvPr id="13319" name="Text Box 7"/>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Elements of the Income Statement</a:t>
            </a:r>
          </a:p>
        </p:txBody>
      </p:sp>
      <p:sp>
        <p:nvSpPr>
          <p:cNvPr id="506888" name="Rectangle 8"/>
          <p:cNvSpPr>
            <a:spLocks noChangeArrowheads="1"/>
          </p:cNvSpPr>
          <p:nvPr/>
        </p:nvSpPr>
        <p:spPr bwMode="auto">
          <a:xfrm>
            <a:off x="4419600" y="4525963"/>
            <a:ext cx="4191000" cy="854075"/>
          </a:xfrm>
          <a:prstGeom prst="rect">
            <a:avLst/>
          </a:prstGeom>
          <a:noFill/>
          <a:ln w="28575" cap="sq" algn="ctr">
            <a:noFill/>
            <a:miter lim="800000"/>
            <a:headEnd/>
            <a:tailEnd/>
          </a:ln>
          <a:effectLst/>
        </p:spPr>
        <p:txBody>
          <a:bodyPr>
            <a:spAutoFit/>
          </a:bodyPr>
          <a:lstStyle/>
          <a:p>
            <a:pPr marL="568325" lvl="1" indent="-454025"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Rent expense</a:t>
            </a:r>
          </a:p>
          <a:p>
            <a:pPr marL="568325" lvl="1" indent="-454025"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Salary expense</a:t>
            </a:r>
          </a:p>
        </p:txBody>
      </p:sp>
    </p:spTree>
    <p:extLst>
      <p:ext uri="{BB962C8B-B14F-4D97-AF65-F5344CB8AC3E}">
        <p14:creationId xmlns:p14="http://schemas.microsoft.com/office/powerpoint/2010/main" val="2270578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531459" name="Text Box 3"/>
          <p:cNvSpPr txBox="1">
            <a:spLocks noChangeArrowheads="1"/>
          </p:cNvSpPr>
          <p:nvPr/>
        </p:nvSpPr>
        <p:spPr bwMode="auto">
          <a:xfrm>
            <a:off x="990600" y="6445250"/>
            <a:ext cx="8077200" cy="338138"/>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2  Understand the content and format of the income statement.</a:t>
            </a:r>
          </a:p>
        </p:txBody>
      </p:sp>
      <p:sp>
        <p:nvSpPr>
          <p:cNvPr id="531460" name="Rectangle 4"/>
          <p:cNvSpPr>
            <a:spLocks noChangeArrowheads="1"/>
          </p:cNvSpPr>
          <p:nvPr/>
        </p:nvSpPr>
        <p:spPr bwMode="auto">
          <a:xfrm>
            <a:off x="685800" y="3829050"/>
            <a:ext cx="4724400" cy="381000"/>
          </a:xfrm>
          <a:prstGeom prst="rect">
            <a:avLst/>
          </a:prstGeom>
          <a:noFill/>
          <a:ln w="12700" cap="sq">
            <a:noFill/>
            <a:miter lim="800000"/>
            <a:headEnd type="none" w="sm" len="sm"/>
            <a:tailEnd type="none" w="sm" len="sm"/>
          </a:ln>
          <a:effectLst/>
        </p:spPr>
        <p:txBody>
          <a:bodyPr wrap="none" anchor="ctr"/>
          <a:lstStyle/>
          <a:p>
            <a:pPr algn="l">
              <a:defRPr/>
            </a:pPr>
            <a:r>
              <a:rPr lang="en-US" sz="2200" b="1" u="sng" dirty="0">
                <a:solidFill>
                  <a:srgbClr val="800000"/>
                </a:solidFill>
                <a:effectLst>
                  <a:outerShdw blurRad="38100" dist="38100" dir="2700000" algn="tl">
                    <a:srgbClr val="C0C0C0"/>
                  </a:outerShdw>
                </a:effectLst>
                <a:latin typeface="Arial" charset="0"/>
              </a:rPr>
              <a:t>Expense Accounts</a:t>
            </a:r>
          </a:p>
        </p:txBody>
      </p:sp>
      <p:sp>
        <p:nvSpPr>
          <p:cNvPr id="531461"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Elements of the Income Statement</a:t>
            </a:r>
          </a:p>
        </p:txBody>
      </p:sp>
      <p:sp>
        <p:nvSpPr>
          <p:cNvPr id="531462" name="Rectangle 6"/>
          <p:cNvSpPr>
            <a:spLocks noChangeArrowheads="1"/>
          </p:cNvSpPr>
          <p:nvPr/>
        </p:nvSpPr>
        <p:spPr bwMode="auto">
          <a:xfrm>
            <a:off x="838200" y="4240213"/>
            <a:ext cx="3352800" cy="2092881"/>
          </a:xfrm>
          <a:prstGeom prst="rect">
            <a:avLst/>
          </a:prstGeom>
          <a:noFill/>
          <a:ln w="28575" cap="sq">
            <a:noFill/>
            <a:miter lim="800000"/>
            <a:headEnd/>
            <a:tailEnd/>
          </a:ln>
          <a:effectLst/>
        </p:spPr>
        <p:txBody>
          <a:bodyPr>
            <a:spAutoFit/>
          </a:bodyPr>
          <a:lstStyle/>
          <a:p>
            <a:pPr marL="514350" lvl="1" indent="-400050" algn="l">
              <a:lnSpc>
                <a:spcPct val="110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Cost of goods sold</a:t>
            </a:r>
          </a:p>
          <a:p>
            <a:pPr marL="514350" lvl="1" indent="-400050"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Depreciation expense</a:t>
            </a:r>
          </a:p>
          <a:p>
            <a:pPr marL="514350" lvl="1" indent="-400050"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Interest expense</a:t>
            </a:r>
          </a:p>
          <a:p>
            <a:pPr marL="514350" lvl="1" indent="-400050"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Rent expense</a:t>
            </a:r>
          </a:p>
          <a:p>
            <a:pPr marL="514350" lvl="1" indent="-400050" algn="l">
              <a:lnSpc>
                <a:spcPct val="115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Salary expense</a:t>
            </a:r>
          </a:p>
        </p:txBody>
      </p:sp>
      <p:sp>
        <p:nvSpPr>
          <p:cNvPr id="531463" name="Rectangle 7"/>
          <p:cNvSpPr>
            <a:spLocks noChangeArrowheads="1"/>
          </p:cNvSpPr>
          <p:nvPr/>
        </p:nvSpPr>
        <p:spPr bwMode="auto">
          <a:xfrm>
            <a:off x="685800" y="2054225"/>
            <a:ext cx="8153400" cy="1500188"/>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b="1" dirty="0">
                <a:solidFill>
                  <a:srgbClr val="002060"/>
                </a:solidFill>
                <a:effectLst>
                  <a:outerShdw blurRad="38100" dist="38100" dir="2700000" algn="tl">
                    <a:srgbClr val="C0C0C0"/>
                  </a:outerShdw>
                </a:effectLst>
                <a:latin typeface="Arial" charset="0"/>
              </a:rPr>
              <a:t>Expenses</a:t>
            </a:r>
            <a:r>
              <a:rPr lang="en-US" sz="2200" dirty="0">
                <a:solidFill>
                  <a:srgbClr val="002060"/>
                </a:solidFill>
                <a:effectLst>
                  <a:outerShdw blurRad="38100" dist="38100" dir="2700000" algn="tl">
                    <a:srgbClr val="C0C0C0"/>
                  </a:outerShdw>
                </a:effectLst>
                <a:latin typeface="Arial" charset="0"/>
              </a:rPr>
              <a:t> includes both expenses and losses. </a:t>
            </a:r>
          </a:p>
          <a:p>
            <a:pPr marL="685800" lvl="1" indent="-457200" algn="l">
              <a:lnSpc>
                <a:spcPct val="115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Expenses - ordinary activities of a company </a:t>
            </a:r>
          </a:p>
          <a:p>
            <a:pPr marL="685800" lvl="1" indent="-457200" algn="l">
              <a:lnSpc>
                <a:spcPct val="115000"/>
              </a:lnSpc>
              <a:spcBef>
                <a:spcPct val="5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Losses - may or may not arise from ordinary activities.</a:t>
            </a:r>
          </a:p>
        </p:txBody>
      </p:sp>
      <p:sp>
        <p:nvSpPr>
          <p:cNvPr id="531464" name="Rectangle 8"/>
          <p:cNvSpPr>
            <a:spLocks noChangeArrowheads="1"/>
          </p:cNvSpPr>
          <p:nvPr/>
        </p:nvSpPr>
        <p:spPr bwMode="auto">
          <a:xfrm>
            <a:off x="4267200" y="3829050"/>
            <a:ext cx="4724400" cy="381000"/>
          </a:xfrm>
          <a:prstGeom prst="rect">
            <a:avLst/>
          </a:prstGeom>
          <a:noFill/>
          <a:ln w="12700" cap="sq">
            <a:noFill/>
            <a:miter lim="800000"/>
            <a:headEnd type="none" w="sm" len="sm"/>
            <a:tailEnd type="none" w="sm" len="sm"/>
          </a:ln>
          <a:effectLst/>
        </p:spPr>
        <p:txBody>
          <a:bodyPr wrap="none" anchor="ctr"/>
          <a:lstStyle/>
          <a:p>
            <a:pPr algn="l">
              <a:defRPr/>
            </a:pPr>
            <a:r>
              <a:rPr lang="en-US" sz="2200" b="1" u="sng" dirty="0">
                <a:solidFill>
                  <a:srgbClr val="800000"/>
                </a:solidFill>
                <a:effectLst>
                  <a:outerShdw blurRad="38100" dist="38100" dir="2700000" algn="tl">
                    <a:srgbClr val="C0C0C0"/>
                  </a:outerShdw>
                </a:effectLst>
                <a:latin typeface="Arial" charset="0"/>
              </a:rPr>
              <a:t>Loss Accounts</a:t>
            </a:r>
          </a:p>
        </p:txBody>
      </p:sp>
      <p:sp>
        <p:nvSpPr>
          <p:cNvPr id="531465" name="Rectangle 9"/>
          <p:cNvSpPr>
            <a:spLocks noChangeArrowheads="1"/>
          </p:cNvSpPr>
          <p:nvPr/>
        </p:nvSpPr>
        <p:spPr bwMode="auto">
          <a:xfrm>
            <a:off x="4419600" y="4240213"/>
            <a:ext cx="4267200" cy="1908215"/>
          </a:xfrm>
          <a:prstGeom prst="rect">
            <a:avLst/>
          </a:prstGeom>
          <a:noFill/>
          <a:ln w="28575" cap="sq">
            <a:noFill/>
            <a:miter lim="800000"/>
            <a:headEnd/>
            <a:tailEnd/>
          </a:ln>
          <a:effectLst/>
        </p:spPr>
        <p:txBody>
          <a:bodyPr>
            <a:spAutoFit/>
          </a:bodyPr>
          <a:lstStyle/>
          <a:p>
            <a:pPr lvl="1" indent="-342900" algn="l">
              <a:lnSpc>
                <a:spcPct val="110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Losses on restructuring charges</a:t>
            </a:r>
          </a:p>
          <a:p>
            <a:pPr lvl="1" indent="-342900" algn="l">
              <a:lnSpc>
                <a:spcPct val="110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Losses on to sale of long-term assets</a:t>
            </a:r>
          </a:p>
          <a:p>
            <a:pPr lvl="1" indent="-342900" algn="l">
              <a:lnSpc>
                <a:spcPct val="110000"/>
              </a:lnSpc>
              <a:spcAft>
                <a:spcPct val="20000"/>
              </a:spcAft>
              <a:buSzPct val="80000"/>
              <a:buFontTx/>
              <a:buBlip>
                <a:blip r:embed="rId3"/>
              </a:buBlip>
              <a:defRPr/>
            </a:pPr>
            <a:r>
              <a:rPr lang="en-US" sz="2000" dirty="0">
                <a:solidFill>
                  <a:srgbClr val="002060"/>
                </a:solidFill>
                <a:effectLst>
                  <a:outerShdw blurRad="38100" dist="38100" dir="2700000" algn="tl">
                    <a:srgbClr val="C0C0C0"/>
                  </a:outerShdw>
                </a:effectLst>
                <a:latin typeface="Arial" charset="0"/>
              </a:rPr>
              <a:t>Unrealized losses on available-for-sale securities.</a:t>
            </a:r>
          </a:p>
        </p:txBody>
      </p:sp>
    </p:spTree>
    <p:extLst>
      <p:ext uri="{BB962C8B-B14F-4D97-AF65-F5344CB8AC3E}">
        <p14:creationId xmlns:p14="http://schemas.microsoft.com/office/powerpoint/2010/main" val="3596788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533509"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Elements of the Income Statement</a:t>
            </a:r>
          </a:p>
        </p:txBody>
      </p:sp>
      <p:sp>
        <p:nvSpPr>
          <p:cNvPr id="533511" name="Rectangle 7"/>
          <p:cNvSpPr>
            <a:spLocks noChangeArrowheads="1"/>
          </p:cNvSpPr>
          <p:nvPr/>
        </p:nvSpPr>
        <p:spPr bwMode="auto">
          <a:xfrm>
            <a:off x="685800" y="2057400"/>
            <a:ext cx="8001000" cy="863600"/>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dirty="0">
                <a:solidFill>
                  <a:srgbClr val="002060"/>
                </a:solidFill>
                <a:effectLst>
                  <a:outerShdw blurRad="38100" dist="38100" dir="2700000" algn="tl">
                    <a:srgbClr val="C0C0C0"/>
                  </a:outerShdw>
                </a:effectLst>
                <a:latin typeface="Arial" charset="0"/>
              </a:rPr>
              <a:t>IFRS requires, </a:t>
            </a:r>
            <a:r>
              <a:rPr lang="en-US" sz="2200" b="1" dirty="0">
                <a:solidFill>
                  <a:srgbClr val="002060"/>
                </a:solidFill>
                <a:effectLst>
                  <a:outerShdw blurRad="38100" dist="38100" dir="2700000" algn="tl">
                    <a:srgbClr val="C0C0C0"/>
                  </a:outerShdw>
                </a:effectLst>
                <a:latin typeface="Arial" charset="0"/>
              </a:rPr>
              <a:t>at a minimum</a:t>
            </a:r>
            <a:r>
              <a:rPr lang="en-US" sz="2200" dirty="0">
                <a:solidFill>
                  <a:srgbClr val="002060"/>
                </a:solidFill>
                <a:effectLst>
                  <a:outerShdw blurRad="38100" dist="38100" dir="2700000" algn="tl">
                    <a:srgbClr val="C0C0C0"/>
                  </a:outerShdw>
                </a:effectLst>
                <a:latin typeface="Arial" charset="0"/>
              </a:rPr>
              <a:t>, the following be presented on the income statement.</a:t>
            </a:r>
          </a:p>
        </p:txBody>
      </p:sp>
      <p:pic>
        <p:nvPicPr>
          <p:cNvPr id="15365" name="Picture 10"/>
          <p:cNvPicPr>
            <a:picLocks noChangeAspect="1" noChangeArrowheads="1"/>
          </p:cNvPicPr>
          <p:nvPr/>
        </p:nvPicPr>
        <p:blipFill>
          <a:blip r:embed="rId3"/>
          <a:srcRect/>
          <a:stretch>
            <a:fillRect/>
          </a:stretch>
        </p:blipFill>
        <p:spPr bwMode="auto">
          <a:xfrm>
            <a:off x="838200" y="3070225"/>
            <a:ext cx="7467600" cy="3025775"/>
          </a:xfrm>
          <a:prstGeom prst="rect">
            <a:avLst/>
          </a:prstGeom>
          <a:noFill/>
          <a:ln w="12700" cap="sq">
            <a:noFill/>
            <a:miter lim="800000"/>
            <a:headEnd type="none" w="sm" len="sm"/>
            <a:tailEnd type="none" w="sm" len="sm"/>
          </a:ln>
        </p:spPr>
      </p:pic>
      <p:sp>
        <p:nvSpPr>
          <p:cNvPr id="533515" name="Text Box 11"/>
          <p:cNvSpPr txBox="1">
            <a:spLocks noChangeArrowheads="1"/>
          </p:cNvSpPr>
          <p:nvPr/>
        </p:nvSpPr>
        <p:spPr bwMode="auto">
          <a:xfrm>
            <a:off x="1295400" y="6445250"/>
            <a:ext cx="7772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2  Understand the content and format of the income statement.</a:t>
            </a:r>
          </a:p>
        </p:txBody>
      </p:sp>
    </p:spTree>
    <p:extLst>
      <p:ext uri="{BB962C8B-B14F-4D97-AF65-F5344CB8AC3E}">
        <p14:creationId xmlns:p14="http://schemas.microsoft.com/office/powerpoint/2010/main" val="4283347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457200" y="3048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535555" name="Text Box 3"/>
          <p:cNvSpPr txBox="1">
            <a:spLocks noChangeArrowheads="1"/>
          </p:cNvSpPr>
          <p:nvPr/>
        </p:nvSpPr>
        <p:spPr bwMode="auto">
          <a:xfrm>
            <a:off x="381000" y="1143000"/>
            <a:ext cx="2438400" cy="987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Intermediate Components</a:t>
            </a:r>
          </a:p>
        </p:txBody>
      </p:sp>
      <p:sp>
        <p:nvSpPr>
          <p:cNvPr id="535556" name="Rectangle 4"/>
          <p:cNvSpPr>
            <a:spLocks noChangeArrowheads="1"/>
          </p:cNvSpPr>
          <p:nvPr/>
        </p:nvSpPr>
        <p:spPr bwMode="auto">
          <a:xfrm>
            <a:off x="381000" y="2362200"/>
            <a:ext cx="2819400" cy="2406650"/>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dirty="0">
                <a:solidFill>
                  <a:srgbClr val="002060"/>
                </a:solidFill>
                <a:effectLst>
                  <a:outerShdw blurRad="38100" dist="38100" dir="2700000" algn="tl">
                    <a:srgbClr val="C0C0C0"/>
                  </a:outerShdw>
                </a:effectLst>
                <a:latin typeface="Arial" charset="0"/>
              </a:rPr>
              <a:t>Common for companies to present some or all of these sections and totals within the income statement.</a:t>
            </a:r>
          </a:p>
        </p:txBody>
      </p:sp>
      <p:pic>
        <p:nvPicPr>
          <p:cNvPr id="16389" name="Picture 7"/>
          <p:cNvPicPr>
            <a:picLocks noChangeAspect="1" noChangeArrowheads="1"/>
          </p:cNvPicPr>
          <p:nvPr/>
        </p:nvPicPr>
        <p:blipFill>
          <a:blip r:embed="rId3"/>
          <a:srcRect/>
          <a:stretch>
            <a:fillRect/>
          </a:stretch>
        </p:blipFill>
        <p:spPr bwMode="auto">
          <a:xfrm>
            <a:off x="3276600" y="1096963"/>
            <a:ext cx="5686425" cy="5608637"/>
          </a:xfrm>
          <a:prstGeom prst="rect">
            <a:avLst/>
          </a:prstGeom>
          <a:noFill/>
          <a:ln w="12700" cap="sq">
            <a:noFill/>
            <a:miter lim="800000"/>
            <a:headEnd type="none" w="sm" len="sm"/>
            <a:tailEnd type="none" w="sm" len="sm"/>
          </a:ln>
        </p:spPr>
      </p:pic>
      <p:sp>
        <p:nvSpPr>
          <p:cNvPr id="16390" name="Rectangle 8"/>
          <p:cNvSpPr>
            <a:spLocks noChangeArrowheads="1"/>
          </p:cNvSpPr>
          <p:nvPr/>
        </p:nvSpPr>
        <p:spPr bwMode="auto">
          <a:xfrm>
            <a:off x="1066800" y="6172200"/>
            <a:ext cx="2133600" cy="457200"/>
          </a:xfrm>
          <a:prstGeom prst="rect">
            <a:avLst/>
          </a:prstGeom>
          <a:noFill/>
          <a:ln w="12700" cap="sq">
            <a:noFill/>
            <a:miter lim="800000"/>
            <a:headEnd type="none" w="sm" len="sm"/>
            <a:tailEnd type="none" w="sm" len="sm"/>
          </a:ln>
        </p:spPr>
        <p:txBody>
          <a:bodyPr>
            <a:spAutoFit/>
          </a:bodyPr>
          <a:lstStyle/>
          <a:p>
            <a:pPr algn="l"/>
            <a:r>
              <a:rPr lang="en-US" sz="1200" b="1">
                <a:solidFill>
                  <a:srgbClr val="800000"/>
                </a:solidFill>
                <a:latin typeface="Arial" charset="0"/>
              </a:rPr>
              <a:t>Illustration 4-1</a:t>
            </a:r>
          </a:p>
          <a:p>
            <a:pPr algn="l"/>
            <a:r>
              <a:rPr lang="en-US" sz="1200" b="1">
                <a:latin typeface="Arial" charset="0"/>
              </a:rPr>
              <a:t>Income Statement Format</a:t>
            </a:r>
          </a:p>
        </p:txBody>
      </p:sp>
      <p:sp>
        <p:nvSpPr>
          <p:cNvPr id="535558" name="Text Box 6"/>
          <p:cNvSpPr txBox="1">
            <a:spLocks noChangeArrowheads="1"/>
          </p:cNvSpPr>
          <p:nvPr/>
        </p:nvSpPr>
        <p:spPr bwMode="auto">
          <a:xfrm>
            <a:off x="8305800" y="6400800"/>
            <a:ext cx="685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2</a:t>
            </a:r>
          </a:p>
        </p:txBody>
      </p:sp>
    </p:spTree>
    <p:extLst>
      <p:ext uri="{BB962C8B-B14F-4D97-AF65-F5344CB8AC3E}">
        <p14:creationId xmlns:p14="http://schemas.microsoft.com/office/powerpoint/2010/main" val="4220976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3" name="Text Box 3"/>
          <p:cNvSpPr txBox="1">
            <a:spLocks noChangeArrowheads="1"/>
          </p:cNvSpPr>
          <p:nvPr/>
        </p:nvSpPr>
        <p:spPr bwMode="auto">
          <a:xfrm>
            <a:off x="381000" y="1143000"/>
            <a:ext cx="2590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Illustration</a:t>
            </a:r>
          </a:p>
        </p:txBody>
      </p:sp>
      <p:sp>
        <p:nvSpPr>
          <p:cNvPr id="537608" name="Rectangle 8"/>
          <p:cNvSpPr>
            <a:spLocks noGrp="1" noChangeArrowheads="1"/>
          </p:cNvSpPr>
          <p:nvPr>
            <p:ph type="title"/>
          </p:nvPr>
        </p:nvSpPr>
        <p:spPr>
          <a:xfrm>
            <a:off x="228600" y="304800"/>
            <a:ext cx="32004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a:t>
            </a:r>
          </a:p>
        </p:txBody>
      </p:sp>
      <p:pic>
        <p:nvPicPr>
          <p:cNvPr id="17412" name="Picture 9"/>
          <p:cNvPicPr>
            <a:picLocks noChangeAspect="1" noChangeArrowheads="1"/>
          </p:cNvPicPr>
          <p:nvPr/>
        </p:nvPicPr>
        <p:blipFill>
          <a:blip r:embed="rId3"/>
          <a:srcRect/>
          <a:stretch>
            <a:fillRect/>
          </a:stretch>
        </p:blipFill>
        <p:spPr bwMode="auto">
          <a:xfrm>
            <a:off x="3581400" y="-152400"/>
            <a:ext cx="5376863" cy="6553200"/>
          </a:xfrm>
          <a:prstGeom prst="rect">
            <a:avLst/>
          </a:prstGeom>
          <a:noFill/>
          <a:ln w="12700" cap="sq">
            <a:noFill/>
            <a:miter lim="800000"/>
            <a:headEnd type="none" w="sm" len="sm"/>
            <a:tailEnd type="none" w="sm" len="sm"/>
          </a:ln>
        </p:spPr>
      </p:pic>
      <p:sp>
        <p:nvSpPr>
          <p:cNvPr id="537610" name="Text Box 10"/>
          <p:cNvSpPr txBox="1">
            <a:spLocks noChangeArrowheads="1"/>
          </p:cNvSpPr>
          <p:nvPr/>
        </p:nvSpPr>
        <p:spPr bwMode="auto">
          <a:xfrm>
            <a:off x="838200" y="6400800"/>
            <a:ext cx="685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3</a:t>
            </a:r>
          </a:p>
        </p:txBody>
      </p:sp>
      <p:sp>
        <p:nvSpPr>
          <p:cNvPr id="17414" name="Rectangle 11"/>
          <p:cNvSpPr>
            <a:spLocks noChangeArrowheads="1"/>
          </p:cNvSpPr>
          <p:nvPr/>
        </p:nvSpPr>
        <p:spPr bwMode="auto">
          <a:xfrm>
            <a:off x="1905000" y="6248400"/>
            <a:ext cx="1752600" cy="457200"/>
          </a:xfrm>
          <a:prstGeom prst="rect">
            <a:avLst/>
          </a:prstGeom>
          <a:noFill/>
          <a:ln w="12700" cap="sq" algn="ctr">
            <a:noFill/>
            <a:miter lim="800000"/>
            <a:headEnd type="none" w="sm" len="sm"/>
            <a:tailEnd type="none" w="sm" len="sm"/>
          </a:ln>
        </p:spPr>
        <p:txBody>
          <a:bodyPr>
            <a:spAutoFit/>
          </a:bodyPr>
          <a:lstStyle/>
          <a:p>
            <a:pPr algn="l"/>
            <a:r>
              <a:rPr lang="en-US" sz="1200" b="1">
                <a:solidFill>
                  <a:srgbClr val="800000"/>
                </a:solidFill>
                <a:latin typeface="Arial" charset="0"/>
              </a:rPr>
              <a:t>Illustration 4-2</a:t>
            </a:r>
          </a:p>
          <a:p>
            <a:pPr algn="l"/>
            <a:r>
              <a:rPr lang="en-US" sz="1200" b="1">
                <a:latin typeface="Arial" charset="0"/>
              </a:rPr>
              <a:t>Income Statement</a:t>
            </a:r>
          </a:p>
        </p:txBody>
      </p:sp>
      <p:sp>
        <p:nvSpPr>
          <p:cNvPr id="537613" name="Rectangle 13"/>
          <p:cNvSpPr>
            <a:spLocks noChangeArrowheads="1"/>
          </p:cNvSpPr>
          <p:nvPr/>
        </p:nvSpPr>
        <p:spPr bwMode="auto">
          <a:xfrm>
            <a:off x="381000" y="1981200"/>
            <a:ext cx="3048000" cy="2020888"/>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dirty="0">
                <a:solidFill>
                  <a:srgbClr val="002060"/>
                </a:solidFill>
                <a:effectLst>
                  <a:outerShdw blurRad="38100" dist="38100" dir="2700000" algn="tl">
                    <a:srgbClr val="C0C0C0"/>
                  </a:outerShdw>
                </a:effectLst>
                <a:latin typeface="Arial" charset="0"/>
              </a:rPr>
              <a:t>Includes all of the major items in the list above, except for discontinued operations.</a:t>
            </a:r>
          </a:p>
        </p:txBody>
      </p:sp>
    </p:spTree>
    <p:extLst>
      <p:ext uri="{BB962C8B-B14F-4D97-AF65-F5344CB8AC3E}">
        <p14:creationId xmlns:p14="http://schemas.microsoft.com/office/powerpoint/2010/main" val="426683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457200" y="3048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541701" name="Text Box 5"/>
          <p:cNvSpPr txBox="1">
            <a:spLocks noChangeArrowheads="1"/>
          </p:cNvSpPr>
          <p:nvPr/>
        </p:nvSpPr>
        <p:spPr bwMode="auto">
          <a:xfrm>
            <a:off x="1295400" y="6445250"/>
            <a:ext cx="7772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3  Prepare an income statement.</a:t>
            </a:r>
          </a:p>
        </p:txBody>
      </p:sp>
      <p:pic>
        <p:nvPicPr>
          <p:cNvPr id="18436" name="Picture 7"/>
          <p:cNvPicPr>
            <a:picLocks noChangeAspect="1" noChangeArrowheads="1"/>
          </p:cNvPicPr>
          <p:nvPr/>
        </p:nvPicPr>
        <p:blipFill>
          <a:blip r:embed="rId3"/>
          <a:srcRect/>
          <a:stretch>
            <a:fillRect/>
          </a:stretch>
        </p:blipFill>
        <p:spPr bwMode="auto">
          <a:xfrm>
            <a:off x="2667000" y="1422400"/>
            <a:ext cx="6248400" cy="4826000"/>
          </a:xfrm>
          <a:prstGeom prst="rect">
            <a:avLst/>
          </a:prstGeom>
          <a:noFill/>
          <a:ln w="12700" cap="sq">
            <a:noFill/>
            <a:miter lim="800000"/>
            <a:headEnd type="none" w="sm" len="sm"/>
            <a:tailEnd type="none" w="sm" len="sm"/>
          </a:ln>
        </p:spPr>
      </p:pic>
      <p:sp>
        <p:nvSpPr>
          <p:cNvPr id="541704" name="Text Box 8"/>
          <p:cNvSpPr txBox="1">
            <a:spLocks noChangeArrowheads="1"/>
          </p:cNvSpPr>
          <p:nvPr/>
        </p:nvSpPr>
        <p:spPr bwMode="auto">
          <a:xfrm>
            <a:off x="381000" y="1143000"/>
            <a:ext cx="2590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Condensed</a:t>
            </a:r>
          </a:p>
        </p:txBody>
      </p:sp>
      <p:sp>
        <p:nvSpPr>
          <p:cNvPr id="541705" name="Rectangle 9"/>
          <p:cNvSpPr>
            <a:spLocks noChangeArrowheads="1"/>
          </p:cNvSpPr>
          <p:nvPr/>
        </p:nvSpPr>
        <p:spPr bwMode="auto">
          <a:xfrm>
            <a:off x="381000" y="1981200"/>
            <a:ext cx="2209800" cy="2020888"/>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2200" dirty="0">
                <a:solidFill>
                  <a:srgbClr val="002060"/>
                </a:solidFill>
                <a:effectLst>
                  <a:outerShdw blurRad="38100" dist="38100" dir="2700000" algn="tl">
                    <a:srgbClr val="C0C0C0"/>
                  </a:outerShdw>
                </a:effectLst>
                <a:latin typeface="Arial" charset="0"/>
              </a:rPr>
              <a:t>More representative of the type found in practice.</a:t>
            </a:r>
          </a:p>
        </p:txBody>
      </p:sp>
      <p:sp>
        <p:nvSpPr>
          <p:cNvPr id="18439" name="Rectangle 10"/>
          <p:cNvSpPr>
            <a:spLocks noChangeArrowheads="1"/>
          </p:cNvSpPr>
          <p:nvPr/>
        </p:nvSpPr>
        <p:spPr bwMode="auto">
          <a:xfrm>
            <a:off x="152400" y="5791200"/>
            <a:ext cx="2438400" cy="457200"/>
          </a:xfrm>
          <a:prstGeom prst="rect">
            <a:avLst/>
          </a:prstGeom>
          <a:noFill/>
          <a:ln w="12700" cap="sq" algn="ctr">
            <a:noFill/>
            <a:miter lim="800000"/>
            <a:headEnd type="none" w="sm" len="sm"/>
            <a:tailEnd type="none" w="sm" len="sm"/>
          </a:ln>
        </p:spPr>
        <p:txBody>
          <a:bodyPr>
            <a:spAutoFit/>
          </a:bodyPr>
          <a:lstStyle/>
          <a:p>
            <a:pPr algn="l"/>
            <a:r>
              <a:rPr lang="en-US" sz="1200" b="1">
                <a:solidFill>
                  <a:srgbClr val="800000"/>
                </a:solidFill>
                <a:latin typeface="Arial" charset="0"/>
              </a:rPr>
              <a:t>Illustration 4-3</a:t>
            </a:r>
          </a:p>
          <a:p>
            <a:pPr algn="l"/>
            <a:r>
              <a:rPr lang="en-US" sz="1200" b="1">
                <a:latin typeface="Arial" charset="0"/>
              </a:rPr>
              <a:t>Condensed Income Statement</a:t>
            </a:r>
          </a:p>
        </p:txBody>
      </p:sp>
    </p:spTree>
    <p:extLst>
      <p:ext uri="{BB962C8B-B14F-4D97-AF65-F5344CB8AC3E}">
        <p14:creationId xmlns:p14="http://schemas.microsoft.com/office/powerpoint/2010/main" val="3668802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43747"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Gross Profit</a:t>
            </a:r>
          </a:p>
        </p:txBody>
      </p:sp>
      <p:sp>
        <p:nvSpPr>
          <p:cNvPr id="543751" name="Text Box 7"/>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43752" name="Rectangle 8"/>
          <p:cNvSpPr>
            <a:spLocks noChangeArrowheads="1"/>
          </p:cNvSpPr>
          <p:nvPr/>
        </p:nvSpPr>
        <p:spPr bwMode="auto">
          <a:xfrm>
            <a:off x="685800" y="2057400"/>
            <a:ext cx="8153400" cy="3681008"/>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Computed by deducting cost of goods sold from net sales revenue. </a:t>
            </a:r>
          </a:p>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Disclosure of net sales revenue is useful. </a:t>
            </a:r>
          </a:p>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Unusual or incidental revenue is disclosed in other income and expense. </a:t>
            </a:r>
          </a:p>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Analysts can more easily understand and assess trends in revenue from continuing operations.</a:t>
            </a:r>
          </a:p>
        </p:txBody>
      </p:sp>
    </p:spTree>
    <p:extLst>
      <p:ext uri="{BB962C8B-B14F-4D97-AF65-F5344CB8AC3E}">
        <p14:creationId xmlns:p14="http://schemas.microsoft.com/office/powerpoint/2010/main" val="2016311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45795"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Income from Operations</a:t>
            </a:r>
          </a:p>
        </p:txBody>
      </p:sp>
      <p:sp>
        <p:nvSpPr>
          <p:cNvPr id="545796"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45797" name="Rectangle 5"/>
          <p:cNvSpPr>
            <a:spLocks noChangeArrowheads="1"/>
          </p:cNvSpPr>
          <p:nvPr/>
        </p:nvSpPr>
        <p:spPr bwMode="auto">
          <a:xfrm>
            <a:off x="685800" y="2057400"/>
            <a:ext cx="8153400" cy="3071610"/>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Determined by deducting selling and administrative expenses as well as other income and expense from gross profit. </a:t>
            </a:r>
          </a:p>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Highlights items that affect regular business activities. </a:t>
            </a:r>
          </a:p>
          <a:p>
            <a:pPr marL="685800" lvl="1" indent="-457200" algn="l">
              <a:lnSpc>
                <a:spcPct val="130000"/>
              </a:lnSpc>
              <a:spcBef>
                <a:spcPct val="30000"/>
              </a:spcBef>
              <a:spcAft>
                <a:spcPct val="20000"/>
              </a:spcAft>
              <a:buSzPct val="75000"/>
              <a:buFontTx/>
              <a:buBlip>
                <a:blip r:embed="rId3"/>
              </a:buBlip>
              <a:defRPr/>
            </a:pPr>
            <a:r>
              <a:rPr lang="en-US" sz="2200" dirty="0">
                <a:solidFill>
                  <a:srgbClr val="002060"/>
                </a:solidFill>
                <a:effectLst>
                  <a:outerShdw blurRad="38100" dist="38100" dir="2700000" algn="tl">
                    <a:srgbClr val="C0C0C0"/>
                  </a:outerShdw>
                </a:effectLst>
                <a:latin typeface="Arial" charset="0"/>
              </a:rPr>
              <a:t>Used to predict the amount, timing, and uncertainty of future cash flows.</a:t>
            </a:r>
          </a:p>
        </p:txBody>
      </p:sp>
    </p:spTree>
    <p:extLst>
      <p:ext uri="{BB962C8B-B14F-4D97-AF65-F5344CB8AC3E}">
        <p14:creationId xmlns:p14="http://schemas.microsoft.com/office/powerpoint/2010/main" val="604073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47843"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Income from Operations</a:t>
            </a:r>
          </a:p>
        </p:txBody>
      </p:sp>
      <p:sp>
        <p:nvSpPr>
          <p:cNvPr id="547844"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47845" name="Rectangle 5"/>
          <p:cNvSpPr>
            <a:spLocks noChangeArrowheads="1"/>
          </p:cNvSpPr>
          <p:nvPr/>
        </p:nvSpPr>
        <p:spPr bwMode="auto">
          <a:xfrm>
            <a:off x="685800" y="2689225"/>
            <a:ext cx="8153400" cy="1881188"/>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30000"/>
              </a:lnSpc>
              <a:spcBef>
                <a:spcPct val="30000"/>
              </a:spcBef>
              <a:spcAft>
                <a:spcPct val="20000"/>
              </a:spcAft>
              <a:buSzPct val="75000"/>
              <a:buFontTx/>
              <a:buBlip>
                <a:blip r:embed="rId3"/>
              </a:buBlip>
              <a:defRPr/>
            </a:pPr>
            <a:r>
              <a:rPr lang="en-US" sz="2400" dirty="0">
                <a:solidFill>
                  <a:srgbClr val="002060"/>
                </a:solidFill>
                <a:effectLst>
                  <a:outerShdw blurRad="38100" dist="38100" dir="2700000" algn="tl">
                    <a:srgbClr val="C0C0C0"/>
                  </a:outerShdw>
                </a:effectLst>
                <a:latin typeface="Arial" charset="0"/>
              </a:rPr>
              <a:t>Reported by</a:t>
            </a:r>
          </a:p>
          <a:p>
            <a:pPr marL="1257300" lvl="2" indent="-457200" algn="l">
              <a:lnSpc>
                <a:spcPct val="130000"/>
              </a:lnSpc>
              <a:spcBef>
                <a:spcPct val="30000"/>
              </a:spcBef>
              <a:spcAft>
                <a:spcPct val="20000"/>
              </a:spcAft>
              <a:buClr>
                <a:srgbClr val="800000"/>
              </a:buClr>
              <a:buFont typeface="Wingdings" pitchFamily="2" charset="2"/>
              <a:buChar char="Ø"/>
              <a:defRPr/>
            </a:pPr>
            <a:r>
              <a:rPr lang="en-US" sz="2400" dirty="0">
                <a:solidFill>
                  <a:srgbClr val="002060"/>
                </a:solidFill>
                <a:effectLst>
                  <a:outerShdw blurRad="38100" dist="38100" dir="2700000" algn="tl">
                    <a:srgbClr val="C0C0C0"/>
                  </a:outerShdw>
                </a:effectLst>
                <a:latin typeface="Arial" charset="0"/>
              </a:rPr>
              <a:t>Nature, or</a:t>
            </a:r>
          </a:p>
          <a:p>
            <a:pPr marL="1257300" lvl="2" indent="-457200" algn="l">
              <a:lnSpc>
                <a:spcPct val="130000"/>
              </a:lnSpc>
              <a:spcBef>
                <a:spcPct val="30000"/>
              </a:spcBef>
              <a:spcAft>
                <a:spcPct val="20000"/>
              </a:spcAft>
              <a:buClr>
                <a:srgbClr val="800000"/>
              </a:buClr>
              <a:buFont typeface="Wingdings" pitchFamily="2" charset="2"/>
              <a:buChar char="Ø"/>
              <a:defRPr/>
            </a:pPr>
            <a:r>
              <a:rPr lang="en-US" sz="2400" dirty="0">
                <a:solidFill>
                  <a:srgbClr val="002060"/>
                </a:solidFill>
                <a:effectLst>
                  <a:outerShdw blurRad="38100" dist="38100" dir="2700000" algn="tl">
                    <a:srgbClr val="C0C0C0"/>
                  </a:outerShdw>
                </a:effectLst>
                <a:latin typeface="Arial" charset="0"/>
              </a:rPr>
              <a:t>Function</a:t>
            </a:r>
          </a:p>
        </p:txBody>
      </p:sp>
      <p:sp>
        <p:nvSpPr>
          <p:cNvPr id="547846" name="Text Box 6"/>
          <p:cNvSpPr txBox="1">
            <a:spLocks noChangeArrowheads="1"/>
          </p:cNvSpPr>
          <p:nvPr/>
        </p:nvSpPr>
        <p:spPr bwMode="auto">
          <a:xfrm>
            <a:off x="685800" y="2057400"/>
            <a:ext cx="76200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Expense Classification</a:t>
            </a:r>
          </a:p>
        </p:txBody>
      </p:sp>
    </p:spTree>
    <p:extLst>
      <p:ext uri="{BB962C8B-B14F-4D97-AF65-F5344CB8AC3E}">
        <p14:creationId xmlns:p14="http://schemas.microsoft.com/office/powerpoint/2010/main" val="2093957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smtClean="0">
                <a:solidFill>
                  <a:srgbClr val="002060"/>
                </a:solidFill>
              </a:rPr>
              <a:t>mampu</a:t>
            </a:r>
            <a:r>
              <a:rPr lang="en-US" dirty="0" smtClean="0">
                <a:solidFill>
                  <a:srgbClr val="002060"/>
                </a:solidFill>
              </a:rPr>
              <a:t> </a:t>
            </a:r>
            <a:r>
              <a:rPr lang="en-US" dirty="0" err="1" smtClean="0">
                <a:solidFill>
                  <a:srgbClr val="002060"/>
                </a:solidFill>
              </a:rPr>
              <a:t>menjelaskan</a:t>
            </a:r>
            <a:r>
              <a:rPr lang="en-US" dirty="0" smtClean="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membuat</a:t>
            </a:r>
            <a:r>
              <a:rPr lang="en-US" dirty="0">
                <a:solidFill>
                  <a:srgbClr val="002060"/>
                </a:solidFill>
              </a:rPr>
              <a:t> </a:t>
            </a:r>
            <a:r>
              <a:rPr lang="en-US" dirty="0" err="1">
                <a:solidFill>
                  <a:srgbClr val="002060"/>
                </a:solidFill>
              </a:rPr>
              <a:t>laporan</a:t>
            </a:r>
            <a:r>
              <a:rPr lang="en-US" dirty="0">
                <a:solidFill>
                  <a:srgbClr val="002060"/>
                </a:solidFill>
              </a:rPr>
              <a:t> </a:t>
            </a:r>
            <a:r>
              <a:rPr lang="en-US" dirty="0" err="1">
                <a:solidFill>
                  <a:srgbClr val="002060"/>
                </a:solidFill>
              </a:rPr>
              <a:t>laba</a:t>
            </a:r>
            <a:r>
              <a:rPr lang="en-US" dirty="0">
                <a:solidFill>
                  <a:srgbClr val="002060"/>
                </a:solidFill>
              </a:rPr>
              <a:t> </a:t>
            </a:r>
            <a:r>
              <a:rPr lang="en-US" dirty="0" err="1">
                <a:solidFill>
                  <a:srgbClr val="002060"/>
                </a:solidFill>
              </a:rPr>
              <a:t>rugi</a:t>
            </a:r>
            <a:r>
              <a:rPr lang="en-US" dirty="0">
                <a:solidFill>
                  <a:srgbClr val="002060"/>
                </a:solidFill>
              </a:rPr>
              <a:t> </a:t>
            </a:r>
          </a:p>
          <a:p>
            <a:pPr marL="0" indent="0" algn="ctr">
              <a:buNone/>
            </a:pP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49892"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49893" name="Rectangle 5"/>
          <p:cNvSpPr>
            <a:spLocks noChangeArrowheads="1"/>
          </p:cNvSpPr>
          <p:nvPr/>
        </p:nvSpPr>
        <p:spPr bwMode="auto">
          <a:xfrm>
            <a:off x="685800" y="2027238"/>
            <a:ext cx="8153400" cy="1249362"/>
          </a:xfrm>
          <a:prstGeom prst="rect">
            <a:avLst/>
          </a:prstGeom>
          <a:noFill/>
          <a:ln w="28575" cap="sq" algn="ctr">
            <a:noFill/>
            <a:miter lim="800000"/>
            <a:headEnd type="none" w="sm" len="sm"/>
            <a:tailEnd type="none" w="sm" len="sm"/>
          </a:ln>
          <a:effectLst/>
        </p:spPr>
        <p:txBody>
          <a:bodyPr>
            <a:spAutoFit/>
          </a:bodyPr>
          <a:lstStyle/>
          <a:p>
            <a:pPr marL="228600" lvl="1" algn="l">
              <a:lnSpc>
                <a:spcPct val="115000"/>
              </a:lnSpc>
              <a:spcBef>
                <a:spcPct val="30000"/>
              </a:spcBef>
              <a:spcAft>
                <a:spcPct val="20000"/>
              </a:spcAft>
              <a:buSzPct val="80000"/>
              <a:defRPr/>
            </a:pPr>
            <a:r>
              <a:rPr lang="en-US" sz="2200" b="1" dirty="0">
                <a:solidFill>
                  <a:srgbClr val="002060"/>
                </a:solidFill>
                <a:effectLst>
                  <a:outerShdw blurRad="38100" dist="38100" dir="2700000" algn="tl">
                    <a:srgbClr val="C0C0C0"/>
                  </a:outerShdw>
                </a:effectLst>
                <a:latin typeface="Arial" charset="0"/>
              </a:rPr>
              <a:t>Illustration:</a:t>
            </a:r>
            <a:r>
              <a:rPr lang="en-US" sz="2200" dirty="0">
                <a:solidFill>
                  <a:srgbClr val="002060"/>
                </a:solidFill>
                <a:effectLst>
                  <a:outerShdw blurRad="38100" dist="38100" dir="2700000" algn="tl">
                    <a:srgbClr val="C0C0C0"/>
                  </a:outerShdw>
                </a:effectLst>
                <a:latin typeface="Arial" charset="0"/>
              </a:rPr>
              <a:t>  Assume that the accounting firm of Telaris Co. provides audit, tax, and consulting services. It has the following revenues and expenses.</a:t>
            </a:r>
          </a:p>
        </p:txBody>
      </p:sp>
      <p:sp>
        <p:nvSpPr>
          <p:cNvPr id="549894" name="Text Box 6"/>
          <p:cNvSpPr txBox="1">
            <a:spLocks noChangeArrowheads="1"/>
          </p:cNvSpPr>
          <p:nvPr/>
        </p:nvSpPr>
        <p:spPr bwMode="auto">
          <a:xfrm>
            <a:off x="685800" y="1449388"/>
            <a:ext cx="76200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Expense Classification</a:t>
            </a:r>
          </a:p>
        </p:txBody>
      </p:sp>
      <p:pic>
        <p:nvPicPr>
          <p:cNvPr id="22534" name="Picture 7"/>
          <p:cNvPicPr>
            <a:picLocks noChangeAspect="1" noChangeArrowheads="1"/>
          </p:cNvPicPr>
          <p:nvPr/>
        </p:nvPicPr>
        <p:blipFill>
          <a:blip r:embed="rId3"/>
          <a:srcRect/>
          <a:stretch>
            <a:fillRect/>
          </a:stretch>
        </p:blipFill>
        <p:spPr bwMode="auto">
          <a:xfrm>
            <a:off x="381000" y="3438525"/>
            <a:ext cx="8424863" cy="28098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760960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51939" name="Text Box 3"/>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51941" name="Text Box 5"/>
          <p:cNvSpPr txBox="1">
            <a:spLocks noChangeArrowheads="1"/>
          </p:cNvSpPr>
          <p:nvPr/>
        </p:nvSpPr>
        <p:spPr bwMode="auto">
          <a:xfrm>
            <a:off x="685800" y="1449388"/>
            <a:ext cx="82296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Expense Classification  (</a:t>
            </a:r>
            <a:r>
              <a:rPr lang="en-US" sz="2400" b="1" u="sng" dirty="0">
                <a:solidFill>
                  <a:srgbClr val="800000"/>
                </a:solidFill>
                <a:effectLst>
                  <a:outerShdw blurRad="38100" dist="38100" dir="2700000" algn="tl">
                    <a:srgbClr val="C0C0C0"/>
                  </a:outerShdw>
                </a:effectLst>
                <a:latin typeface="Arial" charset="0"/>
              </a:rPr>
              <a:t>Nature</a:t>
            </a:r>
            <a:r>
              <a:rPr lang="en-US" sz="2400" b="1" dirty="0">
                <a:solidFill>
                  <a:srgbClr val="800000"/>
                </a:solidFill>
                <a:effectLst>
                  <a:outerShdw blurRad="38100" dist="38100" dir="2700000" algn="tl">
                    <a:srgbClr val="C0C0C0"/>
                  </a:outerShdw>
                </a:effectLst>
                <a:latin typeface="Arial" charset="0"/>
              </a:rPr>
              <a:t>-of-Expense </a:t>
            </a:r>
            <a:r>
              <a:rPr lang="en-US" sz="2400" b="1" dirty="0">
                <a:effectLst>
                  <a:outerShdw blurRad="38100" dist="38100" dir="2700000" algn="tl">
                    <a:srgbClr val="C0C0C0"/>
                  </a:outerShdw>
                </a:effectLst>
                <a:latin typeface="Arial" charset="0"/>
              </a:rPr>
              <a:t>Approach)</a:t>
            </a:r>
          </a:p>
        </p:txBody>
      </p:sp>
      <p:pic>
        <p:nvPicPr>
          <p:cNvPr id="23557" name="Picture 7"/>
          <p:cNvPicPr>
            <a:picLocks noChangeAspect="1" noChangeArrowheads="1"/>
          </p:cNvPicPr>
          <p:nvPr/>
        </p:nvPicPr>
        <p:blipFill>
          <a:blip r:embed="rId3"/>
          <a:srcRect/>
          <a:stretch>
            <a:fillRect/>
          </a:stretch>
        </p:blipFill>
        <p:spPr bwMode="auto">
          <a:xfrm>
            <a:off x="1066800" y="2297113"/>
            <a:ext cx="7067550" cy="3875087"/>
          </a:xfrm>
          <a:prstGeom prst="rect">
            <a:avLst/>
          </a:prstGeom>
          <a:noFill/>
          <a:ln w="12700" cap="sq">
            <a:noFill/>
            <a:miter lim="800000"/>
            <a:headEnd type="none" w="sm" len="sm"/>
            <a:tailEnd type="none" w="sm" len="sm"/>
          </a:ln>
        </p:spPr>
      </p:pic>
      <p:sp>
        <p:nvSpPr>
          <p:cNvPr id="551944" name="Rectangle 8"/>
          <p:cNvSpPr>
            <a:spLocks noChangeArrowheads="1"/>
          </p:cNvSpPr>
          <p:nvPr/>
        </p:nvSpPr>
        <p:spPr bwMode="auto">
          <a:xfrm>
            <a:off x="7002463" y="2057400"/>
            <a:ext cx="1227137" cy="274638"/>
          </a:xfrm>
          <a:prstGeom prst="rect">
            <a:avLst/>
          </a:prstGeom>
          <a:noFill/>
          <a:ln w="12700" cap="sq">
            <a:noFill/>
            <a:miter lim="800000"/>
            <a:headEnd type="none" w="sm" len="sm"/>
            <a:tailEnd type="none" w="sm" len="sm"/>
          </a:ln>
          <a:effectLst/>
        </p:spPr>
        <p:txBody>
          <a:bodyPr wrap="none">
            <a:spAutoFit/>
          </a:bodyPr>
          <a:lstStyle/>
          <a:p>
            <a:pPr>
              <a:defRPr/>
            </a:pPr>
            <a:r>
              <a:rPr lang="en-US" sz="1200" b="1" dirty="0">
                <a:solidFill>
                  <a:srgbClr val="800000"/>
                </a:solidFill>
                <a:effectLst>
                  <a:outerShdw blurRad="38100" dist="38100" dir="2700000" algn="tl">
                    <a:srgbClr val="C0C0C0"/>
                  </a:outerShdw>
                </a:effectLst>
                <a:latin typeface="Arial" charset="0"/>
              </a:rPr>
              <a:t>Illustration 4-5</a:t>
            </a:r>
          </a:p>
        </p:txBody>
      </p:sp>
    </p:spTree>
    <p:extLst>
      <p:ext uri="{BB962C8B-B14F-4D97-AF65-F5344CB8AC3E}">
        <p14:creationId xmlns:p14="http://schemas.microsoft.com/office/powerpoint/2010/main" val="4268688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53987" name="Text Box 3"/>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53988" name="Text Box 4"/>
          <p:cNvSpPr txBox="1">
            <a:spLocks noChangeArrowheads="1"/>
          </p:cNvSpPr>
          <p:nvPr/>
        </p:nvSpPr>
        <p:spPr bwMode="auto">
          <a:xfrm>
            <a:off x="685800" y="1449388"/>
            <a:ext cx="84582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Expense Classification  (</a:t>
            </a:r>
            <a:r>
              <a:rPr lang="en-US" sz="2400" b="1" u="sng" dirty="0">
                <a:solidFill>
                  <a:srgbClr val="800000"/>
                </a:solidFill>
                <a:effectLst>
                  <a:outerShdw blurRad="38100" dist="38100" dir="2700000" algn="tl">
                    <a:srgbClr val="C0C0C0"/>
                  </a:outerShdw>
                </a:effectLst>
                <a:latin typeface="Arial" charset="0"/>
              </a:rPr>
              <a:t>Function</a:t>
            </a:r>
            <a:r>
              <a:rPr lang="en-US" sz="2400" b="1" dirty="0">
                <a:solidFill>
                  <a:srgbClr val="800000"/>
                </a:solidFill>
                <a:effectLst>
                  <a:outerShdw blurRad="38100" dist="38100" dir="2700000" algn="tl">
                    <a:srgbClr val="C0C0C0"/>
                  </a:outerShdw>
                </a:effectLst>
                <a:latin typeface="Arial" charset="0"/>
              </a:rPr>
              <a:t>-of-Expense </a:t>
            </a:r>
            <a:r>
              <a:rPr lang="en-US" sz="2400" b="1" dirty="0">
                <a:effectLst>
                  <a:outerShdw blurRad="38100" dist="38100" dir="2700000" algn="tl">
                    <a:srgbClr val="C0C0C0"/>
                  </a:outerShdw>
                </a:effectLst>
                <a:latin typeface="Arial" charset="0"/>
              </a:rPr>
              <a:t>Approach)</a:t>
            </a:r>
          </a:p>
        </p:txBody>
      </p:sp>
      <p:sp>
        <p:nvSpPr>
          <p:cNvPr id="553990" name="Rectangle 6"/>
          <p:cNvSpPr>
            <a:spLocks noChangeArrowheads="1"/>
          </p:cNvSpPr>
          <p:nvPr/>
        </p:nvSpPr>
        <p:spPr bwMode="auto">
          <a:xfrm>
            <a:off x="7002463" y="2057400"/>
            <a:ext cx="1227137" cy="274638"/>
          </a:xfrm>
          <a:prstGeom prst="rect">
            <a:avLst/>
          </a:prstGeom>
          <a:noFill/>
          <a:ln w="12700" cap="sq">
            <a:noFill/>
            <a:miter lim="800000"/>
            <a:headEnd type="none" w="sm" len="sm"/>
            <a:tailEnd type="none" w="sm" len="sm"/>
          </a:ln>
          <a:effectLst/>
        </p:spPr>
        <p:txBody>
          <a:bodyPr wrap="none">
            <a:spAutoFit/>
          </a:bodyPr>
          <a:lstStyle/>
          <a:p>
            <a:pPr>
              <a:defRPr/>
            </a:pPr>
            <a:r>
              <a:rPr lang="en-US" sz="1200" b="1" dirty="0">
                <a:solidFill>
                  <a:srgbClr val="800000"/>
                </a:solidFill>
                <a:effectLst>
                  <a:outerShdw blurRad="38100" dist="38100" dir="2700000" algn="tl">
                    <a:srgbClr val="C0C0C0"/>
                  </a:outerShdw>
                </a:effectLst>
                <a:latin typeface="Arial" charset="0"/>
              </a:rPr>
              <a:t>Illustration 4-6</a:t>
            </a:r>
          </a:p>
        </p:txBody>
      </p:sp>
      <p:pic>
        <p:nvPicPr>
          <p:cNvPr id="24582" name="Picture 7"/>
          <p:cNvPicPr>
            <a:picLocks noChangeAspect="1" noChangeArrowheads="1"/>
          </p:cNvPicPr>
          <p:nvPr/>
        </p:nvPicPr>
        <p:blipFill>
          <a:blip r:embed="rId3"/>
          <a:srcRect/>
          <a:stretch>
            <a:fillRect/>
          </a:stretch>
        </p:blipFill>
        <p:spPr bwMode="auto">
          <a:xfrm>
            <a:off x="1066800" y="2286000"/>
            <a:ext cx="7086600" cy="3052763"/>
          </a:xfrm>
          <a:prstGeom prst="rect">
            <a:avLst/>
          </a:prstGeom>
          <a:noFill/>
          <a:ln w="12700" cap="sq">
            <a:noFill/>
            <a:miter lim="800000"/>
            <a:headEnd type="none" w="sm" len="sm"/>
            <a:tailEnd type="none" w="sm" len="sm"/>
          </a:ln>
        </p:spPr>
      </p:pic>
      <p:sp>
        <p:nvSpPr>
          <p:cNvPr id="553992" name="Rectangle 8"/>
          <p:cNvSpPr>
            <a:spLocks noChangeArrowheads="1"/>
          </p:cNvSpPr>
          <p:nvPr/>
        </p:nvSpPr>
        <p:spPr bwMode="auto">
          <a:xfrm>
            <a:off x="609600" y="5562600"/>
            <a:ext cx="8077200" cy="723900"/>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defRPr/>
            </a:pPr>
            <a:r>
              <a:rPr lang="en-US" sz="1800" dirty="0">
                <a:solidFill>
                  <a:schemeClr val="bg2"/>
                </a:solidFill>
                <a:effectLst>
                  <a:outerShdw blurRad="38100" dist="38100" dir="2700000" algn="tl">
                    <a:srgbClr val="C0C0C0"/>
                  </a:outerShdw>
                </a:effectLst>
                <a:latin typeface="Arial" charset="0"/>
              </a:rPr>
              <a:t>The function-of-expense method is generally used in practice although many companies believe both approaches have merit.</a:t>
            </a:r>
          </a:p>
        </p:txBody>
      </p:sp>
    </p:spTree>
    <p:extLst>
      <p:ext uri="{BB962C8B-B14F-4D97-AF65-F5344CB8AC3E}">
        <p14:creationId xmlns:p14="http://schemas.microsoft.com/office/powerpoint/2010/main" val="4027946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9" name="Text Box 7"/>
          <p:cNvSpPr txBox="1">
            <a:spLocks noChangeArrowheads="1"/>
          </p:cNvSpPr>
          <p:nvPr/>
        </p:nvSpPr>
        <p:spPr bwMode="auto">
          <a:xfrm>
            <a:off x="6629400" y="1376363"/>
            <a:ext cx="2133600" cy="822325"/>
          </a:xfrm>
          <a:prstGeom prst="rect">
            <a:avLst/>
          </a:prstGeom>
          <a:solidFill>
            <a:schemeClr val="bg1"/>
          </a:solidFill>
          <a:ln w="28575">
            <a:noFill/>
            <a:miter lim="800000"/>
            <a:headEnd/>
            <a:tailEnd/>
          </a:ln>
          <a:effectLst/>
        </p:spPr>
        <p:txBody>
          <a:bodyPr>
            <a:spAutoFit/>
          </a:bodyPr>
          <a:lstStyle/>
          <a:p>
            <a:pPr algn="l">
              <a:spcBef>
                <a:spcPct val="50000"/>
              </a:spcBef>
              <a:defRPr/>
            </a:pPr>
            <a:r>
              <a:rPr lang="en-US" sz="1200" b="1" dirty="0">
                <a:solidFill>
                  <a:srgbClr val="800000"/>
                </a:solidFill>
                <a:effectLst>
                  <a:outerShdw blurRad="38100" dist="38100" dir="2700000" algn="tl">
                    <a:srgbClr val="C0C0C0"/>
                  </a:outerShdw>
                </a:effectLst>
                <a:latin typeface="Arial" charset="0"/>
              </a:rPr>
              <a:t>Illustration 4-7</a:t>
            </a:r>
            <a:r>
              <a:rPr lang="en-US" sz="1200" b="1" dirty="0">
                <a:solidFill>
                  <a:srgbClr val="005B88"/>
                </a:solidFill>
                <a:effectLst>
                  <a:outerShdw blurRad="38100" dist="38100" dir="2700000" algn="tl">
                    <a:srgbClr val="C0C0C0"/>
                  </a:outerShdw>
                </a:effectLst>
                <a:latin typeface="Arial" charset="0"/>
              </a:rPr>
              <a:t>           </a:t>
            </a:r>
            <a:r>
              <a:rPr lang="en-US" sz="1200" dirty="0">
                <a:solidFill>
                  <a:srgbClr val="000000"/>
                </a:solidFill>
                <a:effectLst>
                  <a:outerShdw blurRad="38100" dist="38100" dir="2700000" algn="tl">
                    <a:srgbClr val="C0C0C0"/>
                  </a:outerShdw>
                </a:effectLst>
                <a:latin typeface="Arial" charset="0"/>
              </a:rPr>
              <a:t>Number of Unusual Items Reported in a Recent Year by 600 Large Companies</a:t>
            </a:r>
          </a:p>
        </p:txBody>
      </p:sp>
      <p:pic>
        <p:nvPicPr>
          <p:cNvPr id="25603" name="Picture 10"/>
          <p:cNvPicPr>
            <a:picLocks noChangeAspect="1" noChangeArrowheads="1"/>
          </p:cNvPicPr>
          <p:nvPr/>
        </p:nvPicPr>
        <p:blipFill>
          <a:blip r:embed="rId3"/>
          <a:srcRect/>
          <a:stretch>
            <a:fillRect/>
          </a:stretch>
        </p:blipFill>
        <p:spPr bwMode="auto">
          <a:xfrm>
            <a:off x="609600" y="2366963"/>
            <a:ext cx="7924800" cy="3576637"/>
          </a:xfrm>
          <a:prstGeom prst="rect">
            <a:avLst/>
          </a:prstGeom>
          <a:noFill/>
          <a:ln w="12700" cap="sq">
            <a:noFill/>
            <a:miter lim="800000"/>
            <a:headEnd type="none" w="sm" len="sm"/>
            <a:tailEnd type="none" w="sm" len="sm"/>
          </a:ln>
        </p:spPr>
      </p:pic>
      <p:sp>
        <p:nvSpPr>
          <p:cNvPr id="387083" name="Text Box 11"/>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387085" name="Rectangle 1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387086" name="Text Box 14"/>
          <p:cNvSpPr txBox="1">
            <a:spLocks noChangeArrowheads="1"/>
          </p:cNvSpPr>
          <p:nvPr/>
        </p:nvSpPr>
        <p:spPr bwMode="auto">
          <a:xfrm>
            <a:off x="685800" y="1449388"/>
            <a:ext cx="49530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Gains and Losses</a:t>
            </a:r>
          </a:p>
        </p:txBody>
      </p:sp>
    </p:spTree>
    <p:extLst>
      <p:ext uri="{BB962C8B-B14F-4D97-AF65-F5344CB8AC3E}">
        <p14:creationId xmlns:p14="http://schemas.microsoft.com/office/powerpoint/2010/main" val="155613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72419" name="Text Box 3"/>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72423" name="Text Box 7"/>
          <p:cNvSpPr txBox="1">
            <a:spLocks noChangeArrowheads="1"/>
          </p:cNvSpPr>
          <p:nvPr/>
        </p:nvSpPr>
        <p:spPr bwMode="auto">
          <a:xfrm>
            <a:off x="685800" y="1449388"/>
            <a:ext cx="49530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Gains and Losses</a:t>
            </a:r>
          </a:p>
        </p:txBody>
      </p:sp>
      <p:sp>
        <p:nvSpPr>
          <p:cNvPr id="572424" name="Rectangle 8"/>
          <p:cNvSpPr>
            <a:spLocks noChangeArrowheads="1"/>
          </p:cNvSpPr>
          <p:nvPr/>
        </p:nvSpPr>
        <p:spPr bwMode="auto">
          <a:xfrm>
            <a:off x="685800" y="2057400"/>
            <a:ext cx="8153400" cy="2336800"/>
          </a:xfrm>
          <a:prstGeom prst="rect">
            <a:avLst/>
          </a:prstGeom>
          <a:noFill/>
          <a:ln w="12700" cap="sq">
            <a:noFill/>
            <a:miter lim="800000"/>
            <a:headEnd type="none" w="sm" len="sm"/>
            <a:tailEnd type="none" w="sm" len="sm"/>
          </a:ln>
          <a:effectLst/>
        </p:spPr>
        <p:txBody>
          <a:bodyPr>
            <a:spAutoFit/>
          </a:bodyPr>
          <a:lstStyle/>
          <a:p>
            <a:pPr algn="l">
              <a:lnSpc>
                <a:spcPct val="130000"/>
              </a:lnSpc>
              <a:spcBef>
                <a:spcPct val="50000"/>
              </a:spcBef>
              <a:defRPr/>
            </a:pPr>
            <a:r>
              <a:rPr lang="en-US" sz="2200" b="1" dirty="0">
                <a:solidFill>
                  <a:srgbClr val="800000"/>
                </a:solidFill>
                <a:effectLst>
                  <a:outerShdw blurRad="38100" dist="38100" dir="2700000" algn="tl">
                    <a:srgbClr val="C0C0C0"/>
                  </a:outerShdw>
                </a:effectLst>
                <a:latin typeface="Arial" charset="0"/>
              </a:rPr>
              <a:t>IASB</a:t>
            </a:r>
            <a:r>
              <a:rPr lang="en-US" sz="2200" dirty="0">
                <a:effectLst>
                  <a:outerShdw blurRad="38100" dist="38100" dir="2700000" algn="tl">
                    <a:srgbClr val="C0C0C0"/>
                  </a:outerShdw>
                </a:effectLst>
                <a:latin typeface="Arial" charset="0"/>
              </a:rPr>
              <a:t> takes the position that both </a:t>
            </a:r>
          </a:p>
          <a:p>
            <a:pPr marL="685800" lvl="1" indent="-457200" algn="l">
              <a:lnSpc>
                <a:spcPct val="130000"/>
              </a:lnSpc>
              <a:spcBef>
                <a:spcPct val="50000"/>
              </a:spcBef>
              <a:buSzPct val="75000"/>
              <a:buFontTx/>
              <a:buBlip>
                <a:blip r:embed="rId3"/>
              </a:buBlip>
              <a:defRPr/>
            </a:pPr>
            <a:r>
              <a:rPr lang="en-US" sz="2200" dirty="0">
                <a:effectLst>
                  <a:outerShdw blurRad="38100" dist="38100" dir="2700000" algn="tl">
                    <a:srgbClr val="C0C0C0"/>
                  </a:outerShdw>
                </a:effectLst>
                <a:latin typeface="Arial" charset="0"/>
              </a:rPr>
              <a:t>revenues and expenses and</a:t>
            </a:r>
          </a:p>
          <a:p>
            <a:pPr marL="685800" lvl="1" indent="-457200" algn="l">
              <a:lnSpc>
                <a:spcPct val="130000"/>
              </a:lnSpc>
              <a:spcBef>
                <a:spcPct val="50000"/>
              </a:spcBef>
              <a:buSzPct val="75000"/>
              <a:buFontTx/>
              <a:buBlip>
                <a:blip r:embed="rId3"/>
              </a:buBlip>
              <a:defRPr/>
            </a:pPr>
            <a:r>
              <a:rPr lang="en-US" sz="2200" dirty="0">
                <a:effectLst>
                  <a:outerShdw blurRad="38100" dist="38100" dir="2700000" algn="tl">
                    <a:srgbClr val="C0C0C0"/>
                  </a:outerShdw>
                </a:effectLst>
                <a:latin typeface="Arial" charset="0"/>
              </a:rPr>
              <a:t>other income and expense </a:t>
            </a:r>
          </a:p>
          <a:p>
            <a:pPr algn="l">
              <a:lnSpc>
                <a:spcPct val="130000"/>
              </a:lnSpc>
              <a:spcBef>
                <a:spcPct val="50000"/>
              </a:spcBef>
              <a:defRPr/>
            </a:pPr>
            <a:r>
              <a:rPr lang="en-US" sz="2200" dirty="0">
                <a:effectLst>
                  <a:outerShdw blurRad="38100" dist="38100" dir="2700000" algn="tl">
                    <a:srgbClr val="C0C0C0"/>
                  </a:outerShdw>
                </a:effectLst>
                <a:latin typeface="Arial" charset="0"/>
              </a:rPr>
              <a:t>should be reported as part of income from operations.</a:t>
            </a:r>
          </a:p>
        </p:txBody>
      </p:sp>
      <p:sp>
        <p:nvSpPr>
          <p:cNvPr id="572425" name="Rectangle 9"/>
          <p:cNvSpPr>
            <a:spLocks noChangeArrowheads="1"/>
          </p:cNvSpPr>
          <p:nvPr/>
        </p:nvSpPr>
        <p:spPr bwMode="auto">
          <a:xfrm>
            <a:off x="533400" y="4779963"/>
            <a:ext cx="8153400" cy="1101725"/>
          </a:xfrm>
          <a:prstGeom prst="rect">
            <a:avLst/>
          </a:prstGeom>
          <a:solidFill>
            <a:srgbClr val="FFFF99"/>
          </a:solidFill>
          <a:ln w="19050" cap="sq" algn="ctr">
            <a:solidFill>
              <a:srgbClr val="800000"/>
            </a:solidFill>
            <a:miter lim="800000"/>
            <a:headEnd type="none" w="sm" len="sm"/>
            <a:tailEnd type="none" w="sm" len="sm"/>
          </a:ln>
          <a:effectLst/>
        </p:spPr>
        <p:txBody>
          <a:bodyPr>
            <a:spAutoFit/>
          </a:bodyPr>
          <a:lstStyle/>
          <a:p>
            <a:pPr algn="l">
              <a:lnSpc>
                <a:spcPct val="120000"/>
              </a:lnSpc>
              <a:spcBef>
                <a:spcPct val="30000"/>
              </a:spcBef>
              <a:defRPr/>
            </a:pPr>
            <a:r>
              <a:rPr lang="en-US" sz="1800" dirty="0">
                <a:effectLst>
                  <a:outerShdw blurRad="38100" dist="38100" dir="2700000" algn="tl">
                    <a:srgbClr val="FFFFFF"/>
                  </a:outerShdw>
                </a:effectLst>
                <a:latin typeface="Arial" charset="0"/>
              </a:rPr>
              <a:t>Companies can provide additional line items, headings, and subtotals when such presentation is relevant to an understanding of the entity’s financial performance.</a:t>
            </a:r>
          </a:p>
        </p:txBody>
      </p:sp>
    </p:spTree>
    <p:extLst>
      <p:ext uri="{BB962C8B-B14F-4D97-AF65-F5344CB8AC3E}">
        <p14:creationId xmlns:p14="http://schemas.microsoft.com/office/powerpoint/2010/main" val="413952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74467" name="Text Box 3"/>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74468" name="Text Box 4"/>
          <p:cNvSpPr txBox="1">
            <a:spLocks noChangeArrowheads="1"/>
          </p:cNvSpPr>
          <p:nvPr/>
        </p:nvSpPr>
        <p:spPr bwMode="auto">
          <a:xfrm>
            <a:off x="685800" y="1371600"/>
            <a:ext cx="4953000" cy="4762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400" b="1" dirty="0">
                <a:effectLst>
                  <a:outerShdw blurRad="38100" dist="38100" dir="2700000" algn="tl">
                    <a:srgbClr val="C0C0C0"/>
                  </a:outerShdw>
                </a:effectLst>
                <a:latin typeface="Arial" charset="0"/>
              </a:rPr>
              <a:t>Gains and Losses</a:t>
            </a:r>
          </a:p>
        </p:txBody>
      </p:sp>
      <p:sp>
        <p:nvSpPr>
          <p:cNvPr id="574469" name="Rectangle 5"/>
          <p:cNvSpPr>
            <a:spLocks noChangeArrowheads="1"/>
          </p:cNvSpPr>
          <p:nvPr/>
        </p:nvSpPr>
        <p:spPr bwMode="auto">
          <a:xfrm>
            <a:off x="685800" y="1903413"/>
            <a:ext cx="7924800" cy="4098925"/>
          </a:xfrm>
          <a:prstGeom prst="rect">
            <a:avLst/>
          </a:prstGeom>
          <a:noFill/>
          <a:ln w="12700" cap="sq">
            <a:noFill/>
            <a:miter lim="800000"/>
            <a:headEnd type="none" w="sm" len="sm"/>
            <a:tailEnd type="none" w="sm" len="sm"/>
          </a:ln>
          <a:effectLst/>
        </p:spPr>
        <p:txBody>
          <a:bodyPr>
            <a:spAutoFit/>
          </a:bodyPr>
          <a:lstStyle/>
          <a:p>
            <a:pPr algn="l">
              <a:lnSpc>
                <a:spcPct val="120000"/>
              </a:lnSpc>
              <a:spcBef>
                <a:spcPct val="35000"/>
              </a:spcBef>
              <a:defRPr/>
            </a:pPr>
            <a:r>
              <a:rPr lang="en-US" sz="2100" dirty="0">
                <a:effectLst>
                  <a:outerShdw blurRad="38100" dist="38100" dir="2700000" algn="tl">
                    <a:srgbClr val="C0C0C0"/>
                  </a:outerShdw>
                </a:effectLst>
                <a:latin typeface="Arial" charset="0"/>
              </a:rPr>
              <a:t>Additional items that may need disclosure: </a:t>
            </a:r>
          </a:p>
          <a:p>
            <a:pPr marL="685800" lvl="1" indent="-457200" algn="l">
              <a:lnSpc>
                <a:spcPct val="120000"/>
              </a:lnSpc>
              <a:spcBef>
                <a:spcPct val="35000"/>
              </a:spcBef>
              <a:buClr>
                <a:srgbClr val="800000"/>
              </a:buClr>
              <a:buFont typeface="Wingdings" pitchFamily="2" charset="2"/>
              <a:buChar char="Ø"/>
              <a:defRPr/>
            </a:pPr>
            <a:r>
              <a:rPr lang="en-US" sz="1900" dirty="0">
                <a:effectLst>
                  <a:outerShdw blurRad="38100" dist="38100" dir="2700000" algn="tl">
                    <a:srgbClr val="C0C0C0"/>
                  </a:outerShdw>
                </a:effectLst>
                <a:latin typeface="Arial" charset="0"/>
              </a:rPr>
              <a:t>Losses on write-downs of inventories to net realizable value or of property, plant, and equipment to recoverable amount, as well as reversals of such write-downs.</a:t>
            </a:r>
          </a:p>
          <a:p>
            <a:pPr marL="685800" lvl="1" indent="-457200" algn="l">
              <a:lnSpc>
                <a:spcPct val="120000"/>
              </a:lnSpc>
              <a:spcBef>
                <a:spcPct val="35000"/>
              </a:spcBef>
              <a:buClr>
                <a:srgbClr val="800000"/>
              </a:buClr>
              <a:buFont typeface="Wingdings" pitchFamily="2" charset="2"/>
              <a:buChar char="Ø"/>
              <a:defRPr/>
            </a:pPr>
            <a:r>
              <a:rPr lang="en-US" sz="1900" dirty="0">
                <a:effectLst>
                  <a:outerShdw blurRad="38100" dist="38100" dir="2700000" algn="tl">
                    <a:srgbClr val="C0C0C0"/>
                  </a:outerShdw>
                </a:effectLst>
                <a:latin typeface="Arial" charset="0"/>
              </a:rPr>
              <a:t>Losses on restructurings of the activities and reversals of any provisions for the costs of restructuring.</a:t>
            </a:r>
          </a:p>
          <a:p>
            <a:pPr marL="685800" lvl="1" indent="-457200" algn="l">
              <a:lnSpc>
                <a:spcPct val="120000"/>
              </a:lnSpc>
              <a:spcBef>
                <a:spcPct val="35000"/>
              </a:spcBef>
              <a:buClr>
                <a:srgbClr val="800000"/>
              </a:buClr>
              <a:buFont typeface="Wingdings" pitchFamily="2" charset="2"/>
              <a:buChar char="Ø"/>
              <a:defRPr/>
            </a:pPr>
            <a:r>
              <a:rPr lang="en-US" sz="1900" dirty="0">
                <a:effectLst>
                  <a:outerShdw blurRad="38100" dist="38100" dir="2700000" algn="tl">
                    <a:srgbClr val="C0C0C0"/>
                  </a:outerShdw>
                </a:effectLst>
                <a:latin typeface="Arial" charset="0"/>
              </a:rPr>
              <a:t>Gains or losses on the disposal of items of property, plant, and, equipment or investments.</a:t>
            </a:r>
          </a:p>
          <a:p>
            <a:pPr marL="685800" lvl="1" indent="-457200" algn="l">
              <a:lnSpc>
                <a:spcPct val="120000"/>
              </a:lnSpc>
              <a:spcBef>
                <a:spcPct val="35000"/>
              </a:spcBef>
              <a:buClr>
                <a:srgbClr val="800000"/>
              </a:buClr>
              <a:buFont typeface="Wingdings" pitchFamily="2" charset="2"/>
              <a:buChar char="Ø"/>
              <a:defRPr/>
            </a:pPr>
            <a:r>
              <a:rPr lang="en-US" sz="1900" dirty="0">
                <a:effectLst>
                  <a:outerShdw blurRad="38100" dist="38100" dir="2700000" algn="tl">
                    <a:srgbClr val="C0C0C0"/>
                  </a:outerShdw>
                </a:effectLst>
                <a:latin typeface="Arial" charset="0"/>
              </a:rPr>
              <a:t>Litigation settlements.</a:t>
            </a:r>
          </a:p>
          <a:p>
            <a:pPr marL="685800" lvl="1" indent="-457200" algn="l">
              <a:lnSpc>
                <a:spcPct val="120000"/>
              </a:lnSpc>
              <a:spcBef>
                <a:spcPct val="35000"/>
              </a:spcBef>
              <a:buClr>
                <a:srgbClr val="800000"/>
              </a:buClr>
              <a:buFont typeface="Wingdings" pitchFamily="2" charset="2"/>
              <a:buChar char="Ø"/>
              <a:defRPr/>
            </a:pPr>
            <a:r>
              <a:rPr lang="en-US" sz="1900" dirty="0">
                <a:effectLst>
                  <a:outerShdw blurRad="38100" dist="38100" dir="2700000" algn="tl">
                    <a:srgbClr val="C0C0C0"/>
                  </a:outerShdw>
                </a:effectLst>
                <a:latin typeface="Arial" charset="0"/>
              </a:rPr>
              <a:t>Other reversals of liabilities.</a:t>
            </a:r>
          </a:p>
        </p:txBody>
      </p:sp>
    </p:spTree>
    <p:extLst>
      <p:ext uri="{BB962C8B-B14F-4D97-AF65-F5344CB8AC3E}">
        <p14:creationId xmlns:p14="http://schemas.microsoft.com/office/powerpoint/2010/main" val="3313423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76515"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Income before Income Tax</a:t>
            </a:r>
          </a:p>
        </p:txBody>
      </p:sp>
      <p:sp>
        <p:nvSpPr>
          <p:cNvPr id="576516"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76517" name="Rectangle 5"/>
          <p:cNvSpPr>
            <a:spLocks noChangeArrowheads="1"/>
          </p:cNvSpPr>
          <p:nvPr/>
        </p:nvSpPr>
        <p:spPr bwMode="auto">
          <a:xfrm>
            <a:off x="685800" y="2057400"/>
            <a:ext cx="8153400" cy="427038"/>
          </a:xfrm>
          <a:prstGeom prst="rect">
            <a:avLst/>
          </a:prstGeom>
          <a:noFill/>
          <a:ln w="28575" cap="sq" algn="ctr">
            <a:noFill/>
            <a:miter lim="800000"/>
            <a:headEnd type="none" w="sm" len="sm"/>
            <a:tailEnd type="none" w="sm" len="sm"/>
          </a:ln>
          <a:effectLst/>
        </p:spPr>
        <p:txBody>
          <a:bodyPr>
            <a:spAutoFit/>
          </a:bodyPr>
          <a:lstStyle/>
          <a:p>
            <a:pPr marL="685800" lvl="1" indent="-457200" algn="l">
              <a:defRPr/>
            </a:pPr>
            <a:r>
              <a:rPr lang="en-US" sz="2200" dirty="0">
                <a:effectLst>
                  <a:outerShdw blurRad="38100" dist="38100" dir="2700000" algn="tl">
                    <a:srgbClr val="C0C0C0"/>
                  </a:outerShdw>
                </a:effectLst>
                <a:latin typeface="Arial" charset="0"/>
              </a:rPr>
              <a:t>Financing costs must be reported on the income statement.</a:t>
            </a:r>
          </a:p>
        </p:txBody>
      </p:sp>
      <p:pic>
        <p:nvPicPr>
          <p:cNvPr id="28678" name="Picture 6"/>
          <p:cNvPicPr>
            <a:picLocks noChangeAspect="1" noChangeArrowheads="1"/>
          </p:cNvPicPr>
          <p:nvPr/>
        </p:nvPicPr>
        <p:blipFill>
          <a:blip r:embed="rId3"/>
          <a:srcRect/>
          <a:stretch>
            <a:fillRect/>
          </a:stretch>
        </p:blipFill>
        <p:spPr bwMode="auto">
          <a:xfrm>
            <a:off x="914400" y="2640013"/>
            <a:ext cx="7239000" cy="3684587"/>
          </a:xfrm>
          <a:prstGeom prst="rect">
            <a:avLst/>
          </a:prstGeom>
          <a:noFill/>
          <a:ln w="12700" cap="sq">
            <a:noFill/>
            <a:miter lim="800000"/>
            <a:headEnd type="none" w="sm" len="sm"/>
            <a:tailEnd type="none" w="sm" len="sm"/>
          </a:ln>
        </p:spPr>
      </p:pic>
      <p:sp>
        <p:nvSpPr>
          <p:cNvPr id="28679" name="Rectangle 7"/>
          <p:cNvSpPr>
            <a:spLocks noChangeArrowheads="1"/>
          </p:cNvSpPr>
          <p:nvPr/>
        </p:nvSpPr>
        <p:spPr bwMode="auto">
          <a:xfrm>
            <a:off x="6477000" y="2743200"/>
            <a:ext cx="1600200" cy="274638"/>
          </a:xfrm>
          <a:prstGeom prst="rect">
            <a:avLst/>
          </a:prstGeom>
          <a:noFill/>
          <a:ln w="12700" cap="sq">
            <a:noFill/>
            <a:miter lim="800000"/>
            <a:headEnd type="none" w="sm" len="sm"/>
            <a:tailEnd type="none" w="sm" len="sm"/>
          </a:ln>
        </p:spPr>
        <p:txBody>
          <a:bodyPr>
            <a:spAutoFit/>
          </a:bodyPr>
          <a:lstStyle/>
          <a:p>
            <a:pPr algn="r"/>
            <a:r>
              <a:rPr lang="en-US" sz="1200" b="1">
                <a:solidFill>
                  <a:srgbClr val="800000"/>
                </a:solidFill>
                <a:latin typeface="Arial" charset="0"/>
              </a:rPr>
              <a:t>Illustration 4-8</a:t>
            </a:r>
          </a:p>
        </p:txBody>
      </p:sp>
    </p:spTree>
    <p:extLst>
      <p:ext uri="{BB962C8B-B14F-4D97-AF65-F5344CB8AC3E}">
        <p14:creationId xmlns:p14="http://schemas.microsoft.com/office/powerpoint/2010/main" val="2917980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78563"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Net Income</a:t>
            </a:r>
          </a:p>
        </p:txBody>
      </p:sp>
      <p:sp>
        <p:nvSpPr>
          <p:cNvPr id="578564"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78565" name="Rectangle 5"/>
          <p:cNvSpPr>
            <a:spLocks noChangeArrowheads="1"/>
          </p:cNvSpPr>
          <p:nvPr/>
        </p:nvSpPr>
        <p:spPr bwMode="auto">
          <a:xfrm>
            <a:off x="685800" y="2057400"/>
            <a:ext cx="8153400" cy="2936875"/>
          </a:xfrm>
          <a:prstGeom prst="rect">
            <a:avLst/>
          </a:prstGeom>
          <a:noFill/>
          <a:ln w="28575" cap="sq" algn="ctr">
            <a:noFill/>
            <a:miter lim="800000"/>
            <a:headEnd type="none" w="sm" len="sm"/>
            <a:tailEnd type="none" w="sm" len="sm"/>
          </a:ln>
          <a:effectLst/>
        </p:spPr>
        <p:txBody>
          <a:bodyPr>
            <a:spAutoFit/>
          </a:bodyPr>
          <a:lstStyle/>
          <a:p>
            <a:pPr marL="228600" lvl="1" algn="l">
              <a:lnSpc>
                <a:spcPct val="130000"/>
              </a:lnSpc>
              <a:defRPr/>
            </a:pPr>
            <a:r>
              <a:rPr lang="en-US" sz="2200" dirty="0">
                <a:effectLst>
                  <a:outerShdw blurRad="38100" dist="38100" dir="2700000" algn="tl">
                    <a:srgbClr val="C0C0C0"/>
                  </a:outerShdw>
                </a:effectLst>
                <a:latin typeface="Arial" charset="0"/>
              </a:rPr>
              <a:t>Represents the income after </a:t>
            </a:r>
            <a:r>
              <a:rPr lang="en-US" sz="2200" b="1" dirty="0">
                <a:solidFill>
                  <a:srgbClr val="800000"/>
                </a:solidFill>
                <a:effectLst>
                  <a:outerShdw blurRad="38100" dist="38100" dir="2700000" algn="tl">
                    <a:srgbClr val="C0C0C0"/>
                  </a:outerShdw>
                </a:effectLst>
                <a:latin typeface="Arial" charset="0"/>
              </a:rPr>
              <a:t>all</a:t>
            </a:r>
            <a:r>
              <a:rPr lang="en-US" sz="2200" dirty="0">
                <a:effectLst>
                  <a:outerShdw blurRad="38100" dist="38100" dir="2700000" algn="tl">
                    <a:srgbClr val="C0C0C0"/>
                  </a:outerShdw>
                </a:effectLst>
                <a:latin typeface="Arial" charset="0"/>
              </a:rPr>
              <a:t> </a:t>
            </a:r>
          </a:p>
          <a:p>
            <a:pPr lvl="2" indent="-457200" algn="l">
              <a:lnSpc>
                <a:spcPct val="130000"/>
              </a:lnSpc>
              <a:buClr>
                <a:srgbClr val="800000"/>
              </a:buClr>
              <a:buFont typeface="Wingdings" pitchFamily="2" charset="2"/>
              <a:buChar char="ü"/>
              <a:defRPr/>
            </a:pPr>
            <a:r>
              <a:rPr lang="en-US" sz="2200" dirty="0">
                <a:effectLst>
                  <a:outerShdw blurRad="38100" dist="38100" dir="2700000" algn="tl">
                    <a:srgbClr val="C0C0C0"/>
                  </a:outerShdw>
                </a:effectLst>
                <a:latin typeface="Arial" charset="0"/>
              </a:rPr>
              <a:t>revenues and </a:t>
            </a:r>
          </a:p>
          <a:p>
            <a:pPr lvl="2" indent="-457200" algn="l">
              <a:lnSpc>
                <a:spcPct val="130000"/>
              </a:lnSpc>
              <a:buClr>
                <a:srgbClr val="800000"/>
              </a:buClr>
              <a:buFont typeface="Wingdings" pitchFamily="2" charset="2"/>
              <a:buChar char="ü"/>
              <a:defRPr/>
            </a:pPr>
            <a:r>
              <a:rPr lang="en-US" sz="2200" dirty="0">
                <a:effectLst>
                  <a:outerShdw blurRad="38100" dist="38100" dir="2700000" algn="tl">
                    <a:srgbClr val="C0C0C0"/>
                  </a:outerShdw>
                </a:effectLst>
                <a:latin typeface="Arial" charset="0"/>
              </a:rPr>
              <a:t>expenses </a:t>
            </a:r>
          </a:p>
          <a:p>
            <a:pPr lvl="2" indent="-457200" algn="l">
              <a:lnSpc>
                <a:spcPct val="130000"/>
              </a:lnSpc>
              <a:buClr>
                <a:srgbClr val="800000"/>
              </a:buClr>
              <a:buFont typeface="Wingdings" pitchFamily="2" charset="2"/>
              <a:buNone/>
              <a:defRPr/>
            </a:pPr>
            <a:r>
              <a:rPr lang="en-US" sz="2200" dirty="0">
                <a:effectLst>
                  <a:outerShdw blurRad="38100" dist="38100" dir="2700000" algn="tl">
                    <a:srgbClr val="C0C0C0"/>
                  </a:outerShdw>
                </a:effectLst>
                <a:latin typeface="Arial" charset="0"/>
              </a:rPr>
              <a:t>for the period are considered. </a:t>
            </a:r>
          </a:p>
          <a:p>
            <a:pPr marL="228600" lvl="1" algn="l">
              <a:lnSpc>
                <a:spcPct val="130000"/>
              </a:lnSpc>
              <a:spcBef>
                <a:spcPct val="70000"/>
              </a:spcBef>
              <a:defRPr/>
            </a:pPr>
            <a:r>
              <a:rPr lang="en-US" sz="2200" dirty="0">
                <a:effectLst>
                  <a:outerShdw blurRad="38100" dist="38100" dir="2700000" algn="tl">
                    <a:srgbClr val="C0C0C0"/>
                  </a:outerShdw>
                </a:effectLst>
                <a:latin typeface="Arial" charset="0"/>
              </a:rPr>
              <a:t>Viewed by many as the most important measure of a company’s success or failure for a given period of time.</a:t>
            </a:r>
          </a:p>
        </p:txBody>
      </p:sp>
    </p:spTree>
    <p:extLst>
      <p:ext uri="{BB962C8B-B14F-4D97-AF65-F5344CB8AC3E}">
        <p14:creationId xmlns:p14="http://schemas.microsoft.com/office/powerpoint/2010/main" val="1777987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80611" name="Text Box 3"/>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Allocation to Non-Controlling Interest</a:t>
            </a:r>
          </a:p>
        </p:txBody>
      </p:sp>
      <p:sp>
        <p:nvSpPr>
          <p:cNvPr id="580612"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580613" name="Rectangle 5"/>
          <p:cNvSpPr>
            <a:spLocks noChangeArrowheads="1"/>
          </p:cNvSpPr>
          <p:nvPr/>
        </p:nvSpPr>
        <p:spPr bwMode="auto">
          <a:xfrm>
            <a:off x="685800" y="2011363"/>
            <a:ext cx="8153400" cy="2179637"/>
          </a:xfrm>
          <a:prstGeom prst="rect">
            <a:avLst/>
          </a:prstGeom>
          <a:noFill/>
          <a:ln w="28575" cap="sq" algn="ctr">
            <a:noFill/>
            <a:miter lim="800000"/>
            <a:headEnd type="none" w="sm" len="sm"/>
            <a:tailEnd type="none" w="sm" len="sm"/>
          </a:ln>
          <a:effectLst/>
        </p:spPr>
        <p:txBody>
          <a:bodyPr>
            <a:spAutoFit/>
          </a:bodyPr>
          <a:lstStyle/>
          <a:p>
            <a:pPr marL="228600" lvl="1" algn="l">
              <a:lnSpc>
                <a:spcPct val="130000"/>
              </a:lnSpc>
              <a:spcBef>
                <a:spcPct val="50000"/>
              </a:spcBef>
              <a:defRPr/>
            </a:pPr>
            <a:r>
              <a:rPr lang="en-US" sz="2100" dirty="0">
                <a:effectLst>
                  <a:outerShdw blurRad="38100" dist="38100" dir="2700000" algn="tl">
                    <a:srgbClr val="C0C0C0"/>
                  </a:outerShdw>
                </a:effectLst>
                <a:latin typeface="Arial" charset="0"/>
              </a:rPr>
              <a:t>If a company prepares a consolidated income statement that includes a partially own subsidiary. IFRS requires that net income of the subsidiary be allocated to the controlling and non-controlling interest. This allocation is reported at the bottom of the income statement after net income. </a:t>
            </a:r>
          </a:p>
        </p:txBody>
      </p:sp>
      <p:pic>
        <p:nvPicPr>
          <p:cNvPr id="30726" name="Picture 6"/>
          <p:cNvPicPr>
            <a:picLocks noChangeAspect="1" noChangeArrowheads="1"/>
          </p:cNvPicPr>
          <p:nvPr/>
        </p:nvPicPr>
        <p:blipFill>
          <a:blip r:embed="rId3"/>
          <a:srcRect/>
          <a:stretch>
            <a:fillRect/>
          </a:stretch>
        </p:blipFill>
        <p:spPr bwMode="auto">
          <a:xfrm>
            <a:off x="385763" y="4419600"/>
            <a:ext cx="8372475" cy="1752600"/>
          </a:xfrm>
          <a:prstGeom prst="rect">
            <a:avLst/>
          </a:prstGeom>
          <a:noFill/>
          <a:ln w="12700" cap="sq">
            <a:noFill/>
            <a:miter lim="800000"/>
            <a:headEnd type="none" w="sm" len="sm"/>
            <a:tailEnd type="none" w="sm" len="sm"/>
          </a:ln>
        </p:spPr>
      </p:pic>
      <p:sp>
        <p:nvSpPr>
          <p:cNvPr id="30727" name="Rectangle 7"/>
          <p:cNvSpPr>
            <a:spLocks noChangeArrowheads="1"/>
          </p:cNvSpPr>
          <p:nvPr/>
        </p:nvSpPr>
        <p:spPr bwMode="auto">
          <a:xfrm>
            <a:off x="7239000" y="4221163"/>
            <a:ext cx="1600200" cy="274637"/>
          </a:xfrm>
          <a:prstGeom prst="rect">
            <a:avLst/>
          </a:prstGeom>
          <a:noFill/>
          <a:ln w="12700" cap="sq">
            <a:noFill/>
            <a:miter lim="800000"/>
            <a:headEnd type="none" w="sm" len="sm"/>
            <a:tailEnd type="none" w="sm" len="sm"/>
          </a:ln>
        </p:spPr>
        <p:txBody>
          <a:bodyPr>
            <a:spAutoFit/>
          </a:bodyPr>
          <a:lstStyle/>
          <a:p>
            <a:pPr algn="r"/>
            <a:r>
              <a:rPr lang="en-US" sz="1200" b="1">
                <a:solidFill>
                  <a:srgbClr val="800000"/>
                </a:solidFill>
                <a:latin typeface="Arial" charset="0"/>
              </a:rPr>
              <a:t>Illustration 4-9</a:t>
            </a:r>
          </a:p>
        </p:txBody>
      </p:sp>
      <p:sp>
        <p:nvSpPr>
          <p:cNvPr id="30728" name="Text Box 8"/>
          <p:cNvSpPr txBox="1">
            <a:spLocks noChangeArrowheads="1"/>
          </p:cNvSpPr>
          <p:nvPr/>
        </p:nvSpPr>
        <p:spPr bwMode="auto">
          <a:xfrm>
            <a:off x="7010400" y="6172200"/>
            <a:ext cx="2057400"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a:latin typeface="Arial" charset="0"/>
              </a:rPr>
              <a:t>(amounts given)</a:t>
            </a:r>
          </a:p>
        </p:txBody>
      </p:sp>
    </p:spTree>
    <p:extLst>
      <p:ext uri="{BB962C8B-B14F-4D97-AF65-F5344CB8AC3E}">
        <p14:creationId xmlns:p14="http://schemas.microsoft.com/office/powerpoint/2010/main" val="363811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42" name="Rectangle 14"/>
          <p:cNvSpPr>
            <a:spLocks noChangeArrowheads="1"/>
          </p:cNvSpPr>
          <p:nvPr/>
        </p:nvSpPr>
        <p:spPr bwMode="auto">
          <a:xfrm>
            <a:off x="6629400" y="2709863"/>
            <a:ext cx="19050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200,000</a:t>
            </a:r>
          </a:p>
        </p:txBody>
      </p:sp>
      <p:sp>
        <p:nvSpPr>
          <p:cNvPr id="662530"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62531" name="Text Box 3"/>
          <p:cNvSpPr txBox="1">
            <a:spLocks noChangeArrowheads="1"/>
          </p:cNvSpPr>
          <p:nvPr/>
        </p:nvSpPr>
        <p:spPr bwMode="auto">
          <a:xfrm>
            <a:off x="533400" y="1371600"/>
            <a:ext cx="7620000" cy="733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000" b="1" dirty="0">
                <a:solidFill>
                  <a:srgbClr val="800000"/>
                </a:solidFill>
                <a:effectLst>
                  <a:outerShdw blurRad="38100" dist="38100" dir="2700000" algn="tl">
                    <a:srgbClr val="C0C0C0"/>
                  </a:outerShdw>
                </a:effectLst>
                <a:latin typeface="Arial" charset="0"/>
              </a:rPr>
              <a:t>BE4-3:</a:t>
            </a:r>
            <a:r>
              <a:rPr lang="en-US" sz="2000" b="1"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Presented below is some financial information related to Volaire Group.  Compute the following:</a:t>
            </a:r>
            <a:endParaRPr lang="en-US" sz="2000" b="1" dirty="0">
              <a:solidFill>
                <a:srgbClr val="006600"/>
              </a:solidFill>
              <a:effectLst>
                <a:outerShdw blurRad="38100" dist="38100" dir="2700000" algn="tl">
                  <a:srgbClr val="C0C0C0"/>
                </a:outerShdw>
              </a:effectLst>
              <a:latin typeface="Arial" charset="0"/>
            </a:endParaRPr>
          </a:p>
        </p:txBody>
      </p:sp>
      <p:sp>
        <p:nvSpPr>
          <p:cNvPr id="662532" name="Text Box 4"/>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662538" name="Rectangle 10"/>
          <p:cNvSpPr>
            <a:spLocks noChangeArrowheads="1"/>
          </p:cNvSpPr>
          <p:nvPr/>
        </p:nvSpPr>
        <p:spPr bwMode="auto">
          <a:xfrm>
            <a:off x="609600" y="2709863"/>
            <a:ext cx="59436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Revenues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continuing operations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Comprehensive income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Net income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operations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Selling and administrative expenses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before income tax 	200,000</a:t>
            </a:r>
          </a:p>
        </p:txBody>
      </p:sp>
      <p:sp>
        <p:nvSpPr>
          <p:cNvPr id="662540" name="Text Box 12"/>
          <p:cNvSpPr txBox="1">
            <a:spLocks noChangeArrowheads="1"/>
          </p:cNvSpPr>
          <p:nvPr/>
        </p:nvSpPr>
        <p:spPr bwMode="auto">
          <a:xfrm>
            <a:off x="6858000" y="2009775"/>
            <a:ext cx="1752600" cy="733425"/>
          </a:xfrm>
          <a:prstGeom prst="rect">
            <a:avLst/>
          </a:prstGeom>
          <a:noFill/>
          <a:ln w="28575" cap="sq" algn="ctr">
            <a:noFill/>
            <a:miter lim="800000"/>
            <a:headEnd type="none" w="sm" len="sm"/>
            <a:tailEnd type="none" w="sm" len="sm"/>
          </a:ln>
          <a:effectLst/>
        </p:spPr>
        <p:txBody>
          <a:bodyPr>
            <a:spAutoFit/>
          </a:bodyPr>
          <a:lstStyle/>
          <a:p>
            <a:pPr>
              <a:lnSpc>
                <a:spcPct val="105000"/>
              </a:lnSpc>
              <a:spcBef>
                <a:spcPct val="30000"/>
              </a:spcBef>
              <a:buSzPct val="80000"/>
              <a:defRPr/>
            </a:pPr>
            <a:r>
              <a:rPr lang="en-US" sz="2000" dirty="0">
                <a:solidFill>
                  <a:srgbClr val="800000"/>
                </a:solidFill>
                <a:effectLst>
                  <a:outerShdw blurRad="38100" dist="38100" dir="2700000" algn="tl">
                    <a:srgbClr val="C0C0C0"/>
                  </a:outerShdw>
                </a:effectLst>
                <a:latin typeface="Arial" charset="0"/>
              </a:rPr>
              <a:t>Other Income and Expense</a:t>
            </a:r>
          </a:p>
        </p:txBody>
      </p:sp>
      <p:sp>
        <p:nvSpPr>
          <p:cNvPr id="31752" name="Line 13"/>
          <p:cNvSpPr>
            <a:spLocks noChangeShapeType="1"/>
          </p:cNvSpPr>
          <p:nvPr/>
        </p:nvSpPr>
        <p:spPr bwMode="auto">
          <a:xfrm>
            <a:off x="6858000" y="2743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1753" name="Line 15"/>
          <p:cNvSpPr>
            <a:spLocks noChangeShapeType="1"/>
          </p:cNvSpPr>
          <p:nvPr/>
        </p:nvSpPr>
        <p:spPr bwMode="auto">
          <a:xfrm>
            <a:off x="6858000" y="5791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662544" name="Rectangle 16"/>
          <p:cNvSpPr>
            <a:spLocks noChangeArrowheads="1"/>
          </p:cNvSpPr>
          <p:nvPr/>
        </p:nvSpPr>
        <p:spPr bwMode="auto">
          <a:xfrm>
            <a:off x="6629400" y="5729288"/>
            <a:ext cx="1905000" cy="519112"/>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a:t>
            </a:r>
          </a:p>
        </p:txBody>
      </p:sp>
      <p:sp>
        <p:nvSpPr>
          <p:cNvPr id="31755" name="Line 17"/>
          <p:cNvSpPr>
            <a:spLocks noChangeShapeType="1"/>
          </p:cNvSpPr>
          <p:nvPr/>
        </p:nvSpPr>
        <p:spPr bwMode="auto">
          <a:xfrm>
            <a:off x="6858000" y="62484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662546" name="Rectangle 18"/>
          <p:cNvSpPr>
            <a:spLocks noChangeArrowheads="1"/>
          </p:cNvSpPr>
          <p:nvPr/>
        </p:nvSpPr>
        <p:spPr bwMode="auto">
          <a:xfrm>
            <a:off x="6781800" y="2819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1757" name="Rectangle 19"/>
          <p:cNvSpPr>
            <a:spLocks noChangeArrowheads="1"/>
          </p:cNvSpPr>
          <p:nvPr/>
        </p:nvSpPr>
        <p:spPr bwMode="auto">
          <a:xfrm>
            <a:off x="6781800" y="3200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1758" name="Rectangle 20"/>
          <p:cNvSpPr>
            <a:spLocks noChangeArrowheads="1"/>
          </p:cNvSpPr>
          <p:nvPr/>
        </p:nvSpPr>
        <p:spPr bwMode="auto">
          <a:xfrm>
            <a:off x="6781800" y="36576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1759" name="Rectangle 21"/>
          <p:cNvSpPr>
            <a:spLocks noChangeArrowheads="1"/>
          </p:cNvSpPr>
          <p:nvPr/>
        </p:nvSpPr>
        <p:spPr bwMode="auto">
          <a:xfrm>
            <a:off x="6781800" y="4114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2550" name="Rectangle 22"/>
          <p:cNvSpPr>
            <a:spLocks noChangeArrowheads="1"/>
          </p:cNvSpPr>
          <p:nvPr/>
        </p:nvSpPr>
        <p:spPr bwMode="auto">
          <a:xfrm>
            <a:off x="6781800" y="4495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2551" name="Rectangle 23"/>
          <p:cNvSpPr>
            <a:spLocks noChangeArrowheads="1"/>
          </p:cNvSpPr>
          <p:nvPr/>
        </p:nvSpPr>
        <p:spPr bwMode="auto">
          <a:xfrm>
            <a:off x="6781800" y="4953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1762" name="Rectangle 24"/>
          <p:cNvSpPr>
            <a:spLocks noChangeArrowheads="1"/>
          </p:cNvSpPr>
          <p:nvPr/>
        </p:nvSpPr>
        <p:spPr bwMode="auto">
          <a:xfrm>
            <a:off x="6781800" y="5334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2553" name="Rectangle 25"/>
          <p:cNvSpPr>
            <a:spLocks noChangeArrowheads="1"/>
          </p:cNvSpPr>
          <p:nvPr/>
        </p:nvSpPr>
        <p:spPr bwMode="auto">
          <a:xfrm>
            <a:off x="6781800" y="57912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1764" name="Text Box 26"/>
          <p:cNvSpPr txBox="1">
            <a:spLocks noChangeArrowheads="1"/>
          </p:cNvSpPr>
          <p:nvPr/>
        </p:nvSpPr>
        <p:spPr bwMode="auto">
          <a:xfrm>
            <a:off x="12192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b="1">
                <a:latin typeface="Arial" charset="0"/>
              </a:rPr>
              <a:t>Solution on notes page</a:t>
            </a:r>
          </a:p>
        </p:txBody>
      </p:sp>
    </p:spTree>
    <p:extLst>
      <p:ext uri="{BB962C8B-B14F-4D97-AF65-F5344CB8AC3E}">
        <p14:creationId xmlns:p14="http://schemas.microsoft.com/office/powerpoint/2010/main" val="3100245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62546"/>
                                        </p:tgtEl>
                                      </p:cBhvr>
                                    </p:animEffect>
                                    <p:set>
                                      <p:cBhvr>
                                        <p:cTn id="7" dur="1" fill="hold">
                                          <p:stCondLst>
                                            <p:cond delay="499"/>
                                          </p:stCondLst>
                                        </p:cTn>
                                        <p:tgtEl>
                                          <p:spTgt spid="6625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62550"/>
                                        </p:tgtEl>
                                      </p:cBhvr>
                                    </p:animEffect>
                                    <p:set>
                                      <p:cBhvr>
                                        <p:cTn id="12" dur="1" fill="hold">
                                          <p:stCondLst>
                                            <p:cond delay="499"/>
                                          </p:stCondLst>
                                        </p:cTn>
                                        <p:tgtEl>
                                          <p:spTgt spid="6625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62551"/>
                                        </p:tgtEl>
                                      </p:cBhvr>
                                    </p:animEffect>
                                    <p:set>
                                      <p:cBhvr>
                                        <p:cTn id="17" dur="1" fill="hold">
                                          <p:stCondLst>
                                            <p:cond delay="499"/>
                                          </p:stCondLst>
                                        </p:cTn>
                                        <p:tgtEl>
                                          <p:spTgt spid="6625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62553"/>
                                        </p:tgtEl>
                                      </p:cBhvr>
                                    </p:animEffect>
                                    <p:set>
                                      <p:cBhvr>
                                        <p:cTn id="22" dur="1" fill="hold">
                                          <p:stCondLst>
                                            <p:cond delay="499"/>
                                          </p:stCondLst>
                                        </p:cTn>
                                        <p:tgtEl>
                                          <p:spTgt spid="662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46" grpId="0" animBg="1"/>
      <p:bldP spid="662550" grpId="0" animBg="1"/>
      <p:bldP spid="662551" grpId="0" animBg="1"/>
      <p:bldP spid="6625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7188" name="Rectangle 4"/>
          <p:cNvSpPr>
            <a:spLocks noChangeArrowheads="1"/>
          </p:cNvSpPr>
          <p:nvPr/>
        </p:nvSpPr>
        <p:spPr bwMode="auto">
          <a:xfrm>
            <a:off x="609600" y="1169988"/>
            <a:ext cx="8077200" cy="838200"/>
          </a:xfrm>
          <a:prstGeom prst="rect">
            <a:avLst/>
          </a:prstGeom>
          <a:solidFill>
            <a:srgbClr val="E04906"/>
          </a:solidFill>
          <a:ln w="28575" cap="sq">
            <a:noFill/>
            <a:miter lim="800000"/>
            <a:headEnd/>
            <a:tailEnd/>
          </a:ln>
          <a:effectLst/>
        </p:spPr>
        <p:txBody>
          <a:bodyPr wrap="none" anchor="ctr"/>
          <a:lstStyle/>
          <a:p>
            <a:pPr>
              <a:lnSpc>
                <a:spcPct val="75000"/>
              </a:lnSpc>
              <a:defRPr/>
            </a:pPr>
            <a:r>
              <a:rPr lang="en-US" b="1" dirty="0">
                <a:solidFill>
                  <a:schemeClr val="bg1"/>
                </a:solidFill>
                <a:effectLst>
                  <a:outerShdw blurRad="38100" dist="38100" dir="2700000" algn="tl">
                    <a:srgbClr val="000000"/>
                  </a:outerShdw>
                </a:effectLst>
                <a:latin typeface="Arial" charset="0"/>
              </a:rPr>
              <a:t>C H A P T E R</a:t>
            </a:r>
            <a:r>
              <a:rPr lang="en-US" sz="3200" b="1" dirty="0">
                <a:solidFill>
                  <a:srgbClr val="6600CC"/>
                </a:solidFill>
                <a:effectLst>
                  <a:outerShdw blurRad="38100" dist="38100" dir="2700000" algn="tl">
                    <a:srgbClr val="000000"/>
                  </a:outerShdw>
                </a:effectLst>
                <a:latin typeface="Arial" charset="0"/>
              </a:rPr>
              <a:t>   </a:t>
            </a:r>
            <a:r>
              <a:rPr lang="en-US" sz="4400" b="1" dirty="0">
                <a:solidFill>
                  <a:schemeClr val="bg1"/>
                </a:solidFill>
                <a:effectLst>
                  <a:outerShdw blurRad="38100" dist="38100" dir="2700000" algn="tl">
                    <a:srgbClr val="000000"/>
                  </a:outerShdw>
                </a:effectLst>
                <a:latin typeface="Arial" charset="0"/>
              </a:rPr>
              <a:t>4</a:t>
            </a:r>
          </a:p>
        </p:txBody>
      </p:sp>
      <p:sp>
        <p:nvSpPr>
          <p:cNvPr id="477189" name="Rectangle 5"/>
          <p:cNvSpPr>
            <a:spLocks noChangeArrowheads="1"/>
          </p:cNvSpPr>
          <p:nvPr/>
        </p:nvSpPr>
        <p:spPr bwMode="auto">
          <a:xfrm>
            <a:off x="609600" y="2209800"/>
            <a:ext cx="8077200" cy="1752600"/>
          </a:xfrm>
          <a:prstGeom prst="rect">
            <a:avLst/>
          </a:prstGeom>
          <a:solidFill>
            <a:srgbClr val="45008A"/>
          </a:solidFill>
          <a:ln w="28575" cap="sq">
            <a:noFill/>
            <a:miter lim="800000"/>
            <a:headEnd/>
            <a:tailEnd/>
          </a:ln>
          <a:effectLst/>
        </p:spPr>
        <p:txBody>
          <a:bodyPr anchor="ctr"/>
          <a:lstStyle/>
          <a:p>
            <a:pPr>
              <a:defRPr/>
            </a:pPr>
            <a:r>
              <a:rPr lang="en-US" sz="3200" b="1" dirty="0">
                <a:solidFill>
                  <a:schemeClr val="bg1"/>
                </a:solidFill>
                <a:effectLst>
                  <a:outerShdw blurRad="38100" dist="38100" dir="2700000" algn="tl">
                    <a:srgbClr val="000000"/>
                  </a:outerShdw>
                </a:effectLst>
                <a:latin typeface="Arial" charset="0"/>
              </a:rPr>
              <a:t>INCOME STATEMENT AND RELATED INFORMATION</a:t>
            </a:r>
          </a:p>
        </p:txBody>
      </p:sp>
      <p:sp>
        <p:nvSpPr>
          <p:cNvPr id="5125" name="Text Box 7"/>
          <p:cNvSpPr txBox="1">
            <a:spLocks noChangeArrowheads="1"/>
          </p:cNvSpPr>
          <p:nvPr/>
        </p:nvSpPr>
        <p:spPr bwMode="auto">
          <a:xfrm>
            <a:off x="2209800" y="4679950"/>
            <a:ext cx="4724400" cy="1200150"/>
          </a:xfrm>
          <a:prstGeom prst="rect">
            <a:avLst/>
          </a:prstGeom>
          <a:noFill/>
          <a:ln w="12700" cap="sq">
            <a:noFill/>
            <a:miter lim="800000"/>
            <a:headEnd type="none" w="sm" len="sm"/>
            <a:tailEnd type="none" w="sm" len="sm"/>
          </a:ln>
        </p:spPr>
        <p:txBody>
          <a:bodyPr>
            <a:spAutoFit/>
          </a:bodyPr>
          <a:lstStyle/>
          <a:p>
            <a:r>
              <a:rPr lang="en-US" altLang="en-US" sz="2400">
                <a:latin typeface="Trebuchet MS" pitchFamily="34" charset="0"/>
              </a:rPr>
              <a:t>Intermediate Accounting</a:t>
            </a:r>
          </a:p>
          <a:p>
            <a:r>
              <a:rPr lang="en-US" altLang="en-US" sz="2400">
                <a:latin typeface="Trebuchet MS" pitchFamily="34" charset="0"/>
              </a:rPr>
              <a:t>IFRS Edition</a:t>
            </a:r>
          </a:p>
          <a:p>
            <a:r>
              <a:rPr lang="en-US" altLang="en-US" sz="2400">
                <a:latin typeface="Trebuchet MS" pitchFamily="34" charset="0"/>
              </a:rPr>
              <a:t>Kieso, Weygandt, and Warfield</a:t>
            </a:r>
            <a:r>
              <a:rPr lang="en-US" sz="2000"/>
              <a:t> </a:t>
            </a:r>
          </a:p>
        </p:txBody>
      </p:sp>
      <p:sp>
        <p:nvSpPr>
          <p:cNvPr id="5126" name="Rectangle 10"/>
          <p:cNvSpPr>
            <a:spLocks noChangeArrowheads="1"/>
          </p:cNvSpPr>
          <p:nvPr/>
        </p:nvSpPr>
        <p:spPr bwMode="auto">
          <a:xfrm>
            <a:off x="609600" y="685800"/>
            <a:ext cx="8077200" cy="304800"/>
          </a:xfrm>
          <a:prstGeom prst="rect">
            <a:avLst/>
          </a:prstGeom>
          <a:solidFill>
            <a:srgbClr val="333399"/>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105263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6629400" y="2709863"/>
            <a:ext cx="19050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- 200,000</a:t>
            </a:r>
          </a:p>
        </p:txBody>
      </p:sp>
      <p:sp>
        <p:nvSpPr>
          <p:cNvPr id="664586" name="Rectangle 10"/>
          <p:cNvSpPr>
            <a:spLocks noChangeArrowheads="1"/>
          </p:cNvSpPr>
          <p:nvPr/>
        </p:nvSpPr>
        <p:spPr bwMode="auto">
          <a:xfrm>
            <a:off x="6629400" y="5729288"/>
            <a:ext cx="1905000" cy="519112"/>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20,000</a:t>
            </a:r>
          </a:p>
        </p:txBody>
      </p:sp>
      <p:sp>
        <p:nvSpPr>
          <p:cNvPr id="664579"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64581" name="Text Box 5"/>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664582" name="Rectangle 6"/>
          <p:cNvSpPr>
            <a:spLocks noChangeArrowheads="1"/>
          </p:cNvSpPr>
          <p:nvPr/>
        </p:nvSpPr>
        <p:spPr bwMode="auto">
          <a:xfrm>
            <a:off x="609600" y="2709863"/>
            <a:ext cx="59436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Revenues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continuing operations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Comprehensive income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Net income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operations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Selling and administrative expenses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before income tax 	200,000</a:t>
            </a:r>
          </a:p>
        </p:txBody>
      </p:sp>
      <p:sp>
        <p:nvSpPr>
          <p:cNvPr id="664583" name="Text Box 7"/>
          <p:cNvSpPr txBox="1">
            <a:spLocks noChangeArrowheads="1"/>
          </p:cNvSpPr>
          <p:nvPr/>
        </p:nvSpPr>
        <p:spPr bwMode="auto">
          <a:xfrm>
            <a:off x="6858000" y="2009775"/>
            <a:ext cx="1752600" cy="733425"/>
          </a:xfrm>
          <a:prstGeom prst="rect">
            <a:avLst/>
          </a:prstGeom>
          <a:noFill/>
          <a:ln w="28575" cap="sq" algn="ctr">
            <a:noFill/>
            <a:miter lim="800000"/>
            <a:headEnd type="none" w="sm" len="sm"/>
            <a:tailEnd type="none" w="sm" len="sm"/>
          </a:ln>
          <a:effectLst/>
        </p:spPr>
        <p:txBody>
          <a:bodyPr>
            <a:spAutoFit/>
          </a:bodyPr>
          <a:lstStyle/>
          <a:p>
            <a:pPr>
              <a:lnSpc>
                <a:spcPct val="105000"/>
              </a:lnSpc>
              <a:spcBef>
                <a:spcPct val="30000"/>
              </a:spcBef>
              <a:buSzPct val="80000"/>
              <a:defRPr/>
            </a:pPr>
            <a:r>
              <a:rPr lang="en-US" sz="2000" dirty="0">
                <a:solidFill>
                  <a:srgbClr val="800000"/>
                </a:solidFill>
                <a:effectLst>
                  <a:outerShdw blurRad="38100" dist="38100" dir="2700000" algn="tl">
                    <a:srgbClr val="C0C0C0"/>
                  </a:outerShdw>
                </a:effectLst>
                <a:latin typeface="Arial" charset="0"/>
              </a:rPr>
              <a:t>Financing Costs</a:t>
            </a:r>
          </a:p>
        </p:txBody>
      </p:sp>
      <p:sp>
        <p:nvSpPr>
          <p:cNvPr id="32776" name="Line 8"/>
          <p:cNvSpPr>
            <a:spLocks noChangeShapeType="1"/>
          </p:cNvSpPr>
          <p:nvPr/>
        </p:nvSpPr>
        <p:spPr bwMode="auto">
          <a:xfrm>
            <a:off x="6858000" y="2743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2777" name="Line 9"/>
          <p:cNvSpPr>
            <a:spLocks noChangeShapeType="1"/>
          </p:cNvSpPr>
          <p:nvPr/>
        </p:nvSpPr>
        <p:spPr bwMode="auto">
          <a:xfrm>
            <a:off x="6858000" y="5791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2778" name="Line 11"/>
          <p:cNvSpPr>
            <a:spLocks noChangeShapeType="1"/>
          </p:cNvSpPr>
          <p:nvPr/>
        </p:nvSpPr>
        <p:spPr bwMode="auto">
          <a:xfrm>
            <a:off x="6858000" y="62484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2779" name="Rectangle 12"/>
          <p:cNvSpPr>
            <a:spLocks noChangeArrowheads="1"/>
          </p:cNvSpPr>
          <p:nvPr/>
        </p:nvSpPr>
        <p:spPr bwMode="auto">
          <a:xfrm>
            <a:off x="6781800" y="2819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2780" name="Rectangle 13"/>
          <p:cNvSpPr>
            <a:spLocks noChangeArrowheads="1"/>
          </p:cNvSpPr>
          <p:nvPr/>
        </p:nvSpPr>
        <p:spPr bwMode="auto">
          <a:xfrm>
            <a:off x="6781800" y="3200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2781" name="Rectangle 14"/>
          <p:cNvSpPr>
            <a:spLocks noChangeArrowheads="1"/>
          </p:cNvSpPr>
          <p:nvPr/>
        </p:nvSpPr>
        <p:spPr bwMode="auto">
          <a:xfrm>
            <a:off x="6781800" y="36576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2782" name="Rectangle 15"/>
          <p:cNvSpPr>
            <a:spLocks noChangeArrowheads="1"/>
          </p:cNvSpPr>
          <p:nvPr/>
        </p:nvSpPr>
        <p:spPr bwMode="auto">
          <a:xfrm>
            <a:off x="6781800" y="4114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4592" name="Rectangle 16"/>
          <p:cNvSpPr>
            <a:spLocks noChangeArrowheads="1"/>
          </p:cNvSpPr>
          <p:nvPr/>
        </p:nvSpPr>
        <p:spPr bwMode="auto">
          <a:xfrm>
            <a:off x="6781800" y="4495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2784" name="Rectangle 17"/>
          <p:cNvSpPr>
            <a:spLocks noChangeArrowheads="1"/>
          </p:cNvSpPr>
          <p:nvPr/>
        </p:nvSpPr>
        <p:spPr bwMode="auto">
          <a:xfrm>
            <a:off x="6781800" y="4953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4594" name="Rectangle 18"/>
          <p:cNvSpPr>
            <a:spLocks noChangeArrowheads="1"/>
          </p:cNvSpPr>
          <p:nvPr/>
        </p:nvSpPr>
        <p:spPr bwMode="auto">
          <a:xfrm>
            <a:off x="6781800" y="5334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4595" name="Rectangle 19"/>
          <p:cNvSpPr>
            <a:spLocks noChangeArrowheads="1"/>
          </p:cNvSpPr>
          <p:nvPr/>
        </p:nvSpPr>
        <p:spPr bwMode="auto">
          <a:xfrm>
            <a:off x="6781800" y="57912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2787" name="Text Box 20"/>
          <p:cNvSpPr txBox="1">
            <a:spLocks noChangeArrowheads="1"/>
          </p:cNvSpPr>
          <p:nvPr/>
        </p:nvSpPr>
        <p:spPr bwMode="auto">
          <a:xfrm>
            <a:off x="12192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b="1">
                <a:latin typeface="Arial" charset="0"/>
              </a:rPr>
              <a:t>Solution on notes page</a:t>
            </a:r>
          </a:p>
        </p:txBody>
      </p:sp>
      <p:sp>
        <p:nvSpPr>
          <p:cNvPr id="664597" name="Text Box 21"/>
          <p:cNvSpPr txBox="1">
            <a:spLocks noChangeArrowheads="1"/>
          </p:cNvSpPr>
          <p:nvPr/>
        </p:nvSpPr>
        <p:spPr bwMode="auto">
          <a:xfrm>
            <a:off x="533400" y="1371600"/>
            <a:ext cx="7620000" cy="733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000" b="1" dirty="0">
                <a:solidFill>
                  <a:srgbClr val="800000"/>
                </a:solidFill>
                <a:effectLst>
                  <a:outerShdw blurRad="38100" dist="38100" dir="2700000" algn="tl">
                    <a:srgbClr val="C0C0C0"/>
                  </a:outerShdw>
                </a:effectLst>
                <a:latin typeface="Arial" charset="0"/>
              </a:rPr>
              <a:t>BE4-3:</a:t>
            </a:r>
            <a:r>
              <a:rPr lang="en-US" sz="2000" b="1"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Presented below is some financial information related to Volaire Group.  Compute the following:</a:t>
            </a:r>
            <a:endParaRPr lang="en-US" sz="2000" b="1" dirty="0">
              <a:solidFill>
                <a:srgbClr val="0066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844009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64592"/>
                                        </p:tgtEl>
                                      </p:cBhvr>
                                    </p:animEffect>
                                    <p:set>
                                      <p:cBhvr>
                                        <p:cTn id="7" dur="1" fill="hold">
                                          <p:stCondLst>
                                            <p:cond delay="499"/>
                                          </p:stCondLst>
                                        </p:cTn>
                                        <p:tgtEl>
                                          <p:spTgt spid="6645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64594"/>
                                        </p:tgtEl>
                                      </p:cBhvr>
                                    </p:animEffect>
                                    <p:set>
                                      <p:cBhvr>
                                        <p:cTn id="12" dur="1" fill="hold">
                                          <p:stCondLst>
                                            <p:cond delay="499"/>
                                          </p:stCondLst>
                                        </p:cTn>
                                        <p:tgtEl>
                                          <p:spTgt spid="6645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64595"/>
                                        </p:tgtEl>
                                      </p:cBhvr>
                                    </p:animEffect>
                                    <p:set>
                                      <p:cBhvr>
                                        <p:cTn id="17" dur="1" fill="hold">
                                          <p:stCondLst>
                                            <p:cond delay="499"/>
                                          </p:stCondLst>
                                        </p:cTn>
                                        <p:tgtEl>
                                          <p:spTgt spid="664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92" grpId="0" animBg="1"/>
      <p:bldP spid="664594" grpId="0" animBg="1"/>
      <p:bldP spid="6645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ChangeArrowheads="1"/>
          </p:cNvSpPr>
          <p:nvPr/>
        </p:nvSpPr>
        <p:spPr bwMode="auto">
          <a:xfrm>
            <a:off x="6629400" y="5729288"/>
            <a:ext cx="1905000" cy="519112"/>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100,000</a:t>
            </a:r>
          </a:p>
        </p:txBody>
      </p:sp>
      <p:sp>
        <p:nvSpPr>
          <p:cNvPr id="666626" name="Rectangle 2"/>
          <p:cNvSpPr>
            <a:spLocks noChangeArrowheads="1"/>
          </p:cNvSpPr>
          <p:nvPr/>
        </p:nvSpPr>
        <p:spPr bwMode="auto">
          <a:xfrm>
            <a:off x="6629400" y="2709863"/>
            <a:ext cx="19050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200,000</a:t>
            </a:r>
          </a:p>
        </p:txBody>
      </p:sp>
      <p:sp>
        <p:nvSpPr>
          <p:cNvPr id="666628"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66630" name="Text Box 6"/>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666631" name="Rectangle 7"/>
          <p:cNvSpPr>
            <a:spLocks noChangeArrowheads="1"/>
          </p:cNvSpPr>
          <p:nvPr/>
        </p:nvSpPr>
        <p:spPr bwMode="auto">
          <a:xfrm>
            <a:off x="609600" y="2709863"/>
            <a:ext cx="59436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Revenues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continuing operations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Comprehensive income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Net income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operations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Selling and administrative expenses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before income tax 	200,000</a:t>
            </a:r>
          </a:p>
        </p:txBody>
      </p:sp>
      <p:sp>
        <p:nvSpPr>
          <p:cNvPr id="666632" name="Text Box 8"/>
          <p:cNvSpPr txBox="1">
            <a:spLocks noChangeArrowheads="1"/>
          </p:cNvSpPr>
          <p:nvPr/>
        </p:nvSpPr>
        <p:spPr bwMode="auto">
          <a:xfrm>
            <a:off x="6858000" y="2254250"/>
            <a:ext cx="1752600" cy="412750"/>
          </a:xfrm>
          <a:prstGeom prst="rect">
            <a:avLst/>
          </a:prstGeom>
          <a:noFill/>
          <a:ln w="28575" cap="sq" algn="ctr">
            <a:noFill/>
            <a:miter lim="800000"/>
            <a:headEnd type="none" w="sm" len="sm"/>
            <a:tailEnd type="none" w="sm" len="sm"/>
          </a:ln>
          <a:effectLst/>
        </p:spPr>
        <p:txBody>
          <a:bodyPr>
            <a:spAutoFit/>
          </a:bodyPr>
          <a:lstStyle/>
          <a:p>
            <a:pPr>
              <a:lnSpc>
                <a:spcPct val="105000"/>
              </a:lnSpc>
              <a:spcBef>
                <a:spcPct val="30000"/>
              </a:spcBef>
              <a:buSzPct val="80000"/>
              <a:defRPr/>
            </a:pPr>
            <a:r>
              <a:rPr lang="en-US" sz="2000" dirty="0">
                <a:solidFill>
                  <a:srgbClr val="800000"/>
                </a:solidFill>
                <a:effectLst>
                  <a:outerShdw blurRad="38100" dist="38100" dir="2700000" algn="tl">
                    <a:srgbClr val="C0C0C0"/>
                  </a:outerShdw>
                </a:effectLst>
                <a:latin typeface="Arial" charset="0"/>
              </a:rPr>
              <a:t>Income Tax</a:t>
            </a:r>
          </a:p>
        </p:txBody>
      </p:sp>
      <p:sp>
        <p:nvSpPr>
          <p:cNvPr id="33800" name="Line 9"/>
          <p:cNvSpPr>
            <a:spLocks noChangeShapeType="1"/>
          </p:cNvSpPr>
          <p:nvPr/>
        </p:nvSpPr>
        <p:spPr bwMode="auto">
          <a:xfrm>
            <a:off x="6858000" y="2743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3801" name="Line 10"/>
          <p:cNvSpPr>
            <a:spLocks noChangeShapeType="1"/>
          </p:cNvSpPr>
          <p:nvPr/>
        </p:nvSpPr>
        <p:spPr bwMode="auto">
          <a:xfrm>
            <a:off x="6858000" y="5791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3802" name="Line 11"/>
          <p:cNvSpPr>
            <a:spLocks noChangeShapeType="1"/>
          </p:cNvSpPr>
          <p:nvPr/>
        </p:nvSpPr>
        <p:spPr bwMode="auto">
          <a:xfrm>
            <a:off x="6858000" y="62484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3803" name="Rectangle 12"/>
          <p:cNvSpPr>
            <a:spLocks noChangeArrowheads="1"/>
          </p:cNvSpPr>
          <p:nvPr/>
        </p:nvSpPr>
        <p:spPr bwMode="auto">
          <a:xfrm>
            <a:off x="6781800" y="2819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6637" name="Rectangle 13"/>
          <p:cNvSpPr>
            <a:spLocks noChangeArrowheads="1"/>
          </p:cNvSpPr>
          <p:nvPr/>
        </p:nvSpPr>
        <p:spPr bwMode="auto">
          <a:xfrm>
            <a:off x="6781800" y="3200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3805" name="Rectangle 14"/>
          <p:cNvSpPr>
            <a:spLocks noChangeArrowheads="1"/>
          </p:cNvSpPr>
          <p:nvPr/>
        </p:nvSpPr>
        <p:spPr bwMode="auto">
          <a:xfrm>
            <a:off x="6781800" y="36576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3806" name="Rectangle 15"/>
          <p:cNvSpPr>
            <a:spLocks noChangeArrowheads="1"/>
          </p:cNvSpPr>
          <p:nvPr/>
        </p:nvSpPr>
        <p:spPr bwMode="auto">
          <a:xfrm>
            <a:off x="6781800" y="4114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3807" name="Rectangle 16"/>
          <p:cNvSpPr>
            <a:spLocks noChangeArrowheads="1"/>
          </p:cNvSpPr>
          <p:nvPr/>
        </p:nvSpPr>
        <p:spPr bwMode="auto">
          <a:xfrm>
            <a:off x="6781800" y="4495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3808" name="Rectangle 17"/>
          <p:cNvSpPr>
            <a:spLocks noChangeArrowheads="1"/>
          </p:cNvSpPr>
          <p:nvPr/>
        </p:nvSpPr>
        <p:spPr bwMode="auto">
          <a:xfrm>
            <a:off x="6781800" y="4953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6642" name="Rectangle 18"/>
          <p:cNvSpPr>
            <a:spLocks noChangeArrowheads="1"/>
          </p:cNvSpPr>
          <p:nvPr/>
        </p:nvSpPr>
        <p:spPr bwMode="auto">
          <a:xfrm>
            <a:off x="6781800" y="5334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6643" name="Rectangle 19"/>
          <p:cNvSpPr>
            <a:spLocks noChangeArrowheads="1"/>
          </p:cNvSpPr>
          <p:nvPr/>
        </p:nvSpPr>
        <p:spPr bwMode="auto">
          <a:xfrm>
            <a:off x="6781800" y="57912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3811" name="Text Box 20"/>
          <p:cNvSpPr txBox="1">
            <a:spLocks noChangeArrowheads="1"/>
          </p:cNvSpPr>
          <p:nvPr/>
        </p:nvSpPr>
        <p:spPr bwMode="auto">
          <a:xfrm>
            <a:off x="12192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b="1">
                <a:latin typeface="Arial" charset="0"/>
              </a:rPr>
              <a:t>Solution on notes page</a:t>
            </a:r>
          </a:p>
        </p:txBody>
      </p:sp>
      <p:sp>
        <p:nvSpPr>
          <p:cNvPr id="666645" name="Text Box 21"/>
          <p:cNvSpPr txBox="1">
            <a:spLocks noChangeArrowheads="1"/>
          </p:cNvSpPr>
          <p:nvPr/>
        </p:nvSpPr>
        <p:spPr bwMode="auto">
          <a:xfrm>
            <a:off x="533400" y="1371600"/>
            <a:ext cx="7620000" cy="733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000" b="1" dirty="0">
                <a:solidFill>
                  <a:srgbClr val="800000"/>
                </a:solidFill>
                <a:effectLst>
                  <a:outerShdw blurRad="38100" dist="38100" dir="2700000" algn="tl">
                    <a:srgbClr val="C0C0C0"/>
                  </a:outerShdw>
                </a:effectLst>
                <a:latin typeface="Arial" charset="0"/>
              </a:rPr>
              <a:t>BE4-3:</a:t>
            </a:r>
            <a:r>
              <a:rPr lang="en-US" sz="2000" b="1"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Presented below is some financial information related to Volaire Group.  Compute the following:</a:t>
            </a:r>
            <a:endParaRPr lang="en-US" sz="2000" b="1" dirty="0">
              <a:solidFill>
                <a:srgbClr val="0066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89065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66642"/>
                                        </p:tgtEl>
                                      </p:cBhvr>
                                    </p:animEffect>
                                    <p:set>
                                      <p:cBhvr>
                                        <p:cTn id="7" dur="1" fill="hold">
                                          <p:stCondLst>
                                            <p:cond delay="499"/>
                                          </p:stCondLst>
                                        </p:cTn>
                                        <p:tgtEl>
                                          <p:spTgt spid="6666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66637"/>
                                        </p:tgtEl>
                                      </p:cBhvr>
                                    </p:animEffect>
                                    <p:set>
                                      <p:cBhvr>
                                        <p:cTn id="12" dur="1" fill="hold">
                                          <p:stCondLst>
                                            <p:cond delay="499"/>
                                          </p:stCondLst>
                                        </p:cTn>
                                        <p:tgtEl>
                                          <p:spTgt spid="6666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66643"/>
                                        </p:tgtEl>
                                      </p:cBhvr>
                                    </p:animEffect>
                                    <p:set>
                                      <p:cBhvr>
                                        <p:cTn id="17" dur="1" fill="hold">
                                          <p:stCondLst>
                                            <p:cond delay="499"/>
                                          </p:stCondLst>
                                        </p:cTn>
                                        <p:tgtEl>
                                          <p:spTgt spid="6666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7" grpId="0" animBg="1"/>
      <p:bldP spid="666642" grpId="0" animBg="1"/>
      <p:bldP spid="6666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6629400" y="5729288"/>
            <a:ext cx="1905000" cy="519112"/>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10,000</a:t>
            </a:r>
          </a:p>
        </p:txBody>
      </p:sp>
      <p:sp>
        <p:nvSpPr>
          <p:cNvPr id="668675" name="Rectangle 3"/>
          <p:cNvSpPr>
            <a:spLocks noChangeArrowheads="1"/>
          </p:cNvSpPr>
          <p:nvPr/>
        </p:nvSpPr>
        <p:spPr bwMode="auto">
          <a:xfrm>
            <a:off x="6629400" y="2709863"/>
            <a:ext cx="19050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200,000</a:t>
            </a:r>
          </a:p>
        </p:txBody>
      </p:sp>
      <p:sp>
        <p:nvSpPr>
          <p:cNvPr id="668676"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68678" name="Text Box 6"/>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668679" name="Rectangle 7"/>
          <p:cNvSpPr>
            <a:spLocks noChangeArrowheads="1"/>
          </p:cNvSpPr>
          <p:nvPr/>
        </p:nvSpPr>
        <p:spPr bwMode="auto">
          <a:xfrm>
            <a:off x="609600" y="2709863"/>
            <a:ext cx="59436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Revenues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continuing operations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Comprehensive income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Net income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operations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Selling and administrative expenses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before income tax 	200,000</a:t>
            </a:r>
          </a:p>
        </p:txBody>
      </p:sp>
      <p:sp>
        <p:nvSpPr>
          <p:cNvPr id="34823" name="Line 9"/>
          <p:cNvSpPr>
            <a:spLocks noChangeShapeType="1"/>
          </p:cNvSpPr>
          <p:nvPr/>
        </p:nvSpPr>
        <p:spPr bwMode="auto">
          <a:xfrm>
            <a:off x="6858000" y="2743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4824" name="Line 10"/>
          <p:cNvSpPr>
            <a:spLocks noChangeShapeType="1"/>
          </p:cNvSpPr>
          <p:nvPr/>
        </p:nvSpPr>
        <p:spPr bwMode="auto">
          <a:xfrm>
            <a:off x="6858000" y="5791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4825" name="Line 11"/>
          <p:cNvSpPr>
            <a:spLocks noChangeShapeType="1"/>
          </p:cNvSpPr>
          <p:nvPr/>
        </p:nvSpPr>
        <p:spPr bwMode="auto">
          <a:xfrm>
            <a:off x="6858000" y="62484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4826" name="Rectangle 12"/>
          <p:cNvSpPr>
            <a:spLocks noChangeArrowheads="1"/>
          </p:cNvSpPr>
          <p:nvPr/>
        </p:nvSpPr>
        <p:spPr bwMode="auto">
          <a:xfrm>
            <a:off x="6781800" y="2819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8685" name="Rectangle 13"/>
          <p:cNvSpPr>
            <a:spLocks noChangeArrowheads="1"/>
          </p:cNvSpPr>
          <p:nvPr/>
        </p:nvSpPr>
        <p:spPr bwMode="auto">
          <a:xfrm>
            <a:off x="6781800" y="3200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4828" name="Rectangle 14"/>
          <p:cNvSpPr>
            <a:spLocks noChangeArrowheads="1"/>
          </p:cNvSpPr>
          <p:nvPr/>
        </p:nvSpPr>
        <p:spPr bwMode="auto">
          <a:xfrm>
            <a:off x="6781800" y="36576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8687" name="Rectangle 15"/>
          <p:cNvSpPr>
            <a:spLocks noChangeArrowheads="1"/>
          </p:cNvSpPr>
          <p:nvPr/>
        </p:nvSpPr>
        <p:spPr bwMode="auto">
          <a:xfrm>
            <a:off x="6781800" y="4114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4830" name="Rectangle 16"/>
          <p:cNvSpPr>
            <a:spLocks noChangeArrowheads="1"/>
          </p:cNvSpPr>
          <p:nvPr/>
        </p:nvSpPr>
        <p:spPr bwMode="auto">
          <a:xfrm>
            <a:off x="6781800" y="4495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4831" name="Rectangle 17"/>
          <p:cNvSpPr>
            <a:spLocks noChangeArrowheads="1"/>
          </p:cNvSpPr>
          <p:nvPr/>
        </p:nvSpPr>
        <p:spPr bwMode="auto">
          <a:xfrm>
            <a:off x="6781800" y="4953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4832" name="Rectangle 18"/>
          <p:cNvSpPr>
            <a:spLocks noChangeArrowheads="1"/>
          </p:cNvSpPr>
          <p:nvPr/>
        </p:nvSpPr>
        <p:spPr bwMode="auto">
          <a:xfrm>
            <a:off x="6781800" y="5334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8691" name="Rectangle 19"/>
          <p:cNvSpPr>
            <a:spLocks noChangeArrowheads="1"/>
          </p:cNvSpPr>
          <p:nvPr/>
        </p:nvSpPr>
        <p:spPr bwMode="auto">
          <a:xfrm>
            <a:off x="6781800" y="57912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68692" name="Text Box 20"/>
          <p:cNvSpPr txBox="1">
            <a:spLocks noChangeArrowheads="1"/>
          </p:cNvSpPr>
          <p:nvPr/>
        </p:nvSpPr>
        <p:spPr bwMode="auto">
          <a:xfrm>
            <a:off x="6858000" y="2009775"/>
            <a:ext cx="1752600" cy="733425"/>
          </a:xfrm>
          <a:prstGeom prst="rect">
            <a:avLst/>
          </a:prstGeom>
          <a:noFill/>
          <a:ln w="28575" cap="sq" algn="ctr">
            <a:noFill/>
            <a:miter lim="800000"/>
            <a:headEnd type="none" w="sm" len="sm"/>
            <a:tailEnd type="none" w="sm" len="sm"/>
          </a:ln>
          <a:effectLst/>
        </p:spPr>
        <p:txBody>
          <a:bodyPr>
            <a:spAutoFit/>
          </a:bodyPr>
          <a:lstStyle/>
          <a:p>
            <a:pPr>
              <a:lnSpc>
                <a:spcPct val="105000"/>
              </a:lnSpc>
              <a:spcBef>
                <a:spcPct val="30000"/>
              </a:spcBef>
              <a:buSzPct val="80000"/>
              <a:defRPr/>
            </a:pPr>
            <a:r>
              <a:rPr lang="en-US" sz="2000" dirty="0">
                <a:solidFill>
                  <a:srgbClr val="800000"/>
                </a:solidFill>
                <a:effectLst>
                  <a:outerShdw blurRad="38100" dist="38100" dir="2700000" algn="tl">
                    <a:srgbClr val="C0C0C0"/>
                  </a:outerShdw>
                </a:effectLst>
                <a:latin typeface="Arial" charset="0"/>
              </a:rPr>
              <a:t>Discontinued Operations</a:t>
            </a:r>
          </a:p>
        </p:txBody>
      </p:sp>
      <p:sp>
        <p:nvSpPr>
          <p:cNvPr id="34835" name="Text Box 21"/>
          <p:cNvSpPr txBox="1">
            <a:spLocks noChangeArrowheads="1"/>
          </p:cNvSpPr>
          <p:nvPr/>
        </p:nvSpPr>
        <p:spPr bwMode="auto">
          <a:xfrm>
            <a:off x="12192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b="1">
                <a:latin typeface="Arial" charset="0"/>
              </a:rPr>
              <a:t>Solution on notes page</a:t>
            </a:r>
          </a:p>
        </p:txBody>
      </p:sp>
      <p:sp>
        <p:nvSpPr>
          <p:cNvPr id="668694" name="Text Box 22"/>
          <p:cNvSpPr txBox="1">
            <a:spLocks noChangeArrowheads="1"/>
          </p:cNvSpPr>
          <p:nvPr/>
        </p:nvSpPr>
        <p:spPr bwMode="auto">
          <a:xfrm>
            <a:off x="533400" y="1371600"/>
            <a:ext cx="7620000" cy="733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000" b="1" dirty="0">
                <a:solidFill>
                  <a:srgbClr val="800000"/>
                </a:solidFill>
                <a:effectLst>
                  <a:outerShdw blurRad="38100" dist="38100" dir="2700000" algn="tl">
                    <a:srgbClr val="C0C0C0"/>
                  </a:outerShdw>
                </a:effectLst>
                <a:latin typeface="Arial" charset="0"/>
              </a:rPr>
              <a:t>BE4-3:</a:t>
            </a:r>
            <a:r>
              <a:rPr lang="en-US" sz="2000" b="1"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Presented below is some financial information related to Volaire Group.  Compute the following:</a:t>
            </a:r>
            <a:endParaRPr lang="en-US" sz="2000" b="1" dirty="0">
              <a:solidFill>
                <a:srgbClr val="0066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609640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68685"/>
                                        </p:tgtEl>
                                      </p:cBhvr>
                                    </p:animEffect>
                                    <p:set>
                                      <p:cBhvr>
                                        <p:cTn id="7" dur="1" fill="hold">
                                          <p:stCondLst>
                                            <p:cond delay="499"/>
                                          </p:stCondLst>
                                        </p:cTn>
                                        <p:tgtEl>
                                          <p:spTgt spid="6686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68687"/>
                                        </p:tgtEl>
                                      </p:cBhvr>
                                    </p:animEffect>
                                    <p:set>
                                      <p:cBhvr>
                                        <p:cTn id="12" dur="1" fill="hold">
                                          <p:stCondLst>
                                            <p:cond delay="499"/>
                                          </p:stCondLst>
                                        </p:cTn>
                                        <p:tgtEl>
                                          <p:spTgt spid="6686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68691"/>
                                        </p:tgtEl>
                                      </p:cBhvr>
                                    </p:animEffect>
                                    <p:set>
                                      <p:cBhvr>
                                        <p:cTn id="17" dur="1" fill="hold">
                                          <p:stCondLst>
                                            <p:cond delay="499"/>
                                          </p:stCondLst>
                                        </p:cTn>
                                        <p:tgtEl>
                                          <p:spTgt spid="6686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5" grpId="0" animBg="1"/>
      <p:bldP spid="668687" grpId="0" animBg="1"/>
      <p:bldP spid="6686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ChangeArrowheads="1"/>
          </p:cNvSpPr>
          <p:nvPr/>
        </p:nvSpPr>
        <p:spPr bwMode="auto">
          <a:xfrm>
            <a:off x="6629400" y="5729288"/>
            <a:ext cx="1905000" cy="519112"/>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30,000</a:t>
            </a:r>
          </a:p>
        </p:txBody>
      </p:sp>
      <p:sp>
        <p:nvSpPr>
          <p:cNvPr id="670723" name="Rectangle 3"/>
          <p:cNvSpPr>
            <a:spLocks noChangeArrowheads="1"/>
          </p:cNvSpPr>
          <p:nvPr/>
        </p:nvSpPr>
        <p:spPr bwMode="auto">
          <a:xfrm>
            <a:off x="6629400" y="2709863"/>
            <a:ext cx="19050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	200,000</a:t>
            </a:r>
          </a:p>
        </p:txBody>
      </p:sp>
      <p:sp>
        <p:nvSpPr>
          <p:cNvPr id="670724"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70726" name="Text Box 6"/>
          <p:cNvSpPr txBox="1">
            <a:spLocks noChangeArrowheads="1"/>
          </p:cNvSpPr>
          <p:nvPr/>
        </p:nvSpPr>
        <p:spPr bwMode="auto">
          <a:xfrm>
            <a:off x="2895600" y="6445250"/>
            <a:ext cx="6172200" cy="336550"/>
          </a:xfrm>
          <a:prstGeom prst="rect">
            <a:avLst/>
          </a:prstGeom>
          <a:solidFill>
            <a:schemeClr val="bg1"/>
          </a:solidFill>
          <a:ln w="19050" algn="ctr">
            <a:noFill/>
            <a:miter lim="800000"/>
            <a:headEnd/>
            <a:tailEnd/>
          </a:ln>
          <a:effectLst/>
        </p:spPr>
        <p:txBody>
          <a:bodyPr>
            <a:spAutoFit/>
          </a:bodyPr>
          <a:lstStyle/>
          <a:p>
            <a:pPr marL="457200" indent="-457200" algn="r">
              <a:defRPr/>
            </a:pPr>
            <a:r>
              <a:rPr lang="en-US" sz="1600" b="1" i="1" dirty="0">
                <a:solidFill>
                  <a:schemeClr val="bg2"/>
                </a:solidFill>
                <a:effectLst>
                  <a:outerShdw blurRad="38100" dist="38100" dir="2700000" algn="tl">
                    <a:srgbClr val="C0C0C0"/>
                  </a:outerShdw>
                </a:effectLst>
                <a:latin typeface="Arial" charset="0"/>
              </a:rPr>
              <a:t>LO 4  Explain how to report items in the income statement.</a:t>
            </a:r>
          </a:p>
        </p:txBody>
      </p:sp>
      <p:sp>
        <p:nvSpPr>
          <p:cNvPr id="670727" name="Rectangle 7"/>
          <p:cNvSpPr>
            <a:spLocks noChangeArrowheads="1"/>
          </p:cNvSpPr>
          <p:nvPr/>
        </p:nvSpPr>
        <p:spPr bwMode="auto">
          <a:xfrm>
            <a:off x="609600" y="2709863"/>
            <a:ext cx="5943600" cy="3081337"/>
          </a:xfrm>
          <a:prstGeom prst="rect">
            <a:avLst/>
          </a:prstGeom>
          <a:noFill/>
          <a:ln w="12700" cap="sq">
            <a:noFill/>
            <a:miter lim="800000"/>
            <a:headEnd type="none" w="sm" len="sm"/>
            <a:tailEnd type="none" w="sm" len="sm"/>
          </a:ln>
          <a:effectLst/>
        </p:spPr>
        <p:txBody>
          <a:bodyPr>
            <a:spAutoFit/>
          </a:bodyPr>
          <a:lstStyle/>
          <a:p>
            <a:pPr algn="l">
              <a:lnSpc>
                <a:spcPct val="140000"/>
              </a:lnSpc>
              <a:tabLst>
                <a:tab pos="5543550" algn="r"/>
              </a:tabLst>
              <a:defRPr/>
            </a:pPr>
            <a:r>
              <a:rPr lang="en-US" sz="2000" dirty="0">
                <a:effectLst>
                  <a:outerShdw blurRad="38100" dist="38100" dir="2700000" algn="tl">
                    <a:srgbClr val="C0C0C0"/>
                  </a:outerShdw>
                </a:effectLst>
                <a:latin typeface="Arial" charset="0"/>
              </a:rPr>
              <a:t>Revenues 	</a:t>
            </a:r>
            <a:r>
              <a:rPr lang="en-US" sz="2000" i="1"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Arial" charset="0"/>
              </a:rPr>
              <a:t>800,000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continuing operations 	100,000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Comprehensive income 	120,000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Net income 	90,000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from operations 	220,000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Selling and administrative expenses 	500,000</a:t>
            </a:r>
          </a:p>
          <a:p>
            <a:pPr algn="l">
              <a:lnSpc>
                <a:spcPct val="140000"/>
              </a:lnSpc>
              <a:tabLst>
                <a:tab pos="5543550" algn="r"/>
              </a:tabLst>
              <a:defRPr/>
            </a:pPr>
            <a:r>
              <a:rPr lang="en-US" sz="2000" dirty="0">
                <a:effectLst>
                  <a:outerShdw blurRad="38100" dist="38100" dir="2700000" algn="tl">
                    <a:srgbClr val="C0C0C0"/>
                  </a:outerShdw>
                </a:effectLst>
                <a:latin typeface="Arial" charset="0"/>
              </a:rPr>
              <a:t>Income before income tax 	200,000</a:t>
            </a:r>
          </a:p>
        </p:txBody>
      </p:sp>
      <p:sp>
        <p:nvSpPr>
          <p:cNvPr id="35847" name="Line 8"/>
          <p:cNvSpPr>
            <a:spLocks noChangeShapeType="1"/>
          </p:cNvSpPr>
          <p:nvPr/>
        </p:nvSpPr>
        <p:spPr bwMode="auto">
          <a:xfrm>
            <a:off x="6858000" y="2743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5848" name="Line 9"/>
          <p:cNvSpPr>
            <a:spLocks noChangeShapeType="1"/>
          </p:cNvSpPr>
          <p:nvPr/>
        </p:nvSpPr>
        <p:spPr bwMode="auto">
          <a:xfrm>
            <a:off x="6858000" y="57912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5849" name="Line 10"/>
          <p:cNvSpPr>
            <a:spLocks noChangeShapeType="1"/>
          </p:cNvSpPr>
          <p:nvPr/>
        </p:nvSpPr>
        <p:spPr bwMode="auto">
          <a:xfrm>
            <a:off x="6858000" y="6248400"/>
            <a:ext cx="1752600" cy="0"/>
          </a:xfrm>
          <a:prstGeom prst="line">
            <a:avLst/>
          </a:prstGeom>
          <a:noFill/>
          <a:ln w="28575" cap="sq">
            <a:solidFill>
              <a:schemeClr val="tx1"/>
            </a:solidFill>
            <a:round/>
            <a:headEnd type="none" w="sm" len="sm"/>
            <a:tailEnd type="none" w="sm" len="sm"/>
          </a:ln>
        </p:spPr>
        <p:txBody>
          <a:bodyPr/>
          <a:lstStyle/>
          <a:p>
            <a:endParaRPr lang="en-US"/>
          </a:p>
        </p:txBody>
      </p:sp>
      <p:sp>
        <p:nvSpPr>
          <p:cNvPr id="35850" name="Rectangle 11"/>
          <p:cNvSpPr>
            <a:spLocks noChangeArrowheads="1"/>
          </p:cNvSpPr>
          <p:nvPr/>
        </p:nvSpPr>
        <p:spPr bwMode="auto">
          <a:xfrm>
            <a:off x="6781800" y="2819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5851" name="Rectangle 12"/>
          <p:cNvSpPr>
            <a:spLocks noChangeArrowheads="1"/>
          </p:cNvSpPr>
          <p:nvPr/>
        </p:nvSpPr>
        <p:spPr bwMode="auto">
          <a:xfrm>
            <a:off x="6781800" y="32004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70733" name="Rectangle 13"/>
          <p:cNvSpPr>
            <a:spLocks noChangeArrowheads="1"/>
          </p:cNvSpPr>
          <p:nvPr/>
        </p:nvSpPr>
        <p:spPr bwMode="auto">
          <a:xfrm>
            <a:off x="6781800" y="36576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70734" name="Rectangle 14"/>
          <p:cNvSpPr>
            <a:spLocks noChangeArrowheads="1"/>
          </p:cNvSpPr>
          <p:nvPr/>
        </p:nvSpPr>
        <p:spPr bwMode="auto">
          <a:xfrm>
            <a:off x="6781800" y="4114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5854" name="Rectangle 15"/>
          <p:cNvSpPr>
            <a:spLocks noChangeArrowheads="1"/>
          </p:cNvSpPr>
          <p:nvPr/>
        </p:nvSpPr>
        <p:spPr bwMode="auto">
          <a:xfrm>
            <a:off x="6781800" y="44958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5855" name="Rectangle 16"/>
          <p:cNvSpPr>
            <a:spLocks noChangeArrowheads="1"/>
          </p:cNvSpPr>
          <p:nvPr/>
        </p:nvSpPr>
        <p:spPr bwMode="auto">
          <a:xfrm>
            <a:off x="6781800" y="4953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35856" name="Rectangle 17"/>
          <p:cNvSpPr>
            <a:spLocks noChangeArrowheads="1"/>
          </p:cNvSpPr>
          <p:nvPr/>
        </p:nvSpPr>
        <p:spPr bwMode="auto">
          <a:xfrm>
            <a:off x="6781800" y="53340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70738" name="Rectangle 18"/>
          <p:cNvSpPr>
            <a:spLocks noChangeArrowheads="1"/>
          </p:cNvSpPr>
          <p:nvPr/>
        </p:nvSpPr>
        <p:spPr bwMode="auto">
          <a:xfrm>
            <a:off x="6781800" y="5791200"/>
            <a:ext cx="1905000" cy="3810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670739" name="Text Box 19"/>
          <p:cNvSpPr txBox="1">
            <a:spLocks noChangeArrowheads="1"/>
          </p:cNvSpPr>
          <p:nvPr/>
        </p:nvSpPr>
        <p:spPr bwMode="auto">
          <a:xfrm>
            <a:off x="6705600" y="1676400"/>
            <a:ext cx="2057400" cy="1054100"/>
          </a:xfrm>
          <a:prstGeom prst="rect">
            <a:avLst/>
          </a:prstGeom>
          <a:noFill/>
          <a:ln w="28575" cap="sq" algn="ctr">
            <a:noFill/>
            <a:miter lim="800000"/>
            <a:headEnd type="none" w="sm" len="sm"/>
            <a:tailEnd type="none" w="sm" len="sm"/>
          </a:ln>
          <a:effectLst/>
        </p:spPr>
        <p:txBody>
          <a:bodyPr>
            <a:spAutoFit/>
          </a:bodyPr>
          <a:lstStyle/>
          <a:p>
            <a:pPr>
              <a:lnSpc>
                <a:spcPct val="105000"/>
              </a:lnSpc>
              <a:spcBef>
                <a:spcPct val="30000"/>
              </a:spcBef>
              <a:buSzPct val="80000"/>
              <a:defRPr/>
            </a:pPr>
            <a:r>
              <a:rPr lang="en-US" sz="2000" dirty="0">
                <a:solidFill>
                  <a:srgbClr val="800000"/>
                </a:solidFill>
                <a:effectLst>
                  <a:outerShdw blurRad="38100" dist="38100" dir="2700000" algn="tl">
                    <a:srgbClr val="C0C0C0"/>
                  </a:outerShdw>
                </a:effectLst>
                <a:latin typeface="Arial" charset="0"/>
              </a:rPr>
              <a:t>Other Comprehensive Income</a:t>
            </a:r>
          </a:p>
        </p:txBody>
      </p:sp>
      <p:sp>
        <p:nvSpPr>
          <p:cNvPr id="35859" name="Text Box 20"/>
          <p:cNvSpPr txBox="1">
            <a:spLocks noChangeArrowheads="1"/>
          </p:cNvSpPr>
          <p:nvPr/>
        </p:nvSpPr>
        <p:spPr bwMode="auto">
          <a:xfrm>
            <a:off x="12192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b="1">
                <a:latin typeface="Arial" charset="0"/>
              </a:rPr>
              <a:t>Solution on notes page</a:t>
            </a:r>
          </a:p>
        </p:txBody>
      </p:sp>
      <p:sp>
        <p:nvSpPr>
          <p:cNvPr id="670741" name="Text Box 21"/>
          <p:cNvSpPr txBox="1">
            <a:spLocks noChangeArrowheads="1"/>
          </p:cNvSpPr>
          <p:nvPr/>
        </p:nvSpPr>
        <p:spPr bwMode="auto">
          <a:xfrm>
            <a:off x="533400" y="1371600"/>
            <a:ext cx="7620000" cy="733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000" b="1" dirty="0">
                <a:solidFill>
                  <a:srgbClr val="800000"/>
                </a:solidFill>
                <a:effectLst>
                  <a:outerShdw blurRad="38100" dist="38100" dir="2700000" algn="tl">
                    <a:srgbClr val="C0C0C0"/>
                  </a:outerShdw>
                </a:effectLst>
                <a:latin typeface="Arial" charset="0"/>
              </a:rPr>
              <a:t>BE4-3:</a:t>
            </a:r>
            <a:r>
              <a:rPr lang="en-US" sz="2000" b="1"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Presented below is some financial information related to Volaire Group.  Compute the following:</a:t>
            </a:r>
            <a:endParaRPr lang="en-US" sz="2000" b="1" dirty="0">
              <a:solidFill>
                <a:srgbClr val="0066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173955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70733"/>
                                        </p:tgtEl>
                                      </p:cBhvr>
                                    </p:animEffect>
                                    <p:set>
                                      <p:cBhvr>
                                        <p:cTn id="7" dur="1" fill="hold">
                                          <p:stCondLst>
                                            <p:cond delay="499"/>
                                          </p:stCondLst>
                                        </p:cTn>
                                        <p:tgtEl>
                                          <p:spTgt spid="6707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70734"/>
                                        </p:tgtEl>
                                      </p:cBhvr>
                                    </p:animEffect>
                                    <p:set>
                                      <p:cBhvr>
                                        <p:cTn id="12" dur="1" fill="hold">
                                          <p:stCondLst>
                                            <p:cond delay="499"/>
                                          </p:stCondLst>
                                        </p:cTn>
                                        <p:tgtEl>
                                          <p:spTgt spid="6707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70738"/>
                                        </p:tgtEl>
                                      </p:cBhvr>
                                    </p:animEffect>
                                    <p:set>
                                      <p:cBhvr>
                                        <p:cTn id="17" dur="1" fill="hold">
                                          <p:stCondLst>
                                            <p:cond delay="499"/>
                                          </p:stCondLst>
                                        </p:cTn>
                                        <p:tgtEl>
                                          <p:spTgt spid="6707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3" grpId="0" animBg="1"/>
      <p:bldP spid="670734" grpId="0" animBg="1"/>
      <p:bldP spid="6707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685800" y="3644900"/>
            <a:ext cx="8001000" cy="1565044"/>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Important business indicator.</a:t>
            </a:r>
          </a:p>
          <a:p>
            <a:pPr marL="457200" indent="-457200" algn="l">
              <a:lnSpc>
                <a:spcPct val="125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Measures the dollars earned by each ordinary share.</a:t>
            </a:r>
          </a:p>
          <a:p>
            <a:pPr marL="457200" indent="-457200" algn="l">
              <a:lnSpc>
                <a:spcPct val="125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Must be disclosed on the income statement.</a:t>
            </a:r>
          </a:p>
        </p:txBody>
      </p:sp>
      <p:sp>
        <p:nvSpPr>
          <p:cNvPr id="584708" name="Text Box 4"/>
          <p:cNvSpPr txBox="1">
            <a:spLocks noChangeArrowheads="1"/>
          </p:cNvSpPr>
          <p:nvPr/>
        </p:nvSpPr>
        <p:spPr bwMode="auto">
          <a:xfrm>
            <a:off x="1752600" y="6445250"/>
            <a:ext cx="7315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5  </a:t>
            </a:r>
            <a:r>
              <a:rPr lang="en-US" altLang="en-US" sz="1600" b="1" i="1" dirty="0">
                <a:solidFill>
                  <a:schemeClr val="bg2"/>
                </a:solidFill>
                <a:effectLst>
                  <a:outerShdw blurRad="38100" dist="38100" dir="2700000" algn="tl">
                    <a:srgbClr val="C0C0C0"/>
                  </a:outerShdw>
                </a:effectLst>
                <a:latin typeface="Arial" charset="0"/>
              </a:rPr>
              <a:t>Identify where to report earnings per share information.</a:t>
            </a:r>
            <a:endParaRPr lang="en-US" sz="1600" b="1" i="1" dirty="0">
              <a:solidFill>
                <a:schemeClr val="bg2"/>
              </a:solidFill>
              <a:effectLst>
                <a:outerShdw blurRad="38100" dist="38100" dir="2700000" algn="tl">
                  <a:srgbClr val="C0C0C0"/>
                </a:outerShdw>
              </a:effectLst>
              <a:latin typeface="Arial" charset="0"/>
            </a:endParaRPr>
          </a:p>
        </p:txBody>
      </p:sp>
      <p:sp>
        <p:nvSpPr>
          <p:cNvPr id="584709" name="Rectangle 5"/>
          <p:cNvSpPr>
            <a:spLocks noChangeArrowheads="1"/>
          </p:cNvSpPr>
          <p:nvPr/>
        </p:nvSpPr>
        <p:spPr bwMode="auto">
          <a:xfrm>
            <a:off x="990600" y="2209800"/>
            <a:ext cx="7620000" cy="1074738"/>
          </a:xfrm>
          <a:prstGeom prst="rect">
            <a:avLst/>
          </a:prstGeom>
          <a:noFill/>
          <a:ln w="25400">
            <a:noFill/>
            <a:miter lim="800000"/>
            <a:headEnd/>
            <a:tailEnd/>
          </a:ln>
          <a:effectLst/>
        </p:spPr>
        <p:txBody>
          <a:bodyPr lIns="90488" tIns="44450" rIns="90488" bIns="44450">
            <a:spAutoFit/>
          </a:bodyPr>
          <a:lstStyle/>
          <a:p>
            <a:pPr lvl="1">
              <a:lnSpc>
                <a:spcPct val="120000"/>
              </a:lnSpc>
              <a:spcBef>
                <a:spcPct val="30000"/>
              </a:spcBef>
              <a:defRPr/>
            </a:pPr>
            <a:r>
              <a:rPr lang="en-US" sz="2400" dirty="0">
                <a:effectLst>
                  <a:outerShdw blurRad="38100" dist="38100" dir="2700000" algn="tl">
                    <a:srgbClr val="C0C0C0"/>
                  </a:outerShdw>
                </a:effectLst>
                <a:latin typeface="Arial" charset="0"/>
              </a:rPr>
              <a:t>   Net income - Preference dividends    	</a:t>
            </a:r>
          </a:p>
          <a:p>
            <a:pPr>
              <a:lnSpc>
                <a:spcPct val="120000"/>
              </a:lnSpc>
              <a:spcBef>
                <a:spcPct val="30000"/>
              </a:spcBef>
              <a:defRPr/>
            </a:pPr>
            <a:r>
              <a:rPr lang="en-US" sz="2400" dirty="0">
                <a:effectLst>
                  <a:outerShdw blurRad="38100" dist="38100" dir="2700000" algn="tl">
                    <a:srgbClr val="C0C0C0"/>
                  </a:outerShdw>
                </a:effectLst>
                <a:latin typeface="Arial" charset="0"/>
              </a:rPr>
              <a:t>Weighted average of ordinary shares outstanding</a:t>
            </a:r>
          </a:p>
        </p:txBody>
      </p:sp>
      <p:sp>
        <p:nvSpPr>
          <p:cNvPr id="36869" name="Line 6"/>
          <p:cNvSpPr>
            <a:spLocks noChangeShapeType="1"/>
          </p:cNvSpPr>
          <p:nvPr/>
        </p:nvSpPr>
        <p:spPr bwMode="auto">
          <a:xfrm>
            <a:off x="1295400" y="2735263"/>
            <a:ext cx="7086600" cy="7937"/>
          </a:xfrm>
          <a:prstGeom prst="line">
            <a:avLst/>
          </a:prstGeom>
          <a:noFill/>
          <a:ln w="28575">
            <a:solidFill>
              <a:schemeClr val="tx1"/>
            </a:solidFill>
            <a:round/>
            <a:headEnd/>
            <a:tailEnd/>
          </a:ln>
        </p:spPr>
        <p:txBody>
          <a:bodyPr/>
          <a:lstStyle/>
          <a:p>
            <a:endParaRPr lang="en-US"/>
          </a:p>
        </p:txBody>
      </p:sp>
      <p:sp>
        <p:nvSpPr>
          <p:cNvPr id="584711" name="Text Box 7"/>
          <p:cNvSpPr txBox="1">
            <a:spLocks noChangeArrowheads="1"/>
          </p:cNvSpPr>
          <p:nvPr/>
        </p:nvSpPr>
        <p:spPr bwMode="auto">
          <a:xfrm>
            <a:off x="685800" y="1524000"/>
            <a:ext cx="35052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Earnings Per Share</a:t>
            </a:r>
          </a:p>
        </p:txBody>
      </p:sp>
      <p:sp>
        <p:nvSpPr>
          <p:cNvPr id="584713" name="Rectangle 9"/>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Tree>
    <p:extLst>
      <p:ext uri="{BB962C8B-B14F-4D97-AF65-F5344CB8AC3E}">
        <p14:creationId xmlns:p14="http://schemas.microsoft.com/office/powerpoint/2010/main" val="2403341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ChangeArrowheads="1"/>
          </p:cNvSpPr>
          <p:nvPr/>
        </p:nvSpPr>
        <p:spPr bwMode="auto">
          <a:xfrm>
            <a:off x="533400" y="1404938"/>
            <a:ext cx="8305800" cy="2020887"/>
          </a:xfrm>
          <a:prstGeom prst="rect">
            <a:avLst/>
          </a:prstGeom>
          <a:noFill/>
          <a:ln w="28575" cap="sq">
            <a:noFill/>
            <a:miter lim="800000"/>
            <a:headEnd type="none" w="sm" len="sm"/>
            <a:tailEnd type="none" w="sm" len="sm"/>
          </a:ln>
          <a:effectLst/>
        </p:spPr>
        <p:txBody>
          <a:bodyPr>
            <a:spAutoFit/>
          </a:bodyPr>
          <a:lstStyle/>
          <a:p>
            <a:pPr algn="l">
              <a:lnSpc>
                <a:spcPct val="115000"/>
              </a:lnSpc>
              <a:defRPr/>
            </a:pPr>
            <a:r>
              <a:rPr lang="en-US" sz="2200" b="1" dirty="0">
                <a:solidFill>
                  <a:srgbClr val="800000"/>
                </a:solidFill>
                <a:effectLst>
                  <a:outerShdw blurRad="38100" dist="38100" dir="2700000" algn="tl">
                    <a:srgbClr val="C0C0C0"/>
                  </a:outerShdw>
                </a:effectLst>
                <a:latin typeface="Arial" charset="0"/>
              </a:rPr>
              <a:t>Earnings Per Share (BE4-10):  </a:t>
            </a:r>
            <a:r>
              <a:rPr lang="en-US" sz="2200" dirty="0">
                <a:effectLst>
                  <a:outerShdw blurRad="38100" dist="38100" dir="2700000" algn="tl">
                    <a:srgbClr val="C0C0C0"/>
                  </a:outerShdw>
                </a:effectLst>
                <a:latin typeface="Arial" charset="0"/>
              </a:rPr>
              <a:t>In 2010, Hollis Corporation reported net income of $1,000,000. It declared and paid preference share dividends of $250,000. During 2010, Hollis had a weighted average of 190,000 ordinary shares outstanding. Compute Hollis’s 2010 earnings per share.</a:t>
            </a:r>
            <a:endParaRPr lang="en-US" sz="2200" dirty="0">
              <a:solidFill>
                <a:srgbClr val="000000"/>
              </a:solidFill>
              <a:effectLst>
                <a:outerShdw blurRad="38100" dist="38100" dir="2700000" algn="tl">
                  <a:srgbClr val="C0C0C0"/>
                </a:outerShdw>
              </a:effectLst>
              <a:latin typeface="Arial" charset="0"/>
            </a:endParaRPr>
          </a:p>
        </p:txBody>
      </p:sp>
      <p:sp>
        <p:nvSpPr>
          <p:cNvPr id="37891" name="Line 4"/>
          <p:cNvSpPr>
            <a:spLocks noChangeShapeType="1"/>
          </p:cNvSpPr>
          <p:nvPr/>
        </p:nvSpPr>
        <p:spPr bwMode="auto">
          <a:xfrm>
            <a:off x="990600" y="5486400"/>
            <a:ext cx="4419600" cy="0"/>
          </a:xfrm>
          <a:prstGeom prst="line">
            <a:avLst/>
          </a:prstGeom>
          <a:noFill/>
          <a:ln w="28575">
            <a:solidFill>
              <a:schemeClr val="tx1"/>
            </a:solidFill>
            <a:round/>
            <a:headEnd/>
            <a:tailEnd/>
          </a:ln>
        </p:spPr>
        <p:txBody>
          <a:bodyPr/>
          <a:lstStyle/>
          <a:p>
            <a:endParaRPr lang="en-US"/>
          </a:p>
        </p:txBody>
      </p:sp>
      <p:sp>
        <p:nvSpPr>
          <p:cNvPr id="586757" name="Text Box 5"/>
          <p:cNvSpPr txBox="1">
            <a:spLocks noChangeArrowheads="1"/>
          </p:cNvSpPr>
          <p:nvPr/>
        </p:nvSpPr>
        <p:spPr bwMode="auto">
          <a:xfrm>
            <a:off x="3124200" y="5029200"/>
            <a:ext cx="2133600" cy="427038"/>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    $250,000</a:t>
            </a:r>
          </a:p>
        </p:txBody>
      </p:sp>
      <p:sp>
        <p:nvSpPr>
          <p:cNvPr id="586758" name="Text Box 6"/>
          <p:cNvSpPr txBox="1">
            <a:spLocks noChangeArrowheads="1"/>
          </p:cNvSpPr>
          <p:nvPr/>
        </p:nvSpPr>
        <p:spPr bwMode="auto">
          <a:xfrm>
            <a:off x="1219200" y="5029200"/>
            <a:ext cx="1905000" cy="4270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200" dirty="0">
                <a:effectLst>
                  <a:outerShdw blurRad="38100" dist="38100" dir="2700000" algn="tl">
                    <a:srgbClr val="C0C0C0"/>
                  </a:outerShdw>
                </a:effectLst>
                <a:latin typeface="Arial" charset="0"/>
              </a:rPr>
              <a:t>$1,000,000</a:t>
            </a:r>
          </a:p>
        </p:txBody>
      </p:sp>
      <p:sp>
        <p:nvSpPr>
          <p:cNvPr id="586759" name="Text Box 7"/>
          <p:cNvSpPr txBox="1">
            <a:spLocks noChangeArrowheads="1"/>
          </p:cNvSpPr>
          <p:nvPr/>
        </p:nvSpPr>
        <p:spPr bwMode="auto">
          <a:xfrm>
            <a:off x="2362200" y="5562600"/>
            <a:ext cx="1905000" cy="4270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200" dirty="0">
                <a:effectLst>
                  <a:outerShdw blurRad="38100" dist="38100" dir="2700000" algn="tl">
                    <a:srgbClr val="C0C0C0"/>
                  </a:outerShdw>
                </a:effectLst>
                <a:latin typeface="Arial" charset="0"/>
              </a:rPr>
              <a:t>190,000</a:t>
            </a:r>
          </a:p>
        </p:txBody>
      </p:sp>
      <p:sp>
        <p:nvSpPr>
          <p:cNvPr id="37895" name="Text Box 8"/>
          <p:cNvSpPr txBox="1">
            <a:spLocks noChangeArrowheads="1"/>
          </p:cNvSpPr>
          <p:nvPr/>
        </p:nvSpPr>
        <p:spPr bwMode="auto">
          <a:xfrm>
            <a:off x="5486400" y="5257800"/>
            <a:ext cx="457200" cy="457200"/>
          </a:xfrm>
          <a:prstGeom prst="rect">
            <a:avLst/>
          </a:prstGeom>
          <a:noFill/>
          <a:ln w="28575" cap="sq">
            <a:noFill/>
            <a:miter lim="800000"/>
            <a:headEnd type="none" w="sm" len="sm"/>
            <a:tailEnd type="none" w="sm" len="sm"/>
          </a:ln>
        </p:spPr>
        <p:txBody>
          <a:bodyPr>
            <a:spAutoFit/>
          </a:bodyPr>
          <a:lstStyle/>
          <a:p>
            <a:pPr>
              <a:spcBef>
                <a:spcPct val="50000"/>
              </a:spcBef>
            </a:pPr>
            <a:r>
              <a:rPr lang="en-US" sz="2400" b="1">
                <a:latin typeface="Arial" charset="0"/>
              </a:rPr>
              <a:t>=</a:t>
            </a:r>
          </a:p>
        </p:txBody>
      </p:sp>
      <p:sp>
        <p:nvSpPr>
          <p:cNvPr id="586761" name="Text Box 9"/>
          <p:cNvSpPr txBox="1">
            <a:spLocks noChangeArrowheads="1"/>
          </p:cNvSpPr>
          <p:nvPr/>
        </p:nvSpPr>
        <p:spPr bwMode="auto">
          <a:xfrm>
            <a:off x="5867400" y="5257800"/>
            <a:ext cx="2743200" cy="427038"/>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sz="2200" b="1" dirty="0">
                <a:solidFill>
                  <a:srgbClr val="800000"/>
                </a:solidFill>
                <a:effectLst>
                  <a:outerShdw blurRad="38100" dist="38100" dir="2700000" algn="tl">
                    <a:srgbClr val="C0C0C0"/>
                  </a:outerShdw>
                </a:effectLst>
                <a:latin typeface="Arial" charset="0"/>
              </a:rPr>
              <a:t>$3.95</a:t>
            </a:r>
            <a:r>
              <a:rPr lang="en-US" sz="2200" dirty="0">
                <a:effectLst>
                  <a:outerShdw blurRad="38100" dist="38100" dir="2700000" algn="tl">
                    <a:srgbClr val="C0C0C0"/>
                  </a:outerShdw>
                </a:effectLst>
                <a:latin typeface="Arial" charset="0"/>
              </a:rPr>
              <a:t> per share</a:t>
            </a:r>
          </a:p>
        </p:txBody>
      </p:sp>
      <p:sp>
        <p:nvSpPr>
          <p:cNvPr id="586762" name="Text Box 10"/>
          <p:cNvSpPr txBox="1">
            <a:spLocks noChangeArrowheads="1"/>
          </p:cNvSpPr>
          <p:nvPr/>
        </p:nvSpPr>
        <p:spPr bwMode="auto">
          <a:xfrm>
            <a:off x="1752600" y="6445250"/>
            <a:ext cx="7315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5  </a:t>
            </a:r>
            <a:r>
              <a:rPr lang="en-US" altLang="en-US" sz="1600" b="1" i="1" dirty="0">
                <a:solidFill>
                  <a:schemeClr val="bg2"/>
                </a:solidFill>
                <a:effectLst>
                  <a:outerShdw blurRad="38100" dist="38100" dir="2700000" algn="tl">
                    <a:srgbClr val="C0C0C0"/>
                  </a:outerShdw>
                </a:effectLst>
                <a:latin typeface="Arial" charset="0"/>
              </a:rPr>
              <a:t>Identify where to report earnings per share information.</a:t>
            </a:r>
            <a:endParaRPr lang="en-US" sz="1600" b="1" i="1" dirty="0">
              <a:solidFill>
                <a:schemeClr val="bg2"/>
              </a:solidFill>
              <a:effectLst>
                <a:outerShdw blurRad="38100" dist="38100" dir="2700000" algn="tl">
                  <a:srgbClr val="C0C0C0"/>
                </a:outerShdw>
              </a:effectLst>
              <a:latin typeface="Arial" charset="0"/>
            </a:endParaRPr>
          </a:p>
        </p:txBody>
      </p:sp>
      <p:sp>
        <p:nvSpPr>
          <p:cNvPr id="586763" name="Rectangle 11"/>
          <p:cNvSpPr>
            <a:spLocks noChangeArrowheads="1"/>
          </p:cNvSpPr>
          <p:nvPr/>
        </p:nvSpPr>
        <p:spPr bwMode="auto">
          <a:xfrm>
            <a:off x="1143000" y="3649663"/>
            <a:ext cx="7173913" cy="992187"/>
          </a:xfrm>
          <a:prstGeom prst="rect">
            <a:avLst/>
          </a:prstGeom>
          <a:noFill/>
          <a:ln w="25400">
            <a:noFill/>
            <a:miter lim="800000"/>
            <a:headEnd/>
            <a:tailEnd/>
          </a:ln>
          <a:effectLst/>
        </p:spPr>
        <p:txBody>
          <a:bodyPr lIns="90488" tIns="44450" rIns="90488" bIns="44450">
            <a:spAutoFit/>
          </a:bodyPr>
          <a:lstStyle/>
          <a:p>
            <a:pPr lvl="1">
              <a:lnSpc>
                <a:spcPct val="120000"/>
              </a:lnSpc>
              <a:spcBef>
                <a:spcPct val="30000"/>
              </a:spcBef>
              <a:defRPr/>
            </a:pPr>
            <a:r>
              <a:rPr lang="en-US" sz="2200" dirty="0">
                <a:effectLst>
                  <a:outerShdw blurRad="38100" dist="38100" dir="2700000" algn="tl">
                    <a:srgbClr val="C0C0C0"/>
                  </a:outerShdw>
                </a:effectLst>
                <a:latin typeface="Arial" charset="0"/>
              </a:rPr>
              <a:t>   Net income - Preference dividends    	</a:t>
            </a:r>
          </a:p>
          <a:p>
            <a:pPr>
              <a:lnSpc>
                <a:spcPct val="120000"/>
              </a:lnSpc>
              <a:spcBef>
                <a:spcPct val="30000"/>
              </a:spcBef>
              <a:defRPr/>
            </a:pPr>
            <a:r>
              <a:rPr lang="en-US" sz="2200" dirty="0">
                <a:effectLst>
                  <a:outerShdw blurRad="38100" dist="38100" dir="2700000" algn="tl">
                    <a:srgbClr val="C0C0C0"/>
                  </a:outerShdw>
                </a:effectLst>
                <a:latin typeface="Arial" charset="0"/>
              </a:rPr>
              <a:t>Weighted average number of ordinary shares</a:t>
            </a:r>
          </a:p>
        </p:txBody>
      </p:sp>
      <p:sp>
        <p:nvSpPr>
          <p:cNvPr id="37899" name="Line 12"/>
          <p:cNvSpPr>
            <a:spLocks noChangeShapeType="1"/>
          </p:cNvSpPr>
          <p:nvPr/>
        </p:nvSpPr>
        <p:spPr bwMode="auto">
          <a:xfrm>
            <a:off x="1295400" y="4191000"/>
            <a:ext cx="6858000" cy="0"/>
          </a:xfrm>
          <a:prstGeom prst="line">
            <a:avLst/>
          </a:prstGeom>
          <a:noFill/>
          <a:ln w="28575">
            <a:solidFill>
              <a:schemeClr val="tx1"/>
            </a:solidFill>
            <a:round/>
            <a:headEnd/>
            <a:tailEnd/>
          </a:ln>
        </p:spPr>
        <p:txBody>
          <a:bodyPr/>
          <a:lstStyle/>
          <a:p>
            <a:endParaRPr lang="en-US"/>
          </a:p>
        </p:txBody>
      </p:sp>
      <p:sp>
        <p:nvSpPr>
          <p:cNvPr id="586766" name="Rectangle 1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Tree>
    <p:extLst>
      <p:ext uri="{BB962C8B-B14F-4D97-AF65-F5344CB8AC3E}">
        <p14:creationId xmlns:p14="http://schemas.microsoft.com/office/powerpoint/2010/main" val="3204735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58"/>
                                        </p:tgtEl>
                                        <p:attrNameLst>
                                          <p:attrName>style.visibility</p:attrName>
                                        </p:attrNameLst>
                                      </p:cBhvr>
                                      <p:to>
                                        <p:strVal val="visible"/>
                                      </p:to>
                                    </p:set>
                                    <p:animEffect transition="in" filter="wipe(left)">
                                      <p:cBhvr>
                                        <p:cTn id="7" dur="500"/>
                                        <p:tgtEl>
                                          <p:spTgt spid="5867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57"/>
                                        </p:tgtEl>
                                        <p:attrNameLst>
                                          <p:attrName>style.visibility</p:attrName>
                                        </p:attrNameLst>
                                      </p:cBhvr>
                                      <p:to>
                                        <p:strVal val="visible"/>
                                      </p:to>
                                    </p:set>
                                    <p:animEffect transition="in" filter="wipe(left)">
                                      <p:cBhvr>
                                        <p:cTn id="12" dur="500"/>
                                        <p:tgtEl>
                                          <p:spTgt spid="5867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59"/>
                                        </p:tgtEl>
                                        <p:attrNameLst>
                                          <p:attrName>style.visibility</p:attrName>
                                        </p:attrNameLst>
                                      </p:cBhvr>
                                      <p:to>
                                        <p:strVal val="visible"/>
                                      </p:to>
                                    </p:set>
                                    <p:animEffect transition="in" filter="wipe(left)">
                                      <p:cBhvr>
                                        <p:cTn id="17" dur="500"/>
                                        <p:tgtEl>
                                          <p:spTgt spid="5867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6761"/>
                                        </p:tgtEl>
                                        <p:attrNameLst>
                                          <p:attrName>style.visibility</p:attrName>
                                        </p:attrNameLst>
                                      </p:cBhvr>
                                      <p:to>
                                        <p:strVal val="visible"/>
                                      </p:to>
                                    </p:set>
                                    <p:animEffect transition="in" filter="wipe(left)">
                                      <p:cBhvr>
                                        <p:cTn id="22" dur="500"/>
                                        <p:tgtEl>
                                          <p:spTgt spid="586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utoUpdateAnimBg="0"/>
      <p:bldP spid="586758" grpId="0" autoUpdateAnimBg="0"/>
      <p:bldP spid="586759" grpId="0" autoUpdateAnimBg="0"/>
      <p:bldP spid="58676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4" name="Text Box 6"/>
          <p:cNvSpPr txBox="1">
            <a:spLocks noChangeArrowheads="1"/>
          </p:cNvSpPr>
          <p:nvPr/>
        </p:nvSpPr>
        <p:spPr bwMode="auto">
          <a:xfrm>
            <a:off x="1752600" y="6445250"/>
            <a:ext cx="7315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5  </a:t>
            </a:r>
            <a:r>
              <a:rPr lang="en-US" altLang="en-US" sz="1600" b="1" i="1" dirty="0">
                <a:solidFill>
                  <a:schemeClr val="bg2"/>
                </a:solidFill>
                <a:effectLst>
                  <a:outerShdw blurRad="38100" dist="38100" dir="2700000" algn="tl">
                    <a:srgbClr val="C0C0C0"/>
                  </a:outerShdw>
                </a:effectLst>
                <a:latin typeface="Arial" charset="0"/>
              </a:rPr>
              <a:t>Identify where to report earnings per share information.</a:t>
            </a:r>
            <a:endParaRPr lang="en-US" sz="1600" b="1" i="1" dirty="0">
              <a:solidFill>
                <a:schemeClr val="bg2"/>
              </a:solidFill>
              <a:effectLst>
                <a:outerShdw blurRad="38100" dist="38100" dir="2700000" algn="tl">
                  <a:srgbClr val="C0C0C0"/>
                </a:outerShdw>
              </a:effectLst>
              <a:latin typeface="Arial" charset="0"/>
            </a:endParaRPr>
          </a:p>
        </p:txBody>
      </p:sp>
      <p:sp>
        <p:nvSpPr>
          <p:cNvPr id="391176" name="Text Box 8"/>
          <p:cNvSpPr txBox="1">
            <a:spLocks noChangeArrowheads="1"/>
          </p:cNvSpPr>
          <p:nvPr/>
        </p:nvSpPr>
        <p:spPr bwMode="auto">
          <a:xfrm>
            <a:off x="685800" y="1371600"/>
            <a:ext cx="6096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Discontinued Operations</a:t>
            </a:r>
          </a:p>
        </p:txBody>
      </p:sp>
      <p:sp>
        <p:nvSpPr>
          <p:cNvPr id="391177" name="Rectangle 9"/>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391178" name="Rectangle 10"/>
          <p:cNvSpPr>
            <a:spLocks noChangeArrowheads="1"/>
          </p:cNvSpPr>
          <p:nvPr/>
        </p:nvSpPr>
        <p:spPr bwMode="auto">
          <a:xfrm>
            <a:off x="685800" y="1981200"/>
            <a:ext cx="8077200" cy="3578225"/>
          </a:xfrm>
          <a:prstGeom prst="rect">
            <a:avLst/>
          </a:prstGeom>
          <a:noFill/>
          <a:ln w="12700" cap="sq">
            <a:noFill/>
            <a:miter lim="800000"/>
            <a:headEnd type="none" w="sm" len="sm"/>
            <a:tailEnd type="none" w="sm" len="sm"/>
          </a:ln>
          <a:effectLst/>
        </p:spPr>
        <p:txBody>
          <a:bodyPr>
            <a:spAutoFit/>
          </a:bodyPr>
          <a:lstStyle/>
          <a:p>
            <a:pPr algn="l">
              <a:lnSpc>
                <a:spcPct val="130000"/>
              </a:lnSpc>
              <a:spcBef>
                <a:spcPct val="55000"/>
              </a:spcBef>
              <a:defRPr/>
            </a:pPr>
            <a:r>
              <a:rPr lang="en-US" sz="2200" dirty="0">
                <a:effectLst>
                  <a:outerShdw blurRad="38100" dist="38100" dir="2700000" algn="tl">
                    <a:srgbClr val="C0C0C0"/>
                  </a:outerShdw>
                </a:effectLst>
                <a:latin typeface="Arial" charset="0"/>
              </a:rPr>
              <a:t>A component of an entity that either has been disposed of, or is classified as held-for-sale, and:</a:t>
            </a:r>
          </a:p>
          <a:p>
            <a:pPr marL="685800" lvl="1" indent="-457200" algn="l">
              <a:lnSpc>
                <a:spcPct val="130000"/>
              </a:lnSpc>
              <a:spcBef>
                <a:spcPct val="55000"/>
              </a:spcBef>
              <a:buFontTx/>
              <a:buAutoNum type="arabicPeriod"/>
              <a:defRPr/>
            </a:pPr>
            <a:r>
              <a:rPr lang="en-US" sz="2100" dirty="0">
                <a:effectLst>
                  <a:outerShdw blurRad="38100" dist="38100" dir="2700000" algn="tl">
                    <a:srgbClr val="C0C0C0"/>
                  </a:outerShdw>
                </a:effectLst>
                <a:latin typeface="Arial" charset="0"/>
              </a:rPr>
              <a:t>Represents a major line of business or geographical area of operations, or</a:t>
            </a:r>
          </a:p>
          <a:p>
            <a:pPr marL="685800" lvl="1" indent="-457200" algn="l">
              <a:lnSpc>
                <a:spcPct val="130000"/>
              </a:lnSpc>
              <a:spcBef>
                <a:spcPct val="55000"/>
              </a:spcBef>
              <a:buFontTx/>
              <a:buAutoNum type="arabicPeriod"/>
              <a:defRPr/>
            </a:pPr>
            <a:r>
              <a:rPr lang="en-US" sz="2100" dirty="0">
                <a:effectLst>
                  <a:outerShdw blurRad="38100" dist="38100" dir="2700000" algn="tl">
                    <a:srgbClr val="C0C0C0"/>
                  </a:outerShdw>
                </a:effectLst>
                <a:latin typeface="Arial" charset="0"/>
              </a:rPr>
              <a:t>Is part of a single, co-coordinated plan to dispose of a major line of business or geographical area of operations, or</a:t>
            </a:r>
          </a:p>
          <a:p>
            <a:pPr marL="685800" lvl="1" indent="-457200" algn="l">
              <a:lnSpc>
                <a:spcPct val="130000"/>
              </a:lnSpc>
              <a:spcBef>
                <a:spcPct val="55000"/>
              </a:spcBef>
              <a:buFontTx/>
              <a:buAutoNum type="arabicPeriod"/>
              <a:defRPr/>
            </a:pPr>
            <a:r>
              <a:rPr lang="en-US" sz="2100" dirty="0">
                <a:effectLst>
                  <a:outerShdw blurRad="38100" dist="38100" dir="2700000" algn="tl">
                    <a:srgbClr val="C0C0C0"/>
                  </a:outerShdw>
                </a:effectLst>
                <a:latin typeface="Arial" charset="0"/>
              </a:rPr>
              <a:t>Is a subsidiary acquired exclusively with a view to resell. </a:t>
            </a:r>
            <a:endParaRPr lang="en-US" sz="21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486376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ext Box 2"/>
          <p:cNvSpPr txBox="1">
            <a:spLocks noChangeArrowheads="1"/>
          </p:cNvSpPr>
          <p:nvPr/>
        </p:nvSpPr>
        <p:spPr bwMode="auto">
          <a:xfrm>
            <a:off x="1752600" y="6445250"/>
            <a:ext cx="7315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5  </a:t>
            </a:r>
            <a:r>
              <a:rPr lang="en-US" altLang="en-US" sz="1600" b="1" i="1" dirty="0">
                <a:solidFill>
                  <a:schemeClr val="bg2"/>
                </a:solidFill>
                <a:effectLst>
                  <a:outerShdw blurRad="38100" dist="38100" dir="2700000" algn="tl">
                    <a:srgbClr val="C0C0C0"/>
                  </a:outerShdw>
                </a:effectLst>
                <a:latin typeface="Arial" charset="0"/>
              </a:rPr>
              <a:t>Identify where to report earnings per share information.</a:t>
            </a:r>
            <a:endParaRPr lang="en-US" sz="1600" b="1" i="1" dirty="0">
              <a:solidFill>
                <a:schemeClr val="bg2"/>
              </a:solidFill>
              <a:effectLst>
                <a:outerShdw blurRad="38100" dist="38100" dir="2700000" algn="tl">
                  <a:srgbClr val="C0C0C0"/>
                </a:outerShdw>
              </a:effectLst>
              <a:latin typeface="Arial" charset="0"/>
            </a:endParaRPr>
          </a:p>
        </p:txBody>
      </p:sp>
      <p:sp>
        <p:nvSpPr>
          <p:cNvPr id="588803" name="Text Box 3"/>
          <p:cNvSpPr txBox="1">
            <a:spLocks noChangeArrowheads="1"/>
          </p:cNvSpPr>
          <p:nvPr/>
        </p:nvSpPr>
        <p:spPr bwMode="auto">
          <a:xfrm>
            <a:off x="685800" y="1371600"/>
            <a:ext cx="6096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Discontinued Operations</a:t>
            </a:r>
          </a:p>
        </p:txBody>
      </p:sp>
      <p:sp>
        <p:nvSpPr>
          <p:cNvPr id="588804"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88805" name="Rectangle 5"/>
          <p:cNvSpPr>
            <a:spLocks noChangeArrowheads="1"/>
          </p:cNvSpPr>
          <p:nvPr/>
        </p:nvSpPr>
        <p:spPr bwMode="auto">
          <a:xfrm>
            <a:off x="685800" y="1981200"/>
            <a:ext cx="8077200" cy="3689350"/>
          </a:xfrm>
          <a:prstGeom prst="rect">
            <a:avLst/>
          </a:prstGeom>
          <a:noFill/>
          <a:ln w="12700" cap="sq">
            <a:noFill/>
            <a:miter lim="800000"/>
            <a:headEnd type="none" w="sm" len="sm"/>
            <a:tailEnd type="none" w="sm" len="sm"/>
          </a:ln>
          <a:effectLst/>
        </p:spPr>
        <p:txBody>
          <a:bodyPr>
            <a:spAutoFit/>
          </a:bodyPr>
          <a:lstStyle/>
          <a:p>
            <a:pPr marL="457200" indent="-457200" algn="l">
              <a:lnSpc>
                <a:spcPct val="130000"/>
              </a:lnSpc>
              <a:spcBef>
                <a:spcPct val="55000"/>
              </a:spcBef>
              <a:defRPr/>
            </a:pPr>
            <a:r>
              <a:rPr lang="en-US" sz="2200" dirty="0">
                <a:effectLst>
                  <a:outerShdw blurRad="38100" dist="38100" dir="2700000" algn="tl">
                    <a:srgbClr val="C0C0C0"/>
                  </a:outerShdw>
                </a:effectLst>
                <a:latin typeface="Arial" charset="0"/>
              </a:rPr>
              <a:t>Companies report as discontinued operations </a:t>
            </a:r>
          </a:p>
          <a:p>
            <a:pPr marL="457200" indent="-457200" algn="l">
              <a:lnSpc>
                <a:spcPct val="130000"/>
              </a:lnSpc>
              <a:spcBef>
                <a:spcPct val="55000"/>
              </a:spcBef>
              <a:buFontTx/>
              <a:buAutoNum type="arabicPeriod"/>
              <a:defRPr/>
            </a:pPr>
            <a:r>
              <a:rPr lang="en-US" sz="2200" dirty="0">
                <a:effectLst>
                  <a:outerShdw blurRad="38100" dist="38100" dir="2700000" algn="tl">
                    <a:srgbClr val="C0C0C0"/>
                  </a:outerShdw>
                </a:effectLst>
                <a:latin typeface="Arial" charset="0"/>
              </a:rPr>
              <a:t>(in a separate income statement category) the gain or loss from disposal of a component of a business. </a:t>
            </a:r>
          </a:p>
          <a:p>
            <a:pPr marL="457200" indent="-457200" algn="l">
              <a:lnSpc>
                <a:spcPct val="130000"/>
              </a:lnSpc>
              <a:spcBef>
                <a:spcPct val="55000"/>
              </a:spcBef>
              <a:buFontTx/>
              <a:buAutoNum type="arabicPeriod"/>
              <a:defRPr/>
            </a:pPr>
            <a:r>
              <a:rPr lang="en-US" sz="2200" dirty="0">
                <a:effectLst>
                  <a:outerShdw blurRad="38100" dist="38100" dir="2700000" algn="tl">
                    <a:srgbClr val="C0C0C0"/>
                  </a:outerShdw>
                </a:effectLst>
                <a:latin typeface="Arial" charset="0"/>
              </a:rPr>
              <a:t>The results of operations of a component that has been or will be disposed of separately from continuing operations. </a:t>
            </a:r>
          </a:p>
          <a:p>
            <a:pPr marL="457200" indent="-457200" algn="l">
              <a:lnSpc>
                <a:spcPct val="130000"/>
              </a:lnSpc>
              <a:spcBef>
                <a:spcPct val="55000"/>
              </a:spcBef>
              <a:buFontTx/>
              <a:buAutoNum type="arabicPeriod"/>
              <a:defRPr/>
            </a:pPr>
            <a:r>
              <a:rPr lang="en-US" sz="2200" dirty="0">
                <a:effectLst>
                  <a:outerShdw blurRad="38100" dist="38100" dir="2700000" algn="tl">
                    <a:srgbClr val="C0C0C0"/>
                  </a:outerShdw>
                </a:effectLst>
                <a:latin typeface="Arial" charset="0"/>
              </a:rPr>
              <a:t>The effects of discontinued operations net of tax, as a separate category after continuing operations.</a:t>
            </a:r>
          </a:p>
        </p:txBody>
      </p:sp>
    </p:spTree>
    <p:extLst>
      <p:ext uri="{BB962C8B-B14F-4D97-AF65-F5344CB8AC3E}">
        <p14:creationId xmlns:p14="http://schemas.microsoft.com/office/powerpoint/2010/main" val="187193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37" name="Text Box 21"/>
          <p:cNvSpPr txBox="1">
            <a:spLocks noChangeArrowheads="1"/>
          </p:cNvSpPr>
          <p:nvPr/>
        </p:nvSpPr>
        <p:spPr bwMode="auto">
          <a:xfrm>
            <a:off x="762000" y="5043488"/>
            <a:ext cx="7620000" cy="427037"/>
          </a:xfrm>
          <a:prstGeom prst="rect">
            <a:avLst/>
          </a:prstGeom>
          <a:noFill/>
          <a:ln w="12700" cap="sq">
            <a:noFill/>
            <a:miter lim="800000"/>
            <a:headEnd type="none" w="sm" len="sm"/>
            <a:tailEnd type="none" w="sm" len="sm"/>
          </a:ln>
        </p:spPr>
        <p:txBody>
          <a:bodyPr>
            <a:spAutoFit/>
          </a:bodyPr>
          <a:lstStyle/>
          <a:p>
            <a:pPr algn="l">
              <a:spcBef>
                <a:spcPct val="50000"/>
              </a:spcBef>
              <a:tabLst>
                <a:tab pos="7315200" algn="r"/>
              </a:tabLst>
            </a:pPr>
            <a:r>
              <a:rPr lang="en-US" sz="2200">
                <a:latin typeface="Arial" charset="0"/>
              </a:rPr>
              <a:t>Total loss on discontinued operations	800,000</a:t>
            </a:r>
          </a:p>
        </p:txBody>
      </p:sp>
      <p:sp>
        <p:nvSpPr>
          <p:cNvPr id="40963" name="Rectangle 4"/>
          <p:cNvSpPr>
            <a:spLocks noChangeArrowheads="1"/>
          </p:cNvSpPr>
          <p:nvPr/>
        </p:nvSpPr>
        <p:spPr bwMode="auto">
          <a:xfrm>
            <a:off x="533400" y="1387475"/>
            <a:ext cx="8153400" cy="203835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Illustration:</a:t>
            </a:r>
            <a:r>
              <a:rPr lang="en-US" sz="2200" b="1">
                <a:solidFill>
                  <a:srgbClr val="000000"/>
                </a:solidFill>
                <a:latin typeface="Arial" charset="0"/>
              </a:rPr>
              <a:t>  </a:t>
            </a:r>
            <a:r>
              <a:rPr lang="en-US" sz="2200">
                <a:latin typeface="Arial" charset="0"/>
              </a:rPr>
              <a:t>Multiplex Products, a highly diversified company, decides to discontinue its electronics division. During the current year, the electronics division lost $300,000 (net of tax). Multiplex sold the division at the end of the year at a loss of $500,000 (net of tax).</a:t>
            </a:r>
          </a:p>
        </p:txBody>
      </p:sp>
      <p:sp>
        <p:nvSpPr>
          <p:cNvPr id="40964" name="Text Box 12"/>
          <p:cNvSpPr txBox="1">
            <a:spLocks noChangeArrowheads="1"/>
          </p:cNvSpPr>
          <p:nvPr/>
        </p:nvSpPr>
        <p:spPr bwMode="auto">
          <a:xfrm>
            <a:off x="762000" y="3276600"/>
            <a:ext cx="7620000" cy="427038"/>
          </a:xfrm>
          <a:prstGeom prst="rect">
            <a:avLst/>
          </a:prstGeom>
          <a:noFill/>
          <a:ln w="12700" cap="sq">
            <a:noFill/>
            <a:miter lim="800000"/>
            <a:headEnd type="none" w="sm" len="sm"/>
            <a:tailEnd type="none" w="sm" len="sm"/>
          </a:ln>
        </p:spPr>
        <p:txBody>
          <a:bodyPr>
            <a:spAutoFit/>
          </a:bodyPr>
          <a:lstStyle/>
          <a:p>
            <a:pPr algn="l">
              <a:spcBef>
                <a:spcPct val="50000"/>
              </a:spcBef>
              <a:tabLst>
                <a:tab pos="7315200" algn="r"/>
              </a:tabLst>
            </a:pPr>
            <a:r>
              <a:rPr lang="en-US" sz="2200">
                <a:latin typeface="Arial" charset="0"/>
              </a:rPr>
              <a:t>Income from continuing operations	$20,000,000</a:t>
            </a:r>
          </a:p>
        </p:txBody>
      </p:sp>
      <p:sp>
        <p:nvSpPr>
          <p:cNvPr id="393229" name="Text Box 13"/>
          <p:cNvSpPr txBox="1">
            <a:spLocks noChangeArrowheads="1"/>
          </p:cNvSpPr>
          <p:nvPr/>
        </p:nvSpPr>
        <p:spPr bwMode="auto">
          <a:xfrm>
            <a:off x="762000" y="3687763"/>
            <a:ext cx="7620000" cy="427037"/>
          </a:xfrm>
          <a:prstGeom prst="rect">
            <a:avLst/>
          </a:prstGeom>
          <a:noFill/>
          <a:ln w="12700" cap="sq">
            <a:noFill/>
            <a:miter lim="800000"/>
            <a:headEnd type="none" w="sm" len="sm"/>
            <a:tailEnd type="none" w="sm" len="sm"/>
          </a:ln>
        </p:spPr>
        <p:txBody>
          <a:bodyPr>
            <a:spAutoFit/>
          </a:bodyPr>
          <a:lstStyle/>
          <a:p>
            <a:pPr algn="l">
              <a:spcBef>
                <a:spcPct val="50000"/>
              </a:spcBef>
              <a:tabLst>
                <a:tab pos="7315200" algn="r"/>
              </a:tabLst>
            </a:pPr>
            <a:r>
              <a:rPr lang="en-US" sz="2200">
                <a:latin typeface="Arial" charset="0"/>
              </a:rPr>
              <a:t>Discontinued operations:	</a:t>
            </a:r>
          </a:p>
        </p:txBody>
      </p:sp>
      <p:sp>
        <p:nvSpPr>
          <p:cNvPr id="393230" name="Text Box 14"/>
          <p:cNvSpPr txBox="1">
            <a:spLocks noChangeArrowheads="1"/>
          </p:cNvSpPr>
          <p:nvPr/>
        </p:nvSpPr>
        <p:spPr bwMode="auto">
          <a:xfrm>
            <a:off x="762000" y="4144963"/>
            <a:ext cx="7620000" cy="427037"/>
          </a:xfrm>
          <a:prstGeom prst="rect">
            <a:avLst/>
          </a:prstGeom>
          <a:noFill/>
          <a:ln w="12700" cap="sq">
            <a:noFill/>
            <a:miter lim="800000"/>
            <a:headEnd type="none" w="sm" len="sm"/>
            <a:tailEnd type="none" w="sm" len="sm"/>
          </a:ln>
        </p:spPr>
        <p:txBody>
          <a:bodyPr>
            <a:spAutoFit/>
          </a:bodyPr>
          <a:lstStyle/>
          <a:p>
            <a:pPr marL="457200" indent="-457200" algn="l">
              <a:spcBef>
                <a:spcPct val="50000"/>
              </a:spcBef>
              <a:tabLst>
                <a:tab pos="7315200" algn="r"/>
              </a:tabLst>
            </a:pPr>
            <a:r>
              <a:rPr lang="en-US" sz="2200">
                <a:latin typeface="Arial" charset="0"/>
              </a:rPr>
              <a:t>	Loss from operations, net of tax	300,000</a:t>
            </a:r>
          </a:p>
        </p:txBody>
      </p:sp>
      <p:sp>
        <p:nvSpPr>
          <p:cNvPr id="393231" name="Text Box 15"/>
          <p:cNvSpPr txBox="1">
            <a:spLocks noChangeArrowheads="1"/>
          </p:cNvSpPr>
          <p:nvPr/>
        </p:nvSpPr>
        <p:spPr bwMode="auto">
          <a:xfrm>
            <a:off x="762000" y="4586288"/>
            <a:ext cx="7620000" cy="427037"/>
          </a:xfrm>
          <a:prstGeom prst="rect">
            <a:avLst/>
          </a:prstGeom>
          <a:noFill/>
          <a:ln w="12700" cap="sq">
            <a:noFill/>
            <a:miter lim="800000"/>
            <a:headEnd type="none" w="sm" len="sm"/>
            <a:tailEnd type="none" w="sm" len="sm"/>
          </a:ln>
        </p:spPr>
        <p:txBody>
          <a:bodyPr>
            <a:spAutoFit/>
          </a:bodyPr>
          <a:lstStyle/>
          <a:p>
            <a:pPr marL="457200" indent="-457200" algn="l">
              <a:spcBef>
                <a:spcPct val="50000"/>
              </a:spcBef>
              <a:tabLst>
                <a:tab pos="7315200" algn="r"/>
              </a:tabLst>
            </a:pPr>
            <a:r>
              <a:rPr lang="en-US" sz="2200">
                <a:latin typeface="Arial" charset="0"/>
              </a:rPr>
              <a:t>	Loss on disposal, net of tax	500,000</a:t>
            </a:r>
          </a:p>
        </p:txBody>
      </p:sp>
      <p:sp>
        <p:nvSpPr>
          <p:cNvPr id="393232" name="Text Box 16"/>
          <p:cNvSpPr txBox="1">
            <a:spLocks noChangeArrowheads="1"/>
          </p:cNvSpPr>
          <p:nvPr/>
        </p:nvSpPr>
        <p:spPr bwMode="auto">
          <a:xfrm>
            <a:off x="762000" y="5592763"/>
            <a:ext cx="7620000" cy="427037"/>
          </a:xfrm>
          <a:prstGeom prst="rect">
            <a:avLst/>
          </a:prstGeom>
          <a:noFill/>
          <a:ln w="12700" cap="sq">
            <a:noFill/>
            <a:miter lim="800000"/>
            <a:headEnd type="none" w="sm" len="sm"/>
            <a:tailEnd type="none" w="sm" len="sm"/>
          </a:ln>
        </p:spPr>
        <p:txBody>
          <a:bodyPr>
            <a:spAutoFit/>
          </a:bodyPr>
          <a:lstStyle/>
          <a:p>
            <a:pPr algn="l">
              <a:spcBef>
                <a:spcPct val="50000"/>
              </a:spcBef>
              <a:tabLst>
                <a:tab pos="7315200" algn="r"/>
              </a:tabLst>
            </a:pPr>
            <a:r>
              <a:rPr lang="en-US" sz="2200">
                <a:latin typeface="Arial" charset="0"/>
              </a:rPr>
              <a:t>Net income	$19,200,000</a:t>
            </a:r>
          </a:p>
        </p:txBody>
      </p:sp>
      <p:sp>
        <p:nvSpPr>
          <p:cNvPr id="40969" name="Line 17"/>
          <p:cNvSpPr>
            <a:spLocks noChangeShapeType="1"/>
          </p:cNvSpPr>
          <p:nvPr/>
        </p:nvSpPr>
        <p:spPr bwMode="auto">
          <a:xfrm>
            <a:off x="6553200" y="5486400"/>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0970" name="Line 18"/>
          <p:cNvSpPr>
            <a:spLocks noChangeShapeType="1"/>
          </p:cNvSpPr>
          <p:nvPr/>
        </p:nvSpPr>
        <p:spPr bwMode="auto">
          <a:xfrm>
            <a:off x="6553200" y="6019800"/>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0971" name="Line 19"/>
          <p:cNvSpPr>
            <a:spLocks noChangeShapeType="1"/>
          </p:cNvSpPr>
          <p:nvPr/>
        </p:nvSpPr>
        <p:spPr bwMode="auto">
          <a:xfrm>
            <a:off x="6553200" y="6096000"/>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0972" name="Line 22"/>
          <p:cNvSpPr>
            <a:spLocks noChangeShapeType="1"/>
          </p:cNvSpPr>
          <p:nvPr/>
        </p:nvSpPr>
        <p:spPr bwMode="auto">
          <a:xfrm>
            <a:off x="6553200" y="5029200"/>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0973" name="Text Box 25"/>
          <p:cNvSpPr txBox="1">
            <a:spLocks noChangeArrowheads="1"/>
          </p:cNvSpPr>
          <p:nvPr/>
        </p:nvSpPr>
        <p:spPr bwMode="auto">
          <a:xfrm>
            <a:off x="1752600" y="6445250"/>
            <a:ext cx="7315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i="1">
                <a:solidFill>
                  <a:schemeClr val="bg2"/>
                </a:solidFill>
                <a:latin typeface="Arial" charset="0"/>
              </a:rPr>
              <a:t>LO 5  </a:t>
            </a:r>
            <a:r>
              <a:rPr lang="en-US" altLang="en-US" sz="1600" b="1" i="1">
                <a:solidFill>
                  <a:schemeClr val="bg2"/>
                </a:solidFill>
                <a:latin typeface="Arial" charset="0"/>
              </a:rPr>
              <a:t>Identify where to report earnings per share information.</a:t>
            </a:r>
            <a:endParaRPr lang="en-US" sz="1600" b="1" i="1">
              <a:solidFill>
                <a:schemeClr val="bg2"/>
              </a:solidFill>
              <a:latin typeface="Arial" charset="0"/>
            </a:endParaRPr>
          </a:p>
        </p:txBody>
      </p:sp>
      <p:sp>
        <p:nvSpPr>
          <p:cNvPr id="393243" name="Rectangle 2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Tree>
    <p:extLst>
      <p:ext uri="{BB962C8B-B14F-4D97-AF65-F5344CB8AC3E}">
        <p14:creationId xmlns:p14="http://schemas.microsoft.com/office/powerpoint/2010/main" val="645690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3229"/>
                                        </p:tgtEl>
                                        <p:attrNameLst>
                                          <p:attrName>style.visibility</p:attrName>
                                        </p:attrNameLst>
                                      </p:cBhvr>
                                      <p:to>
                                        <p:strVal val="visible"/>
                                      </p:to>
                                    </p:set>
                                    <p:animEffect transition="in" filter="wipe(left)">
                                      <p:cBhvr>
                                        <p:cTn id="7" dur="500"/>
                                        <p:tgtEl>
                                          <p:spTgt spid="3932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3230"/>
                                        </p:tgtEl>
                                        <p:attrNameLst>
                                          <p:attrName>style.visibility</p:attrName>
                                        </p:attrNameLst>
                                      </p:cBhvr>
                                      <p:to>
                                        <p:strVal val="visible"/>
                                      </p:to>
                                    </p:set>
                                    <p:animEffect transition="in" filter="wipe(left)">
                                      <p:cBhvr>
                                        <p:cTn id="12" dur="500"/>
                                        <p:tgtEl>
                                          <p:spTgt spid="3932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3231"/>
                                        </p:tgtEl>
                                        <p:attrNameLst>
                                          <p:attrName>style.visibility</p:attrName>
                                        </p:attrNameLst>
                                      </p:cBhvr>
                                      <p:to>
                                        <p:strVal val="visible"/>
                                      </p:to>
                                    </p:set>
                                    <p:animEffect transition="in" filter="wipe(left)">
                                      <p:cBhvr>
                                        <p:cTn id="17" dur="500"/>
                                        <p:tgtEl>
                                          <p:spTgt spid="3932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3237"/>
                                        </p:tgtEl>
                                        <p:attrNameLst>
                                          <p:attrName>style.visibility</p:attrName>
                                        </p:attrNameLst>
                                      </p:cBhvr>
                                      <p:to>
                                        <p:strVal val="visible"/>
                                      </p:to>
                                    </p:set>
                                    <p:animEffect transition="in" filter="wipe(left)">
                                      <p:cBhvr>
                                        <p:cTn id="22" dur="500"/>
                                        <p:tgtEl>
                                          <p:spTgt spid="3932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3232"/>
                                        </p:tgtEl>
                                        <p:attrNameLst>
                                          <p:attrName>style.visibility</p:attrName>
                                        </p:attrNameLst>
                                      </p:cBhvr>
                                      <p:to>
                                        <p:strVal val="visible"/>
                                      </p:to>
                                    </p:set>
                                    <p:animEffect transition="in" filter="wipe(left)">
                                      <p:cBhvr>
                                        <p:cTn id="27" dur="500"/>
                                        <p:tgtEl>
                                          <p:spTgt spid="39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37" grpId="0" autoUpdateAnimBg="0"/>
      <p:bldP spid="393229" grpId="0" autoUpdateAnimBg="0"/>
      <p:bldP spid="393230" grpId="0" autoUpdateAnimBg="0"/>
      <p:bldP spid="393231" grpId="0" autoUpdateAnimBg="0"/>
      <p:bldP spid="39323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1" name="Rectangle 3"/>
          <p:cNvSpPr>
            <a:spLocks noChangeArrowheads="1"/>
          </p:cNvSpPr>
          <p:nvPr/>
        </p:nvSpPr>
        <p:spPr bwMode="auto">
          <a:xfrm>
            <a:off x="304800" y="1450975"/>
            <a:ext cx="2590800" cy="4721225"/>
          </a:xfrm>
          <a:prstGeom prst="rect">
            <a:avLst/>
          </a:prstGeom>
          <a:noFill/>
          <a:ln w="28575" cap="sq" algn="ctr">
            <a:noFill/>
            <a:miter lim="800000"/>
            <a:headEnd type="none" w="sm" len="sm"/>
            <a:tailEnd type="none" w="sm" len="sm"/>
          </a:ln>
          <a:effectLst/>
        </p:spPr>
        <p:txBody>
          <a:bodyPr>
            <a:spAutoFit/>
          </a:bodyPr>
          <a:lstStyle/>
          <a:p>
            <a:pPr algn="l">
              <a:lnSpc>
                <a:spcPct val="115000"/>
              </a:lnSpc>
              <a:defRPr/>
            </a:pPr>
            <a:r>
              <a:rPr lang="en-US" sz="2200" dirty="0">
                <a:effectLst>
                  <a:outerShdw blurRad="38100" dist="38100" dir="2700000" algn="tl">
                    <a:srgbClr val="C0C0C0"/>
                  </a:outerShdw>
                </a:effectLst>
                <a:latin typeface="Arial" charset="0"/>
              </a:rPr>
              <a:t>A company that reports a discontinued operation must report per share amounts for the line item either on the face of the income statement or in the notes to the financial statements.</a:t>
            </a:r>
          </a:p>
        </p:txBody>
      </p:sp>
      <p:sp>
        <p:nvSpPr>
          <p:cNvPr id="590862" name="Text Box 14"/>
          <p:cNvSpPr txBox="1">
            <a:spLocks noChangeArrowheads="1"/>
          </p:cNvSpPr>
          <p:nvPr/>
        </p:nvSpPr>
        <p:spPr bwMode="auto">
          <a:xfrm>
            <a:off x="1752600" y="6445250"/>
            <a:ext cx="7315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5  </a:t>
            </a:r>
            <a:r>
              <a:rPr lang="en-US" altLang="en-US" sz="1600" b="1" i="1" dirty="0">
                <a:solidFill>
                  <a:schemeClr val="bg2"/>
                </a:solidFill>
                <a:effectLst>
                  <a:outerShdw blurRad="38100" dist="38100" dir="2700000" algn="tl">
                    <a:srgbClr val="C0C0C0"/>
                  </a:outerShdw>
                </a:effectLst>
                <a:latin typeface="Arial" charset="0"/>
              </a:rPr>
              <a:t>Identify where to report earnings per share information.</a:t>
            </a:r>
            <a:endParaRPr lang="en-US" sz="1600" b="1" i="1" dirty="0">
              <a:solidFill>
                <a:schemeClr val="bg2"/>
              </a:solidFill>
              <a:effectLst>
                <a:outerShdw blurRad="38100" dist="38100" dir="2700000" algn="tl">
                  <a:srgbClr val="C0C0C0"/>
                </a:outerShdw>
              </a:effectLst>
              <a:latin typeface="Arial" charset="0"/>
            </a:endParaRPr>
          </a:p>
        </p:txBody>
      </p:sp>
      <p:pic>
        <p:nvPicPr>
          <p:cNvPr id="41988" name="Picture 15"/>
          <p:cNvPicPr>
            <a:picLocks noChangeAspect="1" noChangeArrowheads="1"/>
          </p:cNvPicPr>
          <p:nvPr/>
        </p:nvPicPr>
        <p:blipFill>
          <a:blip r:embed="rId3"/>
          <a:srcRect/>
          <a:stretch>
            <a:fillRect/>
          </a:stretch>
        </p:blipFill>
        <p:spPr bwMode="auto">
          <a:xfrm>
            <a:off x="2895600" y="1430338"/>
            <a:ext cx="6019800" cy="4851400"/>
          </a:xfrm>
          <a:prstGeom prst="rect">
            <a:avLst/>
          </a:prstGeom>
          <a:noFill/>
          <a:ln w="12700" cap="sq">
            <a:noFill/>
            <a:miter lim="800000"/>
            <a:headEnd type="none" w="sm" len="sm"/>
            <a:tailEnd type="none" w="sm" len="sm"/>
          </a:ln>
        </p:spPr>
      </p:pic>
      <p:sp>
        <p:nvSpPr>
          <p:cNvPr id="590864" name="Rectangle 16"/>
          <p:cNvSpPr>
            <a:spLocks noChangeArrowheads="1"/>
          </p:cNvSpPr>
          <p:nvPr/>
        </p:nvSpPr>
        <p:spPr bwMode="auto">
          <a:xfrm>
            <a:off x="7391400" y="1173163"/>
            <a:ext cx="1600200" cy="274637"/>
          </a:xfrm>
          <a:prstGeom prst="rect">
            <a:avLst/>
          </a:prstGeom>
          <a:noFill/>
          <a:ln w="12700" cap="sq">
            <a:noFill/>
            <a:miter lim="800000"/>
            <a:headEnd type="none" w="sm" len="sm"/>
            <a:tailEnd type="none" w="sm" len="sm"/>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4-12</a:t>
            </a:r>
          </a:p>
        </p:txBody>
      </p:sp>
      <p:sp>
        <p:nvSpPr>
          <p:cNvPr id="590866" name="Rectangle 18"/>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Tree>
    <p:extLst>
      <p:ext uri="{BB962C8B-B14F-4D97-AF65-F5344CB8AC3E}">
        <p14:creationId xmlns:p14="http://schemas.microsoft.com/office/powerpoint/2010/main" val="2326574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622300" y="1454150"/>
            <a:ext cx="8216900" cy="4565650"/>
          </a:xfrm>
        </p:spPr>
        <p:txBody>
          <a:bodyPr lIns="90488" tIns="44450" rIns="90488" bIns="44450"/>
          <a:lstStyle/>
          <a:p>
            <a:pPr marL="533400" indent="-533400">
              <a:lnSpc>
                <a:spcPct val="115000"/>
              </a:lnSpc>
              <a:spcBef>
                <a:spcPct val="35000"/>
              </a:spcBef>
              <a:buClr>
                <a:srgbClr val="A50021"/>
              </a:buClr>
              <a:buSzTx/>
              <a:buFont typeface="Wingdings" pitchFamily="2" charset="2"/>
              <a:buAutoNum type="arabicPeriod"/>
              <a:defRPr/>
            </a:pPr>
            <a:r>
              <a:rPr lang="en-US" sz="2100" b="0" dirty="0" smtClean="0"/>
              <a:t>Understand the uses and limitations of an income statement.</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Understand the content and format of the income statement. </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Prepare an income statement.</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Explain how to report items in the income statement.</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Identify where to report earnings per share information. </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Explain intraperiod tax allocation.</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Understand the reporting of accounting changes and errors.</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Prepare a retained earnings statement.</a:t>
            </a:r>
          </a:p>
          <a:p>
            <a:pPr marL="533400" indent="-533400">
              <a:lnSpc>
                <a:spcPct val="115000"/>
              </a:lnSpc>
              <a:spcBef>
                <a:spcPct val="35000"/>
              </a:spcBef>
              <a:buClr>
                <a:srgbClr val="A50021"/>
              </a:buClr>
              <a:buSzTx/>
              <a:buFont typeface="Wingdings" pitchFamily="2" charset="2"/>
              <a:buAutoNum type="arabicPeriod"/>
              <a:defRPr/>
            </a:pPr>
            <a:r>
              <a:rPr lang="en-US" sz="2100" b="0" dirty="0" smtClean="0"/>
              <a:t>Explain how to report other comprehensive income.</a:t>
            </a:r>
          </a:p>
          <a:p>
            <a:pPr marL="533400" indent="-533400">
              <a:lnSpc>
                <a:spcPct val="115000"/>
              </a:lnSpc>
              <a:spcBef>
                <a:spcPct val="35000"/>
              </a:spcBef>
              <a:buClr>
                <a:srgbClr val="A50021"/>
              </a:buClr>
              <a:buSzTx/>
              <a:buFont typeface="Wingdings" pitchFamily="2" charset="2"/>
              <a:buAutoNum type="arabicPeriod"/>
              <a:defRPr/>
            </a:pPr>
            <a:endParaRPr lang="en-US" sz="2100" b="0" dirty="0" smtClean="0"/>
          </a:p>
        </p:txBody>
      </p:sp>
      <p:sp>
        <p:nvSpPr>
          <p:cNvPr id="130063" name="Rectangle 15"/>
          <p:cNvSpPr>
            <a:spLocks noGrp="1" noChangeArrowheads="1"/>
          </p:cNvSpPr>
          <p:nvPr>
            <p:ph type="title"/>
          </p:nvPr>
        </p:nvSpPr>
        <p:spPr>
          <a:xfrm>
            <a:off x="457200" y="457200"/>
            <a:ext cx="82169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Learning Objectives</a:t>
            </a:r>
          </a:p>
        </p:txBody>
      </p:sp>
    </p:spTree>
    <p:extLst>
      <p:ext uri="{BB962C8B-B14F-4D97-AF65-F5344CB8AC3E}">
        <p14:creationId xmlns:p14="http://schemas.microsoft.com/office/powerpoint/2010/main" val="2373998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685800" y="1984375"/>
            <a:ext cx="8305800" cy="258762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40000"/>
              </a:spcBef>
              <a:buSzPct val="80000"/>
              <a:defRPr/>
            </a:pPr>
            <a:r>
              <a:rPr lang="en-US" sz="2200" dirty="0">
                <a:solidFill>
                  <a:srgbClr val="002060"/>
                </a:solidFill>
                <a:effectLst>
                  <a:outerShdw blurRad="38100" dist="38100" dir="2700000" algn="tl">
                    <a:srgbClr val="C0C0C0"/>
                  </a:outerShdw>
                </a:effectLst>
                <a:latin typeface="Arial" charset="0"/>
              </a:rPr>
              <a:t>Relates the income tax expense to the specific items that give rise to the amount of the tax expense.</a:t>
            </a:r>
          </a:p>
          <a:p>
            <a:pPr algn="l">
              <a:lnSpc>
                <a:spcPct val="125000"/>
              </a:lnSpc>
              <a:spcBef>
                <a:spcPct val="40000"/>
              </a:spcBef>
              <a:buSzPct val="80000"/>
              <a:defRPr/>
            </a:pPr>
            <a:r>
              <a:rPr lang="en-US" sz="2200" dirty="0">
                <a:solidFill>
                  <a:srgbClr val="002060"/>
                </a:solidFill>
                <a:effectLst>
                  <a:outerShdw blurRad="38100" dist="38100" dir="2700000" algn="tl">
                    <a:srgbClr val="C0C0C0"/>
                  </a:outerShdw>
                </a:effectLst>
                <a:latin typeface="Arial" charset="0"/>
              </a:rPr>
              <a:t>On the income statement, income tax is allocated to:</a:t>
            </a:r>
          </a:p>
          <a:p>
            <a:pPr marL="1143000" lvl="1" indent="-571500" algn="l">
              <a:lnSpc>
                <a:spcPct val="125000"/>
              </a:lnSpc>
              <a:spcBef>
                <a:spcPct val="40000"/>
              </a:spcBef>
              <a:buSzPct val="80000"/>
              <a:defRPr/>
            </a:pPr>
            <a:r>
              <a:rPr lang="en-US" sz="2200" b="1" dirty="0">
                <a:solidFill>
                  <a:srgbClr val="002060"/>
                </a:solidFill>
                <a:effectLst>
                  <a:outerShdw blurRad="38100" dist="38100" dir="2700000" algn="tl">
                    <a:srgbClr val="C0C0C0"/>
                  </a:outerShdw>
                </a:effectLst>
                <a:latin typeface="Arial" charset="0"/>
              </a:rPr>
              <a:t>(1)</a:t>
            </a:r>
            <a:r>
              <a:rPr lang="en-US" sz="2200" dirty="0">
                <a:solidFill>
                  <a:srgbClr val="002060"/>
                </a:solidFill>
                <a:effectLst>
                  <a:outerShdw blurRad="38100" dist="38100" dir="2700000" algn="tl">
                    <a:srgbClr val="C0C0C0"/>
                  </a:outerShdw>
                </a:effectLst>
                <a:latin typeface="Arial" charset="0"/>
              </a:rPr>
              <a:t>	Income from continuing operations before tax</a:t>
            </a:r>
          </a:p>
          <a:p>
            <a:pPr marL="1143000" lvl="1" indent="-571500" algn="l">
              <a:lnSpc>
                <a:spcPct val="125000"/>
              </a:lnSpc>
              <a:spcBef>
                <a:spcPct val="40000"/>
              </a:spcBef>
              <a:buSzPct val="80000"/>
              <a:defRPr/>
            </a:pPr>
            <a:r>
              <a:rPr lang="en-US" sz="2200" b="1" dirty="0">
                <a:solidFill>
                  <a:srgbClr val="002060"/>
                </a:solidFill>
                <a:effectLst>
                  <a:outerShdw blurRad="38100" dist="38100" dir="2700000" algn="tl">
                    <a:srgbClr val="C0C0C0"/>
                  </a:outerShdw>
                </a:effectLst>
                <a:latin typeface="Arial" charset="0"/>
              </a:rPr>
              <a:t>(2)</a:t>
            </a:r>
            <a:r>
              <a:rPr lang="en-US" sz="2200" dirty="0">
                <a:solidFill>
                  <a:srgbClr val="002060"/>
                </a:solidFill>
                <a:effectLst>
                  <a:outerShdw blurRad="38100" dist="38100" dir="2700000" algn="tl">
                    <a:srgbClr val="C0C0C0"/>
                  </a:outerShdw>
                </a:effectLst>
                <a:latin typeface="Arial" charset="0"/>
              </a:rPr>
              <a:t> 	Discontinued operations</a:t>
            </a:r>
          </a:p>
        </p:txBody>
      </p:sp>
      <p:sp>
        <p:nvSpPr>
          <p:cNvPr id="592900" name="Text Box 4"/>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sp>
        <p:nvSpPr>
          <p:cNvPr id="592901" name="Text Box 5"/>
          <p:cNvSpPr txBox="1">
            <a:spLocks noChangeArrowheads="1"/>
          </p:cNvSpPr>
          <p:nvPr/>
        </p:nvSpPr>
        <p:spPr bwMode="auto">
          <a:xfrm>
            <a:off x="685800" y="1322388"/>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Intraperiod Tax Allocation</a:t>
            </a:r>
          </a:p>
        </p:txBody>
      </p:sp>
      <p:sp>
        <p:nvSpPr>
          <p:cNvPr id="592903" name="Rectangle 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92905" name="Rectangle 9"/>
          <p:cNvSpPr>
            <a:spLocks noChangeArrowheads="1"/>
          </p:cNvSpPr>
          <p:nvPr/>
        </p:nvSpPr>
        <p:spPr bwMode="auto">
          <a:xfrm>
            <a:off x="1905000" y="5103813"/>
            <a:ext cx="5189538" cy="519112"/>
          </a:xfrm>
          <a:prstGeom prst="rect">
            <a:avLst/>
          </a:prstGeom>
          <a:noFill/>
          <a:ln w="12700" cap="sq">
            <a:noFill/>
            <a:miter lim="800000"/>
            <a:headEnd type="none" w="sm" len="sm"/>
            <a:tailEnd type="none" w="sm" len="sm"/>
          </a:ln>
          <a:effectLst/>
        </p:spPr>
        <p:txBody>
          <a:bodyPr wrap="none">
            <a:spAutoFit/>
          </a:bodyPr>
          <a:lstStyle/>
          <a:p>
            <a:pPr>
              <a:defRPr/>
            </a:pPr>
            <a:r>
              <a:rPr lang="en-US" dirty="0">
                <a:effectLst>
                  <a:outerShdw blurRad="38100" dist="38100" dir="2700000" algn="tl">
                    <a:srgbClr val="C0C0C0"/>
                  </a:outerShdw>
                </a:effectLst>
                <a:latin typeface="Arial" charset="0"/>
              </a:rPr>
              <a:t>“</a:t>
            </a:r>
            <a:r>
              <a:rPr lang="en-US" b="1" dirty="0">
                <a:effectLst>
                  <a:outerShdw blurRad="38100" dist="38100" dir="2700000" algn="tl">
                    <a:srgbClr val="C0C0C0"/>
                  </a:outerShdw>
                </a:effectLst>
                <a:latin typeface="Arial" charset="0"/>
              </a:rPr>
              <a:t>let the tax follow the income</a:t>
            </a:r>
            <a:r>
              <a:rPr lang="en-US" dirty="0">
                <a:effectLst>
                  <a:outerShdw blurRad="38100" dist="38100" dir="2700000" algn="tl">
                    <a:srgbClr val="C0C0C0"/>
                  </a:outerShdw>
                </a:effectLst>
                <a:latin typeface="Arial" charset="0"/>
              </a:rPr>
              <a:t>”</a:t>
            </a:r>
          </a:p>
        </p:txBody>
      </p:sp>
    </p:spTree>
    <p:extLst>
      <p:ext uri="{BB962C8B-B14F-4D97-AF65-F5344CB8AC3E}">
        <p14:creationId xmlns:p14="http://schemas.microsoft.com/office/powerpoint/2010/main" val="627805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ext Box 2"/>
          <p:cNvSpPr txBox="1">
            <a:spLocks noChangeArrowheads="1"/>
          </p:cNvSpPr>
          <p:nvPr/>
        </p:nvSpPr>
        <p:spPr bwMode="auto">
          <a:xfrm>
            <a:off x="685800" y="1984375"/>
            <a:ext cx="8077200" cy="1635125"/>
          </a:xfrm>
          <a:prstGeom prst="rect">
            <a:avLst/>
          </a:prstGeom>
          <a:noFill/>
          <a:ln w="28575" cap="sq" algn="ctr">
            <a:noFill/>
            <a:miter lim="800000"/>
            <a:headEnd type="none" w="sm" len="sm"/>
            <a:tailEnd type="none" w="sm" len="sm"/>
          </a:ln>
          <a:effectLst/>
        </p:spPr>
        <p:txBody>
          <a:bodyPr>
            <a:spAutoFit/>
          </a:bodyPr>
          <a:lstStyle/>
          <a:p>
            <a:pPr algn="l">
              <a:lnSpc>
                <a:spcPct val="115000"/>
              </a:lnSpc>
              <a:defRPr/>
            </a:pPr>
            <a:r>
              <a:rPr lang="en-US" sz="2200" b="1" dirty="0">
                <a:solidFill>
                  <a:srgbClr val="800000"/>
                </a:solidFill>
                <a:effectLst>
                  <a:outerShdw blurRad="38100" dist="38100" dir="2700000" algn="tl">
                    <a:srgbClr val="C0C0C0"/>
                  </a:outerShdw>
                </a:effectLst>
                <a:latin typeface="Arial" charset="0"/>
              </a:rPr>
              <a:t>Illustration:</a:t>
            </a:r>
            <a:r>
              <a:rPr lang="en-US" sz="2200" dirty="0">
                <a:effectLst>
                  <a:outerShdw blurRad="38100" dist="38100" dir="2700000" algn="tl">
                    <a:srgbClr val="C0C0C0"/>
                  </a:outerShdw>
                </a:effectLst>
                <a:latin typeface="Arial" charset="0"/>
              </a:rPr>
              <a:t>  Schindler Co. has income before income tax of $250,000. It has a </a:t>
            </a:r>
            <a:r>
              <a:rPr lang="en-US" sz="2200" b="1" dirty="0">
                <a:solidFill>
                  <a:srgbClr val="800000"/>
                </a:solidFill>
                <a:effectLst>
                  <a:outerShdw blurRad="38100" dist="38100" dir="2700000" algn="tl">
                    <a:srgbClr val="C0C0C0"/>
                  </a:outerShdw>
                </a:effectLst>
                <a:latin typeface="Arial" charset="0"/>
              </a:rPr>
              <a:t>gain</a:t>
            </a:r>
            <a:r>
              <a:rPr lang="en-US" sz="2200" dirty="0">
                <a:effectLst>
                  <a:outerShdw blurRad="38100" dist="38100" dir="2700000" algn="tl">
                    <a:srgbClr val="C0C0C0"/>
                  </a:outerShdw>
                </a:effectLst>
                <a:latin typeface="Arial" charset="0"/>
              </a:rPr>
              <a:t> of $100,000 from a discontinued</a:t>
            </a:r>
          </a:p>
          <a:p>
            <a:pPr algn="l">
              <a:lnSpc>
                <a:spcPct val="115000"/>
              </a:lnSpc>
              <a:defRPr/>
            </a:pPr>
            <a:r>
              <a:rPr lang="en-US" sz="2200" dirty="0">
                <a:effectLst>
                  <a:outerShdw blurRad="38100" dist="38100" dir="2700000" algn="tl">
                    <a:srgbClr val="C0C0C0"/>
                  </a:outerShdw>
                </a:effectLst>
                <a:latin typeface="Arial" charset="0"/>
              </a:rPr>
              <a:t>operation. Assuming a 30 percent income tax rate, Schindler presents the following information on the income statement.</a:t>
            </a:r>
          </a:p>
        </p:txBody>
      </p:sp>
      <p:sp>
        <p:nvSpPr>
          <p:cNvPr id="594953" name="Text Box 9"/>
          <p:cNvSpPr txBox="1">
            <a:spLocks noChangeArrowheads="1"/>
          </p:cNvSpPr>
          <p:nvPr/>
        </p:nvSpPr>
        <p:spPr bwMode="auto">
          <a:xfrm>
            <a:off x="685800" y="1322388"/>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Intraperiod Tax Allocation</a:t>
            </a:r>
          </a:p>
        </p:txBody>
      </p:sp>
      <p:sp>
        <p:nvSpPr>
          <p:cNvPr id="594954" name="Rectangle 10"/>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94955" name="Text Box 11"/>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pic>
        <p:nvPicPr>
          <p:cNvPr id="44038" name="Picture 12"/>
          <p:cNvPicPr>
            <a:picLocks noChangeAspect="1" noChangeArrowheads="1"/>
          </p:cNvPicPr>
          <p:nvPr/>
        </p:nvPicPr>
        <p:blipFill>
          <a:blip r:embed="rId3"/>
          <a:srcRect/>
          <a:stretch>
            <a:fillRect/>
          </a:stretch>
        </p:blipFill>
        <p:spPr bwMode="auto">
          <a:xfrm>
            <a:off x="609600" y="4114800"/>
            <a:ext cx="7848600" cy="1933575"/>
          </a:xfrm>
          <a:prstGeom prst="rect">
            <a:avLst/>
          </a:prstGeom>
          <a:noFill/>
          <a:ln w="12700" cap="sq">
            <a:noFill/>
            <a:miter lim="800000"/>
            <a:headEnd type="none" w="sm" len="sm"/>
            <a:tailEnd type="none" w="sm" len="sm"/>
          </a:ln>
        </p:spPr>
      </p:pic>
      <p:sp>
        <p:nvSpPr>
          <p:cNvPr id="44039" name="Rectangle 13"/>
          <p:cNvSpPr>
            <a:spLocks noChangeArrowheads="1"/>
          </p:cNvSpPr>
          <p:nvPr/>
        </p:nvSpPr>
        <p:spPr bwMode="auto">
          <a:xfrm>
            <a:off x="6934200" y="3840163"/>
            <a:ext cx="1600200" cy="274637"/>
          </a:xfrm>
          <a:prstGeom prst="rect">
            <a:avLst/>
          </a:prstGeom>
          <a:noFill/>
          <a:ln w="12700" cap="sq">
            <a:noFill/>
            <a:miter lim="800000"/>
            <a:headEnd type="none" w="sm" len="sm"/>
            <a:tailEnd type="none" w="sm" len="sm"/>
          </a:ln>
        </p:spPr>
        <p:txBody>
          <a:bodyPr>
            <a:spAutoFit/>
          </a:bodyPr>
          <a:lstStyle/>
          <a:p>
            <a:pPr algn="r"/>
            <a:r>
              <a:rPr lang="en-US" sz="1200" b="1">
                <a:solidFill>
                  <a:srgbClr val="800000"/>
                </a:solidFill>
                <a:latin typeface="Arial" charset="0"/>
              </a:rPr>
              <a:t>Illustration 4-13</a:t>
            </a:r>
          </a:p>
        </p:txBody>
      </p:sp>
    </p:spTree>
    <p:extLst>
      <p:ext uri="{BB962C8B-B14F-4D97-AF65-F5344CB8AC3E}">
        <p14:creationId xmlns:p14="http://schemas.microsoft.com/office/powerpoint/2010/main" val="2896158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ext Box 2"/>
          <p:cNvSpPr txBox="1">
            <a:spLocks noChangeArrowheads="1"/>
          </p:cNvSpPr>
          <p:nvPr/>
        </p:nvSpPr>
        <p:spPr bwMode="auto">
          <a:xfrm>
            <a:off x="685800" y="1984375"/>
            <a:ext cx="8077200" cy="1635125"/>
          </a:xfrm>
          <a:prstGeom prst="rect">
            <a:avLst/>
          </a:prstGeom>
          <a:noFill/>
          <a:ln w="28575" cap="sq" algn="ctr">
            <a:noFill/>
            <a:miter lim="800000"/>
            <a:headEnd type="none" w="sm" len="sm"/>
            <a:tailEnd type="none" w="sm" len="sm"/>
          </a:ln>
          <a:effectLst/>
        </p:spPr>
        <p:txBody>
          <a:bodyPr>
            <a:spAutoFit/>
          </a:bodyPr>
          <a:lstStyle/>
          <a:p>
            <a:pPr algn="l">
              <a:lnSpc>
                <a:spcPct val="115000"/>
              </a:lnSpc>
              <a:defRPr/>
            </a:pPr>
            <a:r>
              <a:rPr lang="en-US" sz="2200" b="1" dirty="0">
                <a:solidFill>
                  <a:srgbClr val="800000"/>
                </a:solidFill>
                <a:effectLst>
                  <a:outerShdw blurRad="38100" dist="38100" dir="2700000" algn="tl">
                    <a:srgbClr val="C0C0C0"/>
                  </a:outerShdw>
                </a:effectLst>
                <a:latin typeface="Arial" charset="0"/>
              </a:rPr>
              <a:t>Illustration:</a:t>
            </a:r>
            <a:r>
              <a:rPr lang="en-US" sz="2200" dirty="0">
                <a:effectLst>
                  <a:outerShdw blurRad="38100" dist="38100" dir="2700000" algn="tl">
                    <a:srgbClr val="C0C0C0"/>
                  </a:outerShdw>
                </a:effectLst>
                <a:latin typeface="Arial" charset="0"/>
              </a:rPr>
              <a:t>  Schindler Co. has income before income tax of $250,000. It has a </a:t>
            </a:r>
            <a:r>
              <a:rPr lang="en-US" sz="2200" b="1" dirty="0">
                <a:solidFill>
                  <a:srgbClr val="800000"/>
                </a:solidFill>
                <a:effectLst>
                  <a:outerShdw blurRad="38100" dist="38100" dir="2700000" algn="tl">
                    <a:srgbClr val="C0C0C0"/>
                  </a:outerShdw>
                </a:effectLst>
                <a:latin typeface="Arial" charset="0"/>
              </a:rPr>
              <a:t>loss</a:t>
            </a:r>
            <a:r>
              <a:rPr lang="en-US" sz="2200" dirty="0">
                <a:effectLst>
                  <a:outerShdw blurRad="38100" dist="38100" dir="2700000" algn="tl">
                    <a:srgbClr val="C0C0C0"/>
                  </a:outerShdw>
                </a:effectLst>
                <a:latin typeface="Arial" charset="0"/>
              </a:rPr>
              <a:t> of $100,000 from a discontinued</a:t>
            </a:r>
          </a:p>
          <a:p>
            <a:pPr algn="l">
              <a:lnSpc>
                <a:spcPct val="115000"/>
              </a:lnSpc>
              <a:defRPr/>
            </a:pPr>
            <a:r>
              <a:rPr lang="en-US" sz="2200" dirty="0">
                <a:effectLst>
                  <a:outerShdw blurRad="38100" dist="38100" dir="2700000" algn="tl">
                    <a:srgbClr val="C0C0C0"/>
                  </a:outerShdw>
                </a:effectLst>
                <a:latin typeface="Arial" charset="0"/>
              </a:rPr>
              <a:t>operation. Assuming a 30 percent income tax rate, Schindler presents the following information on the income statement.</a:t>
            </a:r>
          </a:p>
        </p:txBody>
      </p:sp>
      <p:sp>
        <p:nvSpPr>
          <p:cNvPr id="599043" name="Text Box 3"/>
          <p:cNvSpPr txBox="1">
            <a:spLocks noChangeArrowheads="1"/>
          </p:cNvSpPr>
          <p:nvPr/>
        </p:nvSpPr>
        <p:spPr bwMode="auto">
          <a:xfrm>
            <a:off x="685800" y="1322388"/>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Intraperiod Tax Allocation</a:t>
            </a:r>
          </a:p>
        </p:txBody>
      </p:sp>
      <p:sp>
        <p:nvSpPr>
          <p:cNvPr id="599044"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599045" name="Text Box 5"/>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sp>
        <p:nvSpPr>
          <p:cNvPr id="45062" name="Rectangle 7"/>
          <p:cNvSpPr>
            <a:spLocks noChangeArrowheads="1"/>
          </p:cNvSpPr>
          <p:nvPr/>
        </p:nvSpPr>
        <p:spPr bwMode="auto">
          <a:xfrm>
            <a:off x="6934200" y="3840163"/>
            <a:ext cx="1600200" cy="274637"/>
          </a:xfrm>
          <a:prstGeom prst="rect">
            <a:avLst/>
          </a:prstGeom>
          <a:noFill/>
          <a:ln w="12700" cap="sq">
            <a:noFill/>
            <a:miter lim="800000"/>
            <a:headEnd type="none" w="sm" len="sm"/>
            <a:tailEnd type="none" w="sm" len="sm"/>
          </a:ln>
        </p:spPr>
        <p:txBody>
          <a:bodyPr>
            <a:spAutoFit/>
          </a:bodyPr>
          <a:lstStyle/>
          <a:p>
            <a:pPr algn="r"/>
            <a:r>
              <a:rPr lang="en-US" sz="1200" b="1">
                <a:solidFill>
                  <a:srgbClr val="800000"/>
                </a:solidFill>
                <a:latin typeface="Arial" charset="0"/>
              </a:rPr>
              <a:t>Illustration 4-14</a:t>
            </a:r>
          </a:p>
        </p:txBody>
      </p:sp>
      <p:pic>
        <p:nvPicPr>
          <p:cNvPr id="45063" name="Picture 8"/>
          <p:cNvPicPr>
            <a:picLocks noChangeAspect="1" noChangeArrowheads="1"/>
          </p:cNvPicPr>
          <p:nvPr/>
        </p:nvPicPr>
        <p:blipFill>
          <a:blip r:embed="rId3"/>
          <a:srcRect/>
          <a:stretch>
            <a:fillRect/>
          </a:stretch>
        </p:blipFill>
        <p:spPr bwMode="auto">
          <a:xfrm>
            <a:off x="609600" y="4149725"/>
            <a:ext cx="7848600" cy="19462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35461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Text Box 3"/>
          <p:cNvSpPr txBox="1">
            <a:spLocks noChangeArrowheads="1"/>
          </p:cNvSpPr>
          <p:nvPr/>
        </p:nvSpPr>
        <p:spPr bwMode="auto">
          <a:xfrm>
            <a:off x="304800" y="1322388"/>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Summary</a:t>
            </a:r>
          </a:p>
        </p:txBody>
      </p:sp>
      <p:sp>
        <p:nvSpPr>
          <p:cNvPr id="601092"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01093" name="Text Box 5"/>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pic>
        <p:nvPicPr>
          <p:cNvPr id="46085" name="Picture 9"/>
          <p:cNvPicPr>
            <a:picLocks noChangeAspect="1" noChangeArrowheads="1"/>
          </p:cNvPicPr>
          <p:nvPr/>
        </p:nvPicPr>
        <p:blipFill>
          <a:blip r:embed="rId3"/>
          <a:srcRect/>
          <a:stretch>
            <a:fillRect/>
          </a:stretch>
        </p:blipFill>
        <p:spPr bwMode="auto">
          <a:xfrm>
            <a:off x="304800" y="2001838"/>
            <a:ext cx="8659813" cy="284162"/>
          </a:xfrm>
          <a:prstGeom prst="rect">
            <a:avLst/>
          </a:prstGeom>
          <a:noFill/>
          <a:ln w="12700" cap="sq">
            <a:noFill/>
            <a:miter lim="800000"/>
            <a:headEnd type="none" w="sm" len="sm"/>
            <a:tailEnd type="none" w="sm" len="sm"/>
          </a:ln>
        </p:spPr>
      </p:pic>
      <p:pic>
        <p:nvPicPr>
          <p:cNvPr id="46086" name="Picture 10"/>
          <p:cNvPicPr>
            <a:picLocks noChangeAspect="1" noChangeArrowheads="1"/>
          </p:cNvPicPr>
          <p:nvPr/>
        </p:nvPicPr>
        <p:blipFill>
          <a:blip r:embed="rId4"/>
          <a:srcRect/>
          <a:stretch>
            <a:fillRect/>
          </a:stretch>
        </p:blipFill>
        <p:spPr bwMode="auto">
          <a:xfrm>
            <a:off x="304800" y="2286000"/>
            <a:ext cx="8686800" cy="3386138"/>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211119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9"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03140" name="Text Box 4"/>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pic>
        <p:nvPicPr>
          <p:cNvPr id="47108" name="Picture 5"/>
          <p:cNvPicPr>
            <a:picLocks noChangeAspect="1" noChangeArrowheads="1"/>
          </p:cNvPicPr>
          <p:nvPr/>
        </p:nvPicPr>
        <p:blipFill>
          <a:blip r:embed="rId3"/>
          <a:srcRect/>
          <a:stretch>
            <a:fillRect/>
          </a:stretch>
        </p:blipFill>
        <p:spPr bwMode="auto">
          <a:xfrm>
            <a:off x="304800" y="2001838"/>
            <a:ext cx="8659813" cy="284162"/>
          </a:xfrm>
          <a:prstGeom prst="rect">
            <a:avLst/>
          </a:prstGeom>
          <a:noFill/>
          <a:ln w="12700" cap="sq">
            <a:noFill/>
            <a:miter lim="800000"/>
            <a:headEnd type="none" w="sm" len="sm"/>
            <a:tailEnd type="none" w="sm" len="sm"/>
          </a:ln>
        </p:spPr>
      </p:pic>
      <p:pic>
        <p:nvPicPr>
          <p:cNvPr id="47109" name="Picture 7"/>
          <p:cNvPicPr>
            <a:picLocks noChangeAspect="1" noChangeArrowheads="1"/>
          </p:cNvPicPr>
          <p:nvPr/>
        </p:nvPicPr>
        <p:blipFill>
          <a:blip r:embed="rId4"/>
          <a:srcRect/>
          <a:stretch>
            <a:fillRect/>
          </a:stretch>
        </p:blipFill>
        <p:spPr bwMode="auto">
          <a:xfrm>
            <a:off x="304800" y="2286000"/>
            <a:ext cx="8667750" cy="3357563"/>
          </a:xfrm>
          <a:prstGeom prst="rect">
            <a:avLst/>
          </a:prstGeom>
          <a:noFill/>
          <a:ln w="12700" cap="sq">
            <a:noFill/>
            <a:miter lim="800000"/>
            <a:headEnd type="none" w="sm" len="sm"/>
            <a:tailEnd type="none" w="sm" len="sm"/>
          </a:ln>
        </p:spPr>
      </p:pic>
      <p:sp>
        <p:nvSpPr>
          <p:cNvPr id="603144" name="Text Box 8"/>
          <p:cNvSpPr txBox="1">
            <a:spLocks noChangeArrowheads="1"/>
          </p:cNvSpPr>
          <p:nvPr/>
        </p:nvSpPr>
        <p:spPr bwMode="auto">
          <a:xfrm>
            <a:off x="304800" y="1322388"/>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Summary</a:t>
            </a:r>
          </a:p>
        </p:txBody>
      </p:sp>
    </p:spTree>
    <p:extLst>
      <p:ext uri="{BB962C8B-B14F-4D97-AF65-F5344CB8AC3E}">
        <p14:creationId xmlns:p14="http://schemas.microsoft.com/office/powerpoint/2010/main" val="2873325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1" name="Rectangle 7"/>
          <p:cNvSpPr>
            <a:spLocks noChangeArrowheads="1"/>
          </p:cNvSpPr>
          <p:nvPr/>
        </p:nvSpPr>
        <p:spPr bwMode="auto">
          <a:xfrm>
            <a:off x="609600" y="1447800"/>
            <a:ext cx="8077200" cy="457200"/>
          </a:xfrm>
          <a:prstGeom prst="rect">
            <a:avLst/>
          </a:prstGeom>
          <a:solidFill>
            <a:srgbClr val="45008A"/>
          </a:solidFill>
          <a:ln w="12700" cap="sq">
            <a:solidFill>
              <a:schemeClr val="tx1"/>
            </a:solidFill>
            <a:miter lim="800000"/>
            <a:headEnd type="none" w="sm" len="sm"/>
            <a:tailEnd type="none" w="sm" len="sm"/>
          </a:ln>
          <a:effectLst/>
        </p:spPr>
        <p:txBody>
          <a:bodyPr wrap="none" anchor="ctr"/>
          <a:lstStyle/>
          <a:p>
            <a:pPr algn="l">
              <a:defRPr/>
            </a:pPr>
            <a:r>
              <a:rPr lang="en-US" sz="2600" i="1" dirty="0">
                <a:solidFill>
                  <a:schemeClr val="bg1"/>
                </a:solidFill>
                <a:effectLst>
                  <a:outerShdw blurRad="38100" dist="38100" dir="2700000" algn="tl">
                    <a:srgbClr val="000000"/>
                  </a:outerShdw>
                </a:effectLst>
                <a:latin typeface="Arial" charset="0"/>
              </a:rPr>
              <a:t>Different Income Concepts</a:t>
            </a:r>
          </a:p>
        </p:txBody>
      </p:sp>
      <p:sp>
        <p:nvSpPr>
          <p:cNvPr id="605187"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Reporting Within the Income Statement</a:t>
            </a:r>
          </a:p>
        </p:txBody>
      </p:sp>
      <p:sp>
        <p:nvSpPr>
          <p:cNvPr id="605188" name="Text Box 4"/>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6  Explain intraperiod tax allocation.</a:t>
            </a:r>
          </a:p>
        </p:txBody>
      </p:sp>
      <p:sp>
        <p:nvSpPr>
          <p:cNvPr id="605192" name="Rectangle 8"/>
          <p:cNvSpPr>
            <a:spLocks noChangeArrowheads="1"/>
          </p:cNvSpPr>
          <p:nvPr/>
        </p:nvSpPr>
        <p:spPr bwMode="auto">
          <a:xfrm>
            <a:off x="6781800" y="2286000"/>
            <a:ext cx="1981200" cy="3724275"/>
          </a:xfrm>
          <a:prstGeom prst="rect">
            <a:avLst/>
          </a:prstGeom>
          <a:noFill/>
          <a:ln w="12700" cap="sq">
            <a:noFill/>
            <a:miter lim="800000"/>
            <a:headEnd type="none" w="sm" len="sm"/>
            <a:tailEnd type="none" w="sm" len="sm"/>
          </a:ln>
          <a:effectLst/>
        </p:spPr>
        <p:txBody>
          <a:bodyPr>
            <a:spAutoFit/>
          </a:bodyPr>
          <a:lstStyle/>
          <a:p>
            <a:pPr>
              <a:lnSpc>
                <a:spcPct val="120000"/>
              </a:lnSpc>
              <a:defRPr/>
            </a:pPr>
            <a:r>
              <a:rPr lang="en-US" sz="1800" dirty="0">
                <a:effectLst>
                  <a:outerShdw blurRad="38100" dist="38100" dir="2700000" algn="tl">
                    <a:srgbClr val="C0C0C0"/>
                  </a:outerShdw>
                </a:effectLst>
                <a:latin typeface="Arial" charset="0"/>
              </a:rPr>
              <a:t>Users and preparers look at more than just the bottom line</a:t>
            </a:r>
          </a:p>
          <a:p>
            <a:pPr>
              <a:lnSpc>
                <a:spcPct val="120000"/>
              </a:lnSpc>
              <a:defRPr/>
            </a:pPr>
            <a:r>
              <a:rPr lang="en-US" sz="1800" dirty="0">
                <a:effectLst>
                  <a:outerShdw blurRad="38100" dist="38100" dir="2700000" algn="tl">
                    <a:srgbClr val="C0C0C0"/>
                  </a:outerShdw>
                </a:effectLst>
                <a:latin typeface="Arial" charset="0"/>
              </a:rPr>
              <a:t>income number, which supports the IFRS requirement to provide subtotals within the income statement.</a:t>
            </a:r>
          </a:p>
        </p:txBody>
      </p:sp>
      <p:pic>
        <p:nvPicPr>
          <p:cNvPr id="48134" name="Picture 9"/>
          <p:cNvPicPr>
            <a:picLocks noChangeAspect="1" noChangeArrowheads="1"/>
          </p:cNvPicPr>
          <p:nvPr/>
        </p:nvPicPr>
        <p:blipFill>
          <a:blip r:embed="rId3"/>
          <a:srcRect/>
          <a:stretch>
            <a:fillRect/>
          </a:stretch>
        </p:blipFill>
        <p:spPr bwMode="auto">
          <a:xfrm>
            <a:off x="609600" y="2160588"/>
            <a:ext cx="5943600" cy="399573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6107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p:cNvSpPr txBox="1">
            <a:spLocks noChangeArrowheads="1"/>
          </p:cNvSpPr>
          <p:nvPr/>
        </p:nvSpPr>
        <p:spPr bwMode="auto">
          <a:xfrm>
            <a:off x="762000" y="2590800"/>
            <a:ext cx="8077200" cy="3589338"/>
          </a:xfrm>
          <a:prstGeom prst="rect">
            <a:avLst/>
          </a:prstGeom>
          <a:noFill/>
          <a:ln w="28575" cap="sq">
            <a:noFill/>
            <a:miter lim="800000"/>
            <a:headEnd type="none" w="sm" len="sm"/>
            <a:tailEnd type="none" w="sm" len="sm"/>
          </a:ln>
          <a:effectLst/>
        </p:spPr>
        <p:txBody>
          <a:bodyPr>
            <a:spAutoFit/>
          </a:bodyPr>
          <a:lstStyle/>
          <a:p>
            <a:pPr marL="514350" lvl="1" indent="-400050" algn="l">
              <a:lnSpc>
                <a:spcPct val="115000"/>
              </a:lnSpc>
              <a:spcBef>
                <a:spcPct val="40000"/>
              </a:spcBef>
              <a:buSzPct val="80000"/>
              <a:buFontTx/>
              <a:buBlip>
                <a:blip r:embed="rId3"/>
              </a:buBlip>
              <a:defRPr/>
            </a:pPr>
            <a:r>
              <a:rPr lang="en-US" sz="2100" dirty="0">
                <a:solidFill>
                  <a:srgbClr val="002060"/>
                </a:solidFill>
                <a:effectLst>
                  <a:outerShdw blurRad="38100" dist="38100" dir="2700000" algn="tl">
                    <a:srgbClr val="C0C0C0"/>
                  </a:outerShdw>
                </a:effectLst>
                <a:latin typeface="Arial" charset="0"/>
              </a:rPr>
              <a:t>Company adopts a different accounting principle.</a:t>
            </a:r>
          </a:p>
          <a:p>
            <a:pPr marL="514350" lvl="1" indent="-400050" algn="l">
              <a:lnSpc>
                <a:spcPct val="115000"/>
              </a:lnSpc>
              <a:spcBef>
                <a:spcPct val="40000"/>
              </a:spcBef>
              <a:buSzPct val="80000"/>
              <a:buFontTx/>
              <a:buBlip>
                <a:blip r:embed="rId3"/>
              </a:buBlip>
              <a:defRPr/>
            </a:pPr>
            <a:r>
              <a:rPr lang="en-US" sz="2100" dirty="0">
                <a:solidFill>
                  <a:srgbClr val="002060"/>
                </a:solidFill>
                <a:effectLst>
                  <a:outerShdw blurRad="38100" dist="38100" dir="2700000" algn="tl">
                    <a:srgbClr val="C0C0C0"/>
                  </a:outerShdw>
                </a:effectLst>
                <a:latin typeface="Arial" charset="0"/>
              </a:rPr>
              <a:t>Retrospective adjustment.</a:t>
            </a:r>
          </a:p>
          <a:p>
            <a:pPr marL="514350" lvl="1" indent="-400050" algn="l">
              <a:lnSpc>
                <a:spcPct val="115000"/>
              </a:lnSpc>
              <a:spcBef>
                <a:spcPct val="30000"/>
              </a:spcBef>
              <a:buSzPct val="80000"/>
              <a:buFontTx/>
              <a:buBlip>
                <a:blip r:embed="rId3"/>
              </a:buBlip>
              <a:defRPr/>
            </a:pPr>
            <a:r>
              <a:rPr lang="en-US" sz="2100" dirty="0">
                <a:solidFill>
                  <a:srgbClr val="002060"/>
                </a:solidFill>
                <a:effectLst>
                  <a:outerShdw blurRad="38100" dist="38100" dir="2700000" algn="tl">
                    <a:srgbClr val="C0C0C0"/>
                  </a:outerShdw>
                </a:effectLst>
                <a:latin typeface="Arial" charset="0"/>
              </a:rPr>
              <a:t>Cumulative effect adjustment to beginning retained earnings.</a:t>
            </a:r>
          </a:p>
          <a:p>
            <a:pPr marL="514350" lvl="1" indent="-400050" algn="l">
              <a:lnSpc>
                <a:spcPct val="115000"/>
              </a:lnSpc>
              <a:spcBef>
                <a:spcPct val="30000"/>
              </a:spcBef>
              <a:buSzPct val="80000"/>
              <a:buFontTx/>
              <a:buBlip>
                <a:blip r:embed="rId3"/>
              </a:buBlip>
              <a:defRPr/>
            </a:pPr>
            <a:r>
              <a:rPr lang="en-US" sz="2100" dirty="0">
                <a:solidFill>
                  <a:srgbClr val="002060"/>
                </a:solidFill>
                <a:effectLst>
                  <a:outerShdw blurRad="38100" dist="38100" dir="2700000" algn="tl">
                    <a:srgbClr val="C0C0C0"/>
                  </a:outerShdw>
                </a:effectLst>
                <a:latin typeface="Arial" charset="0"/>
              </a:rPr>
              <a:t>Approach preserves comparability.</a:t>
            </a:r>
          </a:p>
          <a:p>
            <a:pPr marL="514350" lvl="1" indent="-400050" algn="l">
              <a:lnSpc>
                <a:spcPct val="115000"/>
              </a:lnSpc>
              <a:spcBef>
                <a:spcPct val="30000"/>
              </a:spcBef>
              <a:buSzPct val="80000"/>
              <a:buFontTx/>
              <a:buBlip>
                <a:blip r:embed="rId3"/>
              </a:buBlip>
              <a:defRPr/>
            </a:pPr>
            <a:r>
              <a:rPr lang="en-US" sz="2100" dirty="0">
                <a:solidFill>
                  <a:srgbClr val="002060"/>
                </a:solidFill>
                <a:effectLst>
                  <a:outerShdw blurRad="38100" dist="38100" dir="2700000" algn="tl">
                    <a:srgbClr val="C0C0C0"/>
                  </a:outerShdw>
                </a:effectLst>
                <a:latin typeface="Arial" charset="0"/>
              </a:rPr>
              <a:t>Examples include:</a:t>
            </a:r>
          </a:p>
          <a:p>
            <a:pPr marL="1085850" lvl="2" indent="-400050" algn="l">
              <a:lnSpc>
                <a:spcPct val="115000"/>
              </a:lnSpc>
              <a:spcBef>
                <a:spcPct val="30000"/>
              </a:spcBef>
              <a:buClr>
                <a:srgbClr val="800000"/>
              </a:buClr>
              <a:buSzPct val="90000"/>
              <a:buFont typeface="Wingdings" pitchFamily="2" charset="2"/>
              <a:buChar char="Ø"/>
              <a:defRPr/>
            </a:pPr>
            <a:r>
              <a:rPr lang="en-US" sz="2000" dirty="0">
                <a:solidFill>
                  <a:srgbClr val="002060"/>
                </a:solidFill>
                <a:effectLst>
                  <a:outerShdw blurRad="38100" dist="38100" dir="2700000" algn="tl">
                    <a:srgbClr val="C0C0C0"/>
                  </a:outerShdw>
                </a:effectLst>
                <a:latin typeface="Arial" charset="0"/>
              </a:rPr>
              <a:t>Change from FIFO to average cost.</a:t>
            </a:r>
          </a:p>
          <a:p>
            <a:pPr marL="1085850" lvl="2" indent="-400050" algn="l">
              <a:lnSpc>
                <a:spcPct val="115000"/>
              </a:lnSpc>
              <a:spcBef>
                <a:spcPct val="30000"/>
              </a:spcBef>
              <a:buClr>
                <a:srgbClr val="800000"/>
              </a:buClr>
              <a:buSzPct val="90000"/>
              <a:buFont typeface="Wingdings" pitchFamily="2" charset="2"/>
              <a:buChar char="Ø"/>
              <a:defRPr/>
            </a:pPr>
            <a:r>
              <a:rPr lang="en-US" sz="2000" dirty="0">
                <a:solidFill>
                  <a:srgbClr val="002060"/>
                </a:solidFill>
                <a:effectLst>
                  <a:outerShdw blurRad="38100" dist="38100" dir="2700000" algn="tl">
                    <a:srgbClr val="C0C0C0"/>
                  </a:outerShdw>
                </a:effectLst>
                <a:latin typeface="Arial" charset="0"/>
              </a:rPr>
              <a:t>Change from the percentage-of-completion to the completed-contract method.</a:t>
            </a:r>
          </a:p>
        </p:txBody>
      </p:sp>
      <p:sp>
        <p:nvSpPr>
          <p:cNvPr id="419843"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19845" name="Text Box 5"/>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
        <p:nvSpPr>
          <p:cNvPr id="419846" name="Text Box 6"/>
          <p:cNvSpPr txBox="1">
            <a:spLocks noChangeArrowheads="1"/>
          </p:cNvSpPr>
          <p:nvPr/>
        </p:nvSpPr>
        <p:spPr bwMode="auto">
          <a:xfrm>
            <a:off x="685800" y="1365250"/>
            <a:ext cx="7467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Accounting Changes and Errors</a:t>
            </a:r>
          </a:p>
        </p:txBody>
      </p:sp>
      <p:sp>
        <p:nvSpPr>
          <p:cNvPr id="419847" name="Text Box 7"/>
          <p:cNvSpPr txBox="1">
            <a:spLocks noChangeArrowheads="1"/>
          </p:cNvSpPr>
          <p:nvPr/>
        </p:nvSpPr>
        <p:spPr bwMode="auto">
          <a:xfrm>
            <a:off x="685800" y="1981200"/>
            <a:ext cx="5715000" cy="468313"/>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500" b="1" dirty="0">
                <a:effectLst>
                  <a:outerShdw blurRad="38100" dist="38100" dir="2700000" algn="tl">
                    <a:srgbClr val="C0C0C0"/>
                  </a:outerShdw>
                </a:effectLst>
                <a:latin typeface="Arial" charset="0"/>
              </a:rPr>
              <a:t>Changes in Accounting Principle</a:t>
            </a:r>
          </a:p>
        </p:txBody>
      </p:sp>
    </p:spTree>
    <p:extLst>
      <p:ext uri="{BB962C8B-B14F-4D97-AF65-F5344CB8AC3E}">
        <p14:creationId xmlns:p14="http://schemas.microsoft.com/office/powerpoint/2010/main" val="6098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6"/>
          <p:cNvPicPr>
            <a:picLocks noChangeAspect="1" noChangeArrowheads="1"/>
          </p:cNvPicPr>
          <p:nvPr/>
        </p:nvPicPr>
        <p:blipFill>
          <a:blip r:embed="rId3"/>
          <a:srcRect/>
          <a:stretch>
            <a:fillRect/>
          </a:stretch>
        </p:blipFill>
        <p:spPr bwMode="auto">
          <a:xfrm>
            <a:off x="2362200" y="4953000"/>
            <a:ext cx="6553200" cy="1265238"/>
          </a:xfrm>
          <a:prstGeom prst="rect">
            <a:avLst/>
          </a:prstGeom>
          <a:noFill/>
          <a:ln w="19050" cap="sq" algn="ctr">
            <a:solidFill>
              <a:srgbClr val="006600"/>
            </a:solidFill>
            <a:miter lim="800000"/>
            <a:headEnd type="none" w="sm" len="sm"/>
            <a:tailEnd type="none" w="sm" len="sm"/>
          </a:ln>
        </p:spPr>
      </p:pic>
      <p:pic>
        <p:nvPicPr>
          <p:cNvPr id="50179" name="Picture 15"/>
          <p:cNvPicPr>
            <a:picLocks noChangeAspect="1" noChangeArrowheads="1"/>
          </p:cNvPicPr>
          <p:nvPr/>
        </p:nvPicPr>
        <p:blipFill>
          <a:blip r:embed="rId4"/>
          <a:srcRect/>
          <a:stretch>
            <a:fillRect/>
          </a:stretch>
        </p:blipFill>
        <p:spPr bwMode="auto">
          <a:xfrm>
            <a:off x="685800" y="2967038"/>
            <a:ext cx="4724400" cy="1757362"/>
          </a:xfrm>
          <a:prstGeom prst="rect">
            <a:avLst/>
          </a:prstGeom>
          <a:noFill/>
          <a:ln w="19050" cap="sq" algn="ctr">
            <a:solidFill>
              <a:srgbClr val="006600"/>
            </a:solidFill>
            <a:miter lim="800000"/>
            <a:headEnd type="none" w="sm" len="sm"/>
            <a:tailEnd type="none" w="sm" len="sm"/>
          </a:ln>
        </p:spPr>
      </p:pic>
      <p:sp>
        <p:nvSpPr>
          <p:cNvPr id="482309" name="Rectangle 5"/>
          <p:cNvSpPr>
            <a:spLocks noChangeArrowheads="1"/>
          </p:cNvSpPr>
          <p:nvPr/>
        </p:nvSpPr>
        <p:spPr bwMode="auto">
          <a:xfrm>
            <a:off x="609600" y="1295400"/>
            <a:ext cx="8077200" cy="1482725"/>
          </a:xfrm>
          <a:prstGeom prst="rect">
            <a:avLst/>
          </a:prstGeom>
          <a:noFill/>
          <a:ln w="12700" cap="sq">
            <a:noFill/>
            <a:miter lim="800000"/>
            <a:headEnd type="none" w="sm" len="sm"/>
            <a:tailEnd type="none" w="sm" len="sm"/>
          </a:ln>
          <a:effectLst/>
        </p:spPr>
        <p:txBody>
          <a:bodyPr>
            <a:spAutoFit/>
          </a:bodyPr>
          <a:lstStyle/>
          <a:p>
            <a:pPr algn="l">
              <a:lnSpc>
                <a:spcPct val="110000"/>
              </a:lnSpc>
              <a:defRPr/>
            </a:pPr>
            <a:r>
              <a:rPr lang="en-US" sz="2300" b="1" dirty="0">
                <a:solidFill>
                  <a:srgbClr val="800000"/>
                </a:solidFill>
                <a:effectLst>
                  <a:outerShdw blurRad="38100" dist="38100" dir="2700000" algn="tl">
                    <a:srgbClr val="C0C0C0"/>
                  </a:outerShdw>
                </a:effectLst>
                <a:latin typeface="Arial" charset="0"/>
              </a:rPr>
              <a:t>Change in Accounting Principle:</a:t>
            </a:r>
            <a:r>
              <a:rPr lang="en-US" sz="2200"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Gaubert Inc. decided in March 2011 to change from FIFO to weighted-average inventory pricing.  Gaubert’s income before taxes, using the new weighted-average method in 2011, is $30,000.  </a:t>
            </a:r>
          </a:p>
        </p:txBody>
      </p:sp>
      <p:sp>
        <p:nvSpPr>
          <p:cNvPr id="482311" name="Rectangle 7"/>
          <p:cNvSpPr>
            <a:spLocks noChangeArrowheads="1"/>
          </p:cNvSpPr>
          <p:nvPr/>
        </p:nvSpPr>
        <p:spPr bwMode="auto">
          <a:xfrm>
            <a:off x="5562600" y="3063875"/>
            <a:ext cx="2209800" cy="677863"/>
          </a:xfrm>
          <a:prstGeom prst="rect">
            <a:avLst/>
          </a:prstGeom>
          <a:noFill/>
          <a:ln w="12700" cap="sq" algn="ctr">
            <a:noFill/>
            <a:miter lim="800000"/>
            <a:headEnd type="none" w="sm" len="sm"/>
            <a:tailEnd type="none" w="sm" len="sm"/>
          </a:ln>
          <a:effectLst/>
        </p:spPr>
        <p:txBody>
          <a:bodyPr>
            <a:spAutoFit/>
          </a:bodyPr>
          <a:lstStyle/>
          <a:p>
            <a:pPr algn="l">
              <a:defRPr/>
            </a:pPr>
            <a:r>
              <a:rPr lang="en-US" sz="1400" dirty="0">
                <a:solidFill>
                  <a:srgbClr val="800000"/>
                </a:solidFill>
                <a:effectLst>
                  <a:outerShdw blurRad="38100" dist="38100" dir="2700000" algn="tl">
                    <a:srgbClr val="C0C0C0"/>
                  </a:outerShdw>
                </a:effectLst>
                <a:latin typeface="Arial" charset="0"/>
              </a:rPr>
              <a:t>Illustration 4-17</a:t>
            </a:r>
          </a:p>
          <a:p>
            <a:pPr algn="l">
              <a:defRPr/>
            </a:pPr>
            <a:r>
              <a:rPr lang="en-US" sz="1200" dirty="0">
                <a:effectLst>
                  <a:outerShdw blurRad="38100" dist="38100" dir="2700000" algn="tl">
                    <a:srgbClr val="C0C0C0"/>
                  </a:outerShdw>
                </a:effectLst>
                <a:latin typeface="Arial" charset="0"/>
              </a:rPr>
              <a:t>Calculation of a Change in</a:t>
            </a:r>
          </a:p>
          <a:p>
            <a:pPr algn="l">
              <a:defRPr/>
            </a:pPr>
            <a:r>
              <a:rPr lang="en-US" sz="1200" dirty="0">
                <a:effectLst>
                  <a:outerShdw blurRad="38100" dist="38100" dir="2700000" algn="tl">
                    <a:srgbClr val="C0C0C0"/>
                  </a:outerShdw>
                </a:effectLst>
                <a:latin typeface="Arial" charset="0"/>
              </a:rPr>
              <a:t>Accounting Principle</a:t>
            </a:r>
          </a:p>
        </p:txBody>
      </p:sp>
      <p:sp>
        <p:nvSpPr>
          <p:cNvPr id="482313" name="Rectangle 9"/>
          <p:cNvSpPr>
            <a:spLocks noChangeArrowheads="1"/>
          </p:cNvSpPr>
          <p:nvPr/>
        </p:nvSpPr>
        <p:spPr bwMode="auto">
          <a:xfrm>
            <a:off x="304800" y="5029200"/>
            <a:ext cx="2209800" cy="1046163"/>
          </a:xfrm>
          <a:prstGeom prst="rect">
            <a:avLst/>
          </a:prstGeom>
          <a:noFill/>
          <a:ln w="12700" cap="sq" algn="ctr">
            <a:noFill/>
            <a:miter lim="800000"/>
            <a:headEnd type="none" w="sm" len="sm"/>
            <a:tailEnd type="none" w="sm" len="sm"/>
          </a:ln>
          <a:effectLst/>
        </p:spPr>
        <p:txBody>
          <a:bodyPr>
            <a:spAutoFit/>
          </a:bodyPr>
          <a:lstStyle/>
          <a:p>
            <a:pPr algn="l">
              <a:defRPr/>
            </a:pPr>
            <a:r>
              <a:rPr lang="en-US" sz="1400" dirty="0">
                <a:solidFill>
                  <a:srgbClr val="800000"/>
                </a:solidFill>
                <a:effectLst>
                  <a:outerShdw blurRad="38100" dist="38100" dir="2700000" algn="tl">
                    <a:srgbClr val="C0C0C0"/>
                  </a:outerShdw>
                </a:effectLst>
                <a:latin typeface="Arial" charset="0"/>
              </a:rPr>
              <a:t>Illustration 4-18</a:t>
            </a:r>
          </a:p>
          <a:p>
            <a:pPr algn="l">
              <a:defRPr/>
            </a:pPr>
            <a:r>
              <a:rPr lang="en-US" sz="1200" dirty="0">
                <a:effectLst>
                  <a:outerShdw blurRad="38100" dist="38100" dir="2700000" algn="tl">
                    <a:srgbClr val="C0C0C0"/>
                  </a:outerShdw>
                </a:effectLst>
                <a:latin typeface="Arial" charset="0"/>
              </a:rPr>
              <a:t>Income Statement</a:t>
            </a:r>
          </a:p>
          <a:p>
            <a:pPr algn="l">
              <a:defRPr/>
            </a:pPr>
            <a:r>
              <a:rPr lang="en-US" sz="1200" dirty="0">
                <a:effectLst>
                  <a:outerShdw blurRad="38100" dist="38100" dir="2700000" algn="tl">
                    <a:srgbClr val="C0C0C0"/>
                  </a:outerShdw>
                </a:effectLst>
                <a:latin typeface="Arial" charset="0"/>
              </a:rPr>
              <a:t>Presentation of a Change</a:t>
            </a:r>
          </a:p>
          <a:p>
            <a:pPr algn="l">
              <a:defRPr/>
            </a:pPr>
            <a:r>
              <a:rPr lang="en-US" sz="1200" dirty="0">
                <a:effectLst>
                  <a:outerShdw blurRad="38100" dist="38100" dir="2700000" algn="tl">
                    <a:srgbClr val="C0C0C0"/>
                  </a:outerShdw>
                </a:effectLst>
                <a:latin typeface="Arial" charset="0"/>
              </a:rPr>
              <a:t>in Accounting Principle (Based on 30% tax rate)</a:t>
            </a:r>
          </a:p>
        </p:txBody>
      </p:sp>
      <p:sp>
        <p:nvSpPr>
          <p:cNvPr id="50183" name="Rectangle 10"/>
          <p:cNvSpPr>
            <a:spLocks noChangeArrowheads="1"/>
          </p:cNvSpPr>
          <p:nvPr/>
        </p:nvSpPr>
        <p:spPr bwMode="auto">
          <a:xfrm>
            <a:off x="762000" y="3048000"/>
            <a:ext cx="1752600" cy="293688"/>
          </a:xfrm>
          <a:prstGeom prst="rect">
            <a:avLst/>
          </a:prstGeom>
          <a:solidFill>
            <a:schemeClr val="bg1"/>
          </a:solidFill>
          <a:ln w="19050" cap="sq" algn="ctr">
            <a:solidFill>
              <a:srgbClr val="006600"/>
            </a:solidFill>
            <a:miter lim="800000"/>
            <a:headEnd type="none" w="sm" len="sm"/>
            <a:tailEnd type="none" w="sm" len="sm"/>
          </a:ln>
        </p:spPr>
        <p:txBody>
          <a:bodyPr>
            <a:spAutoFit/>
          </a:bodyPr>
          <a:lstStyle/>
          <a:p>
            <a:pPr algn="l"/>
            <a:r>
              <a:rPr lang="en-US" sz="1200" b="1">
                <a:latin typeface="Arial" charset="0"/>
              </a:rPr>
              <a:t>Pretax Income Data</a:t>
            </a:r>
          </a:p>
        </p:txBody>
      </p:sp>
      <p:sp>
        <p:nvSpPr>
          <p:cNvPr id="482321" name="Rectangle 17"/>
          <p:cNvSpPr>
            <a:spLocks noChangeArrowheads="1"/>
          </p:cNvSpPr>
          <p:nvPr/>
        </p:nvSpPr>
        <p:spPr bwMode="auto">
          <a:xfrm>
            <a:off x="8001000" y="5334000"/>
            <a:ext cx="838200" cy="838200"/>
          </a:xfrm>
          <a:prstGeom prst="rect">
            <a:avLst/>
          </a:prstGeom>
          <a:solidFill>
            <a:srgbClr val="FFFFCC"/>
          </a:solidFill>
          <a:ln w="19050" cap="sq">
            <a:solidFill>
              <a:schemeClr val="tx1"/>
            </a:solidFill>
            <a:miter lim="800000"/>
            <a:headEnd type="none" w="sm" len="sm"/>
            <a:tailEnd type="none" w="sm" len="sm"/>
          </a:ln>
        </p:spPr>
        <p:txBody>
          <a:bodyPr wrap="none" anchor="ctr"/>
          <a:lstStyle/>
          <a:p>
            <a:endParaRPr lang="en-US"/>
          </a:p>
        </p:txBody>
      </p:sp>
      <p:sp>
        <p:nvSpPr>
          <p:cNvPr id="482322" name="Rectangle 18"/>
          <p:cNvSpPr>
            <a:spLocks noChangeArrowheads="1"/>
          </p:cNvSpPr>
          <p:nvPr/>
        </p:nvSpPr>
        <p:spPr bwMode="auto">
          <a:xfrm>
            <a:off x="6705600" y="5334000"/>
            <a:ext cx="838200" cy="838200"/>
          </a:xfrm>
          <a:prstGeom prst="rect">
            <a:avLst/>
          </a:prstGeom>
          <a:solidFill>
            <a:srgbClr val="FFFFCC"/>
          </a:solidFill>
          <a:ln w="19050" cap="sq">
            <a:solidFill>
              <a:schemeClr val="tx1"/>
            </a:solidFill>
            <a:miter lim="800000"/>
            <a:headEnd type="none" w="sm" len="sm"/>
            <a:tailEnd type="none" w="sm" len="sm"/>
          </a:ln>
        </p:spPr>
        <p:txBody>
          <a:bodyPr wrap="none" anchor="ctr"/>
          <a:lstStyle/>
          <a:p>
            <a:endParaRPr lang="en-US"/>
          </a:p>
        </p:txBody>
      </p:sp>
      <p:sp>
        <p:nvSpPr>
          <p:cNvPr id="482323" name="Rectangle 19"/>
          <p:cNvSpPr>
            <a:spLocks noChangeArrowheads="1"/>
          </p:cNvSpPr>
          <p:nvPr/>
        </p:nvSpPr>
        <p:spPr bwMode="auto">
          <a:xfrm>
            <a:off x="5410200" y="5334000"/>
            <a:ext cx="838200" cy="838200"/>
          </a:xfrm>
          <a:prstGeom prst="rect">
            <a:avLst/>
          </a:prstGeom>
          <a:solidFill>
            <a:srgbClr val="FFFFCC"/>
          </a:solidFill>
          <a:ln w="19050" cap="sq">
            <a:solidFill>
              <a:schemeClr val="tx1"/>
            </a:solidFill>
            <a:miter lim="800000"/>
            <a:headEnd type="none" w="sm" len="sm"/>
            <a:tailEnd type="none" w="sm" len="sm"/>
          </a:ln>
        </p:spPr>
        <p:txBody>
          <a:bodyPr wrap="none" anchor="ctr"/>
          <a:lstStyle/>
          <a:p>
            <a:endParaRPr lang="en-US"/>
          </a:p>
        </p:txBody>
      </p:sp>
      <p:sp>
        <p:nvSpPr>
          <p:cNvPr id="482324" name="Text Box 20"/>
          <p:cNvSpPr txBox="1">
            <a:spLocks noChangeArrowheads="1"/>
          </p:cNvSpPr>
          <p:nvPr/>
        </p:nvSpPr>
        <p:spPr bwMode="auto">
          <a:xfrm>
            <a:off x="2286000" y="6445250"/>
            <a:ext cx="6781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
        <p:nvSpPr>
          <p:cNvPr id="50188" name="Text Box 14"/>
          <p:cNvSpPr txBox="1">
            <a:spLocks noChangeArrowheads="1"/>
          </p:cNvSpPr>
          <p:nvPr/>
        </p:nvSpPr>
        <p:spPr bwMode="auto">
          <a:xfrm>
            <a:off x="990600" y="6324600"/>
            <a:ext cx="10668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1000" b="1">
                <a:latin typeface="Arial" charset="0"/>
              </a:rPr>
              <a:t>Solution on notes page</a:t>
            </a:r>
          </a:p>
        </p:txBody>
      </p:sp>
      <p:sp>
        <p:nvSpPr>
          <p:cNvPr id="482326" name="Rectangle 2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Tree>
    <p:extLst>
      <p:ext uri="{BB962C8B-B14F-4D97-AF65-F5344CB8AC3E}">
        <p14:creationId xmlns:p14="http://schemas.microsoft.com/office/powerpoint/2010/main" val="2025056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82321"/>
                                        </p:tgtEl>
                                      </p:cBhvr>
                                    </p:animEffect>
                                    <p:set>
                                      <p:cBhvr>
                                        <p:cTn id="7" dur="1" fill="hold">
                                          <p:stCondLst>
                                            <p:cond delay="499"/>
                                          </p:stCondLst>
                                        </p:cTn>
                                        <p:tgtEl>
                                          <p:spTgt spid="4823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482322"/>
                                        </p:tgtEl>
                                      </p:cBhvr>
                                    </p:animEffect>
                                    <p:set>
                                      <p:cBhvr>
                                        <p:cTn id="12" dur="1" fill="hold">
                                          <p:stCondLst>
                                            <p:cond delay="499"/>
                                          </p:stCondLst>
                                        </p:cTn>
                                        <p:tgtEl>
                                          <p:spTgt spid="4823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482323"/>
                                        </p:tgtEl>
                                      </p:cBhvr>
                                    </p:animEffect>
                                    <p:set>
                                      <p:cBhvr>
                                        <p:cTn id="17" dur="1" fill="hold">
                                          <p:stCondLst>
                                            <p:cond delay="499"/>
                                          </p:stCondLst>
                                        </p:cTn>
                                        <p:tgtEl>
                                          <p:spTgt spid="482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21" grpId="0" animBg="1"/>
      <p:bldP spid="482322" grpId="0" animBg="1"/>
      <p:bldP spid="4823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838200" y="1981200"/>
            <a:ext cx="8001000" cy="3670236"/>
          </a:xfrm>
          <a:prstGeom prst="rect">
            <a:avLst/>
          </a:prstGeom>
          <a:noFill/>
          <a:ln w="28575" cap="sq">
            <a:noFill/>
            <a:miter lim="800000"/>
            <a:headEnd type="none" w="sm" len="sm"/>
            <a:tailEnd type="none" w="sm" len="sm"/>
          </a:ln>
          <a:effectLst/>
        </p:spPr>
        <p:txBody>
          <a:bodyPr>
            <a:spAutoFit/>
          </a:bodyPr>
          <a:lstStyle/>
          <a:p>
            <a:pPr marL="571500" lvl="1" indent="-457200" algn="l">
              <a:lnSpc>
                <a:spcPct val="120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Accounted for in the period of change and future periods.</a:t>
            </a:r>
          </a:p>
          <a:p>
            <a:pPr marL="571500" lvl="1" indent="-457200" algn="l">
              <a:lnSpc>
                <a:spcPct val="120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Not handled retrospectively.</a:t>
            </a:r>
          </a:p>
          <a:p>
            <a:pPr marL="571500" lvl="1" indent="-457200" algn="l">
              <a:lnSpc>
                <a:spcPct val="120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Not considered errors.</a:t>
            </a:r>
          </a:p>
          <a:p>
            <a:pPr marL="571500" lvl="1" indent="-457200" algn="l">
              <a:lnSpc>
                <a:spcPct val="120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Examples include:</a:t>
            </a:r>
          </a:p>
          <a:p>
            <a:pPr marL="1143000" lvl="2" indent="-400050" algn="l">
              <a:lnSpc>
                <a:spcPct val="120000"/>
              </a:lnSpc>
              <a:spcBef>
                <a:spcPct val="50000"/>
              </a:spcBef>
              <a:buClr>
                <a:srgbClr val="800000"/>
              </a:buClr>
              <a:buSzPct val="90000"/>
              <a:buFont typeface="Wingdings" pitchFamily="2" charset="2"/>
              <a:buChar char="Ø"/>
              <a:defRPr/>
            </a:pPr>
            <a:r>
              <a:rPr lang="en-US" sz="2100" dirty="0">
                <a:solidFill>
                  <a:srgbClr val="002060"/>
                </a:solidFill>
                <a:effectLst>
                  <a:outerShdw blurRad="38100" dist="38100" dir="2700000" algn="tl">
                    <a:srgbClr val="C0C0C0"/>
                  </a:outerShdw>
                </a:effectLst>
                <a:latin typeface="Arial" charset="0"/>
              </a:rPr>
              <a:t>Useful lives and residual values of depreciable assets.</a:t>
            </a:r>
          </a:p>
          <a:p>
            <a:pPr marL="1143000" lvl="2" indent="-400050" algn="l">
              <a:lnSpc>
                <a:spcPct val="120000"/>
              </a:lnSpc>
              <a:spcBef>
                <a:spcPct val="50000"/>
              </a:spcBef>
              <a:buClr>
                <a:srgbClr val="800000"/>
              </a:buClr>
              <a:buSzPct val="90000"/>
              <a:buFont typeface="Wingdings" pitchFamily="2" charset="2"/>
              <a:buChar char="Ø"/>
              <a:defRPr/>
            </a:pPr>
            <a:r>
              <a:rPr lang="en-US" sz="2100" dirty="0">
                <a:solidFill>
                  <a:srgbClr val="002060"/>
                </a:solidFill>
                <a:effectLst>
                  <a:outerShdw blurRad="38100" dist="38100" dir="2700000" algn="tl">
                    <a:srgbClr val="C0C0C0"/>
                  </a:outerShdw>
                </a:effectLst>
                <a:latin typeface="Arial" charset="0"/>
              </a:rPr>
              <a:t>Allowance for uncollectible receivables.</a:t>
            </a:r>
          </a:p>
          <a:p>
            <a:pPr marL="1143000" lvl="2" indent="-400050" algn="l">
              <a:lnSpc>
                <a:spcPct val="120000"/>
              </a:lnSpc>
              <a:spcBef>
                <a:spcPct val="50000"/>
              </a:spcBef>
              <a:buClr>
                <a:srgbClr val="800000"/>
              </a:buClr>
              <a:buSzPct val="90000"/>
              <a:buFont typeface="Wingdings" pitchFamily="2" charset="2"/>
              <a:buChar char="Ø"/>
              <a:defRPr/>
            </a:pPr>
            <a:r>
              <a:rPr lang="en-US" sz="2100" dirty="0">
                <a:solidFill>
                  <a:srgbClr val="002060"/>
                </a:solidFill>
                <a:effectLst>
                  <a:outerShdw blurRad="38100" dist="38100" dir="2700000" algn="tl">
                    <a:srgbClr val="C0C0C0"/>
                  </a:outerShdw>
                </a:effectLst>
                <a:latin typeface="Arial" charset="0"/>
              </a:rPr>
              <a:t>Inventory obsolescence.</a:t>
            </a:r>
          </a:p>
        </p:txBody>
      </p:sp>
      <p:sp>
        <p:nvSpPr>
          <p:cNvPr id="607238" name="Rectangle 6"/>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07239" name="Text Box 7"/>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
        <p:nvSpPr>
          <p:cNvPr id="607240" name="Text Box 8"/>
          <p:cNvSpPr txBox="1">
            <a:spLocks noChangeArrowheads="1"/>
          </p:cNvSpPr>
          <p:nvPr/>
        </p:nvSpPr>
        <p:spPr bwMode="auto">
          <a:xfrm>
            <a:off x="685800" y="1428750"/>
            <a:ext cx="7467600" cy="4921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500" b="1" dirty="0">
                <a:effectLst>
                  <a:outerShdw blurRad="38100" dist="38100" dir="2700000" algn="tl">
                    <a:srgbClr val="C0C0C0"/>
                  </a:outerShdw>
                </a:effectLst>
                <a:latin typeface="Arial" charset="0"/>
              </a:rPr>
              <a:t>Changes in Estimate</a:t>
            </a:r>
          </a:p>
        </p:txBody>
      </p:sp>
    </p:spTree>
    <p:extLst>
      <p:ext uri="{BB962C8B-B14F-4D97-AF65-F5344CB8AC3E}">
        <p14:creationId xmlns:p14="http://schemas.microsoft.com/office/powerpoint/2010/main" val="3210775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p:cNvSpPr>
            <a:spLocks noGrp="1" noChangeArrowheads="1"/>
          </p:cNvSpPr>
          <p:nvPr>
            <p:ph type="body" idx="1"/>
          </p:nvPr>
        </p:nvSpPr>
        <p:spPr>
          <a:xfrm>
            <a:off x="544513" y="1371600"/>
            <a:ext cx="8142287" cy="4876800"/>
          </a:xfrm>
          <a:solidFill>
            <a:srgbClr val="FFFFFF"/>
          </a:solidFill>
        </p:spPr>
        <p:txBody>
          <a:bodyPr lIns="90488" tIns="44450" rIns="90488" bIns="44450"/>
          <a:lstStyle/>
          <a:p>
            <a:pPr marL="0" indent="0">
              <a:lnSpc>
                <a:spcPct val="110000"/>
              </a:lnSpc>
              <a:buFont typeface="Wingdings" pitchFamily="2" charset="2"/>
              <a:buNone/>
              <a:defRPr/>
            </a:pPr>
            <a:r>
              <a:rPr lang="en-US" sz="2400" dirty="0" smtClean="0">
                <a:solidFill>
                  <a:srgbClr val="800000"/>
                </a:solidFill>
              </a:rPr>
              <a:t>Change in Estimate:</a:t>
            </a:r>
            <a:r>
              <a:rPr lang="en-US" sz="2300" b="0" dirty="0" smtClean="0"/>
              <a:t>  </a:t>
            </a:r>
            <a:r>
              <a:rPr lang="en-US" sz="2200" b="0" dirty="0" smtClean="0"/>
              <a:t>Arcadia HS, purchased equipment for $510,000 which was estimated to have a useful life of 10 years with a salvage value of $10,000 at the end of that time.  Depreciation has been recorded for 7 years on a straight-line basis.  In 2011 (year 8), it is determined that the total estimated life should be 15 years with a salvage value of $5,000 at the end of that time.</a:t>
            </a:r>
          </a:p>
          <a:p>
            <a:pPr marL="0" indent="0">
              <a:lnSpc>
                <a:spcPct val="110000"/>
              </a:lnSpc>
              <a:spcBef>
                <a:spcPct val="35000"/>
              </a:spcBef>
              <a:buFont typeface="Wingdings" pitchFamily="2" charset="2"/>
              <a:buNone/>
              <a:defRPr/>
            </a:pPr>
            <a:r>
              <a:rPr lang="en-US" sz="2300" dirty="0" smtClean="0">
                <a:solidFill>
                  <a:srgbClr val="800000"/>
                </a:solidFill>
              </a:rPr>
              <a:t>Questions:</a:t>
            </a:r>
          </a:p>
          <a:p>
            <a:pPr marL="914400" lvl="1" indent="-457200">
              <a:lnSpc>
                <a:spcPct val="110000"/>
              </a:lnSpc>
              <a:buClr>
                <a:srgbClr val="800000"/>
              </a:buClr>
              <a:defRPr/>
            </a:pPr>
            <a:r>
              <a:rPr lang="en-US" sz="2200" b="0" dirty="0" smtClean="0"/>
              <a:t>What is the journal entry to correct                               the prior years’ depreciation?</a:t>
            </a:r>
          </a:p>
          <a:p>
            <a:pPr marL="914400" lvl="1" indent="-457200">
              <a:lnSpc>
                <a:spcPct val="110000"/>
              </a:lnSpc>
              <a:buClr>
                <a:srgbClr val="800000"/>
              </a:buClr>
              <a:defRPr/>
            </a:pPr>
            <a:r>
              <a:rPr lang="en-US" sz="2200" b="0" dirty="0" smtClean="0"/>
              <a:t>Calculate the depreciation expense                                     for 2011.</a:t>
            </a:r>
            <a:endParaRPr lang="en-US" sz="2200" b="0" dirty="0" smtClean="0">
              <a:solidFill>
                <a:schemeClr val="accent2"/>
              </a:solidFill>
            </a:endParaRPr>
          </a:p>
        </p:txBody>
      </p:sp>
      <p:sp>
        <p:nvSpPr>
          <p:cNvPr id="609283" name="Text Box 3"/>
          <p:cNvSpPr txBox="1">
            <a:spLocks noChangeArrowheads="1"/>
          </p:cNvSpPr>
          <p:nvPr/>
        </p:nvSpPr>
        <p:spPr bwMode="auto">
          <a:xfrm>
            <a:off x="7010400" y="4679950"/>
            <a:ext cx="1752600" cy="654050"/>
          </a:xfrm>
          <a:prstGeom prst="rect">
            <a:avLst/>
          </a:prstGeom>
          <a:solidFill>
            <a:srgbClr val="F9EFA5"/>
          </a:solidFill>
          <a:ln w="38100" cap="sq">
            <a:solidFill>
              <a:schemeClr val="tx1"/>
            </a:solidFill>
            <a:miter lim="800000"/>
            <a:headEnd/>
            <a:tailEnd/>
          </a:ln>
          <a:effectLst/>
        </p:spPr>
        <p:txBody>
          <a:bodyPr wrap="none" anchor="ctr"/>
          <a:lstStyle/>
          <a:p>
            <a:pPr>
              <a:lnSpc>
                <a:spcPct val="90000"/>
              </a:lnSpc>
              <a:defRPr/>
            </a:pPr>
            <a:r>
              <a:rPr lang="en-US" sz="2000" b="1" dirty="0">
                <a:solidFill>
                  <a:srgbClr val="800000"/>
                </a:solidFill>
                <a:effectLst>
                  <a:outerShdw blurRad="38100" dist="38100" dir="2700000" algn="tl">
                    <a:srgbClr val="000000"/>
                  </a:outerShdw>
                </a:effectLst>
                <a:latin typeface="Arial" charset="0"/>
              </a:rPr>
              <a:t>No Entry </a:t>
            </a:r>
          </a:p>
          <a:p>
            <a:pPr>
              <a:lnSpc>
                <a:spcPct val="90000"/>
              </a:lnSpc>
              <a:defRPr/>
            </a:pPr>
            <a:r>
              <a:rPr lang="en-US" sz="2000" b="1" dirty="0">
                <a:solidFill>
                  <a:srgbClr val="800000"/>
                </a:solidFill>
                <a:effectLst>
                  <a:outerShdw blurRad="38100" dist="38100" dir="2700000" algn="tl">
                    <a:srgbClr val="000000"/>
                  </a:outerShdw>
                </a:effectLst>
                <a:latin typeface="Arial" charset="0"/>
              </a:rPr>
              <a:t>Required</a:t>
            </a:r>
          </a:p>
        </p:txBody>
      </p:sp>
      <p:sp>
        <p:nvSpPr>
          <p:cNvPr id="609285" name="Line 5"/>
          <p:cNvSpPr>
            <a:spLocks noChangeShapeType="1"/>
          </p:cNvSpPr>
          <p:nvPr/>
        </p:nvSpPr>
        <p:spPr bwMode="auto">
          <a:xfrm>
            <a:off x="7086600" y="5715000"/>
            <a:ext cx="1524000" cy="0"/>
          </a:xfrm>
          <a:prstGeom prst="line">
            <a:avLst/>
          </a:prstGeom>
          <a:noFill/>
          <a:ln w="38100" cap="sq">
            <a:solidFill>
              <a:srgbClr val="800000"/>
            </a:solidFill>
            <a:round/>
            <a:headEnd type="none" w="sm" len="sm"/>
            <a:tailEnd type="triangle" w="sm" len="sm"/>
          </a:ln>
        </p:spPr>
        <p:txBody>
          <a:bodyPr/>
          <a:lstStyle/>
          <a:p>
            <a:endParaRPr lang="en-US"/>
          </a:p>
        </p:txBody>
      </p:sp>
      <p:sp>
        <p:nvSpPr>
          <p:cNvPr id="609288" name="Rectangle 8"/>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09289" name="Text Box 9"/>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Tree>
    <p:extLst>
      <p:ext uri="{BB962C8B-B14F-4D97-AF65-F5344CB8AC3E}">
        <p14:creationId xmlns:p14="http://schemas.microsoft.com/office/powerpoint/2010/main" val="323464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9283"/>
                                        </p:tgtEl>
                                        <p:attrNameLst>
                                          <p:attrName>style.visibility</p:attrName>
                                        </p:attrNameLst>
                                      </p:cBhvr>
                                      <p:to>
                                        <p:strVal val="visible"/>
                                      </p:to>
                                    </p:set>
                                    <p:animEffect transition="in" filter="wipe(left)">
                                      <p:cBhvr>
                                        <p:cTn id="7" dur="500"/>
                                        <p:tgtEl>
                                          <p:spTgt spid="6092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5"/>
                                        </p:tgtEl>
                                        <p:attrNameLst>
                                          <p:attrName>style.visibility</p:attrName>
                                        </p:attrNameLst>
                                      </p:cBhvr>
                                      <p:to>
                                        <p:strVal val="visible"/>
                                      </p:to>
                                    </p:set>
                                    <p:animEffect transition="in" filter="wipe(left)">
                                      <p:cBhvr>
                                        <p:cTn id="12" dur="500"/>
                                        <p:tgtEl>
                                          <p:spTgt spid="609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nimBg="1" autoUpdateAnimBg="0"/>
      <p:bldP spid="6092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514600" y="2819400"/>
            <a:ext cx="2057400" cy="3429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Elements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Minimum disclosure</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Intermediate components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Illustration</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Condensed income statements</a:t>
            </a:r>
          </a:p>
          <a:p>
            <a:pPr marL="228600" indent="-228600" algn="l">
              <a:spcBef>
                <a:spcPct val="25000"/>
              </a:spcBef>
              <a:buClr>
                <a:srgbClr val="CC0000"/>
              </a:buClr>
              <a:buSzPct val="80000"/>
              <a:buFont typeface="Wingdings" pitchFamily="2" charset="2"/>
              <a:buBlip>
                <a:blip r:embed="rId3"/>
              </a:buBlip>
              <a:defRPr/>
            </a:pPr>
            <a:endParaRPr lang="en-US" sz="1500" dirty="0">
              <a:effectLst>
                <a:outerShdw blurRad="38100" dist="38100" dir="2700000" algn="tl">
                  <a:srgbClr val="C0C0C0"/>
                </a:outerShdw>
              </a:effectLst>
              <a:latin typeface="Arial" charset="0"/>
            </a:endParaRPr>
          </a:p>
        </p:txBody>
      </p:sp>
      <p:sp>
        <p:nvSpPr>
          <p:cNvPr id="478211" name="Rectangle 3"/>
          <p:cNvSpPr>
            <a:spLocks noChangeArrowheads="1"/>
          </p:cNvSpPr>
          <p:nvPr/>
        </p:nvSpPr>
        <p:spPr bwMode="auto">
          <a:xfrm>
            <a:off x="6096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dirty="0">
                <a:effectLst>
                  <a:outerShdw blurRad="38100" dist="38100" dir="2700000" algn="tl">
                    <a:srgbClr val="FFFFFF"/>
                  </a:outerShdw>
                </a:effectLst>
                <a:latin typeface="Arial" charset="0"/>
              </a:rPr>
              <a:t>Income Statement</a:t>
            </a:r>
          </a:p>
        </p:txBody>
      </p:sp>
      <p:sp>
        <p:nvSpPr>
          <p:cNvPr id="478212" name="Rectangle 4"/>
          <p:cNvSpPr>
            <a:spLocks noChangeArrowheads="1"/>
          </p:cNvSpPr>
          <p:nvPr/>
        </p:nvSpPr>
        <p:spPr bwMode="auto">
          <a:xfrm>
            <a:off x="25908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dirty="0">
                <a:effectLst>
                  <a:outerShdw blurRad="38100" dist="38100" dir="2700000" algn="tl">
                    <a:srgbClr val="FFFFFF"/>
                  </a:outerShdw>
                </a:effectLst>
                <a:latin typeface="Arial" charset="0"/>
              </a:rPr>
              <a:t>Format of Income Statement</a:t>
            </a:r>
          </a:p>
        </p:txBody>
      </p:sp>
      <p:sp>
        <p:nvSpPr>
          <p:cNvPr id="478213" name="Rectangle 5"/>
          <p:cNvSpPr>
            <a:spLocks noChangeArrowheads="1"/>
          </p:cNvSpPr>
          <p:nvPr/>
        </p:nvSpPr>
        <p:spPr bwMode="auto">
          <a:xfrm>
            <a:off x="4572000" y="1809750"/>
            <a:ext cx="1971675"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dirty="0">
                <a:effectLst>
                  <a:outerShdw blurRad="38100" dist="38100" dir="2700000" algn="tl">
                    <a:srgbClr val="FFFFFF"/>
                  </a:outerShdw>
                </a:effectLst>
                <a:latin typeface="Arial" charset="0"/>
              </a:rPr>
              <a:t>Reporting Within the Income Statement</a:t>
            </a:r>
          </a:p>
        </p:txBody>
      </p:sp>
      <p:sp>
        <p:nvSpPr>
          <p:cNvPr id="478214" name="Rectangle 6"/>
          <p:cNvSpPr>
            <a:spLocks noChangeArrowheads="1"/>
          </p:cNvSpPr>
          <p:nvPr/>
        </p:nvSpPr>
        <p:spPr bwMode="auto">
          <a:xfrm>
            <a:off x="65532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dirty="0">
                <a:effectLst>
                  <a:outerShdw blurRad="38100" dist="38100" dir="2700000" algn="tl">
                    <a:srgbClr val="FFFFFF"/>
                  </a:outerShdw>
                </a:effectLst>
                <a:latin typeface="Arial" charset="0"/>
              </a:rPr>
              <a:t>Other Reporting Issues</a:t>
            </a:r>
          </a:p>
        </p:txBody>
      </p:sp>
      <p:sp>
        <p:nvSpPr>
          <p:cNvPr id="478215" name="Rectangle 7"/>
          <p:cNvSpPr>
            <a:spLocks noChangeArrowheads="1"/>
          </p:cNvSpPr>
          <p:nvPr/>
        </p:nvSpPr>
        <p:spPr bwMode="auto">
          <a:xfrm>
            <a:off x="533400" y="2819400"/>
            <a:ext cx="1981200" cy="2667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Usefulness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Limitations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Quality of Earnings</a:t>
            </a:r>
          </a:p>
        </p:txBody>
      </p:sp>
      <p:sp>
        <p:nvSpPr>
          <p:cNvPr id="478216" name="Rectangle 8"/>
          <p:cNvSpPr>
            <a:spLocks noChangeArrowheads="1"/>
          </p:cNvSpPr>
          <p:nvPr/>
        </p:nvSpPr>
        <p:spPr bwMode="auto">
          <a:xfrm>
            <a:off x="4495800" y="2819400"/>
            <a:ext cx="2057400" cy="33528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Gross profit </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Income from operations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Income before income tax</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Net income</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Non-controlling interests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Earnings per share</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Discontinued operations</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Intraperiod tax allocation</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Summary</a:t>
            </a:r>
          </a:p>
          <a:p>
            <a:pPr marL="228600" indent="-228600" algn="l">
              <a:spcBef>
                <a:spcPct val="25000"/>
              </a:spcBef>
              <a:buClr>
                <a:srgbClr val="CC0000"/>
              </a:buClr>
              <a:buSzPct val="80000"/>
              <a:buFont typeface="Wingdings" pitchFamily="2" charset="2"/>
              <a:buBlip>
                <a:blip r:embed="rId3"/>
              </a:buBlip>
              <a:defRPr/>
            </a:pPr>
            <a:endParaRPr lang="en-US" sz="1500" dirty="0">
              <a:effectLst>
                <a:outerShdw blurRad="38100" dist="38100" dir="2700000" algn="tl">
                  <a:srgbClr val="C0C0C0"/>
                </a:outerShdw>
              </a:effectLst>
              <a:latin typeface="Arial" charset="0"/>
            </a:endParaRPr>
          </a:p>
        </p:txBody>
      </p:sp>
      <p:sp>
        <p:nvSpPr>
          <p:cNvPr id="478217" name="Rectangle 9"/>
          <p:cNvSpPr>
            <a:spLocks noChangeArrowheads="1"/>
          </p:cNvSpPr>
          <p:nvPr/>
        </p:nvSpPr>
        <p:spPr bwMode="auto">
          <a:xfrm>
            <a:off x="6477000" y="2819400"/>
            <a:ext cx="2133600" cy="25146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Accounting changes and errors </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Retained earnings statement</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Comprehensive income</a:t>
            </a:r>
          </a:p>
          <a:p>
            <a:pPr marL="228600" indent="-228600" algn="l">
              <a:spcBef>
                <a:spcPct val="25000"/>
              </a:spcBef>
              <a:buClr>
                <a:srgbClr val="CC0000"/>
              </a:buClr>
              <a:buSzPct val="80000"/>
              <a:buFont typeface="Wingdings" pitchFamily="2" charset="2"/>
              <a:buBlip>
                <a:blip r:embed="rId3"/>
              </a:buBlip>
              <a:defRPr/>
            </a:pPr>
            <a:r>
              <a:rPr lang="en-US" sz="1500" dirty="0">
                <a:effectLst>
                  <a:outerShdw blurRad="38100" dist="38100" dir="2700000" algn="tl">
                    <a:srgbClr val="C0C0C0"/>
                  </a:outerShdw>
                </a:effectLst>
                <a:latin typeface="Arial" charset="0"/>
              </a:rPr>
              <a:t>Changes in equity statement</a:t>
            </a:r>
          </a:p>
        </p:txBody>
      </p:sp>
      <p:cxnSp>
        <p:nvCxnSpPr>
          <p:cNvPr id="7178" name="AutoShape 10"/>
          <p:cNvCxnSpPr>
            <a:cxnSpLocks noChangeShapeType="1"/>
            <a:stCxn id="478220" idx="2"/>
            <a:endCxn id="478214" idx="0"/>
          </p:cNvCxnSpPr>
          <p:nvPr/>
        </p:nvCxnSpPr>
        <p:spPr bwMode="auto">
          <a:xfrm rot="16200000" flipH="1">
            <a:off x="5652294" y="-100806"/>
            <a:ext cx="849312" cy="2933700"/>
          </a:xfrm>
          <a:prstGeom prst="bentConnector3">
            <a:avLst>
              <a:gd name="adj1" fmla="val 51028"/>
            </a:avLst>
          </a:prstGeom>
          <a:noFill/>
          <a:ln w="38100" cap="sq">
            <a:solidFill>
              <a:srgbClr val="009A96"/>
            </a:solidFill>
            <a:miter lim="800000"/>
            <a:headEnd/>
            <a:tailEnd type="triangle" w="med" len="med"/>
          </a:ln>
        </p:spPr>
      </p:cxnSp>
      <p:cxnSp>
        <p:nvCxnSpPr>
          <p:cNvPr id="7179" name="AutoShape 11"/>
          <p:cNvCxnSpPr>
            <a:cxnSpLocks noChangeShapeType="1"/>
            <a:stCxn id="478220" idx="2"/>
            <a:endCxn id="478211" idx="0"/>
          </p:cNvCxnSpPr>
          <p:nvPr/>
        </p:nvCxnSpPr>
        <p:spPr bwMode="auto">
          <a:xfrm rot="5400000">
            <a:off x="2680494" y="-138906"/>
            <a:ext cx="849312" cy="3009900"/>
          </a:xfrm>
          <a:prstGeom prst="bentConnector3">
            <a:avLst>
              <a:gd name="adj1" fmla="val 51028"/>
            </a:avLst>
          </a:prstGeom>
          <a:noFill/>
          <a:ln w="38100" cap="sq">
            <a:solidFill>
              <a:srgbClr val="009A96"/>
            </a:solidFill>
            <a:miter lim="800000"/>
            <a:headEnd/>
            <a:tailEnd type="triangle" w="med" len="med"/>
          </a:ln>
        </p:spPr>
      </p:cxnSp>
      <p:sp>
        <p:nvSpPr>
          <p:cNvPr id="478220" name="Rectangle 12"/>
          <p:cNvSpPr>
            <a:spLocks noChangeArrowheads="1"/>
          </p:cNvSpPr>
          <p:nvPr/>
        </p:nvSpPr>
        <p:spPr bwMode="auto">
          <a:xfrm>
            <a:off x="381000" y="381000"/>
            <a:ext cx="8458200" cy="560388"/>
          </a:xfrm>
          <a:prstGeom prst="rect">
            <a:avLst/>
          </a:prstGeom>
          <a:solidFill>
            <a:srgbClr val="087E8A"/>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marL="109538">
              <a:defRPr/>
            </a:pPr>
            <a:r>
              <a:rPr lang="en-US" sz="3000" b="1" i="1" dirty="0">
                <a:solidFill>
                  <a:schemeClr val="bg1"/>
                </a:solidFill>
                <a:effectLst>
                  <a:outerShdw blurRad="38100" dist="38100" dir="2700000" algn="tl">
                    <a:srgbClr val="000000"/>
                  </a:outerShdw>
                </a:effectLst>
                <a:latin typeface="Arial" charset="0"/>
              </a:rPr>
              <a:t>Income Statement and Related Information</a:t>
            </a:r>
          </a:p>
        </p:txBody>
      </p:sp>
    </p:spTree>
    <p:extLst>
      <p:ext uri="{BB962C8B-B14F-4D97-AF65-F5344CB8AC3E}">
        <p14:creationId xmlns:p14="http://schemas.microsoft.com/office/powerpoint/2010/main" val="1100994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1524000" y="3810000"/>
            <a:ext cx="5943600" cy="2362200"/>
          </a:xfrm>
          <a:prstGeom prst="rect">
            <a:avLst/>
          </a:prstGeom>
          <a:solidFill>
            <a:srgbClr val="FFFFCC"/>
          </a:solidFill>
          <a:ln w="28575" cap="sq">
            <a:solidFill>
              <a:schemeClr val="tx1"/>
            </a:solidFill>
            <a:miter lim="800000"/>
            <a:headEnd type="none" w="sm" len="sm"/>
            <a:tailEnd type="none" w="sm" len="sm"/>
          </a:ln>
          <a:effectLst/>
        </p:spPr>
        <p:txBody>
          <a:bodyPr wrap="none" anchor="ctr"/>
          <a:lstStyle/>
          <a:p>
            <a:pPr>
              <a:defRPr/>
            </a:pPr>
            <a:endParaRPr lang="en-US" dirty="0">
              <a:effectLst>
                <a:outerShdw blurRad="38100" dist="38100" dir="2700000" algn="tl">
                  <a:srgbClr val="FFFFFF"/>
                </a:outerShdw>
              </a:effectLst>
            </a:endParaRPr>
          </a:p>
        </p:txBody>
      </p:sp>
      <p:sp>
        <p:nvSpPr>
          <p:cNvPr id="610307" name="Text Box 3"/>
          <p:cNvSpPr txBox="1">
            <a:spLocks noChangeArrowheads="1"/>
          </p:cNvSpPr>
          <p:nvPr/>
        </p:nvSpPr>
        <p:spPr bwMode="auto">
          <a:xfrm>
            <a:off x="2057400" y="4754563"/>
            <a:ext cx="1676400" cy="427037"/>
          </a:xfrm>
          <a:prstGeom prst="rect">
            <a:avLst/>
          </a:prstGeom>
          <a:noFill/>
          <a:ln w="12700">
            <a:noFill/>
            <a:miter lim="800000"/>
            <a:headEnd/>
            <a:tailEnd/>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Equipment</a:t>
            </a:r>
          </a:p>
        </p:txBody>
      </p:sp>
      <p:sp>
        <p:nvSpPr>
          <p:cNvPr id="610308" name="Text Box 4"/>
          <p:cNvSpPr txBox="1">
            <a:spLocks noChangeArrowheads="1"/>
          </p:cNvSpPr>
          <p:nvPr/>
        </p:nvSpPr>
        <p:spPr bwMode="auto">
          <a:xfrm>
            <a:off x="5562600" y="4754563"/>
            <a:ext cx="1676400" cy="427037"/>
          </a:xfrm>
          <a:prstGeom prst="rect">
            <a:avLst/>
          </a:prstGeom>
          <a:noFill/>
          <a:ln w="12700">
            <a:noFill/>
            <a:miter lim="800000"/>
            <a:headEnd/>
            <a:tailEnd/>
          </a:ln>
          <a:effectLst/>
        </p:spPr>
        <p:txBody>
          <a:bodyPr>
            <a:spAutoFit/>
          </a:bodyPr>
          <a:lstStyle/>
          <a:p>
            <a:pPr algn="r">
              <a:spcBef>
                <a:spcPct val="50000"/>
              </a:spcBef>
              <a:defRPr/>
            </a:pPr>
            <a:r>
              <a:rPr lang="en-US" sz="2200" dirty="0">
                <a:effectLst>
                  <a:outerShdw blurRad="38100" dist="38100" dir="2700000" algn="tl">
                    <a:srgbClr val="C0C0C0"/>
                  </a:outerShdw>
                </a:effectLst>
                <a:latin typeface="Arial" charset="0"/>
              </a:rPr>
              <a:t>$510,000</a:t>
            </a:r>
          </a:p>
        </p:txBody>
      </p:sp>
      <p:sp>
        <p:nvSpPr>
          <p:cNvPr id="610309" name="Text Box 5"/>
          <p:cNvSpPr txBox="1">
            <a:spLocks noChangeArrowheads="1"/>
          </p:cNvSpPr>
          <p:nvPr/>
        </p:nvSpPr>
        <p:spPr bwMode="auto">
          <a:xfrm>
            <a:off x="1752600" y="4297363"/>
            <a:ext cx="2438400" cy="427037"/>
          </a:xfrm>
          <a:prstGeom prst="rect">
            <a:avLst/>
          </a:prstGeom>
          <a:noFill/>
          <a:ln w="12700">
            <a:noFill/>
            <a:miter lim="800000"/>
            <a:headEnd/>
            <a:tailEnd/>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Fixed Assets:</a:t>
            </a:r>
          </a:p>
        </p:txBody>
      </p:sp>
      <p:sp>
        <p:nvSpPr>
          <p:cNvPr id="610310" name="Text Box 6"/>
          <p:cNvSpPr txBox="1">
            <a:spLocks noChangeArrowheads="1"/>
          </p:cNvSpPr>
          <p:nvPr/>
        </p:nvSpPr>
        <p:spPr bwMode="auto">
          <a:xfrm>
            <a:off x="2057400" y="5135563"/>
            <a:ext cx="4038600" cy="427037"/>
          </a:xfrm>
          <a:prstGeom prst="rect">
            <a:avLst/>
          </a:prstGeom>
          <a:noFill/>
          <a:ln w="12700">
            <a:noFill/>
            <a:miter lim="800000"/>
            <a:headEnd/>
            <a:tailEnd/>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Accumulated depreciation</a:t>
            </a:r>
          </a:p>
        </p:txBody>
      </p:sp>
      <p:sp>
        <p:nvSpPr>
          <p:cNvPr id="610311" name="Text Box 7"/>
          <p:cNvSpPr txBox="1">
            <a:spLocks noChangeArrowheads="1"/>
          </p:cNvSpPr>
          <p:nvPr/>
        </p:nvSpPr>
        <p:spPr bwMode="auto">
          <a:xfrm>
            <a:off x="5562600" y="5135563"/>
            <a:ext cx="1676400" cy="427037"/>
          </a:xfrm>
          <a:prstGeom prst="rect">
            <a:avLst/>
          </a:prstGeom>
          <a:noFill/>
          <a:ln w="12700">
            <a:noFill/>
            <a:miter lim="800000"/>
            <a:headEnd/>
            <a:tailEnd/>
          </a:ln>
          <a:effectLst/>
        </p:spPr>
        <p:txBody>
          <a:bodyPr>
            <a:spAutoFit/>
          </a:bodyPr>
          <a:lstStyle/>
          <a:p>
            <a:pPr algn="r">
              <a:spcBef>
                <a:spcPct val="50000"/>
              </a:spcBef>
              <a:defRPr/>
            </a:pPr>
            <a:r>
              <a:rPr lang="en-US" sz="2200" dirty="0">
                <a:effectLst>
                  <a:outerShdw blurRad="38100" dist="38100" dir="2700000" algn="tl">
                    <a:srgbClr val="C0C0C0"/>
                  </a:outerShdw>
                </a:effectLst>
                <a:latin typeface="Arial" charset="0"/>
              </a:rPr>
              <a:t>  350,000</a:t>
            </a:r>
          </a:p>
        </p:txBody>
      </p:sp>
      <p:sp>
        <p:nvSpPr>
          <p:cNvPr id="610312" name="Text Box 8"/>
          <p:cNvSpPr txBox="1">
            <a:spLocks noChangeArrowheads="1"/>
          </p:cNvSpPr>
          <p:nvPr/>
        </p:nvSpPr>
        <p:spPr bwMode="auto">
          <a:xfrm>
            <a:off x="2057400" y="5592763"/>
            <a:ext cx="4038600" cy="427037"/>
          </a:xfrm>
          <a:prstGeom prst="rect">
            <a:avLst/>
          </a:prstGeom>
          <a:noFill/>
          <a:ln w="12700">
            <a:noFill/>
            <a:miter lim="800000"/>
            <a:headEnd/>
            <a:tailEnd/>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   Net book value (NBV)</a:t>
            </a:r>
          </a:p>
        </p:txBody>
      </p:sp>
      <p:sp>
        <p:nvSpPr>
          <p:cNvPr id="610313" name="Text Box 9"/>
          <p:cNvSpPr txBox="1">
            <a:spLocks noChangeArrowheads="1"/>
          </p:cNvSpPr>
          <p:nvPr/>
        </p:nvSpPr>
        <p:spPr bwMode="auto">
          <a:xfrm>
            <a:off x="5562600" y="5592763"/>
            <a:ext cx="1676400" cy="427037"/>
          </a:xfrm>
          <a:prstGeom prst="rect">
            <a:avLst/>
          </a:prstGeom>
          <a:solidFill>
            <a:srgbClr val="FFFFCC"/>
          </a:solidFill>
          <a:ln w="12700">
            <a:noFill/>
            <a:miter lim="800000"/>
            <a:headEnd/>
            <a:tailEnd/>
          </a:ln>
          <a:effectLst/>
        </p:spPr>
        <p:txBody>
          <a:bodyPr>
            <a:spAutoFit/>
          </a:bodyPr>
          <a:lstStyle/>
          <a:p>
            <a:pPr algn="r">
              <a:spcBef>
                <a:spcPct val="50000"/>
              </a:spcBef>
              <a:defRPr/>
            </a:pPr>
            <a:r>
              <a:rPr lang="en-US" sz="2200" dirty="0">
                <a:solidFill>
                  <a:srgbClr val="800000"/>
                </a:solidFill>
                <a:effectLst>
                  <a:outerShdw blurRad="38100" dist="38100" dir="2700000" algn="tl">
                    <a:srgbClr val="000000"/>
                  </a:outerShdw>
                </a:effectLst>
                <a:latin typeface="Arial" charset="0"/>
              </a:rPr>
              <a:t>$160,000</a:t>
            </a:r>
          </a:p>
        </p:txBody>
      </p:sp>
      <p:sp>
        <p:nvSpPr>
          <p:cNvPr id="610314" name="Text Box 10"/>
          <p:cNvSpPr txBox="1">
            <a:spLocks noChangeArrowheads="1"/>
          </p:cNvSpPr>
          <p:nvPr/>
        </p:nvSpPr>
        <p:spPr bwMode="auto">
          <a:xfrm>
            <a:off x="3200400" y="3916363"/>
            <a:ext cx="4114800" cy="427037"/>
          </a:xfrm>
          <a:prstGeom prst="rect">
            <a:avLst/>
          </a:prstGeom>
          <a:noFill/>
          <a:ln w="12700">
            <a:noFill/>
            <a:miter lim="800000"/>
            <a:headEnd/>
            <a:tailEnd/>
          </a:ln>
          <a:effectLst/>
        </p:spPr>
        <p:txBody>
          <a:bodyPr>
            <a:spAutoFit/>
          </a:bodyPr>
          <a:lstStyle/>
          <a:p>
            <a:pPr>
              <a:spcBef>
                <a:spcPct val="50000"/>
              </a:spcBef>
              <a:defRPr/>
            </a:pPr>
            <a:r>
              <a:rPr lang="en-US" sz="2200" u="sng" dirty="0">
                <a:effectLst>
                  <a:outerShdw blurRad="38100" dist="38100" dir="2700000" algn="tl">
                    <a:srgbClr val="C0C0C0"/>
                  </a:outerShdw>
                </a:effectLst>
                <a:latin typeface="Arial" charset="0"/>
              </a:rPr>
              <a:t>Balance Sheet</a:t>
            </a:r>
            <a:r>
              <a:rPr lang="en-US" sz="2200" dirty="0">
                <a:effectLst>
                  <a:outerShdw blurRad="38100" dist="38100" dir="2700000" algn="tl">
                    <a:srgbClr val="C0C0C0"/>
                  </a:outerShdw>
                </a:effectLst>
                <a:latin typeface="Arial" charset="0"/>
              </a:rPr>
              <a:t>   </a:t>
            </a:r>
            <a:r>
              <a:rPr lang="en-US" sz="2000" dirty="0">
                <a:effectLst>
                  <a:outerShdw blurRad="38100" dist="38100" dir="2700000" algn="tl">
                    <a:srgbClr val="C0C0C0"/>
                  </a:outerShdw>
                </a:effectLst>
                <a:latin typeface="Arial" charset="0"/>
              </a:rPr>
              <a:t>(Dec. 31, 2010)</a:t>
            </a:r>
          </a:p>
        </p:txBody>
      </p:sp>
      <p:sp>
        <p:nvSpPr>
          <p:cNvPr id="610316" name="Text Box 12"/>
          <p:cNvSpPr txBox="1">
            <a:spLocks noChangeArrowheads="1"/>
          </p:cNvSpPr>
          <p:nvPr/>
        </p:nvSpPr>
        <p:spPr bwMode="auto">
          <a:xfrm>
            <a:off x="6324600" y="520700"/>
            <a:ext cx="2209800" cy="469900"/>
          </a:xfrm>
          <a:prstGeom prst="rect">
            <a:avLst/>
          </a:prstGeom>
          <a:solidFill>
            <a:srgbClr val="FFFFFF"/>
          </a:solidFill>
          <a:ln w="12700">
            <a:solidFill>
              <a:schemeClr val="tx1"/>
            </a:solidFill>
            <a:miter lim="800000"/>
            <a:headEnd/>
            <a:tailEnd/>
          </a:ln>
          <a:effectLst/>
        </p:spPr>
        <p:txBody>
          <a:bodyPr>
            <a:spAutoFit/>
          </a:bodyPr>
          <a:lstStyle/>
          <a:p>
            <a:pPr algn="l">
              <a:spcBef>
                <a:spcPct val="50000"/>
              </a:spcBef>
              <a:defRPr/>
            </a:pPr>
            <a:r>
              <a:rPr lang="en-US" sz="2400" dirty="0">
                <a:effectLst>
                  <a:outerShdw blurRad="38100" dist="38100" dir="2700000" algn="tl">
                    <a:srgbClr val="C0C0C0"/>
                  </a:outerShdw>
                </a:effectLst>
                <a:latin typeface="Arial" charset="0"/>
              </a:rPr>
              <a:t>After 7 years</a:t>
            </a:r>
          </a:p>
        </p:txBody>
      </p:sp>
      <p:sp>
        <p:nvSpPr>
          <p:cNvPr id="53260" name="Text Box 13"/>
          <p:cNvSpPr txBox="1">
            <a:spLocks noChangeArrowheads="1"/>
          </p:cNvSpPr>
          <p:nvPr/>
        </p:nvSpPr>
        <p:spPr bwMode="auto">
          <a:xfrm>
            <a:off x="609600" y="1395413"/>
            <a:ext cx="4724400" cy="2033587"/>
          </a:xfrm>
          <a:prstGeom prst="rect">
            <a:avLst/>
          </a:prstGeom>
          <a:noFill/>
          <a:ln w="12700">
            <a:noFill/>
            <a:miter lim="800000"/>
            <a:headEnd/>
            <a:tailEnd/>
          </a:ln>
        </p:spPr>
        <p:txBody>
          <a:bodyPr>
            <a:spAutoFit/>
          </a:bodyPr>
          <a:lstStyle/>
          <a:p>
            <a:pPr algn="l">
              <a:spcBef>
                <a:spcPct val="20000"/>
              </a:spcBef>
              <a:tabLst>
                <a:tab pos="4460875" algn="r"/>
              </a:tabLst>
            </a:pPr>
            <a:r>
              <a:rPr lang="en-US" sz="2200">
                <a:latin typeface="Arial" charset="0"/>
              </a:rPr>
              <a:t>Equipment cost 	$510,000</a:t>
            </a:r>
          </a:p>
          <a:p>
            <a:pPr algn="l">
              <a:spcBef>
                <a:spcPct val="20000"/>
              </a:spcBef>
              <a:tabLst>
                <a:tab pos="4460875" algn="r"/>
              </a:tabLst>
            </a:pPr>
            <a:r>
              <a:rPr lang="en-US" sz="2200">
                <a:latin typeface="Arial" charset="0"/>
              </a:rPr>
              <a:t>Residual value	           -   10,000</a:t>
            </a:r>
          </a:p>
          <a:p>
            <a:pPr algn="l">
              <a:spcBef>
                <a:spcPct val="20000"/>
              </a:spcBef>
              <a:tabLst>
                <a:tab pos="4460875" algn="r"/>
              </a:tabLst>
            </a:pPr>
            <a:r>
              <a:rPr lang="en-US" sz="2200">
                <a:latin typeface="Arial" charset="0"/>
              </a:rPr>
              <a:t>Depreciable base	500,000</a:t>
            </a:r>
          </a:p>
          <a:p>
            <a:pPr algn="l">
              <a:spcBef>
                <a:spcPct val="20000"/>
              </a:spcBef>
              <a:tabLst>
                <a:tab pos="4460875" algn="r"/>
              </a:tabLst>
            </a:pPr>
            <a:r>
              <a:rPr lang="en-US" sz="2200">
                <a:latin typeface="Arial" charset="0"/>
              </a:rPr>
              <a:t>Useful life (original)	    10 years</a:t>
            </a:r>
          </a:p>
          <a:p>
            <a:pPr algn="l">
              <a:spcBef>
                <a:spcPct val="20000"/>
              </a:spcBef>
              <a:tabLst>
                <a:tab pos="4460875" algn="r"/>
              </a:tabLst>
            </a:pPr>
            <a:r>
              <a:rPr lang="en-US" sz="2200">
                <a:latin typeface="Arial" charset="0"/>
              </a:rPr>
              <a:t>Annual depreciation	    $ 50,000</a:t>
            </a:r>
          </a:p>
        </p:txBody>
      </p:sp>
      <p:sp>
        <p:nvSpPr>
          <p:cNvPr id="610318" name="Text Box 14"/>
          <p:cNvSpPr txBox="1">
            <a:spLocks noChangeArrowheads="1"/>
          </p:cNvSpPr>
          <p:nvPr/>
        </p:nvSpPr>
        <p:spPr bwMode="auto">
          <a:xfrm>
            <a:off x="5334000" y="2995613"/>
            <a:ext cx="3352800" cy="427037"/>
          </a:xfrm>
          <a:prstGeom prst="rect">
            <a:avLst/>
          </a:prstGeom>
          <a:noFill/>
          <a:ln w="12700">
            <a:noFill/>
            <a:miter lim="800000"/>
            <a:headEnd/>
            <a:tailEnd/>
          </a:ln>
          <a:effectLst/>
        </p:spPr>
        <p:txBody>
          <a:bodyPr>
            <a:spAutoFit/>
          </a:bodyPr>
          <a:lstStyle/>
          <a:p>
            <a:pPr algn="l">
              <a:spcBef>
                <a:spcPct val="50000"/>
              </a:spcBef>
              <a:defRPr/>
            </a:pPr>
            <a:r>
              <a:rPr lang="en-US" sz="2200" dirty="0">
                <a:effectLst>
                  <a:outerShdw blurRad="38100" dist="38100" dir="2700000" algn="tl">
                    <a:srgbClr val="C0C0C0"/>
                  </a:outerShdw>
                </a:effectLst>
                <a:latin typeface="Arial" charset="0"/>
              </a:rPr>
              <a:t>x  7 years  =  </a:t>
            </a:r>
            <a:r>
              <a:rPr lang="en-US" sz="2200" dirty="0">
                <a:solidFill>
                  <a:srgbClr val="800000"/>
                </a:solidFill>
                <a:effectLst>
                  <a:outerShdw blurRad="38100" dist="38100" dir="2700000" algn="tl">
                    <a:srgbClr val="C0C0C0"/>
                  </a:outerShdw>
                </a:effectLst>
                <a:latin typeface="Arial" charset="0"/>
              </a:rPr>
              <a:t>$350,000</a:t>
            </a:r>
            <a:r>
              <a:rPr lang="en-US" sz="2200" dirty="0">
                <a:effectLst>
                  <a:outerShdw blurRad="38100" dist="38100" dir="2700000" algn="tl">
                    <a:srgbClr val="C0C0C0"/>
                  </a:outerShdw>
                </a:effectLst>
                <a:latin typeface="Arial" charset="0"/>
              </a:rPr>
              <a:t> </a:t>
            </a:r>
          </a:p>
        </p:txBody>
      </p:sp>
      <p:sp>
        <p:nvSpPr>
          <p:cNvPr id="610319" name="Text Box 15"/>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200" dirty="0">
                <a:effectLst>
                  <a:outerShdw blurRad="38100" dist="38100" dir="2700000" algn="tl">
                    <a:srgbClr val="FFFFFF"/>
                  </a:outerShdw>
                </a:effectLst>
                <a:latin typeface="Arial" charset="0"/>
              </a:rPr>
              <a:t>First, establish NBV at date of change in estimate.</a:t>
            </a:r>
          </a:p>
        </p:txBody>
      </p:sp>
      <p:sp>
        <p:nvSpPr>
          <p:cNvPr id="53263" name="Freeform 16"/>
          <p:cNvSpPr>
            <a:spLocks/>
          </p:cNvSpPr>
          <p:nvPr/>
        </p:nvSpPr>
        <p:spPr bwMode="auto">
          <a:xfrm>
            <a:off x="3962400" y="3021013"/>
            <a:ext cx="1204913" cy="1587"/>
          </a:xfrm>
          <a:custGeom>
            <a:avLst/>
            <a:gdLst>
              <a:gd name="T0" fmla="*/ 0 w 759"/>
              <a:gd name="T1" fmla="*/ 0 h 1"/>
              <a:gd name="T2" fmla="*/ 2147483647 w 759"/>
              <a:gd name="T3" fmla="*/ 0 h 1"/>
              <a:gd name="T4" fmla="*/ 0 60000 65536"/>
              <a:gd name="T5" fmla="*/ 0 60000 65536"/>
              <a:gd name="T6" fmla="*/ 0 w 759"/>
              <a:gd name="T7" fmla="*/ 0 h 1"/>
              <a:gd name="T8" fmla="*/ 759 w 759"/>
              <a:gd name="T9" fmla="*/ 1 h 1"/>
            </a:gdLst>
            <a:ahLst/>
            <a:cxnLst>
              <a:cxn ang="T4">
                <a:pos x="T0" y="T1"/>
              </a:cxn>
              <a:cxn ang="T5">
                <a:pos x="T2" y="T3"/>
              </a:cxn>
            </a:cxnLst>
            <a:rect l="T6" t="T7" r="T8" b="T9"/>
            <a:pathLst>
              <a:path w="759" h="1">
                <a:moveTo>
                  <a:pt x="0" y="0"/>
                </a:moveTo>
                <a:lnTo>
                  <a:pt x="759"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53264" name="Line 17"/>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p:spPr>
        <p:txBody>
          <a:bodyPr/>
          <a:lstStyle/>
          <a:p>
            <a:endParaRPr lang="en-US"/>
          </a:p>
        </p:txBody>
      </p:sp>
      <p:sp>
        <p:nvSpPr>
          <p:cNvPr id="53265" name="Freeform 18"/>
          <p:cNvSpPr>
            <a:spLocks/>
          </p:cNvSpPr>
          <p:nvPr/>
        </p:nvSpPr>
        <p:spPr bwMode="auto">
          <a:xfrm>
            <a:off x="3962400" y="3427413"/>
            <a:ext cx="1204913" cy="1587"/>
          </a:xfrm>
          <a:custGeom>
            <a:avLst/>
            <a:gdLst>
              <a:gd name="T0" fmla="*/ 0 w 759"/>
              <a:gd name="T1" fmla="*/ 0 h 1"/>
              <a:gd name="T2" fmla="*/ 2147483647 w 759"/>
              <a:gd name="T3" fmla="*/ 0 h 1"/>
              <a:gd name="T4" fmla="*/ 0 60000 65536"/>
              <a:gd name="T5" fmla="*/ 0 60000 65536"/>
              <a:gd name="T6" fmla="*/ 0 w 759"/>
              <a:gd name="T7" fmla="*/ 0 h 1"/>
              <a:gd name="T8" fmla="*/ 759 w 759"/>
              <a:gd name="T9" fmla="*/ 1 h 1"/>
            </a:gdLst>
            <a:ahLst/>
            <a:cxnLst>
              <a:cxn ang="T4">
                <a:pos x="T0" y="T1"/>
              </a:cxn>
              <a:cxn ang="T5">
                <a:pos x="T2" y="T3"/>
              </a:cxn>
            </a:cxnLst>
            <a:rect l="T6" t="T7" r="T8" b="T9"/>
            <a:pathLst>
              <a:path w="759" h="1">
                <a:moveTo>
                  <a:pt x="0" y="0"/>
                </a:moveTo>
                <a:lnTo>
                  <a:pt x="759"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53266" name="Freeform 19"/>
          <p:cNvSpPr>
            <a:spLocks/>
          </p:cNvSpPr>
          <p:nvPr/>
        </p:nvSpPr>
        <p:spPr bwMode="auto">
          <a:xfrm>
            <a:off x="3962400" y="3503613"/>
            <a:ext cx="1204913" cy="1587"/>
          </a:xfrm>
          <a:custGeom>
            <a:avLst/>
            <a:gdLst>
              <a:gd name="T0" fmla="*/ 0 w 759"/>
              <a:gd name="T1" fmla="*/ 0 h 1"/>
              <a:gd name="T2" fmla="*/ 2147483647 w 759"/>
              <a:gd name="T3" fmla="*/ 0 h 1"/>
              <a:gd name="T4" fmla="*/ 0 60000 65536"/>
              <a:gd name="T5" fmla="*/ 0 60000 65536"/>
              <a:gd name="T6" fmla="*/ 0 w 759"/>
              <a:gd name="T7" fmla="*/ 0 h 1"/>
              <a:gd name="T8" fmla="*/ 759 w 759"/>
              <a:gd name="T9" fmla="*/ 1 h 1"/>
            </a:gdLst>
            <a:ahLst/>
            <a:cxnLst>
              <a:cxn ang="T4">
                <a:pos x="T0" y="T1"/>
              </a:cxn>
              <a:cxn ang="T5">
                <a:pos x="T2" y="T3"/>
              </a:cxn>
            </a:cxnLst>
            <a:rect l="T6" t="T7" r="T8" b="T9"/>
            <a:pathLst>
              <a:path w="759" h="1">
                <a:moveTo>
                  <a:pt x="0" y="0"/>
                </a:moveTo>
                <a:lnTo>
                  <a:pt x="759"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53267" name="Freeform 20"/>
          <p:cNvSpPr>
            <a:spLocks/>
          </p:cNvSpPr>
          <p:nvPr/>
        </p:nvSpPr>
        <p:spPr bwMode="auto">
          <a:xfrm>
            <a:off x="5943600" y="5562600"/>
            <a:ext cx="1204913" cy="1588"/>
          </a:xfrm>
          <a:custGeom>
            <a:avLst/>
            <a:gdLst>
              <a:gd name="T0" fmla="*/ 0 w 759"/>
              <a:gd name="T1" fmla="*/ 0 h 1"/>
              <a:gd name="T2" fmla="*/ 2147483647 w 759"/>
              <a:gd name="T3" fmla="*/ 0 h 1"/>
              <a:gd name="T4" fmla="*/ 0 60000 65536"/>
              <a:gd name="T5" fmla="*/ 0 60000 65536"/>
              <a:gd name="T6" fmla="*/ 0 w 759"/>
              <a:gd name="T7" fmla="*/ 0 h 1"/>
              <a:gd name="T8" fmla="*/ 759 w 759"/>
              <a:gd name="T9" fmla="*/ 1 h 1"/>
            </a:gdLst>
            <a:ahLst/>
            <a:cxnLst>
              <a:cxn ang="T4">
                <a:pos x="T0" y="T1"/>
              </a:cxn>
              <a:cxn ang="T5">
                <a:pos x="T2" y="T3"/>
              </a:cxn>
            </a:cxnLst>
            <a:rect l="T6" t="T7" r="T8" b="T9"/>
            <a:pathLst>
              <a:path w="759" h="1">
                <a:moveTo>
                  <a:pt x="0" y="0"/>
                </a:moveTo>
                <a:lnTo>
                  <a:pt x="759"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53268" name="Freeform 21"/>
          <p:cNvSpPr>
            <a:spLocks/>
          </p:cNvSpPr>
          <p:nvPr/>
        </p:nvSpPr>
        <p:spPr bwMode="auto">
          <a:xfrm>
            <a:off x="5943600" y="6018213"/>
            <a:ext cx="1204913" cy="1587"/>
          </a:xfrm>
          <a:custGeom>
            <a:avLst/>
            <a:gdLst>
              <a:gd name="T0" fmla="*/ 0 w 759"/>
              <a:gd name="T1" fmla="*/ 0 h 1"/>
              <a:gd name="T2" fmla="*/ 2147483647 w 759"/>
              <a:gd name="T3" fmla="*/ 0 h 1"/>
              <a:gd name="T4" fmla="*/ 0 60000 65536"/>
              <a:gd name="T5" fmla="*/ 0 60000 65536"/>
              <a:gd name="T6" fmla="*/ 0 w 759"/>
              <a:gd name="T7" fmla="*/ 0 h 1"/>
              <a:gd name="T8" fmla="*/ 759 w 759"/>
              <a:gd name="T9" fmla="*/ 1 h 1"/>
            </a:gdLst>
            <a:ahLst/>
            <a:cxnLst>
              <a:cxn ang="T4">
                <a:pos x="T0" y="T1"/>
              </a:cxn>
              <a:cxn ang="T5">
                <a:pos x="T2" y="T3"/>
              </a:cxn>
            </a:cxnLst>
            <a:rect l="T6" t="T7" r="T8" b="T9"/>
            <a:pathLst>
              <a:path w="759" h="1">
                <a:moveTo>
                  <a:pt x="0" y="0"/>
                </a:moveTo>
                <a:lnTo>
                  <a:pt x="759"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610328" name="Rectangle 2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10329" name="Text Box 25"/>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Tree>
    <p:extLst>
      <p:ext uri="{BB962C8B-B14F-4D97-AF65-F5344CB8AC3E}">
        <p14:creationId xmlns:p14="http://schemas.microsoft.com/office/powerpoint/2010/main" val="1890568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9600" y="4343400"/>
            <a:ext cx="8001000" cy="1828800"/>
          </a:xfrm>
          <a:prstGeom prst="rect">
            <a:avLst/>
          </a:prstGeom>
          <a:solidFill>
            <a:srgbClr val="FFFFCC"/>
          </a:solidFill>
          <a:ln w="28575" cap="sq">
            <a:solidFill>
              <a:schemeClr val="tx1"/>
            </a:solidFill>
            <a:miter lim="800000"/>
            <a:headEnd type="none" w="sm" len="sm"/>
            <a:tailEnd type="none" w="sm" len="sm"/>
          </a:ln>
        </p:spPr>
        <p:txBody>
          <a:bodyPr wrap="none" anchor="ctr"/>
          <a:lstStyle/>
          <a:p>
            <a:endParaRPr lang="en-US"/>
          </a:p>
        </p:txBody>
      </p:sp>
      <p:sp>
        <p:nvSpPr>
          <p:cNvPr id="612356" name="Text Box 4"/>
          <p:cNvSpPr txBox="1">
            <a:spLocks noChangeArrowheads="1"/>
          </p:cNvSpPr>
          <p:nvPr/>
        </p:nvSpPr>
        <p:spPr bwMode="auto">
          <a:xfrm>
            <a:off x="6324600" y="520700"/>
            <a:ext cx="2209800" cy="469900"/>
          </a:xfrm>
          <a:prstGeom prst="rect">
            <a:avLst/>
          </a:prstGeom>
          <a:solidFill>
            <a:srgbClr val="FFFFFF"/>
          </a:solidFill>
          <a:ln w="12700">
            <a:solidFill>
              <a:schemeClr val="tx1"/>
            </a:solidFill>
            <a:miter lim="800000"/>
            <a:headEnd/>
            <a:tailEnd/>
          </a:ln>
          <a:effectLst/>
        </p:spPr>
        <p:txBody>
          <a:bodyPr>
            <a:spAutoFit/>
          </a:bodyPr>
          <a:lstStyle/>
          <a:p>
            <a:pPr algn="l">
              <a:spcBef>
                <a:spcPct val="50000"/>
              </a:spcBef>
              <a:defRPr/>
            </a:pPr>
            <a:r>
              <a:rPr lang="en-US" sz="2400" dirty="0">
                <a:effectLst>
                  <a:outerShdw blurRad="38100" dist="38100" dir="2700000" algn="tl">
                    <a:srgbClr val="C0C0C0"/>
                  </a:outerShdw>
                </a:effectLst>
                <a:latin typeface="Arial" charset="0"/>
              </a:rPr>
              <a:t>After 7 years</a:t>
            </a:r>
          </a:p>
        </p:txBody>
      </p:sp>
      <p:sp>
        <p:nvSpPr>
          <p:cNvPr id="54276" name="Text Box 5"/>
          <p:cNvSpPr txBox="1">
            <a:spLocks noChangeArrowheads="1"/>
          </p:cNvSpPr>
          <p:nvPr/>
        </p:nvSpPr>
        <p:spPr bwMode="auto">
          <a:xfrm>
            <a:off x="609600" y="1395413"/>
            <a:ext cx="5029200" cy="2209800"/>
          </a:xfrm>
          <a:prstGeom prst="rect">
            <a:avLst/>
          </a:prstGeom>
          <a:noFill/>
          <a:ln w="12700">
            <a:noFill/>
            <a:miter lim="800000"/>
            <a:headEnd/>
            <a:tailEnd/>
          </a:ln>
        </p:spPr>
        <p:txBody>
          <a:bodyPr>
            <a:spAutoFit/>
          </a:bodyPr>
          <a:lstStyle/>
          <a:p>
            <a:pPr algn="l">
              <a:spcBef>
                <a:spcPct val="20000"/>
              </a:spcBef>
              <a:tabLst>
                <a:tab pos="4806950" algn="r"/>
              </a:tabLst>
            </a:pPr>
            <a:r>
              <a:rPr lang="en-US" sz="2400">
                <a:latin typeface="Arial" charset="0"/>
              </a:rPr>
              <a:t>Net book value 	</a:t>
            </a:r>
            <a:r>
              <a:rPr lang="en-US" sz="2400">
                <a:solidFill>
                  <a:srgbClr val="800000"/>
                </a:solidFill>
                <a:latin typeface="Arial" charset="0"/>
              </a:rPr>
              <a:t>$160,000</a:t>
            </a:r>
          </a:p>
          <a:p>
            <a:pPr algn="l">
              <a:spcBef>
                <a:spcPct val="20000"/>
              </a:spcBef>
              <a:tabLst>
                <a:tab pos="4806950" algn="r"/>
              </a:tabLst>
            </a:pPr>
            <a:r>
              <a:rPr lang="en-US" sz="2400">
                <a:latin typeface="Arial" charset="0"/>
              </a:rPr>
              <a:t>Residual value (new)          	-   5,000</a:t>
            </a:r>
          </a:p>
          <a:p>
            <a:pPr algn="l">
              <a:spcBef>
                <a:spcPct val="20000"/>
              </a:spcBef>
              <a:tabLst>
                <a:tab pos="4806950" algn="r"/>
              </a:tabLst>
            </a:pPr>
            <a:r>
              <a:rPr lang="en-US" sz="2400">
                <a:latin typeface="Arial" charset="0"/>
              </a:rPr>
              <a:t>Depreciable base	155,000</a:t>
            </a:r>
          </a:p>
          <a:p>
            <a:pPr algn="l">
              <a:spcBef>
                <a:spcPct val="20000"/>
              </a:spcBef>
              <a:tabLst>
                <a:tab pos="4806950" algn="r"/>
              </a:tabLst>
            </a:pPr>
            <a:r>
              <a:rPr lang="en-US" sz="2400">
                <a:latin typeface="Arial" charset="0"/>
              </a:rPr>
              <a:t>Useful life remaining	    8 years</a:t>
            </a:r>
          </a:p>
          <a:p>
            <a:pPr algn="l">
              <a:spcBef>
                <a:spcPct val="20000"/>
              </a:spcBef>
              <a:tabLst>
                <a:tab pos="4806950" algn="r"/>
              </a:tabLst>
            </a:pPr>
            <a:r>
              <a:rPr lang="en-US" sz="2400">
                <a:latin typeface="Arial" charset="0"/>
              </a:rPr>
              <a:t>Annual depreciation	    </a:t>
            </a:r>
            <a:r>
              <a:rPr lang="en-US" sz="2400">
                <a:solidFill>
                  <a:srgbClr val="800000"/>
                </a:solidFill>
                <a:latin typeface="Arial" charset="0"/>
              </a:rPr>
              <a:t>$ 19,375</a:t>
            </a:r>
          </a:p>
        </p:txBody>
      </p:sp>
      <p:sp>
        <p:nvSpPr>
          <p:cNvPr id="612358" name="Text Box 6"/>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200" dirty="0">
                <a:effectLst>
                  <a:outerShdw blurRad="38100" dist="38100" dir="2700000" algn="tl">
                    <a:srgbClr val="FFFFFF"/>
                  </a:outerShdw>
                </a:effectLst>
                <a:latin typeface="Arial" charset="0"/>
              </a:rPr>
              <a:t>Depreciation Expense calculation for 2011.</a:t>
            </a:r>
          </a:p>
        </p:txBody>
      </p:sp>
      <p:sp>
        <p:nvSpPr>
          <p:cNvPr id="54278" name="Line 7"/>
          <p:cNvSpPr>
            <a:spLocks noChangeShapeType="1"/>
          </p:cNvSpPr>
          <p:nvPr/>
        </p:nvSpPr>
        <p:spPr bwMode="auto">
          <a:xfrm>
            <a:off x="4191000" y="2286000"/>
            <a:ext cx="1371600" cy="0"/>
          </a:xfrm>
          <a:prstGeom prst="line">
            <a:avLst/>
          </a:prstGeom>
          <a:noFill/>
          <a:ln w="28575" cap="sq">
            <a:solidFill>
              <a:schemeClr val="tx1"/>
            </a:solidFill>
            <a:round/>
            <a:headEnd type="none" w="sm" len="sm"/>
            <a:tailEnd type="none" w="sm" len="sm"/>
          </a:ln>
        </p:spPr>
        <p:txBody>
          <a:bodyPr/>
          <a:lstStyle/>
          <a:p>
            <a:endParaRPr lang="en-US"/>
          </a:p>
        </p:txBody>
      </p:sp>
      <p:sp>
        <p:nvSpPr>
          <p:cNvPr id="612360" name="Text Box 8"/>
          <p:cNvSpPr txBox="1">
            <a:spLocks noChangeArrowheads="1"/>
          </p:cNvSpPr>
          <p:nvPr/>
        </p:nvSpPr>
        <p:spPr bwMode="auto">
          <a:xfrm>
            <a:off x="1447800" y="4860925"/>
            <a:ext cx="6858000" cy="931863"/>
          </a:xfrm>
          <a:prstGeom prst="rect">
            <a:avLst/>
          </a:prstGeom>
          <a:noFill/>
          <a:ln w="28575">
            <a:noFill/>
            <a:miter lim="800000"/>
            <a:headEnd/>
            <a:tailEnd/>
          </a:ln>
        </p:spPr>
        <p:txBody>
          <a:bodyPr>
            <a:spAutoFit/>
          </a:bodyPr>
          <a:lstStyle/>
          <a:p>
            <a:pPr marL="457200" indent="-457200" algn="l">
              <a:spcBef>
                <a:spcPct val="30000"/>
              </a:spcBef>
              <a:tabLst>
                <a:tab pos="5375275" algn="r"/>
                <a:tab pos="6635750" algn="r"/>
              </a:tabLst>
            </a:pPr>
            <a:r>
              <a:rPr lang="en-US" sz="2400">
                <a:latin typeface="Arial" charset="0"/>
                <a:cs typeface="Arial" charset="0"/>
              </a:rPr>
              <a:t>Depreciation expense 	19,375</a:t>
            </a:r>
          </a:p>
          <a:p>
            <a:pPr marL="457200" indent="-457200" algn="l">
              <a:spcBef>
                <a:spcPct val="30000"/>
              </a:spcBef>
              <a:tabLst>
                <a:tab pos="5375275" algn="r"/>
                <a:tab pos="6635750" algn="r"/>
              </a:tabLst>
            </a:pPr>
            <a:r>
              <a:rPr lang="en-US" sz="2400">
                <a:latin typeface="Arial" charset="0"/>
                <a:cs typeface="Arial" charset="0"/>
              </a:rPr>
              <a:t>	Accumulated depreciation 		19,375</a:t>
            </a:r>
          </a:p>
        </p:txBody>
      </p:sp>
      <p:sp>
        <p:nvSpPr>
          <p:cNvPr id="54280" name="Text Box 9"/>
          <p:cNvSpPr txBox="1">
            <a:spLocks noChangeArrowheads="1"/>
          </p:cNvSpPr>
          <p:nvPr/>
        </p:nvSpPr>
        <p:spPr bwMode="auto">
          <a:xfrm>
            <a:off x="914400" y="4086225"/>
            <a:ext cx="3581400" cy="485775"/>
          </a:xfrm>
          <a:prstGeom prst="rect">
            <a:avLst/>
          </a:prstGeom>
          <a:solidFill>
            <a:schemeClr val="bg1"/>
          </a:solidFill>
          <a:ln w="28575">
            <a:solidFill>
              <a:schemeClr val="tx1"/>
            </a:solidFill>
            <a:miter lim="800000"/>
            <a:headEnd/>
            <a:tailEnd/>
          </a:ln>
        </p:spPr>
        <p:txBody>
          <a:bodyPr>
            <a:spAutoFit/>
          </a:bodyPr>
          <a:lstStyle/>
          <a:p>
            <a:pPr marL="457200" indent="-457200">
              <a:spcBef>
                <a:spcPct val="50000"/>
              </a:spcBef>
              <a:tabLst>
                <a:tab pos="4918075" algn="r"/>
                <a:tab pos="5943600" algn="r"/>
              </a:tabLst>
            </a:pPr>
            <a:r>
              <a:rPr lang="en-US" sz="2400">
                <a:latin typeface="Arial" charset="0"/>
                <a:cs typeface="Arial" charset="0"/>
              </a:rPr>
              <a:t>Journal entry for 2011</a:t>
            </a:r>
          </a:p>
        </p:txBody>
      </p:sp>
      <p:sp>
        <p:nvSpPr>
          <p:cNvPr id="54281" name="Freeform 10"/>
          <p:cNvSpPr>
            <a:spLocks/>
          </p:cNvSpPr>
          <p:nvPr/>
        </p:nvSpPr>
        <p:spPr bwMode="auto">
          <a:xfrm>
            <a:off x="4211638" y="3144838"/>
            <a:ext cx="1371600" cy="1587"/>
          </a:xfrm>
          <a:custGeom>
            <a:avLst/>
            <a:gdLst>
              <a:gd name="T0" fmla="*/ 0 w 864"/>
              <a:gd name="T1" fmla="*/ 0 h 1"/>
              <a:gd name="T2" fmla="*/ 2147483647 w 864"/>
              <a:gd name="T3" fmla="*/ 0 h 1"/>
              <a:gd name="T4" fmla="*/ 0 60000 65536"/>
              <a:gd name="T5" fmla="*/ 0 60000 65536"/>
              <a:gd name="T6" fmla="*/ 0 w 864"/>
              <a:gd name="T7" fmla="*/ 0 h 1"/>
              <a:gd name="T8" fmla="*/ 864 w 864"/>
              <a:gd name="T9" fmla="*/ 1 h 1"/>
            </a:gdLst>
            <a:ahLst/>
            <a:cxnLst>
              <a:cxn ang="T4">
                <a:pos x="T0" y="T1"/>
              </a:cxn>
              <a:cxn ang="T5">
                <a:pos x="T2" y="T3"/>
              </a:cxn>
            </a:cxnLst>
            <a:rect l="T6" t="T7" r="T8" b="T9"/>
            <a:pathLst>
              <a:path w="864" h="1">
                <a:moveTo>
                  <a:pt x="0" y="0"/>
                </a:moveTo>
                <a:lnTo>
                  <a:pt x="864" y="0"/>
                </a:lnTo>
              </a:path>
            </a:pathLst>
          </a:custGeom>
          <a:noFill/>
          <a:ln w="28575" cap="sq" cmpd="sng">
            <a:solidFill>
              <a:schemeClr val="tx1"/>
            </a:solidFill>
            <a:prstDash val="solid"/>
            <a:round/>
            <a:headEnd type="none" w="sm" len="sm"/>
            <a:tailEnd type="none" w="sm" len="sm"/>
          </a:ln>
        </p:spPr>
        <p:txBody>
          <a:bodyPr/>
          <a:lstStyle/>
          <a:p>
            <a:endParaRPr lang="en-US"/>
          </a:p>
        </p:txBody>
      </p:sp>
      <p:sp>
        <p:nvSpPr>
          <p:cNvPr id="54282" name="Line 11"/>
          <p:cNvSpPr>
            <a:spLocks noChangeShapeType="1"/>
          </p:cNvSpPr>
          <p:nvPr/>
        </p:nvSpPr>
        <p:spPr bwMode="auto">
          <a:xfrm>
            <a:off x="4191000" y="3581400"/>
            <a:ext cx="1371600" cy="0"/>
          </a:xfrm>
          <a:prstGeom prst="line">
            <a:avLst/>
          </a:prstGeom>
          <a:noFill/>
          <a:ln w="28575" cap="sq">
            <a:solidFill>
              <a:schemeClr val="tx1"/>
            </a:solidFill>
            <a:round/>
            <a:headEnd type="none" w="sm" len="sm"/>
            <a:tailEnd type="none" w="sm" len="sm"/>
          </a:ln>
        </p:spPr>
        <p:txBody>
          <a:bodyPr/>
          <a:lstStyle/>
          <a:p>
            <a:endParaRPr lang="en-US"/>
          </a:p>
        </p:txBody>
      </p:sp>
      <p:sp>
        <p:nvSpPr>
          <p:cNvPr id="54283" name="Line 12"/>
          <p:cNvSpPr>
            <a:spLocks noChangeShapeType="1"/>
          </p:cNvSpPr>
          <p:nvPr/>
        </p:nvSpPr>
        <p:spPr bwMode="auto">
          <a:xfrm>
            <a:off x="4191000" y="3657600"/>
            <a:ext cx="1371600" cy="0"/>
          </a:xfrm>
          <a:prstGeom prst="line">
            <a:avLst/>
          </a:prstGeom>
          <a:noFill/>
          <a:ln w="28575" cap="sq">
            <a:solidFill>
              <a:schemeClr val="tx1"/>
            </a:solidFill>
            <a:round/>
            <a:headEnd type="none" w="sm" len="sm"/>
            <a:tailEnd type="none" w="sm" len="sm"/>
          </a:ln>
        </p:spPr>
        <p:txBody>
          <a:bodyPr/>
          <a:lstStyle/>
          <a:p>
            <a:endParaRPr lang="en-US"/>
          </a:p>
        </p:txBody>
      </p:sp>
      <p:sp>
        <p:nvSpPr>
          <p:cNvPr id="612367" name="Rectangle 15"/>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12368" name="Text Box 16"/>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Tree>
    <p:extLst>
      <p:ext uri="{BB962C8B-B14F-4D97-AF65-F5344CB8AC3E}">
        <p14:creationId xmlns:p14="http://schemas.microsoft.com/office/powerpoint/2010/main" val="2673881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2360">
                                            <p:txEl>
                                              <p:pRg st="0" end="0"/>
                                            </p:txEl>
                                          </p:spTgt>
                                        </p:tgtEl>
                                        <p:attrNameLst>
                                          <p:attrName>style.visibility</p:attrName>
                                        </p:attrNameLst>
                                      </p:cBhvr>
                                      <p:to>
                                        <p:strVal val="visible"/>
                                      </p:to>
                                    </p:set>
                                    <p:animEffect transition="in" filter="wipe(left)">
                                      <p:cBhvr>
                                        <p:cTn id="7" dur="500"/>
                                        <p:tgtEl>
                                          <p:spTgt spid="6123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2360">
                                            <p:txEl>
                                              <p:pRg st="1" end="1"/>
                                            </p:txEl>
                                          </p:spTgt>
                                        </p:tgtEl>
                                        <p:attrNameLst>
                                          <p:attrName>style.visibility</p:attrName>
                                        </p:attrNameLst>
                                      </p:cBhvr>
                                      <p:to>
                                        <p:strVal val="visible"/>
                                      </p:to>
                                    </p:set>
                                    <p:animEffect transition="in" filter="wipe(left)">
                                      <p:cBhvr>
                                        <p:cTn id="12" dur="500"/>
                                        <p:tgtEl>
                                          <p:spTgt spid="6123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6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 Box 2"/>
          <p:cNvSpPr txBox="1">
            <a:spLocks noChangeArrowheads="1"/>
          </p:cNvSpPr>
          <p:nvPr/>
        </p:nvSpPr>
        <p:spPr bwMode="auto">
          <a:xfrm>
            <a:off x="838200" y="2046288"/>
            <a:ext cx="8305800" cy="3554819"/>
          </a:xfrm>
          <a:prstGeom prst="rect">
            <a:avLst/>
          </a:prstGeom>
          <a:noFill/>
          <a:ln w="28575" cap="sq">
            <a:noFill/>
            <a:miter lim="800000"/>
            <a:headEnd type="none" w="sm" len="sm"/>
            <a:tailEnd type="none" w="sm" len="sm"/>
          </a:ln>
          <a:effectLst/>
        </p:spPr>
        <p:txBody>
          <a:bodyPr>
            <a:spAutoFit/>
          </a:bodyPr>
          <a:lstStyle/>
          <a:p>
            <a:pPr marL="514350" lvl="1" indent="-400050" algn="l">
              <a:lnSpc>
                <a:spcPct val="120000"/>
              </a:lnSpc>
              <a:spcBef>
                <a:spcPct val="30000"/>
              </a:spcBef>
              <a:buSzPct val="75000"/>
              <a:buFontTx/>
              <a:buBlip>
                <a:blip r:embed="rId3"/>
              </a:buBlip>
              <a:defRPr/>
            </a:pPr>
            <a:r>
              <a:rPr lang="en-US" sz="2400" dirty="0">
                <a:solidFill>
                  <a:srgbClr val="002060"/>
                </a:solidFill>
                <a:effectLst>
                  <a:outerShdw blurRad="38100" dist="38100" dir="2700000" algn="tl">
                    <a:srgbClr val="C0C0C0"/>
                  </a:outerShdw>
                </a:effectLst>
                <a:latin typeface="Arial" charset="0"/>
              </a:rPr>
              <a:t>Result from:</a:t>
            </a:r>
          </a:p>
          <a:p>
            <a:pPr marL="1143000" lvl="2" indent="-457200" algn="l">
              <a:lnSpc>
                <a:spcPct val="120000"/>
              </a:lnSpc>
              <a:spcBef>
                <a:spcPct val="10000"/>
              </a:spcBef>
              <a:buClr>
                <a:srgbClr val="800000"/>
              </a:buClr>
              <a:buSzPct val="75000"/>
              <a:buFont typeface="Wingdings" pitchFamily="2" charset="2"/>
              <a:buChar char="Ø"/>
              <a:defRPr/>
            </a:pPr>
            <a:r>
              <a:rPr lang="en-US" sz="2200" dirty="0">
                <a:solidFill>
                  <a:srgbClr val="002060"/>
                </a:solidFill>
                <a:effectLst>
                  <a:outerShdw blurRad="38100" dist="38100" dir="2700000" algn="tl">
                    <a:srgbClr val="C0C0C0"/>
                  </a:outerShdw>
                </a:effectLst>
                <a:latin typeface="Arial" charset="0"/>
              </a:rPr>
              <a:t>mathematical mistakes.</a:t>
            </a:r>
          </a:p>
          <a:p>
            <a:pPr marL="1143000" lvl="2" indent="-457200" algn="l">
              <a:lnSpc>
                <a:spcPct val="120000"/>
              </a:lnSpc>
              <a:spcBef>
                <a:spcPct val="10000"/>
              </a:spcBef>
              <a:buClr>
                <a:srgbClr val="800000"/>
              </a:buClr>
              <a:buSzPct val="75000"/>
              <a:buFont typeface="Wingdings" pitchFamily="2" charset="2"/>
              <a:buChar char="Ø"/>
              <a:defRPr/>
            </a:pPr>
            <a:r>
              <a:rPr lang="en-US" sz="2200" dirty="0">
                <a:solidFill>
                  <a:srgbClr val="002060"/>
                </a:solidFill>
                <a:effectLst>
                  <a:outerShdw blurRad="38100" dist="38100" dir="2700000" algn="tl">
                    <a:srgbClr val="C0C0C0"/>
                  </a:outerShdw>
                </a:effectLst>
                <a:latin typeface="Arial" charset="0"/>
              </a:rPr>
              <a:t>mistakes in application of accounting principles.</a:t>
            </a:r>
          </a:p>
          <a:p>
            <a:pPr marL="1143000" lvl="2" indent="-457200" algn="l">
              <a:lnSpc>
                <a:spcPct val="120000"/>
              </a:lnSpc>
              <a:spcBef>
                <a:spcPct val="10000"/>
              </a:spcBef>
              <a:buClr>
                <a:srgbClr val="800000"/>
              </a:buClr>
              <a:buSzPct val="75000"/>
              <a:buFont typeface="Wingdings" pitchFamily="2" charset="2"/>
              <a:buChar char="Ø"/>
              <a:defRPr/>
            </a:pPr>
            <a:r>
              <a:rPr lang="en-US" sz="2200" dirty="0">
                <a:solidFill>
                  <a:srgbClr val="002060"/>
                </a:solidFill>
                <a:effectLst>
                  <a:outerShdw blurRad="38100" dist="38100" dir="2700000" algn="tl">
                    <a:srgbClr val="C0C0C0"/>
                  </a:outerShdw>
                </a:effectLst>
                <a:latin typeface="Arial" charset="0"/>
              </a:rPr>
              <a:t>oversight or misuse of facts.</a:t>
            </a:r>
          </a:p>
          <a:p>
            <a:pPr marL="514350" lvl="1" indent="-400050" algn="l">
              <a:lnSpc>
                <a:spcPct val="120000"/>
              </a:lnSpc>
              <a:spcBef>
                <a:spcPct val="50000"/>
              </a:spcBef>
              <a:buSzPct val="75000"/>
              <a:buFontTx/>
              <a:buBlip>
                <a:blip r:embed="rId3"/>
              </a:buBlip>
              <a:defRPr/>
            </a:pPr>
            <a:r>
              <a:rPr lang="en-US" sz="2400" dirty="0">
                <a:solidFill>
                  <a:srgbClr val="002060"/>
                </a:solidFill>
                <a:effectLst>
                  <a:outerShdw blurRad="38100" dist="38100" dir="2700000" algn="tl">
                    <a:srgbClr val="C0C0C0"/>
                  </a:outerShdw>
                </a:effectLst>
                <a:latin typeface="Arial" charset="0"/>
              </a:rPr>
              <a:t>Corrections treated as </a:t>
            </a:r>
            <a:r>
              <a:rPr lang="en-US" sz="2400" b="1" dirty="0">
                <a:solidFill>
                  <a:srgbClr val="002060"/>
                </a:solidFill>
                <a:effectLst>
                  <a:outerShdw blurRad="38100" dist="38100" dir="2700000" algn="tl">
                    <a:srgbClr val="C0C0C0"/>
                  </a:outerShdw>
                </a:effectLst>
                <a:latin typeface="Arial" charset="0"/>
              </a:rPr>
              <a:t>prior period adjustments.</a:t>
            </a:r>
            <a:r>
              <a:rPr lang="en-US" sz="2400" dirty="0">
                <a:solidFill>
                  <a:srgbClr val="002060"/>
                </a:solidFill>
                <a:effectLst>
                  <a:outerShdw blurRad="38100" dist="38100" dir="2700000" algn="tl">
                    <a:srgbClr val="C0C0C0"/>
                  </a:outerShdw>
                </a:effectLst>
                <a:latin typeface="Arial" charset="0"/>
              </a:rPr>
              <a:t> </a:t>
            </a:r>
          </a:p>
          <a:p>
            <a:pPr marL="514350" lvl="1" indent="-400050" algn="l">
              <a:lnSpc>
                <a:spcPct val="120000"/>
              </a:lnSpc>
              <a:spcBef>
                <a:spcPct val="50000"/>
              </a:spcBef>
              <a:buSzPct val="75000"/>
              <a:buFontTx/>
              <a:buBlip>
                <a:blip r:embed="rId3"/>
              </a:buBlip>
              <a:defRPr/>
            </a:pPr>
            <a:r>
              <a:rPr lang="en-US" sz="2400" dirty="0">
                <a:solidFill>
                  <a:srgbClr val="002060"/>
                </a:solidFill>
                <a:effectLst>
                  <a:outerShdw blurRad="38100" dist="38100" dir="2700000" algn="tl">
                    <a:srgbClr val="C0C0C0"/>
                  </a:outerShdw>
                </a:effectLst>
                <a:latin typeface="Arial" charset="0"/>
              </a:rPr>
              <a:t>Adjustment to the beginning balance of retained earnings.</a:t>
            </a:r>
          </a:p>
        </p:txBody>
      </p:sp>
      <p:sp>
        <p:nvSpPr>
          <p:cNvPr id="614405" name="Text Box 5"/>
          <p:cNvSpPr txBox="1">
            <a:spLocks noChangeArrowheads="1"/>
          </p:cNvSpPr>
          <p:nvPr/>
        </p:nvSpPr>
        <p:spPr bwMode="auto">
          <a:xfrm>
            <a:off x="685800" y="1428750"/>
            <a:ext cx="7467600" cy="4921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500" b="1" dirty="0">
                <a:effectLst>
                  <a:outerShdw blurRad="38100" dist="38100" dir="2700000" algn="tl">
                    <a:srgbClr val="C0C0C0"/>
                  </a:outerShdw>
                </a:effectLst>
                <a:latin typeface="Arial" charset="0"/>
              </a:rPr>
              <a:t>Corrections of Errors</a:t>
            </a:r>
          </a:p>
        </p:txBody>
      </p:sp>
      <p:sp>
        <p:nvSpPr>
          <p:cNvPr id="614407" name="Rectangle 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14408" name="Text Box 8"/>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Tree>
    <p:extLst>
      <p:ext uri="{BB962C8B-B14F-4D97-AF65-F5344CB8AC3E}">
        <p14:creationId xmlns:p14="http://schemas.microsoft.com/office/powerpoint/2010/main" val="333273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85800" y="1368425"/>
            <a:ext cx="8077200" cy="2160588"/>
          </a:xfrm>
          <a:prstGeom prst="rect">
            <a:avLst/>
          </a:prstGeom>
          <a:noFill/>
          <a:ln w="12700" cap="sq" algn="ctr">
            <a:noFill/>
            <a:miter lim="800000"/>
            <a:headEnd type="none" w="sm" len="sm"/>
            <a:tailEnd type="none" w="sm" len="sm"/>
          </a:ln>
          <a:effectLst/>
        </p:spPr>
        <p:txBody>
          <a:bodyPr>
            <a:spAutoFit/>
          </a:bodyPr>
          <a:lstStyle/>
          <a:p>
            <a:pPr algn="l">
              <a:lnSpc>
                <a:spcPct val="120000"/>
              </a:lnSpc>
              <a:defRPr/>
            </a:pPr>
            <a:r>
              <a:rPr lang="en-US" sz="2400" b="1" dirty="0">
                <a:solidFill>
                  <a:srgbClr val="800000"/>
                </a:solidFill>
                <a:effectLst>
                  <a:outerShdw blurRad="38100" dist="38100" dir="2700000" algn="tl">
                    <a:srgbClr val="C0C0C0"/>
                  </a:outerShdw>
                </a:effectLst>
                <a:latin typeface="Arial" charset="0"/>
              </a:rPr>
              <a:t>Corrections of Errors:</a:t>
            </a:r>
            <a:r>
              <a:rPr lang="en-US" sz="2200" dirty="0">
                <a:effectLst>
                  <a:outerShdw blurRad="38100" dist="38100" dir="2700000" algn="tl">
                    <a:srgbClr val="C0C0C0"/>
                  </a:outerShdw>
                </a:effectLst>
                <a:latin typeface="Arial" charset="0"/>
              </a:rPr>
              <a:t>  To illustrate, in 2012, Hillsboro Co. determined that it incorrectly overstated its accounts</a:t>
            </a:r>
          </a:p>
          <a:p>
            <a:pPr algn="l">
              <a:lnSpc>
                <a:spcPct val="120000"/>
              </a:lnSpc>
              <a:defRPr/>
            </a:pPr>
            <a:r>
              <a:rPr lang="en-US" sz="2200" dirty="0">
                <a:effectLst>
                  <a:outerShdw blurRad="38100" dist="38100" dir="2700000" algn="tl">
                    <a:srgbClr val="C0C0C0"/>
                  </a:outerShdw>
                </a:effectLst>
                <a:latin typeface="Arial" charset="0"/>
              </a:rPr>
              <a:t>receivable and sales revenue by $100,000 in 2011.  In 2012, Hillsboro makes the following entry to correct for this error (ignore income taxes).</a:t>
            </a:r>
          </a:p>
        </p:txBody>
      </p:sp>
      <p:sp>
        <p:nvSpPr>
          <p:cNvPr id="616453" name="Text Box 5"/>
          <p:cNvSpPr txBox="1">
            <a:spLocks noChangeArrowheads="1"/>
          </p:cNvSpPr>
          <p:nvPr/>
        </p:nvSpPr>
        <p:spPr bwMode="auto">
          <a:xfrm>
            <a:off x="1219200" y="3752850"/>
            <a:ext cx="7315200" cy="895350"/>
          </a:xfrm>
          <a:prstGeom prst="rect">
            <a:avLst/>
          </a:prstGeom>
          <a:noFill/>
          <a:ln w="12700" cap="sq">
            <a:noFill/>
            <a:miter lim="800000"/>
            <a:headEnd type="none" w="sm" len="sm"/>
            <a:tailEnd type="none" w="sm" len="sm"/>
          </a:ln>
          <a:effectLst/>
        </p:spPr>
        <p:txBody>
          <a:bodyPr>
            <a:spAutoFit/>
          </a:bodyPr>
          <a:lstStyle/>
          <a:p>
            <a:pPr marL="457200" indent="-457200" algn="l">
              <a:spcBef>
                <a:spcPct val="40000"/>
              </a:spcBef>
              <a:tabLst>
                <a:tab pos="5314950" algn="r"/>
                <a:tab pos="6743700" algn="r"/>
              </a:tabLst>
              <a:defRPr/>
            </a:pPr>
            <a:r>
              <a:rPr lang="en-US" sz="2200" dirty="0">
                <a:effectLst>
                  <a:outerShdw blurRad="38100" dist="38100" dir="2700000" algn="tl">
                    <a:srgbClr val="C0C0C0"/>
                  </a:outerShdw>
                </a:effectLst>
                <a:latin typeface="Arial" charset="0"/>
              </a:rPr>
              <a:t>Retained earnings	100,000</a:t>
            </a:r>
          </a:p>
          <a:p>
            <a:pPr marL="457200" indent="-457200" algn="l">
              <a:spcBef>
                <a:spcPct val="40000"/>
              </a:spcBef>
              <a:tabLst>
                <a:tab pos="5314950" algn="r"/>
                <a:tab pos="6743700" algn="r"/>
              </a:tabLst>
              <a:defRPr/>
            </a:pPr>
            <a:r>
              <a:rPr lang="en-US" sz="2200" dirty="0">
                <a:effectLst>
                  <a:outerShdw blurRad="38100" dist="38100" dir="2700000" algn="tl">
                    <a:srgbClr val="C0C0C0"/>
                  </a:outerShdw>
                </a:effectLst>
                <a:latin typeface="Arial" charset="0"/>
              </a:rPr>
              <a:t>	Accounts receivable		100,000</a:t>
            </a:r>
          </a:p>
        </p:txBody>
      </p:sp>
      <p:sp>
        <p:nvSpPr>
          <p:cNvPr id="616455" name="Rectangle 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16456" name="Text Box 8"/>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spTree>
    <p:extLst>
      <p:ext uri="{BB962C8B-B14F-4D97-AF65-F5344CB8AC3E}">
        <p14:creationId xmlns:p14="http://schemas.microsoft.com/office/powerpoint/2010/main" val="2103070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6453">
                                            <p:txEl>
                                              <p:pRg st="0" end="0"/>
                                            </p:txEl>
                                          </p:spTgt>
                                        </p:tgtEl>
                                        <p:attrNameLst>
                                          <p:attrName>style.visibility</p:attrName>
                                        </p:attrNameLst>
                                      </p:cBhvr>
                                      <p:to>
                                        <p:strVal val="visible"/>
                                      </p:to>
                                    </p:set>
                                    <p:animEffect transition="in" filter="wipe(left)">
                                      <p:cBhvr>
                                        <p:cTn id="7" dur="500"/>
                                        <p:tgtEl>
                                          <p:spTgt spid="6164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6453">
                                            <p:txEl>
                                              <p:pRg st="1" end="1"/>
                                            </p:txEl>
                                          </p:spTgt>
                                        </p:tgtEl>
                                        <p:attrNameLst>
                                          <p:attrName>style.visibility</p:attrName>
                                        </p:attrNameLst>
                                      </p:cBhvr>
                                      <p:to>
                                        <p:strVal val="visible"/>
                                      </p:to>
                                    </p:set>
                                    <p:animEffect transition="in" filter="wipe(left)">
                                      <p:cBhvr>
                                        <p:cTn id="12" dur="500"/>
                                        <p:tgtEl>
                                          <p:spTgt spid="6164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500"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18501" name="Text Box 5"/>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7  Understand the reporting of accounting changes and errors.</a:t>
            </a:r>
          </a:p>
        </p:txBody>
      </p:sp>
      <p:pic>
        <p:nvPicPr>
          <p:cNvPr id="57348" name="Picture 6"/>
          <p:cNvPicPr>
            <a:picLocks noChangeAspect="1" noChangeArrowheads="1"/>
          </p:cNvPicPr>
          <p:nvPr/>
        </p:nvPicPr>
        <p:blipFill>
          <a:blip r:embed="rId3"/>
          <a:srcRect/>
          <a:stretch>
            <a:fillRect/>
          </a:stretch>
        </p:blipFill>
        <p:spPr bwMode="auto">
          <a:xfrm>
            <a:off x="533400" y="1524000"/>
            <a:ext cx="8191500" cy="30908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423056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Text Box 4"/>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8  </a:t>
            </a:r>
            <a:r>
              <a:rPr lang="en-US" altLang="en-US" sz="1600" b="1" i="1" dirty="0">
                <a:solidFill>
                  <a:schemeClr val="bg2"/>
                </a:solidFill>
                <a:effectLst>
                  <a:outerShdw blurRad="38100" dist="38100" dir="2700000" algn="tl">
                    <a:srgbClr val="C0C0C0"/>
                  </a:outerShdw>
                </a:effectLst>
                <a:latin typeface="Arial" charset="0"/>
              </a:rPr>
              <a:t>Prepare a retained earnings statement.</a:t>
            </a:r>
            <a:endParaRPr lang="en-US" sz="1600" b="1" i="1" dirty="0">
              <a:solidFill>
                <a:schemeClr val="bg2"/>
              </a:solidFill>
              <a:effectLst>
                <a:outerShdw blurRad="38100" dist="38100" dir="2700000" algn="tl">
                  <a:srgbClr val="C0C0C0"/>
                </a:outerShdw>
              </a:effectLst>
              <a:latin typeface="Arial" charset="0"/>
            </a:endParaRPr>
          </a:p>
        </p:txBody>
      </p:sp>
      <p:sp>
        <p:nvSpPr>
          <p:cNvPr id="434184" name="Rectangle 8"/>
          <p:cNvSpPr>
            <a:spLocks noChangeArrowheads="1"/>
          </p:cNvSpPr>
          <p:nvPr/>
        </p:nvSpPr>
        <p:spPr bwMode="auto">
          <a:xfrm>
            <a:off x="838200" y="2343150"/>
            <a:ext cx="3505200" cy="628650"/>
          </a:xfrm>
          <a:prstGeom prst="rect">
            <a:avLst/>
          </a:prstGeom>
          <a:solidFill>
            <a:srgbClr val="F9EFA5"/>
          </a:solidFill>
          <a:ln w="5715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b="1" dirty="0">
                <a:effectLst>
                  <a:outerShdw blurRad="38100" dist="38100" dir="2700000" algn="tl">
                    <a:srgbClr val="FFFFFF"/>
                  </a:outerShdw>
                </a:effectLst>
                <a:latin typeface="Arial" charset="0"/>
              </a:rPr>
              <a:t>Increase</a:t>
            </a:r>
          </a:p>
        </p:txBody>
      </p:sp>
      <p:sp>
        <p:nvSpPr>
          <p:cNvPr id="434185" name="Rectangle 9"/>
          <p:cNvSpPr>
            <a:spLocks noChangeArrowheads="1"/>
          </p:cNvSpPr>
          <p:nvPr/>
        </p:nvSpPr>
        <p:spPr bwMode="auto">
          <a:xfrm>
            <a:off x="838200" y="2971800"/>
            <a:ext cx="3505200" cy="3124200"/>
          </a:xfrm>
          <a:prstGeom prst="rect">
            <a:avLst/>
          </a:prstGeom>
          <a:solidFill>
            <a:srgbClr val="FFFFFF"/>
          </a:solidFill>
          <a:ln w="38100">
            <a:solidFill>
              <a:schemeClr val="tx1"/>
            </a:solidFill>
            <a:miter lim="800000"/>
            <a:headEnd/>
            <a:tailEnd/>
          </a:ln>
          <a:effectLst/>
        </p:spPr>
        <p:txBody>
          <a:bodyPr lIns="90488" tIns="109728" rIns="90488" bIns="44450"/>
          <a:lstStyle/>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Net income</a:t>
            </a:r>
          </a:p>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Change in accounting principle</a:t>
            </a:r>
          </a:p>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Prior period adjustment</a:t>
            </a:r>
          </a:p>
        </p:txBody>
      </p:sp>
      <p:sp>
        <p:nvSpPr>
          <p:cNvPr id="434186" name="Rectangle 10"/>
          <p:cNvSpPr>
            <a:spLocks noChangeArrowheads="1"/>
          </p:cNvSpPr>
          <p:nvPr/>
        </p:nvSpPr>
        <p:spPr bwMode="auto">
          <a:xfrm>
            <a:off x="4876800" y="2343150"/>
            <a:ext cx="3505200" cy="628650"/>
          </a:xfrm>
          <a:prstGeom prst="rect">
            <a:avLst/>
          </a:prstGeom>
          <a:solidFill>
            <a:srgbClr val="F9EFA5"/>
          </a:solidFill>
          <a:ln w="5715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b="1" dirty="0">
                <a:effectLst>
                  <a:outerShdw blurRad="38100" dist="38100" dir="2700000" algn="tl">
                    <a:srgbClr val="FFFFFF"/>
                  </a:outerShdw>
                </a:effectLst>
                <a:latin typeface="Arial" charset="0"/>
              </a:rPr>
              <a:t>Decrease</a:t>
            </a:r>
          </a:p>
        </p:txBody>
      </p:sp>
      <p:sp>
        <p:nvSpPr>
          <p:cNvPr id="434187" name="Rectangle 11"/>
          <p:cNvSpPr>
            <a:spLocks noChangeArrowheads="1"/>
          </p:cNvSpPr>
          <p:nvPr/>
        </p:nvSpPr>
        <p:spPr bwMode="auto">
          <a:xfrm>
            <a:off x="4876800" y="2971800"/>
            <a:ext cx="3505200" cy="3124200"/>
          </a:xfrm>
          <a:prstGeom prst="rect">
            <a:avLst/>
          </a:prstGeom>
          <a:solidFill>
            <a:srgbClr val="FFFFFF"/>
          </a:solidFill>
          <a:ln w="38100">
            <a:solidFill>
              <a:schemeClr val="tx1"/>
            </a:solidFill>
            <a:miter lim="800000"/>
            <a:headEnd/>
            <a:tailEnd/>
          </a:ln>
          <a:effectLst/>
        </p:spPr>
        <p:txBody>
          <a:bodyPr lIns="90488" tIns="109728" rIns="90488" bIns="44450"/>
          <a:lstStyle/>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Net loss</a:t>
            </a:r>
          </a:p>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Dividends</a:t>
            </a:r>
          </a:p>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Change in accounting principle</a:t>
            </a:r>
          </a:p>
          <a:p>
            <a:pPr marL="400050" indent="-342900" algn="l">
              <a:lnSpc>
                <a:spcPct val="115000"/>
              </a:lnSpc>
              <a:spcBef>
                <a:spcPct val="25000"/>
              </a:spcBef>
              <a:buClr>
                <a:srgbClr val="CC0000"/>
              </a:buClr>
              <a:buSzPct val="80000"/>
              <a:buFont typeface="Wingdings" pitchFamily="2" charset="2"/>
              <a:buBlip>
                <a:blip r:embed="rId3"/>
              </a:buBlip>
              <a:defRPr/>
            </a:pPr>
            <a:r>
              <a:rPr lang="en-US" sz="2400" dirty="0">
                <a:solidFill>
                  <a:srgbClr val="002060"/>
                </a:solidFill>
                <a:effectLst>
                  <a:outerShdw blurRad="38100" dist="38100" dir="2700000" algn="tl">
                    <a:srgbClr val="C0C0C0"/>
                  </a:outerShdw>
                </a:effectLst>
                <a:latin typeface="Arial" charset="0"/>
              </a:rPr>
              <a:t>Prior period adjustment</a:t>
            </a:r>
          </a:p>
        </p:txBody>
      </p:sp>
      <p:sp>
        <p:nvSpPr>
          <p:cNvPr id="434188" name="Text Box 12"/>
          <p:cNvSpPr txBox="1">
            <a:spLocks noChangeArrowheads="1"/>
          </p:cNvSpPr>
          <p:nvPr/>
        </p:nvSpPr>
        <p:spPr bwMode="auto">
          <a:xfrm>
            <a:off x="685800" y="1368425"/>
            <a:ext cx="5638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Retained Earnings Statement</a:t>
            </a:r>
          </a:p>
        </p:txBody>
      </p:sp>
      <p:sp>
        <p:nvSpPr>
          <p:cNvPr id="434194" name="Rectangle 18"/>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Tree>
    <p:extLst>
      <p:ext uri="{BB962C8B-B14F-4D97-AF65-F5344CB8AC3E}">
        <p14:creationId xmlns:p14="http://schemas.microsoft.com/office/powerpoint/2010/main" val="3076967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4185"/>
                                        </p:tgtEl>
                                        <p:attrNameLst>
                                          <p:attrName>style.visibility</p:attrName>
                                        </p:attrNameLst>
                                      </p:cBhvr>
                                      <p:to>
                                        <p:strVal val="visible"/>
                                      </p:to>
                                    </p:set>
                                    <p:animEffect transition="in" filter="wipe(up)">
                                      <p:cBhvr>
                                        <p:cTn id="7" dur="500"/>
                                        <p:tgtEl>
                                          <p:spTgt spid="434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4187"/>
                                        </p:tgtEl>
                                        <p:attrNameLst>
                                          <p:attrName>style.visibility</p:attrName>
                                        </p:attrNameLst>
                                      </p:cBhvr>
                                      <p:to>
                                        <p:strVal val="visible"/>
                                      </p:to>
                                    </p:set>
                                    <p:animEffect transition="in" filter="wipe(up)">
                                      <p:cBhvr>
                                        <p:cTn id="12"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5" grpId="0" animBg="1" autoUpdateAnimBg="0"/>
      <p:bldP spid="43418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8  </a:t>
            </a:r>
            <a:r>
              <a:rPr lang="en-US" altLang="en-US" sz="1600" b="1" i="1" dirty="0">
                <a:solidFill>
                  <a:schemeClr val="bg2"/>
                </a:solidFill>
                <a:effectLst>
                  <a:outerShdw blurRad="38100" dist="38100" dir="2700000" algn="tl">
                    <a:srgbClr val="C0C0C0"/>
                  </a:outerShdw>
                </a:effectLst>
                <a:latin typeface="Arial" charset="0"/>
              </a:rPr>
              <a:t>Prepare a retained earnings statement.</a:t>
            </a:r>
            <a:endParaRPr lang="en-US" sz="1600" b="1" i="1" dirty="0">
              <a:solidFill>
                <a:schemeClr val="bg2"/>
              </a:solidFill>
              <a:effectLst>
                <a:outerShdw blurRad="38100" dist="38100" dir="2700000" algn="tl">
                  <a:srgbClr val="C0C0C0"/>
                </a:outerShdw>
              </a:effectLst>
              <a:latin typeface="Arial" charset="0"/>
            </a:endParaRPr>
          </a:p>
        </p:txBody>
      </p:sp>
      <p:sp>
        <p:nvSpPr>
          <p:cNvPr id="641031" name="Text Box 7"/>
          <p:cNvSpPr txBox="1">
            <a:spLocks noChangeArrowheads="1"/>
          </p:cNvSpPr>
          <p:nvPr/>
        </p:nvSpPr>
        <p:spPr bwMode="auto">
          <a:xfrm>
            <a:off x="685800" y="1368425"/>
            <a:ext cx="5638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Retained Earnings Statement</a:t>
            </a:r>
          </a:p>
        </p:txBody>
      </p:sp>
      <p:sp>
        <p:nvSpPr>
          <p:cNvPr id="641032" name="Rectangle 8"/>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pic>
        <p:nvPicPr>
          <p:cNvPr id="59397" name="Picture 9"/>
          <p:cNvPicPr>
            <a:picLocks noChangeAspect="1" noChangeArrowheads="1"/>
          </p:cNvPicPr>
          <p:nvPr/>
        </p:nvPicPr>
        <p:blipFill>
          <a:blip r:embed="rId3"/>
          <a:srcRect/>
          <a:stretch>
            <a:fillRect/>
          </a:stretch>
        </p:blipFill>
        <p:spPr bwMode="auto">
          <a:xfrm>
            <a:off x="381000" y="2416175"/>
            <a:ext cx="8424863" cy="3222625"/>
          </a:xfrm>
          <a:prstGeom prst="rect">
            <a:avLst/>
          </a:prstGeom>
          <a:noFill/>
          <a:ln w="12700" cap="sq">
            <a:noFill/>
            <a:miter lim="800000"/>
            <a:headEnd type="none" w="sm" len="sm"/>
            <a:tailEnd type="none" w="sm" len="sm"/>
          </a:ln>
        </p:spPr>
      </p:pic>
      <p:sp>
        <p:nvSpPr>
          <p:cNvPr id="641034" name="Rectangle 10"/>
          <p:cNvSpPr>
            <a:spLocks noChangeArrowheads="1"/>
          </p:cNvSpPr>
          <p:nvPr/>
        </p:nvSpPr>
        <p:spPr bwMode="auto">
          <a:xfrm>
            <a:off x="7239000" y="2133600"/>
            <a:ext cx="1600200" cy="274638"/>
          </a:xfrm>
          <a:prstGeom prst="rect">
            <a:avLst/>
          </a:prstGeom>
          <a:noFill/>
          <a:ln w="12700" cap="sq">
            <a:noFill/>
            <a:miter lim="800000"/>
            <a:headEnd type="none" w="sm" len="sm"/>
            <a:tailEnd type="none" w="sm" len="sm"/>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4-20</a:t>
            </a:r>
          </a:p>
        </p:txBody>
      </p:sp>
    </p:spTree>
    <p:extLst>
      <p:ext uri="{BB962C8B-B14F-4D97-AF65-F5344CB8AC3E}">
        <p14:creationId xmlns:p14="http://schemas.microsoft.com/office/powerpoint/2010/main" val="2435181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228600" y="1454150"/>
          <a:ext cx="8631238" cy="2889250"/>
        </p:xfrm>
        <a:graphic>
          <a:graphicData uri="http://schemas.openxmlformats.org/presentationml/2006/ole">
            <mc:AlternateContent xmlns:mc="http://schemas.openxmlformats.org/markup-compatibility/2006">
              <mc:Choice xmlns:v="urn:schemas-microsoft-com:vml" Requires="v">
                <p:oleObj spid="_x0000_s1027" name="Worksheet" r:id="rId4" imgW="7620119" imgH="2686169" progId="Excel.Sheet.8">
                  <p:embed/>
                </p:oleObj>
              </mc:Choice>
              <mc:Fallback>
                <p:oleObj name="Worksheet" r:id="rId4" imgW="7620119" imgH="268616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54150"/>
                        <a:ext cx="8631238"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7251" name="Rectangle 3"/>
          <p:cNvSpPr>
            <a:spLocks noChangeArrowheads="1"/>
          </p:cNvSpPr>
          <p:nvPr/>
        </p:nvSpPr>
        <p:spPr bwMode="auto">
          <a:xfrm>
            <a:off x="381000" y="4330700"/>
            <a:ext cx="8534400" cy="1763713"/>
          </a:xfrm>
          <a:prstGeom prst="rect">
            <a:avLst/>
          </a:prstGeom>
          <a:solidFill>
            <a:srgbClr val="FFFFFF"/>
          </a:solidFill>
          <a:ln w="12700">
            <a:noFill/>
            <a:miter lim="800000"/>
            <a:headEnd/>
            <a:tailEnd/>
          </a:ln>
          <a:effectLst/>
        </p:spPr>
        <p:txBody>
          <a:bodyPr lIns="90488" tIns="44450" rIns="90488" bIns="44450">
            <a:spAutoFit/>
          </a:bodyPr>
          <a:lstStyle/>
          <a:p>
            <a:pPr algn="l">
              <a:lnSpc>
                <a:spcPct val="110000"/>
              </a:lnSpc>
              <a:spcBef>
                <a:spcPct val="50000"/>
              </a:spcBef>
              <a:defRPr/>
            </a:pPr>
            <a:r>
              <a:rPr lang="en-US" sz="2000" dirty="0">
                <a:solidFill>
                  <a:srgbClr val="002060"/>
                </a:solidFill>
                <a:effectLst>
                  <a:outerShdw blurRad="38100" dist="38100" dir="2700000" algn="tl">
                    <a:srgbClr val="C0C0C0"/>
                  </a:outerShdw>
                </a:effectLst>
                <a:latin typeface="Arial" charset="0"/>
              </a:rPr>
              <a:t>Before issuing the report for the year ended December 31, 2012, you discover a $50,000 error (net of tax) that caused 2011 inventory to be overstated (overstated inventory caused COGS to be lower and thus net income to be higher in 2011).  Would this discovery have any impact on the reporting of the Statement of Retained Earnings for 2012?  </a:t>
            </a:r>
          </a:p>
        </p:txBody>
      </p:sp>
      <p:sp>
        <p:nvSpPr>
          <p:cNvPr id="437257" name="Text Box 9"/>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8  </a:t>
            </a:r>
            <a:r>
              <a:rPr lang="en-US" altLang="en-US" sz="1600" b="1" i="1" dirty="0">
                <a:solidFill>
                  <a:schemeClr val="bg2"/>
                </a:solidFill>
                <a:effectLst>
                  <a:outerShdw blurRad="38100" dist="38100" dir="2700000" algn="tl">
                    <a:srgbClr val="C0C0C0"/>
                  </a:outerShdw>
                </a:effectLst>
                <a:latin typeface="Arial" charset="0"/>
              </a:rPr>
              <a:t>Prepare a retained earnings statement.</a:t>
            </a:r>
            <a:endParaRPr lang="en-US" sz="1600" b="1" i="1" dirty="0">
              <a:solidFill>
                <a:schemeClr val="bg2"/>
              </a:solidFill>
              <a:effectLst>
                <a:outerShdw blurRad="38100" dist="38100" dir="2700000" algn="tl">
                  <a:srgbClr val="C0C0C0"/>
                </a:outerShdw>
              </a:effectLst>
              <a:latin typeface="Arial" charset="0"/>
            </a:endParaRPr>
          </a:p>
        </p:txBody>
      </p:sp>
      <p:sp>
        <p:nvSpPr>
          <p:cNvPr id="437258" name="Rectangle 10"/>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37259" name="Text Box 11"/>
          <p:cNvSpPr txBox="1">
            <a:spLocks noChangeArrowheads="1"/>
          </p:cNvSpPr>
          <p:nvPr/>
        </p:nvSpPr>
        <p:spPr bwMode="auto">
          <a:xfrm>
            <a:off x="457200" y="1371600"/>
            <a:ext cx="2286000" cy="457200"/>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sz="2400" b="1" dirty="0">
                <a:solidFill>
                  <a:srgbClr val="800000"/>
                </a:solidFill>
                <a:effectLst>
                  <a:outerShdw blurRad="38100" dist="38100" dir="2700000" algn="tl">
                    <a:srgbClr val="C0C0C0"/>
                  </a:outerShdw>
                </a:effectLst>
                <a:latin typeface="Arial" charset="0"/>
              </a:rPr>
              <a:t>Illustration</a:t>
            </a:r>
          </a:p>
        </p:txBody>
      </p:sp>
    </p:spTree>
    <p:extLst>
      <p:ext uri="{BB962C8B-B14F-4D97-AF65-F5344CB8AC3E}">
        <p14:creationId xmlns:p14="http://schemas.microsoft.com/office/powerpoint/2010/main" val="3918343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7251"/>
                                        </p:tgtEl>
                                        <p:attrNameLst>
                                          <p:attrName>style.visibility</p:attrName>
                                        </p:attrNameLst>
                                      </p:cBhvr>
                                      <p:to>
                                        <p:strVal val="visible"/>
                                      </p:to>
                                    </p:set>
                                    <p:animEffect transition="in" filter="wipe(up)">
                                      <p:cBhvr>
                                        <p:cTn id="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7">
            <a:hlinkClick r:id="" action="ppaction://ole?verb=0"/>
          </p:cNvPr>
          <p:cNvGraphicFramePr>
            <a:graphicFrameLocks/>
          </p:cNvGraphicFramePr>
          <p:nvPr/>
        </p:nvGraphicFramePr>
        <p:xfrm>
          <a:off x="228600" y="1457325"/>
          <a:ext cx="8610600" cy="3571875"/>
        </p:xfrm>
        <a:graphic>
          <a:graphicData uri="http://schemas.openxmlformats.org/presentationml/2006/ole">
            <mc:AlternateContent xmlns:mc="http://schemas.openxmlformats.org/markup-compatibility/2006">
              <mc:Choice xmlns:v="urn:schemas-microsoft-com:vml" Requires="v">
                <p:oleObj spid="_x0000_s2051" name="Worksheet" r:id="rId4" imgW="7620119" imgH="3276660" progId="Excel.Sheet.8">
                  <p:embed/>
                </p:oleObj>
              </mc:Choice>
              <mc:Fallback>
                <p:oleObj name="Worksheet" r:id="rId4" imgW="7620119" imgH="327666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57325"/>
                        <a:ext cx="86106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80" name="Rectangle 8"/>
          <p:cNvSpPr>
            <a:spLocks noChangeArrowheads="1"/>
          </p:cNvSpPr>
          <p:nvPr/>
        </p:nvSpPr>
        <p:spPr bwMode="auto">
          <a:xfrm>
            <a:off x="6477000" y="2819400"/>
            <a:ext cx="1981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438281" name="Rectangle 9"/>
          <p:cNvSpPr>
            <a:spLocks noChangeArrowheads="1"/>
          </p:cNvSpPr>
          <p:nvPr/>
        </p:nvSpPr>
        <p:spPr bwMode="auto">
          <a:xfrm>
            <a:off x="685800" y="3124200"/>
            <a:ext cx="77724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438282" name="Rectangle 10"/>
          <p:cNvSpPr>
            <a:spLocks noChangeArrowheads="1"/>
          </p:cNvSpPr>
          <p:nvPr/>
        </p:nvSpPr>
        <p:spPr bwMode="auto">
          <a:xfrm>
            <a:off x="685800" y="3429000"/>
            <a:ext cx="77724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438283" name="Rectangle 11"/>
          <p:cNvSpPr>
            <a:spLocks noChangeArrowheads="1"/>
          </p:cNvSpPr>
          <p:nvPr/>
        </p:nvSpPr>
        <p:spPr bwMode="auto">
          <a:xfrm>
            <a:off x="685800" y="3733800"/>
            <a:ext cx="77724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438284" name="Rectangle 12"/>
          <p:cNvSpPr>
            <a:spLocks noChangeArrowheads="1"/>
          </p:cNvSpPr>
          <p:nvPr/>
        </p:nvSpPr>
        <p:spPr bwMode="auto">
          <a:xfrm>
            <a:off x="685800" y="4038600"/>
            <a:ext cx="77724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438285" name="Rectangle 13"/>
          <p:cNvSpPr>
            <a:spLocks noChangeArrowheads="1"/>
          </p:cNvSpPr>
          <p:nvPr/>
        </p:nvSpPr>
        <p:spPr bwMode="auto">
          <a:xfrm>
            <a:off x="685800" y="4343400"/>
            <a:ext cx="7772400" cy="381000"/>
          </a:xfrm>
          <a:prstGeom prst="rect">
            <a:avLst/>
          </a:prstGeom>
          <a:solidFill>
            <a:schemeClr val="bg1"/>
          </a:solidFill>
          <a:ln w="19050" cap="sq">
            <a:solidFill>
              <a:schemeClr val="tx1"/>
            </a:solidFill>
            <a:miter lim="800000"/>
            <a:headEnd type="none" w="sm" len="sm"/>
            <a:tailEnd type="none" w="sm" len="sm"/>
          </a:ln>
        </p:spPr>
        <p:txBody>
          <a:bodyPr wrap="none" anchor="ctr"/>
          <a:lstStyle/>
          <a:p>
            <a:endParaRPr lang="en-US"/>
          </a:p>
        </p:txBody>
      </p:sp>
      <p:sp>
        <p:nvSpPr>
          <p:cNvPr id="2057" name="Text Box 14"/>
          <p:cNvSpPr txBox="1">
            <a:spLocks noChangeArrowheads="1"/>
          </p:cNvSpPr>
          <p:nvPr/>
        </p:nvSpPr>
        <p:spPr bwMode="auto">
          <a:xfrm>
            <a:off x="1524000" y="62484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1200">
                <a:latin typeface="Comic Sans MS" pitchFamily="66" charset="0"/>
              </a:rPr>
              <a:t>Solution on notes page</a:t>
            </a:r>
          </a:p>
        </p:txBody>
      </p:sp>
      <p:sp>
        <p:nvSpPr>
          <p:cNvPr id="438288" name="Text Box 16"/>
          <p:cNvSpPr txBox="1">
            <a:spLocks noChangeArrowheads="1"/>
          </p:cNvSpPr>
          <p:nvPr/>
        </p:nvSpPr>
        <p:spPr bwMode="auto">
          <a:xfrm>
            <a:off x="4495800" y="6445250"/>
            <a:ext cx="4572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8  </a:t>
            </a:r>
            <a:r>
              <a:rPr lang="en-US" altLang="en-US" sz="1600" b="1" i="1" dirty="0">
                <a:solidFill>
                  <a:schemeClr val="bg2"/>
                </a:solidFill>
                <a:effectLst>
                  <a:outerShdw blurRad="38100" dist="38100" dir="2700000" algn="tl">
                    <a:srgbClr val="C0C0C0"/>
                  </a:outerShdw>
                </a:effectLst>
                <a:latin typeface="Arial" charset="0"/>
              </a:rPr>
              <a:t>Prepare a retained earnings statement.</a:t>
            </a:r>
            <a:endParaRPr lang="en-US" sz="1600" b="1" i="1" dirty="0">
              <a:solidFill>
                <a:schemeClr val="bg2"/>
              </a:solidFill>
              <a:effectLst>
                <a:outerShdw blurRad="38100" dist="38100" dir="2700000" algn="tl">
                  <a:srgbClr val="C0C0C0"/>
                </a:outerShdw>
              </a:effectLst>
              <a:latin typeface="Arial" charset="0"/>
            </a:endParaRPr>
          </a:p>
        </p:txBody>
      </p:sp>
      <p:sp>
        <p:nvSpPr>
          <p:cNvPr id="438289" name="Rectangle 1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38290" name="Text Box 18"/>
          <p:cNvSpPr txBox="1">
            <a:spLocks noChangeArrowheads="1"/>
          </p:cNvSpPr>
          <p:nvPr/>
        </p:nvSpPr>
        <p:spPr bwMode="auto">
          <a:xfrm>
            <a:off x="457200" y="1371600"/>
            <a:ext cx="2286000" cy="457200"/>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sz="2400" b="1" dirty="0">
                <a:solidFill>
                  <a:srgbClr val="800000"/>
                </a:solidFill>
                <a:effectLst>
                  <a:outerShdw blurRad="38100" dist="38100" dir="2700000" algn="tl">
                    <a:srgbClr val="C0C0C0"/>
                  </a:outerShdw>
                </a:effectLst>
                <a:latin typeface="Arial" charset="0"/>
              </a:rPr>
              <a:t>Illustration</a:t>
            </a:r>
          </a:p>
        </p:txBody>
      </p:sp>
    </p:spTree>
    <p:extLst>
      <p:ext uri="{BB962C8B-B14F-4D97-AF65-F5344CB8AC3E}">
        <p14:creationId xmlns:p14="http://schemas.microsoft.com/office/powerpoint/2010/main" val="3931521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38280"/>
                                        </p:tgtEl>
                                      </p:cBhvr>
                                    </p:animEffect>
                                    <p:set>
                                      <p:cBhvr>
                                        <p:cTn id="7" dur="1" fill="hold">
                                          <p:stCondLst>
                                            <p:cond delay="499"/>
                                          </p:stCondLst>
                                        </p:cTn>
                                        <p:tgtEl>
                                          <p:spTgt spid="4382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38281"/>
                                        </p:tgtEl>
                                      </p:cBhvr>
                                    </p:animEffect>
                                    <p:set>
                                      <p:cBhvr>
                                        <p:cTn id="12" dur="1" fill="hold">
                                          <p:stCondLst>
                                            <p:cond delay="499"/>
                                          </p:stCondLst>
                                        </p:cTn>
                                        <p:tgtEl>
                                          <p:spTgt spid="4382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38282"/>
                                        </p:tgtEl>
                                      </p:cBhvr>
                                    </p:animEffect>
                                    <p:set>
                                      <p:cBhvr>
                                        <p:cTn id="17" dur="1" fill="hold">
                                          <p:stCondLst>
                                            <p:cond delay="499"/>
                                          </p:stCondLst>
                                        </p:cTn>
                                        <p:tgtEl>
                                          <p:spTgt spid="4382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38283"/>
                                        </p:tgtEl>
                                      </p:cBhvr>
                                    </p:animEffect>
                                    <p:set>
                                      <p:cBhvr>
                                        <p:cTn id="22" dur="1" fill="hold">
                                          <p:stCondLst>
                                            <p:cond delay="499"/>
                                          </p:stCondLst>
                                        </p:cTn>
                                        <p:tgtEl>
                                          <p:spTgt spid="4382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38284"/>
                                        </p:tgtEl>
                                      </p:cBhvr>
                                    </p:animEffect>
                                    <p:set>
                                      <p:cBhvr>
                                        <p:cTn id="27" dur="1" fill="hold">
                                          <p:stCondLst>
                                            <p:cond delay="499"/>
                                          </p:stCondLst>
                                        </p:cTn>
                                        <p:tgtEl>
                                          <p:spTgt spid="43828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438285"/>
                                        </p:tgtEl>
                                      </p:cBhvr>
                                    </p:animEffect>
                                    <p:set>
                                      <p:cBhvr>
                                        <p:cTn id="32" dur="1" fill="hold">
                                          <p:stCondLst>
                                            <p:cond delay="499"/>
                                          </p:stCondLst>
                                        </p:cTn>
                                        <p:tgtEl>
                                          <p:spTgt spid="438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0" grpId="0" animBg="1"/>
      <p:bldP spid="438281" grpId="0" animBg="1"/>
      <p:bldP spid="438282" grpId="0" animBg="1"/>
      <p:bldP spid="438283" grpId="0" animBg="1"/>
      <p:bldP spid="438284" grpId="0" animBg="1"/>
      <p:bldP spid="43828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609600" y="2057400"/>
            <a:ext cx="8077200" cy="149887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SzPct val="80000"/>
              <a:defRPr/>
            </a:pPr>
            <a:r>
              <a:rPr lang="en-US" sz="2400" b="1" dirty="0">
                <a:solidFill>
                  <a:srgbClr val="002060"/>
                </a:solidFill>
                <a:effectLst>
                  <a:outerShdw blurRad="38100" dist="38100" dir="2700000" algn="tl">
                    <a:srgbClr val="C0C0C0"/>
                  </a:outerShdw>
                </a:effectLst>
                <a:latin typeface="Arial" charset="0"/>
              </a:rPr>
              <a:t>	</a:t>
            </a:r>
            <a:r>
              <a:rPr lang="en-US" sz="2400" dirty="0">
                <a:solidFill>
                  <a:srgbClr val="002060"/>
                </a:solidFill>
                <a:effectLst>
                  <a:outerShdw blurRad="38100" dist="38100" dir="2700000" algn="tl">
                    <a:srgbClr val="C0C0C0"/>
                  </a:outerShdw>
                </a:effectLst>
                <a:latin typeface="Arial" charset="0"/>
              </a:rPr>
              <a:t>Disclosed</a:t>
            </a:r>
          </a:p>
          <a:p>
            <a:pPr marL="1204913" lvl="1" indent="-512763" algn="l">
              <a:lnSpc>
                <a:spcPct val="115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In notes to the financial statements.</a:t>
            </a:r>
          </a:p>
          <a:p>
            <a:pPr marL="1204913" lvl="1" indent="-512763" algn="l">
              <a:lnSpc>
                <a:spcPct val="115000"/>
              </a:lnSpc>
              <a:spcBef>
                <a:spcPct val="30000"/>
              </a:spcBef>
              <a:buSzPct val="80000"/>
              <a:buFontTx/>
              <a:buBlip>
                <a:blip r:embed="rId3"/>
              </a:buBlip>
              <a:defRPr/>
            </a:pPr>
            <a:r>
              <a:rPr lang="en-US" sz="2200" dirty="0">
                <a:solidFill>
                  <a:srgbClr val="002060"/>
                </a:solidFill>
                <a:effectLst>
                  <a:outerShdw blurRad="38100" dist="38100" dir="2700000" algn="tl">
                    <a:srgbClr val="C0C0C0"/>
                  </a:outerShdw>
                </a:effectLst>
                <a:latin typeface="Arial" charset="0"/>
              </a:rPr>
              <a:t>As Appropriated Retained Earnings.</a:t>
            </a:r>
          </a:p>
        </p:txBody>
      </p:sp>
      <p:sp>
        <p:nvSpPr>
          <p:cNvPr id="441355" name="Text Box 11"/>
          <p:cNvSpPr txBox="1">
            <a:spLocks noChangeArrowheads="1"/>
          </p:cNvSpPr>
          <p:nvPr/>
        </p:nvSpPr>
        <p:spPr bwMode="auto">
          <a:xfrm>
            <a:off x="1752600" y="64452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8  </a:t>
            </a:r>
            <a:r>
              <a:rPr lang="en-US" altLang="en-US" sz="1600" b="1" i="1" dirty="0">
                <a:solidFill>
                  <a:schemeClr val="bg2"/>
                </a:solidFill>
                <a:effectLst>
                  <a:outerShdw blurRad="38100" dist="38100" dir="2700000" algn="tl">
                    <a:srgbClr val="C0C0C0"/>
                  </a:outerShdw>
                </a:effectLst>
                <a:latin typeface="Arial" charset="0"/>
              </a:rPr>
              <a:t>Prepare a retained earnings statement.</a:t>
            </a:r>
            <a:endParaRPr lang="en-US" sz="1600" b="1" i="1" dirty="0">
              <a:solidFill>
                <a:schemeClr val="bg2"/>
              </a:solidFill>
              <a:effectLst>
                <a:outerShdw blurRad="38100" dist="38100" dir="2700000" algn="tl">
                  <a:srgbClr val="C0C0C0"/>
                </a:outerShdw>
              </a:effectLst>
              <a:latin typeface="Arial" charset="0"/>
            </a:endParaRPr>
          </a:p>
        </p:txBody>
      </p:sp>
      <p:sp>
        <p:nvSpPr>
          <p:cNvPr id="441356" name="Rectangle 1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41357" name="Text Box 13"/>
          <p:cNvSpPr txBox="1">
            <a:spLocks noChangeArrowheads="1"/>
          </p:cNvSpPr>
          <p:nvPr/>
        </p:nvSpPr>
        <p:spPr bwMode="auto">
          <a:xfrm>
            <a:off x="685800" y="1428750"/>
            <a:ext cx="7467600" cy="4921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sz="2500" b="1" dirty="0">
                <a:effectLst>
                  <a:outerShdw blurRad="38100" dist="38100" dir="2700000" algn="tl">
                    <a:srgbClr val="C0C0C0"/>
                  </a:outerShdw>
                </a:effectLst>
                <a:latin typeface="Arial" charset="0"/>
              </a:rPr>
              <a:t>Restrictions of Retained Earnings</a:t>
            </a:r>
          </a:p>
        </p:txBody>
      </p:sp>
    </p:spTree>
    <p:extLst>
      <p:ext uri="{BB962C8B-B14F-4D97-AF65-F5344CB8AC3E}">
        <p14:creationId xmlns:p14="http://schemas.microsoft.com/office/powerpoint/2010/main" val="2942926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990600" y="2230438"/>
            <a:ext cx="56388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Evaluate past performance.</a:t>
            </a:r>
          </a:p>
        </p:txBody>
      </p:sp>
      <p:sp>
        <p:nvSpPr>
          <p:cNvPr id="504835"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Income Statement</a:t>
            </a:r>
          </a:p>
        </p:txBody>
      </p:sp>
      <p:sp>
        <p:nvSpPr>
          <p:cNvPr id="504837" name="Text Box 5"/>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1  Understand the uses and limitations of an income statement.</a:t>
            </a:r>
          </a:p>
        </p:txBody>
      </p:sp>
      <p:sp>
        <p:nvSpPr>
          <p:cNvPr id="504841" name="Text Box 9"/>
          <p:cNvSpPr txBox="1">
            <a:spLocks noChangeArrowheads="1"/>
          </p:cNvSpPr>
          <p:nvPr/>
        </p:nvSpPr>
        <p:spPr bwMode="auto">
          <a:xfrm>
            <a:off x="990600" y="4876800"/>
            <a:ext cx="5638800" cy="93345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Help assess the risk or uncertainty of achieving future cash flows.</a:t>
            </a:r>
          </a:p>
        </p:txBody>
      </p:sp>
      <p:sp>
        <p:nvSpPr>
          <p:cNvPr id="504842" name="Text Box 10"/>
          <p:cNvSpPr txBox="1">
            <a:spLocks noChangeArrowheads="1"/>
          </p:cNvSpPr>
          <p:nvPr/>
        </p:nvSpPr>
        <p:spPr bwMode="auto">
          <a:xfrm>
            <a:off x="2819400" y="3505200"/>
            <a:ext cx="5638800" cy="512763"/>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Predicting future performance.</a:t>
            </a:r>
          </a:p>
        </p:txBody>
      </p:sp>
      <p:sp>
        <p:nvSpPr>
          <p:cNvPr id="504843" name="Text Box 11"/>
          <p:cNvSpPr txBox="1">
            <a:spLocks noChangeArrowheads="1"/>
          </p:cNvSpPr>
          <p:nvPr/>
        </p:nvSpPr>
        <p:spPr bwMode="auto">
          <a:xfrm>
            <a:off x="685800" y="1431925"/>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Usefulness</a:t>
            </a:r>
          </a:p>
        </p:txBody>
      </p:sp>
      <p:pic>
        <p:nvPicPr>
          <p:cNvPr id="8200" name="Picture 13"/>
          <p:cNvPicPr>
            <a:picLocks noChangeAspect="1" noChangeArrowheads="1"/>
          </p:cNvPicPr>
          <p:nvPr/>
        </p:nvPicPr>
        <p:blipFill>
          <a:blip r:embed="rId4"/>
          <a:srcRect/>
          <a:stretch>
            <a:fillRect/>
          </a:stretch>
        </p:blipFill>
        <p:spPr bwMode="auto">
          <a:xfrm>
            <a:off x="1066800" y="3200400"/>
            <a:ext cx="1600200" cy="1287463"/>
          </a:xfrm>
          <a:prstGeom prst="rect">
            <a:avLst/>
          </a:prstGeom>
          <a:noFill/>
          <a:ln w="12700" cap="sq" algn="ctr">
            <a:solidFill>
              <a:schemeClr val="tx1"/>
            </a:solidFill>
            <a:miter lim="800000"/>
            <a:headEnd type="none" w="sm" len="sm"/>
            <a:tailEnd type="none" w="sm" len="sm"/>
          </a:ln>
        </p:spPr>
      </p:pic>
      <p:pic>
        <p:nvPicPr>
          <p:cNvPr id="8201" name="Picture 14"/>
          <p:cNvPicPr>
            <a:picLocks noChangeAspect="1" noChangeArrowheads="1"/>
          </p:cNvPicPr>
          <p:nvPr/>
        </p:nvPicPr>
        <p:blipFill>
          <a:blip r:embed="rId5"/>
          <a:srcRect/>
          <a:stretch>
            <a:fillRect/>
          </a:stretch>
        </p:blipFill>
        <p:spPr bwMode="auto">
          <a:xfrm>
            <a:off x="6019800" y="1905000"/>
            <a:ext cx="1600200" cy="1304925"/>
          </a:xfrm>
          <a:prstGeom prst="rect">
            <a:avLst/>
          </a:prstGeom>
          <a:noFill/>
          <a:ln w="12700" cap="sq" algn="ctr">
            <a:solidFill>
              <a:schemeClr val="tx1"/>
            </a:solidFill>
            <a:miter lim="800000"/>
            <a:headEnd type="none" w="sm" len="sm"/>
            <a:tailEnd type="none" w="sm" len="sm"/>
          </a:ln>
        </p:spPr>
      </p:pic>
      <p:pic>
        <p:nvPicPr>
          <p:cNvPr id="8202" name="Picture 15"/>
          <p:cNvPicPr>
            <a:picLocks noChangeAspect="1" noChangeArrowheads="1"/>
          </p:cNvPicPr>
          <p:nvPr/>
        </p:nvPicPr>
        <p:blipFill>
          <a:blip r:embed="rId6"/>
          <a:srcRect/>
          <a:stretch>
            <a:fillRect/>
          </a:stretch>
        </p:blipFill>
        <p:spPr bwMode="auto">
          <a:xfrm>
            <a:off x="6862763" y="4724400"/>
            <a:ext cx="1595437" cy="1284288"/>
          </a:xfrm>
          <a:prstGeom prst="rect">
            <a:avLst/>
          </a:prstGeom>
          <a:noFill/>
          <a:ln w="12700" cap="sq" algn="ctr">
            <a:solidFill>
              <a:schemeClr val="tx1"/>
            </a:solidFill>
            <a:miter lim="800000"/>
            <a:headEnd type="none" w="sm" len="sm"/>
            <a:tailEnd type="none" w="sm" len="sm"/>
          </a:ln>
        </p:spPr>
      </p:pic>
    </p:spTree>
    <p:extLst>
      <p:ext uri="{BB962C8B-B14F-4D97-AF65-F5344CB8AC3E}">
        <p14:creationId xmlns:p14="http://schemas.microsoft.com/office/powerpoint/2010/main" val="3274165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457200" y="2057400"/>
            <a:ext cx="8077200" cy="3906838"/>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SzPct val="80000"/>
              <a:defRPr/>
            </a:pPr>
            <a:r>
              <a:rPr lang="en-US" b="1" dirty="0">
                <a:solidFill>
                  <a:srgbClr val="002060"/>
                </a:solidFill>
                <a:effectLst>
                  <a:outerShdw blurRad="38100" dist="38100" dir="2700000" algn="tl">
                    <a:srgbClr val="C0C0C0"/>
                  </a:outerShdw>
                </a:effectLst>
                <a:latin typeface="Arial" charset="0"/>
              </a:rPr>
              <a:t>	</a:t>
            </a:r>
            <a:r>
              <a:rPr lang="en-US" sz="2400" dirty="0">
                <a:solidFill>
                  <a:srgbClr val="002060"/>
                </a:solidFill>
                <a:effectLst>
                  <a:outerShdw blurRad="38100" dist="38100" dir="2700000" algn="tl">
                    <a:srgbClr val="C0C0C0"/>
                  </a:outerShdw>
                </a:effectLst>
                <a:latin typeface="Arial" charset="0"/>
              </a:rPr>
              <a:t>All changes in equity during a period except those resulting from investments by owners and distributions to owners. </a:t>
            </a:r>
          </a:p>
          <a:p>
            <a:pPr marL="457200" indent="-457200" algn="l">
              <a:lnSpc>
                <a:spcPct val="115000"/>
              </a:lnSpc>
              <a:spcBef>
                <a:spcPct val="50000"/>
              </a:spcBef>
              <a:buSzPct val="80000"/>
              <a:defRPr/>
            </a:pPr>
            <a:r>
              <a:rPr lang="en-US" sz="2400" dirty="0">
                <a:solidFill>
                  <a:srgbClr val="002060"/>
                </a:solidFill>
                <a:effectLst>
                  <a:outerShdw blurRad="38100" dist="38100" dir="2700000" algn="tl">
                    <a:srgbClr val="C0C0C0"/>
                  </a:outerShdw>
                </a:effectLst>
                <a:latin typeface="Arial" charset="0"/>
              </a:rPr>
              <a:t>	</a:t>
            </a:r>
            <a:r>
              <a:rPr lang="en-US" sz="2400" b="1" dirty="0">
                <a:solidFill>
                  <a:srgbClr val="002060"/>
                </a:solidFill>
                <a:effectLst>
                  <a:outerShdw blurRad="38100" dist="38100" dir="2700000" algn="tl">
                    <a:srgbClr val="C0C0C0"/>
                  </a:outerShdw>
                </a:effectLst>
                <a:latin typeface="Arial" charset="0"/>
              </a:rPr>
              <a:t>Includes</a:t>
            </a:r>
            <a:r>
              <a:rPr lang="en-US" sz="2400" dirty="0">
                <a:solidFill>
                  <a:srgbClr val="002060"/>
                </a:solidFill>
                <a:effectLst>
                  <a:outerShdw blurRad="38100" dist="38100" dir="2700000" algn="tl">
                    <a:srgbClr val="C0C0C0"/>
                  </a:outerShdw>
                </a:effectLst>
                <a:latin typeface="Arial" charset="0"/>
              </a:rPr>
              <a:t>: </a:t>
            </a:r>
          </a:p>
          <a:p>
            <a:pPr marL="1204913" lvl="1" indent="-512763" algn="l">
              <a:lnSpc>
                <a:spcPct val="115000"/>
              </a:lnSpc>
              <a:spcBef>
                <a:spcPct val="50000"/>
              </a:spcBef>
              <a:buClr>
                <a:srgbClr val="800000"/>
              </a:buClr>
              <a:buFont typeface="Wingdings" pitchFamily="2" charset="2"/>
              <a:buChar char="ü"/>
              <a:defRPr/>
            </a:pPr>
            <a:r>
              <a:rPr lang="en-US" sz="2200" dirty="0">
                <a:solidFill>
                  <a:srgbClr val="002060"/>
                </a:solidFill>
                <a:effectLst>
                  <a:outerShdw blurRad="38100" dist="38100" dir="2700000" algn="tl">
                    <a:srgbClr val="C0C0C0"/>
                  </a:outerShdw>
                </a:effectLst>
                <a:latin typeface="Arial" charset="0"/>
              </a:rPr>
              <a:t>all revenues and gains,  expenses and losses reported in net income, and </a:t>
            </a:r>
          </a:p>
          <a:p>
            <a:pPr marL="1204913" lvl="1" indent="-512763" algn="l">
              <a:lnSpc>
                <a:spcPct val="115000"/>
              </a:lnSpc>
              <a:spcBef>
                <a:spcPct val="50000"/>
              </a:spcBef>
              <a:buClr>
                <a:srgbClr val="800000"/>
              </a:buClr>
              <a:buFont typeface="Wingdings" pitchFamily="2" charset="2"/>
              <a:buChar char="ü"/>
              <a:defRPr/>
            </a:pPr>
            <a:r>
              <a:rPr lang="en-US" sz="2200" dirty="0">
                <a:solidFill>
                  <a:srgbClr val="002060"/>
                </a:solidFill>
                <a:effectLst>
                  <a:outerShdw blurRad="38100" dist="38100" dir="2700000" algn="tl">
                    <a:srgbClr val="C0C0C0"/>
                  </a:outerShdw>
                </a:effectLst>
                <a:latin typeface="Arial" charset="0"/>
              </a:rPr>
              <a:t>all gains and losses that bypass net income but affect equity.</a:t>
            </a:r>
          </a:p>
        </p:txBody>
      </p:sp>
      <p:sp>
        <p:nvSpPr>
          <p:cNvPr id="494602" name="Rectangle 10"/>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94603" name="Text Box 11"/>
          <p:cNvSpPr txBox="1">
            <a:spLocks noChangeArrowheads="1"/>
          </p:cNvSpPr>
          <p:nvPr/>
        </p:nvSpPr>
        <p:spPr bwMode="auto">
          <a:xfrm>
            <a:off x="685800" y="1428750"/>
            <a:ext cx="7467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Comprehensive Income</a:t>
            </a:r>
          </a:p>
        </p:txBody>
      </p:sp>
      <p:sp>
        <p:nvSpPr>
          <p:cNvPr id="494604" name="Text Box 12"/>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490595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7" name="Rectangle 5"/>
          <p:cNvSpPr>
            <a:spLocks noChangeArrowheads="1"/>
          </p:cNvSpPr>
          <p:nvPr/>
        </p:nvSpPr>
        <p:spPr bwMode="auto">
          <a:xfrm>
            <a:off x="5334000" y="1981200"/>
            <a:ext cx="3200400" cy="762000"/>
          </a:xfrm>
          <a:prstGeom prst="rect">
            <a:avLst/>
          </a:prstGeom>
          <a:solidFill>
            <a:srgbClr val="F9EFA5"/>
          </a:solidFill>
          <a:ln w="5715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defRPr/>
            </a:pPr>
            <a:r>
              <a:rPr lang="en-US" sz="2000" b="1" dirty="0">
                <a:effectLst>
                  <a:outerShdw blurRad="38100" dist="38100" dir="2700000" algn="tl">
                    <a:srgbClr val="FFFFFF"/>
                  </a:outerShdw>
                </a:effectLst>
                <a:latin typeface="Arial" charset="0"/>
              </a:rPr>
              <a:t>Other Comprehensive Income</a:t>
            </a:r>
          </a:p>
        </p:txBody>
      </p:sp>
      <p:sp>
        <p:nvSpPr>
          <p:cNvPr id="448518" name="Rectangle 6"/>
          <p:cNvSpPr>
            <a:spLocks noChangeArrowheads="1"/>
          </p:cNvSpPr>
          <p:nvPr/>
        </p:nvSpPr>
        <p:spPr bwMode="auto">
          <a:xfrm>
            <a:off x="5334000" y="2743200"/>
            <a:ext cx="3200400" cy="2819400"/>
          </a:xfrm>
          <a:prstGeom prst="rect">
            <a:avLst/>
          </a:prstGeom>
          <a:solidFill>
            <a:srgbClr val="FFFFFF"/>
          </a:solidFill>
          <a:ln w="38100">
            <a:solidFill>
              <a:schemeClr val="tx1"/>
            </a:solidFill>
            <a:miter lim="800000"/>
            <a:headEnd/>
            <a:tailEnd/>
          </a:ln>
          <a:effectLst/>
        </p:spPr>
        <p:txBody>
          <a:bodyPr lIns="90488" tIns="109728" rIns="90488" bIns="44450"/>
          <a:lstStyle/>
          <a:p>
            <a:pPr marL="346075" indent="-290513" algn="l">
              <a:lnSpc>
                <a:spcPct val="110000"/>
              </a:lnSpc>
              <a:spcBef>
                <a:spcPct val="25000"/>
              </a:spcBef>
              <a:buClr>
                <a:srgbClr val="CC0000"/>
              </a:buClr>
              <a:buSzPct val="80000"/>
              <a:buFont typeface="Wingdings" pitchFamily="2" charset="2"/>
              <a:buBlip>
                <a:blip r:embed="rId3"/>
              </a:buBlip>
              <a:defRPr/>
            </a:pPr>
            <a:r>
              <a:rPr lang="en-US" sz="2000" dirty="0">
                <a:solidFill>
                  <a:srgbClr val="002060"/>
                </a:solidFill>
                <a:effectLst>
                  <a:outerShdw blurRad="38100" dist="38100" dir="2700000" algn="tl">
                    <a:srgbClr val="C0C0C0"/>
                  </a:outerShdw>
                </a:effectLst>
                <a:latin typeface="Arial" charset="0"/>
              </a:rPr>
              <a:t>Unrealized gains and losses on available-for-sale securities.</a:t>
            </a:r>
          </a:p>
          <a:p>
            <a:pPr marL="346075" indent="-290513" algn="l">
              <a:lnSpc>
                <a:spcPct val="110000"/>
              </a:lnSpc>
              <a:spcBef>
                <a:spcPct val="25000"/>
              </a:spcBef>
              <a:buClr>
                <a:srgbClr val="CC0000"/>
              </a:buClr>
              <a:buSzPct val="80000"/>
              <a:buFont typeface="Wingdings" pitchFamily="2" charset="2"/>
              <a:buBlip>
                <a:blip r:embed="rId3"/>
              </a:buBlip>
              <a:defRPr/>
            </a:pPr>
            <a:r>
              <a:rPr lang="en-US" sz="2000" dirty="0">
                <a:solidFill>
                  <a:srgbClr val="002060"/>
                </a:solidFill>
                <a:effectLst>
                  <a:outerShdw blurRad="38100" dist="38100" dir="2700000" algn="tl">
                    <a:srgbClr val="C0C0C0"/>
                  </a:outerShdw>
                </a:effectLst>
                <a:latin typeface="Arial" charset="0"/>
              </a:rPr>
              <a:t>Translation gains and losses on foreign currency.</a:t>
            </a:r>
          </a:p>
          <a:p>
            <a:pPr marL="346075" indent="-290513" algn="l">
              <a:lnSpc>
                <a:spcPct val="110000"/>
              </a:lnSpc>
              <a:spcBef>
                <a:spcPct val="25000"/>
              </a:spcBef>
              <a:buClr>
                <a:srgbClr val="CC0000"/>
              </a:buClr>
              <a:buSzPct val="80000"/>
              <a:buFont typeface="Wingdings" pitchFamily="2" charset="2"/>
              <a:buBlip>
                <a:blip r:embed="rId3"/>
              </a:buBlip>
              <a:defRPr/>
            </a:pPr>
            <a:r>
              <a:rPr lang="en-US" sz="2000" dirty="0">
                <a:solidFill>
                  <a:srgbClr val="002060"/>
                </a:solidFill>
                <a:effectLst>
                  <a:outerShdw blurRad="38100" dist="38100" dir="2700000" algn="tl">
                    <a:srgbClr val="C0C0C0"/>
                  </a:outerShdw>
                </a:effectLst>
                <a:latin typeface="Arial" charset="0"/>
              </a:rPr>
              <a:t>Plus others</a:t>
            </a:r>
          </a:p>
        </p:txBody>
      </p:sp>
      <p:sp>
        <p:nvSpPr>
          <p:cNvPr id="62468" name="Text Box 7"/>
          <p:cNvSpPr txBox="1">
            <a:spLocks noChangeArrowheads="1"/>
          </p:cNvSpPr>
          <p:nvPr/>
        </p:nvSpPr>
        <p:spPr bwMode="auto">
          <a:xfrm>
            <a:off x="4495800" y="2209800"/>
            <a:ext cx="457200" cy="641350"/>
          </a:xfrm>
          <a:prstGeom prst="rect">
            <a:avLst/>
          </a:prstGeom>
          <a:noFill/>
          <a:ln w="38100" cap="sq">
            <a:noFill/>
            <a:miter lim="800000"/>
            <a:headEnd type="none" w="sm" len="sm"/>
            <a:tailEnd type="none" w="sm" len="sm"/>
          </a:ln>
        </p:spPr>
        <p:txBody>
          <a:bodyPr>
            <a:spAutoFit/>
          </a:bodyPr>
          <a:lstStyle/>
          <a:p>
            <a:pPr>
              <a:spcBef>
                <a:spcPct val="50000"/>
              </a:spcBef>
            </a:pPr>
            <a:r>
              <a:rPr lang="en-US" sz="3600">
                <a:latin typeface="Arial" charset="0"/>
              </a:rPr>
              <a:t>+</a:t>
            </a:r>
          </a:p>
        </p:txBody>
      </p:sp>
      <p:sp>
        <p:nvSpPr>
          <p:cNvPr id="448520" name="Rectangle 8"/>
          <p:cNvSpPr>
            <a:spLocks noChangeArrowheads="1"/>
          </p:cNvSpPr>
          <p:nvPr/>
        </p:nvSpPr>
        <p:spPr bwMode="auto">
          <a:xfrm>
            <a:off x="5334000" y="5562600"/>
            <a:ext cx="3200400" cy="609600"/>
          </a:xfrm>
          <a:prstGeom prst="rect">
            <a:avLst/>
          </a:prstGeom>
          <a:solidFill>
            <a:srgbClr val="F7EA89"/>
          </a:solidFill>
          <a:ln w="38100">
            <a:solidFill>
              <a:schemeClr val="tx1"/>
            </a:solidFill>
            <a:miter lim="800000"/>
            <a:headEnd/>
            <a:tailEnd/>
          </a:ln>
          <a:effectLst/>
        </p:spPr>
        <p:txBody>
          <a:bodyPr lIns="90488" tIns="109728" rIns="90488" bIns="44450"/>
          <a:lstStyle/>
          <a:p>
            <a:pPr marL="55563">
              <a:spcBef>
                <a:spcPct val="25000"/>
              </a:spcBef>
              <a:buClr>
                <a:srgbClr val="CC0000"/>
              </a:buClr>
              <a:buSzPct val="80000"/>
              <a:buFont typeface="Wingdings" pitchFamily="2" charset="2"/>
              <a:buNone/>
              <a:defRPr/>
            </a:pPr>
            <a:r>
              <a:rPr lang="en-US" sz="2000" b="1" dirty="0">
                <a:solidFill>
                  <a:schemeClr val="bg2"/>
                </a:solidFill>
                <a:effectLst>
                  <a:outerShdw blurRad="38100" dist="38100" dir="2700000" algn="tl">
                    <a:srgbClr val="FFFFFF"/>
                  </a:outerShdw>
                </a:effectLst>
                <a:latin typeface="Arial" charset="0"/>
              </a:rPr>
              <a:t>Reported in Equity</a:t>
            </a:r>
          </a:p>
        </p:txBody>
      </p:sp>
      <p:sp>
        <p:nvSpPr>
          <p:cNvPr id="448523" name="Text Box 11"/>
          <p:cNvSpPr txBox="1">
            <a:spLocks noChangeArrowheads="1"/>
          </p:cNvSpPr>
          <p:nvPr/>
        </p:nvSpPr>
        <p:spPr bwMode="auto">
          <a:xfrm>
            <a:off x="685800" y="1295400"/>
            <a:ext cx="4343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Comprehensive Income</a:t>
            </a:r>
          </a:p>
        </p:txBody>
      </p:sp>
      <p:sp>
        <p:nvSpPr>
          <p:cNvPr id="448527" name="Rectangle 15"/>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48530" name="Text Box 18"/>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11" name="TextBox 10"/>
          <p:cNvSpPr txBox="1"/>
          <p:nvPr/>
        </p:nvSpPr>
        <p:spPr>
          <a:xfrm>
            <a:off x="895350" y="2362200"/>
            <a:ext cx="3281363" cy="523875"/>
          </a:xfrm>
          <a:prstGeom prst="rect">
            <a:avLst/>
          </a:prstGeom>
          <a:noFill/>
        </p:spPr>
        <p:txBody>
          <a:bodyPr wrap="none">
            <a:spAutoFit/>
          </a:bodyPr>
          <a:lstStyle/>
          <a:p>
            <a:pPr>
              <a:defRPr/>
            </a:pPr>
            <a:r>
              <a:rPr lang="en-US" b="1" dirty="0">
                <a:latin typeface="+mn-lt"/>
              </a:rPr>
              <a:t>Income Statement</a:t>
            </a:r>
          </a:p>
        </p:txBody>
      </p:sp>
    </p:spTree>
    <p:extLst>
      <p:ext uri="{BB962C8B-B14F-4D97-AF65-F5344CB8AC3E}">
        <p14:creationId xmlns:p14="http://schemas.microsoft.com/office/powerpoint/2010/main" val="1382510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8518"/>
                                        </p:tgtEl>
                                        <p:attrNameLst>
                                          <p:attrName>style.visibility</p:attrName>
                                        </p:attrNameLst>
                                      </p:cBhvr>
                                      <p:to>
                                        <p:strVal val="visible"/>
                                      </p:to>
                                    </p:set>
                                    <p:animEffect transition="in" filter="wipe(up)">
                                      <p:cBhvr>
                                        <p:cTn id="7" dur="500"/>
                                        <p:tgtEl>
                                          <p:spTgt spid="4485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8520"/>
                                        </p:tgtEl>
                                        <p:attrNameLst>
                                          <p:attrName>style.visibility</p:attrName>
                                        </p:attrNameLst>
                                      </p:cBhvr>
                                      <p:to>
                                        <p:strVal val="visible"/>
                                      </p:to>
                                    </p:set>
                                    <p:animEffect transition="in" filter="wipe(up)">
                                      <p:cBhvr>
                                        <p:cTn id="1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animBg="1" autoUpdateAnimBg="0"/>
      <p:bldP spid="448520"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609600" y="1547813"/>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200" b="1" dirty="0">
                <a:solidFill>
                  <a:srgbClr val="800000"/>
                </a:solidFill>
                <a:effectLst>
                  <a:outerShdw blurRad="38100" dist="38100" dir="2700000" algn="tl">
                    <a:srgbClr val="C0C0C0"/>
                  </a:outerShdw>
                </a:effectLst>
                <a:latin typeface="Arial" charset="0"/>
              </a:rPr>
              <a:t>Review Question</a:t>
            </a:r>
          </a:p>
        </p:txBody>
      </p:sp>
      <p:sp>
        <p:nvSpPr>
          <p:cNvPr id="472067" name="Text Box 3"/>
          <p:cNvSpPr txBox="1">
            <a:spLocks noChangeArrowheads="1"/>
          </p:cNvSpPr>
          <p:nvPr/>
        </p:nvSpPr>
        <p:spPr bwMode="auto">
          <a:xfrm>
            <a:off x="609600" y="2233613"/>
            <a:ext cx="8305800" cy="2871787"/>
          </a:xfrm>
          <a:prstGeom prst="rect">
            <a:avLst/>
          </a:prstGeom>
          <a:solidFill>
            <a:schemeClr val="bg1"/>
          </a:solidFill>
          <a:ln w="12700">
            <a:noFill/>
            <a:miter lim="800000"/>
            <a:headEnd type="none" w="sm" len="sm"/>
            <a:tailEnd type="none" w="sm" len="sm"/>
          </a:ln>
          <a:effectLst/>
        </p:spPr>
        <p:txBody>
          <a:bodyPr lIns="182562" tIns="46038" rIns="182562" bIns="46038"/>
          <a:lstStyle/>
          <a:p>
            <a:pPr algn="l">
              <a:spcBef>
                <a:spcPct val="35000"/>
              </a:spcBef>
              <a:buClr>
                <a:schemeClr val="tx1"/>
              </a:buClr>
              <a:buFont typeface="Wingdings" pitchFamily="2" charset="2"/>
              <a:buNone/>
              <a:tabLst>
                <a:tab pos="969963" algn="l"/>
              </a:tabLst>
              <a:defRPr/>
            </a:pPr>
            <a:r>
              <a:rPr lang="en-US" sz="2300" dirty="0">
                <a:solidFill>
                  <a:schemeClr val="bg2"/>
                </a:solidFill>
                <a:effectLst>
                  <a:outerShdw blurRad="38100" dist="38100" dir="2700000" algn="tl">
                    <a:srgbClr val="C0C0C0"/>
                  </a:outerShdw>
                </a:effectLst>
                <a:latin typeface="Arial" charset="0"/>
                <a:cs typeface="Times New Roman" pitchFamily="18" charset="0"/>
              </a:rPr>
              <a:t>Gains and losses that bypass net income but affect equity are referred to as </a:t>
            </a:r>
            <a:endParaRPr lang="en-US" sz="2300" dirty="0">
              <a:solidFill>
                <a:schemeClr val="bg2"/>
              </a:solidFill>
              <a:effectLst>
                <a:outerShdw blurRad="38100" dist="38100" dir="2700000" algn="tl">
                  <a:srgbClr val="C0C0C0"/>
                </a:outerShdw>
              </a:effectLst>
              <a:latin typeface="Arial" charset="0"/>
            </a:endParaRPr>
          </a:p>
          <a:p>
            <a:pPr algn="l">
              <a:spcBef>
                <a:spcPct val="35000"/>
              </a:spcBef>
              <a:buClr>
                <a:schemeClr val="tx1"/>
              </a:buClr>
              <a:buFont typeface="Wingdings" pitchFamily="2" charset="2"/>
              <a:buNone/>
              <a:tabLst>
                <a:tab pos="969963" algn="l"/>
              </a:tabLst>
              <a:defRPr/>
            </a:pPr>
            <a:r>
              <a:rPr lang="en-US" sz="2300" dirty="0">
                <a:solidFill>
                  <a:schemeClr val="bg2"/>
                </a:solidFill>
                <a:effectLst>
                  <a:outerShdw blurRad="38100" dist="38100" dir="2700000" algn="tl">
                    <a:srgbClr val="C0C0C0"/>
                  </a:outerShdw>
                </a:effectLst>
                <a:latin typeface="Arial" charset="0"/>
              </a:rPr>
              <a:t>     a. 	</a:t>
            </a:r>
            <a:r>
              <a:rPr lang="en-US" sz="2300" dirty="0">
                <a:solidFill>
                  <a:schemeClr val="bg2"/>
                </a:solidFill>
                <a:effectLst>
                  <a:outerShdw blurRad="38100" dist="38100" dir="2700000" algn="tl">
                    <a:srgbClr val="C0C0C0"/>
                  </a:outerShdw>
                </a:effectLst>
                <a:latin typeface="Arial" charset="0"/>
                <a:cs typeface="Times New Roman" pitchFamily="18" charset="0"/>
              </a:rPr>
              <a:t>comprehensive income.</a:t>
            </a:r>
            <a:r>
              <a:rPr lang="en-US" sz="2300" dirty="0">
                <a:solidFill>
                  <a:schemeClr val="bg2"/>
                </a:solidFill>
                <a:effectLst>
                  <a:outerShdw blurRad="38100" dist="38100" dir="2700000" algn="tl">
                    <a:srgbClr val="C0C0C0"/>
                  </a:outerShdw>
                </a:effectLst>
                <a:latin typeface="Arial" charset="0"/>
              </a:rPr>
              <a:t> </a:t>
            </a:r>
          </a:p>
          <a:p>
            <a:pPr algn="l">
              <a:spcBef>
                <a:spcPct val="35000"/>
              </a:spcBef>
              <a:buClr>
                <a:schemeClr val="tx1"/>
              </a:buClr>
              <a:buFont typeface="Wingdings" pitchFamily="2" charset="2"/>
              <a:buNone/>
              <a:tabLst>
                <a:tab pos="969963" algn="l"/>
              </a:tabLst>
              <a:defRPr/>
            </a:pPr>
            <a:r>
              <a:rPr lang="en-US" sz="2300" dirty="0">
                <a:solidFill>
                  <a:schemeClr val="bg2"/>
                </a:solidFill>
                <a:effectLst>
                  <a:outerShdw blurRad="38100" dist="38100" dir="2700000" algn="tl">
                    <a:srgbClr val="C0C0C0"/>
                  </a:outerShdw>
                </a:effectLst>
                <a:latin typeface="Arial" charset="0"/>
              </a:rPr>
              <a:t>     b. 	</a:t>
            </a:r>
            <a:r>
              <a:rPr lang="en-US" sz="2300" dirty="0">
                <a:solidFill>
                  <a:schemeClr val="bg2"/>
                </a:solidFill>
                <a:effectLst>
                  <a:outerShdw blurRad="38100" dist="38100" dir="2700000" algn="tl">
                    <a:srgbClr val="C0C0C0"/>
                  </a:outerShdw>
                </a:effectLst>
                <a:latin typeface="Arial" charset="0"/>
                <a:cs typeface="Times New Roman" pitchFamily="18" charset="0"/>
              </a:rPr>
              <a:t>other comprehensive income</a:t>
            </a:r>
            <a:r>
              <a:rPr lang="en-US" sz="2300" dirty="0">
                <a:solidFill>
                  <a:schemeClr val="bg2"/>
                </a:solidFill>
                <a:effectLst>
                  <a:outerShdw blurRad="38100" dist="38100" dir="2700000" algn="tl">
                    <a:srgbClr val="C0C0C0"/>
                  </a:outerShdw>
                </a:effectLst>
                <a:latin typeface="Arial" charset="0"/>
              </a:rPr>
              <a:t>.</a:t>
            </a:r>
          </a:p>
          <a:p>
            <a:pPr algn="l">
              <a:spcBef>
                <a:spcPct val="35000"/>
              </a:spcBef>
              <a:buClr>
                <a:schemeClr val="tx1"/>
              </a:buClr>
              <a:buFont typeface="Wingdings" pitchFamily="2" charset="2"/>
              <a:buNone/>
              <a:tabLst>
                <a:tab pos="969963" algn="l"/>
              </a:tabLst>
              <a:defRPr/>
            </a:pPr>
            <a:r>
              <a:rPr lang="en-US" sz="2300" dirty="0">
                <a:solidFill>
                  <a:schemeClr val="bg2"/>
                </a:solidFill>
                <a:effectLst>
                  <a:outerShdw blurRad="38100" dist="38100" dir="2700000" algn="tl">
                    <a:srgbClr val="C0C0C0"/>
                  </a:outerShdw>
                </a:effectLst>
                <a:latin typeface="Arial" charset="0"/>
              </a:rPr>
              <a:t>     c. 	</a:t>
            </a:r>
            <a:r>
              <a:rPr lang="en-US" sz="2300" dirty="0">
                <a:solidFill>
                  <a:schemeClr val="bg2"/>
                </a:solidFill>
                <a:effectLst>
                  <a:outerShdw blurRad="38100" dist="38100" dir="2700000" algn="tl">
                    <a:srgbClr val="C0C0C0"/>
                  </a:outerShdw>
                </a:effectLst>
                <a:latin typeface="Arial" charset="0"/>
                <a:cs typeface="Times New Roman" pitchFamily="18" charset="0"/>
              </a:rPr>
              <a:t>prior period income</a:t>
            </a:r>
            <a:r>
              <a:rPr lang="en-US" sz="2300" dirty="0">
                <a:solidFill>
                  <a:schemeClr val="bg2"/>
                </a:solidFill>
                <a:effectLst>
                  <a:outerShdw blurRad="38100" dist="38100" dir="2700000" algn="tl">
                    <a:srgbClr val="C0C0C0"/>
                  </a:outerShdw>
                </a:effectLst>
                <a:latin typeface="Arial" charset="0"/>
              </a:rPr>
              <a:t>.</a:t>
            </a:r>
          </a:p>
          <a:p>
            <a:pPr algn="l">
              <a:spcBef>
                <a:spcPct val="35000"/>
              </a:spcBef>
              <a:buClr>
                <a:schemeClr val="tx1"/>
              </a:buClr>
              <a:buFont typeface="Wingdings" pitchFamily="2" charset="2"/>
              <a:buNone/>
              <a:tabLst>
                <a:tab pos="969963" algn="l"/>
              </a:tabLst>
              <a:defRPr/>
            </a:pPr>
            <a:r>
              <a:rPr lang="en-US" sz="2300" dirty="0">
                <a:solidFill>
                  <a:schemeClr val="bg2"/>
                </a:solidFill>
                <a:effectLst>
                  <a:outerShdw blurRad="38100" dist="38100" dir="2700000" algn="tl">
                    <a:srgbClr val="C0C0C0"/>
                  </a:outerShdw>
                </a:effectLst>
                <a:latin typeface="Arial" charset="0"/>
              </a:rPr>
              <a:t>     d. 	</a:t>
            </a:r>
            <a:r>
              <a:rPr lang="en-US" sz="2300" dirty="0">
                <a:solidFill>
                  <a:schemeClr val="bg2"/>
                </a:solidFill>
                <a:effectLst>
                  <a:outerShdw blurRad="38100" dist="38100" dir="2700000" algn="tl">
                    <a:srgbClr val="C0C0C0"/>
                  </a:outerShdw>
                </a:effectLst>
                <a:latin typeface="Arial" charset="0"/>
                <a:cs typeface="Times New Roman" pitchFamily="18" charset="0"/>
              </a:rPr>
              <a:t>unusual gains and losses</a:t>
            </a:r>
            <a:r>
              <a:rPr lang="en-US" sz="2300" dirty="0">
                <a:solidFill>
                  <a:schemeClr val="bg2"/>
                </a:solidFill>
                <a:effectLst>
                  <a:outerShdw blurRad="38100" dist="38100" dir="2700000" algn="tl">
                    <a:srgbClr val="C0C0C0"/>
                  </a:outerShdw>
                </a:effectLst>
                <a:latin typeface="Arial" charset="0"/>
              </a:rPr>
              <a:t>.</a:t>
            </a:r>
          </a:p>
        </p:txBody>
      </p:sp>
      <p:sp>
        <p:nvSpPr>
          <p:cNvPr id="63492" name="Oval 4"/>
          <p:cNvSpPr>
            <a:spLocks noChangeArrowheads="1"/>
          </p:cNvSpPr>
          <p:nvPr/>
        </p:nvSpPr>
        <p:spPr bwMode="auto">
          <a:xfrm>
            <a:off x="1066800" y="3529013"/>
            <a:ext cx="457200" cy="457200"/>
          </a:xfrm>
          <a:prstGeom prst="ellipse">
            <a:avLst/>
          </a:prstGeom>
          <a:noFill/>
          <a:ln w="57150" cap="sq">
            <a:solidFill>
              <a:srgbClr val="800000"/>
            </a:solidFill>
            <a:round/>
            <a:headEnd type="none" w="sm" len="sm"/>
            <a:tailEnd type="none" w="sm" len="sm"/>
          </a:ln>
        </p:spPr>
        <p:txBody>
          <a:bodyPr wrap="none" anchor="ctr"/>
          <a:lstStyle/>
          <a:p>
            <a:endParaRPr lang="en-US"/>
          </a:p>
        </p:txBody>
      </p:sp>
      <p:sp>
        <p:nvSpPr>
          <p:cNvPr id="472078" name="Text Box 14"/>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472079" name="Text Box 15"/>
          <p:cNvSpPr txBox="1">
            <a:spLocks noChangeArrowheads="1"/>
          </p:cNvSpPr>
          <p:nvPr/>
        </p:nvSpPr>
        <p:spPr bwMode="auto">
          <a:xfrm>
            <a:off x="609600" y="2233613"/>
            <a:ext cx="8305800" cy="2871787"/>
          </a:xfrm>
          <a:prstGeom prst="rect">
            <a:avLst/>
          </a:prstGeom>
          <a:solidFill>
            <a:schemeClr val="bg1"/>
          </a:solidFill>
          <a:ln w="12700">
            <a:noFill/>
            <a:miter lim="800000"/>
            <a:headEnd type="none" w="sm" len="sm"/>
            <a:tailEnd type="none" w="sm" len="sm"/>
          </a:ln>
          <a:effectLst/>
        </p:spPr>
        <p:txBody>
          <a:bodyPr lIns="182562" tIns="46038" rIns="182562" bIns="46038"/>
          <a:lstStyle/>
          <a:p>
            <a:pPr algn="l">
              <a:spcBef>
                <a:spcPct val="35000"/>
              </a:spcBef>
              <a:buClr>
                <a:schemeClr val="tx1"/>
              </a:buClr>
              <a:buFont typeface="Wingdings" pitchFamily="2" charset="2"/>
              <a:buNone/>
              <a:tabLst>
                <a:tab pos="969963" algn="l"/>
              </a:tabLst>
              <a:defRPr/>
            </a:pPr>
            <a:r>
              <a:rPr lang="en-US" sz="2300" dirty="0">
                <a:solidFill>
                  <a:srgbClr val="002060"/>
                </a:solidFill>
                <a:effectLst>
                  <a:outerShdw blurRad="38100" dist="38100" dir="2700000" algn="tl">
                    <a:srgbClr val="C0C0C0"/>
                  </a:outerShdw>
                </a:effectLst>
                <a:latin typeface="Arial" charset="0"/>
                <a:cs typeface="Times New Roman" pitchFamily="18" charset="0"/>
              </a:rPr>
              <a:t>Gains and losses that bypass net income but affect equity are referred to as </a:t>
            </a:r>
            <a:endParaRPr lang="en-US" sz="2300" dirty="0">
              <a:solidFill>
                <a:srgbClr val="002060"/>
              </a:solidFill>
              <a:effectLst>
                <a:outerShdw blurRad="38100" dist="38100" dir="2700000" algn="tl">
                  <a:srgbClr val="C0C0C0"/>
                </a:outerShdw>
              </a:effectLst>
              <a:latin typeface="Arial" charset="0"/>
            </a:endParaRPr>
          </a:p>
          <a:p>
            <a:pPr algn="l">
              <a:spcBef>
                <a:spcPct val="35000"/>
              </a:spcBef>
              <a:buClr>
                <a:schemeClr val="tx1"/>
              </a:buClr>
              <a:buFont typeface="Wingdings" pitchFamily="2" charset="2"/>
              <a:buNone/>
              <a:tabLst>
                <a:tab pos="969963" algn="l"/>
              </a:tabLst>
              <a:defRPr/>
            </a:pPr>
            <a:r>
              <a:rPr lang="en-US" sz="2300" dirty="0">
                <a:solidFill>
                  <a:srgbClr val="002060"/>
                </a:solidFill>
                <a:effectLst>
                  <a:outerShdw blurRad="38100" dist="38100" dir="2700000" algn="tl">
                    <a:srgbClr val="C0C0C0"/>
                  </a:outerShdw>
                </a:effectLst>
                <a:latin typeface="Arial" charset="0"/>
              </a:rPr>
              <a:t>     a. 	</a:t>
            </a:r>
            <a:r>
              <a:rPr lang="en-US" sz="2300" dirty="0">
                <a:solidFill>
                  <a:srgbClr val="002060"/>
                </a:solidFill>
                <a:effectLst>
                  <a:outerShdw blurRad="38100" dist="38100" dir="2700000" algn="tl">
                    <a:srgbClr val="C0C0C0"/>
                  </a:outerShdw>
                </a:effectLst>
                <a:latin typeface="Arial" charset="0"/>
                <a:cs typeface="Times New Roman" pitchFamily="18" charset="0"/>
              </a:rPr>
              <a:t>comprehensive income.</a:t>
            </a:r>
            <a:r>
              <a:rPr lang="en-US" sz="2300" dirty="0">
                <a:solidFill>
                  <a:srgbClr val="002060"/>
                </a:solidFill>
                <a:effectLst>
                  <a:outerShdw blurRad="38100" dist="38100" dir="2700000" algn="tl">
                    <a:srgbClr val="C0C0C0"/>
                  </a:outerShdw>
                </a:effectLst>
                <a:latin typeface="Arial" charset="0"/>
              </a:rPr>
              <a:t> </a:t>
            </a:r>
          </a:p>
          <a:p>
            <a:pPr algn="l">
              <a:spcBef>
                <a:spcPct val="35000"/>
              </a:spcBef>
              <a:buClr>
                <a:schemeClr val="tx1"/>
              </a:buClr>
              <a:buFont typeface="Wingdings" pitchFamily="2" charset="2"/>
              <a:buNone/>
              <a:tabLst>
                <a:tab pos="969963" algn="l"/>
              </a:tabLst>
              <a:defRPr/>
            </a:pPr>
            <a:r>
              <a:rPr lang="en-US" sz="2300" dirty="0">
                <a:solidFill>
                  <a:srgbClr val="002060"/>
                </a:solidFill>
                <a:effectLst>
                  <a:outerShdw blurRad="38100" dist="38100" dir="2700000" algn="tl">
                    <a:srgbClr val="C0C0C0"/>
                  </a:outerShdw>
                </a:effectLst>
                <a:latin typeface="Arial" charset="0"/>
              </a:rPr>
              <a:t>     b. 	</a:t>
            </a:r>
            <a:r>
              <a:rPr lang="en-US" sz="2300" dirty="0">
                <a:solidFill>
                  <a:srgbClr val="002060"/>
                </a:solidFill>
                <a:effectLst>
                  <a:outerShdw blurRad="38100" dist="38100" dir="2700000" algn="tl">
                    <a:srgbClr val="C0C0C0"/>
                  </a:outerShdw>
                </a:effectLst>
                <a:latin typeface="Arial" charset="0"/>
                <a:cs typeface="Times New Roman" pitchFamily="18" charset="0"/>
              </a:rPr>
              <a:t>other comprehensive income</a:t>
            </a:r>
            <a:r>
              <a:rPr lang="en-US" sz="2300" dirty="0">
                <a:solidFill>
                  <a:srgbClr val="002060"/>
                </a:solidFill>
                <a:effectLst>
                  <a:outerShdw blurRad="38100" dist="38100" dir="2700000" algn="tl">
                    <a:srgbClr val="C0C0C0"/>
                  </a:outerShdw>
                </a:effectLst>
                <a:latin typeface="Arial" charset="0"/>
              </a:rPr>
              <a:t>.</a:t>
            </a:r>
          </a:p>
          <a:p>
            <a:pPr algn="l">
              <a:spcBef>
                <a:spcPct val="35000"/>
              </a:spcBef>
              <a:buClr>
                <a:schemeClr val="tx1"/>
              </a:buClr>
              <a:buFont typeface="Wingdings" pitchFamily="2" charset="2"/>
              <a:buNone/>
              <a:tabLst>
                <a:tab pos="969963" algn="l"/>
              </a:tabLst>
              <a:defRPr/>
            </a:pPr>
            <a:r>
              <a:rPr lang="en-US" sz="2300" dirty="0">
                <a:solidFill>
                  <a:srgbClr val="002060"/>
                </a:solidFill>
                <a:effectLst>
                  <a:outerShdw blurRad="38100" dist="38100" dir="2700000" algn="tl">
                    <a:srgbClr val="C0C0C0"/>
                  </a:outerShdw>
                </a:effectLst>
                <a:latin typeface="Arial" charset="0"/>
              </a:rPr>
              <a:t>     c. 	</a:t>
            </a:r>
            <a:r>
              <a:rPr lang="en-US" sz="2300" dirty="0">
                <a:solidFill>
                  <a:srgbClr val="002060"/>
                </a:solidFill>
                <a:effectLst>
                  <a:outerShdw blurRad="38100" dist="38100" dir="2700000" algn="tl">
                    <a:srgbClr val="C0C0C0"/>
                  </a:outerShdw>
                </a:effectLst>
                <a:latin typeface="Arial" charset="0"/>
                <a:cs typeface="Times New Roman" pitchFamily="18" charset="0"/>
              </a:rPr>
              <a:t>prior period income</a:t>
            </a:r>
            <a:r>
              <a:rPr lang="en-US" sz="2300" dirty="0">
                <a:solidFill>
                  <a:srgbClr val="002060"/>
                </a:solidFill>
                <a:effectLst>
                  <a:outerShdw blurRad="38100" dist="38100" dir="2700000" algn="tl">
                    <a:srgbClr val="C0C0C0"/>
                  </a:outerShdw>
                </a:effectLst>
                <a:latin typeface="Arial" charset="0"/>
              </a:rPr>
              <a:t>.</a:t>
            </a:r>
          </a:p>
          <a:p>
            <a:pPr algn="l">
              <a:spcBef>
                <a:spcPct val="35000"/>
              </a:spcBef>
              <a:buClr>
                <a:schemeClr val="tx1"/>
              </a:buClr>
              <a:buFont typeface="Wingdings" pitchFamily="2" charset="2"/>
              <a:buNone/>
              <a:tabLst>
                <a:tab pos="969963" algn="l"/>
              </a:tabLst>
              <a:defRPr/>
            </a:pPr>
            <a:r>
              <a:rPr lang="en-US" sz="2300" dirty="0">
                <a:solidFill>
                  <a:srgbClr val="002060"/>
                </a:solidFill>
                <a:effectLst>
                  <a:outerShdw blurRad="38100" dist="38100" dir="2700000" algn="tl">
                    <a:srgbClr val="C0C0C0"/>
                  </a:outerShdw>
                </a:effectLst>
                <a:latin typeface="Arial" charset="0"/>
              </a:rPr>
              <a:t>     d. 	</a:t>
            </a:r>
            <a:r>
              <a:rPr lang="en-US" sz="2300" dirty="0">
                <a:solidFill>
                  <a:srgbClr val="002060"/>
                </a:solidFill>
                <a:effectLst>
                  <a:outerShdw blurRad="38100" dist="38100" dir="2700000" algn="tl">
                    <a:srgbClr val="C0C0C0"/>
                  </a:outerShdw>
                </a:effectLst>
                <a:latin typeface="Arial" charset="0"/>
                <a:cs typeface="Times New Roman" pitchFamily="18" charset="0"/>
              </a:rPr>
              <a:t>unusual gains and losses</a:t>
            </a:r>
            <a:r>
              <a:rPr lang="en-US" sz="2300" dirty="0">
                <a:solidFill>
                  <a:srgbClr val="002060"/>
                </a:solidFill>
                <a:effectLst>
                  <a:outerShdw blurRad="38100" dist="38100" dir="2700000" algn="tl">
                    <a:srgbClr val="C0C0C0"/>
                  </a:outerShdw>
                </a:effectLst>
                <a:latin typeface="Arial" charset="0"/>
              </a:rPr>
              <a:t>.</a:t>
            </a:r>
          </a:p>
        </p:txBody>
      </p:sp>
      <p:sp>
        <p:nvSpPr>
          <p:cNvPr id="472081" name="Rectangle 1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Tree>
    <p:extLst>
      <p:ext uri="{BB962C8B-B14F-4D97-AF65-F5344CB8AC3E}">
        <p14:creationId xmlns:p14="http://schemas.microsoft.com/office/powerpoint/2010/main" val="502073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72079"/>
                                        </p:tgtEl>
                                      </p:cBhvr>
                                    </p:animEffect>
                                    <p:set>
                                      <p:cBhvr>
                                        <p:cTn id="7" dur="1" fill="hold">
                                          <p:stCondLst>
                                            <p:cond delay="499"/>
                                          </p:stCondLst>
                                        </p:cTn>
                                        <p:tgtEl>
                                          <p:spTgt spid="4720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a:xfrm>
            <a:off x="762000" y="1463675"/>
            <a:ext cx="7696200" cy="4022725"/>
          </a:xfrm>
        </p:spPr>
        <p:txBody>
          <a:bodyPr lIns="90488" tIns="44450" rIns="90488" bIns="44450"/>
          <a:lstStyle/>
          <a:p>
            <a:pPr marL="0" indent="0">
              <a:lnSpc>
                <a:spcPct val="115000"/>
              </a:lnSpc>
              <a:spcBef>
                <a:spcPct val="50000"/>
              </a:spcBef>
              <a:buFont typeface="Wingdings" pitchFamily="2" charset="2"/>
              <a:buNone/>
              <a:defRPr/>
            </a:pPr>
            <a:r>
              <a:rPr lang="en-US" sz="2700" b="0" dirty="0" smtClean="0"/>
              <a:t>Two approaches to reporting Comprehensive Income:</a:t>
            </a:r>
          </a:p>
          <a:p>
            <a:pPr marL="914400" lvl="1" indent="-457200">
              <a:lnSpc>
                <a:spcPct val="115000"/>
              </a:lnSpc>
              <a:spcBef>
                <a:spcPct val="50000"/>
              </a:spcBef>
              <a:buClr>
                <a:srgbClr val="000066"/>
              </a:buClr>
              <a:buSzTx/>
              <a:buFontTx/>
              <a:buAutoNum type="arabicPeriod"/>
              <a:defRPr/>
            </a:pPr>
            <a:r>
              <a:rPr lang="en-US" b="0" dirty="0" smtClean="0"/>
              <a:t>A second income statement.</a:t>
            </a:r>
          </a:p>
          <a:p>
            <a:pPr marL="914400" lvl="1" indent="-457200">
              <a:lnSpc>
                <a:spcPct val="115000"/>
              </a:lnSpc>
              <a:spcBef>
                <a:spcPct val="50000"/>
              </a:spcBef>
              <a:buClr>
                <a:srgbClr val="000066"/>
              </a:buClr>
              <a:buSzTx/>
              <a:buFontTx/>
              <a:buAutoNum type="arabicPeriod"/>
              <a:defRPr/>
            </a:pPr>
            <a:r>
              <a:rPr lang="en-US" b="0" dirty="0" smtClean="0"/>
              <a:t>A combined statement of comprehensive income.</a:t>
            </a:r>
          </a:p>
        </p:txBody>
      </p:sp>
      <p:sp>
        <p:nvSpPr>
          <p:cNvPr id="451588" name="Text Box 4"/>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451591" name="Rectangle 7"/>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Tree>
    <p:extLst>
      <p:ext uri="{BB962C8B-B14F-4D97-AF65-F5344CB8AC3E}">
        <p14:creationId xmlns:p14="http://schemas.microsoft.com/office/powerpoint/2010/main" val="3730002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5" name="Rectangle 9"/>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44430" name="Rectangle 14"/>
          <p:cNvSpPr>
            <a:spLocks noChangeArrowheads="1"/>
          </p:cNvSpPr>
          <p:nvPr/>
        </p:nvSpPr>
        <p:spPr bwMode="auto">
          <a:xfrm>
            <a:off x="6629400" y="1249363"/>
            <a:ext cx="2209800" cy="274637"/>
          </a:xfrm>
          <a:prstGeom prst="rect">
            <a:avLst/>
          </a:prstGeom>
          <a:noFill/>
          <a:ln w="12700" cap="sq" algn="ctr">
            <a:noFill/>
            <a:miter lim="800000"/>
            <a:headEnd type="none" w="sm" len="sm"/>
            <a:tailEnd type="none" w="sm" len="sm"/>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4-21</a:t>
            </a:r>
          </a:p>
        </p:txBody>
      </p:sp>
      <p:sp>
        <p:nvSpPr>
          <p:cNvPr id="444431" name="Text Box 15"/>
          <p:cNvSpPr txBox="1">
            <a:spLocks noChangeArrowheads="1"/>
          </p:cNvSpPr>
          <p:nvPr/>
        </p:nvSpPr>
        <p:spPr bwMode="auto">
          <a:xfrm>
            <a:off x="304800" y="1295400"/>
            <a:ext cx="2743200" cy="2692400"/>
          </a:xfrm>
          <a:prstGeom prst="rect">
            <a:avLst/>
          </a:prstGeom>
          <a:noFill/>
          <a:ln w="28575">
            <a:noFill/>
            <a:miter lim="800000"/>
            <a:headEnd/>
            <a:tailEnd/>
          </a:ln>
          <a:effectLst/>
        </p:spPr>
        <p:txBody>
          <a:bodyPr>
            <a:spAutoFit/>
          </a:bodyPr>
          <a:lstStyle/>
          <a:p>
            <a:pPr algn="l">
              <a:spcBef>
                <a:spcPct val="50000"/>
              </a:spcBef>
              <a:defRPr/>
            </a:pPr>
            <a:r>
              <a:rPr lang="en-US" sz="2600" b="1" dirty="0">
                <a:solidFill>
                  <a:srgbClr val="006600"/>
                </a:solidFill>
                <a:effectLst>
                  <a:outerShdw blurRad="38100" dist="38100" dir="2700000" algn="tl">
                    <a:srgbClr val="C0C0C0"/>
                  </a:outerShdw>
                </a:effectLst>
                <a:latin typeface="Arial" charset="0"/>
              </a:rPr>
              <a:t>Comprehensive Income</a:t>
            </a:r>
          </a:p>
          <a:p>
            <a:pPr algn="l">
              <a:spcBef>
                <a:spcPct val="50000"/>
              </a:spcBef>
              <a:defRPr/>
            </a:pPr>
            <a:r>
              <a:rPr lang="en-US" sz="2600" dirty="0">
                <a:effectLst>
                  <a:outerShdw blurRad="38100" dist="38100" dir="2700000" algn="tl">
                    <a:srgbClr val="C0C0C0"/>
                  </a:outerShdw>
                </a:effectLst>
                <a:latin typeface="Arial" charset="0"/>
              </a:rPr>
              <a:t>Two-statement format: Comprehensive     Income </a:t>
            </a:r>
          </a:p>
        </p:txBody>
      </p:sp>
      <p:pic>
        <p:nvPicPr>
          <p:cNvPr id="65541" name="Picture 16"/>
          <p:cNvPicPr>
            <a:picLocks noChangeAspect="1" noChangeArrowheads="1"/>
          </p:cNvPicPr>
          <p:nvPr/>
        </p:nvPicPr>
        <p:blipFill>
          <a:blip r:embed="rId3"/>
          <a:srcRect/>
          <a:stretch>
            <a:fillRect/>
          </a:stretch>
        </p:blipFill>
        <p:spPr bwMode="auto">
          <a:xfrm>
            <a:off x="3200400" y="1524000"/>
            <a:ext cx="5581650" cy="4765675"/>
          </a:xfrm>
          <a:prstGeom prst="rect">
            <a:avLst/>
          </a:prstGeom>
          <a:noFill/>
          <a:ln w="12700" cap="sq">
            <a:noFill/>
            <a:miter lim="800000"/>
            <a:headEnd type="none" w="sm" len="sm"/>
            <a:tailEnd type="none" w="sm" len="sm"/>
          </a:ln>
        </p:spPr>
      </p:pic>
      <p:sp>
        <p:nvSpPr>
          <p:cNvPr id="444433" name="Text Box 17"/>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300523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6" name="Rectangle 6"/>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45450" name="Text Box 10"/>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pic>
        <p:nvPicPr>
          <p:cNvPr id="66564" name="Picture 11"/>
          <p:cNvPicPr>
            <a:picLocks noChangeAspect="1" noChangeArrowheads="1"/>
          </p:cNvPicPr>
          <p:nvPr/>
        </p:nvPicPr>
        <p:blipFill>
          <a:blip r:embed="rId3"/>
          <a:srcRect/>
          <a:stretch>
            <a:fillRect/>
          </a:stretch>
        </p:blipFill>
        <p:spPr bwMode="auto">
          <a:xfrm>
            <a:off x="3200400" y="1524000"/>
            <a:ext cx="5614988" cy="3640138"/>
          </a:xfrm>
          <a:prstGeom prst="rect">
            <a:avLst/>
          </a:prstGeom>
          <a:noFill/>
          <a:ln w="12700" cap="sq">
            <a:noFill/>
            <a:miter lim="800000"/>
            <a:headEnd type="none" w="sm" len="sm"/>
            <a:tailEnd type="none" w="sm" len="sm"/>
          </a:ln>
        </p:spPr>
      </p:pic>
      <p:sp>
        <p:nvSpPr>
          <p:cNvPr id="445453" name="Rectangle 13"/>
          <p:cNvSpPr>
            <a:spLocks noChangeArrowheads="1"/>
          </p:cNvSpPr>
          <p:nvPr/>
        </p:nvSpPr>
        <p:spPr bwMode="auto">
          <a:xfrm>
            <a:off x="6629400" y="1249363"/>
            <a:ext cx="2209800" cy="274637"/>
          </a:xfrm>
          <a:prstGeom prst="rect">
            <a:avLst/>
          </a:prstGeom>
          <a:noFill/>
          <a:ln w="12700" cap="sq" algn="ctr">
            <a:noFill/>
            <a:miter lim="800000"/>
            <a:headEnd type="none" w="sm" len="sm"/>
            <a:tailEnd type="none" w="sm" len="sm"/>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4-22</a:t>
            </a:r>
          </a:p>
        </p:txBody>
      </p:sp>
      <p:sp>
        <p:nvSpPr>
          <p:cNvPr id="445454" name="Text Box 14"/>
          <p:cNvSpPr txBox="1">
            <a:spLocks noChangeArrowheads="1"/>
          </p:cNvSpPr>
          <p:nvPr/>
        </p:nvSpPr>
        <p:spPr bwMode="auto">
          <a:xfrm>
            <a:off x="304800" y="1295400"/>
            <a:ext cx="2743200" cy="3092450"/>
          </a:xfrm>
          <a:prstGeom prst="rect">
            <a:avLst/>
          </a:prstGeom>
          <a:noFill/>
          <a:ln w="28575">
            <a:noFill/>
            <a:miter lim="800000"/>
            <a:headEnd/>
            <a:tailEnd/>
          </a:ln>
          <a:effectLst/>
        </p:spPr>
        <p:txBody>
          <a:bodyPr>
            <a:spAutoFit/>
          </a:bodyPr>
          <a:lstStyle/>
          <a:p>
            <a:pPr algn="l">
              <a:spcBef>
                <a:spcPct val="50000"/>
              </a:spcBef>
              <a:defRPr/>
            </a:pPr>
            <a:r>
              <a:rPr lang="en-US" sz="2600" b="1" dirty="0">
                <a:solidFill>
                  <a:srgbClr val="006600"/>
                </a:solidFill>
                <a:effectLst>
                  <a:outerShdw blurRad="38100" dist="38100" dir="2700000" algn="tl">
                    <a:srgbClr val="C0C0C0"/>
                  </a:outerShdw>
                </a:effectLst>
                <a:latin typeface="Arial" charset="0"/>
              </a:rPr>
              <a:t>Comprehensive Income</a:t>
            </a:r>
          </a:p>
          <a:p>
            <a:pPr algn="l">
              <a:spcBef>
                <a:spcPct val="50000"/>
              </a:spcBef>
              <a:defRPr/>
            </a:pPr>
            <a:r>
              <a:rPr lang="en-US" sz="2600" dirty="0">
                <a:effectLst>
                  <a:outerShdw blurRad="38100" dist="38100" dir="2700000" algn="tl">
                    <a:srgbClr val="C0C0C0"/>
                  </a:outerShdw>
                </a:effectLst>
                <a:latin typeface="Arial" charset="0"/>
              </a:rPr>
              <a:t>Combined statement format: Comprehensive Income</a:t>
            </a:r>
          </a:p>
        </p:txBody>
      </p:sp>
    </p:spTree>
    <p:extLst>
      <p:ext uri="{BB962C8B-B14F-4D97-AF65-F5344CB8AC3E}">
        <p14:creationId xmlns:p14="http://schemas.microsoft.com/office/powerpoint/2010/main" val="790066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43076" name="Text Box 4"/>
          <p:cNvSpPr txBox="1">
            <a:spLocks noChangeArrowheads="1"/>
          </p:cNvSpPr>
          <p:nvPr/>
        </p:nvSpPr>
        <p:spPr bwMode="auto">
          <a:xfrm>
            <a:off x="685800" y="1428750"/>
            <a:ext cx="7467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Statement of Changes in Equity</a:t>
            </a:r>
          </a:p>
        </p:txBody>
      </p:sp>
      <p:sp>
        <p:nvSpPr>
          <p:cNvPr id="643077" name="Text Box 5"/>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643078" name="Rectangle 6"/>
          <p:cNvSpPr>
            <a:spLocks noChangeArrowheads="1"/>
          </p:cNvSpPr>
          <p:nvPr/>
        </p:nvSpPr>
        <p:spPr bwMode="auto">
          <a:xfrm>
            <a:off x="685800" y="2068513"/>
            <a:ext cx="8001000" cy="4340225"/>
          </a:xfrm>
          <a:prstGeom prst="rect">
            <a:avLst/>
          </a:prstGeom>
          <a:noFill/>
          <a:ln w="12700" cap="sq">
            <a:noFill/>
            <a:miter lim="800000"/>
            <a:headEnd type="none" w="sm" len="sm"/>
            <a:tailEnd type="none" w="sm" len="sm"/>
          </a:ln>
          <a:effectLst/>
        </p:spPr>
        <p:txBody>
          <a:bodyPr>
            <a:spAutoFit/>
          </a:bodyPr>
          <a:lstStyle/>
          <a:p>
            <a:pPr algn="l">
              <a:lnSpc>
                <a:spcPct val="120000"/>
              </a:lnSpc>
              <a:spcBef>
                <a:spcPct val="40000"/>
              </a:spcBef>
              <a:defRPr/>
            </a:pPr>
            <a:r>
              <a:rPr lang="en-US" sz="2400" dirty="0">
                <a:effectLst>
                  <a:outerShdw blurRad="38100" dist="38100" dir="2700000" algn="tl">
                    <a:srgbClr val="C0C0C0"/>
                  </a:outerShdw>
                </a:effectLst>
                <a:latin typeface="Arial" charset="0"/>
              </a:rPr>
              <a:t>Required,</a:t>
            </a:r>
            <a:r>
              <a:rPr lang="en-US" sz="2400" b="1" dirty="0">
                <a:solidFill>
                  <a:srgbClr val="800000"/>
                </a:solidFill>
                <a:effectLst>
                  <a:outerShdw blurRad="38100" dist="38100" dir="2700000" algn="tl">
                    <a:srgbClr val="C0C0C0"/>
                  </a:outerShdw>
                </a:effectLst>
                <a:latin typeface="Arial" charset="0"/>
              </a:rPr>
              <a:t> in addition</a:t>
            </a:r>
            <a:r>
              <a:rPr lang="en-US" sz="2400" dirty="0">
                <a:effectLst>
                  <a:outerShdw blurRad="38100" dist="38100" dir="2700000" algn="tl">
                    <a:srgbClr val="C0C0C0"/>
                  </a:outerShdw>
                </a:effectLst>
                <a:latin typeface="Arial" charset="0"/>
              </a:rPr>
              <a:t> to a statement of comprehensive income. </a:t>
            </a:r>
          </a:p>
          <a:p>
            <a:pPr marL="685800" lvl="1" indent="-457200" algn="l">
              <a:lnSpc>
                <a:spcPct val="120000"/>
              </a:lnSpc>
              <a:spcBef>
                <a:spcPct val="40000"/>
              </a:spcBef>
              <a:buClr>
                <a:srgbClr val="800000"/>
              </a:buClr>
              <a:buFont typeface="Wingdings" pitchFamily="2" charset="2"/>
              <a:buChar char="Ø"/>
              <a:defRPr/>
            </a:pPr>
            <a:r>
              <a:rPr lang="en-US" sz="2400" dirty="0">
                <a:effectLst>
                  <a:outerShdw blurRad="38100" dist="38100" dir="2700000" algn="tl">
                    <a:srgbClr val="C0C0C0"/>
                  </a:outerShdw>
                </a:effectLst>
                <a:latin typeface="Arial" charset="0"/>
              </a:rPr>
              <a:t>Generally comprised of </a:t>
            </a:r>
          </a:p>
          <a:p>
            <a:pPr marL="1371600" lvl="2" indent="-457200" algn="l">
              <a:lnSpc>
                <a:spcPct val="130000"/>
              </a:lnSpc>
              <a:spcBef>
                <a:spcPct val="25000"/>
              </a:spcBef>
              <a:buClr>
                <a:srgbClr val="800000"/>
              </a:buClr>
              <a:buFont typeface="Wingdings" pitchFamily="2" charset="2"/>
              <a:buChar char="ü"/>
              <a:defRPr/>
            </a:pPr>
            <a:r>
              <a:rPr lang="en-US" sz="2400" dirty="0">
                <a:effectLst>
                  <a:outerShdw blurRad="38100" dist="38100" dir="2700000" algn="tl">
                    <a:srgbClr val="C0C0C0"/>
                  </a:outerShdw>
                </a:effectLst>
                <a:latin typeface="Arial" charset="0"/>
              </a:rPr>
              <a:t>share capital—ordinary, </a:t>
            </a:r>
          </a:p>
          <a:p>
            <a:pPr marL="1371600" lvl="2" indent="-457200" algn="l">
              <a:lnSpc>
                <a:spcPct val="130000"/>
              </a:lnSpc>
              <a:spcBef>
                <a:spcPct val="25000"/>
              </a:spcBef>
              <a:buClr>
                <a:srgbClr val="800000"/>
              </a:buClr>
              <a:buFont typeface="Wingdings" pitchFamily="2" charset="2"/>
              <a:buChar char="ü"/>
              <a:defRPr/>
            </a:pPr>
            <a:r>
              <a:rPr lang="en-US" sz="2400" dirty="0">
                <a:effectLst>
                  <a:outerShdw blurRad="38100" dist="38100" dir="2700000" algn="tl">
                    <a:srgbClr val="C0C0C0"/>
                  </a:outerShdw>
                </a:effectLst>
                <a:latin typeface="Arial" charset="0"/>
              </a:rPr>
              <a:t>share premium—ordinary, </a:t>
            </a:r>
          </a:p>
          <a:p>
            <a:pPr marL="1371600" lvl="2" indent="-457200" algn="l">
              <a:lnSpc>
                <a:spcPct val="130000"/>
              </a:lnSpc>
              <a:spcBef>
                <a:spcPct val="25000"/>
              </a:spcBef>
              <a:buClr>
                <a:srgbClr val="800000"/>
              </a:buClr>
              <a:buFont typeface="Wingdings" pitchFamily="2" charset="2"/>
              <a:buChar char="ü"/>
              <a:defRPr/>
            </a:pPr>
            <a:r>
              <a:rPr lang="en-US" sz="2400" dirty="0">
                <a:effectLst>
                  <a:outerShdw blurRad="38100" dist="38100" dir="2700000" algn="tl">
                    <a:srgbClr val="C0C0C0"/>
                  </a:outerShdw>
                </a:effectLst>
                <a:latin typeface="Arial" charset="0"/>
              </a:rPr>
              <a:t>retained earnings, and the </a:t>
            </a:r>
          </a:p>
          <a:p>
            <a:pPr marL="1371600" lvl="2" indent="-457200" algn="l">
              <a:lnSpc>
                <a:spcPct val="130000"/>
              </a:lnSpc>
              <a:spcBef>
                <a:spcPct val="25000"/>
              </a:spcBef>
              <a:buClr>
                <a:srgbClr val="800000"/>
              </a:buClr>
              <a:buFont typeface="Wingdings" pitchFamily="2" charset="2"/>
              <a:buChar char="ü"/>
              <a:defRPr/>
            </a:pPr>
            <a:r>
              <a:rPr lang="en-US" sz="2400" dirty="0">
                <a:effectLst>
                  <a:outerShdw blurRad="38100" dist="38100" dir="2700000" algn="tl">
                    <a:srgbClr val="C0C0C0"/>
                  </a:outerShdw>
                </a:effectLst>
                <a:latin typeface="Arial" charset="0"/>
              </a:rPr>
              <a:t>accumulated balances in other comprehensive items.</a:t>
            </a:r>
          </a:p>
        </p:txBody>
      </p:sp>
    </p:spTree>
    <p:extLst>
      <p:ext uri="{BB962C8B-B14F-4D97-AF65-F5344CB8AC3E}">
        <p14:creationId xmlns:p14="http://schemas.microsoft.com/office/powerpoint/2010/main" val="2462876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45123" name="Text Box 3"/>
          <p:cNvSpPr txBox="1">
            <a:spLocks noChangeArrowheads="1"/>
          </p:cNvSpPr>
          <p:nvPr/>
        </p:nvSpPr>
        <p:spPr bwMode="auto">
          <a:xfrm>
            <a:off x="685800" y="1428750"/>
            <a:ext cx="7467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Statement of Changes in Equity</a:t>
            </a:r>
          </a:p>
        </p:txBody>
      </p:sp>
      <p:sp>
        <p:nvSpPr>
          <p:cNvPr id="645124" name="Text Box 4"/>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645125" name="Rectangle 5"/>
          <p:cNvSpPr>
            <a:spLocks noChangeArrowheads="1"/>
          </p:cNvSpPr>
          <p:nvPr/>
        </p:nvSpPr>
        <p:spPr bwMode="auto">
          <a:xfrm>
            <a:off x="685800" y="2068513"/>
            <a:ext cx="8001000" cy="3606800"/>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50000"/>
              </a:spcBef>
              <a:defRPr/>
            </a:pPr>
            <a:r>
              <a:rPr lang="en-US" sz="2400" dirty="0">
                <a:effectLst>
                  <a:outerShdw blurRad="38100" dist="38100" dir="2700000" algn="tl">
                    <a:srgbClr val="C0C0C0"/>
                  </a:outerShdw>
                </a:effectLst>
                <a:latin typeface="Arial" charset="0"/>
              </a:rPr>
              <a:t>Reports the change in each equity account and in total equity for the period. </a:t>
            </a:r>
          </a:p>
          <a:p>
            <a:pPr marL="685800" lvl="1" indent="-457200" algn="l">
              <a:lnSpc>
                <a:spcPct val="125000"/>
              </a:lnSpc>
              <a:spcBef>
                <a:spcPct val="50000"/>
              </a:spcBef>
              <a:buFontTx/>
              <a:buAutoNum type="arabicPeriod"/>
              <a:defRPr/>
            </a:pPr>
            <a:r>
              <a:rPr lang="en-US" sz="2200" dirty="0">
                <a:effectLst>
                  <a:outerShdw blurRad="38100" dist="38100" dir="2700000" algn="tl">
                    <a:srgbClr val="C0C0C0"/>
                  </a:outerShdw>
                </a:effectLst>
                <a:latin typeface="Arial" charset="0"/>
              </a:rPr>
              <a:t>Comprehensive income for the period.</a:t>
            </a:r>
          </a:p>
          <a:p>
            <a:pPr marL="685800" lvl="1" indent="-457200" algn="l">
              <a:lnSpc>
                <a:spcPct val="125000"/>
              </a:lnSpc>
              <a:spcBef>
                <a:spcPct val="50000"/>
              </a:spcBef>
              <a:buFontTx/>
              <a:buAutoNum type="arabicPeriod"/>
              <a:defRPr/>
            </a:pPr>
            <a:r>
              <a:rPr lang="en-US" sz="2200" dirty="0">
                <a:effectLst>
                  <a:outerShdw blurRad="38100" dist="38100" dir="2700000" algn="tl">
                    <a:srgbClr val="C0C0C0"/>
                  </a:outerShdw>
                </a:effectLst>
                <a:latin typeface="Arial" charset="0"/>
              </a:rPr>
              <a:t>Contributions (issuances of shares) and distributions (dividends) to owners.</a:t>
            </a:r>
          </a:p>
          <a:p>
            <a:pPr marL="685800" lvl="1" indent="-457200" algn="l">
              <a:lnSpc>
                <a:spcPct val="125000"/>
              </a:lnSpc>
              <a:spcBef>
                <a:spcPct val="50000"/>
              </a:spcBef>
              <a:buFontTx/>
              <a:buAutoNum type="arabicPeriod"/>
              <a:defRPr/>
            </a:pPr>
            <a:r>
              <a:rPr lang="en-US" sz="2200" dirty="0">
                <a:effectLst>
                  <a:outerShdw blurRad="38100" dist="38100" dir="2700000" algn="tl">
                    <a:srgbClr val="C0C0C0"/>
                  </a:outerShdw>
                </a:effectLst>
                <a:latin typeface="Arial" charset="0"/>
              </a:rPr>
              <a:t>Reconciliation of the carrying amount of each component of equity from the beginning to the end of the period.</a:t>
            </a:r>
          </a:p>
        </p:txBody>
      </p:sp>
    </p:spTree>
    <p:extLst>
      <p:ext uri="{BB962C8B-B14F-4D97-AF65-F5344CB8AC3E}">
        <p14:creationId xmlns:p14="http://schemas.microsoft.com/office/powerpoint/2010/main" val="3364719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452618" name="Text Box 10"/>
          <p:cNvSpPr txBox="1">
            <a:spLocks noChangeArrowheads="1"/>
          </p:cNvSpPr>
          <p:nvPr/>
        </p:nvSpPr>
        <p:spPr bwMode="auto">
          <a:xfrm>
            <a:off x="6934200" y="2011363"/>
            <a:ext cx="1981200" cy="274637"/>
          </a:xfrm>
          <a:prstGeom prst="rect">
            <a:avLst/>
          </a:prstGeom>
          <a:noFill/>
          <a:ln w="12700" cap="sq" algn="ctr">
            <a:noFill/>
            <a:miter lim="800000"/>
            <a:headEnd/>
            <a:tailEnd/>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4-23</a:t>
            </a:r>
          </a:p>
        </p:txBody>
      </p:sp>
      <p:sp>
        <p:nvSpPr>
          <p:cNvPr id="452620" name="Text Box 12"/>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pic>
        <p:nvPicPr>
          <p:cNvPr id="69637" name="Picture 13"/>
          <p:cNvPicPr>
            <a:picLocks noChangeAspect="1" noChangeArrowheads="1"/>
          </p:cNvPicPr>
          <p:nvPr/>
        </p:nvPicPr>
        <p:blipFill>
          <a:blip r:embed="rId3"/>
          <a:srcRect/>
          <a:stretch>
            <a:fillRect/>
          </a:stretch>
        </p:blipFill>
        <p:spPr bwMode="auto">
          <a:xfrm>
            <a:off x="457200" y="2286000"/>
            <a:ext cx="8382000" cy="2735263"/>
          </a:xfrm>
          <a:prstGeom prst="rect">
            <a:avLst/>
          </a:prstGeom>
          <a:noFill/>
          <a:ln w="12700" cap="sq">
            <a:noFill/>
            <a:miter lim="800000"/>
            <a:headEnd type="none" w="sm" len="sm"/>
            <a:tailEnd type="none" w="sm" len="sm"/>
          </a:ln>
        </p:spPr>
      </p:pic>
      <p:sp>
        <p:nvSpPr>
          <p:cNvPr id="452622" name="Text Box 14"/>
          <p:cNvSpPr txBox="1">
            <a:spLocks noChangeArrowheads="1"/>
          </p:cNvSpPr>
          <p:nvPr/>
        </p:nvSpPr>
        <p:spPr bwMode="auto">
          <a:xfrm>
            <a:off x="685800" y="1428750"/>
            <a:ext cx="6248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Statement of Changes in Equity</a:t>
            </a:r>
          </a:p>
        </p:txBody>
      </p:sp>
    </p:spTree>
    <p:extLst>
      <p:ext uri="{BB962C8B-B14F-4D97-AF65-F5344CB8AC3E}">
        <p14:creationId xmlns:p14="http://schemas.microsoft.com/office/powerpoint/2010/main" val="1175996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Other Reporting Issues</a:t>
            </a:r>
          </a:p>
        </p:txBody>
      </p:sp>
      <p:sp>
        <p:nvSpPr>
          <p:cNvPr id="647171" name="Text Box 3"/>
          <p:cNvSpPr txBox="1">
            <a:spLocks noChangeArrowheads="1"/>
          </p:cNvSpPr>
          <p:nvPr/>
        </p:nvSpPr>
        <p:spPr bwMode="auto">
          <a:xfrm>
            <a:off x="6781800" y="3306763"/>
            <a:ext cx="1981200" cy="274637"/>
          </a:xfrm>
          <a:prstGeom prst="rect">
            <a:avLst/>
          </a:prstGeom>
          <a:noFill/>
          <a:ln w="12700" cap="sq" algn="ctr">
            <a:noFill/>
            <a:miter lim="800000"/>
            <a:headEnd/>
            <a:tailEnd/>
          </a:ln>
          <a:effectLst/>
        </p:spPr>
        <p:txBody>
          <a:bodyPr>
            <a:spAutoFit/>
          </a:bodyPr>
          <a:lstStyle/>
          <a:p>
            <a:pPr algn="r">
              <a:defRPr/>
            </a:pPr>
            <a:r>
              <a:rPr lang="en-US" sz="1200" b="1" dirty="0">
                <a:solidFill>
                  <a:srgbClr val="800000"/>
                </a:solidFill>
                <a:effectLst>
                  <a:outerShdw blurRad="38100" dist="38100" dir="2700000" algn="tl">
                    <a:srgbClr val="C0C0C0"/>
                  </a:outerShdw>
                </a:effectLst>
                <a:latin typeface="Arial" charset="0"/>
              </a:rPr>
              <a:t>Illustration 4-24</a:t>
            </a:r>
          </a:p>
        </p:txBody>
      </p:sp>
      <p:sp>
        <p:nvSpPr>
          <p:cNvPr id="647172" name="Text Box 4"/>
          <p:cNvSpPr txBox="1">
            <a:spLocks noChangeArrowheads="1"/>
          </p:cNvSpPr>
          <p:nvPr/>
        </p:nvSpPr>
        <p:spPr bwMode="auto">
          <a:xfrm>
            <a:off x="1752600" y="6445250"/>
            <a:ext cx="7315200" cy="336550"/>
          </a:xfrm>
          <a:prstGeom prst="rect">
            <a:avLst/>
          </a:prstGeom>
          <a:no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9  </a:t>
            </a:r>
            <a:r>
              <a:rPr lang="en-US" altLang="en-US" sz="1600" b="1" i="1" dirty="0">
                <a:solidFill>
                  <a:schemeClr val="bg2"/>
                </a:solidFill>
                <a:effectLst>
                  <a:outerShdw blurRad="38100" dist="38100" dir="2700000" algn="tl">
                    <a:srgbClr val="C0C0C0"/>
                  </a:outerShdw>
                </a:effectLst>
                <a:latin typeface="Arial" charset="0"/>
              </a:rPr>
              <a:t>Explain how to report other comprehensive income.</a:t>
            </a:r>
            <a:endParaRPr lang="en-US" sz="1600" b="1" i="1" dirty="0">
              <a:solidFill>
                <a:schemeClr val="bg2"/>
              </a:solidFill>
              <a:effectLst>
                <a:outerShdw blurRad="38100" dist="38100" dir="2700000" algn="tl">
                  <a:srgbClr val="C0C0C0"/>
                </a:outerShdw>
              </a:effectLst>
              <a:latin typeface="Arial" charset="0"/>
            </a:endParaRPr>
          </a:p>
        </p:txBody>
      </p:sp>
      <p:sp>
        <p:nvSpPr>
          <p:cNvPr id="647174" name="Text Box 6"/>
          <p:cNvSpPr txBox="1">
            <a:spLocks noChangeArrowheads="1"/>
          </p:cNvSpPr>
          <p:nvPr/>
        </p:nvSpPr>
        <p:spPr bwMode="auto">
          <a:xfrm>
            <a:off x="533400" y="1371600"/>
            <a:ext cx="6248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Statement of Changes in Equity</a:t>
            </a:r>
          </a:p>
        </p:txBody>
      </p:sp>
      <p:sp>
        <p:nvSpPr>
          <p:cNvPr id="647176" name="Rectangle 8"/>
          <p:cNvSpPr>
            <a:spLocks noChangeArrowheads="1"/>
          </p:cNvSpPr>
          <p:nvPr/>
        </p:nvSpPr>
        <p:spPr bwMode="auto">
          <a:xfrm>
            <a:off x="533400" y="2057400"/>
            <a:ext cx="8305800" cy="1144588"/>
          </a:xfrm>
          <a:prstGeom prst="rect">
            <a:avLst/>
          </a:prstGeom>
          <a:noFill/>
          <a:ln w="12700" cap="sq">
            <a:noFill/>
            <a:miter lim="800000"/>
            <a:headEnd type="none" w="sm" len="sm"/>
            <a:tailEnd type="none" w="sm" len="sm"/>
          </a:ln>
          <a:effectLst/>
        </p:spPr>
        <p:txBody>
          <a:bodyPr>
            <a:spAutoFit/>
          </a:bodyPr>
          <a:lstStyle/>
          <a:p>
            <a:pPr algn="l">
              <a:lnSpc>
                <a:spcPct val="115000"/>
              </a:lnSpc>
              <a:defRPr/>
            </a:pPr>
            <a:r>
              <a:rPr lang="en-US" sz="2000" dirty="0">
                <a:effectLst>
                  <a:outerShdw blurRad="38100" dist="38100" dir="2700000" algn="tl">
                    <a:srgbClr val="C0C0C0"/>
                  </a:outerShdw>
                </a:effectLst>
                <a:latin typeface="Arial" charset="0"/>
              </a:rPr>
              <a:t>Regardless of the display format used, V. Gill reports the </a:t>
            </a:r>
            <a:r>
              <a:rPr lang="en-US" sz="2000" b="1" dirty="0">
                <a:effectLst>
                  <a:outerShdw blurRad="38100" dist="38100" dir="2700000" algn="tl">
                    <a:srgbClr val="C0C0C0"/>
                  </a:outerShdw>
                </a:effectLst>
                <a:latin typeface="Arial" charset="0"/>
              </a:rPr>
              <a:t>accumulated other comprehensive income </a:t>
            </a:r>
            <a:r>
              <a:rPr lang="en-US" sz="2000" dirty="0">
                <a:effectLst>
                  <a:outerShdw blurRad="38100" dist="38100" dir="2700000" algn="tl">
                    <a:srgbClr val="C0C0C0"/>
                  </a:outerShdw>
                </a:effectLst>
                <a:latin typeface="Arial" charset="0"/>
              </a:rPr>
              <a:t>of $90,000 in the equity section of the statement of financial position as follows.</a:t>
            </a:r>
          </a:p>
        </p:txBody>
      </p:sp>
      <p:pic>
        <p:nvPicPr>
          <p:cNvPr id="70663" name="Picture 9"/>
          <p:cNvPicPr>
            <a:picLocks noChangeAspect="1" noChangeArrowheads="1"/>
          </p:cNvPicPr>
          <p:nvPr/>
        </p:nvPicPr>
        <p:blipFill>
          <a:blip r:embed="rId3"/>
          <a:srcRect/>
          <a:stretch>
            <a:fillRect/>
          </a:stretch>
        </p:blipFill>
        <p:spPr bwMode="auto">
          <a:xfrm>
            <a:off x="457200" y="3581400"/>
            <a:ext cx="8305800" cy="23907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187023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ext Box 2"/>
          <p:cNvSpPr txBox="1">
            <a:spLocks noChangeArrowheads="1"/>
          </p:cNvSpPr>
          <p:nvPr/>
        </p:nvSpPr>
        <p:spPr bwMode="auto">
          <a:xfrm>
            <a:off x="990600" y="2057400"/>
            <a:ext cx="5638800" cy="933450"/>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Companies omit items that cannot be measured reliably.</a:t>
            </a:r>
          </a:p>
        </p:txBody>
      </p:sp>
      <p:sp>
        <p:nvSpPr>
          <p:cNvPr id="502787"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Income Statement</a:t>
            </a:r>
          </a:p>
        </p:txBody>
      </p:sp>
      <p:sp>
        <p:nvSpPr>
          <p:cNvPr id="502788" name="Text Box 4"/>
          <p:cNvSpPr txBox="1">
            <a:spLocks noChangeArrowheads="1"/>
          </p:cNvSpPr>
          <p:nvPr/>
        </p:nvSpPr>
        <p:spPr bwMode="auto">
          <a:xfrm>
            <a:off x="685800" y="1431925"/>
            <a:ext cx="46482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Limitations</a:t>
            </a:r>
          </a:p>
        </p:txBody>
      </p:sp>
      <p:sp>
        <p:nvSpPr>
          <p:cNvPr id="502789" name="Text Box 5"/>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1  Understand the uses and limitations of an income statement.</a:t>
            </a:r>
          </a:p>
        </p:txBody>
      </p:sp>
      <p:pic>
        <p:nvPicPr>
          <p:cNvPr id="9222" name="Picture 6"/>
          <p:cNvPicPr>
            <a:picLocks noChangeAspect="1" noChangeArrowheads="1"/>
          </p:cNvPicPr>
          <p:nvPr/>
        </p:nvPicPr>
        <p:blipFill>
          <a:blip r:embed="rId4"/>
          <a:srcRect/>
          <a:stretch>
            <a:fillRect/>
          </a:stretch>
        </p:blipFill>
        <p:spPr bwMode="auto">
          <a:xfrm>
            <a:off x="6705600" y="1905000"/>
            <a:ext cx="1600200" cy="1323975"/>
          </a:xfrm>
          <a:prstGeom prst="rect">
            <a:avLst/>
          </a:prstGeom>
          <a:noFill/>
          <a:ln w="12700" cap="sq">
            <a:solidFill>
              <a:schemeClr val="tx1"/>
            </a:solidFill>
            <a:miter lim="800000"/>
            <a:headEnd type="none" w="sm" len="sm"/>
            <a:tailEnd type="none" w="sm" len="sm"/>
          </a:ln>
        </p:spPr>
      </p:pic>
      <p:pic>
        <p:nvPicPr>
          <p:cNvPr id="9223" name="Picture 8"/>
          <p:cNvPicPr>
            <a:picLocks noChangeAspect="1" noChangeArrowheads="1"/>
          </p:cNvPicPr>
          <p:nvPr/>
        </p:nvPicPr>
        <p:blipFill>
          <a:blip r:embed="rId5"/>
          <a:srcRect/>
          <a:stretch>
            <a:fillRect/>
          </a:stretch>
        </p:blipFill>
        <p:spPr bwMode="auto">
          <a:xfrm>
            <a:off x="6324600" y="4681538"/>
            <a:ext cx="1604963" cy="1290637"/>
          </a:xfrm>
          <a:prstGeom prst="rect">
            <a:avLst/>
          </a:prstGeom>
          <a:noFill/>
          <a:ln w="12700" cap="sq" algn="ctr">
            <a:solidFill>
              <a:schemeClr val="tx1"/>
            </a:solidFill>
            <a:miter lim="800000"/>
            <a:headEnd type="none" w="sm" len="sm"/>
            <a:tailEnd type="none" w="sm" len="sm"/>
          </a:ln>
        </p:spPr>
      </p:pic>
      <p:sp>
        <p:nvSpPr>
          <p:cNvPr id="502793" name="Text Box 9"/>
          <p:cNvSpPr txBox="1">
            <a:spLocks noChangeArrowheads="1"/>
          </p:cNvSpPr>
          <p:nvPr/>
        </p:nvSpPr>
        <p:spPr bwMode="auto">
          <a:xfrm>
            <a:off x="990600" y="4876800"/>
            <a:ext cx="5638800" cy="933450"/>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Income measurement involves judgment.</a:t>
            </a:r>
          </a:p>
        </p:txBody>
      </p:sp>
      <p:sp>
        <p:nvSpPr>
          <p:cNvPr id="502794" name="Text Box 10"/>
          <p:cNvSpPr txBox="1">
            <a:spLocks noChangeArrowheads="1"/>
          </p:cNvSpPr>
          <p:nvPr/>
        </p:nvSpPr>
        <p:spPr bwMode="auto">
          <a:xfrm>
            <a:off x="2819400" y="3505200"/>
            <a:ext cx="5638800" cy="933450"/>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150000"/>
              </a:spcBef>
              <a:buSzPct val="80000"/>
              <a:buFontTx/>
              <a:buBlip>
                <a:blip r:embed="rId3"/>
              </a:buBlip>
              <a:defRPr/>
            </a:pPr>
            <a:r>
              <a:rPr lang="en-US" sz="2400" dirty="0">
                <a:effectLst>
                  <a:outerShdw blurRad="38100" dist="38100" dir="2700000" algn="tl">
                    <a:srgbClr val="C0C0C0"/>
                  </a:outerShdw>
                </a:effectLst>
                <a:latin typeface="Arial" charset="0"/>
              </a:rPr>
              <a:t>Income is affected by the accounting methods employed. </a:t>
            </a:r>
          </a:p>
        </p:txBody>
      </p:sp>
      <p:pic>
        <p:nvPicPr>
          <p:cNvPr id="9226" name="Picture 13"/>
          <p:cNvPicPr>
            <a:picLocks noChangeAspect="1" noChangeArrowheads="1"/>
          </p:cNvPicPr>
          <p:nvPr/>
        </p:nvPicPr>
        <p:blipFill>
          <a:blip r:embed="rId6"/>
          <a:srcRect/>
          <a:stretch>
            <a:fillRect/>
          </a:stretch>
        </p:blipFill>
        <p:spPr bwMode="auto">
          <a:xfrm>
            <a:off x="1066800" y="3287713"/>
            <a:ext cx="1600200" cy="1284287"/>
          </a:xfrm>
          <a:prstGeom prst="rect">
            <a:avLst/>
          </a:prstGeom>
          <a:noFill/>
          <a:ln w="12700" cap="sq" algn="ctr">
            <a:solidFill>
              <a:schemeClr val="tx1"/>
            </a:solidFill>
            <a:miter lim="800000"/>
            <a:headEnd type="none" w="sm" len="sm"/>
            <a:tailEnd type="none" w="sm" len="sm"/>
          </a:ln>
        </p:spPr>
      </p:pic>
    </p:spTree>
    <p:extLst>
      <p:ext uri="{BB962C8B-B14F-4D97-AF65-F5344CB8AC3E}">
        <p14:creationId xmlns:p14="http://schemas.microsoft.com/office/powerpoint/2010/main" val="3303714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ChangeArrowheads="1"/>
          </p:cNvSpPr>
          <p:nvPr/>
        </p:nvSpPr>
        <p:spPr bwMode="auto">
          <a:xfrm>
            <a:off x="533400" y="2946400"/>
            <a:ext cx="8153400" cy="307340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Presentation of the income statement under U.S. GAAP follows either a single-step or multiple-step format. IFRS does not mention a single-step or multiple-step approach. In addition, under U.S. GAAP, companies must report an item as extraordinary if it is unusual in nature and infrequent in occurrence. Extraordinary items are prohibited under IFRS. </a:t>
            </a:r>
          </a:p>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Under IFRS, companies must classify expenses by either nature or function. U.S. GAAP does not have that requirement, but the U.S. SEC requires a functional presentation.</a:t>
            </a:r>
          </a:p>
        </p:txBody>
      </p:sp>
      <p:pic>
        <p:nvPicPr>
          <p:cNvPr id="71683" name="Picture 3"/>
          <p:cNvPicPr>
            <a:picLocks noChangeAspect="1" noChangeArrowheads="1"/>
          </p:cNvPicPr>
          <p:nvPr/>
        </p:nvPicPr>
        <p:blipFill>
          <a:blip r:embed="rId3"/>
          <a:srcRect/>
          <a:stretch>
            <a:fillRect/>
          </a:stretch>
        </p:blipFill>
        <p:spPr bwMode="auto">
          <a:xfrm>
            <a:off x="533400" y="2274888"/>
            <a:ext cx="2895600" cy="485775"/>
          </a:xfrm>
          <a:prstGeom prst="rect">
            <a:avLst/>
          </a:prstGeom>
          <a:noFill/>
          <a:ln w="28575" cap="sq">
            <a:noFill/>
            <a:miter lim="800000"/>
            <a:headEnd/>
            <a:tailEnd/>
          </a:ln>
        </p:spPr>
      </p:pic>
      <p:pic>
        <p:nvPicPr>
          <p:cNvPr id="71684" name="Picture 5"/>
          <p:cNvPicPr>
            <a:picLocks noChangeAspect="1" noChangeArrowheads="1"/>
          </p:cNvPicPr>
          <p:nvPr/>
        </p:nvPicPr>
        <p:blipFill>
          <a:blip r:embed="rId4"/>
          <a:srcRect/>
          <a:stretch>
            <a:fillRect/>
          </a:stretch>
        </p:blipFill>
        <p:spPr bwMode="auto">
          <a:xfrm>
            <a:off x="533400" y="304800"/>
            <a:ext cx="8229600" cy="18319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574519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noChangeArrowheads="1"/>
          </p:cNvPicPr>
          <p:nvPr/>
        </p:nvPicPr>
        <p:blipFill>
          <a:blip r:embed="rId3"/>
          <a:srcRect/>
          <a:stretch>
            <a:fillRect/>
          </a:stretch>
        </p:blipFill>
        <p:spPr bwMode="auto">
          <a:xfrm>
            <a:off x="676275" y="457200"/>
            <a:ext cx="2828925" cy="474663"/>
          </a:xfrm>
          <a:prstGeom prst="rect">
            <a:avLst/>
          </a:prstGeom>
          <a:noFill/>
          <a:ln w="28575" cap="sq">
            <a:noFill/>
            <a:miter lim="800000"/>
            <a:headEnd/>
            <a:tailEnd/>
          </a:ln>
        </p:spPr>
      </p:pic>
      <p:sp>
        <p:nvSpPr>
          <p:cNvPr id="500738" name="Rectangle 2"/>
          <p:cNvSpPr>
            <a:spLocks noChangeArrowheads="1"/>
          </p:cNvSpPr>
          <p:nvPr/>
        </p:nvSpPr>
        <p:spPr bwMode="auto">
          <a:xfrm>
            <a:off x="533400" y="1090613"/>
            <a:ext cx="8153400" cy="4929187"/>
          </a:xfrm>
          <a:prstGeom prst="rect">
            <a:avLst/>
          </a:prstGeom>
          <a:noFill/>
          <a:ln w="28575" cap="sq" algn="ctr">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IFRS identifies certain minimum items that should be presented on the income statement. U.S. GAAP has no minimum information requirements. However, the SEC rules have more rigorous presentation requirements. </a:t>
            </a:r>
          </a:p>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IFRS does not define key measures like income from operations. SEC regulations define many key measures and provide requirements and limitations on companies reporting non-U.S. GAAP/IFRS information.</a:t>
            </a:r>
          </a:p>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U.S. GAAP does not require companies to indicate the amount of net income attributable to non-controlling interest.</a:t>
            </a:r>
          </a:p>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U.S. GAAP and IFRS follow the same presentation guidelines for discontinued operations, but IFRS defines a discontinued operation more narrowly. Both standard-setters have indicated a willingness to develop a similar definition to be used in the joint project on financial statement presentation. </a:t>
            </a:r>
          </a:p>
        </p:txBody>
      </p:sp>
    </p:spTree>
    <p:extLst>
      <p:ext uri="{BB962C8B-B14F-4D97-AF65-F5344CB8AC3E}">
        <p14:creationId xmlns:p14="http://schemas.microsoft.com/office/powerpoint/2010/main" val="4026178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p:cNvSpPr>
          <p:nvPr/>
        </p:nvSpPr>
        <p:spPr bwMode="auto">
          <a:xfrm>
            <a:off x="533400" y="1084263"/>
            <a:ext cx="8153400" cy="4021137"/>
          </a:xfrm>
          <a:prstGeom prst="rect">
            <a:avLst/>
          </a:prstGeom>
          <a:noFill/>
          <a:ln w="28575" cap="sq" algn="ctr">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Both U.S. GAAP and IFRS have items that are recognized in equity as part of comprehensive income but do not affect net income. U.S. GAAP provides three possible formats for presenting this information: single income statement, combined income statement of comprehensive income, in the statement of shareholders’ equity. Most companies that follow U.S. GAAP present this information in the statement of shareholders’ equity. IFRS allows a separate statement of comprehensive income or a combined statement. </a:t>
            </a:r>
          </a:p>
          <a:p>
            <a:pPr marL="685800" lvl="1" indent="-457200" algn="l">
              <a:lnSpc>
                <a:spcPct val="115000"/>
              </a:lnSpc>
              <a:spcBef>
                <a:spcPct val="50000"/>
              </a:spcBef>
              <a:buClr>
                <a:srgbClr val="800000"/>
              </a:buClr>
              <a:buFont typeface="Wingdings" pitchFamily="2" charset="2"/>
              <a:buChar char="Ø"/>
              <a:defRPr/>
            </a:pPr>
            <a:r>
              <a:rPr lang="en-US" sz="1800" dirty="0">
                <a:solidFill>
                  <a:schemeClr val="folHlink"/>
                </a:solidFill>
                <a:effectLst>
                  <a:outerShdw blurRad="38100" dist="38100" dir="2700000" algn="tl">
                    <a:srgbClr val="C0C0C0"/>
                  </a:outerShdw>
                </a:effectLst>
                <a:latin typeface="Arial" charset="0"/>
              </a:rPr>
              <a:t>Under IFRS, revaluation of property, plant, and equipment, and intangible assets is permitted and is reported as other comprehensive income. The effect of this difference is that application of IFRS results in more transactions affecting equity but not net income.</a:t>
            </a:r>
          </a:p>
        </p:txBody>
      </p:sp>
      <p:pic>
        <p:nvPicPr>
          <p:cNvPr id="73731" name="Picture 6"/>
          <p:cNvPicPr>
            <a:picLocks noChangeAspect="1" noChangeArrowheads="1"/>
          </p:cNvPicPr>
          <p:nvPr/>
        </p:nvPicPr>
        <p:blipFill>
          <a:blip r:embed="rId3"/>
          <a:srcRect/>
          <a:stretch>
            <a:fillRect/>
          </a:stretch>
        </p:blipFill>
        <p:spPr bwMode="auto">
          <a:xfrm>
            <a:off x="676275" y="457200"/>
            <a:ext cx="2828925" cy="474663"/>
          </a:xfrm>
          <a:prstGeom prst="rect">
            <a:avLst/>
          </a:prstGeom>
          <a:noFill/>
          <a:ln w="28575" cap="sq">
            <a:noFill/>
            <a:miter lim="800000"/>
            <a:headEnd/>
            <a:tailEnd/>
          </a:ln>
        </p:spPr>
      </p:pic>
    </p:spTree>
    <p:extLst>
      <p:ext uri="{BB962C8B-B14F-4D97-AF65-F5344CB8AC3E}">
        <p14:creationId xmlns:p14="http://schemas.microsoft.com/office/powerpoint/2010/main" val="1962098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ChangeArrowheads="1"/>
          </p:cNvSpPr>
          <p:nvPr/>
        </p:nvSpPr>
        <p:spPr bwMode="auto">
          <a:xfrm>
            <a:off x="609600" y="1093788"/>
            <a:ext cx="8077200" cy="723900"/>
          </a:xfrm>
          <a:prstGeom prst="rect">
            <a:avLst/>
          </a:prstGeom>
          <a:noFill/>
          <a:ln w="28575" cap="sq" algn="ctr">
            <a:noFill/>
            <a:miter lim="800000"/>
            <a:headEnd/>
            <a:tailEnd/>
          </a:ln>
          <a:effectLst/>
        </p:spPr>
        <p:txBody>
          <a:bodyPr>
            <a:spAutoFit/>
          </a:bodyPr>
          <a:lstStyle/>
          <a:p>
            <a:pPr marL="228600" lvl="1" algn="l">
              <a:lnSpc>
                <a:spcPct val="115000"/>
              </a:lnSpc>
              <a:spcBef>
                <a:spcPct val="50000"/>
              </a:spcBef>
              <a:buClr>
                <a:srgbClr val="800000"/>
              </a:buClr>
              <a:buFont typeface="Wingdings" pitchFamily="2" charset="2"/>
              <a:buNone/>
              <a:defRPr/>
            </a:pPr>
            <a:r>
              <a:rPr lang="en-US" sz="1800" dirty="0">
                <a:solidFill>
                  <a:schemeClr val="folHlink"/>
                </a:solidFill>
                <a:effectLst>
                  <a:outerShdw blurRad="38100" dist="38100" dir="2700000" algn="tl">
                    <a:srgbClr val="C0C0C0"/>
                  </a:outerShdw>
                </a:effectLst>
                <a:latin typeface="Arial" charset="0"/>
              </a:rPr>
              <a:t>The terminology used in the IFRS literature is sometimes different than what is used in U.S. GAAP. </a:t>
            </a:r>
          </a:p>
        </p:txBody>
      </p:sp>
      <p:pic>
        <p:nvPicPr>
          <p:cNvPr id="74755" name="Picture 4"/>
          <p:cNvPicPr>
            <a:picLocks noChangeAspect="1" noChangeArrowheads="1"/>
          </p:cNvPicPr>
          <p:nvPr/>
        </p:nvPicPr>
        <p:blipFill>
          <a:blip r:embed="rId3"/>
          <a:srcRect/>
          <a:stretch>
            <a:fillRect/>
          </a:stretch>
        </p:blipFill>
        <p:spPr bwMode="auto">
          <a:xfrm>
            <a:off x="685800" y="428625"/>
            <a:ext cx="3581400" cy="485775"/>
          </a:xfrm>
          <a:prstGeom prst="rect">
            <a:avLst/>
          </a:prstGeom>
          <a:noFill/>
          <a:ln w="12700" cap="sq">
            <a:noFill/>
            <a:miter lim="800000"/>
            <a:headEnd type="none" w="sm" len="sm"/>
            <a:tailEnd type="none" w="sm" len="sm"/>
          </a:ln>
        </p:spPr>
      </p:pic>
      <p:pic>
        <p:nvPicPr>
          <p:cNvPr id="74756" name="Picture 6"/>
          <p:cNvPicPr>
            <a:picLocks noChangeAspect="1" noChangeArrowheads="1"/>
          </p:cNvPicPr>
          <p:nvPr/>
        </p:nvPicPr>
        <p:blipFill>
          <a:blip r:embed="rId4"/>
          <a:srcRect/>
          <a:stretch>
            <a:fillRect/>
          </a:stretch>
        </p:blipFill>
        <p:spPr bwMode="auto">
          <a:xfrm>
            <a:off x="1143000" y="1981200"/>
            <a:ext cx="6934200" cy="431641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540549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ChangeArrowheads="1"/>
          </p:cNvSpPr>
          <p:nvPr/>
        </p:nvSpPr>
        <p:spPr bwMode="auto">
          <a:xfrm>
            <a:off x="838200" y="14478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defRPr/>
            </a:pPr>
            <a:r>
              <a:rPr lang="en-US" altLang="en-US" sz="2000" dirty="0">
                <a:effectLst>
                  <a:outerShdw blurRad="38100" dist="38100" dir="2700000" algn="tl">
                    <a:srgbClr val="C0C0C0"/>
                  </a:outerShdw>
                </a:effectLst>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1028"/>
          <p:cNvSpPr>
            <a:spLocks noGrp="1" noChangeArrowheads="1"/>
          </p:cNvSpPr>
          <p:nvPr>
            <p:ph type="title"/>
          </p:nvPr>
        </p:nvSpPr>
        <p:spPr>
          <a:xfrm>
            <a:off x="457200" y="457200"/>
            <a:ext cx="8229600" cy="560388"/>
          </a:xfrm>
          <a:solidFill>
            <a:srgbClr val="087E8A"/>
          </a:solidFill>
          <a:ln cap="flat" algn="ctr"/>
        </p:spPr>
        <p:txBody>
          <a:bodyPr/>
          <a:lstStyle/>
          <a:p>
            <a:pPr indent="0">
              <a:defRPr/>
            </a:pPr>
            <a:r>
              <a:rPr lang="en-US" dirty="0" smtClean="0">
                <a:solidFill>
                  <a:schemeClr val="bg1"/>
                </a:solidFill>
                <a:latin typeface="Arial" charset="0"/>
              </a:rPr>
              <a:t>Copyright</a:t>
            </a:r>
          </a:p>
        </p:txBody>
      </p:sp>
    </p:spTree>
    <p:extLst>
      <p:ext uri="{BB962C8B-B14F-4D97-AF65-F5344CB8AC3E}">
        <p14:creationId xmlns:p14="http://schemas.microsoft.com/office/powerpoint/2010/main" val="2417704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75</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ext Box 2"/>
          <p:cNvSpPr txBox="1">
            <a:spLocks noChangeArrowheads="1"/>
          </p:cNvSpPr>
          <p:nvPr/>
        </p:nvSpPr>
        <p:spPr bwMode="auto">
          <a:xfrm>
            <a:off x="1066800" y="2181225"/>
            <a:ext cx="7543800" cy="18637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40000"/>
              </a:spcBef>
              <a:buSzPct val="80000"/>
              <a:defRPr/>
            </a:pPr>
            <a:r>
              <a:rPr lang="en-US" sz="2300" dirty="0">
                <a:effectLst>
                  <a:outerShdw blurRad="38100" dist="38100" dir="2700000" algn="tl">
                    <a:srgbClr val="C0C0C0"/>
                  </a:outerShdw>
                </a:effectLst>
                <a:latin typeface="Arial" charset="0"/>
              </a:rPr>
              <a:t>Companies have incentives to </a:t>
            </a:r>
            <a:r>
              <a:rPr lang="en-US" sz="2300" b="1" dirty="0">
                <a:solidFill>
                  <a:srgbClr val="800000"/>
                </a:solidFill>
                <a:effectLst>
                  <a:outerShdw blurRad="38100" dist="38100" dir="2700000" algn="tl">
                    <a:srgbClr val="C0C0C0"/>
                  </a:outerShdw>
                </a:effectLst>
                <a:latin typeface="Arial" charset="0"/>
              </a:rPr>
              <a:t>manage income</a:t>
            </a:r>
            <a:r>
              <a:rPr lang="en-US" sz="2300" dirty="0">
                <a:effectLst>
                  <a:outerShdw blurRad="38100" dist="38100" dir="2700000" algn="tl">
                    <a:srgbClr val="C0C0C0"/>
                  </a:outerShdw>
                </a:effectLst>
                <a:latin typeface="Arial" charset="0"/>
              </a:rPr>
              <a:t> to meet or beat market expectations, so that</a:t>
            </a:r>
          </a:p>
          <a:p>
            <a:pPr marL="1025525" lvl="1" indent="-454025" algn="l">
              <a:lnSpc>
                <a:spcPct val="105000"/>
              </a:lnSpc>
              <a:spcBef>
                <a:spcPct val="40000"/>
              </a:spcBef>
              <a:buSzPct val="80000"/>
              <a:buFontTx/>
              <a:buBlip>
                <a:blip r:embed="rId3"/>
              </a:buBlip>
              <a:defRPr/>
            </a:pPr>
            <a:r>
              <a:rPr lang="en-US" sz="2100" dirty="0">
                <a:effectLst>
                  <a:outerShdw blurRad="38100" dist="38100" dir="2700000" algn="tl">
                    <a:srgbClr val="C0C0C0"/>
                  </a:outerShdw>
                </a:effectLst>
                <a:latin typeface="Arial" charset="0"/>
              </a:rPr>
              <a:t>market price of stock increases and</a:t>
            </a:r>
          </a:p>
          <a:p>
            <a:pPr marL="1025525" lvl="1" indent="-454025" algn="l">
              <a:lnSpc>
                <a:spcPct val="105000"/>
              </a:lnSpc>
              <a:spcBef>
                <a:spcPct val="40000"/>
              </a:spcBef>
              <a:buSzPct val="80000"/>
              <a:buFontTx/>
              <a:buBlip>
                <a:blip r:embed="rId3"/>
              </a:buBlip>
              <a:defRPr/>
            </a:pPr>
            <a:r>
              <a:rPr lang="en-US" sz="2100" dirty="0">
                <a:effectLst>
                  <a:outerShdw blurRad="38100" dist="38100" dir="2700000" algn="tl">
                    <a:srgbClr val="C0C0C0"/>
                  </a:outerShdw>
                </a:effectLst>
                <a:latin typeface="Arial" charset="0"/>
              </a:rPr>
              <a:t>value of management’s compensation increase. </a:t>
            </a:r>
          </a:p>
        </p:txBody>
      </p:sp>
      <p:sp>
        <p:nvSpPr>
          <p:cNvPr id="370691"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Income Statement</a:t>
            </a:r>
          </a:p>
        </p:txBody>
      </p:sp>
      <p:sp>
        <p:nvSpPr>
          <p:cNvPr id="370692" name="Text Box 4"/>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1  Understand the uses and limitations of an income statement.</a:t>
            </a:r>
          </a:p>
        </p:txBody>
      </p:sp>
      <p:sp>
        <p:nvSpPr>
          <p:cNvPr id="370696" name="Text Box 8"/>
          <p:cNvSpPr txBox="1">
            <a:spLocks noChangeArrowheads="1"/>
          </p:cNvSpPr>
          <p:nvPr/>
        </p:nvSpPr>
        <p:spPr bwMode="auto">
          <a:xfrm>
            <a:off x="1066800" y="4384675"/>
            <a:ext cx="7543800" cy="1354138"/>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20000"/>
              </a:spcBef>
              <a:buSzPct val="80000"/>
              <a:defRPr/>
            </a:pPr>
            <a:r>
              <a:rPr lang="en-US" sz="2300" b="1" dirty="0">
                <a:solidFill>
                  <a:srgbClr val="800000"/>
                </a:solidFill>
                <a:effectLst>
                  <a:outerShdw blurRad="38100" dist="38100" dir="2700000" algn="tl">
                    <a:srgbClr val="C0C0C0"/>
                  </a:outerShdw>
                </a:effectLst>
                <a:latin typeface="Arial" charset="0"/>
              </a:rPr>
              <a:t>Quality of earnings</a:t>
            </a:r>
            <a:r>
              <a:rPr lang="en-US" sz="2300" dirty="0">
                <a:effectLst>
                  <a:outerShdw blurRad="38100" dist="38100" dir="2700000" algn="tl">
                    <a:srgbClr val="C0C0C0"/>
                  </a:outerShdw>
                </a:effectLst>
                <a:latin typeface="Arial" charset="0"/>
              </a:rPr>
              <a:t> is reduced if earnings management results in information that is less useful for predicting future earnings and cash flows.</a:t>
            </a:r>
          </a:p>
        </p:txBody>
      </p:sp>
      <p:sp>
        <p:nvSpPr>
          <p:cNvPr id="370697" name="Text Box 9"/>
          <p:cNvSpPr txBox="1">
            <a:spLocks noChangeArrowheads="1"/>
          </p:cNvSpPr>
          <p:nvPr/>
        </p:nvSpPr>
        <p:spPr bwMode="auto">
          <a:xfrm>
            <a:off x="685800" y="1431925"/>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Quality of Earnings</a:t>
            </a:r>
          </a:p>
        </p:txBody>
      </p:sp>
    </p:spTree>
    <p:extLst>
      <p:ext uri="{BB962C8B-B14F-4D97-AF65-F5344CB8AC3E}">
        <p14:creationId xmlns:p14="http://schemas.microsoft.com/office/powerpoint/2010/main" val="543034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title"/>
          </p:nvPr>
        </p:nvSpPr>
        <p:spPr>
          <a:xfrm>
            <a:off x="457200" y="457200"/>
            <a:ext cx="8229600" cy="560388"/>
          </a:xfrm>
          <a:solidFill>
            <a:srgbClr val="087E8A"/>
          </a:solidFill>
          <a:ln cap="flat" algn="ctr"/>
        </p:spPr>
        <p:txBody>
          <a:bodyPr>
            <a:normAutofit fontScale="90000"/>
          </a:bodyPr>
          <a:lstStyle/>
          <a:p>
            <a:pPr indent="0">
              <a:defRPr/>
            </a:pPr>
            <a:r>
              <a:rPr lang="en-US" dirty="0" smtClean="0">
                <a:solidFill>
                  <a:schemeClr val="bg1"/>
                </a:solidFill>
                <a:latin typeface="Arial" charset="0"/>
              </a:rPr>
              <a:t>Format of the Income Statement</a:t>
            </a:r>
          </a:p>
        </p:txBody>
      </p:sp>
      <p:sp>
        <p:nvSpPr>
          <p:cNvPr id="372740" name="Text Box 4"/>
          <p:cNvSpPr txBox="1">
            <a:spLocks noChangeArrowheads="1"/>
          </p:cNvSpPr>
          <p:nvPr/>
        </p:nvSpPr>
        <p:spPr bwMode="auto">
          <a:xfrm>
            <a:off x="9906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1  Understand the uses and limitations of an income statement.</a:t>
            </a:r>
          </a:p>
        </p:txBody>
      </p:sp>
      <p:sp>
        <p:nvSpPr>
          <p:cNvPr id="372743" name="Text Box 7"/>
          <p:cNvSpPr txBox="1">
            <a:spLocks noChangeArrowheads="1"/>
          </p:cNvSpPr>
          <p:nvPr/>
        </p:nvSpPr>
        <p:spPr bwMode="auto">
          <a:xfrm>
            <a:off x="685800" y="2027238"/>
            <a:ext cx="8077200" cy="1831975"/>
          </a:xfrm>
          <a:prstGeom prst="rect">
            <a:avLst/>
          </a:prstGeom>
          <a:noFill/>
          <a:ln w="28575" cap="sq">
            <a:noFill/>
            <a:miter lim="800000"/>
            <a:headEnd type="none" w="sm" len="sm"/>
            <a:tailEnd type="none" w="sm" len="sm"/>
          </a:ln>
          <a:effectLst/>
        </p:spPr>
        <p:txBody>
          <a:bodyPr>
            <a:spAutoFit/>
          </a:bodyPr>
          <a:lstStyle/>
          <a:p>
            <a:pPr marL="3175" indent="-3175" algn="l">
              <a:lnSpc>
                <a:spcPct val="130000"/>
              </a:lnSpc>
              <a:spcBef>
                <a:spcPct val="30000"/>
              </a:spcBef>
              <a:spcAft>
                <a:spcPct val="20000"/>
              </a:spcAft>
              <a:buSzPct val="80000"/>
              <a:defRPr/>
            </a:pPr>
            <a:r>
              <a:rPr lang="en-US" sz="2200" b="1" dirty="0">
                <a:solidFill>
                  <a:srgbClr val="800000"/>
                </a:solidFill>
                <a:effectLst>
                  <a:outerShdw blurRad="38100" dist="38100" dir="2700000" algn="tl">
                    <a:srgbClr val="C0C0C0"/>
                  </a:outerShdw>
                </a:effectLst>
                <a:latin typeface="Arial" charset="0"/>
              </a:rPr>
              <a:t>Income </a:t>
            </a:r>
            <a:r>
              <a:rPr lang="en-US" sz="2200" dirty="0">
                <a:solidFill>
                  <a:schemeClr val="bg2"/>
                </a:solidFill>
                <a:effectLst>
                  <a:outerShdw blurRad="38100" dist="38100" dir="2700000" algn="tl">
                    <a:srgbClr val="C0C0C0"/>
                  </a:outerShdw>
                </a:effectLst>
                <a:latin typeface="Arial" charset="0"/>
              </a:rPr>
              <a:t>– Increases in economic benefits during the accounting period in the form of inflows or enhancements of assets or decreases of liabilities that result in increases in equity, other than those relating to contributions from shareholders.</a:t>
            </a:r>
          </a:p>
        </p:txBody>
      </p:sp>
      <p:sp>
        <p:nvSpPr>
          <p:cNvPr id="372747" name="Text Box 11"/>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defRPr/>
            </a:pPr>
            <a:r>
              <a:rPr lang="en-US" b="1" dirty="0">
                <a:solidFill>
                  <a:srgbClr val="006600"/>
                </a:solidFill>
                <a:effectLst>
                  <a:outerShdw blurRad="38100" dist="38100" dir="2700000" algn="tl">
                    <a:srgbClr val="C0C0C0"/>
                  </a:outerShdw>
                </a:effectLst>
                <a:latin typeface="Arial" charset="0"/>
              </a:rPr>
              <a:t>Elements of the Income Statement</a:t>
            </a:r>
          </a:p>
        </p:txBody>
      </p:sp>
    </p:spTree>
    <p:extLst>
      <p:ext uri="{BB962C8B-B14F-4D97-AF65-F5344CB8AC3E}">
        <p14:creationId xmlns:p14="http://schemas.microsoft.com/office/powerpoint/2010/main" val="149894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3897</Words>
  <Application>Microsoft Office PowerPoint</Application>
  <PresentationFormat>On-screen Show (4:3)</PresentationFormat>
  <Paragraphs>599</Paragraphs>
  <Slides>75</Slides>
  <Notes>73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Worksheet</vt:lpstr>
      <vt:lpstr>INCOME STATEMENT AND RELATED INFORMATION</vt:lpstr>
      <vt:lpstr>KEMAMPUAN AKHIR YANG DIHARAPKAN</vt:lpstr>
      <vt:lpstr>PowerPoint Presentation</vt:lpstr>
      <vt:lpstr>Learning Objectives</vt:lpstr>
      <vt:lpstr>PowerPoint Presentation</vt:lpstr>
      <vt:lpstr>Income Statement</vt:lpstr>
      <vt:lpstr>Income Statement</vt:lpstr>
      <vt:lpstr>Income Statement</vt:lpstr>
      <vt:lpstr>Format of the Income Statement</vt:lpstr>
      <vt:lpstr>Format of the Income Statement</vt:lpstr>
      <vt:lpstr>Format of the Income Statement</vt:lpstr>
      <vt:lpstr>Format of the Income Statement</vt:lpstr>
      <vt:lpstr>Format of the Income Statement</vt:lpstr>
      <vt:lpstr>Format of the Income Statement</vt:lpstr>
      <vt:lpstr>Format</vt:lpstr>
      <vt:lpstr>Format of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Reporting Within the Income Statement</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Other Reporting Issues</vt:lpstr>
      <vt:lpstr>PowerPoint Presentation</vt:lpstr>
      <vt:lpstr>PowerPoint Presentation</vt:lpstr>
      <vt:lpstr>PowerPoint Presentation</vt:lpstr>
      <vt:lpstr>PowerPoint Presentation</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26</cp:revision>
  <dcterms:created xsi:type="dcterms:W3CDTF">2017-09-09T11:34:57Z</dcterms:created>
  <dcterms:modified xsi:type="dcterms:W3CDTF">2017-09-18T07:23:33Z</dcterms:modified>
</cp:coreProperties>
</file>