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handoutMasterIdLst>
    <p:handoutMasterId r:id="rId82"/>
  </p:handoutMasterIdLst>
  <p:sldIdLst>
    <p:sldId id="262" r:id="rId2"/>
    <p:sldId id="356" r:id="rId3"/>
    <p:sldId id="461" r:id="rId4"/>
    <p:sldId id="462" r:id="rId5"/>
    <p:sldId id="463"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18" r:id="rId61"/>
    <p:sldId id="519" r:id="rId62"/>
    <p:sldId id="520" r:id="rId63"/>
    <p:sldId id="521" r:id="rId64"/>
    <p:sldId id="522" r:id="rId65"/>
    <p:sldId id="523" r:id="rId66"/>
    <p:sldId id="524" r:id="rId67"/>
    <p:sldId id="525" r:id="rId68"/>
    <p:sldId id="526" r:id="rId69"/>
    <p:sldId id="527" r:id="rId70"/>
    <p:sldId id="528" r:id="rId71"/>
    <p:sldId id="529" r:id="rId72"/>
    <p:sldId id="530" r:id="rId73"/>
    <p:sldId id="531" r:id="rId74"/>
    <p:sldId id="532" r:id="rId75"/>
    <p:sldId id="533" r:id="rId76"/>
    <p:sldId id="534" r:id="rId77"/>
    <p:sldId id="535" r:id="rId78"/>
    <p:sldId id="536" r:id="rId79"/>
    <p:sldId id="45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Rot="1" noChangeAspect="1" noChangeArrowheads="1" noTextEdit="1"/>
          </p:cNvSpPr>
          <p:nvPr>
            <p:ph type="sldImg"/>
          </p:nvPr>
        </p:nvSpPr>
        <p:spPr>
          <a:xfrm>
            <a:off x="1150938" y="692150"/>
            <a:ext cx="4556125" cy="3416300"/>
          </a:xfrm>
          <a:ln/>
        </p:spPr>
      </p:sp>
      <p:sp>
        <p:nvSpPr>
          <p:cNvPr id="65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Rot="1" noChangeAspect="1" noChangeArrowheads="1" noTextEdit="1"/>
          </p:cNvSpPr>
          <p:nvPr>
            <p:ph type="sldImg"/>
          </p:nvPr>
        </p:nvSpPr>
        <p:spPr>
          <a:xfrm>
            <a:off x="1150938" y="692150"/>
            <a:ext cx="4556125" cy="3416300"/>
          </a:xfrm>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Rot="1" noChangeAspect="1" noChangeArrowheads="1" noTextEdit="1"/>
          </p:cNvSpPr>
          <p:nvPr>
            <p:ph type="sldImg"/>
          </p:nvPr>
        </p:nvSpPr>
        <p:spPr>
          <a:xfrm>
            <a:off x="1150938" y="692150"/>
            <a:ext cx="4556125" cy="3416300"/>
          </a:xfrm>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xfrm>
            <a:off x="1150938" y="692150"/>
            <a:ext cx="4556125" cy="3416300"/>
          </a:xfrm>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Rot="1" noChangeAspect="1" noChangeArrowheads="1" noTextEdit="1"/>
          </p:cNvSpPr>
          <p:nvPr>
            <p:ph type="sldImg"/>
          </p:nvPr>
        </p:nvSpPr>
        <p:spPr>
          <a:xfrm>
            <a:off x="1150938" y="692150"/>
            <a:ext cx="4556125" cy="3416300"/>
          </a:xfrm>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50938" y="692150"/>
            <a:ext cx="4556125" cy="3416300"/>
          </a:xfrm>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50938" y="692150"/>
            <a:ext cx="4556125" cy="3416300"/>
          </a:xfrm>
          <a:ln/>
        </p:spPr>
      </p:sp>
      <p:sp>
        <p:nvSpPr>
          <p:cNvPr id="67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xfrm>
            <a:off x="1150938" y="692150"/>
            <a:ext cx="4556125" cy="3416300"/>
          </a:xfrm>
          <a:ln/>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150938" y="692150"/>
            <a:ext cx="4556125" cy="34163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150938" y="692150"/>
            <a:ext cx="4556125" cy="3416300"/>
          </a:xfrm>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xfrm>
            <a:off x="1152525" y="692150"/>
            <a:ext cx="4554538" cy="3416300"/>
          </a:xfrm>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Rot="1" noChangeAspect="1" noChangeArrowheads="1" noTextEdit="1"/>
          </p:cNvSpPr>
          <p:nvPr>
            <p:ph type="sldImg"/>
          </p:nvPr>
        </p:nvSpPr>
        <p:spPr>
          <a:xfrm>
            <a:off x="1150938" y="692150"/>
            <a:ext cx="4556125" cy="3416300"/>
          </a:xfrm>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a:xfrm>
            <a:off x="1150938" y="692150"/>
            <a:ext cx="4556125" cy="3416300"/>
          </a:xfrm>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xfrm>
            <a:off x="1150938" y="692150"/>
            <a:ext cx="4556125" cy="3416300"/>
          </a:xfrm>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xfrm>
            <a:off x="1150938" y="692150"/>
            <a:ext cx="4556125" cy="3416300"/>
          </a:xfrm>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Rot="1" noChangeAspect="1" noChangeArrowheads="1" noTextEdit="1"/>
          </p:cNvSpPr>
          <p:nvPr>
            <p:ph type="sldImg"/>
          </p:nvPr>
        </p:nvSpPr>
        <p:spPr>
          <a:xfrm>
            <a:off x="1150938" y="692150"/>
            <a:ext cx="4556125" cy="3416300"/>
          </a:xfrm>
          <a:ln/>
        </p:spPr>
      </p:sp>
      <p:sp>
        <p:nvSpPr>
          <p:cNvPr id="69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spect="1" noChangeArrowheads="1" noTextEdit="1"/>
          </p:cNvSpPr>
          <p:nvPr>
            <p:ph type="sldImg"/>
          </p:nvPr>
        </p:nvSpPr>
        <p:spPr>
          <a:xfrm>
            <a:off x="1150938" y="692150"/>
            <a:ext cx="4556125" cy="3416300"/>
          </a:xfrm>
          <a:ln/>
        </p:spPr>
      </p:sp>
      <p:sp>
        <p:nvSpPr>
          <p:cNvPr id="76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ChangeArrowheads="1" noTextEdit="1"/>
          </p:cNvSpPr>
          <p:nvPr>
            <p:ph type="sldImg"/>
          </p:nvPr>
        </p:nvSpPr>
        <p:spPr>
          <a:xfrm>
            <a:off x="1150938" y="692150"/>
            <a:ext cx="4556125" cy="3416300"/>
          </a:xfrm>
          <a:ln/>
        </p:spPr>
      </p:sp>
      <p:sp>
        <p:nvSpPr>
          <p:cNvPr id="76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Rot="1" noChangeAspect="1" noChangeArrowheads="1" noTextEdit="1"/>
          </p:cNvSpPr>
          <p:nvPr>
            <p:ph type="sldImg"/>
          </p:nvPr>
        </p:nvSpPr>
        <p:spPr>
          <a:xfrm>
            <a:off x="1150938" y="692150"/>
            <a:ext cx="4556125" cy="3416300"/>
          </a:xfrm>
          <a:ln/>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Rot="1" noChangeAspect="1" noChangeArrowheads="1" noTextEdit="1"/>
          </p:cNvSpPr>
          <p:nvPr>
            <p:ph type="sldImg"/>
          </p:nvPr>
        </p:nvSpPr>
        <p:spPr>
          <a:xfrm>
            <a:off x="1150938" y="692150"/>
            <a:ext cx="4556125" cy="3416300"/>
          </a:xfrm>
          <a:ln/>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1026"/>
          <p:cNvSpPr>
            <a:spLocks noGrp="1" noRot="1" noChangeAspect="1" noChangeArrowheads="1" noTextEdit="1"/>
          </p:cNvSpPr>
          <p:nvPr>
            <p:ph type="sldImg"/>
          </p:nvPr>
        </p:nvSpPr>
        <p:spPr>
          <a:xfrm>
            <a:off x="1150938" y="692150"/>
            <a:ext cx="4556125" cy="3416300"/>
          </a:xfrm>
          <a:ln/>
        </p:spPr>
      </p:sp>
      <p:sp>
        <p:nvSpPr>
          <p:cNvPr id="4833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Rot="1" noChangeAspect="1" noChangeArrowheads="1" noTextEdit="1"/>
          </p:cNvSpPr>
          <p:nvPr>
            <p:ph type="sldImg"/>
          </p:nvPr>
        </p:nvSpPr>
        <p:spPr>
          <a:xfrm>
            <a:off x="1152525" y="692150"/>
            <a:ext cx="4554538" cy="3416300"/>
          </a:xfrm>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xfrm>
            <a:off x="1150938" y="692150"/>
            <a:ext cx="4556125" cy="3416300"/>
          </a:xfrm>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1150938" y="692150"/>
            <a:ext cx="4556125" cy="3416300"/>
          </a:xfrm>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Rot="1" noChangeAspect="1" noChangeArrowheads="1" noTextEdit="1"/>
          </p:cNvSpPr>
          <p:nvPr>
            <p:ph type="sldImg"/>
          </p:nvPr>
        </p:nvSpPr>
        <p:spPr>
          <a:xfrm>
            <a:off x="1150938" y="692150"/>
            <a:ext cx="4556125" cy="3416300"/>
          </a:xfrm>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xfrm>
            <a:off x="1150938" y="692150"/>
            <a:ext cx="4556125" cy="3416300"/>
          </a:xfrm>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spect="1" noChangeArrowheads="1" noTextEdit="1"/>
          </p:cNvSpPr>
          <p:nvPr>
            <p:ph type="sldImg"/>
          </p:nvPr>
        </p:nvSpPr>
        <p:spPr>
          <a:xfrm>
            <a:off x="1150938" y="692150"/>
            <a:ext cx="4556125" cy="3416300"/>
          </a:xfrm>
          <a:ln/>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Rot="1" noChangeAspect="1" noChangeArrowheads="1" noTextEdit="1"/>
          </p:cNvSpPr>
          <p:nvPr>
            <p:ph type="sldImg"/>
          </p:nvPr>
        </p:nvSpPr>
        <p:spPr>
          <a:xfrm>
            <a:off x="1150938" y="692150"/>
            <a:ext cx="4556125" cy="3416300"/>
          </a:xfrm>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Rot="1" noChangeAspect="1" noChangeArrowheads="1" noTextEdit="1"/>
          </p:cNvSpPr>
          <p:nvPr>
            <p:ph type="sldImg"/>
          </p:nvPr>
        </p:nvSpPr>
        <p:spPr>
          <a:xfrm>
            <a:off x="1150938" y="692150"/>
            <a:ext cx="4556125" cy="3416300"/>
          </a:xfrm>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Rot="1" noChangeAspect="1" noChangeArrowheads="1" noTextEdit="1"/>
          </p:cNvSpPr>
          <p:nvPr>
            <p:ph type="sldImg"/>
          </p:nvPr>
        </p:nvSpPr>
        <p:spPr>
          <a:xfrm>
            <a:off x="1150938" y="692150"/>
            <a:ext cx="4556125" cy="3416300"/>
          </a:xfrm>
          <a:ln/>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1150938" y="692150"/>
            <a:ext cx="4556125" cy="3416300"/>
          </a:xfrm>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xfrm>
            <a:off x="1150938" y="692150"/>
            <a:ext cx="4556125" cy="3416300"/>
          </a:xfrm>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xfrm>
            <a:off x="1150938" y="692150"/>
            <a:ext cx="4556125" cy="3416300"/>
          </a:xfrm>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xfrm>
            <a:off x="1150938" y="692150"/>
            <a:ext cx="4556125" cy="3416300"/>
          </a:xfrm>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1150938" y="692150"/>
            <a:ext cx="4556125" cy="3416300"/>
          </a:xfrm>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xfrm>
            <a:off x="1150938" y="692150"/>
            <a:ext cx="4556125" cy="3416300"/>
          </a:xfrm>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xfrm>
            <a:off x="1150938" y="692150"/>
            <a:ext cx="4556125" cy="3416300"/>
          </a:xfrm>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xfrm>
            <a:off x="1150938" y="692150"/>
            <a:ext cx="4556125" cy="3416300"/>
          </a:xfrm>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xfrm>
            <a:off x="1150938" y="692150"/>
            <a:ext cx="4556125" cy="3416300"/>
          </a:xfrm>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xfrm>
            <a:off x="1150938" y="692150"/>
            <a:ext cx="4556125" cy="3416300"/>
          </a:xfrm>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xfrm>
            <a:off x="1150938" y="692150"/>
            <a:ext cx="4556125" cy="3416300"/>
          </a:xfrm>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xfrm>
            <a:off x="1150938" y="692150"/>
            <a:ext cx="4556125" cy="3416300"/>
          </a:xfrm>
          <a:ln/>
        </p:spPr>
      </p:sp>
      <p:sp>
        <p:nvSpPr>
          <p:cNvPr id="59699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spect="1" noChangeArrowheads="1" noTextEdit="1"/>
          </p:cNvSpPr>
          <p:nvPr>
            <p:ph type="sldImg"/>
          </p:nvPr>
        </p:nvSpPr>
        <p:spPr>
          <a:xfrm>
            <a:off x="1152525" y="692150"/>
            <a:ext cx="4556125" cy="3416300"/>
          </a:xfrm>
          <a:ln/>
        </p:spPr>
      </p:sp>
      <p:sp>
        <p:nvSpPr>
          <p:cNvPr id="57754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spect="1" noChangeArrowheads="1" noTextEdit="1"/>
          </p:cNvSpPr>
          <p:nvPr>
            <p:ph type="sldImg"/>
          </p:nvPr>
        </p:nvSpPr>
        <p:spPr>
          <a:xfrm>
            <a:off x="1150938" y="692150"/>
            <a:ext cx="4556125" cy="3416300"/>
          </a:xfrm>
          <a:ln/>
        </p:spPr>
      </p:sp>
      <p:sp>
        <p:nvSpPr>
          <p:cNvPr id="603141" name="Rectangle 5"/>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xfrm>
            <a:off x="1150938" y="692150"/>
            <a:ext cx="4556125" cy="3416300"/>
          </a:xfrm>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1150938" y="692150"/>
            <a:ext cx="4556125" cy="3416300"/>
          </a:xfrm>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spect="1" noChangeArrowheads="1" noTextEdit="1"/>
          </p:cNvSpPr>
          <p:nvPr>
            <p:ph type="sldImg"/>
          </p:nvPr>
        </p:nvSpPr>
        <p:spPr>
          <a:xfrm>
            <a:off x="1150938" y="692150"/>
            <a:ext cx="4556125" cy="3416300"/>
          </a:xfrm>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xfrm>
            <a:off x="1150938" y="692150"/>
            <a:ext cx="4556125" cy="3416300"/>
          </a:xfrm>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150938" y="692150"/>
            <a:ext cx="4556125" cy="3416300"/>
          </a:xfrm>
          <a:ln/>
        </p:spPr>
      </p:sp>
      <p:sp>
        <p:nvSpPr>
          <p:cNvPr id="74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a:xfrm>
            <a:off x="1150938" y="692150"/>
            <a:ext cx="4556125" cy="3416300"/>
          </a:xfrm>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xfrm>
            <a:off x="1150938" y="692150"/>
            <a:ext cx="4556125" cy="3416300"/>
          </a:xfrm>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50938" y="692150"/>
            <a:ext cx="4556125" cy="3416300"/>
          </a:xfrm>
          <a:ln/>
        </p:spPr>
      </p:sp>
      <p:sp>
        <p:nvSpPr>
          <p:cNvPr id="55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xfrm>
            <a:off x="1150938" y="692150"/>
            <a:ext cx="4556125" cy="3416300"/>
          </a:xfrm>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xfrm>
            <a:off x="1150938" y="692150"/>
            <a:ext cx="4556125" cy="3416300"/>
          </a:xfrm>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Rot="1" noChangeAspect="1" noChangeArrowheads="1" noTextEdit="1"/>
          </p:cNvSpPr>
          <p:nvPr>
            <p:ph type="sldImg"/>
          </p:nvPr>
        </p:nvSpPr>
        <p:spPr>
          <a:xfrm>
            <a:off x="1150938" y="692150"/>
            <a:ext cx="4556125" cy="3416300"/>
          </a:xfrm>
          <a:ln/>
        </p:spPr>
      </p:sp>
      <p:sp>
        <p:nvSpPr>
          <p:cNvPr id="74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150938" y="692150"/>
            <a:ext cx="4556125" cy="3416300"/>
          </a:xfrm>
          <a:ln/>
        </p:spPr>
      </p:sp>
      <p:sp>
        <p:nvSpPr>
          <p:cNvPr id="75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150938" y="692150"/>
            <a:ext cx="4556125" cy="3416300"/>
          </a:xfrm>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150938" y="692150"/>
            <a:ext cx="4556125" cy="3416300"/>
          </a:xfrm>
          <a:ln/>
        </p:spPr>
      </p:sp>
      <p:sp>
        <p:nvSpPr>
          <p:cNvPr id="75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150938" y="692150"/>
            <a:ext cx="4556125" cy="3416300"/>
          </a:xfrm>
          <a:ln/>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150938" y="692150"/>
            <a:ext cx="4556125" cy="3416300"/>
          </a:xfrm>
          <a:ln/>
        </p:spPr>
      </p:sp>
      <p:sp>
        <p:nvSpPr>
          <p:cNvPr id="75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xfrm>
            <a:off x="1152525" y="692150"/>
            <a:ext cx="4554538" cy="3416300"/>
          </a:xfrm>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152525" y="692150"/>
            <a:ext cx="4554538" cy="3416300"/>
          </a:xfrm>
          <a:ln/>
        </p:spPr>
      </p:sp>
      <p:sp>
        <p:nvSpPr>
          <p:cNvPr id="75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a:xfrm>
            <a:off x="1150938" y="692150"/>
            <a:ext cx="4556125" cy="3416300"/>
          </a:xfrm>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spect="1" noChangeArrowheads="1" noTextEdit="1"/>
          </p:cNvSpPr>
          <p:nvPr>
            <p:ph type="sldImg"/>
          </p:nvPr>
        </p:nvSpPr>
        <p:spPr>
          <a:xfrm>
            <a:off x="1150938" y="692150"/>
            <a:ext cx="4556125" cy="3416300"/>
          </a:xfrm>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xfrm>
            <a:off x="1150938" y="692150"/>
            <a:ext cx="4556125" cy="3416300"/>
          </a:xfrm>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spect="1" noChangeArrowheads="1" noTextEdit="1"/>
          </p:cNvSpPr>
          <p:nvPr>
            <p:ph type="sldImg"/>
          </p:nvPr>
        </p:nvSpPr>
        <p:spPr>
          <a:xfrm>
            <a:off x="1150938" y="692150"/>
            <a:ext cx="4556125" cy="3416300"/>
          </a:xfrm>
          <a:ln/>
        </p:spPr>
      </p:sp>
      <p:sp>
        <p:nvSpPr>
          <p:cNvPr id="76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noTextEdit="1"/>
          </p:cNvSpPr>
          <p:nvPr>
            <p:ph type="sldImg"/>
          </p:nvPr>
        </p:nvSpPr>
        <p:spPr>
          <a:xfrm>
            <a:off x="1150938" y="692150"/>
            <a:ext cx="4556125" cy="3416300"/>
          </a:xfrm>
          <a:ln/>
        </p:spPr>
      </p:sp>
      <p:sp>
        <p:nvSpPr>
          <p:cNvPr id="76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xfrm>
            <a:off x="1150938" y="692150"/>
            <a:ext cx="4556125" cy="3416300"/>
          </a:xfrm>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Rot="1" noChangeAspect="1" noChangeArrowheads="1" noTextEdit="1"/>
          </p:cNvSpPr>
          <p:nvPr>
            <p:ph type="sldImg"/>
          </p:nvPr>
        </p:nvSpPr>
        <p:spPr>
          <a:xfrm>
            <a:off x="1150938" y="692150"/>
            <a:ext cx="4556125" cy="3416300"/>
          </a:xfrm>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Rot="1" noChangeAspect="1" noChangeArrowheads="1" noTextEdit="1"/>
          </p:cNvSpPr>
          <p:nvPr>
            <p:ph type="sldImg"/>
          </p:nvPr>
        </p:nvSpPr>
        <p:spPr>
          <a:xfrm>
            <a:off x="1150938" y="692150"/>
            <a:ext cx="4556125" cy="3416300"/>
          </a:xfrm>
          <a:ln/>
        </p:spPr>
      </p:sp>
      <p:sp>
        <p:nvSpPr>
          <p:cNvPr id="76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a:xfrm>
            <a:off x="1150938" y="692150"/>
            <a:ext cx="4556125" cy="3416300"/>
          </a:xfrm>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44588" y="687388"/>
            <a:ext cx="4568825" cy="3425825"/>
          </a:xfrm>
          <a:ln cap="flat"/>
        </p:spPr>
      </p:sp>
      <p:sp>
        <p:nvSpPr>
          <p:cNvPr id="189443"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50938" y="692150"/>
            <a:ext cx="4556125" cy="3416300"/>
          </a:xfrm>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xfrm>
            <a:off x="1150938" y="692150"/>
            <a:ext cx="4556125" cy="3416300"/>
          </a:xfrm>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pPr>
            <a:r>
              <a:rPr lang="en-US" sz="3200" b="1" dirty="0">
                <a:effectLst>
                  <a:outerShdw blurRad="38100" dist="38100" dir="2700000" algn="tl">
                    <a:srgbClr val="000000"/>
                  </a:outerShdw>
                </a:effectLst>
                <a:latin typeface="Arial" charset="0"/>
              </a:rPr>
              <a:t>STATEMENT OF FINANCIAL POSITION AND STATEMENT OF CASH FLOWS</a:t>
            </a:r>
            <a:endParaRPr lang="en-US" sz="32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#5</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Text Box 1027"/>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Classification</a:t>
            </a:r>
          </a:p>
        </p:txBody>
      </p:sp>
      <p:sp>
        <p:nvSpPr>
          <p:cNvPr id="478212" name="Text Box 102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478213" name="Rectangle 1029"/>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Statement of Financial Position</a:t>
            </a:r>
          </a:p>
        </p:txBody>
      </p:sp>
      <p:pic>
        <p:nvPicPr>
          <p:cNvPr id="478218" name="Picture 1034"/>
          <p:cNvPicPr>
            <a:picLocks noChangeAspect="1" noChangeArrowheads="1"/>
          </p:cNvPicPr>
          <p:nvPr/>
        </p:nvPicPr>
        <p:blipFill>
          <a:blip r:embed="rId3"/>
          <a:srcRect/>
          <a:stretch>
            <a:fillRect/>
          </a:stretch>
        </p:blipFill>
        <p:spPr bwMode="auto">
          <a:xfrm>
            <a:off x="533400" y="2306638"/>
            <a:ext cx="8001000" cy="3027362"/>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356659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8" name="Picture 8"/>
          <p:cNvPicPr>
            <a:picLocks noChangeAspect="1" noChangeArrowheads="1"/>
          </p:cNvPicPr>
          <p:nvPr/>
        </p:nvPicPr>
        <p:blipFill>
          <a:blip r:embed="rId3"/>
          <a:srcRect/>
          <a:stretch>
            <a:fillRect/>
          </a:stretch>
        </p:blipFill>
        <p:spPr bwMode="auto">
          <a:xfrm>
            <a:off x="533400" y="2306638"/>
            <a:ext cx="8153400" cy="2341562"/>
          </a:xfrm>
          <a:prstGeom prst="rect">
            <a:avLst/>
          </a:prstGeom>
          <a:noFill/>
          <a:ln w="12700" cap="sq">
            <a:noFill/>
            <a:miter lim="800000"/>
            <a:headEnd type="none" w="sm" len="sm"/>
            <a:tailEnd type="none" w="sm" len="sm"/>
          </a:ln>
          <a:effectLst/>
        </p:spPr>
      </p:pic>
      <p:sp>
        <p:nvSpPr>
          <p:cNvPr id="650243" name="Text Box 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Subclassifications</a:t>
            </a:r>
          </a:p>
        </p:txBody>
      </p:sp>
      <p:sp>
        <p:nvSpPr>
          <p:cNvPr id="65024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50245" name="Rectangle 5"/>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Statement of Financial Position</a:t>
            </a:r>
          </a:p>
        </p:txBody>
      </p:sp>
      <p:sp>
        <p:nvSpPr>
          <p:cNvPr id="650246" name="Text Box 6"/>
          <p:cNvSpPr txBox="1">
            <a:spLocks noChangeArrowheads="1"/>
          </p:cNvSpPr>
          <p:nvPr/>
        </p:nvSpPr>
        <p:spPr bwMode="auto">
          <a:xfrm>
            <a:off x="7162800" y="2011363"/>
            <a:ext cx="1600200" cy="274637"/>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CC0000"/>
                </a:solidFill>
                <a:latin typeface="Arial" charset="0"/>
              </a:rPr>
              <a:t>Illustration 5-1</a:t>
            </a:r>
          </a:p>
        </p:txBody>
      </p:sp>
      <p:sp>
        <p:nvSpPr>
          <p:cNvPr id="650249" name="Rectangle 9"/>
          <p:cNvSpPr>
            <a:spLocks noChangeArrowheads="1"/>
          </p:cNvSpPr>
          <p:nvPr/>
        </p:nvSpPr>
        <p:spPr bwMode="auto">
          <a:xfrm>
            <a:off x="609600" y="4953000"/>
            <a:ext cx="8077200" cy="896938"/>
          </a:xfrm>
          <a:prstGeom prst="rect">
            <a:avLst/>
          </a:prstGeom>
          <a:noFill/>
          <a:ln w="12700" cap="sq">
            <a:noFill/>
            <a:miter lim="800000"/>
            <a:headEnd type="none" w="sm" len="sm"/>
            <a:tailEnd type="none" w="sm" len="sm"/>
          </a:ln>
          <a:effectLst/>
        </p:spPr>
        <p:txBody>
          <a:bodyPr>
            <a:spAutoFit/>
          </a:bodyPr>
          <a:lstStyle/>
          <a:p>
            <a:pPr algn="l">
              <a:lnSpc>
                <a:spcPct val="110000"/>
              </a:lnSpc>
            </a:pPr>
            <a:r>
              <a:rPr lang="en-US" sz="1600" b="1">
                <a:latin typeface="Arial" charset="0"/>
              </a:rPr>
              <a:t>In some countries, such as Germany, companies often list current assets first. </a:t>
            </a:r>
            <a:r>
              <a:rPr lang="en-US" sz="1600" b="1" i="1">
                <a:latin typeface="Arial" charset="0"/>
              </a:rPr>
              <a:t>IAS No. 1 </a:t>
            </a:r>
            <a:r>
              <a:rPr lang="en-US" sz="1600" b="1">
                <a:latin typeface="Arial" charset="0"/>
              </a:rPr>
              <a:t>requires companies to distinguish current assets and liabilities from non-current ones, except in limited situations.</a:t>
            </a:r>
          </a:p>
        </p:txBody>
      </p:sp>
    </p:spTree>
    <p:extLst>
      <p:ext uri="{BB962C8B-B14F-4D97-AF65-F5344CB8AC3E}">
        <p14:creationId xmlns:p14="http://schemas.microsoft.com/office/powerpoint/2010/main" val="196095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990600" y="2098675"/>
            <a:ext cx="7391400" cy="31591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60000"/>
              </a:spcBef>
              <a:tabLst>
                <a:tab pos="858838" algn="l"/>
              </a:tabLst>
            </a:pPr>
            <a:r>
              <a:rPr lang="en-US" sz="2400" b="1">
                <a:latin typeface="Arial" charset="0"/>
              </a:rPr>
              <a:t>Generally consists of: </a:t>
            </a:r>
          </a:p>
          <a:p>
            <a:pPr marL="692150" lvl="1" indent="-457200" algn="l">
              <a:lnSpc>
                <a:spcPct val="120000"/>
              </a:lnSpc>
              <a:spcBef>
                <a:spcPct val="60000"/>
              </a:spcBef>
              <a:buSzPct val="80000"/>
              <a:buFontTx/>
              <a:buBlip>
                <a:blip r:embed="rId3"/>
              </a:buBlip>
              <a:tabLst>
                <a:tab pos="858838" algn="l"/>
              </a:tabLst>
            </a:pPr>
            <a:r>
              <a:rPr lang="en-US" sz="2400">
                <a:latin typeface="Arial" charset="0"/>
              </a:rPr>
              <a:t>Long-term Investments</a:t>
            </a:r>
          </a:p>
          <a:p>
            <a:pPr marL="692150" lvl="1" indent="-457200" algn="l">
              <a:lnSpc>
                <a:spcPct val="120000"/>
              </a:lnSpc>
              <a:spcBef>
                <a:spcPct val="60000"/>
              </a:spcBef>
              <a:buSzPct val="80000"/>
              <a:buFontTx/>
              <a:buBlip>
                <a:blip r:embed="rId3"/>
              </a:buBlip>
              <a:tabLst>
                <a:tab pos="858838" algn="l"/>
              </a:tabLst>
            </a:pPr>
            <a:r>
              <a:rPr lang="en-US" sz="2400">
                <a:latin typeface="Arial" charset="0"/>
              </a:rPr>
              <a:t>Property, Plant, and Equipment</a:t>
            </a:r>
          </a:p>
          <a:p>
            <a:pPr marL="692150" lvl="1" indent="-457200" algn="l">
              <a:lnSpc>
                <a:spcPct val="120000"/>
              </a:lnSpc>
              <a:spcBef>
                <a:spcPct val="60000"/>
              </a:spcBef>
              <a:buSzPct val="80000"/>
              <a:buFontTx/>
              <a:buBlip>
                <a:blip r:embed="rId3"/>
              </a:buBlip>
              <a:tabLst>
                <a:tab pos="858838" algn="l"/>
              </a:tabLst>
            </a:pPr>
            <a:r>
              <a:rPr lang="en-US" sz="2400">
                <a:latin typeface="Arial" charset="0"/>
              </a:rPr>
              <a:t>Intangibles Assets</a:t>
            </a:r>
          </a:p>
          <a:p>
            <a:pPr marL="692150" lvl="1" indent="-457200" algn="l">
              <a:lnSpc>
                <a:spcPct val="120000"/>
              </a:lnSpc>
              <a:spcBef>
                <a:spcPct val="60000"/>
              </a:spcBef>
              <a:buSzPct val="80000"/>
              <a:buFontTx/>
              <a:buBlip>
                <a:blip r:embed="rId3"/>
              </a:buBlip>
              <a:tabLst>
                <a:tab pos="858838" algn="l"/>
              </a:tabLst>
            </a:pPr>
            <a:r>
              <a:rPr lang="en-US" sz="2400">
                <a:latin typeface="Arial" charset="0"/>
              </a:rPr>
              <a:t>Other Assets</a:t>
            </a:r>
          </a:p>
        </p:txBody>
      </p:sp>
      <p:sp>
        <p:nvSpPr>
          <p:cNvPr id="652292"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Classification</a:t>
            </a:r>
          </a:p>
        </p:txBody>
      </p:sp>
      <p:sp>
        <p:nvSpPr>
          <p:cNvPr id="652293"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52294" name="Text Box 6"/>
          <p:cNvSpPr txBox="1">
            <a:spLocks noChangeArrowheads="1"/>
          </p:cNvSpPr>
          <p:nvPr/>
        </p:nvSpPr>
        <p:spPr bwMode="auto">
          <a:xfrm>
            <a:off x="685800" y="140335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Non-Current Assets</a:t>
            </a:r>
          </a:p>
        </p:txBody>
      </p:sp>
    </p:spTree>
    <p:extLst>
      <p:ext uri="{BB962C8B-B14F-4D97-AF65-F5344CB8AC3E}">
        <p14:creationId xmlns:p14="http://schemas.microsoft.com/office/powerpoint/2010/main" val="331076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Text Box 2"/>
          <p:cNvSpPr txBox="1">
            <a:spLocks noChangeArrowheads="1"/>
          </p:cNvSpPr>
          <p:nvPr/>
        </p:nvSpPr>
        <p:spPr bwMode="auto">
          <a:xfrm>
            <a:off x="762000" y="2071688"/>
            <a:ext cx="8001000" cy="3586162"/>
          </a:xfrm>
          <a:prstGeom prst="rect">
            <a:avLst/>
          </a:prstGeom>
          <a:noFill/>
          <a:ln w="28575" cap="sq">
            <a:noFill/>
            <a:miter lim="800000"/>
            <a:headEnd type="none" w="sm" len="sm"/>
            <a:tailEnd type="none" w="sm" len="sm"/>
          </a:ln>
          <a:effectLst/>
        </p:spPr>
        <p:txBody>
          <a:bodyPr>
            <a:spAutoFit/>
          </a:bodyPr>
          <a:lstStyle/>
          <a:p>
            <a:pPr marL="692150" lvl="1" indent="-457200" algn="l">
              <a:lnSpc>
                <a:spcPct val="120000"/>
              </a:lnSpc>
              <a:spcBef>
                <a:spcPct val="60000"/>
              </a:spcBef>
              <a:buSzPct val="80000"/>
              <a:tabLst>
                <a:tab pos="858838" algn="l"/>
              </a:tabLst>
            </a:pPr>
            <a:r>
              <a:rPr lang="en-US" sz="2300" b="1">
                <a:latin typeface="Arial" charset="0"/>
              </a:rPr>
              <a:t>Long-term Investments</a:t>
            </a:r>
          </a:p>
          <a:p>
            <a:pPr marL="692150" lvl="1" indent="-457200" algn="l">
              <a:lnSpc>
                <a:spcPct val="120000"/>
              </a:lnSpc>
              <a:spcBef>
                <a:spcPct val="60000"/>
              </a:spcBef>
              <a:buClr>
                <a:schemeClr val="tx1"/>
              </a:buClr>
              <a:buFontTx/>
              <a:buAutoNum type="arabicPeriod"/>
              <a:tabLst>
                <a:tab pos="858838" algn="l"/>
              </a:tabLst>
            </a:pPr>
            <a:r>
              <a:rPr lang="en-US" sz="2100" b="1">
                <a:solidFill>
                  <a:srgbClr val="800000"/>
                </a:solidFill>
                <a:latin typeface="Arial" charset="0"/>
              </a:rPr>
              <a:t>Securities</a:t>
            </a:r>
            <a:r>
              <a:rPr lang="en-US" sz="2100">
                <a:latin typeface="Arial" charset="0"/>
              </a:rPr>
              <a:t> (bonds, ordinary shares, or long-term notes).</a:t>
            </a:r>
          </a:p>
          <a:p>
            <a:pPr marL="692150" lvl="1" indent="-457200" algn="l">
              <a:lnSpc>
                <a:spcPct val="120000"/>
              </a:lnSpc>
              <a:spcBef>
                <a:spcPct val="60000"/>
              </a:spcBef>
              <a:buClr>
                <a:schemeClr val="tx1"/>
              </a:buClr>
              <a:buFontTx/>
              <a:buAutoNum type="arabicPeriod"/>
              <a:tabLst>
                <a:tab pos="858838" algn="l"/>
              </a:tabLst>
            </a:pPr>
            <a:r>
              <a:rPr lang="en-US" sz="2100" b="1">
                <a:solidFill>
                  <a:srgbClr val="800000"/>
                </a:solidFill>
                <a:latin typeface="Arial" charset="0"/>
              </a:rPr>
              <a:t>Tangible assets</a:t>
            </a:r>
            <a:r>
              <a:rPr lang="en-US" sz="2100">
                <a:latin typeface="Arial" charset="0"/>
              </a:rPr>
              <a:t> not currently used in operations (land held for speculation).</a:t>
            </a:r>
          </a:p>
          <a:p>
            <a:pPr marL="692150" lvl="1" indent="-457200" algn="l">
              <a:lnSpc>
                <a:spcPct val="120000"/>
              </a:lnSpc>
              <a:spcBef>
                <a:spcPct val="60000"/>
              </a:spcBef>
              <a:buClr>
                <a:schemeClr val="tx1"/>
              </a:buClr>
              <a:buFontTx/>
              <a:buAutoNum type="arabicPeriod"/>
              <a:tabLst>
                <a:tab pos="858838" algn="l"/>
              </a:tabLst>
            </a:pPr>
            <a:r>
              <a:rPr lang="en-US" sz="2100" b="1">
                <a:solidFill>
                  <a:srgbClr val="800000"/>
                </a:solidFill>
                <a:latin typeface="Arial" charset="0"/>
              </a:rPr>
              <a:t>Special funds</a:t>
            </a:r>
            <a:r>
              <a:rPr lang="en-US" sz="2100">
                <a:latin typeface="Arial" charset="0"/>
              </a:rPr>
              <a:t> (sinking fund, pension fund, or plant expansion fund.</a:t>
            </a:r>
          </a:p>
          <a:p>
            <a:pPr marL="692150" lvl="1" indent="-457200" algn="l">
              <a:lnSpc>
                <a:spcPct val="120000"/>
              </a:lnSpc>
              <a:spcBef>
                <a:spcPct val="60000"/>
              </a:spcBef>
              <a:buClr>
                <a:schemeClr val="tx1"/>
              </a:buClr>
              <a:buFontTx/>
              <a:buAutoNum type="arabicPeriod"/>
              <a:tabLst>
                <a:tab pos="858838" algn="l"/>
              </a:tabLst>
            </a:pPr>
            <a:r>
              <a:rPr lang="en-US" sz="2100" b="1">
                <a:solidFill>
                  <a:srgbClr val="800000"/>
                </a:solidFill>
                <a:latin typeface="Arial" charset="0"/>
              </a:rPr>
              <a:t>Non-consolidated subsidiaries</a:t>
            </a:r>
            <a:r>
              <a:rPr lang="en-US" sz="2100">
                <a:latin typeface="Arial" charset="0"/>
              </a:rPr>
              <a:t> or associated companies.</a:t>
            </a:r>
          </a:p>
        </p:txBody>
      </p:sp>
      <p:sp>
        <p:nvSpPr>
          <p:cNvPr id="662531" name="Text Box 3"/>
          <p:cNvSpPr txBox="1">
            <a:spLocks noChangeArrowheads="1"/>
          </p:cNvSpPr>
          <p:nvPr/>
        </p:nvSpPr>
        <p:spPr bwMode="auto">
          <a:xfrm>
            <a:off x="685800" y="140335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Non-Current Assets</a:t>
            </a:r>
          </a:p>
        </p:txBody>
      </p:sp>
      <p:sp>
        <p:nvSpPr>
          <p:cNvPr id="662532"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Classification</a:t>
            </a:r>
          </a:p>
        </p:txBody>
      </p:sp>
      <p:sp>
        <p:nvSpPr>
          <p:cNvPr id="662533"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Tree>
    <p:extLst>
      <p:ext uri="{BB962C8B-B14F-4D97-AF65-F5344CB8AC3E}">
        <p14:creationId xmlns:p14="http://schemas.microsoft.com/office/powerpoint/2010/main" val="420015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3" name="Text Box 3"/>
          <p:cNvSpPr txBox="1">
            <a:spLocks noChangeArrowheads="1"/>
          </p:cNvSpPr>
          <p:nvPr/>
        </p:nvSpPr>
        <p:spPr bwMode="auto">
          <a:xfrm>
            <a:off x="762000" y="1371600"/>
            <a:ext cx="7620000" cy="568325"/>
          </a:xfrm>
          <a:prstGeom prst="rect">
            <a:avLst/>
          </a:prstGeom>
          <a:noFill/>
          <a:ln w="28575" cap="sq">
            <a:noFill/>
            <a:miter lim="800000"/>
            <a:headEnd type="none" w="sm" len="sm"/>
            <a:tailEnd type="none" w="sm" len="sm"/>
          </a:ln>
          <a:effectLst/>
        </p:spPr>
        <p:txBody>
          <a:bodyPr>
            <a:spAutoFit/>
          </a:bodyPr>
          <a:lstStyle/>
          <a:p>
            <a:pPr marL="114300" lvl="1">
              <a:lnSpc>
                <a:spcPct val="120000"/>
              </a:lnSpc>
              <a:spcBef>
                <a:spcPct val="60000"/>
              </a:spcBef>
              <a:buSzPct val="80000"/>
            </a:pPr>
            <a:r>
              <a:rPr lang="en-US" sz="2600" b="1">
                <a:latin typeface="Arial" charset="0"/>
              </a:rPr>
              <a:t>Investments in Debt and Equity Securities</a:t>
            </a:r>
          </a:p>
        </p:txBody>
      </p:sp>
      <p:sp>
        <p:nvSpPr>
          <p:cNvPr id="67072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Classification</a:t>
            </a:r>
          </a:p>
        </p:txBody>
      </p:sp>
      <p:sp>
        <p:nvSpPr>
          <p:cNvPr id="670725"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70726" name="Text Box 6"/>
          <p:cNvSpPr txBox="1">
            <a:spLocks noChangeArrowheads="1"/>
          </p:cNvSpPr>
          <p:nvPr/>
        </p:nvSpPr>
        <p:spPr bwMode="auto">
          <a:xfrm>
            <a:off x="381000" y="216852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solidFill>
                  <a:srgbClr val="800000"/>
                </a:solidFill>
                <a:latin typeface="Arial" charset="0"/>
              </a:rPr>
              <a:t>Portfolio</a:t>
            </a:r>
          </a:p>
        </p:txBody>
      </p:sp>
      <p:sp>
        <p:nvSpPr>
          <p:cNvPr id="670728" name="Text Box 8"/>
          <p:cNvSpPr txBox="1">
            <a:spLocks noChangeArrowheads="1"/>
          </p:cNvSpPr>
          <p:nvPr/>
        </p:nvSpPr>
        <p:spPr bwMode="auto">
          <a:xfrm>
            <a:off x="2514600" y="216852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solidFill>
                  <a:srgbClr val="800000"/>
                </a:solidFill>
                <a:latin typeface="Arial" charset="0"/>
              </a:rPr>
              <a:t>Type</a:t>
            </a:r>
          </a:p>
        </p:txBody>
      </p:sp>
      <p:sp>
        <p:nvSpPr>
          <p:cNvPr id="670729" name="Text Box 9"/>
          <p:cNvSpPr txBox="1">
            <a:spLocks noChangeArrowheads="1"/>
          </p:cNvSpPr>
          <p:nvPr/>
        </p:nvSpPr>
        <p:spPr bwMode="auto">
          <a:xfrm>
            <a:off x="4648200" y="216852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solidFill>
                  <a:srgbClr val="800000"/>
                </a:solidFill>
                <a:latin typeface="Arial" charset="0"/>
              </a:rPr>
              <a:t>Valuation</a:t>
            </a:r>
          </a:p>
        </p:txBody>
      </p:sp>
      <p:sp>
        <p:nvSpPr>
          <p:cNvPr id="670730" name="Text Box 10"/>
          <p:cNvSpPr txBox="1">
            <a:spLocks noChangeArrowheads="1"/>
          </p:cNvSpPr>
          <p:nvPr/>
        </p:nvSpPr>
        <p:spPr bwMode="auto">
          <a:xfrm>
            <a:off x="6781800" y="2168525"/>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solidFill>
                  <a:srgbClr val="800000"/>
                </a:solidFill>
                <a:latin typeface="Arial" charset="0"/>
              </a:rPr>
              <a:t>Classification</a:t>
            </a:r>
          </a:p>
        </p:txBody>
      </p:sp>
      <p:sp>
        <p:nvSpPr>
          <p:cNvPr id="670735" name="Rectangle 15"/>
          <p:cNvSpPr>
            <a:spLocks noChangeArrowheads="1"/>
          </p:cNvSpPr>
          <p:nvPr/>
        </p:nvSpPr>
        <p:spPr bwMode="auto">
          <a:xfrm>
            <a:off x="381000" y="2701925"/>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Held-for-Collection</a:t>
            </a:r>
          </a:p>
        </p:txBody>
      </p:sp>
      <p:sp>
        <p:nvSpPr>
          <p:cNvPr id="670736" name="Rectangle 16"/>
          <p:cNvSpPr>
            <a:spLocks noChangeArrowheads="1"/>
          </p:cNvSpPr>
          <p:nvPr/>
        </p:nvSpPr>
        <p:spPr bwMode="auto">
          <a:xfrm>
            <a:off x="2514600" y="27019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a:t>
            </a:r>
          </a:p>
        </p:txBody>
      </p:sp>
      <p:sp>
        <p:nvSpPr>
          <p:cNvPr id="670737" name="Rectangle 17"/>
          <p:cNvSpPr>
            <a:spLocks noChangeArrowheads="1"/>
          </p:cNvSpPr>
          <p:nvPr/>
        </p:nvSpPr>
        <p:spPr bwMode="auto">
          <a:xfrm>
            <a:off x="4648200" y="27019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Amortized  Cost</a:t>
            </a:r>
          </a:p>
        </p:txBody>
      </p:sp>
      <p:sp>
        <p:nvSpPr>
          <p:cNvPr id="670738" name="Rectangle 18"/>
          <p:cNvSpPr>
            <a:spLocks noChangeArrowheads="1"/>
          </p:cNvSpPr>
          <p:nvPr/>
        </p:nvSpPr>
        <p:spPr bwMode="auto">
          <a:xfrm>
            <a:off x="6781800" y="27019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70739" name="Rectangle 19"/>
          <p:cNvSpPr>
            <a:spLocks noChangeArrowheads="1"/>
          </p:cNvSpPr>
          <p:nvPr/>
        </p:nvSpPr>
        <p:spPr bwMode="auto">
          <a:xfrm>
            <a:off x="381000" y="3692525"/>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Trading</a:t>
            </a:r>
          </a:p>
        </p:txBody>
      </p:sp>
      <p:sp>
        <p:nvSpPr>
          <p:cNvPr id="670740" name="Rectangle 20"/>
          <p:cNvSpPr>
            <a:spLocks noChangeArrowheads="1"/>
          </p:cNvSpPr>
          <p:nvPr/>
        </p:nvSpPr>
        <p:spPr bwMode="auto">
          <a:xfrm>
            <a:off x="2514600" y="36925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Equity</a:t>
            </a:r>
          </a:p>
        </p:txBody>
      </p:sp>
      <p:sp>
        <p:nvSpPr>
          <p:cNvPr id="670741" name="Rectangle 21"/>
          <p:cNvSpPr>
            <a:spLocks noChangeArrowheads="1"/>
          </p:cNvSpPr>
          <p:nvPr/>
        </p:nvSpPr>
        <p:spPr bwMode="auto">
          <a:xfrm>
            <a:off x="4648200" y="36925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70742" name="Rectangle 22"/>
          <p:cNvSpPr>
            <a:spLocks noChangeArrowheads="1"/>
          </p:cNvSpPr>
          <p:nvPr/>
        </p:nvSpPr>
        <p:spPr bwMode="auto">
          <a:xfrm>
            <a:off x="6781800" y="36925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a:t>
            </a:r>
          </a:p>
        </p:txBody>
      </p:sp>
      <p:sp>
        <p:nvSpPr>
          <p:cNvPr id="670743" name="Rectangle 23"/>
          <p:cNvSpPr>
            <a:spLocks noChangeArrowheads="1"/>
          </p:cNvSpPr>
          <p:nvPr/>
        </p:nvSpPr>
        <p:spPr bwMode="auto">
          <a:xfrm>
            <a:off x="381000" y="4683125"/>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Non-Trading Equity</a:t>
            </a:r>
          </a:p>
        </p:txBody>
      </p:sp>
      <p:sp>
        <p:nvSpPr>
          <p:cNvPr id="670744" name="Rectangle 24"/>
          <p:cNvSpPr>
            <a:spLocks noChangeArrowheads="1"/>
          </p:cNvSpPr>
          <p:nvPr/>
        </p:nvSpPr>
        <p:spPr bwMode="auto">
          <a:xfrm>
            <a:off x="2514600" y="46831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Equity</a:t>
            </a:r>
          </a:p>
        </p:txBody>
      </p:sp>
      <p:sp>
        <p:nvSpPr>
          <p:cNvPr id="670745" name="Rectangle 25"/>
          <p:cNvSpPr>
            <a:spLocks noChangeArrowheads="1"/>
          </p:cNvSpPr>
          <p:nvPr/>
        </p:nvSpPr>
        <p:spPr bwMode="auto">
          <a:xfrm>
            <a:off x="4648200" y="46831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70746" name="Rectangle 26"/>
          <p:cNvSpPr>
            <a:spLocks noChangeArrowheads="1"/>
          </p:cNvSpPr>
          <p:nvPr/>
        </p:nvSpPr>
        <p:spPr bwMode="auto">
          <a:xfrm>
            <a:off x="6781800" y="4683125"/>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Tree>
    <p:extLst>
      <p:ext uri="{BB962C8B-B14F-4D97-AF65-F5344CB8AC3E}">
        <p14:creationId xmlns:p14="http://schemas.microsoft.com/office/powerpoint/2010/main" val="335611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41" name="Text Box 5"/>
          <p:cNvSpPr txBox="1">
            <a:spLocks noChangeArrowheads="1"/>
          </p:cNvSpPr>
          <p:nvPr/>
        </p:nvSpPr>
        <p:spPr bwMode="auto">
          <a:xfrm>
            <a:off x="762000" y="1495425"/>
            <a:ext cx="57912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Long-Term Investments</a:t>
            </a:r>
            <a:r>
              <a:rPr lang="en-US" altLang="en-US" b="1">
                <a:solidFill>
                  <a:srgbClr val="800000"/>
                </a:solidFill>
                <a:latin typeface="Arial" charset="0"/>
              </a:rPr>
              <a:t> </a:t>
            </a:r>
            <a:endParaRPr lang="en-US" b="1">
              <a:solidFill>
                <a:srgbClr val="800000"/>
              </a:solidFill>
              <a:latin typeface="Arial" charset="0"/>
            </a:endParaRPr>
          </a:p>
        </p:txBody>
      </p:sp>
      <p:sp>
        <p:nvSpPr>
          <p:cNvPr id="654350" name="Text Box 1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54352" name="Rectangle 16"/>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Classification</a:t>
            </a:r>
          </a:p>
        </p:txBody>
      </p:sp>
      <p:pic>
        <p:nvPicPr>
          <p:cNvPr id="654356" name="Picture 20"/>
          <p:cNvPicPr>
            <a:picLocks noChangeAspect="1" noChangeArrowheads="1"/>
          </p:cNvPicPr>
          <p:nvPr/>
        </p:nvPicPr>
        <p:blipFill>
          <a:blip r:embed="rId3"/>
          <a:srcRect/>
          <a:stretch>
            <a:fillRect/>
          </a:stretch>
        </p:blipFill>
        <p:spPr bwMode="auto">
          <a:xfrm>
            <a:off x="661988" y="2438400"/>
            <a:ext cx="7872412" cy="1860550"/>
          </a:xfrm>
          <a:prstGeom prst="rect">
            <a:avLst/>
          </a:prstGeom>
          <a:noFill/>
          <a:ln w="12700" cap="sq">
            <a:noFill/>
            <a:miter lim="800000"/>
            <a:headEnd type="none" w="sm" len="sm"/>
            <a:tailEnd type="none" w="sm" len="sm"/>
          </a:ln>
          <a:effectLst/>
        </p:spPr>
      </p:pic>
      <p:sp>
        <p:nvSpPr>
          <p:cNvPr id="654357" name="Rectangle 21"/>
          <p:cNvSpPr>
            <a:spLocks noChangeArrowheads="1"/>
          </p:cNvSpPr>
          <p:nvPr/>
        </p:nvSpPr>
        <p:spPr bwMode="auto">
          <a:xfrm>
            <a:off x="6629400" y="2057400"/>
            <a:ext cx="21336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5-2</a:t>
            </a:r>
          </a:p>
          <a:p>
            <a:pPr algn="l"/>
            <a:r>
              <a:rPr lang="en-US" sz="1200" b="1">
                <a:latin typeface="Arial" charset="0"/>
              </a:rPr>
              <a:t>Statement of Financial</a:t>
            </a:r>
          </a:p>
          <a:p>
            <a:pPr algn="l"/>
            <a:r>
              <a:rPr lang="en-US" sz="1200" b="1">
                <a:latin typeface="Arial" charset="0"/>
              </a:rPr>
              <a:t>Position Presentation of</a:t>
            </a:r>
          </a:p>
          <a:p>
            <a:pPr algn="l"/>
            <a:r>
              <a:rPr lang="en-US" sz="1200" b="1">
                <a:latin typeface="Arial" charset="0"/>
              </a:rPr>
              <a:t>Long-Term Investments</a:t>
            </a:r>
          </a:p>
        </p:txBody>
      </p:sp>
    </p:spTree>
    <p:extLst>
      <p:ext uri="{BB962C8B-B14F-4D97-AF65-F5344CB8AC3E}">
        <p14:creationId xmlns:p14="http://schemas.microsoft.com/office/powerpoint/2010/main" val="117032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Text Box 2"/>
          <p:cNvSpPr txBox="1">
            <a:spLocks noChangeArrowheads="1"/>
          </p:cNvSpPr>
          <p:nvPr/>
        </p:nvSpPr>
        <p:spPr bwMode="auto">
          <a:xfrm>
            <a:off x="990600" y="2133600"/>
            <a:ext cx="7620000" cy="3475038"/>
          </a:xfrm>
          <a:prstGeom prst="rect">
            <a:avLst/>
          </a:prstGeom>
          <a:noFill/>
          <a:ln w="28575" cap="sq" algn="ctr">
            <a:noFill/>
            <a:miter lim="800000"/>
            <a:headEnd type="none" w="sm" len="sm"/>
            <a:tailEnd type="none" w="sm" len="sm"/>
          </a:ln>
          <a:effectLst/>
        </p:spPr>
        <p:txBody>
          <a:bodyPr>
            <a:spAutoFit/>
          </a:bodyPr>
          <a:lstStyle/>
          <a:p>
            <a:pPr algn="l">
              <a:lnSpc>
                <a:spcPct val="130000"/>
              </a:lnSpc>
              <a:spcBef>
                <a:spcPct val="60000"/>
              </a:spcBef>
              <a:buSzPct val="80000"/>
            </a:pPr>
            <a:r>
              <a:rPr lang="en-US" sz="2300">
                <a:latin typeface="Arial" charset="0"/>
              </a:rPr>
              <a:t>Tangible long-lived assets used in the regular operations of the business.  </a:t>
            </a:r>
          </a:p>
          <a:p>
            <a:pPr marL="685800" lvl="1" indent="-457200" algn="l">
              <a:lnSpc>
                <a:spcPct val="130000"/>
              </a:lnSpc>
              <a:spcBef>
                <a:spcPct val="60000"/>
              </a:spcBef>
              <a:buSzPct val="80000"/>
              <a:buFontTx/>
              <a:buBlip>
                <a:blip r:embed="rId3"/>
              </a:buBlip>
            </a:pPr>
            <a:r>
              <a:rPr lang="en-US" sz="2100" b="1">
                <a:solidFill>
                  <a:srgbClr val="800000"/>
                </a:solidFill>
                <a:latin typeface="Arial" charset="0"/>
              </a:rPr>
              <a:t>Physical property</a:t>
            </a:r>
            <a:r>
              <a:rPr lang="en-US" sz="2100">
                <a:latin typeface="Arial" charset="0"/>
              </a:rPr>
              <a:t> such as land, buildings, machinery, furniture, tools, and wasting resources (minerals). </a:t>
            </a:r>
          </a:p>
          <a:p>
            <a:pPr marL="685800" lvl="1" indent="-457200" algn="l">
              <a:lnSpc>
                <a:spcPct val="130000"/>
              </a:lnSpc>
              <a:spcBef>
                <a:spcPct val="60000"/>
              </a:spcBef>
              <a:buSzPct val="80000"/>
              <a:buFontTx/>
              <a:buBlip>
                <a:blip r:embed="rId3"/>
              </a:buBlip>
            </a:pPr>
            <a:r>
              <a:rPr lang="en-US" sz="2100">
                <a:latin typeface="Arial" charset="0"/>
              </a:rPr>
              <a:t>With the exception of land, a company either depreciates (e.g., buildings) or depletes (e.g., oil reserves) these assets.</a:t>
            </a:r>
          </a:p>
        </p:txBody>
      </p:sp>
      <p:sp>
        <p:nvSpPr>
          <p:cNvPr id="736259" name="Text Box 3"/>
          <p:cNvSpPr txBox="1">
            <a:spLocks noChangeArrowheads="1"/>
          </p:cNvSpPr>
          <p:nvPr/>
        </p:nvSpPr>
        <p:spPr bwMode="auto">
          <a:xfrm>
            <a:off x="685800" y="1431925"/>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Property, Plant, and Equipment</a:t>
            </a:r>
          </a:p>
        </p:txBody>
      </p:sp>
      <p:sp>
        <p:nvSpPr>
          <p:cNvPr id="73626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3626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378925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25"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74826"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674831" name="Picture 15"/>
          <p:cNvPicPr>
            <a:picLocks noChangeAspect="1" noChangeArrowheads="1"/>
          </p:cNvPicPr>
          <p:nvPr/>
        </p:nvPicPr>
        <p:blipFill>
          <a:blip r:embed="rId3"/>
          <a:srcRect/>
          <a:stretch>
            <a:fillRect/>
          </a:stretch>
        </p:blipFill>
        <p:spPr bwMode="auto">
          <a:xfrm>
            <a:off x="457200" y="1281113"/>
            <a:ext cx="8229600" cy="4738687"/>
          </a:xfrm>
          <a:prstGeom prst="rect">
            <a:avLst/>
          </a:prstGeom>
          <a:noFill/>
          <a:ln w="12700" cap="sq">
            <a:noFill/>
            <a:miter lim="800000"/>
            <a:headEnd type="none" w="sm" len="sm"/>
            <a:tailEnd type="none" w="sm" len="sm"/>
          </a:ln>
          <a:effectLst/>
        </p:spPr>
      </p:pic>
      <p:sp>
        <p:nvSpPr>
          <p:cNvPr id="674833" name="Rectangle 17"/>
          <p:cNvSpPr>
            <a:spLocks noChangeArrowheads="1"/>
          </p:cNvSpPr>
          <p:nvPr/>
        </p:nvSpPr>
        <p:spPr bwMode="auto">
          <a:xfrm>
            <a:off x="6324600" y="1295400"/>
            <a:ext cx="2514600" cy="835025"/>
          </a:xfrm>
          <a:prstGeom prst="rect">
            <a:avLst/>
          </a:prstGeom>
          <a:solidFill>
            <a:schemeClr val="bg1"/>
          </a:solidFill>
          <a:ln w="12700" cap="sq">
            <a:solidFill>
              <a:srgbClr val="006600"/>
            </a:solidFill>
            <a:miter lim="800000"/>
            <a:headEnd type="none" w="sm" len="sm"/>
            <a:tailEnd type="none" w="sm" len="sm"/>
          </a:ln>
          <a:effectLst/>
        </p:spPr>
        <p:txBody>
          <a:bodyPr>
            <a:spAutoFit/>
          </a:bodyPr>
          <a:lstStyle/>
          <a:p>
            <a:pPr algn="l"/>
            <a:r>
              <a:rPr lang="en-US" sz="1200" b="1">
                <a:solidFill>
                  <a:srgbClr val="CC0000"/>
                </a:solidFill>
                <a:latin typeface="Arial" charset="0"/>
              </a:rPr>
              <a:t>Illustration 5-3</a:t>
            </a:r>
          </a:p>
          <a:p>
            <a:pPr algn="l"/>
            <a:r>
              <a:rPr lang="en-US" sz="1200" b="1">
                <a:latin typeface="Arial" charset="0"/>
              </a:rPr>
              <a:t>Statement of Financial Position Presentation of Property, Plant, and Equipment</a:t>
            </a:r>
          </a:p>
        </p:txBody>
      </p:sp>
    </p:spTree>
    <p:extLst>
      <p:ext uri="{BB962C8B-B14F-4D97-AF65-F5344CB8AC3E}">
        <p14:creationId xmlns:p14="http://schemas.microsoft.com/office/powerpoint/2010/main" val="137384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990600" y="2073275"/>
            <a:ext cx="7620000" cy="3897313"/>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buSzPct val="80000"/>
            </a:pPr>
            <a:r>
              <a:rPr lang="en-US" sz="2400">
                <a:latin typeface="Arial" charset="0"/>
              </a:rPr>
              <a:t>Lack physical substance and are not financial instruments.</a:t>
            </a:r>
            <a:r>
              <a:rPr lang="en-US" sz="2300">
                <a:latin typeface="Arial" charset="0"/>
              </a:rPr>
              <a:t> </a:t>
            </a:r>
          </a:p>
          <a:p>
            <a:pPr marL="685800" lvl="1" indent="-457200" algn="l">
              <a:lnSpc>
                <a:spcPct val="125000"/>
              </a:lnSpc>
              <a:spcBef>
                <a:spcPct val="50000"/>
              </a:spcBef>
              <a:buSzPct val="80000"/>
              <a:buFontTx/>
              <a:buBlip>
                <a:blip r:embed="rId3"/>
              </a:buBlip>
            </a:pPr>
            <a:r>
              <a:rPr lang="en-US" sz="2100">
                <a:latin typeface="Arial" charset="0"/>
              </a:rPr>
              <a:t>Patents, copyrights, franchises, goodwill, trademarks, trade names, and customer lists. </a:t>
            </a:r>
          </a:p>
          <a:p>
            <a:pPr marL="685800" lvl="1" indent="-457200" algn="l">
              <a:lnSpc>
                <a:spcPct val="125000"/>
              </a:lnSpc>
              <a:spcBef>
                <a:spcPct val="50000"/>
              </a:spcBef>
              <a:buSzPct val="80000"/>
              <a:buFontTx/>
              <a:buBlip>
                <a:blip r:embed="rId3"/>
              </a:buBlip>
            </a:pPr>
            <a:r>
              <a:rPr lang="en-US" sz="2100">
                <a:latin typeface="Arial" charset="0"/>
              </a:rPr>
              <a:t>Amortize limited-life intangible assets over their useful lives. </a:t>
            </a:r>
          </a:p>
          <a:p>
            <a:pPr marL="685800" lvl="1" indent="-457200" algn="l">
              <a:lnSpc>
                <a:spcPct val="125000"/>
              </a:lnSpc>
              <a:spcBef>
                <a:spcPct val="50000"/>
              </a:spcBef>
              <a:buSzPct val="80000"/>
              <a:buFontTx/>
              <a:buBlip>
                <a:blip r:embed="rId3"/>
              </a:buBlip>
            </a:pPr>
            <a:r>
              <a:rPr lang="en-US" sz="2100">
                <a:latin typeface="Arial" charset="0"/>
              </a:rPr>
              <a:t>Periodically assess indefinite-life intangibles for impairment.</a:t>
            </a:r>
          </a:p>
        </p:txBody>
      </p:sp>
      <p:sp>
        <p:nvSpPr>
          <p:cNvPr id="738307" name="Text Box 3"/>
          <p:cNvSpPr txBox="1">
            <a:spLocks noChangeArrowheads="1"/>
          </p:cNvSpPr>
          <p:nvPr/>
        </p:nvSpPr>
        <p:spPr bwMode="auto">
          <a:xfrm>
            <a:off x="685800" y="1371600"/>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Intangible Assets</a:t>
            </a:r>
          </a:p>
        </p:txBody>
      </p:sp>
      <p:sp>
        <p:nvSpPr>
          <p:cNvPr id="73830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38309"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286415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Text Box 3"/>
          <p:cNvSpPr txBox="1">
            <a:spLocks noChangeArrowheads="1"/>
          </p:cNvSpPr>
          <p:nvPr/>
        </p:nvSpPr>
        <p:spPr bwMode="auto">
          <a:xfrm>
            <a:off x="685800" y="1371600"/>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Intangible Assets</a:t>
            </a:r>
          </a:p>
        </p:txBody>
      </p:sp>
      <p:sp>
        <p:nvSpPr>
          <p:cNvPr id="740356"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40357"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740358" name="Picture 6"/>
          <p:cNvPicPr>
            <a:picLocks noChangeAspect="1" noChangeArrowheads="1"/>
          </p:cNvPicPr>
          <p:nvPr/>
        </p:nvPicPr>
        <p:blipFill>
          <a:blip r:embed="rId3"/>
          <a:srcRect/>
          <a:stretch>
            <a:fillRect/>
          </a:stretch>
        </p:blipFill>
        <p:spPr bwMode="auto">
          <a:xfrm>
            <a:off x="533400" y="2438400"/>
            <a:ext cx="8077200" cy="2133600"/>
          </a:xfrm>
          <a:prstGeom prst="rect">
            <a:avLst/>
          </a:prstGeom>
          <a:noFill/>
          <a:ln w="12700" cap="sq">
            <a:noFill/>
            <a:miter lim="800000"/>
            <a:headEnd type="none" w="sm" len="sm"/>
            <a:tailEnd type="none" w="sm" len="sm"/>
          </a:ln>
          <a:effectLst/>
        </p:spPr>
      </p:pic>
      <p:sp>
        <p:nvSpPr>
          <p:cNvPr id="740359" name="Rectangle 7"/>
          <p:cNvSpPr>
            <a:spLocks noChangeArrowheads="1"/>
          </p:cNvSpPr>
          <p:nvPr/>
        </p:nvSpPr>
        <p:spPr bwMode="auto">
          <a:xfrm>
            <a:off x="6705600" y="1905000"/>
            <a:ext cx="21336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5-4</a:t>
            </a:r>
          </a:p>
          <a:p>
            <a:pPr algn="l"/>
            <a:r>
              <a:rPr lang="en-US" sz="1200" b="1">
                <a:latin typeface="Arial" charset="0"/>
              </a:rPr>
              <a:t>Statement of Financial</a:t>
            </a:r>
          </a:p>
          <a:p>
            <a:pPr algn="l"/>
            <a:r>
              <a:rPr lang="en-US" sz="1200" b="1">
                <a:latin typeface="Arial" charset="0"/>
              </a:rPr>
              <a:t>Position Presentation of</a:t>
            </a:r>
          </a:p>
          <a:p>
            <a:pPr algn="l"/>
            <a:r>
              <a:rPr lang="en-US" sz="1200" b="1">
                <a:latin typeface="Arial" charset="0"/>
              </a:rPr>
              <a:t>Intangible Assets</a:t>
            </a:r>
          </a:p>
        </p:txBody>
      </p:sp>
    </p:spTree>
    <p:extLst>
      <p:ext uri="{BB962C8B-B14F-4D97-AF65-F5344CB8AC3E}">
        <p14:creationId xmlns:p14="http://schemas.microsoft.com/office/powerpoint/2010/main" val="373335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smtClean="0">
                <a:solidFill>
                  <a:srgbClr val="002060"/>
                </a:solidFill>
              </a:rPr>
              <a:t>mampu</a:t>
            </a:r>
            <a:r>
              <a:rPr lang="en-US" dirty="0" smtClean="0">
                <a:solidFill>
                  <a:srgbClr val="002060"/>
                </a:solidFill>
              </a:rPr>
              <a:t> </a:t>
            </a:r>
            <a:r>
              <a:rPr lang="en-US" dirty="0" err="1" smtClean="0">
                <a:solidFill>
                  <a:srgbClr val="002060"/>
                </a:solidFill>
              </a:rPr>
              <a:t>menjelaskan</a:t>
            </a:r>
            <a:r>
              <a:rPr lang="en-US" dirty="0" smtClean="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membuat</a:t>
            </a:r>
            <a:r>
              <a:rPr lang="en-US" dirty="0">
                <a:solidFill>
                  <a:srgbClr val="002060"/>
                </a:solidFill>
              </a:rPr>
              <a:t> </a:t>
            </a:r>
            <a:r>
              <a:rPr lang="en-US" dirty="0" err="1">
                <a:solidFill>
                  <a:srgbClr val="002060"/>
                </a:solidFill>
              </a:rPr>
              <a:t>neraca</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arus</a:t>
            </a:r>
            <a:r>
              <a:rPr lang="en-US" dirty="0">
                <a:solidFill>
                  <a:srgbClr val="002060"/>
                </a:solidFill>
              </a:rPr>
              <a:t> </a:t>
            </a:r>
            <a:r>
              <a:rPr lang="en-US" dirty="0" err="1">
                <a:solidFill>
                  <a:srgbClr val="002060"/>
                </a:solidFill>
              </a:rPr>
              <a:t>kas</a:t>
            </a:r>
            <a:endParaRPr lang="en-US" dirty="0">
              <a:solidFill>
                <a:srgbClr val="002060"/>
              </a:solidFill>
            </a:endParaRPr>
          </a:p>
          <a:p>
            <a:pPr marL="0" indent="0" algn="ctr">
              <a:buNone/>
            </a:pP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Text Box 2"/>
          <p:cNvSpPr txBox="1">
            <a:spLocks noChangeArrowheads="1"/>
          </p:cNvSpPr>
          <p:nvPr/>
        </p:nvSpPr>
        <p:spPr bwMode="auto">
          <a:xfrm>
            <a:off x="990600" y="2073275"/>
            <a:ext cx="7620000" cy="3602038"/>
          </a:xfrm>
          <a:prstGeom prst="rect">
            <a:avLst/>
          </a:prstGeom>
          <a:noFill/>
          <a:ln w="28575" cap="sq" algn="ctr">
            <a:noFill/>
            <a:miter lim="800000"/>
            <a:headEnd type="none" w="sm" len="sm"/>
            <a:tailEnd type="none" w="sm" len="sm"/>
          </a:ln>
          <a:effectLst/>
        </p:spPr>
        <p:txBody>
          <a:bodyPr>
            <a:spAutoFit/>
          </a:bodyPr>
          <a:lstStyle/>
          <a:p>
            <a:pPr algn="l">
              <a:lnSpc>
                <a:spcPct val="125000"/>
              </a:lnSpc>
              <a:spcBef>
                <a:spcPct val="50000"/>
              </a:spcBef>
              <a:buSzPct val="80000"/>
            </a:pPr>
            <a:r>
              <a:rPr lang="en-US" sz="2300">
                <a:latin typeface="Arial" charset="0"/>
              </a:rPr>
              <a:t>Items vary in practice. Can include:</a:t>
            </a:r>
          </a:p>
          <a:p>
            <a:pPr marL="685800" lvl="1" indent="-457200" algn="l">
              <a:lnSpc>
                <a:spcPct val="125000"/>
              </a:lnSpc>
              <a:spcBef>
                <a:spcPct val="50000"/>
              </a:spcBef>
              <a:buClr>
                <a:srgbClr val="800000"/>
              </a:buClr>
              <a:buSzPct val="95000"/>
              <a:buFont typeface="Wingdings" pitchFamily="2" charset="2"/>
              <a:buChar char="Ø"/>
            </a:pPr>
            <a:r>
              <a:rPr lang="en-US" sz="2300">
                <a:latin typeface="Arial" charset="0"/>
              </a:rPr>
              <a:t>Long-term prepaid expenses</a:t>
            </a:r>
          </a:p>
          <a:p>
            <a:pPr marL="685800" lvl="1" indent="-457200" algn="l">
              <a:lnSpc>
                <a:spcPct val="125000"/>
              </a:lnSpc>
              <a:spcBef>
                <a:spcPct val="50000"/>
              </a:spcBef>
              <a:buClr>
                <a:srgbClr val="800000"/>
              </a:buClr>
              <a:buSzPct val="95000"/>
              <a:buFont typeface="Wingdings" pitchFamily="2" charset="2"/>
              <a:buChar char="Ø"/>
            </a:pPr>
            <a:r>
              <a:rPr lang="en-US" sz="2300">
                <a:latin typeface="Arial" charset="0"/>
              </a:rPr>
              <a:t>Non-current receivables</a:t>
            </a:r>
          </a:p>
          <a:p>
            <a:pPr marL="685800" lvl="1" indent="-457200" algn="l">
              <a:lnSpc>
                <a:spcPct val="125000"/>
              </a:lnSpc>
              <a:spcBef>
                <a:spcPct val="50000"/>
              </a:spcBef>
              <a:buClr>
                <a:srgbClr val="800000"/>
              </a:buClr>
              <a:buSzPct val="95000"/>
              <a:buFont typeface="Wingdings" pitchFamily="2" charset="2"/>
              <a:buChar char="Ø"/>
            </a:pPr>
            <a:r>
              <a:rPr lang="en-US" sz="2300">
                <a:latin typeface="Arial" charset="0"/>
              </a:rPr>
              <a:t>Assets in special funds</a:t>
            </a:r>
          </a:p>
          <a:p>
            <a:pPr marL="685800" lvl="1" indent="-457200" algn="l">
              <a:lnSpc>
                <a:spcPct val="125000"/>
              </a:lnSpc>
              <a:spcBef>
                <a:spcPct val="50000"/>
              </a:spcBef>
              <a:buClr>
                <a:srgbClr val="800000"/>
              </a:buClr>
              <a:buSzPct val="95000"/>
              <a:buFont typeface="Wingdings" pitchFamily="2" charset="2"/>
              <a:buChar char="Ø"/>
            </a:pPr>
            <a:r>
              <a:rPr lang="en-US" sz="2300">
                <a:latin typeface="Arial" charset="0"/>
              </a:rPr>
              <a:t>Property held for sale</a:t>
            </a:r>
          </a:p>
          <a:p>
            <a:pPr marL="685800" lvl="1" indent="-457200" algn="l">
              <a:lnSpc>
                <a:spcPct val="125000"/>
              </a:lnSpc>
              <a:spcBef>
                <a:spcPct val="50000"/>
              </a:spcBef>
              <a:buClr>
                <a:srgbClr val="800000"/>
              </a:buClr>
              <a:buSzPct val="95000"/>
              <a:buFont typeface="Wingdings" pitchFamily="2" charset="2"/>
              <a:buChar char="Ø"/>
            </a:pPr>
            <a:r>
              <a:rPr lang="en-US" sz="2300">
                <a:latin typeface="Arial" charset="0"/>
              </a:rPr>
              <a:t>Restricted cash or securities</a:t>
            </a:r>
          </a:p>
        </p:txBody>
      </p:sp>
      <p:sp>
        <p:nvSpPr>
          <p:cNvPr id="742403" name="Text Box 3"/>
          <p:cNvSpPr txBox="1">
            <a:spLocks noChangeArrowheads="1"/>
          </p:cNvSpPr>
          <p:nvPr/>
        </p:nvSpPr>
        <p:spPr bwMode="auto">
          <a:xfrm>
            <a:off x="685800" y="1371600"/>
            <a:ext cx="7620000" cy="561975"/>
          </a:xfrm>
          <a:prstGeom prst="rect">
            <a:avLst/>
          </a:prstGeom>
          <a:solidFill>
            <a:schemeClr val="bg1"/>
          </a:solidFill>
          <a:ln w="38100" cap="sq" algn="ctr">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Other Assets</a:t>
            </a:r>
          </a:p>
        </p:txBody>
      </p:sp>
      <p:sp>
        <p:nvSpPr>
          <p:cNvPr id="74240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42405"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146417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990600" y="2057400"/>
            <a:ext cx="7620000" cy="1296988"/>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buSzPct val="80000"/>
            </a:pPr>
            <a:r>
              <a:rPr lang="en-US" sz="2400">
                <a:latin typeface="Arial" charset="0"/>
              </a:rPr>
              <a:t>Cash and other assets a company expects to convert into cash, sell, or consume either in one year or in the operating cycle, whichever is longer. </a:t>
            </a:r>
          </a:p>
        </p:txBody>
      </p:sp>
      <p:sp>
        <p:nvSpPr>
          <p:cNvPr id="480259" name="Text Box 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Current Assets</a:t>
            </a:r>
          </a:p>
        </p:txBody>
      </p:sp>
      <p:sp>
        <p:nvSpPr>
          <p:cNvPr id="48026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480266" name="Text Box 10"/>
          <p:cNvSpPr txBox="1">
            <a:spLocks noChangeArrowheads="1"/>
          </p:cNvSpPr>
          <p:nvPr/>
        </p:nvSpPr>
        <p:spPr bwMode="auto">
          <a:xfrm>
            <a:off x="7162800" y="3505200"/>
            <a:ext cx="1600200" cy="274638"/>
          </a:xfrm>
          <a:prstGeom prst="rect">
            <a:avLst/>
          </a:prstGeom>
          <a:noFill/>
          <a:ln w="19050" algn="ctr">
            <a:noFill/>
            <a:miter lim="800000"/>
            <a:headEnd/>
            <a:tailEnd/>
          </a:ln>
          <a:effectLst/>
        </p:spPr>
        <p:txBody>
          <a:bodyPr>
            <a:spAutoFit/>
          </a:bodyPr>
          <a:lstStyle/>
          <a:p>
            <a:pPr algn="r">
              <a:spcBef>
                <a:spcPct val="50000"/>
              </a:spcBef>
            </a:pPr>
            <a:r>
              <a:rPr lang="en-US" sz="1200" b="1">
                <a:solidFill>
                  <a:srgbClr val="CC0000"/>
                </a:solidFill>
                <a:latin typeface="Arial" charset="0"/>
              </a:rPr>
              <a:t>Illustration 5-5</a:t>
            </a:r>
          </a:p>
        </p:txBody>
      </p:sp>
      <p:sp>
        <p:nvSpPr>
          <p:cNvPr id="480267"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pic>
        <p:nvPicPr>
          <p:cNvPr id="480268" name="Picture 12"/>
          <p:cNvPicPr>
            <a:picLocks noChangeAspect="1" noChangeArrowheads="1"/>
          </p:cNvPicPr>
          <p:nvPr/>
        </p:nvPicPr>
        <p:blipFill>
          <a:blip r:embed="rId3"/>
          <a:srcRect/>
          <a:stretch>
            <a:fillRect/>
          </a:stretch>
        </p:blipFill>
        <p:spPr bwMode="auto">
          <a:xfrm>
            <a:off x="533400" y="3810000"/>
            <a:ext cx="8143875" cy="1928813"/>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97519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Text Box 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Inventories</a:t>
            </a:r>
          </a:p>
        </p:txBody>
      </p:sp>
      <p:sp>
        <p:nvSpPr>
          <p:cNvPr id="496642" name="Text Box 2"/>
          <p:cNvSpPr txBox="1">
            <a:spLocks noChangeArrowheads="1"/>
          </p:cNvSpPr>
          <p:nvPr/>
        </p:nvSpPr>
        <p:spPr bwMode="auto">
          <a:xfrm>
            <a:off x="990600" y="2057400"/>
            <a:ext cx="7620000" cy="1393825"/>
          </a:xfrm>
          <a:prstGeom prst="rect">
            <a:avLst/>
          </a:prstGeom>
          <a:noFill/>
          <a:ln w="28575" cap="sq">
            <a:noFill/>
            <a:miter lim="800000"/>
            <a:headEnd type="none" w="sm" len="sm"/>
            <a:tailEnd type="none" w="sm" len="sm"/>
          </a:ln>
          <a:effectLst/>
        </p:spPr>
        <p:txBody>
          <a:bodyPr>
            <a:spAutoFit/>
          </a:bodyPr>
          <a:lstStyle/>
          <a:p>
            <a:pPr algn="l">
              <a:spcBef>
                <a:spcPct val="20000"/>
              </a:spcBef>
            </a:pPr>
            <a:r>
              <a:rPr lang="en-US" sz="2400">
                <a:latin typeface="Arial" charset="0"/>
              </a:rPr>
              <a:t>Disclose:</a:t>
            </a:r>
            <a:r>
              <a:rPr lang="en-US" sz="2200">
                <a:latin typeface="Arial" charset="0"/>
              </a:rPr>
              <a:t> </a:t>
            </a:r>
          </a:p>
          <a:p>
            <a:pPr marL="914400" lvl="1" indent="-457200" algn="l">
              <a:lnSpc>
                <a:spcPct val="110000"/>
              </a:lnSpc>
              <a:spcBef>
                <a:spcPct val="30000"/>
              </a:spcBef>
              <a:buSzPct val="80000"/>
              <a:buFontTx/>
              <a:buBlip>
                <a:blip r:embed="rId3"/>
              </a:buBlip>
            </a:pPr>
            <a:r>
              <a:rPr lang="en-US" sz="2200">
                <a:latin typeface="Arial" charset="0"/>
              </a:rPr>
              <a:t>Basis of valuation (e.g., lower-of-cost-or-market). </a:t>
            </a:r>
          </a:p>
          <a:p>
            <a:pPr marL="914400" lvl="1" indent="-457200" algn="l">
              <a:lnSpc>
                <a:spcPct val="110000"/>
              </a:lnSpc>
              <a:spcBef>
                <a:spcPct val="30000"/>
              </a:spcBef>
              <a:buSzPct val="80000"/>
              <a:buFontTx/>
              <a:buBlip>
                <a:blip r:embed="rId3"/>
              </a:buBlip>
            </a:pPr>
            <a:r>
              <a:rPr lang="en-US" sz="2200">
                <a:latin typeface="Arial" charset="0"/>
              </a:rPr>
              <a:t>Cost flow assumption (e.g., FIFO or average cost). </a:t>
            </a:r>
          </a:p>
        </p:txBody>
      </p:sp>
      <p:sp>
        <p:nvSpPr>
          <p:cNvPr id="496650" name="Text Box 10"/>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a:t>
            </a:r>
          </a:p>
        </p:txBody>
      </p:sp>
      <p:sp>
        <p:nvSpPr>
          <p:cNvPr id="496652" name="Rectangle 12"/>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496653" name="Picture 13"/>
          <p:cNvPicPr>
            <a:picLocks noChangeAspect="1" noChangeArrowheads="1"/>
          </p:cNvPicPr>
          <p:nvPr/>
        </p:nvPicPr>
        <p:blipFill>
          <a:blip r:embed="rId4"/>
          <a:srcRect/>
          <a:stretch>
            <a:fillRect/>
          </a:stretch>
        </p:blipFill>
        <p:spPr bwMode="auto">
          <a:xfrm>
            <a:off x="1066800" y="3470275"/>
            <a:ext cx="6781800" cy="3159125"/>
          </a:xfrm>
          <a:prstGeom prst="rect">
            <a:avLst/>
          </a:prstGeom>
          <a:noFill/>
          <a:ln w="12700" cap="sq">
            <a:noFill/>
            <a:miter lim="800000"/>
            <a:headEnd type="none" w="sm" len="sm"/>
            <a:tailEnd type="none" w="sm" len="sm"/>
          </a:ln>
          <a:effectLst/>
        </p:spPr>
      </p:pic>
      <p:sp>
        <p:nvSpPr>
          <p:cNvPr id="496649" name="Rectangle 9"/>
          <p:cNvSpPr>
            <a:spLocks noChangeArrowheads="1"/>
          </p:cNvSpPr>
          <p:nvPr/>
        </p:nvSpPr>
        <p:spPr bwMode="auto">
          <a:xfrm>
            <a:off x="6477000" y="3581400"/>
            <a:ext cx="1447800" cy="274638"/>
          </a:xfrm>
          <a:prstGeom prst="rect">
            <a:avLst/>
          </a:prstGeom>
          <a:noFill/>
          <a:ln w="19050" algn="ctr">
            <a:noFill/>
            <a:miter lim="800000"/>
            <a:headEnd type="none" w="sm" len="sm"/>
            <a:tailEnd type="none" w="sm" len="sm"/>
          </a:ln>
          <a:effectLst/>
        </p:spPr>
        <p:txBody>
          <a:bodyPr>
            <a:spAutoFit/>
          </a:bodyPr>
          <a:lstStyle/>
          <a:p>
            <a:pPr algn="r">
              <a:spcBef>
                <a:spcPct val="50000"/>
              </a:spcBef>
            </a:pPr>
            <a:r>
              <a:rPr lang="en-US" sz="1200" b="1">
                <a:solidFill>
                  <a:srgbClr val="CC0000"/>
                </a:solidFill>
                <a:latin typeface="Arial" charset="0"/>
              </a:rPr>
              <a:t>Illustration 5-6</a:t>
            </a:r>
          </a:p>
        </p:txBody>
      </p:sp>
    </p:spTree>
    <p:extLst>
      <p:ext uri="{BB962C8B-B14F-4D97-AF65-F5344CB8AC3E}">
        <p14:creationId xmlns:p14="http://schemas.microsoft.com/office/powerpoint/2010/main" val="282695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685800" y="1431925"/>
            <a:ext cx="25908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Inventories</a:t>
            </a:r>
          </a:p>
        </p:txBody>
      </p:sp>
      <p:sp>
        <p:nvSpPr>
          <p:cNvPr id="683012" name="Text Box 4"/>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a:t>
            </a:r>
          </a:p>
        </p:txBody>
      </p:sp>
      <p:sp>
        <p:nvSpPr>
          <p:cNvPr id="683013"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683016" name="Picture 8"/>
          <p:cNvPicPr>
            <a:picLocks noChangeAspect="1" noChangeArrowheads="1"/>
          </p:cNvPicPr>
          <p:nvPr/>
        </p:nvPicPr>
        <p:blipFill>
          <a:blip r:embed="rId3"/>
          <a:srcRect/>
          <a:stretch>
            <a:fillRect/>
          </a:stretch>
        </p:blipFill>
        <p:spPr bwMode="auto">
          <a:xfrm>
            <a:off x="762000" y="2220913"/>
            <a:ext cx="7510463" cy="4179887"/>
          </a:xfrm>
          <a:prstGeom prst="rect">
            <a:avLst/>
          </a:prstGeom>
          <a:noFill/>
          <a:ln w="12700" cap="sq">
            <a:noFill/>
            <a:miter lim="800000"/>
            <a:headEnd type="none" w="sm" len="sm"/>
            <a:tailEnd type="none" w="sm" len="sm"/>
          </a:ln>
          <a:effectLst/>
        </p:spPr>
      </p:pic>
      <p:sp>
        <p:nvSpPr>
          <p:cNvPr id="683017" name="Text Box 9"/>
          <p:cNvSpPr txBox="1">
            <a:spLocks noChangeArrowheads="1"/>
          </p:cNvSpPr>
          <p:nvPr/>
        </p:nvSpPr>
        <p:spPr bwMode="auto">
          <a:xfrm>
            <a:off x="3657600" y="1371600"/>
            <a:ext cx="42672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Arial" charset="0"/>
              </a:rPr>
              <a:t>Manufacturing Company</a:t>
            </a:r>
          </a:p>
        </p:txBody>
      </p:sp>
      <p:sp>
        <p:nvSpPr>
          <p:cNvPr id="683018" name="Rectangle 10"/>
          <p:cNvSpPr>
            <a:spLocks noChangeArrowheads="1"/>
          </p:cNvSpPr>
          <p:nvPr/>
        </p:nvSpPr>
        <p:spPr bwMode="auto">
          <a:xfrm>
            <a:off x="5943600" y="2027238"/>
            <a:ext cx="2743200" cy="639762"/>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5-8</a:t>
            </a:r>
          </a:p>
          <a:p>
            <a:pPr algn="l"/>
            <a:r>
              <a:rPr lang="en-US" sz="1200" b="1">
                <a:latin typeface="Arial" charset="0"/>
              </a:rPr>
              <a:t>Statement of Financial Position Presentation of Inventories</a:t>
            </a:r>
          </a:p>
        </p:txBody>
      </p:sp>
    </p:spTree>
    <p:extLst>
      <p:ext uri="{BB962C8B-B14F-4D97-AF65-F5344CB8AC3E}">
        <p14:creationId xmlns:p14="http://schemas.microsoft.com/office/powerpoint/2010/main" val="428382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990600" y="2222500"/>
            <a:ext cx="7620000" cy="294163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70000"/>
              </a:spcBef>
            </a:pPr>
            <a:r>
              <a:rPr lang="en-US" sz="2200">
                <a:latin typeface="Arial" charset="0"/>
              </a:rPr>
              <a:t>Claims held against customers and others for </a:t>
            </a:r>
          </a:p>
          <a:p>
            <a:pPr marL="914400" lvl="1" indent="-457200" algn="l">
              <a:lnSpc>
                <a:spcPct val="115000"/>
              </a:lnSpc>
              <a:spcBef>
                <a:spcPct val="30000"/>
              </a:spcBef>
              <a:buClr>
                <a:srgbClr val="800000"/>
              </a:buClr>
              <a:buFont typeface="Wingdings" pitchFamily="2" charset="2"/>
              <a:buChar char="ü"/>
            </a:pPr>
            <a:r>
              <a:rPr lang="en-US" sz="2200">
                <a:latin typeface="Arial" charset="0"/>
              </a:rPr>
              <a:t>money, </a:t>
            </a:r>
          </a:p>
          <a:p>
            <a:pPr marL="914400" lvl="1" indent="-457200" algn="l">
              <a:lnSpc>
                <a:spcPct val="115000"/>
              </a:lnSpc>
              <a:spcBef>
                <a:spcPct val="30000"/>
              </a:spcBef>
              <a:buClr>
                <a:srgbClr val="800000"/>
              </a:buClr>
              <a:buFont typeface="Wingdings" pitchFamily="2" charset="2"/>
              <a:buChar char="ü"/>
            </a:pPr>
            <a:r>
              <a:rPr lang="en-US" sz="2200">
                <a:latin typeface="Arial" charset="0"/>
              </a:rPr>
              <a:t>goods, or </a:t>
            </a:r>
          </a:p>
          <a:p>
            <a:pPr marL="914400" lvl="1" indent="-457200" algn="l">
              <a:lnSpc>
                <a:spcPct val="115000"/>
              </a:lnSpc>
              <a:spcBef>
                <a:spcPct val="30000"/>
              </a:spcBef>
              <a:buClr>
                <a:srgbClr val="800000"/>
              </a:buClr>
              <a:buFont typeface="Wingdings" pitchFamily="2" charset="2"/>
              <a:buChar char="ü"/>
            </a:pPr>
            <a:r>
              <a:rPr lang="en-US" sz="2200">
                <a:latin typeface="Arial" charset="0"/>
              </a:rPr>
              <a:t>services.</a:t>
            </a:r>
          </a:p>
          <a:p>
            <a:pPr algn="l">
              <a:lnSpc>
                <a:spcPct val="115000"/>
              </a:lnSpc>
              <a:spcBef>
                <a:spcPct val="70000"/>
              </a:spcBef>
              <a:buSzPct val="80000"/>
            </a:pPr>
            <a:r>
              <a:rPr lang="en-US" sz="2200">
                <a:latin typeface="Arial" charset="0"/>
              </a:rPr>
              <a:t>Major categories of receivables should be shown in the statement of financial position or the related notes.</a:t>
            </a:r>
          </a:p>
        </p:txBody>
      </p:sp>
      <p:sp>
        <p:nvSpPr>
          <p:cNvPr id="685059" name="Text Box 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Receivables</a:t>
            </a:r>
          </a:p>
        </p:txBody>
      </p:sp>
      <p:sp>
        <p:nvSpPr>
          <p:cNvPr id="68506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8506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34040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Text Box 2"/>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Receivables</a:t>
            </a:r>
          </a:p>
        </p:txBody>
      </p:sp>
      <p:sp>
        <p:nvSpPr>
          <p:cNvPr id="689157"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89158"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689159" name="Picture 7"/>
          <p:cNvPicPr>
            <a:picLocks noChangeAspect="1" noChangeArrowheads="1"/>
          </p:cNvPicPr>
          <p:nvPr/>
        </p:nvPicPr>
        <p:blipFill>
          <a:blip r:embed="rId3"/>
          <a:srcRect/>
          <a:stretch>
            <a:fillRect/>
          </a:stretch>
        </p:blipFill>
        <p:spPr bwMode="auto">
          <a:xfrm>
            <a:off x="547688" y="2133600"/>
            <a:ext cx="7834312" cy="3786188"/>
          </a:xfrm>
          <a:prstGeom prst="rect">
            <a:avLst/>
          </a:prstGeom>
          <a:noFill/>
          <a:ln w="12700" cap="sq">
            <a:noFill/>
            <a:miter lim="800000"/>
            <a:headEnd type="none" w="sm" len="sm"/>
            <a:tailEnd type="none" w="sm" len="sm"/>
          </a:ln>
          <a:effectLst/>
        </p:spPr>
      </p:pic>
      <p:sp>
        <p:nvSpPr>
          <p:cNvPr id="689156" name="Rectangle 4"/>
          <p:cNvSpPr>
            <a:spLocks noChangeArrowheads="1"/>
          </p:cNvSpPr>
          <p:nvPr/>
        </p:nvSpPr>
        <p:spPr bwMode="auto">
          <a:xfrm>
            <a:off x="5943600" y="1874838"/>
            <a:ext cx="2743200" cy="639762"/>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5-8</a:t>
            </a:r>
          </a:p>
          <a:p>
            <a:pPr algn="l"/>
            <a:r>
              <a:rPr lang="en-US" sz="1200" b="1">
                <a:latin typeface="Arial" charset="0"/>
              </a:rPr>
              <a:t>Statement of Financial Position Presentation of Receivables</a:t>
            </a:r>
          </a:p>
        </p:txBody>
      </p:sp>
    </p:spTree>
    <p:extLst>
      <p:ext uri="{BB962C8B-B14F-4D97-AF65-F5344CB8AC3E}">
        <p14:creationId xmlns:p14="http://schemas.microsoft.com/office/powerpoint/2010/main" val="29687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body" idx="1"/>
          </p:nvPr>
        </p:nvSpPr>
        <p:spPr>
          <a:xfrm>
            <a:off x="609600" y="2133600"/>
            <a:ext cx="8077200" cy="914400"/>
          </a:xfrm>
          <a:noFill/>
          <a:ln/>
        </p:spPr>
        <p:txBody>
          <a:bodyPr/>
          <a:lstStyle/>
          <a:p>
            <a:pPr marL="0" indent="0">
              <a:buClr>
                <a:srgbClr val="006666"/>
              </a:buClr>
              <a:buSzTx/>
              <a:buFont typeface="Monotype Sorts" pitchFamily="2" charset="2"/>
              <a:buNone/>
            </a:pPr>
            <a:r>
              <a:rPr lang="en-US" sz="2400" b="0"/>
              <a:t>Payment of cash, that is recorded as an asset because  service or benefit will be received in the future.</a:t>
            </a:r>
          </a:p>
        </p:txBody>
      </p:sp>
      <p:sp>
        <p:nvSpPr>
          <p:cNvPr id="500740" name="Rectangle 4"/>
          <p:cNvSpPr>
            <a:spLocks noChangeArrowheads="1"/>
          </p:cNvSpPr>
          <p:nvPr/>
        </p:nvSpPr>
        <p:spPr bwMode="auto">
          <a:xfrm>
            <a:off x="609600" y="4789488"/>
            <a:ext cx="3048000" cy="1230312"/>
          </a:xfrm>
          <a:prstGeom prst="rect">
            <a:avLst/>
          </a:prstGeom>
          <a:noFill/>
          <a:ln w="28575" cap="sq">
            <a:noFill/>
            <a:miter lim="800000"/>
            <a:headEnd/>
            <a:tailEnd/>
          </a:ln>
          <a:effectLst/>
        </p:spPr>
        <p:txBody>
          <a:bodyPr>
            <a:spAutoFit/>
          </a:bodyPr>
          <a:lstStyle/>
          <a:p>
            <a:pPr marL="914400" lvl="1" indent="-342900" algn="l">
              <a:spcAft>
                <a:spcPct val="20000"/>
              </a:spcAft>
              <a:buSzPct val="80000"/>
              <a:buFontTx/>
              <a:buBlip>
                <a:blip r:embed="rId3"/>
              </a:buBlip>
            </a:pPr>
            <a:r>
              <a:rPr lang="en-US" sz="2200">
                <a:solidFill>
                  <a:schemeClr val="bg2"/>
                </a:solidFill>
                <a:effectLst>
                  <a:outerShdw blurRad="38100" dist="38100" dir="2700000" algn="tl">
                    <a:srgbClr val="C0C0C0"/>
                  </a:outerShdw>
                </a:effectLst>
                <a:latin typeface="Arial" charset="0"/>
              </a:rPr>
              <a:t>insurance</a:t>
            </a:r>
          </a:p>
          <a:p>
            <a:pPr marL="914400" lvl="1" indent="-342900" algn="l">
              <a:spcAft>
                <a:spcPct val="20000"/>
              </a:spcAft>
              <a:buSzPct val="80000"/>
              <a:buFontTx/>
              <a:buBlip>
                <a:blip r:embed="rId3"/>
              </a:buBlip>
            </a:pPr>
            <a:r>
              <a:rPr lang="en-US" sz="2200">
                <a:solidFill>
                  <a:schemeClr val="bg2"/>
                </a:solidFill>
                <a:effectLst>
                  <a:outerShdw blurRad="38100" dist="38100" dir="2700000" algn="tl">
                    <a:srgbClr val="C0C0C0"/>
                  </a:outerShdw>
                </a:effectLst>
                <a:latin typeface="Arial" charset="0"/>
              </a:rPr>
              <a:t>supplies</a:t>
            </a:r>
          </a:p>
          <a:p>
            <a:pPr marL="914400" lvl="1" indent="-342900" algn="l">
              <a:spcAft>
                <a:spcPct val="20000"/>
              </a:spcAft>
              <a:buSzPct val="80000"/>
              <a:buFontTx/>
              <a:buBlip>
                <a:blip r:embed="rId3"/>
              </a:buBlip>
            </a:pPr>
            <a:r>
              <a:rPr lang="en-US" sz="2200">
                <a:solidFill>
                  <a:schemeClr val="bg2"/>
                </a:solidFill>
                <a:effectLst>
                  <a:outerShdw blurRad="38100" dist="38100" dir="2700000" algn="tl">
                    <a:srgbClr val="C0C0C0"/>
                  </a:outerShdw>
                </a:effectLst>
                <a:latin typeface="Arial" charset="0"/>
              </a:rPr>
              <a:t>advertising</a:t>
            </a:r>
          </a:p>
        </p:txBody>
      </p:sp>
      <p:sp>
        <p:nvSpPr>
          <p:cNvPr id="500741" name="Text Box 5"/>
          <p:cNvSpPr txBox="1">
            <a:spLocks noChangeArrowheads="1"/>
          </p:cNvSpPr>
          <p:nvPr/>
        </p:nvSpPr>
        <p:spPr bwMode="auto">
          <a:xfrm>
            <a:off x="1143000" y="3352800"/>
            <a:ext cx="2438400"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sz="2400">
                <a:latin typeface="Arial" charset="0"/>
                <a:cs typeface="Arial" charset="0"/>
              </a:rPr>
              <a:t>Cash Payment</a:t>
            </a:r>
          </a:p>
        </p:txBody>
      </p:sp>
      <p:sp>
        <p:nvSpPr>
          <p:cNvPr id="500742" name="Text Box 6"/>
          <p:cNvSpPr txBox="1">
            <a:spLocks noChangeArrowheads="1"/>
          </p:cNvSpPr>
          <p:nvPr/>
        </p:nvSpPr>
        <p:spPr bwMode="auto">
          <a:xfrm>
            <a:off x="5246688" y="3352800"/>
            <a:ext cx="3135312" cy="485775"/>
          </a:xfrm>
          <a:prstGeom prst="rect">
            <a:avLst/>
          </a:prstGeom>
          <a:solidFill>
            <a:srgbClr val="FFFF99"/>
          </a:solidFill>
          <a:ln w="2857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pPr>
            <a:r>
              <a:rPr lang="en-US" sz="2400">
                <a:latin typeface="Arial" charset="0"/>
                <a:cs typeface="Arial" charset="0"/>
              </a:rPr>
              <a:t>Expense Recorded</a:t>
            </a:r>
          </a:p>
        </p:txBody>
      </p:sp>
      <p:sp>
        <p:nvSpPr>
          <p:cNvPr id="500743" name="Text Box 7"/>
          <p:cNvSpPr txBox="1">
            <a:spLocks noChangeArrowheads="1"/>
          </p:cNvSpPr>
          <p:nvPr/>
        </p:nvSpPr>
        <p:spPr bwMode="auto">
          <a:xfrm>
            <a:off x="3352800" y="3413125"/>
            <a:ext cx="2133600" cy="396875"/>
          </a:xfrm>
          <a:prstGeom prst="rect">
            <a:avLst/>
          </a:prstGeom>
          <a:noFill/>
          <a:ln w="28575">
            <a:noFill/>
            <a:miter lim="800000"/>
            <a:headEnd/>
            <a:tailEnd/>
          </a:ln>
          <a:effectLst/>
        </p:spPr>
        <p:txBody>
          <a:bodyPr>
            <a:spAutoFit/>
          </a:bodyPr>
          <a:lstStyle/>
          <a:p>
            <a:pPr marL="457200" indent="-457200">
              <a:spcBef>
                <a:spcPct val="50000"/>
              </a:spcBef>
            </a:pPr>
            <a:r>
              <a:rPr lang="en-US" sz="2000" b="1">
                <a:solidFill>
                  <a:srgbClr val="800000"/>
                </a:solidFill>
                <a:latin typeface="Arial" charset="0"/>
                <a:cs typeface="Arial" charset="0"/>
              </a:rPr>
              <a:t>BEFORE</a:t>
            </a:r>
          </a:p>
        </p:txBody>
      </p:sp>
      <p:sp>
        <p:nvSpPr>
          <p:cNvPr id="500745" name="Rectangle 9"/>
          <p:cNvSpPr>
            <a:spLocks noChangeArrowheads="1"/>
          </p:cNvSpPr>
          <p:nvPr/>
        </p:nvSpPr>
        <p:spPr bwMode="auto">
          <a:xfrm>
            <a:off x="4038600" y="4768850"/>
            <a:ext cx="4572000" cy="828675"/>
          </a:xfrm>
          <a:prstGeom prst="rect">
            <a:avLst/>
          </a:prstGeom>
          <a:noFill/>
          <a:ln w="28575" cap="sq">
            <a:noFill/>
            <a:miter lim="800000"/>
            <a:headEnd/>
            <a:tailEnd/>
          </a:ln>
          <a:effectLst/>
        </p:spPr>
        <p:txBody>
          <a:bodyPr>
            <a:spAutoFit/>
          </a:bodyPr>
          <a:lstStyle/>
          <a:p>
            <a:pPr marL="914400" lvl="1" indent="-342900" algn="l">
              <a:spcAft>
                <a:spcPct val="20000"/>
              </a:spcAft>
              <a:buSzPct val="80000"/>
              <a:buFontTx/>
              <a:buBlip>
                <a:blip r:embed="rId3"/>
              </a:buBlip>
            </a:pPr>
            <a:r>
              <a:rPr lang="en-US" sz="2200">
                <a:solidFill>
                  <a:schemeClr val="bg2"/>
                </a:solidFill>
                <a:effectLst>
                  <a:outerShdw blurRad="38100" dist="38100" dir="2700000" algn="tl">
                    <a:srgbClr val="C0C0C0"/>
                  </a:outerShdw>
                </a:effectLst>
                <a:latin typeface="Arial" charset="0"/>
              </a:rPr>
              <a:t>rent</a:t>
            </a:r>
          </a:p>
          <a:p>
            <a:pPr marL="914400" lvl="1" indent="-342900" algn="l">
              <a:spcAft>
                <a:spcPct val="20000"/>
              </a:spcAft>
              <a:buSzPct val="80000"/>
              <a:buFontTx/>
              <a:buBlip>
                <a:blip r:embed="rId3"/>
              </a:buBlip>
            </a:pPr>
            <a:r>
              <a:rPr lang="en-US" sz="2200">
                <a:solidFill>
                  <a:schemeClr val="bg2"/>
                </a:solidFill>
                <a:effectLst>
                  <a:outerShdw blurRad="38100" dist="38100" dir="2700000" algn="tl">
                    <a:srgbClr val="C0C0C0"/>
                  </a:outerShdw>
                </a:effectLst>
                <a:latin typeface="Arial" charset="0"/>
              </a:rPr>
              <a:t>maintenance on equipment</a:t>
            </a:r>
          </a:p>
        </p:txBody>
      </p:sp>
      <p:sp>
        <p:nvSpPr>
          <p:cNvPr id="500746" name="Rectangle 10"/>
          <p:cNvSpPr>
            <a:spLocks noChangeArrowheads="1"/>
          </p:cNvSpPr>
          <p:nvPr/>
        </p:nvSpPr>
        <p:spPr bwMode="auto">
          <a:xfrm>
            <a:off x="685800" y="4267200"/>
            <a:ext cx="6324600" cy="457200"/>
          </a:xfrm>
          <a:prstGeom prst="rect">
            <a:avLst/>
          </a:prstGeom>
          <a:noFill/>
          <a:ln w="28575" cap="sq">
            <a:noFill/>
            <a:miter lim="800000"/>
            <a:headEnd/>
            <a:tailEnd/>
          </a:ln>
          <a:effectLst/>
        </p:spPr>
        <p:txBody>
          <a:bodyPr>
            <a:spAutoFit/>
          </a:bodyPr>
          <a:lstStyle/>
          <a:p>
            <a:pPr marL="457200" indent="-457200" algn="l">
              <a:spcAft>
                <a:spcPct val="20000"/>
              </a:spcAft>
              <a:buSzPct val="80000"/>
            </a:pPr>
            <a:r>
              <a:rPr lang="en-US" sz="2400">
                <a:solidFill>
                  <a:schemeClr val="bg2"/>
                </a:solidFill>
                <a:effectLst>
                  <a:outerShdw blurRad="38100" dist="38100" dir="2700000" algn="tl">
                    <a:srgbClr val="C0C0C0"/>
                  </a:outerShdw>
                </a:effectLst>
                <a:latin typeface="Arial" charset="0"/>
              </a:rPr>
              <a:t>Prepayments often occur in regard to:</a:t>
            </a:r>
          </a:p>
        </p:txBody>
      </p:sp>
      <p:sp>
        <p:nvSpPr>
          <p:cNvPr id="500749" name="Text Box 1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Prepaid Expenses</a:t>
            </a:r>
          </a:p>
        </p:txBody>
      </p:sp>
      <p:sp>
        <p:nvSpPr>
          <p:cNvPr id="500753"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500755" name="Rectangle 19"/>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382434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75" name="Picture 19"/>
          <p:cNvPicPr>
            <a:picLocks noChangeAspect="1" noChangeArrowheads="1"/>
          </p:cNvPicPr>
          <p:nvPr/>
        </p:nvPicPr>
        <p:blipFill>
          <a:blip r:embed="rId3"/>
          <a:srcRect/>
          <a:stretch>
            <a:fillRect/>
          </a:stretch>
        </p:blipFill>
        <p:spPr bwMode="auto">
          <a:xfrm>
            <a:off x="457200" y="1752600"/>
            <a:ext cx="7772400" cy="4602163"/>
          </a:xfrm>
          <a:prstGeom prst="rect">
            <a:avLst/>
          </a:prstGeom>
          <a:noFill/>
          <a:ln w="12700" cap="sq">
            <a:noFill/>
            <a:miter lim="800000"/>
            <a:headEnd type="none" w="sm" len="sm"/>
            <a:tailEnd type="none" w="sm" len="sm"/>
          </a:ln>
          <a:effectLst/>
        </p:spPr>
      </p:pic>
      <p:sp>
        <p:nvSpPr>
          <p:cNvPr id="582665" name="Text Box 9"/>
          <p:cNvSpPr txBox="1">
            <a:spLocks noChangeArrowheads="1"/>
          </p:cNvSpPr>
          <p:nvPr/>
        </p:nvSpPr>
        <p:spPr bwMode="auto">
          <a:xfrm>
            <a:off x="1447800" y="1431925"/>
            <a:ext cx="40386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Prepaid Expenses</a:t>
            </a:r>
          </a:p>
        </p:txBody>
      </p:sp>
      <p:sp>
        <p:nvSpPr>
          <p:cNvPr id="582672" name="Text Box 16"/>
          <p:cNvSpPr txBox="1">
            <a:spLocks noChangeArrowheads="1"/>
          </p:cNvSpPr>
          <p:nvPr/>
        </p:nvSpPr>
        <p:spPr bwMode="auto">
          <a:xfrm>
            <a:off x="8305800" y="6369050"/>
            <a:ext cx="6858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a:t>
            </a:r>
          </a:p>
        </p:txBody>
      </p:sp>
      <p:sp>
        <p:nvSpPr>
          <p:cNvPr id="582674" name="Rectangle 18"/>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582676" name="Rectangle 20"/>
          <p:cNvSpPr>
            <a:spLocks noChangeArrowheads="1"/>
          </p:cNvSpPr>
          <p:nvPr/>
        </p:nvSpPr>
        <p:spPr bwMode="auto">
          <a:xfrm>
            <a:off x="5638800" y="1524000"/>
            <a:ext cx="27432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5-9</a:t>
            </a:r>
          </a:p>
          <a:p>
            <a:pPr algn="l"/>
            <a:r>
              <a:rPr lang="en-US" sz="1200" b="1">
                <a:latin typeface="Arial" charset="0"/>
              </a:rPr>
              <a:t>Statement of Financial Position Presentation of Prepaid Expenses</a:t>
            </a:r>
          </a:p>
        </p:txBody>
      </p:sp>
    </p:spTree>
    <p:extLst>
      <p:ext uri="{BB962C8B-B14F-4D97-AF65-F5344CB8AC3E}">
        <p14:creationId xmlns:p14="http://schemas.microsoft.com/office/powerpoint/2010/main" val="318113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381000" y="21336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Portfolios</a:t>
            </a:r>
          </a:p>
        </p:txBody>
      </p:sp>
      <p:sp>
        <p:nvSpPr>
          <p:cNvPr id="691203" name="Text Box 3"/>
          <p:cNvSpPr txBox="1">
            <a:spLocks noChangeArrowheads="1"/>
          </p:cNvSpPr>
          <p:nvPr/>
        </p:nvSpPr>
        <p:spPr bwMode="auto">
          <a:xfrm>
            <a:off x="457200" y="136525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Short-Term Investments</a:t>
            </a:r>
          </a:p>
        </p:txBody>
      </p:sp>
      <p:sp>
        <p:nvSpPr>
          <p:cNvPr id="691205" name="Text Box 5"/>
          <p:cNvSpPr txBox="1">
            <a:spLocks noChangeArrowheads="1"/>
          </p:cNvSpPr>
          <p:nvPr/>
        </p:nvSpPr>
        <p:spPr bwMode="auto">
          <a:xfrm>
            <a:off x="2514600" y="21336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Type</a:t>
            </a:r>
          </a:p>
        </p:txBody>
      </p:sp>
      <p:sp>
        <p:nvSpPr>
          <p:cNvPr id="691206" name="Text Box 6"/>
          <p:cNvSpPr txBox="1">
            <a:spLocks noChangeArrowheads="1"/>
          </p:cNvSpPr>
          <p:nvPr/>
        </p:nvSpPr>
        <p:spPr bwMode="auto">
          <a:xfrm>
            <a:off x="4648200" y="21336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Valuation</a:t>
            </a:r>
          </a:p>
        </p:txBody>
      </p:sp>
      <p:sp>
        <p:nvSpPr>
          <p:cNvPr id="691207" name="Text Box 7"/>
          <p:cNvSpPr txBox="1">
            <a:spLocks noChangeArrowheads="1"/>
          </p:cNvSpPr>
          <p:nvPr/>
        </p:nvSpPr>
        <p:spPr bwMode="auto">
          <a:xfrm>
            <a:off x="6781800" y="2133600"/>
            <a:ext cx="2133600" cy="506413"/>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457200" indent="-457200">
              <a:lnSpc>
                <a:spcPct val="110000"/>
              </a:lnSpc>
              <a:spcBef>
                <a:spcPct val="30000"/>
              </a:spcBef>
              <a:buSzPct val="80000"/>
            </a:pPr>
            <a:r>
              <a:rPr lang="en-US" sz="2300" b="1">
                <a:latin typeface="Arial" charset="0"/>
              </a:rPr>
              <a:t>Classification</a:t>
            </a:r>
          </a:p>
        </p:txBody>
      </p:sp>
      <p:sp>
        <p:nvSpPr>
          <p:cNvPr id="691212" name="Rectangle 12"/>
          <p:cNvSpPr>
            <a:spLocks noChangeArrowheads="1"/>
          </p:cNvSpPr>
          <p:nvPr/>
        </p:nvSpPr>
        <p:spPr bwMode="auto">
          <a:xfrm>
            <a:off x="381000" y="2667000"/>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Held-to-Maturity</a:t>
            </a:r>
          </a:p>
        </p:txBody>
      </p:sp>
      <p:sp>
        <p:nvSpPr>
          <p:cNvPr id="691213" name="Rectangle 13"/>
          <p:cNvSpPr>
            <a:spLocks noChangeArrowheads="1"/>
          </p:cNvSpPr>
          <p:nvPr/>
        </p:nvSpPr>
        <p:spPr bwMode="auto">
          <a:xfrm>
            <a:off x="2514600" y="26670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a:t>
            </a:r>
          </a:p>
        </p:txBody>
      </p:sp>
      <p:sp>
        <p:nvSpPr>
          <p:cNvPr id="691214" name="Rectangle 14"/>
          <p:cNvSpPr>
            <a:spLocks noChangeArrowheads="1"/>
          </p:cNvSpPr>
          <p:nvPr/>
        </p:nvSpPr>
        <p:spPr bwMode="auto">
          <a:xfrm>
            <a:off x="4648200" y="26670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Amortized Cost</a:t>
            </a:r>
          </a:p>
        </p:txBody>
      </p:sp>
      <p:sp>
        <p:nvSpPr>
          <p:cNvPr id="691215" name="Rectangle 15"/>
          <p:cNvSpPr>
            <a:spLocks noChangeArrowheads="1"/>
          </p:cNvSpPr>
          <p:nvPr/>
        </p:nvSpPr>
        <p:spPr bwMode="auto">
          <a:xfrm>
            <a:off x="6781800" y="26670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91216" name="Rectangle 16"/>
          <p:cNvSpPr>
            <a:spLocks noChangeArrowheads="1"/>
          </p:cNvSpPr>
          <p:nvPr/>
        </p:nvSpPr>
        <p:spPr bwMode="auto">
          <a:xfrm>
            <a:off x="381000" y="3657600"/>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Trading</a:t>
            </a:r>
          </a:p>
        </p:txBody>
      </p:sp>
      <p:sp>
        <p:nvSpPr>
          <p:cNvPr id="691217" name="Rectangle 17"/>
          <p:cNvSpPr>
            <a:spLocks noChangeArrowheads="1"/>
          </p:cNvSpPr>
          <p:nvPr/>
        </p:nvSpPr>
        <p:spPr bwMode="auto">
          <a:xfrm>
            <a:off x="2514600" y="36576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Equity</a:t>
            </a:r>
          </a:p>
        </p:txBody>
      </p:sp>
      <p:sp>
        <p:nvSpPr>
          <p:cNvPr id="691218" name="Rectangle 18"/>
          <p:cNvSpPr>
            <a:spLocks noChangeArrowheads="1"/>
          </p:cNvSpPr>
          <p:nvPr/>
        </p:nvSpPr>
        <p:spPr bwMode="auto">
          <a:xfrm>
            <a:off x="4648200" y="36576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91219" name="Rectangle 19"/>
          <p:cNvSpPr>
            <a:spLocks noChangeArrowheads="1"/>
          </p:cNvSpPr>
          <p:nvPr/>
        </p:nvSpPr>
        <p:spPr bwMode="auto">
          <a:xfrm>
            <a:off x="6781800" y="36576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a:t>
            </a:r>
          </a:p>
        </p:txBody>
      </p:sp>
      <p:sp>
        <p:nvSpPr>
          <p:cNvPr id="691220" name="Rectangle 20"/>
          <p:cNvSpPr>
            <a:spLocks noChangeArrowheads="1"/>
          </p:cNvSpPr>
          <p:nvPr/>
        </p:nvSpPr>
        <p:spPr bwMode="auto">
          <a:xfrm>
            <a:off x="381000" y="4648200"/>
            <a:ext cx="2133600" cy="990600"/>
          </a:xfrm>
          <a:prstGeom prst="rect">
            <a:avLst/>
          </a:prstGeom>
          <a:solidFill>
            <a:srgbClr val="FFFF99"/>
          </a:solidFill>
          <a:ln w="28575" cap="sq">
            <a:solidFill>
              <a:schemeClr val="tx1"/>
            </a:solidFill>
            <a:miter lim="800000"/>
            <a:headEnd type="none" w="sm" len="sm"/>
            <a:tailEnd type="none" w="sm" len="sm"/>
          </a:ln>
          <a:effectLst/>
        </p:spPr>
        <p:txBody>
          <a:bodyPr anchor="ctr"/>
          <a:lstStyle/>
          <a:p>
            <a:r>
              <a:rPr lang="en-US" sz="2200">
                <a:latin typeface="Arial" charset="0"/>
              </a:rPr>
              <a:t>Available-  for-Sale</a:t>
            </a:r>
          </a:p>
        </p:txBody>
      </p:sp>
      <p:sp>
        <p:nvSpPr>
          <p:cNvPr id="691221" name="Rectangle 21"/>
          <p:cNvSpPr>
            <a:spLocks noChangeArrowheads="1"/>
          </p:cNvSpPr>
          <p:nvPr/>
        </p:nvSpPr>
        <p:spPr bwMode="auto">
          <a:xfrm>
            <a:off x="2514600" y="46482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Debt or Equity</a:t>
            </a:r>
          </a:p>
        </p:txBody>
      </p:sp>
      <p:sp>
        <p:nvSpPr>
          <p:cNvPr id="691222" name="Rectangle 22"/>
          <p:cNvSpPr>
            <a:spLocks noChangeArrowheads="1"/>
          </p:cNvSpPr>
          <p:nvPr/>
        </p:nvSpPr>
        <p:spPr bwMode="auto">
          <a:xfrm>
            <a:off x="4648200" y="46482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Fair Value</a:t>
            </a:r>
          </a:p>
        </p:txBody>
      </p:sp>
      <p:sp>
        <p:nvSpPr>
          <p:cNvPr id="691223" name="Rectangle 23"/>
          <p:cNvSpPr>
            <a:spLocks noChangeArrowheads="1"/>
          </p:cNvSpPr>
          <p:nvPr/>
        </p:nvSpPr>
        <p:spPr bwMode="auto">
          <a:xfrm>
            <a:off x="6781800" y="4648200"/>
            <a:ext cx="2133600" cy="990600"/>
          </a:xfrm>
          <a:prstGeom prst="rect">
            <a:avLst/>
          </a:prstGeom>
          <a:noFill/>
          <a:ln w="28575" cap="sq">
            <a:solidFill>
              <a:schemeClr val="tx1"/>
            </a:solidFill>
            <a:miter lim="800000"/>
            <a:headEnd type="none" w="sm" len="sm"/>
            <a:tailEnd type="none" w="sm" len="sm"/>
          </a:ln>
          <a:effectLst/>
        </p:spPr>
        <p:txBody>
          <a:bodyPr anchor="ctr"/>
          <a:lstStyle/>
          <a:p>
            <a:r>
              <a:rPr lang="en-US" sz="2200">
                <a:latin typeface="Arial" charset="0"/>
              </a:rPr>
              <a:t>Current or Noncurrent</a:t>
            </a:r>
          </a:p>
        </p:txBody>
      </p:sp>
      <p:sp>
        <p:nvSpPr>
          <p:cNvPr id="691224" name="Text Box 2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91225" name="Rectangle 2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344631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457200" y="136525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Short-Term Investments</a:t>
            </a:r>
          </a:p>
        </p:txBody>
      </p:sp>
      <p:sp>
        <p:nvSpPr>
          <p:cNvPr id="693253"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93254"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693256" name="Picture 8"/>
          <p:cNvPicPr>
            <a:picLocks noChangeAspect="1" noChangeArrowheads="1"/>
          </p:cNvPicPr>
          <p:nvPr/>
        </p:nvPicPr>
        <p:blipFill>
          <a:blip r:embed="rId3"/>
          <a:srcRect/>
          <a:stretch>
            <a:fillRect/>
          </a:stretch>
        </p:blipFill>
        <p:spPr bwMode="auto">
          <a:xfrm>
            <a:off x="533400" y="2251075"/>
            <a:ext cx="8077200" cy="3448050"/>
          </a:xfrm>
          <a:prstGeom prst="rect">
            <a:avLst/>
          </a:prstGeom>
          <a:noFill/>
          <a:ln w="12700" cap="sq">
            <a:noFill/>
            <a:miter lim="800000"/>
            <a:headEnd type="none" w="sm" len="sm"/>
            <a:tailEnd type="none" w="sm" len="sm"/>
          </a:ln>
          <a:effectLst/>
        </p:spPr>
      </p:pic>
      <p:sp>
        <p:nvSpPr>
          <p:cNvPr id="693252" name="Rectangle 4"/>
          <p:cNvSpPr>
            <a:spLocks noChangeArrowheads="1"/>
          </p:cNvSpPr>
          <p:nvPr/>
        </p:nvSpPr>
        <p:spPr bwMode="auto">
          <a:xfrm>
            <a:off x="5638800" y="2057400"/>
            <a:ext cx="32004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5-10</a:t>
            </a:r>
          </a:p>
          <a:p>
            <a:pPr algn="l"/>
            <a:r>
              <a:rPr lang="en-US" sz="1200" b="1">
                <a:latin typeface="Arial" charset="0"/>
              </a:rPr>
              <a:t>Statement of Financial Position Presentation of Short-Term Investments</a:t>
            </a:r>
          </a:p>
        </p:txBody>
      </p:sp>
      <p:sp>
        <p:nvSpPr>
          <p:cNvPr id="693257" name="Rectangle 9"/>
          <p:cNvSpPr>
            <a:spLocks noChangeArrowheads="1"/>
          </p:cNvSpPr>
          <p:nvPr/>
        </p:nvSpPr>
        <p:spPr bwMode="auto">
          <a:xfrm>
            <a:off x="457200" y="3429000"/>
            <a:ext cx="381000" cy="2286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55866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8"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9416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19" name="Picture 15"/>
          <p:cNvPicPr>
            <a:picLocks noChangeAspect="1" noChangeArrowheads="1"/>
          </p:cNvPicPr>
          <p:nvPr/>
        </p:nvPicPr>
        <p:blipFill>
          <a:blip r:embed="rId3"/>
          <a:srcRect/>
          <a:stretch>
            <a:fillRect/>
          </a:stretch>
        </p:blipFill>
        <p:spPr bwMode="auto">
          <a:xfrm>
            <a:off x="1066800" y="3984625"/>
            <a:ext cx="7086600" cy="2187575"/>
          </a:xfrm>
          <a:prstGeom prst="rect">
            <a:avLst/>
          </a:prstGeom>
          <a:noFill/>
          <a:ln w="12700" cap="sq">
            <a:noFill/>
            <a:miter lim="800000"/>
            <a:headEnd type="none" w="sm" len="sm"/>
            <a:tailEnd type="none" w="sm" len="sm"/>
          </a:ln>
          <a:effectLst/>
        </p:spPr>
      </p:pic>
      <p:sp>
        <p:nvSpPr>
          <p:cNvPr id="482306" name="Text Box 2"/>
          <p:cNvSpPr txBox="1">
            <a:spLocks noChangeArrowheads="1"/>
          </p:cNvSpPr>
          <p:nvPr/>
        </p:nvSpPr>
        <p:spPr bwMode="auto">
          <a:xfrm>
            <a:off x="990600" y="2057400"/>
            <a:ext cx="7848600" cy="1765300"/>
          </a:xfrm>
          <a:prstGeom prst="rect">
            <a:avLst/>
          </a:prstGeom>
          <a:noFill/>
          <a:ln w="28575" cap="sq">
            <a:noFill/>
            <a:miter lim="800000"/>
            <a:headEnd type="none" w="sm" len="sm"/>
            <a:tailEnd type="none" w="sm" len="sm"/>
          </a:ln>
          <a:effectLst/>
        </p:spPr>
        <p:txBody>
          <a:bodyPr>
            <a:spAutoFit/>
          </a:bodyPr>
          <a:lstStyle/>
          <a:p>
            <a:pPr marL="457200" indent="-457200" algn="l">
              <a:lnSpc>
                <a:spcPct val="110000"/>
              </a:lnSpc>
              <a:spcBef>
                <a:spcPct val="30000"/>
              </a:spcBef>
              <a:buSzPct val="80000"/>
              <a:buFontTx/>
              <a:buBlip>
                <a:blip r:embed="rId4"/>
              </a:buBlip>
            </a:pPr>
            <a:r>
              <a:rPr lang="en-US" sz="2200">
                <a:latin typeface="Arial" charset="0"/>
              </a:rPr>
              <a:t>Generally any monies available “on demand.”</a:t>
            </a:r>
          </a:p>
          <a:p>
            <a:pPr marL="457200" indent="-457200" algn="l">
              <a:lnSpc>
                <a:spcPct val="110000"/>
              </a:lnSpc>
              <a:spcBef>
                <a:spcPct val="30000"/>
              </a:spcBef>
              <a:buSzPct val="80000"/>
              <a:buFontTx/>
              <a:buBlip>
                <a:blip r:embed="rId4"/>
              </a:buBlip>
            </a:pPr>
            <a:r>
              <a:rPr lang="en-US" sz="2200" b="1">
                <a:solidFill>
                  <a:srgbClr val="800000"/>
                </a:solidFill>
                <a:latin typeface="Arial" charset="0"/>
              </a:rPr>
              <a:t>Cash equivalents</a:t>
            </a:r>
            <a:r>
              <a:rPr lang="en-US" sz="2200">
                <a:latin typeface="Arial" charset="0"/>
              </a:rPr>
              <a:t> - short-term highly liquid investments that mature within three months or less.</a:t>
            </a:r>
          </a:p>
          <a:p>
            <a:pPr marL="457200" indent="-457200" algn="l">
              <a:lnSpc>
                <a:spcPct val="110000"/>
              </a:lnSpc>
              <a:spcBef>
                <a:spcPct val="30000"/>
              </a:spcBef>
              <a:buSzPct val="80000"/>
              <a:buFontTx/>
              <a:buBlip>
                <a:blip r:embed="rId4"/>
              </a:buBlip>
            </a:pPr>
            <a:r>
              <a:rPr lang="en-US" sz="2200">
                <a:latin typeface="Arial" charset="0"/>
              </a:rPr>
              <a:t>Restrictions or commitments must be disclosed. </a:t>
            </a:r>
          </a:p>
        </p:txBody>
      </p:sp>
      <p:sp>
        <p:nvSpPr>
          <p:cNvPr id="482307" name="Text Box 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Cash</a:t>
            </a:r>
          </a:p>
        </p:txBody>
      </p:sp>
      <p:sp>
        <p:nvSpPr>
          <p:cNvPr id="482313" name="Text Box 9"/>
          <p:cNvSpPr txBox="1">
            <a:spLocks noChangeArrowheads="1"/>
          </p:cNvSpPr>
          <p:nvPr/>
        </p:nvSpPr>
        <p:spPr bwMode="auto">
          <a:xfrm>
            <a:off x="6858000" y="4114800"/>
            <a:ext cx="1371600" cy="274638"/>
          </a:xfrm>
          <a:prstGeom prst="rect">
            <a:avLst/>
          </a:prstGeom>
          <a:noFill/>
          <a:ln w="28575" algn="ctr">
            <a:noFill/>
            <a:miter lim="800000"/>
            <a:headEnd/>
            <a:tailEnd/>
          </a:ln>
          <a:effectLst/>
        </p:spPr>
        <p:txBody>
          <a:bodyPr>
            <a:spAutoFit/>
          </a:bodyPr>
          <a:lstStyle/>
          <a:p>
            <a:pPr algn="r">
              <a:spcBef>
                <a:spcPct val="50000"/>
              </a:spcBef>
            </a:pPr>
            <a:r>
              <a:rPr lang="en-US" sz="1200" b="1">
                <a:solidFill>
                  <a:srgbClr val="CC0000"/>
                </a:solidFill>
                <a:latin typeface="Arial" charset="0"/>
              </a:rPr>
              <a:t>Illustration 5-11</a:t>
            </a:r>
          </a:p>
        </p:txBody>
      </p:sp>
      <p:sp>
        <p:nvSpPr>
          <p:cNvPr id="482316"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482318" name="Rectangle 1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152589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304" name="Picture 8"/>
          <p:cNvPicPr>
            <a:picLocks noChangeAspect="1" noChangeArrowheads="1"/>
          </p:cNvPicPr>
          <p:nvPr/>
        </p:nvPicPr>
        <p:blipFill>
          <a:blip r:embed="rId3"/>
          <a:srcRect/>
          <a:stretch>
            <a:fillRect/>
          </a:stretch>
        </p:blipFill>
        <p:spPr bwMode="auto">
          <a:xfrm>
            <a:off x="609600" y="1800225"/>
            <a:ext cx="7848600" cy="4371975"/>
          </a:xfrm>
          <a:prstGeom prst="rect">
            <a:avLst/>
          </a:prstGeom>
          <a:noFill/>
          <a:ln w="12700" cap="sq">
            <a:noFill/>
            <a:miter lim="800000"/>
            <a:headEnd type="none" w="sm" len="sm"/>
            <a:tailEnd type="none" w="sm" len="sm"/>
          </a:ln>
          <a:effectLst/>
        </p:spPr>
      </p:pic>
      <p:sp>
        <p:nvSpPr>
          <p:cNvPr id="695300" name="Text Box 4"/>
          <p:cNvSpPr txBox="1">
            <a:spLocks noChangeArrowheads="1"/>
          </p:cNvSpPr>
          <p:nvPr/>
        </p:nvSpPr>
        <p:spPr bwMode="auto">
          <a:xfrm>
            <a:off x="1905000" y="1431925"/>
            <a:ext cx="381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Cash</a:t>
            </a:r>
          </a:p>
        </p:txBody>
      </p:sp>
      <p:sp>
        <p:nvSpPr>
          <p:cNvPr id="695302"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95303"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695305" name="Rectangle 9"/>
          <p:cNvSpPr>
            <a:spLocks noChangeArrowheads="1"/>
          </p:cNvSpPr>
          <p:nvPr/>
        </p:nvSpPr>
        <p:spPr bwMode="auto">
          <a:xfrm>
            <a:off x="6400800" y="1570038"/>
            <a:ext cx="2286000" cy="639762"/>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5-12</a:t>
            </a:r>
          </a:p>
          <a:p>
            <a:pPr algn="l"/>
            <a:r>
              <a:rPr lang="en-US" sz="1200" b="1">
                <a:latin typeface="Arial" charset="0"/>
              </a:rPr>
              <a:t>Statement of Financial</a:t>
            </a:r>
          </a:p>
          <a:p>
            <a:pPr algn="l"/>
            <a:r>
              <a:rPr lang="en-US" sz="1200" b="1">
                <a:latin typeface="Arial" charset="0"/>
              </a:rPr>
              <a:t>Position—Restricted Cash</a:t>
            </a:r>
          </a:p>
        </p:txBody>
      </p:sp>
    </p:spTree>
    <p:extLst>
      <p:ext uri="{BB962C8B-B14F-4D97-AF65-F5344CB8AC3E}">
        <p14:creationId xmlns:p14="http://schemas.microsoft.com/office/powerpoint/2010/main" val="21142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90" name="Text Box 6"/>
          <p:cNvSpPr txBox="1">
            <a:spLocks noChangeArrowheads="1"/>
          </p:cNvSpPr>
          <p:nvPr/>
        </p:nvSpPr>
        <p:spPr bwMode="auto">
          <a:xfrm>
            <a:off x="685800" y="1371600"/>
            <a:ext cx="39624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Equity</a:t>
            </a:r>
            <a:endParaRPr lang="en-US">
              <a:latin typeface="Arial" charset="0"/>
            </a:endParaRPr>
          </a:p>
        </p:txBody>
      </p:sp>
      <p:sp>
        <p:nvSpPr>
          <p:cNvPr id="528396"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528398" name="Rectangle 1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528399" name="Picture 15"/>
          <p:cNvPicPr>
            <a:picLocks noChangeAspect="1" noChangeArrowheads="1"/>
          </p:cNvPicPr>
          <p:nvPr/>
        </p:nvPicPr>
        <p:blipFill>
          <a:blip r:embed="rId3"/>
          <a:srcRect/>
          <a:stretch>
            <a:fillRect/>
          </a:stretch>
        </p:blipFill>
        <p:spPr bwMode="auto">
          <a:xfrm>
            <a:off x="685800" y="1981200"/>
            <a:ext cx="7805738" cy="3579813"/>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43387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ext Box 2"/>
          <p:cNvSpPr txBox="1">
            <a:spLocks noChangeArrowheads="1"/>
          </p:cNvSpPr>
          <p:nvPr/>
        </p:nvSpPr>
        <p:spPr bwMode="auto">
          <a:xfrm>
            <a:off x="685800" y="1371600"/>
            <a:ext cx="39624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Equity</a:t>
            </a:r>
            <a:endParaRPr lang="en-US">
              <a:latin typeface="Arial" charset="0"/>
            </a:endParaRPr>
          </a:p>
        </p:txBody>
      </p:sp>
      <p:sp>
        <p:nvSpPr>
          <p:cNvPr id="69734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9734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697350" name="Rectangle 6"/>
          <p:cNvSpPr>
            <a:spLocks noChangeArrowheads="1"/>
          </p:cNvSpPr>
          <p:nvPr/>
        </p:nvSpPr>
        <p:spPr bwMode="auto">
          <a:xfrm>
            <a:off x="838200" y="2057400"/>
            <a:ext cx="7696200" cy="3913188"/>
          </a:xfrm>
          <a:prstGeom prst="rect">
            <a:avLst/>
          </a:prstGeom>
          <a:noFill/>
          <a:ln w="12700" cap="sq">
            <a:noFill/>
            <a:miter lim="800000"/>
            <a:headEnd type="none" w="sm" len="sm"/>
            <a:tailEnd type="none" w="sm" len="sm"/>
          </a:ln>
          <a:effectLst/>
        </p:spPr>
        <p:txBody>
          <a:bodyPr>
            <a:spAutoFit/>
          </a:bodyPr>
          <a:lstStyle/>
          <a:p>
            <a:pPr marL="571500" lvl="1" indent="-457200" algn="l">
              <a:lnSpc>
                <a:spcPct val="130000"/>
              </a:lnSpc>
              <a:spcBef>
                <a:spcPct val="50000"/>
              </a:spcBef>
              <a:buClr>
                <a:srgbClr val="800000"/>
              </a:buClr>
              <a:buFont typeface="Wingdings" pitchFamily="2" charset="2"/>
              <a:buChar char="Ø"/>
            </a:pPr>
            <a:r>
              <a:rPr lang="en-US" sz="2100" b="1">
                <a:solidFill>
                  <a:srgbClr val="800000"/>
                </a:solidFill>
                <a:latin typeface="Arial" charset="0"/>
              </a:rPr>
              <a:t>Ordinary shares </a:t>
            </a:r>
            <a:r>
              <a:rPr lang="en-US" sz="2100">
                <a:latin typeface="Arial" charset="0"/>
              </a:rPr>
              <a:t>and </a:t>
            </a:r>
            <a:r>
              <a:rPr lang="en-US" sz="2100" b="1">
                <a:solidFill>
                  <a:srgbClr val="800000"/>
                </a:solidFill>
                <a:latin typeface="Arial" charset="0"/>
              </a:rPr>
              <a:t>preference shares</a:t>
            </a:r>
            <a:r>
              <a:rPr lang="en-US" sz="2100">
                <a:latin typeface="Arial" charset="0"/>
              </a:rPr>
              <a:t> - must disclose the par value and the authorized, issued, and outstanding amounts.</a:t>
            </a:r>
          </a:p>
          <a:p>
            <a:pPr marL="571500" lvl="1" indent="-457200" algn="l">
              <a:lnSpc>
                <a:spcPct val="130000"/>
              </a:lnSpc>
              <a:spcBef>
                <a:spcPct val="50000"/>
              </a:spcBef>
              <a:buClr>
                <a:srgbClr val="800000"/>
              </a:buClr>
              <a:buFont typeface="Wingdings" pitchFamily="2" charset="2"/>
              <a:buChar char="Ø"/>
            </a:pPr>
            <a:r>
              <a:rPr lang="en-US" sz="2100" b="1">
                <a:solidFill>
                  <a:srgbClr val="800000"/>
                </a:solidFill>
                <a:latin typeface="Arial" charset="0"/>
              </a:rPr>
              <a:t>Share premium</a:t>
            </a:r>
            <a:r>
              <a:rPr lang="en-US" sz="2100">
                <a:latin typeface="Arial" charset="0"/>
              </a:rPr>
              <a:t> - company usually presents one amount for ordinary and preference shares.</a:t>
            </a:r>
          </a:p>
          <a:p>
            <a:pPr marL="571500" lvl="1" indent="-457200" algn="l">
              <a:lnSpc>
                <a:spcPct val="130000"/>
              </a:lnSpc>
              <a:spcBef>
                <a:spcPct val="50000"/>
              </a:spcBef>
              <a:buClr>
                <a:srgbClr val="800000"/>
              </a:buClr>
              <a:buFont typeface="Wingdings" pitchFamily="2" charset="2"/>
              <a:buChar char="Ø"/>
            </a:pPr>
            <a:r>
              <a:rPr lang="en-US" sz="2100" b="1">
                <a:solidFill>
                  <a:srgbClr val="800000"/>
                </a:solidFill>
                <a:latin typeface="Arial" charset="0"/>
              </a:rPr>
              <a:t>Retained earnings</a:t>
            </a:r>
            <a:r>
              <a:rPr lang="en-US" sz="2100">
                <a:latin typeface="Arial" charset="0"/>
              </a:rPr>
              <a:t> - amount may be divided between the </a:t>
            </a:r>
            <a:r>
              <a:rPr lang="en-US" sz="2100" b="1">
                <a:latin typeface="Arial" charset="0"/>
              </a:rPr>
              <a:t>unappropriated </a:t>
            </a:r>
            <a:r>
              <a:rPr lang="en-US" sz="2100">
                <a:latin typeface="Arial" charset="0"/>
              </a:rPr>
              <a:t>and </a:t>
            </a:r>
            <a:r>
              <a:rPr lang="en-US" sz="2100" b="1">
                <a:latin typeface="Arial" charset="0"/>
              </a:rPr>
              <a:t>restricted </a:t>
            </a:r>
            <a:r>
              <a:rPr lang="en-US" sz="2100">
                <a:latin typeface="Arial" charset="0"/>
              </a:rPr>
              <a:t>amounts. </a:t>
            </a:r>
          </a:p>
          <a:p>
            <a:pPr marL="571500" lvl="1" indent="-457200" algn="l">
              <a:lnSpc>
                <a:spcPct val="130000"/>
              </a:lnSpc>
              <a:spcBef>
                <a:spcPct val="50000"/>
              </a:spcBef>
              <a:buClr>
                <a:srgbClr val="800000"/>
              </a:buClr>
              <a:buFont typeface="Wingdings" pitchFamily="2" charset="2"/>
              <a:buChar char="Ø"/>
            </a:pPr>
            <a:r>
              <a:rPr lang="en-US" sz="2100" b="1">
                <a:solidFill>
                  <a:srgbClr val="800000"/>
                </a:solidFill>
                <a:latin typeface="Arial" charset="0"/>
              </a:rPr>
              <a:t>Treasury shares</a:t>
            </a:r>
            <a:r>
              <a:rPr lang="en-US" sz="2100">
                <a:latin typeface="Arial" charset="0"/>
              </a:rPr>
              <a:t> - shown as a reduction of equity.</a:t>
            </a:r>
          </a:p>
        </p:txBody>
      </p:sp>
    </p:spTree>
    <p:extLst>
      <p:ext uri="{BB962C8B-B14F-4D97-AF65-F5344CB8AC3E}">
        <p14:creationId xmlns:p14="http://schemas.microsoft.com/office/powerpoint/2010/main" val="245463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685800" y="1371600"/>
            <a:ext cx="39624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800000"/>
                </a:solidFill>
                <a:latin typeface="Arial" charset="0"/>
              </a:rPr>
              <a:t>Equity</a:t>
            </a:r>
            <a:endParaRPr lang="en-US">
              <a:latin typeface="Arial" charset="0"/>
            </a:endParaRPr>
          </a:p>
        </p:txBody>
      </p:sp>
      <p:sp>
        <p:nvSpPr>
          <p:cNvPr id="69939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69939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699399" name="Picture 7"/>
          <p:cNvPicPr>
            <a:picLocks noChangeAspect="1" noChangeArrowheads="1"/>
          </p:cNvPicPr>
          <p:nvPr/>
        </p:nvPicPr>
        <p:blipFill>
          <a:blip r:embed="rId3"/>
          <a:srcRect/>
          <a:stretch>
            <a:fillRect/>
          </a:stretch>
        </p:blipFill>
        <p:spPr bwMode="auto">
          <a:xfrm>
            <a:off x="785813" y="2249488"/>
            <a:ext cx="7748587" cy="3473450"/>
          </a:xfrm>
          <a:prstGeom prst="rect">
            <a:avLst/>
          </a:prstGeom>
          <a:noFill/>
          <a:ln w="12700" cap="sq">
            <a:noFill/>
            <a:miter lim="800000"/>
            <a:headEnd type="none" w="sm" len="sm"/>
            <a:tailEnd type="none" w="sm" len="sm"/>
          </a:ln>
          <a:effectLst/>
        </p:spPr>
      </p:pic>
      <p:sp>
        <p:nvSpPr>
          <p:cNvPr id="699400" name="Rectangle 8"/>
          <p:cNvSpPr>
            <a:spLocks noChangeArrowheads="1"/>
          </p:cNvSpPr>
          <p:nvPr/>
        </p:nvSpPr>
        <p:spPr bwMode="auto">
          <a:xfrm>
            <a:off x="6705600" y="2103438"/>
            <a:ext cx="2057400" cy="639762"/>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5-13</a:t>
            </a:r>
          </a:p>
          <a:p>
            <a:pPr algn="l"/>
            <a:r>
              <a:rPr lang="en-US" sz="1200" b="1">
                <a:latin typeface="Arial" charset="0"/>
              </a:rPr>
              <a:t>Statement of Financial</a:t>
            </a:r>
          </a:p>
          <a:p>
            <a:pPr algn="l"/>
            <a:r>
              <a:rPr lang="en-US" sz="1200" b="1">
                <a:latin typeface="Arial" charset="0"/>
              </a:rPr>
              <a:t>Position—Equity</a:t>
            </a:r>
          </a:p>
        </p:txBody>
      </p:sp>
    </p:spTree>
    <p:extLst>
      <p:ext uri="{BB962C8B-B14F-4D97-AF65-F5344CB8AC3E}">
        <p14:creationId xmlns:p14="http://schemas.microsoft.com/office/powerpoint/2010/main" val="378441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Text Box 2"/>
          <p:cNvSpPr txBox="1">
            <a:spLocks noChangeArrowheads="1"/>
          </p:cNvSpPr>
          <p:nvPr/>
        </p:nvSpPr>
        <p:spPr bwMode="auto">
          <a:xfrm>
            <a:off x="685800" y="1371600"/>
            <a:ext cx="48768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006600"/>
                </a:solidFill>
                <a:latin typeface="Arial" charset="0"/>
              </a:rPr>
              <a:t>Non-Current Liabilities</a:t>
            </a:r>
            <a:endParaRPr lang="en-US">
              <a:solidFill>
                <a:srgbClr val="006600"/>
              </a:solidFill>
              <a:latin typeface="Arial" charset="0"/>
            </a:endParaRPr>
          </a:p>
        </p:txBody>
      </p:sp>
      <p:sp>
        <p:nvSpPr>
          <p:cNvPr id="70144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0144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701445" name="Rectangle 5"/>
          <p:cNvSpPr>
            <a:spLocks noChangeArrowheads="1"/>
          </p:cNvSpPr>
          <p:nvPr/>
        </p:nvSpPr>
        <p:spPr bwMode="auto">
          <a:xfrm>
            <a:off x="838200" y="2057400"/>
            <a:ext cx="7696200" cy="3944938"/>
          </a:xfrm>
          <a:prstGeom prst="rect">
            <a:avLst/>
          </a:prstGeom>
          <a:noFill/>
          <a:ln w="12700" cap="sq">
            <a:noFill/>
            <a:miter lim="800000"/>
            <a:headEnd type="none" w="sm" len="sm"/>
            <a:tailEnd type="none" w="sm" len="sm"/>
          </a:ln>
          <a:effectLst/>
        </p:spPr>
        <p:txBody>
          <a:bodyPr>
            <a:spAutoFit/>
          </a:bodyPr>
          <a:lstStyle/>
          <a:p>
            <a:pPr marL="114300" lvl="1" algn="l">
              <a:lnSpc>
                <a:spcPct val="120000"/>
              </a:lnSpc>
              <a:spcBef>
                <a:spcPct val="50000"/>
              </a:spcBef>
              <a:buClr>
                <a:srgbClr val="800000"/>
              </a:buClr>
              <a:buFont typeface="Wingdings" pitchFamily="2" charset="2"/>
              <a:buNone/>
            </a:pPr>
            <a:r>
              <a:rPr lang="en-US" sz="2200">
                <a:latin typeface="Arial" charset="0"/>
              </a:rPr>
              <a:t>Obligations that a company does not reasonably expect to liquidate within the longer of one year or the normal operating cycle.  Three types:</a:t>
            </a:r>
          </a:p>
          <a:p>
            <a:pPr marL="800100" lvl="2" indent="-457200" algn="l">
              <a:lnSpc>
                <a:spcPct val="120000"/>
              </a:lnSpc>
              <a:spcBef>
                <a:spcPct val="50000"/>
              </a:spcBef>
              <a:buClr>
                <a:srgbClr val="800000"/>
              </a:buClr>
              <a:buFont typeface="Wingdings" pitchFamily="2" charset="2"/>
              <a:buAutoNum type="arabicPeriod"/>
            </a:pPr>
            <a:r>
              <a:rPr lang="en-US" sz="2000">
                <a:latin typeface="Arial" charset="0"/>
              </a:rPr>
              <a:t>Obligations arising from specific financing situations.</a:t>
            </a:r>
          </a:p>
          <a:p>
            <a:pPr marL="800100" lvl="2" indent="-457200" algn="l">
              <a:lnSpc>
                <a:spcPct val="120000"/>
              </a:lnSpc>
              <a:spcBef>
                <a:spcPct val="50000"/>
              </a:spcBef>
              <a:buClr>
                <a:srgbClr val="800000"/>
              </a:buClr>
              <a:buFont typeface="Wingdings" pitchFamily="2" charset="2"/>
              <a:buAutoNum type="arabicPeriod"/>
            </a:pPr>
            <a:r>
              <a:rPr lang="en-US" sz="2000">
                <a:latin typeface="Arial" charset="0"/>
              </a:rPr>
              <a:t>Obligations arising from the ordinary operations of the company.</a:t>
            </a:r>
          </a:p>
          <a:p>
            <a:pPr marL="800100" lvl="2" indent="-457200" algn="l">
              <a:lnSpc>
                <a:spcPct val="120000"/>
              </a:lnSpc>
              <a:spcBef>
                <a:spcPct val="50000"/>
              </a:spcBef>
              <a:buClr>
                <a:srgbClr val="800000"/>
              </a:buClr>
              <a:buFont typeface="Wingdings" pitchFamily="2" charset="2"/>
              <a:buAutoNum type="arabicPeriod"/>
            </a:pPr>
            <a:r>
              <a:rPr lang="en-US" sz="2000">
                <a:latin typeface="Arial" charset="0"/>
              </a:rPr>
              <a:t>Obligations that depend on the occurrence or non-occurrence of one or more future events to confirm the amount payable, or the payee, or the date payable.</a:t>
            </a:r>
          </a:p>
        </p:txBody>
      </p:sp>
    </p:spTree>
    <p:extLst>
      <p:ext uri="{BB962C8B-B14F-4D97-AF65-F5344CB8AC3E}">
        <p14:creationId xmlns:p14="http://schemas.microsoft.com/office/powerpoint/2010/main" val="263368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685800" y="1371600"/>
            <a:ext cx="48768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006600"/>
                </a:solidFill>
                <a:latin typeface="Arial" charset="0"/>
              </a:rPr>
              <a:t>Non-Current Liabilities</a:t>
            </a:r>
            <a:endParaRPr lang="en-US">
              <a:solidFill>
                <a:srgbClr val="006600"/>
              </a:solidFill>
              <a:latin typeface="Arial" charset="0"/>
            </a:endParaRPr>
          </a:p>
        </p:txBody>
      </p:sp>
      <p:sp>
        <p:nvSpPr>
          <p:cNvPr id="703491"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03492"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pic>
        <p:nvPicPr>
          <p:cNvPr id="703494" name="Picture 6"/>
          <p:cNvPicPr>
            <a:picLocks noChangeAspect="1" noChangeArrowheads="1"/>
          </p:cNvPicPr>
          <p:nvPr/>
        </p:nvPicPr>
        <p:blipFill>
          <a:blip r:embed="rId3"/>
          <a:srcRect/>
          <a:stretch>
            <a:fillRect/>
          </a:stretch>
        </p:blipFill>
        <p:spPr bwMode="auto">
          <a:xfrm>
            <a:off x="757238" y="2209800"/>
            <a:ext cx="7777162" cy="3044825"/>
          </a:xfrm>
          <a:prstGeom prst="rect">
            <a:avLst/>
          </a:prstGeom>
          <a:noFill/>
          <a:ln w="12700" cap="sq">
            <a:noFill/>
            <a:miter lim="800000"/>
            <a:headEnd type="none" w="sm" len="sm"/>
            <a:tailEnd type="none" w="sm" len="sm"/>
          </a:ln>
          <a:effectLst/>
        </p:spPr>
      </p:pic>
      <p:sp>
        <p:nvSpPr>
          <p:cNvPr id="703495" name="Rectangle 7"/>
          <p:cNvSpPr>
            <a:spLocks noChangeArrowheads="1"/>
          </p:cNvSpPr>
          <p:nvPr/>
        </p:nvSpPr>
        <p:spPr bwMode="auto">
          <a:xfrm>
            <a:off x="6629400" y="1905000"/>
            <a:ext cx="22860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5-15</a:t>
            </a:r>
          </a:p>
          <a:p>
            <a:pPr algn="l"/>
            <a:r>
              <a:rPr lang="en-US" sz="1200" b="1">
                <a:latin typeface="Arial" charset="0"/>
              </a:rPr>
              <a:t>Statement of Financial</a:t>
            </a:r>
          </a:p>
          <a:p>
            <a:pPr algn="l"/>
            <a:r>
              <a:rPr lang="en-US" sz="1200" b="1">
                <a:latin typeface="Arial" charset="0"/>
              </a:rPr>
              <a:t>Position Presentation of Non-Current Liabilities</a:t>
            </a:r>
          </a:p>
        </p:txBody>
      </p:sp>
    </p:spTree>
    <p:extLst>
      <p:ext uri="{BB962C8B-B14F-4D97-AF65-F5344CB8AC3E}">
        <p14:creationId xmlns:p14="http://schemas.microsoft.com/office/powerpoint/2010/main" val="349931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Text Box 2"/>
          <p:cNvSpPr txBox="1">
            <a:spLocks noChangeArrowheads="1"/>
          </p:cNvSpPr>
          <p:nvPr/>
        </p:nvSpPr>
        <p:spPr bwMode="auto">
          <a:xfrm>
            <a:off x="685800" y="1371600"/>
            <a:ext cx="48768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006600"/>
                </a:solidFill>
                <a:latin typeface="Arial" charset="0"/>
              </a:rPr>
              <a:t>Current Liabilities</a:t>
            </a:r>
            <a:endParaRPr lang="en-US">
              <a:solidFill>
                <a:srgbClr val="006600"/>
              </a:solidFill>
              <a:latin typeface="Arial" charset="0"/>
            </a:endParaRPr>
          </a:p>
        </p:txBody>
      </p:sp>
      <p:sp>
        <p:nvSpPr>
          <p:cNvPr id="705539"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05540"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705541" name="Rectangle 5"/>
          <p:cNvSpPr>
            <a:spLocks noChangeArrowheads="1"/>
          </p:cNvSpPr>
          <p:nvPr/>
        </p:nvSpPr>
        <p:spPr bwMode="auto">
          <a:xfrm>
            <a:off x="838200" y="2057400"/>
            <a:ext cx="7696200" cy="3944938"/>
          </a:xfrm>
          <a:prstGeom prst="rect">
            <a:avLst/>
          </a:prstGeom>
          <a:noFill/>
          <a:ln w="12700" cap="sq">
            <a:noFill/>
            <a:miter lim="800000"/>
            <a:headEnd type="none" w="sm" len="sm"/>
            <a:tailEnd type="none" w="sm" len="sm"/>
          </a:ln>
          <a:effectLst/>
        </p:spPr>
        <p:txBody>
          <a:bodyPr>
            <a:spAutoFit/>
          </a:bodyPr>
          <a:lstStyle/>
          <a:p>
            <a:pPr marL="114300" lvl="1" algn="l">
              <a:lnSpc>
                <a:spcPct val="120000"/>
              </a:lnSpc>
              <a:spcBef>
                <a:spcPct val="50000"/>
              </a:spcBef>
              <a:buClr>
                <a:srgbClr val="800000"/>
              </a:buClr>
              <a:buFont typeface="Wingdings" pitchFamily="2" charset="2"/>
              <a:buNone/>
            </a:pPr>
            <a:r>
              <a:rPr lang="en-US" sz="2200">
                <a:latin typeface="Arial" charset="0"/>
              </a:rPr>
              <a:t>Obligations that a company generally expects to settle in its normal operating cycle or one year, whichever is longer. This concept includes:</a:t>
            </a:r>
          </a:p>
          <a:p>
            <a:pPr marL="800100" lvl="2" indent="-457200" algn="l">
              <a:lnSpc>
                <a:spcPct val="120000"/>
              </a:lnSpc>
              <a:spcBef>
                <a:spcPct val="50000"/>
              </a:spcBef>
              <a:buClr>
                <a:srgbClr val="800000"/>
              </a:buClr>
              <a:buFont typeface="Wingdings" pitchFamily="2" charset="2"/>
              <a:buAutoNum type="arabicPeriod"/>
            </a:pPr>
            <a:r>
              <a:rPr lang="en-US" sz="2000">
                <a:latin typeface="Arial" charset="0"/>
              </a:rPr>
              <a:t>Payables resulting from the acquisition of goods and services: accounts payable, wages payable, and so on. </a:t>
            </a:r>
          </a:p>
          <a:p>
            <a:pPr marL="800100" lvl="2" indent="-457200" algn="l">
              <a:lnSpc>
                <a:spcPct val="120000"/>
              </a:lnSpc>
              <a:spcBef>
                <a:spcPct val="50000"/>
              </a:spcBef>
              <a:buClr>
                <a:srgbClr val="800000"/>
              </a:buClr>
              <a:buFont typeface="Wingdings" pitchFamily="2" charset="2"/>
              <a:buAutoNum type="arabicPeriod"/>
            </a:pPr>
            <a:r>
              <a:rPr lang="en-US" sz="2000">
                <a:latin typeface="Arial" charset="0"/>
              </a:rPr>
              <a:t>Collections received in advance for the delivery of goods or performance of services, such as unearned rent revenue. </a:t>
            </a:r>
          </a:p>
          <a:p>
            <a:pPr marL="800100" lvl="2" indent="-457200" algn="l">
              <a:lnSpc>
                <a:spcPct val="120000"/>
              </a:lnSpc>
              <a:spcBef>
                <a:spcPct val="50000"/>
              </a:spcBef>
              <a:buClr>
                <a:srgbClr val="800000"/>
              </a:buClr>
              <a:buFont typeface="Wingdings" pitchFamily="2" charset="2"/>
              <a:buAutoNum type="arabicPeriod"/>
            </a:pPr>
            <a:r>
              <a:rPr lang="en-US" sz="2000">
                <a:latin typeface="Arial" charset="0"/>
              </a:rPr>
              <a:t>Other liabilities whose liquidation will take place within the operating cycle or one year.</a:t>
            </a:r>
          </a:p>
        </p:txBody>
      </p:sp>
    </p:spTree>
    <p:extLst>
      <p:ext uri="{BB962C8B-B14F-4D97-AF65-F5344CB8AC3E}">
        <p14:creationId xmlns:p14="http://schemas.microsoft.com/office/powerpoint/2010/main" val="267210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591" name="Picture 7"/>
          <p:cNvPicPr>
            <a:picLocks noChangeAspect="1" noChangeArrowheads="1"/>
          </p:cNvPicPr>
          <p:nvPr/>
        </p:nvPicPr>
        <p:blipFill>
          <a:blip r:embed="rId3"/>
          <a:srcRect/>
          <a:stretch>
            <a:fillRect/>
          </a:stretch>
        </p:blipFill>
        <p:spPr bwMode="auto">
          <a:xfrm>
            <a:off x="762000" y="2306638"/>
            <a:ext cx="7772400" cy="3103562"/>
          </a:xfrm>
          <a:prstGeom prst="rect">
            <a:avLst/>
          </a:prstGeom>
          <a:noFill/>
          <a:ln w="12700" cap="sq">
            <a:noFill/>
            <a:miter lim="800000"/>
            <a:headEnd type="none" w="sm" len="sm"/>
            <a:tailEnd type="none" w="sm" len="sm"/>
          </a:ln>
          <a:effectLst/>
        </p:spPr>
      </p:pic>
      <p:sp>
        <p:nvSpPr>
          <p:cNvPr id="707586" name="Text Box 2"/>
          <p:cNvSpPr txBox="1">
            <a:spLocks noChangeArrowheads="1"/>
          </p:cNvSpPr>
          <p:nvPr/>
        </p:nvSpPr>
        <p:spPr bwMode="auto">
          <a:xfrm>
            <a:off x="685800" y="1371600"/>
            <a:ext cx="4876800" cy="561975"/>
          </a:xfrm>
          <a:prstGeom prst="rect">
            <a:avLst/>
          </a:prstGeom>
          <a:solidFill>
            <a:schemeClr val="bg1"/>
          </a:solidFill>
          <a:ln w="38100"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b="1">
                <a:solidFill>
                  <a:srgbClr val="006600"/>
                </a:solidFill>
                <a:latin typeface="Arial" charset="0"/>
              </a:rPr>
              <a:t>Current Liabilities</a:t>
            </a:r>
            <a:endParaRPr lang="en-US">
              <a:solidFill>
                <a:srgbClr val="006600"/>
              </a:solidFill>
              <a:latin typeface="Arial" charset="0"/>
            </a:endParaRPr>
          </a:p>
        </p:txBody>
      </p:sp>
      <p:sp>
        <p:nvSpPr>
          <p:cNvPr id="70758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Identify the major classifications of the statement of financial position.</a:t>
            </a:r>
          </a:p>
        </p:txBody>
      </p:sp>
      <p:sp>
        <p:nvSpPr>
          <p:cNvPr id="70758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707590" name="Rectangle 6"/>
          <p:cNvSpPr>
            <a:spLocks noChangeArrowheads="1"/>
          </p:cNvSpPr>
          <p:nvPr/>
        </p:nvSpPr>
        <p:spPr bwMode="auto">
          <a:xfrm>
            <a:off x="6629400" y="1905000"/>
            <a:ext cx="2286000" cy="822325"/>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5-16</a:t>
            </a:r>
          </a:p>
          <a:p>
            <a:pPr algn="l"/>
            <a:r>
              <a:rPr lang="en-US" sz="1200" b="1">
                <a:latin typeface="Arial" charset="0"/>
              </a:rPr>
              <a:t>Statement of Financial</a:t>
            </a:r>
          </a:p>
          <a:p>
            <a:pPr algn="l"/>
            <a:r>
              <a:rPr lang="en-US" sz="1200" b="1">
                <a:latin typeface="Arial" charset="0"/>
              </a:rPr>
              <a:t>Position Presentation of Current Liabilities</a:t>
            </a:r>
          </a:p>
        </p:txBody>
      </p:sp>
    </p:spTree>
    <p:extLst>
      <p:ext uri="{BB962C8B-B14F-4D97-AF65-F5344CB8AC3E}">
        <p14:creationId xmlns:p14="http://schemas.microsoft.com/office/powerpoint/2010/main" val="31364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ext Box 2"/>
          <p:cNvSpPr txBox="1">
            <a:spLocks noChangeArrowheads="1"/>
          </p:cNvSpPr>
          <p:nvPr/>
        </p:nvSpPr>
        <p:spPr bwMode="auto">
          <a:xfrm>
            <a:off x="838200" y="1524000"/>
            <a:ext cx="7391400" cy="2605088"/>
          </a:xfrm>
          <a:prstGeom prst="rect">
            <a:avLst/>
          </a:prstGeom>
          <a:noFill/>
          <a:ln w="28575" cap="sq">
            <a:noFill/>
            <a:miter lim="800000"/>
            <a:headEnd type="none" w="sm" len="sm"/>
            <a:tailEnd type="none" w="sm" len="sm"/>
          </a:ln>
          <a:effectLst/>
        </p:spPr>
        <p:txBody>
          <a:bodyPr>
            <a:spAutoFit/>
          </a:bodyPr>
          <a:lstStyle/>
          <a:p>
            <a:pPr algn="l">
              <a:spcBef>
                <a:spcPct val="20000"/>
              </a:spcBef>
              <a:tabLst>
                <a:tab pos="858838" algn="l"/>
              </a:tabLst>
            </a:pPr>
            <a:r>
              <a:rPr lang="en-US" b="1">
                <a:solidFill>
                  <a:srgbClr val="006600"/>
                </a:solidFill>
                <a:latin typeface="Arial" charset="0"/>
              </a:rPr>
              <a:t>Statement of Financial Position Format</a:t>
            </a:r>
          </a:p>
          <a:p>
            <a:pPr marL="692150" lvl="1" indent="-457200" algn="l">
              <a:lnSpc>
                <a:spcPct val="120000"/>
              </a:lnSpc>
              <a:spcBef>
                <a:spcPct val="75000"/>
              </a:spcBef>
              <a:buSzPct val="80000"/>
              <a:buFontTx/>
              <a:buBlip>
                <a:blip r:embed="rId3"/>
              </a:buBlip>
              <a:tabLst>
                <a:tab pos="858838" algn="l"/>
              </a:tabLst>
            </a:pPr>
            <a:r>
              <a:rPr lang="en-US" sz="2300">
                <a:latin typeface="Arial" charset="0"/>
              </a:rPr>
              <a:t>IFRS does not specify the order or format in which a company presents items in the statement of financial position.</a:t>
            </a:r>
          </a:p>
          <a:p>
            <a:pPr marL="692150" lvl="1" indent="-457200" algn="l">
              <a:lnSpc>
                <a:spcPct val="120000"/>
              </a:lnSpc>
              <a:spcBef>
                <a:spcPct val="40000"/>
              </a:spcBef>
              <a:buSzPct val="80000"/>
              <a:buFontTx/>
              <a:buBlip>
                <a:blip r:embed="rId3"/>
              </a:buBlip>
              <a:tabLst>
                <a:tab pos="858838" algn="l"/>
              </a:tabLst>
            </a:pPr>
            <a:r>
              <a:rPr lang="en-US" sz="2300">
                <a:latin typeface="Arial" charset="0"/>
              </a:rPr>
              <a:t>Account form or report form.</a:t>
            </a:r>
          </a:p>
        </p:txBody>
      </p:sp>
      <p:sp>
        <p:nvSpPr>
          <p:cNvPr id="530440" name="Text Box 8"/>
          <p:cNvSpPr txBox="1">
            <a:spLocks noChangeArrowheads="1"/>
          </p:cNvSpPr>
          <p:nvPr/>
        </p:nvSpPr>
        <p:spPr bwMode="auto">
          <a:xfrm>
            <a:off x="3429000" y="6248400"/>
            <a:ext cx="56388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Prepare a classified statement of financial position using the report and account formats.</a:t>
            </a:r>
          </a:p>
        </p:txBody>
      </p:sp>
      <p:sp>
        <p:nvSpPr>
          <p:cNvPr id="530442"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Tree>
    <p:extLst>
      <p:ext uri="{BB962C8B-B14F-4D97-AF65-F5344CB8AC3E}">
        <p14:creationId xmlns:p14="http://schemas.microsoft.com/office/powerpoint/2010/main" val="237198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6"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a:effectLst/>
        </p:spPr>
      </p:pic>
      <p:sp>
        <p:nvSpPr>
          <p:cNvPr id="646147"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646148"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r>
              <a:rPr lang="en-US" sz="3200" b="1">
                <a:solidFill>
                  <a:schemeClr val="bg1"/>
                </a:solidFill>
                <a:effectLst>
                  <a:outerShdw blurRad="38100" dist="38100" dir="2700000" algn="tl">
                    <a:srgbClr val="000000"/>
                  </a:outerShdw>
                </a:effectLst>
                <a:latin typeface="Arial" charset="0"/>
              </a:rPr>
              <a:t>C H A P T E R   </a:t>
            </a:r>
            <a:r>
              <a:rPr lang="en-US" sz="4000" b="1">
                <a:solidFill>
                  <a:schemeClr val="bg1"/>
                </a:solidFill>
                <a:effectLst>
                  <a:outerShdw blurRad="38100" dist="38100" dir="2700000" algn="tl">
                    <a:srgbClr val="000000"/>
                  </a:outerShdw>
                </a:effectLst>
                <a:latin typeface="Arial" charset="0"/>
              </a:rPr>
              <a:t>5</a:t>
            </a:r>
          </a:p>
        </p:txBody>
      </p:sp>
      <p:sp>
        <p:nvSpPr>
          <p:cNvPr id="646149"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pPr>
            <a:r>
              <a:rPr lang="en-US" sz="3200" b="1" dirty="0">
                <a:solidFill>
                  <a:schemeClr val="bg1"/>
                </a:solidFill>
                <a:effectLst>
                  <a:outerShdw blurRad="38100" dist="38100" dir="2700000" algn="tl">
                    <a:srgbClr val="000000"/>
                  </a:outerShdw>
                </a:effectLst>
                <a:latin typeface="Arial" charset="0"/>
              </a:rPr>
              <a:t>STATEMENT OF FINANCIAL POSITION AND STATEMENT OF CASH FLOWS</a:t>
            </a:r>
          </a:p>
        </p:txBody>
      </p:sp>
      <p:sp>
        <p:nvSpPr>
          <p:cNvPr id="646150"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a:effectLst/>
        </p:spPr>
        <p:txBody>
          <a:bodyPr>
            <a:spAutoFit/>
          </a:bodyPr>
          <a:lstStyle/>
          <a:p>
            <a:pPr>
              <a:lnSpc>
                <a:spcPct val="110000"/>
              </a:lnSpc>
            </a:pPr>
            <a:r>
              <a:rPr lang="en-US" altLang="en-US" sz="2400">
                <a:latin typeface="Trebuchet MS" pitchFamily="34" charset="0"/>
              </a:rPr>
              <a:t>Intermediate Accounting</a:t>
            </a:r>
          </a:p>
          <a:p>
            <a:pPr>
              <a:lnSpc>
                <a:spcPct val="110000"/>
              </a:lnSpc>
            </a:pPr>
            <a:r>
              <a:rPr lang="en-US" altLang="en-US" sz="2400">
                <a:latin typeface="Trebuchet MS" pitchFamily="34" charset="0"/>
              </a:rPr>
              <a:t>IFRS Edition</a:t>
            </a:r>
          </a:p>
          <a:p>
            <a:pPr>
              <a:lnSpc>
                <a:spcPct val="110000"/>
              </a:lnSpc>
            </a:pPr>
            <a:r>
              <a:rPr lang="en-US" altLang="en-US" sz="2400">
                <a:latin typeface="Trebuchet MS" pitchFamily="34" charset="0"/>
              </a:rPr>
              <a:t>Kieso, Weygandt, and Warfield</a:t>
            </a:r>
            <a:r>
              <a:rPr lang="en-US" sz="2000"/>
              <a:t> </a:t>
            </a:r>
          </a:p>
        </p:txBody>
      </p:sp>
    </p:spTree>
    <p:extLst>
      <p:ext uri="{BB962C8B-B14F-4D97-AF65-F5344CB8AC3E}">
        <p14:creationId xmlns:p14="http://schemas.microsoft.com/office/powerpoint/2010/main" val="330021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7" name="Rectangle 9"/>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Classification</a:t>
            </a:r>
          </a:p>
        </p:txBody>
      </p:sp>
      <p:sp>
        <p:nvSpPr>
          <p:cNvPr id="585738" name="Text Box 10"/>
          <p:cNvSpPr txBox="1">
            <a:spLocks noChangeArrowheads="1"/>
          </p:cNvSpPr>
          <p:nvPr/>
        </p:nvSpPr>
        <p:spPr bwMode="auto">
          <a:xfrm>
            <a:off x="381000" y="1447800"/>
            <a:ext cx="2895600" cy="519113"/>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a:latin typeface="Arial" charset="0"/>
              </a:rPr>
              <a:t>Account Form</a:t>
            </a:r>
          </a:p>
        </p:txBody>
      </p:sp>
      <p:sp>
        <p:nvSpPr>
          <p:cNvPr id="585739" name="Rectangle 11"/>
          <p:cNvSpPr>
            <a:spLocks noChangeArrowheads="1"/>
          </p:cNvSpPr>
          <p:nvPr/>
        </p:nvSpPr>
        <p:spPr bwMode="auto">
          <a:xfrm>
            <a:off x="7467600" y="1676400"/>
            <a:ext cx="1447800" cy="274638"/>
          </a:xfrm>
          <a:prstGeom prst="rect">
            <a:avLst/>
          </a:prstGeom>
          <a:noFill/>
          <a:ln w="12700" cap="sq">
            <a:noFill/>
            <a:miter lim="800000"/>
            <a:headEnd type="none" w="sm" len="sm"/>
            <a:tailEnd type="none" w="sm" len="sm"/>
          </a:ln>
          <a:effectLst/>
        </p:spPr>
        <p:txBody>
          <a:bodyPr>
            <a:spAutoFit/>
          </a:bodyPr>
          <a:lstStyle/>
          <a:p>
            <a:pPr algn="r"/>
            <a:r>
              <a:rPr lang="en-US" sz="1200" b="1">
                <a:solidFill>
                  <a:srgbClr val="CC0000"/>
                </a:solidFill>
                <a:latin typeface="Arial" charset="0"/>
              </a:rPr>
              <a:t>Illustration 5-17</a:t>
            </a:r>
          </a:p>
        </p:txBody>
      </p:sp>
      <p:pic>
        <p:nvPicPr>
          <p:cNvPr id="585740" name="Picture 12"/>
          <p:cNvPicPr>
            <a:picLocks noChangeAspect="1" noChangeArrowheads="1"/>
          </p:cNvPicPr>
          <p:nvPr/>
        </p:nvPicPr>
        <p:blipFill>
          <a:blip r:embed="rId3"/>
          <a:srcRect/>
          <a:stretch>
            <a:fillRect/>
          </a:stretch>
        </p:blipFill>
        <p:spPr bwMode="auto">
          <a:xfrm>
            <a:off x="4705350" y="2143125"/>
            <a:ext cx="4210050" cy="3267075"/>
          </a:xfrm>
          <a:prstGeom prst="rect">
            <a:avLst/>
          </a:prstGeom>
          <a:noFill/>
          <a:ln w="12700" cap="sq">
            <a:noFill/>
            <a:miter lim="800000"/>
            <a:headEnd type="none" w="sm" len="sm"/>
            <a:tailEnd type="none" w="sm" len="sm"/>
          </a:ln>
          <a:effectLst/>
        </p:spPr>
      </p:pic>
      <p:pic>
        <p:nvPicPr>
          <p:cNvPr id="585741" name="Picture 13"/>
          <p:cNvPicPr>
            <a:picLocks noChangeAspect="1" noChangeArrowheads="1"/>
          </p:cNvPicPr>
          <p:nvPr/>
        </p:nvPicPr>
        <p:blipFill>
          <a:blip r:embed="rId4"/>
          <a:srcRect/>
          <a:stretch>
            <a:fillRect/>
          </a:stretch>
        </p:blipFill>
        <p:spPr bwMode="auto">
          <a:xfrm>
            <a:off x="304800" y="2084388"/>
            <a:ext cx="4191000" cy="3402012"/>
          </a:xfrm>
          <a:prstGeom prst="rect">
            <a:avLst/>
          </a:prstGeom>
          <a:noFill/>
          <a:ln w="12700" cap="sq">
            <a:noFill/>
            <a:miter lim="800000"/>
            <a:headEnd type="none" w="sm" len="sm"/>
            <a:tailEnd type="none" w="sm" len="sm"/>
          </a:ln>
          <a:effectLst/>
        </p:spPr>
      </p:pic>
      <p:sp>
        <p:nvSpPr>
          <p:cNvPr id="585742" name="Text Box 14"/>
          <p:cNvSpPr txBox="1">
            <a:spLocks noChangeArrowheads="1"/>
          </p:cNvSpPr>
          <p:nvPr/>
        </p:nvSpPr>
        <p:spPr bwMode="auto">
          <a:xfrm>
            <a:off x="3429000" y="6248400"/>
            <a:ext cx="56388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Prepare a classified statement of financial position using the report and account formats.</a:t>
            </a:r>
          </a:p>
        </p:txBody>
      </p:sp>
    </p:spTree>
    <p:extLst>
      <p:ext uri="{BB962C8B-B14F-4D97-AF65-F5344CB8AC3E}">
        <p14:creationId xmlns:p14="http://schemas.microsoft.com/office/powerpoint/2010/main" val="140402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ChangeArrowheads="1"/>
          </p:cNvSpPr>
          <p:nvPr>
            <p:ph type="title"/>
          </p:nvPr>
        </p:nvSpPr>
        <p:spPr>
          <a:xfrm>
            <a:off x="457200" y="457200"/>
            <a:ext cx="3352800" cy="533400"/>
          </a:xfrm>
          <a:solidFill>
            <a:srgbClr val="336699"/>
          </a:solidFill>
          <a:ln cap="flat" algn="ctr"/>
        </p:spPr>
        <p:txBody>
          <a:bodyPr lIns="0" rIns="0"/>
          <a:lstStyle/>
          <a:p>
            <a:pPr marL="0"/>
            <a:r>
              <a:rPr lang="en-US"/>
              <a:t>Classification</a:t>
            </a:r>
          </a:p>
        </p:txBody>
      </p:sp>
      <p:sp>
        <p:nvSpPr>
          <p:cNvPr id="583685" name="Text Box 5"/>
          <p:cNvSpPr txBox="1">
            <a:spLocks noChangeArrowheads="1"/>
          </p:cNvSpPr>
          <p:nvPr/>
        </p:nvSpPr>
        <p:spPr bwMode="auto">
          <a:xfrm>
            <a:off x="3276600" y="6369050"/>
            <a:ext cx="838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a:t>
            </a:r>
          </a:p>
        </p:txBody>
      </p:sp>
      <p:sp>
        <p:nvSpPr>
          <p:cNvPr id="583689" name="Text Box 9"/>
          <p:cNvSpPr txBox="1">
            <a:spLocks noChangeArrowheads="1"/>
          </p:cNvSpPr>
          <p:nvPr/>
        </p:nvSpPr>
        <p:spPr bwMode="auto">
          <a:xfrm>
            <a:off x="685800" y="2819400"/>
            <a:ext cx="2895600" cy="5191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atin typeface="Arial" charset="0"/>
              </a:rPr>
              <a:t>Report Form</a:t>
            </a:r>
          </a:p>
        </p:txBody>
      </p:sp>
      <p:pic>
        <p:nvPicPr>
          <p:cNvPr id="583691" name="Picture 11"/>
          <p:cNvPicPr>
            <a:picLocks noChangeAspect="1" noChangeArrowheads="1"/>
          </p:cNvPicPr>
          <p:nvPr/>
        </p:nvPicPr>
        <p:blipFill>
          <a:blip r:embed="rId3"/>
          <a:srcRect/>
          <a:stretch>
            <a:fillRect/>
          </a:stretch>
        </p:blipFill>
        <p:spPr bwMode="auto">
          <a:xfrm>
            <a:off x="4548188" y="152400"/>
            <a:ext cx="4100512" cy="6553200"/>
          </a:xfrm>
          <a:prstGeom prst="rect">
            <a:avLst/>
          </a:prstGeom>
          <a:noFill/>
          <a:ln w="12700" cap="sq">
            <a:noFill/>
            <a:miter lim="800000"/>
            <a:headEnd type="none" w="sm" len="sm"/>
            <a:tailEnd type="none" w="sm" len="sm"/>
          </a:ln>
          <a:effectLst/>
        </p:spPr>
      </p:pic>
      <p:sp>
        <p:nvSpPr>
          <p:cNvPr id="583692" name="Rectangle 12"/>
          <p:cNvSpPr>
            <a:spLocks noChangeArrowheads="1"/>
          </p:cNvSpPr>
          <p:nvPr/>
        </p:nvSpPr>
        <p:spPr bwMode="auto">
          <a:xfrm>
            <a:off x="3048000" y="5791200"/>
            <a:ext cx="1447800" cy="274638"/>
          </a:xfrm>
          <a:prstGeom prst="rect">
            <a:avLst/>
          </a:prstGeom>
          <a:noFill/>
          <a:ln w="12700" cap="sq">
            <a:noFill/>
            <a:miter lim="800000"/>
            <a:headEnd type="none" w="sm" len="sm"/>
            <a:tailEnd type="none" w="sm" len="sm"/>
          </a:ln>
          <a:effectLst/>
        </p:spPr>
        <p:txBody>
          <a:bodyPr>
            <a:spAutoFit/>
          </a:bodyPr>
          <a:lstStyle/>
          <a:p>
            <a:pPr algn="r"/>
            <a:r>
              <a:rPr lang="en-US" sz="1200" b="1">
                <a:solidFill>
                  <a:srgbClr val="CC0000"/>
                </a:solidFill>
                <a:latin typeface="Arial" charset="0"/>
              </a:rPr>
              <a:t>Illustration 5-17</a:t>
            </a:r>
          </a:p>
        </p:txBody>
      </p:sp>
    </p:spTree>
    <p:extLst>
      <p:ext uri="{BB962C8B-B14F-4D97-AF65-F5344CB8AC3E}">
        <p14:creationId xmlns:p14="http://schemas.microsoft.com/office/powerpoint/2010/main" val="260999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The Statement of Cash Flows</a:t>
            </a:r>
          </a:p>
        </p:txBody>
      </p:sp>
      <p:sp>
        <p:nvSpPr>
          <p:cNvPr id="536581" name="Rectangle 5"/>
          <p:cNvSpPr>
            <a:spLocks noChangeArrowheads="1"/>
          </p:cNvSpPr>
          <p:nvPr/>
        </p:nvSpPr>
        <p:spPr bwMode="auto">
          <a:xfrm>
            <a:off x="762000" y="1479550"/>
            <a:ext cx="7620000" cy="1006475"/>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600">
                <a:latin typeface="Arial" charset="0"/>
              </a:rPr>
              <a:t>One of the </a:t>
            </a:r>
            <a:r>
              <a:rPr lang="en-US" sz="2600" u="sng">
                <a:latin typeface="Arial" charset="0"/>
              </a:rPr>
              <a:t>three basic objectives</a:t>
            </a:r>
            <a:r>
              <a:rPr lang="en-US" sz="2600">
                <a:latin typeface="Arial" charset="0"/>
              </a:rPr>
              <a:t> of financial reporting is</a:t>
            </a:r>
            <a:r>
              <a:rPr lang="en-US" sz="2600" b="1">
                <a:latin typeface="Arial" charset="0"/>
              </a:rPr>
              <a:t> </a:t>
            </a:r>
          </a:p>
        </p:txBody>
      </p:sp>
      <p:sp>
        <p:nvSpPr>
          <p:cNvPr id="536584" name="Rectangle 8"/>
          <p:cNvSpPr>
            <a:spLocks noChangeArrowheads="1"/>
          </p:cNvSpPr>
          <p:nvPr/>
        </p:nvSpPr>
        <p:spPr bwMode="auto">
          <a:xfrm>
            <a:off x="1524000" y="2800350"/>
            <a:ext cx="6096000" cy="952500"/>
          </a:xfrm>
          <a:prstGeom prst="rect">
            <a:avLst/>
          </a:prstGeom>
          <a:solidFill>
            <a:srgbClr val="FFFF99"/>
          </a:solidFill>
          <a:ln w="19050" cap="sq" algn="ctr">
            <a:solidFill>
              <a:srgbClr val="800000"/>
            </a:solidFill>
            <a:miter lim="800000"/>
            <a:headEnd type="none" w="sm" len="sm"/>
            <a:tailEnd type="none" w="sm" len="sm"/>
          </a:ln>
          <a:effectLst/>
        </p:spPr>
        <p:txBody>
          <a:bodyPr>
            <a:spAutoFit/>
          </a:bodyPr>
          <a:lstStyle/>
          <a:p>
            <a:pPr>
              <a:lnSpc>
                <a:spcPct val="115000"/>
              </a:lnSpc>
              <a:spcBef>
                <a:spcPct val="50000"/>
              </a:spcBef>
            </a:pPr>
            <a:r>
              <a:rPr lang="en-US" sz="2400" b="1">
                <a:latin typeface="Arial" charset="0"/>
              </a:rPr>
              <a:t>“assessing the amounts, timing, and uncertainty of cash flows.”</a:t>
            </a:r>
          </a:p>
        </p:txBody>
      </p:sp>
      <p:sp>
        <p:nvSpPr>
          <p:cNvPr id="536585" name="Rectangle 9"/>
          <p:cNvSpPr>
            <a:spLocks noChangeArrowheads="1"/>
          </p:cNvSpPr>
          <p:nvPr/>
        </p:nvSpPr>
        <p:spPr bwMode="auto">
          <a:xfrm>
            <a:off x="838200" y="4114800"/>
            <a:ext cx="7391400" cy="10064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50000"/>
              </a:spcBef>
            </a:pPr>
            <a:r>
              <a:rPr lang="en-US" sz="2600" b="1">
                <a:solidFill>
                  <a:srgbClr val="800000"/>
                </a:solidFill>
                <a:latin typeface="Arial" charset="0"/>
              </a:rPr>
              <a:t>IASB</a:t>
            </a:r>
            <a:r>
              <a:rPr lang="en-US" sz="2600">
                <a:latin typeface="Arial" charset="0"/>
              </a:rPr>
              <a:t> requires the </a:t>
            </a:r>
            <a:r>
              <a:rPr lang="en-US" sz="2600" b="1">
                <a:latin typeface="Arial" charset="0"/>
              </a:rPr>
              <a:t>statement of cash flows</a:t>
            </a:r>
            <a:r>
              <a:rPr lang="en-US" sz="2600">
                <a:latin typeface="Arial" charset="0"/>
              </a:rPr>
              <a:t> (also called the cash flow statement).</a:t>
            </a:r>
          </a:p>
        </p:txBody>
      </p:sp>
    </p:spTree>
    <p:extLst>
      <p:ext uri="{BB962C8B-B14F-4D97-AF65-F5344CB8AC3E}">
        <p14:creationId xmlns:p14="http://schemas.microsoft.com/office/powerpoint/2010/main" val="165237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838200" y="1447800"/>
            <a:ext cx="7620000" cy="429577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45000"/>
              </a:spcBef>
            </a:pPr>
            <a:r>
              <a:rPr lang="en-US" sz="2600" b="1">
                <a:solidFill>
                  <a:srgbClr val="800000"/>
                </a:solidFill>
                <a:latin typeface="Arial" charset="0"/>
              </a:rPr>
              <a:t>Primary Purpose</a:t>
            </a:r>
            <a:r>
              <a:rPr lang="en-US" sz="2400">
                <a:latin typeface="Arial" charset="0"/>
              </a:rPr>
              <a:t>: To provide relevant information about the </a:t>
            </a:r>
            <a:r>
              <a:rPr lang="en-US" sz="2400" b="1" i="1">
                <a:latin typeface="Arial" charset="0"/>
              </a:rPr>
              <a:t>cash receipts</a:t>
            </a:r>
            <a:r>
              <a:rPr lang="en-US" sz="2400">
                <a:latin typeface="Arial" charset="0"/>
              </a:rPr>
              <a:t> and </a:t>
            </a:r>
            <a:r>
              <a:rPr lang="en-US" sz="2400" b="1" i="1">
                <a:latin typeface="Arial" charset="0"/>
              </a:rPr>
              <a:t>cash payments</a:t>
            </a:r>
            <a:r>
              <a:rPr lang="en-US" sz="2400">
                <a:latin typeface="Arial" charset="0"/>
              </a:rPr>
              <a:t> of an enterprise during a period. </a:t>
            </a:r>
          </a:p>
          <a:p>
            <a:pPr algn="l">
              <a:lnSpc>
                <a:spcPct val="120000"/>
              </a:lnSpc>
              <a:spcBef>
                <a:spcPct val="45000"/>
              </a:spcBef>
            </a:pPr>
            <a:r>
              <a:rPr lang="en-US" sz="2400">
                <a:latin typeface="Arial" charset="0"/>
              </a:rPr>
              <a:t>The statement provides answers to the following questions:</a:t>
            </a:r>
          </a:p>
          <a:p>
            <a:pPr marL="1028700" lvl="1" indent="-457200" algn="l">
              <a:lnSpc>
                <a:spcPct val="120000"/>
              </a:lnSpc>
              <a:spcBef>
                <a:spcPct val="45000"/>
              </a:spcBef>
              <a:buFontTx/>
              <a:buAutoNum type="arabicPeriod"/>
            </a:pPr>
            <a:r>
              <a:rPr lang="en-US" sz="2400">
                <a:latin typeface="Arial" charset="0"/>
              </a:rPr>
              <a:t>Where did the cash come from?</a:t>
            </a:r>
          </a:p>
          <a:p>
            <a:pPr marL="1028700" lvl="1" indent="-457200" algn="l">
              <a:lnSpc>
                <a:spcPct val="120000"/>
              </a:lnSpc>
              <a:spcBef>
                <a:spcPct val="45000"/>
              </a:spcBef>
              <a:buFontTx/>
              <a:buAutoNum type="arabicPeriod"/>
            </a:pPr>
            <a:r>
              <a:rPr lang="en-US" sz="2400">
                <a:latin typeface="Arial" charset="0"/>
              </a:rPr>
              <a:t>What was the cash used for?</a:t>
            </a:r>
          </a:p>
          <a:p>
            <a:pPr marL="1028700" lvl="1" indent="-457200" algn="l">
              <a:lnSpc>
                <a:spcPct val="120000"/>
              </a:lnSpc>
              <a:spcBef>
                <a:spcPct val="45000"/>
              </a:spcBef>
              <a:buFontTx/>
              <a:buAutoNum type="arabicPeriod"/>
            </a:pPr>
            <a:r>
              <a:rPr lang="en-US" sz="2400">
                <a:latin typeface="Arial" charset="0"/>
              </a:rPr>
              <a:t>What was the change in the cash balance?</a:t>
            </a:r>
          </a:p>
        </p:txBody>
      </p:sp>
      <p:sp>
        <p:nvSpPr>
          <p:cNvPr id="538631"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Purpose of the Statement of Cash Flows</a:t>
            </a:r>
          </a:p>
        </p:txBody>
      </p:sp>
      <p:sp>
        <p:nvSpPr>
          <p:cNvPr id="538632" name="Text Box 8"/>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4  Indicate the purpose of the statement of cash flows.</a:t>
            </a:r>
          </a:p>
        </p:txBody>
      </p:sp>
    </p:spTree>
    <p:extLst>
      <p:ext uri="{BB962C8B-B14F-4D97-AF65-F5344CB8AC3E}">
        <p14:creationId xmlns:p14="http://schemas.microsoft.com/office/powerpoint/2010/main" val="228295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0" name="Text Box 10"/>
          <p:cNvSpPr txBox="1">
            <a:spLocks noChangeArrowheads="1"/>
          </p:cNvSpPr>
          <p:nvPr/>
        </p:nvSpPr>
        <p:spPr bwMode="auto">
          <a:xfrm>
            <a:off x="609600" y="1828800"/>
            <a:ext cx="2362200" cy="566738"/>
          </a:xfrm>
          <a:prstGeom prst="rect">
            <a:avLst/>
          </a:prstGeom>
          <a:solidFill>
            <a:srgbClr val="F7EA89"/>
          </a:solidFill>
          <a:ln w="38100" cap="sq">
            <a:solidFill>
              <a:srgbClr val="800000"/>
            </a:solidFill>
            <a:miter lim="800000"/>
            <a:headEnd type="none" w="sm" len="sm"/>
            <a:tailEnd type="none" w="sm" len="sm"/>
          </a:ln>
          <a:effectLst>
            <a:outerShdw dist="381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Operating</a:t>
            </a:r>
          </a:p>
        </p:txBody>
      </p:sp>
      <p:sp>
        <p:nvSpPr>
          <p:cNvPr id="542731" name="Text Box 11"/>
          <p:cNvSpPr txBox="1">
            <a:spLocks noChangeArrowheads="1"/>
          </p:cNvSpPr>
          <p:nvPr/>
        </p:nvSpPr>
        <p:spPr bwMode="auto">
          <a:xfrm>
            <a:off x="609600" y="2438400"/>
            <a:ext cx="2362200" cy="1581150"/>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111125" algn="l">
              <a:spcBef>
                <a:spcPct val="20000"/>
              </a:spcBef>
              <a:buSzPct val="70000"/>
            </a:pPr>
            <a:r>
              <a:rPr lang="en-US" sz="2400">
                <a:latin typeface="Arial" charset="0"/>
              </a:rPr>
              <a:t>Cash inflows and outflows from operations.</a:t>
            </a:r>
          </a:p>
        </p:txBody>
      </p:sp>
      <p:sp>
        <p:nvSpPr>
          <p:cNvPr id="542732" name="Text Box 12"/>
          <p:cNvSpPr txBox="1">
            <a:spLocks noChangeArrowheads="1"/>
          </p:cNvSpPr>
          <p:nvPr/>
        </p:nvSpPr>
        <p:spPr bwMode="auto">
          <a:xfrm>
            <a:off x="3429000" y="1828800"/>
            <a:ext cx="2362200" cy="566738"/>
          </a:xfrm>
          <a:prstGeom prst="rect">
            <a:avLst/>
          </a:prstGeom>
          <a:solidFill>
            <a:srgbClr val="F7EA89"/>
          </a:solidFill>
          <a:ln w="38100" cap="sq">
            <a:solidFill>
              <a:srgbClr val="800000"/>
            </a:solidFill>
            <a:miter lim="800000"/>
            <a:headEnd type="none" w="sm" len="sm"/>
            <a:tailEnd type="none" w="sm" len="sm"/>
          </a:ln>
          <a:effectLst>
            <a:outerShdw dist="381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Investing</a:t>
            </a:r>
          </a:p>
        </p:txBody>
      </p:sp>
      <p:sp>
        <p:nvSpPr>
          <p:cNvPr id="542733" name="Text Box 13"/>
          <p:cNvSpPr txBox="1">
            <a:spLocks noChangeArrowheads="1"/>
          </p:cNvSpPr>
          <p:nvPr/>
        </p:nvSpPr>
        <p:spPr bwMode="auto">
          <a:xfrm>
            <a:off x="3429000" y="2438400"/>
            <a:ext cx="2362200" cy="1581150"/>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111125" algn="l">
              <a:spcBef>
                <a:spcPct val="20000"/>
              </a:spcBef>
              <a:buSzPct val="70000"/>
            </a:pPr>
            <a:r>
              <a:rPr lang="en-US" sz="2400">
                <a:latin typeface="Arial" charset="0"/>
              </a:rPr>
              <a:t>Cash inflows and outflows from non-current assets.</a:t>
            </a:r>
          </a:p>
        </p:txBody>
      </p:sp>
      <p:sp>
        <p:nvSpPr>
          <p:cNvPr id="542734" name="Text Box 14"/>
          <p:cNvSpPr txBox="1">
            <a:spLocks noChangeArrowheads="1"/>
          </p:cNvSpPr>
          <p:nvPr/>
        </p:nvSpPr>
        <p:spPr bwMode="auto">
          <a:xfrm>
            <a:off x="6248400" y="1828800"/>
            <a:ext cx="2362200" cy="566738"/>
          </a:xfrm>
          <a:prstGeom prst="rect">
            <a:avLst/>
          </a:prstGeom>
          <a:solidFill>
            <a:srgbClr val="F7EA89"/>
          </a:solidFill>
          <a:ln w="38100" cap="sq">
            <a:solidFill>
              <a:srgbClr val="800000"/>
            </a:solidFill>
            <a:miter lim="800000"/>
            <a:headEnd type="none" w="sm" len="sm"/>
            <a:tailEnd type="none" w="sm" len="sm"/>
          </a:ln>
          <a:effectLst>
            <a:outerShdw dist="38100" dir="5400000" algn="ctr" rotWithShape="0">
              <a:schemeClr val="bg2"/>
            </a:outerShdw>
          </a:effectLst>
        </p:spPr>
        <p:txBody>
          <a:bodyPr>
            <a:spAutoFit/>
          </a:bodyPr>
          <a:lstStyle/>
          <a:p>
            <a:pPr>
              <a:lnSpc>
                <a:spcPct val="110000"/>
              </a:lnSpc>
              <a:spcBef>
                <a:spcPct val="30000"/>
              </a:spcBef>
              <a:spcAft>
                <a:spcPct val="20000"/>
              </a:spcAft>
              <a:buSzPct val="80000"/>
            </a:pPr>
            <a:r>
              <a:rPr lang="en-US" sz="2600" b="1">
                <a:solidFill>
                  <a:schemeClr val="bg2"/>
                </a:solidFill>
                <a:effectLst>
                  <a:outerShdw blurRad="38100" dist="38100" dir="2700000" algn="tl">
                    <a:srgbClr val="FFFFFF"/>
                  </a:outerShdw>
                </a:effectLst>
                <a:latin typeface="Arial" charset="0"/>
              </a:rPr>
              <a:t>Financing</a:t>
            </a:r>
          </a:p>
        </p:txBody>
      </p:sp>
      <p:sp>
        <p:nvSpPr>
          <p:cNvPr id="542735" name="Text Box 15"/>
          <p:cNvSpPr txBox="1">
            <a:spLocks noChangeArrowheads="1"/>
          </p:cNvSpPr>
          <p:nvPr/>
        </p:nvSpPr>
        <p:spPr bwMode="auto">
          <a:xfrm>
            <a:off x="6248400" y="2438400"/>
            <a:ext cx="2362200" cy="2311400"/>
          </a:xfrm>
          <a:prstGeom prst="rect">
            <a:avLst/>
          </a:prstGeom>
          <a:solidFill>
            <a:schemeClr val="bg1"/>
          </a:solidFill>
          <a:ln w="28575" cap="sq">
            <a:solidFill>
              <a:schemeClr val="tx1"/>
            </a:solidFill>
            <a:miter lim="800000"/>
            <a:headEnd type="none" w="sm" len="sm"/>
            <a:tailEnd type="none" w="sm" len="sm"/>
          </a:ln>
          <a:effectLst/>
        </p:spPr>
        <p:txBody>
          <a:bodyPr>
            <a:spAutoFit/>
          </a:bodyPr>
          <a:lstStyle/>
          <a:p>
            <a:pPr marL="111125" algn="l">
              <a:spcBef>
                <a:spcPct val="20000"/>
              </a:spcBef>
              <a:buSzPct val="70000"/>
            </a:pPr>
            <a:r>
              <a:rPr lang="en-US" sz="2400">
                <a:latin typeface="Arial" charset="0"/>
              </a:rPr>
              <a:t>Cash inflows and outflows from non-current liabilities and equity.</a:t>
            </a:r>
          </a:p>
        </p:txBody>
      </p:sp>
      <p:sp>
        <p:nvSpPr>
          <p:cNvPr id="542736" name="Rectangle 16"/>
          <p:cNvSpPr>
            <a:spLocks noChangeArrowheads="1"/>
          </p:cNvSpPr>
          <p:nvPr/>
        </p:nvSpPr>
        <p:spPr bwMode="auto">
          <a:xfrm>
            <a:off x="914400" y="5105400"/>
            <a:ext cx="7848600" cy="8286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50000"/>
              </a:spcBef>
            </a:pPr>
            <a:r>
              <a:rPr lang="en-US" sz="2200">
                <a:latin typeface="Arial" charset="0"/>
              </a:rPr>
              <a:t>Statement helps users evaluate liquidity, solvency, and financial flexibility.</a:t>
            </a:r>
          </a:p>
        </p:txBody>
      </p:sp>
      <p:sp>
        <p:nvSpPr>
          <p:cNvPr id="542737" name="Text Box 17"/>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Identify the content of the statement of cash flows.</a:t>
            </a:r>
          </a:p>
        </p:txBody>
      </p:sp>
      <p:sp>
        <p:nvSpPr>
          <p:cNvPr id="542739" name="Rectangle 19"/>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Content and Format</a:t>
            </a:r>
          </a:p>
        </p:txBody>
      </p:sp>
    </p:spTree>
    <p:extLst>
      <p:ext uri="{BB962C8B-B14F-4D97-AF65-F5344CB8AC3E}">
        <p14:creationId xmlns:p14="http://schemas.microsoft.com/office/powerpoint/2010/main" val="83913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7" name="Text Box 11"/>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Identify the content of the statement of cash flows.</a:t>
            </a:r>
          </a:p>
        </p:txBody>
      </p:sp>
      <p:sp>
        <p:nvSpPr>
          <p:cNvPr id="587789" name="Text Box 13"/>
          <p:cNvSpPr txBox="1">
            <a:spLocks noChangeArrowheads="1"/>
          </p:cNvSpPr>
          <p:nvPr/>
        </p:nvSpPr>
        <p:spPr bwMode="auto">
          <a:xfrm>
            <a:off x="6934200" y="1325563"/>
            <a:ext cx="15240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5-19</a:t>
            </a:r>
          </a:p>
        </p:txBody>
      </p:sp>
      <p:sp>
        <p:nvSpPr>
          <p:cNvPr id="587791" name="Rectangle 1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Content and Format</a:t>
            </a:r>
          </a:p>
        </p:txBody>
      </p:sp>
      <p:pic>
        <p:nvPicPr>
          <p:cNvPr id="587793" name="Picture 17"/>
          <p:cNvPicPr>
            <a:picLocks noChangeAspect="1" noChangeArrowheads="1"/>
          </p:cNvPicPr>
          <p:nvPr/>
        </p:nvPicPr>
        <p:blipFill>
          <a:blip r:embed="rId3"/>
          <a:srcRect/>
          <a:stretch>
            <a:fillRect/>
          </a:stretch>
        </p:blipFill>
        <p:spPr bwMode="auto">
          <a:xfrm>
            <a:off x="785813" y="1665288"/>
            <a:ext cx="7596187" cy="4506912"/>
          </a:xfrm>
          <a:prstGeom prst="rect">
            <a:avLst/>
          </a:prstGeom>
          <a:noFill/>
          <a:ln w="19050" cap="sq">
            <a:solidFill>
              <a:srgbClr val="0066CC"/>
            </a:solidFill>
            <a:miter lim="800000"/>
            <a:headEnd type="none" w="sm" len="sm"/>
            <a:tailEnd type="none" w="sm" len="sm"/>
          </a:ln>
          <a:effectLst/>
        </p:spPr>
      </p:pic>
    </p:spTree>
    <p:extLst>
      <p:ext uri="{BB962C8B-B14F-4D97-AF65-F5344CB8AC3E}">
        <p14:creationId xmlns:p14="http://schemas.microsoft.com/office/powerpoint/2010/main" val="263054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990600" y="2057400"/>
            <a:ext cx="7620000" cy="2501900"/>
          </a:xfrm>
          <a:prstGeom prst="rect">
            <a:avLst/>
          </a:prstGeom>
          <a:noFill/>
          <a:ln w="28575" cap="sq">
            <a:noFill/>
            <a:miter lim="800000"/>
            <a:headEnd type="none" w="sm" len="sm"/>
            <a:tailEnd type="none" w="sm" len="sm"/>
          </a:ln>
          <a:effectLst/>
        </p:spPr>
        <p:txBody>
          <a:bodyPr>
            <a:spAutoFit/>
          </a:bodyPr>
          <a:lstStyle/>
          <a:p>
            <a:pPr marL="457200" indent="-457200" algn="l">
              <a:lnSpc>
                <a:spcPct val="120000"/>
              </a:lnSpc>
              <a:spcBef>
                <a:spcPct val="60000"/>
              </a:spcBef>
            </a:pPr>
            <a:r>
              <a:rPr lang="en-US" sz="2400">
                <a:latin typeface="Arial" charset="0"/>
              </a:rPr>
              <a:t>Information obtained from several sources: </a:t>
            </a:r>
          </a:p>
          <a:p>
            <a:pPr marL="457200" indent="-457200" algn="l">
              <a:lnSpc>
                <a:spcPct val="120000"/>
              </a:lnSpc>
              <a:spcBef>
                <a:spcPct val="60000"/>
              </a:spcBef>
            </a:pPr>
            <a:r>
              <a:rPr lang="en-US" sz="2400" b="1">
                <a:solidFill>
                  <a:srgbClr val="800000"/>
                </a:solidFill>
                <a:latin typeface="Arial" charset="0"/>
              </a:rPr>
              <a:t>	(1)</a:t>
            </a:r>
            <a:r>
              <a:rPr lang="en-US" sz="2400">
                <a:latin typeface="Arial" charset="0"/>
              </a:rPr>
              <a:t>  comparative statement of financial position, </a:t>
            </a:r>
          </a:p>
          <a:p>
            <a:pPr marL="457200" indent="-457200" algn="l">
              <a:lnSpc>
                <a:spcPct val="120000"/>
              </a:lnSpc>
              <a:spcBef>
                <a:spcPct val="60000"/>
              </a:spcBef>
            </a:pPr>
            <a:r>
              <a:rPr lang="en-US" sz="2400" b="1">
                <a:solidFill>
                  <a:srgbClr val="800000"/>
                </a:solidFill>
                <a:latin typeface="Arial" charset="0"/>
              </a:rPr>
              <a:t>	(2)</a:t>
            </a:r>
            <a:r>
              <a:rPr lang="en-US" sz="2400">
                <a:latin typeface="Arial" charset="0"/>
              </a:rPr>
              <a:t>  current income statement, and </a:t>
            </a:r>
          </a:p>
          <a:p>
            <a:pPr marL="457200" indent="-457200" algn="l">
              <a:lnSpc>
                <a:spcPct val="120000"/>
              </a:lnSpc>
              <a:spcBef>
                <a:spcPct val="60000"/>
              </a:spcBef>
            </a:pPr>
            <a:r>
              <a:rPr lang="en-US" sz="2400" b="1">
                <a:solidFill>
                  <a:srgbClr val="800000"/>
                </a:solidFill>
                <a:latin typeface="Arial" charset="0"/>
              </a:rPr>
              <a:t>	(3)</a:t>
            </a:r>
            <a:r>
              <a:rPr lang="en-US" sz="2400">
                <a:latin typeface="Arial" charset="0"/>
              </a:rPr>
              <a:t>  selected transaction data. </a:t>
            </a:r>
          </a:p>
        </p:txBody>
      </p:sp>
      <p:sp>
        <p:nvSpPr>
          <p:cNvPr id="544771" name="Text Box 3"/>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Sources of Information</a:t>
            </a:r>
          </a:p>
        </p:txBody>
      </p:sp>
      <p:sp>
        <p:nvSpPr>
          <p:cNvPr id="544772"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Preparation of the Statement of Cash Flows</a:t>
            </a:r>
          </a:p>
        </p:txBody>
      </p:sp>
      <p:sp>
        <p:nvSpPr>
          <p:cNvPr id="544773"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99615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Preparation of the Statement of Cash Flows</a:t>
            </a:r>
          </a:p>
        </p:txBody>
      </p:sp>
      <p:sp>
        <p:nvSpPr>
          <p:cNvPr id="589840" name="Rectangle 16"/>
          <p:cNvSpPr>
            <a:spLocks noChangeArrowheads="1"/>
          </p:cNvSpPr>
          <p:nvPr/>
        </p:nvSpPr>
        <p:spPr bwMode="auto">
          <a:xfrm>
            <a:off x="762000" y="1363663"/>
            <a:ext cx="7772400" cy="4046537"/>
          </a:xfrm>
          <a:prstGeom prst="rect">
            <a:avLst/>
          </a:prstGeom>
          <a:noFill/>
          <a:ln w="12700" cap="sq">
            <a:noFill/>
            <a:miter lim="800000"/>
            <a:headEnd type="none" w="sm" len="sm"/>
            <a:tailEnd type="none" w="sm" len="sm"/>
          </a:ln>
          <a:effectLst/>
        </p:spPr>
        <p:txBody>
          <a:bodyPr>
            <a:spAutoFit/>
          </a:bodyPr>
          <a:lstStyle/>
          <a:p>
            <a:pPr algn="l">
              <a:lnSpc>
                <a:spcPct val="130000"/>
              </a:lnSpc>
            </a:pPr>
            <a:r>
              <a:rPr lang="en-US" sz="2400" b="1" i="1">
                <a:solidFill>
                  <a:srgbClr val="800000"/>
                </a:solidFill>
                <a:latin typeface="Arial" charset="0"/>
              </a:rPr>
              <a:t>Statement of Cash Flows:</a:t>
            </a:r>
            <a:r>
              <a:rPr lang="en-US" sz="2200" i="1">
                <a:solidFill>
                  <a:srgbClr val="800000"/>
                </a:solidFill>
                <a:latin typeface="Arial" charset="0"/>
              </a:rPr>
              <a:t>  </a:t>
            </a:r>
            <a:r>
              <a:rPr lang="en-US" sz="2200">
                <a:latin typeface="Arial" charset="0"/>
              </a:rPr>
              <a:t>On January 1, 2011, in its first year of operations, Telemarketing Inc. issued 50,000 ordinary shares ($1 par value) for $50,000 cash. The company rented its office space, furniture, and telecommunications equipment and performed marketing services throughout the first year.  In June 2011 the company purchased land for $15,000.  Illustration 5-20 shows the company’s comparative statement of financial position at the beginning and end of 2011.</a:t>
            </a:r>
          </a:p>
        </p:txBody>
      </p:sp>
      <p:sp>
        <p:nvSpPr>
          <p:cNvPr id="589841" name="Text Box 17"/>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281147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82" name="Picture 10"/>
          <p:cNvPicPr>
            <a:picLocks noChangeAspect="1" noChangeArrowheads="1"/>
          </p:cNvPicPr>
          <p:nvPr/>
        </p:nvPicPr>
        <p:blipFill>
          <a:blip r:embed="rId3"/>
          <a:srcRect/>
          <a:stretch>
            <a:fillRect/>
          </a:stretch>
        </p:blipFill>
        <p:spPr bwMode="auto">
          <a:xfrm>
            <a:off x="1219200" y="4305300"/>
            <a:ext cx="6629400" cy="2247900"/>
          </a:xfrm>
          <a:prstGeom prst="rect">
            <a:avLst/>
          </a:prstGeom>
          <a:noFill/>
          <a:ln w="12700" cap="sq">
            <a:noFill/>
            <a:miter lim="800000"/>
            <a:headEnd type="none" w="sm" len="sm"/>
            <a:tailEnd type="none" w="sm" len="sm"/>
          </a:ln>
          <a:effectLst/>
        </p:spPr>
      </p:pic>
      <p:sp>
        <p:nvSpPr>
          <p:cNvPr id="591874"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Preparation of the Statement of Cash Flows</a:t>
            </a:r>
          </a:p>
        </p:txBody>
      </p:sp>
      <p:sp>
        <p:nvSpPr>
          <p:cNvPr id="591875" name="Text Box 3"/>
          <p:cNvSpPr txBox="1">
            <a:spLocks noChangeArrowheads="1"/>
          </p:cNvSpPr>
          <p:nvPr/>
        </p:nvSpPr>
        <p:spPr bwMode="auto">
          <a:xfrm>
            <a:off x="8229600" y="6369050"/>
            <a:ext cx="76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a:t>
            </a:r>
          </a:p>
        </p:txBody>
      </p:sp>
      <p:sp>
        <p:nvSpPr>
          <p:cNvPr id="591880" name="Text Box 8"/>
          <p:cNvSpPr txBox="1">
            <a:spLocks noChangeArrowheads="1"/>
          </p:cNvSpPr>
          <p:nvPr/>
        </p:nvSpPr>
        <p:spPr bwMode="auto">
          <a:xfrm>
            <a:off x="7086600" y="4495800"/>
            <a:ext cx="1371600" cy="287338"/>
          </a:xfrm>
          <a:prstGeom prst="rect">
            <a:avLst/>
          </a:prstGeom>
          <a:solidFill>
            <a:schemeClr val="bg1"/>
          </a:solidFill>
          <a:ln w="12700" cap="sq" algn="ctr">
            <a:solidFill>
              <a:srgbClr val="006600"/>
            </a:solidFill>
            <a:miter lim="800000"/>
            <a:headEnd/>
            <a:tailEnd/>
          </a:ln>
          <a:effectLst/>
        </p:spPr>
        <p:txBody>
          <a:bodyPr>
            <a:spAutoFit/>
          </a:bodyPr>
          <a:lstStyle/>
          <a:p>
            <a:r>
              <a:rPr lang="en-US" sz="1200" b="1">
                <a:solidFill>
                  <a:srgbClr val="CC0000"/>
                </a:solidFill>
                <a:latin typeface="Arial" charset="0"/>
              </a:rPr>
              <a:t>Illustration 5-21</a:t>
            </a:r>
          </a:p>
        </p:txBody>
      </p:sp>
      <p:pic>
        <p:nvPicPr>
          <p:cNvPr id="591881" name="Picture 9"/>
          <p:cNvPicPr>
            <a:picLocks noChangeAspect="1" noChangeArrowheads="1"/>
          </p:cNvPicPr>
          <p:nvPr/>
        </p:nvPicPr>
        <p:blipFill>
          <a:blip r:embed="rId4"/>
          <a:srcRect/>
          <a:stretch>
            <a:fillRect/>
          </a:stretch>
        </p:blipFill>
        <p:spPr bwMode="auto">
          <a:xfrm>
            <a:off x="1219200" y="1371600"/>
            <a:ext cx="6629400" cy="2762250"/>
          </a:xfrm>
          <a:prstGeom prst="rect">
            <a:avLst/>
          </a:prstGeom>
          <a:noFill/>
          <a:ln w="12700" cap="sq">
            <a:noFill/>
            <a:miter lim="800000"/>
            <a:headEnd type="none" w="sm" len="sm"/>
            <a:tailEnd type="none" w="sm" len="sm"/>
          </a:ln>
          <a:effectLst/>
        </p:spPr>
      </p:pic>
      <p:sp>
        <p:nvSpPr>
          <p:cNvPr id="591879" name="Text Box 7"/>
          <p:cNvSpPr txBox="1">
            <a:spLocks noChangeArrowheads="1"/>
          </p:cNvSpPr>
          <p:nvPr/>
        </p:nvSpPr>
        <p:spPr bwMode="auto">
          <a:xfrm>
            <a:off x="7086600" y="1458913"/>
            <a:ext cx="1371600" cy="287337"/>
          </a:xfrm>
          <a:prstGeom prst="rect">
            <a:avLst/>
          </a:prstGeom>
          <a:solidFill>
            <a:schemeClr val="bg1"/>
          </a:solidFill>
          <a:ln w="12700" cap="sq" algn="ctr">
            <a:solidFill>
              <a:srgbClr val="006600"/>
            </a:solidFill>
            <a:miter lim="800000"/>
            <a:headEnd/>
            <a:tailEnd/>
          </a:ln>
          <a:effectLst/>
        </p:spPr>
        <p:txBody>
          <a:bodyPr>
            <a:spAutoFit/>
          </a:bodyPr>
          <a:lstStyle/>
          <a:p>
            <a:r>
              <a:rPr lang="en-US" sz="1200" b="1">
                <a:solidFill>
                  <a:srgbClr val="CC0000"/>
                </a:solidFill>
                <a:latin typeface="Arial" charset="0"/>
              </a:rPr>
              <a:t>Illustration 5-20</a:t>
            </a:r>
          </a:p>
        </p:txBody>
      </p:sp>
    </p:spTree>
    <p:extLst>
      <p:ext uri="{BB962C8B-B14F-4D97-AF65-F5344CB8AC3E}">
        <p14:creationId xmlns:p14="http://schemas.microsoft.com/office/powerpoint/2010/main" val="21557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Preparation of the Statement of Cash Flows</a:t>
            </a:r>
          </a:p>
        </p:txBody>
      </p:sp>
      <p:sp>
        <p:nvSpPr>
          <p:cNvPr id="593928" name="Text Box 8"/>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Preparing the Statement of Cash Flows</a:t>
            </a:r>
          </a:p>
        </p:txBody>
      </p:sp>
      <p:sp>
        <p:nvSpPr>
          <p:cNvPr id="593930" name="Rectangle 10"/>
          <p:cNvSpPr>
            <a:spLocks noChangeArrowheads="1"/>
          </p:cNvSpPr>
          <p:nvPr/>
        </p:nvSpPr>
        <p:spPr bwMode="auto">
          <a:xfrm>
            <a:off x="990600" y="2073275"/>
            <a:ext cx="7315200" cy="3886200"/>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400" b="1">
                <a:latin typeface="Arial" charset="0"/>
              </a:rPr>
              <a:t>Determine:</a:t>
            </a:r>
            <a:r>
              <a:rPr lang="en-US" sz="2200" b="1">
                <a:latin typeface="Arial" charset="0"/>
              </a:rPr>
              <a:t> </a:t>
            </a:r>
          </a:p>
          <a:p>
            <a:pPr marL="690563" lvl="1" indent="-457200" algn="l">
              <a:lnSpc>
                <a:spcPct val="115000"/>
              </a:lnSpc>
              <a:spcBef>
                <a:spcPct val="50000"/>
              </a:spcBef>
              <a:buFontTx/>
              <a:buAutoNum type="arabicPeriod"/>
            </a:pPr>
            <a:r>
              <a:rPr lang="en-US" sz="2200">
                <a:latin typeface="Arial" charset="0"/>
              </a:rPr>
              <a:t>Cash provided by (or used in) operating activities.</a:t>
            </a:r>
          </a:p>
          <a:p>
            <a:pPr marL="690563" lvl="1" indent="-457200" algn="l">
              <a:lnSpc>
                <a:spcPct val="115000"/>
              </a:lnSpc>
              <a:spcBef>
                <a:spcPct val="50000"/>
              </a:spcBef>
              <a:buFontTx/>
              <a:buAutoNum type="arabicPeriod"/>
            </a:pPr>
            <a:r>
              <a:rPr lang="en-US" sz="2200">
                <a:latin typeface="Arial" charset="0"/>
              </a:rPr>
              <a:t>Cash provided by or used in investing and financing activities.</a:t>
            </a:r>
          </a:p>
          <a:p>
            <a:pPr marL="690563" lvl="1" indent="-457200" algn="l">
              <a:lnSpc>
                <a:spcPct val="115000"/>
              </a:lnSpc>
              <a:spcBef>
                <a:spcPct val="50000"/>
              </a:spcBef>
              <a:buFontTx/>
              <a:buAutoNum type="arabicPeriod"/>
            </a:pPr>
            <a:r>
              <a:rPr lang="en-US" sz="2200">
                <a:latin typeface="Arial" charset="0"/>
              </a:rPr>
              <a:t>Determine the change (increase or decrease) in cash during the period.</a:t>
            </a:r>
          </a:p>
          <a:p>
            <a:pPr marL="690563" lvl="1" indent="-457200" algn="l">
              <a:lnSpc>
                <a:spcPct val="115000"/>
              </a:lnSpc>
              <a:spcBef>
                <a:spcPct val="50000"/>
              </a:spcBef>
              <a:buFontTx/>
              <a:buAutoNum type="arabicPeriod"/>
            </a:pPr>
            <a:r>
              <a:rPr lang="en-US" sz="2200">
                <a:latin typeface="Arial" charset="0"/>
              </a:rPr>
              <a:t>Reconcile the change in cash with the beginning and the ending cash balances.</a:t>
            </a:r>
          </a:p>
        </p:txBody>
      </p:sp>
      <p:sp>
        <p:nvSpPr>
          <p:cNvPr id="593931" name="Text Box 11"/>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55661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622300" y="1371600"/>
            <a:ext cx="8216900" cy="4953000"/>
          </a:xfrm>
          <a:noFill/>
          <a:ln/>
        </p:spPr>
        <p:txBody>
          <a:bodyPr lIns="90488" tIns="44450" rIns="90488" bIns="44450"/>
          <a:lstStyle/>
          <a:p>
            <a:pPr marL="533400" indent="-533400">
              <a:lnSpc>
                <a:spcPct val="120000"/>
              </a:lnSpc>
              <a:spcBef>
                <a:spcPct val="50000"/>
              </a:spcBef>
              <a:buClr>
                <a:srgbClr val="CC0000"/>
              </a:buClr>
              <a:buSzTx/>
              <a:buFont typeface="Wingdings" pitchFamily="2" charset="2"/>
              <a:buAutoNum type="arabicPeriod"/>
            </a:pPr>
            <a:r>
              <a:rPr lang="en-US" sz="1900" b="0">
                <a:effectLst/>
              </a:rPr>
              <a:t>Explain the uses and limitations of a statement of financial position. </a:t>
            </a:r>
          </a:p>
          <a:p>
            <a:pPr marL="533400" indent="-533400">
              <a:lnSpc>
                <a:spcPct val="120000"/>
              </a:lnSpc>
              <a:spcBef>
                <a:spcPct val="50000"/>
              </a:spcBef>
              <a:buClr>
                <a:srgbClr val="CC0000"/>
              </a:buClr>
              <a:buSzTx/>
              <a:buFont typeface="Wingdings" pitchFamily="2" charset="2"/>
              <a:buAutoNum type="arabicPeriod"/>
            </a:pPr>
            <a:r>
              <a:rPr lang="en-US" sz="1900" b="0">
                <a:effectLst/>
              </a:rPr>
              <a:t>Identify the major classifications of the statement of financial position. </a:t>
            </a:r>
          </a:p>
          <a:p>
            <a:pPr marL="533400" indent="-533400">
              <a:lnSpc>
                <a:spcPct val="120000"/>
              </a:lnSpc>
              <a:spcBef>
                <a:spcPct val="50000"/>
              </a:spcBef>
              <a:buClr>
                <a:srgbClr val="CC0000"/>
              </a:buClr>
              <a:buSzTx/>
              <a:buFont typeface="Wingdings" pitchFamily="2" charset="2"/>
              <a:buAutoNum type="arabicPeriod"/>
            </a:pPr>
            <a:r>
              <a:rPr lang="en-US" sz="1900" b="0">
                <a:effectLst/>
              </a:rPr>
              <a:t>Prepare a classified statement of financial position using the report and account formats. </a:t>
            </a:r>
          </a:p>
          <a:p>
            <a:pPr marL="533400" indent="-533400">
              <a:lnSpc>
                <a:spcPct val="120000"/>
              </a:lnSpc>
              <a:spcBef>
                <a:spcPct val="50000"/>
              </a:spcBef>
              <a:buClr>
                <a:srgbClr val="CC0000"/>
              </a:buClr>
              <a:buSzTx/>
              <a:buFont typeface="Wingdings" pitchFamily="2" charset="2"/>
              <a:buAutoNum type="arabicPeriod"/>
            </a:pPr>
            <a:r>
              <a:rPr lang="en-US" sz="1900" b="0">
                <a:effectLst/>
              </a:rPr>
              <a:t>Indicate the purpose of the statement of cash flows. </a:t>
            </a:r>
          </a:p>
          <a:p>
            <a:pPr marL="533400" indent="-533400">
              <a:lnSpc>
                <a:spcPct val="120000"/>
              </a:lnSpc>
              <a:spcBef>
                <a:spcPct val="50000"/>
              </a:spcBef>
              <a:buClr>
                <a:srgbClr val="CC0000"/>
              </a:buClr>
              <a:buSzTx/>
              <a:buFont typeface="Wingdings" pitchFamily="2" charset="2"/>
              <a:buAutoNum type="arabicPeriod"/>
            </a:pPr>
            <a:r>
              <a:rPr lang="en-US" sz="1900" b="0">
                <a:effectLst/>
              </a:rPr>
              <a:t>Identify the content of the statement of cash flows.</a:t>
            </a:r>
          </a:p>
          <a:p>
            <a:pPr marL="533400" indent="-533400">
              <a:lnSpc>
                <a:spcPct val="120000"/>
              </a:lnSpc>
              <a:spcBef>
                <a:spcPct val="50000"/>
              </a:spcBef>
              <a:buClr>
                <a:srgbClr val="CC0000"/>
              </a:buClr>
              <a:buSzTx/>
              <a:buFont typeface="Wingdings" pitchFamily="2" charset="2"/>
              <a:buAutoNum type="arabicPeriod"/>
            </a:pPr>
            <a:r>
              <a:rPr lang="en-US" sz="1900" b="0">
                <a:effectLst/>
              </a:rPr>
              <a:t>Prepare a basic statement of cash flows.</a:t>
            </a:r>
          </a:p>
          <a:p>
            <a:pPr marL="533400" indent="-533400">
              <a:lnSpc>
                <a:spcPct val="120000"/>
              </a:lnSpc>
              <a:spcBef>
                <a:spcPct val="50000"/>
              </a:spcBef>
              <a:buClr>
                <a:srgbClr val="CC0000"/>
              </a:buClr>
              <a:buSzTx/>
              <a:buFont typeface="Wingdings" pitchFamily="2" charset="2"/>
              <a:buAutoNum type="arabicPeriod"/>
            </a:pPr>
            <a:r>
              <a:rPr lang="en-US" sz="1900" b="0">
                <a:effectLst/>
              </a:rPr>
              <a:t>Understand the usefulness of the statement of cash flows.</a:t>
            </a:r>
          </a:p>
          <a:p>
            <a:pPr marL="533400" indent="-533400">
              <a:lnSpc>
                <a:spcPct val="120000"/>
              </a:lnSpc>
              <a:spcBef>
                <a:spcPct val="50000"/>
              </a:spcBef>
              <a:buClr>
                <a:srgbClr val="CC0000"/>
              </a:buClr>
              <a:buSzTx/>
              <a:buFont typeface="Wingdings" pitchFamily="2" charset="2"/>
              <a:buAutoNum type="arabicPeriod"/>
            </a:pPr>
            <a:r>
              <a:rPr lang="en-US" sz="1900" b="0">
                <a:effectLst/>
              </a:rPr>
              <a:t>Determine additional information requiring note disclosure. </a:t>
            </a:r>
          </a:p>
          <a:p>
            <a:pPr marL="533400" indent="-533400">
              <a:lnSpc>
                <a:spcPct val="120000"/>
              </a:lnSpc>
              <a:spcBef>
                <a:spcPct val="50000"/>
              </a:spcBef>
              <a:buClr>
                <a:srgbClr val="CC0000"/>
              </a:buClr>
              <a:buSzTx/>
              <a:buFont typeface="Wingdings" pitchFamily="2" charset="2"/>
              <a:buAutoNum type="arabicPeriod"/>
            </a:pPr>
            <a:r>
              <a:rPr lang="en-US" sz="1900" b="0">
                <a:effectLst/>
              </a:rPr>
              <a:t>Describe the major disclosure techniques for financial statements.</a:t>
            </a:r>
          </a:p>
        </p:txBody>
      </p:sp>
      <p:sp>
        <p:nvSpPr>
          <p:cNvPr id="130063" name="Rectangle 15"/>
          <p:cNvSpPr>
            <a:spLocks noGrp="1" noChangeArrowheads="1"/>
          </p:cNvSpPr>
          <p:nvPr>
            <p:ph type="title"/>
          </p:nvPr>
        </p:nvSpPr>
        <p:spPr>
          <a:xfrm>
            <a:off x="457200" y="457200"/>
            <a:ext cx="8216900" cy="560388"/>
          </a:xfrm>
          <a:solidFill>
            <a:srgbClr val="336699"/>
          </a:solidFill>
          <a:ln cap="flat" algn="ctr"/>
        </p:spPr>
        <p:txBody>
          <a:bodyPr lIns="0" rIns="0">
            <a:normAutofit fontScale="90000"/>
          </a:bodyPr>
          <a:lstStyle/>
          <a:p>
            <a:pPr marL="0"/>
            <a:r>
              <a:rPr lang="en-US"/>
              <a:t>Learning Objectives</a:t>
            </a:r>
          </a:p>
        </p:txBody>
      </p:sp>
    </p:spTree>
    <p:extLst>
      <p:ext uri="{BB962C8B-B14F-4D97-AF65-F5344CB8AC3E}">
        <p14:creationId xmlns:p14="http://schemas.microsoft.com/office/powerpoint/2010/main" val="198993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94" name="Picture 26"/>
          <p:cNvPicPr>
            <a:picLocks noChangeAspect="1" noChangeArrowheads="1"/>
          </p:cNvPicPr>
          <p:nvPr/>
        </p:nvPicPr>
        <p:blipFill>
          <a:blip r:embed="rId3"/>
          <a:srcRect/>
          <a:stretch>
            <a:fillRect/>
          </a:stretch>
        </p:blipFill>
        <p:spPr bwMode="auto">
          <a:xfrm>
            <a:off x="4419600" y="1327150"/>
            <a:ext cx="4495800" cy="1524000"/>
          </a:xfrm>
          <a:prstGeom prst="rect">
            <a:avLst/>
          </a:prstGeom>
          <a:noFill/>
          <a:ln w="12700" cap="sq">
            <a:noFill/>
            <a:miter lim="800000"/>
            <a:headEnd type="none" w="sm" len="sm"/>
            <a:tailEnd type="none" w="sm" len="sm"/>
          </a:ln>
          <a:effectLst/>
        </p:spPr>
      </p:pic>
      <p:pic>
        <p:nvPicPr>
          <p:cNvPr id="595993" name="Picture 25"/>
          <p:cNvPicPr>
            <a:picLocks noChangeAspect="1" noChangeArrowheads="1"/>
          </p:cNvPicPr>
          <p:nvPr/>
        </p:nvPicPr>
        <p:blipFill>
          <a:blip r:embed="rId4"/>
          <a:srcRect/>
          <a:stretch>
            <a:fillRect/>
          </a:stretch>
        </p:blipFill>
        <p:spPr bwMode="auto">
          <a:xfrm>
            <a:off x="457200" y="1327150"/>
            <a:ext cx="4495800" cy="1873250"/>
          </a:xfrm>
          <a:prstGeom prst="rect">
            <a:avLst/>
          </a:prstGeom>
          <a:noFill/>
          <a:ln w="12700" cap="sq">
            <a:noFill/>
            <a:miter lim="800000"/>
            <a:headEnd type="none" w="sm" len="sm"/>
            <a:tailEnd type="none" w="sm" len="sm"/>
          </a:ln>
          <a:effectLst/>
        </p:spPr>
      </p:pic>
      <p:pic>
        <p:nvPicPr>
          <p:cNvPr id="595992" name="Picture 24"/>
          <p:cNvPicPr>
            <a:picLocks noChangeAspect="1" noChangeArrowheads="1"/>
          </p:cNvPicPr>
          <p:nvPr/>
        </p:nvPicPr>
        <p:blipFill>
          <a:blip r:embed="rId5"/>
          <a:srcRect/>
          <a:stretch>
            <a:fillRect/>
          </a:stretch>
        </p:blipFill>
        <p:spPr bwMode="auto">
          <a:xfrm>
            <a:off x="762000" y="4214813"/>
            <a:ext cx="7696200" cy="2033587"/>
          </a:xfrm>
          <a:prstGeom prst="rect">
            <a:avLst/>
          </a:prstGeom>
          <a:noFill/>
          <a:ln w="12700" cap="sq">
            <a:noFill/>
            <a:miter lim="800000"/>
            <a:headEnd type="none" w="sm" len="sm"/>
            <a:tailEnd type="none" w="sm" len="sm"/>
          </a:ln>
          <a:effectLst/>
        </p:spPr>
      </p:pic>
      <p:sp>
        <p:nvSpPr>
          <p:cNvPr id="595970" name="Rectangle 2"/>
          <p:cNvSpPr>
            <a:spLocks noGrp="1" noChangeArrowheads="1"/>
          </p:cNvSpPr>
          <p:nvPr>
            <p:ph type="title"/>
          </p:nvPr>
        </p:nvSpPr>
        <p:spPr>
          <a:xfrm>
            <a:off x="457200" y="304800"/>
            <a:ext cx="8229600" cy="560388"/>
          </a:xfrm>
          <a:solidFill>
            <a:srgbClr val="336699"/>
          </a:solidFill>
          <a:ln cap="flat" algn="ctr"/>
        </p:spPr>
        <p:txBody>
          <a:bodyPr lIns="0" rIns="0"/>
          <a:lstStyle/>
          <a:p>
            <a:pPr marL="0"/>
            <a:r>
              <a:rPr lang="en-US"/>
              <a:t>Preparation of the Statement of Cash Flows</a:t>
            </a:r>
          </a:p>
        </p:txBody>
      </p:sp>
      <p:sp>
        <p:nvSpPr>
          <p:cNvPr id="595974" name="Rectangle 6"/>
          <p:cNvSpPr>
            <a:spLocks noChangeArrowheads="1"/>
          </p:cNvSpPr>
          <p:nvPr/>
        </p:nvSpPr>
        <p:spPr bwMode="auto">
          <a:xfrm>
            <a:off x="685800" y="3757613"/>
            <a:ext cx="5105400" cy="442912"/>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50000"/>
              </a:spcBef>
            </a:pPr>
            <a:r>
              <a:rPr lang="en-US" sz="2000" b="1">
                <a:latin typeface="Arial" charset="0"/>
              </a:rPr>
              <a:t>Cash provided by operating activities</a:t>
            </a:r>
          </a:p>
        </p:txBody>
      </p:sp>
      <p:sp>
        <p:nvSpPr>
          <p:cNvPr id="595977" name="Text Box 9"/>
          <p:cNvSpPr txBox="1">
            <a:spLocks noChangeArrowheads="1"/>
          </p:cNvSpPr>
          <p:nvPr/>
        </p:nvSpPr>
        <p:spPr bwMode="auto">
          <a:xfrm>
            <a:off x="7010400" y="3986213"/>
            <a:ext cx="15240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5-22</a:t>
            </a:r>
          </a:p>
        </p:txBody>
      </p:sp>
      <p:sp>
        <p:nvSpPr>
          <p:cNvPr id="595979" name="Rectangle 11"/>
          <p:cNvSpPr>
            <a:spLocks noChangeArrowheads="1"/>
          </p:cNvSpPr>
          <p:nvPr/>
        </p:nvSpPr>
        <p:spPr bwMode="auto">
          <a:xfrm>
            <a:off x="1371600" y="5129213"/>
            <a:ext cx="5638800" cy="280987"/>
          </a:xfrm>
          <a:prstGeom prst="rect">
            <a:avLst/>
          </a:prstGeom>
          <a:solidFill>
            <a:srgbClr val="FFEDC9"/>
          </a:solidFill>
          <a:ln w="12700" cap="sq" algn="ctr">
            <a:solidFill>
              <a:srgbClr val="006600"/>
            </a:solidFill>
            <a:miter lim="800000"/>
            <a:headEnd type="none" w="sm" len="sm"/>
            <a:tailEnd type="none" w="sm" len="sm"/>
          </a:ln>
          <a:effectLst/>
        </p:spPr>
        <p:txBody>
          <a:bodyPr wrap="none" anchor="ctr"/>
          <a:lstStyle/>
          <a:p>
            <a:endParaRPr lang="en-US" sz="2400">
              <a:latin typeface="Arial" charset="0"/>
            </a:endParaRPr>
          </a:p>
        </p:txBody>
      </p:sp>
      <p:sp>
        <p:nvSpPr>
          <p:cNvPr id="595980" name="Rectangle 12"/>
          <p:cNvSpPr>
            <a:spLocks noChangeArrowheads="1"/>
          </p:cNvSpPr>
          <p:nvPr/>
        </p:nvSpPr>
        <p:spPr bwMode="auto">
          <a:xfrm>
            <a:off x="1371600" y="5410200"/>
            <a:ext cx="6934200" cy="304800"/>
          </a:xfrm>
          <a:prstGeom prst="rect">
            <a:avLst/>
          </a:prstGeom>
          <a:solidFill>
            <a:srgbClr val="FFEDC9"/>
          </a:solidFill>
          <a:ln w="12700" cap="sq" algn="ctr">
            <a:solidFill>
              <a:srgbClr val="006600"/>
            </a:solidFill>
            <a:miter lim="800000"/>
            <a:headEnd type="none" w="sm" len="sm"/>
            <a:tailEnd type="none" w="sm" len="sm"/>
          </a:ln>
          <a:effectLst/>
        </p:spPr>
        <p:txBody>
          <a:bodyPr wrap="none" anchor="ctr"/>
          <a:lstStyle/>
          <a:p>
            <a:endParaRPr lang="en-US" sz="2400">
              <a:latin typeface="Arial" charset="0"/>
            </a:endParaRPr>
          </a:p>
        </p:txBody>
      </p:sp>
      <p:sp>
        <p:nvSpPr>
          <p:cNvPr id="595981" name="Rectangle 13"/>
          <p:cNvSpPr>
            <a:spLocks noChangeArrowheads="1"/>
          </p:cNvSpPr>
          <p:nvPr/>
        </p:nvSpPr>
        <p:spPr bwMode="auto">
          <a:xfrm>
            <a:off x="7239000" y="5715000"/>
            <a:ext cx="1066800" cy="304800"/>
          </a:xfrm>
          <a:prstGeom prst="rect">
            <a:avLst/>
          </a:prstGeom>
          <a:solidFill>
            <a:srgbClr val="FFEDC9"/>
          </a:solidFill>
          <a:ln w="12700" cap="sq" algn="ctr">
            <a:solidFill>
              <a:srgbClr val="006600"/>
            </a:solidFill>
            <a:miter lim="800000"/>
            <a:headEnd type="none" w="sm" len="sm"/>
            <a:tailEnd type="none" w="sm" len="sm"/>
          </a:ln>
          <a:effectLst/>
        </p:spPr>
        <p:txBody>
          <a:bodyPr wrap="none" anchor="ctr"/>
          <a:lstStyle/>
          <a:p>
            <a:endParaRPr lang="en-US" sz="2400">
              <a:latin typeface="Arial" charset="0"/>
            </a:endParaRPr>
          </a:p>
        </p:txBody>
      </p:sp>
      <p:sp>
        <p:nvSpPr>
          <p:cNvPr id="595984" name="Text Box 16"/>
          <p:cNvSpPr txBox="1">
            <a:spLocks noChangeArrowheads="1"/>
          </p:cNvSpPr>
          <p:nvPr/>
        </p:nvSpPr>
        <p:spPr bwMode="auto">
          <a:xfrm>
            <a:off x="3505200" y="1231900"/>
            <a:ext cx="1219200" cy="257175"/>
          </a:xfrm>
          <a:prstGeom prst="rect">
            <a:avLst/>
          </a:prstGeom>
          <a:solidFill>
            <a:schemeClr val="bg1"/>
          </a:solidFill>
          <a:ln w="12700" cap="sq" algn="ctr">
            <a:solidFill>
              <a:srgbClr val="006600"/>
            </a:solidFill>
            <a:miter lim="800000"/>
            <a:headEnd/>
            <a:tailEnd/>
          </a:ln>
          <a:effectLst/>
        </p:spPr>
        <p:txBody>
          <a:bodyPr>
            <a:spAutoFit/>
          </a:bodyPr>
          <a:lstStyle/>
          <a:p>
            <a:r>
              <a:rPr lang="en-US" sz="1000" b="1">
                <a:solidFill>
                  <a:srgbClr val="CC0000"/>
                </a:solidFill>
                <a:latin typeface="Arial" charset="0"/>
              </a:rPr>
              <a:t>Illustration 5-20</a:t>
            </a:r>
          </a:p>
        </p:txBody>
      </p:sp>
      <p:sp>
        <p:nvSpPr>
          <p:cNvPr id="595985" name="Text Box 17"/>
          <p:cNvSpPr txBox="1">
            <a:spLocks noChangeArrowheads="1"/>
          </p:cNvSpPr>
          <p:nvPr/>
        </p:nvSpPr>
        <p:spPr bwMode="auto">
          <a:xfrm>
            <a:off x="7467600" y="1231900"/>
            <a:ext cx="1219200" cy="257175"/>
          </a:xfrm>
          <a:prstGeom prst="rect">
            <a:avLst/>
          </a:prstGeom>
          <a:solidFill>
            <a:schemeClr val="bg1"/>
          </a:solidFill>
          <a:ln w="12700" cap="sq" algn="ctr">
            <a:solidFill>
              <a:srgbClr val="006600"/>
            </a:solidFill>
            <a:miter lim="800000"/>
            <a:headEnd/>
            <a:tailEnd/>
          </a:ln>
          <a:effectLst/>
        </p:spPr>
        <p:txBody>
          <a:bodyPr>
            <a:spAutoFit/>
          </a:bodyPr>
          <a:lstStyle/>
          <a:p>
            <a:r>
              <a:rPr lang="en-US" sz="1000" b="1">
                <a:solidFill>
                  <a:srgbClr val="CC0000"/>
                </a:solidFill>
                <a:latin typeface="Arial" charset="0"/>
              </a:rPr>
              <a:t>Illustration 5-21</a:t>
            </a:r>
          </a:p>
        </p:txBody>
      </p:sp>
      <p:sp>
        <p:nvSpPr>
          <p:cNvPr id="595986" name="Line 18"/>
          <p:cNvSpPr>
            <a:spLocks noChangeShapeType="1"/>
          </p:cNvSpPr>
          <p:nvPr/>
        </p:nvSpPr>
        <p:spPr bwMode="auto">
          <a:xfrm>
            <a:off x="7772400" y="2514600"/>
            <a:ext cx="0" cy="15240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595987" name="Line 19"/>
          <p:cNvSpPr>
            <a:spLocks noChangeShapeType="1"/>
          </p:cNvSpPr>
          <p:nvPr/>
        </p:nvSpPr>
        <p:spPr bwMode="auto">
          <a:xfrm>
            <a:off x="4800600" y="2057400"/>
            <a:ext cx="1295400" cy="19812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595988" name="Line 20"/>
          <p:cNvSpPr>
            <a:spLocks noChangeShapeType="1"/>
          </p:cNvSpPr>
          <p:nvPr/>
        </p:nvSpPr>
        <p:spPr bwMode="auto">
          <a:xfrm>
            <a:off x="4800600" y="2971800"/>
            <a:ext cx="914400" cy="1066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595989" name="Rectangle 21"/>
          <p:cNvSpPr>
            <a:spLocks noChangeArrowheads="1"/>
          </p:cNvSpPr>
          <p:nvPr/>
        </p:nvSpPr>
        <p:spPr bwMode="auto">
          <a:xfrm>
            <a:off x="7239000" y="4343400"/>
            <a:ext cx="1066800" cy="304800"/>
          </a:xfrm>
          <a:prstGeom prst="rect">
            <a:avLst/>
          </a:prstGeom>
          <a:solidFill>
            <a:srgbClr val="FFEDC9"/>
          </a:solidFill>
          <a:ln w="12700" cap="sq">
            <a:solidFill>
              <a:srgbClr val="006600"/>
            </a:solidFill>
            <a:miter lim="800000"/>
            <a:headEnd type="none" w="sm" len="sm"/>
            <a:tailEnd type="none" w="sm" len="sm"/>
          </a:ln>
          <a:effectLst/>
        </p:spPr>
        <p:txBody>
          <a:bodyPr wrap="none" anchor="ctr"/>
          <a:lstStyle/>
          <a:p>
            <a:endParaRPr lang="en-US" sz="2400">
              <a:latin typeface="Arial" charset="0"/>
            </a:endParaRPr>
          </a:p>
        </p:txBody>
      </p:sp>
      <p:sp>
        <p:nvSpPr>
          <p:cNvPr id="595991" name="Text Box 2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24042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5986"/>
                                        </p:tgtEl>
                                        <p:attrNameLst>
                                          <p:attrName>style.visibility</p:attrName>
                                        </p:attrNameLst>
                                      </p:cBhvr>
                                      <p:to>
                                        <p:strVal val="visible"/>
                                      </p:to>
                                    </p:set>
                                    <p:animEffect transition="in" filter="wipe(up)">
                                      <p:cBhvr>
                                        <p:cTn id="7" dur="500"/>
                                        <p:tgtEl>
                                          <p:spTgt spid="595986"/>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595989"/>
                                        </p:tgtEl>
                                      </p:cBhvr>
                                    </p:animEffect>
                                    <p:set>
                                      <p:cBhvr>
                                        <p:cTn id="11" dur="1" fill="hold">
                                          <p:stCondLst>
                                            <p:cond delay="499"/>
                                          </p:stCondLst>
                                        </p:cTn>
                                        <p:tgtEl>
                                          <p:spTgt spid="59598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95987"/>
                                        </p:tgtEl>
                                        <p:attrNameLst>
                                          <p:attrName>style.visibility</p:attrName>
                                        </p:attrNameLst>
                                      </p:cBhvr>
                                      <p:to>
                                        <p:strVal val="visible"/>
                                      </p:to>
                                    </p:set>
                                    <p:animEffect transition="in" filter="wipe(up)">
                                      <p:cBhvr>
                                        <p:cTn id="16" dur="500"/>
                                        <p:tgtEl>
                                          <p:spTgt spid="595987"/>
                                        </p:tgtEl>
                                      </p:cBhvr>
                                    </p:animEffect>
                                  </p:childTnLst>
                                </p:cTn>
                              </p:par>
                            </p:childTnLst>
                          </p:cTn>
                        </p:par>
                        <p:par>
                          <p:cTn id="17" fill="hold">
                            <p:stCondLst>
                              <p:cond delay="500"/>
                            </p:stCondLst>
                            <p:childTnLst>
                              <p:par>
                                <p:cTn id="18" presetID="22" presetClass="exit" presetSubtype="8" fill="hold" grpId="0" nodeType="afterEffect">
                                  <p:stCondLst>
                                    <p:cond delay="0"/>
                                  </p:stCondLst>
                                  <p:childTnLst>
                                    <p:animEffect transition="out" filter="wipe(left)">
                                      <p:cBhvr>
                                        <p:cTn id="19" dur="500"/>
                                        <p:tgtEl>
                                          <p:spTgt spid="595979"/>
                                        </p:tgtEl>
                                      </p:cBhvr>
                                    </p:animEffect>
                                    <p:set>
                                      <p:cBhvr>
                                        <p:cTn id="20" dur="1" fill="hold">
                                          <p:stCondLst>
                                            <p:cond delay="499"/>
                                          </p:stCondLst>
                                        </p:cTn>
                                        <p:tgtEl>
                                          <p:spTgt spid="59597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95988"/>
                                        </p:tgtEl>
                                        <p:attrNameLst>
                                          <p:attrName>style.visibility</p:attrName>
                                        </p:attrNameLst>
                                      </p:cBhvr>
                                      <p:to>
                                        <p:strVal val="visible"/>
                                      </p:to>
                                    </p:set>
                                    <p:animEffect transition="in" filter="wipe(up)">
                                      <p:cBhvr>
                                        <p:cTn id="25" dur="500"/>
                                        <p:tgtEl>
                                          <p:spTgt spid="595988"/>
                                        </p:tgtEl>
                                      </p:cBhvr>
                                    </p:animEffect>
                                  </p:childTnLst>
                                </p:cTn>
                              </p:par>
                            </p:childTnLst>
                          </p:cTn>
                        </p:par>
                        <p:par>
                          <p:cTn id="26" fill="hold">
                            <p:stCondLst>
                              <p:cond delay="500"/>
                            </p:stCondLst>
                            <p:childTnLst>
                              <p:par>
                                <p:cTn id="27" presetID="22" presetClass="exit" presetSubtype="8" fill="hold" grpId="0" nodeType="afterEffect">
                                  <p:stCondLst>
                                    <p:cond delay="0"/>
                                  </p:stCondLst>
                                  <p:childTnLst>
                                    <p:animEffect transition="out" filter="wipe(left)">
                                      <p:cBhvr>
                                        <p:cTn id="28" dur="500"/>
                                        <p:tgtEl>
                                          <p:spTgt spid="595980"/>
                                        </p:tgtEl>
                                      </p:cBhvr>
                                    </p:animEffect>
                                    <p:set>
                                      <p:cBhvr>
                                        <p:cTn id="29" dur="1" fill="hold">
                                          <p:stCondLst>
                                            <p:cond delay="499"/>
                                          </p:stCondLst>
                                        </p:cTn>
                                        <p:tgtEl>
                                          <p:spTgt spid="59598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0" nodeType="clickEffect">
                                  <p:stCondLst>
                                    <p:cond delay="0"/>
                                  </p:stCondLst>
                                  <p:childTnLst>
                                    <p:animEffect transition="out" filter="wipe(left)">
                                      <p:cBhvr>
                                        <p:cTn id="33" dur="500"/>
                                        <p:tgtEl>
                                          <p:spTgt spid="595981"/>
                                        </p:tgtEl>
                                      </p:cBhvr>
                                    </p:animEffect>
                                    <p:set>
                                      <p:cBhvr>
                                        <p:cTn id="34" dur="1" fill="hold">
                                          <p:stCondLst>
                                            <p:cond delay="499"/>
                                          </p:stCondLst>
                                        </p:cTn>
                                        <p:tgtEl>
                                          <p:spTgt spid="5959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9" grpId="0" animBg="1"/>
      <p:bldP spid="595980" grpId="0" animBg="1"/>
      <p:bldP spid="595981" grpId="0" animBg="1"/>
      <p:bldP spid="595986" grpId="0" animBg="1"/>
      <p:bldP spid="595987" grpId="0" animBg="1"/>
      <p:bldP spid="595988" grpId="0" animBg="1"/>
      <p:bldP spid="59598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47" name="Picture 35"/>
          <p:cNvPicPr>
            <a:picLocks noChangeAspect="1" noChangeArrowheads="1"/>
          </p:cNvPicPr>
          <p:nvPr/>
        </p:nvPicPr>
        <p:blipFill>
          <a:blip r:embed="rId3"/>
          <a:srcRect/>
          <a:stretch>
            <a:fillRect/>
          </a:stretch>
        </p:blipFill>
        <p:spPr bwMode="auto">
          <a:xfrm>
            <a:off x="3733800" y="2514600"/>
            <a:ext cx="5181600" cy="4257675"/>
          </a:xfrm>
          <a:prstGeom prst="rect">
            <a:avLst/>
          </a:prstGeom>
          <a:noFill/>
          <a:ln w="12700" cap="sq">
            <a:noFill/>
            <a:miter lim="800000"/>
            <a:headEnd type="none" w="sm" len="sm"/>
            <a:tailEnd type="none" w="sm" len="sm"/>
          </a:ln>
          <a:effectLst/>
        </p:spPr>
      </p:pic>
      <p:sp>
        <p:nvSpPr>
          <p:cNvPr id="602114" name="Rectangle 2"/>
          <p:cNvSpPr>
            <a:spLocks noGrp="1" noChangeArrowheads="1"/>
          </p:cNvSpPr>
          <p:nvPr>
            <p:ph type="title"/>
          </p:nvPr>
        </p:nvSpPr>
        <p:spPr>
          <a:xfrm>
            <a:off x="381000" y="2819400"/>
            <a:ext cx="3048000" cy="1066800"/>
          </a:xfrm>
          <a:solidFill>
            <a:srgbClr val="336699"/>
          </a:solidFill>
          <a:ln cap="flat" algn="ctr"/>
        </p:spPr>
        <p:txBody>
          <a:bodyPr lIns="0" rIns="0"/>
          <a:lstStyle/>
          <a:p>
            <a:pPr marL="0"/>
            <a:r>
              <a:rPr lang="en-US"/>
              <a:t>The Statement of Cash Flows</a:t>
            </a:r>
          </a:p>
        </p:txBody>
      </p:sp>
      <p:sp>
        <p:nvSpPr>
          <p:cNvPr id="602118" name="Text Box 6"/>
          <p:cNvSpPr txBox="1">
            <a:spLocks noChangeArrowheads="1"/>
          </p:cNvSpPr>
          <p:nvPr/>
        </p:nvSpPr>
        <p:spPr bwMode="auto">
          <a:xfrm>
            <a:off x="7467600" y="2209800"/>
            <a:ext cx="15240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5-29</a:t>
            </a:r>
          </a:p>
        </p:txBody>
      </p:sp>
      <p:sp>
        <p:nvSpPr>
          <p:cNvPr id="602134" name="Rectangle 22"/>
          <p:cNvSpPr>
            <a:spLocks noChangeArrowheads="1"/>
          </p:cNvSpPr>
          <p:nvPr/>
        </p:nvSpPr>
        <p:spPr bwMode="auto">
          <a:xfrm>
            <a:off x="3962400" y="4800600"/>
            <a:ext cx="48768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35" name="Rectangle 23"/>
          <p:cNvSpPr>
            <a:spLocks noChangeArrowheads="1"/>
          </p:cNvSpPr>
          <p:nvPr/>
        </p:nvSpPr>
        <p:spPr bwMode="auto">
          <a:xfrm>
            <a:off x="3962400" y="5029200"/>
            <a:ext cx="48768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37" name="Rectangle 25"/>
          <p:cNvSpPr>
            <a:spLocks noChangeArrowheads="1"/>
          </p:cNvSpPr>
          <p:nvPr/>
        </p:nvSpPr>
        <p:spPr bwMode="auto">
          <a:xfrm>
            <a:off x="3962400" y="5562600"/>
            <a:ext cx="48768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40" name="Rectangle 28"/>
          <p:cNvSpPr>
            <a:spLocks noChangeArrowheads="1"/>
          </p:cNvSpPr>
          <p:nvPr/>
        </p:nvSpPr>
        <p:spPr bwMode="auto">
          <a:xfrm>
            <a:off x="7848600" y="6019800"/>
            <a:ext cx="9906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42" name="Rectangle 30"/>
          <p:cNvSpPr>
            <a:spLocks noChangeArrowheads="1"/>
          </p:cNvSpPr>
          <p:nvPr/>
        </p:nvSpPr>
        <p:spPr bwMode="auto">
          <a:xfrm>
            <a:off x="304800" y="4291013"/>
            <a:ext cx="3200400" cy="1144587"/>
          </a:xfrm>
          <a:prstGeom prst="rect">
            <a:avLst/>
          </a:prstGeom>
          <a:noFill/>
          <a:ln w="12700" cap="sq">
            <a:noFill/>
            <a:miter lim="800000"/>
            <a:headEnd type="none" w="sm" len="sm"/>
            <a:tailEnd type="none" w="sm" len="sm"/>
          </a:ln>
          <a:effectLst/>
        </p:spPr>
        <p:txBody>
          <a:bodyPr>
            <a:spAutoFit/>
          </a:bodyPr>
          <a:lstStyle/>
          <a:p>
            <a:pPr algn="l">
              <a:lnSpc>
                <a:spcPct val="115000"/>
              </a:lnSpc>
            </a:pPr>
            <a:r>
              <a:rPr lang="en-US" sz="2000" b="1">
                <a:latin typeface="Arial" charset="0"/>
              </a:rPr>
              <a:t>Next, the company determines its investing and financing activities.</a:t>
            </a:r>
          </a:p>
        </p:txBody>
      </p:sp>
      <p:pic>
        <p:nvPicPr>
          <p:cNvPr id="602143" name="Picture 31"/>
          <p:cNvPicPr>
            <a:picLocks noChangeAspect="1" noChangeArrowheads="1"/>
          </p:cNvPicPr>
          <p:nvPr/>
        </p:nvPicPr>
        <p:blipFill>
          <a:blip r:embed="rId4"/>
          <a:srcRect/>
          <a:stretch>
            <a:fillRect/>
          </a:stretch>
        </p:blipFill>
        <p:spPr bwMode="auto">
          <a:xfrm>
            <a:off x="4343400" y="552450"/>
            <a:ext cx="4495800" cy="1524000"/>
          </a:xfrm>
          <a:prstGeom prst="rect">
            <a:avLst/>
          </a:prstGeom>
          <a:noFill/>
          <a:ln w="12700" cap="sq">
            <a:noFill/>
            <a:miter lim="800000"/>
            <a:headEnd type="none" w="sm" len="sm"/>
            <a:tailEnd type="none" w="sm" len="sm"/>
          </a:ln>
          <a:effectLst/>
        </p:spPr>
      </p:pic>
      <p:pic>
        <p:nvPicPr>
          <p:cNvPr id="602144" name="Picture 32"/>
          <p:cNvPicPr>
            <a:picLocks noChangeAspect="1" noChangeArrowheads="1"/>
          </p:cNvPicPr>
          <p:nvPr/>
        </p:nvPicPr>
        <p:blipFill>
          <a:blip r:embed="rId5"/>
          <a:srcRect/>
          <a:stretch>
            <a:fillRect/>
          </a:stretch>
        </p:blipFill>
        <p:spPr bwMode="auto">
          <a:xfrm>
            <a:off x="381000" y="552450"/>
            <a:ext cx="4495800" cy="1873250"/>
          </a:xfrm>
          <a:prstGeom prst="rect">
            <a:avLst/>
          </a:prstGeom>
          <a:noFill/>
          <a:ln w="12700" cap="sq">
            <a:noFill/>
            <a:miter lim="800000"/>
            <a:headEnd type="none" w="sm" len="sm"/>
            <a:tailEnd type="none" w="sm" len="sm"/>
          </a:ln>
          <a:effectLst/>
        </p:spPr>
      </p:pic>
      <p:sp>
        <p:nvSpPr>
          <p:cNvPr id="602145" name="Text Box 33"/>
          <p:cNvSpPr txBox="1">
            <a:spLocks noChangeArrowheads="1"/>
          </p:cNvSpPr>
          <p:nvPr/>
        </p:nvSpPr>
        <p:spPr bwMode="auto">
          <a:xfrm>
            <a:off x="3429000" y="457200"/>
            <a:ext cx="1219200" cy="257175"/>
          </a:xfrm>
          <a:prstGeom prst="rect">
            <a:avLst/>
          </a:prstGeom>
          <a:solidFill>
            <a:schemeClr val="bg1"/>
          </a:solidFill>
          <a:ln w="12700" cap="sq" algn="ctr">
            <a:solidFill>
              <a:srgbClr val="006600"/>
            </a:solidFill>
            <a:miter lim="800000"/>
            <a:headEnd/>
            <a:tailEnd/>
          </a:ln>
          <a:effectLst/>
        </p:spPr>
        <p:txBody>
          <a:bodyPr>
            <a:spAutoFit/>
          </a:bodyPr>
          <a:lstStyle/>
          <a:p>
            <a:r>
              <a:rPr lang="en-US" sz="1000" b="1">
                <a:solidFill>
                  <a:srgbClr val="CC0000"/>
                </a:solidFill>
                <a:latin typeface="Arial" charset="0"/>
              </a:rPr>
              <a:t>Illustration 5-20</a:t>
            </a:r>
          </a:p>
        </p:txBody>
      </p:sp>
      <p:sp>
        <p:nvSpPr>
          <p:cNvPr id="602146" name="Text Box 34"/>
          <p:cNvSpPr txBox="1">
            <a:spLocks noChangeArrowheads="1"/>
          </p:cNvSpPr>
          <p:nvPr/>
        </p:nvSpPr>
        <p:spPr bwMode="auto">
          <a:xfrm>
            <a:off x="7391400" y="457200"/>
            <a:ext cx="1219200" cy="257175"/>
          </a:xfrm>
          <a:prstGeom prst="rect">
            <a:avLst/>
          </a:prstGeom>
          <a:solidFill>
            <a:schemeClr val="bg1"/>
          </a:solidFill>
          <a:ln w="12700" cap="sq" algn="ctr">
            <a:solidFill>
              <a:srgbClr val="006600"/>
            </a:solidFill>
            <a:miter lim="800000"/>
            <a:headEnd/>
            <a:tailEnd/>
          </a:ln>
          <a:effectLst/>
        </p:spPr>
        <p:txBody>
          <a:bodyPr>
            <a:spAutoFit/>
          </a:bodyPr>
          <a:lstStyle/>
          <a:p>
            <a:r>
              <a:rPr lang="en-US" sz="1000" b="1">
                <a:solidFill>
                  <a:srgbClr val="CC0000"/>
                </a:solidFill>
                <a:latin typeface="Arial" charset="0"/>
              </a:rPr>
              <a:t>Illustration 5-21</a:t>
            </a:r>
          </a:p>
        </p:txBody>
      </p:sp>
      <p:sp>
        <p:nvSpPr>
          <p:cNvPr id="602138" name="Rectangle 26"/>
          <p:cNvSpPr>
            <a:spLocks noChangeArrowheads="1"/>
          </p:cNvSpPr>
          <p:nvPr/>
        </p:nvSpPr>
        <p:spPr bwMode="auto">
          <a:xfrm>
            <a:off x="3962400" y="5791200"/>
            <a:ext cx="48768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36" name="Rectangle 24"/>
          <p:cNvSpPr>
            <a:spLocks noChangeArrowheads="1"/>
          </p:cNvSpPr>
          <p:nvPr/>
        </p:nvSpPr>
        <p:spPr bwMode="auto">
          <a:xfrm>
            <a:off x="3962400" y="5383213"/>
            <a:ext cx="48768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48" name="Rectangle 36"/>
          <p:cNvSpPr>
            <a:spLocks noChangeArrowheads="1"/>
          </p:cNvSpPr>
          <p:nvPr/>
        </p:nvSpPr>
        <p:spPr bwMode="auto">
          <a:xfrm>
            <a:off x="7848600" y="6172200"/>
            <a:ext cx="9906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
        <p:nvSpPr>
          <p:cNvPr id="602149" name="Rectangle 37"/>
          <p:cNvSpPr>
            <a:spLocks noChangeArrowheads="1"/>
          </p:cNvSpPr>
          <p:nvPr/>
        </p:nvSpPr>
        <p:spPr bwMode="auto">
          <a:xfrm>
            <a:off x="7848600" y="6443663"/>
            <a:ext cx="990600" cy="152400"/>
          </a:xfrm>
          <a:prstGeom prst="rect">
            <a:avLst/>
          </a:prstGeom>
          <a:solidFill>
            <a:srgbClr val="FFE4C9"/>
          </a:solidFill>
          <a:ln w="12700" cap="sq" algn="ctr">
            <a:solidFill>
              <a:schemeClr val="tx1"/>
            </a:solidFill>
            <a:miter lim="800000"/>
            <a:headEnd type="none" w="sm" len="sm"/>
            <a:tailEnd type="none" w="sm" len="sm"/>
          </a:ln>
          <a:effectLst/>
        </p:spPr>
        <p:txBody>
          <a:bodyPr wrap="none" anchor="ctr"/>
          <a:lstStyle/>
          <a:p>
            <a:endParaRPr lang="en-US" sz="2400">
              <a:latin typeface="Arial" charset="0"/>
            </a:endParaRPr>
          </a:p>
        </p:txBody>
      </p:sp>
    </p:spTree>
    <p:extLst>
      <p:ext uri="{BB962C8B-B14F-4D97-AF65-F5344CB8AC3E}">
        <p14:creationId xmlns:p14="http://schemas.microsoft.com/office/powerpoint/2010/main" val="14634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02134"/>
                                        </p:tgtEl>
                                      </p:cBhvr>
                                    </p:animEffect>
                                    <p:set>
                                      <p:cBhvr>
                                        <p:cTn id="7" dur="1" fill="hold">
                                          <p:stCondLst>
                                            <p:cond delay="499"/>
                                          </p:stCondLst>
                                        </p:cTn>
                                        <p:tgtEl>
                                          <p:spTgt spid="6021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02135"/>
                                        </p:tgtEl>
                                      </p:cBhvr>
                                    </p:animEffect>
                                    <p:set>
                                      <p:cBhvr>
                                        <p:cTn id="12" dur="1" fill="hold">
                                          <p:stCondLst>
                                            <p:cond delay="499"/>
                                          </p:stCondLst>
                                        </p:cTn>
                                        <p:tgtEl>
                                          <p:spTgt spid="6021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02136"/>
                                        </p:tgtEl>
                                      </p:cBhvr>
                                    </p:animEffect>
                                    <p:set>
                                      <p:cBhvr>
                                        <p:cTn id="17" dur="1" fill="hold">
                                          <p:stCondLst>
                                            <p:cond delay="499"/>
                                          </p:stCondLst>
                                        </p:cTn>
                                        <p:tgtEl>
                                          <p:spTgt spid="6021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02137"/>
                                        </p:tgtEl>
                                      </p:cBhvr>
                                    </p:animEffect>
                                    <p:set>
                                      <p:cBhvr>
                                        <p:cTn id="22" dur="1" fill="hold">
                                          <p:stCondLst>
                                            <p:cond delay="499"/>
                                          </p:stCondLst>
                                        </p:cTn>
                                        <p:tgtEl>
                                          <p:spTgt spid="6021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602138"/>
                                        </p:tgtEl>
                                      </p:cBhvr>
                                    </p:animEffect>
                                    <p:set>
                                      <p:cBhvr>
                                        <p:cTn id="27" dur="1" fill="hold">
                                          <p:stCondLst>
                                            <p:cond delay="499"/>
                                          </p:stCondLst>
                                        </p:cTn>
                                        <p:tgtEl>
                                          <p:spTgt spid="6021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602140"/>
                                        </p:tgtEl>
                                      </p:cBhvr>
                                    </p:animEffect>
                                    <p:set>
                                      <p:cBhvr>
                                        <p:cTn id="32" dur="1" fill="hold">
                                          <p:stCondLst>
                                            <p:cond delay="499"/>
                                          </p:stCondLst>
                                        </p:cTn>
                                        <p:tgtEl>
                                          <p:spTgt spid="6021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602148"/>
                                        </p:tgtEl>
                                      </p:cBhvr>
                                    </p:animEffect>
                                    <p:set>
                                      <p:cBhvr>
                                        <p:cTn id="37" dur="1" fill="hold">
                                          <p:stCondLst>
                                            <p:cond delay="499"/>
                                          </p:stCondLst>
                                        </p:cTn>
                                        <p:tgtEl>
                                          <p:spTgt spid="6021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602149"/>
                                        </p:tgtEl>
                                      </p:cBhvr>
                                    </p:animEffect>
                                    <p:set>
                                      <p:cBhvr>
                                        <p:cTn id="42" dur="1" fill="hold">
                                          <p:stCondLst>
                                            <p:cond delay="499"/>
                                          </p:stCondLst>
                                        </p:cTn>
                                        <p:tgtEl>
                                          <p:spTgt spid="602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34" grpId="0" animBg="1"/>
      <p:bldP spid="602135" grpId="0" animBg="1"/>
      <p:bldP spid="602137" grpId="0" animBg="1"/>
      <p:bldP spid="602140" grpId="0" animBg="1"/>
      <p:bldP spid="602138" grpId="0" animBg="1"/>
      <p:bldP spid="602136" grpId="0" animBg="1"/>
      <p:bldP spid="602148" grpId="0" animBg="1"/>
      <p:bldP spid="60214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Preparation of the Statement of Cash Flows</a:t>
            </a:r>
          </a:p>
        </p:txBody>
      </p:sp>
      <p:sp>
        <p:nvSpPr>
          <p:cNvPr id="548872" name="Text Box 8"/>
          <p:cNvSpPr txBox="1">
            <a:spLocks noChangeArrowheads="1"/>
          </p:cNvSpPr>
          <p:nvPr/>
        </p:nvSpPr>
        <p:spPr bwMode="auto">
          <a:xfrm>
            <a:off x="457200" y="1403350"/>
            <a:ext cx="8382000" cy="8620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50000"/>
              </a:spcBef>
            </a:pPr>
            <a:r>
              <a:rPr lang="en-US" sz="2400" b="1" i="1">
                <a:solidFill>
                  <a:srgbClr val="800000"/>
                </a:solidFill>
                <a:latin typeface="Arial" charset="0"/>
              </a:rPr>
              <a:t>Statement of Cash Flows (BE 5-12):</a:t>
            </a:r>
            <a:r>
              <a:rPr lang="en-US" sz="2400">
                <a:solidFill>
                  <a:srgbClr val="800000"/>
                </a:solidFill>
                <a:latin typeface="Arial" charset="0"/>
              </a:rPr>
              <a:t> </a:t>
            </a:r>
            <a:r>
              <a:rPr lang="en-US" sz="2400">
                <a:latin typeface="Arial" charset="0"/>
              </a:rPr>
              <a:t> </a:t>
            </a:r>
            <a:r>
              <a:rPr lang="en-US" sz="2200">
                <a:latin typeface="Arial" charset="0"/>
              </a:rPr>
              <a:t>Keyser Beverage Company reported the following items in the most recent year.</a:t>
            </a:r>
          </a:p>
        </p:txBody>
      </p:sp>
      <p:sp>
        <p:nvSpPr>
          <p:cNvPr id="548873" name="Rectangle 9"/>
          <p:cNvSpPr>
            <a:spLocks noChangeArrowheads="1"/>
          </p:cNvSpPr>
          <p:nvPr/>
        </p:nvSpPr>
        <p:spPr bwMode="auto">
          <a:xfrm>
            <a:off x="6934200" y="2286000"/>
            <a:ext cx="1828800" cy="381000"/>
          </a:xfrm>
          <a:prstGeom prst="rect">
            <a:avLst/>
          </a:prstGeom>
          <a:noFill/>
          <a:ln w="12700" cap="sq">
            <a:noFill/>
            <a:miter lim="800000"/>
            <a:headEnd type="none" w="sm" len="sm"/>
            <a:tailEnd type="none" w="sm" len="sm"/>
          </a:ln>
          <a:effectLst/>
        </p:spPr>
        <p:txBody>
          <a:bodyPr wrap="none" anchor="ctr"/>
          <a:lstStyle/>
          <a:p>
            <a:r>
              <a:rPr lang="en-US" sz="2400" b="1" u="sng">
                <a:latin typeface="Arial" charset="0"/>
              </a:rPr>
              <a:t>Activity</a:t>
            </a:r>
          </a:p>
        </p:txBody>
      </p:sp>
      <p:sp>
        <p:nvSpPr>
          <p:cNvPr id="548874" name="Rectangle 10"/>
          <p:cNvSpPr>
            <a:spLocks noChangeArrowheads="1"/>
          </p:cNvSpPr>
          <p:nvPr/>
        </p:nvSpPr>
        <p:spPr bwMode="auto">
          <a:xfrm>
            <a:off x="6934200" y="2765425"/>
            <a:ext cx="1828800" cy="381000"/>
          </a:xfrm>
          <a:prstGeom prst="rect">
            <a:avLst/>
          </a:prstGeom>
          <a:noFill/>
          <a:ln w="12700" cap="sq">
            <a:noFill/>
            <a:miter lim="800000"/>
            <a:headEnd type="none" w="sm" len="sm"/>
            <a:tailEnd type="none" w="sm" len="sm"/>
          </a:ln>
          <a:effectLst/>
        </p:spPr>
        <p:txBody>
          <a:bodyPr wrap="none" anchor="ctr"/>
          <a:lstStyle/>
          <a:p>
            <a:r>
              <a:rPr lang="en-US" sz="2200" b="1">
                <a:solidFill>
                  <a:srgbClr val="800000"/>
                </a:solidFill>
                <a:latin typeface="Arial" charset="0"/>
              </a:rPr>
              <a:t>Operating</a:t>
            </a:r>
          </a:p>
        </p:txBody>
      </p:sp>
      <p:sp>
        <p:nvSpPr>
          <p:cNvPr id="548875" name="Rectangle 11"/>
          <p:cNvSpPr>
            <a:spLocks noChangeArrowheads="1"/>
          </p:cNvSpPr>
          <p:nvPr/>
        </p:nvSpPr>
        <p:spPr bwMode="auto">
          <a:xfrm>
            <a:off x="6934200" y="3146425"/>
            <a:ext cx="1828800" cy="381000"/>
          </a:xfrm>
          <a:prstGeom prst="rect">
            <a:avLst/>
          </a:prstGeom>
          <a:noFill/>
          <a:ln w="12700" cap="sq">
            <a:noFill/>
            <a:miter lim="800000"/>
            <a:headEnd type="none" w="sm" len="sm"/>
            <a:tailEnd type="none" w="sm" len="sm"/>
          </a:ln>
          <a:effectLst/>
        </p:spPr>
        <p:txBody>
          <a:bodyPr wrap="none" anchor="ctr"/>
          <a:lstStyle/>
          <a:p>
            <a:pPr>
              <a:lnSpc>
                <a:spcPct val="140000"/>
              </a:lnSpc>
            </a:pPr>
            <a:r>
              <a:rPr lang="en-US" sz="2200" b="1">
                <a:solidFill>
                  <a:srgbClr val="800000"/>
                </a:solidFill>
                <a:latin typeface="Arial" charset="0"/>
              </a:rPr>
              <a:t>Financing</a:t>
            </a:r>
          </a:p>
        </p:txBody>
      </p:sp>
      <p:sp>
        <p:nvSpPr>
          <p:cNvPr id="548876" name="Rectangle 12"/>
          <p:cNvSpPr>
            <a:spLocks noChangeArrowheads="1"/>
          </p:cNvSpPr>
          <p:nvPr/>
        </p:nvSpPr>
        <p:spPr bwMode="auto">
          <a:xfrm>
            <a:off x="6934200" y="3603625"/>
            <a:ext cx="1828800" cy="381000"/>
          </a:xfrm>
          <a:prstGeom prst="rect">
            <a:avLst/>
          </a:prstGeom>
          <a:noFill/>
          <a:ln w="12700" cap="sq">
            <a:noFill/>
            <a:miter lim="800000"/>
            <a:headEnd type="none" w="sm" len="sm"/>
            <a:tailEnd type="none" w="sm" len="sm"/>
          </a:ln>
          <a:effectLst/>
        </p:spPr>
        <p:txBody>
          <a:bodyPr wrap="none" anchor="ctr"/>
          <a:lstStyle/>
          <a:p>
            <a:r>
              <a:rPr lang="en-US" sz="2200" b="1">
                <a:solidFill>
                  <a:srgbClr val="800000"/>
                </a:solidFill>
                <a:latin typeface="Arial" charset="0"/>
              </a:rPr>
              <a:t>Operating</a:t>
            </a:r>
          </a:p>
        </p:txBody>
      </p:sp>
      <p:sp>
        <p:nvSpPr>
          <p:cNvPr id="548877" name="Rectangle 13"/>
          <p:cNvSpPr>
            <a:spLocks noChangeArrowheads="1"/>
          </p:cNvSpPr>
          <p:nvPr/>
        </p:nvSpPr>
        <p:spPr bwMode="auto">
          <a:xfrm>
            <a:off x="6934200" y="3984625"/>
            <a:ext cx="1828800" cy="381000"/>
          </a:xfrm>
          <a:prstGeom prst="rect">
            <a:avLst/>
          </a:prstGeom>
          <a:noFill/>
          <a:ln w="12700" cap="sq">
            <a:noFill/>
            <a:miter lim="800000"/>
            <a:headEnd type="none" w="sm" len="sm"/>
            <a:tailEnd type="none" w="sm" len="sm"/>
          </a:ln>
          <a:effectLst/>
        </p:spPr>
        <p:txBody>
          <a:bodyPr wrap="none" anchor="ctr"/>
          <a:lstStyle/>
          <a:p>
            <a:pPr>
              <a:lnSpc>
                <a:spcPct val="125000"/>
              </a:lnSpc>
            </a:pPr>
            <a:r>
              <a:rPr lang="en-US" sz="2200" b="1">
                <a:solidFill>
                  <a:srgbClr val="800000"/>
                </a:solidFill>
                <a:latin typeface="Arial" charset="0"/>
              </a:rPr>
              <a:t>Operating</a:t>
            </a:r>
          </a:p>
        </p:txBody>
      </p:sp>
      <p:sp>
        <p:nvSpPr>
          <p:cNvPr id="548878" name="Rectangle 14"/>
          <p:cNvSpPr>
            <a:spLocks noChangeArrowheads="1"/>
          </p:cNvSpPr>
          <p:nvPr/>
        </p:nvSpPr>
        <p:spPr bwMode="auto">
          <a:xfrm>
            <a:off x="6934200" y="4441825"/>
            <a:ext cx="1828800" cy="381000"/>
          </a:xfrm>
          <a:prstGeom prst="rect">
            <a:avLst/>
          </a:prstGeom>
          <a:noFill/>
          <a:ln w="12700" cap="sq">
            <a:noFill/>
            <a:miter lim="800000"/>
            <a:headEnd type="none" w="sm" len="sm"/>
            <a:tailEnd type="none" w="sm" len="sm"/>
          </a:ln>
          <a:effectLst/>
        </p:spPr>
        <p:txBody>
          <a:bodyPr wrap="none" anchor="ctr"/>
          <a:lstStyle/>
          <a:p>
            <a:pPr>
              <a:lnSpc>
                <a:spcPct val="95000"/>
              </a:lnSpc>
              <a:spcBef>
                <a:spcPct val="5000"/>
              </a:spcBef>
            </a:pPr>
            <a:r>
              <a:rPr lang="en-US" sz="2200" b="1">
                <a:solidFill>
                  <a:srgbClr val="800000"/>
                </a:solidFill>
                <a:latin typeface="Arial" charset="0"/>
              </a:rPr>
              <a:t>Investing</a:t>
            </a:r>
          </a:p>
        </p:txBody>
      </p:sp>
      <p:sp>
        <p:nvSpPr>
          <p:cNvPr id="548879" name="Rectangle 15"/>
          <p:cNvSpPr>
            <a:spLocks noChangeArrowheads="1"/>
          </p:cNvSpPr>
          <p:nvPr/>
        </p:nvSpPr>
        <p:spPr bwMode="auto">
          <a:xfrm>
            <a:off x="6934200" y="4822825"/>
            <a:ext cx="1828800" cy="381000"/>
          </a:xfrm>
          <a:prstGeom prst="rect">
            <a:avLst/>
          </a:prstGeom>
          <a:noFill/>
          <a:ln w="12700" cap="sq">
            <a:noFill/>
            <a:miter lim="800000"/>
            <a:headEnd type="none" w="sm" len="sm"/>
            <a:tailEnd type="none" w="sm" len="sm"/>
          </a:ln>
          <a:effectLst/>
        </p:spPr>
        <p:txBody>
          <a:bodyPr wrap="none" anchor="ctr"/>
          <a:lstStyle/>
          <a:p>
            <a:pPr>
              <a:lnSpc>
                <a:spcPct val="135000"/>
              </a:lnSpc>
            </a:pPr>
            <a:r>
              <a:rPr lang="en-US" sz="2200" b="1">
                <a:solidFill>
                  <a:srgbClr val="800000"/>
                </a:solidFill>
                <a:latin typeface="Arial" charset="0"/>
              </a:rPr>
              <a:t>Operating</a:t>
            </a:r>
          </a:p>
        </p:txBody>
      </p:sp>
      <p:sp>
        <p:nvSpPr>
          <p:cNvPr id="548880" name="Rectangle 16"/>
          <p:cNvSpPr>
            <a:spLocks noChangeArrowheads="1"/>
          </p:cNvSpPr>
          <p:nvPr/>
        </p:nvSpPr>
        <p:spPr bwMode="auto">
          <a:xfrm>
            <a:off x="6934200" y="5280025"/>
            <a:ext cx="1828800" cy="381000"/>
          </a:xfrm>
          <a:prstGeom prst="rect">
            <a:avLst/>
          </a:prstGeom>
          <a:noFill/>
          <a:ln w="12700" cap="sq">
            <a:noFill/>
            <a:miter lim="800000"/>
            <a:headEnd type="none" w="sm" len="sm"/>
            <a:tailEnd type="none" w="sm" len="sm"/>
          </a:ln>
          <a:effectLst/>
        </p:spPr>
        <p:txBody>
          <a:bodyPr wrap="none" anchor="ctr"/>
          <a:lstStyle/>
          <a:p>
            <a:pPr>
              <a:lnSpc>
                <a:spcPct val="110000"/>
              </a:lnSpc>
            </a:pPr>
            <a:r>
              <a:rPr lang="en-US" sz="2200" b="1">
                <a:solidFill>
                  <a:srgbClr val="800000"/>
                </a:solidFill>
                <a:latin typeface="Arial" charset="0"/>
              </a:rPr>
              <a:t>Financing</a:t>
            </a:r>
          </a:p>
        </p:txBody>
      </p:sp>
      <p:sp>
        <p:nvSpPr>
          <p:cNvPr id="548881" name="Rectangle 17"/>
          <p:cNvSpPr>
            <a:spLocks noChangeArrowheads="1"/>
          </p:cNvSpPr>
          <p:nvPr/>
        </p:nvSpPr>
        <p:spPr bwMode="auto">
          <a:xfrm>
            <a:off x="533400" y="5867400"/>
            <a:ext cx="7467600" cy="381000"/>
          </a:xfrm>
          <a:prstGeom prst="rect">
            <a:avLst/>
          </a:prstGeom>
          <a:noFill/>
          <a:ln w="12700" cap="sq">
            <a:noFill/>
            <a:miter lim="800000"/>
            <a:headEnd type="none" w="sm" len="sm"/>
            <a:tailEnd type="none" w="sm" len="sm"/>
          </a:ln>
          <a:effectLst/>
        </p:spPr>
        <p:txBody>
          <a:bodyPr wrap="none" anchor="ctr"/>
          <a:lstStyle/>
          <a:p>
            <a:pPr algn="l"/>
            <a:r>
              <a:rPr lang="en-US" sz="2200" b="1">
                <a:solidFill>
                  <a:srgbClr val="800000"/>
                </a:solidFill>
                <a:latin typeface="Arial" charset="0"/>
              </a:rPr>
              <a:t>Required: </a:t>
            </a:r>
            <a:r>
              <a:rPr lang="en-US" sz="2200">
                <a:latin typeface="Arial" charset="0"/>
              </a:rPr>
              <a:t>Prepare a Statement of Cash Flows</a:t>
            </a:r>
          </a:p>
        </p:txBody>
      </p:sp>
      <p:sp>
        <p:nvSpPr>
          <p:cNvPr id="548885" name="Text Box 21"/>
          <p:cNvSpPr txBox="1">
            <a:spLocks noChangeArrowheads="1"/>
          </p:cNvSpPr>
          <p:nvPr/>
        </p:nvSpPr>
        <p:spPr bwMode="auto">
          <a:xfrm>
            <a:off x="533400" y="2689225"/>
            <a:ext cx="6248400" cy="3025775"/>
          </a:xfrm>
          <a:prstGeom prst="rect">
            <a:avLst/>
          </a:prstGeom>
          <a:noFill/>
          <a:ln w="12700" cap="sq">
            <a:noFill/>
            <a:miter lim="800000"/>
            <a:headEnd type="none" w="sm" len="sm"/>
            <a:tailEnd type="none" w="sm" len="sm"/>
          </a:ln>
          <a:effectLst/>
        </p:spPr>
        <p:txBody>
          <a:bodyPr>
            <a:spAutoFit/>
          </a:bodyPr>
          <a:lstStyle/>
          <a:p>
            <a:pPr algn="l">
              <a:lnSpc>
                <a:spcPct val="125000"/>
              </a:lnSpc>
              <a:tabLst>
                <a:tab pos="6007100" algn="r"/>
              </a:tabLst>
            </a:pPr>
            <a:r>
              <a:rPr lang="en-US" sz="2200">
                <a:latin typeface="Arial" charset="0"/>
              </a:rPr>
              <a:t>Net income 	$40,000</a:t>
            </a:r>
          </a:p>
          <a:p>
            <a:pPr algn="l">
              <a:lnSpc>
                <a:spcPct val="125000"/>
              </a:lnSpc>
              <a:tabLst>
                <a:tab pos="6007100" algn="r"/>
              </a:tabLst>
            </a:pPr>
            <a:r>
              <a:rPr lang="en-US" sz="2200">
                <a:latin typeface="Arial" charset="0"/>
              </a:rPr>
              <a:t>Dividends paid 	5,000</a:t>
            </a:r>
          </a:p>
          <a:p>
            <a:pPr algn="l">
              <a:lnSpc>
                <a:spcPct val="125000"/>
              </a:lnSpc>
              <a:tabLst>
                <a:tab pos="6007100" algn="r"/>
              </a:tabLst>
            </a:pPr>
            <a:r>
              <a:rPr lang="en-US" sz="2200">
                <a:latin typeface="Arial" charset="0"/>
              </a:rPr>
              <a:t>Increase in accounts receivable 	10,000</a:t>
            </a:r>
          </a:p>
          <a:p>
            <a:pPr algn="l">
              <a:lnSpc>
                <a:spcPct val="125000"/>
              </a:lnSpc>
              <a:tabLst>
                <a:tab pos="6007100" algn="r"/>
              </a:tabLst>
            </a:pPr>
            <a:r>
              <a:rPr lang="en-US" sz="2200">
                <a:latin typeface="Arial" charset="0"/>
              </a:rPr>
              <a:t>Increase in accounts payable 	7,000</a:t>
            </a:r>
          </a:p>
          <a:p>
            <a:pPr algn="l">
              <a:lnSpc>
                <a:spcPct val="125000"/>
              </a:lnSpc>
              <a:tabLst>
                <a:tab pos="6007100" algn="r"/>
              </a:tabLst>
            </a:pPr>
            <a:r>
              <a:rPr lang="en-US" sz="2200">
                <a:latin typeface="Arial" charset="0"/>
              </a:rPr>
              <a:t>Purchase of equipment 	8,000</a:t>
            </a:r>
          </a:p>
          <a:p>
            <a:pPr algn="l">
              <a:lnSpc>
                <a:spcPct val="125000"/>
              </a:lnSpc>
              <a:tabLst>
                <a:tab pos="6007100" algn="r"/>
              </a:tabLst>
            </a:pPr>
            <a:r>
              <a:rPr lang="en-US" sz="2200">
                <a:latin typeface="Arial" charset="0"/>
              </a:rPr>
              <a:t>Depreciation expense 	4,000</a:t>
            </a:r>
          </a:p>
          <a:p>
            <a:pPr algn="l">
              <a:lnSpc>
                <a:spcPct val="125000"/>
              </a:lnSpc>
              <a:tabLst>
                <a:tab pos="6007100" algn="r"/>
              </a:tabLst>
            </a:pPr>
            <a:r>
              <a:rPr lang="en-US" sz="2200">
                <a:latin typeface="Arial" charset="0"/>
              </a:rPr>
              <a:t>Issue of notes payable 	20,000</a:t>
            </a:r>
          </a:p>
        </p:txBody>
      </p:sp>
      <p:sp>
        <p:nvSpPr>
          <p:cNvPr id="548886" name="Text Box 22"/>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367436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8874"/>
                                        </p:tgtEl>
                                        <p:attrNameLst>
                                          <p:attrName>style.visibility</p:attrName>
                                        </p:attrNameLst>
                                      </p:cBhvr>
                                      <p:to>
                                        <p:strVal val="visible"/>
                                      </p:to>
                                    </p:set>
                                    <p:animEffect transition="in" filter="wipe(left)">
                                      <p:cBhvr>
                                        <p:cTn id="7" dur="500"/>
                                        <p:tgtEl>
                                          <p:spTgt spid="5488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8875"/>
                                        </p:tgtEl>
                                        <p:attrNameLst>
                                          <p:attrName>style.visibility</p:attrName>
                                        </p:attrNameLst>
                                      </p:cBhvr>
                                      <p:to>
                                        <p:strVal val="visible"/>
                                      </p:to>
                                    </p:set>
                                    <p:animEffect transition="in" filter="wipe(left)">
                                      <p:cBhvr>
                                        <p:cTn id="12" dur="500"/>
                                        <p:tgtEl>
                                          <p:spTgt spid="5488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8876"/>
                                        </p:tgtEl>
                                        <p:attrNameLst>
                                          <p:attrName>style.visibility</p:attrName>
                                        </p:attrNameLst>
                                      </p:cBhvr>
                                      <p:to>
                                        <p:strVal val="visible"/>
                                      </p:to>
                                    </p:set>
                                    <p:animEffect transition="in" filter="wipe(left)">
                                      <p:cBhvr>
                                        <p:cTn id="17" dur="500"/>
                                        <p:tgtEl>
                                          <p:spTgt spid="5488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8877"/>
                                        </p:tgtEl>
                                        <p:attrNameLst>
                                          <p:attrName>style.visibility</p:attrName>
                                        </p:attrNameLst>
                                      </p:cBhvr>
                                      <p:to>
                                        <p:strVal val="visible"/>
                                      </p:to>
                                    </p:set>
                                    <p:animEffect transition="in" filter="wipe(left)">
                                      <p:cBhvr>
                                        <p:cTn id="22" dur="500"/>
                                        <p:tgtEl>
                                          <p:spTgt spid="5488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8878"/>
                                        </p:tgtEl>
                                        <p:attrNameLst>
                                          <p:attrName>style.visibility</p:attrName>
                                        </p:attrNameLst>
                                      </p:cBhvr>
                                      <p:to>
                                        <p:strVal val="visible"/>
                                      </p:to>
                                    </p:set>
                                    <p:animEffect transition="in" filter="wipe(left)">
                                      <p:cBhvr>
                                        <p:cTn id="27" dur="500"/>
                                        <p:tgtEl>
                                          <p:spTgt spid="5488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8879"/>
                                        </p:tgtEl>
                                        <p:attrNameLst>
                                          <p:attrName>style.visibility</p:attrName>
                                        </p:attrNameLst>
                                      </p:cBhvr>
                                      <p:to>
                                        <p:strVal val="visible"/>
                                      </p:to>
                                    </p:set>
                                    <p:animEffect transition="in" filter="wipe(left)">
                                      <p:cBhvr>
                                        <p:cTn id="32" dur="500"/>
                                        <p:tgtEl>
                                          <p:spTgt spid="54887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8880"/>
                                        </p:tgtEl>
                                        <p:attrNameLst>
                                          <p:attrName>style.visibility</p:attrName>
                                        </p:attrNameLst>
                                      </p:cBhvr>
                                      <p:to>
                                        <p:strVal val="visible"/>
                                      </p:to>
                                    </p:set>
                                    <p:animEffect transition="in" filter="wipe(left)">
                                      <p:cBhvr>
                                        <p:cTn id="37" dur="500"/>
                                        <p:tgtEl>
                                          <p:spTgt spid="5488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8881"/>
                                        </p:tgtEl>
                                        <p:attrNameLst>
                                          <p:attrName>style.visibility</p:attrName>
                                        </p:attrNameLst>
                                      </p:cBhvr>
                                      <p:to>
                                        <p:strVal val="visible"/>
                                      </p:to>
                                    </p:set>
                                    <p:animEffect transition="in" filter="wipe(left)">
                                      <p:cBhvr>
                                        <p:cTn id="42" dur="500"/>
                                        <p:tgtEl>
                                          <p:spTgt spid="548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4" grpId="0" autoUpdateAnimBg="0"/>
      <p:bldP spid="548875" grpId="0" autoUpdateAnimBg="0"/>
      <p:bldP spid="548876" grpId="0" autoUpdateAnimBg="0"/>
      <p:bldP spid="548877" grpId="0" autoUpdateAnimBg="0"/>
      <p:bldP spid="548878" grpId="0" autoUpdateAnimBg="0"/>
      <p:bldP spid="548879" grpId="0" autoUpdateAnimBg="0"/>
      <p:bldP spid="548880" grpId="0" autoUpdateAnimBg="0"/>
      <p:bldP spid="54888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5" name="Rectangle 9"/>
          <p:cNvSpPr>
            <a:spLocks noGrp="1" noChangeArrowheads="1"/>
          </p:cNvSpPr>
          <p:nvPr>
            <p:ph type="title"/>
          </p:nvPr>
        </p:nvSpPr>
        <p:spPr>
          <a:xfrm>
            <a:off x="457200" y="381000"/>
            <a:ext cx="8229600" cy="560388"/>
          </a:xfrm>
          <a:solidFill>
            <a:srgbClr val="336699"/>
          </a:solidFill>
          <a:ln cap="flat" algn="ctr"/>
        </p:spPr>
        <p:txBody>
          <a:bodyPr lIns="0" rIns="0"/>
          <a:lstStyle/>
          <a:p>
            <a:pPr marL="0"/>
            <a:r>
              <a:rPr lang="en-US"/>
              <a:t>Preparation of the Statement of Cash Flows</a:t>
            </a:r>
          </a:p>
        </p:txBody>
      </p:sp>
      <p:sp>
        <p:nvSpPr>
          <p:cNvPr id="546836" name="Text Box 20"/>
          <p:cNvSpPr txBox="1">
            <a:spLocks noChangeArrowheads="1"/>
          </p:cNvSpPr>
          <p:nvPr/>
        </p:nvSpPr>
        <p:spPr bwMode="auto">
          <a:xfrm>
            <a:off x="457200" y="1143000"/>
            <a:ext cx="8382000"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50000"/>
              </a:spcBef>
            </a:pPr>
            <a:r>
              <a:rPr lang="en-US" sz="2400" b="1" i="1">
                <a:solidFill>
                  <a:srgbClr val="800000"/>
                </a:solidFill>
                <a:latin typeface="Arial" charset="0"/>
              </a:rPr>
              <a:t>Statement of Cash Flows (BE 5-12)</a:t>
            </a:r>
            <a:endParaRPr lang="en-US" sz="2200">
              <a:latin typeface="Arial" charset="0"/>
            </a:endParaRPr>
          </a:p>
        </p:txBody>
      </p:sp>
      <p:sp>
        <p:nvSpPr>
          <p:cNvPr id="546837" name="Text Box 21"/>
          <p:cNvSpPr txBox="1">
            <a:spLocks noChangeArrowheads="1"/>
          </p:cNvSpPr>
          <p:nvPr/>
        </p:nvSpPr>
        <p:spPr bwMode="auto">
          <a:xfrm>
            <a:off x="4267200" y="6445250"/>
            <a:ext cx="4800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graphicFrame>
        <p:nvGraphicFramePr>
          <p:cNvPr id="546823" name="Object 7"/>
          <p:cNvGraphicFramePr>
            <a:graphicFrameLocks noChangeAspect="1"/>
          </p:cNvGraphicFramePr>
          <p:nvPr/>
        </p:nvGraphicFramePr>
        <p:xfrm>
          <a:off x="685800" y="1731963"/>
          <a:ext cx="5029200" cy="4668837"/>
        </p:xfrm>
        <a:graphic>
          <a:graphicData uri="http://schemas.openxmlformats.org/presentationml/2006/ole">
            <mc:AlternateContent xmlns:mc="http://schemas.openxmlformats.org/markup-compatibility/2006">
              <mc:Choice xmlns:v="urn:schemas-microsoft-com:vml" Requires="v">
                <p:oleObj spid="_x0000_s3075" name="Worksheet" r:id="rId5" imgW="4095929" imgH="3933825" progId="Excel.Sheet.8">
                  <p:embed/>
                </p:oleObj>
              </mc:Choice>
              <mc:Fallback>
                <p:oleObj name="Worksheet" r:id="rId5" imgW="4095929" imgH="393382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731963"/>
                        <a:ext cx="5029200" cy="4668837"/>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6830" name="Text Box 14"/>
          <p:cNvSpPr txBox="1">
            <a:spLocks noChangeArrowheads="1"/>
          </p:cNvSpPr>
          <p:nvPr/>
        </p:nvSpPr>
        <p:spPr bwMode="auto">
          <a:xfrm>
            <a:off x="6172200" y="1905000"/>
            <a:ext cx="2667000" cy="790575"/>
          </a:xfrm>
          <a:prstGeom prst="rect">
            <a:avLst/>
          </a:prstGeom>
          <a:noFill/>
          <a:ln w="28575" cap="sq">
            <a:solidFill>
              <a:srgbClr val="800000"/>
            </a:solidFill>
            <a:miter lim="800000"/>
            <a:headEnd type="none" w="sm" len="sm"/>
            <a:tailEnd type="none" w="sm" len="sm"/>
          </a:ln>
          <a:effectLst/>
        </p:spPr>
        <p:txBody>
          <a:bodyPr>
            <a:spAutoFit/>
          </a:bodyPr>
          <a:lstStyle/>
          <a:p>
            <a:pPr algn="l">
              <a:spcBef>
                <a:spcPct val="50000"/>
              </a:spcBef>
            </a:pPr>
            <a:r>
              <a:rPr lang="en-US" sz="2200">
                <a:latin typeface="Arial" charset="0"/>
              </a:rPr>
              <a:t>Noncash credit to revenues.</a:t>
            </a:r>
          </a:p>
        </p:txBody>
      </p:sp>
      <p:sp>
        <p:nvSpPr>
          <p:cNvPr id="546832" name="Line 16"/>
          <p:cNvSpPr>
            <a:spLocks noChangeShapeType="1"/>
          </p:cNvSpPr>
          <p:nvPr/>
        </p:nvSpPr>
        <p:spPr bwMode="auto">
          <a:xfrm flipV="1">
            <a:off x="5638800" y="2362200"/>
            <a:ext cx="533400" cy="457200"/>
          </a:xfrm>
          <a:prstGeom prst="line">
            <a:avLst/>
          </a:prstGeom>
          <a:noFill/>
          <a:ln w="28575" cap="sq">
            <a:solidFill>
              <a:srgbClr val="800000"/>
            </a:solidFill>
            <a:round/>
            <a:headEnd type="none" w="sm" len="sm"/>
            <a:tailEnd type="none" w="sm" len="sm"/>
          </a:ln>
          <a:effectLst/>
        </p:spPr>
        <p:txBody>
          <a:bodyPr/>
          <a:lstStyle/>
          <a:p>
            <a:endParaRPr lang="en-US"/>
          </a:p>
        </p:txBody>
      </p:sp>
      <p:sp>
        <p:nvSpPr>
          <p:cNvPr id="546833" name="Text Box 17"/>
          <p:cNvSpPr txBox="1">
            <a:spLocks noChangeArrowheads="1"/>
          </p:cNvSpPr>
          <p:nvPr/>
        </p:nvSpPr>
        <p:spPr bwMode="auto">
          <a:xfrm>
            <a:off x="6172200" y="3019425"/>
            <a:ext cx="2667000" cy="790575"/>
          </a:xfrm>
          <a:prstGeom prst="rect">
            <a:avLst/>
          </a:prstGeom>
          <a:noFill/>
          <a:ln w="28575" cap="sq">
            <a:solidFill>
              <a:srgbClr val="800000"/>
            </a:solidFill>
            <a:miter lim="800000"/>
            <a:headEnd type="none" w="sm" len="sm"/>
            <a:tailEnd type="none" w="sm" len="sm"/>
          </a:ln>
          <a:effectLst/>
        </p:spPr>
        <p:txBody>
          <a:bodyPr>
            <a:spAutoFit/>
          </a:bodyPr>
          <a:lstStyle/>
          <a:p>
            <a:pPr algn="l">
              <a:spcBef>
                <a:spcPct val="50000"/>
              </a:spcBef>
            </a:pPr>
            <a:r>
              <a:rPr lang="en-US" sz="2200">
                <a:latin typeface="Arial" charset="0"/>
              </a:rPr>
              <a:t>Noncash charge to expenses.</a:t>
            </a:r>
          </a:p>
        </p:txBody>
      </p:sp>
      <p:sp>
        <p:nvSpPr>
          <p:cNvPr id="546834" name="Line 18"/>
          <p:cNvSpPr>
            <a:spLocks noChangeShapeType="1"/>
          </p:cNvSpPr>
          <p:nvPr/>
        </p:nvSpPr>
        <p:spPr bwMode="auto">
          <a:xfrm>
            <a:off x="5638800" y="3200400"/>
            <a:ext cx="533400" cy="152400"/>
          </a:xfrm>
          <a:prstGeom prst="line">
            <a:avLst/>
          </a:prstGeom>
          <a:noFill/>
          <a:ln w="28575" cap="sq">
            <a:solidFill>
              <a:srgbClr val="800000"/>
            </a:solidFill>
            <a:round/>
            <a:headEnd type="none" w="sm" len="sm"/>
            <a:tailEnd type="none" w="sm" len="sm"/>
          </a:ln>
          <a:effectLst/>
        </p:spPr>
        <p:txBody>
          <a:bodyPr/>
          <a:lstStyle/>
          <a:p>
            <a:endParaRPr lang="en-US"/>
          </a:p>
        </p:txBody>
      </p:sp>
      <p:sp>
        <p:nvSpPr>
          <p:cNvPr id="546835" name="Line 19"/>
          <p:cNvSpPr>
            <a:spLocks noChangeShapeType="1"/>
          </p:cNvSpPr>
          <p:nvPr/>
        </p:nvSpPr>
        <p:spPr bwMode="auto">
          <a:xfrm flipV="1">
            <a:off x="5638800" y="3429000"/>
            <a:ext cx="533400" cy="76200"/>
          </a:xfrm>
          <a:prstGeom prst="line">
            <a:avLst/>
          </a:prstGeom>
          <a:noFill/>
          <a:ln w="28575" cap="sq">
            <a:solidFill>
              <a:srgbClr val="800000"/>
            </a:solidFill>
            <a:round/>
            <a:headEnd type="none" w="sm" len="sm"/>
            <a:tailEnd type="none" w="sm" len="sm"/>
          </a:ln>
          <a:effectLst/>
        </p:spPr>
        <p:txBody>
          <a:bodyPr/>
          <a:lstStyle/>
          <a:p>
            <a:endParaRPr lang="en-US"/>
          </a:p>
        </p:txBody>
      </p:sp>
    </p:spTree>
    <p:extLst>
      <p:ext uri="{BB962C8B-B14F-4D97-AF65-F5344CB8AC3E}">
        <p14:creationId xmlns:p14="http://schemas.microsoft.com/office/powerpoint/2010/main" val="117706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ChangeArrowheads="1"/>
          </p:cNvSpPr>
          <p:nvPr/>
        </p:nvSpPr>
        <p:spPr bwMode="auto">
          <a:xfrm>
            <a:off x="6096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200" b="1">
                <a:solidFill>
                  <a:srgbClr val="800000"/>
                </a:solidFill>
                <a:effectLst>
                  <a:outerShdw blurRad="38100" dist="38100" dir="2700000" algn="tl">
                    <a:srgbClr val="C0C0C0"/>
                  </a:outerShdw>
                </a:effectLst>
                <a:latin typeface="Arial" charset="0"/>
              </a:rPr>
              <a:t>Review</a:t>
            </a:r>
          </a:p>
        </p:txBody>
      </p:sp>
      <p:sp>
        <p:nvSpPr>
          <p:cNvPr id="566275" name="Text Box 3"/>
          <p:cNvSpPr txBox="1">
            <a:spLocks noChangeArrowheads="1"/>
          </p:cNvSpPr>
          <p:nvPr/>
        </p:nvSpPr>
        <p:spPr bwMode="auto">
          <a:xfrm>
            <a:off x="609600" y="2133600"/>
            <a:ext cx="8305800" cy="3886200"/>
          </a:xfrm>
          <a:prstGeom prst="rect">
            <a:avLst/>
          </a:prstGeom>
          <a:solidFill>
            <a:schemeClr val="bg1"/>
          </a:solidFill>
          <a:ln w="12700">
            <a:noFill/>
            <a:miter lim="800000"/>
            <a:headEnd type="none" w="sm" len="sm"/>
            <a:tailEnd type="none" w="sm" len="sm"/>
          </a:ln>
          <a:effectLst/>
        </p:spPr>
        <p:txBody>
          <a:bodyPr lIns="182562" tIns="46038" rIns="182562" bIns="46038"/>
          <a:lstStyle/>
          <a:p>
            <a:pPr algn="l">
              <a:lnSpc>
                <a:spcPct val="115000"/>
              </a:lnSpc>
              <a:spcBef>
                <a:spcPct val="35000"/>
              </a:spcBef>
              <a:buClr>
                <a:schemeClr val="tx1"/>
              </a:buClr>
              <a:buFont typeface="Wingdings" pitchFamily="2" charset="2"/>
              <a:buNone/>
              <a:tabLst>
                <a:tab pos="969963" algn="l"/>
              </a:tabLst>
            </a:pPr>
            <a:r>
              <a:rPr lang="en-US" sz="2300">
                <a:solidFill>
                  <a:schemeClr val="bg2"/>
                </a:solidFill>
                <a:effectLst>
                  <a:outerShdw blurRad="38100" dist="38100" dir="2700000" algn="tl">
                    <a:srgbClr val="C0C0C0"/>
                  </a:outerShdw>
                </a:effectLst>
                <a:latin typeface="Arial" charset="0"/>
                <a:cs typeface="Times New Roman" pitchFamily="18" charset="0"/>
              </a:rPr>
              <a:t>In preparing a statement of cash flows, which of the following transactions would be considered an investing activity?</a:t>
            </a:r>
          </a:p>
          <a:p>
            <a:pPr algn="l">
              <a:lnSpc>
                <a:spcPct val="115000"/>
              </a:lnSpc>
              <a:spcBef>
                <a:spcPct val="35000"/>
              </a:spcBef>
              <a:buClr>
                <a:schemeClr val="tx1"/>
              </a:buClr>
              <a:buFont typeface="Wingdings" pitchFamily="2" charset="2"/>
              <a:buNone/>
              <a:tabLst>
                <a:tab pos="969963" algn="l"/>
              </a:tabLst>
            </a:pPr>
            <a:r>
              <a:rPr lang="en-US" sz="2300">
                <a:solidFill>
                  <a:schemeClr val="bg2"/>
                </a:solidFill>
                <a:effectLst>
                  <a:outerShdw blurRad="38100" dist="38100" dir="2700000" algn="tl">
                    <a:srgbClr val="C0C0C0"/>
                  </a:outerShdw>
                </a:effectLst>
                <a:latin typeface="Arial" charset="0"/>
                <a:cs typeface="Times New Roman" pitchFamily="18" charset="0"/>
              </a:rPr>
              <a:t>     a. 	Sale of equipment at book value</a:t>
            </a:r>
          </a:p>
          <a:p>
            <a:pPr algn="l">
              <a:lnSpc>
                <a:spcPct val="115000"/>
              </a:lnSpc>
              <a:spcBef>
                <a:spcPct val="35000"/>
              </a:spcBef>
              <a:buClr>
                <a:schemeClr val="tx1"/>
              </a:buClr>
              <a:buFont typeface="Wingdings" pitchFamily="2" charset="2"/>
              <a:buNone/>
              <a:tabLst>
                <a:tab pos="969963" algn="l"/>
              </a:tabLst>
            </a:pPr>
            <a:r>
              <a:rPr lang="en-US" sz="2300">
                <a:solidFill>
                  <a:schemeClr val="bg2"/>
                </a:solidFill>
                <a:effectLst>
                  <a:outerShdw blurRad="38100" dist="38100" dir="2700000" algn="tl">
                    <a:srgbClr val="C0C0C0"/>
                  </a:outerShdw>
                </a:effectLst>
                <a:latin typeface="Arial" charset="0"/>
                <a:cs typeface="Times New Roman" pitchFamily="18" charset="0"/>
              </a:rPr>
              <a:t>     b. 	Sale of merchandise on credit</a:t>
            </a:r>
          </a:p>
          <a:p>
            <a:pPr algn="l">
              <a:lnSpc>
                <a:spcPct val="115000"/>
              </a:lnSpc>
              <a:spcBef>
                <a:spcPct val="35000"/>
              </a:spcBef>
              <a:buClr>
                <a:schemeClr val="tx1"/>
              </a:buClr>
              <a:buFont typeface="Wingdings" pitchFamily="2" charset="2"/>
              <a:buNone/>
              <a:tabLst>
                <a:tab pos="969963" algn="l"/>
              </a:tabLst>
            </a:pPr>
            <a:r>
              <a:rPr lang="en-US" sz="2300">
                <a:solidFill>
                  <a:schemeClr val="bg2"/>
                </a:solidFill>
                <a:effectLst>
                  <a:outerShdw blurRad="38100" dist="38100" dir="2700000" algn="tl">
                    <a:srgbClr val="C0C0C0"/>
                  </a:outerShdw>
                </a:effectLst>
                <a:latin typeface="Arial" charset="0"/>
                <a:cs typeface="Times New Roman" pitchFamily="18" charset="0"/>
              </a:rPr>
              <a:t>     c. 	Declaration of a cash dividend</a:t>
            </a:r>
          </a:p>
          <a:p>
            <a:pPr algn="l">
              <a:lnSpc>
                <a:spcPct val="115000"/>
              </a:lnSpc>
              <a:spcBef>
                <a:spcPct val="35000"/>
              </a:spcBef>
              <a:buClr>
                <a:schemeClr val="tx1"/>
              </a:buClr>
              <a:buFont typeface="Wingdings" pitchFamily="2" charset="2"/>
              <a:buNone/>
              <a:tabLst>
                <a:tab pos="969963" algn="l"/>
              </a:tabLst>
            </a:pPr>
            <a:r>
              <a:rPr lang="en-US" sz="2300">
                <a:solidFill>
                  <a:schemeClr val="bg2"/>
                </a:solidFill>
                <a:effectLst>
                  <a:outerShdw blurRad="38100" dist="38100" dir="2700000" algn="tl">
                    <a:srgbClr val="C0C0C0"/>
                  </a:outerShdw>
                </a:effectLst>
                <a:latin typeface="Arial" charset="0"/>
                <a:cs typeface="Times New Roman" pitchFamily="18" charset="0"/>
              </a:rPr>
              <a:t>     d. 	Issuance of bonds payable.</a:t>
            </a:r>
          </a:p>
        </p:txBody>
      </p:sp>
      <p:sp>
        <p:nvSpPr>
          <p:cNvPr id="566276" name="Oval 4"/>
          <p:cNvSpPr>
            <a:spLocks noChangeArrowheads="1"/>
          </p:cNvSpPr>
          <p:nvPr/>
        </p:nvSpPr>
        <p:spPr bwMode="auto">
          <a:xfrm>
            <a:off x="1066800" y="3124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566282" name="Rectangle 1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Preparation of the Statement of Cash Flows</a:t>
            </a:r>
          </a:p>
        </p:txBody>
      </p:sp>
      <p:sp>
        <p:nvSpPr>
          <p:cNvPr id="566284" name="Text Box 12"/>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363741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6276"/>
                                        </p:tgtEl>
                                        <p:attrNameLst>
                                          <p:attrName>style.visibility</p:attrName>
                                        </p:attrNameLst>
                                      </p:cBhvr>
                                      <p:to>
                                        <p:strVal val="visible"/>
                                      </p:to>
                                    </p:set>
                                    <p:animEffect transition="in" filter="wipe(left)">
                                      <p:cBhvr>
                                        <p:cTn id="7" dur="500"/>
                                        <p:tgtEl>
                                          <p:spTgt spid="56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838200" y="4114800"/>
            <a:ext cx="7848600" cy="1917700"/>
          </a:xfrm>
          <a:prstGeom prst="rect">
            <a:avLst/>
          </a:prstGeom>
          <a:noFill/>
          <a:ln w="28575" cap="sq">
            <a:noFill/>
            <a:miter lim="800000"/>
            <a:headEnd type="none" w="sm" len="sm"/>
            <a:tailEnd type="none" w="sm" len="sm"/>
          </a:ln>
          <a:effectLst/>
        </p:spPr>
        <p:txBody>
          <a:bodyPr>
            <a:spAutoFit/>
          </a:bodyPr>
          <a:lstStyle/>
          <a:p>
            <a:pPr marL="692150" lvl="1" indent="-457200" algn="l">
              <a:lnSpc>
                <a:spcPct val="110000"/>
              </a:lnSpc>
              <a:spcBef>
                <a:spcPct val="35000"/>
              </a:spcBef>
              <a:buSzPct val="80000"/>
              <a:buFontTx/>
              <a:buBlip>
                <a:blip r:embed="rId3"/>
              </a:buBlip>
              <a:tabLst>
                <a:tab pos="858838" algn="l"/>
              </a:tabLst>
            </a:pPr>
            <a:r>
              <a:rPr lang="en-US" sz="2200">
                <a:latin typeface="Arial" charset="0"/>
              </a:rPr>
              <a:t>Issuance of ordinary shares to purchase assets.</a:t>
            </a:r>
          </a:p>
          <a:p>
            <a:pPr marL="692150" lvl="1" indent="-457200" algn="l">
              <a:lnSpc>
                <a:spcPct val="110000"/>
              </a:lnSpc>
              <a:spcBef>
                <a:spcPct val="35000"/>
              </a:spcBef>
              <a:buSzPct val="80000"/>
              <a:buFontTx/>
              <a:buBlip>
                <a:blip r:embed="rId3"/>
              </a:buBlip>
              <a:tabLst>
                <a:tab pos="858838" algn="l"/>
              </a:tabLst>
            </a:pPr>
            <a:r>
              <a:rPr lang="en-US" sz="2200">
                <a:latin typeface="Arial" charset="0"/>
              </a:rPr>
              <a:t>Conversion of bonds into ordinary shares.</a:t>
            </a:r>
          </a:p>
          <a:p>
            <a:pPr marL="692150" lvl="1" indent="-457200" algn="l">
              <a:lnSpc>
                <a:spcPct val="110000"/>
              </a:lnSpc>
              <a:spcBef>
                <a:spcPct val="35000"/>
              </a:spcBef>
              <a:buSzPct val="80000"/>
              <a:buFontTx/>
              <a:buBlip>
                <a:blip r:embed="rId3"/>
              </a:buBlip>
              <a:tabLst>
                <a:tab pos="858838" algn="l"/>
              </a:tabLst>
            </a:pPr>
            <a:r>
              <a:rPr lang="en-US" sz="2200">
                <a:latin typeface="Arial" charset="0"/>
              </a:rPr>
              <a:t>Issuance of debt to purchase assets.</a:t>
            </a:r>
          </a:p>
          <a:p>
            <a:pPr marL="692150" lvl="1" indent="-457200" algn="l">
              <a:lnSpc>
                <a:spcPct val="110000"/>
              </a:lnSpc>
              <a:spcBef>
                <a:spcPct val="35000"/>
              </a:spcBef>
              <a:buSzPct val="80000"/>
              <a:buFontTx/>
              <a:buBlip>
                <a:blip r:embed="rId3"/>
              </a:buBlip>
              <a:tabLst>
                <a:tab pos="858838" algn="l"/>
              </a:tabLst>
            </a:pPr>
            <a:r>
              <a:rPr lang="en-US" sz="2200">
                <a:latin typeface="Arial" charset="0"/>
              </a:rPr>
              <a:t>Exchanges on long-lived assets.</a:t>
            </a:r>
          </a:p>
        </p:txBody>
      </p:sp>
      <p:sp>
        <p:nvSpPr>
          <p:cNvPr id="55091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Preparation of the Statement of Cash Flows</a:t>
            </a:r>
          </a:p>
        </p:txBody>
      </p:sp>
      <p:sp>
        <p:nvSpPr>
          <p:cNvPr id="550916" name="Rectangle 4"/>
          <p:cNvSpPr>
            <a:spLocks noChangeArrowheads="1"/>
          </p:cNvSpPr>
          <p:nvPr/>
        </p:nvSpPr>
        <p:spPr bwMode="auto">
          <a:xfrm>
            <a:off x="685800" y="2090738"/>
            <a:ext cx="8153400" cy="1957387"/>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400">
                <a:latin typeface="Arial" charset="0"/>
              </a:rPr>
              <a:t>Significant financing and investing activities that do not affect cash are reported in either a separate schedule at the bottom of the statement of cash flows or in the notes. </a:t>
            </a:r>
          </a:p>
          <a:p>
            <a:pPr algn="l">
              <a:lnSpc>
                <a:spcPct val="115000"/>
              </a:lnSpc>
              <a:spcBef>
                <a:spcPct val="50000"/>
              </a:spcBef>
            </a:pPr>
            <a:r>
              <a:rPr lang="en-US" sz="2400">
                <a:latin typeface="Arial" charset="0"/>
              </a:rPr>
              <a:t>Examples include:</a:t>
            </a:r>
          </a:p>
        </p:txBody>
      </p:sp>
      <p:sp>
        <p:nvSpPr>
          <p:cNvPr id="550919" name="Text Box 7"/>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Significant Non-Cash Activities</a:t>
            </a:r>
          </a:p>
        </p:txBody>
      </p:sp>
      <p:sp>
        <p:nvSpPr>
          <p:cNvPr id="550920" name="Text Box 8"/>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Prepare a basic statement of cash flows.</a:t>
            </a:r>
          </a:p>
        </p:txBody>
      </p:sp>
    </p:spTree>
    <p:extLst>
      <p:ext uri="{BB962C8B-B14F-4D97-AF65-F5344CB8AC3E}">
        <p14:creationId xmlns:p14="http://schemas.microsoft.com/office/powerpoint/2010/main" val="385466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type="title"/>
          </p:nvPr>
        </p:nvSpPr>
        <p:spPr>
          <a:xfrm>
            <a:off x="457200" y="304800"/>
            <a:ext cx="8229600" cy="560388"/>
          </a:xfrm>
          <a:solidFill>
            <a:srgbClr val="336699"/>
          </a:solidFill>
          <a:ln cap="flat" algn="ctr"/>
        </p:spPr>
        <p:txBody>
          <a:bodyPr lIns="0" rIns="0"/>
          <a:lstStyle/>
          <a:p>
            <a:pPr marL="0"/>
            <a:r>
              <a:rPr lang="en-US"/>
              <a:t>Preparation of the Statement of Cash Flows</a:t>
            </a:r>
          </a:p>
        </p:txBody>
      </p:sp>
      <p:pic>
        <p:nvPicPr>
          <p:cNvPr id="744455" name="Picture 7"/>
          <p:cNvPicPr>
            <a:picLocks noChangeAspect="1" noChangeArrowheads="1"/>
          </p:cNvPicPr>
          <p:nvPr/>
        </p:nvPicPr>
        <p:blipFill>
          <a:blip r:embed="rId3"/>
          <a:srcRect/>
          <a:stretch>
            <a:fillRect/>
          </a:stretch>
        </p:blipFill>
        <p:spPr bwMode="auto">
          <a:xfrm>
            <a:off x="2590800" y="1020763"/>
            <a:ext cx="6400800" cy="5735637"/>
          </a:xfrm>
          <a:prstGeom prst="rect">
            <a:avLst/>
          </a:prstGeom>
          <a:noFill/>
          <a:ln w="12700" cap="sq">
            <a:noFill/>
            <a:miter lim="800000"/>
            <a:headEnd type="none" w="sm" len="sm"/>
            <a:tailEnd type="none" w="sm" len="sm"/>
          </a:ln>
          <a:effectLst/>
        </p:spPr>
      </p:pic>
      <p:sp>
        <p:nvSpPr>
          <p:cNvPr id="744456" name="Rectangle 8"/>
          <p:cNvSpPr>
            <a:spLocks noChangeArrowheads="1"/>
          </p:cNvSpPr>
          <p:nvPr/>
        </p:nvSpPr>
        <p:spPr bwMode="auto">
          <a:xfrm>
            <a:off x="304800" y="5334000"/>
            <a:ext cx="2133600" cy="639763"/>
          </a:xfrm>
          <a:prstGeom prst="rect">
            <a:avLst/>
          </a:prstGeom>
          <a:noFill/>
          <a:ln w="12700" cap="sq">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5-24</a:t>
            </a:r>
          </a:p>
          <a:p>
            <a:pPr algn="l"/>
            <a:r>
              <a:rPr lang="en-US" sz="1200" b="1">
                <a:latin typeface="Arial" charset="0"/>
              </a:rPr>
              <a:t>Comprehensive Statement</a:t>
            </a:r>
          </a:p>
          <a:p>
            <a:pPr algn="l"/>
            <a:r>
              <a:rPr lang="en-US" sz="1200" b="1">
                <a:latin typeface="Arial" charset="0"/>
              </a:rPr>
              <a:t>of Cash Flows</a:t>
            </a:r>
          </a:p>
        </p:txBody>
      </p:sp>
    </p:spTree>
    <p:extLst>
      <p:ext uri="{BB962C8B-B14F-4D97-AF65-F5344CB8AC3E}">
        <p14:creationId xmlns:p14="http://schemas.microsoft.com/office/powerpoint/2010/main" val="84068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838200" y="2736850"/>
            <a:ext cx="7848600" cy="2139950"/>
          </a:xfrm>
          <a:prstGeom prst="rect">
            <a:avLst/>
          </a:prstGeom>
          <a:noFill/>
          <a:ln w="28575" cap="sq">
            <a:noFill/>
            <a:miter lim="800000"/>
            <a:headEnd type="none" w="sm" len="sm"/>
            <a:tailEnd type="none" w="sm" len="sm"/>
          </a:ln>
          <a:effectLst/>
        </p:spPr>
        <p:txBody>
          <a:bodyPr>
            <a:spAutoFit/>
          </a:bodyPr>
          <a:lstStyle/>
          <a:p>
            <a:pPr marL="692150" lvl="1" indent="-457200" algn="l">
              <a:lnSpc>
                <a:spcPct val="125000"/>
              </a:lnSpc>
              <a:spcBef>
                <a:spcPct val="60000"/>
              </a:spcBef>
              <a:buSzPct val="80000"/>
              <a:buFontTx/>
              <a:buBlip>
                <a:blip r:embed="rId3"/>
              </a:buBlip>
              <a:tabLst>
                <a:tab pos="858838" algn="l"/>
              </a:tabLst>
            </a:pPr>
            <a:r>
              <a:rPr lang="en-US" sz="2400" b="1">
                <a:solidFill>
                  <a:srgbClr val="800000"/>
                </a:solidFill>
                <a:latin typeface="Arial" charset="0"/>
              </a:rPr>
              <a:t>High amount</a:t>
            </a:r>
            <a:r>
              <a:rPr lang="en-US" sz="2400">
                <a:latin typeface="Arial" charset="0"/>
              </a:rPr>
              <a:t> - company able to generate sufficient cash to pay its bills.</a:t>
            </a:r>
          </a:p>
          <a:p>
            <a:pPr marL="692150" lvl="1" indent="-457200" algn="l">
              <a:lnSpc>
                <a:spcPct val="125000"/>
              </a:lnSpc>
              <a:spcBef>
                <a:spcPct val="60000"/>
              </a:spcBef>
              <a:buSzPct val="80000"/>
              <a:buFontTx/>
              <a:buBlip>
                <a:blip r:embed="rId3"/>
              </a:buBlip>
              <a:tabLst>
                <a:tab pos="858838" algn="l"/>
              </a:tabLst>
            </a:pPr>
            <a:r>
              <a:rPr lang="en-US" sz="2400" b="1">
                <a:solidFill>
                  <a:srgbClr val="800000"/>
                </a:solidFill>
                <a:latin typeface="Arial" charset="0"/>
              </a:rPr>
              <a:t>Low amount</a:t>
            </a:r>
            <a:r>
              <a:rPr lang="en-US" sz="2400">
                <a:latin typeface="Arial" charset="0"/>
              </a:rPr>
              <a:t> - company may have to borrow or issue equity securities to pay bills.</a:t>
            </a:r>
          </a:p>
        </p:txBody>
      </p:sp>
      <p:sp>
        <p:nvSpPr>
          <p:cNvPr id="552963" name="Rectangle 3"/>
          <p:cNvSpPr>
            <a:spLocks noGrp="1" noChangeArrowheads="1"/>
          </p:cNvSpPr>
          <p:nvPr>
            <p:ph type="title"/>
          </p:nvPr>
        </p:nvSpPr>
        <p:spPr>
          <a:xfrm>
            <a:off x="381000" y="457200"/>
            <a:ext cx="8382000" cy="560388"/>
          </a:xfrm>
          <a:solidFill>
            <a:srgbClr val="336699"/>
          </a:solidFill>
          <a:ln cap="flat" algn="ctr"/>
        </p:spPr>
        <p:txBody>
          <a:bodyPr lIns="0" rIns="0"/>
          <a:lstStyle/>
          <a:p>
            <a:pPr marL="0"/>
            <a:r>
              <a:rPr lang="en-US"/>
              <a:t>Usefulness of the Statement of Cash Flows</a:t>
            </a:r>
          </a:p>
        </p:txBody>
      </p:sp>
      <p:sp>
        <p:nvSpPr>
          <p:cNvPr id="552964" name="Rectangle 4"/>
          <p:cNvSpPr>
            <a:spLocks noChangeArrowheads="1"/>
          </p:cNvSpPr>
          <p:nvPr/>
        </p:nvSpPr>
        <p:spPr bwMode="auto">
          <a:xfrm>
            <a:off x="762000" y="1479550"/>
            <a:ext cx="7620000" cy="1084263"/>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600">
                <a:latin typeface="Arial" charset="0"/>
              </a:rPr>
              <a:t>Without cash, a company will not survive. </a:t>
            </a:r>
          </a:p>
          <a:p>
            <a:pPr algn="l">
              <a:spcBef>
                <a:spcPct val="50000"/>
              </a:spcBef>
            </a:pPr>
            <a:r>
              <a:rPr lang="en-US" sz="2600">
                <a:latin typeface="Arial" charset="0"/>
              </a:rPr>
              <a:t>Cash flow from Operations:</a:t>
            </a:r>
          </a:p>
        </p:txBody>
      </p:sp>
      <p:sp>
        <p:nvSpPr>
          <p:cNvPr id="552965"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Understand the usefulness of the statement of cash flows.</a:t>
            </a:r>
          </a:p>
        </p:txBody>
      </p:sp>
    </p:spTree>
    <p:extLst>
      <p:ext uri="{BB962C8B-B14F-4D97-AF65-F5344CB8AC3E}">
        <p14:creationId xmlns:p14="http://schemas.microsoft.com/office/powerpoint/2010/main" val="165036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1" name="Rectangle 3"/>
          <p:cNvSpPr>
            <a:spLocks noGrp="1" noChangeArrowheads="1"/>
          </p:cNvSpPr>
          <p:nvPr>
            <p:ph type="title"/>
          </p:nvPr>
        </p:nvSpPr>
        <p:spPr>
          <a:xfrm>
            <a:off x="381000" y="457200"/>
            <a:ext cx="8382000" cy="560388"/>
          </a:xfrm>
          <a:solidFill>
            <a:srgbClr val="336699"/>
          </a:solidFill>
          <a:ln cap="flat" algn="ctr"/>
        </p:spPr>
        <p:txBody>
          <a:bodyPr lIns="0" rIns="0"/>
          <a:lstStyle/>
          <a:p>
            <a:pPr marL="0"/>
            <a:r>
              <a:rPr lang="en-US"/>
              <a:t>Usefulness of the Statement of Cash Flows</a:t>
            </a:r>
          </a:p>
        </p:txBody>
      </p:sp>
      <p:sp>
        <p:nvSpPr>
          <p:cNvPr id="555012" name="Rectangle 4"/>
          <p:cNvSpPr>
            <a:spLocks noChangeArrowheads="1"/>
          </p:cNvSpPr>
          <p:nvPr/>
        </p:nvSpPr>
        <p:spPr bwMode="auto">
          <a:xfrm>
            <a:off x="762000" y="4222750"/>
            <a:ext cx="7620000" cy="1354138"/>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400">
                <a:latin typeface="Arial" charset="0"/>
              </a:rPr>
              <a:t>Ratio indicates whether the company can pay off its current liabilities from its operations.  A ratio near 1:1 is good.</a:t>
            </a:r>
          </a:p>
        </p:txBody>
      </p:sp>
      <p:sp>
        <p:nvSpPr>
          <p:cNvPr id="555013"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Understand the usefulness of the statement of cash flows.</a:t>
            </a:r>
          </a:p>
        </p:txBody>
      </p:sp>
      <p:sp>
        <p:nvSpPr>
          <p:cNvPr id="555014" name="Text Box 6"/>
          <p:cNvSpPr txBox="1">
            <a:spLocks noChangeArrowheads="1"/>
          </p:cNvSpPr>
          <p:nvPr/>
        </p:nvSpPr>
        <p:spPr bwMode="auto">
          <a:xfrm>
            <a:off x="685800" y="144145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Financial Liquidity</a:t>
            </a:r>
          </a:p>
        </p:txBody>
      </p:sp>
      <p:sp>
        <p:nvSpPr>
          <p:cNvPr id="555016" name="Text Box 8"/>
          <p:cNvSpPr txBox="1">
            <a:spLocks noChangeArrowheads="1"/>
          </p:cNvSpPr>
          <p:nvPr/>
        </p:nvSpPr>
        <p:spPr bwMode="auto">
          <a:xfrm>
            <a:off x="3810000" y="2270125"/>
            <a:ext cx="4419600" cy="822325"/>
          </a:xfrm>
          <a:prstGeom prst="rect">
            <a:avLst/>
          </a:prstGeom>
          <a:noFill/>
          <a:ln w="12700">
            <a:noFill/>
            <a:miter lim="800000"/>
            <a:headEnd/>
            <a:tailEnd/>
          </a:ln>
          <a:effectLst/>
        </p:spPr>
        <p:txBody>
          <a:bodyPr>
            <a:spAutoFit/>
          </a:bodyPr>
          <a:lstStyle/>
          <a:p>
            <a:pPr>
              <a:spcBef>
                <a:spcPct val="50000"/>
              </a:spcBef>
            </a:pPr>
            <a:r>
              <a:rPr lang="en-US" sz="2400">
                <a:latin typeface="Arial" charset="0"/>
              </a:rPr>
              <a:t>Net Cash Provided by Operating Activities</a:t>
            </a:r>
          </a:p>
        </p:txBody>
      </p:sp>
      <p:sp>
        <p:nvSpPr>
          <p:cNvPr id="555017" name="Text Box 9"/>
          <p:cNvSpPr txBox="1">
            <a:spLocks noChangeArrowheads="1"/>
          </p:cNvSpPr>
          <p:nvPr/>
        </p:nvSpPr>
        <p:spPr bwMode="auto">
          <a:xfrm>
            <a:off x="3429000" y="3276600"/>
            <a:ext cx="5257800" cy="457200"/>
          </a:xfrm>
          <a:prstGeom prst="rect">
            <a:avLst/>
          </a:prstGeom>
          <a:noFill/>
          <a:ln w="12700">
            <a:noFill/>
            <a:miter lim="800000"/>
            <a:headEnd/>
            <a:tailEnd/>
          </a:ln>
          <a:effectLst/>
        </p:spPr>
        <p:txBody>
          <a:bodyPr>
            <a:spAutoFit/>
          </a:bodyPr>
          <a:lstStyle/>
          <a:p>
            <a:pPr>
              <a:spcBef>
                <a:spcPct val="50000"/>
              </a:spcBef>
            </a:pPr>
            <a:r>
              <a:rPr lang="en-US" sz="2400">
                <a:latin typeface="Arial" charset="0"/>
              </a:rPr>
              <a:t>Average Current Liabilities  </a:t>
            </a:r>
          </a:p>
        </p:txBody>
      </p:sp>
      <p:sp>
        <p:nvSpPr>
          <p:cNvPr id="555018" name="Freeform 10"/>
          <p:cNvSpPr>
            <a:spLocks/>
          </p:cNvSpPr>
          <p:nvPr/>
        </p:nvSpPr>
        <p:spPr bwMode="auto">
          <a:xfrm>
            <a:off x="3803650" y="3168650"/>
            <a:ext cx="4425950" cy="4763"/>
          </a:xfrm>
          <a:custGeom>
            <a:avLst/>
            <a:gdLst/>
            <a:ahLst/>
            <a:cxnLst>
              <a:cxn ang="0">
                <a:pos x="0" y="0"/>
              </a:cxn>
              <a:cxn ang="0">
                <a:pos x="2788" y="3"/>
              </a:cxn>
            </a:cxnLst>
            <a:rect l="0" t="0" r="r" b="b"/>
            <a:pathLst>
              <a:path w="2788" h="3">
                <a:moveTo>
                  <a:pt x="0" y="0"/>
                </a:moveTo>
                <a:lnTo>
                  <a:pt x="2788" y="3"/>
                </a:lnTo>
              </a:path>
            </a:pathLst>
          </a:custGeom>
          <a:noFill/>
          <a:ln w="38100">
            <a:solidFill>
              <a:schemeClr val="tx1"/>
            </a:solidFill>
            <a:round/>
            <a:headEnd/>
            <a:tailEnd/>
          </a:ln>
          <a:effectLst/>
        </p:spPr>
        <p:txBody>
          <a:bodyPr wrap="none" anchor="ctr"/>
          <a:lstStyle/>
          <a:p>
            <a:endParaRPr lang="en-US"/>
          </a:p>
        </p:txBody>
      </p:sp>
      <p:sp>
        <p:nvSpPr>
          <p:cNvPr id="555019" name="Text Box 11"/>
          <p:cNvSpPr txBox="1">
            <a:spLocks noChangeArrowheads="1"/>
          </p:cNvSpPr>
          <p:nvPr/>
        </p:nvSpPr>
        <p:spPr bwMode="auto">
          <a:xfrm>
            <a:off x="838200" y="2514600"/>
            <a:ext cx="2362200" cy="1187450"/>
          </a:xfrm>
          <a:prstGeom prst="rect">
            <a:avLst/>
          </a:prstGeom>
          <a:noFill/>
          <a:ln w="12700">
            <a:noFill/>
            <a:miter lim="800000"/>
            <a:headEnd/>
            <a:tailEnd/>
          </a:ln>
          <a:effectLst/>
        </p:spPr>
        <p:txBody>
          <a:bodyPr>
            <a:spAutoFit/>
          </a:bodyPr>
          <a:lstStyle/>
          <a:p>
            <a:pPr>
              <a:spcBef>
                <a:spcPct val="50000"/>
              </a:spcBef>
            </a:pPr>
            <a:r>
              <a:rPr lang="en-US" sz="2400" b="1">
                <a:solidFill>
                  <a:srgbClr val="800000"/>
                </a:solidFill>
                <a:latin typeface="Arial" charset="0"/>
              </a:rPr>
              <a:t>Current Cash Debt Coverage Ratio</a:t>
            </a:r>
          </a:p>
        </p:txBody>
      </p:sp>
      <p:sp>
        <p:nvSpPr>
          <p:cNvPr id="555020" name="Text Box 12"/>
          <p:cNvSpPr txBox="1">
            <a:spLocks noChangeArrowheads="1"/>
          </p:cNvSpPr>
          <p:nvPr/>
        </p:nvSpPr>
        <p:spPr bwMode="auto">
          <a:xfrm>
            <a:off x="3200400" y="3032125"/>
            <a:ext cx="457200" cy="320675"/>
          </a:xfrm>
          <a:prstGeom prst="rect">
            <a:avLst/>
          </a:prstGeom>
          <a:noFill/>
          <a:ln w="12700">
            <a:noFill/>
            <a:miter lim="800000"/>
            <a:headEnd/>
            <a:tailEnd/>
          </a:ln>
          <a:effectLst/>
        </p:spPr>
        <p:txBody>
          <a:bodyPr>
            <a:spAutoFit/>
          </a:bodyPr>
          <a:lstStyle/>
          <a:p>
            <a:pPr>
              <a:lnSpc>
                <a:spcPct val="75000"/>
              </a:lnSpc>
            </a:pPr>
            <a:r>
              <a:rPr lang="en-US" sz="2000">
                <a:latin typeface="Arial" charset="0"/>
              </a:rPr>
              <a:t> =</a:t>
            </a:r>
          </a:p>
        </p:txBody>
      </p:sp>
      <p:sp>
        <p:nvSpPr>
          <p:cNvPr id="555022" name="Text Box 14"/>
          <p:cNvSpPr txBox="1">
            <a:spLocks noChangeArrowheads="1"/>
          </p:cNvSpPr>
          <p:nvPr/>
        </p:nvSpPr>
        <p:spPr bwMode="auto">
          <a:xfrm>
            <a:off x="6629400" y="1831975"/>
            <a:ext cx="15240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5-26</a:t>
            </a:r>
          </a:p>
        </p:txBody>
      </p:sp>
    </p:spTree>
    <p:extLst>
      <p:ext uri="{BB962C8B-B14F-4D97-AF65-F5344CB8AC3E}">
        <p14:creationId xmlns:p14="http://schemas.microsoft.com/office/powerpoint/2010/main" val="285058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381000" y="457200"/>
            <a:ext cx="8382000" cy="560388"/>
          </a:xfrm>
          <a:solidFill>
            <a:srgbClr val="336699"/>
          </a:solidFill>
          <a:ln cap="flat" algn="ctr"/>
        </p:spPr>
        <p:txBody>
          <a:bodyPr lIns="0" rIns="0"/>
          <a:lstStyle/>
          <a:p>
            <a:pPr marL="0"/>
            <a:r>
              <a:rPr lang="en-US"/>
              <a:t>Usefulness of the Statement of Cash Flows</a:t>
            </a:r>
          </a:p>
        </p:txBody>
      </p:sp>
      <p:sp>
        <p:nvSpPr>
          <p:cNvPr id="557059" name="Rectangle 3"/>
          <p:cNvSpPr>
            <a:spLocks noChangeArrowheads="1"/>
          </p:cNvSpPr>
          <p:nvPr/>
        </p:nvSpPr>
        <p:spPr bwMode="auto">
          <a:xfrm>
            <a:off x="762000" y="4114800"/>
            <a:ext cx="8001000" cy="177482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50000"/>
              </a:spcBef>
            </a:pPr>
            <a:r>
              <a:rPr lang="en-US" sz="2400">
                <a:latin typeface="Arial" charset="0"/>
              </a:rPr>
              <a:t>This ratio indicates a company’s ability to repay its liabilities from net cash provided by operating activities, without having to liquidate the assets employed in its operations.</a:t>
            </a:r>
          </a:p>
        </p:txBody>
      </p:sp>
      <p:sp>
        <p:nvSpPr>
          <p:cNvPr id="557060"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Understand the usefulness of the statement of cash flows.</a:t>
            </a:r>
          </a:p>
        </p:txBody>
      </p:sp>
      <p:sp>
        <p:nvSpPr>
          <p:cNvPr id="557061" name="Text Box 5"/>
          <p:cNvSpPr txBox="1">
            <a:spLocks noChangeArrowheads="1"/>
          </p:cNvSpPr>
          <p:nvPr/>
        </p:nvSpPr>
        <p:spPr bwMode="auto">
          <a:xfrm>
            <a:off x="685800" y="144145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Financial Flexibility</a:t>
            </a:r>
          </a:p>
        </p:txBody>
      </p:sp>
      <p:sp>
        <p:nvSpPr>
          <p:cNvPr id="557063" name="Text Box 7"/>
          <p:cNvSpPr txBox="1">
            <a:spLocks noChangeArrowheads="1"/>
          </p:cNvSpPr>
          <p:nvPr/>
        </p:nvSpPr>
        <p:spPr bwMode="auto">
          <a:xfrm>
            <a:off x="3429000" y="3276600"/>
            <a:ext cx="5257800" cy="457200"/>
          </a:xfrm>
          <a:prstGeom prst="rect">
            <a:avLst/>
          </a:prstGeom>
          <a:noFill/>
          <a:ln w="12700">
            <a:noFill/>
            <a:miter lim="800000"/>
            <a:headEnd/>
            <a:tailEnd/>
          </a:ln>
          <a:effectLst/>
        </p:spPr>
        <p:txBody>
          <a:bodyPr>
            <a:spAutoFit/>
          </a:bodyPr>
          <a:lstStyle/>
          <a:p>
            <a:pPr>
              <a:spcBef>
                <a:spcPct val="50000"/>
              </a:spcBef>
            </a:pPr>
            <a:r>
              <a:rPr lang="en-US" sz="2400">
                <a:latin typeface="Arial" charset="0"/>
              </a:rPr>
              <a:t>Average Total Liabilities  </a:t>
            </a:r>
          </a:p>
        </p:txBody>
      </p:sp>
      <p:sp>
        <p:nvSpPr>
          <p:cNvPr id="557064" name="Freeform 8"/>
          <p:cNvSpPr>
            <a:spLocks/>
          </p:cNvSpPr>
          <p:nvPr/>
        </p:nvSpPr>
        <p:spPr bwMode="auto">
          <a:xfrm>
            <a:off x="3803650" y="3168650"/>
            <a:ext cx="4425950" cy="4763"/>
          </a:xfrm>
          <a:custGeom>
            <a:avLst/>
            <a:gdLst/>
            <a:ahLst/>
            <a:cxnLst>
              <a:cxn ang="0">
                <a:pos x="0" y="0"/>
              </a:cxn>
              <a:cxn ang="0">
                <a:pos x="2788" y="3"/>
              </a:cxn>
            </a:cxnLst>
            <a:rect l="0" t="0" r="r" b="b"/>
            <a:pathLst>
              <a:path w="2788" h="3">
                <a:moveTo>
                  <a:pt x="0" y="0"/>
                </a:moveTo>
                <a:lnTo>
                  <a:pt x="2788" y="3"/>
                </a:lnTo>
              </a:path>
            </a:pathLst>
          </a:custGeom>
          <a:noFill/>
          <a:ln w="38100">
            <a:solidFill>
              <a:schemeClr val="tx1"/>
            </a:solidFill>
            <a:round/>
            <a:headEnd/>
            <a:tailEnd/>
          </a:ln>
          <a:effectLst/>
        </p:spPr>
        <p:txBody>
          <a:bodyPr wrap="none" anchor="ctr"/>
          <a:lstStyle/>
          <a:p>
            <a:endParaRPr lang="en-US"/>
          </a:p>
        </p:txBody>
      </p:sp>
      <p:sp>
        <p:nvSpPr>
          <p:cNvPr id="557065" name="Text Box 9"/>
          <p:cNvSpPr txBox="1">
            <a:spLocks noChangeArrowheads="1"/>
          </p:cNvSpPr>
          <p:nvPr/>
        </p:nvSpPr>
        <p:spPr bwMode="auto">
          <a:xfrm>
            <a:off x="838200" y="2514600"/>
            <a:ext cx="2362200" cy="1187450"/>
          </a:xfrm>
          <a:prstGeom prst="rect">
            <a:avLst/>
          </a:prstGeom>
          <a:noFill/>
          <a:ln w="12700">
            <a:noFill/>
            <a:miter lim="800000"/>
            <a:headEnd/>
            <a:tailEnd/>
          </a:ln>
          <a:effectLst/>
        </p:spPr>
        <p:txBody>
          <a:bodyPr>
            <a:spAutoFit/>
          </a:bodyPr>
          <a:lstStyle/>
          <a:p>
            <a:pPr>
              <a:spcBef>
                <a:spcPct val="50000"/>
              </a:spcBef>
            </a:pPr>
            <a:r>
              <a:rPr lang="en-US" sz="2400" b="1">
                <a:solidFill>
                  <a:srgbClr val="800000"/>
                </a:solidFill>
                <a:latin typeface="Arial" charset="0"/>
              </a:rPr>
              <a:t>Cash Debt Coverage Ratio</a:t>
            </a:r>
          </a:p>
        </p:txBody>
      </p:sp>
      <p:sp>
        <p:nvSpPr>
          <p:cNvPr id="557066" name="Text Box 10"/>
          <p:cNvSpPr txBox="1">
            <a:spLocks noChangeArrowheads="1"/>
          </p:cNvSpPr>
          <p:nvPr/>
        </p:nvSpPr>
        <p:spPr bwMode="auto">
          <a:xfrm>
            <a:off x="3124200" y="3032125"/>
            <a:ext cx="457200" cy="320675"/>
          </a:xfrm>
          <a:prstGeom prst="rect">
            <a:avLst/>
          </a:prstGeom>
          <a:noFill/>
          <a:ln w="12700">
            <a:noFill/>
            <a:miter lim="800000"/>
            <a:headEnd/>
            <a:tailEnd/>
          </a:ln>
          <a:effectLst/>
        </p:spPr>
        <p:txBody>
          <a:bodyPr>
            <a:spAutoFit/>
          </a:bodyPr>
          <a:lstStyle/>
          <a:p>
            <a:pPr>
              <a:lnSpc>
                <a:spcPct val="75000"/>
              </a:lnSpc>
            </a:pPr>
            <a:r>
              <a:rPr lang="en-US" sz="2000">
                <a:latin typeface="Arial" charset="0"/>
              </a:rPr>
              <a:t> =</a:t>
            </a:r>
          </a:p>
        </p:txBody>
      </p:sp>
      <p:sp>
        <p:nvSpPr>
          <p:cNvPr id="557067" name="Text Box 11"/>
          <p:cNvSpPr txBox="1">
            <a:spLocks noChangeArrowheads="1"/>
          </p:cNvSpPr>
          <p:nvPr/>
        </p:nvSpPr>
        <p:spPr bwMode="auto">
          <a:xfrm>
            <a:off x="3810000" y="2270125"/>
            <a:ext cx="4419600" cy="822325"/>
          </a:xfrm>
          <a:prstGeom prst="rect">
            <a:avLst/>
          </a:prstGeom>
          <a:noFill/>
          <a:ln w="12700">
            <a:noFill/>
            <a:miter lim="800000"/>
            <a:headEnd/>
            <a:tailEnd/>
          </a:ln>
          <a:effectLst/>
        </p:spPr>
        <p:txBody>
          <a:bodyPr>
            <a:spAutoFit/>
          </a:bodyPr>
          <a:lstStyle/>
          <a:p>
            <a:pPr>
              <a:spcBef>
                <a:spcPct val="50000"/>
              </a:spcBef>
            </a:pPr>
            <a:r>
              <a:rPr lang="en-US" sz="2400">
                <a:latin typeface="Arial" charset="0"/>
              </a:rPr>
              <a:t>Net Cash Provided by Operating Activities</a:t>
            </a:r>
          </a:p>
        </p:txBody>
      </p:sp>
      <p:sp>
        <p:nvSpPr>
          <p:cNvPr id="557068" name="Text Box 12"/>
          <p:cNvSpPr txBox="1">
            <a:spLocks noChangeArrowheads="1"/>
          </p:cNvSpPr>
          <p:nvPr/>
        </p:nvSpPr>
        <p:spPr bwMode="auto">
          <a:xfrm>
            <a:off x="6629400" y="1831975"/>
            <a:ext cx="15240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5-27</a:t>
            </a:r>
          </a:p>
        </p:txBody>
      </p:sp>
    </p:spTree>
    <p:extLst>
      <p:ext uri="{BB962C8B-B14F-4D97-AF65-F5344CB8AC3E}">
        <p14:creationId xmlns:p14="http://schemas.microsoft.com/office/powerpoint/2010/main" val="105259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p:cNvSpPr>
            <a:spLocks noChangeArrowheads="1"/>
          </p:cNvSpPr>
          <p:nvPr/>
        </p:nvSpPr>
        <p:spPr bwMode="auto">
          <a:xfrm>
            <a:off x="533400" y="2133600"/>
            <a:ext cx="2362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900" b="1">
                <a:effectLst>
                  <a:outerShdw blurRad="38100" dist="38100" dir="2700000" algn="tl">
                    <a:srgbClr val="FFFFFF"/>
                  </a:outerShdw>
                </a:effectLst>
                <a:latin typeface="Arial" charset="0"/>
              </a:rPr>
              <a:t>Statement of Financial Position</a:t>
            </a:r>
          </a:p>
        </p:txBody>
      </p:sp>
      <p:sp>
        <p:nvSpPr>
          <p:cNvPr id="576518" name="Rectangle 6"/>
          <p:cNvSpPr>
            <a:spLocks noChangeArrowheads="1"/>
          </p:cNvSpPr>
          <p:nvPr/>
        </p:nvSpPr>
        <p:spPr bwMode="auto">
          <a:xfrm>
            <a:off x="6172200" y="2133600"/>
            <a:ext cx="2362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900" b="1">
                <a:effectLst>
                  <a:outerShdw blurRad="38100" dist="38100" dir="2700000" algn="tl">
                    <a:srgbClr val="FFFFFF"/>
                  </a:outerShdw>
                </a:effectLst>
                <a:latin typeface="Arial" charset="0"/>
              </a:rPr>
              <a:t>Additional Information</a:t>
            </a:r>
          </a:p>
        </p:txBody>
      </p:sp>
      <p:sp>
        <p:nvSpPr>
          <p:cNvPr id="576519" name="Rectangle 7"/>
          <p:cNvSpPr>
            <a:spLocks noChangeArrowheads="1"/>
          </p:cNvSpPr>
          <p:nvPr/>
        </p:nvSpPr>
        <p:spPr bwMode="auto">
          <a:xfrm>
            <a:off x="533400" y="3295650"/>
            <a:ext cx="2362200" cy="2971800"/>
          </a:xfrm>
          <a:prstGeom prst="rect">
            <a:avLst/>
          </a:prstGeom>
          <a:noFill/>
          <a:ln w="38100" algn="ctr">
            <a:noFill/>
            <a:miter lim="800000"/>
            <a:headEnd/>
            <a:tailEnd/>
          </a:ln>
          <a:effectLst/>
        </p:spPr>
        <p:txBody>
          <a:bodyPr lIns="90488" tIns="109728" rIns="90488" bIns="44450"/>
          <a:lstStyle/>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Usefulness</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Limitations</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Classification</a:t>
            </a:r>
          </a:p>
        </p:txBody>
      </p:sp>
      <p:sp>
        <p:nvSpPr>
          <p:cNvPr id="576521" name="Rectangle 9"/>
          <p:cNvSpPr>
            <a:spLocks noChangeArrowheads="1"/>
          </p:cNvSpPr>
          <p:nvPr/>
        </p:nvSpPr>
        <p:spPr bwMode="auto">
          <a:xfrm>
            <a:off x="6196013" y="3295650"/>
            <a:ext cx="2543175" cy="2514600"/>
          </a:xfrm>
          <a:prstGeom prst="rect">
            <a:avLst/>
          </a:prstGeom>
          <a:noFill/>
          <a:ln w="38100" algn="ctr">
            <a:noFill/>
            <a:miter lim="800000"/>
            <a:headEnd/>
            <a:tailEnd/>
          </a:ln>
          <a:effectLst/>
        </p:spPr>
        <p:txBody>
          <a:bodyPr lIns="90488" tIns="109728" rIns="90488" bIns="44450"/>
          <a:lstStyle/>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Notes</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Techniques of disclosure</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Other guidelines</a:t>
            </a:r>
            <a:endParaRPr lang="en-US" sz="1700">
              <a:effectLst>
                <a:outerShdw blurRad="38100" dist="38100" dir="2700000" algn="tl">
                  <a:srgbClr val="C0C0C0"/>
                </a:outerShdw>
              </a:effectLst>
              <a:latin typeface="Arial" charset="0"/>
            </a:endParaRPr>
          </a:p>
          <a:p>
            <a:pPr marL="228600" indent="-228600" algn="l">
              <a:lnSpc>
                <a:spcPct val="115000"/>
              </a:lnSpc>
              <a:spcBef>
                <a:spcPct val="25000"/>
              </a:spcBef>
              <a:buClr>
                <a:srgbClr val="CC0000"/>
              </a:buClr>
              <a:buSzPct val="80000"/>
              <a:buFont typeface="Wingdings" pitchFamily="2" charset="2"/>
              <a:buBlip>
                <a:blip r:embed="rId3"/>
              </a:buBlip>
            </a:pPr>
            <a:endParaRPr lang="en-US" sz="1800">
              <a:effectLst>
                <a:outerShdw blurRad="38100" dist="38100" dir="2700000" algn="tl">
                  <a:srgbClr val="C0C0C0"/>
                </a:outerShdw>
              </a:effectLst>
              <a:latin typeface="Arial" charset="0"/>
            </a:endParaRPr>
          </a:p>
        </p:txBody>
      </p:sp>
      <p:cxnSp>
        <p:nvCxnSpPr>
          <p:cNvPr id="576522" name="AutoShape 10"/>
          <p:cNvCxnSpPr>
            <a:cxnSpLocks noChangeShapeType="1"/>
            <a:stCxn id="576524" idx="2"/>
            <a:endCxn id="576518" idx="0"/>
          </p:cNvCxnSpPr>
          <p:nvPr/>
        </p:nvCxnSpPr>
        <p:spPr bwMode="auto">
          <a:xfrm rot="16200000" flipH="1">
            <a:off x="5629275" y="390525"/>
            <a:ext cx="666750" cy="2781300"/>
          </a:xfrm>
          <a:prstGeom prst="bentConnector3">
            <a:avLst>
              <a:gd name="adj1" fmla="val 51431"/>
            </a:avLst>
          </a:prstGeom>
          <a:noFill/>
          <a:ln w="38100" cap="sq">
            <a:solidFill>
              <a:srgbClr val="009A96"/>
            </a:solidFill>
            <a:miter lim="800000"/>
            <a:headEnd/>
            <a:tailEnd type="triangle" w="med" len="med"/>
          </a:ln>
          <a:effectLst/>
        </p:spPr>
      </p:cxnSp>
      <p:cxnSp>
        <p:nvCxnSpPr>
          <p:cNvPr id="576523" name="AutoShape 11"/>
          <p:cNvCxnSpPr>
            <a:cxnSpLocks noChangeShapeType="1"/>
            <a:stCxn id="576524" idx="2"/>
            <a:endCxn id="576515" idx="0"/>
          </p:cNvCxnSpPr>
          <p:nvPr/>
        </p:nvCxnSpPr>
        <p:spPr bwMode="auto">
          <a:xfrm rot="5400000">
            <a:off x="2809875" y="352425"/>
            <a:ext cx="666750" cy="2857500"/>
          </a:xfrm>
          <a:prstGeom prst="bentConnector3">
            <a:avLst>
              <a:gd name="adj1" fmla="val 51431"/>
            </a:avLst>
          </a:prstGeom>
          <a:noFill/>
          <a:ln w="38100" cap="sq">
            <a:solidFill>
              <a:srgbClr val="009A96"/>
            </a:solidFill>
            <a:miter lim="800000"/>
            <a:headEnd/>
            <a:tailEnd type="triangle" w="med" len="med"/>
          </a:ln>
          <a:effectLst/>
        </p:spPr>
      </p:cxnSp>
      <p:sp>
        <p:nvSpPr>
          <p:cNvPr id="576524" name="Rectangle 12"/>
          <p:cNvSpPr>
            <a:spLocks noChangeArrowheads="1"/>
          </p:cNvSpPr>
          <p:nvPr/>
        </p:nvSpPr>
        <p:spPr bwMode="auto">
          <a:xfrm>
            <a:off x="304800" y="457200"/>
            <a:ext cx="8534400" cy="990600"/>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lnSpc>
                <a:spcPct val="95000"/>
              </a:lnSpc>
            </a:pPr>
            <a:r>
              <a:rPr lang="en-US" sz="3000" b="1">
                <a:solidFill>
                  <a:schemeClr val="bg1"/>
                </a:solidFill>
                <a:effectLst>
                  <a:outerShdw blurRad="38100" dist="38100" dir="2700000" algn="tl">
                    <a:srgbClr val="000000"/>
                  </a:outerShdw>
                </a:effectLst>
                <a:latin typeface="Arial" charset="0"/>
              </a:rPr>
              <a:t>Statement of Financial Position </a:t>
            </a:r>
            <a:br>
              <a:rPr lang="en-US" sz="3000" b="1">
                <a:solidFill>
                  <a:schemeClr val="bg1"/>
                </a:solidFill>
                <a:effectLst>
                  <a:outerShdw blurRad="38100" dist="38100" dir="2700000" algn="tl">
                    <a:srgbClr val="000000"/>
                  </a:outerShdw>
                </a:effectLst>
                <a:latin typeface="Arial" charset="0"/>
              </a:rPr>
            </a:br>
            <a:r>
              <a:rPr lang="en-US" sz="3000" b="1">
                <a:solidFill>
                  <a:schemeClr val="bg1"/>
                </a:solidFill>
                <a:effectLst>
                  <a:outerShdw blurRad="38100" dist="38100" dir="2700000" algn="tl">
                    <a:srgbClr val="000000"/>
                  </a:outerShdw>
                </a:effectLst>
                <a:latin typeface="Arial" charset="0"/>
              </a:rPr>
              <a:t>and Statement of Cash Flows</a:t>
            </a:r>
          </a:p>
        </p:txBody>
      </p:sp>
      <p:sp>
        <p:nvSpPr>
          <p:cNvPr id="576526" name="Rectangle 14"/>
          <p:cNvSpPr>
            <a:spLocks noChangeArrowheads="1"/>
          </p:cNvSpPr>
          <p:nvPr/>
        </p:nvSpPr>
        <p:spPr bwMode="auto">
          <a:xfrm>
            <a:off x="3352800" y="2133600"/>
            <a:ext cx="2362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900" b="1">
                <a:effectLst>
                  <a:outerShdw blurRad="38100" dist="38100" dir="2700000" algn="tl">
                    <a:srgbClr val="FFFFFF"/>
                  </a:outerShdw>
                </a:effectLst>
                <a:latin typeface="Arial" charset="0"/>
              </a:rPr>
              <a:t>Statement of Cash Flows</a:t>
            </a:r>
          </a:p>
        </p:txBody>
      </p:sp>
      <p:sp>
        <p:nvSpPr>
          <p:cNvPr id="576527" name="Rectangle 15"/>
          <p:cNvSpPr>
            <a:spLocks noChangeArrowheads="1"/>
          </p:cNvSpPr>
          <p:nvPr/>
        </p:nvSpPr>
        <p:spPr bwMode="auto">
          <a:xfrm>
            <a:off x="3352800" y="3295650"/>
            <a:ext cx="2362200" cy="2971800"/>
          </a:xfrm>
          <a:prstGeom prst="rect">
            <a:avLst/>
          </a:prstGeom>
          <a:noFill/>
          <a:ln w="38100" algn="ctr">
            <a:noFill/>
            <a:miter lim="800000"/>
            <a:headEnd/>
            <a:tailEnd/>
          </a:ln>
          <a:effectLst/>
        </p:spPr>
        <p:txBody>
          <a:bodyPr lIns="90488" tIns="109728" rIns="90488" bIns="44450"/>
          <a:lstStyle/>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Purpose</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Content and format</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Preparation</a:t>
            </a:r>
          </a:p>
          <a:p>
            <a:pPr marL="228600" indent="-228600" algn="l">
              <a:lnSpc>
                <a:spcPct val="115000"/>
              </a:lnSpc>
              <a:spcBef>
                <a:spcPct val="25000"/>
              </a:spcBef>
              <a:buClr>
                <a:srgbClr val="CC0000"/>
              </a:buClr>
              <a:buSzPct val="80000"/>
              <a:buFont typeface="Wingdings" pitchFamily="2" charset="2"/>
              <a:buBlip>
                <a:blip r:embed="rId3"/>
              </a:buBlip>
            </a:pPr>
            <a:r>
              <a:rPr lang="en-US" sz="1800">
                <a:effectLst>
                  <a:outerShdw blurRad="38100" dist="38100" dir="2700000" algn="tl">
                    <a:srgbClr val="C0C0C0"/>
                  </a:outerShdw>
                </a:effectLst>
                <a:latin typeface="Arial" charset="0"/>
              </a:rPr>
              <a:t>Usefulness</a:t>
            </a:r>
          </a:p>
        </p:txBody>
      </p:sp>
    </p:spTree>
    <p:extLst>
      <p:ext uri="{BB962C8B-B14F-4D97-AF65-F5344CB8AC3E}">
        <p14:creationId xmlns:p14="http://schemas.microsoft.com/office/powerpoint/2010/main" val="407709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17" name="Picture 13"/>
          <p:cNvPicPr>
            <a:picLocks noChangeAspect="1" noChangeArrowheads="1"/>
          </p:cNvPicPr>
          <p:nvPr/>
        </p:nvPicPr>
        <p:blipFill>
          <a:blip r:embed="rId3"/>
          <a:srcRect/>
          <a:stretch>
            <a:fillRect/>
          </a:stretch>
        </p:blipFill>
        <p:spPr bwMode="auto">
          <a:xfrm>
            <a:off x="1219200" y="2185988"/>
            <a:ext cx="6705600" cy="2309812"/>
          </a:xfrm>
          <a:prstGeom prst="rect">
            <a:avLst/>
          </a:prstGeom>
          <a:noFill/>
          <a:ln w="12700" cap="sq">
            <a:noFill/>
            <a:miter lim="800000"/>
            <a:headEnd type="none" w="sm" len="sm"/>
            <a:tailEnd type="none" w="sm" len="sm"/>
          </a:ln>
          <a:effectLst/>
        </p:spPr>
      </p:pic>
      <p:sp>
        <p:nvSpPr>
          <p:cNvPr id="559106" name="Rectangle 2"/>
          <p:cNvSpPr>
            <a:spLocks noGrp="1" noChangeArrowheads="1"/>
          </p:cNvSpPr>
          <p:nvPr>
            <p:ph type="title"/>
          </p:nvPr>
        </p:nvSpPr>
        <p:spPr>
          <a:xfrm>
            <a:off x="381000" y="457200"/>
            <a:ext cx="8382000" cy="560388"/>
          </a:xfrm>
          <a:solidFill>
            <a:srgbClr val="336699"/>
          </a:solidFill>
          <a:ln cap="flat" algn="ctr"/>
        </p:spPr>
        <p:txBody>
          <a:bodyPr lIns="0" rIns="0"/>
          <a:lstStyle/>
          <a:p>
            <a:pPr marL="0"/>
            <a:r>
              <a:rPr lang="en-US"/>
              <a:t>Usefulness of the Statement of Cash Flows</a:t>
            </a:r>
          </a:p>
        </p:txBody>
      </p:sp>
      <p:sp>
        <p:nvSpPr>
          <p:cNvPr id="559107" name="Rectangle 3"/>
          <p:cNvSpPr>
            <a:spLocks noChangeArrowheads="1"/>
          </p:cNvSpPr>
          <p:nvPr/>
        </p:nvSpPr>
        <p:spPr bwMode="auto">
          <a:xfrm>
            <a:off x="762000" y="4676775"/>
            <a:ext cx="7620000" cy="149542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300">
                <a:latin typeface="Arial" charset="0"/>
              </a:rPr>
              <a:t>The amount of discretionary cash flow a company has for purchasing additional investments, retiring its debt, purchasing treasury stock, or simply adding to its liquidity.</a:t>
            </a:r>
          </a:p>
        </p:txBody>
      </p:sp>
      <p:sp>
        <p:nvSpPr>
          <p:cNvPr id="55910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Understand the usefulness of the statement of cash flows.</a:t>
            </a:r>
          </a:p>
        </p:txBody>
      </p:sp>
      <p:sp>
        <p:nvSpPr>
          <p:cNvPr id="559109" name="Text Box 5"/>
          <p:cNvSpPr txBox="1">
            <a:spLocks noChangeArrowheads="1"/>
          </p:cNvSpPr>
          <p:nvPr/>
        </p:nvSpPr>
        <p:spPr bwMode="auto">
          <a:xfrm>
            <a:off x="685800" y="1441450"/>
            <a:ext cx="4953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Free Cash Flow</a:t>
            </a:r>
          </a:p>
        </p:txBody>
      </p:sp>
      <p:sp>
        <p:nvSpPr>
          <p:cNvPr id="559116" name="Text Box 12"/>
          <p:cNvSpPr txBox="1">
            <a:spLocks noChangeArrowheads="1"/>
          </p:cNvSpPr>
          <p:nvPr/>
        </p:nvSpPr>
        <p:spPr bwMode="auto">
          <a:xfrm>
            <a:off x="6477000" y="1905000"/>
            <a:ext cx="15240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5-29</a:t>
            </a:r>
          </a:p>
        </p:txBody>
      </p:sp>
    </p:spTree>
    <p:extLst>
      <p:ext uri="{BB962C8B-B14F-4D97-AF65-F5344CB8AC3E}">
        <p14:creationId xmlns:p14="http://schemas.microsoft.com/office/powerpoint/2010/main" val="75372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ChangeArrowheads="1"/>
          </p:cNvSpPr>
          <p:nvPr/>
        </p:nvSpPr>
        <p:spPr bwMode="auto">
          <a:xfrm>
            <a:off x="6096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200" b="1">
                <a:solidFill>
                  <a:srgbClr val="800000"/>
                </a:solidFill>
                <a:effectLst>
                  <a:outerShdw blurRad="38100" dist="38100" dir="2700000" algn="tl">
                    <a:srgbClr val="C0C0C0"/>
                  </a:outerShdw>
                </a:effectLst>
                <a:latin typeface="Arial" charset="0"/>
              </a:rPr>
              <a:t>Review</a:t>
            </a:r>
          </a:p>
        </p:txBody>
      </p:sp>
      <p:sp>
        <p:nvSpPr>
          <p:cNvPr id="568323" name="Text Box 3"/>
          <p:cNvSpPr txBox="1">
            <a:spLocks noChangeArrowheads="1"/>
          </p:cNvSpPr>
          <p:nvPr/>
        </p:nvSpPr>
        <p:spPr bwMode="auto">
          <a:xfrm>
            <a:off x="609600" y="2133600"/>
            <a:ext cx="8305800" cy="3886200"/>
          </a:xfrm>
          <a:prstGeom prst="rect">
            <a:avLst/>
          </a:prstGeom>
          <a:solidFill>
            <a:schemeClr val="bg1"/>
          </a:solidFill>
          <a:ln w="12700">
            <a:noFill/>
            <a:miter lim="800000"/>
            <a:headEnd type="none" w="sm" len="sm"/>
            <a:tailEnd type="none" w="sm" len="sm"/>
          </a:ln>
          <a:effectLst/>
        </p:spPr>
        <p:txBody>
          <a:bodyPr lIns="182562" tIns="46038" rIns="182562" bIns="46038"/>
          <a:lstStyle/>
          <a:p>
            <a:pPr algn="l">
              <a:spcBef>
                <a:spcPct val="35000"/>
              </a:spcBef>
              <a:buClr>
                <a:schemeClr val="tx1"/>
              </a:buClr>
              <a:buFont typeface="Wingdings" pitchFamily="2" charset="2"/>
              <a:buNone/>
              <a:tabLst>
                <a:tab pos="969963" algn="l"/>
              </a:tabLst>
            </a:pPr>
            <a:r>
              <a:rPr lang="en-US" sz="2400">
                <a:solidFill>
                  <a:schemeClr val="bg2"/>
                </a:solidFill>
                <a:latin typeface="Arial" charset="0"/>
                <a:cs typeface="Times New Roman" pitchFamily="18" charset="0"/>
              </a:rPr>
              <a:t>The current cash debt coverage ratio is often used to assess</a:t>
            </a:r>
          </a:p>
          <a:p>
            <a:pPr algn="l">
              <a:spcBef>
                <a:spcPct val="35000"/>
              </a:spcBef>
              <a:buClr>
                <a:schemeClr val="tx1"/>
              </a:buClr>
              <a:buFont typeface="Wingdings" pitchFamily="2" charset="2"/>
              <a:buNone/>
              <a:tabLst>
                <a:tab pos="969963" algn="l"/>
              </a:tabLst>
            </a:pPr>
            <a:r>
              <a:rPr lang="en-US" sz="2400">
                <a:solidFill>
                  <a:schemeClr val="bg2"/>
                </a:solidFill>
                <a:latin typeface="Arial" charset="0"/>
                <a:cs typeface="Times New Roman" pitchFamily="18" charset="0"/>
              </a:rPr>
              <a:t>     a.   financial flexibility.</a:t>
            </a:r>
          </a:p>
          <a:p>
            <a:pPr algn="l">
              <a:spcBef>
                <a:spcPct val="35000"/>
              </a:spcBef>
              <a:buClr>
                <a:schemeClr val="tx1"/>
              </a:buClr>
              <a:buFont typeface="Wingdings" pitchFamily="2" charset="2"/>
              <a:buNone/>
              <a:tabLst>
                <a:tab pos="969963" algn="l"/>
              </a:tabLst>
            </a:pPr>
            <a:r>
              <a:rPr lang="en-US" sz="2400">
                <a:solidFill>
                  <a:schemeClr val="bg2"/>
                </a:solidFill>
                <a:latin typeface="Arial" charset="0"/>
                <a:cs typeface="Times New Roman" pitchFamily="18" charset="0"/>
              </a:rPr>
              <a:t>     b.   liquidity.</a:t>
            </a:r>
          </a:p>
          <a:p>
            <a:pPr algn="l">
              <a:spcBef>
                <a:spcPct val="35000"/>
              </a:spcBef>
              <a:buClr>
                <a:schemeClr val="tx1"/>
              </a:buClr>
              <a:buFont typeface="Wingdings" pitchFamily="2" charset="2"/>
              <a:buNone/>
              <a:tabLst>
                <a:tab pos="969963" algn="l"/>
              </a:tabLst>
            </a:pPr>
            <a:r>
              <a:rPr lang="en-US" sz="2400">
                <a:solidFill>
                  <a:schemeClr val="bg2"/>
                </a:solidFill>
                <a:latin typeface="Arial" charset="0"/>
                <a:cs typeface="Times New Roman" pitchFamily="18" charset="0"/>
              </a:rPr>
              <a:t>     c.   profitability.</a:t>
            </a:r>
          </a:p>
          <a:p>
            <a:pPr algn="l">
              <a:spcBef>
                <a:spcPct val="35000"/>
              </a:spcBef>
              <a:buClr>
                <a:schemeClr val="tx1"/>
              </a:buClr>
              <a:buFont typeface="Wingdings" pitchFamily="2" charset="2"/>
              <a:buNone/>
              <a:tabLst>
                <a:tab pos="969963" algn="l"/>
              </a:tabLst>
            </a:pPr>
            <a:r>
              <a:rPr lang="en-US" sz="2400">
                <a:solidFill>
                  <a:schemeClr val="bg2"/>
                </a:solidFill>
                <a:latin typeface="Arial" charset="0"/>
                <a:cs typeface="Times New Roman" pitchFamily="18" charset="0"/>
              </a:rPr>
              <a:t>     d.   solvency.</a:t>
            </a:r>
          </a:p>
        </p:txBody>
      </p:sp>
      <p:sp>
        <p:nvSpPr>
          <p:cNvPr id="568324" name="Oval 4"/>
          <p:cNvSpPr>
            <a:spLocks noChangeArrowheads="1"/>
          </p:cNvSpPr>
          <p:nvPr/>
        </p:nvSpPr>
        <p:spPr bwMode="auto">
          <a:xfrm>
            <a:off x="1104900" y="35052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568327" name="Text Box 7"/>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Understand the usefulness of the statement of cash flows.</a:t>
            </a:r>
          </a:p>
        </p:txBody>
      </p:sp>
      <p:sp>
        <p:nvSpPr>
          <p:cNvPr id="568329" name="Rectangle 9"/>
          <p:cNvSpPr>
            <a:spLocks noGrp="1" noChangeArrowheads="1"/>
          </p:cNvSpPr>
          <p:nvPr>
            <p:ph type="title"/>
          </p:nvPr>
        </p:nvSpPr>
        <p:spPr>
          <a:xfrm>
            <a:off x="381000" y="457200"/>
            <a:ext cx="8382000" cy="560388"/>
          </a:xfrm>
          <a:solidFill>
            <a:srgbClr val="336699"/>
          </a:solidFill>
          <a:ln cap="flat" algn="ctr"/>
        </p:spPr>
        <p:txBody>
          <a:bodyPr lIns="0" rIns="0"/>
          <a:lstStyle/>
          <a:p>
            <a:pPr marL="0"/>
            <a:r>
              <a:rPr lang="en-US"/>
              <a:t>Usefulness of the Statement of Cash Flows</a:t>
            </a:r>
          </a:p>
        </p:txBody>
      </p:sp>
    </p:spTree>
    <p:extLst>
      <p:ext uri="{BB962C8B-B14F-4D97-AF65-F5344CB8AC3E}">
        <p14:creationId xmlns:p14="http://schemas.microsoft.com/office/powerpoint/2010/main" val="116042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8324"/>
                                        </p:tgtEl>
                                        <p:attrNameLst>
                                          <p:attrName>style.visibility</p:attrName>
                                        </p:attrNameLst>
                                      </p:cBhvr>
                                      <p:to>
                                        <p:strVal val="visible"/>
                                      </p:to>
                                    </p:set>
                                    <p:animEffect transition="in" filter="wipe(left)">
                                      <p:cBhvr>
                                        <p:cTn id="7" dur="500"/>
                                        <p:tgtEl>
                                          <p:spTgt spid="568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Financial Statements and Notes</a:t>
            </a:r>
          </a:p>
        </p:txBody>
      </p:sp>
      <p:sp>
        <p:nvSpPr>
          <p:cNvPr id="746500" name="Rectangle 4"/>
          <p:cNvSpPr>
            <a:spLocks noChangeArrowheads="1"/>
          </p:cNvSpPr>
          <p:nvPr/>
        </p:nvSpPr>
        <p:spPr bwMode="auto">
          <a:xfrm>
            <a:off x="762000" y="1371600"/>
            <a:ext cx="8077200" cy="863600"/>
          </a:xfrm>
          <a:prstGeom prst="rect">
            <a:avLst/>
          </a:prstGeom>
          <a:noFill/>
          <a:ln w="12700" cap="sq">
            <a:noFill/>
            <a:miter lim="800000"/>
            <a:headEnd type="none" w="sm" len="sm"/>
            <a:tailEnd type="none" w="sm" len="sm"/>
          </a:ln>
          <a:effectLst/>
        </p:spPr>
        <p:txBody>
          <a:bodyPr>
            <a:spAutoFit/>
          </a:bodyPr>
          <a:lstStyle/>
          <a:p>
            <a:pPr algn="l">
              <a:lnSpc>
                <a:spcPct val="115000"/>
              </a:lnSpc>
              <a:spcBef>
                <a:spcPct val="50000"/>
              </a:spcBef>
            </a:pPr>
            <a:r>
              <a:rPr lang="en-US" sz="2200">
                <a:latin typeface="Arial" charset="0"/>
              </a:rPr>
              <a:t>IFRS requires that a complete set of financial statements be presented annually.  Comprised of the following:</a:t>
            </a:r>
          </a:p>
        </p:txBody>
      </p:sp>
      <p:sp>
        <p:nvSpPr>
          <p:cNvPr id="746501" name="Text Box 5"/>
          <p:cNvSpPr txBox="1">
            <a:spLocks noChangeArrowheads="1"/>
          </p:cNvSpPr>
          <p:nvPr/>
        </p:nvSpPr>
        <p:spPr bwMode="auto">
          <a:xfrm>
            <a:off x="1447800" y="6400800"/>
            <a:ext cx="76200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pPr>
            <a:r>
              <a:rPr lang="en-US" sz="1600" b="1" i="1">
                <a:solidFill>
                  <a:schemeClr val="bg2"/>
                </a:solidFill>
                <a:effectLst>
                  <a:outerShdw blurRad="38100" dist="38100" dir="2700000" algn="tl">
                    <a:srgbClr val="C0C0C0"/>
                  </a:outerShdw>
                </a:effectLst>
                <a:latin typeface="Arial" charset="0"/>
              </a:rPr>
              <a:t>LO 8  Determine additional information requiring note disclosure.</a:t>
            </a:r>
          </a:p>
        </p:txBody>
      </p:sp>
      <p:sp>
        <p:nvSpPr>
          <p:cNvPr id="746502" name="Rectangle 6"/>
          <p:cNvSpPr>
            <a:spLocks noChangeArrowheads="1"/>
          </p:cNvSpPr>
          <p:nvPr/>
        </p:nvSpPr>
        <p:spPr bwMode="auto">
          <a:xfrm>
            <a:off x="762000" y="2362200"/>
            <a:ext cx="8001000" cy="3875088"/>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10000"/>
              </a:lnSpc>
              <a:spcBef>
                <a:spcPct val="30000"/>
              </a:spcBef>
              <a:buFontTx/>
              <a:buAutoNum type="arabicPeriod"/>
            </a:pPr>
            <a:r>
              <a:rPr lang="en-US" sz="2000" b="1">
                <a:solidFill>
                  <a:srgbClr val="800000"/>
                </a:solidFill>
                <a:latin typeface="Arial" charset="0"/>
              </a:rPr>
              <a:t>Statement of financial position</a:t>
            </a:r>
            <a:r>
              <a:rPr lang="en-US" sz="2000">
                <a:latin typeface="Arial" charset="0"/>
              </a:rPr>
              <a:t> at the end of the period;</a:t>
            </a:r>
          </a:p>
          <a:p>
            <a:pPr marL="457200" indent="-457200" algn="l">
              <a:lnSpc>
                <a:spcPct val="110000"/>
              </a:lnSpc>
              <a:spcBef>
                <a:spcPct val="30000"/>
              </a:spcBef>
              <a:buFontTx/>
              <a:buAutoNum type="arabicPeriod"/>
            </a:pPr>
            <a:r>
              <a:rPr lang="en-US" sz="2000" b="1">
                <a:solidFill>
                  <a:srgbClr val="800000"/>
                </a:solidFill>
                <a:latin typeface="Arial" charset="0"/>
              </a:rPr>
              <a:t>Statement of comprehensive income</a:t>
            </a:r>
            <a:r>
              <a:rPr lang="en-US" sz="2000">
                <a:latin typeface="Arial" charset="0"/>
              </a:rPr>
              <a:t> for the period to be presented either as:</a:t>
            </a:r>
          </a:p>
          <a:p>
            <a:pPr marL="914400" lvl="1" indent="-457200" algn="l">
              <a:lnSpc>
                <a:spcPct val="110000"/>
              </a:lnSpc>
              <a:spcBef>
                <a:spcPct val="30000"/>
              </a:spcBef>
              <a:buFontTx/>
              <a:buAutoNum type="alphaLcParenR"/>
            </a:pPr>
            <a:r>
              <a:rPr lang="en-US" sz="1800">
                <a:latin typeface="Arial" charset="0"/>
              </a:rPr>
              <a:t>One single statement of comprehensive income.</a:t>
            </a:r>
          </a:p>
          <a:p>
            <a:pPr marL="914400" lvl="1" indent="-457200" algn="l">
              <a:lnSpc>
                <a:spcPct val="110000"/>
              </a:lnSpc>
              <a:spcBef>
                <a:spcPct val="30000"/>
              </a:spcBef>
              <a:buFontTx/>
              <a:buAutoNum type="alphaLcParenR"/>
            </a:pPr>
            <a:r>
              <a:rPr lang="en-US" sz="1800">
                <a:latin typeface="Arial" charset="0"/>
              </a:rPr>
              <a:t>A separate income statement and statement of comprehensive income. </a:t>
            </a:r>
          </a:p>
          <a:p>
            <a:pPr marL="457200" indent="-457200" algn="l">
              <a:lnSpc>
                <a:spcPct val="110000"/>
              </a:lnSpc>
              <a:spcBef>
                <a:spcPct val="30000"/>
              </a:spcBef>
              <a:buFontTx/>
              <a:buAutoNum type="arabicPeriod"/>
            </a:pPr>
            <a:r>
              <a:rPr lang="en-US" sz="2000" b="1">
                <a:solidFill>
                  <a:srgbClr val="800000"/>
                </a:solidFill>
                <a:latin typeface="Arial" charset="0"/>
              </a:rPr>
              <a:t>Statement of changes in equity</a:t>
            </a:r>
            <a:r>
              <a:rPr lang="en-US" sz="2000">
                <a:latin typeface="Arial" charset="0"/>
              </a:rPr>
              <a:t>;</a:t>
            </a:r>
          </a:p>
          <a:p>
            <a:pPr marL="457200" indent="-457200" algn="l">
              <a:lnSpc>
                <a:spcPct val="110000"/>
              </a:lnSpc>
              <a:spcBef>
                <a:spcPct val="30000"/>
              </a:spcBef>
              <a:buFontTx/>
              <a:buAutoNum type="arabicPeriod"/>
            </a:pPr>
            <a:r>
              <a:rPr lang="en-US" sz="2000" b="1">
                <a:solidFill>
                  <a:srgbClr val="800000"/>
                </a:solidFill>
                <a:latin typeface="Arial" charset="0"/>
              </a:rPr>
              <a:t>Statement of cash flows</a:t>
            </a:r>
            <a:r>
              <a:rPr lang="en-US" sz="2000">
                <a:latin typeface="Arial" charset="0"/>
              </a:rPr>
              <a:t>; and</a:t>
            </a:r>
          </a:p>
          <a:p>
            <a:pPr marL="457200" indent="-457200" algn="l">
              <a:lnSpc>
                <a:spcPct val="110000"/>
              </a:lnSpc>
              <a:spcBef>
                <a:spcPct val="30000"/>
              </a:spcBef>
              <a:buFontTx/>
              <a:buAutoNum type="arabicPeriod"/>
            </a:pPr>
            <a:r>
              <a:rPr lang="en-US" sz="2000" b="1">
                <a:solidFill>
                  <a:srgbClr val="800000"/>
                </a:solidFill>
                <a:latin typeface="Arial" charset="0"/>
              </a:rPr>
              <a:t>Notes</a:t>
            </a:r>
            <a:r>
              <a:rPr lang="en-US" sz="2000">
                <a:latin typeface="Arial" charset="0"/>
              </a:rPr>
              <a:t>, comprising a summary of significant accounting policies and other explanatory information. </a:t>
            </a:r>
          </a:p>
        </p:txBody>
      </p:sp>
    </p:spTree>
    <p:extLst>
      <p:ext uri="{BB962C8B-B14F-4D97-AF65-F5344CB8AC3E}">
        <p14:creationId xmlns:p14="http://schemas.microsoft.com/office/powerpoint/2010/main" val="222799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Text Box 2"/>
          <p:cNvSpPr txBox="1">
            <a:spLocks noChangeArrowheads="1"/>
          </p:cNvSpPr>
          <p:nvPr/>
        </p:nvSpPr>
        <p:spPr bwMode="auto">
          <a:xfrm>
            <a:off x="838200" y="2133600"/>
            <a:ext cx="7391400" cy="3090863"/>
          </a:xfrm>
          <a:prstGeom prst="rect">
            <a:avLst/>
          </a:prstGeom>
          <a:noFill/>
          <a:ln w="28575" cap="sq">
            <a:noFill/>
            <a:miter lim="800000"/>
            <a:headEnd type="none" w="sm" len="sm"/>
            <a:tailEnd type="none" w="sm" len="sm"/>
          </a:ln>
          <a:effectLst/>
        </p:spPr>
        <p:txBody>
          <a:bodyPr>
            <a:spAutoFit/>
          </a:bodyPr>
          <a:lstStyle/>
          <a:p>
            <a:pPr marL="114300" lvl="1" algn="l">
              <a:lnSpc>
                <a:spcPct val="115000"/>
              </a:lnSpc>
              <a:spcBef>
                <a:spcPct val="25000"/>
              </a:spcBef>
              <a:buSzPct val="80000"/>
            </a:pPr>
            <a:r>
              <a:rPr lang="en-US" sz="2400" b="1">
                <a:latin typeface="Arial" charset="0"/>
              </a:rPr>
              <a:t>Accounting policies</a:t>
            </a:r>
            <a:r>
              <a:rPr lang="en-US" sz="2200">
                <a:latin typeface="Arial" charset="0"/>
              </a:rPr>
              <a:t> </a:t>
            </a:r>
          </a:p>
          <a:p>
            <a:pPr marL="800100" lvl="2" indent="-457200" algn="l">
              <a:lnSpc>
                <a:spcPct val="130000"/>
              </a:lnSpc>
              <a:spcBef>
                <a:spcPct val="60000"/>
              </a:spcBef>
              <a:buSzPct val="80000"/>
              <a:buFontTx/>
              <a:buBlip>
                <a:blip r:embed="rId3"/>
              </a:buBlip>
            </a:pPr>
            <a:r>
              <a:rPr lang="en-US" sz="2200">
                <a:latin typeface="Arial" charset="0"/>
              </a:rPr>
              <a:t>Specific principles, bases, conventions, rules, and practices applied by a company in preparing and presenting financial information. </a:t>
            </a:r>
          </a:p>
          <a:p>
            <a:pPr marL="800100" lvl="2" indent="-457200" algn="l">
              <a:lnSpc>
                <a:spcPct val="130000"/>
              </a:lnSpc>
              <a:spcBef>
                <a:spcPct val="60000"/>
              </a:spcBef>
              <a:buSzPct val="80000"/>
              <a:buFontTx/>
              <a:buBlip>
                <a:blip r:embed="rId3"/>
              </a:buBlip>
            </a:pPr>
            <a:r>
              <a:rPr lang="en-US" sz="2200">
                <a:latin typeface="Arial" charset="0"/>
              </a:rPr>
              <a:t>First note generally titled, “Summary of Significant Accounting Policies.”</a:t>
            </a:r>
          </a:p>
        </p:txBody>
      </p:sp>
      <p:sp>
        <p:nvSpPr>
          <p:cNvPr id="75059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a:t>Financial Statements and Notes</a:t>
            </a:r>
          </a:p>
        </p:txBody>
      </p:sp>
      <p:sp>
        <p:nvSpPr>
          <p:cNvPr id="750597" name="Text Box 5"/>
          <p:cNvSpPr txBox="1">
            <a:spLocks noChangeArrowheads="1"/>
          </p:cNvSpPr>
          <p:nvPr/>
        </p:nvSpPr>
        <p:spPr bwMode="auto">
          <a:xfrm>
            <a:off x="1447800" y="6400800"/>
            <a:ext cx="76200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pPr>
            <a:r>
              <a:rPr lang="en-US" sz="1600" b="1" i="1">
                <a:solidFill>
                  <a:schemeClr val="bg2"/>
                </a:solidFill>
                <a:effectLst>
                  <a:outerShdw blurRad="38100" dist="38100" dir="2700000" algn="tl">
                    <a:srgbClr val="C0C0C0"/>
                  </a:outerShdw>
                </a:effectLst>
                <a:latin typeface="Arial" charset="0"/>
              </a:rPr>
              <a:t>LO 8  Determine additional information requiring note disclosure.</a:t>
            </a:r>
          </a:p>
        </p:txBody>
      </p:sp>
      <p:sp>
        <p:nvSpPr>
          <p:cNvPr id="750598" name="Text Box 6"/>
          <p:cNvSpPr txBox="1">
            <a:spLocks noChangeArrowheads="1"/>
          </p:cNvSpPr>
          <p:nvPr/>
        </p:nvSpPr>
        <p:spPr bwMode="auto">
          <a:xfrm>
            <a:off x="685800" y="1441450"/>
            <a:ext cx="80772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Notes to the Financial Statements</a:t>
            </a:r>
          </a:p>
        </p:txBody>
      </p:sp>
    </p:spTree>
    <p:extLst>
      <p:ext uri="{BB962C8B-B14F-4D97-AF65-F5344CB8AC3E}">
        <p14:creationId xmlns:p14="http://schemas.microsoft.com/office/powerpoint/2010/main" val="354082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646" name="Picture 6"/>
          <p:cNvPicPr>
            <a:picLocks noChangeAspect="1" noChangeArrowheads="1"/>
          </p:cNvPicPr>
          <p:nvPr/>
        </p:nvPicPr>
        <p:blipFill>
          <a:blip r:embed="rId3"/>
          <a:srcRect/>
          <a:stretch>
            <a:fillRect/>
          </a:stretch>
        </p:blipFill>
        <p:spPr bwMode="auto">
          <a:xfrm>
            <a:off x="609600" y="1316038"/>
            <a:ext cx="8191500" cy="5160962"/>
          </a:xfrm>
          <a:prstGeom prst="rect">
            <a:avLst/>
          </a:prstGeom>
          <a:noFill/>
          <a:ln w="12700" cap="sq">
            <a:noFill/>
            <a:miter lim="800000"/>
            <a:headEnd type="none" w="sm" len="sm"/>
            <a:tailEnd type="none" w="sm" len="sm"/>
          </a:ln>
          <a:effectLst/>
        </p:spPr>
      </p:pic>
      <p:sp>
        <p:nvSpPr>
          <p:cNvPr id="752643"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Financial Statements and Notes</a:t>
            </a:r>
          </a:p>
        </p:txBody>
      </p:sp>
    </p:spTree>
    <p:extLst>
      <p:ext uri="{BB962C8B-B14F-4D97-AF65-F5344CB8AC3E}">
        <p14:creationId xmlns:p14="http://schemas.microsoft.com/office/powerpoint/2010/main" val="272672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Text Box 2"/>
          <p:cNvSpPr txBox="1">
            <a:spLocks noChangeArrowheads="1"/>
          </p:cNvSpPr>
          <p:nvPr/>
        </p:nvSpPr>
        <p:spPr bwMode="auto">
          <a:xfrm>
            <a:off x="609600" y="1447800"/>
            <a:ext cx="8153400" cy="4841875"/>
          </a:xfrm>
          <a:prstGeom prst="rect">
            <a:avLst/>
          </a:prstGeom>
          <a:noFill/>
          <a:ln w="28575" cap="sq">
            <a:noFill/>
            <a:miter lim="800000"/>
            <a:headEnd type="none" w="sm" len="sm"/>
            <a:tailEnd type="none" w="sm" len="sm"/>
          </a:ln>
          <a:effectLst/>
        </p:spPr>
        <p:txBody>
          <a:bodyPr>
            <a:spAutoFit/>
          </a:bodyPr>
          <a:lstStyle/>
          <a:p>
            <a:pPr marL="114300" lvl="1" algn="l">
              <a:lnSpc>
                <a:spcPct val="115000"/>
              </a:lnSpc>
              <a:spcBef>
                <a:spcPct val="25000"/>
              </a:spcBef>
              <a:buSzPct val="80000"/>
            </a:pPr>
            <a:r>
              <a:rPr lang="en-US" sz="2400" b="1">
                <a:latin typeface="Arial" charset="0"/>
              </a:rPr>
              <a:t>Additional Notes to the Financial Statements</a:t>
            </a:r>
            <a:r>
              <a:rPr lang="en-US" sz="2200">
                <a:latin typeface="Arial" charset="0"/>
              </a:rPr>
              <a:t> </a:t>
            </a:r>
          </a:p>
          <a:p>
            <a:pPr marL="342900" lvl="2" algn="l">
              <a:lnSpc>
                <a:spcPct val="130000"/>
              </a:lnSpc>
              <a:spcBef>
                <a:spcPct val="60000"/>
              </a:spcBef>
              <a:buSzPct val="80000"/>
            </a:pPr>
            <a:r>
              <a:rPr lang="en-US" sz="2000">
                <a:latin typeface="Arial" charset="0"/>
              </a:rPr>
              <a:t>In many cases, IFRS requires specific disclosures.  Examples include:</a:t>
            </a:r>
          </a:p>
          <a:p>
            <a:pPr marL="971550" lvl="3" indent="-400050" algn="l">
              <a:lnSpc>
                <a:spcPct val="130000"/>
              </a:lnSpc>
              <a:spcBef>
                <a:spcPct val="60000"/>
              </a:spcBef>
              <a:buClr>
                <a:srgbClr val="800000"/>
              </a:buClr>
              <a:buFont typeface="Wingdings" pitchFamily="2" charset="2"/>
              <a:buChar char="Ø"/>
            </a:pPr>
            <a:r>
              <a:rPr lang="en-US" sz="1800">
                <a:latin typeface="Arial" charset="0"/>
              </a:rPr>
              <a:t>Items of property, plant, and equipment are disaggregated into classes.</a:t>
            </a:r>
          </a:p>
          <a:p>
            <a:pPr marL="971550" lvl="3" indent="-400050" algn="l">
              <a:lnSpc>
                <a:spcPct val="130000"/>
              </a:lnSpc>
              <a:spcBef>
                <a:spcPct val="60000"/>
              </a:spcBef>
              <a:buClr>
                <a:srgbClr val="800000"/>
              </a:buClr>
              <a:buFont typeface="Wingdings" pitchFamily="2" charset="2"/>
              <a:buChar char="Ø"/>
            </a:pPr>
            <a:r>
              <a:rPr lang="en-US" sz="1800">
                <a:latin typeface="Arial" charset="0"/>
              </a:rPr>
              <a:t>Receivables are disaggregated into amounts receivable from trade customers, receivables from related parties, prepayments, and other amounts.</a:t>
            </a:r>
          </a:p>
          <a:p>
            <a:pPr marL="971550" lvl="3" indent="-400050" algn="l">
              <a:lnSpc>
                <a:spcPct val="130000"/>
              </a:lnSpc>
              <a:spcBef>
                <a:spcPct val="60000"/>
              </a:spcBef>
              <a:buClr>
                <a:srgbClr val="800000"/>
              </a:buClr>
              <a:buFont typeface="Wingdings" pitchFamily="2" charset="2"/>
              <a:buChar char="Ø"/>
            </a:pPr>
            <a:r>
              <a:rPr lang="en-US" sz="1800">
                <a:latin typeface="Arial" charset="0"/>
              </a:rPr>
              <a:t>Inventories are disaggregated into classifications such as merchandise, production supplies, work in process, and finished goods.</a:t>
            </a:r>
          </a:p>
        </p:txBody>
      </p:sp>
      <p:sp>
        <p:nvSpPr>
          <p:cNvPr id="754691"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Financial Statements and Notes</a:t>
            </a:r>
          </a:p>
        </p:txBody>
      </p:sp>
      <p:sp>
        <p:nvSpPr>
          <p:cNvPr id="754692" name="Text Box 4"/>
          <p:cNvSpPr txBox="1">
            <a:spLocks noChangeArrowheads="1"/>
          </p:cNvSpPr>
          <p:nvPr/>
        </p:nvSpPr>
        <p:spPr bwMode="auto">
          <a:xfrm>
            <a:off x="1447800" y="6400800"/>
            <a:ext cx="7620000" cy="336550"/>
          </a:xfrm>
          <a:prstGeom prst="rect">
            <a:avLst/>
          </a:prstGeom>
          <a:solidFill>
            <a:schemeClr val="bg1"/>
          </a:solidFill>
          <a:ln w="19050">
            <a:noFill/>
            <a:miter lim="800000"/>
            <a:headEnd/>
            <a:tailEnd/>
          </a:ln>
          <a:effectLst/>
        </p:spPr>
        <p:txBody>
          <a:bodyPr>
            <a:spAutoFit/>
          </a:bodyPr>
          <a:lstStyle/>
          <a:p>
            <a:pPr marL="623888" indent="-623888" algn="r">
              <a:spcBef>
                <a:spcPct val="50000"/>
              </a:spcBef>
            </a:pPr>
            <a:r>
              <a:rPr lang="en-US" sz="1600" b="1" i="1">
                <a:solidFill>
                  <a:schemeClr val="bg2"/>
                </a:solidFill>
                <a:effectLst>
                  <a:outerShdw blurRad="38100" dist="38100" dir="2700000" algn="tl">
                    <a:srgbClr val="C0C0C0"/>
                  </a:outerShdw>
                </a:effectLst>
                <a:latin typeface="Arial" charset="0"/>
              </a:rPr>
              <a:t>LO 8  Determine additional information requiring note disclosure.</a:t>
            </a:r>
          </a:p>
        </p:txBody>
      </p:sp>
    </p:spTree>
    <p:extLst>
      <p:ext uri="{BB962C8B-B14F-4D97-AF65-F5344CB8AC3E}">
        <p14:creationId xmlns:p14="http://schemas.microsoft.com/office/powerpoint/2010/main" val="39591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Rectangle 3"/>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Techniques of Disclosure</a:t>
            </a:r>
          </a:p>
        </p:txBody>
      </p:sp>
      <p:sp>
        <p:nvSpPr>
          <p:cNvPr id="748548" name="Text Box 4"/>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Describe the major disclosure techniques for financial statements.</a:t>
            </a:r>
          </a:p>
        </p:txBody>
      </p:sp>
      <p:sp>
        <p:nvSpPr>
          <p:cNvPr id="748549" name="Text Box 5"/>
          <p:cNvSpPr txBox="1">
            <a:spLocks noChangeArrowheads="1"/>
          </p:cNvSpPr>
          <p:nvPr/>
        </p:nvSpPr>
        <p:spPr bwMode="auto">
          <a:xfrm>
            <a:off x="381000" y="3754438"/>
            <a:ext cx="7391400" cy="512762"/>
          </a:xfrm>
          <a:prstGeom prst="rect">
            <a:avLst/>
          </a:prstGeom>
          <a:noFill/>
          <a:ln w="28575" cap="sq" algn="ctr">
            <a:noFill/>
            <a:miter lim="800000"/>
            <a:headEnd type="none" w="sm" len="sm"/>
            <a:tailEnd type="none" w="sm" len="sm"/>
          </a:ln>
          <a:effectLst/>
        </p:spPr>
        <p:txBody>
          <a:bodyPr>
            <a:spAutoFit/>
          </a:bodyPr>
          <a:lstStyle/>
          <a:p>
            <a:pPr marL="692150" lvl="1" indent="-457200" algn="l">
              <a:lnSpc>
                <a:spcPct val="115000"/>
              </a:lnSpc>
              <a:spcBef>
                <a:spcPct val="50000"/>
              </a:spcBef>
              <a:buSzPct val="80000"/>
              <a:tabLst>
                <a:tab pos="858838" algn="l"/>
              </a:tabLst>
            </a:pPr>
            <a:r>
              <a:rPr lang="en-US" sz="2400" b="1">
                <a:solidFill>
                  <a:srgbClr val="006600"/>
                </a:solidFill>
                <a:latin typeface="Arial" charset="0"/>
              </a:rPr>
              <a:t>Cross-Reference and Contra Items</a:t>
            </a:r>
          </a:p>
        </p:txBody>
      </p:sp>
      <p:pic>
        <p:nvPicPr>
          <p:cNvPr id="748550" name="Picture 6"/>
          <p:cNvPicPr>
            <a:picLocks noChangeAspect="1" noChangeArrowheads="1"/>
          </p:cNvPicPr>
          <p:nvPr/>
        </p:nvPicPr>
        <p:blipFill>
          <a:blip r:embed="rId3"/>
          <a:srcRect/>
          <a:stretch>
            <a:fillRect/>
          </a:stretch>
        </p:blipFill>
        <p:spPr bwMode="auto">
          <a:xfrm>
            <a:off x="685800" y="1847850"/>
            <a:ext cx="7753350" cy="1504950"/>
          </a:xfrm>
          <a:prstGeom prst="rect">
            <a:avLst/>
          </a:prstGeom>
          <a:noFill/>
          <a:ln w="12700" cap="sq">
            <a:noFill/>
            <a:miter lim="800000"/>
            <a:headEnd type="none" w="sm" len="sm"/>
            <a:tailEnd type="none" w="sm" len="sm"/>
          </a:ln>
          <a:effectLst/>
        </p:spPr>
      </p:pic>
      <p:pic>
        <p:nvPicPr>
          <p:cNvPr id="748551" name="Picture 7"/>
          <p:cNvPicPr>
            <a:picLocks noChangeAspect="1" noChangeArrowheads="1"/>
          </p:cNvPicPr>
          <p:nvPr/>
        </p:nvPicPr>
        <p:blipFill>
          <a:blip r:embed="rId4"/>
          <a:srcRect/>
          <a:stretch>
            <a:fillRect/>
          </a:stretch>
        </p:blipFill>
        <p:spPr bwMode="auto">
          <a:xfrm>
            <a:off x="685800" y="4405313"/>
            <a:ext cx="7772400" cy="1766887"/>
          </a:xfrm>
          <a:prstGeom prst="rect">
            <a:avLst/>
          </a:prstGeom>
          <a:noFill/>
          <a:ln w="12700" cap="sq">
            <a:noFill/>
            <a:miter lim="800000"/>
            <a:headEnd type="none" w="sm" len="sm"/>
            <a:tailEnd type="none" w="sm" len="sm"/>
          </a:ln>
          <a:effectLst/>
        </p:spPr>
      </p:pic>
      <p:sp>
        <p:nvSpPr>
          <p:cNvPr id="748546" name="Text Box 2"/>
          <p:cNvSpPr txBox="1">
            <a:spLocks noChangeArrowheads="1"/>
          </p:cNvSpPr>
          <p:nvPr/>
        </p:nvSpPr>
        <p:spPr bwMode="auto">
          <a:xfrm>
            <a:off x="381000" y="1295400"/>
            <a:ext cx="5029200" cy="512763"/>
          </a:xfrm>
          <a:prstGeom prst="rect">
            <a:avLst/>
          </a:prstGeom>
          <a:noFill/>
          <a:ln w="28575" cap="sq">
            <a:noFill/>
            <a:miter lim="800000"/>
            <a:headEnd type="none" w="sm" len="sm"/>
            <a:tailEnd type="none" w="sm" len="sm"/>
          </a:ln>
          <a:effectLst/>
        </p:spPr>
        <p:txBody>
          <a:bodyPr>
            <a:spAutoFit/>
          </a:bodyPr>
          <a:lstStyle/>
          <a:p>
            <a:pPr marL="692150" lvl="1" indent="-457200" algn="l">
              <a:lnSpc>
                <a:spcPct val="115000"/>
              </a:lnSpc>
              <a:spcBef>
                <a:spcPct val="50000"/>
              </a:spcBef>
              <a:buSzPct val="80000"/>
              <a:tabLst>
                <a:tab pos="858838" algn="l"/>
              </a:tabLst>
            </a:pPr>
            <a:r>
              <a:rPr lang="en-US" sz="2400" b="1">
                <a:solidFill>
                  <a:srgbClr val="006600"/>
                </a:solidFill>
                <a:latin typeface="Arial" charset="0"/>
              </a:rPr>
              <a:t>Parenthetical Explanations</a:t>
            </a:r>
          </a:p>
        </p:txBody>
      </p:sp>
      <p:sp>
        <p:nvSpPr>
          <p:cNvPr id="748552" name="Text Box 8"/>
          <p:cNvSpPr txBox="1">
            <a:spLocks noChangeArrowheads="1"/>
          </p:cNvSpPr>
          <p:nvPr/>
        </p:nvSpPr>
        <p:spPr bwMode="auto">
          <a:xfrm>
            <a:off x="6934200" y="2011363"/>
            <a:ext cx="15240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5-37</a:t>
            </a:r>
          </a:p>
        </p:txBody>
      </p:sp>
      <p:sp>
        <p:nvSpPr>
          <p:cNvPr id="748553" name="Text Box 9"/>
          <p:cNvSpPr txBox="1">
            <a:spLocks noChangeArrowheads="1"/>
          </p:cNvSpPr>
          <p:nvPr/>
        </p:nvSpPr>
        <p:spPr bwMode="auto">
          <a:xfrm>
            <a:off x="6934200" y="4144963"/>
            <a:ext cx="15240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5-38</a:t>
            </a:r>
          </a:p>
        </p:txBody>
      </p:sp>
    </p:spTree>
    <p:extLst>
      <p:ext uri="{BB962C8B-B14F-4D97-AF65-F5344CB8AC3E}">
        <p14:creationId xmlns:p14="http://schemas.microsoft.com/office/powerpoint/2010/main" val="147003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Other Guidelines</a:t>
            </a:r>
          </a:p>
        </p:txBody>
      </p:sp>
      <p:sp>
        <p:nvSpPr>
          <p:cNvPr id="756739" name="Text Box 3"/>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Describe the major disclosure techniques for financial statements.</a:t>
            </a:r>
          </a:p>
        </p:txBody>
      </p:sp>
      <p:sp>
        <p:nvSpPr>
          <p:cNvPr id="756743" name="Text Box 7"/>
          <p:cNvSpPr txBox="1">
            <a:spLocks noChangeArrowheads="1"/>
          </p:cNvSpPr>
          <p:nvPr/>
        </p:nvSpPr>
        <p:spPr bwMode="auto">
          <a:xfrm>
            <a:off x="533400" y="1398588"/>
            <a:ext cx="3733800" cy="2390775"/>
          </a:xfrm>
          <a:prstGeom prst="rect">
            <a:avLst/>
          </a:prstGeom>
          <a:noFill/>
          <a:ln w="28575" cap="sq">
            <a:noFill/>
            <a:miter lim="800000"/>
            <a:headEnd type="none" w="sm" len="sm"/>
            <a:tailEnd type="none" w="sm" len="sm"/>
          </a:ln>
          <a:effectLst/>
        </p:spPr>
        <p:txBody>
          <a:bodyPr>
            <a:spAutoFit/>
          </a:bodyPr>
          <a:lstStyle/>
          <a:p>
            <a:pPr marL="692150" lvl="1" indent="-457200">
              <a:lnSpc>
                <a:spcPct val="110000"/>
              </a:lnSpc>
              <a:spcAft>
                <a:spcPct val="15000"/>
              </a:spcAft>
              <a:tabLst>
                <a:tab pos="858838" algn="l"/>
              </a:tabLst>
            </a:pPr>
            <a:r>
              <a:rPr lang="en-US" sz="2400" b="1" u="sng">
                <a:solidFill>
                  <a:srgbClr val="006600"/>
                </a:solidFill>
                <a:latin typeface="Arial" charset="0"/>
              </a:rPr>
              <a:t>Offsetting</a:t>
            </a:r>
          </a:p>
          <a:p>
            <a:pPr marL="692150" lvl="1" indent="-457200">
              <a:lnSpc>
                <a:spcPct val="110000"/>
              </a:lnSpc>
              <a:tabLst>
                <a:tab pos="858838" algn="l"/>
              </a:tabLst>
            </a:pPr>
            <a:r>
              <a:rPr lang="en-US" sz="2200" i="1">
                <a:latin typeface="Arial" charset="0"/>
              </a:rPr>
              <a:t>IAS No. 1 </a:t>
            </a:r>
            <a:r>
              <a:rPr lang="en-US" sz="2200">
                <a:latin typeface="Arial" charset="0"/>
              </a:rPr>
              <a:t>indicates that it is important that assets and liabilities, and income and</a:t>
            </a:r>
          </a:p>
          <a:p>
            <a:pPr>
              <a:lnSpc>
                <a:spcPct val="110000"/>
              </a:lnSpc>
              <a:tabLst>
                <a:tab pos="858838" algn="l"/>
              </a:tabLst>
            </a:pPr>
            <a:r>
              <a:rPr lang="en-US" sz="2200">
                <a:latin typeface="Arial" charset="0"/>
              </a:rPr>
              <a:t>expense, be reported separately.</a:t>
            </a:r>
            <a:endParaRPr lang="en-US" sz="2200" b="1">
              <a:solidFill>
                <a:srgbClr val="006600"/>
              </a:solidFill>
              <a:latin typeface="Arial" charset="0"/>
            </a:endParaRPr>
          </a:p>
        </p:txBody>
      </p:sp>
      <p:sp>
        <p:nvSpPr>
          <p:cNvPr id="756748" name="Text Box 12"/>
          <p:cNvSpPr txBox="1">
            <a:spLocks noChangeArrowheads="1"/>
          </p:cNvSpPr>
          <p:nvPr/>
        </p:nvSpPr>
        <p:spPr bwMode="auto">
          <a:xfrm>
            <a:off x="4648200" y="1893888"/>
            <a:ext cx="4114800" cy="3495675"/>
          </a:xfrm>
          <a:prstGeom prst="rect">
            <a:avLst/>
          </a:prstGeom>
          <a:noFill/>
          <a:ln w="28575" cap="sq" algn="ctr">
            <a:noFill/>
            <a:miter lim="800000"/>
            <a:headEnd type="none" w="sm" len="sm"/>
            <a:tailEnd type="none" w="sm" len="sm"/>
          </a:ln>
          <a:effectLst/>
        </p:spPr>
        <p:txBody>
          <a:bodyPr>
            <a:spAutoFit/>
          </a:bodyPr>
          <a:lstStyle/>
          <a:p>
            <a:pPr marL="692150" lvl="1" indent="-457200">
              <a:lnSpc>
                <a:spcPct val="110000"/>
              </a:lnSpc>
              <a:spcAft>
                <a:spcPct val="15000"/>
              </a:spcAft>
              <a:tabLst>
                <a:tab pos="858838" algn="l"/>
              </a:tabLst>
            </a:pPr>
            <a:r>
              <a:rPr lang="en-US" sz="2400" b="1" u="sng">
                <a:solidFill>
                  <a:srgbClr val="006600"/>
                </a:solidFill>
                <a:latin typeface="Arial" charset="0"/>
              </a:rPr>
              <a:t>Consistency</a:t>
            </a:r>
          </a:p>
          <a:p>
            <a:pPr marL="692150" lvl="1" indent="-457200">
              <a:lnSpc>
                <a:spcPct val="110000"/>
              </a:lnSpc>
              <a:tabLst>
                <a:tab pos="858838" algn="l"/>
              </a:tabLst>
            </a:pPr>
            <a:r>
              <a:rPr lang="en-US" sz="2200">
                <a:latin typeface="Arial" charset="0"/>
              </a:rPr>
              <a:t>IAS No. 8, for example, notes that users of the financial statements need to be</a:t>
            </a:r>
          </a:p>
          <a:p>
            <a:pPr marL="692150" lvl="1" indent="-457200">
              <a:lnSpc>
                <a:spcPct val="110000"/>
              </a:lnSpc>
              <a:tabLst>
                <a:tab pos="858838" algn="l"/>
              </a:tabLst>
            </a:pPr>
            <a:r>
              <a:rPr lang="en-US" sz="2200">
                <a:latin typeface="Arial" charset="0"/>
              </a:rPr>
              <a:t>able to compare the financial statements of a company over time to identify trends</a:t>
            </a:r>
          </a:p>
          <a:p>
            <a:pPr marL="692150" lvl="1" indent="-457200">
              <a:lnSpc>
                <a:spcPct val="110000"/>
              </a:lnSpc>
              <a:tabLst>
                <a:tab pos="858838" algn="l"/>
              </a:tabLst>
            </a:pPr>
            <a:r>
              <a:rPr lang="en-US" sz="2200">
                <a:latin typeface="Arial" charset="0"/>
              </a:rPr>
              <a:t>in financial position, financial performance, and cash flows.</a:t>
            </a:r>
          </a:p>
        </p:txBody>
      </p:sp>
      <p:sp>
        <p:nvSpPr>
          <p:cNvPr id="756749" name="Text Box 13"/>
          <p:cNvSpPr txBox="1">
            <a:spLocks noChangeArrowheads="1"/>
          </p:cNvSpPr>
          <p:nvPr/>
        </p:nvSpPr>
        <p:spPr bwMode="auto">
          <a:xfrm>
            <a:off x="457200" y="3989388"/>
            <a:ext cx="3962400" cy="2022475"/>
          </a:xfrm>
          <a:prstGeom prst="rect">
            <a:avLst/>
          </a:prstGeom>
          <a:noFill/>
          <a:ln w="28575" cap="sq" algn="ctr">
            <a:noFill/>
            <a:miter lim="800000"/>
            <a:headEnd type="none" w="sm" len="sm"/>
            <a:tailEnd type="none" w="sm" len="sm"/>
          </a:ln>
          <a:effectLst/>
        </p:spPr>
        <p:txBody>
          <a:bodyPr>
            <a:spAutoFit/>
          </a:bodyPr>
          <a:lstStyle/>
          <a:p>
            <a:pPr marL="692150" lvl="1" indent="-457200">
              <a:lnSpc>
                <a:spcPct val="110000"/>
              </a:lnSpc>
              <a:spcAft>
                <a:spcPct val="15000"/>
              </a:spcAft>
              <a:tabLst>
                <a:tab pos="858838" algn="l"/>
              </a:tabLst>
            </a:pPr>
            <a:r>
              <a:rPr lang="en-US" sz="2400" b="1" u="sng">
                <a:solidFill>
                  <a:srgbClr val="006600"/>
                </a:solidFill>
                <a:latin typeface="Arial" charset="0"/>
              </a:rPr>
              <a:t>Fair Presentation</a:t>
            </a:r>
          </a:p>
          <a:p>
            <a:pPr marL="692150" lvl="1" indent="-457200">
              <a:lnSpc>
                <a:spcPct val="110000"/>
              </a:lnSpc>
              <a:tabLst>
                <a:tab pos="858838" algn="l"/>
              </a:tabLst>
            </a:pPr>
            <a:r>
              <a:rPr lang="en-US" sz="2200">
                <a:latin typeface="Arial" charset="0"/>
              </a:rPr>
              <a:t>Faithful representation of transactions and events using the definitions and recognition criteria in the Framework.</a:t>
            </a:r>
          </a:p>
        </p:txBody>
      </p:sp>
    </p:spTree>
    <p:extLst>
      <p:ext uri="{BB962C8B-B14F-4D97-AF65-F5344CB8AC3E}">
        <p14:creationId xmlns:p14="http://schemas.microsoft.com/office/powerpoint/2010/main" val="94500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ChangeArrowheads="1"/>
          </p:cNvSpPr>
          <p:nvPr/>
        </p:nvSpPr>
        <p:spPr bwMode="auto">
          <a:xfrm>
            <a:off x="533400" y="2808288"/>
            <a:ext cx="8153400" cy="3211512"/>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Comic Sans MS" pitchFamily="66" charset="0"/>
              </a:rPr>
              <a:t>IFRS requires that specific items be reported on the statement of financial position. No such general standard exists in U.S. GAAP. However under U.S. GAAP, public companies must follow U.S. SEC regulations, which require specific line items. </a:t>
            </a:r>
          </a:p>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Comic Sans MS" pitchFamily="66" charset="0"/>
              </a:rPr>
              <a:t>U.S. GAAP statements report current assets first, followed by non-current assets. Current liabilities, noncurrent liabilities, and shareholders’ equity then follow. </a:t>
            </a:r>
          </a:p>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Comic Sans MS" pitchFamily="66" charset="0"/>
              </a:rPr>
              <a:t>While the use of the term “reserve” is discouraged in U.S. GAAP, there is no such prohibition in IFRS.</a:t>
            </a:r>
          </a:p>
        </p:txBody>
      </p:sp>
      <p:pic>
        <p:nvPicPr>
          <p:cNvPr id="610307"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a:effectLst/>
        </p:spPr>
      </p:pic>
      <p:pic>
        <p:nvPicPr>
          <p:cNvPr id="610309" name="Picture 5"/>
          <p:cNvPicPr>
            <a:picLocks noChangeAspect="1" noChangeArrowheads="1"/>
          </p:cNvPicPr>
          <p:nvPr/>
        </p:nvPicPr>
        <p:blipFill>
          <a:blip r:embed="rId4"/>
          <a:srcRect/>
          <a:stretch>
            <a:fillRect/>
          </a:stretch>
        </p:blipFill>
        <p:spPr bwMode="auto">
          <a:xfrm>
            <a:off x="533400" y="381000"/>
            <a:ext cx="8229600" cy="1751013"/>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7972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ChangeArrowheads="1"/>
          </p:cNvSpPr>
          <p:nvPr/>
        </p:nvSpPr>
        <p:spPr bwMode="auto">
          <a:xfrm>
            <a:off x="533400" y="2808288"/>
            <a:ext cx="8153400" cy="352742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Font typeface="Wingdings" pitchFamily="2" charset="2"/>
              <a:buChar char="Ø"/>
            </a:pPr>
            <a:r>
              <a:rPr lang="en-US" sz="1800">
                <a:solidFill>
                  <a:schemeClr val="folHlink"/>
                </a:solidFill>
                <a:latin typeface="Comic Sans MS" pitchFamily="66" charset="0"/>
              </a:rPr>
              <a:t>There are many similarities between IFRS and U.S. GAAP related to statement of financial position presentation. For example:</a:t>
            </a:r>
          </a:p>
          <a:p>
            <a:pPr marL="1257300" lvl="2" indent="-342900" algn="l">
              <a:lnSpc>
                <a:spcPct val="115000"/>
              </a:lnSpc>
              <a:spcBef>
                <a:spcPct val="50000"/>
              </a:spcBef>
              <a:buClr>
                <a:srgbClr val="800000"/>
              </a:buClr>
              <a:buFont typeface="Wingdings" pitchFamily="2" charset="2"/>
              <a:buChar char="ü"/>
            </a:pPr>
            <a:r>
              <a:rPr lang="en-US" sz="1800">
                <a:solidFill>
                  <a:schemeClr val="folHlink"/>
                </a:solidFill>
                <a:latin typeface="Comic Sans MS" pitchFamily="66" charset="0"/>
              </a:rPr>
              <a:t>U.S. GAAP specifies minimum note disclosures, similar to IFRS on accounting policies and judgments. These must include information about (1) accounting policies followed, (2) judgments that management has made in applying the entity’s accounting policies, and (3) key assumptions and estimation uncertainty that could result in a material adjustment to the carrying amounts of assets and liabilities.</a:t>
            </a:r>
          </a:p>
          <a:p>
            <a:pPr marL="1257300" lvl="2" indent="-342900" algn="l">
              <a:lnSpc>
                <a:spcPct val="115000"/>
              </a:lnSpc>
              <a:spcBef>
                <a:spcPct val="50000"/>
              </a:spcBef>
              <a:buClr>
                <a:srgbClr val="800000"/>
              </a:buClr>
              <a:buFont typeface="Wingdings" pitchFamily="2" charset="2"/>
              <a:buChar char="ü"/>
            </a:pPr>
            <a:r>
              <a:rPr lang="en-US" sz="1800">
                <a:solidFill>
                  <a:schemeClr val="folHlink"/>
                </a:solidFill>
                <a:latin typeface="Comic Sans MS" pitchFamily="66" charset="0"/>
              </a:rPr>
              <a:t>Financial statements must be prepared annually.</a:t>
            </a:r>
          </a:p>
        </p:txBody>
      </p:sp>
      <p:pic>
        <p:nvPicPr>
          <p:cNvPr id="758787" name="Picture 3"/>
          <p:cNvPicPr>
            <a:picLocks noChangeAspect="1" noChangeArrowheads="1"/>
          </p:cNvPicPr>
          <p:nvPr/>
        </p:nvPicPr>
        <p:blipFill>
          <a:blip r:embed="rId3"/>
          <a:srcRect/>
          <a:stretch>
            <a:fillRect/>
          </a:stretch>
        </p:blipFill>
        <p:spPr bwMode="auto">
          <a:xfrm>
            <a:off x="685800" y="2274888"/>
            <a:ext cx="2524125" cy="423862"/>
          </a:xfrm>
          <a:prstGeom prst="rect">
            <a:avLst/>
          </a:prstGeom>
          <a:noFill/>
          <a:ln w="28575" cap="sq">
            <a:noFill/>
            <a:miter lim="800000"/>
            <a:headEnd/>
            <a:tailEnd/>
          </a:ln>
          <a:effectLst/>
        </p:spPr>
      </p:pic>
      <p:pic>
        <p:nvPicPr>
          <p:cNvPr id="758788" name="Picture 4"/>
          <p:cNvPicPr>
            <a:picLocks noChangeAspect="1" noChangeArrowheads="1"/>
          </p:cNvPicPr>
          <p:nvPr/>
        </p:nvPicPr>
        <p:blipFill>
          <a:blip r:embed="rId4"/>
          <a:srcRect/>
          <a:stretch>
            <a:fillRect/>
          </a:stretch>
        </p:blipFill>
        <p:spPr bwMode="auto">
          <a:xfrm>
            <a:off x="533400" y="381000"/>
            <a:ext cx="8229600" cy="1751013"/>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09890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Statement of Financial Position</a:t>
            </a:r>
          </a:p>
        </p:txBody>
      </p:sp>
      <p:sp>
        <p:nvSpPr>
          <p:cNvPr id="22323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Explain the uses and limitations of a statement of financial position.</a:t>
            </a:r>
          </a:p>
        </p:txBody>
      </p:sp>
      <p:sp>
        <p:nvSpPr>
          <p:cNvPr id="223242" name="Rectangle 10"/>
          <p:cNvSpPr>
            <a:spLocks noChangeArrowheads="1"/>
          </p:cNvSpPr>
          <p:nvPr/>
        </p:nvSpPr>
        <p:spPr bwMode="auto">
          <a:xfrm>
            <a:off x="685800" y="1409700"/>
            <a:ext cx="8001000" cy="3848100"/>
          </a:xfrm>
          <a:prstGeom prst="rect">
            <a:avLst/>
          </a:prstGeom>
          <a:noFill/>
          <a:ln w="12700" cap="sq">
            <a:noFill/>
            <a:miter lim="800000"/>
            <a:headEnd type="none" w="sm" len="sm"/>
            <a:tailEnd type="none" w="sm" len="sm"/>
          </a:ln>
          <a:effectLst/>
        </p:spPr>
        <p:txBody>
          <a:bodyPr>
            <a:spAutoFit/>
          </a:bodyPr>
          <a:lstStyle/>
          <a:p>
            <a:pPr algn="l">
              <a:lnSpc>
                <a:spcPct val="125000"/>
              </a:lnSpc>
              <a:spcBef>
                <a:spcPct val="70000"/>
              </a:spcBef>
            </a:pPr>
            <a:r>
              <a:rPr lang="en-US" sz="2400" b="1">
                <a:solidFill>
                  <a:srgbClr val="800000"/>
                </a:solidFill>
                <a:latin typeface="Arial" charset="0"/>
              </a:rPr>
              <a:t>Statement of Financial Position</a:t>
            </a:r>
            <a:r>
              <a:rPr lang="en-US" sz="2200">
                <a:latin typeface="Arial" charset="0"/>
              </a:rPr>
              <a:t>, also referred to as the </a:t>
            </a:r>
            <a:r>
              <a:rPr lang="en-US" sz="2200" b="1">
                <a:latin typeface="Arial" charset="0"/>
              </a:rPr>
              <a:t>balance sheet</a:t>
            </a:r>
            <a:r>
              <a:rPr lang="en-US" sz="2200">
                <a:latin typeface="Arial" charset="0"/>
              </a:rPr>
              <a:t>:</a:t>
            </a:r>
          </a:p>
          <a:p>
            <a:pPr marL="685800" lvl="1" indent="-457200" algn="l">
              <a:lnSpc>
                <a:spcPct val="130000"/>
              </a:lnSpc>
              <a:spcBef>
                <a:spcPct val="70000"/>
              </a:spcBef>
              <a:buFontTx/>
              <a:buAutoNum type="arabicPeriod"/>
            </a:pPr>
            <a:r>
              <a:rPr lang="en-US" sz="2200">
                <a:latin typeface="Arial" charset="0"/>
              </a:rPr>
              <a:t>Reports assets, liabilities, and equity at a specific date.</a:t>
            </a:r>
          </a:p>
          <a:p>
            <a:pPr marL="685800" lvl="1" indent="-457200" algn="l">
              <a:lnSpc>
                <a:spcPct val="130000"/>
              </a:lnSpc>
              <a:spcBef>
                <a:spcPct val="70000"/>
              </a:spcBef>
              <a:buFontTx/>
              <a:buAutoNum type="arabicPeriod"/>
            </a:pPr>
            <a:r>
              <a:rPr lang="en-US" sz="2200">
                <a:latin typeface="Arial" charset="0"/>
              </a:rPr>
              <a:t>Provides information about resources, obligations to creditors, and equity in net resources.</a:t>
            </a:r>
          </a:p>
          <a:p>
            <a:pPr marL="685800" lvl="1" indent="-457200" algn="l">
              <a:lnSpc>
                <a:spcPct val="130000"/>
              </a:lnSpc>
              <a:spcBef>
                <a:spcPct val="70000"/>
              </a:spcBef>
              <a:buFontTx/>
              <a:buAutoNum type="arabicPeriod"/>
            </a:pPr>
            <a:r>
              <a:rPr lang="en-US" sz="2200">
                <a:latin typeface="Arial" charset="0"/>
              </a:rPr>
              <a:t>Helps in predicting amounts, timing, and uncertainty of future cash flows.</a:t>
            </a:r>
          </a:p>
        </p:txBody>
      </p:sp>
    </p:spTree>
    <p:extLst>
      <p:ext uri="{BB962C8B-B14F-4D97-AF65-F5344CB8AC3E}">
        <p14:creationId xmlns:p14="http://schemas.microsoft.com/office/powerpoint/2010/main" val="21922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Identify the major types of financial ratios and what they measure.</a:t>
            </a:r>
          </a:p>
        </p:txBody>
      </p:sp>
      <p:sp>
        <p:nvSpPr>
          <p:cNvPr id="612355" name="Rectangle 3"/>
          <p:cNvSpPr>
            <a:spLocks noChangeArrowheads="1"/>
          </p:cNvSpPr>
          <p:nvPr/>
        </p:nvSpPr>
        <p:spPr bwMode="auto">
          <a:xfrm>
            <a:off x="609600" y="1374775"/>
            <a:ext cx="8077200" cy="53022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pPr>
            <a:r>
              <a:rPr lang="en-US" sz="2500" b="1">
                <a:solidFill>
                  <a:srgbClr val="660066"/>
                </a:solidFill>
                <a:latin typeface="Arial" charset="0"/>
              </a:rPr>
              <a:t>Using Ratios to Analyze Performance</a:t>
            </a:r>
          </a:p>
        </p:txBody>
      </p:sp>
      <p:sp>
        <p:nvSpPr>
          <p:cNvPr id="612357" name="Rectangle 5"/>
          <p:cNvSpPr>
            <a:spLocks noChangeArrowheads="1"/>
          </p:cNvSpPr>
          <p:nvPr/>
        </p:nvSpPr>
        <p:spPr bwMode="auto">
          <a:xfrm>
            <a:off x="762000" y="2044700"/>
            <a:ext cx="8001000" cy="1635125"/>
          </a:xfrm>
          <a:prstGeom prst="rect">
            <a:avLst/>
          </a:prstGeom>
          <a:noFill/>
          <a:ln w="12700" cap="sq">
            <a:noFill/>
            <a:miter lim="800000"/>
            <a:headEnd type="none" w="sm" len="sm"/>
            <a:tailEnd type="none" w="sm" len="sm"/>
          </a:ln>
          <a:effectLst/>
        </p:spPr>
        <p:txBody>
          <a:bodyPr>
            <a:spAutoFit/>
          </a:bodyPr>
          <a:lstStyle/>
          <a:p>
            <a:pPr marL="114300" lvl="1" algn="l">
              <a:lnSpc>
                <a:spcPct val="115000"/>
              </a:lnSpc>
              <a:spcBef>
                <a:spcPct val="50000"/>
              </a:spcBef>
            </a:pPr>
            <a:r>
              <a:rPr lang="en-US" sz="2200">
                <a:latin typeface="Arial" charset="0"/>
              </a:rPr>
              <a:t>Analysts and other interested parties can gather qualitative information from financial statements by examining relationships between items on the statements and identifying trends in these relationships.</a:t>
            </a:r>
          </a:p>
        </p:txBody>
      </p:sp>
      <p:pic>
        <p:nvPicPr>
          <p:cNvPr id="612359" name="Picture 7"/>
          <p:cNvPicPr>
            <a:picLocks noChangeAspect="1" noChangeArrowheads="1"/>
          </p:cNvPicPr>
          <p:nvPr/>
        </p:nvPicPr>
        <p:blipFill>
          <a:blip r:embed="rId3"/>
          <a:srcRect/>
          <a:stretch>
            <a:fillRect/>
          </a:stretch>
        </p:blipFill>
        <p:spPr bwMode="auto">
          <a:xfrm>
            <a:off x="1524000" y="3956050"/>
            <a:ext cx="6153150" cy="2139950"/>
          </a:xfrm>
          <a:prstGeom prst="rect">
            <a:avLst/>
          </a:prstGeom>
          <a:noFill/>
          <a:ln w="12700" cap="sq">
            <a:noFill/>
            <a:miter lim="800000"/>
            <a:headEnd type="none" w="sm" len="sm"/>
            <a:tailEnd type="none" w="sm" len="sm"/>
          </a:ln>
          <a:effectLst/>
        </p:spPr>
      </p:pic>
      <p:pic>
        <p:nvPicPr>
          <p:cNvPr id="612360" name="Picture 8"/>
          <p:cNvPicPr>
            <a:picLocks noChangeAspect="1" noChangeArrowheads="1"/>
          </p:cNvPicPr>
          <p:nvPr/>
        </p:nvPicPr>
        <p:blipFill>
          <a:blip r:embed="rId4"/>
          <a:srcRect/>
          <a:stretch>
            <a:fillRect/>
          </a:stretch>
        </p:blipFill>
        <p:spPr bwMode="auto">
          <a:xfrm>
            <a:off x="457200" y="457200"/>
            <a:ext cx="8382000" cy="67945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7312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Identify the major types of financial ratios and what they measure.</a:t>
            </a:r>
          </a:p>
        </p:txBody>
      </p:sp>
      <p:sp>
        <p:nvSpPr>
          <p:cNvPr id="614403" name="Rectangle 3"/>
          <p:cNvSpPr>
            <a:spLocks noChangeArrowheads="1"/>
          </p:cNvSpPr>
          <p:nvPr/>
        </p:nvSpPr>
        <p:spPr bwMode="auto">
          <a:xfrm>
            <a:off x="609600" y="1374775"/>
            <a:ext cx="6324600" cy="53022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pPr>
            <a:r>
              <a:rPr lang="en-US" sz="2500" b="1">
                <a:solidFill>
                  <a:srgbClr val="660066"/>
                </a:solidFill>
                <a:latin typeface="Arial" charset="0"/>
              </a:rPr>
              <a:t>Using Ratios to Analyze Performance</a:t>
            </a:r>
          </a:p>
        </p:txBody>
      </p:sp>
      <p:sp>
        <p:nvSpPr>
          <p:cNvPr id="614410" name="Rectangle 10"/>
          <p:cNvSpPr>
            <a:spLocks noChangeArrowheads="1"/>
          </p:cNvSpPr>
          <p:nvPr/>
        </p:nvSpPr>
        <p:spPr bwMode="auto">
          <a:xfrm>
            <a:off x="6496050" y="1828800"/>
            <a:ext cx="2495550" cy="457200"/>
          </a:xfrm>
          <a:prstGeom prst="rect">
            <a:avLst/>
          </a:prstGeom>
          <a:noFill/>
          <a:ln w="12700" cap="sq" algn="ctr">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5A-1 </a:t>
            </a:r>
          </a:p>
          <a:p>
            <a:pPr algn="l"/>
            <a:r>
              <a:rPr lang="en-US" sz="1200" b="1">
                <a:latin typeface="Arial" charset="0"/>
              </a:rPr>
              <a:t>A Summary of Financial Ratios</a:t>
            </a:r>
          </a:p>
        </p:txBody>
      </p:sp>
      <p:pic>
        <p:nvPicPr>
          <p:cNvPr id="614411" name="Picture 11"/>
          <p:cNvPicPr>
            <a:picLocks noChangeAspect="1" noChangeArrowheads="1"/>
          </p:cNvPicPr>
          <p:nvPr/>
        </p:nvPicPr>
        <p:blipFill>
          <a:blip r:embed="rId3"/>
          <a:srcRect/>
          <a:stretch>
            <a:fillRect/>
          </a:stretch>
        </p:blipFill>
        <p:spPr bwMode="auto">
          <a:xfrm>
            <a:off x="457200" y="457200"/>
            <a:ext cx="8382000" cy="679450"/>
          </a:xfrm>
          <a:prstGeom prst="rect">
            <a:avLst/>
          </a:prstGeom>
          <a:noFill/>
          <a:ln w="12700" cap="sq">
            <a:noFill/>
            <a:miter lim="800000"/>
            <a:headEnd type="none" w="sm" len="sm"/>
            <a:tailEnd type="none" w="sm" len="sm"/>
          </a:ln>
          <a:effectLst/>
        </p:spPr>
      </p:pic>
      <p:pic>
        <p:nvPicPr>
          <p:cNvPr id="614412" name="Picture 12"/>
          <p:cNvPicPr>
            <a:picLocks noChangeAspect="1" noChangeArrowheads="1"/>
          </p:cNvPicPr>
          <p:nvPr/>
        </p:nvPicPr>
        <p:blipFill>
          <a:blip r:embed="rId4"/>
          <a:srcRect/>
          <a:stretch>
            <a:fillRect/>
          </a:stretch>
        </p:blipFill>
        <p:spPr bwMode="auto">
          <a:xfrm>
            <a:off x="457200" y="2328863"/>
            <a:ext cx="8382000" cy="3538537"/>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344816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0841" name="Picture 9"/>
          <p:cNvPicPr>
            <a:picLocks noChangeAspect="1" noChangeArrowheads="1"/>
          </p:cNvPicPr>
          <p:nvPr/>
        </p:nvPicPr>
        <p:blipFill>
          <a:blip r:embed="rId3"/>
          <a:srcRect/>
          <a:stretch>
            <a:fillRect/>
          </a:stretch>
        </p:blipFill>
        <p:spPr bwMode="auto">
          <a:xfrm>
            <a:off x="457200" y="2328863"/>
            <a:ext cx="8382000" cy="3538537"/>
          </a:xfrm>
          <a:prstGeom prst="rect">
            <a:avLst/>
          </a:prstGeom>
          <a:noFill/>
          <a:ln w="12700" cap="sq">
            <a:noFill/>
            <a:miter lim="800000"/>
            <a:headEnd type="none" w="sm" len="sm"/>
            <a:tailEnd type="none" w="sm" len="sm"/>
          </a:ln>
          <a:effectLst/>
        </p:spPr>
      </p:pic>
      <p:sp>
        <p:nvSpPr>
          <p:cNvPr id="760834"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Identify the major types of financial ratios and what they measure.</a:t>
            </a:r>
          </a:p>
        </p:txBody>
      </p:sp>
      <p:sp>
        <p:nvSpPr>
          <p:cNvPr id="760835" name="Rectangle 3"/>
          <p:cNvSpPr>
            <a:spLocks noChangeArrowheads="1"/>
          </p:cNvSpPr>
          <p:nvPr/>
        </p:nvSpPr>
        <p:spPr bwMode="auto">
          <a:xfrm>
            <a:off x="609600" y="1374775"/>
            <a:ext cx="6324600" cy="53022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pPr>
            <a:r>
              <a:rPr lang="en-US" sz="2500" b="1">
                <a:solidFill>
                  <a:srgbClr val="660066"/>
                </a:solidFill>
                <a:latin typeface="Arial" charset="0"/>
              </a:rPr>
              <a:t>Using Ratios to Analyze Performance</a:t>
            </a:r>
          </a:p>
        </p:txBody>
      </p:sp>
      <p:sp>
        <p:nvSpPr>
          <p:cNvPr id="760836" name="Rectangle 4"/>
          <p:cNvSpPr>
            <a:spLocks noChangeArrowheads="1"/>
          </p:cNvSpPr>
          <p:nvPr/>
        </p:nvSpPr>
        <p:spPr bwMode="auto">
          <a:xfrm>
            <a:off x="6496050" y="1828800"/>
            <a:ext cx="2495550" cy="457200"/>
          </a:xfrm>
          <a:prstGeom prst="rect">
            <a:avLst/>
          </a:prstGeom>
          <a:noFill/>
          <a:ln w="12700" cap="sq" algn="ctr">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5A-1 </a:t>
            </a:r>
          </a:p>
          <a:p>
            <a:pPr algn="l"/>
            <a:r>
              <a:rPr lang="en-US" sz="1200" b="1">
                <a:latin typeface="Arial" charset="0"/>
              </a:rPr>
              <a:t>A Summary of Financial Ratios</a:t>
            </a:r>
          </a:p>
        </p:txBody>
      </p:sp>
      <p:pic>
        <p:nvPicPr>
          <p:cNvPr id="760837" name="Picture 5"/>
          <p:cNvPicPr>
            <a:picLocks noChangeAspect="1" noChangeArrowheads="1"/>
          </p:cNvPicPr>
          <p:nvPr/>
        </p:nvPicPr>
        <p:blipFill>
          <a:blip r:embed="rId4"/>
          <a:srcRect/>
          <a:stretch>
            <a:fillRect/>
          </a:stretch>
        </p:blipFill>
        <p:spPr bwMode="auto">
          <a:xfrm>
            <a:off x="457200" y="457200"/>
            <a:ext cx="8382000" cy="679450"/>
          </a:xfrm>
          <a:prstGeom prst="rect">
            <a:avLst/>
          </a:prstGeom>
          <a:noFill/>
          <a:ln w="12700" cap="sq">
            <a:noFill/>
            <a:miter lim="800000"/>
            <a:headEnd type="none" w="sm" len="sm"/>
            <a:tailEnd type="none" w="sm" len="sm"/>
          </a:ln>
          <a:effectLst/>
        </p:spPr>
      </p:pic>
      <p:sp>
        <p:nvSpPr>
          <p:cNvPr id="760840" name="Rectangle 8"/>
          <p:cNvSpPr>
            <a:spLocks noChangeArrowheads="1"/>
          </p:cNvSpPr>
          <p:nvPr/>
        </p:nvSpPr>
        <p:spPr bwMode="auto">
          <a:xfrm>
            <a:off x="228600" y="4724400"/>
            <a:ext cx="8763000" cy="1524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pic>
        <p:nvPicPr>
          <p:cNvPr id="760839" name="Picture 7"/>
          <p:cNvPicPr>
            <a:picLocks noChangeAspect="1" noChangeArrowheads="1"/>
          </p:cNvPicPr>
          <p:nvPr/>
        </p:nvPicPr>
        <p:blipFill>
          <a:blip r:embed="rId5"/>
          <a:srcRect/>
          <a:stretch>
            <a:fillRect/>
          </a:stretch>
        </p:blipFill>
        <p:spPr bwMode="auto">
          <a:xfrm>
            <a:off x="457200" y="2652713"/>
            <a:ext cx="8382000" cy="2833687"/>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98771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1143000" y="6400800"/>
            <a:ext cx="7924800" cy="304800"/>
          </a:xfrm>
          <a:prstGeom prst="rect">
            <a:avLst/>
          </a:prstGeom>
          <a:solidFill>
            <a:schemeClr val="bg1"/>
          </a:solidFill>
          <a:ln w="19050">
            <a:noFill/>
            <a:miter lim="800000"/>
            <a:headEnd/>
            <a:tailEnd/>
          </a:ln>
          <a:effectLst/>
        </p:spPr>
        <p:txBody>
          <a:bodyPr>
            <a:spAutoFit/>
          </a:bodyPr>
          <a:lstStyle/>
          <a:p>
            <a:pPr marL="457200" indent="-457200" algn="r">
              <a:tabLst>
                <a:tab pos="800100" algn="l"/>
              </a:tabLst>
            </a:pPr>
            <a:r>
              <a:rPr lang="en-US" sz="1400" b="1" i="1">
                <a:solidFill>
                  <a:schemeClr val="bg2"/>
                </a:solidFill>
                <a:effectLst>
                  <a:outerShdw blurRad="38100" dist="38100" dir="2700000" algn="tl">
                    <a:srgbClr val="C0C0C0"/>
                  </a:outerShdw>
                </a:effectLst>
                <a:latin typeface="Arial" charset="0"/>
              </a:rPr>
              <a:t>LO 10  </a:t>
            </a:r>
            <a:r>
              <a:rPr lang="en-US" altLang="en-US" sz="1400" b="1" i="1">
                <a:solidFill>
                  <a:schemeClr val="bg2"/>
                </a:solidFill>
                <a:effectLst>
                  <a:outerShdw blurRad="38100" dist="38100" dir="2700000" algn="tl">
                    <a:srgbClr val="C0C0C0"/>
                  </a:outerShdw>
                </a:effectLst>
                <a:latin typeface="Arial" charset="0"/>
              </a:rPr>
              <a:t>Identify the major types of financial ratios and what they measure.</a:t>
            </a:r>
          </a:p>
        </p:txBody>
      </p:sp>
      <p:sp>
        <p:nvSpPr>
          <p:cNvPr id="762883" name="Rectangle 3"/>
          <p:cNvSpPr>
            <a:spLocks noChangeArrowheads="1"/>
          </p:cNvSpPr>
          <p:nvPr/>
        </p:nvSpPr>
        <p:spPr bwMode="auto">
          <a:xfrm>
            <a:off x="609600" y="1374775"/>
            <a:ext cx="6324600" cy="53022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25000"/>
              </a:spcBef>
            </a:pPr>
            <a:r>
              <a:rPr lang="en-US" sz="2500" b="1">
                <a:solidFill>
                  <a:srgbClr val="660066"/>
                </a:solidFill>
                <a:latin typeface="Arial" charset="0"/>
              </a:rPr>
              <a:t>Using Ratios to Analyze Performance</a:t>
            </a:r>
          </a:p>
        </p:txBody>
      </p:sp>
      <p:pic>
        <p:nvPicPr>
          <p:cNvPr id="762885" name="Picture 5"/>
          <p:cNvPicPr>
            <a:picLocks noChangeAspect="1" noChangeArrowheads="1"/>
          </p:cNvPicPr>
          <p:nvPr/>
        </p:nvPicPr>
        <p:blipFill>
          <a:blip r:embed="rId3"/>
          <a:srcRect/>
          <a:stretch>
            <a:fillRect/>
          </a:stretch>
        </p:blipFill>
        <p:spPr bwMode="auto">
          <a:xfrm>
            <a:off x="457200" y="457200"/>
            <a:ext cx="8382000" cy="679450"/>
          </a:xfrm>
          <a:prstGeom prst="rect">
            <a:avLst/>
          </a:prstGeom>
          <a:noFill/>
          <a:ln w="12700" cap="sq">
            <a:noFill/>
            <a:miter lim="800000"/>
            <a:headEnd type="none" w="sm" len="sm"/>
            <a:tailEnd type="none" w="sm" len="sm"/>
          </a:ln>
          <a:effectLst/>
        </p:spPr>
      </p:pic>
      <p:pic>
        <p:nvPicPr>
          <p:cNvPr id="762886" name="Picture 6"/>
          <p:cNvPicPr>
            <a:picLocks noChangeAspect="1" noChangeArrowheads="1"/>
          </p:cNvPicPr>
          <p:nvPr/>
        </p:nvPicPr>
        <p:blipFill>
          <a:blip r:embed="rId4"/>
          <a:srcRect/>
          <a:stretch>
            <a:fillRect/>
          </a:stretch>
        </p:blipFill>
        <p:spPr bwMode="auto">
          <a:xfrm>
            <a:off x="457200" y="2328863"/>
            <a:ext cx="8382000" cy="3538537"/>
          </a:xfrm>
          <a:prstGeom prst="rect">
            <a:avLst/>
          </a:prstGeom>
          <a:noFill/>
          <a:ln w="12700" cap="sq">
            <a:noFill/>
            <a:miter lim="800000"/>
            <a:headEnd type="none" w="sm" len="sm"/>
            <a:tailEnd type="none" w="sm" len="sm"/>
          </a:ln>
          <a:effectLst/>
        </p:spPr>
      </p:pic>
      <p:sp>
        <p:nvSpPr>
          <p:cNvPr id="762887" name="Rectangle 7"/>
          <p:cNvSpPr>
            <a:spLocks noChangeArrowheads="1"/>
          </p:cNvSpPr>
          <p:nvPr/>
        </p:nvSpPr>
        <p:spPr bwMode="auto">
          <a:xfrm>
            <a:off x="228600" y="4572000"/>
            <a:ext cx="8763000" cy="1524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pic>
        <p:nvPicPr>
          <p:cNvPr id="762889" name="Picture 9"/>
          <p:cNvPicPr>
            <a:picLocks noChangeAspect="1" noChangeArrowheads="1"/>
          </p:cNvPicPr>
          <p:nvPr/>
        </p:nvPicPr>
        <p:blipFill>
          <a:blip r:embed="rId5"/>
          <a:srcRect/>
          <a:stretch>
            <a:fillRect/>
          </a:stretch>
        </p:blipFill>
        <p:spPr bwMode="auto">
          <a:xfrm>
            <a:off x="457200" y="2633663"/>
            <a:ext cx="8382000" cy="2549525"/>
          </a:xfrm>
          <a:prstGeom prst="rect">
            <a:avLst/>
          </a:prstGeom>
          <a:noFill/>
          <a:ln w="12700" cap="sq">
            <a:noFill/>
            <a:miter lim="800000"/>
            <a:headEnd type="none" w="sm" len="sm"/>
            <a:tailEnd type="none" w="sm" len="sm"/>
          </a:ln>
          <a:effectLst/>
        </p:spPr>
      </p:pic>
      <p:sp>
        <p:nvSpPr>
          <p:cNvPr id="762890" name="Rectangle 10"/>
          <p:cNvSpPr>
            <a:spLocks noChangeArrowheads="1"/>
          </p:cNvSpPr>
          <p:nvPr/>
        </p:nvSpPr>
        <p:spPr bwMode="auto">
          <a:xfrm>
            <a:off x="6496050" y="1828800"/>
            <a:ext cx="2495550" cy="457200"/>
          </a:xfrm>
          <a:prstGeom prst="rect">
            <a:avLst/>
          </a:prstGeom>
          <a:noFill/>
          <a:ln w="12700" cap="sq" algn="ctr">
            <a:noFill/>
            <a:miter lim="800000"/>
            <a:headEnd type="none" w="sm" len="sm"/>
            <a:tailEnd type="none" w="sm" len="sm"/>
          </a:ln>
          <a:effectLst/>
        </p:spPr>
        <p:txBody>
          <a:bodyPr>
            <a:spAutoFit/>
          </a:bodyPr>
          <a:lstStyle/>
          <a:p>
            <a:pPr algn="l"/>
            <a:r>
              <a:rPr lang="en-US" sz="1200" b="1">
                <a:solidFill>
                  <a:srgbClr val="CC0000"/>
                </a:solidFill>
                <a:latin typeface="Arial" charset="0"/>
              </a:rPr>
              <a:t>Illustration 5A-1 </a:t>
            </a:r>
          </a:p>
          <a:p>
            <a:pPr algn="l"/>
            <a:r>
              <a:rPr lang="en-US" sz="1200" b="1">
                <a:latin typeface="Arial" charset="0"/>
              </a:rPr>
              <a:t>A Summary of Financial Ratios</a:t>
            </a:r>
          </a:p>
        </p:txBody>
      </p:sp>
    </p:spTree>
    <p:extLst>
      <p:ext uri="{BB962C8B-B14F-4D97-AF65-F5344CB8AC3E}">
        <p14:creationId xmlns:p14="http://schemas.microsoft.com/office/powerpoint/2010/main" val="327259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6" name="Picture 6"/>
          <p:cNvPicPr>
            <a:picLocks noChangeAspect="1" noChangeArrowheads="1"/>
          </p:cNvPicPr>
          <p:nvPr/>
        </p:nvPicPr>
        <p:blipFill>
          <a:blip r:embed="rId3"/>
          <a:srcRect/>
          <a:stretch>
            <a:fillRect/>
          </a:stretch>
        </p:blipFill>
        <p:spPr bwMode="auto">
          <a:xfrm>
            <a:off x="4300538" y="304800"/>
            <a:ext cx="4614862" cy="6324600"/>
          </a:xfrm>
          <a:prstGeom prst="rect">
            <a:avLst/>
          </a:prstGeom>
          <a:noFill/>
          <a:ln w="12700" cap="sq">
            <a:noFill/>
            <a:miter lim="800000"/>
            <a:headEnd type="none" w="sm" len="sm"/>
            <a:tailEnd type="none" w="sm" len="sm"/>
          </a:ln>
          <a:effectLst/>
        </p:spPr>
      </p:pic>
      <p:pic>
        <p:nvPicPr>
          <p:cNvPr id="624650" name="Picture 10"/>
          <p:cNvPicPr>
            <a:picLocks noChangeAspect="1" noChangeArrowheads="1"/>
          </p:cNvPicPr>
          <p:nvPr/>
        </p:nvPicPr>
        <p:blipFill>
          <a:blip r:embed="rId4"/>
          <a:srcRect/>
          <a:stretch>
            <a:fillRect/>
          </a:stretch>
        </p:blipFill>
        <p:spPr bwMode="auto">
          <a:xfrm>
            <a:off x="381000" y="1066800"/>
            <a:ext cx="3733800" cy="509588"/>
          </a:xfrm>
          <a:prstGeom prst="rect">
            <a:avLst/>
          </a:prstGeom>
          <a:noFill/>
          <a:ln w="12700" cap="sq">
            <a:noFill/>
            <a:miter lim="800000"/>
            <a:headEnd type="none" w="sm" len="sm"/>
            <a:tailEnd type="none" w="sm" len="sm"/>
          </a:ln>
          <a:effectLst/>
        </p:spPr>
      </p:pic>
      <p:pic>
        <p:nvPicPr>
          <p:cNvPr id="624651" name="Picture 11"/>
          <p:cNvPicPr>
            <a:picLocks noChangeAspect="1" noChangeArrowheads="1"/>
          </p:cNvPicPr>
          <p:nvPr/>
        </p:nvPicPr>
        <p:blipFill>
          <a:blip r:embed="rId5"/>
          <a:srcRect/>
          <a:stretch>
            <a:fillRect/>
          </a:stretch>
        </p:blipFill>
        <p:spPr bwMode="auto">
          <a:xfrm>
            <a:off x="381000" y="533400"/>
            <a:ext cx="1930400" cy="50323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51439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94" name="Picture 6"/>
          <p:cNvPicPr>
            <a:picLocks noChangeAspect="1" noChangeArrowheads="1"/>
          </p:cNvPicPr>
          <p:nvPr/>
        </p:nvPicPr>
        <p:blipFill>
          <a:blip r:embed="rId3"/>
          <a:srcRect/>
          <a:stretch>
            <a:fillRect/>
          </a:stretch>
        </p:blipFill>
        <p:spPr bwMode="auto">
          <a:xfrm>
            <a:off x="1905000" y="304800"/>
            <a:ext cx="6934200" cy="6335713"/>
          </a:xfrm>
          <a:prstGeom prst="rect">
            <a:avLst/>
          </a:prstGeom>
          <a:noFill/>
          <a:ln w="12700" cap="sq">
            <a:noFill/>
            <a:miter lim="800000"/>
            <a:headEnd type="none" w="sm" len="sm"/>
            <a:tailEnd type="none" w="sm" len="sm"/>
          </a:ln>
          <a:effectLst/>
        </p:spPr>
      </p:pic>
      <p:pic>
        <p:nvPicPr>
          <p:cNvPr id="626695" name="Picture 7"/>
          <p:cNvPicPr>
            <a:picLocks noChangeAspect="1" noChangeArrowheads="1"/>
          </p:cNvPicPr>
          <p:nvPr/>
        </p:nvPicPr>
        <p:blipFill>
          <a:blip r:embed="rId4"/>
          <a:srcRect/>
          <a:stretch>
            <a:fillRect/>
          </a:stretch>
        </p:blipFill>
        <p:spPr bwMode="auto">
          <a:xfrm>
            <a:off x="228600" y="914400"/>
            <a:ext cx="5562600" cy="417513"/>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84643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930" name="Picture 2"/>
          <p:cNvPicPr>
            <a:picLocks noChangeAspect="1" noChangeArrowheads="1"/>
          </p:cNvPicPr>
          <p:nvPr/>
        </p:nvPicPr>
        <p:blipFill>
          <a:blip r:embed="rId3"/>
          <a:srcRect/>
          <a:stretch>
            <a:fillRect/>
          </a:stretch>
        </p:blipFill>
        <p:spPr bwMode="auto">
          <a:xfrm>
            <a:off x="2209800" y="228600"/>
            <a:ext cx="4933950" cy="6477000"/>
          </a:xfrm>
          <a:prstGeom prst="rect">
            <a:avLst/>
          </a:prstGeom>
          <a:noFill/>
          <a:ln w="12700" cap="sq">
            <a:noFill/>
            <a:miter lim="800000"/>
            <a:headEnd type="none" w="sm" len="sm"/>
            <a:tailEnd type="none" w="sm" len="sm"/>
          </a:ln>
          <a:effectLst/>
        </p:spPr>
      </p:pic>
      <p:pic>
        <p:nvPicPr>
          <p:cNvPr id="764932" name="Picture 4"/>
          <p:cNvPicPr>
            <a:picLocks noChangeAspect="1" noChangeArrowheads="1"/>
          </p:cNvPicPr>
          <p:nvPr/>
        </p:nvPicPr>
        <p:blipFill>
          <a:blip r:embed="rId4"/>
          <a:srcRect/>
          <a:stretch>
            <a:fillRect/>
          </a:stretch>
        </p:blipFill>
        <p:spPr bwMode="auto">
          <a:xfrm>
            <a:off x="657225" y="601663"/>
            <a:ext cx="5172075" cy="388937"/>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2017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90" name="Picture 6"/>
          <p:cNvPicPr>
            <a:picLocks noChangeAspect="1" noChangeArrowheads="1"/>
          </p:cNvPicPr>
          <p:nvPr/>
        </p:nvPicPr>
        <p:blipFill>
          <a:blip r:embed="rId3"/>
          <a:srcRect/>
          <a:stretch>
            <a:fillRect/>
          </a:stretch>
        </p:blipFill>
        <p:spPr bwMode="auto">
          <a:xfrm>
            <a:off x="2309813" y="228600"/>
            <a:ext cx="5697537" cy="6477000"/>
          </a:xfrm>
          <a:prstGeom prst="rect">
            <a:avLst/>
          </a:prstGeom>
          <a:noFill/>
          <a:ln w="12700" cap="sq">
            <a:noFill/>
            <a:miter lim="800000"/>
            <a:headEnd type="none" w="sm" len="sm"/>
            <a:tailEnd type="none" w="sm" len="sm"/>
          </a:ln>
          <a:effectLst/>
        </p:spPr>
      </p:pic>
      <p:pic>
        <p:nvPicPr>
          <p:cNvPr id="630791" name="Picture 7"/>
          <p:cNvPicPr>
            <a:picLocks noChangeAspect="1" noChangeArrowheads="1"/>
          </p:cNvPicPr>
          <p:nvPr/>
        </p:nvPicPr>
        <p:blipFill>
          <a:blip r:embed="rId4"/>
          <a:srcRect/>
          <a:stretch>
            <a:fillRect/>
          </a:stretch>
        </p:blipFill>
        <p:spPr bwMode="auto">
          <a:xfrm>
            <a:off x="762000" y="754063"/>
            <a:ext cx="5172075" cy="388937"/>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01162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838200" y="1447800"/>
            <a:ext cx="7772400" cy="4060825"/>
          </a:xfrm>
          <a:prstGeom prst="rect">
            <a:avLst/>
          </a:prstGeom>
          <a:noFill/>
          <a:ln w="9525">
            <a:noFill/>
            <a:miter lim="800000"/>
            <a:headEnd/>
            <a:tailEnd/>
          </a:ln>
          <a:effectLst/>
        </p:spPr>
        <p:txBody>
          <a:bodyPr lIns="92075" tIns="46038" rIns="92075" bIns="46038">
            <a:spAutoFit/>
          </a:bodyPr>
          <a:lstStyle/>
          <a:p>
            <a:pPr algn="l">
              <a:lnSpc>
                <a:spcPct val="130000"/>
              </a:lnSpc>
            </a:pPr>
            <a:r>
              <a:rPr lang="en-US" altLang="en-US" sz="2000">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Copyright</a:t>
            </a:r>
          </a:p>
        </p:txBody>
      </p:sp>
    </p:spTree>
    <p:extLst>
      <p:ext uri="{BB962C8B-B14F-4D97-AF65-F5344CB8AC3E}">
        <p14:creationId xmlns:p14="http://schemas.microsoft.com/office/powerpoint/2010/main" val="14256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79</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Text Box 2"/>
          <p:cNvSpPr txBox="1">
            <a:spLocks noChangeArrowheads="1"/>
          </p:cNvSpPr>
          <p:nvPr/>
        </p:nvSpPr>
        <p:spPr bwMode="auto">
          <a:xfrm>
            <a:off x="990600" y="2074863"/>
            <a:ext cx="7696200" cy="3678237"/>
          </a:xfrm>
          <a:prstGeom prst="rect">
            <a:avLst/>
          </a:prstGeom>
          <a:noFill/>
          <a:ln w="28575" cap="sq">
            <a:noFill/>
            <a:miter lim="800000"/>
            <a:headEnd type="none" w="sm" len="sm"/>
            <a:tailEnd type="none" w="sm" len="sm"/>
          </a:ln>
          <a:effectLst/>
        </p:spPr>
        <p:txBody>
          <a:bodyPr>
            <a:spAutoFit/>
          </a:bodyPr>
          <a:lstStyle/>
          <a:p>
            <a:pPr marL="457200" indent="-457200" algn="l">
              <a:lnSpc>
                <a:spcPct val="120000"/>
              </a:lnSpc>
              <a:spcBef>
                <a:spcPct val="30000"/>
              </a:spcBef>
              <a:buSzPct val="80000"/>
              <a:buFontTx/>
              <a:buBlip>
                <a:blip r:embed="rId3"/>
              </a:buBlip>
            </a:pPr>
            <a:r>
              <a:rPr lang="en-US" sz="2400">
                <a:latin typeface="Arial" charset="0"/>
              </a:rPr>
              <a:t>Computing rates of return.</a:t>
            </a:r>
          </a:p>
          <a:p>
            <a:pPr marL="457200" indent="-457200" algn="l">
              <a:lnSpc>
                <a:spcPct val="120000"/>
              </a:lnSpc>
              <a:spcBef>
                <a:spcPct val="30000"/>
              </a:spcBef>
              <a:buSzPct val="80000"/>
              <a:buFontTx/>
              <a:buBlip>
                <a:blip r:embed="rId3"/>
              </a:buBlip>
            </a:pPr>
            <a:r>
              <a:rPr lang="en-US" sz="2400">
                <a:latin typeface="Arial" charset="0"/>
              </a:rPr>
              <a:t>Evaluating capital structure.</a:t>
            </a:r>
          </a:p>
          <a:p>
            <a:pPr marL="457200" indent="-457200" algn="l">
              <a:lnSpc>
                <a:spcPct val="120000"/>
              </a:lnSpc>
              <a:spcBef>
                <a:spcPct val="30000"/>
              </a:spcBef>
              <a:buSzPct val="80000"/>
              <a:buFontTx/>
              <a:buBlip>
                <a:blip r:embed="rId3"/>
              </a:buBlip>
            </a:pPr>
            <a:r>
              <a:rPr lang="en-US" sz="2400">
                <a:latin typeface="Arial" charset="0"/>
              </a:rPr>
              <a:t>Assess risk and future cash flows.</a:t>
            </a:r>
          </a:p>
          <a:p>
            <a:pPr marL="457200" indent="-457200" algn="l">
              <a:lnSpc>
                <a:spcPct val="120000"/>
              </a:lnSpc>
              <a:spcBef>
                <a:spcPct val="30000"/>
              </a:spcBef>
              <a:buSzPct val="80000"/>
              <a:buFontTx/>
              <a:buBlip>
                <a:blip r:embed="rId3"/>
              </a:buBlip>
            </a:pPr>
            <a:r>
              <a:rPr lang="en-US" sz="2400">
                <a:latin typeface="Arial" charset="0"/>
              </a:rPr>
              <a:t>Analyze company’s: </a:t>
            </a:r>
          </a:p>
          <a:p>
            <a:pPr marL="1025525" lvl="1" indent="-454025" algn="l">
              <a:lnSpc>
                <a:spcPct val="120000"/>
              </a:lnSpc>
              <a:spcBef>
                <a:spcPct val="30000"/>
              </a:spcBef>
              <a:buClr>
                <a:srgbClr val="800000"/>
              </a:buClr>
              <a:buSzPct val="80000"/>
              <a:buFont typeface="Wingdings" pitchFamily="2" charset="2"/>
              <a:buChar char="Ø"/>
            </a:pPr>
            <a:r>
              <a:rPr lang="en-US" sz="2200">
                <a:latin typeface="Arial" charset="0"/>
              </a:rPr>
              <a:t>Liquidity </a:t>
            </a:r>
          </a:p>
          <a:p>
            <a:pPr marL="1025525" lvl="1" indent="-454025" algn="l">
              <a:lnSpc>
                <a:spcPct val="120000"/>
              </a:lnSpc>
              <a:spcBef>
                <a:spcPct val="30000"/>
              </a:spcBef>
              <a:buClr>
                <a:srgbClr val="800000"/>
              </a:buClr>
              <a:buSzPct val="80000"/>
              <a:buFont typeface="Wingdings" pitchFamily="2" charset="2"/>
              <a:buChar char="Ø"/>
            </a:pPr>
            <a:r>
              <a:rPr lang="en-US" sz="2200">
                <a:latin typeface="Arial" charset="0"/>
              </a:rPr>
              <a:t>Solvency</a:t>
            </a:r>
          </a:p>
          <a:p>
            <a:pPr marL="1025525" lvl="1" indent="-454025" algn="l">
              <a:lnSpc>
                <a:spcPct val="120000"/>
              </a:lnSpc>
              <a:spcBef>
                <a:spcPct val="30000"/>
              </a:spcBef>
              <a:buClr>
                <a:srgbClr val="800000"/>
              </a:buClr>
              <a:buSzPct val="80000"/>
              <a:buFont typeface="Wingdings" pitchFamily="2" charset="2"/>
              <a:buChar char="Ø"/>
            </a:pPr>
            <a:r>
              <a:rPr lang="en-US" sz="2200">
                <a:latin typeface="Arial" charset="0"/>
              </a:rPr>
              <a:t>Financial flexibility</a:t>
            </a:r>
          </a:p>
        </p:txBody>
      </p:sp>
      <p:sp>
        <p:nvSpPr>
          <p:cNvPr id="648196" name="Text Box 4"/>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Usefulness</a:t>
            </a:r>
          </a:p>
        </p:txBody>
      </p:sp>
      <p:sp>
        <p:nvSpPr>
          <p:cNvPr id="648199" name="Rectangle 7"/>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Statement of Financial Position</a:t>
            </a:r>
          </a:p>
        </p:txBody>
      </p:sp>
      <p:sp>
        <p:nvSpPr>
          <p:cNvPr id="648200"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Explain the uses and limitations of a statement of financial position.</a:t>
            </a:r>
          </a:p>
        </p:txBody>
      </p:sp>
    </p:spTree>
    <p:extLst>
      <p:ext uri="{BB962C8B-B14F-4D97-AF65-F5344CB8AC3E}">
        <p14:creationId xmlns:p14="http://schemas.microsoft.com/office/powerpoint/2010/main" val="388376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990600" y="2133600"/>
            <a:ext cx="7620000" cy="220980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0000"/>
              </a:lnSpc>
              <a:spcBef>
                <a:spcPct val="50000"/>
              </a:spcBef>
              <a:buSzPct val="80000"/>
              <a:buFontTx/>
              <a:buBlip>
                <a:blip r:embed="rId3"/>
              </a:buBlip>
            </a:pPr>
            <a:r>
              <a:rPr lang="en-US" sz="2400">
                <a:latin typeface="Arial" charset="0"/>
              </a:rPr>
              <a:t>Most assets and liabilities are reported at historical cost.</a:t>
            </a:r>
          </a:p>
          <a:p>
            <a:pPr marL="457200" indent="-457200" algn="l">
              <a:lnSpc>
                <a:spcPct val="120000"/>
              </a:lnSpc>
              <a:spcBef>
                <a:spcPct val="50000"/>
              </a:spcBef>
              <a:buSzPct val="80000"/>
              <a:buFontTx/>
              <a:buBlip>
                <a:blip r:embed="rId3"/>
              </a:buBlip>
            </a:pPr>
            <a:r>
              <a:rPr lang="en-US" sz="2400">
                <a:latin typeface="Arial" charset="0"/>
              </a:rPr>
              <a:t>Use of judgments and estimates.</a:t>
            </a:r>
          </a:p>
          <a:p>
            <a:pPr marL="457200" indent="-457200" algn="l">
              <a:lnSpc>
                <a:spcPct val="120000"/>
              </a:lnSpc>
              <a:spcBef>
                <a:spcPct val="50000"/>
              </a:spcBef>
              <a:buSzPct val="80000"/>
              <a:buFontTx/>
              <a:buBlip>
                <a:blip r:embed="rId3"/>
              </a:buBlip>
            </a:pPr>
            <a:r>
              <a:rPr lang="en-US" sz="2400">
                <a:latin typeface="Arial" charset="0"/>
              </a:rPr>
              <a:t>Many items of financial value are omitted.</a:t>
            </a:r>
          </a:p>
        </p:txBody>
      </p:sp>
      <p:sp>
        <p:nvSpPr>
          <p:cNvPr id="368644" name="Text Box 4"/>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Limitations</a:t>
            </a:r>
          </a:p>
        </p:txBody>
      </p:sp>
      <p:sp>
        <p:nvSpPr>
          <p:cNvPr id="368649"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Explain the uses and limitations of a statement of financial position.</a:t>
            </a:r>
          </a:p>
        </p:txBody>
      </p:sp>
      <p:sp>
        <p:nvSpPr>
          <p:cNvPr id="368651" name="Rectangle 11"/>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a:t>Statement of Financial Position</a:t>
            </a:r>
          </a:p>
        </p:txBody>
      </p:sp>
    </p:spTree>
    <p:extLst>
      <p:ext uri="{BB962C8B-B14F-4D97-AF65-F5344CB8AC3E}">
        <p14:creationId xmlns:p14="http://schemas.microsoft.com/office/powerpoint/2010/main" val="320756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3430</Words>
  <Application>Microsoft Office PowerPoint</Application>
  <PresentationFormat>On-screen Show (4:3)</PresentationFormat>
  <Paragraphs>501</Paragraphs>
  <Slides>79</Slides>
  <Notes>77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Office Theme</vt:lpstr>
      <vt:lpstr>Worksheet</vt:lpstr>
      <vt:lpstr>STATEMENT OF FINANCIAL POSITION AND STATEMENT OF CASH FLOWS</vt:lpstr>
      <vt:lpstr>KEMAMPUAN AKHIR YANG DIHARAPKAN</vt:lpstr>
      <vt:lpstr>PowerPoint Presentation</vt:lpstr>
      <vt:lpstr>PowerPoint Presentation</vt:lpstr>
      <vt:lpstr>Learning Objectives</vt:lpstr>
      <vt:lpstr>PowerPoint Presentation</vt:lpstr>
      <vt:lpstr>Statement of Financial Position</vt:lpstr>
      <vt:lpstr>Statement of Financial Position</vt:lpstr>
      <vt:lpstr>Statement of Financial Position</vt:lpstr>
      <vt:lpstr>Statement of Financial Position</vt:lpstr>
      <vt:lpstr>Statement of Financial Position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The Statement of Cash Flows</vt:lpstr>
      <vt:lpstr>Purpose of the Statement of Cash Flows</vt:lpstr>
      <vt:lpstr>Content and Format</vt:lpstr>
      <vt:lpstr>Content and Format</vt:lpstr>
      <vt:lpstr>Preparation of the Statement of Cash Flows</vt:lpstr>
      <vt:lpstr>Preparation of the Statement of Cash Flows</vt:lpstr>
      <vt:lpstr>Preparation of the Statement of Cash Flows</vt:lpstr>
      <vt:lpstr>Preparation of the Statement of Cash Flows</vt:lpstr>
      <vt:lpstr>Preparation of the Statement of Cash Flows</vt:lpstr>
      <vt:lpstr>The Statement of Cash Flows</vt:lpstr>
      <vt:lpstr>Preparation of the Statement of Cash Flows</vt:lpstr>
      <vt:lpstr>Preparation of the Statement of Cash Flows</vt:lpstr>
      <vt:lpstr>PowerPoint Presentation</vt:lpstr>
      <vt:lpstr>Preparation of the Statement of Cash Flows</vt:lpstr>
      <vt:lpstr>Preparation of the Statement of Cash Flows</vt:lpstr>
      <vt:lpstr>Usefulness of the Statement of Cash Flows</vt:lpstr>
      <vt:lpstr>Usefulness of the Statement of Cash Flows</vt:lpstr>
      <vt:lpstr>Usefulness of the Statement of Cash Flows</vt:lpstr>
      <vt:lpstr>Usefulness of the Statement of Cash Flows</vt:lpstr>
      <vt:lpstr>Usefulness of the Statement of Cash Flows</vt:lpstr>
      <vt:lpstr>Financial Statements and Notes</vt:lpstr>
      <vt:lpstr>Financial Statements and Notes</vt:lpstr>
      <vt:lpstr>Financial Statements and Notes</vt:lpstr>
      <vt:lpstr>Financial Statements and Notes</vt:lpstr>
      <vt:lpstr>Techniques of Disclosure</vt:lpstr>
      <vt:lpstr>Other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28</cp:revision>
  <dcterms:created xsi:type="dcterms:W3CDTF">2017-09-09T11:34:57Z</dcterms:created>
  <dcterms:modified xsi:type="dcterms:W3CDTF">2017-09-18T07:29:01Z</dcterms:modified>
</cp:coreProperties>
</file>