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262" r:id="rId2"/>
    <p:sldId id="356"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518" r:id="rId62"/>
    <p:sldId id="519"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532" r:id="rId76"/>
    <p:sldId id="533" r:id="rId77"/>
    <p:sldId id="534" r:id="rId78"/>
    <p:sldId id="535" r:id="rId79"/>
    <p:sldId id="536" r:id="rId80"/>
    <p:sldId id="537" r:id="rId81"/>
    <p:sldId id="538" r:id="rId82"/>
    <p:sldId id="539" r:id="rId83"/>
    <p:sldId id="540" r:id="rId84"/>
    <p:sldId id="541" r:id="rId85"/>
    <p:sldId id="542" r:id="rId86"/>
    <p:sldId id="458"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Perancangan Tata Letak Fasilitas</a:t>
            </a:r>
            <a:endParaRPr lang="en-US"/>
          </a:p>
        </p:txBody>
      </p:sp>
      <p:sp>
        <p:nvSpPr>
          <p:cNvPr id="5" name="Date Placeholder 4"/>
          <p:cNvSpPr>
            <a:spLocks noGrp="1"/>
          </p:cNvSpPr>
          <p:nvPr>
            <p:ph type="dt" idx="11"/>
          </p:nvPr>
        </p:nvSpPr>
        <p:spPr/>
        <p:txBody>
          <a:bodyPr/>
          <a:lstStyle/>
          <a:p>
            <a:r>
              <a:rPr lang="en-US" smtClean="0"/>
              <a:t>TKT306 #1</a:t>
            </a:r>
            <a:endParaRPr lang="en-US"/>
          </a:p>
        </p:txBody>
      </p:sp>
      <p:sp>
        <p:nvSpPr>
          <p:cNvPr id="6" name="Footer Placeholder 5"/>
          <p:cNvSpPr>
            <a:spLocks noGrp="1"/>
          </p:cNvSpPr>
          <p:nvPr>
            <p:ph type="ftr" sz="quarter" idx="12"/>
          </p:nvPr>
        </p:nvSpPr>
        <p:spPr/>
        <p:txBody>
          <a:bodyPr/>
          <a:lstStyle/>
          <a:p>
            <a:r>
              <a:rPr lang="en-US" smtClean="0"/>
              <a:t>6623 - Taufiqur Rachman</a:t>
            </a:r>
            <a:endParaRPr lang="en-US"/>
          </a:p>
        </p:txBody>
      </p:sp>
      <p:sp>
        <p:nvSpPr>
          <p:cNvPr id="7" name="Slide Number Placeholder 6"/>
          <p:cNvSpPr>
            <a:spLocks noGrp="1"/>
          </p:cNvSpPr>
          <p:nvPr>
            <p:ph type="sldNum" sz="quarter" idx="13"/>
          </p:nvPr>
        </p:nvSpPr>
        <p:spPr/>
        <p:txBody>
          <a:bodyPr/>
          <a:lstStyle/>
          <a:p>
            <a:fld id="{5F53BBC5-86DA-4C3E-9088-2E3D24833681}" type="slidenum">
              <a:rPr lang="en-US" smtClean="0"/>
              <a:pPr/>
              <a:t>2</a:t>
            </a:fld>
            <a:endParaRPr lang="en-US"/>
          </a:p>
        </p:txBody>
      </p:sp>
    </p:spTree>
    <p:extLst>
      <p:ext uri="{BB962C8B-B14F-4D97-AF65-F5344CB8AC3E}">
        <p14:creationId xmlns:p14="http://schemas.microsoft.com/office/powerpoint/2010/main" val="88727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Rot="1" noChangeAspect="1" noChangeArrowheads="1" noTextEdit="1"/>
          </p:cNvSpPr>
          <p:nvPr>
            <p:ph type="sldImg"/>
          </p:nvPr>
        </p:nvSpPr>
        <p:spPr>
          <a:xfrm>
            <a:off x="1150938" y="692150"/>
            <a:ext cx="4556125" cy="3416300"/>
          </a:xfrm>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Rot="1" noChangeAspect="1" noChangeArrowheads="1" noTextEdit="1"/>
          </p:cNvSpPr>
          <p:nvPr>
            <p:ph type="sldImg"/>
          </p:nvPr>
        </p:nvSpPr>
        <p:spPr>
          <a:xfrm>
            <a:off x="1150938" y="692150"/>
            <a:ext cx="4556125" cy="3416300"/>
          </a:xfrm>
          <a:ln/>
        </p:spPr>
      </p:sp>
      <p:sp>
        <p:nvSpPr>
          <p:cNvPr id="67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xfrm>
            <a:off x="1150938" y="692150"/>
            <a:ext cx="4556125" cy="3416300"/>
          </a:xfrm>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xfrm>
            <a:off x="1150938" y="692150"/>
            <a:ext cx="4556125" cy="3416300"/>
          </a:xfrm>
          <a:ln/>
        </p:spPr>
      </p:sp>
      <p:sp>
        <p:nvSpPr>
          <p:cNvPr id="67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xfrm>
            <a:off x="1150938" y="692150"/>
            <a:ext cx="4556125" cy="3416300"/>
          </a:xfrm>
          <a:ln/>
        </p:spPr>
      </p:sp>
      <p:sp>
        <p:nvSpPr>
          <p:cNvPr id="59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Rot="1" noChangeAspect="1" noChangeArrowheads="1" noTextEdit="1"/>
          </p:cNvSpPr>
          <p:nvPr>
            <p:ph type="sldImg"/>
          </p:nvPr>
        </p:nvSpPr>
        <p:spPr>
          <a:xfrm>
            <a:off x="1150938" y="692150"/>
            <a:ext cx="4556125" cy="3416300"/>
          </a:xfrm>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xfrm>
            <a:off x="1150938" y="692150"/>
            <a:ext cx="4556125" cy="3416300"/>
          </a:xfrm>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xfrm>
            <a:off x="1150938" y="692150"/>
            <a:ext cx="4556125" cy="3416300"/>
          </a:xfrm>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xfrm>
            <a:off x="1150938" y="692150"/>
            <a:ext cx="4556125" cy="3416300"/>
          </a:xfrm>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xfrm>
            <a:off x="1150938" y="692150"/>
            <a:ext cx="4556125" cy="3416300"/>
          </a:xfrm>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152525" y="692150"/>
            <a:ext cx="4554538" cy="34163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spect="1" noChangeArrowheads="1" noTextEdit="1"/>
          </p:cNvSpPr>
          <p:nvPr>
            <p:ph type="sldImg"/>
          </p:nvPr>
        </p:nvSpPr>
        <p:spPr>
          <a:xfrm>
            <a:off x="1150938" y="692150"/>
            <a:ext cx="4556125" cy="3416300"/>
          </a:xfrm>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Rot="1" noChangeAspect="1" noChangeArrowheads="1" noTextEdit="1"/>
          </p:cNvSpPr>
          <p:nvPr>
            <p:ph type="sldImg"/>
          </p:nvPr>
        </p:nvSpPr>
        <p:spPr>
          <a:xfrm>
            <a:off x="1150938" y="692150"/>
            <a:ext cx="4556125" cy="3416300"/>
          </a:xfrm>
          <a:ln/>
        </p:spPr>
      </p:sp>
      <p:sp>
        <p:nvSpPr>
          <p:cNvPr id="60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spect="1" noChangeArrowheads="1" noTextEdit="1"/>
          </p:cNvSpPr>
          <p:nvPr>
            <p:ph type="sldImg"/>
          </p:nvPr>
        </p:nvSpPr>
        <p:spPr>
          <a:xfrm>
            <a:off x="1150938" y="692150"/>
            <a:ext cx="4556125" cy="3416300"/>
          </a:xfrm>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Rot="1" noChangeAspect="1" noChangeArrowheads="1" noTextEdit="1"/>
          </p:cNvSpPr>
          <p:nvPr>
            <p:ph type="sldImg"/>
          </p:nvPr>
        </p:nvSpPr>
        <p:spPr>
          <a:xfrm>
            <a:off x="1150938" y="692150"/>
            <a:ext cx="4556125" cy="3416300"/>
          </a:xfrm>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Slide Image Placeholder 1"/>
          <p:cNvSpPr>
            <a:spLocks noGrp="1" noRot="1" noChangeAspect="1" noTextEdit="1"/>
          </p:cNvSpPr>
          <p:nvPr>
            <p:ph type="sldImg"/>
          </p:nvPr>
        </p:nvSpPr>
        <p:spPr>
          <a:xfrm>
            <a:off x="1150938" y="692150"/>
            <a:ext cx="4556125" cy="3416300"/>
          </a:xfrm>
          <a:ln/>
        </p:spPr>
      </p:sp>
      <p:sp>
        <p:nvSpPr>
          <p:cNvPr id="694275" name="Notes Placeholder 2"/>
          <p:cNvSpPr>
            <a:spLocks noGrp="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150938" y="692150"/>
            <a:ext cx="4556125" cy="3416300"/>
          </a:xfrm>
          <a:ln/>
        </p:spPr>
      </p:sp>
      <p:sp>
        <p:nvSpPr>
          <p:cNvPr id="80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150938" y="692150"/>
            <a:ext cx="4556125" cy="3416300"/>
          </a:xfrm>
          <a:ln/>
        </p:spPr>
      </p:sp>
      <p:sp>
        <p:nvSpPr>
          <p:cNvPr id="80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150938" y="692150"/>
            <a:ext cx="4556125" cy="3416300"/>
          </a:xfrm>
          <a:ln/>
        </p:spPr>
      </p:sp>
      <p:sp>
        <p:nvSpPr>
          <p:cNvPr id="80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150938" y="692150"/>
            <a:ext cx="4556125" cy="3416300"/>
          </a:xfrm>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150938" y="692150"/>
            <a:ext cx="4556125" cy="3416300"/>
          </a:xfrm>
          <a:ln/>
        </p:spPr>
      </p:sp>
      <p:sp>
        <p:nvSpPr>
          <p:cNvPr id="80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52525" y="692150"/>
            <a:ext cx="4554538" cy="3416300"/>
          </a:xfrm>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Rot="1" noChangeAspect="1" noChangeArrowheads="1" noTextEdit="1"/>
          </p:cNvSpPr>
          <p:nvPr>
            <p:ph type="sldImg"/>
          </p:nvPr>
        </p:nvSpPr>
        <p:spPr>
          <a:xfrm>
            <a:off x="1150938" y="692150"/>
            <a:ext cx="4556125" cy="3416300"/>
          </a:xfrm>
          <a:ln/>
        </p:spPr>
      </p:sp>
      <p:sp>
        <p:nvSpPr>
          <p:cNvPr id="7034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Rot="1" noChangeAspect="1" noChangeArrowheads="1" noTextEdit="1"/>
          </p:cNvSpPr>
          <p:nvPr>
            <p:ph type="sldImg"/>
          </p:nvPr>
        </p:nvSpPr>
        <p:spPr>
          <a:xfrm>
            <a:off x="1150938" y="692150"/>
            <a:ext cx="4556125" cy="3416300"/>
          </a:xfrm>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Rot="1" noChangeAspect="1" noChangeArrowheads="1" noTextEdit="1"/>
          </p:cNvSpPr>
          <p:nvPr>
            <p:ph type="sldImg"/>
          </p:nvPr>
        </p:nvSpPr>
        <p:spPr>
          <a:xfrm>
            <a:off x="1150938" y="692150"/>
            <a:ext cx="4556125" cy="3416300"/>
          </a:xfrm>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xfrm>
            <a:off x="1150938" y="692150"/>
            <a:ext cx="4556125" cy="3416300"/>
          </a:xfrm>
          <a:ln/>
        </p:spPr>
      </p:sp>
      <p:sp>
        <p:nvSpPr>
          <p:cNvPr id="709635" name="Notes Placeholder 2"/>
          <p:cNvSpPr>
            <a:spLocks noGrp="1"/>
          </p:cNvSpPr>
          <p:nvPr>
            <p:ph type="body" idx="1"/>
          </p:nvPr>
        </p:nvSpPr>
        <p:spPr>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Rot="1" noChangeAspect="1" noChangeArrowheads="1" noTextEdit="1"/>
          </p:cNvSpPr>
          <p:nvPr>
            <p:ph type="sldImg"/>
          </p:nvPr>
        </p:nvSpPr>
        <p:spPr>
          <a:xfrm>
            <a:off x="1150938" y="692150"/>
            <a:ext cx="4556125" cy="3416300"/>
          </a:xfrm>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xfrm>
            <a:off x="1150938" y="692150"/>
            <a:ext cx="4556125" cy="3416300"/>
          </a:xfrm>
          <a:ln/>
        </p:spPr>
      </p:sp>
      <p:sp>
        <p:nvSpPr>
          <p:cNvPr id="711683" name="Notes Placeholder 2"/>
          <p:cNvSpPr>
            <a:spLocks noGrp="1"/>
          </p:cNvSpPr>
          <p:nvPr>
            <p:ph type="body" idx="1"/>
          </p:nvPr>
        </p:nvSpPr>
        <p:spPr>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150938" y="692150"/>
            <a:ext cx="4556125" cy="3416300"/>
          </a:xfrm>
          <a:ln/>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xfrm>
            <a:off x="1150938" y="692150"/>
            <a:ext cx="4556125" cy="3416300"/>
          </a:xfrm>
          <a:ln/>
        </p:spPr>
      </p:sp>
      <p:sp>
        <p:nvSpPr>
          <p:cNvPr id="713731" name="Notes Placeholder 2"/>
          <p:cNvSpPr>
            <a:spLocks noGrp="1"/>
          </p:cNvSpPr>
          <p:nvPr>
            <p:ph type="body" idx="1"/>
          </p:nvPr>
        </p:nvSpPr>
        <p:spPr>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xfrm>
            <a:off x="1150938" y="692150"/>
            <a:ext cx="4556125" cy="3416300"/>
          </a:xfrm>
          <a:ln/>
        </p:spPr>
      </p:sp>
      <p:sp>
        <p:nvSpPr>
          <p:cNvPr id="7157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Rot="1" noChangeAspect="1" noChangeArrowheads="1" noTextEdit="1"/>
          </p:cNvSpPr>
          <p:nvPr>
            <p:ph type="sldImg"/>
          </p:nvPr>
        </p:nvSpPr>
        <p:spPr>
          <a:xfrm>
            <a:off x="1150938" y="692150"/>
            <a:ext cx="4556125" cy="3416300"/>
          </a:xfrm>
          <a:ln/>
        </p:spPr>
      </p:sp>
      <p:sp>
        <p:nvSpPr>
          <p:cNvPr id="7178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a:xfrm>
            <a:off x="1150938" y="692150"/>
            <a:ext cx="4556125" cy="3416300"/>
          </a:xfrm>
          <a:ln/>
        </p:spPr>
      </p:sp>
      <p:sp>
        <p:nvSpPr>
          <p:cNvPr id="7198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Rot="1" noChangeAspect="1" noChangeArrowheads="1" noTextEdit="1"/>
          </p:cNvSpPr>
          <p:nvPr>
            <p:ph type="sldImg"/>
          </p:nvPr>
        </p:nvSpPr>
        <p:spPr>
          <a:xfrm>
            <a:off x="1150938" y="692150"/>
            <a:ext cx="4556125" cy="3416300"/>
          </a:xfrm>
          <a:ln/>
        </p:spPr>
      </p:sp>
      <p:sp>
        <p:nvSpPr>
          <p:cNvPr id="8212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Rot="1" noChangeAspect="1" noChangeArrowheads="1" noTextEdit="1"/>
          </p:cNvSpPr>
          <p:nvPr>
            <p:ph type="sldImg"/>
          </p:nvPr>
        </p:nvSpPr>
        <p:spPr>
          <a:xfrm>
            <a:off x="1150938" y="692150"/>
            <a:ext cx="4556125" cy="3416300"/>
          </a:xfrm>
          <a:ln/>
        </p:spPr>
      </p:sp>
      <p:sp>
        <p:nvSpPr>
          <p:cNvPr id="7260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Rot="1" noChangeAspect="1" noChangeArrowheads="1" noTextEdit="1"/>
          </p:cNvSpPr>
          <p:nvPr>
            <p:ph type="sldImg"/>
          </p:nvPr>
        </p:nvSpPr>
        <p:spPr>
          <a:xfrm>
            <a:off x="1150938" y="692150"/>
            <a:ext cx="4556125" cy="3416300"/>
          </a:xfrm>
          <a:ln/>
        </p:spPr>
      </p:sp>
      <p:sp>
        <p:nvSpPr>
          <p:cNvPr id="7239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Rot="1" noChangeAspect="1" noChangeArrowheads="1" noTextEdit="1"/>
          </p:cNvSpPr>
          <p:nvPr>
            <p:ph type="sldImg"/>
          </p:nvPr>
        </p:nvSpPr>
        <p:spPr>
          <a:xfrm>
            <a:off x="1150938" y="692150"/>
            <a:ext cx="4556125" cy="3416300"/>
          </a:xfrm>
          <a:ln/>
        </p:spPr>
      </p:sp>
      <p:sp>
        <p:nvSpPr>
          <p:cNvPr id="7280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Rot="1" noChangeAspect="1" noChangeArrowheads="1" noTextEdit="1"/>
          </p:cNvSpPr>
          <p:nvPr>
            <p:ph type="sldImg"/>
          </p:nvPr>
        </p:nvSpPr>
        <p:spPr>
          <a:xfrm>
            <a:off x="1150938" y="692150"/>
            <a:ext cx="4556125" cy="3416300"/>
          </a:xfrm>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Rot="1" noChangeAspect="1" noChangeArrowheads="1" noTextEdit="1"/>
          </p:cNvSpPr>
          <p:nvPr>
            <p:ph type="sldImg"/>
          </p:nvPr>
        </p:nvSpPr>
        <p:spPr>
          <a:xfrm>
            <a:off x="1150938" y="692150"/>
            <a:ext cx="4556125" cy="3416300"/>
          </a:xfrm>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Rot="1" noChangeAspect="1" noChangeArrowheads="1" noTextEdit="1"/>
          </p:cNvSpPr>
          <p:nvPr>
            <p:ph type="sldImg"/>
          </p:nvPr>
        </p:nvSpPr>
        <p:spPr>
          <a:xfrm>
            <a:off x="1150938" y="692150"/>
            <a:ext cx="4556125" cy="3416300"/>
          </a:xfrm>
          <a:ln/>
        </p:spPr>
      </p:sp>
      <p:sp>
        <p:nvSpPr>
          <p:cNvPr id="73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Rot="1" noChangeAspect="1" noChangeArrowheads="1" noTextEdit="1"/>
          </p:cNvSpPr>
          <p:nvPr>
            <p:ph type="sldImg"/>
          </p:nvPr>
        </p:nvSpPr>
        <p:spPr>
          <a:xfrm>
            <a:off x="1150938" y="692150"/>
            <a:ext cx="4556125" cy="3416300"/>
          </a:xfrm>
          <a:ln/>
        </p:spPr>
      </p:sp>
      <p:sp>
        <p:nvSpPr>
          <p:cNvPr id="7321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spect="1" noChangeArrowheads="1" noTextEdit="1"/>
          </p:cNvSpPr>
          <p:nvPr>
            <p:ph type="sldImg"/>
          </p:nvPr>
        </p:nvSpPr>
        <p:spPr>
          <a:xfrm>
            <a:off x="1150938" y="692150"/>
            <a:ext cx="4556125" cy="3416300"/>
          </a:xfrm>
          <a:ln/>
        </p:spPr>
      </p:sp>
      <p:sp>
        <p:nvSpPr>
          <p:cNvPr id="73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xfrm>
            <a:off x="1152525" y="692150"/>
            <a:ext cx="4554538" cy="3416300"/>
          </a:xfrm>
          <a:ln/>
        </p:spPr>
      </p:sp>
      <p:sp>
        <p:nvSpPr>
          <p:cNvPr id="36557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Rot="1" noChangeAspect="1" noChangeArrowheads="1" noTextEdit="1"/>
          </p:cNvSpPr>
          <p:nvPr>
            <p:ph type="sldImg"/>
          </p:nvPr>
        </p:nvSpPr>
        <p:spPr>
          <a:xfrm>
            <a:off x="1150938" y="692150"/>
            <a:ext cx="4556125" cy="3416300"/>
          </a:xfrm>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xfrm>
            <a:off x="1150938" y="692150"/>
            <a:ext cx="4556125" cy="3416300"/>
          </a:xfrm>
          <a:ln/>
        </p:spPr>
      </p:sp>
      <p:sp>
        <p:nvSpPr>
          <p:cNvPr id="740355" name="Notes Placeholder 2"/>
          <p:cNvSpPr>
            <a:spLocks noGrp="1"/>
          </p:cNvSpPr>
          <p:nvPr>
            <p:ph type="body" idx="1"/>
          </p:nvPr>
        </p:nvSpPr>
        <p:spPr>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50938" y="692150"/>
            <a:ext cx="4556125" cy="3416300"/>
          </a:xfrm>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150938" y="692150"/>
            <a:ext cx="4556125" cy="3416300"/>
          </a:xfrm>
          <a:ln/>
        </p:spPr>
      </p:sp>
      <p:sp>
        <p:nvSpPr>
          <p:cNvPr id="80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Rot="1" noChangeAspect="1" noChangeArrowheads="1" noTextEdit="1"/>
          </p:cNvSpPr>
          <p:nvPr>
            <p:ph type="sldImg"/>
          </p:nvPr>
        </p:nvSpPr>
        <p:spPr>
          <a:xfrm>
            <a:off x="1150938" y="692150"/>
            <a:ext cx="4556125" cy="3416300"/>
          </a:xfrm>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Rot="1" noChangeAspect="1" noChangeArrowheads="1" noTextEdit="1"/>
          </p:cNvSpPr>
          <p:nvPr>
            <p:ph type="sldImg"/>
          </p:nvPr>
        </p:nvSpPr>
        <p:spPr>
          <a:xfrm>
            <a:off x="1150938" y="692150"/>
            <a:ext cx="4556125" cy="3416300"/>
          </a:xfrm>
          <a:ln/>
        </p:spPr>
      </p:sp>
      <p:sp>
        <p:nvSpPr>
          <p:cNvPr id="74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Rot="1" noChangeAspect="1" noChangeArrowheads="1" noTextEdit="1"/>
          </p:cNvSpPr>
          <p:nvPr>
            <p:ph type="sldImg"/>
          </p:nvPr>
        </p:nvSpPr>
        <p:spPr>
          <a:xfrm>
            <a:off x="1150938" y="692150"/>
            <a:ext cx="4556125" cy="3416300"/>
          </a:xfrm>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xfrm>
            <a:off x="1150938" y="692150"/>
            <a:ext cx="4556125" cy="3416300"/>
          </a:xfrm>
          <a:ln/>
        </p:spPr>
      </p:sp>
      <p:sp>
        <p:nvSpPr>
          <p:cNvPr id="7464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150938" y="692150"/>
            <a:ext cx="4556125" cy="34163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150938" y="692150"/>
            <a:ext cx="4556125" cy="3416300"/>
          </a:xfrm>
          <a:ln/>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50938" y="692150"/>
            <a:ext cx="4556125" cy="3416300"/>
          </a:xfrm>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50938" y="692150"/>
            <a:ext cx="4556125" cy="3416300"/>
          </a:xfrm>
          <a:ln/>
        </p:spPr>
      </p:sp>
      <p:sp>
        <p:nvSpPr>
          <p:cNvPr id="80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150938" y="692150"/>
            <a:ext cx="4556125" cy="3416300"/>
          </a:xfrm>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xfrm>
            <a:off x="1150938" y="692150"/>
            <a:ext cx="4556125" cy="3416300"/>
          </a:xfrm>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Rot="1" noChangeAspect="1" noChangeArrowheads="1" noTextEdit="1"/>
          </p:cNvSpPr>
          <p:nvPr>
            <p:ph type="sldImg"/>
          </p:nvPr>
        </p:nvSpPr>
        <p:spPr>
          <a:xfrm>
            <a:off x="1150938" y="692150"/>
            <a:ext cx="4556125" cy="3416300"/>
          </a:xfrm>
          <a:ln/>
        </p:spPr>
      </p:sp>
      <p:sp>
        <p:nvSpPr>
          <p:cNvPr id="76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150938" y="692150"/>
            <a:ext cx="4556125" cy="3416300"/>
          </a:xfrm>
          <a:ln/>
        </p:spPr>
      </p:sp>
      <p:sp>
        <p:nvSpPr>
          <p:cNvPr id="7649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Rot="1" noChangeAspect="1" noChangeArrowheads="1" noTextEdit="1"/>
          </p:cNvSpPr>
          <p:nvPr>
            <p:ph type="sldImg"/>
          </p:nvPr>
        </p:nvSpPr>
        <p:spPr>
          <a:xfrm>
            <a:off x="1150938" y="692150"/>
            <a:ext cx="4556125" cy="3416300"/>
          </a:xfrm>
          <a:ln/>
        </p:spPr>
      </p:sp>
      <p:sp>
        <p:nvSpPr>
          <p:cNvPr id="76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50938" y="692150"/>
            <a:ext cx="4556125" cy="3416300"/>
          </a:xfrm>
          <a:ln/>
        </p:spPr>
      </p:sp>
      <p:sp>
        <p:nvSpPr>
          <p:cNvPr id="81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150938" y="692150"/>
            <a:ext cx="4556125" cy="3416300"/>
          </a:xfrm>
          <a:ln/>
        </p:spPr>
      </p:sp>
      <p:sp>
        <p:nvSpPr>
          <p:cNvPr id="81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spect="1" noChangeArrowheads="1" noTextEdit="1"/>
          </p:cNvSpPr>
          <p:nvPr>
            <p:ph type="sldImg"/>
          </p:nvPr>
        </p:nvSpPr>
        <p:spPr>
          <a:xfrm>
            <a:off x="1150938" y="692150"/>
            <a:ext cx="4556125" cy="3416300"/>
          </a:xfrm>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Rot="1" noChangeAspect="1" noChangeArrowheads="1" noTextEdit="1"/>
          </p:cNvSpPr>
          <p:nvPr>
            <p:ph type="sldImg"/>
          </p:nvPr>
        </p:nvSpPr>
        <p:spPr>
          <a:xfrm>
            <a:off x="1150938" y="692150"/>
            <a:ext cx="4556125" cy="3416300"/>
          </a:xfrm>
          <a:ln/>
        </p:spPr>
      </p:sp>
      <p:sp>
        <p:nvSpPr>
          <p:cNvPr id="76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50938" y="692150"/>
            <a:ext cx="4556125" cy="3416300"/>
          </a:xfrm>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Rot="1" noChangeAspect="1" noChangeArrowheads="1" noTextEdit="1"/>
          </p:cNvSpPr>
          <p:nvPr>
            <p:ph type="sldImg"/>
          </p:nvPr>
        </p:nvSpPr>
        <p:spPr>
          <a:xfrm>
            <a:off x="1150938" y="692150"/>
            <a:ext cx="4556125" cy="3416300"/>
          </a:xfrm>
          <a:ln/>
        </p:spPr>
      </p:sp>
      <p:sp>
        <p:nvSpPr>
          <p:cNvPr id="77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50938" y="692150"/>
            <a:ext cx="4556125" cy="34163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Rot="1" noChangeAspect="1" noChangeArrowheads="1" noTextEdit="1"/>
          </p:cNvSpPr>
          <p:nvPr>
            <p:ph type="sldImg"/>
          </p:nvPr>
        </p:nvSpPr>
        <p:spPr>
          <a:xfrm>
            <a:off x="1150938" y="692150"/>
            <a:ext cx="4556125" cy="3416300"/>
          </a:xfrm>
          <a:ln/>
        </p:spPr>
      </p:sp>
      <p:sp>
        <p:nvSpPr>
          <p:cNvPr id="81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Grp="1" noRot="1" noChangeAspect="1" noChangeArrowheads="1" noTextEdit="1"/>
          </p:cNvSpPr>
          <p:nvPr>
            <p:ph type="sldImg"/>
          </p:nvPr>
        </p:nvSpPr>
        <p:spPr>
          <a:xfrm>
            <a:off x="1150938" y="692150"/>
            <a:ext cx="4556125" cy="3416300"/>
          </a:xfrm>
          <a:ln/>
        </p:spPr>
      </p:sp>
      <p:sp>
        <p:nvSpPr>
          <p:cNvPr id="77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noTextEdit="1"/>
          </p:cNvSpPr>
          <p:nvPr>
            <p:ph type="sldImg"/>
          </p:nvPr>
        </p:nvSpPr>
        <p:spPr>
          <a:xfrm>
            <a:off x="1150938" y="692150"/>
            <a:ext cx="4556125" cy="3416300"/>
          </a:xfrm>
          <a:ln/>
        </p:spPr>
      </p:sp>
      <p:sp>
        <p:nvSpPr>
          <p:cNvPr id="6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Rot="1" noChangeAspect="1" noChangeArrowheads="1" noTextEdit="1"/>
          </p:cNvSpPr>
          <p:nvPr>
            <p:ph type="sldImg"/>
          </p:nvPr>
        </p:nvSpPr>
        <p:spPr>
          <a:xfrm>
            <a:off x="1150938" y="692150"/>
            <a:ext cx="4556125" cy="3416300"/>
          </a:xfrm>
          <a:ln/>
        </p:spPr>
      </p:sp>
      <p:sp>
        <p:nvSpPr>
          <p:cNvPr id="6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ChangeArrowheads="1" noTextEdit="1"/>
          </p:cNvSpPr>
          <p:nvPr>
            <p:ph type="sldImg"/>
          </p:nvPr>
        </p:nvSpPr>
        <p:spPr>
          <a:xfrm>
            <a:off x="1150938" y="692150"/>
            <a:ext cx="4556125" cy="3416300"/>
          </a:xfrm>
          <a:ln/>
        </p:spPr>
      </p:sp>
      <p:sp>
        <p:nvSpPr>
          <p:cNvPr id="81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Rot="1" noChangeAspect="1" noChangeArrowheads="1" noTextEdit="1"/>
          </p:cNvSpPr>
          <p:nvPr>
            <p:ph type="sldImg"/>
          </p:nvPr>
        </p:nvSpPr>
        <p:spPr>
          <a:xfrm>
            <a:off x="1150938" y="692150"/>
            <a:ext cx="4556125" cy="3416300"/>
          </a:xfrm>
          <a:ln/>
        </p:spPr>
      </p:sp>
      <p:sp>
        <p:nvSpPr>
          <p:cNvPr id="81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Rot="1" noChangeAspect="1" noChangeArrowheads="1" noTextEdit="1"/>
          </p:cNvSpPr>
          <p:nvPr>
            <p:ph type="sldImg"/>
          </p:nvPr>
        </p:nvSpPr>
        <p:spPr>
          <a:xfrm>
            <a:off x="1150938" y="692150"/>
            <a:ext cx="4556125" cy="3416300"/>
          </a:xfrm>
          <a:ln/>
        </p:spPr>
      </p:sp>
      <p:sp>
        <p:nvSpPr>
          <p:cNvPr id="81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Rot="1" noChangeAspect="1" noChangeArrowheads="1" noTextEdit="1"/>
          </p:cNvSpPr>
          <p:nvPr>
            <p:ph type="sldImg"/>
          </p:nvPr>
        </p:nvSpPr>
        <p:spPr>
          <a:xfrm>
            <a:off x="1150938" y="692150"/>
            <a:ext cx="4556125" cy="3416300"/>
          </a:xfrm>
          <a:ln/>
        </p:spPr>
      </p:sp>
      <p:sp>
        <p:nvSpPr>
          <p:cNvPr id="81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spect="1" noChangeArrowheads="1" noTextEdit="1"/>
          </p:cNvSpPr>
          <p:nvPr>
            <p:ph type="sldImg"/>
          </p:nvPr>
        </p:nvSpPr>
        <p:spPr>
          <a:xfrm>
            <a:off x="1150938" y="692150"/>
            <a:ext cx="4556125" cy="3416300"/>
          </a:xfrm>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Rot="1" noChangeAspect="1" noChangeArrowheads="1" noTextEdit="1"/>
          </p:cNvSpPr>
          <p:nvPr>
            <p:ph type="sldImg"/>
          </p:nvPr>
        </p:nvSpPr>
        <p:spPr>
          <a:xfrm>
            <a:off x="1150938" y="692150"/>
            <a:ext cx="4556125" cy="3416300"/>
          </a:xfrm>
          <a:ln/>
        </p:spPr>
      </p:sp>
      <p:sp>
        <p:nvSpPr>
          <p:cNvPr id="81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noTextEdit="1"/>
          </p:cNvSpPr>
          <p:nvPr>
            <p:ph type="sldImg"/>
          </p:nvPr>
        </p:nvSpPr>
        <p:spPr>
          <a:xfrm>
            <a:off x="1150938" y="692150"/>
            <a:ext cx="4556125" cy="3416300"/>
          </a:xfrm>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150938" y="692150"/>
            <a:ext cx="4556125" cy="3416300"/>
          </a:xfrm>
          <a:ln/>
        </p:spPr>
      </p:sp>
      <p:sp>
        <p:nvSpPr>
          <p:cNvPr id="79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150938" y="692150"/>
            <a:ext cx="4556125" cy="3416300"/>
          </a:xfrm>
          <a:ln/>
        </p:spPr>
      </p:sp>
      <p:sp>
        <p:nvSpPr>
          <p:cNvPr id="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44588" y="687388"/>
            <a:ext cx="4568825" cy="3425825"/>
          </a:xfrm>
          <a:ln cap="flat"/>
        </p:spPr>
      </p:sp>
      <p:sp>
        <p:nvSpPr>
          <p:cNvPr id="189443" name="Rectangle 3"/>
          <p:cNvSpPr>
            <a:spLocks noGrp="1" noChangeArrowheads="1"/>
          </p:cNvSpPr>
          <p:nvPr>
            <p:ph type="body" idx="1"/>
          </p:nvPr>
        </p:nvSpPr>
        <p:spPr>
          <a:xfrm>
            <a:off x="914400" y="4343400"/>
            <a:ext cx="5029200" cy="4114800"/>
          </a:xfrm>
          <a:ln/>
        </p:spPr>
        <p:txBody>
          <a:bodyPr lIns="92075" tIns="46038" rIns="92075" bIns="46038"/>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xfrm>
            <a:off x="1150938" y="692150"/>
            <a:ext cx="4556125" cy="3416300"/>
          </a:xfrm>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1.emf"/><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2.emf"/><Relationship Id="rId4" Type="http://schemas.openxmlformats.org/officeDocument/2006/relationships/oleObject" Target="../embeddings/Microsoft_Excel_97-2003_Worksheet2.xls"/></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pPr>
              <a:lnSpc>
                <a:spcPct val="110000"/>
              </a:lnSpc>
            </a:pPr>
            <a:r>
              <a:rPr lang="en-US" sz="4000" b="1" dirty="0">
                <a:effectLst>
                  <a:outerShdw blurRad="38100" dist="38100" dir="2700000" algn="tl">
                    <a:srgbClr val="000000"/>
                  </a:outerShdw>
                </a:effectLst>
                <a:latin typeface="Arial" charset="0"/>
              </a:rPr>
              <a:t>ACCOUNTING AND </a:t>
            </a:r>
            <a:r>
              <a:rPr lang="en-US" sz="4000" b="1">
                <a:effectLst>
                  <a:outerShdw blurRad="38100" dist="38100" dir="2700000" algn="tl">
                    <a:srgbClr val="000000"/>
                  </a:outerShdw>
                </a:effectLst>
                <a:latin typeface="Arial" charset="0"/>
              </a:rPr>
              <a:t>THE </a:t>
            </a:r>
            <a:r>
              <a:rPr lang="en-US" sz="4000" b="1" smtClean="0">
                <a:effectLst>
                  <a:outerShdw blurRad="38100" dist="38100" dir="2700000" algn="tl">
                    <a:srgbClr val="000000"/>
                  </a:outerShdw>
                </a:effectLst>
                <a:latin typeface="Arial" charset="0"/>
              </a:rPr>
              <a:t>TIME </a:t>
            </a:r>
            <a:r>
              <a:rPr lang="en-US" sz="4000" b="1" dirty="0">
                <a:effectLst>
                  <a:outerShdw blurRad="38100" dist="38100" dir="2700000" algn="tl">
                    <a:srgbClr val="000000"/>
                  </a:outerShdw>
                </a:effectLst>
                <a:latin typeface="Arial" charset="0"/>
              </a:rPr>
              <a:t>VALUE OF MONEY</a:t>
            </a:r>
          </a:p>
        </p:txBody>
      </p:sp>
      <p:sp>
        <p:nvSpPr>
          <p:cNvPr id="3" name="Subtitle 2"/>
          <p:cNvSpPr>
            <a:spLocks noGrp="1"/>
          </p:cNvSpPr>
          <p:nvPr>
            <p:ph type="subTitle" idx="1"/>
          </p:nvPr>
        </p:nvSpPr>
        <p:spPr>
          <a:xfrm>
            <a:off x="3048000" y="5029199"/>
            <a:ext cx="5943600" cy="1677528"/>
          </a:xfrm>
        </p:spPr>
        <p:txBody>
          <a:bodyPr>
            <a:normAutofit lnSpcReduction="10000"/>
          </a:bodyPr>
          <a:lstStyle/>
          <a:p>
            <a:r>
              <a:rPr lang="en-US" sz="2000" b="1" dirty="0" smtClean="0">
                <a:solidFill>
                  <a:schemeClr val="bg1"/>
                </a:solidFill>
                <a:effectLst>
                  <a:outerShdw blurRad="38100" dist="38100" dir="2700000" algn="tl">
                    <a:srgbClr val="000000">
                      <a:alpha val="43137"/>
                    </a:srgbClr>
                  </a:outerShdw>
                </a:effectLst>
              </a:rPr>
              <a:t>6542–</a:t>
            </a:r>
            <a:r>
              <a:rPr lang="id-ID" sz="2000" b="1"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SRI HANDAYANI, SE, MM, </a:t>
            </a:r>
            <a:r>
              <a:rPr lang="en-US" sz="2000" b="1" dirty="0" err="1" smtClean="0">
                <a:solidFill>
                  <a:schemeClr val="bg1"/>
                </a:solidFill>
                <a:effectLst>
                  <a:outerShdw blurRad="38100" dist="38100" dir="2700000" algn="tl">
                    <a:srgbClr val="000000">
                      <a:alpha val="43137"/>
                    </a:srgbClr>
                  </a:outerShdw>
                </a:effectLst>
              </a:rPr>
              <a:t>MAk</a:t>
            </a:r>
            <a:r>
              <a:rPr lang="en-US" sz="2000" b="1" dirty="0" smtClean="0">
                <a:solidFill>
                  <a:schemeClr val="bg1"/>
                </a:solidFill>
                <a:effectLst>
                  <a:outerShdw blurRad="38100" dist="38100" dir="2700000" algn="tl">
                    <a:srgbClr val="000000">
                      <a:alpha val="43137"/>
                    </a:srgbClr>
                  </a:outerShdw>
                </a:effectLst>
              </a:rPr>
              <a:t>, CPMA</a:t>
            </a: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AKUNTANSI</a:t>
            </a: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EBA302</a:t>
            </a:r>
          </a:p>
          <a:p>
            <a:endParaRPr lang="id-ID" sz="2000" dirty="0"/>
          </a:p>
          <a:p>
            <a:r>
              <a:rPr lang="en-US" sz="2000" dirty="0" smtClean="0"/>
              <a:t>AKUNTANSI KEUANGAN MENENGAH I + LAB</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5" name="Text Box 3"/>
          <p:cNvSpPr txBox="1">
            <a:spLocks noChangeArrowheads="1"/>
          </p:cNvSpPr>
          <p:nvPr/>
        </p:nvSpPr>
        <p:spPr bwMode="auto">
          <a:xfrm>
            <a:off x="990600" y="2078038"/>
            <a:ext cx="7696200" cy="5127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Clr>
                <a:srgbClr val="800000"/>
              </a:buClr>
              <a:buSzPct val="80000"/>
              <a:buFontTx/>
              <a:buBlip>
                <a:blip r:embed="rId3"/>
              </a:buBlip>
            </a:pPr>
            <a:r>
              <a:rPr lang="en-US" sz="2400">
                <a:latin typeface="Arial" charset="0"/>
              </a:rPr>
              <a:t>Interest computed on the principal only. </a:t>
            </a:r>
          </a:p>
        </p:txBody>
      </p:sp>
      <p:sp>
        <p:nvSpPr>
          <p:cNvPr id="586757"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586758" name="Rectangle 6"/>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586767" name="Text Box 15"/>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Simple Interest</a:t>
            </a:r>
          </a:p>
        </p:txBody>
      </p:sp>
      <p:sp>
        <p:nvSpPr>
          <p:cNvPr id="586768" name="Text Box 7"/>
          <p:cNvSpPr txBox="1">
            <a:spLocks noChangeArrowheads="1"/>
          </p:cNvSpPr>
          <p:nvPr/>
        </p:nvSpPr>
        <p:spPr bwMode="auto">
          <a:xfrm>
            <a:off x="685800" y="2743200"/>
            <a:ext cx="8153400" cy="930275"/>
          </a:xfrm>
          <a:prstGeom prst="rect">
            <a:avLst/>
          </a:prstGeom>
          <a:noFill/>
          <a:ln w="28575" cap="sq">
            <a:noFill/>
            <a:miter lim="800000"/>
            <a:headEnd type="none" w="sm" len="sm"/>
            <a:tailEnd type="none" w="sm" len="sm"/>
          </a:ln>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KC borrows $20,000 for 3 years at a rate of 7% per year.  Compute the total interest to be paid for the </a:t>
            </a:r>
            <a:r>
              <a:rPr lang="en-US" sz="2200" b="1">
                <a:solidFill>
                  <a:srgbClr val="800000"/>
                </a:solidFill>
                <a:latin typeface="Arial" charset="0"/>
              </a:rPr>
              <a:t>3 years</a:t>
            </a:r>
            <a:r>
              <a:rPr lang="en-US" sz="2200">
                <a:latin typeface="Arial" charset="0"/>
              </a:rPr>
              <a:t>.</a:t>
            </a:r>
          </a:p>
        </p:txBody>
      </p:sp>
      <p:sp>
        <p:nvSpPr>
          <p:cNvPr id="586773" name="Rectangle 21"/>
          <p:cNvSpPr>
            <a:spLocks noChangeArrowheads="1"/>
          </p:cNvSpPr>
          <p:nvPr/>
        </p:nvSpPr>
        <p:spPr bwMode="auto">
          <a:xfrm>
            <a:off x="533400" y="5867400"/>
            <a:ext cx="7924800" cy="349250"/>
          </a:xfrm>
          <a:prstGeom prst="rect">
            <a:avLst/>
          </a:prstGeom>
          <a:solidFill>
            <a:srgbClr val="F9EFA9"/>
          </a:solidFill>
          <a:ln w="12700" cap="sq">
            <a:solidFill>
              <a:schemeClr val="tx1"/>
            </a:solidFill>
            <a:miter lim="800000"/>
            <a:headEnd type="none" w="sm" len="sm"/>
            <a:tailEnd type="none" w="sm" len="sm"/>
          </a:ln>
          <a:effectLst/>
        </p:spPr>
        <p:txBody>
          <a:bodyPr>
            <a:spAutoFit/>
          </a:bodyPr>
          <a:lstStyle/>
          <a:p>
            <a:pPr algn="l"/>
            <a:r>
              <a:rPr lang="en-US" sz="1600">
                <a:latin typeface="Arial" charset="0"/>
              </a:rPr>
              <a:t>Many regulatory frameworks require disclosure of interest rates on an </a:t>
            </a:r>
            <a:r>
              <a:rPr lang="en-US" sz="1600" b="1">
                <a:solidFill>
                  <a:srgbClr val="800000"/>
                </a:solidFill>
                <a:latin typeface="Arial" charset="0"/>
              </a:rPr>
              <a:t>annual basis</a:t>
            </a:r>
            <a:r>
              <a:rPr lang="en-US" sz="1600" b="1">
                <a:latin typeface="Arial" charset="0"/>
              </a:rPr>
              <a:t>.</a:t>
            </a:r>
            <a:endParaRPr lang="en-US" sz="1600">
              <a:latin typeface="Arial" charset="0"/>
            </a:endParaRPr>
          </a:p>
        </p:txBody>
      </p:sp>
      <p:sp>
        <p:nvSpPr>
          <p:cNvPr id="586760" name="Text Box 8"/>
          <p:cNvSpPr txBox="1">
            <a:spLocks noChangeArrowheads="1"/>
          </p:cNvSpPr>
          <p:nvPr/>
        </p:nvSpPr>
        <p:spPr bwMode="auto">
          <a:xfrm>
            <a:off x="3733800" y="3962400"/>
            <a:ext cx="47244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Interest = </a:t>
            </a:r>
            <a:r>
              <a:rPr lang="en-US" sz="2200" i="1">
                <a:latin typeface="Arial" charset="0"/>
              </a:rPr>
              <a:t>p </a:t>
            </a:r>
            <a:r>
              <a:rPr lang="en-US" sz="2200">
                <a:latin typeface="Arial" charset="0"/>
              </a:rPr>
              <a:t>x</a:t>
            </a:r>
            <a:r>
              <a:rPr lang="en-US" sz="2200" i="1">
                <a:latin typeface="Arial" charset="0"/>
              </a:rPr>
              <a:t> i </a:t>
            </a:r>
            <a:r>
              <a:rPr lang="en-US" sz="2200">
                <a:latin typeface="Arial" charset="0"/>
              </a:rPr>
              <a:t>x</a:t>
            </a:r>
            <a:r>
              <a:rPr lang="en-US" sz="2200" i="1">
                <a:latin typeface="Arial" charset="0"/>
              </a:rPr>
              <a:t> n</a:t>
            </a:r>
            <a:r>
              <a:rPr lang="en-US" sz="2200">
                <a:latin typeface="Arial" charset="0"/>
              </a:rPr>
              <a:t>	</a:t>
            </a:r>
          </a:p>
        </p:txBody>
      </p:sp>
      <p:sp>
        <p:nvSpPr>
          <p:cNvPr id="586761" name="Text Box 9"/>
          <p:cNvSpPr txBox="1">
            <a:spLocks noChangeArrowheads="1"/>
          </p:cNvSpPr>
          <p:nvPr/>
        </p:nvSpPr>
        <p:spPr bwMode="auto">
          <a:xfrm>
            <a:off x="4953000" y="4518025"/>
            <a:ext cx="34290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$20,000  x  .07 x  3</a:t>
            </a:r>
          </a:p>
        </p:txBody>
      </p:sp>
      <p:sp>
        <p:nvSpPr>
          <p:cNvPr id="586762" name="Text Box 10"/>
          <p:cNvSpPr txBox="1">
            <a:spLocks noChangeArrowheads="1"/>
          </p:cNvSpPr>
          <p:nvPr/>
        </p:nvSpPr>
        <p:spPr bwMode="auto">
          <a:xfrm>
            <a:off x="4953000" y="5084763"/>
            <a:ext cx="1828800" cy="477837"/>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a:t>
            </a:r>
            <a:r>
              <a:rPr lang="en-US" sz="2200" b="1">
                <a:solidFill>
                  <a:srgbClr val="800000"/>
                </a:solidFill>
                <a:latin typeface="Arial" charset="0"/>
              </a:rPr>
              <a:t>$4,200</a:t>
            </a:r>
          </a:p>
        </p:txBody>
      </p:sp>
      <p:sp>
        <p:nvSpPr>
          <p:cNvPr id="586777" name="Text Box 25"/>
          <p:cNvSpPr txBox="1">
            <a:spLocks noChangeArrowheads="1"/>
          </p:cNvSpPr>
          <p:nvPr/>
        </p:nvSpPr>
        <p:spPr bwMode="auto">
          <a:xfrm>
            <a:off x="990600" y="4283075"/>
            <a:ext cx="2057400" cy="974725"/>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a:spcBef>
                <a:spcPct val="50000"/>
              </a:spcBef>
            </a:pPr>
            <a:r>
              <a:rPr lang="en-US">
                <a:solidFill>
                  <a:srgbClr val="800000"/>
                </a:solidFill>
                <a:effectLst>
                  <a:outerShdw blurRad="38100" dist="38100" dir="2700000" algn="tl">
                    <a:srgbClr val="000000"/>
                  </a:outerShdw>
                </a:effectLst>
                <a:latin typeface="Arial" charset="0"/>
              </a:rPr>
              <a:t>Total Interest</a:t>
            </a:r>
          </a:p>
        </p:txBody>
      </p:sp>
    </p:spTree>
    <p:extLst>
      <p:ext uri="{BB962C8B-B14F-4D97-AF65-F5344CB8AC3E}">
        <p14:creationId xmlns:p14="http://schemas.microsoft.com/office/powerpoint/2010/main" val="295992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0"/>
                                        </p:tgtEl>
                                        <p:attrNameLst>
                                          <p:attrName>style.visibility</p:attrName>
                                        </p:attrNameLst>
                                      </p:cBhvr>
                                      <p:to>
                                        <p:strVal val="visible"/>
                                      </p:to>
                                    </p:set>
                                    <p:animEffect transition="in" filter="wipe(left)">
                                      <p:cBhvr>
                                        <p:cTn id="7" dur="500"/>
                                        <p:tgtEl>
                                          <p:spTgt spid="5867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1"/>
                                        </p:tgtEl>
                                        <p:attrNameLst>
                                          <p:attrName>style.visibility</p:attrName>
                                        </p:attrNameLst>
                                      </p:cBhvr>
                                      <p:to>
                                        <p:strVal val="visible"/>
                                      </p:to>
                                    </p:set>
                                    <p:animEffect transition="in" filter="wipe(left)">
                                      <p:cBhvr>
                                        <p:cTn id="12" dur="500"/>
                                        <p:tgtEl>
                                          <p:spTgt spid="5867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6762"/>
                                        </p:tgtEl>
                                        <p:attrNameLst>
                                          <p:attrName>style.visibility</p:attrName>
                                        </p:attrNameLst>
                                      </p:cBhvr>
                                      <p:to>
                                        <p:strVal val="visible"/>
                                      </p:to>
                                    </p:set>
                                    <p:animEffect transition="in" filter="wipe(left)">
                                      <p:cBhvr>
                                        <p:cTn id="17"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0" grpId="0" autoUpdateAnimBg="0"/>
      <p:bldP spid="586761" grpId="0" autoUpdateAnimBg="0"/>
      <p:bldP spid="58676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Text Box 2"/>
          <p:cNvSpPr txBox="1">
            <a:spLocks noChangeArrowheads="1"/>
          </p:cNvSpPr>
          <p:nvPr/>
        </p:nvSpPr>
        <p:spPr bwMode="auto">
          <a:xfrm>
            <a:off x="990600" y="2078038"/>
            <a:ext cx="7696200" cy="5127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Clr>
                <a:srgbClr val="800000"/>
              </a:buClr>
              <a:buSzPct val="80000"/>
              <a:buFontTx/>
              <a:buBlip>
                <a:blip r:embed="rId3"/>
              </a:buBlip>
            </a:pPr>
            <a:r>
              <a:rPr lang="en-US" sz="2400">
                <a:latin typeface="Arial" charset="0"/>
              </a:rPr>
              <a:t>Interest computed on the principal only. </a:t>
            </a:r>
          </a:p>
        </p:txBody>
      </p:sp>
      <p:sp>
        <p:nvSpPr>
          <p:cNvPr id="668675"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668676"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668677" name="Text Box 5"/>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Simple Interest</a:t>
            </a:r>
          </a:p>
        </p:txBody>
      </p:sp>
      <p:sp>
        <p:nvSpPr>
          <p:cNvPr id="586760" name="Text Box 8"/>
          <p:cNvSpPr txBox="1">
            <a:spLocks noChangeArrowheads="1"/>
          </p:cNvSpPr>
          <p:nvPr/>
        </p:nvSpPr>
        <p:spPr bwMode="auto">
          <a:xfrm>
            <a:off x="3733800" y="4038600"/>
            <a:ext cx="47244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Interest = </a:t>
            </a:r>
            <a:r>
              <a:rPr lang="en-US" sz="2200" i="1">
                <a:latin typeface="Arial" charset="0"/>
              </a:rPr>
              <a:t>p </a:t>
            </a:r>
            <a:r>
              <a:rPr lang="en-US" sz="2200">
                <a:latin typeface="Arial" charset="0"/>
              </a:rPr>
              <a:t>x</a:t>
            </a:r>
            <a:r>
              <a:rPr lang="en-US" sz="2200" i="1">
                <a:latin typeface="Arial" charset="0"/>
              </a:rPr>
              <a:t> i </a:t>
            </a:r>
            <a:r>
              <a:rPr lang="en-US" sz="2200">
                <a:latin typeface="Arial" charset="0"/>
              </a:rPr>
              <a:t>x</a:t>
            </a:r>
            <a:r>
              <a:rPr lang="en-US" sz="2200" i="1">
                <a:latin typeface="Arial" charset="0"/>
              </a:rPr>
              <a:t> n</a:t>
            </a:r>
            <a:r>
              <a:rPr lang="en-US" sz="2200">
                <a:latin typeface="Arial" charset="0"/>
              </a:rPr>
              <a:t>	</a:t>
            </a:r>
          </a:p>
        </p:txBody>
      </p:sp>
      <p:sp>
        <p:nvSpPr>
          <p:cNvPr id="586761" name="Text Box 9"/>
          <p:cNvSpPr txBox="1">
            <a:spLocks noChangeArrowheads="1"/>
          </p:cNvSpPr>
          <p:nvPr/>
        </p:nvSpPr>
        <p:spPr bwMode="auto">
          <a:xfrm>
            <a:off x="4953000" y="4594225"/>
            <a:ext cx="34290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$20,000  x  .07 x  1</a:t>
            </a:r>
          </a:p>
        </p:txBody>
      </p:sp>
      <p:sp>
        <p:nvSpPr>
          <p:cNvPr id="586762" name="Text Box 10"/>
          <p:cNvSpPr txBox="1">
            <a:spLocks noChangeArrowheads="1"/>
          </p:cNvSpPr>
          <p:nvPr/>
        </p:nvSpPr>
        <p:spPr bwMode="auto">
          <a:xfrm>
            <a:off x="4953000" y="5160963"/>
            <a:ext cx="1828800" cy="477837"/>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a:t>
            </a:r>
            <a:r>
              <a:rPr lang="en-US" sz="2200" b="1">
                <a:solidFill>
                  <a:srgbClr val="800000"/>
                </a:solidFill>
                <a:latin typeface="Arial" charset="0"/>
              </a:rPr>
              <a:t>$1,400</a:t>
            </a:r>
          </a:p>
        </p:txBody>
      </p:sp>
      <p:sp>
        <p:nvSpPr>
          <p:cNvPr id="668683" name="Text Box 11"/>
          <p:cNvSpPr txBox="1">
            <a:spLocks noChangeArrowheads="1"/>
          </p:cNvSpPr>
          <p:nvPr/>
        </p:nvSpPr>
        <p:spPr bwMode="auto">
          <a:xfrm>
            <a:off x="990600" y="4359275"/>
            <a:ext cx="2057400" cy="974725"/>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a:spcBef>
                <a:spcPct val="50000"/>
              </a:spcBef>
            </a:pPr>
            <a:r>
              <a:rPr lang="en-US">
                <a:solidFill>
                  <a:srgbClr val="800000"/>
                </a:solidFill>
                <a:effectLst>
                  <a:outerShdw blurRad="38100" dist="38100" dir="2700000" algn="tl">
                    <a:srgbClr val="000000"/>
                  </a:outerShdw>
                </a:effectLst>
                <a:latin typeface="Arial" charset="0"/>
              </a:rPr>
              <a:t>Annual Interest</a:t>
            </a:r>
          </a:p>
        </p:txBody>
      </p:sp>
      <p:sp>
        <p:nvSpPr>
          <p:cNvPr id="668684" name="Text Box 7"/>
          <p:cNvSpPr txBox="1">
            <a:spLocks noChangeArrowheads="1"/>
          </p:cNvSpPr>
          <p:nvPr/>
        </p:nvSpPr>
        <p:spPr bwMode="auto">
          <a:xfrm>
            <a:off x="685800" y="2743200"/>
            <a:ext cx="8153400" cy="930275"/>
          </a:xfrm>
          <a:prstGeom prst="rect">
            <a:avLst/>
          </a:prstGeom>
          <a:noFill/>
          <a:ln w="28575" cap="sq">
            <a:noFill/>
            <a:miter lim="800000"/>
            <a:headEnd type="none" w="sm" len="sm"/>
            <a:tailEnd type="none" w="sm" len="sm"/>
          </a:ln>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KC borrows $20,000 for 3 years at a rate of 7% per year.  Compute the total interest to be paid for the </a:t>
            </a:r>
            <a:r>
              <a:rPr lang="en-US" sz="2200" b="1">
                <a:solidFill>
                  <a:srgbClr val="800000"/>
                </a:solidFill>
                <a:latin typeface="Arial" charset="0"/>
              </a:rPr>
              <a:t>1 year</a:t>
            </a:r>
            <a:r>
              <a:rPr lang="en-US" sz="2200">
                <a:latin typeface="Arial" charset="0"/>
              </a:rPr>
              <a:t>.</a:t>
            </a:r>
          </a:p>
        </p:txBody>
      </p:sp>
    </p:spTree>
    <p:extLst>
      <p:ext uri="{BB962C8B-B14F-4D97-AF65-F5344CB8AC3E}">
        <p14:creationId xmlns:p14="http://schemas.microsoft.com/office/powerpoint/2010/main" val="75332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1"/>
                                        </p:tgtEl>
                                        <p:attrNameLst>
                                          <p:attrName>style.visibility</p:attrName>
                                        </p:attrNameLst>
                                      </p:cBhvr>
                                      <p:to>
                                        <p:strVal val="visible"/>
                                      </p:to>
                                    </p:set>
                                    <p:animEffect transition="in" filter="wipe(left)">
                                      <p:cBhvr>
                                        <p:cTn id="7" dur="500"/>
                                        <p:tgtEl>
                                          <p:spTgt spid="5867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2"/>
                                        </p:tgtEl>
                                        <p:attrNameLst>
                                          <p:attrName>style.visibility</p:attrName>
                                        </p:attrNameLst>
                                      </p:cBhvr>
                                      <p:to>
                                        <p:strVal val="visible"/>
                                      </p:to>
                                    </p:set>
                                    <p:animEffect transition="in" filter="wipe(left)">
                                      <p:cBhvr>
                                        <p:cTn id="12"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1" grpId="0" autoUpdateAnimBg="0"/>
      <p:bldP spid="58676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Text Box 2"/>
          <p:cNvSpPr txBox="1">
            <a:spLocks noChangeArrowheads="1"/>
          </p:cNvSpPr>
          <p:nvPr/>
        </p:nvSpPr>
        <p:spPr bwMode="auto">
          <a:xfrm>
            <a:off x="990600" y="2078038"/>
            <a:ext cx="7696200" cy="5127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Clr>
                <a:srgbClr val="800000"/>
              </a:buClr>
              <a:buSzPct val="80000"/>
              <a:buFontTx/>
              <a:buBlip>
                <a:blip r:embed="rId3"/>
              </a:buBlip>
            </a:pPr>
            <a:r>
              <a:rPr lang="en-US" sz="2400">
                <a:latin typeface="Arial" charset="0"/>
              </a:rPr>
              <a:t>Interest computed on the principal only. </a:t>
            </a:r>
          </a:p>
        </p:txBody>
      </p:sp>
      <p:sp>
        <p:nvSpPr>
          <p:cNvPr id="67072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670724"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670725" name="Text Box 5"/>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Simple Interest</a:t>
            </a:r>
          </a:p>
        </p:txBody>
      </p:sp>
      <p:sp>
        <p:nvSpPr>
          <p:cNvPr id="670726" name="Text Box 7"/>
          <p:cNvSpPr txBox="1">
            <a:spLocks noChangeArrowheads="1"/>
          </p:cNvSpPr>
          <p:nvPr/>
        </p:nvSpPr>
        <p:spPr bwMode="auto">
          <a:xfrm>
            <a:off x="685800" y="2743200"/>
            <a:ext cx="8153400" cy="1349375"/>
          </a:xfrm>
          <a:prstGeom prst="rect">
            <a:avLst/>
          </a:prstGeom>
          <a:noFill/>
          <a:ln w="28575" cap="sq">
            <a:noFill/>
            <a:miter lim="800000"/>
            <a:headEnd type="none" w="sm" len="sm"/>
            <a:tailEnd type="none" w="sm" len="sm"/>
          </a:ln>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On </a:t>
            </a:r>
            <a:r>
              <a:rPr lang="en-US" sz="2200" b="1">
                <a:solidFill>
                  <a:srgbClr val="800000"/>
                </a:solidFill>
                <a:latin typeface="Arial" charset="0"/>
              </a:rPr>
              <a:t>March 31, 2011</a:t>
            </a:r>
            <a:r>
              <a:rPr lang="en-US" sz="2200">
                <a:latin typeface="Arial" charset="0"/>
              </a:rPr>
              <a:t>, KC borrows $20,000 for 3 years at a rate of 7% per year.  Compute the total interest to be paid for the year ended Dec. 31, 2011.</a:t>
            </a:r>
          </a:p>
        </p:txBody>
      </p:sp>
      <p:sp>
        <p:nvSpPr>
          <p:cNvPr id="586760" name="Text Box 8"/>
          <p:cNvSpPr txBox="1">
            <a:spLocks noChangeArrowheads="1"/>
          </p:cNvSpPr>
          <p:nvPr/>
        </p:nvSpPr>
        <p:spPr bwMode="auto">
          <a:xfrm>
            <a:off x="3733800" y="4191000"/>
            <a:ext cx="47244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Interest = </a:t>
            </a:r>
            <a:r>
              <a:rPr lang="en-US" sz="2200" i="1">
                <a:latin typeface="Arial" charset="0"/>
              </a:rPr>
              <a:t>p </a:t>
            </a:r>
            <a:r>
              <a:rPr lang="en-US" sz="2200">
                <a:latin typeface="Arial" charset="0"/>
              </a:rPr>
              <a:t>x</a:t>
            </a:r>
            <a:r>
              <a:rPr lang="en-US" sz="2200" i="1">
                <a:latin typeface="Arial" charset="0"/>
              </a:rPr>
              <a:t> i </a:t>
            </a:r>
            <a:r>
              <a:rPr lang="en-US" sz="2200">
                <a:latin typeface="Arial" charset="0"/>
              </a:rPr>
              <a:t>x</a:t>
            </a:r>
            <a:r>
              <a:rPr lang="en-US" sz="2200" i="1">
                <a:latin typeface="Arial" charset="0"/>
              </a:rPr>
              <a:t> n</a:t>
            </a:r>
            <a:r>
              <a:rPr lang="en-US" sz="2200">
                <a:latin typeface="Arial" charset="0"/>
              </a:rPr>
              <a:t>	</a:t>
            </a:r>
          </a:p>
        </p:txBody>
      </p:sp>
      <p:sp>
        <p:nvSpPr>
          <p:cNvPr id="586761" name="Text Box 9"/>
          <p:cNvSpPr txBox="1">
            <a:spLocks noChangeArrowheads="1"/>
          </p:cNvSpPr>
          <p:nvPr/>
        </p:nvSpPr>
        <p:spPr bwMode="auto">
          <a:xfrm>
            <a:off x="4953000" y="4746625"/>
            <a:ext cx="3810000" cy="477838"/>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$20,000  x  .07 x  9/12</a:t>
            </a:r>
          </a:p>
        </p:txBody>
      </p:sp>
      <p:sp>
        <p:nvSpPr>
          <p:cNvPr id="586762" name="Text Box 10"/>
          <p:cNvSpPr txBox="1">
            <a:spLocks noChangeArrowheads="1"/>
          </p:cNvSpPr>
          <p:nvPr/>
        </p:nvSpPr>
        <p:spPr bwMode="auto">
          <a:xfrm>
            <a:off x="4953000" y="5313363"/>
            <a:ext cx="1828800" cy="477837"/>
          </a:xfrm>
          <a:prstGeom prst="rect">
            <a:avLst/>
          </a:prstGeom>
          <a:noFill/>
          <a:ln w="12700" cap="sq">
            <a:noFill/>
            <a:miter lim="800000"/>
            <a:headEnd type="none" w="sm" len="sm"/>
            <a:tailEnd type="none" w="sm" len="sm"/>
          </a:ln>
        </p:spPr>
        <p:txBody>
          <a:bodyPr>
            <a:spAutoFit/>
          </a:bodyPr>
          <a:lstStyle/>
          <a:p>
            <a:pPr marL="457200" indent="-457200" algn="l">
              <a:lnSpc>
                <a:spcPct val="115000"/>
              </a:lnSpc>
              <a:spcBef>
                <a:spcPct val="30000"/>
              </a:spcBef>
              <a:buClr>
                <a:srgbClr val="800000"/>
              </a:buClr>
              <a:buSzPct val="80000"/>
              <a:tabLst>
                <a:tab pos="4918075" algn="r"/>
              </a:tabLst>
            </a:pPr>
            <a:r>
              <a:rPr lang="en-US" sz="2200">
                <a:latin typeface="Arial" charset="0"/>
              </a:rPr>
              <a:t>= </a:t>
            </a:r>
            <a:r>
              <a:rPr lang="en-US" sz="2200" b="1">
                <a:solidFill>
                  <a:srgbClr val="800000"/>
                </a:solidFill>
                <a:latin typeface="Arial" charset="0"/>
              </a:rPr>
              <a:t>$1,050</a:t>
            </a:r>
          </a:p>
        </p:txBody>
      </p:sp>
      <p:sp>
        <p:nvSpPr>
          <p:cNvPr id="670730" name="Text Box 10"/>
          <p:cNvSpPr txBox="1">
            <a:spLocks noChangeArrowheads="1"/>
          </p:cNvSpPr>
          <p:nvPr/>
        </p:nvSpPr>
        <p:spPr bwMode="auto">
          <a:xfrm>
            <a:off x="990600" y="4359275"/>
            <a:ext cx="2057400" cy="974725"/>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a:spcBef>
                <a:spcPct val="50000"/>
              </a:spcBef>
            </a:pPr>
            <a:r>
              <a:rPr lang="en-US">
                <a:solidFill>
                  <a:srgbClr val="800000"/>
                </a:solidFill>
                <a:effectLst>
                  <a:outerShdw blurRad="38100" dist="38100" dir="2700000" algn="tl">
                    <a:srgbClr val="000000"/>
                  </a:outerShdw>
                </a:effectLst>
                <a:latin typeface="Arial" charset="0"/>
              </a:rPr>
              <a:t>Partial  Year</a:t>
            </a:r>
          </a:p>
        </p:txBody>
      </p:sp>
    </p:spTree>
    <p:extLst>
      <p:ext uri="{BB962C8B-B14F-4D97-AF65-F5344CB8AC3E}">
        <p14:creationId xmlns:p14="http://schemas.microsoft.com/office/powerpoint/2010/main" val="1112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1"/>
                                        </p:tgtEl>
                                        <p:attrNameLst>
                                          <p:attrName>style.visibility</p:attrName>
                                        </p:attrNameLst>
                                      </p:cBhvr>
                                      <p:to>
                                        <p:strVal val="visible"/>
                                      </p:to>
                                    </p:set>
                                    <p:animEffect transition="in" filter="wipe(left)">
                                      <p:cBhvr>
                                        <p:cTn id="7" dur="500"/>
                                        <p:tgtEl>
                                          <p:spTgt spid="5867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2"/>
                                        </p:tgtEl>
                                        <p:attrNameLst>
                                          <p:attrName>style.visibility</p:attrName>
                                        </p:attrNameLst>
                                      </p:cBhvr>
                                      <p:to>
                                        <p:strVal val="visible"/>
                                      </p:to>
                                    </p:set>
                                    <p:animEffect transition="in" filter="wipe(left)">
                                      <p:cBhvr>
                                        <p:cTn id="12"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1" grpId="0" autoUpdateAnimBg="0"/>
      <p:bldP spid="58676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1"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582662" name="Rectangle 6"/>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582671" name="Text Box 15"/>
          <p:cNvSpPr txBox="1">
            <a:spLocks noChangeArrowheads="1"/>
          </p:cNvSpPr>
          <p:nvPr/>
        </p:nvSpPr>
        <p:spPr bwMode="auto">
          <a:xfrm>
            <a:off x="685800" y="1371600"/>
            <a:ext cx="76200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Compound Interest</a:t>
            </a:r>
          </a:p>
        </p:txBody>
      </p:sp>
      <p:sp>
        <p:nvSpPr>
          <p:cNvPr id="582672" name="Text Box 3"/>
          <p:cNvSpPr txBox="1">
            <a:spLocks noChangeArrowheads="1"/>
          </p:cNvSpPr>
          <p:nvPr/>
        </p:nvSpPr>
        <p:spPr bwMode="auto">
          <a:xfrm>
            <a:off x="838200" y="2057400"/>
            <a:ext cx="7696200" cy="2887663"/>
          </a:xfrm>
          <a:prstGeom prst="rect">
            <a:avLst/>
          </a:prstGeom>
          <a:noFill/>
          <a:ln w="28575" cap="sq">
            <a:noFill/>
            <a:miter lim="800000"/>
            <a:headEnd type="none" w="sm" len="sm"/>
            <a:tailEnd type="none" w="sm" len="sm"/>
          </a:ln>
        </p:spPr>
        <p:txBody>
          <a:bodyPr>
            <a:spAutoFit/>
          </a:bodyPr>
          <a:lstStyle/>
          <a:p>
            <a:pPr marL="457200" indent="-457200" algn="l">
              <a:lnSpc>
                <a:spcPct val="115000"/>
              </a:lnSpc>
              <a:spcBef>
                <a:spcPct val="45000"/>
              </a:spcBef>
              <a:buClr>
                <a:srgbClr val="800000"/>
              </a:buClr>
              <a:buSzPct val="80000"/>
              <a:buFontTx/>
              <a:buBlip>
                <a:blip r:embed="rId3"/>
              </a:buBlip>
            </a:pPr>
            <a:r>
              <a:rPr lang="en-US" sz="2400">
                <a:latin typeface="Arial" charset="0"/>
              </a:rPr>
              <a:t>Computes interest on</a:t>
            </a:r>
          </a:p>
          <a:p>
            <a:pPr marL="1028700" lvl="1" indent="-457200" algn="l">
              <a:lnSpc>
                <a:spcPct val="115000"/>
              </a:lnSpc>
              <a:spcBef>
                <a:spcPct val="45000"/>
              </a:spcBef>
              <a:buClr>
                <a:srgbClr val="800000"/>
              </a:buClr>
              <a:buSzPct val="90000"/>
              <a:buFont typeface="Wingdings" pitchFamily="2" charset="2"/>
              <a:buChar char="Ø"/>
            </a:pPr>
            <a:r>
              <a:rPr lang="en-US" sz="2400" b="1">
                <a:solidFill>
                  <a:srgbClr val="800000"/>
                </a:solidFill>
                <a:latin typeface="Arial" charset="0"/>
              </a:rPr>
              <a:t>principal</a:t>
            </a:r>
            <a:r>
              <a:rPr lang="en-US" sz="2400">
                <a:latin typeface="Arial" charset="0"/>
              </a:rPr>
              <a:t> and</a:t>
            </a:r>
          </a:p>
          <a:p>
            <a:pPr marL="1028700" lvl="1" indent="-457200" algn="l">
              <a:lnSpc>
                <a:spcPct val="115000"/>
              </a:lnSpc>
              <a:spcBef>
                <a:spcPct val="45000"/>
              </a:spcBef>
              <a:buClr>
                <a:srgbClr val="800000"/>
              </a:buClr>
              <a:buSzPct val="90000"/>
              <a:buFont typeface="Wingdings" pitchFamily="2" charset="2"/>
              <a:buChar char="Ø"/>
            </a:pPr>
            <a:r>
              <a:rPr lang="en-US" sz="2400" b="1">
                <a:solidFill>
                  <a:srgbClr val="800000"/>
                </a:solidFill>
                <a:latin typeface="Arial" charset="0"/>
              </a:rPr>
              <a:t>interest</a:t>
            </a:r>
            <a:r>
              <a:rPr lang="en-US" sz="2400">
                <a:latin typeface="Arial" charset="0"/>
              </a:rPr>
              <a:t> earned that has not been paid or withdrawn.</a:t>
            </a:r>
          </a:p>
          <a:p>
            <a:pPr marL="1028700" lvl="1" indent="-457200" algn="l">
              <a:lnSpc>
                <a:spcPct val="115000"/>
              </a:lnSpc>
              <a:spcBef>
                <a:spcPct val="45000"/>
              </a:spcBef>
              <a:buClr>
                <a:srgbClr val="800000"/>
              </a:buClr>
              <a:buSzPct val="90000"/>
              <a:buFont typeface="Wingdings" pitchFamily="2" charset="2"/>
              <a:buChar char="Ø"/>
            </a:pPr>
            <a:endParaRPr lang="en-US" sz="800">
              <a:latin typeface="Arial" charset="0"/>
            </a:endParaRPr>
          </a:p>
          <a:p>
            <a:pPr marL="457200" indent="-457200" algn="l">
              <a:lnSpc>
                <a:spcPct val="115000"/>
              </a:lnSpc>
              <a:spcBef>
                <a:spcPct val="45000"/>
              </a:spcBef>
              <a:buClr>
                <a:srgbClr val="800000"/>
              </a:buClr>
              <a:buSzPct val="80000"/>
              <a:buFontTx/>
              <a:buBlip>
                <a:blip r:embed="rId3"/>
              </a:buBlip>
            </a:pPr>
            <a:r>
              <a:rPr lang="en-US" sz="2400">
                <a:latin typeface="Arial" charset="0"/>
              </a:rPr>
              <a:t>Most business situations use compound interest.</a:t>
            </a:r>
          </a:p>
        </p:txBody>
      </p:sp>
    </p:spTree>
    <p:extLst>
      <p:ext uri="{BB962C8B-B14F-4D97-AF65-F5344CB8AC3E}">
        <p14:creationId xmlns:p14="http://schemas.microsoft.com/office/powerpoint/2010/main" val="41630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36" name="Picture 20"/>
          <p:cNvPicPr>
            <a:picLocks noChangeAspect="1" noChangeArrowheads="1"/>
          </p:cNvPicPr>
          <p:nvPr/>
        </p:nvPicPr>
        <p:blipFill>
          <a:blip r:embed="rId3"/>
          <a:srcRect/>
          <a:stretch>
            <a:fillRect/>
          </a:stretch>
        </p:blipFill>
        <p:spPr bwMode="auto">
          <a:xfrm>
            <a:off x="209550" y="3505200"/>
            <a:ext cx="8782050" cy="2879725"/>
          </a:xfrm>
          <a:prstGeom prst="rect">
            <a:avLst/>
          </a:prstGeom>
          <a:noFill/>
          <a:ln w="12700" cap="sq">
            <a:noFill/>
            <a:miter lim="800000"/>
            <a:headEnd type="none" w="sm" len="sm"/>
            <a:tailEnd type="none" w="sm" len="sm"/>
          </a:ln>
          <a:effectLst/>
        </p:spPr>
      </p:pic>
      <p:sp>
        <p:nvSpPr>
          <p:cNvPr id="674818" name="Text Box 7"/>
          <p:cNvSpPr txBox="1">
            <a:spLocks noChangeArrowheads="1"/>
          </p:cNvSpPr>
          <p:nvPr/>
        </p:nvSpPr>
        <p:spPr bwMode="auto">
          <a:xfrm>
            <a:off x="609600" y="1295400"/>
            <a:ext cx="8153400" cy="1679575"/>
          </a:xfrm>
          <a:prstGeom prst="rect">
            <a:avLst/>
          </a:prstGeom>
          <a:noFill/>
          <a:ln w="28575" cap="sq" algn="ctr">
            <a:noFill/>
            <a:miter lim="800000"/>
            <a:headEnd type="none" w="sm" len="sm"/>
            <a:tailEnd type="none" w="sm" len="sm"/>
          </a:ln>
          <a:effectLst/>
        </p:spPr>
        <p:txBody>
          <a:bodyPr>
            <a:spAutoFit/>
          </a:bodyPr>
          <a:lstStyle/>
          <a:p>
            <a:pPr algn="l">
              <a:lnSpc>
                <a:spcPct val="110000"/>
              </a:lnSpc>
            </a:pPr>
            <a:r>
              <a:rPr lang="en-US" sz="1900" b="1">
                <a:solidFill>
                  <a:srgbClr val="800000"/>
                </a:solidFill>
                <a:latin typeface="Arial" charset="0"/>
              </a:rPr>
              <a:t>Illustration:  </a:t>
            </a:r>
            <a:r>
              <a:rPr lang="en-US" sz="1900">
                <a:latin typeface="Arial" charset="0"/>
              </a:rPr>
              <a:t>Tomalczyk Company deposits $10,000 in the Last National Bank, where it will earn simple interest of 9% per year.  It deposits another $10,000 in the First State Bank, where it will earn compound interest of 9% per year compounded annually. In both cases, Tomalczyk will not withdraw any interest until 3 years from the date of deposit.</a:t>
            </a:r>
          </a:p>
        </p:txBody>
      </p:sp>
      <p:sp>
        <p:nvSpPr>
          <p:cNvPr id="674822" name="Rectangle 6"/>
          <p:cNvSpPr>
            <a:spLocks noChangeArrowheads="1"/>
          </p:cNvSpPr>
          <p:nvPr/>
        </p:nvSpPr>
        <p:spPr bwMode="auto">
          <a:xfrm>
            <a:off x="5181600" y="4648200"/>
            <a:ext cx="3581400" cy="10668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674823" name="Rectangle 7"/>
          <p:cNvSpPr>
            <a:spLocks noChangeArrowheads="1"/>
          </p:cNvSpPr>
          <p:nvPr/>
        </p:nvSpPr>
        <p:spPr bwMode="auto">
          <a:xfrm>
            <a:off x="5105400" y="4724400"/>
            <a:ext cx="1828800" cy="228600"/>
          </a:xfrm>
          <a:prstGeom prst="rect">
            <a:avLst/>
          </a:prstGeom>
          <a:noFill/>
          <a:ln w="12700" cap="sq">
            <a:noFill/>
            <a:miter lim="800000"/>
            <a:headEnd type="none" w="sm" len="sm"/>
            <a:tailEnd type="none" w="sm" len="sm"/>
          </a:ln>
          <a:effectLst/>
        </p:spPr>
        <p:txBody>
          <a:bodyPr wrap="none" anchor="ctr"/>
          <a:lstStyle/>
          <a:p>
            <a:pPr algn="l">
              <a:lnSpc>
                <a:spcPct val="120000"/>
              </a:lnSpc>
            </a:pPr>
            <a:r>
              <a:rPr lang="en-US" sz="1200" b="1">
                <a:latin typeface="Arial" charset="0"/>
              </a:rPr>
              <a:t>Year 1 $10,000.00 x 9%</a:t>
            </a:r>
          </a:p>
        </p:txBody>
      </p:sp>
      <p:sp>
        <p:nvSpPr>
          <p:cNvPr id="674824" name="Rectangle 8"/>
          <p:cNvSpPr>
            <a:spLocks noChangeArrowheads="1"/>
          </p:cNvSpPr>
          <p:nvPr/>
        </p:nvSpPr>
        <p:spPr bwMode="auto">
          <a:xfrm>
            <a:off x="7086600" y="4724400"/>
            <a:ext cx="7620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$ 900.00</a:t>
            </a:r>
          </a:p>
        </p:txBody>
      </p:sp>
      <p:sp>
        <p:nvSpPr>
          <p:cNvPr id="674825" name="Rectangle 9"/>
          <p:cNvSpPr>
            <a:spLocks noChangeArrowheads="1"/>
          </p:cNvSpPr>
          <p:nvPr/>
        </p:nvSpPr>
        <p:spPr bwMode="auto">
          <a:xfrm>
            <a:off x="7924800" y="4724400"/>
            <a:ext cx="8382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$ 10,900.00</a:t>
            </a:r>
          </a:p>
        </p:txBody>
      </p:sp>
      <p:sp>
        <p:nvSpPr>
          <p:cNvPr id="674826" name="Rectangle 10"/>
          <p:cNvSpPr>
            <a:spLocks noChangeArrowheads="1"/>
          </p:cNvSpPr>
          <p:nvPr/>
        </p:nvSpPr>
        <p:spPr bwMode="auto">
          <a:xfrm>
            <a:off x="5105400" y="5084763"/>
            <a:ext cx="1828800" cy="228600"/>
          </a:xfrm>
          <a:prstGeom prst="rect">
            <a:avLst/>
          </a:prstGeom>
          <a:noFill/>
          <a:ln w="12700" cap="sq">
            <a:noFill/>
            <a:miter lim="800000"/>
            <a:headEnd type="none" w="sm" len="sm"/>
            <a:tailEnd type="none" w="sm" len="sm"/>
          </a:ln>
          <a:effectLst/>
        </p:spPr>
        <p:txBody>
          <a:bodyPr wrap="none" anchor="ctr"/>
          <a:lstStyle/>
          <a:p>
            <a:pPr algn="l">
              <a:lnSpc>
                <a:spcPct val="120000"/>
              </a:lnSpc>
            </a:pPr>
            <a:r>
              <a:rPr lang="en-US" sz="1200" b="1">
                <a:latin typeface="Arial" charset="0"/>
              </a:rPr>
              <a:t>Year 2 $10,900.00 x 9%</a:t>
            </a:r>
          </a:p>
        </p:txBody>
      </p:sp>
      <p:sp>
        <p:nvSpPr>
          <p:cNvPr id="674827" name="Rectangle 11"/>
          <p:cNvSpPr>
            <a:spLocks noChangeArrowheads="1"/>
          </p:cNvSpPr>
          <p:nvPr/>
        </p:nvSpPr>
        <p:spPr bwMode="auto">
          <a:xfrm>
            <a:off x="7086600" y="5084763"/>
            <a:ext cx="7620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$ 981.00</a:t>
            </a:r>
          </a:p>
        </p:txBody>
      </p:sp>
      <p:sp>
        <p:nvSpPr>
          <p:cNvPr id="674828" name="Rectangle 12"/>
          <p:cNvSpPr>
            <a:spLocks noChangeArrowheads="1"/>
          </p:cNvSpPr>
          <p:nvPr/>
        </p:nvSpPr>
        <p:spPr bwMode="auto">
          <a:xfrm>
            <a:off x="7924800" y="5084763"/>
            <a:ext cx="8382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$ 11,881.00</a:t>
            </a:r>
          </a:p>
        </p:txBody>
      </p:sp>
      <p:sp>
        <p:nvSpPr>
          <p:cNvPr id="674829" name="Rectangle 13"/>
          <p:cNvSpPr>
            <a:spLocks noChangeArrowheads="1"/>
          </p:cNvSpPr>
          <p:nvPr/>
        </p:nvSpPr>
        <p:spPr bwMode="auto">
          <a:xfrm>
            <a:off x="5105400" y="5449888"/>
            <a:ext cx="1828800" cy="228600"/>
          </a:xfrm>
          <a:prstGeom prst="rect">
            <a:avLst/>
          </a:prstGeom>
          <a:noFill/>
          <a:ln w="12700" cap="sq">
            <a:noFill/>
            <a:miter lim="800000"/>
            <a:headEnd type="none" w="sm" len="sm"/>
            <a:tailEnd type="none" w="sm" len="sm"/>
          </a:ln>
          <a:effectLst/>
        </p:spPr>
        <p:txBody>
          <a:bodyPr wrap="none" anchor="ctr"/>
          <a:lstStyle/>
          <a:p>
            <a:pPr algn="l">
              <a:lnSpc>
                <a:spcPct val="120000"/>
              </a:lnSpc>
            </a:pPr>
            <a:r>
              <a:rPr lang="en-US" sz="1200" b="1">
                <a:latin typeface="Arial" charset="0"/>
              </a:rPr>
              <a:t>Year 3 $11,881.00 x 9%</a:t>
            </a:r>
          </a:p>
        </p:txBody>
      </p:sp>
      <p:sp>
        <p:nvSpPr>
          <p:cNvPr id="674830" name="Rectangle 14"/>
          <p:cNvSpPr>
            <a:spLocks noChangeArrowheads="1"/>
          </p:cNvSpPr>
          <p:nvPr/>
        </p:nvSpPr>
        <p:spPr bwMode="auto">
          <a:xfrm>
            <a:off x="7086600" y="5449888"/>
            <a:ext cx="7620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$1,069.29</a:t>
            </a:r>
          </a:p>
        </p:txBody>
      </p:sp>
      <p:sp>
        <p:nvSpPr>
          <p:cNvPr id="674831" name="Rectangle 15"/>
          <p:cNvSpPr>
            <a:spLocks noChangeArrowheads="1"/>
          </p:cNvSpPr>
          <p:nvPr/>
        </p:nvSpPr>
        <p:spPr bwMode="auto">
          <a:xfrm>
            <a:off x="7924800" y="5449888"/>
            <a:ext cx="838200" cy="228600"/>
          </a:xfrm>
          <a:prstGeom prst="rect">
            <a:avLst/>
          </a:prstGeom>
          <a:noFill/>
          <a:ln w="12700" cap="sq">
            <a:noFill/>
            <a:miter lim="800000"/>
            <a:headEnd type="none" w="sm" len="sm"/>
            <a:tailEnd type="none" w="sm" len="sm"/>
          </a:ln>
          <a:effectLst/>
        </p:spPr>
        <p:txBody>
          <a:bodyPr wrap="none" rIns="45720" anchor="ctr"/>
          <a:lstStyle/>
          <a:p>
            <a:pPr algn="r">
              <a:lnSpc>
                <a:spcPct val="120000"/>
              </a:lnSpc>
            </a:pPr>
            <a:r>
              <a:rPr lang="en-US" sz="1200" b="1">
                <a:latin typeface="Arial" charset="0"/>
              </a:rPr>
              <a:t>$ 12,950.29</a:t>
            </a:r>
          </a:p>
        </p:txBody>
      </p:sp>
      <p:sp>
        <p:nvSpPr>
          <p:cNvPr id="674832" name="Line 16"/>
          <p:cNvSpPr>
            <a:spLocks noChangeShapeType="1"/>
          </p:cNvSpPr>
          <p:nvPr/>
        </p:nvSpPr>
        <p:spPr bwMode="auto">
          <a:xfrm>
            <a:off x="7000875" y="4043363"/>
            <a:ext cx="0" cy="2057400"/>
          </a:xfrm>
          <a:prstGeom prst="line">
            <a:avLst/>
          </a:prstGeom>
          <a:noFill/>
          <a:ln w="28575" cap="sq">
            <a:solidFill>
              <a:schemeClr val="tx1"/>
            </a:solidFill>
            <a:round/>
            <a:headEnd type="none" w="sm" len="sm"/>
            <a:tailEnd type="none" w="sm" len="sm"/>
          </a:ln>
          <a:effectLst/>
        </p:spPr>
        <p:txBody>
          <a:bodyPr/>
          <a:lstStyle/>
          <a:p>
            <a:endParaRPr lang="en-US"/>
          </a:p>
        </p:txBody>
      </p:sp>
      <p:sp>
        <p:nvSpPr>
          <p:cNvPr id="674833" name="Line 17"/>
          <p:cNvSpPr>
            <a:spLocks noChangeShapeType="1"/>
          </p:cNvSpPr>
          <p:nvPr/>
        </p:nvSpPr>
        <p:spPr bwMode="auto">
          <a:xfrm>
            <a:off x="7848600" y="4043363"/>
            <a:ext cx="0" cy="1984375"/>
          </a:xfrm>
          <a:prstGeom prst="line">
            <a:avLst/>
          </a:prstGeom>
          <a:noFill/>
          <a:ln w="28575" cap="sq">
            <a:solidFill>
              <a:schemeClr val="tx1"/>
            </a:solidFill>
            <a:round/>
            <a:headEnd type="none" w="sm" len="sm"/>
            <a:tailEnd type="none" w="sm" len="sm"/>
          </a:ln>
          <a:effectLst/>
        </p:spPr>
        <p:txBody>
          <a:bodyPr/>
          <a:lstStyle/>
          <a:p>
            <a:endParaRPr lang="en-US"/>
          </a:p>
        </p:txBody>
      </p:sp>
      <p:sp>
        <p:nvSpPr>
          <p:cNvPr id="674834" name="Line 18"/>
          <p:cNvSpPr>
            <a:spLocks noChangeShapeType="1"/>
          </p:cNvSpPr>
          <p:nvPr/>
        </p:nvSpPr>
        <p:spPr bwMode="auto">
          <a:xfrm>
            <a:off x="7040563" y="5715000"/>
            <a:ext cx="731837" cy="0"/>
          </a:xfrm>
          <a:prstGeom prst="line">
            <a:avLst/>
          </a:prstGeom>
          <a:noFill/>
          <a:ln w="12700" cap="sq">
            <a:solidFill>
              <a:schemeClr val="tx1"/>
            </a:solidFill>
            <a:round/>
            <a:headEnd type="none" w="sm" len="sm"/>
            <a:tailEnd type="none" w="sm" len="sm"/>
          </a:ln>
          <a:effectLst/>
        </p:spPr>
        <p:txBody>
          <a:bodyPr/>
          <a:lstStyle/>
          <a:p>
            <a:endParaRPr lang="en-US"/>
          </a:p>
        </p:txBody>
      </p:sp>
      <p:sp>
        <p:nvSpPr>
          <p:cNvPr id="674835" name="Rectangle 19"/>
          <p:cNvSpPr>
            <a:spLocks noChangeArrowheads="1"/>
          </p:cNvSpPr>
          <p:nvPr/>
        </p:nvSpPr>
        <p:spPr bwMode="auto">
          <a:xfrm>
            <a:off x="6629400" y="3048000"/>
            <a:ext cx="2438400" cy="457200"/>
          </a:xfrm>
          <a:prstGeom prst="rect">
            <a:avLst/>
          </a:prstGeom>
          <a:noFill/>
          <a:ln w="19050" algn="ctr">
            <a:noFill/>
            <a:miter lim="800000"/>
            <a:headEnd type="none" w="sm" len="sm"/>
            <a:tailEnd type="none" w="sm" len="sm"/>
          </a:ln>
          <a:effectLst/>
        </p:spPr>
        <p:txBody>
          <a:bodyPr>
            <a:spAutoFit/>
          </a:bodyPr>
          <a:lstStyle/>
          <a:p>
            <a:pPr algn="l">
              <a:spcBef>
                <a:spcPct val="50000"/>
              </a:spcBef>
            </a:pPr>
            <a:r>
              <a:rPr lang="en-US" sz="1200" b="1">
                <a:solidFill>
                  <a:srgbClr val="CC0000"/>
                </a:solidFill>
                <a:latin typeface="Arial" charset="0"/>
              </a:rPr>
              <a:t>Illustration 6-1                      </a:t>
            </a:r>
            <a:r>
              <a:rPr lang="en-US" sz="1200" b="1">
                <a:latin typeface="Arial" charset="0"/>
              </a:rPr>
              <a:t>Simple vs. Compound Interest</a:t>
            </a:r>
          </a:p>
        </p:txBody>
      </p:sp>
      <p:sp>
        <p:nvSpPr>
          <p:cNvPr id="674838" name="Text Box 22"/>
          <p:cNvSpPr txBox="1">
            <a:spLocks noChangeArrowheads="1"/>
          </p:cNvSpPr>
          <p:nvPr/>
        </p:nvSpPr>
        <p:spPr bwMode="auto">
          <a:xfrm>
            <a:off x="914400" y="64452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2  Distinguish between simple and compound interest.</a:t>
            </a:r>
          </a:p>
        </p:txBody>
      </p:sp>
      <p:sp>
        <p:nvSpPr>
          <p:cNvPr id="674839" name="Rectangle 23"/>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Tree>
    <p:extLst>
      <p:ext uri="{BB962C8B-B14F-4D97-AF65-F5344CB8AC3E}">
        <p14:creationId xmlns:p14="http://schemas.microsoft.com/office/powerpoint/2010/main" val="201631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4823"/>
                                        </p:tgtEl>
                                        <p:attrNameLst>
                                          <p:attrName>style.visibility</p:attrName>
                                        </p:attrNameLst>
                                      </p:cBhvr>
                                      <p:to>
                                        <p:strVal val="visible"/>
                                      </p:to>
                                    </p:set>
                                    <p:animEffect transition="in" filter="wipe(left)">
                                      <p:cBhvr>
                                        <p:cTn id="7" dur="500"/>
                                        <p:tgtEl>
                                          <p:spTgt spid="6748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4824"/>
                                        </p:tgtEl>
                                        <p:attrNameLst>
                                          <p:attrName>style.visibility</p:attrName>
                                        </p:attrNameLst>
                                      </p:cBhvr>
                                      <p:to>
                                        <p:strVal val="visible"/>
                                      </p:to>
                                    </p:set>
                                    <p:animEffect transition="in" filter="wipe(left)">
                                      <p:cBhvr>
                                        <p:cTn id="12" dur="500"/>
                                        <p:tgtEl>
                                          <p:spTgt spid="6748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4825"/>
                                        </p:tgtEl>
                                        <p:attrNameLst>
                                          <p:attrName>style.visibility</p:attrName>
                                        </p:attrNameLst>
                                      </p:cBhvr>
                                      <p:to>
                                        <p:strVal val="visible"/>
                                      </p:to>
                                    </p:set>
                                    <p:animEffect transition="in" filter="wipe(left)">
                                      <p:cBhvr>
                                        <p:cTn id="17" dur="500"/>
                                        <p:tgtEl>
                                          <p:spTgt spid="6748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4826"/>
                                        </p:tgtEl>
                                        <p:attrNameLst>
                                          <p:attrName>style.visibility</p:attrName>
                                        </p:attrNameLst>
                                      </p:cBhvr>
                                      <p:to>
                                        <p:strVal val="visible"/>
                                      </p:to>
                                    </p:set>
                                    <p:animEffect transition="in" filter="wipe(left)">
                                      <p:cBhvr>
                                        <p:cTn id="22" dur="500"/>
                                        <p:tgtEl>
                                          <p:spTgt spid="6748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4827"/>
                                        </p:tgtEl>
                                        <p:attrNameLst>
                                          <p:attrName>style.visibility</p:attrName>
                                        </p:attrNameLst>
                                      </p:cBhvr>
                                      <p:to>
                                        <p:strVal val="visible"/>
                                      </p:to>
                                    </p:set>
                                    <p:animEffect transition="in" filter="wipe(left)">
                                      <p:cBhvr>
                                        <p:cTn id="27" dur="500"/>
                                        <p:tgtEl>
                                          <p:spTgt spid="6748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4828"/>
                                        </p:tgtEl>
                                        <p:attrNameLst>
                                          <p:attrName>style.visibility</p:attrName>
                                        </p:attrNameLst>
                                      </p:cBhvr>
                                      <p:to>
                                        <p:strVal val="visible"/>
                                      </p:to>
                                    </p:set>
                                    <p:animEffect transition="in" filter="wipe(left)">
                                      <p:cBhvr>
                                        <p:cTn id="32" dur="500"/>
                                        <p:tgtEl>
                                          <p:spTgt spid="6748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74829"/>
                                        </p:tgtEl>
                                        <p:attrNameLst>
                                          <p:attrName>style.visibility</p:attrName>
                                        </p:attrNameLst>
                                      </p:cBhvr>
                                      <p:to>
                                        <p:strVal val="visible"/>
                                      </p:to>
                                    </p:set>
                                    <p:animEffect transition="in" filter="wipe(left)">
                                      <p:cBhvr>
                                        <p:cTn id="37" dur="500"/>
                                        <p:tgtEl>
                                          <p:spTgt spid="6748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74830"/>
                                        </p:tgtEl>
                                        <p:attrNameLst>
                                          <p:attrName>style.visibility</p:attrName>
                                        </p:attrNameLst>
                                      </p:cBhvr>
                                      <p:to>
                                        <p:strVal val="visible"/>
                                      </p:to>
                                    </p:set>
                                    <p:animEffect transition="in" filter="wipe(left)">
                                      <p:cBhvr>
                                        <p:cTn id="42" dur="500"/>
                                        <p:tgtEl>
                                          <p:spTgt spid="6748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74831"/>
                                        </p:tgtEl>
                                        <p:attrNameLst>
                                          <p:attrName>style.visibility</p:attrName>
                                        </p:attrNameLst>
                                      </p:cBhvr>
                                      <p:to>
                                        <p:strVal val="visible"/>
                                      </p:to>
                                    </p:set>
                                    <p:animEffect transition="in" filter="wipe(left)">
                                      <p:cBhvr>
                                        <p:cTn id="47" dur="500"/>
                                        <p:tgtEl>
                                          <p:spTgt spid="67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3" grpId="0"/>
      <p:bldP spid="674824" grpId="0"/>
      <p:bldP spid="674825" grpId="0"/>
      <p:bldP spid="674826" grpId="0"/>
      <p:bldP spid="674827" grpId="0"/>
      <p:bldP spid="674828" grpId="0"/>
      <p:bldP spid="674829" grpId="0"/>
      <p:bldP spid="674830" grpId="0"/>
      <p:bldP spid="6748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590854" name="Text Box 6"/>
          <p:cNvSpPr txBox="1">
            <a:spLocks noChangeArrowheads="1"/>
          </p:cNvSpPr>
          <p:nvPr/>
        </p:nvSpPr>
        <p:spPr bwMode="auto">
          <a:xfrm>
            <a:off x="914400" y="2055813"/>
            <a:ext cx="7772400" cy="2287587"/>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20000"/>
              </a:spcBef>
              <a:buClr>
                <a:srgbClr val="800000"/>
              </a:buClr>
              <a:buSzPct val="95000"/>
            </a:pPr>
            <a:r>
              <a:rPr lang="en-US" sz="2200" b="1">
                <a:solidFill>
                  <a:srgbClr val="800000"/>
                </a:solidFill>
                <a:latin typeface="Arial" charset="0"/>
              </a:rPr>
              <a:t>Table 1</a:t>
            </a:r>
            <a:r>
              <a:rPr lang="en-US" sz="2200">
                <a:latin typeface="Arial" charset="0"/>
              </a:rPr>
              <a:t> - Future Value of 1</a:t>
            </a:r>
          </a:p>
          <a:p>
            <a:pPr marL="457200" indent="-457200" algn="l">
              <a:lnSpc>
                <a:spcPct val="115000"/>
              </a:lnSpc>
              <a:spcBef>
                <a:spcPct val="20000"/>
              </a:spcBef>
              <a:buClr>
                <a:srgbClr val="800000"/>
              </a:buClr>
              <a:buSzPct val="95000"/>
            </a:pPr>
            <a:r>
              <a:rPr lang="en-US" sz="2200" b="1">
                <a:solidFill>
                  <a:srgbClr val="800000"/>
                </a:solidFill>
                <a:latin typeface="Arial" charset="0"/>
              </a:rPr>
              <a:t>Table 2</a:t>
            </a:r>
            <a:r>
              <a:rPr lang="en-US" sz="2200">
                <a:latin typeface="Arial" charset="0"/>
              </a:rPr>
              <a:t> - Present Value of 1</a:t>
            </a:r>
          </a:p>
          <a:p>
            <a:pPr marL="457200" indent="-457200" algn="l">
              <a:lnSpc>
                <a:spcPct val="115000"/>
              </a:lnSpc>
              <a:spcBef>
                <a:spcPct val="20000"/>
              </a:spcBef>
              <a:buClr>
                <a:srgbClr val="800000"/>
              </a:buClr>
              <a:buSzPct val="95000"/>
            </a:pPr>
            <a:r>
              <a:rPr lang="en-US" sz="2200" b="1">
                <a:solidFill>
                  <a:srgbClr val="800000"/>
                </a:solidFill>
                <a:latin typeface="Arial" charset="0"/>
              </a:rPr>
              <a:t>Table 3</a:t>
            </a:r>
            <a:r>
              <a:rPr lang="en-US" sz="2200">
                <a:latin typeface="Arial" charset="0"/>
              </a:rPr>
              <a:t> - Future Value of an Ordinary Annuity of 1</a:t>
            </a:r>
          </a:p>
          <a:p>
            <a:pPr marL="457200" indent="-457200" algn="l">
              <a:lnSpc>
                <a:spcPct val="115000"/>
              </a:lnSpc>
              <a:spcBef>
                <a:spcPct val="20000"/>
              </a:spcBef>
              <a:buClr>
                <a:srgbClr val="800000"/>
              </a:buClr>
              <a:buSzPct val="95000"/>
            </a:pPr>
            <a:r>
              <a:rPr lang="en-US" sz="2200" b="1">
                <a:solidFill>
                  <a:srgbClr val="800000"/>
                </a:solidFill>
                <a:latin typeface="Arial" charset="0"/>
              </a:rPr>
              <a:t>Table 4</a:t>
            </a:r>
            <a:r>
              <a:rPr lang="en-US" sz="2200">
                <a:latin typeface="Arial" charset="0"/>
              </a:rPr>
              <a:t> - Present Value of an Ordinary Annuity of 1</a:t>
            </a:r>
          </a:p>
          <a:p>
            <a:pPr marL="457200" indent="-457200" algn="l">
              <a:lnSpc>
                <a:spcPct val="115000"/>
              </a:lnSpc>
              <a:spcBef>
                <a:spcPct val="20000"/>
              </a:spcBef>
              <a:buClr>
                <a:srgbClr val="800000"/>
              </a:buClr>
              <a:buSzPct val="95000"/>
            </a:pPr>
            <a:r>
              <a:rPr lang="en-US" sz="2200" b="1">
                <a:solidFill>
                  <a:srgbClr val="800000"/>
                </a:solidFill>
                <a:latin typeface="Arial" charset="0"/>
              </a:rPr>
              <a:t>Table 5</a:t>
            </a:r>
            <a:r>
              <a:rPr lang="en-US" sz="2200">
                <a:latin typeface="Arial" charset="0"/>
              </a:rPr>
              <a:t> - Present Value of an Annuity Due of 1</a:t>
            </a:r>
          </a:p>
        </p:txBody>
      </p:sp>
      <p:sp>
        <p:nvSpPr>
          <p:cNvPr id="590855" name="Text Box 7"/>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 Tables</a:t>
            </a:r>
          </a:p>
        </p:txBody>
      </p:sp>
      <p:sp>
        <p:nvSpPr>
          <p:cNvPr id="590856" name="Rectangle 8"/>
          <p:cNvSpPr>
            <a:spLocks noChangeArrowheads="1"/>
          </p:cNvSpPr>
          <p:nvPr/>
        </p:nvSpPr>
        <p:spPr bwMode="auto">
          <a:xfrm>
            <a:off x="685800" y="4572000"/>
            <a:ext cx="7848600" cy="14636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Number of Periods</a:t>
            </a:r>
            <a:r>
              <a:rPr lang="en-US" sz="2000">
                <a:latin typeface="Arial" charset="0"/>
              </a:rPr>
              <a:t> = number of years x the number of compounding periods per year.</a:t>
            </a:r>
          </a:p>
          <a:p>
            <a:pPr algn="l">
              <a:spcBef>
                <a:spcPct val="50000"/>
              </a:spcBef>
            </a:pPr>
            <a:r>
              <a:rPr lang="en-US" sz="2000" b="1">
                <a:solidFill>
                  <a:srgbClr val="800000"/>
                </a:solidFill>
                <a:latin typeface="Arial" charset="0"/>
              </a:rPr>
              <a:t>Compounding Period Interest Rate</a:t>
            </a:r>
            <a:r>
              <a:rPr lang="en-US" sz="2000">
                <a:latin typeface="Arial" charset="0"/>
              </a:rPr>
              <a:t> = annual rate divided by the number of compounding periods per year.</a:t>
            </a:r>
          </a:p>
        </p:txBody>
      </p:sp>
      <p:sp>
        <p:nvSpPr>
          <p:cNvPr id="590858" name="Rectangle 10"/>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Tree>
    <p:extLst>
      <p:ext uri="{BB962C8B-B14F-4D97-AF65-F5344CB8AC3E}">
        <p14:creationId xmlns:p14="http://schemas.microsoft.com/office/powerpoint/2010/main" val="754953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678915" name="Text Box 3"/>
          <p:cNvSpPr txBox="1">
            <a:spLocks noChangeArrowheads="1"/>
          </p:cNvSpPr>
          <p:nvPr/>
        </p:nvSpPr>
        <p:spPr bwMode="auto">
          <a:xfrm>
            <a:off x="762000" y="5029200"/>
            <a:ext cx="7696200" cy="815975"/>
          </a:xfrm>
          <a:prstGeom prst="rect">
            <a:avLst/>
          </a:prstGeom>
          <a:noFill/>
          <a:ln w="28575" cap="sq">
            <a:noFill/>
            <a:miter lim="800000"/>
            <a:headEnd type="none" w="sm" len="sm"/>
            <a:tailEnd type="none" w="sm" len="sm"/>
          </a:ln>
          <a:effectLst/>
        </p:spPr>
        <p:txBody>
          <a:bodyPr>
            <a:spAutoFit/>
          </a:bodyPr>
          <a:lstStyle/>
          <a:p>
            <a:pPr algn="l">
              <a:lnSpc>
                <a:spcPct val="125000"/>
              </a:lnSpc>
            </a:pPr>
            <a:r>
              <a:rPr lang="en-US" sz="1900">
                <a:latin typeface="Arial" charset="0"/>
              </a:rPr>
              <a:t>How much principal plus interest a dollar accumulates to at the end of each of five periods, at three different rates of compound interest.</a:t>
            </a:r>
          </a:p>
        </p:txBody>
      </p:sp>
      <p:sp>
        <p:nvSpPr>
          <p:cNvPr id="678918" name="Rectangle 6"/>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
        <p:nvSpPr>
          <p:cNvPr id="678920" name="Rectangle 8"/>
          <p:cNvSpPr>
            <a:spLocks noChangeArrowheads="1"/>
          </p:cNvSpPr>
          <p:nvPr/>
        </p:nvSpPr>
        <p:spPr bwMode="auto">
          <a:xfrm>
            <a:off x="5715000" y="1752600"/>
            <a:ext cx="1905000" cy="476250"/>
          </a:xfrm>
          <a:prstGeom prst="rect">
            <a:avLst/>
          </a:prstGeom>
          <a:noFill/>
          <a:ln w="12700" cap="sq">
            <a:noFill/>
            <a:miter lim="800000"/>
            <a:headEnd type="none" w="sm" len="sm"/>
            <a:tailEnd type="none" w="sm" len="sm"/>
          </a:ln>
          <a:effectLst/>
        </p:spPr>
        <p:txBody>
          <a:bodyPr>
            <a:spAutoFit/>
          </a:bodyPr>
          <a:lstStyle/>
          <a:p>
            <a:pPr algn="l">
              <a:lnSpc>
                <a:spcPct val="105000"/>
              </a:lnSpc>
            </a:pPr>
            <a:r>
              <a:rPr lang="en-US" sz="1200" b="1">
                <a:solidFill>
                  <a:srgbClr val="CC0000"/>
                </a:solidFill>
                <a:latin typeface="Arial" charset="0"/>
              </a:rPr>
              <a:t>Illustration 6-2</a:t>
            </a:r>
          </a:p>
          <a:p>
            <a:pPr algn="l">
              <a:lnSpc>
                <a:spcPct val="105000"/>
              </a:lnSpc>
            </a:pPr>
            <a:r>
              <a:rPr lang="en-US" sz="1200" b="1">
                <a:latin typeface="Arial" charset="0"/>
              </a:rPr>
              <a:t>Excerpt from Table 6-1</a:t>
            </a:r>
            <a:endParaRPr lang="en-US" sz="1200" b="1">
              <a:solidFill>
                <a:srgbClr val="CC0000"/>
              </a:solidFill>
              <a:latin typeface="Arial" charset="0"/>
            </a:endParaRPr>
          </a:p>
        </p:txBody>
      </p:sp>
      <p:pic>
        <p:nvPicPr>
          <p:cNvPr id="678921" name="Picture 9"/>
          <p:cNvPicPr>
            <a:picLocks noChangeAspect="1" noChangeArrowheads="1"/>
          </p:cNvPicPr>
          <p:nvPr/>
        </p:nvPicPr>
        <p:blipFill>
          <a:blip r:embed="rId3"/>
          <a:srcRect/>
          <a:stretch>
            <a:fillRect/>
          </a:stretch>
        </p:blipFill>
        <p:spPr bwMode="auto">
          <a:xfrm>
            <a:off x="1600200" y="2233613"/>
            <a:ext cx="5867400" cy="2643187"/>
          </a:xfrm>
          <a:prstGeom prst="rect">
            <a:avLst/>
          </a:prstGeom>
          <a:noFill/>
          <a:ln w="12700" cap="sq">
            <a:noFill/>
            <a:miter lim="800000"/>
            <a:headEnd type="none" w="sm" len="sm"/>
            <a:tailEnd type="none" w="sm" len="sm"/>
          </a:ln>
          <a:effectLst/>
        </p:spPr>
      </p:pic>
      <p:sp>
        <p:nvSpPr>
          <p:cNvPr id="678923" name="Text Box 11"/>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a:t>
            </a:r>
          </a:p>
        </p:txBody>
      </p:sp>
    </p:spTree>
    <p:extLst>
      <p:ext uri="{BB962C8B-B14F-4D97-AF65-F5344CB8AC3E}">
        <p14:creationId xmlns:p14="http://schemas.microsoft.com/office/powerpoint/2010/main" val="296967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680965" name="Rectangle 5"/>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
        <p:nvSpPr>
          <p:cNvPr id="680968" name="Rectangle 8"/>
          <p:cNvSpPr>
            <a:spLocks noChangeArrowheads="1"/>
          </p:cNvSpPr>
          <p:nvPr/>
        </p:nvSpPr>
        <p:spPr bwMode="auto">
          <a:xfrm>
            <a:off x="914400" y="2092325"/>
            <a:ext cx="8001000" cy="2976563"/>
          </a:xfrm>
          <a:prstGeom prst="rect">
            <a:avLst/>
          </a:prstGeom>
          <a:noFill/>
          <a:ln w="12700" cap="sq" algn="ctr">
            <a:noFill/>
            <a:miter lim="800000"/>
            <a:headEnd type="none" w="sm" len="sm"/>
            <a:tailEnd type="none" w="sm" len="sm"/>
          </a:ln>
          <a:effectLst/>
        </p:spPr>
        <p:txBody>
          <a:bodyPr>
            <a:spAutoFit/>
          </a:bodyPr>
          <a:lstStyle/>
          <a:p>
            <a:pPr algn="l" defTabSz="685800">
              <a:tabLst>
                <a:tab pos="457200" algn="l"/>
                <a:tab pos="857250" algn="l"/>
              </a:tabLst>
            </a:pPr>
            <a:r>
              <a:rPr lang="en-US" sz="2200">
                <a:latin typeface="Arial" charset="0"/>
              </a:rPr>
              <a:t>Formula to determine the future value factor (FVF) for 1:</a:t>
            </a:r>
            <a:r>
              <a:rPr lang="en-US" sz="2400">
                <a:latin typeface="Arial" charset="0"/>
              </a:rPr>
              <a:t> </a:t>
            </a:r>
          </a:p>
          <a:p>
            <a:pPr algn="l" defTabSz="685800">
              <a:tabLst>
                <a:tab pos="457200" algn="l"/>
                <a:tab pos="857250" algn="l"/>
              </a:tabLst>
            </a:pPr>
            <a:r>
              <a:rPr lang="en-US" sz="2400">
                <a:latin typeface="Arial" charset="0"/>
              </a:rPr>
              <a:t>			</a:t>
            </a:r>
          </a:p>
          <a:p>
            <a:pPr algn="l" defTabSz="685800">
              <a:tabLst>
                <a:tab pos="457200" algn="l"/>
                <a:tab pos="857250" algn="l"/>
              </a:tabLst>
            </a:pPr>
            <a:r>
              <a:rPr lang="en-US" sz="2400">
                <a:latin typeface="Arial" charset="0"/>
              </a:rPr>
              <a:t>Where:</a:t>
            </a:r>
          </a:p>
          <a:p>
            <a:pPr algn="l" defTabSz="685800">
              <a:tabLst>
                <a:tab pos="457200" algn="l"/>
                <a:tab pos="857250" algn="l"/>
              </a:tabLst>
            </a:pPr>
            <a:r>
              <a:rPr lang="en-US" sz="2400">
                <a:latin typeface="Arial" charset="0"/>
              </a:rPr>
              <a:t>	</a:t>
            </a:r>
          </a:p>
          <a:p>
            <a:pPr algn="l" defTabSz="685800">
              <a:spcBef>
                <a:spcPct val="30000"/>
              </a:spcBef>
              <a:tabLst>
                <a:tab pos="457200" algn="l"/>
                <a:tab pos="857250" algn="l"/>
              </a:tabLst>
            </a:pPr>
            <a:r>
              <a:rPr lang="en-US" sz="2400">
                <a:latin typeface="Arial" charset="0"/>
              </a:rPr>
              <a:t>	 		= future value factor for n periods at i interest</a:t>
            </a:r>
          </a:p>
          <a:p>
            <a:pPr algn="l" defTabSz="685800">
              <a:spcBef>
                <a:spcPct val="30000"/>
              </a:spcBef>
              <a:tabLst>
                <a:tab pos="457200" algn="l"/>
                <a:tab pos="857250" algn="l"/>
              </a:tabLst>
            </a:pPr>
            <a:r>
              <a:rPr lang="en-US" sz="2400">
                <a:latin typeface="Arial" charset="0"/>
              </a:rPr>
              <a:t>     		n 	= number of periods	            </a:t>
            </a:r>
          </a:p>
          <a:p>
            <a:pPr algn="l" defTabSz="685800">
              <a:spcBef>
                <a:spcPct val="30000"/>
              </a:spcBef>
              <a:tabLst>
                <a:tab pos="457200" algn="l"/>
                <a:tab pos="857250" algn="l"/>
              </a:tabLst>
            </a:pPr>
            <a:r>
              <a:rPr lang="en-US" sz="2400">
                <a:latin typeface="Arial" charset="0"/>
              </a:rPr>
              <a:t>		i	= rate of interest for a single period</a:t>
            </a:r>
          </a:p>
        </p:txBody>
      </p:sp>
      <p:pic>
        <p:nvPicPr>
          <p:cNvPr id="680970" name="Picture 10"/>
          <p:cNvPicPr>
            <a:picLocks noChangeAspect="1" noChangeArrowheads="1"/>
          </p:cNvPicPr>
          <p:nvPr/>
        </p:nvPicPr>
        <p:blipFill>
          <a:blip r:embed="rId3"/>
          <a:srcRect/>
          <a:stretch>
            <a:fillRect/>
          </a:stretch>
        </p:blipFill>
        <p:spPr bwMode="auto">
          <a:xfrm>
            <a:off x="2819400" y="2819400"/>
            <a:ext cx="3152775" cy="620713"/>
          </a:xfrm>
          <a:prstGeom prst="rect">
            <a:avLst/>
          </a:prstGeom>
          <a:noFill/>
          <a:ln w="12700" cap="sq">
            <a:noFill/>
            <a:miter lim="800000"/>
            <a:headEnd type="none" w="sm" len="sm"/>
            <a:tailEnd type="none" w="sm" len="sm"/>
          </a:ln>
          <a:effectLst/>
        </p:spPr>
      </p:pic>
      <p:sp>
        <p:nvSpPr>
          <p:cNvPr id="680972" name="Rectangle 12"/>
          <p:cNvSpPr>
            <a:spLocks noChangeArrowheads="1"/>
          </p:cNvSpPr>
          <p:nvPr/>
        </p:nvSpPr>
        <p:spPr bwMode="auto">
          <a:xfrm>
            <a:off x="1066800" y="3641725"/>
            <a:ext cx="7620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FVF</a:t>
            </a:r>
          </a:p>
        </p:txBody>
      </p:sp>
      <p:sp>
        <p:nvSpPr>
          <p:cNvPr id="680973" name="Rectangle 13"/>
          <p:cNvSpPr>
            <a:spLocks noChangeArrowheads="1"/>
          </p:cNvSpPr>
          <p:nvPr/>
        </p:nvSpPr>
        <p:spPr bwMode="auto">
          <a:xfrm>
            <a:off x="1676400" y="3717925"/>
            <a:ext cx="533400" cy="396875"/>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000" i="1">
                <a:latin typeface="Arial" charset="0"/>
              </a:rPr>
              <a:t>n,i</a:t>
            </a:r>
          </a:p>
        </p:txBody>
      </p:sp>
      <p:sp>
        <p:nvSpPr>
          <p:cNvPr id="680974" name="Text Box 14"/>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a:t>
            </a:r>
          </a:p>
        </p:txBody>
      </p:sp>
    </p:spTree>
    <p:extLst>
      <p:ext uri="{BB962C8B-B14F-4D97-AF65-F5344CB8AC3E}">
        <p14:creationId xmlns:p14="http://schemas.microsoft.com/office/powerpoint/2010/main" val="140940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683012" name="Rectangle 4"/>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
        <p:nvSpPr>
          <p:cNvPr id="683013" name="Rectangle 5"/>
          <p:cNvSpPr>
            <a:spLocks noChangeArrowheads="1"/>
          </p:cNvSpPr>
          <p:nvPr/>
        </p:nvSpPr>
        <p:spPr bwMode="auto">
          <a:xfrm>
            <a:off x="914400" y="2057400"/>
            <a:ext cx="7620000" cy="1249363"/>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35000"/>
              </a:spcBef>
              <a:tabLst>
                <a:tab pos="571500" algn="l"/>
                <a:tab pos="1485900" algn="l"/>
                <a:tab pos="2400300" algn="l"/>
              </a:tabLst>
            </a:pPr>
            <a:r>
              <a:rPr lang="en-US" sz="2200">
                <a:latin typeface="Arial" charset="0"/>
              </a:rPr>
              <a:t>Determine the number of periods by multiplying the number of years involved by the number of compounding periods per year.</a:t>
            </a:r>
          </a:p>
        </p:txBody>
      </p:sp>
      <p:pic>
        <p:nvPicPr>
          <p:cNvPr id="683015" name="Picture 7"/>
          <p:cNvPicPr>
            <a:picLocks noChangeAspect="1" noChangeArrowheads="1"/>
          </p:cNvPicPr>
          <p:nvPr/>
        </p:nvPicPr>
        <p:blipFill>
          <a:blip r:embed="rId3"/>
          <a:srcRect/>
          <a:stretch>
            <a:fillRect/>
          </a:stretch>
        </p:blipFill>
        <p:spPr bwMode="auto">
          <a:xfrm>
            <a:off x="981075" y="3817938"/>
            <a:ext cx="7248525" cy="2125662"/>
          </a:xfrm>
          <a:prstGeom prst="rect">
            <a:avLst/>
          </a:prstGeom>
          <a:noFill/>
          <a:ln w="12700" cap="sq">
            <a:noFill/>
            <a:miter lim="800000"/>
            <a:headEnd type="none" w="sm" len="sm"/>
            <a:tailEnd type="none" w="sm" len="sm"/>
          </a:ln>
          <a:effectLst/>
        </p:spPr>
      </p:pic>
      <p:sp>
        <p:nvSpPr>
          <p:cNvPr id="683018" name="Rectangle 10"/>
          <p:cNvSpPr>
            <a:spLocks noChangeArrowheads="1"/>
          </p:cNvSpPr>
          <p:nvPr/>
        </p:nvSpPr>
        <p:spPr bwMode="auto">
          <a:xfrm>
            <a:off x="6019800" y="3276600"/>
            <a:ext cx="2362200" cy="476250"/>
          </a:xfrm>
          <a:prstGeom prst="rect">
            <a:avLst/>
          </a:prstGeom>
          <a:noFill/>
          <a:ln w="12700" cap="sq">
            <a:noFill/>
            <a:miter lim="800000"/>
            <a:headEnd type="none" w="sm" len="sm"/>
            <a:tailEnd type="none" w="sm" len="sm"/>
          </a:ln>
          <a:effectLst/>
        </p:spPr>
        <p:txBody>
          <a:bodyPr>
            <a:spAutoFit/>
          </a:bodyPr>
          <a:lstStyle/>
          <a:p>
            <a:pPr algn="l">
              <a:lnSpc>
                <a:spcPct val="105000"/>
              </a:lnSpc>
            </a:pPr>
            <a:r>
              <a:rPr lang="en-US" sz="1200" b="1">
                <a:solidFill>
                  <a:srgbClr val="CC0000"/>
                </a:solidFill>
                <a:latin typeface="Arial" charset="0"/>
              </a:rPr>
              <a:t>Illustration 6-4</a:t>
            </a:r>
          </a:p>
          <a:p>
            <a:pPr algn="l">
              <a:lnSpc>
                <a:spcPct val="105000"/>
              </a:lnSpc>
            </a:pPr>
            <a:r>
              <a:rPr lang="en-US" sz="1200" b="1">
                <a:latin typeface="Arial" charset="0"/>
              </a:rPr>
              <a:t>Frequency of Compounding</a:t>
            </a:r>
            <a:endParaRPr lang="en-US" sz="1200" b="1">
              <a:solidFill>
                <a:srgbClr val="CC0000"/>
              </a:solidFill>
              <a:latin typeface="Arial" charset="0"/>
            </a:endParaRPr>
          </a:p>
        </p:txBody>
      </p:sp>
      <p:sp>
        <p:nvSpPr>
          <p:cNvPr id="683019" name="Text Box 11"/>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a:t>
            </a:r>
          </a:p>
        </p:txBody>
      </p:sp>
    </p:spTree>
    <p:extLst>
      <p:ext uri="{BB962C8B-B14F-4D97-AF65-F5344CB8AC3E}">
        <p14:creationId xmlns:p14="http://schemas.microsoft.com/office/powerpoint/2010/main" val="305360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3  Use appropriate compound interest tables.</a:t>
            </a:r>
          </a:p>
        </p:txBody>
      </p:sp>
      <p:sp>
        <p:nvSpPr>
          <p:cNvPr id="592901" name="Text Box 5"/>
          <p:cNvSpPr txBox="1">
            <a:spLocks noChangeArrowheads="1"/>
          </p:cNvSpPr>
          <p:nvPr/>
        </p:nvSpPr>
        <p:spPr bwMode="auto">
          <a:xfrm>
            <a:off x="990600" y="2032000"/>
            <a:ext cx="7391400" cy="863600"/>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35000"/>
              </a:spcBef>
              <a:tabLst>
                <a:tab pos="571500" algn="l"/>
                <a:tab pos="1485900" algn="l"/>
                <a:tab pos="2400300" algn="l"/>
              </a:tabLst>
            </a:pPr>
            <a:r>
              <a:rPr lang="en-US" sz="2200">
                <a:latin typeface="Arial" charset="0"/>
              </a:rPr>
              <a:t>9% annual interest compounded daily provides a 9.42% yield.</a:t>
            </a:r>
          </a:p>
        </p:txBody>
      </p:sp>
      <p:sp>
        <p:nvSpPr>
          <p:cNvPr id="592903" name="Text Box 7"/>
          <p:cNvSpPr txBox="1">
            <a:spLocks noChangeArrowheads="1"/>
          </p:cNvSpPr>
          <p:nvPr/>
        </p:nvSpPr>
        <p:spPr bwMode="auto">
          <a:xfrm>
            <a:off x="685800" y="3092450"/>
            <a:ext cx="5410200" cy="412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000">
                <a:latin typeface="Arial" charset="0"/>
              </a:rPr>
              <a:t>Effective Yield for a $10,000 investment.</a:t>
            </a:r>
          </a:p>
        </p:txBody>
      </p:sp>
      <p:pic>
        <p:nvPicPr>
          <p:cNvPr id="592906" name="Picture 10"/>
          <p:cNvPicPr>
            <a:picLocks noChangeAspect="1" noChangeArrowheads="1"/>
          </p:cNvPicPr>
          <p:nvPr/>
        </p:nvPicPr>
        <p:blipFill>
          <a:blip r:embed="rId3"/>
          <a:srcRect/>
          <a:stretch>
            <a:fillRect/>
          </a:stretch>
        </p:blipFill>
        <p:spPr bwMode="auto">
          <a:xfrm>
            <a:off x="762000" y="3582988"/>
            <a:ext cx="7800975" cy="2284412"/>
          </a:xfrm>
          <a:prstGeom prst="rect">
            <a:avLst/>
          </a:prstGeom>
          <a:noFill/>
          <a:ln w="12700" cap="sq">
            <a:noFill/>
            <a:miter lim="800000"/>
            <a:headEnd type="none" w="sm" len="sm"/>
            <a:tailEnd type="none" w="sm" len="sm"/>
          </a:ln>
          <a:effectLst/>
        </p:spPr>
      </p:pic>
      <p:sp>
        <p:nvSpPr>
          <p:cNvPr id="592905" name="Rectangle 9"/>
          <p:cNvSpPr>
            <a:spLocks noChangeArrowheads="1"/>
          </p:cNvSpPr>
          <p:nvPr/>
        </p:nvSpPr>
        <p:spPr bwMode="auto">
          <a:xfrm>
            <a:off x="7162800" y="4822825"/>
            <a:ext cx="685800" cy="503238"/>
          </a:xfrm>
          <a:prstGeom prst="rect">
            <a:avLst/>
          </a:prstGeom>
          <a:noFill/>
          <a:ln w="28575" cap="sq">
            <a:solidFill>
              <a:srgbClr val="800000"/>
            </a:solidFill>
            <a:miter lim="800000"/>
            <a:headEnd type="none" w="sm" len="sm"/>
            <a:tailEnd type="none" w="sm" len="sm"/>
          </a:ln>
          <a:effectLst/>
        </p:spPr>
        <p:txBody>
          <a:bodyPr wrap="none" anchor="ctr"/>
          <a:lstStyle/>
          <a:p>
            <a:endParaRPr lang="en-US"/>
          </a:p>
        </p:txBody>
      </p:sp>
      <p:sp>
        <p:nvSpPr>
          <p:cNvPr id="592909" name="Rectangle 13"/>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
        <p:nvSpPr>
          <p:cNvPr id="592910" name="Rectangle 14"/>
          <p:cNvSpPr>
            <a:spLocks noChangeArrowheads="1"/>
          </p:cNvSpPr>
          <p:nvPr/>
        </p:nvSpPr>
        <p:spPr bwMode="auto">
          <a:xfrm>
            <a:off x="6629400" y="2881313"/>
            <a:ext cx="2057400" cy="668337"/>
          </a:xfrm>
          <a:prstGeom prst="rect">
            <a:avLst/>
          </a:prstGeom>
          <a:noFill/>
          <a:ln w="12700" cap="sq">
            <a:noFill/>
            <a:miter lim="800000"/>
            <a:headEnd type="none" w="sm" len="sm"/>
            <a:tailEnd type="none" w="sm" len="sm"/>
          </a:ln>
          <a:effectLst/>
        </p:spPr>
        <p:txBody>
          <a:bodyPr>
            <a:spAutoFit/>
          </a:bodyPr>
          <a:lstStyle/>
          <a:p>
            <a:pPr algn="l">
              <a:lnSpc>
                <a:spcPct val="105000"/>
              </a:lnSpc>
            </a:pPr>
            <a:r>
              <a:rPr lang="en-US" sz="1200" b="1">
                <a:solidFill>
                  <a:srgbClr val="CC0000"/>
                </a:solidFill>
                <a:latin typeface="Arial" charset="0"/>
              </a:rPr>
              <a:t>Illustration 6-5</a:t>
            </a:r>
          </a:p>
          <a:p>
            <a:pPr algn="l">
              <a:lnSpc>
                <a:spcPct val="105000"/>
              </a:lnSpc>
            </a:pPr>
            <a:r>
              <a:rPr lang="en-US" sz="1200" b="1">
                <a:latin typeface="Arial" charset="0"/>
              </a:rPr>
              <a:t>Comparison of Different Compounding Periods</a:t>
            </a:r>
            <a:endParaRPr lang="en-US" sz="1200" b="1">
              <a:solidFill>
                <a:srgbClr val="CC0000"/>
              </a:solidFill>
              <a:latin typeface="Arial" charset="0"/>
            </a:endParaRPr>
          </a:p>
        </p:txBody>
      </p:sp>
      <p:sp>
        <p:nvSpPr>
          <p:cNvPr id="592911" name="Text Box 15"/>
          <p:cNvSpPr txBox="1">
            <a:spLocks noChangeArrowheads="1"/>
          </p:cNvSpPr>
          <p:nvPr/>
        </p:nvSpPr>
        <p:spPr bwMode="auto">
          <a:xfrm>
            <a:off x="685800" y="1447800"/>
            <a:ext cx="7620000" cy="4762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sz="2400" b="1">
                <a:latin typeface="Arial" charset="0"/>
              </a:rPr>
              <a:t>Compound Interest</a:t>
            </a:r>
          </a:p>
        </p:txBody>
      </p:sp>
    </p:spTree>
    <p:extLst>
      <p:ext uri="{BB962C8B-B14F-4D97-AF65-F5344CB8AC3E}">
        <p14:creationId xmlns:p14="http://schemas.microsoft.com/office/powerpoint/2010/main" val="366537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2849563"/>
          </a:xfrm>
        </p:spPr>
        <p:txBody>
          <a:bodyPr/>
          <a:lstStyle/>
          <a:p>
            <a:pPr marL="0" indent="0" algn="ctr">
              <a:buNone/>
            </a:pPr>
            <a:r>
              <a:rPr lang="en-US" dirty="0" err="1">
                <a:solidFill>
                  <a:srgbClr val="002060"/>
                </a:solidFill>
              </a:rPr>
              <a:t>Mahasiswa</a:t>
            </a:r>
            <a:r>
              <a:rPr lang="en-US" dirty="0">
                <a:solidFill>
                  <a:srgbClr val="002060"/>
                </a:solidFill>
              </a:rPr>
              <a:t> </a:t>
            </a:r>
            <a:r>
              <a:rPr lang="en-US" dirty="0" err="1">
                <a:solidFill>
                  <a:srgbClr val="002060"/>
                </a:solidFill>
              </a:rPr>
              <a:t>mampu</a:t>
            </a:r>
            <a:r>
              <a:rPr lang="en-US" dirty="0">
                <a:solidFill>
                  <a:srgbClr val="002060"/>
                </a:solidFill>
              </a:rPr>
              <a:t> </a:t>
            </a:r>
            <a:r>
              <a:rPr lang="en-US" dirty="0" err="1">
                <a:solidFill>
                  <a:srgbClr val="002060"/>
                </a:solidFill>
              </a:rPr>
              <a:t>menghitung</a:t>
            </a:r>
            <a:r>
              <a:rPr lang="en-US" dirty="0">
                <a:solidFill>
                  <a:srgbClr val="002060"/>
                </a:solidFill>
              </a:rPr>
              <a:t> </a:t>
            </a:r>
            <a:r>
              <a:rPr lang="en-US" dirty="0" err="1">
                <a:solidFill>
                  <a:srgbClr val="002060"/>
                </a:solidFill>
              </a:rPr>
              <a:t>nilai</a:t>
            </a:r>
            <a:r>
              <a:rPr lang="en-US" dirty="0">
                <a:solidFill>
                  <a:srgbClr val="002060"/>
                </a:solidFill>
              </a:rPr>
              <a:t> </a:t>
            </a:r>
            <a:r>
              <a:rPr lang="en-US" dirty="0" err="1">
                <a:solidFill>
                  <a:srgbClr val="002060"/>
                </a:solidFill>
              </a:rPr>
              <a:t>waktu</a:t>
            </a:r>
            <a:r>
              <a:rPr lang="en-US" dirty="0">
                <a:solidFill>
                  <a:srgbClr val="002060"/>
                </a:solidFill>
              </a:rPr>
              <a:t> </a:t>
            </a:r>
            <a:r>
              <a:rPr lang="en-US" dirty="0" err="1">
                <a:solidFill>
                  <a:srgbClr val="002060"/>
                </a:solidFill>
              </a:rPr>
              <a:t>dari</a:t>
            </a:r>
            <a:r>
              <a:rPr lang="en-US" dirty="0">
                <a:solidFill>
                  <a:srgbClr val="002060"/>
                </a:solidFill>
              </a:rPr>
              <a:t> </a:t>
            </a:r>
            <a:r>
              <a:rPr lang="en-US" dirty="0" err="1">
                <a:solidFill>
                  <a:srgbClr val="002060"/>
                </a:solidFill>
              </a:rPr>
              <a:t>uang</a:t>
            </a:r>
            <a:r>
              <a:rPr lang="en-US" dirty="0">
                <a:solidFill>
                  <a:srgbClr val="002060"/>
                </a:solidFill>
              </a:rPr>
              <a:t> </a:t>
            </a:r>
            <a:r>
              <a:rPr lang="en-US" dirty="0" err="1">
                <a:solidFill>
                  <a:srgbClr val="002060"/>
                </a:solidFill>
              </a:rPr>
              <a:t>dengan</a:t>
            </a:r>
            <a:r>
              <a:rPr lang="en-US" dirty="0">
                <a:solidFill>
                  <a:srgbClr val="002060"/>
                </a:solidFill>
              </a:rPr>
              <a:t> </a:t>
            </a:r>
            <a:r>
              <a:rPr lang="en-US" dirty="0" err="1">
                <a:solidFill>
                  <a:srgbClr val="002060"/>
                </a:solidFill>
              </a:rPr>
              <a:t>konsep</a:t>
            </a:r>
            <a:r>
              <a:rPr lang="en-US" dirty="0">
                <a:solidFill>
                  <a:srgbClr val="002060"/>
                </a:solidFill>
              </a:rPr>
              <a:t> </a:t>
            </a:r>
            <a:r>
              <a:rPr lang="en-US" dirty="0" err="1">
                <a:solidFill>
                  <a:srgbClr val="002060"/>
                </a:solidFill>
              </a:rPr>
              <a:t>dasar</a:t>
            </a:r>
            <a:r>
              <a:rPr lang="en-US" dirty="0">
                <a:solidFill>
                  <a:srgbClr val="002060"/>
                </a:solidFill>
              </a:rPr>
              <a:t> single </a:t>
            </a:r>
            <a:r>
              <a:rPr lang="en-US" dirty="0" smtClean="0">
                <a:solidFill>
                  <a:srgbClr val="002060"/>
                </a:solidFill>
              </a:rPr>
              <a:t>sum</a:t>
            </a:r>
            <a:endParaRPr lang="en-US" dirty="0">
              <a:solidFill>
                <a:srgbClr val="002060"/>
              </a:solidFill>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
        <p:nvSpPr>
          <p:cNvPr id="7" name="Title 6"/>
          <p:cNvSpPr>
            <a:spLocks noGrp="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2060"/>
                </a:solidFill>
              </a:rPr>
              <a:t>KEMAMPUAN AKHIR YANG DIHARAPKAN</a:t>
            </a:r>
            <a:endParaRPr lang="en-US" sz="2800" b="1" dirty="0">
              <a:solidFill>
                <a:srgbClr val="002060"/>
              </a:solidFill>
            </a:endParaRPr>
          </a:p>
        </p:txBody>
      </p:sp>
    </p:spTree>
    <p:extLst>
      <p:ext uri="{BB962C8B-B14F-4D97-AF65-F5344CB8AC3E}">
        <p14:creationId xmlns:p14="http://schemas.microsoft.com/office/powerpoint/2010/main" val="3514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55" name="Picture 11"/>
          <p:cNvPicPr>
            <a:picLocks noChangeAspect="1" noChangeArrowheads="1"/>
          </p:cNvPicPr>
          <p:nvPr/>
        </p:nvPicPr>
        <p:blipFill>
          <a:blip r:embed="rId3"/>
          <a:srcRect/>
          <a:stretch>
            <a:fillRect/>
          </a:stretch>
        </p:blipFill>
        <p:spPr bwMode="auto">
          <a:xfrm>
            <a:off x="1371600" y="4267200"/>
            <a:ext cx="6553200" cy="1795463"/>
          </a:xfrm>
          <a:prstGeom prst="rect">
            <a:avLst/>
          </a:prstGeom>
          <a:noFill/>
          <a:ln w="28575" cap="sq" algn="ctr">
            <a:solidFill>
              <a:schemeClr val="tx1"/>
            </a:solidFill>
            <a:miter lim="800000"/>
            <a:headEnd type="none" w="sm" len="sm"/>
            <a:tailEnd type="none" w="sm" len="sm"/>
          </a:ln>
          <a:effectLst/>
        </p:spPr>
      </p:pic>
      <p:sp>
        <p:nvSpPr>
          <p:cNvPr id="594946"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4  Identify variables fundamental to solving interest problems.</a:t>
            </a:r>
          </a:p>
        </p:txBody>
      </p:sp>
      <p:sp>
        <p:nvSpPr>
          <p:cNvPr id="594948" name="Text Box 4"/>
          <p:cNvSpPr txBox="1">
            <a:spLocks noChangeArrowheads="1"/>
          </p:cNvSpPr>
          <p:nvPr/>
        </p:nvSpPr>
        <p:spPr bwMode="auto">
          <a:xfrm>
            <a:off x="1143000" y="2103438"/>
            <a:ext cx="6400800" cy="1935162"/>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30000"/>
              </a:spcBef>
              <a:buClr>
                <a:srgbClr val="800000"/>
              </a:buClr>
              <a:buSzPct val="80000"/>
              <a:buFontTx/>
              <a:buBlip>
                <a:blip r:embed="rId4"/>
              </a:buBlip>
            </a:pPr>
            <a:r>
              <a:rPr lang="en-US" sz="2200">
                <a:latin typeface="Arial" charset="0"/>
              </a:rPr>
              <a:t>Rate of Interest</a:t>
            </a:r>
          </a:p>
          <a:p>
            <a:pPr marL="457200" indent="-457200" algn="l">
              <a:lnSpc>
                <a:spcPct val="115000"/>
              </a:lnSpc>
              <a:spcBef>
                <a:spcPct val="30000"/>
              </a:spcBef>
              <a:buClr>
                <a:srgbClr val="800000"/>
              </a:buClr>
              <a:buSzPct val="80000"/>
              <a:buFontTx/>
              <a:buBlip>
                <a:blip r:embed="rId4"/>
              </a:buBlip>
            </a:pPr>
            <a:r>
              <a:rPr lang="en-US" sz="2200">
                <a:latin typeface="Arial" charset="0"/>
              </a:rPr>
              <a:t>Number of Time Periods</a:t>
            </a:r>
          </a:p>
          <a:p>
            <a:pPr marL="457200" indent="-457200" algn="l">
              <a:lnSpc>
                <a:spcPct val="115000"/>
              </a:lnSpc>
              <a:spcBef>
                <a:spcPct val="30000"/>
              </a:spcBef>
              <a:buClr>
                <a:srgbClr val="800000"/>
              </a:buClr>
              <a:buSzPct val="80000"/>
              <a:buFontTx/>
              <a:buBlip>
                <a:blip r:embed="rId4"/>
              </a:buBlip>
            </a:pPr>
            <a:r>
              <a:rPr lang="en-US" sz="2200">
                <a:latin typeface="Arial" charset="0"/>
              </a:rPr>
              <a:t>Future Value</a:t>
            </a:r>
          </a:p>
          <a:p>
            <a:pPr marL="457200" indent="-457200" algn="l">
              <a:lnSpc>
                <a:spcPct val="115000"/>
              </a:lnSpc>
              <a:spcBef>
                <a:spcPct val="30000"/>
              </a:spcBef>
              <a:buClr>
                <a:srgbClr val="800000"/>
              </a:buClr>
              <a:buSzPct val="80000"/>
              <a:buFontTx/>
              <a:buBlip>
                <a:blip r:embed="rId4"/>
              </a:buBlip>
            </a:pPr>
            <a:r>
              <a:rPr lang="en-US" sz="2200">
                <a:latin typeface="Arial" charset="0"/>
              </a:rPr>
              <a:t>Present Value</a:t>
            </a:r>
          </a:p>
        </p:txBody>
      </p:sp>
      <p:sp>
        <p:nvSpPr>
          <p:cNvPr id="594949" name="Text Box 5"/>
          <p:cNvSpPr txBox="1">
            <a:spLocks noChangeArrowheads="1"/>
          </p:cNvSpPr>
          <p:nvPr/>
        </p:nvSpPr>
        <p:spPr bwMode="auto">
          <a:xfrm>
            <a:off x="685800" y="1447800"/>
            <a:ext cx="8153400" cy="539750"/>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Fundamental Variables</a:t>
            </a:r>
          </a:p>
        </p:txBody>
      </p:sp>
      <p:sp>
        <p:nvSpPr>
          <p:cNvPr id="594952" name="Text Box 8"/>
          <p:cNvSpPr txBox="1">
            <a:spLocks noChangeArrowheads="1"/>
          </p:cNvSpPr>
          <p:nvPr/>
        </p:nvSpPr>
        <p:spPr bwMode="auto">
          <a:xfrm>
            <a:off x="6400800" y="3916363"/>
            <a:ext cx="16002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6-6</a:t>
            </a:r>
          </a:p>
        </p:txBody>
      </p:sp>
      <p:sp>
        <p:nvSpPr>
          <p:cNvPr id="594954" name="Rectangle 10"/>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Basic Time Value Concepts</a:t>
            </a:r>
          </a:p>
        </p:txBody>
      </p:sp>
    </p:spTree>
    <p:extLst>
      <p:ext uri="{BB962C8B-B14F-4D97-AF65-F5344CB8AC3E}">
        <p14:creationId xmlns:p14="http://schemas.microsoft.com/office/powerpoint/2010/main" val="173394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000" name="Freeform 8"/>
          <p:cNvSpPr>
            <a:spLocks/>
          </p:cNvSpPr>
          <p:nvPr/>
        </p:nvSpPr>
        <p:spPr bwMode="auto">
          <a:xfrm>
            <a:off x="6746875" y="2895600"/>
            <a:ext cx="442913" cy="700088"/>
          </a:xfrm>
          <a:custGeom>
            <a:avLst/>
            <a:gdLst/>
            <a:ahLst/>
            <a:cxnLst>
              <a:cxn ang="0">
                <a:pos x="0" y="0"/>
              </a:cxn>
              <a:cxn ang="0">
                <a:pos x="279" y="441"/>
              </a:cxn>
            </a:cxnLst>
            <a:rect l="0" t="0" r="r" b="b"/>
            <a:pathLst>
              <a:path w="279" h="441">
                <a:moveTo>
                  <a:pt x="0" y="0"/>
                </a:moveTo>
                <a:lnTo>
                  <a:pt x="279" y="441"/>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597003" name="Freeform 11"/>
          <p:cNvSpPr>
            <a:spLocks/>
          </p:cNvSpPr>
          <p:nvPr/>
        </p:nvSpPr>
        <p:spPr bwMode="auto">
          <a:xfrm>
            <a:off x="1920875" y="2895600"/>
            <a:ext cx="441325" cy="714375"/>
          </a:xfrm>
          <a:custGeom>
            <a:avLst/>
            <a:gdLst/>
            <a:ahLst/>
            <a:cxnLst>
              <a:cxn ang="0">
                <a:pos x="278" y="0"/>
              </a:cxn>
              <a:cxn ang="0">
                <a:pos x="0" y="450"/>
              </a:cxn>
            </a:cxnLst>
            <a:rect l="0" t="0" r="r" b="b"/>
            <a:pathLst>
              <a:path w="278" h="450">
                <a:moveTo>
                  <a:pt x="278" y="0"/>
                </a:moveTo>
                <a:lnTo>
                  <a:pt x="0" y="450"/>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59699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59699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Single-Sum Problems</a:t>
            </a:r>
          </a:p>
        </p:txBody>
      </p:sp>
      <p:sp>
        <p:nvSpPr>
          <p:cNvPr id="596996" name="Text Box 4"/>
          <p:cNvSpPr txBox="1">
            <a:spLocks noChangeArrowheads="1"/>
          </p:cNvSpPr>
          <p:nvPr/>
        </p:nvSpPr>
        <p:spPr bwMode="auto">
          <a:xfrm>
            <a:off x="4953000" y="2362200"/>
            <a:ext cx="3581400" cy="541338"/>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marL="457200" indent="-457200">
              <a:lnSpc>
                <a:spcPct val="115000"/>
              </a:lnSpc>
              <a:spcBef>
                <a:spcPct val="30000"/>
              </a:spcBef>
              <a:buClr>
                <a:srgbClr val="800000"/>
              </a:buClr>
              <a:buSzPct val="80000"/>
            </a:pPr>
            <a:r>
              <a:rPr lang="en-US" sz="2400">
                <a:latin typeface="Arial" charset="0"/>
              </a:rPr>
              <a:t>Unknown </a:t>
            </a:r>
            <a:r>
              <a:rPr lang="en-US" sz="2400" b="1">
                <a:solidFill>
                  <a:srgbClr val="800000"/>
                </a:solidFill>
                <a:latin typeface="Arial" charset="0"/>
              </a:rPr>
              <a:t>Future Value</a:t>
            </a:r>
          </a:p>
        </p:txBody>
      </p:sp>
      <p:sp>
        <p:nvSpPr>
          <p:cNvPr id="596997" name="Text Box 5"/>
          <p:cNvSpPr txBox="1">
            <a:spLocks noChangeArrowheads="1"/>
          </p:cNvSpPr>
          <p:nvPr/>
        </p:nvSpPr>
        <p:spPr bwMode="auto">
          <a:xfrm>
            <a:off x="685800" y="1471613"/>
            <a:ext cx="8153400" cy="509587"/>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b="1">
                <a:latin typeface="Arial" charset="0"/>
              </a:rPr>
              <a:t>Two Categories</a:t>
            </a:r>
          </a:p>
        </p:txBody>
      </p:sp>
      <p:sp>
        <p:nvSpPr>
          <p:cNvPr id="597002" name="Text Box 10"/>
          <p:cNvSpPr txBox="1">
            <a:spLocks noChangeArrowheads="1"/>
          </p:cNvSpPr>
          <p:nvPr/>
        </p:nvSpPr>
        <p:spPr bwMode="auto">
          <a:xfrm>
            <a:off x="762000" y="2362200"/>
            <a:ext cx="3810000" cy="541338"/>
          </a:xfrm>
          <a:prstGeom prst="rect">
            <a:avLst/>
          </a:prstGeom>
          <a:solidFill>
            <a:srgbClr val="F9EFA9"/>
          </a:solidFill>
          <a:ln w="28575" cap="sq">
            <a:solidFill>
              <a:schemeClr val="tx1"/>
            </a:solidFill>
            <a:miter lim="800000"/>
            <a:headEnd type="none" w="sm" len="sm"/>
            <a:tailEnd type="none" w="sm" len="sm"/>
          </a:ln>
          <a:effectLst/>
        </p:spPr>
        <p:txBody>
          <a:bodyPr>
            <a:spAutoFit/>
          </a:bodyPr>
          <a:lstStyle/>
          <a:p>
            <a:pPr>
              <a:lnSpc>
                <a:spcPct val="115000"/>
              </a:lnSpc>
              <a:spcBef>
                <a:spcPct val="30000"/>
              </a:spcBef>
              <a:buClr>
                <a:srgbClr val="800000"/>
              </a:buClr>
              <a:buSzPct val="80000"/>
            </a:pPr>
            <a:r>
              <a:rPr lang="en-US" sz="2400">
                <a:latin typeface="Arial" charset="0"/>
              </a:rPr>
              <a:t>Unknown </a:t>
            </a:r>
            <a:r>
              <a:rPr lang="en-US" sz="2400" b="1">
                <a:solidFill>
                  <a:srgbClr val="800000"/>
                </a:solidFill>
                <a:latin typeface="Arial" charset="0"/>
              </a:rPr>
              <a:t>Present Value</a:t>
            </a:r>
          </a:p>
        </p:txBody>
      </p:sp>
      <p:pic>
        <p:nvPicPr>
          <p:cNvPr id="597004" name="Picture 12"/>
          <p:cNvPicPr>
            <a:picLocks noChangeAspect="1" noChangeArrowheads="1"/>
          </p:cNvPicPr>
          <p:nvPr/>
        </p:nvPicPr>
        <p:blipFill>
          <a:blip r:embed="rId3"/>
          <a:srcRect/>
          <a:stretch>
            <a:fillRect/>
          </a:stretch>
        </p:blipFill>
        <p:spPr bwMode="auto">
          <a:xfrm>
            <a:off x="1295400" y="3690938"/>
            <a:ext cx="6553200" cy="1795462"/>
          </a:xfrm>
          <a:prstGeom prst="rect">
            <a:avLst/>
          </a:prstGeom>
          <a:noFill/>
          <a:ln w="28575" cap="sq" algn="ctr">
            <a:solidFill>
              <a:schemeClr val="tx1"/>
            </a:solidFill>
            <a:miter lim="800000"/>
            <a:headEnd type="none" w="sm" len="sm"/>
            <a:tailEnd type="none" w="sm" len="sm"/>
          </a:ln>
          <a:effectLst/>
        </p:spPr>
      </p:pic>
      <p:sp>
        <p:nvSpPr>
          <p:cNvPr id="597006" name="Text Box 14"/>
          <p:cNvSpPr txBox="1">
            <a:spLocks noChangeArrowheads="1"/>
          </p:cNvSpPr>
          <p:nvPr/>
        </p:nvSpPr>
        <p:spPr bwMode="auto">
          <a:xfrm>
            <a:off x="6324600" y="556260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6-6</a:t>
            </a:r>
          </a:p>
        </p:txBody>
      </p:sp>
    </p:spTree>
    <p:extLst>
      <p:ext uri="{BB962C8B-B14F-4D97-AF65-F5344CB8AC3E}">
        <p14:creationId xmlns:p14="http://schemas.microsoft.com/office/powerpoint/2010/main" val="147264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51" name="Text Box 5"/>
          <p:cNvSpPr txBox="1">
            <a:spLocks noChangeArrowheads="1"/>
          </p:cNvSpPr>
          <p:nvPr/>
        </p:nvSpPr>
        <p:spPr bwMode="auto">
          <a:xfrm>
            <a:off x="685800" y="2074863"/>
            <a:ext cx="7848600" cy="863600"/>
          </a:xfrm>
          <a:prstGeom prst="rect">
            <a:avLst/>
          </a:prstGeom>
          <a:noFill/>
          <a:ln w="28575" cap="sq">
            <a:noFill/>
            <a:miter lim="800000"/>
            <a:headEnd type="none" w="sm" len="sm"/>
            <a:tailEnd type="none" w="sm" len="sm"/>
          </a:ln>
        </p:spPr>
        <p:txBody>
          <a:bodyPr>
            <a:spAutoFit/>
          </a:bodyPr>
          <a:lstStyle/>
          <a:p>
            <a:pPr algn="l">
              <a:lnSpc>
                <a:spcPct val="115000"/>
              </a:lnSpc>
            </a:pPr>
            <a:r>
              <a:rPr lang="en-US" sz="2200">
                <a:latin typeface="Arial" charset="0"/>
              </a:rPr>
              <a:t>Value at a future date of a given amount invested, assuming compound interest.</a:t>
            </a:r>
          </a:p>
        </p:txBody>
      </p:sp>
      <p:sp>
        <p:nvSpPr>
          <p:cNvPr id="599044"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599045"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Single-Sum Problems</a:t>
            </a:r>
          </a:p>
        </p:txBody>
      </p:sp>
      <p:sp>
        <p:nvSpPr>
          <p:cNvPr id="599055" name="Rectangle 15"/>
          <p:cNvSpPr>
            <a:spLocks noChangeArrowheads="1"/>
          </p:cNvSpPr>
          <p:nvPr/>
        </p:nvSpPr>
        <p:spPr bwMode="auto">
          <a:xfrm>
            <a:off x="1447800" y="4022725"/>
            <a:ext cx="7239000" cy="1406525"/>
          </a:xfrm>
          <a:prstGeom prst="rect">
            <a:avLst/>
          </a:prstGeom>
          <a:noFill/>
          <a:ln w="12700" cap="sq">
            <a:noFill/>
            <a:miter lim="800000"/>
            <a:headEnd type="none" w="sm" len="sm"/>
            <a:tailEnd type="none" w="sm" len="sm"/>
          </a:ln>
          <a:effectLst/>
        </p:spPr>
        <p:txBody>
          <a:bodyPr>
            <a:spAutoFit/>
          </a:bodyPr>
          <a:lstStyle/>
          <a:p>
            <a:pPr algn="l">
              <a:spcBef>
                <a:spcPct val="30000"/>
              </a:spcBef>
              <a:tabLst>
                <a:tab pos="457200" algn="l"/>
                <a:tab pos="857250" algn="l"/>
              </a:tabLst>
            </a:pPr>
            <a:r>
              <a:rPr lang="en-US" sz="2400" b="1" i="1">
                <a:latin typeface="Arial" charset="0"/>
              </a:rPr>
              <a:t>FV</a:t>
            </a:r>
            <a:r>
              <a:rPr lang="en-US" sz="2400" i="1">
                <a:latin typeface="Arial" charset="0"/>
              </a:rPr>
              <a:t> </a:t>
            </a:r>
            <a:r>
              <a:rPr lang="en-US" sz="2400">
                <a:latin typeface="Arial" charset="0"/>
              </a:rPr>
              <a:t> =	future value</a:t>
            </a:r>
          </a:p>
          <a:p>
            <a:pPr algn="l">
              <a:spcBef>
                <a:spcPct val="30000"/>
              </a:spcBef>
              <a:tabLst>
                <a:tab pos="457200" algn="l"/>
                <a:tab pos="857250" algn="l"/>
              </a:tabLst>
            </a:pPr>
            <a:r>
              <a:rPr lang="en-US" sz="2400" b="1" i="1">
                <a:latin typeface="Arial" charset="0"/>
              </a:rPr>
              <a:t>PV</a:t>
            </a:r>
            <a:r>
              <a:rPr lang="en-US" sz="2400">
                <a:latin typeface="Arial" charset="0"/>
              </a:rPr>
              <a:t>	 =	present value (principal or single sum)</a:t>
            </a:r>
          </a:p>
          <a:p>
            <a:pPr algn="l">
              <a:spcBef>
                <a:spcPct val="30000"/>
              </a:spcBef>
              <a:tabLst>
                <a:tab pos="457200" algn="l"/>
                <a:tab pos="857250" algn="l"/>
              </a:tabLst>
            </a:pPr>
            <a:r>
              <a:rPr lang="en-US" sz="2400" i="1">
                <a:latin typeface="Arial" charset="0"/>
              </a:rPr>
              <a:t> </a:t>
            </a:r>
            <a:r>
              <a:rPr lang="en-US" sz="2400">
                <a:latin typeface="Arial" charset="0"/>
              </a:rPr>
              <a:t> 	 =	future value factor for </a:t>
            </a:r>
            <a:r>
              <a:rPr lang="en-US" sz="2400" i="1">
                <a:latin typeface="Arial" charset="0"/>
              </a:rPr>
              <a:t>n</a:t>
            </a:r>
            <a:r>
              <a:rPr lang="en-US" sz="2400">
                <a:latin typeface="Arial" charset="0"/>
              </a:rPr>
              <a:t> periods at </a:t>
            </a:r>
            <a:r>
              <a:rPr lang="en-US" sz="2400" i="1">
                <a:latin typeface="Arial" charset="0"/>
              </a:rPr>
              <a:t>i</a:t>
            </a:r>
            <a:r>
              <a:rPr lang="en-US" sz="2400">
                <a:latin typeface="Arial" charset="0"/>
              </a:rPr>
              <a:t> interest</a:t>
            </a:r>
          </a:p>
        </p:txBody>
      </p:sp>
      <p:pic>
        <p:nvPicPr>
          <p:cNvPr id="599058" name="Picture 18"/>
          <p:cNvPicPr>
            <a:picLocks noChangeAspect="1" noChangeArrowheads="1"/>
          </p:cNvPicPr>
          <p:nvPr/>
        </p:nvPicPr>
        <p:blipFill>
          <a:blip r:embed="rId3"/>
          <a:srcRect/>
          <a:stretch>
            <a:fillRect/>
          </a:stretch>
        </p:blipFill>
        <p:spPr bwMode="auto">
          <a:xfrm>
            <a:off x="2852738" y="3276600"/>
            <a:ext cx="3167062" cy="546100"/>
          </a:xfrm>
          <a:prstGeom prst="rect">
            <a:avLst/>
          </a:prstGeom>
          <a:noFill/>
          <a:ln w="12700" cap="sq">
            <a:noFill/>
            <a:miter lim="800000"/>
            <a:headEnd type="none" w="sm" len="sm"/>
            <a:tailEnd type="none" w="sm" len="sm"/>
          </a:ln>
          <a:effectLst/>
        </p:spPr>
      </p:pic>
      <p:sp>
        <p:nvSpPr>
          <p:cNvPr id="599059" name="Rectangle 19"/>
          <p:cNvSpPr>
            <a:spLocks noChangeArrowheads="1"/>
          </p:cNvSpPr>
          <p:nvPr/>
        </p:nvSpPr>
        <p:spPr bwMode="auto">
          <a:xfrm>
            <a:off x="838200" y="4937125"/>
            <a:ext cx="9144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b="1" i="1">
                <a:latin typeface="Arial" charset="0"/>
              </a:rPr>
              <a:t>FVF</a:t>
            </a:r>
          </a:p>
        </p:txBody>
      </p:sp>
      <p:sp>
        <p:nvSpPr>
          <p:cNvPr id="599060" name="Rectangle 20"/>
          <p:cNvSpPr>
            <a:spLocks noChangeArrowheads="1"/>
          </p:cNvSpPr>
          <p:nvPr/>
        </p:nvSpPr>
        <p:spPr bwMode="auto">
          <a:xfrm>
            <a:off x="1524000" y="5013325"/>
            <a:ext cx="533400" cy="396875"/>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000" b="1" i="1">
                <a:latin typeface="Arial" charset="0"/>
              </a:rPr>
              <a:t>n,i</a:t>
            </a:r>
          </a:p>
        </p:txBody>
      </p:sp>
      <p:sp>
        <p:nvSpPr>
          <p:cNvPr id="599061" name="Text Box 21"/>
          <p:cNvSpPr txBox="1">
            <a:spLocks noChangeArrowheads="1"/>
          </p:cNvSpPr>
          <p:nvPr/>
        </p:nvSpPr>
        <p:spPr bwMode="auto">
          <a:xfrm>
            <a:off x="762000" y="3289300"/>
            <a:ext cx="13716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Where:</a:t>
            </a:r>
          </a:p>
        </p:txBody>
      </p:sp>
      <p:sp>
        <p:nvSpPr>
          <p:cNvPr id="599062" name="Text Box 22"/>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Future Value of a Single Sum</a:t>
            </a:r>
          </a:p>
        </p:txBody>
      </p:sp>
    </p:spTree>
    <p:extLst>
      <p:ext uri="{BB962C8B-B14F-4D97-AF65-F5344CB8AC3E}">
        <p14:creationId xmlns:p14="http://schemas.microsoft.com/office/powerpoint/2010/main" val="240955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069" name="Picture 13"/>
          <p:cNvPicPr>
            <a:picLocks noChangeAspect="1" noChangeArrowheads="1"/>
          </p:cNvPicPr>
          <p:nvPr/>
        </p:nvPicPr>
        <p:blipFill>
          <a:blip r:embed="rId3"/>
          <a:srcRect/>
          <a:stretch>
            <a:fillRect/>
          </a:stretch>
        </p:blipFill>
        <p:spPr bwMode="auto">
          <a:xfrm>
            <a:off x="4953000" y="2895600"/>
            <a:ext cx="3581400" cy="1679575"/>
          </a:xfrm>
          <a:prstGeom prst="rect">
            <a:avLst/>
          </a:prstGeom>
          <a:noFill/>
          <a:ln w="12700" cap="sq">
            <a:noFill/>
            <a:miter lim="800000"/>
            <a:headEnd type="none" w="sm" len="sm"/>
            <a:tailEnd type="none" w="sm" len="sm"/>
          </a:ln>
          <a:effectLst/>
        </p:spPr>
      </p:pic>
      <p:sp>
        <p:nvSpPr>
          <p:cNvPr id="685070" name="Rectangle 14"/>
          <p:cNvSpPr>
            <a:spLocks noChangeArrowheads="1"/>
          </p:cNvSpPr>
          <p:nvPr/>
        </p:nvSpPr>
        <p:spPr bwMode="auto">
          <a:xfrm>
            <a:off x="6019800" y="4267200"/>
            <a:ext cx="2362200" cy="4572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68505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8505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 Single Sum</a:t>
            </a:r>
          </a:p>
        </p:txBody>
      </p:sp>
      <p:sp>
        <p:nvSpPr>
          <p:cNvPr id="685062" name="Rectangle 6"/>
          <p:cNvSpPr>
            <a:spLocks noChangeArrowheads="1"/>
          </p:cNvSpPr>
          <p:nvPr/>
        </p:nvSpPr>
        <p:spPr bwMode="auto">
          <a:xfrm>
            <a:off x="685800" y="1447800"/>
            <a:ext cx="7924800" cy="1397000"/>
          </a:xfrm>
          <a:prstGeom prst="rect">
            <a:avLst/>
          </a:prstGeom>
          <a:noFill/>
          <a:ln w="28575" cap="sq" algn="ctr">
            <a:noFill/>
            <a:miter lim="800000"/>
            <a:headEnd type="none" w="sm" len="sm"/>
            <a:tailEnd type="none" w="sm" len="sm"/>
          </a:ln>
          <a:effectLst/>
        </p:spPr>
        <p:txBody>
          <a:bodyPr>
            <a:spAutoFit/>
          </a:bodyPr>
          <a:lstStyle/>
          <a:p>
            <a:pPr algn="l">
              <a:lnSpc>
                <a:spcPct val="130000"/>
              </a:lnSpc>
            </a:pPr>
            <a:r>
              <a:rPr lang="en-US" sz="2200" b="1">
                <a:solidFill>
                  <a:srgbClr val="800000"/>
                </a:solidFill>
                <a:latin typeface="Arial" charset="0"/>
              </a:rPr>
              <a:t>Illustration:</a:t>
            </a:r>
            <a:r>
              <a:rPr lang="en-US" sz="2200">
                <a:latin typeface="Arial" charset="0"/>
              </a:rPr>
              <a:t>  Bruegger Co. wants to determine the future value of $50,000 invested for 5 years compounded annually at an interest rate of 11%.</a:t>
            </a:r>
          </a:p>
        </p:txBody>
      </p:sp>
      <p:pic>
        <p:nvPicPr>
          <p:cNvPr id="685065" name="Picture 9"/>
          <p:cNvPicPr>
            <a:picLocks noChangeAspect="1" noChangeArrowheads="1"/>
          </p:cNvPicPr>
          <p:nvPr/>
        </p:nvPicPr>
        <p:blipFill>
          <a:blip r:embed="rId4"/>
          <a:srcRect/>
          <a:stretch>
            <a:fillRect/>
          </a:stretch>
        </p:blipFill>
        <p:spPr bwMode="auto">
          <a:xfrm>
            <a:off x="762000" y="3581400"/>
            <a:ext cx="5029200" cy="1511300"/>
          </a:xfrm>
          <a:prstGeom prst="rect">
            <a:avLst/>
          </a:prstGeom>
          <a:noFill/>
          <a:ln w="28575" cap="sq" algn="ctr">
            <a:solidFill>
              <a:schemeClr val="tx1"/>
            </a:solidFill>
            <a:miter lim="800000"/>
            <a:headEnd type="none" w="sm" len="sm"/>
            <a:tailEnd type="none" w="sm" len="sm"/>
          </a:ln>
          <a:effectLst/>
        </p:spPr>
      </p:pic>
      <p:sp>
        <p:nvSpPr>
          <p:cNvPr id="685068" name="Text Box 12"/>
          <p:cNvSpPr txBox="1">
            <a:spLocks noChangeArrowheads="1"/>
          </p:cNvSpPr>
          <p:nvPr/>
        </p:nvSpPr>
        <p:spPr bwMode="auto">
          <a:xfrm>
            <a:off x="6324600" y="4251325"/>
            <a:ext cx="1676400" cy="396875"/>
          </a:xfrm>
          <a:prstGeom prst="rect">
            <a:avLst/>
          </a:prstGeom>
          <a:solidFill>
            <a:schemeClr val="bg1"/>
          </a:solidFill>
          <a:ln w="12700" cap="sq">
            <a:no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 $84,253</a:t>
            </a:r>
          </a:p>
        </p:txBody>
      </p:sp>
      <p:sp>
        <p:nvSpPr>
          <p:cNvPr id="685071" name="Text Box 15"/>
          <p:cNvSpPr txBox="1">
            <a:spLocks noChangeArrowheads="1"/>
          </p:cNvSpPr>
          <p:nvPr/>
        </p:nvSpPr>
        <p:spPr bwMode="auto">
          <a:xfrm>
            <a:off x="685800" y="5181600"/>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6-7</a:t>
            </a:r>
          </a:p>
        </p:txBody>
      </p:sp>
    </p:spTree>
    <p:extLst>
      <p:ext uri="{BB962C8B-B14F-4D97-AF65-F5344CB8AC3E}">
        <p14:creationId xmlns:p14="http://schemas.microsoft.com/office/powerpoint/2010/main" val="421245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5068"/>
                                        </p:tgtEl>
                                        <p:attrNameLst>
                                          <p:attrName>style.visibility</p:attrName>
                                        </p:attrNameLst>
                                      </p:cBhvr>
                                      <p:to>
                                        <p:strVal val="visible"/>
                                      </p:to>
                                    </p:set>
                                    <p:animEffect transition="in" filter="wipe(left)">
                                      <p:cBhvr>
                                        <p:cTn id="7" dur="500"/>
                                        <p:tgtEl>
                                          <p:spTgt spid="68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97347"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114300" algn="l"/>
            <a:r>
              <a:rPr lang="en-US" i="0">
                <a:solidFill>
                  <a:schemeClr val="bg1"/>
                </a:solidFill>
                <a:latin typeface="Arial" charset="0"/>
              </a:rPr>
              <a:t>Future Value of a Single Sum</a:t>
            </a:r>
          </a:p>
        </p:txBody>
      </p:sp>
      <p:sp>
        <p:nvSpPr>
          <p:cNvPr id="697352" name="Rectangle 19"/>
          <p:cNvSpPr>
            <a:spLocks noChangeArrowheads="1"/>
          </p:cNvSpPr>
          <p:nvPr/>
        </p:nvSpPr>
        <p:spPr bwMode="auto">
          <a:xfrm>
            <a:off x="6178550" y="2971800"/>
            <a:ext cx="2508250" cy="1435100"/>
          </a:xfrm>
          <a:prstGeom prst="rect">
            <a:avLst/>
          </a:prstGeom>
          <a:solidFill>
            <a:srgbClr val="F9EFA9"/>
          </a:solidFill>
          <a:ln w="12700">
            <a:solidFill>
              <a:schemeClr val="tx1"/>
            </a:solidFill>
            <a:miter lim="800000"/>
            <a:headEnd/>
            <a:tailEnd/>
          </a:ln>
        </p:spPr>
        <p:txBody>
          <a:bodyPr lIns="90488" tIns="44450" rIns="90488" bIns="44450" anchor="ctr"/>
          <a:lstStyle/>
          <a:p>
            <a:r>
              <a:rPr lang="en-US" b="1">
                <a:latin typeface="Arial" charset="0"/>
              </a:rPr>
              <a:t>What table do we use?</a:t>
            </a:r>
          </a:p>
        </p:txBody>
      </p:sp>
      <p:sp>
        <p:nvSpPr>
          <p:cNvPr id="697353" name="Text Box 9"/>
          <p:cNvSpPr txBox="1">
            <a:spLocks noChangeArrowheads="1"/>
          </p:cNvSpPr>
          <p:nvPr/>
        </p:nvSpPr>
        <p:spPr bwMode="auto">
          <a:xfrm>
            <a:off x="6858000" y="412750"/>
            <a:ext cx="1600200" cy="7302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b="1">
                <a:solidFill>
                  <a:srgbClr val="800000"/>
                </a:solidFill>
                <a:latin typeface="Arial" charset="0"/>
              </a:rPr>
              <a:t>Alternate Calculation</a:t>
            </a:r>
          </a:p>
        </p:txBody>
      </p:sp>
      <p:sp>
        <p:nvSpPr>
          <p:cNvPr id="697354" name="Rectangle 10"/>
          <p:cNvSpPr>
            <a:spLocks noChangeArrowheads="1"/>
          </p:cNvSpPr>
          <p:nvPr/>
        </p:nvSpPr>
        <p:spPr bwMode="auto">
          <a:xfrm>
            <a:off x="685800" y="1447800"/>
            <a:ext cx="7924800" cy="1397000"/>
          </a:xfrm>
          <a:prstGeom prst="rect">
            <a:avLst/>
          </a:prstGeom>
          <a:noFill/>
          <a:ln w="28575" cap="sq" algn="ctr">
            <a:noFill/>
            <a:miter lim="800000"/>
            <a:headEnd type="none" w="sm" len="sm"/>
            <a:tailEnd type="none" w="sm" len="sm"/>
          </a:ln>
          <a:effectLst/>
        </p:spPr>
        <p:txBody>
          <a:bodyPr>
            <a:spAutoFit/>
          </a:bodyPr>
          <a:lstStyle/>
          <a:p>
            <a:pPr algn="l">
              <a:lnSpc>
                <a:spcPct val="130000"/>
              </a:lnSpc>
            </a:pPr>
            <a:r>
              <a:rPr lang="en-US" sz="2200" b="1">
                <a:solidFill>
                  <a:srgbClr val="800000"/>
                </a:solidFill>
                <a:latin typeface="Arial" charset="0"/>
              </a:rPr>
              <a:t>Illustration:</a:t>
            </a:r>
            <a:r>
              <a:rPr lang="en-US" sz="2200">
                <a:latin typeface="Arial" charset="0"/>
              </a:rPr>
              <a:t>  Bruegger Co. wants to determine the future value of $50,000 invested for 5 years compounded annually at an interest rate of 11%.</a:t>
            </a:r>
          </a:p>
        </p:txBody>
      </p:sp>
      <p:pic>
        <p:nvPicPr>
          <p:cNvPr id="697355" name="Picture 11"/>
          <p:cNvPicPr>
            <a:picLocks noChangeAspect="1" noChangeArrowheads="1"/>
          </p:cNvPicPr>
          <p:nvPr/>
        </p:nvPicPr>
        <p:blipFill>
          <a:blip r:embed="rId3"/>
          <a:srcRect/>
          <a:stretch>
            <a:fillRect/>
          </a:stretch>
        </p:blipFill>
        <p:spPr bwMode="auto">
          <a:xfrm>
            <a:off x="762000" y="3581400"/>
            <a:ext cx="5029200" cy="1511300"/>
          </a:xfrm>
          <a:prstGeom prst="rect">
            <a:avLst/>
          </a:prstGeom>
          <a:noFill/>
          <a:ln w="28575" cap="sq" algn="ctr">
            <a:solidFill>
              <a:schemeClr val="tx1"/>
            </a:solidFill>
            <a:miter lim="800000"/>
            <a:headEnd type="none" w="sm" len="sm"/>
            <a:tailEnd type="none" w="sm" len="sm"/>
          </a:ln>
          <a:effectLst/>
        </p:spPr>
      </p:pic>
      <p:sp>
        <p:nvSpPr>
          <p:cNvPr id="697356" name="Text Box 12"/>
          <p:cNvSpPr txBox="1">
            <a:spLocks noChangeArrowheads="1"/>
          </p:cNvSpPr>
          <p:nvPr/>
        </p:nvSpPr>
        <p:spPr bwMode="auto">
          <a:xfrm>
            <a:off x="685800" y="5181600"/>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6-7</a:t>
            </a:r>
          </a:p>
        </p:txBody>
      </p:sp>
    </p:spTree>
    <p:extLst>
      <p:ext uri="{BB962C8B-B14F-4D97-AF65-F5344CB8AC3E}">
        <p14:creationId xmlns:p14="http://schemas.microsoft.com/office/powerpoint/2010/main" val="180822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261" name="Picture 13"/>
          <p:cNvPicPr>
            <a:picLocks noChangeAspect="1" noChangeArrowheads="1"/>
          </p:cNvPicPr>
          <p:nvPr/>
        </p:nvPicPr>
        <p:blipFill>
          <a:blip r:embed="rId3"/>
          <a:srcRect/>
          <a:stretch>
            <a:fillRect/>
          </a:stretch>
        </p:blipFill>
        <p:spPr bwMode="auto">
          <a:xfrm>
            <a:off x="457200" y="1408113"/>
            <a:ext cx="8458200" cy="2249487"/>
          </a:xfrm>
          <a:prstGeom prst="rect">
            <a:avLst/>
          </a:prstGeom>
          <a:noFill/>
          <a:ln w="12700" cap="sq">
            <a:noFill/>
            <a:miter lim="800000"/>
            <a:headEnd type="none" w="sm" len="sm"/>
            <a:tailEnd type="none" w="sm" len="sm"/>
          </a:ln>
          <a:effectLst/>
        </p:spPr>
      </p:pic>
      <p:sp>
        <p:nvSpPr>
          <p:cNvPr id="693251" name="Rectangle 1029"/>
          <p:cNvSpPr>
            <a:spLocks noChangeArrowheads="1"/>
          </p:cNvSpPr>
          <p:nvPr/>
        </p:nvSpPr>
        <p:spPr bwMode="auto">
          <a:xfrm>
            <a:off x="914400" y="4038600"/>
            <a:ext cx="7302500" cy="6096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b="1">
                <a:latin typeface="Arial" charset="0"/>
              </a:rPr>
              <a:t>What factor do we use?</a:t>
            </a:r>
          </a:p>
        </p:txBody>
      </p:sp>
      <p:sp>
        <p:nvSpPr>
          <p:cNvPr id="693252" name="Oval 4"/>
          <p:cNvSpPr>
            <a:spLocks noChangeArrowheads="1"/>
          </p:cNvSpPr>
          <p:nvPr/>
        </p:nvSpPr>
        <p:spPr bwMode="auto">
          <a:xfrm>
            <a:off x="4267200" y="32766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93254" name="Rectangle 9"/>
          <p:cNvSpPr>
            <a:spLocks noChangeArrowheads="1"/>
          </p:cNvSpPr>
          <p:nvPr/>
        </p:nvSpPr>
        <p:spPr bwMode="auto">
          <a:xfrm>
            <a:off x="762000" y="49530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$50,000</a:t>
            </a:r>
            <a:endParaRPr lang="en-US" sz="2400" b="1">
              <a:solidFill>
                <a:srgbClr val="800000"/>
              </a:solidFill>
              <a:latin typeface="Arial" charset="0"/>
            </a:endParaRPr>
          </a:p>
        </p:txBody>
      </p:sp>
      <p:sp>
        <p:nvSpPr>
          <p:cNvPr id="693255" name="Text Box 10"/>
          <p:cNvSpPr txBox="1">
            <a:spLocks noChangeArrowheads="1"/>
          </p:cNvSpPr>
          <p:nvPr/>
        </p:nvSpPr>
        <p:spPr bwMode="auto">
          <a:xfrm>
            <a:off x="838200" y="54705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693256" name="Text Box 11"/>
          <p:cNvSpPr txBox="1">
            <a:spLocks noChangeArrowheads="1"/>
          </p:cNvSpPr>
          <p:nvPr/>
        </p:nvSpPr>
        <p:spPr bwMode="auto">
          <a:xfrm>
            <a:off x="3429000" y="54705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693257" name="Text Box 12"/>
          <p:cNvSpPr txBox="1">
            <a:spLocks noChangeArrowheads="1"/>
          </p:cNvSpPr>
          <p:nvPr/>
        </p:nvSpPr>
        <p:spPr bwMode="auto">
          <a:xfrm>
            <a:off x="5867400" y="54705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Future Value</a:t>
            </a:r>
          </a:p>
        </p:txBody>
      </p:sp>
      <p:sp>
        <p:nvSpPr>
          <p:cNvPr id="693258" name="Rectangle 9"/>
          <p:cNvSpPr>
            <a:spLocks noChangeArrowheads="1"/>
          </p:cNvSpPr>
          <p:nvPr/>
        </p:nvSpPr>
        <p:spPr bwMode="auto">
          <a:xfrm>
            <a:off x="2895600" y="49530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1.68506</a:t>
            </a:r>
            <a:endParaRPr lang="en-US" sz="2400" b="1">
              <a:solidFill>
                <a:srgbClr val="800000"/>
              </a:solidFill>
              <a:latin typeface="Arial" charset="0"/>
            </a:endParaRPr>
          </a:p>
        </p:txBody>
      </p:sp>
      <p:sp>
        <p:nvSpPr>
          <p:cNvPr id="693259" name="Rectangle 9"/>
          <p:cNvSpPr>
            <a:spLocks noChangeArrowheads="1"/>
          </p:cNvSpPr>
          <p:nvPr/>
        </p:nvSpPr>
        <p:spPr bwMode="auto">
          <a:xfrm>
            <a:off x="5346700" y="49530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$84,253</a:t>
            </a:r>
          </a:p>
        </p:txBody>
      </p:sp>
      <p:sp>
        <p:nvSpPr>
          <p:cNvPr id="693260" name="Rectangle 1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marL="114300" algn="l"/>
            <a:r>
              <a:rPr lang="en-US" sz="3000" b="1">
                <a:solidFill>
                  <a:schemeClr val="bg1"/>
                </a:solidFill>
                <a:effectLst>
                  <a:outerShdw blurRad="38100" dist="38100" dir="2700000" algn="tl">
                    <a:srgbClr val="000000"/>
                  </a:outerShdw>
                </a:effectLst>
                <a:latin typeface="Arial" charset="0"/>
              </a:rPr>
              <a:t>Future Value of a Single Sum</a:t>
            </a:r>
          </a:p>
        </p:txBody>
      </p:sp>
      <p:sp>
        <p:nvSpPr>
          <p:cNvPr id="693266" name="Text Box 18"/>
          <p:cNvSpPr txBox="1">
            <a:spLocks noChangeArrowheads="1"/>
          </p:cNvSpPr>
          <p:nvPr/>
        </p:nvSpPr>
        <p:spPr bwMode="auto">
          <a:xfrm>
            <a:off x="6858000" y="412750"/>
            <a:ext cx="1600200" cy="7302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b="1">
                <a:solidFill>
                  <a:srgbClr val="800000"/>
                </a:solidFill>
                <a:latin typeface="Arial" charset="0"/>
              </a:rPr>
              <a:t>Alternate Calculation</a:t>
            </a:r>
          </a:p>
        </p:txBody>
      </p:sp>
      <p:sp>
        <p:nvSpPr>
          <p:cNvPr id="693267" name="Text Box 19"/>
          <p:cNvSpPr txBox="1">
            <a:spLocks noChangeArrowheads="1"/>
          </p:cNvSpPr>
          <p:nvPr/>
        </p:nvSpPr>
        <p:spPr bwMode="auto">
          <a:xfrm>
            <a:off x="914400" y="13716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i=11%</a:t>
            </a:r>
          </a:p>
          <a:p>
            <a:r>
              <a:rPr lang="en-US" sz="1800">
                <a:latin typeface="Arial" charset="0"/>
              </a:rPr>
              <a:t>n=5</a:t>
            </a:r>
          </a:p>
        </p:txBody>
      </p:sp>
      <p:sp>
        <p:nvSpPr>
          <p:cNvPr id="693268" name="Text Box 20"/>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Tree>
    <p:extLst>
      <p:ext uri="{BB962C8B-B14F-4D97-AF65-F5344CB8AC3E}">
        <p14:creationId xmlns:p14="http://schemas.microsoft.com/office/powerpoint/2010/main" val="134812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3252"/>
                                        </p:tgtEl>
                                        <p:attrNameLst>
                                          <p:attrName>style.visibility</p:attrName>
                                        </p:attrNameLst>
                                      </p:cBhvr>
                                      <p:to>
                                        <p:strVal val="visible"/>
                                      </p:to>
                                    </p:set>
                                    <p:animEffect transition="in" filter="wipe(left)">
                                      <p:cBhvr>
                                        <p:cTn id="7" dur="500"/>
                                        <p:tgtEl>
                                          <p:spTgt spid="693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3258"/>
                                        </p:tgtEl>
                                        <p:attrNameLst>
                                          <p:attrName>style.visibility</p:attrName>
                                        </p:attrNameLst>
                                      </p:cBhvr>
                                      <p:to>
                                        <p:strVal val="visible"/>
                                      </p:to>
                                    </p:set>
                                    <p:animEffect transition="in" filter="wipe(left)">
                                      <p:cBhvr>
                                        <p:cTn id="12" dur="500"/>
                                        <p:tgtEl>
                                          <p:spTgt spid="6932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3259"/>
                                        </p:tgtEl>
                                        <p:attrNameLst>
                                          <p:attrName>style.visibility</p:attrName>
                                        </p:attrNameLst>
                                      </p:cBhvr>
                                      <p:to>
                                        <p:strVal val="visible"/>
                                      </p:to>
                                    </p:set>
                                    <p:animEffect transition="in" filter="wipe(left)">
                                      <p:cBhvr>
                                        <p:cTn id="17" dur="500"/>
                                        <p:tgtEl>
                                          <p:spTgt spid="69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2" grpId="0" animBg="1"/>
      <p:bldP spid="693258" grpId="0" animBg="1"/>
      <p:bldP spid="6932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1" name="Line 3"/>
          <p:cNvSpPr>
            <a:spLocks noChangeShapeType="1"/>
          </p:cNvSpPr>
          <p:nvPr/>
        </p:nvSpPr>
        <p:spPr bwMode="auto">
          <a:xfrm>
            <a:off x="1087438" y="4165600"/>
            <a:ext cx="7112000" cy="0"/>
          </a:xfrm>
          <a:prstGeom prst="line">
            <a:avLst/>
          </a:prstGeom>
          <a:noFill/>
          <a:ln w="50800">
            <a:solidFill>
              <a:schemeClr val="tx1"/>
            </a:solidFill>
            <a:round/>
            <a:headEnd/>
            <a:tailEnd/>
          </a:ln>
          <a:effectLst/>
        </p:spPr>
        <p:txBody>
          <a:bodyPr wrap="none" anchor="ctr"/>
          <a:lstStyle/>
          <a:p>
            <a:endParaRPr lang="en-US"/>
          </a:p>
        </p:txBody>
      </p:sp>
      <p:sp>
        <p:nvSpPr>
          <p:cNvPr id="601092" name="Rectangle 4"/>
          <p:cNvSpPr>
            <a:spLocks noChangeArrowheads="1"/>
          </p:cNvSpPr>
          <p:nvPr/>
        </p:nvSpPr>
        <p:spPr bwMode="auto">
          <a:xfrm>
            <a:off x="600075" y="1447800"/>
            <a:ext cx="8086725" cy="1246188"/>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BE6-1:</a:t>
            </a:r>
            <a:r>
              <a:rPr lang="en-US" sz="2200">
                <a:latin typeface="Arial" charset="0"/>
              </a:rPr>
              <a:t>  Bob Anderson invested $15,000 today in a fund that earns 8% compounded </a:t>
            </a:r>
            <a:r>
              <a:rPr lang="en-US" sz="2200" b="1">
                <a:solidFill>
                  <a:srgbClr val="800000"/>
                </a:solidFill>
                <a:latin typeface="Arial" charset="0"/>
              </a:rPr>
              <a:t>annually</a:t>
            </a:r>
            <a:r>
              <a:rPr lang="en-US" sz="2200">
                <a:latin typeface="Arial" charset="0"/>
              </a:rPr>
              <a:t>. To what amount will the investment grow in 3 years?</a:t>
            </a:r>
          </a:p>
        </p:txBody>
      </p:sp>
      <p:sp>
        <p:nvSpPr>
          <p:cNvPr id="601093" name="Line 5"/>
          <p:cNvSpPr>
            <a:spLocks noChangeShapeType="1"/>
          </p:cNvSpPr>
          <p:nvPr/>
        </p:nvSpPr>
        <p:spPr bwMode="auto">
          <a:xfrm>
            <a:off x="1062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4" name="Line 6"/>
          <p:cNvSpPr>
            <a:spLocks noChangeShapeType="1"/>
          </p:cNvSpPr>
          <p:nvPr/>
        </p:nvSpPr>
        <p:spPr bwMode="auto">
          <a:xfrm>
            <a:off x="6777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5" name="Line 7"/>
          <p:cNvSpPr>
            <a:spLocks noChangeShapeType="1"/>
          </p:cNvSpPr>
          <p:nvPr/>
        </p:nvSpPr>
        <p:spPr bwMode="auto">
          <a:xfrm>
            <a:off x="2205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6" name="Line 8"/>
          <p:cNvSpPr>
            <a:spLocks noChangeShapeType="1"/>
          </p:cNvSpPr>
          <p:nvPr/>
        </p:nvSpPr>
        <p:spPr bwMode="auto">
          <a:xfrm>
            <a:off x="3348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7" name="Line 9"/>
          <p:cNvSpPr>
            <a:spLocks noChangeShapeType="1"/>
          </p:cNvSpPr>
          <p:nvPr/>
        </p:nvSpPr>
        <p:spPr bwMode="auto">
          <a:xfrm>
            <a:off x="4491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8" name="Line 10"/>
          <p:cNvSpPr>
            <a:spLocks noChangeShapeType="1"/>
          </p:cNvSpPr>
          <p:nvPr/>
        </p:nvSpPr>
        <p:spPr bwMode="auto">
          <a:xfrm>
            <a:off x="5634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099" name="Line 11"/>
          <p:cNvSpPr>
            <a:spLocks noChangeShapeType="1"/>
          </p:cNvSpPr>
          <p:nvPr/>
        </p:nvSpPr>
        <p:spPr bwMode="auto">
          <a:xfrm>
            <a:off x="79200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01100" name="Rectangle 12"/>
          <p:cNvSpPr>
            <a:spLocks noChangeArrowheads="1"/>
          </p:cNvSpPr>
          <p:nvPr/>
        </p:nvSpPr>
        <p:spPr bwMode="auto">
          <a:xfrm>
            <a:off x="600075" y="4389438"/>
            <a:ext cx="9239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0</a:t>
            </a:r>
          </a:p>
        </p:txBody>
      </p:sp>
      <p:sp>
        <p:nvSpPr>
          <p:cNvPr id="601101" name="Rectangle 13"/>
          <p:cNvSpPr>
            <a:spLocks noChangeArrowheads="1"/>
          </p:cNvSpPr>
          <p:nvPr/>
        </p:nvSpPr>
        <p:spPr bwMode="auto">
          <a:xfrm>
            <a:off x="1819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1</a:t>
            </a:r>
          </a:p>
        </p:txBody>
      </p:sp>
      <p:sp>
        <p:nvSpPr>
          <p:cNvPr id="601102" name="Rectangle 14"/>
          <p:cNvSpPr>
            <a:spLocks noChangeArrowheads="1"/>
          </p:cNvSpPr>
          <p:nvPr/>
        </p:nvSpPr>
        <p:spPr bwMode="auto">
          <a:xfrm>
            <a:off x="2962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2</a:t>
            </a:r>
          </a:p>
        </p:txBody>
      </p:sp>
      <p:sp>
        <p:nvSpPr>
          <p:cNvPr id="601103" name="Rectangle 15"/>
          <p:cNvSpPr>
            <a:spLocks noChangeArrowheads="1"/>
          </p:cNvSpPr>
          <p:nvPr/>
        </p:nvSpPr>
        <p:spPr bwMode="auto">
          <a:xfrm>
            <a:off x="4105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3</a:t>
            </a:r>
          </a:p>
        </p:txBody>
      </p:sp>
      <p:sp>
        <p:nvSpPr>
          <p:cNvPr id="601104" name="Rectangle 16"/>
          <p:cNvSpPr>
            <a:spLocks noChangeArrowheads="1"/>
          </p:cNvSpPr>
          <p:nvPr/>
        </p:nvSpPr>
        <p:spPr bwMode="auto">
          <a:xfrm>
            <a:off x="5248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4</a:t>
            </a:r>
          </a:p>
        </p:txBody>
      </p:sp>
      <p:sp>
        <p:nvSpPr>
          <p:cNvPr id="601105" name="Rectangle 17"/>
          <p:cNvSpPr>
            <a:spLocks noChangeArrowheads="1"/>
          </p:cNvSpPr>
          <p:nvPr/>
        </p:nvSpPr>
        <p:spPr bwMode="auto">
          <a:xfrm>
            <a:off x="63912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5</a:t>
            </a:r>
          </a:p>
        </p:txBody>
      </p:sp>
      <p:sp>
        <p:nvSpPr>
          <p:cNvPr id="601106" name="Rectangle 18"/>
          <p:cNvSpPr>
            <a:spLocks noChangeArrowheads="1"/>
          </p:cNvSpPr>
          <p:nvPr/>
        </p:nvSpPr>
        <p:spPr bwMode="auto">
          <a:xfrm>
            <a:off x="7458075" y="4389438"/>
            <a:ext cx="9239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6</a:t>
            </a:r>
          </a:p>
        </p:txBody>
      </p:sp>
      <p:sp>
        <p:nvSpPr>
          <p:cNvPr id="601108" name="Rectangle 20"/>
          <p:cNvSpPr>
            <a:spLocks noChangeArrowheads="1"/>
          </p:cNvSpPr>
          <p:nvPr/>
        </p:nvSpPr>
        <p:spPr bwMode="auto">
          <a:xfrm>
            <a:off x="762000" y="2971800"/>
            <a:ext cx="2590800" cy="758825"/>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a:latin typeface="Arial" charset="0"/>
              </a:rPr>
              <a:t>Present Value $15,000 </a:t>
            </a:r>
          </a:p>
        </p:txBody>
      </p:sp>
      <p:sp>
        <p:nvSpPr>
          <p:cNvPr id="601111" name="Rectangle 23"/>
          <p:cNvSpPr>
            <a:spLocks noChangeArrowheads="1"/>
          </p:cNvSpPr>
          <p:nvPr/>
        </p:nvSpPr>
        <p:spPr bwMode="auto">
          <a:xfrm>
            <a:off x="920750" y="51816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01115" name="Line 27"/>
          <p:cNvSpPr>
            <a:spLocks noChangeShapeType="1"/>
          </p:cNvSpPr>
          <p:nvPr/>
        </p:nvSpPr>
        <p:spPr bwMode="auto">
          <a:xfrm rot="20502821" flipH="1">
            <a:off x="1090613" y="3689350"/>
            <a:ext cx="228600" cy="2286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01116" name="Rectangle 28"/>
          <p:cNvSpPr>
            <a:spLocks noChangeArrowheads="1"/>
          </p:cNvSpPr>
          <p:nvPr/>
        </p:nvSpPr>
        <p:spPr bwMode="auto">
          <a:xfrm>
            <a:off x="3733800" y="3124200"/>
            <a:ext cx="2590800" cy="423863"/>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a:latin typeface="Arial" charset="0"/>
              </a:rPr>
              <a:t>Future Value?</a:t>
            </a:r>
          </a:p>
        </p:txBody>
      </p:sp>
      <p:sp>
        <p:nvSpPr>
          <p:cNvPr id="601117" name="Line 29"/>
          <p:cNvSpPr>
            <a:spLocks noChangeShapeType="1"/>
          </p:cNvSpPr>
          <p:nvPr/>
        </p:nvSpPr>
        <p:spPr bwMode="auto">
          <a:xfrm rot="20502821" flipH="1">
            <a:off x="4519613" y="3689350"/>
            <a:ext cx="228600" cy="2286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01119" name="Text Box 3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01122" name="Rectangle 34"/>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Tree>
    <p:extLst>
      <p:ext uri="{BB962C8B-B14F-4D97-AF65-F5344CB8AC3E}">
        <p14:creationId xmlns:p14="http://schemas.microsoft.com/office/powerpoint/2010/main" val="349604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33" name="Text Box 104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pic>
        <p:nvPicPr>
          <p:cNvPr id="602135" name="Picture 1047"/>
          <p:cNvPicPr>
            <a:picLocks noChangeAspect="1" noChangeArrowheads="1"/>
          </p:cNvPicPr>
          <p:nvPr/>
        </p:nvPicPr>
        <p:blipFill>
          <a:blip r:embed="rId3"/>
          <a:srcRect/>
          <a:stretch>
            <a:fillRect/>
          </a:stretch>
        </p:blipFill>
        <p:spPr bwMode="auto">
          <a:xfrm>
            <a:off x="457200" y="1408113"/>
            <a:ext cx="8458200" cy="2249487"/>
          </a:xfrm>
          <a:prstGeom prst="rect">
            <a:avLst/>
          </a:prstGeom>
          <a:noFill/>
          <a:ln w="12700" cap="sq">
            <a:noFill/>
            <a:miter lim="800000"/>
            <a:headEnd type="none" w="sm" len="sm"/>
            <a:tailEnd type="none" w="sm" len="sm"/>
          </a:ln>
          <a:effectLst/>
        </p:spPr>
      </p:pic>
      <p:sp>
        <p:nvSpPr>
          <p:cNvPr id="602136" name="Oval 1048"/>
          <p:cNvSpPr>
            <a:spLocks noChangeArrowheads="1"/>
          </p:cNvSpPr>
          <p:nvPr/>
        </p:nvSpPr>
        <p:spPr bwMode="auto">
          <a:xfrm>
            <a:off x="533400" y="28194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02138" name="Text Box 1050"/>
          <p:cNvSpPr txBox="1">
            <a:spLocks noChangeArrowheads="1"/>
          </p:cNvSpPr>
          <p:nvPr/>
        </p:nvSpPr>
        <p:spPr bwMode="auto">
          <a:xfrm>
            <a:off x="838200" y="5013325"/>
            <a:ext cx="2057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Present Value</a:t>
            </a:r>
          </a:p>
        </p:txBody>
      </p:sp>
      <p:sp>
        <p:nvSpPr>
          <p:cNvPr id="602139" name="Text Box 1051"/>
          <p:cNvSpPr txBox="1">
            <a:spLocks noChangeArrowheads="1"/>
          </p:cNvSpPr>
          <p:nvPr/>
        </p:nvSpPr>
        <p:spPr bwMode="auto">
          <a:xfrm>
            <a:off x="3429000" y="5013325"/>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02140" name="Text Box 1052"/>
          <p:cNvSpPr txBox="1">
            <a:spLocks noChangeArrowheads="1"/>
          </p:cNvSpPr>
          <p:nvPr/>
        </p:nvSpPr>
        <p:spPr bwMode="auto">
          <a:xfrm>
            <a:off x="6172200" y="5013325"/>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Future Value</a:t>
            </a:r>
          </a:p>
        </p:txBody>
      </p:sp>
      <p:sp>
        <p:nvSpPr>
          <p:cNvPr id="602141" name="Rectangle 9"/>
          <p:cNvSpPr>
            <a:spLocks noChangeArrowheads="1"/>
          </p:cNvSpPr>
          <p:nvPr/>
        </p:nvSpPr>
        <p:spPr bwMode="auto">
          <a:xfrm>
            <a:off x="762000" y="43434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$15,000</a:t>
            </a:r>
            <a:endParaRPr lang="en-US" sz="2400" b="1">
              <a:solidFill>
                <a:srgbClr val="800000"/>
              </a:solidFill>
              <a:latin typeface="Arial" charset="0"/>
            </a:endParaRPr>
          </a:p>
        </p:txBody>
      </p:sp>
      <p:sp>
        <p:nvSpPr>
          <p:cNvPr id="602142" name="Rectangle 9"/>
          <p:cNvSpPr>
            <a:spLocks noChangeArrowheads="1"/>
          </p:cNvSpPr>
          <p:nvPr/>
        </p:nvSpPr>
        <p:spPr bwMode="auto">
          <a:xfrm>
            <a:off x="2895600" y="4343400"/>
            <a:ext cx="2819400" cy="533400"/>
          </a:xfrm>
          <a:prstGeom prst="rect">
            <a:avLst/>
          </a:prstGeom>
          <a:solidFill>
            <a:schemeClr val="bg1"/>
          </a:solidFill>
          <a:ln w="12700" algn="ctr">
            <a:noFill/>
            <a:miter lim="800000"/>
            <a:headEnd/>
            <a:tailEnd/>
          </a:ln>
          <a:effectLst/>
        </p:spPr>
        <p:txBody>
          <a:bodyPr wrap="none" lIns="90488" tIns="44450" rIns="90488" bIns="44450" anchor="ctr"/>
          <a:lstStyle/>
          <a:p>
            <a:pPr algn="l"/>
            <a:r>
              <a:rPr lang="en-US" sz="2400" b="1">
                <a:latin typeface="Arial" charset="0"/>
              </a:rPr>
              <a:t>x      1.25971 </a:t>
            </a:r>
          </a:p>
        </p:txBody>
      </p:sp>
      <p:sp>
        <p:nvSpPr>
          <p:cNvPr id="602143" name="Rectangle 9"/>
          <p:cNvSpPr>
            <a:spLocks noChangeArrowheads="1"/>
          </p:cNvSpPr>
          <p:nvPr/>
        </p:nvSpPr>
        <p:spPr bwMode="auto">
          <a:xfrm>
            <a:off x="5257800" y="4343400"/>
            <a:ext cx="2959100" cy="533400"/>
          </a:xfrm>
          <a:prstGeom prst="rect">
            <a:avLst/>
          </a:prstGeom>
          <a:solidFill>
            <a:schemeClr val="bg1"/>
          </a:solidFill>
          <a:ln w="12700" algn="ctr">
            <a:noFill/>
            <a:miter lim="800000"/>
            <a:headEnd/>
            <a:tailEnd/>
          </a:ln>
          <a:effectLst/>
        </p:spPr>
        <p:txBody>
          <a:bodyPr wrap="none" lIns="90488" tIns="44450" rIns="90488" bIns="44450" anchor="ctr"/>
          <a:lstStyle/>
          <a:p>
            <a:r>
              <a:rPr lang="en-US" sz="2400" b="1">
                <a:latin typeface="Arial" charset="0"/>
              </a:rPr>
              <a:t>=    </a:t>
            </a:r>
            <a:r>
              <a:rPr lang="en-US" sz="2400" b="1">
                <a:solidFill>
                  <a:srgbClr val="800000"/>
                </a:solidFill>
                <a:latin typeface="Arial" charset="0"/>
              </a:rPr>
              <a:t>$18,896</a:t>
            </a:r>
          </a:p>
        </p:txBody>
      </p:sp>
      <p:sp>
        <p:nvSpPr>
          <p:cNvPr id="602145" name="Rectangle 1057"/>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
        <p:nvSpPr>
          <p:cNvPr id="602148" name="Text Box 1060"/>
          <p:cNvSpPr txBox="1">
            <a:spLocks noChangeArrowheads="1"/>
          </p:cNvSpPr>
          <p:nvPr/>
        </p:nvSpPr>
        <p:spPr bwMode="auto">
          <a:xfrm>
            <a:off x="914400" y="13716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i=8%</a:t>
            </a:r>
          </a:p>
          <a:p>
            <a:r>
              <a:rPr lang="en-US" sz="1800">
                <a:latin typeface="Arial" charset="0"/>
              </a:rPr>
              <a:t>n=3</a:t>
            </a:r>
          </a:p>
        </p:txBody>
      </p:sp>
    </p:spTree>
    <p:extLst>
      <p:ext uri="{BB962C8B-B14F-4D97-AF65-F5344CB8AC3E}">
        <p14:creationId xmlns:p14="http://schemas.microsoft.com/office/powerpoint/2010/main" val="173220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2136"/>
                                        </p:tgtEl>
                                        <p:attrNameLst>
                                          <p:attrName>style.visibility</p:attrName>
                                        </p:attrNameLst>
                                      </p:cBhvr>
                                      <p:to>
                                        <p:strVal val="visible"/>
                                      </p:to>
                                    </p:set>
                                    <p:animEffect transition="in" filter="wipe(left)">
                                      <p:cBhvr>
                                        <p:cTn id="7" dur="500"/>
                                        <p:tgtEl>
                                          <p:spTgt spid="602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42"/>
                                        </p:tgtEl>
                                        <p:attrNameLst>
                                          <p:attrName>style.visibility</p:attrName>
                                        </p:attrNameLst>
                                      </p:cBhvr>
                                      <p:to>
                                        <p:strVal val="visible"/>
                                      </p:to>
                                    </p:set>
                                    <p:animEffect transition="in" filter="wipe(left)">
                                      <p:cBhvr>
                                        <p:cTn id="12" dur="500"/>
                                        <p:tgtEl>
                                          <p:spTgt spid="6021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2143"/>
                                        </p:tgtEl>
                                        <p:attrNameLst>
                                          <p:attrName>style.visibility</p:attrName>
                                        </p:attrNameLst>
                                      </p:cBhvr>
                                      <p:to>
                                        <p:strVal val="visible"/>
                                      </p:to>
                                    </p:set>
                                    <p:animEffect transition="in" filter="wipe(left)">
                                      <p:cBhvr>
                                        <p:cTn id="17" dur="500"/>
                                        <p:tgtEl>
                                          <p:spTgt spid="602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36" grpId="0" animBg="1"/>
      <p:bldP spid="602142" grpId="0" animBg="1"/>
      <p:bldP spid="6021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1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graphicFrame>
        <p:nvGraphicFramePr>
          <p:cNvPr id="822272" name="Object 1024"/>
          <p:cNvGraphicFramePr>
            <a:graphicFrameLocks noChangeAspect="1"/>
          </p:cNvGraphicFramePr>
          <p:nvPr/>
        </p:nvGraphicFramePr>
        <p:xfrm>
          <a:off x="609600" y="2295525"/>
          <a:ext cx="7972425" cy="1838325"/>
        </p:xfrm>
        <a:graphic>
          <a:graphicData uri="http://schemas.openxmlformats.org/presentationml/2006/ole">
            <mc:AlternateContent xmlns:mc="http://schemas.openxmlformats.org/markup-compatibility/2006">
              <mc:Choice xmlns:v="urn:schemas-microsoft-com:vml" Requires="v">
                <p:oleObj spid="_x0000_s4104" name="Worksheet" r:id="rId4" imgW="4200525" imgH="980956" progId="Excel.Sheet.8">
                  <p:embed/>
                </p:oleObj>
              </mc:Choice>
              <mc:Fallback>
                <p:oleObj name="Worksheet" r:id="rId4" imgW="4200525" imgH="9809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95525"/>
                        <a:ext cx="7972425" cy="1838325"/>
                      </a:xfrm>
                      <a:prstGeom prst="rect">
                        <a:avLst/>
                      </a:prstGeom>
                      <a:noFill/>
                      <a:ln w="28575">
                        <a:solidFill>
                          <a:srgbClr val="800000"/>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0319" name="Text Box 15"/>
          <p:cNvSpPr txBox="1">
            <a:spLocks noChangeArrowheads="1"/>
          </p:cNvSpPr>
          <p:nvPr/>
        </p:nvSpPr>
        <p:spPr bwMode="auto">
          <a:xfrm>
            <a:off x="457200" y="1447800"/>
            <a:ext cx="27432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800000"/>
                </a:solidFill>
                <a:latin typeface="Arial" charset="0"/>
              </a:rPr>
              <a:t>PROOF</a:t>
            </a:r>
          </a:p>
        </p:txBody>
      </p:sp>
      <p:sp>
        <p:nvSpPr>
          <p:cNvPr id="610320" name="Rectangle 16"/>
          <p:cNvSpPr>
            <a:spLocks noChangeArrowheads="1"/>
          </p:cNvSpPr>
          <p:nvPr/>
        </p:nvSpPr>
        <p:spPr bwMode="auto">
          <a:xfrm>
            <a:off x="685800" y="4572000"/>
            <a:ext cx="8086725" cy="1293813"/>
          </a:xfrm>
          <a:prstGeom prst="rect">
            <a:avLst/>
          </a:prstGeom>
          <a:noFill/>
          <a:ln w="12700">
            <a:noFill/>
            <a:miter lim="800000"/>
            <a:headEnd/>
            <a:tailEnd/>
          </a:ln>
          <a:effectLst/>
        </p:spPr>
        <p:txBody>
          <a:bodyPr lIns="90488" tIns="44450" rIns="90488" bIns="44450">
            <a:spAutoFit/>
          </a:bodyPr>
          <a:lstStyle/>
          <a:p>
            <a:pPr algn="l">
              <a:lnSpc>
                <a:spcPct val="120000"/>
              </a:lnSpc>
              <a:spcBef>
                <a:spcPct val="30000"/>
              </a:spcBef>
              <a:buSzPct val="80000"/>
            </a:pPr>
            <a:r>
              <a:rPr lang="en-US" sz="2200" b="1">
                <a:solidFill>
                  <a:srgbClr val="800000"/>
                </a:solidFill>
                <a:latin typeface="Arial" charset="0"/>
              </a:rPr>
              <a:t>BE6-1:</a:t>
            </a:r>
            <a:r>
              <a:rPr lang="en-US" sz="2200">
                <a:latin typeface="Arial" charset="0"/>
              </a:rPr>
              <a:t>  Bob Anderson invested $15,000 today in a fund that earns 8% compounded </a:t>
            </a:r>
            <a:r>
              <a:rPr lang="en-US" sz="2200" b="1">
                <a:solidFill>
                  <a:srgbClr val="800000"/>
                </a:solidFill>
                <a:latin typeface="Arial" charset="0"/>
              </a:rPr>
              <a:t>annually</a:t>
            </a:r>
            <a:r>
              <a:rPr lang="en-US" sz="2200">
                <a:latin typeface="Arial" charset="0"/>
              </a:rPr>
              <a:t>. To what amount will the investment grow in 3 years?</a:t>
            </a:r>
          </a:p>
        </p:txBody>
      </p:sp>
      <p:sp>
        <p:nvSpPr>
          <p:cNvPr id="610322" name="Rectangle 18"/>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Tree>
    <p:extLst>
      <p:ext uri="{BB962C8B-B14F-4D97-AF65-F5344CB8AC3E}">
        <p14:creationId xmlns:p14="http://schemas.microsoft.com/office/powerpoint/2010/main" val="251901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Line 2"/>
          <p:cNvSpPr>
            <a:spLocks noChangeShapeType="1"/>
          </p:cNvSpPr>
          <p:nvPr/>
        </p:nvSpPr>
        <p:spPr bwMode="auto">
          <a:xfrm>
            <a:off x="1016000" y="2794000"/>
            <a:ext cx="7112000" cy="0"/>
          </a:xfrm>
          <a:prstGeom prst="line">
            <a:avLst/>
          </a:prstGeom>
          <a:noFill/>
          <a:ln w="50800">
            <a:solidFill>
              <a:schemeClr val="tx1"/>
            </a:solidFill>
            <a:round/>
            <a:headEnd/>
            <a:tailEnd/>
          </a:ln>
          <a:effectLst/>
        </p:spPr>
        <p:txBody>
          <a:bodyPr wrap="none" anchor="ctr"/>
          <a:lstStyle/>
          <a:p>
            <a:endParaRPr lang="en-US"/>
          </a:p>
        </p:txBody>
      </p:sp>
      <p:sp>
        <p:nvSpPr>
          <p:cNvPr id="605187" name="Rectangle 3"/>
          <p:cNvSpPr>
            <a:spLocks noChangeArrowheads="1"/>
          </p:cNvSpPr>
          <p:nvPr/>
        </p:nvSpPr>
        <p:spPr bwMode="auto">
          <a:xfrm>
            <a:off x="600075" y="3733800"/>
            <a:ext cx="8086725" cy="1246188"/>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BE6-1:</a:t>
            </a:r>
            <a:r>
              <a:rPr lang="en-US" sz="2200">
                <a:latin typeface="Arial" charset="0"/>
              </a:rPr>
              <a:t>  Bob Anderson invested $15,000 today in a fund that earns 8% compounded </a:t>
            </a:r>
            <a:r>
              <a:rPr lang="en-US" sz="2200" b="1">
                <a:solidFill>
                  <a:srgbClr val="800000"/>
                </a:solidFill>
                <a:latin typeface="Arial" charset="0"/>
              </a:rPr>
              <a:t>semiannually</a:t>
            </a:r>
            <a:r>
              <a:rPr lang="en-US" sz="2200">
                <a:latin typeface="Arial" charset="0"/>
              </a:rPr>
              <a:t>. To what amount will the investment grow in 3 years?</a:t>
            </a:r>
          </a:p>
        </p:txBody>
      </p:sp>
      <p:sp>
        <p:nvSpPr>
          <p:cNvPr id="605188" name="Line 4"/>
          <p:cNvSpPr>
            <a:spLocks noChangeShapeType="1"/>
          </p:cNvSpPr>
          <p:nvPr/>
        </p:nvSpPr>
        <p:spPr bwMode="auto">
          <a:xfrm>
            <a:off x="990600" y="2667000"/>
            <a:ext cx="0" cy="254000"/>
          </a:xfrm>
          <a:prstGeom prst="line">
            <a:avLst/>
          </a:prstGeom>
          <a:noFill/>
          <a:ln w="50800">
            <a:solidFill>
              <a:srgbClr val="800000"/>
            </a:solidFill>
            <a:round/>
            <a:headEnd/>
            <a:tailEnd/>
          </a:ln>
          <a:effectLst/>
        </p:spPr>
        <p:txBody>
          <a:bodyPr wrap="none" anchor="ctr"/>
          <a:lstStyle/>
          <a:p>
            <a:endParaRPr lang="en-US"/>
          </a:p>
        </p:txBody>
      </p:sp>
      <p:sp>
        <p:nvSpPr>
          <p:cNvPr id="605189" name="Line 5"/>
          <p:cNvSpPr>
            <a:spLocks noChangeShapeType="1"/>
          </p:cNvSpPr>
          <p:nvPr/>
        </p:nvSpPr>
        <p:spPr bwMode="auto">
          <a:xfrm>
            <a:off x="67056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190" name="Line 6"/>
          <p:cNvSpPr>
            <a:spLocks noChangeShapeType="1"/>
          </p:cNvSpPr>
          <p:nvPr/>
        </p:nvSpPr>
        <p:spPr bwMode="auto">
          <a:xfrm>
            <a:off x="2133600" y="2667000"/>
            <a:ext cx="0" cy="254000"/>
          </a:xfrm>
          <a:prstGeom prst="line">
            <a:avLst/>
          </a:prstGeom>
          <a:noFill/>
          <a:ln w="50800">
            <a:solidFill>
              <a:srgbClr val="800000"/>
            </a:solidFill>
            <a:round/>
            <a:headEnd/>
            <a:tailEnd/>
          </a:ln>
          <a:effectLst/>
        </p:spPr>
        <p:txBody>
          <a:bodyPr wrap="none" anchor="ctr"/>
          <a:lstStyle/>
          <a:p>
            <a:endParaRPr lang="en-US"/>
          </a:p>
        </p:txBody>
      </p:sp>
      <p:sp>
        <p:nvSpPr>
          <p:cNvPr id="605191" name="Line 7"/>
          <p:cNvSpPr>
            <a:spLocks noChangeShapeType="1"/>
          </p:cNvSpPr>
          <p:nvPr/>
        </p:nvSpPr>
        <p:spPr bwMode="auto">
          <a:xfrm>
            <a:off x="3276600" y="2667000"/>
            <a:ext cx="0" cy="254000"/>
          </a:xfrm>
          <a:prstGeom prst="line">
            <a:avLst/>
          </a:prstGeom>
          <a:noFill/>
          <a:ln w="50800">
            <a:solidFill>
              <a:srgbClr val="800000"/>
            </a:solidFill>
            <a:round/>
            <a:headEnd/>
            <a:tailEnd/>
          </a:ln>
          <a:effectLst/>
        </p:spPr>
        <p:txBody>
          <a:bodyPr wrap="none" anchor="ctr"/>
          <a:lstStyle/>
          <a:p>
            <a:endParaRPr lang="en-US"/>
          </a:p>
        </p:txBody>
      </p:sp>
      <p:sp>
        <p:nvSpPr>
          <p:cNvPr id="605192" name="Line 8"/>
          <p:cNvSpPr>
            <a:spLocks noChangeShapeType="1"/>
          </p:cNvSpPr>
          <p:nvPr/>
        </p:nvSpPr>
        <p:spPr bwMode="auto">
          <a:xfrm>
            <a:off x="4419600" y="2667000"/>
            <a:ext cx="0" cy="254000"/>
          </a:xfrm>
          <a:prstGeom prst="line">
            <a:avLst/>
          </a:prstGeom>
          <a:noFill/>
          <a:ln w="50800">
            <a:solidFill>
              <a:srgbClr val="800000"/>
            </a:solidFill>
            <a:round/>
            <a:headEnd/>
            <a:tailEnd/>
          </a:ln>
          <a:effectLst/>
        </p:spPr>
        <p:txBody>
          <a:bodyPr wrap="none" anchor="ctr"/>
          <a:lstStyle/>
          <a:p>
            <a:endParaRPr lang="en-US"/>
          </a:p>
        </p:txBody>
      </p:sp>
      <p:sp>
        <p:nvSpPr>
          <p:cNvPr id="605193" name="Line 9"/>
          <p:cNvSpPr>
            <a:spLocks noChangeShapeType="1"/>
          </p:cNvSpPr>
          <p:nvPr/>
        </p:nvSpPr>
        <p:spPr bwMode="auto">
          <a:xfrm>
            <a:off x="55626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194" name="Line 10"/>
          <p:cNvSpPr>
            <a:spLocks noChangeShapeType="1"/>
          </p:cNvSpPr>
          <p:nvPr/>
        </p:nvSpPr>
        <p:spPr bwMode="auto">
          <a:xfrm>
            <a:off x="78486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195" name="Rectangle 11"/>
          <p:cNvSpPr>
            <a:spLocks noChangeArrowheads="1"/>
          </p:cNvSpPr>
          <p:nvPr/>
        </p:nvSpPr>
        <p:spPr bwMode="auto">
          <a:xfrm>
            <a:off x="528638" y="30178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05196" name="Rectangle 12"/>
          <p:cNvSpPr>
            <a:spLocks noChangeArrowheads="1"/>
          </p:cNvSpPr>
          <p:nvPr/>
        </p:nvSpPr>
        <p:spPr bwMode="auto">
          <a:xfrm>
            <a:off x="1747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05197" name="Rectangle 13"/>
          <p:cNvSpPr>
            <a:spLocks noChangeArrowheads="1"/>
          </p:cNvSpPr>
          <p:nvPr/>
        </p:nvSpPr>
        <p:spPr bwMode="auto">
          <a:xfrm>
            <a:off x="2890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05198" name="Rectangle 14"/>
          <p:cNvSpPr>
            <a:spLocks noChangeArrowheads="1"/>
          </p:cNvSpPr>
          <p:nvPr/>
        </p:nvSpPr>
        <p:spPr bwMode="auto">
          <a:xfrm>
            <a:off x="4033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05199" name="Rectangle 15"/>
          <p:cNvSpPr>
            <a:spLocks noChangeArrowheads="1"/>
          </p:cNvSpPr>
          <p:nvPr/>
        </p:nvSpPr>
        <p:spPr bwMode="auto">
          <a:xfrm>
            <a:off x="5176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05200" name="Rectangle 16"/>
          <p:cNvSpPr>
            <a:spLocks noChangeArrowheads="1"/>
          </p:cNvSpPr>
          <p:nvPr/>
        </p:nvSpPr>
        <p:spPr bwMode="auto">
          <a:xfrm>
            <a:off x="6319838" y="30178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05201" name="Rectangle 17"/>
          <p:cNvSpPr>
            <a:spLocks noChangeArrowheads="1"/>
          </p:cNvSpPr>
          <p:nvPr/>
        </p:nvSpPr>
        <p:spPr bwMode="auto">
          <a:xfrm>
            <a:off x="7386638" y="30178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05202" name="Rectangle 18"/>
          <p:cNvSpPr>
            <a:spLocks noChangeArrowheads="1"/>
          </p:cNvSpPr>
          <p:nvPr/>
        </p:nvSpPr>
        <p:spPr bwMode="auto">
          <a:xfrm>
            <a:off x="381000" y="1371600"/>
            <a:ext cx="33528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 $15,000 </a:t>
            </a:r>
          </a:p>
        </p:txBody>
      </p:sp>
      <p:sp>
        <p:nvSpPr>
          <p:cNvPr id="605203" name="Rectangle 19"/>
          <p:cNvSpPr>
            <a:spLocks noChangeArrowheads="1"/>
          </p:cNvSpPr>
          <p:nvPr/>
        </p:nvSpPr>
        <p:spPr bwMode="auto">
          <a:xfrm>
            <a:off x="920750" y="52705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05205" name="Line 21"/>
          <p:cNvSpPr>
            <a:spLocks noChangeShapeType="1"/>
          </p:cNvSpPr>
          <p:nvPr/>
        </p:nvSpPr>
        <p:spPr bwMode="auto">
          <a:xfrm rot="20502821" flipH="1">
            <a:off x="990600" y="21336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05206" name="Rectangle 22"/>
          <p:cNvSpPr>
            <a:spLocks noChangeArrowheads="1"/>
          </p:cNvSpPr>
          <p:nvPr/>
        </p:nvSpPr>
        <p:spPr bwMode="auto">
          <a:xfrm>
            <a:off x="3962400" y="1524000"/>
            <a:ext cx="25908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a:t>
            </a:r>
          </a:p>
        </p:txBody>
      </p:sp>
      <p:sp>
        <p:nvSpPr>
          <p:cNvPr id="605207" name="Line 23"/>
          <p:cNvSpPr>
            <a:spLocks noChangeShapeType="1"/>
          </p:cNvSpPr>
          <p:nvPr/>
        </p:nvSpPr>
        <p:spPr bwMode="auto">
          <a:xfrm rot="20502821" flipH="1">
            <a:off x="4419600" y="21336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05208" name="Text Box 2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05209" name="Line 25"/>
          <p:cNvSpPr>
            <a:spLocks noChangeShapeType="1"/>
          </p:cNvSpPr>
          <p:nvPr/>
        </p:nvSpPr>
        <p:spPr bwMode="auto">
          <a:xfrm>
            <a:off x="16002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210" name="Line 26"/>
          <p:cNvSpPr>
            <a:spLocks noChangeShapeType="1"/>
          </p:cNvSpPr>
          <p:nvPr/>
        </p:nvSpPr>
        <p:spPr bwMode="auto">
          <a:xfrm>
            <a:off x="26670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211" name="Line 27"/>
          <p:cNvSpPr>
            <a:spLocks noChangeShapeType="1"/>
          </p:cNvSpPr>
          <p:nvPr/>
        </p:nvSpPr>
        <p:spPr bwMode="auto">
          <a:xfrm>
            <a:off x="3886200" y="2667000"/>
            <a:ext cx="0" cy="254000"/>
          </a:xfrm>
          <a:prstGeom prst="line">
            <a:avLst/>
          </a:prstGeom>
          <a:noFill/>
          <a:ln w="50800">
            <a:solidFill>
              <a:schemeClr val="tx1"/>
            </a:solidFill>
            <a:round/>
            <a:headEnd/>
            <a:tailEnd/>
          </a:ln>
          <a:effectLst/>
        </p:spPr>
        <p:txBody>
          <a:bodyPr wrap="none" anchor="ctr"/>
          <a:lstStyle/>
          <a:p>
            <a:endParaRPr lang="en-US"/>
          </a:p>
        </p:txBody>
      </p:sp>
      <p:sp>
        <p:nvSpPr>
          <p:cNvPr id="605214" name="Rectangle 30"/>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Tree>
    <p:extLst>
      <p:ext uri="{BB962C8B-B14F-4D97-AF65-F5344CB8AC3E}">
        <p14:creationId xmlns:p14="http://schemas.microsoft.com/office/powerpoint/2010/main" val="427791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0" name="Picture 2" descr="Kieso IFRS_final cove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5622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6"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pic>
        <p:nvPicPr>
          <p:cNvPr id="606219" name="Picture 11"/>
          <p:cNvPicPr>
            <a:picLocks noChangeAspect="1" noChangeArrowheads="1"/>
          </p:cNvPicPr>
          <p:nvPr/>
        </p:nvPicPr>
        <p:blipFill>
          <a:blip r:embed="rId3"/>
          <a:srcRect/>
          <a:stretch>
            <a:fillRect/>
          </a:stretch>
        </p:blipFill>
        <p:spPr bwMode="auto">
          <a:xfrm>
            <a:off x="457200" y="1466850"/>
            <a:ext cx="8239125" cy="2876550"/>
          </a:xfrm>
          <a:prstGeom prst="rect">
            <a:avLst/>
          </a:prstGeom>
          <a:noFill/>
          <a:ln w="12700" cap="sq">
            <a:noFill/>
            <a:miter lim="800000"/>
            <a:headEnd type="none" w="sm" len="sm"/>
            <a:tailEnd type="none" w="sm" len="sm"/>
          </a:ln>
          <a:effectLst/>
        </p:spPr>
      </p:pic>
      <p:sp>
        <p:nvSpPr>
          <p:cNvPr id="606220" name="Oval 12"/>
          <p:cNvSpPr>
            <a:spLocks noChangeArrowheads="1"/>
          </p:cNvSpPr>
          <p:nvPr/>
        </p:nvSpPr>
        <p:spPr bwMode="auto">
          <a:xfrm>
            <a:off x="5257800" y="3676650"/>
            <a:ext cx="8382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06222" name="Text Box 14"/>
          <p:cNvSpPr txBox="1">
            <a:spLocks noChangeArrowheads="1"/>
          </p:cNvSpPr>
          <p:nvPr/>
        </p:nvSpPr>
        <p:spPr bwMode="auto">
          <a:xfrm>
            <a:off x="838200" y="5775325"/>
            <a:ext cx="2057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Present Value</a:t>
            </a:r>
          </a:p>
        </p:txBody>
      </p:sp>
      <p:sp>
        <p:nvSpPr>
          <p:cNvPr id="606223" name="Text Box 15"/>
          <p:cNvSpPr txBox="1">
            <a:spLocks noChangeArrowheads="1"/>
          </p:cNvSpPr>
          <p:nvPr/>
        </p:nvSpPr>
        <p:spPr bwMode="auto">
          <a:xfrm>
            <a:off x="3429000" y="5775325"/>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06224" name="Text Box 16"/>
          <p:cNvSpPr txBox="1">
            <a:spLocks noChangeArrowheads="1"/>
          </p:cNvSpPr>
          <p:nvPr/>
        </p:nvSpPr>
        <p:spPr bwMode="auto">
          <a:xfrm>
            <a:off x="6172200" y="5775325"/>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Future Value</a:t>
            </a:r>
          </a:p>
        </p:txBody>
      </p:sp>
      <p:sp>
        <p:nvSpPr>
          <p:cNvPr id="606225" name="Rectangle 9"/>
          <p:cNvSpPr>
            <a:spLocks noChangeArrowheads="1"/>
          </p:cNvSpPr>
          <p:nvPr/>
        </p:nvSpPr>
        <p:spPr bwMode="auto">
          <a:xfrm>
            <a:off x="762000" y="52578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$15,000</a:t>
            </a:r>
            <a:endParaRPr lang="en-US" sz="2400" b="1">
              <a:solidFill>
                <a:srgbClr val="800000"/>
              </a:solidFill>
              <a:latin typeface="Arial" charset="0"/>
            </a:endParaRPr>
          </a:p>
        </p:txBody>
      </p:sp>
      <p:sp>
        <p:nvSpPr>
          <p:cNvPr id="606226" name="Rectangle 9"/>
          <p:cNvSpPr>
            <a:spLocks noChangeArrowheads="1"/>
          </p:cNvSpPr>
          <p:nvPr/>
        </p:nvSpPr>
        <p:spPr bwMode="auto">
          <a:xfrm>
            <a:off x="2743200" y="5257800"/>
            <a:ext cx="2819400" cy="533400"/>
          </a:xfrm>
          <a:prstGeom prst="rect">
            <a:avLst/>
          </a:prstGeom>
          <a:solidFill>
            <a:schemeClr val="bg1"/>
          </a:solidFill>
          <a:ln w="12700" algn="ctr">
            <a:noFill/>
            <a:miter lim="800000"/>
            <a:headEnd/>
            <a:tailEnd/>
          </a:ln>
          <a:effectLst/>
        </p:spPr>
        <p:txBody>
          <a:bodyPr wrap="none" lIns="90488" tIns="44450" rIns="90488" bIns="44450" anchor="ctr"/>
          <a:lstStyle/>
          <a:p>
            <a:r>
              <a:rPr lang="en-US" sz="2400" b="1">
                <a:latin typeface="Arial" charset="0"/>
              </a:rPr>
              <a:t>x   1.26532 </a:t>
            </a:r>
          </a:p>
        </p:txBody>
      </p:sp>
      <p:sp>
        <p:nvSpPr>
          <p:cNvPr id="606227" name="Rectangle 9"/>
          <p:cNvSpPr>
            <a:spLocks noChangeArrowheads="1"/>
          </p:cNvSpPr>
          <p:nvPr/>
        </p:nvSpPr>
        <p:spPr bwMode="auto">
          <a:xfrm>
            <a:off x="5257800" y="5257800"/>
            <a:ext cx="2959100" cy="533400"/>
          </a:xfrm>
          <a:prstGeom prst="rect">
            <a:avLst/>
          </a:prstGeom>
          <a:solidFill>
            <a:schemeClr val="bg1"/>
          </a:solidFill>
          <a:ln w="12700" algn="ctr">
            <a:noFill/>
            <a:miter lim="800000"/>
            <a:headEnd/>
            <a:tailEnd/>
          </a:ln>
          <a:effectLst/>
        </p:spPr>
        <p:txBody>
          <a:bodyPr wrap="none" lIns="90488" tIns="44450" rIns="90488" bIns="44450" anchor="ctr"/>
          <a:lstStyle/>
          <a:p>
            <a:r>
              <a:rPr lang="en-US" sz="2400" b="1">
                <a:latin typeface="Arial" charset="0"/>
              </a:rPr>
              <a:t>=    </a:t>
            </a:r>
            <a:r>
              <a:rPr lang="en-US" sz="2400" b="1">
                <a:solidFill>
                  <a:srgbClr val="800000"/>
                </a:solidFill>
                <a:latin typeface="Arial" charset="0"/>
              </a:rPr>
              <a:t>$18,980</a:t>
            </a:r>
          </a:p>
        </p:txBody>
      </p:sp>
      <p:sp>
        <p:nvSpPr>
          <p:cNvPr id="606229" name="Rectangle 21"/>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 Single Sum</a:t>
            </a:r>
          </a:p>
        </p:txBody>
      </p:sp>
      <p:sp>
        <p:nvSpPr>
          <p:cNvPr id="606231" name="Rectangle 1029"/>
          <p:cNvSpPr>
            <a:spLocks noChangeArrowheads="1"/>
          </p:cNvSpPr>
          <p:nvPr/>
        </p:nvSpPr>
        <p:spPr bwMode="auto">
          <a:xfrm>
            <a:off x="1905000" y="4572000"/>
            <a:ext cx="5397500" cy="4572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sz="2400" b="1">
                <a:latin typeface="Arial" charset="0"/>
              </a:rPr>
              <a:t>What factor?</a:t>
            </a:r>
          </a:p>
        </p:txBody>
      </p:sp>
      <p:sp>
        <p:nvSpPr>
          <p:cNvPr id="606233" name="Text Box 25"/>
          <p:cNvSpPr txBox="1">
            <a:spLocks noChangeArrowheads="1"/>
          </p:cNvSpPr>
          <p:nvPr/>
        </p:nvSpPr>
        <p:spPr bwMode="auto">
          <a:xfrm>
            <a:off x="7315200" y="140335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i=4%</a:t>
            </a:r>
          </a:p>
          <a:p>
            <a:r>
              <a:rPr lang="en-US" sz="1800">
                <a:latin typeface="Arial" charset="0"/>
              </a:rPr>
              <a:t>n=6</a:t>
            </a:r>
          </a:p>
        </p:txBody>
      </p:sp>
    </p:spTree>
    <p:extLst>
      <p:ext uri="{BB962C8B-B14F-4D97-AF65-F5344CB8AC3E}">
        <p14:creationId xmlns:p14="http://schemas.microsoft.com/office/powerpoint/2010/main" val="2705784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6220"/>
                                        </p:tgtEl>
                                        <p:attrNameLst>
                                          <p:attrName>style.visibility</p:attrName>
                                        </p:attrNameLst>
                                      </p:cBhvr>
                                      <p:to>
                                        <p:strVal val="visible"/>
                                      </p:to>
                                    </p:set>
                                    <p:animEffect transition="in" filter="wipe(left)">
                                      <p:cBhvr>
                                        <p:cTn id="7" dur="500"/>
                                        <p:tgtEl>
                                          <p:spTgt spid="606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6226"/>
                                        </p:tgtEl>
                                        <p:attrNameLst>
                                          <p:attrName>style.visibility</p:attrName>
                                        </p:attrNameLst>
                                      </p:cBhvr>
                                      <p:to>
                                        <p:strVal val="visible"/>
                                      </p:to>
                                    </p:set>
                                    <p:animEffect transition="in" filter="wipe(left)">
                                      <p:cBhvr>
                                        <p:cTn id="12" dur="500"/>
                                        <p:tgtEl>
                                          <p:spTgt spid="6062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6227"/>
                                        </p:tgtEl>
                                        <p:attrNameLst>
                                          <p:attrName>style.visibility</p:attrName>
                                        </p:attrNameLst>
                                      </p:cBhvr>
                                      <p:to>
                                        <p:strVal val="visible"/>
                                      </p:to>
                                    </p:set>
                                    <p:animEffect transition="in" filter="wipe(left)">
                                      <p:cBhvr>
                                        <p:cTn id="17" dur="500"/>
                                        <p:tgtEl>
                                          <p:spTgt spid="606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20" grpId="0" animBg="1"/>
      <p:bldP spid="606226" grpId="0" animBg="1"/>
      <p:bldP spid="6062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2481" name="Picture 17"/>
          <p:cNvPicPr>
            <a:picLocks noChangeAspect="1" noChangeArrowheads="1"/>
          </p:cNvPicPr>
          <p:nvPr/>
        </p:nvPicPr>
        <p:blipFill>
          <a:blip r:embed="rId3"/>
          <a:srcRect/>
          <a:stretch>
            <a:fillRect/>
          </a:stretch>
        </p:blipFill>
        <p:spPr bwMode="auto">
          <a:xfrm>
            <a:off x="3124200" y="3465513"/>
            <a:ext cx="3119438" cy="512762"/>
          </a:xfrm>
          <a:prstGeom prst="rect">
            <a:avLst/>
          </a:prstGeom>
          <a:noFill/>
          <a:ln w="12700" cap="sq">
            <a:noFill/>
            <a:miter lim="800000"/>
            <a:headEnd type="none" w="sm" len="sm"/>
            <a:tailEnd type="none" w="sm" len="sm"/>
          </a:ln>
          <a:effectLst/>
        </p:spPr>
      </p:pic>
      <p:sp>
        <p:nvSpPr>
          <p:cNvPr id="702467" name="Text Box 5"/>
          <p:cNvSpPr txBox="1">
            <a:spLocks noChangeArrowheads="1"/>
          </p:cNvSpPr>
          <p:nvPr/>
        </p:nvSpPr>
        <p:spPr bwMode="auto">
          <a:xfrm>
            <a:off x="685800" y="2076450"/>
            <a:ext cx="7848600" cy="933450"/>
          </a:xfrm>
          <a:prstGeom prst="rect">
            <a:avLst/>
          </a:prstGeom>
          <a:noFill/>
          <a:ln w="28575" cap="sq">
            <a:noFill/>
            <a:miter lim="800000"/>
            <a:headEnd type="none" w="sm" len="sm"/>
            <a:tailEnd type="none" w="sm" len="sm"/>
          </a:ln>
        </p:spPr>
        <p:txBody>
          <a:bodyPr>
            <a:spAutoFit/>
          </a:bodyPr>
          <a:lstStyle/>
          <a:p>
            <a:pPr algn="l">
              <a:lnSpc>
                <a:spcPct val="115000"/>
              </a:lnSpc>
            </a:pPr>
            <a:r>
              <a:rPr lang="en-US" sz="2400">
                <a:latin typeface="Arial" charset="0"/>
              </a:rPr>
              <a:t>Value now of a given amount to be paid or received in the future, assuming compound interest. </a:t>
            </a:r>
          </a:p>
        </p:txBody>
      </p:sp>
      <p:sp>
        <p:nvSpPr>
          <p:cNvPr id="702470" name="Rectangle 6"/>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02471" name="Text Box 7"/>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Present Value of a Single Sum</a:t>
            </a:r>
          </a:p>
        </p:txBody>
      </p:sp>
      <p:sp>
        <p:nvSpPr>
          <p:cNvPr id="70247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02477" name="Text Box 13"/>
          <p:cNvSpPr txBox="1">
            <a:spLocks noChangeArrowheads="1"/>
          </p:cNvSpPr>
          <p:nvPr/>
        </p:nvSpPr>
        <p:spPr bwMode="auto">
          <a:xfrm>
            <a:off x="762000" y="3352800"/>
            <a:ext cx="13716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Where:</a:t>
            </a:r>
          </a:p>
        </p:txBody>
      </p:sp>
      <p:sp>
        <p:nvSpPr>
          <p:cNvPr id="702482" name="Rectangle 18"/>
          <p:cNvSpPr>
            <a:spLocks noChangeArrowheads="1"/>
          </p:cNvSpPr>
          <p:nvPr/>
        </p:nvSpPr>
        <p:spPr bwMode="auto">
          <a:xfrm>
            <a:off x="1295400" y="4114800"/>
            <a:ext cx="7543800" cy="1406525"/>
          </a:xfrm>
          <a:prstGeom prst="rect">
            <a:avLst/>
          </a:prstGeom>
          <a:noFill/>
          <a:ln w="12700" cap="sq">
            <a:noFill/>
            <a:miter lim="800000"/>
            <a:headEnd type="none" w="sm" len="sm"/>
            <a:tailEnd type="none" w="sm" len="sm"/>
          </a:ln>
          <a:effectLst/>
        </p:spPr>
        <p:txBody>
          <a:bodyPr>
            <a:spAutoFit/>
          </a:bodyPr>
          <a:lstStyle/>
          <a:p>
            <a:pPr algn="l">
              <a:spcBef>
                <a:spcPct val="30000"/>
              </a:spcBef>
              <a:tabLst>
                <a:tab pos="457200" algn="l"/>
                <a:tab pos="857250" algn="l"/>
              </a:tabLst>
            </a:pPr>
            <a:r>
              <a:rPr lang="en-US" sz="2400" b="1" i="1">
                <a:latin typeface="Arial" charset="0"/>
              </a:rPr>
              <a:t>FV</a:t>
            </a:r>
            <a:r>
              <a:rPr lang="en-US" sz="2400" i="1">
                <a:latin typeface="Arial" charset="0"/>
              </a:rPr>
              <a:t> </a:t>
            </a:r>
            <a:r>
              <a:rPr lang="en-US" sz="2400">
                <a:latin typeface="Arial" charset="0"/>
              </a:rPr>
              <a:t> =	future value</a:t>
            </a:r>
          </a:p>
          <a:p>
            <a:pPr algn="l">
              <a:spcBef>
                <a:spcPct val="30000"/>
              </a:spcBef>
              <a:tabLst>
                <a:tab pos="457200" algn="l"/>
                <a:tab pos="857250" algn="l"/>
              </a:tabLst>
            </a:pPr>
            <a:r>
              <a:rPr lang="en-US" sz="2400" b="1" i="1">
                <a:latin typeface="Arial" charset="0"/>
              </a:rPr>
              <a:t>PV</a:t>
            </a:r>
            <a:r>
              <a:rPr lang="en-US" sz="2400">
                <a:latin typeface="Arial" charset="0"/>
              </a:rPr>
              <a:t>	 =	present value (principal or single sum)</a:t>
            </a:r>
          </a:p>
          <a:p>
            <a:pPr algn="l">
              <a:spcBef>
                <a:spcPct val="30000"/>
              </a:spcBef>
              <a:tabLst>
                <a:tab pos="457200" algn="l"/>
                <a:tab pos="857250" algn="l"/>
              </a:tabLst>
            </a:pPr>
            <a:r>
              <a:rPr lang="en-US" sz="2400" i="1">
                <a:latin typeface="Arial" charset="0"/>
              </a:rPr>
              <a:t> </a:t>
            </a:r>
            <a:r>
              <a:rPr lang="en-US" sz="2400">
                <a:latin typeface="Arial" charset="0"/>
              </a:rPr>
              <a:t> 	 =	present value factor for </a:t>
            </a:r>
            <a:r>
              <a:rPr lang="en-US" sz="2400" i="1">
                <a:latin typeface="Arial" charset="0"/>
              </a:rPr>
              <a:t>n</a:t>
            </a:r>
            <a:r>
              <a:rPr lang="en-US" sz="2400">
                <a:latin typeface="Arial" charset="0"/>
              </a:rPr>
              <a:t> periods at </a:t>
            </a:r>
            <a:r>
              <a:rPr lang="en-US" sz="2400" i="1">
                <a:latin typeface="Arial" charset="0"/>
              </a:rPr>
              <a:t>i</a:t>
            </a:r>
            <a:r>
              <a:rPr lang="en-US" sz="2400">
                <a:latin typeface="Arial" charset="0"/>
              </a:rPr>
              <a:t> interest</a:t>
            </a:r>
          </a:p>
        </p:txBody>
      </p:sp>
      <p:sp>
        <p:nvSpPr>
          <p:cNvPr id="702483" name="Rectangle 19"/>
          <p:cNvSpPr>
            <a:spLocks noChangeArrowheads="1"/>
          </p:cNvSpPr>
          <p:nvPr/>
        </p:nvSpPr>
        <p:spPr bwMode="auto">
          <a:xfrm>
            <a:off x="685800" y="5089525"/>
            <a:ext cx="9144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b="1" i="1">
                <a:latin typeface="Arial" charset="0"/>
              </a:rPr>
              <a:t>PVF</a:t>
            </a:r>
          </a:p>
        </p:txBody>
      </p:sp>
      <p:sp>
        <p:nvSpPr>
          <p:cNvPr id="702484" name="Rectangle 20"/>
          <p:cNvSpPr>
            <a:spLocks noChangeArrowheads="1"/>
          </p:cNvSpPr>
          <p:nvPr/>
        </p:nvSpPr>
        <p:spPr bwMode="auto">
          <a:xfrm>
            <a:off x="1371600" y="5165725"/>
            <a:ext cx="533400" cy="396875"/>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000" b="1" i="1">
                <a:latin typeface="Arial" charset="0"/>
              </a:rPr>
              <a:t>n,i</a:t>
            </a:r>
          </a:p>
        </p:txBody>
      </p:sp>
    </p:spTree>
    <p:extLst>
      <p:ext uri="{BB962C8B-B14F-4D97-AF65-F5344CB8AC3E}">
        <p14:creationId xmlns:p14="http://schemas.microsoft.com/office/powerpoint/2010/main" val="2918498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519" name="Picture 7"/>
          <p:cNvPicPr>
            <a:picLocks noChangeAspect="1" noChangeArrowheads="1"/>
          </p:cNvPicPr>
          <p:nvPr/>
        </p:nvPicPr>
        <p:blipFill>
          <a:blip r:embed="rId3" cstate="print"/>
          <a:srcRect/>
          <a:stretch>
            <a:fillRect/>
          </a:stretch>
        </p:blipFill>
        <p:spPr bwMode="auto">
          <a:xfrm>
            <a:off x="5105400" y="2895600"/>
            <a:ext cx="3667125" cy="1927225"/>
          </a:xfrm>
          <a:prstGeom prst="rect">
            <a:avLst/>
          </a:prstGeom>
          <a:noFill/>
          <a:ln w="12700" cap="sq">
            <a:noFill/>
            <a:miter lim="800000"/>
            <a:headEnd type="none" w="sm" len="sm"/>
            <a:tailEnd type="none" w="sm" len="sm"/>
          </a:ln>
          <a:effectLst/>
        </p:spPr>
      </p:pic>
      <p:sp>
        <p:nvSpPr>
          <p:cNvPr id="704523" name="Rectangle 11"/>
          <p:cNvSpPr>
            <a:spLocks noChangeArrowheads="1"/>
          </p:cNvSpPr>
          <p:nvPr/>
        </p:nvSpPr>
        <p:spPr bwMode="auto">
          <a:xfrm>
            <a:off x="6400800" y="4495800"/>
            <a:ext cx="1676400" cy="3810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045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04515"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 Single Sum</a:t>
            </a:r>
          </a:p>
        </p:txBody>
      </p:sp>
      <p:sp>
        <p:nvSpPr>
          <p:cNvPr id="704516" name="Rectangle 4"/>
          <p:cNvSpPr>
            <a:spLocks noChangeArrowheads="1"/>
          </p:cNvSpPr>
          <p:nvPr/>
        </p:nvSpPr>
        <p:spPr bwMode="auto">
          <a:xfrm>
            <a:off x="685800" y="1524000"/>
            <a:ext cx="7924800" cy="13493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What is the present value of $84,253 to be received or paid in 5 years discounted at 11% compounded annually?</a:t>
            </a:r>
          </a:p>
        </p:txBody>
      </p:sp>
      <p:pic>
        <p:nvPicPr>
          <p:cNvPr id="704520" name="Picture 8"/>
          <p:cNvPicPr>
            <a:picLocks noChangeAspect="1" noChangeArrowheads="1"/>
          </p:cNvPicPr>
          <p:nvPr/>
        </p:nvPicPr>
        <p:blipFill>
          <a:blip r:embed="rId4"/>
          <a:srcRect/>
          <a:stretch>
            <a:fillRect/>
          </a:stretch>
        </p:blipFill>
        <p:spPr bwMode="auto">
          <a:xfrm>
            <a:off x="762000" y="3505200"/>
            <a:ext cx="5029200" cy="1766888"/>
          </a:xfrm>
          <a:prstGeom prst="rect">
            <a:avLst/>
          </a:prstGeom>
          <a:noFill/>
          <a:ln w="28575" cap="sq" algn="ctr">
            <a:solidFill>
              <a:schemeClr val="tx1"/>
            </a:solidFill>
            <a:miter lim="800000"/>
            <a:headEnd type="none" w="sm" len="sm"/>
            <a:tailEnd type="none" w="sm" len="sm"/>
          </a:ln>
          <a:effectLst/>
        </p:spPr>
      </p:pic>
      <p:sp>
        <p:nvSpPr>
          <p:cNvPr id="704521" name="Text Box 9"/>
          <p:cNvSpPr txBox="1">
            <a:spLocks noChangeArrowheads="1"/>
          </p:cNvSpPr>
          <p:nvPr/>
        </p:nvSpPr>
        <p:spPr bwMode="auto">
          <a:xfrm>
            <a:off x="6324600" y="4495800"/>
            <a:ext cx="1524000" cy="381000"/>
          </a:xfrm>
          <a:prstGeom prst="rect">
            <a:avLst/>
          </a:prstGeom>
          <a:solidFill>
            <a:schemeClr val="bg1"/>
          </a:solidFill>
          <a:ln w="12700" cap="sq">
            <a:noFill/>
            <a:miter lim="800000"/>
            <a:headEnd type="none" w="sm" len="sm"/>
            <a:tailEnd type="none" w="sm" len="sm"/>
          </a:ln>
          <a:effectLst/>
        </p:spPr>
        <p:txBody>
          <a:bodyPr>
            <a:spAutoFit/>
          </a:bodyPr>
          <a:lstStyle/>
          <a:p>
            <a:pPr algn="l">
              <a:spcBef>
                <a:spcPct val="50000"/>
              </a:spcBef>
            </a:pPr>
            <a:r>
              <a:rPr lang="en-US" sz="1900" b="1">
                <a:solidFill>
                  <a:srgbClr val="800000"/>
                </a:solidFill>
                <a:latin typeface="Arial" charset="0"/>
              </a:rPr>
              <a:t>  =  $50,000</a:t>
            </a:r>
          </a:p>
        </p:txBody>
      </p:sp>
      <p:sp>
        <p:nvSpPr>
          <p:cNvPr id="704522" name="Text Box 10"/>
          <p:cNvSpPr txBox="1">
            <a:spLocks noChangeArrowheads="1"/>
          </p:cNvSpPr>
          <p:nvPr/>
        </p:nvSpPr>
        <p:spPr bwMode="auto">
          <a:xfrm>
            <a:off x="685800" y="536416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6-11</a:t>
            </a:r>
          </a:p>
        </p:txBody>
      </p:sp>
    </p:spTree>
    <p:extLst>
      <p:ext uri="{BB962C8B-B14F-4D97-AF65-F5344CB8AC3E}">
        <p14:creationId xmlns:p14="http://schemas.microsoft.com/office/powerpoint/2010/main" val="153530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521"/>
                                        </p:tgtEl>
                                        <p:attrNameLst>
                                          <p:attrName>style.visibility</p:attrName>
                                        </p:attrNameLst>
                                      </p:cBhvr>
                                      <p:to>
                                        <p:strVal val="visible"/>
                                      </p:to>
                                    </p:set>
                                    <p:animEffect transition="in" filter="wipe(left)">
                                      <p:cBhvr>
                                        <p:cTn id="7" dur="500"/>
                                        <p:tgtEl>
                                          <p:spTgt spid="70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9" name="Rectangle 9"/>
          <p:cNvSpPr>
            <a:spLocks noGrp="1" noChangeArrowheads="1"/>
          </p:cNvSpPr>
          <p:nvPr>
            <p:ph type="title"/>
          </p:nvPr>
        </p:nvSpPr>
        <p:spPr>
          <a:xfrm>
            <a:off x="457200" y="457200"/>
            <a:ext cx="8229600" cy="560388"/>
          </a:xfrm>
          <a:solidFill>
            <a:srgbClr val="336699"/>
          </a:solidFill>
          <a:ln cap="flat" algn="ctr"/>
        </p:spPr>
        <p:txBody>
          <a:bodyPr lIns="0" rIns="0"/>
          <a:lstStyle/>
          <a:p>
            <a:pPr marL="114300" algn="l"/>
            <a:r>
              <a:rPr lang="en-US" i="0">
                <a:solidFill>
                  <a:schemeClr val="bg1"/>
                </a:solidFill>
                <a:latin typeface="Arial" charset="0"/>
              </a:rPr>
              <a:t>Present Value of a Single Sum</a:t>
            </a:r>
          </a:p>
        </p:txBody>
      </p:sp>
      <p:sp>
        <p:nvSpPr>
          <p:cNvPr id="70656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06566" name="Rectangle 19"/>
          <p:cNvSpPr>
            <a:spLocks noChangeArrowheads="1"/>
          </p:cNvSpPr>
          <p:nvPr/>
        </p:nvSpPr>
        <p:spPr bwMode="auto">
          <a:xfrm>
            <a:off x="6178550" y="2971800"/>
            <a:ext cx="2508250" cy="1435100"/>
          </a:xfrm>
          <a:prstGeom prst="rect">
            <a:avLst/>
          </a:prstGeom>
          <a:solidFill>
            <a:srgbClr val="F9EFA9"/>
          </a:solidFill>
          <a:ln w="12700">
            <a:solidFill>
              <a:schemeClr val="tx1"/>
            </a:solidFill>
            <a:miter lim="800000"/>
            <a:headEnd/>
            <a:tailEnd/>
          </a:ln>
        </p:spPr>
        <p:txBody>
          <a:bodyPr lIns="90488" tIns="44450" rIns="90488" bIns="44450" anchor="ctr"/>
          <a:lstStyle/>
          <a:p>
            <a:r>
              <a:rPr lang="en-US" b="1">
                <a:latin typeface="Arial" charset="0"/>
              </a:rPr>
              <a:t>What table do we use?</a:t>
            </a:r>
          </a:p>
        </p:txBody>
      </p:sp>
      <p:sp>
        <p:nvSpPr>
          <p:cNvPr id="706570" name="Rectangle 10"/>
          <p:cNvSpPr>
            <a:spLocks noChangeArrowheads="1"/>
          </p:cNvSpPr>
          <p:nvPr/>
        </p:nvSpPr>
        <p:spPr bwMode="auto">
          <a:xfrm>
            <a:off x="685800" y="1524000"/>
            <a:ext cx="7924800" cy="1349375"/>
          </a:xfrm>
          <a:prstGeom prst="rect">
            <a:avLst/>
          </a:prstGeom>
          <a:noFill/>
          <a:ln w="28575" cap="sq" algn="ctr">
            <a:noFill/>
            <a:miter lim="800000"/>
            <a:headEnd type="none" w="sm" len="sm"/>
            <a:tailEnd type="none" w="sm" len="sm"/>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What is the present value of $84,253 to be received or paid in 5 years discounted at 11% compounded annually?</a:t>
            </a:r>
          </a:p>
        </p:txBody>
      </p:sp>
      <p:sp>
        <p:nvSpPr>
          <p:cNvPr id="706572" name="Text Box 12"/>
          <p:cNvSpPr txBox="1">
            <a:spLocks noChangeArrowheads="1"/>
          </p:cNvSpPr>
          <p:nvPr/>
        </p:nvSpPr>
        <p:spPr bwMode="auto">
          <a:xfrm>
            <a:off x="6858000" y="412750"/>
            <a:ext cx="1600200" cy="7302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b="1">
                <a:solidFill>
                  <a:srgbClr val="800000"/>
                </a:solidFill>
                <a:latin typeface="Arial" charset="0"/>
              </a:rPr>
              <a:t>Alternate Calculation</a:t>
            </a:r>
          </a:p>
        </p:txBody>
      </p:sp>
      <p:pic>
        <p:nvPicPr>
          <p:cNvPr id="706573" name="Picture 13"/>
          <p:cNvPicPr>
            <a:picLocks noChangeAspect="1" noChangeArrowheads="1"/>
          </p:cNvPicPr>
          <p:nvPr/>
        </p:nvPicPr>
        <p:blipFill>
          <a:blip r:embed="rId3"/>
          <a:srcRect/>
          <a:stretch>
            <a:fillRect/>
          </a:stretch>
        </p:blipFill>
        <p:spPr bwMode="auto">
          <a:xfrm>
            <a:off x="762000" y="3505200"/>
            <a:ext cx="5029200" cy="1766888"/>
          </a:xfrm>
          <a:prstGeom prst="rect">
            <a:avLst/>
          </a:prstGeom>
          <a:noFill/>
          <a:ln w="28575" cap="sq" algn="ctr">
            <a:solidFill>
              <a:schemeClr val="tx1"/>
            </a:solidFill>
            <a:miter lim="800000"/>
            <a:headEnd type="none" w="sm" len="sm"/>
            <a:tailEnd type="none" w="sm" len="sm"/>
          </a:ln>
          <a:effectLst/>
        </p:spPr>
      </p:pic>
      <p:sp>
        <p:nvSpPr>
          <p:cNvPr id="706574" name="Text Box 14"/>
          <p:cNvSpPr txBox="1">
            <a:spLocks noChangeArrowheads="1"/>
          </p:cNvSpPr>
          <p:nvPr/>
        </p:nvSpPr>
        <p:spPr bwMode="auto">
          <a:xfrm>
            <a:off x="685800" y="536416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6-11</a:t>
            </a:r>
          </a:p>
        </p:txBody>
      </p:sp>
    </p:spTree>
    <p:extLst>
      <p:ext uri="{BB962C8B-B14F-4D97-AF65-F5344CB8AC3E}">
        <p14:creationId xmlns:p14="http://schemas.microsoft.com/office/powerpoint/2010/main" val="108887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622" name="Picture 14"/>
          <p:cNvPicPr>
            <a:picLocks noChangeAspect="1" noChangeArrowheads="1"/>
          </p:cNvPicPr>
          <p:nvPr/>
        </p:nvPicPr>
        <p:blipFill>
          <a:blip r:embed="rId3"/>
          <a:srcRect/>
          <a:stretch>
            <a:fillRect/>
          </a:stretch>
        </p:blipFill>
        <p:spPr bwMode="auto">
          <a:xfrm>
            <a:off x="409575" y="1295400"/>
            <a:ext cx="8505825" cy="2428875"/>
          </a:xfrm>
          <a:prstGeom prst="rect">
            <a:avLst/>
          </a:prstGeom>
          <a:noFill/>
          <a:ln w="12700" cap="sq">
            <a:noFill/>
            <a:miter lim="800000"/>
            <a:headEnd type="none" w="sm" len="sm"/>
            <a:tailEnd type="none" w="sm" len="sm"/>
          </a:ln>
          <a:effectLst/>
        </p:spPr>
      </p:pic>
      <p:sp>
        <p:nvSpPr>
          <p:cNvPr id="708612" name="Oval 4"/>
          <p:cNvSpPr>
            <a:spLocks noChangeArrowheads="1"/>
          </p:cNvSpPr>
          <p:nvPr/>
        </p:nvSpPr>
        <p:spPr bwMode="auto">
          <a:xfrm>
            <a:off x="4267200" y="3352800"/>
            <a:ext cx="8382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08614" name="Rectangle 9"/>
          <p:cNvSpPr>
            <a:spLocks noChangeArrowheads="1"/>
          </p:cNvSpPr>
          <p:nvPr/>
        </p:nvSpPr>
        <p:spPr bwMode="auto">
          <a:xfrm>
            <a:off x="762000" y="49530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$84,253</a:t>
            </a:r>
            <a:endParaRPr lang="en-US" sz="2400" b="1">
              <a:solidFill>
                <a:srgbClr val="800000"/>
              </a:solidFill>
              <a:latin typeface="Arial" charset="0"/>
            </a:endParaRPr>
          </a:p>
        </p:txBody>
      </p:sp>
      <p:sp>
        <p:nvSpPr>
          <p:cNvPr id="708615" name="Text Box 10"/>
          <p:cNvSpPr txBox="1">
            <a:spLocks noChangeArrowheads="1"/>
          </p:cNvSpPr>
          <p:nvPr/>
        </p:nvSpPr>
        <p:spPr bwMode="auto">
          <a:xfrm>
            <a:off x="838200" y="54705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Future Value</a:t>
            </a:r>
          </a:p>
        </p:txBody>
      </p:sp>
      <p:sp>
        <p:nvSpPr>
          <p:cNvPr id="708616" name="Text Box 11"/>
          <p:cNvSpPr txBox="1">
            <a:spLocks noChangeArrowheads="1"/>
          </p:cNvSpPr>
          <p:nvPr/>
        </p:nvSpPr>
        <p:spPr bwMode="auto">
          <a:xfrm>
            <a:off x="3429000" y="54705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08617" name="Text Box 12"/>
          <p:cNvSpPr txBox="1">
            <a:spLocks noChangeArrowheads="1"/>
          </p:cNvSpPr>
          <p:nvPr/>
        </p:nvSpPr>
        <p:spPr bwMode="auto">
          <a:xfrm>
            <a:off x="5867400" y="54705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08618" name="Rectangle 9"/>
          <p:cNvSpPr>
            <a:spLocks noChangeArrowheads="1"/>
          </p:cNvSpPr>
          <p:nvPr/>
        </p:nvSpPr>
        <p:spPr bwMode="auto">
          <a:xfrm>
            <a:off x="2895600" y="49530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.59345</a:t>
            </a:r>
            <a:endParaRPr lang="en-US" sz="2400" b="1">
              <a:solidFill>
                <a:srgbClr val="800000"/>
              </a:solidFill>
              <a:latin typeface="Arial" charset="0"/>
            </a:endParaRPr>
          </a:p>
        </p:txBody>
      </p:sp>
      <p:sp>
        <p:nvSpPr>
          <p:cNvPr id="708619" name="Rectangle 9"/>
          <p:cNvSpPr>
            <a:spLocks noChangeArrowheads="1"/>
          </p:cNvSpPr>
          <p:nvPr/>
        </p:nvSpPr>
        <p:spPr bwMode="auto">
          <a:xfrm>
            <a:off x="5346700" y="49530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$50,000</a:t>
            </a:r>
          </a:p>
        </p:txBody>
      </p:sp>
      <p:sp>
        <p:nvSpPr>
          <p:cNvPr id="708620" name="Rectangle 1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Present Value of a Single Sum</a:t>
            </a:r>
          </a:p>
        </p:txBody>
      </p:sp>
      <p:sp>
        <p:nvSpPr>
          <p:cNvPr id="708623" name="Rectangle 1029"/>
          <p:cNvSpPr>
            <a:spLocks noChangeArrowheads="1"/>
          </p:cNvSpPr>
          <p:nvPr/>
        </p:nvSpPr>
        <p:spPr bwMode="auto">
          <a:xfrm>
            <a:off x="1905000" y="4114800"/>
            <a:ext cx="5397500" cy="4572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sz="2400" b="1">
                <a:latin typeface="Arial" charset="0"/>
              </a:rPr>
              <a:t>What factor?</a:t>
            </a:r>
          </a:p>
        </p:txBody>
      </p:sp>
      <p:sp>
        <p:nvSpPr>
          <p:cNvPr id="708624" name="Text Box 16"/>
          <p:cNvSpPr txBox="1">
            <a:spLocks noChangeArrowheads="1"/>
          </p:cNvSpPr>
          <p:nvPr/>
        </p:nvSpPr>
        <p:spPr bwMode="auto">
          <a:xfrm>
            <a:off x="914400" y="12954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i=11%</a:t>
            </a:r>
          </a:p>
          <a:p>
            <a:r>
              <a:rPr lang="en-US" sz="1800">
                <a:latin typeface="Arial" charset="0"/>
              </a:rPr>
              <a:t>n=5</a:t>
            </a:r>
          </a:p>
        </p:txBody>
      </p:sp>
      <p:sp>
        <p:nvSpPr>
          <p:cNvPr id="708625" name="Text Box 1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Tree>
    <p:extLst>
      <p:ext uri="{BB962C8B-B14F-4D97-AF65-F5344CB8AC3E}">
        <p14:creationId xmlns:p14="http://schemas.microsoft.com/office/powerpoint/2010/main" val="344003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8612"/>
                                        </p:tgtEl>
                                        <p:attrNameLst>
                                          <p:attrName>style.visibility</p:attrName>
                                        </p:attrNameLst>
                                      </p:cBhvr>
                                      <p:to>
                                        <p:strVal val="visible"/>
                                      </p:to>
                                    </p:set>
                                    <p:animEffect transition="in" filter="wipe(left)">
                                      <p:cBhvr>
                                        <p:cTn id="7" dur="500"/>
                                        <p:tgtEl>
                                          <p:spTgt spid="7086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8618"/>
                                        </p:tgtEl>
                                        <p:attrNameLst>
                                          <p:attrName>style.visibility</p:attrName>
                                        </p:attrNameLst>
                                      </p:cBhvr>
                                      <p:to>
                                        <p:strVal val="visible"/>
                                      </p:to>
                                    </p:set>
                                    <p:animEffect transition="in" filter="wipe(left)">
                                      <p:cBhvr>
                                        <p:cTn id="12" dur="500"/>
                                        <p:tgtEl>
                                          <p:spTgt spid="7086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8619"/>
                                        </p:tgtEl>
                                        <p:attrNameLst>
                                          <p:attrName>style.visibility</p:attrName>
                                        </p:attrNameLst>
                                      </p:cBhvr>
                                      <p:to>
                                        <p:strVal val="visible"/>
                                      </p:to>
                                    </p:set>
                                    <p:animEffect transition="in" filter="wipe(left)">
                                      <p:cBhvr>
                                        <p:cTn id="17" dur="500"/>
                                        <p:tgtEl>
                                          <p:spTgt spid="70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2" grpId="0" animBg="1"/>
      <p:bldP spid="708618" grpId="0" animBg="1"/>
      <p:bldP spid="7086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3" name="Text Box 5"/>
          <p:cNvSpPr txBox="1">
            <a:spLocks noChangeArrowheads="1"/>
          </p:cNvSpPr>
          <p:nvPr/>
        </p:nvSpPr>
        <p:spPr bwMode="auto">
          <a:xfrm>
            <a:off x="609600" y="1371600"/>
            <a:ext cx="7620000" cy="13493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30000"/>
              </a:spcBef>
              <a:buSzPct val="80000"/>
            </a:pPr>
            <a:r>
              <a:rPr lang="en-US" sz="2200" b="1">
                <a:solidFill>
                  <a:srgbClr val="800000"/>
                </a:solidFill>
                <a:latin typeface="Arial" charset="0"/>
              </a:rPr>
              <a:t>BE6-2:</a:t>
            </a:r>
            <a:r>
              <a:rPr lang="en-US" sz="2200">
                <a:latin typeface="Arial" charset="0"/>
              </a:rPr>
              <a:t>  Caroline and Clifford need $25,000 in 4 years.  What amount must they invest today if their investment earns 12% compounded </a:t>
            </a:r>
            <a:r>
              <a:rPr lang="en-US" sz="2200" b="1">
                <a:solidFill>
                  <a:srgbClr val="800000"/>
                </a:solidFill>
                <a:latin typeface="Arial" charset="0"/>
              </a:rPr>
              <a:t>annually</a:t>
            </a:r>
            <a:r>
              <a:rPr lang="en-US" sz="2200">
                <a:latin typeface="Arial" charset="0"/>
              </a:rPr>
              <a:t>?</a:t>
            </a:r>
          </a:p>
        </p:txBody>
      </p:sp>
      <p:sp>
        <p:nvSpPr>
          <p:cNvPr id="611330"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11331"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 Single Sum</a:t>
            </a:r>
          </a:p>
        </p:txBody>
      </p:sp>
      <p:sp>
        <p:nvSpPr>
          <p:cNvPr id="611335" name="Line 7"/>
          <p:cNvSpPr>
            <a:spLocks noChangeShapeType="1"/>
          </p:cNvSpPr>
          <p:nvPr/>
        </p:nvSpPr>
        <p:spPr bwMode="auto">
          <a:xfrm>
            <a:off x="1163638" y="4165600"/>
            <a:ext cx="7112000" cy="0"/>
          </a:xfrm>
          <a:prstGeom prst="line">
            <a:avLst/>
          </a:prstGeom>
          <a:noFill/>
          <a:ln w="50800">
            <a:solidFill>
              <a:schemeClr val="tx1"/>
            </a:solidFill>
            <a:round/>
            <a:headEnd/>
            <a:tailEnd/>
          </a:ln>
          <a:effectLst/>
        </p:spPr>
        <p:txBody>
          <a:bodyPr wrap="none" anchor="ctr"/>
          <a:lstStyle/>
          <a:p>
            <a:endParaRPr lang="en-US"/>
          </a:p>
        </p:txBody>
      </p:sp>
      <p:sp>
        <p:nvSpPr>
          <p:cNvPr id="611336" name="Line 8"/>
          <p:cNvSpPr>
            <a:spLocks noChangeShapeType="1"/>
          </p:cNvSpPr>
          <p:nvPr/>
        </p:nvSpPr>
        <p:spPr bwMode="auto">
          <a:xfrm>
            <a:off x="1138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37" name="Line 9"/>
          <p:cNvSpPr>
            <a:spLocks noChangeShapeType="1"/>
          </p:cNvSpPr>
          <p:nvPr/>
        </p:nvSpPr>
        <p:spPr bwMode="auto">
          <a:xfrm>
            <a:off x="6853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38" name="Line 10"/>
          <p:cNvSpPr>
            <a:spLocks noChangeShapeType="1"/>
          </p:cNvSpPr>
          <p:nvPr/>
        </p:nvSpPr>
        <p:spPr bwMode="auto">
          <a:xfrm>
            <a:off x="2281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39" name="Line 11"/>
          <p:cNvSpPr>
            <a:spLocks noChangeShapeType="1"/>
          </p:cNvSpPr>
          <p:nvPr/>
        </p:nvSpPr>
        <p:spPr bwMode="auto">
          <a:xfrm>
            <a:off x="3424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40" name="Line 12"/>
          <p:cNvSpPr>
            <a:spLocks noChangeShapeType="1"/>
          </p:cNvSpPr>
          <p:nvPr/>
        </p:nvSpPr>
        <p:spPr bwMode="auto">
          <a:xfrm>
            <a:off x="4567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41" name="Line 13"/>
          <p:cNvSpPr>
            <a:spLocks noChangeShapeType="1"/>
          </p:cNvSpPr>
          <p:nvPr/>
        </p:nvSpPr>
        <p:spPr bwMode="auto">
          <a:xfrm>
            <a:off x="5710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42" name="Line 14"/>
          <p:cNvSpPr>
            <a:spLocks noChangeShapeType="1"/>
          </p:cNvSpPr>
          <p:nvPr/>
        </p:nvSpPr>
        <p:spPr bwMode="auto">
          <a:xfrm>
            <a:off x="7996238" y="4038600"/>
            <a:ext cx="0" cy="254000"/>
          </a:xfrm>
          <a:prstGeom prst="line">
            <a:avLst/>
          </a:prstGeom>
          <a:noFill/>
          <a:ln w="50800">
            <a:solidFill>
              <a:schemeClr val="tx1"/>
            </a:solidFill>
            <a:round/>
            <a:headEnd/>
            <a:tailEnd/>
          </a:ln>
          <a:effectLst/>
        </p:spPr>
        <p:txBody>
          <a:bodyPr wrap="none" anchor="ctr"/>
          <a:lstStyle/>
          <a:p>
            <a:endParaRPr lang="en-US"/>
          </a:p>
        </p:txBody>
      </p:sp>
      <p:sp>
        <p:nvSpPr>
          <p:cNvPr id="611343" name="Rectangle 15"/>
          <p:cNvSpPr>
            <a:spLocks noChangeArrowheads="1"/>
          </p:cNvSpPr>
          <p:nvPr/>
        </p:nvSpPr>
        <p:spPr bwMode="auto">
          <a:xfrm>
            <a:off x="676275" y="4389438"/>
            <a:ext cx="9239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0</a:t>
            </a:r>
          </a:p>
        </p:txBody>
      </p:sp>
      <p:sp>
        <p:nvSpPr>
          <p:cNvPr id="611344" name="Rectangle 16"/>
          <p:cNvSpPr>
            <a:spLocks noChangeArrowheads="1"/>
          </p:cNvSpPr>
          <p:nvPr/>
        </p:nvSpPr>
        <p:spPr bwMode="auto">
          <a:xfrm>
            <a:off x="1895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1</a:t>
            </a:r>
          </a:p>
        </p:txBody>
      </p:sp>
      <p:sp>
        <p:nvSpPr>
          <p:cNvPr id="611345" name="Rectangle 17"/>
          <p:cNvSpPr>
            <a:spLocks noChangeArrowheads="1"/>
          </p:cNvSpPr>
          <p:nvPr/>
        </p:nvSpPr>
        <p:spPr bwMode="auto">
          <a:xfrm>
            <a:off x="3038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2</a:t>
            </a:r>
          </a:p>
        </p:txBody>
      </p:sp>
      <p:sp>
        <p:nvSpPr>
          <p:cNvPr id="611346" name="Rectangle 18"/>
          <p:cNvSpPr>
            <a:spLocks noChangeArrowheads="1"/>
          </p:cNvSpPr>
          <p:nvPr/>
        </p:nvSpPr>
        <p:spPr bwMode="auto">
          <a:xfrm>
            <a:off x="4181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3</a:t>
            </a:r>
          </a:p>
        </p:txBody>
      </p:sp>
      <p:sp>
        <p:nvSpPr>
          <p:cNvPr id="611347" name="Rectangle 19"/>
          <p:cNvSpPr>
            <a:spLocks noChangeArrowheads="1"/>
          </p:cNvSpPr>
          <p:nvPr/>
        </p:nvSpPr>
        <p:spPr bwMode="auto">
          <a:xfrm>
            <a:off x="5324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4</a:t>
            </a:r>
          </a:p>
        </p:txBody>
      </p:sp>
      <p:sp>
        <p:nvSpPr>
          <p:cNvPr id="611348" name="Rectangle 20"/>
          <p:cNvSpPr>
            <a:spLocks noChangeArrowheads="1"/>
          </p:cNvSpPr>
          <p:nvPr/>
        </p:nvSpPr>
        <p:spPr bwMode="auto">
          <a:xfrm>
            <a:off x="6467475" y="4389438"/>
            <a:ext cx="7715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5</a:t>
            </a:r>
          </a:p>
        </p:txBody>
      </p:sp>
      <p:sp>
        <p:nvSpPr>
          <p:cNvPr id="611349" name="Rectangle 21"/>
          <p:cNvSpPr>
            <a:spLocks noChangeArrowheads="1"/>
          </p:cNvSpPr>
          <p:nvPr/>
        </p:nvSpPr>
        <p:spPr bwMode="auto">
          <a:xfrm>
            <a:off x="7534275" y="4389438"/>
            <a:ext cx="923925" cy="423862"/>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b="1">
                <a:latin typeface="Arial" charset="0"/>
              </a:rPr>
              <a:t>6</a:t>
            </a:r>
          </a:p>
        </p:txBody>
      </p:sp>
      <p:sp>
        <p:nvSpPr>
          <p:cNvPr id="611350" name="Rectangle 22"/>
          <p:cNvSpPr>
            <a:spLocks noChangeArrowheads="1"/>
          </p:cNvSpPr>
          <p:nvPr/>
        </p:nvSpPr>
        <p:spPr bwMode="auto">
          <a:xfrm>
            <a:off x="528638" y="2898775"/>
            <a:ext cx="3352800" cy="423863"/>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a:latin typeface="Arial" charset="0"/>
              </a:rPr>
              <a:t>Present Value?</a:t>
            </a:r>
          </a:p>
        </p:txBody>
      </p:sp>
      <p:sp>
        <p:nvSpPr>
          <p:cNvPr id="611351" name="Rectangle 23"/>
          <p:cNvSpPr>
            <a:spLocks noChangeArrowheads="1"/>
          </p:cNvSpPr>
          <p:nvPr/>
        </p:nvSpPr>
        <p:spPr bwMode="auto">
          <a:xfrm>
            <a:off x="1068388" y="5181600"/>
            <a:ext cx="7302500" cy="5334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sz="2400" b="1">
                <a:latin typeface="Arial" charset="0"/>
              </a:rPr>
              <a:t>What table do we use?</a:t>
            </a:r>
          </a:p>
        </p:txBody>
      </p:sp>
      <p:sp>
        <p:nvSpPr>
          <p:cNvPr id="611352" name="Line 24"/>
          <p:cNvSpPr>
            <a:spLocks noChangeShapeType="1"/>
          </p:cNvSpPr>
          <p:nvPr/>
        </p:nvSpPr>
        <p:spPr bwMode="auto">
          <a:xfrm rot="20502821" flipH="1">
            <a:off x="1138238" y="35052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11353" name="Rectangle 25"/>
          <p:cNvSpPr>
            <a:spLocks noChangeArrowheads="1"/>
          </p:cNvSpPr>
          <p:nvPr/>
        </p:nvSpPr>
        <p:spPr bwMode="auto">
          <a:xfrm>
            <a:off x="5557838" y="2895600"/>
            <a:ext cx="2590800" cy="758825"/>
          </a:xfrm>
          <a:prstGeom prst="rect">
            <a:avLst/>
          </a:prstGeom>
          <a:noFill/>
          <a:ln w="12700">
            <a:noFill/>
            <a:miter lim="800000"/>
            <a:headEnd/>
            <a:tailEnd/>
          </a:ln>
          <a:effectLst/>
        </p:spPr>
        <p:txBody>
          <a:bodyPr lIns="90488" tIns="44450" rIns="90488" bIns="44450">
            <a:spAutoFit/>
          </a:bodyPr>
          <a:lstStyle/>
          <a:p>
            <a:pPr>
              <a:spcBef>
                <a:spcPct val="50000"/>
              </a:spcBef>
            </a:pPr>
            <a:r>
              <a:rPr lang="en-US" sz="2200">
                <a:latin typeface="Arial" charset="0"/>
              </a:rPr>
              <a:t>Future Value $25,000</a:t>
            </a:r>
          </a:p>
        </p:txBody>
      </p:sp>
      <p:sp>
        <p:nvSpPr>
          <p:cNvPr id="611354" name="Line 26"/>
          <p:cNvSpPr>
            <a:spLocks noChangeShapeType="1"/>
          </p:cNvSpPr>
          <p:nvPr/>
        </p:nvSpPr>
        <p:spPr bwMode="auto">
          <a:xfrm rot="20502821" flipH="1">
            <a:off x="5710238" y="35052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Tree>
    <p:extLst>
      <p:ext uri="{BB962C8B-B14F-4D97-AF65-F5344CB8AC3E}">
        <p14:creationId xmlns:p14="http://schemas.microsoft.com/office/powerpoint/2010/main" val="917354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658" name="Picture 2"/>
          <p:cNvPicPr>
            <a:picLocks noChangeAspect="1" noChangeArrowheads="1"/>
          </p:cNvPicPr>
          <p:nvPr/>
        </p:nvPicPr>
        <p:blipFill>
          <a:blip r:embed="rId3"/>
          <a:srcRect/>
          <a:stretch>
            <a:fillRect/>
          </a:stretch>
        </p:blipFill>
        <p:spPr bwMode="auto">
          <a:xfrm>
            <a:off x="409575" y="1295400"/>
            <a:ext cx="8505825" cy="2428875"/>
          </a:xfrm>
          <a:prstGeom prst="rect">
            <a:avLst/>
          </a:prstGeom>
          <a:noFill/>
          <a:ln w="12700" cap="sq">
            <a:noFill/>
            <a:miter lim="800000"/>
            <a:headEnd type="none" w="sm" len="sm"/>
            <a:tailEnd type="none" w="sm" len="sm"/>
          </a:ln>
          <a:effectLst/>
        </p:spPr>
      </p:pic>
      <p:sp>
        <p:nvSpPr>
          <p:cNvPr id="710659" name="Oval 3"/>
          <p:cNvSpPr>
            <a:spLocks noChangeArrowheads="1"/>
          </p:cNvSpPr>
          <p:nvPr/>
        </p:nvSpPr>
        <p:spPr bwMode="auto">
          <a:xfrm>
            <a:off x="5562600" y="3124200"/>
            <a:ext cx="838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0661" name="Rectangle 9"/>
          <p:cNvSpPr>
            <a:spLocks noChangeArrowheads="1"/>
          </p:cNvSpPr>
          <p:nvPr/>
        </p:nvSpPr>
        <p:spPr bwMode="auto">
          <a:xfrm>
            <a:off x="762000" y="49530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$25,000</a:t>
            </a:r>
            <a:endParaRPr lang="en-US" sz="2400" b="1">
              <a:solidFill>
                <a:srgbClr val="800000"/>
              </a:solidFill>
              <a:latin typeface="Arial" charset="0"/>
            </a:endParaRPr>
          </a:p>
        </p:txBody>
      </p:sp>
      <p:sp>
        <p:nvSpPr>
          <p:cNvPr id="710662" name="Text Box 10"/>
          <p:cNvSpPr txBox="1">
            <a:spLocks noChangeArrowheads="1"/>
          </p:cNvSpPr>
          <p:nvPr/>
        </p:nvSpPr>
        <p:spPr bwMode="auto">
          <a:xfrm>
            <a:off x="838200" y="54705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Future Value</a:t>
            </a:r>
          </a:p>
        </p:txBody>
      </p:sp>
      <p:sp>
        <p:nvSpPr>
          <p:cNvPr id="710663" name="Text Box 11"/>
          <p:cNvSpPr txBox="1">
            <a:spLocks noChangeArrowheads="1"/>
          </p:cNvSpPr>
          <p:nvPr/>
        </p:nvSpPr>
        <p:spPr bwMode="auto">
          <a:xfrm>
            <a:off x="3429000" y="54705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10664" name="Text Box 12"/>
          <p:cNvSpPr txBox="1">
            <a:spLocks noChangeArrowheads="1"/>
          </p:cNvSpPr>
          <p:nvPr/>
        </p:nvSpPr>
        <p:spPr bwMode="auto">
          <a:xfrm>
            <a:off x="5867400" y="54705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10665" name="Rectangle 9"/>
          <p:cNvSpPr>
            <a:spLocks noChangeArrowheads="1"/>
          </p:cNvSpPr>
          <p:nvPr/>
        </p:nvSpPr>
        <p:spPr bwMode="auto">
          <a:xfrm>
            <a:off x="2895600" y="49530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.63552</a:t>
            </a:r>
            <a:endParaRPr lang="en-US" sz="2400" b="1">
              <a:solidFill>
                <a:srgbClr val="800000"/>
              </a:solidFill>
              <a:latin typeface="Arial" charset="0"/>
            </a:endParaRPr>
          </a:p>
        </p:txBody>
      </p:sp>
      <p:sp>
        <p:nvSpPr>
          <p:cNvPr id="710666" name="Rectangle 9"/>
          <p:cNvSpPr>
            <a:spLocks noChangeArrowheads="1"/>
          </p:cNvSpPr>
          <p:nvPr/>
        </p:nvSpPr>
        <p:spPr bwMode="auto">
          <a:xfrm>
            <a:off x="5346700" y="49530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$15,888</a:t>
            </a:r>
          </a:p>
        </p:txBody>
      </p:sp>
      <p:sp>
        <p:nvSpPr>
          <p:cNvPr id="710667" name="Rectangle 11"/>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Present Value of a Single Sum</a:t>
            </a:r>
          </a:p>
        </p:txBody>
      </p:sp>
      <p:sp>
        <p:nvSpPr>
          <p:cNvPr id="710669" name="Rectangle 1029"/>
          <p:cNvSpPr>
            <a:spLocks noChangeArrowheads="1"/>
          </p:cNvSpPr>
          <p:nvPr/>
        </p:nvSpPr>
        <p:spPr bwMode="auto">
          <a:xfrm>
            <a:off x="1905000" y="4114800"/>
            <a:ext cx="5397500" cy="4572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sz="2400" b="1">
                <a:latin typeface="Arial" charset="0"/>
              </a:rPr>
              <a:t>What factor?</a:t>
            </a:r>
          </a:p>
        </p:txBody>
      </p:sp>
      <p:sp>
        <p:nvSpPr>
          <p:cNvPr id="710670" name="Text Box 14"/>
          <p:cNvSpPr txBox="1">
            <a:spLocks noChangeArrowheads="1"/>
          </p:cNvSpPr>
          <p:nvPr/>
        </p:nvSpPr>
        <p:spPr bwMode="auto">
          <a:xfrm>
            <a:off x="838200" y="12954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i=12%</a:t>
            </a:r>
          </a:p>
          <a:p>
            <a:r>
              <a:rPr lang="en-US" sz="1800">
                <a:latin typeface="Arial" charset="0"/>
              </a:rPr>
              <a:t>n=4</a:t>
            </a:r>
          </a:p>
        </p:txBody>
      </p:sp>
      <p:sp>
        <p:nvSpPr>
          <p:cNvPr id="710671" name="Text Box 1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Tree>
    <p:extLst>
      <p:ext uri="{BB962C8B-B14F-4D97-AF65-F5344CB8AC3E}">
        <p14:creationId xmlns:p14="http://schemas.microsoft.com/office/powerpoint/2010/main" val="275608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0659"/>
                                        </p:tgtEl>
                                        <p:attrNameLst>
                                          <p:attrName>style.visibility</p:attrName>
                                        </p:attrNameLst>
                                      </p:cBhvr>
                                      <p:to>
                                        <p:strVal val="visible"/>
                                      </p:to>
                                    </p:set>
                                    <p:animEffect transition="in" filter="wipe(left)">
                                      <p:cBhvr>
                                        <p:cTn id="7" dur="500"/>
                                        <p:tgtEl>
                                          <p:spTgt spid="71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0665"/>
                                        </p:tgtEl>
                                        <p:attrNameLst>
                                          <p:attrName>style.visibility</p:attrName>
                                        </p:attrNameLst>
                                      </p:cBhvr>
                                      <p:to>
                                        <p:strVal val="visible"/>
                                      </p:to>
                                    </p:set>
                                    <p:animEffect transition="in" filter="wipe(left)">
                                      <p:cBhvr>
                                        <p:cTn id="12" dur="500"/>
                                        <p:tgtEl>
                                          <p:spTgt spid="7106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0666"/>
                                        </p:tgtEl>
                                        <p:attrNameLst>
                                          <p:attrName>style.visibility</p:attrName>
                                        </p:attrNameLst>
                                      </p:cBhvr>
                                      <p:to>
                                        <p:strVal val="visible"/>
                                      </p:to>
                                    </p:set>
                                    <p:animEffect transition="in" filter="wipe(left)">
                                      <p:cBhvr>
                                        <p:cTn id="17" dur="500"/>
                                        <p:tgtEl>
                                          <p:spTgt spid="71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animBg="1"/>
      <p:bldP spid="710665" grpId="0" animBg="1"/>
      <p:bldP spid="71066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Line 2"/>
          <p:cNvSpPr>
            <a:spLocks noChangeShapeType="1"/>
          </p:cNvSpPr>
          <p:nvPr/>
        </p:nvSpPr>
        <p:spPr bwMode="auto">
          <a:xfrm>
            <a:off x="1016000" y="4335463"/>
            <a:ext cx="7112000" cy="0"/>
          </a:xfrm>
          <a:prstGeom prst="line">
            <a:avLst/>
          </a:prstGeom>
          <a:noFill/>
          <a:ln w="50800">
            <a:solidFill>
              <a:schemeClr val="tx1"/>
            </a:solidFill>
            <a:round/>
            <a:headEnd/>
            <a:tailEnd/>
          </a:ln>
          <a:effectLst/>
        </p:spPr>
        <p:txBody>
          <a:bodyPr wrap="none" anchor="ctr"/>
          <a:lstStyle/>
          <a:p>
            <a:endParaRPr lang="en-US"/>
          </a:p>
        </p:txBody>
      </p:sp>
      <p:sp>
        <p:nvSpPr>
          <p:cNvPr id="616452" name="Line 4"/>
          <p:cNvSpPr>
            <a:spLocks noChangeShapeType="1"/>
          </p:cNvSpPr>
          <p:nvPr/>
        </p:nvSpPr>
        <p:spPr bwMode="auto">
          <a:xfrm>
            <a:off x="990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3" name="Line 5"/>
          <p:cNvSpPr>
            <a:spLocks noChangeShapeType="1"/>
          </p:cNvSpPr>
          <p:nvPr/>
        </p:nvSpPr>
        <p:spPr bwMode="auto">
          <a:xfrm>
            <a:off x="6705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4" name="Line 6"/>
          <p:cNvSpPr>
            <a:spLocks noChangeShapeType="1"/>
          </p:cNvSpPr>
          <p:nvPr/>
        </p:nvSpPr>
        <p:spPr bwMode="auto">
          <a:xfrm>
            <a:off x="2133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5" name="Line 7"/>
          <p:cNvSpPr>
            <a:spLocks noChangeShapeType="1"/>
          </p:cNvSpPr>
          <p:nvPr/>
        </p:nvSpPr>
        <p:spPr bwMode="auto">
          <a:xfrm>
            <a:off x="3276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6" name="Line 8"/>
          <p:cNvSpPr>
            <a:spLocks noChangeShapeType="1"/>
          </p:cNvSpPr>
          <p:nvPr/>
        </p:nvSpPr>
        <p:spPr bwMode="auto">
          <a:xfrm>
            <a:off x="4419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7" name="Line 9"/>
          <p:cNvSpPr>
            <a:spLocks noChangeShapeType="1"/>
          </p:cNvSpPr>
          <p:nvPr/>
        </p:nvSpPr>
        <p:spPr bwMode="auto">
          <a:xfrm>
            <a:off x="5562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8" name="Line 10"/>
          <p:cNvSpPr>
            <a:spLocks noChangeShapeType="1"/>
          </p:cNvSpPr>
          <p:nvPr/>
        </p:nvSpPr>
        <p:spPr bwMode="auto">
          <a:xfrm>
            <a:off x="7848600" y="4208463"/>
            <a:ext cx="0" cy="254000"/>
          </a:xfrm>
          <a:prstGeom prst="line">
            <a:avLst/>
          </a:prstGeom>
          <a:noFill/>
          <a:ln w="50800">
            <a:solidFill>
              <a:srgbClr val="800000"/>
            </a:solidFill>
            <a:round/>
            <a:headEnd/>
            <a:tailEnd/>
          </a:ln>
          <a:effectLst/>
        </p:spPr>
        <p:txBody>
          <a:bodyPr wrap="none" anchor="ctr"/>
          <a:lstStyle/>
          <a:p>
            <a:endParaRPr lang="en-US"/>
          </a:p>
        </p:txBody>
      </p:sp>
      <p:sp>
        <p:nvSpPr>
          <p:cNvPr id="616459" name="Rectangle 11"/>
          <p:cNvSpPr>
            <a:spLocks noChangeArrowheads="1"/>
          </p:cNvSpPr>
          <p:nvPr/>
        </p:nvSpPr>
        <p:spPr bwMode="auto">
          <a:xfrm>
            <a:off x="528638" y="45593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16460" name="Rectangle 12"/>
          <p:cNvSpPr>
            <a:spLocks noChangeArrowheads="1"/>
          </p:cNvSpPr>
          <p:nvPr/>
        </p:nvSpPr>
        <p:spPr bwMode="auto">
          <a:xfrm>
            <a:off x="1747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16461" name="Rectangle 13"/>
          <p:cNvSpPr>
            <a:spLocks noChangeArrowheads="1"/>
          </p:cNvSpPr>
          <p:nvPr/>
        </p:nvSpPr>
        <p:spPr bwMode="auto">
          <a:xfrm>
            <a:off x="2890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16462" name="Rectangle 14"/>
          <p:cNvSpPr>
            <a:spLocks noChangeArrowheads="1"/>
          </p:cNvSpPr>
          <p:nvPr/>
        </p:nvSpPr>
        <p:spPr bwMode="auto">
          <a:xfrm>
            <a:off x="4033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16463" name="Rectangle 15"/>
          <p:cNvSpPr>
            <a:spLocks noChangeArrowheads="1"/>
          </p:cNvSpPr>
          <p:nvPr/>
        </p:nvSpPr>
        <p:spPr bwMode="auto">
          <a:xfrm>
            <a:off x="5176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16464" name="Rectangle 16"/>
          <p:cNvSpPr>
            <a:spLocks noChangeArrowheads="1"/>
          </p:cNvSpPr>
          <p:nvPr/>
        </p:nvSpPr>
        <p:spPr bwMode="auto">
          <a:xfrm>
            <a:off x="6319838" y="45593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16465" name="Rectangle 17"/>
          <p:cNvSpPr>
            <a:spLocks noChangeArrowheads="1"/>
          </p:cNvSpPr>
          <p:nvPr/>
        </p:nvSpPr>
        <p:spPr bwMode="auto">
          <a:xfrm>
            <a:off x="7386638" y="45593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16466" name="Rectangle 18"/>
          <p:cNvSpPr>
            <a:spLocks noChangeArrowheads="1"/>
          </p:cNvSpPr>
          <p:nvPr/>
        </p:nvSpPr>
        <p:spPr bwMode="auto">
          <a:xfrm>
            <a:off x="381000" y="3068638"/>
            <a:ext cx="33528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16468" name="Rectangle 20"/>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 Single Sum</a:t>
            </a:r>
          </a:p>
        </p:txBody>
      </p:sp>
      <p:sp>
        <p:nvSpPr>
          <p:cNvPr id="616469" name="Line 21"/>
          <p:cNvSpPr>
            <a:spLocks noChangeShapeType="1"/>
          </p:cNvSpPr>
          <p:nvPr/>
        </p:nvSpPr>
        <p:spPr bwMode="auto">
          <a:xfrm rot="20502821" flipH="1">
            <a:off x="990600" y="3675063"/>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16470" name="Rectangle 22"/>
          <p:cNvSpPr>
            <a:spLocks noChangeArrowheads="1"/>
          </p:cNvSpPr>
          <p:nvPr/>
        </p:nvSpPr>
        <p:spPr bwMode="auto">
          <a:xfrm>
            <a:off x="5410200" y="3065463"/>
            <a:ext cx="2590800" cy="819150"/>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 $25,000</a:t>
            </a:r>
          </a:p>
        </p:txBody>
      </p:sp>
      <p:sp>
        <p:nvSpPr>
          <p:cNvPr id="616471" name="Line 23"/>
          <p:cNvSpPr>
            <a:spLocks noChangeShapeType="1"/>
          </p:cNvSpPr>
          <p:nvPr/>
        </p:nvSpPr>
        <p:spPr bwMode="auto">
          <a:xfrm rot="20502821" flipH="1">
            <a:off x="5562600" y="3675063"/>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16472" name="Text Box 2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616473" name="Line 25"/>
          <p:cNvSpPr>
            <a:spLocks noChangeShapeType="1"/>
          </p:cNvSpPr>
          <p:nvPr/>
        </p:nvSpPr>
        <p:spPr bwMode="auto">
          <a:xfrm>
            <a:off x="1600200" y="4208463"/>
            <a:ext cx="0" cy="254000"/>
          </a:xfrm>
          <a:prstGeom prst="line">
            <a:avLst/>
          </a:prstGeom>
          <a:noFill/>
          <a:ln w="50800">
            <a:solidFill>
              <a:schemeClr val="tx1"/>
            </a:solidFill>
            <a:round/>
            <a:headEnd/>
            <a:tailEnd/>
          </a:ln>
          <a:effectLst/>
        </p:spPr>
        <p:txBody>
          <a:bodyPr wrap="none" anchor="ctr"/>
          <a:lstStyle/>
          <a:p>
            <a:endParaRPr lang="en-US"/>
          </a:p>
        </p:txBody>
      </p:sp>
      <p:sp>
        <p:nvSpPr>
          <p:cNvPr id="616474" name="Line 26"/>
          <p:cNvSpPr>
            <a:spLocks noChangeShapeType="1"/>
          </p:cNvSpPr>
          <p:nvPr/>
        </p:nvSpPr>
        <p:spPr bwMode="auto">
          <a:xfrm>
            <a:off x="1295400" y="4208463"/>
            <a:ext cx="0" cy="254000"/>
          </a:xfrm>
          <a:prstGeom prst="line">
            <a:avLst/>
          </a:prstGeom>
          <a:noFill/>
          <a:ln w="50800">
            <a:solidFill>
              <a:schemeClr val="tx1"/>
            </a:solidFill>
            <a:round/>
            <a:headEnd/>
            <a:tailEnd/>
          </a:ln>
          <a:effectLst/>
        </p:spPr>
        <p:txBody>
          <a:bodyPr wrap="none" anchor="ctr"/>
          <a:lstStyle/>
          <a:p>
            <a:endParaRPr lang="en-US"/>
          </a:p>
        </p:txBody>
      </p:sp>
      <p:sp>
        <p:nvSpPr>
          <p:cNvPr id="616476" name="Line 28"/>
          <p:cNvSpPr>
            <a:spLocks noChangeShapeType="1"/>
          </p:cNvSpPr>
          <p:nvPr/>
        </p:nvSpPr>
        <p:spPr bwMode="auto">
          <a:xfrm>
            <a:off x="27003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77" name="Line 29"/>
          <p:cNvSpPr>
            <a:spLocks noChangeShapeType="1"/>
          </p:cNvSpPr>
          <p:nvPr/>
        </p:nvSpPr>
        <p:spPr bwMode="auto">
          <a:xfrm>
            <a:off x="23955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79" name="Line 31"/>
          <p:cNvSpPr>
            <a:spLocks noChangeShapeType="1"/>
          </p:cNvSpPr>
          <p:nvPr/>
        </p:nvSpPr>
        <p:spPr bwMode="auto">
          <a:xfrm>
            <a:off x="38433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80" name="Line 32"/>
          <p:cNvSpPr>
            <a:spLocks noChangeShapeType="1"/>
          </p:cNvSpPr>
          <p:nvPr/>
        </p:nvSpPr>
        <p:spPr bwMode="auto">
          <a:xfrm>
            <a:off x="35385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82" name="Line 34"/>
          <p:cNvSpPr>
            <a:spLocks noChangeShapeType="1"/>
          </p:cNvSpPr>
          <p:nvPr/>
        </p:nvSpPr>
        <p:spPr bwMode="auto">
          <a:xfrm>
            <a:off x="49863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83" name="Line 35"/>
          <p:cNvSpPr>
            <a:spLocks noChangeShapeType="1"/>
          </p:cNvSpPr>
          <p:nvPr/>
        </p:nvSpPr>
        <p:spPr bwMode="auto">
          <a:xfrm>
            <a:off x="4681538" y="4214813"/>
            <a:ext cx="0" cy="254000"/>
          </a:xfrm>
          <a:prstGeom prst="line">
            <a:avLst/>
          </a:prstGeom>
          <a:noFill/>
          <a:ln w="50800">
            <a:solidFill>
              <a:schemeClr val="tx1"/>
            </a:solidFill>
            <a:round/>
            <a:headEnd/>
            <a:tailEnd/>
          </a:ln>
          <a:effectLst/>
        </p:spPr>
        <p:txBody>
          <a:bodyPr wrap="none" anchor="ctr"/>
          <a:lstStyle/>
          <a:p>
            <a:endParaRPr lang="en-US"/>
          </a:p>
        </p:txBody>
      </p:sp>
      <p:sp>
        <p:nvSpPr>
          <p:cNvPr id="616485" name="Freeform 37"/>
          <p:cNvSpPr>
            <a:spLocks/>
          </p:cNvSpPr>
          <p:nvPr/>
        </p:nvSpPr>
        <p:spPr bwMode="auto">
          <a:xfrm>
            <a:off x="1884363" y="4208463"/>
            <a:ext cx="1587" cy="249237"/>
          </a:xfrm>
          <a:custGeom>
            <a:avLst/>
            <a:gdLst/>
            <a:ahLst/>
            <a:cxnLst>
              <a:cxn ang="0">
                <a:pos x="0" y="0"/>
              </a:cxn>
              <a:cxn ang="0">
                <a:pos x="0" y="157"/>
              </a:cxn>
            </a:cxnLst>
            <a:rect l="0" t="0" r="r" b="b"/>
            <a:pathLst>
              <a:path w="1" h="157">
                <a:moveTo>
                  <a:pt x="0" y="0"/>
                </a:moveTo>
                <a:lnTo>
                  <a:pt x="0" y="157"/>
                </a:lnTo>
              </a:path>
            </a:pathLst>
          </a:custGeom>
          <a:noFill/>
          <a:ln w="50800">
            <a:solidFill>
              <a:schemeClr val="tx1"/>
            </a:solidFill>
            <a:round/>
            <a:headEnd/>
            <a:tailEnd/>
          </a:ln>
          <a:effectLst/>
        </p:spPr>
        <p:txBody>
          <a:bodyPr wrap="none" anchor="ctr"/>
          <a:lstStyle/>
          <a:p>
            <a:endParaRPr lang="en-US"/>
          </a:p>
        </p:txBody>
      </p:sp>
      <p:sp>
        <p:nvSpPr>
          <p:cNvPr id="616488" name="Freeform 40"/>
          <p:cNvSpPr>
            <a:spLocks/>
          </p:cNvSpPr>
          <p:nvPr/>
        </p:nvSpPr>
        <p:spPr bwMode="auto">
          <a:xfrm>
            <a:off x="5278438" y="4217988"/>
            <a:ext cx="1587" cy="249237"/>
          </a:xfrm>
          <a:custGeom>
            <a:avLst/>
            <a:gdLst/>
            <a:ahLst/>
            <a:cxnLst>
              <a:cxn ang="0">
                <a:pos x="0" y="0"/>
              </a:cxn>
              <a:cxn ang="0">
                <a:pos x="0" y="157"/>
              </a:cxn>
            </a:cxnLst>
            <a:rect l="0" t="0" r="r" b="b"/>
            <a:pathLst>
              <a:path w="1" h="157">
                <a:moveTo>
                  <a:pt x="0" y="0"/>
                </a:moveTo>
                <a:lnTo>
                  <a:pt x="0" y="157"/>
                </a:lnTo>
              </a:path>
            </a:pathLst>
          </a:custGeom>
          <a:noFill/>
          <a:ln w="50800">
            <a:solidFill>
              <a:schemeClr val="tx1"/>
            </a:solidFill>
            <a:round/>
            <a:headEnd/>
            <a:tailEnd/>
          </a:ln>
          <a:effectLst/>
        </p:spPr>
        <p:txBody>
          <a:bodyPr wrap="none" anchor="ctr"/>
          <a:lstStyle/>
          <a:p>
            <a:endParaRPr lang="en-US"/>
          </a:p>
        </p:txBody>
      </p:sp>
      <p:sp>
        <p:nvSpPr>
          <p:cNvPr id="616489" name="Line 41"/>
          <p:cNvSpPr>
            <a:spLocks noChangeShapeType="1"/>
          </p:cNvSpPr>
          <p:nvPr/>
        </p:nvSpPr>
        <p:spPr bwMode="auto">
          <a:xfrm>
            <a:off x="2971800" y="4208463"/>
            <a:ext cx="0" cy="254000"/>
          </a:xfrm>
          <a:prstGeom prst="line">
            <a:avLst/>
          </a:prstGeom>
          <a:noFill/>
          <a:ln w="50800">
            <a:solidFill>
              <a:schemeClr val="tx1"/>
            </a:solidFill>
            <a:round/>
            <a:headEnd/>
            <a:tailEnd/>
          </a:ln>
          <a:effectLst/>
        </p:spPr>
        <p:txBody>
          <a:bodyPr wrap="none" anchor="ctr"/>
          <a:lstStyle/>
          <a:p>
            <a:endParaRPr lang="en-US"/>
          </a:p>
        </p:txBody>
      </p:sp>
      <p:sp>
        <p:nvSpPr>
          <p:cNvPr id="616490" name="Line 42"/>
          <p:cNvSpPr>
            <a:spLocks noChangeShapeType="1"/>
          </p:cNvSpPr>
          <p:nvPr/>
        </p:nvSpPr>
        <p:spPr bwMode="auto">
          <a:xfrm>
            <a:off x="4114800" y="4208463"/>
            <a:ext cx="0" cy="254000"/>
          </a:xfrm>
          <a:prstGeom prst="line">
            <a:avLst/>
          </a:prstGeom>
          <a:noFill/>
          <a:ln w="50800">
            <a:solidFill>
              <a:schemeClr val="tx1"/>
            </a:solidFill>
            <a:round/>
            <a:headEnd/>
            <a:tailEnd/>
          </a:ln>
          <a:effectLst/>
        </p:spPr>
        <p:txBody>
          <a:bodyPr wrap="none" anchor="ctr"/>
          <a:lstStyle/>
          <a:p>
            <a:endParaRPr lang="en-US"/>
          </a:p>
        </p:txBody>
      </p:sp>
      <p:sp>
        <p:nvSpPr>
          <p:cNvPr id="616492" name="Rectangle 44"/>
          <p:cNvSpPr>
            <a:spLocks noChangeArrowheads="1"/>
          </p:cNvSpPr>
          <p:nvPr/>
        </p:nvSpPr>
        <p:spPr bwMode="auto">
          <a:xfrm>
            <a:off x="990600" y="5181600"/>
            <a:ext cx="7302500" cy="533400"/>
          </a:xfrm>
          <a:prstGeom prst="rect">
            <a:avLst/>
          </a:prstGeom>
          <a:solidFill>
            <a:srgbClr val="F9EFA9"/>
          </a:solidFill>
          <a:ln w="12700" algn="ctr">
            <a:solidFill>
              <a:schemeClr val="tx1"/>
            </a:solidFill>
            <a:miter lim="800000"/>
            <a:headEnd/>
            <a:tailEnd/>
          </a:ln>
          <a:effectLst/>
        </p:spPr>
        <p:txBody>
          <a:bodyPr wrap="none" lIns="90488" tIns="44450" rIns="90488" bIns="44450" anchor="ctr"/>
          <a:lstStyle/>
          <a:p>
            <a:r>
              <a:rPr lang="en-US" sz="2400" b="1">
                <a:latin typeface="Arial" charset="0"/>
              </a:rPr>
              <a:t>What table do we use?</a:t>
            </a:r>
          </a:p>
        </p:txBody>
      </p:sp>
      <p:sp>
        <p:nvSpPr>
          <p:cNvPr id="616493" name="Text Box 45"/>
          <p:cNvSpPr txBox="1">
            <a:spLocks noChangeArrowheads="1"/>
          </p:cNvSpPr>
          <p:nvPr/>
        </p:nvSpPr>
        <p:spPr bwMode="auto">
          <a:xfrm>
            <a:off x="609600" y="1371600"/>
            <a:ext cx="7620000" cy="1349375"/>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30000"/>
              </a:spcBef>
              <a:buSzPct val="80000"/>
            </a:pPr>
            <a:r>
              <a:rPr lang="en-US" sz="2200" b="1">
                <a:solidFill>
                  <a:srgbClr val="800000"/>
                </a:solidFill>
                <a:latin typeface="Arial" charset="0"/>
              </a:rPr>
              <a:t>BE6-2:</a:t>
            </a:r>
            <a:r>
              <a:rPr lang="en-US" sz="2200">
                <a:latin typeface="Arial" charset="0"/>
              </a:rPr>
              <a:t>  Caroline and Clifford need $25,000 in 4 years.  What amount must they invest today if their investment earns 12% compounded </a:t>
            </a:r>
            <a:r>
              <a:rPr lang="en-US" sz="2200" b="1">
                <a:solidFill>
                  <a:srgbClr val="800000"/>
                </a:solidFill>
                <a:latin typeface="Arial" charset="0"/>
              </a:rPr>
              <a:t>quarterly</a:t>
            </a:r>
            <a:r>
              <a:rPr lang="en-US" sz="2200">
                <a:latin typeface="Arial" charset="0"/>
              </a:rPr>
              <a:t>?</a:t>
            </a:r>
          </a:p>
        </p:txBody>
      </p:sp>
    </p:spTree>
    <p:extLst>
      <p:ext uri="{BB962C8B-B14F-4D97-AF65-F5344CB8AC3E}">
        <p14:creationId xmlns:p14="http://schemas.microsoft.com/office/powerpoint/2010/main" val="377073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717" name="Picture 13"/>
          <p:cNvPicPr>
            <a:picLocks noChangeAspect="1" noChangeArrowheads="1"/>
          </p:cNvPicPr>
          <p:nvPr/>
        </p:nvPicPr>
        <p:blipFill>
          <a:blip r:embed="rId3"/>
          <a:srcRect/>
          <a:stretch>
            <a:fillRect/>
          </a:stretch>
        </p:blipFill>
        <p:spPr bwMode="auto">
          <a:xfrm>
            <a:off x="304800" y="1219200"/>
            <a:ext cx="8458200" cy="2414588"/>
          </a:xfrm>
          <a:prstGeom prst="rect">
            <a:avLst/>
          </a:prstGeom>
          <a:noFill/>
          <a:ln w="12700" cap="sq">
            <a:noFill/>
            <a:miter lim="800000"/>
            <a:headEnd type="none" w="sm" len="sm"/>
            <a:tailEnd type="none" w="sm" len="sm"/>
          </a:ln>
          <a:effectLst/>
        </p:spPr>
      </p:pic>
      <p:pic>
        <p:nvPicPr>
          <p:cNvPr id="712718" name="Picture 14"/>
          <p:cNvPicPr>
            <a:picLocks noChangeAspect="1" noChangeArrowheads="1"/>
          </p:cNvPicPr>
          <p:nvPr/>
        </p:nvPicPr>
        <p:blipFill>
          <a:blip r:embed="rId4"/>
          <a:srcRect/>
          <a:stretch>
            <a:fillRect/>
          </a:stretch>
        </p:blipFill>
        <p:spPr bwMode="auto">
          <a:xfrm>
            <a:off x="304800" y="3900488"/>
            <a:ext cx="8464550" cy="1204912"/>
          </a:xfrm>
          <a:prstGeom prst="rect">
            <a:avLst/>
          </a:prstGeom>
          <a:noFill/>
          <a:ln w="12700" cap="sq">
            <a:noFill/>
            <a:miter lim="800000"/>
            <a:headEnd type="none" w="sm" len="sm"/>
            <a:tailEnd type="none" w="sm" len="sm"/>
          </a:ln>
          <a:effectLst/>
        </p:spPr>
      </p:pic>
      <p:sp>
        <p:nvSpPr>
          <p:cNvPr id="712707" name="Oval 3"/>
          <p:cNvSpPr>
            <a:spLocks noChangeArrowheads="1"/>
          </p:cNvSpPr>
          <p:nvPr/>
        </p:nvSpPr>
        <p:spPr bwMode="auto">
          <a:xfrm>
            <a:off x="4114800" y="3886200"/>
            <a:ext cx="838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2709" name="Rectangle 9"/>
          <p:cNvSpPr>
            <a:spLocks noChangeArrowheads="1"/>
          </p:cNvSpPr>
          <p:nvPr/>
        </p:nvSpPr>
        <p:spPr bwMode="auto">
          <a:xfrm>
            <a:off x="762000" y="52578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$25,000</a:t>
            </a:r>
            <a:endParaRPr lang="en-US" sz="2400" b="1">
              <a:solidFill>
                <a:srgbClr val="800000"/>
              </a:solidFill>
              <a:latin typeface="Arial" charset="0"/>
            </a:endParaRPr>
          </a:p>
        </p:txBody>
      </p:sp>
      <p:sp>
        <p:nvSpPr>
          <p:cNvPr id="712710" name="Text Box 10"/>
          <p:cNvSpPr txBox="1">
            <a:spLocks noChangeArrowheads="1"/>
          </p:cNvSpPr>
          <p:nvPr/>
        </p:nvSpPr>
        <p:spPr bwMode="auto">
          <a:xfrm>
            <a:off x="838200" y="57753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Future Value</a:t>
            </a:r>
          </a:p>
        </p:txBody>
      </p:sp>
      <p:sp>
        <p:nvSpPr>
          <p:cNvPr id="712711" name="Text Box 11"/>
          <p:cNvSpPr txBox="1">
            <a:spLocks noChangeArrowheads="1"/>
          </p:cNvSpPr>
          <p:nvPr/>
        </p:nvSpPr>
        <p:spPr bwMode="auto">
          <a:xfrm>
            <a:off x="3429000" y="57753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12712" name="Text Box 12"/>
          <p:cNvSpPr txBox="1">
            <a:spLocks noChangeArrowheads="1"/>
          </p:cNvSpPr>
          <p:nvPr/>
        </p:nvSpPr>
        <p:spPr bwMode="auto">
          <a:xfrm>
            <a:off x="5867400" y="57753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12713" name="Rectangle 9"/>
          <p:cNvSpPr>
            <a:spLocks noChangeArrowheads="1"/>
          </p:cNvSpPr>
          <p:nvPr/>
        </p:nvSpPr>
        <p:spPr bwMode="auto">
          <a:xfrm>
            <a:off x="2895600" y="52578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.62317</a:t>
            </a:r>
            <a:endParaRPr lang="en-US" sz="2400" b="1">
              <a:solidFill>
                <a:srgbClr val="800000"/>
              </a:solidFill>
              <a:latin typeface="Arial" charset="0"/>
            </a:endParaRPr>
          </a:p>
        </p:txBody>
      </p:sp>
      <p:sp>
        <p:nvSpPr>
          <p:cNvPr id="712714" name="Rectangle 9"/>
          <p:cNvSpPr>
            <a:spLocks noChangeArrowheads="1"/>
          </p:cNvSpPr>
          <p:nvPr/>
        </p:nvSpPr>
        <p:spPr bwMode="auto">
          <a:xfrm>
            <a:off x="5346700" y="52578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$15,579</a:t>
            </a:r>
          </a:p>
        </p:txBody>
      </p:sp>
      <p:sp>
        <p:nvSpPr>
          <p:cNvPr id="712715" name="Rectangle 11"/>
          <p:cNvSpPr>
            <a:spLocks noChangeArrowheads="1"/>
          </p:cNvSpPr>
          <p:nvPr/>
        </p:nvSpPr>
        <p:spPr bwMode="auto">
          <a:xfrm>
            <a:off x="457200" y="3810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Present Value of a Single Sum</a:t>
            </a:r>
          </a:p>
        </p:txBody>
      </p:sp>
      <p:sp>
        <p:nvSpPr>
          <p:cNvPr id="712719" name="AutoShape 15"/>
          <p:cNvSpPr>
            <a:spLocks noChangeArrowheads="1"/>
          </p:cNvSpPr>
          <p:nvPr/>
        </p:nvSpPr>
        <p:spPr bwMode="auto">
          <a:xfrm>
            <a:off x="12954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0" name="AutoShape 16"/>
          <p:cNvSpPr>
            <a:spLocks noChangeArrowheads="1"/>
          </p:cNvSpPr>
          <p:nvPr/>
        </p:nvSpPr>
        <p:spPr bwMode="auto">
          <a:xfrm>
            <a:off x="28956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1" name="AutoShape 17"/>
          <p:cNvSpPr>
            <a:spLocks noChangeArrowheads="1"/>
          </p:cNvSpPr>
          <p:nvPr/>
        </p:nvSpPr>
        <p:spPr bwMode="auto">
          <a:xfrm>
            <a:off x="44958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2" name="AutoShape 18"/>
          <p:cNvSpPr>
            <a:spLocks noChangeArrowheads="1"/>
          </p:cNvSpPr>
          <p:nvPr/>
        </p:nvSpPr>
        <p:spPr bwMode="auto">
          <a:xfrm>
            <a:off x="63246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3" name="AutoShape 19"/>
          <p:cNvSpPr>
            <a:spLocks noChangeArrowheads="1"/>
          </p:cNvSpPr>
          <p:nvPr/>
        </p:nvSpPr>
        <p:spPr bwMode="auto">
          <a:xfrm>
            <a:off x="7924800" y="3657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12725" name="Text Box 21"/>
          <p:cNvSpPr txBox="1">
            <a:spLocks noChangeArrowheads="1"/>
          </p:cNvSpPr>
          <p:nvPr/>
        </p:nvSpPr>
        <p:spPr bwMode="auto">
          <a:xfrm>
            <a:off x="7620000" y="117475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i=3%</a:t>
            </a:r>
          </a:p>
          <a:p>
            <a:r>
              <a:rPr lang="en-US" sz="1800">
                <a:latin typeface="Arial" charset="0"/>
              </a:rPr>
              <a:t>n=16</a:t>
            </a:r>
          </a:p>
        </p:txBody>
      </p:sp>
      <p:sp>
        <p:nvSpPr>
          <p:cNvPr id="712726" name="Text Box 2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Tree>
    <p:extLst>
      <p:ext uri="{BB962C8B-B14F-4D97-AF65-F5344CB8AC3E}">
        <p14:creationId xmlns:p14="http://schemas.microsoft.com/office/powerpoint/2010/main" val="291926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2707"/>
                                        </p:tgtEl>
                                        <p:attrNameLst>
                                          <p:attrName>style.visibility</p:attrName>
                                        </p:attrNameLst>
                                      </p:cBhvr>
                                      <p:to>
                                        <p:strVal val="visible"/>
                                      </p:to>
                                    </p:set>
                                    <p:animEffect transition="in" filter="wipe(left)">
                                      <p:cBhvr>
                                        <p:cTn id="7" dur="500"/>
                                        <p:tgtEl>
                                          <p:spTgt spid="7127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2713"/>
                                        </p:tgtEl>
                                        <p:attrNameLst>
                                          <p:attrName>style.visibility</p:attrName>
                                        </p:attrNameLst>
                                      </p:cBhvr>
                                      <p:to>
                                        <p:strVal val="visible"/>
                                      </p:to>
                                    </p:set>
                                    <p:animEffect transition="in" filter="wipe(left)">
                                      <p:cBhvr>
                                        <p:cTn id="12" dur="500"/>
                                        <p:tgtEl>
                                          <p:spTgt spid="7127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2714"/>
                                        </p:tgtEl>
                                        <p:attrNameLst>
                                          <p:attrName>style.visibility</p:attrName>
                                        </p:attrNameLst>
                                      </p:cBhvr>
                                      <p:to>
                                        <p:strVal val="visible"/>
                                      </p:to>
                                    </p:set>
                                    <p:animEffect transition="in" filter="wipe(left)">
                                      <p:cBhvr>
                                        <p:cTn id="17" dur="500"/>
                                        <p:tgtEl>
                                          <p:spTgt spid="712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7" grpId="0" animBg="1"/>
      <p:bldP spid="712713" grpId="0" animBg="1"/>
      <p:bldP spid="7127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6" name="Rectangle 4"/>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14757" name="Text Box 5"/>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Solving for Other Unknowns</a:t>
            </a:r>
          </a:p>
        </p:txBody>
      </p:sp>
      <p:sp>
        <p:nvSpPr>
          <p:cNvPr id="71475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14763" name="Rectangle 11"/>
          <p:cNvSpPr>
            <a:spLocks noChangeArrowheads="1"/>
          </p:cNvSpPr>
          <p:nvPr/>
        </p:nvSpPr>
        <p:spPr bwMode="auto">
          <a:xfrm>
            <a:off x="700088" y="2081213"/>
            <a:ext cx="6761162" cy="427037"/>
          </a:xfrm>
          <a:prstGeom prst="rect">
            <a:avLst/>
          </a:prstGeom>
          <a:noFill/>
          <a:ln w="12700" cap="sq">
            <a:noFill/>
            <a:miter lim="800000"/>
            <a:headEnd type="none" w="sm" len="sm"/>
            <a:tailEnd type="none" w="sm" len="sm"/>
          </a:ln>
          <a:effectLst/>
        </p:spPr>
        <p:txBody>
          <a:bodyPr wrap="none">
            <a:spAutoFit/>
          </a:bodyPr>
          <a:lstStyle/>
          <a:p>
            <a:r>
              <a:rPr lang="en-US" sz="2200" b="1">
                <a:latin typeface="Arial" charset="0"/>
              </a:rPr>
              <a:t>Example—Computation of the Number of Periods</a:t>
            </a:r>
          </a:p>
        </p:txBody>
      </p:sp>
      <p:sp>
        <p:nvSpPr>
          <p:cNvPr id="714764" name="Rectangle 12"/>
          <p:cNvSpPr>
            <a:spLocks noChangeArrowheads="1"/>
          </p:cNvSpPr>
          <p:nvPr/>
        </p:nvSpPr>
        <p:spPr bwMode="auto">
          <a:xfrm>
            <a:off x="685800" y="2651125"/>
            <a:ext cx="7772400" cy="230187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40000"/>
              </a:spcBef>
            </a:pPr>
            <a:r>
              <a:rPr lang="en-US" sz="2100">
                <a:latin typeface="Arial" charset="0"/>
              </a:rPr>
              <a:t>The Village of Somonauk wants to accumulate $70,000 for the construction of a veterans monument in the town square. At the beginning of the current year, the Village deposited $47,811 in a memorial fund that earns 10% interest compounded annually. How many years will it take to accumulate $70,000 in the memorial fund?</a:t>
            </a:r>
          </a:p>
        </p:txBody>
      </p:sp>
      <p:pic>
        <p:nvPicPr>
          <p:cNvPr id="714765" name="Picture 13"/>
          <p:cNvPicPr>
            <a:picLocks noChangeAspect="1" noChangeArrowheads="1"/>
          </p:cNvPicPr>
          <p:nvPr/>
        </p:nvPicPr>
        <p:blipFill>
          <a:blip r:embed="rId3"/>
          <a:srcRect/>
          <a:stretch>
            <a:fillRect/>
          </a:stretch>
        </p:blipFill>
        <p:spPr bwMode="auto">
          <a:xfrm>
            <a:off x="1066800" y="5105400"/>
            <a:ext cx="6934200" cy="1090613"/>
          </a:xfrm>
          <a:prstGeom prst="rect">
            <a:avLst/>
          </a:prstGeom>
          <a:noFill/>
          <a:ln w="12700" cap="sq">
            <a:noFill/>
            <a:miter lim="800000"/>
            <a:headEnd type="none" w="sm" len="sm"/>
            <a:tailEnd type="none" w="sm" len="sm"/>
          </a:ln>
          <a:effectLst/>
        </p:spPr>
      </p:pic>
      <p:sp>
        <p:nvSpPr>
          <p:cNvPr id="714766" name="Text Box 14"/>
          <p:cNvSpPr txBox="1">
            <a:spLocks noChangeArrowheads="1"/>
          </p:cNvSpPr>
          <p:nvPr/>
        </p:nvSpPr>
        <p:spPr bwMode="auto">
          <a:xfrm>
            <a:off x="6781800" y="487680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6-13</a:t>
            </a:r>
          </a:p>
        </p:txBody>
      </p:sp>
    </p:spTree>
    <p:extLst>
      <p:ext uri="{BB962C8B-B14F-4D97-AF65-F5344CB8AC3E}">
        <p14:creationId xmlns:p14="http://schemas.microsoft.com/office/powerpoint/2010/main" val="2090387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2578" name="Picture 2"/>
          <p:cNvPicPr>
            <a:picLocks noChangeAspect="1" noChangeArrowheads="1"/>
          </p:cNvPicPr>
          <p:nvPr/>
        </p:nvPicPr>
        <p:blipFill>
          <a:blip r:embed="rId3"/>
          <a:srcRect/>
          <a:stretch>
            <a:fillRect/>
          </a:stretch>
        </p:blipFill>
        <p:spPr bwMode="auto">
          <a:xfrm>
            <a:off x="533400" y="685800"/>
            <a:ext cx="8153400" cy="296863"/>
          </a:xfrm>
          <a:prstGeom prst="rect">
            <a:avLst/>
          </a:prstGeom>
          <a:noFill/>
          <a:ln w="12700" cap="sq">
            <a:noFill/>
            <a:miter lim="800000"/>
            <a:headEnd type="none" w="sm" len="sm"/>
            <a:tailEnd type="none" w="sm" len="sm"/>
          </a:ln>
          <a:effectLst/>
        </p:spPr>
      </p:pic>
      <p:sp>
        <p:nvSpPr>
          <p:cNvPr id="792579"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792580" name="Rectangle 4"/>
          <p:cNvSpPr>
            <a:spLocks noChangeArrowheads="1"/>
          </p:cNvSpPr>
          <p:nvPr/>
        </p:nvSpPr>
        <p:spPr bwMode="auto">
          <a:xfrm>
            <a:off x="533400" y="1169988"/>
            <a:ext cx="8153400" cy="838200"/>
          </a:xfrm>
          <a:prstGeom prst="rect">
            <a:avLst/>
          </a:prstGeom>
          <a:solidFill>
            <a:srgbClr val="D64B0C"/>
          </a:solidFill>
          <a:ln w="28575" cap="sq">
            <a:noFill/>
            <a:miter lim="800000"/>
            <a:headEnd/>
            <a:tailEnd/>
          </a:ln>
          <a:effectLst/>
        </p:spPr>
        <p:txBody>
          <a:bodyPr wrap="none" anchor="ctr"/>
          <a:lstStyle/>
          <a:p>
            <a:r>
              <a:rPr lang="en-US" sz="3200" b="1">
                <a:solidFill>
                  <a:schemeClr val="bg1"/>
                </a:solidFill>
                <a:effectLst>
                  <a:outerShdw blurRad="38100" dist="38100" dir="2700000" algn="tl">
                    <a:srgbClr val="000000"/>
                  </a:outerShdw>
                </a:effectLst>
                <a:latin typeface="Arial" charset="0"/>
              </a:rPr>
              <a:t>C H A P T E R   </a:t>
            </a:r>
            <a:r>
              <a:rPr lang="en-US" sz="4000" b="1">
                <a:solidFill>
                  <a:schemeClr val="bg1"/>
                </a:solidFill>
                <a:effectLst>
                  <a:outerShdw blurRad="38100" dist="38100" dir="2700000" algn="tl">
                    <a:srgbClr val="000000"/>
                  </a:outerShdw>
                </a:effectLst>
                <a:latin typeface="Arial" charset="0"/>
              </a:rPr>
              <a:t>6</a:t>
            </a:r>
          </a:p>
        </p:txBody>
      </p:sp>
      <p:sp>
        <p:nvSpPr>
          <p:cNvPr id="792581" name="Rectangle 5"/>
          <p:cNvSpPr>
            <a:spLocks noChangeArrowheads="1"/>
          </p:cNvSpPr>
          <p:nvPr/>
        </p:nvSpPr>
        <p:spPr bwMode="auto">
          <a:xfrm>
            <a:off x="533400" y="2209800"/>
            <a:ext cx="8153400" cy="1295400"/>
          </a:xfrm>
          <a:prstGeom prst="rect">
            <a:avLst/>
          </a:prstGeom>
          <a:solidFill>
            <a:srgbClr val="47008E"/>
          </a:solidFill>
          <a:ln w="28575" cap="sq">
            <a:noFill/>
            <a:miter lim="800000"/>
            <a:headEnd/>
            <a:tailEnd/>
          </a:ln>
          <a:effectLst/>
        </p:spPr>
        <p:txBody>
          <a:bodyPr anchor="ctr"/>
          <a:lstStyle/>
          <a:p>
            <a:pPr>
              <a:lnSpc>
                <a:spcPct val="110000"/>
              </a:lnSpc>
            </a:pPr>
            <a:r>
              <a:rPr lang="en-US" sz="3200" b="1" dirty="0">
                <a:solidFill>
                  <a:schemeClr val="bg1"/>
                </a:solidFill>
                <a:effectLst>
                  <a:outerShdw blurRad="38100" dist="38100" dir="2700000" algn="tl">
                    <a:srgbClr val="000000"/>
                  </a:outerShdw>
                </a:effectLst>
                <a:latin typeface="Arial" charset="0"/>
              </a:rPr>
              <a:t>ACCOUNTING AND THE                        TIME VALUE OF MONEY</a:t>
            </a:r>
          </a:p>
        </p:txBody>
      </p:sp>
      <p:sp>
        <p:nvSpPr>
          <p:cNvPr id="792582" name="Text Box 6"/>
          <p:cNvSpPr txBox="1">
            <a:spLocks noChangeArrowheads="1"/>
          </p:cNvSpPr>
          <p:nvPr/>
        </p:nvSpPr>
        <p:spPr bwMode="auto">
          <a:xfrm>
            <a:off x="2209800" y="4419600"/>
            <a:ext cx="4724400" cy="1296988"/>
          </a:xfrm>
          <a:prstGeom prst="rect">
            <a:avLst/>
          </a:prstGeom>
          <a:noFill/>
          <a:ln w="12700" cap="sq">
            <a:noFill/>
            <a:miter lim="800000"/>
            <a:headEnd type="none" w="sm" len="sm"/>
            <a:tailEnd type="none" w="sm" len="sm"/>
          </a:ln>
          <a:effectLst/>
        </p:spPr>
        <p:txBody>
          <a:bodyPr>
            <a:spAutoFit/>
          </a:bodyPr>
          <a:lstStyle/>
          <a:p>
            <a:pPr>
              <a:lnSpc>
                <a:spcPct val="110000"/>
              </a:lnSpc>
            </a:pPr>
            <a:r>
              <a:rPr lang="en-US" altLang="en-US" sz="2400">
                <a:latin typeface="Trebuchet MS" pitchFamily="34" charset="0"/>
              </a:rPr>
              <a:t>Intermediate Accounting</a:t>
            </a:r>
          </a:p>
          <a:p>
            <a:pPr>
              <a:lnSpc>
                <a:spcPct val="110000"/>
              </a:lnSpc>
            </a:pPr>
            <a:r>
              <a:rPr lang="en-US" altLang="en-US" sz="2400">
                <a:latin typeface="Trebuchet MS" pitchFamily="34" charset="0"/>
              </a:rPr>
              <a:t>IFRS Edition</a:t>
            </a:r>
          </a:p>
          <a:p>
            <a:pPr>
              <a:lnSpc>
                <a:spcPct val="110000"/>
              </a:lnSpc>
            </a:pPr>
            <a:r>
              <a:rPr lang="en-US" altLang="en-US" sz="2400">
                <a:latin typeface="Trebuchet MS" pitchFamily="34" charset="0"/>
              </a:rPr>
              <a:t>Kieso, Weygandt, and Warfield</a:t>
            </a:r>
            <a:r>
              <a:rPr lang="en-US" sz="2000"/>
              <a:t> </a:t>
            </a:r>
          </a:p>
        </p:txBody>
      </p:sp>
    </p:spTree>
    <p:extLst>
      <p:ext uri="{BB962C8B-B14F-4D97-AF65-F5344CB8AC3E}">
        <p14:creationId xmlns:p14="http://schemas.microsoft.com/office/powerpoint/2010/main" val="31237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16804"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16805" name="Rectangle 5"/>
          <p:cNvSpPr>
            <a:spLocks noChangeArrowheads="1"/>
          </p:cNvSpPr>
          <p:nvPr/>
        </p:nvSpPr>
        <p:spPr bwMode="auto">
          <a:xfrm>
            <a:off x="685800" y="1441450"/>
            <a:ext cx="6761163" cy="427038"/>
          </a:xfrm>
          <a:prstGeom prst="rect">
            <a:avLst/>
          </a:prstGeom>
          <a:noFill/>
          <a:ln w="12700" cap="sq">
            <a:noFill/>
            <a:miter lim="800000"/>
            <a:headEnd type="none" w="sm" len="sm"/>
            <a:tailEnd type="none" w="sm" len="sm"/>
          </a:ln>
          <a:effectLst/>
        </p:spPr>
        <p:txBody>
          <a:bodyPr wrap="none">
            <a:spAutoFit/>
          </a:bodyPr>
          <a:lstStyle/>
          <a:p>
            <a:pPr algn="l"/>
            <a:r>
              <a:rPr lang="en-US" sz="2200" b="1">
                <a:latin typeface="Arial" charset="0"/>
              </a:rPr>
              <a:t>Example—Computation of the Number of Periods</a:t>
            </a:r>
          </a:p>
        </p:txBody>
      </p:sp>
      <p:sp>
        <p:nvSpPr>
          <p:cNvPr id="716808" name="Text Box 8"/>
          <p:cNvSpPr txBox="1">
            <a:spLocks noChangeArrowheads="1"/>
          </p:cNvSpPr>
          <p:nvPr/>
        </p:nvSpPr>
        <p:spPr bwMode="auto">
          <a:xfrm>
            <a:off x="914400" y="2054225"/>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6-14</a:t>
            </a:r>
          </a:p>
        </p:txBody>
      </p:sp>
      <p:pic>
        <p:nvPicPr>
          <p:cNvPr id="716810" name="Picture 10"/>
          <p:cNvPicPr>
            <a:picLocks noChangeAspect="1" noChangeArrowheads="1"/>
          </p:cNvPicPr>
          <p:nvPr/>
        </p:nvPicPr>
        <p:blipFill>
          <a:blip r:embed="rId3"/>
          <a:srcRect/>
          <a:stretch>
            <a:fillRect/>
          </a:stretch>
        </p:blipFill>
        <p:spPr bwMode="auto">
          <a:xfrm>
            <a:off x="914400" y="2359025"/>
            <a:ext cx="4191000" cy="1565275"/>
          </a:xfrm>
          <a:prstGeom prst="rect">
            <a:avLst/>
          </a:prstGeom>
          <a:noFill/>
          <a:ln w="12700" cap="sq">
            <a:noFill/>
            <a:miter lim="800000"/>
            <a:headEnd type="none" w="sm" len="sm"/>
            <a:tailEnd type="none" w="sm" len="sm"/>
          </a:ln>
          <a:effectLst/>
        </p:spPr>
      </p:pic>
      <p:pic>
        <p:nvPicPr>
          <p:cNvPr id="716811" name="Picture 11"/>
          <p:cNvPicPr>
            <a:picLocks noChangeAspect="1" noChangeArrowheads="1"/>
          </p:cNvPicPr>
          <p:nvPr/>
        </p:nvPicPr>
        <p:blipFill>
          <a:blip r:embed="rId4"/>
          <a:srcRect/>
          <a:stretch>
            <a:fillRect/>
          </a:stretch>
        </p:blipFill>
        <p:spPr bwMode="auto">
          <a:xfrm>
            <a:off x="457200" y="3886200"/>
            <a:ext cx="8458200" cy="2249488"/>
          </a:xfrm>
          <a:prstGeom prst="rect">
            <a:avLst/>
          </a:prstGeom>
          <a:noFill/>
          <a:ln w="12700" cap="sq">
            <a:noFill/>
            <a:miter lim="800000"/>
            <a:headEnd type="none" w="sm" len="sm"/>
            <a:tailEnd type="none" w="sm" len="sm"/>
          </a:ln>
          <a:effectLst/>
        </p:spPr>
      </p:pic>
      <p:sp>
        <p:nvSpPr>
          <p:cNvPr id="716812" name="Oval 12"/>
          <p:cNvSpPr>
            <a:spLocks noChangeArrowheads="1"/>
          </p:cNvSpPr>
          <p:nvPr/>
        </p:nvSpPr>
        <p:spPr bwMode="auto">
          <a:xfrm>
            <a:off x="3024188" y="5562600"/>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6813" name="Line 13"/>
          <p:cNvSpPr>
            <a:spLocks noChangeShapeType="1"/>
          </p:cNvSpPr>
          <p:nvPr/>
        </p:nvSpPr>
        <p:spPr bwMode="auto">
          <a:xfrm flipH="1">
            <a:off x="3505200" y="3733800"/>
            <a:ext cx="304800" cy="9144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16814" name="Line 14"/>
          <p:cNvSpPr>
            <a:spLocks noChangeShapeType="1"/>
          </p:cNvSpPr>
          <p:nvPr/>
        </p:nvSpPr>
        <p:spPr bwMode="auto">
          <a:xfrm>
            <a:off x="4038600" y="5715000"/>
            <a:ext cx="41148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16815" name="Oval 15"/>
          <p:cNvSpPr>
            <a:spLocks noChangeArrowheads="1"/>
          </p:cNvSpPr>
          <p:nvPr/>
        </p:nvSpPr>
        <p:spPr bwMode="auto">
          <a:xfrm>
            <a:off x="8305800" y="55626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6816" name="Rectangle 16"/>
          <p:cNvSpPr>
            <a:spLocks noChangeArrowheads="1"/>
          </p:cNvSpPr>
          <p:nvPr/>
        </p:nvSpPr>
        <p:spPr bwMode="auto">
          <a:xfrm>
            <a:off x="5257800" y="2344738"/>
            <a:ext cx="3505200" cy="1216025"/>
          </a:xfrm>
          <a:prstGeom prst="rect">
            <a:avLst/>
          </a:prstGeom>
          <a:noFill/>
          <a:ln w="12700" cap="sq">
            <a:noFill/>
            <a:miter lim="800000"/>
            <a:headEnd type="none" w="sm" len="sm"/>
            <a:tailEnd type="none" w="sm" len="sm"/>
          </a:ln>
          <a:effectLst/>
        </p:spPr>
        <p:txBody>
          <a:bodyPr>
            <a:spAutoFit/>
          </a:bodyPr>
          <a:lstStyle/>
          <a:p>
            <a:pPr>
              <a:lnSpc>
                <a:spcPct val="115000"/>
              </a:lnSpc>
            </a:pPr>
            <a:r>
              <a:rPr lang="en-US" sz="1600">
                <a:latin typeface="Arial" charset="0"/>
              </a:rPr>
              <a:t>Using the future value factor of </a:t>
            </a:r>
            <a:r>
              <a:rPr lang="en-US" sz="1600" b="1">
                <a:solidFill>
                  <a:srgbClr val="800000"/>
                </a:solidFill>
                <a:latin typeface="Arial" charset="0"/>
              </a:rPr>
              <a:t>1.46410</a:t>
            </a:r>
            <a:r>
              <a:rPr lang="en-US" sz="1600">
                <a:latin typeface="Arial" charset="0"/>
              </a:rPr>
              <a:t>, refer to Table 6-1 and read down the 10% column to find that factor in the 4-period row.</a:t>
            </a:r>
          </a:p>
        </p:txBody>
      </p:sp>
    </p:spTree>
    <p:extLst>
      <p:ext uri="{BB962C8B-B14F-4D97-AF65-F5344CB8AC3E}">
        <p14:creationId xmlns:p14="http://schemas.microsoft.com/office/powerpoint/2010/main" val="246976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13"/>
                                        </p:tgtEl>
                                        <p:attrNameLst>
                                          <p:attrName>style.visibility</p:attrName>
                                        </p:attrNameLst>
                                      </p:cBhvr>
                                      <p:to>
                                        <p:strVal val="visible"/>
                                      </p:to>
                                    </p:set>
                                    <p:animEffect transition="in" filter="wipe(up)">
                                      <p:cBhvr>
                                        <p:cTn id="7" dur="500"/>
                                        <p:tgtEl>
                                          <p:spTgt spid="7168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12"/>
                                        </p:tgtEl>
                                        <p:attrNameLst>
                                          <p:attrName>style.visibility</p:attrName>
                                        </p:attrNameLst>
                                      </p:cBhvr>
                                      <p:to>
                                        <p:strVal val="visible"/>
                                      </p:to>
                                    </p:set>
                                    <p:animEffect transition="in" filter="wipe(left)">
                                      <p:cBhvr>
                                        <p:cTn id="12" dur="500"/>
                                        <p:tgtEl>
                                          <p:spTgt spid="7168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14"/>
                                        </p:tgtEl>
                                        <p:attrNameLst>
                                          <p:attrName>style.visibility</p:attrName>
                                        </p:attrNameLst>
                                      </p:cBhvr>
                                      <p:to>
                                        <p:strVal val="visible"/>
                                      </p:to>
                                    </p:set>
                                    <p:animEffect transition="in" filter="wipe(left)">
                                      <p:cBhvr>
                                        <p:cTn id="17" dur="500"/>
                                        <p:tgtEl>
                                          <p:spTgt spid="71681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16815"/>
                                        </p:tgtEl>
                                        <p:attrNameLst>
                                          <p:attrName>style.visibility</p:attrName>
                                        </p:attrNameLst>
                                      </p:cBhvr>
                                      <p:to>
                                        <p:strVal val="visible"/>
                                      </p:to>
                                    </p:set>
                                    <p:animEffect transition="in" filter="wipe(left)">
                                      <p:cBhvr>
                                        <p:cTn id="21" dur="500"/>
                                        <p:tgtEl>
                                          <p:spTgt spid="716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2" grpId="0" animBg="1"/>
      <p:bldP spid="716813" grpId="0" animBg="1"/>
      <p:bldP spid="716814" grpId="0" animBg="1"/>
      <p:bldP spid="7168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62" name="Picture 14"/>
          <p:cNvPicPr>
            <a:picLocks noChangeAspect="1" noChangeArrowheads="1"/>
          </p:cNvPicPr>
          <p:nvPr/>
        </p:nvPicPr>
        <p:blipFill>
          <a:blip r:embed="rId3"/>
          <a:srcRect/>
          <a:stretch>
            <a:fillRect/>
          </a:stretch>
        </p:blipFill>
        <p:spPr bwMode="auto">
          <a:xfrm>
            <a:off x="409575" y="3886200"/>
            <a:ext cx="8505825" cy="2428875"/>
          </a:xfrm>
          <a:prstGeom prst="rect">
            <a:avLst/>
          </a:prstGeom>
          <a:noFill/>
          <a:ln w="12700" cap="sq">
            <a:noFill/>
            <a:miter lim="800000"/>
            <a:headEnd type="none" w="sm" len="sm"/>
            <a:tailEnd type="none" w="sm" len="sm"/>
          </a:ln>
          <a:effectLst/>
        </p:spPr>
      </p:pic>
      <p:pic>
        <p:nvPicPr>
          <p:cNvPr id="718861" name="Picture 13"/>
          <p:cNvPicPr>
            <a:picLocks noChangeAspect="1" noChangeArrowheads="1"/>
          </p:cNvPicPr>
          <p:nvPr/>
        </p:nvPicPr>
        <p:blipFill>
          <a:blip r:embed="rId4"/>
          <a:srcRect/>
          <a:stretch>
            <a:fillRect/>
          </a:stretch>
        </p:blipFill>
        <p:spPr bwMode="auto">
          <a:xfrm>
            <a:off x="933450" y="2362200"/>
            <a:ext cx="4171950" cy="1549400"/>
          </a:xfrm>
          <a:prstGeom prst="rect">
            <a:avLst/>
          </a:prstGeom>
          <a:noFill/>
          <a:ln w="12700" cap="sq">
            <a:noFill/>
            <a:miter lim="800000"/>
            <a:headEnd type="none" w="sm" len="sm"/>
            <a:tailEnd type="none" w="sm" len="sm"/>
          </a:ln>
          <a:effectLst/>
        </p:spPr>
      </p:pic>
      <p:sp>
        <p:nvSpPr>
          <p:cNvPr id="718850"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18851"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18852" name="Rectangle 4"/>
          <p:cNvSpPr>
            <a:spLocks noChangeArrowheads="1"/>
          </p:cNvSpPr>
          <p:nvPr/>
        </p:nvSpPr>
        <p:spPr bwMode="auto">
          <a:xfrm>
            <a:off x="700088" y="1441450"/>
            <a:ext cx="6761162" cy="427038"/>
          </a:xfrm>
          <a:prstGeom prst="rect">
            <a:avLst/>
          </a:prstGeom>
          <a:noFill/>
          <a:ln w="12700" cap="sq">
            <a:noFill/>
            <a:miter lim="800000"/>
            <a:headEnd type="none" w="sm" len="sm"/>
            <a:tailEnd type="none" w="sm" len="sm"/>
          </a:ln>
          <a:effectLst/>
        </p:spPr>
        <p:txBody>
          <a:bodyPr wrap="none">
            <a:spAutoFit/>
          </a:bodyPr>
          <a:lstStyle/>
          <a:p>
            <a:r>
              <a:rPr lang="en-US" sz="2200" b="1">
                <a:latin typeface="Arial" charset="0"/>
              </a:rPr>
              <a:t>Example—Computation of the Number of Periods</a:t>
            </a:r>
          </a:p>
        </p:txBody>
      </p:sp>
      <p:sp>
        <p:nvSpPr>
          <p:cNvPr id="718856" name="Oval 8"/>
          <p:cNvSpPr>
            <a:spLocks noChangeArrowheads="1"/>
          </p:cNvSpPr>
          <p:nvPr/>
        </p:nvSpPr>
        <p:spPr bwMode="auto">
          <a:xfrm>
            <a:off x="2971800" y="5757863"/>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8857" name="Line 9"/>
          <p:cNvSpPr>
            <a:spLocks noChangeShapeType="1"/>
          </p:cNvSpPr>
          <p:nvPr/>
        </p:nvSpPr>
        <p:spPr bwMode="auto">
          <a:xfrm flipH="1">
            <a:off x="3505200" y="3733800"/>
            <a:ext cx="304800" cy="10668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18858" name="Line 10"/>
          <p:cNvSpPr>
            <a:spLocks noChangeShapeType="1"/>
          </p:cNvSpPr>
          <p:nvPr/>
        </p:nvSpPr>
        <p:spPr bwMode="auto">
          <a:xfrm>
            <a:off x="4038600" y="5895975"/>
            <a:ext cx="41148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18859" name="Oval 11"/>
          <p:cNvSpPr>
            <a:spLocks noChangeArrowheads="1"/>
          </p:cNvSpPr>
          <p:nvPr/>
        </p:nvSpPr>
        <p:spPr bwMode="auto">
          <a:xfrm>
            <a:off x="8305800" y="57404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18860" name="Rectangle 12"/>
          <p:cNvSpPr>
            <a:spLocks noChangeArrowheads="1"/>
          </p:cNvSpPr>
          <p:nvPr/>
        </p:nvSpPr>
        <p:spPr bwMode="auto">
          <a:xfrm>
            <a:off x="5257800" y="2344738"/>
            <a:ext cx="3505200" cy="1216025"/>
          </a:xfrm>
          <a:prstGeom prst="rect">
            <a:avLst/>
          </a:prstGeom>
          <a:noFill/>
          <a:ln w="12700" cap="sq">
            <a:noFill/>
            <a:miter lim="800000"/>
            <a:headEnd type="none" w="sm" len="sm"/>
            <a:tailEnd type="none" w="sm" len="sm"/>
          </a:ln>
          <a:effectLst/>
        </p:spPr>
        <p:txBody>
          <a:bodyPr>
            <a:spAutoFit/>
          </a:bodyPr>
          <a:lstStyle/>
          <a:p>
            <a:pPr>
              <a:lnSpc>
                <a:spcPct val="115000"/>
              </a:lnSpc>
            </a:pPr>
            <a:r>
              <a:rPr lang="en-US" sz="1600">
                <a:latin typeface="Arial" charset="0"/>
              </a:rPr>
              <a:t>Using the present value factor of </a:t>
            </a:r>
            <a:r>
              <a:rPr lang="en-US" sz="1600" b="1">
                <a:solidFill>
                  <a:srgbClr val="800000"/>
                </a:solidFill>
                <a:latin typeface="Arial" charset="0"/>
              </a:rPr>
              <a:t>.68301</a:t>
            </a:r>
            <a:r>
              <a:rPr lang="en-US" sz="1600">
                <a:latin typeface="Arial" charset="0"/>
              </a:rPr>
              <a:t>, refer to Table 6-2 and read down the 10% column to find that factor in the 4-period row.</a:t>
            </a:r>
          </a:p>
        </p:txBody>
      </p:sp>
      <p:sp>
        <p:nvSpPr>
          <p:cNvPr id="718863" name="Text Box 15"/>
          <p:cNvSpPr txBox="1">
            <a:spLocks noChangeArrowheads="1"/>
          </p:cNvSpPr>
          <p:nvPr/>
        </p:nvSpPr>
        <p:spPr bwMode="auto">
          <a:xfrm>
            <a:off x="914400" y="2054225"/>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6-14</a:t>
            </a:r>
          </a:p>
        </p:txBody>
      </p:sp>
    </p:spTree>
    <p:extLst>
      <p:ext uri="{BB962C8B-B14F-4D97-AF65-F5344CB8AC3E}">
        <p14:creationId xmlns:p14="http://schemas.microsoft.com/office/powerpoint/2010/main" val="205811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8857"/>
                                        </p:tgtEl>
                                        <p:attrNameLst>
                                          <p:attrName>style.visibility</p:attrName>
                                        </p:attrNameLst>
                                      </p:cBhvr>
                                      <p:to>
                                        <p:strVal val="visible"/>
                                      </p:to>
                                    </p:set>
                                    <p:animEffect transition="in" filter="wipe(up)">
                                      <p:cBhvr>
                                        <p:cTn id="7" dur="500"/>
                                        <p:tgtEl>
                                          <p:spTgt spid="7188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856"/>
                                        </p:tgtEl>
                                        <p:attrNameLst>
                                          <p:attrName>style.visibility</p:attrName>
                                        </p:attrNameLst>
                                      </p:cBhvr>
                                      <p:to>
                                        <p:strVal val="visible"/>
                                      </p:to>
                                    </p:set>
                                    <p:animEffect transition="in" filter="wipe(left)">
                                      <p:cBhvr>
                                        <p:cTn id="12" dur="500"/>
                                        <p:tgtEl>
                                          <p:spTgt spid="7188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858"/>
                                        </p:tgtEl>
                                        <p:attrNameLst>
                                          <p:attrName>style.visibility</p:attrName>
                                        </p:attrNameLst>
                                      </p:cBhvr>
                                      <p:to>
                                        <p:strVal val="visible"/>
                                      </p:to>
                                    </p:set>
                                    <p:animEffect transition="in" filter="wipe(left)">
                                      <p:cBhvr>
                                        <p:cTn id="17" dur="500"/>
                                        <p:tgtEl>
                                          <p:spTgt spid="71885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18859"/>
                                        </p:tgtEl>
                                        <p:attrNameLst>
                                          <p:attrName>style.visibility</p:attrName>
                                        </p:attrNameLst>
                                      </p:cBhvr>
                                      <p:to>
                                        <p:strVal val="visible"/>
                                      </p:to>
                                    </p:set>
                                    <p:animEffect transition="in" filter="wipe(left)">
                                      <p:cBhvr>
                                        <p:cTn id="21" dur="500"/>
                                        <p:tgtEl>
                                          <p:spTgt spid="71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6" grpId="0" animBg="1"/>
      <p:bldP spid="718857" grpId="0" animBg="1"/>
      <p:bldP spid="718858" grpId="0" animBg="1"/>
      <p:bldP spid="71885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820227" name="Text Box 3"/>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Solving for Other Unknowns</a:t>
            </a:r>
          </a:p>
        </p:txBody>
      </p:sp>
      <p:sp>
        <p:nvSpPr>
          <p:cNvPr id="820228"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820229" name="Rectangle 5"/>
          <p:cNvSpPr>
            <a:spLocks noChangeArrowheads="1"/>
          </p:cNvSpPr>
          <p:nvPr/>
        </p:nvSpPr>
        <p:spPr bwMode="auto">
          <a:xfrm>
            <a:off x="700088" y="2081213"/>
            <a:ext cx="6761162" cy="427037"/>
          </a:xfrm>
          <a:prstGeom prst="rect">
            <a:avLst/>
          </a:prstGeom>
          <a:noFill/>
          <a:ln w="12700" cap="sq">
            <a:noFill/>
            <a:miter lim="800000"/>
            <a:headEnd type="none" w="sm" len="sm"/>
            <a:tailEnd type="none" w="sm" len="sm"/>
          </a:ln>
          <a:effectLst/>
        </p:spPr>
        <p:txBody>
          <a:bodyPr wrap="none">
            <a:spAutoFit/>
          </a:bodyPr>
          <a:lstStyle/>
          <a:p>
            <a:r>
              <a:rPr lang="en-US" sz="2200" b="1">
                <a:latin typeface="Arial" charset="0"/>
              </a:rPr>
              <a:t>Example—Computation of the Number of Periods</a:t>
            </a:r>
          </a:p>
        </p:txBody>
      </p:sp>
      <p:sp>
        <p:nvSpPr>
          <p:cNvPr id="820230" name="Rectangle 6"/>
          <p:cNvSpPr>
            <a:spLocks noChangeArrowheads="1"/>
          </p:cNvSpPr>
          <p:nvPr/>
        </p:nvSpPr>
        <p:spPr bwMode="auto">
          <a:xfrm>
            <a:off x="685800" y="2651125"/>
            <a:ext cx="7772400" cy="230187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40000"/>
              </a:spcBef>
            </a:pPr>
            <a:r>
              <a:rPr lang="en-US" sz="2100">
                <a:latin typeface="Arial" charset="0"/>
              </a:rPr>
              <a:t>The Village of Somonauk wants to accumulate $70,000 for the construction of a veterans monument in the town square. At the beginning of the current year, the Village deposited $47,811 in a memorial fund that earns 10% interest compounded annually. How many years will it take to accumulate $70,000 in the memorial fund?</a:t>
            </a:r>
          </a:p>
        </p:txBody>
      </p:sp>
      <p:pic>
        <p:nvPicPr>
          <p:cNvPr id="820231" name="Picture 7"/>
          <p:cNvPicPr>
            <a:picLocks noChangeAspect="1" noChangeArrowheads="1"/>
          </p:cNvPicPr>
          <p:nvPr/>
        </p:nvPicPr>
        <p:blipFill>
          <a:blip r:embed="rId3"/>
          <a:srcRect/>
          <a:stretch>
            <a:fillRect/>
          </a:stretch>
        </p:blipFill>
        <p:spPr bwMode="auto">
          <a:xfrm>
            <a:off x="1066800" y="5105400"/>
            <a:ext cx="6934200" cy="1090613"/>
          </a:xfrm>
          <a:prstGeom prst="rect">
            <a:avLst/>
          </a:prstGeom>
          <a:noFill/>
          <a:ln w="12700" cap="sq">
            <a:noFill/>
            <a:miter lim="800000"/>
            <a:headEnd type="none" w="sm" len="sm"/>
            <a:tailEnd type="none" w="sm" len="sm"/>
          </a:ln>
          <a:effectLst/>
        </p:spPr>
      </p:pic>
      <p:sp>
        <p:nvSpPr>
          <p:cNvPr id="820232" name="Text Box 8"/>
          <p:cNvSpPr txBox="1">
            <a:spLocks noChangeArrowheads="1"/>
          </p:cNvSpPr>
          <p:nvPr/>
        </p:nvSpPr>
        <p:spPr bwMode="auto">
          <a:xfrm>
            <a:off x="6781800" y="487680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6-13</a:t>
            </a:r>
          </a:p>
        </p:txBody>
      </p:sp>
    </p:spTree>
    <p:extLst>
      <p:ext uri="{BB962C8B-B14F-4D97-AF65-F5344CB8AC3E}">
        <p14:creationId xmlns:p14="http://schemas.microsoft.com/office/powerpoint/2010/main" val="76944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24995" name="Text Box 3"/>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Solving for Other Unknowns</a:t>
            </a:r>
          </a:p>
        </p:txBody>
      </p:sp>
      <p:sp>
        <p:nvSpPr>
          <p:cNvPr id="724996"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24997" name="Rectangle 5"/>
          <p:cNvSpPr>
            <a:spLocks noChangeArrowheads="1"/>
          </p:cNvSpPr>
          <p:nvPr/>
        </p:nvSpPr>
        <p:spPr bwMode="auto">
          <a:xfrm>
            <a:off x="685800" y="2081213"/>
            <a:ext cx="5954713" cy="427037"/>
          </a:xfrm>
          <a:prstGeom prst="rect">
            <a:avLst/>
          </a:prstGeom>
          <a:noFill/>
          <a:ln w="12700" cap="sq">
            <a:noFill/>
            <a:miter lim="800000"/>
            <a:headEnd type="none" w="sm" len="sm"/>
            <a:tailEnd type="none" w="sm" len="sm"/>
          </a:ln>
          <a:effectLst/>
        </p:spPr>
        <p:txBody>
          <a:bodyPr wrap="none">
            <a:spAutoFit/>
          </a:bodyPr>
          <a:lstStyle/>
          <a:p>
            <a:pPr algn="l"/>
            <a:r>
              <a:rPr lang="en-US" sz="2200" b="1">
                <a:latin typeface="Arial" charset="0"/>
              </a:rPr>
              <a:t>Example—Computation of the Interest Rate</a:t>
            </a:r>
          </a:p>
        </p:txBody>
      </p:sp>
      <p:sp>
        <p:nvSpPr>
          <p:cNvPr id="725000" name="Text Box 8"/>
          <p:cNvSpPr txBox="1">
            <a:spLocks noChangeArrowheads="1"/>
          </p:cNvSpPr>
          <p:nvPr/>
        </p:nvSpPr>
        <p:spPr bwMode="auto">
          <a:xfrm>
            <a:off x="7086600" y="4572000"/>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6-15</a:t>
            </a:r>
          </a:p>
        </p:txBody>
      </p:sp>
      <p:pic>
        <p:nvPicPr>
          <p:cNvPr id="725002" name="Picture 10"/>
          <p:cNvPicPr>
            <a:picLocks noChangeAspect="1" noChangeArrowheads="1"/>
          </p:cNvPicPr>
          <p:nvPr/>
        </p:nvPicPr>
        <p:blipFill>
          <a:blip r:embed="rId3"/>
          <a:srcRect/>
          <a:stretch>
            <a:fillRect/>
          </a:stretch>
        </p:blipFill>
        <p:spPr bwMode="auto">
          <a:xfrm>
            <a:off x="1219200" y="4800600"/>
            <a:ext cx="6248400" cy="1401763"/>
          </a:xfrm>
          <a:prstGeom prst="rect">
            <a:avLst/>
          </a:prstGeom>
          <a:noFill/>
          <a:ln w="12700" cap="sq">
            <a:noFill/>
            <a:miter lim="800000"/>
            <a:headEnd type="none" w="sm" len="sm"/>
            <a:tailEnd type="none" w="sm" len="sm"/>
          </a:ln>
          <a:effectLst/>
        </p:spPr>
      </p:pic>
      <p:sp>
        <p:nvSpPr>
          <p:cNvPr id="725003" name="Rectangle 11"/>
          <p:cNvSpPr>
            <a:spLocks noChangeArrowheads="1"/>
          </p:cNvSpPr>
          <p:nvPr/>
        </p:nvSpPr>
        <p:spPr bwMode="auto">
          <a:xfrm>
            <a:off x="685800" y="2651125"/>
            <a:ext cx="7772400" cy="1933575"/>
          </a:xfrm>
          <a:prstGeom prst="rect">
            <a:avLst/>
          </a:prstGeom>
          <a:noFill/>
          <a:ln w="12700" cap="sq" algn="ctr">
            <a:noFill/>
            <a:miter lim="800000"/>
            <a:headEnd type="none" w="sm" len="sm"/>
            <a:tailEnd type="none" w="sm" len="sm"/>
          </a:ln>
          <a:effectLst/>
        </p:spPr>
        <p:txBody>
          <a:bodyPr>
            <a:spAutoFit/>
          </a:bodyPr>
          <a:lstStyle/>
          <a:p>
            <a:pPr algn="l">
              <a:lnSpc>
                <a:spcPct val="115000"/>
              </a:lnSpc>
              <a:spcBef>
                <a:spcPct val="40000"/>
              </a:spcBef>
            </a:pPr>
            <a:r>
              <a:rPr lang="en-US" sz="2100">
                <a:latin typeface="Arial" charset="0"/>
              </a:rPr>
              <a:t>Advanced Design, Inc. needs €1,409,870 for basic research 5 years from now. The company currently has €800,000 to invest for that purpose. At what rate of interest must it invest the €800,000 to fund basic research projects of €1,409,870, 5 years from now?</a:t>
            </a:r>
          </a:p>
        </p:txBody>
      </p:sp>
    </p:spTree>
    <p:extLst>
      <p:ext uri="{BB962C8B-B14F-4D97-AF65-F5344CB8AC3E}">
        <p14:creationId xmlns:p14="http://schemas.microsoft.com/office/powerpoint/2010/main" val="2502502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961" name="Picture 17"/>
          <p:cNvPicPr>
            <a:picLocks noChangeAspect="1" noChangeArrowheads="1"/>
          </p:cNvPicPr>
          <p:nvPr/>
        </p:nvPicPr>
        <p:blipFill>
          <a:blip r:embed="rId3"/>
          <a:srcRect/>
          <a:stretch>
            <a:fillRect/>
          </a:stretch>
        </p:blipFill>
        <p:spPr bwMode="auto">
          <a:xfrm>
            <a:off x="914400" y="2366963"/>
            <a:ext cx="4191000" cy="1519237"/>
          </a:xfrm>
          <a:prstGeom prst="rect">
            <a:avLst/>
          </a:prstGeom>
          <a:noFill/>
          <a:ln w="12700" cap="sq">
            <a:noFill/>
            <a:miter lim="800000"/>
            <a:headEnd type="none" w="sm" len="sm"/>
            <a:tailEnd type="none" w="sm" len="sm"/>
          </a:ln>
          <a:effectLst/>
        </p:spPr>
      </p:pic>
      <p:sp>
        <p:nvSpPr>
          <p:cNvPr id="722946" name="Rectangle 2"/>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22947"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22949" name="Text Box 5"/>
          <p:cNvSpPr txBox="1">
            <a:spLocks noChangeArrowheads="1"/>
          </p:cNvSpPr>
          <p:nvPr/>
        </p:nvSpPr>
        <p:spPr bwMode="auto">
          <a:xfrm>
            <a:off x="838200" y="2054225"/>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6-16</a:t>
            </a:r>
          </a:p>
        </p:txBody>
      </p:sp>
      <p:pic>
        <p:nvPicPr>
          <p:cNvPr id="722951" name="Picture 7"/>
          <p:cNvPicPr>
            <a:picLocks noChangeAspect="1" noChangeArrowheads="1"/>
          </p:cNvPicPr>
          <p:nvPr/>
        </p:nvPicPr>
        <p:blipFill>
          <a:blip r:embed="rId4"/>
          <a:srcRect/>
          <a:stretch>
            <a:fillRect/>
          </a:stretch>
        </p:blipFill>
        <p:spPr bwMode="auto">
          <a:xfrm>
            <a:off x="457200" y="3886200"/>
            <a:ext cx="8458200" cy="2249488"/>
          </a:xfrm>
          <a:prstGeom prst="rect">
            <a:avLst/>
          </a:prstGeom>
          <a:noFill/>
          <a:ln w="12700" cap="sq">
            <a:noFill/>
            <a:miter lim="800000"/>
            <a:headEnd type="none" w="sm" len="sm"/>
            <a:tailEnd type="none" w="sm" len="sm"/>
          </a:ln>
          <a:effectLst/>
        </p:spPr>
      </p:pic>
      <p:sp>
        <p:nvSpPr>
          <p:cNvPr id="722952" name="Oval 8"/>
          <p:cNvSpPr>
            <a:spLocks noChangeArrowheads="1"/>
          </p:cNvSpPr>
          <p:nvPr/>
        </p:nvSpPr>
        <p:spPr bwMode="auto">
          <a:xfrm>
            <a:off x="5529263" y="5791200"/>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2953" name="Line 9"/>
          <p:cNvSpPr>
            <a:spLocks noChangeShapeType="1"/>
          </p:cNvSpPr>
          <p:nvPr/>
        </p:nvSpPr>
        <p:spPr bwMode="auto">
          <a:xfrm>
            <a:off x="4648200" y="3581400"/>
            <a:ext cx="3505200" cy="22098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22954" name="Line 10"/>
          <p:cNvSpPr>
            <a:spLocks noChangeShapeType="1"/>
          </p:cNvSpPr>
          <p:nvPr/>
        </p:nvSpPr>
        <p:spPr bwMode="auto">
          <a:xfrm rot="10800000">
            <a:off x="6553200" y="5943600"/>
            <a:ext cx="16002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22955" name="Oval 11"/>
          <p:cNvSpPr>
            <a:spLocks noChangeArrowheads="1"/>
          </p:cNvSpPr>
          <p:nvPr/>
        </p:nvSpPr>
        <p:spPr bwMode="auto">
          <a:xfrm>
            <a:off x="8305800" y="57912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2956" name="Rectangle 12"/>
          <p:cNvSpPr>
            <a:spLocks noChangeArrowheads="1"/>
          </p:cNvSpPr>
          <p:nvPr/>
        </p:nvSpPr>
        <p:spPr bwMode="auto">
          <a:xfrm>
            <a:off x="5334000" y="2344738"/>
            <a:ext cx="3276600" cy="1216025"/>
          </a:xfrm>
          <a:prstGeom prst="rect">
            <a:avLst/>
          </a:prstGeom>
          <a:noFill/>
          <a:ln w="12700" cap="sq">
            <a:noFill/>
            <a:miter lim="800000"/>
            <a:headEnd type="none" w="sm" len="sm"/>
            <a:tailEnd type="none" w="sm" len="sm"/>
          </a:ln>
          <a:effectLst/>
        </p:spPr>
        <p:txBody>
          <a:bodyPr>
            <a:spAutoFit/>
          </a:bodyPr>
          <a:lstStyle/>
          <a:p>
            <a:pPr>
              <a:lnSpc>
                <a:spcPct val="115000"/>
              </a:lnSpc>
            </a:pPr>
            <a:r>
              <a:rPr lang="en-US" sz="1600">
                <a:latin typeface="Arial" charset="0"/>
              </a:rPr>
              <a:t>Using the future value factor of </a:t>
            </a:r>
            <a:r>
              <a:rPr lang="en-US" sz="1600" b="1">
                <a:solidFill>
                  <a:srgbClr val="800000"/>
                </a:solidFill>
                <a:latin typeface="Arial" charset="0"/>
              </a:rPr>
              <a:t>1.76234</a:t>
            </a:r>
            <a:r>
              <a:rPr lang="en-US" sz="1600">
                <a:latin typeface="Arial" charset="0"/>
              </a:rPr>
              <a:t>, refer to Table 6-1 and read across the 5-period row to find the factor.</a:t>
            </a:r>
          </a:p>
        </p:txBody>
      </p:sp>
      <p:sp>
        <p:nvSpPr>
          <p:cNvPr id="722957" name="Rectangle 13"/>
          <p:cNvSpPr>
            <a:spLocks noChangeArrowheads="1"/>
          </p:cNvSpPr>
          <p:nvPr/>
        </p:nvSpPr>
        <p:spPr bwMode="auto">
          <a:xfrm>
            <a:off x="685800" y="1441450"/>
            <a:ext cx="5954713" cy="427038"/>
          </a:xfrm>
          <a:prstGeom prst="rect">
            <a:avLst/>
          </a:prstGeom>
          <a:noFill/>
          <a:ln w="12700" cap="sq">
            <a:noFill/>
            <a:miter lim="800000"/>
            <a:headEnd type="none" w="sm" len="sm"/>
            <a:tailEnd type="none" w="sm" len="sm"/>
          </a:ln>
          <a:effectLst/>
        </p:spPr>
        <p:txBody>
          <a:bodyPr wrap="none">
            <a:spAutoFit/>
          </a:bodyPr>
          <a:lstStyle/>
          <a:p>
            <a:pPr algn="l"/>
            <a:r>
              <a:rPr lang="en-US" sz="2200" b="1">
                <a:latin typeface="Arial" charset="0"/>
              </a:rPr>
              <a:t>Example—Computation of the Interest Rate</a:t>
            </a:r>
          </a:p>
        </p:txBody>
      </p:sp>
      <p:sp>
        <p:nvSpPr>
          <p:cNvPr id="722959" name="Oval 15"/>
          <p:cNvSpPr>
            <a:spLocks noChangeArrowheads="1"/>
          </p:cNvSpPr>
          <p:nvPr/>
        </p:nvSpPr>
        <p:spPr bwMode="auto">
          <a:xfrm>
            <a:off x="5703888" y="4614863"/>
            <a:ext cx="457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2960" name="Line 16"/>
          <p:cNvSpPr>
            <a:spLocks noChangeShapeType="1"/>
          </p:cNvSpPr>
          <p:nvPr/>
        </p:nvSpPr>
        <p:spPr bwMode="auto">
          <a:xfrm flipV="1">
            <a:off x="5943600" y="5105400"/>
            <a:ext cx="0" cy="609600"/>
          </a:xfrm>
          <a:prstGeom prst="line">
            <a:avLst/>
          </a:prstGeom>
          <a:noFill/>
          <a:ln w="28575" cap="sq">
            <a:solidFill>
              <a:srgbClr val="800000"/>
            </a:solidFill>
            <a:round/>
            <a:headEnd type="none" w="sm" len="sm"/>
            <a:tailEnd type="triangle" w="sm" len="sm"/>
          </a:ln>
          <a:effectLst/>
        </p:spPr>
        <p:txBody>
          <a:bodyPr/>
          <a:lstStyle/>
          <a:p>
            <a:endParaRPr lang="en-US"/>
          </a:p>
        </p:txBody>
      </p:sp>
    </p:spTree>
    <p:extLst>
      <p:ext uri="{BB962C8B-B14F-4D97-AF65-F5344CB8AC3E}">
        <p14:creationId xmlns:p14="http://schemas.microsoft.com/office/powerpoint/2010/main" val="176716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2953"/>
                                        </p:tgtEl>
                                        <p:attrNameLst>
                                          <p:attrName>style.visibility</p:attrName>
                                        </p:attrNameLst>
                                      </p:cBhvr>
                                      <p:to>
                                        <p:strVal val="visible"/>
                                      </p:to>
                                    </p:set>
                                    <p:animEffect transition="in" filter="wipe(up)">
                                      <p:cBhvr>
                                        <p:cTn id="7" dur="500"/>
                                        <p:tgtEl>
                                          <p:spTgt spid="72295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22955"/>
                                        </p:tgtEl>
                                        <p:attrNameLst>
                                          <p:attrName>style.visibility</p:attrName>
                                        </p:attrNameLst>
                                      </p:cBhvr>
                                      <p:to>
                                        <p:strVal val="visible"/>
                                      </p:to>
                                    </p:set>
                                    <p:animEffect transition="in" filter="wipe(right)">
                                      <p:cBhvr>
                                        <p:cTn id="11" dur="500"/>
                                        <p:tgtEl>
                                          <p:spTgt spid="72295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2954"/>
                                        </p:tgtEl>
                                        <p:attrNameLst>
                                          <p:attrName>style.visibility</p:attrName>
                                        </p:attrNameLst>
                                      </p:cBhvr>
                                      <p:to>
                                        <p:strVal val="visible"/>
                                      </p:to>
                                    </p:set>
                                    <p:animEffect transition="in" filter="wipe(right)">
                                      <p:cBhvr>
                                        <p:cTn id="15" dur="500"/>
                                        <p:tgtEl>
                                          <p:spTgt spid="72295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22952"/>
                                        </p:tgtEl>
                                        <p:attrNameLst>
                                          <p:attrName>style.visibility</p:attrName>
                                        </p:attrNameLst>
                                      </p:cBhvr>
                                      <p:to>
                                        <p:strVal val="visible"/>
                                      </p:to>
                                    </p:set>
                                    <p:animEffect transition="in" filter="wipe(right)">
                                      <p:cBhvr>
                                        <p:cTn id="19" dur="500"/>
                                        <p:tgtEl>
                                          <p:spTgt spid="72295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22960"/>
                                        </p:tgtEl>
                                        <p:attrNameLst>
                                          <p:attrName>style.visibility</p:attrName>
                                        </p:attrNameLst>
                                      </p:cBhvr>
                                      <p:to>
                                        <p:strVal val="visible"/>
                                      </p:to>
                                    </p:set>
                                    <p:animEffect transition="in" filter="wipe(down)">
                                      <p:cBhvr>
                                        <p:cTn id="23" dur="500"/>
                                        <p:tgtEl>
                                          <p:spTgt spid="72296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22959"/>
                                        </p:tgtEl>
                                        <p:attrNameLst>
                                          <p:attrName>style.visibility</p:attrName>
                                        </p:attrNameLst>
                                      </p:cBhvr>
                                      <p:to>
                                        <p:strVal val="visible"/>
                                      </p:to>
                                    </p:set>
                                    <p:animEffect transition="in" filter="wipe(down)">
                                      <p:cBhvr>
                                        <p:cTn id="27" dur="500"/>
                                        <p:tgtEl>
                                          <p:spTgt spid="72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52" grpId="0" animBg="1"/>
      <p:bldP spid="722953" grpId="0" animBg="1"/>
      <p:bldP spid="722954" grpId="0" animBg="1"/>
      <p:bldP spid="722955" grpId="0" animBg="1"/>
      <p:bldP spid="722959" grpId="0" animBg="1"/>
      <p:bldP spid="72296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1" name="Picture 21"/>
          <p:cNvPicPr>
            <a:picLocks noChangeAspect="1" noChangeArrowheads="1"/>
          </p:cNvPicPr>
          <p:nvPr/>
        </p:nvPicPr>
        <p:blipFill>
          <a:blip r:embed="rId3"/>
          <a:srcRect/>
          <a:stretch>
            <a:fillRect/>
          </a:stretch>
        </p:blipFill>
        <p:spPr bwMode="auto">
          <a:xfrm>
            <a:off x="914400" y="2363788"/>
            <a:ext cx="4191000" cy="1522412"/>
          </a:xfrm>
          <a:prstGeom prst="rect">
            <a:avLst/>
          </a:prstGeom>
          <a:noFill/>
          <a:ln w="12700" cap="sq">
            <a:noFill/>
            <a:miter lim="800000"/>
            <a:headEnd type="none" w="sm" len="sm"/>
            <a:tailEnd type="none" w="sm" len="sm"/>
          </a:ln>
          <a:effectLst/>
        </p:spPr>
      </p:pic>
      <p:pic>
        <p:nvPicPr>
          <p:cNvPr id="727042" name="Picture 2"/>
          <p:cNvPicPr>
            <a:picLocks noChangeAspect="1" noChangeArrowheads="1"/>
          </p:cNvPicPr>
          <p:nvPr/>
        </p:nvPicPr>
        <p:blipFill>
          <a:blip r:embed="rId4"/>
          <a:srcRect/>
          <a:stretch>
            <a:fillRect/>
          </a:stretch>
        </p:blipFill>
        <p:spPr bwMode="auto">
          <a:xfrm>
            <a:off x="409575" y="3886200"/>
            <a:ext cx="8505825" cy="2428875"/>
          </a:xfrm>
          <a:prstGeom prst="rect">
            <a:avLst/>
          </a:prstGeom>
          <a:noFill/>
          <a:ln w="12700" cap="sq">
            <a:noFill/>
            <a:miter lim="800000"/>
            <a:headEnd type="none" w="sm" len="sm"/>
            <a:tailEnd type="none" w="sm" len="sm"/>
          </a:ln>
          <a:effectLst/>
        </p:spPr>
      </p:pic>
      <p:sp>
        <p:nvSpPr>
          <p:cNvPr id="727044" name="Rectangle 4"/>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Single-Sum Problems</a:t>
            </a:r>
          </a:p>
        </p:txBody>
      </p:sp>
      <p:sp>
        <p:nvSpPr>
          <p:cNvPr id="727045"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5  Solve future and present value of 1 problems.</a:t>
            </a:r>
          </a:p>
        </p:txBody>
      </p:sp>
      <p:sp>
        <p:nvSpPr>
          <p:cNvPr id="727047" name="Text Box 7"/>
          <p:cNvSpPr txBox="1">
            <a:spLocks noChangeArrowheads="1"/>
          </p:cNvSpPr>
          <p:nvPr/>
        </p:nvSpPr>
        <p:spPr bwMode="auto">
          <a:xfrm>
            <a:off x="838200" y="2054225"/>
            <a:ext cx="1600200" cy="274638"/>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6-16</a:t>
            </a:r>
          </a:p>
        </p:txBody>
      </p:sp>
      <p:sp>
        <p:nvSpPr>
          <p:cNvPr id="727052" name="Rectangle 12"/>
          <p:cNvSpPr>
            <a:spLocks noChangeArrowheads="1"/>
          </p:cNvSpPr>
          <p:nvPr/>
        </p:nvSpPr>
        <p:spPr bwMode="auto">
          <a:xfrm>
            <a:off x="5410200" y="2344738"/>
            <a:ext cx="3276600" cy="1216025"/>
          </a:xfrm>
          <a:prstGeom prst="rect">
            <a:avLst/>
          </a:prstGeom>
          <a:noFill/>
          <a:ln w="12700" cap="sq">
            <a:noFill/>
            <a:miter lim="800000"/>
            <a:headEnd type="none" w="sm" len="sm"/>
            <a:tailEnd type="none" w="sm" len="sm"/>
          </a:ln>
          <a:effectLst/>
        </p:spPr>
        <p:txBody>
          <a:bodyPr>
            <a:spAutoFit/>
          </a:bodyPr>
          <a:lstStyle/>
          <a:p>
            <a:pPr>
              <a:lnSpc>
                <a:spcPct val="115000"/>
              </a:lnSpc>
            </a:pPr>
            <a:r>
              <a:rPr lang="en-US" sz="1600">
                <a:latin typeface="Arial" charset="0"/>
              </a:rPr>
              <a:t>Using the present value factor of </a:t>
            </a:r>
            <a:r>
              <a:rPr lang="en-US" sz="1600" b="1">
                <a:solidFill>
                  <a:srgbClr val="800000"/>
                </a:solidFill>
                <a:latin typeface="Arial" charset="0"/>
              </a:rPr>
              <a:t>.56743</a:t>
            </a:r>
            <a:r>
              <a:rPr lang="en-US" sz="1600">
                <a:latin typeface="Arial" charset="0"/>
              </a:rPr>
              <a:t>, refer to Table 6-2 and read across the 5-period row to find the factor.</a:t>
            </a:r>
          </a:p>
        </p:txBody>
      </p:sp>
      <p:sp>
        <p:nvSpPr>
          <p:cNvPr id="727054" name="Rectangle 14"/>
          <p:cNvSpPr>
            <a:spLocks noChangeArrowheads="1"/>
          </p:cNvSpPr>
          <p:nvPr/>
        </p:nvSpPr>
        <p:spPr bwMode="auto">
          <a:xfrm>
            <a:off x="685800" y="1441450"/>
            <a:ext cx="5954713" cy="427038"/>
          </a:xfrm>
          <a:prstGeom prst="rect">
            <a:avLst/>
          </a:prstGeom>
          <a:noFill/>
          <a:ln w="12700" cap="sq">
            <a:noFill/>
            <a:miter lim="800000"/>
            <a:headEnd type="none" w="sm" len="sm"/>
            <a:tailEnd type="none" w="sm" len="sm"/>
          </a:ln>
          <a:effectLst/>
        </p:spPr>
        <p:txBody>
          <a:bodyPr wrap="none">
            <a:spAutoFit/>
          </a:bodyPr>
          <a:lstStyle/>
          <a:p>
            <a:pPr algn="l"/>
            <a:r>
              <a:rPr lang="en-US" sz="2200" b="1">
                <a:latin typeface="Arial" charset="0"/>
              </a:rPr>
              <a:t>Example—Computation of the Interest Rate</a:t>
            </a:r>
          </a:p>
        </p:txBody>
      </p:sp>
      <p:sp>
        <p:nvSpPr>
          <p:cNvPr id="727055" name="Oval 15"/>
          <p:cNvSpPr>
            <a:spLocks noChangeArrowheads="1"/>
          </p:cNvSpPr>
          <p:nvPr/>
        </p:nvSpPr>
        <p:spPr bwMode="auto">
          <a:xfrm>
            <a:off x="5483225" y="5943600"/>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7056" name="Line 16"/>
          <p:cNvSpPr>
            <a:spLocks noChangeShapeType="1"/>
          </p:cNvSpPr>
          <p:nvPr/>
        </p:nvSpPr>
        <p:spPr bwMode="auto">
          <a:xfrm rot="10800000">
            <a:off x="6553200" y="6096000"/>
            <a:ext cx="16002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27057" name="Oval 17"/>
          <p:cNvSpPr>
            <a:spLocks noChangeArrowheads="1"/>
          </p:cNvSpPr>
          <p:nvPr/>
        </p:nvSpPr>
        <p:spPr bwMode="auto">
          <a:xfrm>
            <a:off x="8305800" y="59436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7058" name="Line 18"/>
          <p:cNvSpPr>
            <a:spLocks noChangeShapeType="1"/>
          </p:cNvSpPr>
          <p:nvPr/>
        </p:nvSpPr>
        <p:spPr bwMode="auto">
          <a:xfrm>
            <a:off x="4343400" y="3581400"/>
            <a:ext cx="3810000" cy="22860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27059" name="Oval 19"/>
          <p:cNvSpPr>
            <a:spLocks noChangeArrowheads="1"/>
          </p:cNvSpPr>
          <p:nvPr/>
        </p:nvSpPr>
        <p:spPr bwMode="auto">
          <a:xfrm>
            <a:off x="5715000" y="4800600"/>
            <a:ext cx="457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27060" name="Line 20"/>
          <p:cNvSpPr>
            <a:spLocks noChangeShapeType="1"/>
          </p:cNvSpPr>
          <p:nvPr/>
        </p:nvSpPr>
        <p:spPr bwMode="auto">
          <a:xfrm flipV="1">
            <a:off x="5943600" y="5257800"/>
            <a:ext cx="0" cy="609600"/>
          </a:xfrm>
          <a:prstGeom prst="line">
            <a:avLst/>
          </a:prstGeom>
          <a:noFill/>
          <a:ln w="28575" cap="sq">
            <a:solidFill>
              <a:srgbClr val="800000"/>
            </a:solidFill>
            <a:round/>
            <a:headEnd type="none" w="sm" len="sm"/>
            <a:tailEnd type="triangle" w="sm" len="sm"/>
          </a:ln>
          <a:effectLst/>
        </p:spPr>
        <p:txBody>
          <a:bodyPr/>
          <a:lstStyle/>
          <a:p>
            <a:endParaRPr lang="en-US"/>
          </a:p>
        </p:txBody>
      </p:sp>
    </p:spTree>
    <p:extLst>
      <p:ext uri="{BB962C8B-B14F-4D97-AF65-F5344CB8AC3E}">
        <p14:creationId xmlns:p14="http://schemas.microsoft.com/office/powerpoint/2010/main" val="353534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058"/>
                                        </p:tgtEl>
                                        <p:attrNameLst>
                                          <p:attrName>style.visibility</p:attrName>
                                        </p:attrNameLst>
                                      </p:cBhvr>
                                      <p:to>
                                        <p:strVal val="visible"/>
                                      </p:to>
                                    </p:set>
                                    <p:animEffect transition="in" filter="wipe(up)">
                                      <p:cBhvr>
                                        <p:cTn id="7" dur="500"/>
                                        <p:tgtEl>
                                          <p:spTgt spid="72705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27057"/>
                                        </p:tgtEl>
                                        <p:attrNameLst>
                                          <p:attrName>style.visibility</p:attrName>
                                        </p:attrNameLst>
                                      </p:cBhvr>
                                      <p:to>
                                        <p:strVal val="visible"/>
                                      </p:to>
                                    </p:set>
                                    <p:animEffect transition="in" filter="wipe(right)">
                                      <p:cBhvr>
                                        <p:cTn id="11" dur="500"/>
                                        <p:tgtEl>
                                          <p:spTgt spid="72705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7056"/>
                                        </p:tgtEl>
                                        <p:attrNameLst>
                                          <p:attrName>style.visibility</p:attrName>
                                        </p:attrNameLst>
                                      </p:cBhvr>
                                      <p:to>
                                        <p:strVal val="visible"/>
                                      </p:to>
                                    </p:set>
                                    <p:animEffect transition="in" filter="wipe(right)">
                                      <p:cBhvr>
                                        <p:cTn id="15" dur="500"/>
                                        <p:tgtEl>
                                          <p:spTgt spid="72705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27055"/>
                                        </p:tgtEl>
                                        <p:attrNameLst>
                                          <p:attrName>style.visibility</p:attrName>
                                        </p:attrNameLst>
                                      </p:cBhvr>
                                      <p:to>
                                        <p:strVal val="visible"/>
                                      </p:to>
                                    </p:set>
                                    <p:animEffect transition="in" filter="wipe(right)">
                                      <p:cBhvr>
                                        <p:cTn id="19" dur="500"/>
                                        <p:tgtEl>
                                          <p:spTgt spid="72705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27060"/>
                                        </p:tgtEl>
                                        <p:attrNameLst>
                                          <p:attrName>style.visibility</p:attrName>
                                        </p:attrNameLst>
                                      </p:cBhvr>
                                      <p:to>
                                        <p:strVal val="visible"/>
                                      </p:to>
                                    </p:set>
                                    <p:animEffect transition="in" filter="wipe(down)">
                                      <p:cBhvr>
                                        <p:cTn id="23" dur="500"/>
                                        <p:tgtEl>
                                          <p:spTgt spid="72706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27059"/>
                                        </p:tgtEl>
                                        <p:attrNameLst>
                                          <p:attrName>style.visibility</p:attrName>
                                        </p:attrNameLst>
                                      </p:cBhvr>
                                      <p:to>
                                        <p:strVal val="visible"/>
                                      </p:to>
                                    </p:set>
                                    <p:animEffect transition="in" filter="wipe(down)">
                                      <p:cBhvr>
                                        <p:cTn id="27" dur="500"/>
                                        <p:tgtEl>
                                          <p:spTgt spid="727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5" grpId="0" animBg="1"/>
      <p:bldP spid="727056" grpId="0" animBg="1"/>
      <p:bldP spid="727057" grpId="0" animBg="1"/>
      <p:bldP spid="727058" grpId="0" animBg="1"/>
      <p:bldP spid="727059" grpId="0" animBg="1"/>
      <p:bldP spid="7270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7"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20548" name="Text Box 4"/>
          <p:cNvSpPr txBox="1">
            <a:spLocks noChangeArrowheads="1"/>
          </p:cNvSpPr>
          <p:nvPr/>
        </p:nvSpPr>
        <p:spPr bwMode="auto">
          <a:xfrm>
            <a:off x="990600" y="2076450"/>
            <a:ext cx="7543800" cy="2038350"/>
          </a:xfrm>
          <a:prstGeom prst="rect">
            <a:avLst/>
          </a:prstGeom>
          <a:noFill/>
          <a:ln w="28575" cap="sq">
            <a:noFill/>
            <a:miter lim="800000"/>
            <a:headEnd type="none" w="sm" len="sm"/>
            <a:tailEnd type="none" w="sm" len="sm"/>
          </a:ln>
          <a:effectLst/>
        </p:spPr>
        <p:txBody>
          <a:bodyPr>
            <a:spAutoFit/>
          </a:bodyPr>
          <a:lstStyle/>
          <a:p>
            <a:pPr marL="568325" indent="-568325" algn="l">
              <a:lnSpc>
                <a:spcPct val="115000"/>
              </a:lnSpc>
              <a:spcBef>
                <a:spcPct val="60000"/>
              </a:spcBef>
              <a:buClr>
                <a:srgbClr val="800000"/>
              </a:buClr>
              <a:buFontTx/>
              <a:buAutoNum type="arabicParenBoth"/>
            </a:pPr>
            <a:r>
              <a:rPr lang="en-US" sz="2200">
                <a:latin typeface="Arial" charset="0"/>
              </a:rPr>
              <a:t>Periodic payments or receipts (called rents) of the same amount, </a:t>
            </a:r>
          </a:p>
          <a:p>
            <a:pPr marL="568325" indent="-568325" algn="l">
              <a:lnSpc>
                <a:spcPct val="115000"/>
              </a:lnSpc>
              <a:spcBef>
                <a:spcPct val="60000"/>
              </a:spcBef>
              <a:buClr>
                <a:srgbClr val="800000"/>
              </a:buClr>
              <a:buFontTx/>
              <a:buAutoNum type="arabicParenBoth"/>
            </a:pPr>
            <a:r>
              <a:rPr lang="en-US" sz="2200">
                <a:latin typeface="Arial" charset="0"/>
              </a:rPr>
              <a:t>Same-length interval between such rents, and </a:t>
            </a:r>
          </a:p>
          <a:p>
            <a:pPr marL="568325" indent="-568325" algn="l">
              <a:lnSpc>
                <a:spcPct val="115000"/>
              </a:lnSpc>
              <a:spcBef>
                <a:spcPct val="60000"/>
              </a:spcBef>
              <a:buClr>
                <a:srgbClr val="800000"/>
              </a:buClr>
              <a:buFontTx/>
              <a:buAutoNum type="arabicParenBoth"/>
            </a:pPr>
            <a:r>
              <a:rPr lang="en-US" sz="2200">
                <a:latin typeface="Arial" charset="0"/>
              </a:rPr>
              <a:t>Compounding of interest once each interval.</a:t>
            </a:r>
          </a:p>
        </p:txBody>
      </p:sp>
      <p:sp>
        <p:nvSpPr>
          <p:cNvPr id="620549" name="Text Box 5"/>
          <p:cNvSpPr txBox="1">
            <a:spLocks noChangeArrowheads="1"/>
          </p:cNvSpPr>
          <p:nvPr/>
        </p:nvSpPr>
        <p:spPr bwMode="auto">
          <a:xfrm>
            <a:off x="685800" y="1471613"/>
            <a:ext cx="8153400" cy="509587"/>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sz="2600" b="1">
                <a:latin typeface="Arial" charset="0"/>
              </a:rPr>
              <a:t>Annuity requires:</a:t>
            </a:r>
          </a:p>
        </p:txBody>
      </p:sp>
      <p:sp>
        <p:nvSpPr>
          <p:cNvPr id="62055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620554" name="Rectangle 10"/>
          <p:cNvSpPr>
            <a:spLocks noChangeArrowheads="1"/>
          </p:cNvSpPr>
          <p:nvPr/>
        </p:nvSpPr>
        <p:spPr bwMode="auto">
          <a:xfrm>
            <a:off x="1447800" y="4724400"/>
            <a:ext cx="7086600" cy="849313"/>
          </a:xfrm>
          <a:prstGeom prst="rect">
            <a:avLst/>
          </a:prstGeom>
          <a:solidFill>
            <a:srgbClr val="F9EFA9"/>
          </a:solidFill>
          <a:ln w="28575" cap="sq">
            <a:solidFill>
              <a:srgbClr val="800000"/>
            </a:solidFill>
            <a:miter lim="800000"/>
            <a:headEnd type="none" w="sm" len="sm"/>
            <a:tailEnd type="none" w="sm" len="sm"/>
          </a:ln>
          <a:effectLst/>
        </p:spPr>
        <p:txBody>
          <a:bodyPr>
            <a:spAutoFit/>
          </a:bodyPr>
          <a:lstStyle/>
          <a:p>
            <a:pPr algn="l">
              <a:spcBef>
                <a:spcPct val="39000"/>
              </a:spcBef>
            </a:pPr>
            <a:r>
              <a:rPr lang="en-US" sz="2000" b="1">
                <a:solidFill>
                  <a:srgbClr val="800000"/>
                </a:solidFill>
                <a:latin typeface="Arial" charset="0"/>
              </a:rPr>
              <a:t>Ordinary Annuity</a:t>
            </a:r>
            <a:r>
              <a:rPr lang="en-US" sz="2000" b="1">
                <a:solidFill>
                  <a:srgbClr val="009AA6"/>
                </a:solidFill>
                <a:latin typeface="Arial" charset="0"/>
              </a:rPr>
              <a:t> </a:t>
            </a:r>
            <a:r>
              <a:rPr lang="en-US" sz="2000">
                <a:solidFill>
                  <a:srgbClr val="000000"/>
                </a:solidFill>
                <a:latin typeface="Arial" charset="0"/>
              </a:rPr>
              <a:t>- rents occur at the end of each period. </a:t>
            </a:r>
          </a:p>
          <a:p>
            <a:pPr algn="l">
              <a:spcBef>
                <a:spcPct val="39000"/>
              </a:spcBef>
            </a:pPr>
            <a:r>
              <a:rPr lang="en-US" sz="2000" b="1">
                <a:solidFill>
                  <a:srgbClr val="800000"/>
                </a:solidFill>
                <a:latin typeface="Arial" charset="0"/>
              </a:rPr>
              <a:t>Annuity Due</a:t>
            </a:r>
            <a:r>
              <a:rPr lang="en-US" sz="2000">
                <a:solidFill>
                  <a:srgbClr val="000000"/>
                </a:solidFill>
                <a:latin typeface="Arial" charset="0"/>
              </a:rPr>
              <a:t> - rents occur at the beginning of each period.</a:t>
            </a:r>
          </a:p>
        </p:txBody>
      </p:sp>
      <p:sp>
        <p:nvSpPr>
          <p:cNvPr id="620555" name="Rectangle 11"/>
          <p:cNvSpPr>
            <a:spLocks noChangeArrowheads="1"/>
          </p:cNvSpPr>
          <p:nvPr/>
        </p:nvSpPr>
        <p:spPr bwMode="auto">
          <a:xfrm>
            <a:off x="381000" y="4724400"/>
            <a:ext cx="990600" cy="850900"/>
          </a:xfrm>
          <a:prstGeom prst="rect">
            <a:avLst/>
          </a:prstGeom>
          <a:solidFill>
            <a:srgbClr val="F9EFA9"/>
          </a:solidFill>
          <a:ln w="28575" cap="sq">
            <a:solidFill>
              <a:srgbClr val="800000"/>
            </a:solidFill>
            <a:miter lim="800000"/>
            <a:headEnd type="none" w="sm" len="sm"/>
            <a:tailEnd type="none" w="sm" len="sm"/>
          </a:ln>
          <a:effectLst/>
        </p:spPr>
        <p:txBody>
          <a:bodyPr>
            <a:spAutoFit/>
          </a:bodyPr>
          <a:lstStyle/>
          <a:p>
            <a:pPr>
              <a:lnSpc>
                <a:spcPct val="120000"/>
              </a:lnSpc>
              <a:spcBef>
                <a:spcPct val="55000"/>
              </a:spcBef>
            </a:pPr>
            <a:r>
              <a:rPr lang="en-US" sz="2000" b="1">
                <a:latin typeface="Arial" charset="0"/>
              </a:rPr>
              <a:t>Two Types</a:t>
            </a:r>
            <a:endParaRPr lang="en-US" sz="2000">
              <a:latin typeface="Arial" charset="0"/>
            </a:endParaRPr>
          </a:p>
        </p:txBody>
      </p:sp>
    </p:spTree>
    <p:extLst>
      <p:ext uri="{BB962C8B-B14F-4D97-AF65-F5344CB8AC3E}">
        <p14:creationId xmlns:p14="http://schemas.microsoft.com/office/powerpoint/2010/main" val="361888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622596" name="Text Box 4"/>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Future Value of an Ordinary Annuity</a:t>
            </a:r>
          </a:p>
        </p:txBody>
      </p:sp>
      <p:sp>
        <p:nvSpPr>
          <p:cNvPr id="622597" name="Text Box 5"/>
          <p:cNvSpPr txBox="1">
            <a:spLocks noChangeArrowheads="1"/>
          </p:cNvSpPr>
          <p:nvPr/>
        </p:nvSpPr>
        <p:spPr bwMode="auto">
          <a:xfrm>
            <a:off x="990600" y="2133600"/>
            <a:ext cx="7620000" cy="1042988"/>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400">
                <a:latin typeface="Arial" charset="0"/>
              </a:rPr>
              <a:t>Rents occur at the end of each period.</a:t>
            </a:r>
          </a:p>
          <a:p>
            <a:pPr marL="346075" indent="-346075" algn="l">
              <a:lnSpc>
                <a:spcPct val="115000"/>
              </a:lnSpc>
              <a:spcBef>
                <a:spcPct val="30000"/>
              </a:spcBef>
              <a:buSzPct val="80000"/>
              <a:buFontTx/>
              <a:buBlip>
                <a:blip r:embed="rId3"/>
              </a:buBlip>
            </a:pPr>
            <a:r>
              <a:rPr lang="en-US" sz="2400">
                <a:latin typeface="Arial" charset="0"/>
              </a:rPr>
              <a:t>No interest during 1</a:t>
            </a:r>
            <a:r>
              <a:rPr lang="en-US" sz="2400" baseline="30000">
                <a:latin typeface="Arial" charset="0"/>
              </a:rPr>
              <a:t>st</a:t>
            </a:r>
            <a:r>
              <a:rPr lang="en-US" sz="2400">
                <a:latin typeface="Arial" charset="0"/>
              </a:rPr>
              <a:t> period.</a:t>
            </a:r>
          </a:p>
        </p:txBody>
      </p:sp>
      <p:sp>
        <p:nvSpPr>
          <p:cNvPr id="622599"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22601" name="Freeform 9"/>
          <p:cNvSpPr>
            <a:spLocks/>
          </p:cNvSpPr>
          <p:nvPr/>
        </p:nvSpPr>
        <p:spPr bwMode="auto">
          <a:xfrm>
            <a:off x="792163" y="49450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22602" name="Line 10"/>
          <p:cNvSpPr>
            <a:spLocks noChangeShapeType="1"/>
          </p:cNvSpPr>
          <p:nvPr/>
        </p:nvSpPr>
        <p:spPr bwMode="auto">
          <a:xfrm>
            <a:off x="766763"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03" name="Line 11"/>
          <p:cNvSpPr>
            <a:spLocks noChangeShapeType="1"/>
          </p:cNvSpPr>
          <p:nvPr/>
        </p:nvSpPr>
        <p:spPr bwMode="auto">
          <a:xfrm>
            <a:off x="16668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04" name="Rectangle 12"/>
          <p:cNvSpPr>
            <a:spLocks noChangeArrowheads="1"/>
          </p:cNvSpPr>
          <p:nvPr/>
        </p:nvSpPr>
        <p:spPr bwMode="auto">
          <a:xfrm>
            <a:off x="304800" y="51689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22605" name="Rectangle 13"/>
          <p:cNvSpPr>
            <a:spLocks noChangeArrowheads="1"/>
          </p:cNvSpPr>
          <p:nvPr/>
        </p:nvSpPr>
        <p:spPr bwMode="auto">
          <a:xfrm>
            <a:off x="12858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22606" name="Rectangle 14"/>
          <p:cNvSpPr>
            <a:spLocks noChangeArrowheads="1"/>
          </p:cNvSpPr>
          <p:nvPr/>
        </p:nvSpPr>
        <p:spPr bwMode="auto">
          <a:xfrm>
            <a:off x="304800" y="3678238"/>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22607" name="Line 15"/>
          <p:cNvSpPr>
            <a:spLocks noChangeShapeType="1"/>
          </p:cNvSpPr>
          <p:nvPr/>
        </p:nvSpPr>
        <p:spPr bwMode="auto">
          <a:xfrm>
            <a:off x="25812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08" name="Rectangle 16"/>
          <p:cNvSpPr>
            <a:spLocks noChangeArrowheads="1"/>
          </p:cNvSpPr>
          <p:nvPr/>
        </p:nvSpPr>
        <p:spPr bwMode="auto">
          <a:xfrm>
            <a:off x="22002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22609" name="Line 17"/>
          <p:cNvSpPr>
            <a:spLocks noChangeShapeType="1"/>
          </p:cNvSpPr>
          <p:nvPr/>
        </p:nvSpPr>
        <p:spPr bwMode="auto">
          <a:xfrm>
            <a:off x="34956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0" name="Rectangle 18"/>
          <p:cNvSpPr>
            <a:spLocks noChangeArrowheads="1"/>
          </p:cNvSpPr>
          <p:nvPr/>
        </p:nvSpPr>
        <p:spPr bwMode="auto">
          <a:xfrm>
            <a:off x="31146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22611" name="Line 19"/>
          <p:cNvSpPr>
            <a:spLocks noChangeShapeType="1"/>
          </p:cNvSpPr>
          <p:nvPr/>
        </p:nvSpPr>
        <p:spPr bwMode="auto">
          <a:xfrm>
            <a:off x="44100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2" name="Rectangle 20"/>
          <p:cNvSpPr>
            <a:spLocks noChangeArrowheads="1"/>
          </p:cNvSpPr>
          <p:nvPr/>
        </p:nvSpPr>
        <p:spPr bwMode="auto">
          <a:xfrm>
            <a:off x="40290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22613" name="Line 21"/>
          <p:cNvSpPr>
            <a:spLocks noChangeShapeType="1"/>
          </p:cNvSpPr>
          <p:nvPr/>
        </p:nvSpPr>
        <p:spPr bwMode="auto">
          <a:xfrm>
            <a:off x="53244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4" name="Rectangle 22"/>
          <p:cNvSpPr>
            <a:spLocks noChangeArrowheads="1"/>
          </p:cNvSpPr>
          <p:nvPr/>
        </p:nvSpPr>
        <p:spPr bwMode="auto">
          <a:xfrm>
            <a:off x="49434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22615" name="Line 23"/>
          <p:cNvSpPr>
            <a:spLocks noChangeShapeType="1"/>
          </p:cNvSpPr>
          <p:nvPr/>
        </p:nvSpPr>
        <p:spPr bwMode="auto">
          <a:xfrm>
            <a:off x="62388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6" name="Rectangle 24"/>
          <p:cNvSpPr>
            <a:spLocks noChangeArrowheads="1"/>
          </p:cNvSpPr>
          <p:nvPr/>
        </p:nvSpPr>
        <p:spPr bwMode="auto">
          <a:xfrm>
            <a:off x="58578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22617" name="Line 25"/>
          <p:cNvSpPr>
            <a:spLocks noChangeShapeType="1"/>
          </p:cNvSpPr>
          <p:nvPr/>
        </p:nvSpPr>
        <p:spPr bwMode="auto">
          <a:xfrm>
            <a:off x="71532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18" name="Rectangle 26"/>
          <p:cNvSpPr>
            <a:spLocks noChangeArrowheads="1"/>
          </p:cNvSpPr>
          <p:nvPr/>
        </p:nvSpPr>
        <p:spPr bwMode="auto">
          <a:xfrm>
            <a:off x="67722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7</a:t>
            </a:r>
          </a:p>
        </p:txBody>
      </p:sp>
      <p:sp>
        <p:nvSpPr>
          <p:cNvPr id="622619" name="Line 27"/>
          <p:cNvSpPr>
            <a:spLocks noChangeShapeType="1"/>
          </p:cNvSpPr>
          <p:nvPr/>
        </p:nvSpPr>
        <p:spPr bwMode="auto">
          <a:xfrm>
            <a:off x="8067675" y="4818063"/>
            <a:ext cx="0" cy="254000"/>
          </a:xfrm>
          <a:prstGeom prst="line">
            <a:avLst/>
          </a:prstGeom>
          <a:noFill/>
          <a:ln w="50800">
            <a:solidFill>
              <a:schemeClr val="tx1"/>
            </a:solidFill>
            <a:round/>
            <a:headEnd/>
            <a:tailEnd/>
          </a:ln>
          <a:effectLst/>
        </p:spPr>
        <p:txBody>
          <a:bodyPr wrap="none" anchor="ctr"/>
          <a:lstStyle/>
          <a:p>
            <a:endParaRPr lang="en-US"/>
          </a:p>
        </p:txBody>
      </p:sp>
      <p:sp>
        <p:nvSpPr>
          <p:cNvPr id="622620" name="Rectangle 28"/>
          <p:cNvSpPr>
            <a:spLocks noChangeArrowheads="1"/>
          </p:cNvSpPr>
          <p:nvPr/>
        </p:nvSpPr>
        <p:spPr bwMode="auto">
          <a:xfrm>
            <a:off x="7686675" y="51689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8</a:t>
            </a:r>
          </a:p>
        </p:txBody>
      </p:sp>
      <p:sp>
        <p:nvSpPr>
          <p:cNvPr id="622621" name="Text Box 29"/>
          <p:cNvSpPr txBox="1">
            <a:spLocks noChangeArrowheads="1"/>
          </p:cNvSpPr>
          <p:nvPr/>
        </p:nvSpPr>
        <p:spPr bwMode="auto">
          <a:xfrm>
            <a:off x="12192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2" name="Text Box 30"/>
          <p:cNvSpPr txBox="1">
            <a:spLocks noChangeArrowheads="1"/>
          </p:cNvSpPr>
          <p:nvPr/>
        </p:nvSpPr>
        <p:spPr bwMode="auto">
          <a:xfrm>
            <a:off x="21336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3" name="Text Box 31"/>
          <p:cNvSpPr txBox="1">
            <a:spLocks noChangeArrowheads="1"/>
          </p:cNvSpPr>
          <p:nvPr/>
        </p:nvSpPr>
        <p:spPr bwMode="auto">
          <a:xfrm>
            <a:off x="30480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4" name="Text Box 32"/>
          <p:cNvSpPr txBox="1">
            <a:spLocks noChangeArrowheads="1"/>
          </p:cNvSpPr>
          <p:nvPr/>
        </p:nvSpPr>
        <p:spPr bwMode="auto">
          <a:xfrm>
            <a:off x="39624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5" name="Text Box 33"/>
          <p:cNvSpPr txBox="1">
            <a:spLocks noChangeArrowheads="1"/>
          </p:cNvSpPr>
          <p:nvPr/>
        </p:nvSpPr>
        <p:spPr bwMode="auto">
          <a:xfrm>
            <a:off x="48768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6" name="Text Box 34"/>
          <p:cNvSpPr txBox="1">
            <a:spLocks noChangeArrowheads="1"/>
          </p:cNvSpPr>
          <p:nvPr/>
        </p:nvSpPr>
        <p:spPr bwMode="auto">
          <a:xfrm>
            <a:off x="57912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7" name="Text Box 35"/>
          <p:cNvSpPr txBox="1">
            <a:spLocks noChangeArrowheads="1"/>
          </p:cNvSpPr>
          <p:nvPr/>
        </p:nvSpPr>
        <p:spPr bwMode="auto">
          <a:xfrm>
            <a:off x="67056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8" name="Text Box 36"/>
          <p:cNvSpPr txBox="1">
            <a:spLocks noChangeArrowheads="1"/>
          </p:cNvSpPr>
          <p:nvPr/>
        </p:nvSpPr>
        <p:spPr bwMode="auto">
          <a:xfrm>
            <a:off x="7620000" y="44370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2629" name="Line 37"/>
          <p:cNvSpPr>
            <a:spLocks noChangeShapeType="1"/>
          </p:cNvSpPr>
          <p:nvPr/>
        </p:nvSpPr>
        <p:spPr bwMode="auto">
          <a:xfrm rot="20502821" flipH="1">
            <a:off x="762000" y="4284663"/>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22630" name="Freeform 38"/>
          <p:cNvSpPr>
            <a:spLocks/>
          </p:cNvSpPr>
          <p:nvPr/>
        </p:nvSpPr>
        <p:spPr bwMode="auto">
          <a:xfrm>
            <a:off x="7753350" y="4094163"/>
            <a:ext cx="144463"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22631" name="Rectangle 39"/>
          <p:cNvSpPr>
            <a:spLocks noChangeArrowheads="1"/>
          </p:cNvSpPr>
          <p:nvPr/>
        </p:nvSpPr>
        <p:spPr bwMode="auto">
          <a:xfrm>
            <a:off x="6324600" y="3675063"/>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a:t>
            </a:r>
          </a:p>
        </p:txBody>
      </p:sp>
    </p:spTree>
    <p:extLst>
      <p:ext uri="{BB962C8B-B14F-4D97-AF65-F5344CB8AC3E}">
        <p14:creationId xmlns:p14="http://schemas.microsoft.com/office/powerpoint/2010/main" val="372311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29092" name="Text Box 4"/>
          <p:cNvSpPr txBox="1">
            <a:spLocks noChangeArrowheads="1"/>
          </p:cNvSpPr>
          <p:nvPr/>
        </p:nvSpPr>
        <p:spPr bwMode="auto">
          <a:xfrm>
            <a:off x="762000" y="1447800"/>
            <a:ext cx="7620000" cy="2020888"/>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50000"/>
              </a:spcBef>
            </a:pPr>
            <a:r>
              <a:rPr lang="en-US" sz="2200" b="1">
                <a:solidFill>
                  <a:srgbClr val="800000"/>
                </a:solidFill>
                <a:latin typeface="Arial" charset="0"/>
              </a:rPr>
              <a:t>Illustration:</a:t>
            </a:r>
            <a:r>
              <a:rPr lang="en-US" sz="2200">
                <a:latin typeface="Arial" charset="0"/>
              </a:rPr>
              <a:t>  Assume that $1 is deposited at the </a:t>
            </a:r>
            <a:r>
              <a:rPr lang="en-US" sz="2200" b="1">
                <a:solidFill>
                  <a:srgbClr val="800000"/>
                </a:solidFill>
                <a:latin typeface="Arial" charset="0"/>
              </a:rPr>
              <a:t>end</a:t>
            </a:r>
            <a:r>
              <a:rPr lang="en-US" sz="2200" b="1">
                <a:latin typeface="Arial" charset="0"/>
              </a:rPr>
              <a:t> </a:t>
            </a:r>
            <a:r>
              <a:rPr lang="en-US" sz="2200">
                <a:latin typeface="Arial" charset="0"/>
              </a:rPr>
              <a:t>of each of 5 years (an ordinary annuity) and earns 12% interest compounded annually.  Following is the computation of the future value, using the “future value of 1” table (Table 6-1) for each of the five $1 rents.</a:t>
            </a:r>
          </a:p>
        </p:txBody>
      </p:sp>
      <p:sp>
        <p:nvSpPr>
          <p:cNvPr id="729093"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Ordinary Annuity</a:t>
            </a:r>
          </a:p>
        </p:txBody>
      </p:sp>
      <p:pic>
        <p:nvPicPr>
          <p:cNvPr id="729125" name="Picture 37"/>
          <p:cNvPicPr>
            <a:picLocks noChangeAspect="1" noChangeArrowheads="1"/>
          </p:cNvPicPr>
          <p:nvPr/>
        </p:nvPicPr>
        <p:blipFill>
          <a:blip r:embed="rId3"/>
          <a:srcRect/>
          <a:stretch>
            <a:fillRect/>
          </a:stretch>
        </p:blipFill>
        <p:spPr bwMode="auto">
          <a:xfrm>
            <a:off x="990600" y="3827463"/>
            <a:ext cx="6477000" cy="2192337"/>
          </a:xfrm>
          <a:prstGeom prst="rect">
            <a:avLst/>
          </a:prstGeom>
          <a:noFill/>
          <a:ln w="12700" cap="sq">
            <a:noFill/>
            <a:miter lim="800000"/>
            <a:headEnd type="none" w="sm" len="sm"/>
            <a:tailEnd type="none" w="sm" len="sm"/>
          </a:ln>
          <a:effectLst/>
        </p:spPr>
      </p:pic>
      <p:sp>
        <p:nvSpPr>
          <p:cNvPr id="729126" name="Text Box 38"/>
          <p:cNvSpPr txBox="1">
            <a:spLocks noChangeArrowheads="1"/>
          </p:cNvSpPr>
          <p:nvPr/>
        </p:nvSpPr>
        <p:spPr bwMode="auto">
          <a:xfrm>
            <a:off x="7543800" y="3810000"/>
            <a:ext cx="1447800" cy="274638"/>
          </a:xfrm>
          <a:prstGeom prst="rect">
            <a:avLst/>
          </a:prstGeom>
          <a:noFill/>
          <a:ln w="12700" cap="sq" algn="ctr">
            <a:noFill/>
            <a:miter lim="800000"/>
            <a:headEnd/>
            <a:tailEnd/>
          </a:ln>
          <a:effectLst/>
        </p:spPr>
        <p:txBody>
          <a:bodyPr>
            <a:spAutoFit/>
          </a:bodyPr>
          <a:lstStyle/>
          <a:p>
            <a:r>
              <a:rPr lang="en-US" sz="1200" b="1">
                <a:solidFill>
                  <a:srgbClr val="CC0000"/>
                </a:solidFill>
                <a:latin typeface="Arial" charset="0"/>
              </a:rPr>
              <a:t>Illustration 6-17</a:t>
            </a:r>
          </a:p>
        </p:txBody>
      </p:sp>
    </p:spTree>
    <p:extLst>
      <p:ext uri="{BB962C8B-B14F-4D97-AF65-F5344CB8AC3E}">
        <p14:creationId xmlns:p14="http://schemas.microsoft.com/office/powerpoint/2010/main" val="29653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4" name="Rectangle 8"/>
          <p:cNvSpPr>
            <a:spLocks noChangeArrowheads="1"/>
          </p:cNvSpPr>
          <p:nvPr/>
        </p:nvSpPr>
        <p:spPr bwMode="auto">
          <a:xfrm>
            <a:off x="762000" y="4162425"/>
            <a:ext cx="8153400" cy="1684338"/>
          </a:xfrm>
          <a:prstGeom prst="rect">
            <a:avLst/>
          </a:prstGeom>
          <a:noFill/>
          <a:ln w="12700" cap="sq">
            <a:noFill/>
            <a:miter lim="800000"/>
            <a:headEnd type="none" w="sm" len="sm"/>
            <a:tailEnd type="none" w="sm" len="sm"/>
          </a:ln>
          <a:effectLst/>
        </p:spPr>
        <p:txBody>
          <a:bodyPr>
            <a:spAutoFit/>
          </a:bodyPr>
          <a:lstStyle/>
          <a:p>
            <a:pPr algn="l" defTabSz="571500">
              <a:spcBef>
                <a:spcPct val="25000"/>
              </a:spcBef>
              <a:tabLst>
                <a:tab pos="1657350" algn="l"/>
                <a:tab pos="1885950" algn="l"/>
              </a:tabLst>
            </a:pPr>
            <a:r>
              <a:rPr lang="en-US" sz="2200" b="1" i="1">
                <a:latin typeface="Arial" charset="0"/>
              </a:rPr>
              <a:t>                 R 	</a:t>
            </a:r>
            <a:r>
              <a:rPr lang="en-US" sz="2200">
                <a:latin typeface="Arial" charset="0"/>
              </a:rPr>
              <a:t>=</a:t>
            </a:r>
            <a:r>
              <a:rPr lang="en-US" sz="2200" b="1" i="1">
                <a:latin typeface="Arial" charset="0"/>
              </a:rPr>
              <a:t> 	</a:t>
            </a:r>
            <a:r>
              <a:rPr lang="en-US" sz="2200">
                <a:latin typeface="Arial" charset="0"/>
              </a:rPr>
              <a:t>periodic rent</a:t>
            </a:r>
          </a:p>
          <a:p>
            <a:pPr algn="l" defTabSz="571500">
              <a:spcBef>
                <a:spcPct val="25000"/>
              </a:spcBef>
              <a:tabLst>
                <a:tab pos="1657350" algn="l"/>
                <a:tab pos="1885950" algn="l"/>
              </a:tabLst>
            </a:pPr>
            <a:r>
              <a:rPr lang="en-US" sz="2200" b="1" i="1">
                <a:latin typeface="Arial" charset="0"/>
              </a:rPr>
              <a:t>   FVF-OA</a:t>
            </a:r>
            <a:r>
              <a:rPr lang="en-US" sz="2200">
                <a:latin typeface="Arial" charset="0"/>
              </a:rPr>
              <a:t>      	= 	future value factor of an ordinary annuity</a:t>
            </a:r>
          </a:p>
          <a:p>
            <a:pPr algn="l" defTabSz="571500">
              <a:spcBef>
                <a:spcPct val="25000"/>
              </a:spcBef>
              <a:tabLst>
                <a:tab pos="1657350" algn="l"/>
                <a:tab pos="1885950" algn="l"/>
              </a:tabLst>
            </a:pPr>
            <a:r>
              <a:rPr lang="en-US" sz="2200" b="1" i="1">
                <a:latin typeface="Arial" charset="0"/>
              </a:rPr>
              <a:t>                  i</a:t>
            </a:r>
            <a:r>
              <a:rPr lang="en-US" sz="2200">
                <a:latin typeface="Arial" charset="0"/>
              </a:rPr>
              <a:t>  	= 	rate of interest per period</a:t>
            </a:r>
          </a:p>
          <a:p>
            <a:pPr algn="l" defTabSz="571500">
              <a:spcBef>
                <a:spcPct val="25000"/>
              </a:spcBef>
              <a:tabLst>
                <a:tab pos="1657350" algn="l"/>
                <a:tab pos="1885950" algn="l"/>
              </a:tabLst>
            </a:pPr>
            <a:r>
              <a:rPr lang="en-US" sz="2200" i="1">
                <a:latin typeface="Arial" charset="0"/>
              </a:rPr>
              <a:t> </a:t>
            </a:r>
            <a:r>
              <a:rPr lang="en-US" sz="2200">
                <a:latin typeface="Arial" charset="0"/>
              </a:rPr>
              <a:t>                 n 	= 	number of compounding periods</a:t>
            </a:r>
          </a:p>
        </p:txBody>
      </p:sp>
      <p:sp>
        <p:nvSpPr>
          <p:cNvPr id="731139" name="Text Box 5"/>
          <p:cNvSpPr txBox="1">
            <a:spLocks noChangeArrowheads="1"/>
          </p:cNvSpPr>
          <p:nvPr/>
        </p:nvSpPr>
        <p:spPr bwMode="auto">
          <a:xfrm>
            <a:off x="685800" y="1524000"/>
            <a:ext cx="7848600" cy="863600"/>
          </a:xfrm>
          <a:prstGeom prst="rect">
            <a:avLst/>
          </a:prstGeom>
          <a:noFill/>
          <a:ln w="28575" cap="sq">
            <a:noFill/>
            <a:miter lim="800000"/>
            <a:headEnd type="none" w="sm" len="sm"/>
            <a:tailEnd type="none" w="sm" len="sm"/>
          </a:ln>
        </p:spPr>
        <p:txBody>
          <a:bodyPr>
            <a:spAutoFit/>
          </a:bodyPr>
          <a:lstStyle/>
          <a:p>
            <a:pPr algn="l">
              <a:lnSpc>
                <a:spcPct val="115000"/>
              </a:lnSpc>
            </a:pPr>
            <a:r>
              <a:rPr lang="en-US" sz="2200">
                <a:latin typeface="Arial" charset="0"/>
              </a:rPr>
              <a:t>A formula provides a more efficient way of expressing the future value of an ordinary annuity of 1. </a:t>
            </a:r>
          </a:p>
        </p:txBody>
      </p:sp>
      <p:sp>
        <p:nvSpPr>
          <p:cNvPr id="731143" name="Text Box 7"/>
          <p:cNvSpPr txBox="1">
            <a:spLocks noChangeArrowheads="1"/>
          </p:cNvSpPr>
          <p:nvPr/>
        </p:nvSpPr>
        <p:spPr bwMode="auto">
          <a:xfrm>
            <a:off x="762000" y="2682875"/>
            <a:ext cx="12954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Where:</a:t>
            </a:r>
          </a:p>
        </p:txBody>
      </p:sp>
      <p:sp>
        <p:nvSpPr>
          <p:cNvPr id="731146" name="Rectangle 10"/>
          <p:cNvSpPr>
            <a:spLocks noChangeArrowheads="1"/>
          </p:cNvSpPr>
          <p:nvPr/>
        </p:nvSpPr>
        <p:spPr bwMode="auto">
          <a:xfrm>
            <a:off x="2133600" y="4648200"/>
            <a:ext cx="533400" cy="396875"/>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000" b="1" i="1">
                <a:latin typeface="Arial" charset="0"/>
              </a:rPr>
              <a:t>n,i</a:t>
            </a:r>
          </a:p>
        </p:txBody>
      </p:sp>
      <p:sp>
        <p:nvSpPr>
          <p:cNvPr id="731147"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31149" name="Rectangle 13"/>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an Ordinary Annuity</a:t>
            </a:r>
          </a:p>
        </p:txBody>
      </p:sp>
      <p:pic>
        <p:nvPicPr>
          <p:cNvPr id="731150" name="Picture 14"/>
          <p:cNvPicPr>
            <a:picLocks noChangeAspect="1" noChangeArrowheads="1"/>
          </p:cNvPicPr>
          <p:nvPr/>
        </p:nvPicPr>
        <p:blipFill>
          <a:blip r:embed="rId3" cstate="print"/>
          <a:srcRect/>
          <a:stretch>
            <a:fillRect/>
          </a:stretch>
        </p:blipFill>
        <p:spPr bwMode="auto">
          <a:xfrm>
            <a:off x="2971800" y="3252788"/>
            <a:ext cx="3352800" cy="801687"/>
          </a:xfrm>
          <a:prstGeom prst="rect">
            <a:avLst/>
          </a:prstGeom>
          <a:noFill/>
          <a:ln w="12700" cap="sq">
            <a:noFill/>
            <a:miter lim="800000"/>
            <a:headEnd type="none" w="sm" len="sm"/>
            <a:tailEnd type="none" w="sm" len="sm"/>
          </a:ln>
          <a:effectLst/>
        </p:spPr>
      </p:pic>
      <p:pic>
        <p:nvPicPr>
          <p:cNvPr id="731151" name="Picture 15"/>
          <p:cNvPicPr>
            <a:picLocks noChangeAspect="1" noChangeArrowheads="1"/>
          </p:cNvPicPr>
          <p:nvPr/>
        </p:nvPicPr>
        <p:blipFill>
          <a:blip r:embed="rId4" cstate="print"/>
          <a:srcRect/>
          <a:stretch>
            <a:fillRect/>
          </a:stretch>
        </p:blipFill>
        <p:spPr bwMode="auto">
          <a:xfrm>
            <a:off x="2667000" y="2759075"/>
            <a:ext cx="1828800" cy="376238"/>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92203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685800" y="1371600"/>
            <a:ext cx="8077200" cy="5029200"/>
          </a:xfrm>
          <a:noFill/>
          <a:ln/>
        </p:spPr>
        <p:txBody>
          <a:bodyPr lIns="90488" tIns="44450" rIns="90488" bIns="44450">
            <a:normAutofit lnSpcReduction="10000"/>
          </a:bodyPr>
          <a:lstStyle/>
          <a:p>
            <a:pPr marL="533400" indent="-533400">
              <a:lnSpc>
                <a:spcPct val="120000"/>
              </a:lnSpc>
              <a:spcBef>
                <a:spcPct val="50000"/>
              </a:spcBef>
              <a:buClr>
                <a:srgbClr val="CC0000"/>
              </a:buClr>
              <a:buSzTx/>
              <a:buFont typeface="Wingdings" pitchFamily="2" charset="2"/>
              <a:buAutoNum type="arabicPeriod"/>
            </a:pPr>
            <a:r>
              <a:rPr lang="en-US" sz="1900" b="0">
                <a:effectLst/>
              </a:rPr>
              <a:t>Identify accounting topics where the time value of money is relevant.</a:t>
            </a:r>
          </a:p>
          <a:p>
            <a:pPr marL="533400" indent="-533400">
              <a:lnSpc>
                <a:spcPct val="120000"/>
              </a:lnSpc>
              <a:spcBef>
                <a:spcPct val="50000"/>
              </a:spcBef>
              <a:buClr>
                <a:srgbClr val="CC0000"/>
              </a:buClr>
              <a:buSzTx/>
              <a:buFont typeface="Wingdings" pitchFamily="2" charset="2"/>
              <a:buAutoNum type="arabicPeriod"/>
            </a:pPr>
            <a:r>
              <a:rPr lang="en-US" sz="1900" b="0">
                <a:effectLst/>
              </a:rPr>
              <a:t>Distinguish between simple and compound interest.</a:t>
            </a:r>
          </a:p>
          <a:p>
            <a:pPr marL="533400" indent="-533400">
              <a:lnSpc>
                <a:spcPct val="120000"/>
              </a:lnSpc>
              <a:spcBef>
                <a:spcPct val="50000"/>
              </a:spcBef>
              <a:buClr>
                <a:srgbClr val="CC0000"/>
              </a:buClr>
              <a:buSzTx/>
              <a:buFont typeface="Wingdings" pitchFamily="2" charset="2"/>
              <a:buAutoNum type="arabicPeriod"/>
            </a:pPr>
            <a:r>
              <a:rPr lang="en-US" sz="1900" b="0">
                <a:effectLst/>
              </a:rPr>
              <a:t>Use appropriate compound interest tables.</a:t>
            </a:r>
          </a:p>
          <a:p>
            <a:pPr marL="533400" indent="-533400">
              <a:lnSpc>
                <a:spcPct val="120000"/>
              </a:lnSpc>
              <a:spcBef>
                <a:spcPct val="50000"/>
              </a:spcBef>
              <a:buClr>
                <a:srgbClr val="CC0000"/>
              </a:buClr>
              <a:buSzTx/>
              <a:buFont typeface="Wingdings" pitchFamily="2" charset="2"/>
              <a:buAutoNum type="arabicPeriod"/>
            </a:pPr>
            <a:r>
              <a:rPr lang="en-US" sz="1900" b="0">
                <a:effectLst/>
              </a:rPr>
              <a:t>Identify variables fundamental to solving interest problems.</a:t>
            </a:r>
          </a:p>
          <a:p>
            <a:pPr marL="533400" indent="-533400">
              <a:lnSpc>
                <a:spcPct val="120000"/>
              </a:lnSpc>
              <a:spcBef>
                <a:spcPct val="50000"/>
              </a:spcBef>
              <a:buClr>
                <a:srgbClr val="CC0000"/>
              </a:buClr>
              <a:buSzTx/>
              <a:buFont typeface="Wingdings" pitchFamily="2" charset="2"/>
              <a:buAutoNum type="arabicPeriod"/>
            </a:pPr>
            <a:r>
              <a:rPr lang="en-US" sz="1900" b="0">
                <a:effectLst/>
              </a:rPr>
              <a:t>Solve future and present value of 1 problems.</a:t>
            </a:r>
          </a:p>
          <a:p>
            <a:pPr marL="533400" indent="-533400">
              <a:lnSpc>
                <a:spcPct val="120000"/>
              </a:lnSpc>
              <a:spcBef>
                <a:spcPct val="50000"/>
              </a:spcBef>
              <a:buClr>
                <a:srgbClr val="CC0000"/>
              </a:buClr>
              <a:buSzTx/>
              <a:buFont typeface="Wingdings" pitchFamily="2" charset="2"/>
              <a:buAutoNum type="arabicPeriod"/>
            </a:pPr>
            <a:r>
              <a:rPr lang="en-US" sz="1900" b="0">
                <a:effectLst/>
              </a:rPr>
              <a:t>Solve future value of ordinary and annuity due problems.</a:t>
            </a:r>
          </a:p>
          <a:p>
            <a:pPr marL="533400" indent="-533400">
              <a:lnSpc>
                <a:spcPct val="120000"/>
              </a:lnSpc>
              <a:spcBef>
                <a:spcPct val="50000"/>
              </a:spcBef>
              <a:buClr>
                <a:srgbClr val="CC0000"/>
              </a:buClr>
              <a:buSzTx/>
              <a:buFont typeface="Wingdings" pitchFamily="2" charset="2"/>
              <a:buAutoNum type="arabicPeriod"/>
            </a:pPr>
            <a:r>
              <a:rPr lang="en-US" sz="1900" b="0">
                <a:effectLst/>
              </a:rPr>
              <a:t>Solve present value of ordinary and annuity due problems.</a:t>
            </a:r>
          </a:p>
          <a:p>
            <a:pPr marL="533400" indent="-533400">
              <a:lnSpc>
                <a:spcPct val="120000"/>
              </a:lnSpc>
              <a:spcBef>
                <a:spcPct val="50000"/>
              </a:spcBef>
              <a:buClr>
                <a:srgbClr val="CC0000"/>
              </a:buClr>
              <a:buSzTx/>
              <a:buFont typeface="Wingdings" pitchFamily="2" charset="2"/>
              <a:buAutoNum type="arabicPeriod"/>
            </a:pPr>
            <a:r>
              <a:rPr lang="en-US" sz="1900" b="0">
                <a:effectLst/>
              </a:rPr>
              <a:t>Solve present value problems related to deferred annuities and bonds.</a:t>
            </a:r>
          </a:p>
          <a:p>
            <a:pPr marL="533400" indent="-533400">
              <a:lnSpc>
                <a:spcPct val="120000"/>
              </a:lnSpc>
              <a:spcBef>
                <a:spcPct val="50000"/>
              </a:spcBef>
              <a:buClr>
                <a:srgbClr val="CC0000"/>
              </a:buClr>
              <a:buSzTx/>
              <a:buFont typeface="Wingdings" pitchFamily="2" charset="2"/>
              <a:buAutoNum type="arabicPeriod"/>
            </a:pPr>
            <a:r>
              <a:rPr lang="en-US" sz="1900" b="0">
                <a:effectLst/>
              </a:rPr>
              <a:t>Apply expected cash flows to present value measurement.</a:t>
            </a:r>
          </a:p>
        </p:txBody>
      </p:sp>
      <p:sp>
        <p:nvSpPr>
          <p:cNvPr id="130063" name="Rectangle 15"/>
          <p:cNvSpPr>
            <a:spLocks noGrp="1" noChangeArrowheads="1"/>
          </p:cNvSpPr>
          <p:nvPr>
            <p:ph type="title"/>
          </p:nvPr>
        </p:nvSpPr>
        <p:spPr>
          <a:xfrm>
            <a:off x="457200" y="457200"/>
            <a:ext cx="8216900" cy="560388"/>
          </a:xfrm>
          <a:solidFill>
            <a:srgbClr val="336699"/>
          </a:solidFill>
          <a:ln cap="flat" algn="ctr"/>
        </p:spPr>
        <p:txBody>
          <a:bodyPr lIns="0" rIns="0">
            <a:normAutofit fontScale="90000"/>
          </a:bodyPr>
          <a:lstStyle/>
          <a:p>
            <a:pPr marL="0"/>
            <a:r>
              <a:rPr lang="en-US" i="0">
                <a:solidFill>
                  <a:schemeClr val="bg1"/>
                </a:solidFill>
                <a:latin typeface="Arial" charset="0"/>
              </a:rPr>
              <a:t>Learning Objectives</a:t>
            </a:r>
          </a:p>
        </p:txBody>
      </p:sp>
    </p:spTree>
    <p:extLst>
      <p:ext uri="{BB962C8B-B14F-4D97-AF65-F5344CB8AC3E}">
        <p14:creationId xmlns:p14="http://schemas.microsoft.com/office/powerpoint/2010/main" val="9283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3194" name="Picture 10"/>
          <p:cNvPicPr>
            <a:picLocks noChangeAspect="1" noChangeArrowheads="1"/>
          </p:cNvPicPr>
          <p:nvPr/>
        </p:nvPicPr>
        <p:blipFill>
          <a:blip r:embed="rId3"/>
          <a:srcRect/>
          <a:stretch>
            <a:fillRect/>
          </a:stretch>
        </p:blipFill>
        <p:spPr bwMode="auto">
          <a:xfrm>
            <a:off x="2743200" y="2819400"/>
            <a:ext cx="6248400" cy="1979613"/>
          </a:xfrm>
          <a:prstGeom prst="rect">
            <a:avLst/>
          </a:prstGeom>
          <a:noFill/>
          <a:ln w="12700" cap="sq">
            <a:noFill/>
            <a:miter lim="800000"/>
            <a:headEnd type="none" w="sm" len="sm"/>
            <a:tailEnd type="none" w="sm" len="sm"/>
          </a:ln>
          <a:effectLst/>
        </p:spPr>
      </p:pic>
      <p:sp>
        <p:nvSpPr>
          <p:cNvPr id="733197" name="Rectangle 13"/>
          <p:cNvSpPr>
            <a:spLocks noChangeArrowheads="1"/>
          </p:cNvSpPr>
          <p:nvPr/>
        </p:nvSpPr>
        <p:spPr bwMode="auto">
          <a:xfrm>
            <a:off x="6248400" y="4495800"/>
            <a:ext cx="2057400" cy="3810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33196" name="Rectangle 12"/>
          <p:cNvSpPr>
            <a:spLocks noChangeArrowheads="1"/>
          </p:cNvSpPr>
          <p:nvPr/>
        </p:nvSpPr>
        <p:spPr bwMode="auto">
          <a:xfrm>
            <a:off x="6248400" y="4648200"/>
            <a:ext cx="2133600" cy="533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33188"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Ordinary Annuity</a:t>
            </a:r>
          </a:p>
        </p:txBody>
      </p:sp>
      <p:sp>
        <p:nvSpPr>
          <p:cNvPr id="733189" name="Rectangle 5"/>
          <p:cNvSpPr>
            <a:spLocks noChangeArrowheads="1"/>
          </p:cNvSpPr>
          <p:nvPr/>
        </p:nvSpPr>
        <p:spPr bwMode="auto">
          <a:xfrm>
            <a:off x="685800" y="1524000"/>
            <a:ext cx="7924800" cy="1249363"/>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  </a:t>
            </a:r>
            <a:r>
              <a:rPr lang="en-US" sz="2200">
                <a:latin typeface="Arial" charset="0"/>
              </a:rPr>
              <a:t>What is the future value of five $5,000 deposits made at the end of each of the next 5 years, earning interest of 12%?</a:t>
            </a:r>
          </a:p>
        </p:txBody>
      </p:sp>
      <p:sp>
        <p:nvSpPr>
          <p:cNvPr id="733191" name="Text Box 7"/>
          <p:cNvSpPr txBox="1">
            <a:spLocks noChangeArrowheads="1"/>
          </p:cNvSpPr>
          <p:nvPr/>
        </p:nvSpPr>
        <p:spPr bwMode="auto">
          <a:xfrm>
            <a:off x="6115050" y="4529138"/>
            <a:ext cx="1905000" cy="423862"/>
          </a:xfrm>
          <a:prstGeom prst="rect">
            <a:avLst/>
          </a:prstGeom>
          <a:solidFill>
            <a:schemeClr val="bg1"/>
          </a:solidFill>
          <a:ln w="12700" cap="sq">
            <a:noFill/>
            <a:miter lim="800000"/>
            <a:headEnd type="none" w="sm" len="sm"/>
            <a:tailEnd type="none" w="sm" len="sm"/>
          </a:ln>
          <a:effectLst/>
        </p:spPr>
        <p:txBody>
          <a:bodyPr>
            <a:spAutoFit/>
          </a:bodyPr>
          <a:lstStyle/>
          <a:p>
            <a:pPr algn="l">
              <a:lnSpc>
                <a:spcPct val="115000"/>
              </a:lnSpc>
              <a:spcBef>
                <a:spcPct val="50000"/>
              </a:spcBef>
            </a:pPr>
            <a:r>
              <a:rPr lang="en-US" sz="1900" b="1">
                <a:solidFill>
                  <a:srgbClr val="800000"/>
                </a:solidFill>
                <a:latin typeface="Arial" charset="0"/>
              </a:rPr>
              <a:t>  =  $31,764.25</a:t>
            </a:r>
          </a:p>
        </p:txBody>
      </p:sp>
      <p:sp>
        <p:nvSpPr>
          <p:cNvPr id="733192"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pic>
        <p:nvPicPr>
          <p:cNvPr id="733193" name="Picture 9"/>
          <p:cNvPicPr>
            <a:picLocks noChangeAspect="1" noChangeArrowheads="1"/>
          </p:cNvPicPr>
          <p:nvPr/>
        </p:nvPicPr>
        <p:blipFill>
          <a:blip r:embed="rId4"/>
          <a:srcRect/>
          <a:stretch>
            <a:fillRect/>
          </a:stretch>
        </p:blipFill>
        <p:spPr bwMode="auto">
          <a:xfrm>
            <a:off x="609600" y="3657600"/>
            <a:ext cx="5257800" cy="1662113"/>
          </a:xfrm>
          <a:prstGeom prst="rect">
            <a:avLst/>
          </a:prstGeom>
          <a:noFill/>
          <a:ln w="28575" cap="sq" algn="ctr">
            <a:solidFill>
              <a:schemeClr val="tx1"/>
            </a:solidFill>
            <a:miter lim="800000"/>
            <a:headEnd type="none" w="sm" len="sm"/>
            <a:tailEnd type="none" w="sm" len="sm"/>
          </a:ln>
          <a:effectLst/>
        </p:spPr>
      </p:pic>
      <p:sp>
        <p:nvSpPr>
          <p:cNvPr id="733195" name="Text Box 11"/>
          <p:cNvSpPr txBox="1">
            <a:spLocks noChangeArrowheads="1"/>
          </p:cNvSpPr>
          <p:nvPr/>
        </p:nvSpPr>
        <p:spPr bwMode="auto">
          <a:xfrm>
            <a:off x="533400" y="539591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6-19</a:t>
            </a:r>
          </a:p>
        </p:txBody>
      </p:sp>
    </p:spTree>
    <p:extLst>
      <p:ext uri="{BB962C8B-B14F-4D97-AF65-F5344CB8AC3E}">
        <p14:creationId xmlns:p14="http://schemas.microsoft.com/office/powerpoint/2010/main" val="346267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3191"/>
                                        </p:tgtEl>
                                        <p:attrNameLst>
                                          <p:attrName>style.visibility</p:attrName>
                                        </p:attrNameLst>
                                      </p:cBhvr>
                                      <p:to>
                                        <p:strVal val="visible"/>
                                      </p:to>
                                    </p:set>
                                    <p:animEffect transition="in" filter="wipe(left)">
                                      <p:cBhvr>
                                        <p:cTn id="7" dur="500"/>
                                        <p:tgtEl>
                                          <p:spTgt spid="73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114300" algn="l"/>
            <a:r>
              <a:rPr lang="en-US" i="0">
                <a:solidFill>
                  <a:schemeClr val="bg1"/>
                </a:solidFill>
                <a:latin typeface="Arial" charset="0"/>
              </a:rPr>
              <a:t>Future Value of an Ordinary Annuity</a:t>
            </a:r>
          </a:p>
        </p:txBody>
      </p:sp>
      <p:sp>
        <p:nvSpPr>
          <p:cNvPr id="735237" name="Rectangle 5"/>
          <p:cNvSpPr>
            <a:spLocks noChangeArrowheads="1"/>
          </p:cNvSpPr>
          <p:nvPr/>
        </p:nvSpPr>
        <p:spPr bwMode="auto">
          <a:xfrm>
            <a:off x="685800" y="1524000"/>
            <a:ext cx="7924800" cy="1249363"/>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  </a:t>
            </a:r>
            <a:r>
              <a:rPr lang="en-US" sz="2200">
                <a:latin typeface="Arial" charset="0"/>
              </a:rPr>
              <a:t>What is the future value of five $5,000 deposits made at the end of each of the next 5 years, earning interest of 12%?</a:t>
            </a:r>
          </a:p>
        </p:txBody>
      </p:sp>
      <p:sp>
        <p:nvSpPr>
          <p:cNvPr id="735239"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35242" name="Rectangle 19"/>
          <p:cNvSpPr>
            <a:spLocks noChangeArrowheads="1"/>
          </p:cNvSpPr>
          <p:nvPr/>
        </p:nvSpPr>
        <p:spPr bwMode="auto">
          <a:xfrm>
            <a:off x="6178550" y="2971800"/>
            <a:ext cx="2508250" cy="1435100"/>
          </a:xfrm>
          <a:prstGeom prst="rect">
            <a:avLst/>
          </a:prstGeom>
          <a:solidFill>
            <a:srgbClr val="F9EFA9"/>
          </a:solidFill>
          <a:ln w="12700">
            <a:solidFill>
              <a:schemeClr val="tx1"/>
            </a:solidFill>
            <a:miter lim="800000"/>
            <a:headEnd/>
            <a:tailEnd/>
          </a:ln>
        </p:spPr>
        <p:txBody>
          <a:bodyPr lIns="90488" tIns="44450" rIns="90488" bIns="44450" anchor="ctr"/>
          <a:lstStyle/>
          <a:p>
            <a:r>
              <a:rPr lang="en-US" b="1">
                <a:latin typeface="Arial" charset="0"/>
              </a:rPr>
              <a:t>What table do we use?</a:t>
            </a:r>
          </a:p>
        </p:txBody>
      </p:sp>
      <p:sp>
        <p:nvSpPr>
          <p:cNvPr id="735243" name="Text Box 11"/>
          <p:cNvSpPr txBox="1">
            <a:spLocks noChangeArrowheads="1"/>
          </p:cNvSpPr>
          <p:nvPr/>
        </p:nvSpPr>
        <p:spPr bwMode="auto">
          <a:xfrm>
            <a:off x="7543800" y="457200"/>
            <a:ext cx="1447800" cy="669925"/>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1800" b="1">
                <a:solidFill>
                  <a:srgbClr val="800000"/>
                </a:solidFill>
                <a:latin typeface="Arial" charset="0"/>
              </a:rPr>
              <a:t>Alternate Calculation</a:t>
            </a:r>
          </a:p>
        </p:txBody>
      </p:sp>
      <p:pic>
        <p:nvPicPr>
          <p:cNvPr id="735244" name="Picture 12"/>
          <p:cNvPicPr>
            <a:picLocks noChangeAspect="1" noChangeArrowheads="1"/>
          </p:cNvPicPr>
          <p:nvPr/>
        </p:nvPicPr>
        <p:blipFill>
          <a:blip r:embed="rId3"/>
          <a:srcRect/>
          <a:stretch>
            <a:fillRect/>
          </a:stretch>
        </p:blipFill>
        <p:spPr bwMode="auto">
          <a:xfrm>
            <a:off x="609600" y="3657600"/>
            <a:ext cx="5257800" cy="1662113"/>
          </a:xfrm>
          <a:prstGeom prst="rect">
            <a:avLst/>
          </a:prstGeom>
          <a:noFill/>
          <a:ln w="28575" cap="sq" algn="ctr">
            <a:solidFill>
              <a:schemeClr val="tx1"/>
            </a:solidFill>
            <a:miter lim="800000"/>
            <a:headEnd type="none" w="sm" len="sm"/>
            <a:tailEnd type="none" w="sm" len="sm"/>
          </a:ln>
          <a:effectLst/>
        </p:spPr>
      </p:pic>
      <p:sp>
        <p:nvSpPr>
          <p:cNvPr id="735245" name="Text Box 13"/>
          <p:cNvSpPr txBox="1">
            <a:spLocks noChangeArrowheads="1"/>
          </p:cNvSpPr>
          <p:nvPr/>
        </p:nvSpPr>
        <p:spPr bwMode="auto">
          <a:xfrm>
            <a:off x="533400" y="539591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6-19</a:t>
            </a:r>
          </a:p>
        </p:txBody>
      </p:sp>
    </p:spTree>
    <p:extLst>
      <p:ext uri="{BB962C8B-B14F-4D97-AF65-F5344CB8AC3E}">
        <p14:creationId xmlns:p14="http://schemas.microsoft.com/office/powerpoint/2010/main" val="17393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42" name="Picture 14"/>
          <p:cNvPicPr>
            <a:picLocks noChangeAspect="1" noChangeArrowheads="1"/>
          </p:cNvPicPr>
          <p:nvPr/>
        </p:nvPicPr>
        <p:blipFill>
          <a:blip r:embed="rId3"/>
          <a:srcRect/>
          <a:stretch>
            <a:fillRect/>
          </a:stretch>
        </p:blipFill>
        <p:spPr bwMode="auto">
          <a:xfrm>
            <a:off x="381000" y="1371600"/>
            <a:ext cx="8534400" cy="2452688"/>
          </a:xfrm>
          <a:prstGeom prst="rect">
            <a:avLst/>
          </a:prstGeom>
          <a:noFill/>
          <a:ln w="12700" cap="sq">
            <a:noFill/>
            <a:miter lim="800000"/>
            <a:headEnd type="none" w="sm" len="sm"/>
            <a:tailEnd type="none" w="sm" len="sm"/>
          </a:ln>
          <a:effectLst/>
        </p:spPr>
      </p:pic>
      <p:sp>
        <p:nvSpPr>
          <p:cNvPr id="739331" name="Oval 3"/>
          <p:cNvSpPr>
            <a:spLocks noChangeArrowheads="1"/>
          </p:cNvSpPr>
          <p:nvPr/>
        </p:nvSpPr>
        <p:spPr bwMode="auto">
          <a:xfrm>
            <a:off x="5638800" y="3505200"/>
            <a:ext cx="8382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39333" name="Rectangle 9"/>
          <p:cNvSpPr>
            <a:spLocks noChangeArrowheads="1"/>
          </p:cNvSpPr>
          <p:nvPr/>
        </p:nvSpPr>
        <p:spPr bwMode="auto">
          <a:xfrm>
            <a:off x="762000" y="49530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$5,000</a:t>
            </a:r>
            <a:endParaRPr lang="en-US" sz="2400" b="1">
              <a:solidFill>
                <a:srgbClr val="800000"/>
              </a:solidFill>
              <a:latin typeface="Arial" charset="0"/>
            </a:endParaRPr>
          </a:p>
        </p:txBody>
      </p:sp>
      <p:sp>
        <p:nvSpPr>
          <p:cNvPr id="739334" name="Text Box 10"/>
          <p:cNvSpPr txBox="1">
            <a:spLocks noChangeArrowheads="1"/>
          </p:cNvSpPr>
          <p:nvPr/>
        </p:nvSpPr>
        <p:spPr bwMode="auto">
          <a:xfrm>
            <a:off x="838200" y="54705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Deposits</a:t>
            </a:r>
          </a:p>
        </p:txBody>
      </p:sp>
      <p:sp>
        <p:nvSpPr>
          <p:cNvPr id="739335" name="Text Box 11"/>
          <p:cNvSpPr txBox="1">
            <a:spLocks noChangeArrowheads="1"/>
          </p:cNvSpPr>
          <p:nvPr/>
        </p:nvSpPr>
        <p:spPr bwMode="auto">
          <a:xfrm>
            <a:off x="3429000" y="54705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39336" name="Text Box 12"/>
          <p:cNvSpPr txBox="1">
            <a:spLocks noChangeArrowheads="1"/>
          </p:cNvSpPr>
          <p:nvPr/>
        </p:nvSpPr>
        <p:spPr bwMode="auto">
          <a:xfrm>
            <a:off x="5867400" y="54705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39337" name="Rectangle 9"/>
          <p:cNvSpPr>
            <a:spLocks noChangeArrowheads="1"/>
          </p:cNvSpPr>
          <p:nvPr/>
        </p:nvSpPr>
        <p:spPr bwMode="auto">
          <a:xfrm>
            <a:off x="2895600" y="49530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6.35285</a:t>
            </a:r>
            <a:endParaRPr lang="en-US" sz="2400" b="1">
              <a:solidFill>
                <a:srgbClr val="800000"/>
              </a:solidFill>
              <a:latin typeface="Arial" charset="0"/>
            </a:endParaRPr>
          </a:p>
        </p:txBody>
      </p:sp>
      <p:sp>
        <p:nvSpPr>
          <p:cNvPr id="739338" name="Rectangle 9"/>
          <p:cNvSpPr>
            <a:spLocks noChangeArrowheads="1"/>
          </p:cNvSpPr>
          <p:nvPr/>
        </p:nvSpPr>
        <p:spPr bwMode="auto">
          <a:xfrm>
            <a:off x="5346700" y="49530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$31,764</a:t>
            </a:r>
          </a:p>
        </p:txBody>
      </p:sp>
      <p:sp>
        <p:nvSpPr>
          <p:cNvPr id="739340" name="Rectangle 1029"/>
          <p:cNvSpPr>
            <a:spLocks noChangeArrowheads="1"/>
          </p:cNvSpPr>
          <p:nvPr/>
        </p:nvSpPr>
        <p:spPr bwMode="auto">
          <a:xfrm>
            <a:off x="1905000" y="4114800"/>
            <a:ext cx="5397500" cy="457200"/>
          </a:xfrm>
          <a:prstGeom prst="rect">
            <a:avLst/>
          </a:prstGeom>
          <a:solidFill>
            <a:srgbClr val="F9EFA9"/>
          </a:solidFill>
          <a:ln w="12700">
            <a:solidFill>
              <a:schemeClr val="tx1"/>
            </a:solidFill>
            <a:miter lim="800000"/>
            <a:headEnd/>
            <a:tailEnd/>
          </a:ln>
        </p:spPr>
        <p:txBody>
          <a:bodyPr wrap="none" lIns="90488" tIns="44450" rIns="90488" bIns="44450" anchor="ctr"/>
          <a:lstStyle/>
          <a:p>
            <a:r>
              <a:rPr lang="en-US" sz="2400" b="1">
                <a:latin typeface="Arial" charset="0"/>
              </a:rPr>
              <a:t>What factor?</a:t>
            </a:r>
          </a:p>
        </p:txBody>
      </p:sp>
      <p:sp>
        <p:nvSpPr>
          <p:cNvPr id="739341" name="Rectangle 13"/>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Future Value of an Ordinary Annuity</a:t>
            </a:r>
          </a:p>
        </p:txBody>
      </p:sp>
      <p:sp>
        <p:nvSpPr>
          <p:cNvPr id="739344" name="Text Box 16"/>
          <p:cNvSpPr txBox="1">
            <a:spLocks noChangeArrowheads="1"/>
          </p:cNvSpPr>
          <p:nvPr/>
        </p:nvSpPr>
        <p:spPr bwMode="auto">
          <a:xfrm>
            <a:off x="990600" y="13716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i=12%</a:t>
            </a:r>
          </a:p>
          <a:p>
            <a:r>
              <a:rPr lang="en-US" sz="1800">
                <a:latin typeface="Arial" charset="0"/>
              </a:rPr>
              <a:t>n=5</a:t>
            </a:r>
          </a:p>
        </p:txBody>
      </p:sp>
      <p:sp>
        <p:nvSpPr>
          <p:cNvPr id="739345" name="Text Box 1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Tree>
    <p:extLst>
      <p:ext uri="{BB962C8B-B14F-4D97-AF65-F5344CB8AC3E}">
        <p14:creationId xmlns:p14="http://schemas.microsoft.com/office/powerpoint/2010/main" val="244694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9331"/>
                                        </p:tgtEl>
                                        <p:attrNameLst>
                                          <p:attrName>style.visibility</p:attrName>
                                        </p:attrNameLst>
                                      </p:cBhvr>
                                      <p:to>
                                        <p:strVal val="visible"/>
                                      </p:to>
                                    </p:set>
                                    <p:animEffect transition="in" filter="wipe(left)">
                                      <p:cBhvr>
                                        <p:cTn id="7" dur="500"/>
                                        <p:tgtEl>
                                          <p:spTgt spid="7393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9337"/>
                                        </p:tgtEl>
                                        <p:attrNameLst>
                                          <p:attrName>style.visibility</p:attrName>
                                        </p:attrNameLst>
                                      </p:cBhvr>
                                      <p:to>
                                        <p:strVal val="visible"/>
                                      </p:to>
                                    </p:set>
                                    <p:animEffect transition="in" filter="wipe(left)">
                                      <p:cBhvr>
                                        <p:cTn id="12" dur="500"/>
                                        <p:tgtEl>
                                          <p:spTgt spid="7393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9338"/>
                                        </p:tgtEl>
                                        <p:attrNameLst>
                                          <p:attrName>style.visibility</p:attrName>
                                        </p:attrNameLst>
                                      </p:cBhvr>
                                      <p:to>
                                        <p:strVal val="visible"/>
                                      </p:to>
                                    </p:set>
                                    <p:animEffect transition="in" filter="wipe(left)">
                                      <p:cBhvr>
                                        <p:cTn id="17" dur="500"/>
                                        <p:tgtEl>
                                          <p:spTgt spid="73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animBg="1"/>
      <p:bldP spid="739337" grpId="0" animBg="1"/>
      <p:bldP spid="7393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Freeform 2"/>
          <p:cNvSpPr>
            <a:spLocks/>
          </p:cNvSpPr>
          <p:nvPr/>
        </p:nvSpPr>
        <p:spPr bwMode="auto">
          <a:xfrm>
            <a:off x="792163" y="2717800"/>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24643" name="Rectangle 3"/>
          <p:cNvSpPr>
            <a:spLocks noChangeArrowheads="1"/>
          </p:cNvSpPr>
          <p:nvPr/>
        </p:nvSpPr>
        <p:spPr bwMode="auto">
          <a:xfrm>
            <a:off x="600075" y="3581400"/>
            <a:ext cx="8086725" cy="1498600"/>
          </a:xfrm>
          <a:prstGeom prst="rect">
            <a:avLst/>
          </a:prstGeom>
          <a:noFill/>
          <a:ln w="12700">
            <a:noFill/>
            <a:miter lim="800000"/>
            <a:headEnd/>
            <a:tailEnd/>
          </a:ln>
          <a:effectLst/>
        </p:spPr>
        <p:txBody>
          <a:bodyPr lIns="90488" tIns="44450" rIns="90488" bIns="44450">
            <a:spAutoFit/>
          </a:bodyPr>
          <a:lstStyle/>
          <a:p>
            <a:pPr algn="l">
              <a:lnSpc>
                <a:spcPct val="105000"/>
              </a:lnSpc>
              <a:spcBef>
                <a:spcPct val="30000"/>
              </a:spcBef>
              <a:buSzPct val="80000"/>
            </a:pPr>
            <a:r>
              <a:rPr lang="en-US" sz="2200" b="1">
                <a:solidFill>
                  <a:srgbClr val="800000"/>
                </a:solidFill>
                <a:latin typeface="Arial" charset="0"/>
              </a:rPr>
              <a:t>BE6-13:</a:t>
            </a:r>
            <a:r>
              <a:rPr lang="en-US" sz="2200">
                <a:latin typeface="Arial" charset="0"/>
              </a:rPr>
              <a:t>  Gomez Inc. will deposit $30,000 in a 12% fund at the </a:t>
            </a:r>
            <a:r>
              <a:rPr lang="en-US" sz="2200">
                <a:solidFill>
                  <a:srgbClr val="800000"/>
                </a:solidFill>
                <a:latin typeface="Arial" charset="0"/>
              </a:rPr>
              <a:t>end</a:t>
            </a:r>
            <a:r>
              <a:rPr lang="en-US" sz="2200">
                <a:latin typeface="Arial" charset="0"/>
              </a:rPr>
              <a:t> of each year for 8 years beginning December 31, 2010.  What amount will be in the fund immediately after the last deposit?</a:t>
            </a:r>
          </a:p>
        </p:txBody>
      </p:sp>
      <p:sp>
        <p:nvSpPr>
          <p:cNvPr id="624644" name="Line 4"/>
          <p:cNvSpPr>
            <a:spLocks noChangeShapeType="1"/>
          </p:cNvSpPr>
          <p:nvPr/>
        </p:nvSpPr>
        <p:spPr bwMode="auto">
          <a:xfrm>
            <a:off x="766763"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46" name="Line 6"/>
          <p:cNvSpPr>
            <a:spLocks noChangeShapeType="1"/>
          </p:cNvSpPr>
          <p:nvPr/>
        </p:nvSpPr>
        <p:spPr bwMode="auto">
          <a:xfrm>
            <a:off x="16668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51" name="Rectangle 11"/>
          <p:cNvSpPr>
            <a:spLocks noChangeArrowheads="1"/>
          </p:cNvSpPr>
          <p:nvPr/>
        </p:nvSpPr>
        <p:spPr bwMode="auto">
          <a:xfrm>
            <a:off x="304800" y="29416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24652" name="Rectangle 12"/>
          <p:cNvSpPr>
            <a:spLocks noChangeArrowheads="1"/>
          </p:cNvSpPr>
          <p:nvPr/>
        </p:nvSpPr>
        <p:spPr bwMode="auto">
          <a:xfrm>
            <a:off x="12858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24658" name="Rectangle 18"/>
          <p:cNvSpPr>
            <a:spLocks noChangeArrowheads="1"/>
          </p:cNvSpPr>
          <p:nvPr/>
        </p:nvSpPr>
        <p:spPr bwMode="auto">
          <a:xfrm>
            <a:off x="304800" y="1450975"/>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24659" name="Rectangle 19"/>
          <p:cNvSpPr>
            <a:spLocks noChangeArrowheads="1"/>
          </p:cNvSpPr>
          <p:nvPr/>
        </p:nvSpPr>
        <p:spPr bwMode="auto">
          <a:xfrm>
            <a:off x="920750" y="53467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24660" name="Rectangle 20"/>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Ordinary Annuity</a:t>
            </a:r>
          </a:p>
        </p:txBody>
      </p:sp>
      <p:sp>
        <p:nvSpPr>
          <p:cNvPr id="624665" name="Line 25"/>
          <p:cNvSpPr>
            <a:spLocks noChangeShapeType="1"/>
          </p:cNvSpPr>
          <p:nvPr/>
        </p:nvSpPr>
        <p:spPr bwMode="auto">
          <a:xfrm>
            <a:off x="25812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66" name="Rectangle 26"/>
          <p:cNvSpPr>
            <a:spLocks noChangeArrowheads="1"/>
          </p:cNvSpPr>
          <p:nvPr/>
        </p:nvSpPr>
        <p:spPr bwMode="auto">
          <a:xfrm>
            <a:off x="22002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24671" name="Line 31"/>
          <p:cNvSpPr>
            <a:spLocks noChangeShapeType="1"/>
          </p:cNvSpPr>
          <p:nvPr/>
        </p:nvSpPr>
        <p:spPr bwMode="auto">
          <a:xfrm>
            <a:off x="3495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72" name="Rectangle 32"/>
          <p:cNvSpPr>
            <a:spLocks noChangeArrowheads="1"/>
          </p:cNvSpPr>
          <p:nvPr/>
        </p:nvSpPr>
        <p:spPr bwMode="auto">
          <a:xfrm>
            <a:off x="3114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24673" name="Line 33"/>
          <p:cNvSpPr>
            <a:spLocks noChangeShapeType="1"/>
          </p:cNvSpPr>
          <p:nvPr/>
        </p:nvSpPr>
        <p:spPr bwMode="auto">
          <a:xfrm>
            <a:off x="44100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74" name="Rectangle 34"/>
          <p:cNvSpPr>
            <a:spLocks noChangeArrowheads="1"/>
          </p:cNvSpPr>
          <p:nvPr/>
        </p:nvSpPr>
        <p:spPr bwMode="auto">
          <a:xfrm>
            <a:off x="40290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24675" name="Line 35"/>
          <p:cNvSpPr>
            <a:spLocks noChangeShapeType="1"/>
          </p:cNvSpPr>
          <p:nvPr/>
        </p:nvSpPr>
        <p:spPr bwMode="auto">
          <a:xfrm>
            <a:off x="53244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76" name="Rectangle 36"/>
          <p:cNvSpPr>
            <a:spLocks noChangeArrowheads="1"/>
          </p:cNvSpPr>
          <p:nvPr/>
        </p:nvSpPr>
        <p:spPr bwMode="auto">
          <a:xfrm>
            <a:off x="4943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24677" name="Line 37"/>
          <p:cNvSpPr>
            <a:spLocks noChangeShapeType="1"/>
          </p:cNvSpPr>
          <p:nvPr/>
        </p:nvSpPr>
        <p:spPr bwMode="auto">
          <a:xfrm>
            <a:off x="62388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78" name="Rectangle 38"/>
          <p:cNvSpPr>
            <a:spLocks noChangeArrowheads="1"/>
          </p:cNvSpPr>
          <p:nvPr/>
        </p:nvSpPr>
        <p:spPr bwMode="auto">
          <a:xfrm>
            <a:off x="58578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24679" name="Line 39"/>
          <p:cNvSpPr>
            <a:spLocks noChangeShapeType="1"/>
          </p:cNvSpPr>
          <p:nvPr/>
        </p:nvSpPr>
        <p:spPr bwMode="auto">
          <a:xfrm>
            <a:off x="71532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80" name="Rectangle 40"/>
          <p:cNvSpPr>
            <a:spLocks noChangeArrowheads="1"/>
          </p:cNvSpPr>
          <p:nvPr/>
        </p:nvSpPr>
        <p:spPr bwMode="auto">
          <a:xfrm>
            <a:off x="67722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7</a:t>
            </a:r>
          </a:p>
        </p:txBody>
      </p:sp>
      <p:sp>
        <p:nvSpPr>
          <p:cNvPr id="624681" name="Line 41"/>
          <p:cNvSpPr>
            <a:spLocks noChangeShapeType="1"/>
          </p:cNvSpPr>
          <p:nvPr/>
        </p:nvSpPr>
        <p:spPr bwMode="auto">
          <a:xfrm>
            <a:off x="8067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4682" name="Rectangle 42"/>
          <p:cNvSpPr>
            <a:spLocks noChangeArrowheads="1"/>
          </p:cNvSpPr>
          <p:nvPr/>
        </p:nvSpPr>
        <p:spPr bwMode="auto">
          <a:xfrm>
            <a:off x="7686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8</a:t>
            </a:r>
          </a:p>
        </p:txBody>
      </p:sp>
      <p:sp>
        <p:nvSpPr>
          <p:cNvPr id="624685" name="Text Box 45"/>
          <p:cNvSpPr txBox="1">
            <a:spLocks noChangeArrowheads="1"/>
          </p:cNvSpPr>
          <p:nvPr/>
        </p:nvSpPr>
        <p:spPr bwMode="auto">
          <a:xfrm>
            <a:off x="12192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86" name="Text Box 46"/>
          <p:cNvSpPr txBox="1">
            <a:spLocks noChangeArrowheads="1"/>
          </p:cNvSpPr>
          <p:nvPr/>
        </p:nvSpPr>
        <p:spPr bwMode="auto">
          <a:xfrm>
            <a:off x="21336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88" name="Text Box 48"/>
          <p:cNvSpPr txBox="1">
            <a:spLocks noChangeArrowheads="1"/>
          </p:cNvSpPr>
          <p:nvPr/>
        </p:nvSpPr>
        <p:spPr bwMode="auto">
          <a:xfrm>
            <a:off x="30480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89" name="Text Box 49"/>
          <p:cNvSpPr txBox="1">
            <a:spLocks noChangeArrowheads="1"/>
          </p:cNvSpPr>
          <p:nvPr/>
        </p:nvSpPr>
        <p:spPr bwMode="auto">
          <a:xfrm>
            <a:off x="39624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0" name="Text Box 50"/>
          <p:cNvSpPr txBox="1">
            <a:spLocks noChangeArrowheads="1"/>
          </p:cNvSpPr>
          <p:nvPr/>
        </p:nvSpPr>
        <p:spPr bwMode="auto">
          <a:xfrm>
            <a:off x="48768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1" name="Text Box 51"/>
          <p:cNvSpPr txBox="1">
            <a:spLocks noChangeArrowheads="1"/>
          </p:cNvSpPr>
          <p:nvPr/>
        </p:nvSpPr>
        <p:spPr bwMode="auto">
          <a:xfrm>
            <a:off x="57912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2" name="Text Box 52"/>
          <p:cNvSpPr txBox="1">
            <a:spLocks noChangeArrowheads="1"/>
          </p:cNvSpPr>
          <p:nvPr/>
        </p:nvSpPr>
        <p:spPr bwMode="auto">
          <a:xfrm>
            <a:off x="67056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3" name="Text Box 53"/>
          <p:cNvSpPr txBox="1">
            <a:spLocks noChangeArrowheads="1"/>
          </p:cNvSpPr>
          <p:nvPr/>
        </p:nvSpPr>
        <p:spPr bwMode="auto">
          <a:xfrm>
            <a:off x="76200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30,000</a:t>
            </a:r>
          </a:p>
        </p:txBody>
      </p:sp>
      <p:sp>
        <p:nvSpPr>
          <p:cNvPr id="624694" name="Line 54"/>
          <p:cNvSpPr>
            <a:spLocks noChangeShapeType="1"/>
          </p:cNvSpPr>
          <p:nvPr/>
        </p:nvSpPr>
        <p:spPr bwMode="auto">
          <a:xfrm rot="20502821" flipH="1">
            <a:off x="762000" y="2057400"/>
            <a:ext cx="457200" cy="381000"/>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24695" name="Freeform 55"/>
          <p:cNvSpPr>
            <a:spLocks/>
          </p:cNvSpPr>
          <p:nvPr/>
        </p:nvSpPr>
        <p:spPr bwMode="auto">
          <a:xfrm>
            <a:off x="7753350" y="1866900"/>
            <a:ext cx="144463"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24696" name="Rectangle 56"/>
          <p:cNvSpPr>
            <a:spLocks noChangeArrowheads="1"/>
          </p:cNvSpPr>
          <p:nvPr/>
        </p:nvSpPr>
        <p:spPr bwMode="auto">
          <a:xfrm>
            <a:off x="6324600" y="14478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a:t>
            </a:r>
          </a:p>
        </p:txBody>
      </p:sp>
      <p:sp>
        <p:nvSpPr>
          <p:cNvPr id="624697" name="Text Box 5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Tree>
    <p:extLst>
      <p:ext uri="{BB962C8B-B14F-4D97-AF65-F5344CB8AC3E}">
        <p14:creationId xmlns:p14="http://schemas.microsoft.com/office/powerpoint/2010/main" val="3187005264"/>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6" name="Rectangle 8"/>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Ordinary Annuity</a:t>
            </a:r>
          </a:p>
        </p:txBody>
      </p:sp>
      <p:sp>
        <p:nvSpPr>
          <p:cNvPr id="626698" name="Text Box 10"/>
          <p:cNvSpPr txBox="1">
            <a:spLocks noChangeArrowheads="1"/>
          </p:cNvSpPr>
          <p:nvPr/>
        </p:nvSpPr>
        <p:spPr bwMode="auto">
          <a:xfrm>
            <a:off x="914400" y="5562600"/>
            <a:ext cx="2057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Deposit</a:t>
            </a:r>
          </a:p>
        </p:txBody>
      </p:sp>
      <p:sp>
        <p:nvSpPr>
          <p:cNvPr id="626699" name="Text Box 11"/>
          <p:cNvSpPr txBox="1">
            <a:spLocks noChangeArrowheads="1"/>
          </p:cNvSpPr>
          <p:nvPr/>
        </p:nvSpPr>
        <p:spPr bwMode="auto">
          <a:xfrm>
            <a:off x="3581400" y="5562600"/>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26700" name="Text Box 12"/>
          <p:cNvSpPr txBox="1">
            <a:spLocks noChangeArrowheads="1"/>
          </p:cNvSpPr>
          <p:nvPr/>
        </p:nvSpPr>
        <p:spPr bwMode="auto">
          <a:xfrm>
            <a:off x="5943600" y="5562600"/>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Future Value</a:t>
            </a:r>
          </a:p>
        </p:txBody>
      </p:sp>
      <p:sp>
        <p:nvSpPr>
          <p:cNvPr id="626701" name="Text Box 1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pic>
        <p:nvPicPr>
          <p:cNvPr id="626703" name="Picture 15"/>
          <p:cNvPicPr>
            <a:picLocks noChangeAspect="1" noChangeArrowheads="1"/>
          </p:cNvPicPr>
          <p:nvPr/>
        </p:nvPicPr>
        <p:blipFill>
          <a:blip r:embed="rId3"/>
          <a:srcRect/>
          <a:stretch>
            <a:fillRect/>
          </a:stretch>
        </p:blipFill>
        <p:spPr bwMode="auto">
          <a:xfrm>
            <a:off x="381000" y="1371600"/>
            <a:ext cx="8382000" cy="3154363"/>
          </a:xfrm>
          <a:prstGeom prst="rect">
            <a:avLst/>
          </a:prstGeom>
          <a:noFill/>
          <a:ln w="12700" cap="sq">
            <a:noFill/>
            <a:miter lim="800000"/>
            <a:headEnd type="none" w="sm" len="sm"/>
            <a:tailEnd type="none" w="sm" len="sm"/>
          </a:ln>
          <a:effectLst/>
        </p:spPr>
      </p:pic>
      <p:sp>
        <p:nvSpPr>
          <p:cNvPr id="626704" name="Rectangle 9"/>
          <p:cNvSpPr>
            <a:spLocks noChangeArrowheads="1"/>
          </p:cNvSpPr>
          <p:nvPr/>
        </p:nvSpPr>
        <p:spPr bwMode="auto">
          <a:xfrm>
            <a:off x="762000" y="50292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$30,000</a:t>
            </a:r>
            <a:endParaRPr lang="en-US" sz="2400" b="1">
              <a:solidFill>
                <a:srgbClr val="800000"/>
              </a:solidFill>
              <a:latin typeface="Arial" charset="0"/>
            </a:endParaRPr>
          </a:p>
        </p:txBody>
      </p:sp>
      <p:sp>
        <p:nvSpPr>
          <p:cNvPr id="626708" name="Rectangle 9"/>
          <p:cNvSpPr>
            <a:spLocks noChangeArrowheads="1"/>
          </p:cNvSpPr>
          <p:nvPr/>
        </p:nvSpPr>
        <p:spPr bwMode="auto">
          <a:xfrm>
            <a:off x="2895600" y="50292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12.29969</a:t>
            </a:r>
            <a:endParaRPr lang="en-US" sz="2400" b="1">
              <a:solidFill>
                <a:srgbClr val="800000"/>
              </a:solidFill>
              <a:latin typeface="Arial" charset="0"/>
            </a:endParaRPr>
          </a:p>
        </p:txBody>
      </p:sp>
      <p:sp>
        <p:nvSpPr>
          <p:cNvPr id="626709" name="Rectangle 9"/>
          <p:cNvSpPr>
            <a:spLocks noChangeArrowheads="1"/>
          </p:cNvSpPr>
          <p:nvPr/>
        </p:nvSpPr>
        <p:spPr bwMode="auto">
          <a:xfrm>
            <a:off x="5346700" y="50292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$368,991</a:t>
            </a:r>
          </a:p>
        </p:txBody>
      </p:sp>
      <p:sp>
        <p:nvSpPr>
          <p:cNvPr id="626710" name="Oval 22"/>
          <p:cNvSpPr>
            <a:spLocks noChangeArrowheads="1"/>
          </p:cNvSpPr>
          <p:nvPr/>
        </p:nvSpPr>
        <p:spPr bwMode="auto">
          <a:xfrm>
            <a:off x="5334000" y="4267200"/>
            <a:ext cx="10668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26712" name="Text Box 24"/>
          <p:cNvSpPr txBox="1">
            <a:spLocks noChangeArrowheads="1"/>
          </p:cNvSpPr>
          <p:nvPr/>
        </p:nvSpPr>
        <p:spPr bwMode="auto">
          <a:xfrm>
            <a:off x="914400" y="12954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i=12%</a:t>
            </a:r>
          </a:p>
          <a:p>
            <a:r>
              <a:rPr lang="en-US" sz="1800">
                <a:latin typeface="Arial" charset="0"/>
              </a:rPr>
              <a:t>n=8</a:t>
            </a:r>
          </a:p>
        </p:txBody>
      </p:sp>
    </p:spTree>
    <p:extLst>
      <p:ext uri="{BB962C8B-B14F-4D97-AF65-F5344CB8AC3E}">
        <p14:creationId xmlns:p14="http://schemas.microsoft.com/office/powerpoint/2010/main" val="371669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6710"/>
                                        </p:tgtEl>
                                        <p:attrNameLst>
                                          <p:attrName>style.visibility</p:attrName>
                                        </p:attrNameLst>
                                      </p:cBhvr>
                                      <p:to>
                                        <p:strVal val="visible"/>
                                      </p:to>
                                    </p:set>
                                    <p:animEffect transition="in" filter="wipe(left)">
                                      <p:cBhvr>
                                        <p:cTn id="7" dur="500"/>
                                        <p:tgtEl>
                                          <p:spTgt spid="6267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6708"/>
                                        </p:tgtEl>
                                        <p:attrNameLst>
                                          <p:attrName>style.visibility</p:attrName>
                                        </p:attrNameLst>
                                      </p:cBhvr>
                                      <p:to>
                                        <p:strVal val="visible"/>
                                      </p:to>
                                    </p:set>
                                    <p:animEffect transition="in" filter="wipe(left)">
                                      <p:cBhvr>
                                        <p:cTn id="12" dur="500"/>
                                        <p:tgtEl>
                                          <p:spTgt spid="6267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6709"/>
                                        </p:tgtEl>
                                        <p:attrNameLst>
                                          <p:attrName>style.visibility</p:attrName>
                                        </p:attrNameLst>
                                      </p:cBhvr>
                                      <p:to>
                                        <p:strVal val="visible"/>
                                      </p:to>
                                    </p:set>
                                    <p:animEffect transition="in" filter="wipe(left)">
                                      <p:cBhvr>
                                        <p:cTn id="17" dur="500"/>
                                        <p:tgtEl>
                                          <p:spTgt spid="626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08" grpId="0" animBg="1"/>
      <p:bldP spid="626709" grpId="0" animBg="1"/>
      <p:bldP spid="6267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627715" name="Text Box 3"/>
          <p:cNvSpPr txBox="1">
            <a:spLocks noChangeArrowheads="1"/>
          </p:cNvSpPr>
          <p:nvPr/>
        </p:nvSpPr>
        <p:spPr bwMode="auto">
          <a:xfrm>
            <a:off x="685800" y="136525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Future Value of an Annuity Due</a:t>
            </a:r>
          </a:p>
        </p:txBody>
      </p:sp>
      <p:sp>
        <p:nvSpPr>
          <p:cNvPr id="627716" name="Text Box 4"/>
          <p:cNvSpPr txBox="1">
            <a:spLocks noChangeArrowheads="1"/>
          </p:cNvSpPr>
          <p:nvPr/>
        </p:nvSpPr>
        <p:spPr bwMode="auto">
          <a:xfrm>
            <a:off x="990600" y="1941513"/>
            <a:ext cx="7924800" cy="2706687"/>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200">
                <a:latin typeface="Arial" charset="0"/>
              </a:rPr>
              <a:t>Rents occur at the beginning of each period.</a:t>
            </a:r>
          </a:p>
          <a:p>
            <a:pPr marL="346075" indent="-346075" algn="l">
              <a:lnSpc>
                <a:spcPct val="115000"/>
              </a:lnSpc>
              <a:spcBef>
                <a:spcPct val="30000"/>
              </a:spcBef>
              <a:buSzPct val="80000"/>
              <a:buFontTx/>
              <a:buBlip>
                <a:blip r:embed="rId3"/>
              </a:buBlip>
            </a:pPr>
            <a:r>
              <a:rPr lang="en-US" sz="2200">
                <a:latin typeface="Arial" charset="0"/>
              </a:rPr>
              <a:t>Interest will accumulate during 1</a:t>
            </a:r>
            <a:r>
              <a:rPr lang="en-US" sz="2200" baseline="30000">
                <a:latin typeface="Arial" charset="0"/>
              </a:rPr>
              <a:t>st</a:t>
            </a:r>
            <a:r>
              <a:rPr lang="en-US" sz="2200">
                <a:latin typeface="Arial" charset="0"/>
              </a:rPr>
              <a:t> period.</a:t>
            </a:r>
          </a:p>
          <a:p>
            <a:pPr marL="346075" indent="-346075" algn="l">
              <a:lnSpc>
                <a:spcPct val="115000"/>
              </a:lnSpc>
              <a:spcBef>
                <a:spcPct val="30000"/>
              </a:spcBef>
              <a:buSzPct val="80000"/>
              <a:buFontTx/>
              <a:buBlip>
                <a:blip r:embed="rId3"/>
              </a:buBlip>
            </a:pPr>
            <a:r>
              <a:rPr lang="en-US" sz="2200">
                <a:latin typeface="Arial" charset="0"/>
              </a:rPr>
              <a:t>Annuity Due has one more interest period than Ordinary Annuity.</a:t>
            </a:r>
          </a:p>
          <a:p>
            <a:pPr marL="346075" indent="-346075" algn="l">
              <a:lnSpc>
                <a:spcPct val="115000"/>
              </a:lnSpc>
              <a:spcBef>
                <a:spcPct val="30000"/>
              </a:spcBef>
              <a:buSzPct val="80000"/>
              <a:buFontTx/>
              <a:buBlip>
                <a:blip r:embed="rId3"/>
              </a:buBlip>
            </a:pPr>
            <a:r>
              <a:rPr lang="en-US" sz="2200">
                <a:latin typeface="Arial" charset="0"/>
              </a:rPr>
              <a:t>Factor = multiply future value of an ordinary annuity factor by 1 plus the interest rate.</a:t>
            </a:r>
          </a:p>
        </p:txBody>
      </p:sp>
      <p:sp>
        <p:nvSpPr>
          <p:cNvPr id="627717"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27718" name="Freeform 6"/>
          <p:cNvSpPr>
            <a:spLocks/>
          </p:cNvSpPr>
          <p:nvPr/>
        </p:nvSpPr>
        <p:spPr bwMode="auto">
          <a:xfrm>
            <a:off x="792163" y="55546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27719" name="Line 7"/>
          <p:cNvSpPr>
            <a:spLocks noChangeShapeType="1"/>
          </p:cNvSpPr>
          <p:nvPr/>
        </p:nvSpPr>
        <p:spPr bwMode="auto">
          <a:xfrm>
            <a:off x="766763"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0" name="Line 8"/>
          <p:cNvSpPr>
            <a:spLocks noChangeShapeType="1"/>
          </p:cNvSpPr>
          <p:nvPr/>
        </p:nvSpPr>
        <p:spPr bwMode="auto">
          <a:xfrm>
            <a:off x="16668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1" name="Rectangle 9"/>
          <p:cNvSpPr>
            <a:spLocks noChangeArrowheads="1"/>
          </p:cNvSpPr>
          <p:nvPr/>
        </p:nvSpPr>
        <p:spPr bwMode="auto">
          <a:xfrm>
            <a:off x="304800" y="57785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27722" name="Rectangle 10"/>
          <p:cNvSpPr>
            <a:spLocks noChangeArrowheads="1"/>
          </p:cNvSpPr>
          <p:nvPr/>
        </p:nvSpPr>
        <p:spPr bwMode="auto">
          <a:xfrm>
            <a:off x="12858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27723" name="Line 11"/>
          <p:cNvSpPr>
            <a:spLocks noChangeShapeType="1"/>
          </p:cNvSpPr>
          <p:nvPr/>
        </p:nvSpPr>
        <p:spPr bwMode="auto">
          <a:xfrm>
            <a:off x="25812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4" name="Rectangle 12"/>
          <p:cNvSpPr>
            <a:spLocks noChangeArrowheads="1"/>
          </p:cNvSpPr>
          <p:nvPr/>
        </p:nvSpPr>
        <p:spPr bwMode="auto">
          <a:xfrm>
            <a:off x="22002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27725" name="Line 13"/>
          <p:cNvSpPr>
            <a:spLocks noChangeShapeType="1"/>
          </p:cNvSpPr>
          <p:nvPr/>
        </p:nvSpPr>
        <p:spPr bwMode="auto">
          <a:xfrm>
            <a:off x="34956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6" name="Rectangle 14"/>
          <p:cNvSpPr>
            <a:spLocks noChangeArrowheads="1"/>
          </p:cNvSpPr>
          <p:nvPr/>
        </p:nvSpPr>
        <p:spPr bwMode="auto">
          <a:xfrm>
            <a:off x="31146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27727" name="Line 15"/>
          <p:cNvSpPr>
            <a:spLocks noChangeShapeType="1"/>
          </p:cNvSpPr>
          <p:nvPr/>
        </p:nvSpPr>
        <p:spPr bwMode="auto">
          <a:xfrm>
            <a:off x="44100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28" name="Rectangle 16"/>
          <p:cNvSpPr>
            <a:spLocks noChangeArrowheads="1"/>
          </p:cNvSpPr>
          <p:nvPr/>
        </p:nvSpPr>
        <p:spPr bwMode="auto">
          <a:xfrm>
            <a:off x="40290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27729" name="Line 17"/>
          <p:cNvSpPr>
            <a:spLocks noChangeShapeType="1"/>
          </p:cNvSpPr>
          <p:nvPr/>
        </p:nvSpPr>
        <p:spPr bwMode="auto">
          <a:xfrm>
            <a:off x="53244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30" name="Rectangle 18"/>
          <p:cNvSpPr>
            <a:spLocks noChangeArrowheads="1"/>
          </p:cNvSpPr>
          <p:nvPr/>
        </p:nvSpPr>
        <p:spPr bwMode="auto">
          <a:xfrm>
            <a:off x="4943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27731" name="Line 19"/>
          <p:cNvSpPr>
            <a:spLocks noChangeShapeType="1"/>
          </p:cNvSpPr>
          <p:nvPr/>
        </p:nvSpPr>
        <p:spPr bwMode="auto">
          <a:xfrm>
            <a:off x="62388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32" name="Rectangle 20"/>
          <p:cNvSpPr>
            <a:spLocks noChangeArrowheads="1"/>
          </p:cNvSpPr>
          <p:nvPr/>
        </p:nvSpPr>
        <p:spPr bwMode="auto">
          <a:xfrm>
            <a:off x="58578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27733" name="Line 21"/>
          <p:cNvSpPr>
            <a:spLocks noChangeShapeType="1"/>
          </p:cNvSpPr>
          <p:nvPr/>
        </p:nvSpPr>
        <p:spPr bwMode="auto">
          <a:xfrm>
            <a:off x="71532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34" name="Rectangle 22"/>
          <p:cNvSpPr>
            <a:spLocks noChangeArrowheads="1"/>
          </p:cNvSpPr>
          <p:nvPr/>
        </p:nvSpPr>
        <p:spPr bwMode="auto">
          <a:xfrm>
            <a:off x="67722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7</a:t>
            </a:r>
          </a:p>
        </p:txBody>
      </p:sp>
      <p:sp>
        <p:nvSpPr>
          <p:cNvPr id="627735" name="Line 23"/>
          <p:cNvSpPr>
            <a:spLocks noChangeShapeType="1"/>
          </p:cNvSpPr>
          <p:nvPr/>
        </p:nvSpPr>
        <p:spPr bwMode="auto">
          <a:xfrm>
            <a:off x="80676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27736" name="Rectangle 24"/>
          <p:cNvSpPr>
            <a:spLocks noChangeArrowheads="1"/>
          </p:cNvSpPr>
          <p:nvPr/>
        </p:nvSpPr>
        <p:spPr bwMode="auto">
          <a:xfrm>
            <a:off x="76866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8</a:t>
            </a:r>
          </a:p>
        </p:txBody>
      </p:sp>
      <p:sp>
        <p:nvSpPr>
          <p:cNvPr id="627737" name="Text Box 25"/>
          <p:cNvSpPr txBox="1">
            <a:spLocks noChangeArrowheads="1"/>
          </p:cNvSpPr>
          <p:nvPr/>
        </p:nvSpPr>
        <p:spPr bwMode="auto">
          <a:xfrm>
            <a:off x="12192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38" name="Text Box 26"/>
          <p:cNvSpPr txBox="1">
            <a:spLocks noChangeArrowheads="1"/>
          </p:cNvSpPr>
          <p:nvPr/>
        </p:nvSpPr>
        <p:spPr bwMode="auto">
          <a:xfrm>
            <a:off x="21336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39" name="Text Box 27"/>
          <p:cNvSpPr txBox="1">
            <a:spLocks noChangeArrowheads="1"/>
          </p:cNvSpPr>
          <p:nvPr/>
        </p:nvSpPr>
        <p:spPr bwMode="auto">
          <a:xfrm>
            <a:off x="30480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0" name="Text Box 28"/>
          <p:cNvSpPr txBox="1">
            <a:spLocks noChangeArrowheads="1"/>
          </p:cNvSpPr>
          <p:nvPr/>
        </p:nvSpPr>
        <p:spPr bwMode="auto">
          <a:xfrm>
            <a:off x="39624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1" name="Text Box 29"/>
          <p:cNvSpPr txBox="1">
            <a:spLocks noChangeArrowheads="1"/>
          </p:cNvSpPr>
          <p:nvPr/>
        </p:nvSpPr>
        <p:spPr bwMode="auto">
          <a:xfrm>
            <a:off x="48768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2" name="Text Box 30"/>
          <p:cNvSpPr txBox="1">
            <a:spLocks noChangeArrowheads="1"/>
          </p:cNvSpPr>
          <p:nvPr/>
        </p:nvSpPr>
        <p:spPr bwMode="auto">
          <a:xfrm>
            <a:off x="57912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3" name="Text Box 31"/>
          <p:cNvSpPr txBox="1">
            <a:spLocks noChangeArrowheads="1"/>
          </p:cNvSpPr>
          <p:nvPr/>
        </p:nvSpPr>
        <p:spPr bwMode="auto">
          <a:xfrm>
            <a:off x="67056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4" name="Text Box 32"/>
          <p:cNvSpPr txBox="1">
            <a:spLocks noChangeArrowheads="1"/>
          </p:cNvSpPr>
          <p:nvPr/>
        </p:nvSpPr>
        <p:spPr bwMode="auto">
          <a:xfrm>
            <a:off x="304800" y="5046663"/>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7746" name="Freeform 34"/>
          <p:cNvSpPr>
            <a:spLocks/>
          </p:cNvSpPr>
          <p:nvPr/>
        </p:nvSpPr>
        <p:spPr bwMode="auto">
          <a:xfrm rot="2002479">
            <a:off x="8085138" y="4914900"/>
            <a:ext cx="144462"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27747" name="Rectangle 35"/>
          <p:cNvSpPr>
            <a:spLocks noChangeArrowheads="1"/>
          </p:cNvSpPr>
          <p:nvPr/>
        </p:nvSpPr>
        <p:spPr bwMode="auto">
          <a:xfrm>
            <a:off x="7162800" y="4419600"/>
            <a:ext cx="1752600"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a:solidFill>
                  <a:srgbClr val="800000"/>
                </a:solidFill>
                <a:latin typeface="Arial" charset="0"/>
              </a:rPr>
              <a:t>Future Value</a:t>
            </a:r>
          </a:p>
        </p:txBody>
      </p:sp>
    </p:spTree>
    <p:extLst>
      <p:ext uri="{BB962C8B-B14F-4D97-AF65-F5344CB8AC3E}">
        <p14:creationId xmlns:p14="http://schemas.microsoft.com/office/powerpoint/2010/main" val="16225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4138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741412" name="Text Box 36"/>
          <p:cNvSpPr txBox="1">
            <a:spLocks noChangeArrowheads="1"/>
          </p:cNvSpPr>
          <p:nvPr/>
        </p:nvSpPr>
        <p:spPr bwMode="auto">
          <a:xfrm>
            <a:off x="6477000" y="189865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6-21</a:t>
            </a:r>
          </a:p>
        </p:txBody>
      </p:sp>
      <p:sp>
        <p:nvSpPr>
          <p:cNvPr id="741413" name="Rectangle 37"/>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a:latin typeface="Arial" charset="0"/>
              </a:rPr>
              <a:t>Comparison of Ordinary Annuity with an Annuity Due</a:t>
            </a:r>
          </a:p>
        </p:txBody>
      </p:sp>
      <p:pic>
        <p:nvPicPr>
          <p:cNvPr id="741414" name="Picture 38"/>
          <p:cNvPicPr>
            <a:picLocks noChangeAspect="1" noChangeArrowheads="1"/>
          </p:cNvPicPr>
          <p:nvPr/>
        </p:nvPicPr>
        <p:blipFill>
          <a:blip r:embed="rId3"/>
          <a:srcRect/>
          <a:stretch>
            <a:fillRect/>
          </a:stretch>
        </p:blipFill>
        <p:spPr bwMode="auto">
          <a:xfrm>
            <a:off x="1143000" y="2190750"/>
            <a:ext cx="6934200" cy="405765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600179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36" name="Picture 12"/>
          <p:cNvPicPr>
            <a:picLocks noChangeAspect="1" noChangeArrowheads="1"/>
          </p:cNvPicPr>
          <p:nvPr/>
        </p:nvPicPr>
        <p:blipFill>
          <a:blip r:embed="rId3"/>
          <a:srcRect/>
          <a:stretch>
            <a:fillRect/>
          </a:stretch>
        </p:blipFill>
        <p:spPr bwMode="auto">
          <a:xfrm>
            <a:off x="3467100" y="3581400"/>
            <a:ext cx="5524500" cy="1293813"/>
          </a:xfrm>
          <a:prstGeom prst="rect">
            <a:avLst/>
          </a:prstGeom>
          <a:noFill/>
          <a:ln w="12700" cap="sq">
            <a:noFill/>
            <a:miter lim="800000"/>
            <a:headEnd type="none" w="sm" len="sm"/>
            <a:tailEnd type="none" w="sm" len="sm"/>
          </a:ln>
          <a:effectLst/>
        </p:spPr>
      </p:pic>
      <p:sp>
        <p:nvSpPr>
          <p:cNvPr id="743427" name="Rectangle 3"/>
          <p:cNvSpPr>
            <a:spLocks noChangeArrowheads="1"/>
          </p:cNvSpPr>
          <p:nvPr/>
        </p:nvSpPr>
        <p:spPr bwMode="auto">
          <a:xfrm>
            <a:off x="6400800" y="4495800"/>
            <a:ext cx="2133600" cy="533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43428"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743429" name="Rectangle 5"/>
          <p:cNvSpPr>
            <a:spLocks noChangeArrowheads="1"/>
          </p:cNvSpPr>
          <p:nvPr/>
        </p:nvSpPr>
        <p:spPr bwMode="auto">
          <a:xfrm>
            <a:off x="609600" y="1874838"/>
            <a:ext cx="7924800" cy="1846262"/>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000" b="1">
                <a:solidFill>
                  <a:srgbClr val="800000"/>
                </a:solidFill>
                <a:latin typeface="Arial" charset="0"/>
              </a:rPr>
              <a:t>Illustration:  </a:t>
            </a:r>
            <a:r>
              <a:rPr lang="en-US" sz="2000">
                <a:latin typeface="Arial" charset="0"/>
              </a:rPr>
              <a:t>Assume that you plan to accumulate $14,000 for a down payment on a condominium apartment 5 years from now. For the next 5 years, you earn an annual return of 8% compounded semiannually. How much should you deposit at the end of each 6-month period?</a:t>
            </a:r>
          </a:p>
        </p:txBody>
      </p:sp>
      <p:sp>
        <p:nvSpPr>
          <p:cNvPr id="743430" name="Text Box 6"/>
          <p:cNvSpPr txBox="1">
            <a:spLocks noChangeArrowheads="1"/>
          </p:cNvSpPr>
          <p:nvPr/>
        </p:nvSpPr>
        <p:spPr bwMode="auto">
          <a:xfrm>
            <a:off x="6553200" y="4648200"/>
            <a:ext cx="2209800" cy="423863"/>
          </a:xfrm>
          <a:prstGeom prst="rect">
            <a:avLst/>
          </a:prstGeom>
          <a:solidFill>
            <a:schemeClr val="bg1"/>
          </a:solidFill>
          <a:ln w="12700" cap="sq">
            <a:noFill/>
            <a:miter lim="800000"/>
            <a:headEnd type="none" w="sm" len="sm"/>
            <a:tailEnd type="none" w="sm" len="sm"/>
          </a:ln>
          <a:effectLst/>
        </p:spPr>
        <p:txBody>
          <a:bodyPr>
            <a:spAutoFit/>
          </a:bodyPr>
          <a:lstStyle/>
          <a:p>
            <a:pPr algn="l">
              <a:lnSpc>
                <a:spcPct val="115000"/>
              </a:lnSpc>
              <a:spcBef>
                <a:spcPct val="50000"/>
              </a:spcBef>
            </a:pPr>
            <a:r>
              <a:rPr lang="en-US" sz="1900" b="1">
                <a:solidFill>
                  <a:srgbClr val="800000"/>
                </a:solidFill>
                <a:latin typeface="Arial" charset="0"/>
              </a:rPr>
              <a:t> </a:t>
            </a:r>
            <a:r>
              <a:rPr lang="en-US" sz="1900" b="1" i="1">
                <a:latin typeface="Arial" charset="0"/>
              </a:rPr>
              <a:t>R</a:t>
            </a:r>
            <a:r>
              <a:rPr lang="en-US" sz="1900" b="1">
                <a:solidFill>
                  <a:srgbClr val="800000"/>
                </a:solidFill>
                <a:latin typeface="Arial" charset="0"/>
              </a:rPr>
              <a:t> =  $1,166.07</a:t>
            </a:r>
          </a:p>
        </p:txBody>
      </p:sp>
      <p:sp>
        <p:nvSpPr>
          <p:cNvPr id="743431"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43433" name="Text Box 9"/>
          <p:cNvSpPr txBox="1">
            <a:spLocks noChangeArrowheads="1"/>
          </p:cNvSpPr>
          <p:nvPr/>
        </p:nvSpPr>
        <p:spPr bwMode="auto">
          <a:xfrm>
            <a:off x="533400" y="589756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6-24</a:t>
            </a:r>
          </a:p>
        </p:txBody>
      </p:sp>
      <p:sp>
        <p:nvSpPr>
          <p:cNvPr id="743434" name="Rectangle 10"/>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b="1">
                <a:latin typeface="Arial" charset="0"/>
              </a:rPr>
              <a:t>Computation of Rent</a:t>
            </a:r>
          </a:p>
        </p:txBody>
      </p:sp>
      <p:pic>
        <p:nvPicPr>
          <p:cNvPr id="743438" name="Picture 14"/>
          <p:cNvPicPr>
            <a:picLocks noChangeAspect="1" noChangeArrowheads="1"/>
          </p:cNvPicPr>
          <p:nvPr/>
        </p:nvPicPr>
        <p:blipFill>
          <a:blip r:embed="rId4"/>
          <a:srcRect/>
          <a:stretch>
            <a:fillRect/>
          </a:stretch>
        </p:blipFill>
        <p:spPr bwMode="auto">
          <a:xfrm>
            <a:off x="647700" y="4114800"/>
            <a:ext cx="5295900" cy="1706563"/>
          </a:xfrm>
          <a:prstGeom prst="rect">
            <a:avLst/>
          </a:prstGeom>
          <a:noFill/>
          <a:ln w="19050" cap="sq">
            <a:solidFill>
              <a:schemeClr val="tx1"/>
            </a:solidFill>
            <a:miter lim="800000"/>
            <a:headEnd type="none" w="sm" len="sm"/>
            <a:tailEnd type="none" w="sm" len="sm"/>
          </a:ln>
          <a:effectLst/>
        </p:spPr>
      </p:pic>
    </p:spTree>
    <p:extLst>
      <p:ext uri="{BB962C8B-B14F-4D97-AF65-F5344CB8AC3E}">
        <p14:creationId xmlns:p14="http://schemas.microsoft.com/office/powerpoint/2010/main" val="257974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3430"/>
                                        </p:tgtEl>
                                        <p:attrNameLst>
                                          <p:attrName>style.visibility</p:attrName>
                                        </p:attrNameLst>
                                      </p:cBhvr>
                                      <p:to>
                                        <p:strVal val="visible"/>
                                      </p:to>
                                    </p:set>
                                    <p:animEffect transition="in" filter="wipe(left)">
                                      <p:cBhvr>
                                        <p:cTn id="7" dur="500"/>
                                        <p:tgtEl>
                                          <p:spTgt spid="74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488" name="Picture 16"/>
          <p:cNvPicPr>
            <a:picLocks noChangeAspect="1" noChangeArrowheads="1"/>
          </p:cNvPicPr>
          <p:nvPr/>
        </p:nvPicPr>
        <p:blipFill>
          <a:blip r:embed="rId3"/>
          <a:srcRect/>
          <a:stretch>
            <a:fillRect/>
          </a:stretch>
        </p:blipFill>
        <p:spPr bwMode="auto">
          <a:xfrm>
            <a:off x="447675" y="2667000"/>
            <a:ext cx="8315325" cy="3590925"/>
          </a:xfrm>
          <a:prstGeom prst="rect">
            <a:avLst/>
          </a:prstGeom>
          <a:noFill/>
          <a:ln w="12700" cap="sq">
            <a:noFill/>
            <a:miter lim="800000"/>
            <a:headEnd type="none" w="sm" len="sm"/>
            <a:tailEnd type="none" w="sm" len="sm"/>
          </a:ln>
          <a:effectLst/>
        </p:spPr>
      </p:pic>
      <p:sp>
        <p:nvSpPr>
          <p:cNvPr id="745479" name="Oval 7"/>
          <p:cNvSpPr>
            <a:spLocks noChangeArrowheads="1"/>
          </p:cNvSpPr>
          <p:nvPr/>
        </p:nvSpPr>
        <p:spPr bwMode="auto">
          <a:xfrm>
            <a:off x="5105400" y="5943600"/>
            <a:ext cx="9144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45482" name="Oval 10"/>
          <p:cNvSpPr>
            <a:spLocks noChangeArrowheads="1"/>
          </p:cNvSpPr>
          <p:nvPr/>
        </p:nvSpPr>
        <p:spPr bwMode="auto">
          <a:xfrm>
            <a:off x="609600" y="5943600"/>
            <a:ext cx="3810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45485" name="Oval 13"/>
          <p:cNvSpPr>
            <a:spLocks noChangeArrowheads="1"/>
          </p:cNvSpPr>
          <p:nvPr/>
        </p:nvSpPr>
        <p:spPr bwMode="auto">
          <a:xfrm>
            <a:off x="5334000" y="3505200"/>
            <a:ext cx="457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45487" name="Rectangle 15"/>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pPr marL="114300" algn="l"/>
            <a:r>
              <a:rPr lang="en-US" sz="3000" b="1">
                <a:solidFill>
                  <a:schemeClr val="bg1"/>
                </a:solidFill>
                <a:effectLst>
                  <a:outerShdw blurRad="38100" dist="38100" dir="2700000" algn="tl">
                    <a:srgbClr val="000000"/>
                  </a:outerShdw>
                </a:effectLst>
                <a:latin typeface="Arial" charset="0"/>
              </a:rPr>
              <a:t>Future Value of an Annuity Due</a:t>
            </a:r>
          </a:p>
        </p:txBody>
      </p:sp>
      <p:sp>
        <p:nvSpPr>
          <p:cNvPr id="745490" name="Rectangle 18"/>
          <p:cNvSpPr>
            <a:spLocks noChangeArrowheads="1"/>
          </p:cNvSpPr>
          <p:nvPr/>
        </p:nvSpPr>
        <p:spPr bwMode="auto">
          <a:xfrm>
            <a:off x="4343400" y="1295400"/>
            <a:ext cx="3352800" cy="457200"/>
          </a:xfrm>
          <a:prstGeom prst="rect">
            <a:avLst/>
          </a:prstGeom>
          <a:noFill/>
          <a:ln w="12700" cap="sq">
            <a:noFill/>
            <a:miter lim="800000"/>
            <a:headEnd type="none" w="sm" len="sm"/>
            <a:tailEnd type="none" w="sm" len="sm"/>
          </a:ln>
          <a:effectLst/>
        </p:spPr>
        <p:txBody>
          <a:bodyPr>
            <a:spAutoFit/>
          </a:bodyPr>
          <a:lstStyle/>
          <a:p>
            <a:pPr algn="l"/>
            <a:r>
              <a:rPr lang="en-US" sz="2400" b="1">
                <a:latin typeface="Arial" charset="0"/>
              </a:rPr>
              <a:t>Computation of Rent</a:t>
            </a:r>
          </a:p>
        </p:txBody>
      </p:sp>
      <p:sp>
        <p:nvSpPr>
          <p:cNvPr id="745493" name="Text Box 21"/>
          <p:cNvSpPr txBox="1">
            <a:spLocks noChangeArrowheads="1"/>
          </p:cNvSpPr>
          <p:nvPr/>
        </p:nvSpPr>
        <p:spPr bwMode="auto">
          <a:xfrm>
            <a:off x="685800" y="1173163"/>
            <a:ext cx="1600200" cy="244475"/>
          </a:xfrm>
          <a:prstGeom prst="rect">
            <a:avLst/>
          </a:prstGeom>
          <a:noFill/>
          <a:ln w="12700" cap="sq" algn="ctr">
            <a:noFill/>
            <a:miter lim="800000"/>
            <a:headEnd/>
            <a:tailEnd/>
          </a:ln>
          <a:effectLst/>
        </p:spPr>
        <p:txBody>
          <a:bodyPr>
            <a:spAutoFit/>
          </a:bodyPr>
          <a:lstStyle/>
          <a:p>
            <a:pPr algn="l"/>
            <a:r>
              <a:rPr lang="en-US" sz="1000" b="1">
                <a:solidFill>
                  <a:srgbClr val="CC0000"/>
                </a:solidFill>
                <a:latin typeface="Arial" charset="0"/>
              </a:rPr>
              <a:t>Illustration 6-24</a:t>
            </a:r>
          </a:p>
        </p:txBody>
      </p:sp>
      <p:sp>
        <p:nvSpPr>
          <p:cNvPr id="745495" name="Text Box 23"/>
          <p:cNvSpPr txBox="1">
            <a:spLocks noChangeArrowheads="1"/>
          </p:cNvSpPr>
          <p:nvPr/>
        </p:nvSpPr>
        <p:spPr bwMode="auto">
          <a:xfrm>
            <a:off x="4800600" y="1812925"/>
            <a:ext cx="15240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Arial" charset="0"/>
              </a:rPr>
              <a:t>$14,000</a:t>
            </a:r>
            <a:endParaRPr lang="en-US" sz="2000" b="1">
              <a:solidFill>
                <a:srgbClr val="800000"/>
              </a:solidFill>
              <a:latin typeface="Arial" charset="0"/>
            </a:endParaRPr>
          </a:p>
        </p:txBody>
      </p:sp>
      <p:sp>
        <p:nvSpPr>
          <p:cNvPr id="745496" name="Line 24"/>
          <p:cNvSpPr>
            <a:spLocks noChangeShapeType="1"/>
          </p:cNvSpPr>
          <p:nvPr/>
        </p:nvSpPr>
        <p:spPr bwMode="auto">
          <a:xfrm>
            <a:off x="5562600" y="3962400"/>
            <a:ext cx="0" cy="68580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45497" name="Line 25"/>
          <p:cNvSpPr>
            <a:spLocks noChangeShapeType="1"/>
          </p:cNvSpPr>
          <p:nvPr/>
        </p:nvSpPr>
        <p:spPr bwMode="auto">
          <a:xfrm>
            <a:off x="1066800" y="6096000"/>
            <a:ext cx="1524000" cy="0"/>
          </a:xfrm>
          <a:prstGeom prst="line">
            <a:avLst/>
          </a:prstGeom>
          <a:noFill/>
          <a:ln w="28575" cap="sq">
            <a:solidFill>
              <a:srgbClr val="800000"/>
            </a:solidFill>
            <a:round/>
            <a:headEnd type="none" w="sm" len="sm"/>
            <a:tailEnd type="triangle" w="sm" len="sm"/>
          </a:ln>
          <a:effectLst/>
        </p:spPr>
        <p:txBody>
          <a:bodyPr/>
          <a:lstStyle/>
          <a:p>
            <a:endParaRPr lang="en-US"/>
          </a:p>
        </p:txBody>
      </p:sp>
      <p:sp>
        <p:nvSpPr>
          <p:cNvPr id="745498" name="Text Box 26"/>
          <p:cNvSpPr txBox="1">
            <a:spLocks noChangeArrowheads="1"/>
          </p:cNvSpPr>
          <p:nvPr/>
        </p:nvSpPr>
        <p:spPr bwMode="auto">
          <a:xfrm>
            <a:off x="6477000" y="1981200"/>
            <a:ext cx="21336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000">
                <a:latin typeface="Arial" charset="0"/>
              </a:rPr>
              <a:t>=  </a:t>
            </a:r>
            <a:r>
              <a:rPr lang="en-US" sz="2000" b="1">
                <a:solidFill>
                  <a:srgbClr val="800000"/>
                </a:solidFill>
                <a:latin typeface="Arial" charset="0"/>
              </a:rPr>
              <a:t>$1,166.07</a:t>
            </a:r>
          </a:p>
        </p:txBody>
      </p:sp>
      <p:sp>
        <p:nvSpPr>
          <p:cNvPr id="745499" name="Line 27"/>
          <p:cNvSpPr>
            <a:spLocks noChangeShapeType="1"/>
          </p:cNvSpPr>
          <p:nvPr/>
        </p:nvSpPr>
        <p:spPr bwMode="auto">
          <a:xfrm>
            <a:off x="4800600" y="2209800"/>
            <a:ext cx="1524000" cy="0"/>
          </a:xfrm>
          <a:prstGeom prst="line">
            <a:avLst/>
          </a:prstGeom>
          <a:noFill/>
          <a:ln w="19050" cap="sq">
            <a:solidFill>
              <a:schemeClr val="bg2"/>
            </a:solidFill>
            <a:round/>
            <a:headEnd type="none" w="sm" len="sm"/>
            <a:tailEnd type="none" w="sm" len="sm"/>
          </a:ln>
          <a:effectLst/>
        </p:spPr>
        <p:txBody>
          <a:bodyPr/>
          <a:lstStyle/>
          <a:p>
            <a:endParaRPr lang="en-US"/>
          </a:p>
        </p:txBody>
      </p:sp>
      <p:sp>
        <p:nvSpPr>
          <p:cNvPr id="745500" name="Text Box 28"/>
          <p:cNvSpPr txBox="1">
            <a:spLocks noChangeArrowheads="1"/>
          </p:cNvSpPr>
          <p:nvPr/>
        </p:nvSpPr>
        <p:spPr bwMode="auto">
          <a:xfrm>
            <a:off x="4800600" y="2270125"/>
            <a:ext cx="1524000" cy="3968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latin typeface="Arial" charset="0"/>
              </a:rPr>
              <a:t>12.00611</a:t>
            </a:r>
            <a:endParaRPr lang="en-US" sz="2000" b="1">
              <a:solidFill>
                <a:srgbClr val="800000"/>
              </a:solidFill>
              <a:latin typeface="Arial" charset="0"/>
            </a:endParaRPr>
          </a:p>
        </p:txBody>
      </p:sp>
      <p:sp>
        <p:nvSpPr>
          <p:cNvPr id="745502" name="Text Box 30"/>
          <p:cNvSpPr txBox="1">
            <a:spLocks noChangeArrowheads="1"/>
          </p:cNvSpPr>
          <p:nvPr/>
        </p:nvSpPr>
        <p:spPr bwMode="auto">
          <a:xfrm>
            <a:off x="6858000" y="412750"/>
            <a:ext cx="1676400" cy="7302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b="1">
                <a:solidFill>
                  <a:srgbClr val="800000"/>
                </a:solidFill>
                <a:latin typeface="Arial" charset="0"/>
              </a:rPr>
              <a:t>Alternate Calculation</a:t>
            </a:r>
          </a:p>
        </p:txBody>
      </p:sp>
      <p:sp>
        <p:nvSpPr>
          <p:cNvPr id="745503" name="Text Box 3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pic>
        <p:nvPicPr>
          <p:cNvPr id="745504" name="Picture 32"/>
          <p:cNvPicPr>
            <a:picLocks noChangeAspect="1" noChangeArrowheads="1"/>
          </p:cNvPicPr>
          <p:nvPr/>
        </p:nvPicPr>
        <p:blipFill>
          <a:blip r:embed="rId4"/>
          <a:srcRect/>
          <a:stretch>
            <a:fillRect/>
          </a:stretch>
        </p:blipFill>
        <p:spPr bwMode="auto">
          <a:xfrm>
            <a:off x="762000" y="1447800"/>
            <a:ext cx="3352800" cy="1081088"/>
          </a:xfrm>
          <a:prstGeom prst="rect">
            <a:avLst/>
          </a:prstGeom>
          <a:noFill/>
          <a:ln w="19050" cap="sq">
            <a:solidFill>
              <a:schemeClr val="tx1"/>
            </a:solidFill>
            <a:miter lim="800000"/>
            <a:headEnd type="none" w="sm" len="sm"/>
            <a:tailEnd type="none" w="sm" len="sm"/>
          </a:ln>
          <a:effectLst/>
        </p:spPr>
      </p:pic>
    </p:spTree>
    <p:extLst>
      <p:ext uri="{BB962C8B-B14F-4D97-AF65-F5344CB8AC3E}">
        <p14:creationId xmlns:p14="http://schemas.microsoft.com/office/powerpoint/2010/main" val="317319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5485"/>
                                        </p:tgtEl>
                                        <p:attrNameLst>
                                          <p:attrName>style.visibility</p:attrName>
                                        </p:attrNameLst>
                                      </p:cBhvr>
                                      <p:to>
                                        <p:strVal val="visible"/>
                                      </p:to>
                                    </p:set>
                                    <p:animEffect transition="in" filter="wipe(up)">
                                      <p:cBhvr>
                                        <p:cTn id="7" dur="500"/>
                                        <p:tgtEl>
                                          <p:spTgt spid="74548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45496"/>
                                        </p:tgtEl>
                                        <p:attrNameLst>
                                          <p:attrName>style.visibility</p:attrName>
                                        </p:attrNameLst>
                                      </p:cBhvr>
                                      <p:to>
                                        <p:strVal val="visible"/>
                                      </p:to>
                                    </p:set>
                                    <p:animEffect transition="in" filter="wipe(up)">
                                      <p:cBhvr>
                                        <p:cTn id="11" dur="500"/>
                                        <p:tgtEl>
                                          <p:spTgt spid="74549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45482"/>
                                        </p:tgtEl>
                                        <p:attrNameLst>
                                          <p:attrName>style.visibility</p:attrName>
                                        </p:attrNameLst>
                                      </p:cBhvr>
                                      <p:to>
                                        <p:strVal val="visible"/>
                                      </p:to>
                                    </p:set>
                                    <p:animEffect transition="in" filter="wipe(left)">
                                      <p:cBhvr>
                                        <p:cTn id="15" dur="500"/>
                                        <p:tgtEl>
                                          <p:spTgt spid="74548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45497"/>
                                        </p:tgtEl>
                                        <p:attrNameLst>
                                          <p:attrName>style.visibility</p:attrName>
                                        </p:attrNameLst>
                                      </p:cBhvr>
                                      <p:to>
                                        <p:strVal val="visible"/>
                                      </p:to>
                                    </p:set>
                                    <p:animEffect transition="in" filter="wipe(left)">
                                      <p:cBhvr>
                                        <p:cTn id="19" dur="500"/>
                                        <p:tgtEl>
                                          <p:spTgt spid="74549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45479"/>
                                        </p:tgtEl>
                                        <p:attrNameLst>
                                          <p:attrName>style.visibility</p:attrName>
                                        </p:attrNameLst>
                                      </p:cBhvr>
                                      <p:to>
                                        <p:strVal val="visible"/>
                                      </p:to>
                                    </p:set>
                                    <p:animEffect transition="in" filter="wipe(left)">
                                      <p:cBhvr>
                                        <p:cTn id="23" dur="500"/>
                                        <p:tgtEl>
                                          <p:spTgt spid="74547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5495"/>
                                        </p:tgtEl>
                                        <p:attrNameLst>
                                          <p:attrName>style.visibility</p:attrName>
                                        </p:attrNameLst>
                                      </p:cBhvr>
                                      <p:to>
                                        <p:strVal val="visible"/>
                                      </p:to>
                                    </p:set>
                                    <p:animEffect transition="in" filter="wipe(left)">
                                      <p:cBhvr>
                                        <p:cTn id="28" dur="500"/>
                                        <p:tgtEl>
                                          <p:spTgt spid="74549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45500"/>
                                        </p:tgtEl>
                                        <p:attrNameLst>
                                          <p:attrName>style.visibility</p:attrName>
                                        </p:attrNameLst>
                                      </p:cBhvr>
                                      <p:to>
                                        <p:strVal val="visible"/>
                                      </p:to>
                                    </p:set>
                                    <p:animEffect transition="in" filter="wipe(left)">
                                      <p:cBhvr>
                                        <p:cTn id="33" dur="500"/>
                                        <p:tgtEl>
                                          <p:spTgt spid="7455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45498"/>
                                        </p:tgtEl>
                                        <p:attrNameLst>
                                          <p:attrName>style.visibility</p:attrName>
                                        </p:attrNameLst>
                                      </p:cBhvr>
                                      <p:to>
                                        <p:strVal val="visible"/>
                                      </p:to>
                                    </p:set>
                                    <p:animEffect transition="in" filter="wipe(left)">
                                      <p:cBhvr>
                                        <p:cTn id="38" dur="500"/>
                                        <p:tgtEl>
                                          <p:spTgt spid="745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9" grpId="0" animBg="1"/>
      <p:bldP spid="745482" grpId="0" animBg="1"/>
      <p:bldP spid="745485" grpId="0" animBg="1"/>
      <p:bldP spid="745495" grpId="0"/>
      <p:bldP spid="745496" grpId="0" animBg="1"/>
      <p:bldP spid="745497" grpId="0" animBg="1"/>
      <p:bldP spid="745498" grpId="0"/>
      <p:bldP spid="74550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2" name="Picture 12"/>
          <p:cNvPicPr>
            <a:picLocks noChangeAspect="1" noChangeArrowheads="1"/>
          </p:cNvPicPr>
          <p:nvPr/>
        </p:nvPicPr>
        <p:blipFill>
          <a:blip r:embed="rId3"/>
          <a:srcRect/>
          <a:stretch>
            <a:fillRect/>
          </a:stretch>
        </p:blipFill>
        <p:spPr bwMode="auto">
          <a:xfrm>
            <a:off x="2819400" y="3505200"/>
            <a:ext cx="5905500" cy="1354138"/>
          </a:xfrm>
          <a:prstGeom prst="rect">
            <a:avLst/>
          </a:prstGeom>
          <a:noFill/>
          <a:ln w="12700" cap="sq">
            <a:noFill/>
            <a:miter lim="800000"/>
            <a:headEnd type="none" w="sm" len="sm"/>
            <a:tailEnd type="none" w="sm" len="sm"/>
          </a:ln>
          <a:effectLst/>
        </p:spPr>
      </p:pic>
      <p:sp>
        <p:nvSpPr>
          <p:cNvPr id="747524"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747525" name="Rectangle 5"/>
          <p:cNvSpPr>
            <a:spLocks noChangeArrowheads="1"/>
          </p:cNvSpPr>
          <p:nvPr/>
        </p:nvSpPr>
        <p:spPr bwMode="auto">
          <a:xfrm>
            <a:off x="609600" y="1874838"/>
            <a:ext cx="7924800" cy="1495425"/>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000" b="1">
                <a:solidFill>
                  <a:srgbClr val="800000"/>
                </a:solidFill>
                <a:latin typeface="Arial" charset="0"/>
              </a:rPr>
              <a:t>Illustration:</a:t>
            </a:r>
            <a:r>
              <a:rPr lang="en-US" sz="2000">
                <a:latin typeface="Arial" charset="0"/>
              </a:rPr>
              <a:t>  Suppose that a company’s goal is to accumulate $117,332 by making periodic deposits of $20,000 at the end of each year, which will earn 8% compounded annually while accumulating.  How many deposits must it make?</a:t>
            </a:r>
          </a:p>
        </p:txBody>
      </p:sp>
      <p:sp>
        <p:nvSpPr>
          <p:cNvPr id="747527" name="Text Box 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47528" name="Text Box 8"/>
          <p:cNvSpPr txBox="1">
            <a:spLocks noChangeArrowheads="1"/>
          </p:cNvSpPr>
          <p:nvPr/>
        </p:nvSpPr>
        <p:spPr bwMode="auto">
          <a:xfrm>
            <a:off x="304800" y="4373563"/>
            <a:ext cx="1600200" cy="274637"/>
          </a:xfrm>
          <a:prstGeom prst="rect">
            <a:avLst/>
          </a:prstGeom>
          <a:noFill/>
          <a:ln w="12700" cap="sq" algn="ctr">
            <a:noFill/>
            <a:miter lim="800000"/>
            <a:headEnd/>
            <a:tailEnd/>
          </a:ln>
          <a:effectLst/>
        </p:spPr>
        <p:txBody>
          <a:bodyPr>
            <a:spAutoFit/>
          </a:bodyPr>
          <a:lstStyle/>
          <a:p>
            <a:pPr algn="l"/>
            <a:r>
              <a:rPr lang="en-US" sz="1200" b="1">
                <a:solidFill>
                  <a:srgbClr val="CC0000"/>
                </a:solidFill>
                <a:latin typeface="Arial" charset="0"/>
              </a:rPr>
              <a:t>Illustration 6-25</a:t>
            </a:r>
          </a:p>
        </p:txBody>
      </p:sp>
      <p:sp>
        <p:nvSpPr>
          <p:cNvPr id="747529" name="Rectangle 9"/>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b="1">
                <a:latin typeface="Arial" charset="0"/>
              </a:rPr>
              <a:t>Computation of Number of Periodic Rents</a:t>
            </a:r>
          </a:p>
        </p:txBody>
      </p:sp>
      <p:sp>
        <p:nvSpPr>
          <p:cNvPr id="747523" name="Rectangle 3"/>
          <p:cNvSpPr>
            <a:spLocks noChangeArrowheads="1"/>
          </p:cNvSpPr>
          <p:nvPr/>
        </p:nvSpPr>
        <p:spPr bwMode="auto">
          <a:xfrm>
            <a:off x="7620000" y="4191000"/>
            <a:ext cx="1143000" cy="533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747526" name="Text Box 6"/>
          <p:cNvSpPr txBox="1">
            <a:spLocks noChangeArrowheads="1"/>
          </p:cNvSpPr>
          <p:nvPr/>
        </p:nvSpPr>
        <p:spPr bwMode="auto">
          <a:xfrm>
            <a:off x="7620000" y="4191000"/>
            <a:ext cx="1219200" cy="423863"/>
          </a:xfrm>
          <a:prstGeom prst="rect">
            <a:avLst/>
          </a:prstGeom>
          <a:solidFill>
            <a:schemeClr val="bg1"/>
          </a:solidFill>
          <a:ln w="12700" cap="sq">
            <a:noFill/>
            <a:miter lim="800000"/>
            <a:headEnd type="none" w="sm" len="sm"/>
            <a:tailEnd type="none" w="sm" len="sm"/>
          </a:ln>
          <a:effectLst/>
        </p:spPr>
        <p:txBody>
          <a:bodyPr>
            <a:spAutoFit/>
          </a:bodyPr>
          <a:lstStyle/>
          <a:p>
            <a:pPr algn="l">
              <a:lnSpc>
                <a:spcPct val="115000"/>
              </a:lnSpc>
              <a:spcBef>
                <a:spcPct val="50000"/>
              </a:spcBef>
            </a:pPr>
            <a:r>
              <a:rPr lang="en-US" sz="1900" b="1">
                <a:solidFill>
                  <a:srgbClr val="800000"/>
                </a:solidFill>
                <a:latin typeface="Arial" charset="0"/>
              </a:rPr>
              <a:t>5.86660</a:t>
            </a:r>
          </a:p>
        </p:txBody>
      </p:sp>
      <p:pic>
        <p:nvPicPr>
          <p:cNvPr id="747531" name="Picture 11"/>
          <p:cNvPicPr>
            <a:picLocks noChangeAspect="1" noChangeArrowheads="1"/>
          </p:cNvPicPr>
          <p:nvPr/>
        </p:nvPicPr>
        <p:blipFill>
          <a:blip r:embed="rId4"/>
          <a:srcRect/>
          <a:stretch>
            <a:fillRect/>
          </a:stretch>
        </p:blipFill>
        <p:spPr bwMode="auto">
          <a:xfrm>
            <a:off x="381000" y="4694238"/>
            <a:ext cx="5334000" cy="1477962"/>
          </a:xfrm>
          <a:prstGeom prst="rect">
            <a:avLst/>
          </a:prstGeom>
          <a:noFill/>
          <a:ln w="19050" cap="sq" algn="ctr">
            <a:solidFill>
              <a:schemeClr val="tx1"/>
            </a:solidFill>
            <a:miter lim="800000"/>
            <a:headEnd type="none" w="sm" len="sm"/>
            <a:tailEnd type="none" w="sm" len="sm"/>
          </a:ln>
          <a:effectLst/>
        </p:spPr>
      </p:pic>
    </p:spTree>
    <p:extLst>
      <p:ext uri="{BB962C8B-B14F-4D97-AF65-F5344CB8AC3E}">
        <p14:creationId xmlns:p14="http://schemas.microsoft.com/office/powerpoint/2010/main" val="175880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26"/>
                                        </p:tgtEl>
                                        <p:attrNameLst>
                                          <p:attrName>style.visibility</p:attrName>
                                        </p:attrNameLst>
                                      </p:cBhvr>
                                      <p:to>
                                        <p:strVal val="visible"/>
                                      </p:to>
                                    </p:set>
                                    <p:animEffect transition="in" filter="wipe(left)">
                                      <p:cBhvr>
                                        <p:cTn id="7" dur="500"/>
                                        <p:tgtEl>
                                          <p:spTgt spid="74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64" name="Rectangle 20"/>
          <p:cNvSpPr>
            <a:spLocks noChangeArrowheads="1"/>
          </p:cNvSpPr>
          <p:nvPr/>
        </p:nvSpPr>
        <p:spPr bwMode="auto">
          <a:xfrm>
            <a:off x="2057400" y="3048000"/>
            <a:ext cx="1676400" cy="26670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Future value of a single sum</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Present value of a single sum</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Solving for other unknowns</a:t>
            </a:r>
          </a:p>
        </p:txBody>
      </p:sp>
      <p:sp>
        <p:nvSpPr>
          <p:cNvPr id="364565" name="Rectangle 21"/>
          <p:cNvSpPr>
            <a:spLocks noChangeArrowheads="1"/>
          </p:cNvSpPr>
          <p:nvPr/>
        </p:nvSpPr>
        <p:spPr bwMode="auto">
          <a:xfrm>
            <a:off x="304800" y="1885950"/>
            <a:ext cx="1600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Basic Time Value Concepts</a:t>
            </a:r>
          </a:p>
        </p:txBody>
      </p:sp>
      <p:sp>
        <p:nvSpPr>
          <p:cNvPr id="364568" name="Rectangle 24"/>
          <p:cNvSpPr>
            <a:spLocks noChangeArrowheads="1"/>
          </p:cNvSpPr>
          <p:nvPr/>
        </p:nvSpPr>
        <p:spPr bwMode="auto">
          <a:xfrm>
            <a:off x="2057400" y="1885950"/>
            <a:ext cx="1600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Single-Sum Problems</a:t>
            </a:r>
          </a:p>
        </p:txBody>
      </p:sp>
      <p:sp>
        <p:nvSpPr>
          <p:cNvPr id="364569" name="Rectangle 25"/>
          <p:cNvSpPr>
            <a:spLocks noChangeArrowheads="1"/>
          </p:cNvSpPr>
          <p:nvPr/>
        </p:nvSpPr>
        <p:spPr bwMode="auto">
          <a:xfrm>
            <a:off x="3810000" y="1885950"/>
            <a:ext cx="1600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Annuities</a:t>
            </a:r>
          </a:p>
        </p:txBody>
      </p:sp>
      <p:sp>
        <p:nvSpPr>
          <p:cNvPr id="364570" name="Rectangle 26"/>
          <p:cNvSpPr>
            <a:spLocks noChangeArrowheads="1"/>
          </p:cNvSpPr>
          <p:nvPr/>
        </p:nvSpPr>
        <p:spPr bwMode="auto">
          <a:xfrm>
            <a:off x="5562600" y="1885950"/>
            <a:ext cx="16002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More Complex Situations</a:t>
            </a:r>
          </a:p>
        </p:txBody>
      </p:sp>
      <p:sp>
        <p:nvSpPr>
          <p:cNvPr id="364571" name="Rectangle 27"/>
          <p:cNvSpPr>
            <a:spLocks noChangeArrowheads="1"/>
          </p:cNvSpPr>
          <p:nvPr/>
        </p:nvSpPr>
        <p:spPr bwMode="auto">
          <a:xfrm>
            <a:off x="7315200" y="1885950"/>
            <a:ext cx="1676400" cy="1085850"/>
          </a:xfrm>
          <a:prstGeom prst="rect">
            <a:avLst/>
          </a:prstGeom>
          <a:solidFill>
            <a:srgbClr val="F9EFA5"/>
          </a:solidFill>
          <a:ln w="38100" algn="ctr">
            <a:solidFill>
              <a:srgbClr val="009A96"/>
            </a:solidFill>
            <a:miter lim="800000"/>
            <a:headEnd/>
            <a:tailEnd/>
          </a:ln>
          <a:effectLst/>
        </p:spPr>
        <p:txBody>
          <a:bodyPr lIns="90488" tIns="44450" rIns="90488" bIns="44450" anchor="ctr"/>
          <a:lstStyle/>
          <a:p>
            <a:pPr>
              <a:spcBef>
                <a:spcPct val="35000"/>
              </a:spcBef>
              <a:buClr>
                <a:schemeClr val="accent2"/>
              </a:buClr>
              <a:buSzPct val="75000"/>
              <a:buFont typeface="Wingdings" pitchFamily="2" charset="2"/>
              <a:buNone/>
            </a:pPr>
            <a:r>
              <a:rPr lang="en-US" sz="1700" b="1">
                <a:effectLst>
                  <a:outerShdw blurRad="38100" dist="38100" dir="2700000" algn="tl">
                    <a:srgbClr val="FFFFFF"/>
                  </a:outerShdw>
                </a:effectLst>
                <a:latin typeface="Arial" charset="0"/>
              </a:rPr>
              <a:t>Present Value Measurement</a:t>
            </a:r>
          </a:p>
        </p:txBody>
      </p:sp>
      <p:sp>
        <p:nvSpPr>
          <p:cNvPr id="364572" name="Rectangle 28"/>
          <p:cNvSpPr>
            <a:spLocks noChangeArrowheads="1"/>
          </p:cNvSpPr>
          <p:nvPr/>
        </p:nvSpPr>
        <p:spPr bwMode="auto">
          <a:xfrm>
            <a:off x="304800" y="3048000"/>
            <a:ext cx="1676400" cy="26670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Applications</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The nature of interest</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Simple interest</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Compound interest</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Fundamental variables</a:t>
            </a:r>
          </a:p>
        </p:txBody>
      </p:sp>
      <p:sp>
        <p:nvSpPr>
          <p:cNvPr id="364573" name="Rectangle 29"/>
          <p:cNvSpPr>
            <a:spLocks noChangeArrowheads="1"/>
          </p:cNvSpPr>
          <p:nvPr/>
        </p:nvSpPr>
        <p:spPr bwMode="auto">
          <a:xfrm>
            <a:off x="3810000" y="3048000"/>
            <a:ext cx="1676400" cy="3581400"/>
          </a:xfrm>
          <a:prstGeom prst="rect">
            <a:avLst/>
          </a:prstGeom>
          <a:noFill/>
          <a:ln w="38100">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Future value of ordinary annuity</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Future value of annuity due</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Examples of FV of annuity</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Present value of ordinary annuity</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Present value of annuity due</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Examples of PV of annuity</a:t>
            </a:r>
          </a:p>
        </p:txBody>
      </p:sp>
      <p:sp>
        <p:nvSpPr>
          <p:cNvPr id="364574" name="Rectangle 30"/>
          <p:cNvSpPr>
            <a:spLocks noChangeArrowheads="1"/>
          </p:cNvSpPr>
          <p:nvPr/>
        </p:nvSpPr>
        <p:spPr bwMode="auto">
          <a:xfrm>
            <a:off x="5562600" y="3048000"/>
            <a:ext cx="1676400" cy="32766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Deferred annuities</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Valuation of long-term bonds</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Effective-interest method of bond discount/ premium amortization</a:t>
            </a:r>
          </a:p>
        </p:txBody>
      </p:sp>
      <p:sp>
        <p:nvSpPr>
          <p:cNvPr id="364575" name="Rectangle 31"/>
          <p:cNvSpPr>
            <a:spLocks noChangeArrowheads="1"/>
          </p:cNvSpPr>
          <p:nvPr/>
        </p:nvSpPr>
        <p:spPr bwMode="auto">
          <a:xfrm>
            <a:off x="7315200" y="3048000"/>
            <a:ext cx="1676400" cy="3276600"/>
          </a:xfrm>
          <a:prstGeom prst="rect">
            <a:avLst/>
          </a:prstGeom>
          <a:noFill/>
          <a:ln w="38100" algn="ctr">
            <a:noFill/>
            <a:miter lim="800000"/>
            <a:headEnd/>
            <a:tailEnd/>
          </a:ln>
          <a:effectLst/>
        </p:spPr>
        <p:txBody>
          <a:bodyPr lIns="90488" tIns="109728" rIns="90488" bIns="44450"/>
          <a:lstStyle/>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Choosing an appropriate interest rate</a:t>
            </a:r>
          </a:p>
          <a:p>
            <a:pPr marL="228600" indent="-228600" algn="l">
              <a:spcBef>
                <a:spcPct val="25000"/>
              </a:spcBef>
              <a:buClr>
                <a:srgbClr val="CC0000"/>
              </a:buClr>
              <a:buSzPct val="80000"/>
              <a:buFont typeface="Wingdings" pitchFamily="2" charset="2"/>
              <a:buBlip>
                <a:blip r:embed="rId3"/>
              </a:buBlip>
            </a:pPr>
            <a:r>
              <a:rPr lang="en-US" sz="1500">
                <a:effectLst>
                  <a:outerShdw blurRad="38100" dist="38100" dir="2700000" algn="tl">
                    <a:srgbClr val="C0C0C0"/>
                  </a:outerShdw>
                </a:effectLst>
                <a:latin typeface="Arial" charset="0"/>
              </a:rPr>
              <a:t>Example of expected cash flow</a:t>
            </a:r>
          </a:p>
        </p:txBody>
      </p:sp>
      <p:cxnSp>
        <p:nvCxnSpPr>
          <p:cNvPr id="364576" name="AutoShape 32"/>
          <p:cNvCxnSpPr>
            <a:cxnSpLocks noChangeShapeType="1"/>
            <a:stCxn id="364560" idx="2"/>
            <a:endCxn id="364565" idx="0"/>
          </p:cNvCxnSpPr>
          <p:nvPr/>
        </p:nvCxnSpPr>
        <p:spPr bwMode="auto">
          <a:xfrm rot="5400000">
            <a:off x="2413794" y="-291306"/>
            <a:ext cx="849312" cy="3467100"/>
          </a:xfrm>
          <a:prstGeom prst="bentConnector3">
            <a:avLst>
              <a:gd name="adj1" fmla="val 51028"/>
            </a:avLst>
          </a:prstGeom>
          <a:noFill/>
          <a:ln w="38100" cap="sq">
            <a:solidFill>
              <a:srgbClr val="009A96"/>
            </a:solidFill>
            <a:miter lim="800000"/>
            <a:headEnd/>
            <a:tailEnd type="triangle" w="med" len="med"/>
          </a:ln>
          <a:effectLst/>
        </p:spPr>
      </p:cxnSp>
      <p:cxnSp>
        <p:nvCxnSpPr>
          <p:cNvPr id="364577" name="AutoShape 33"/>
          <p:cNvCxnSpPr>
            <a:cxnSpLocks noChangeShapeType="1"/>
            <a:stCxn id="364560" idx="2"/>
            <a:endCxn id="364571" idx="0"/>
          </p:cNvCxnSpPr>
          <p:nvPr/>
        </p:nvCxnSpPr>
        <p:spPr bwMode="auto">
          <a:xfrm rot="16200000" flipH="1">
            <a:off x="5938044" y="-348456"/>
            <a:ext cx="849312" cy="3581400"/>
          </a:xfrm>
          <a:prstGeom prst="bentConnector3">
            <a:avLst>
              <a:gd name="adj1" fmla="val 51028"/>
            </a:avLst>
          </a:prstGeom>
          <a:noFill/>
          <a:ln w="38100" cap="sq">
            <a:solidFill>
              <a:srgbClr val="009A96"/>
            </a:solidFill>
            <a:miter lim="800000"/>
            <a:headEnd/>
            <a:tailEnd type="triangle" w="med" len="med"/>
          </a:ln>
          <a:effectLst/>
        </p:spPr>
      </p:cxnSp>
      <p:sp>
        <p:nvSpPr>
          <p:cNvPr id="364560" name="Rectangle 16"/>
          <p:cNvSpPr>
            <a:spLocks noChangeArrowheads="1"/>
          </p:cNvSpPr>
          <p:nvPr/>
        </p:nvSpPr>
        <p:spPr bwMode="auto">
          <a:xfrm>
            <a:off x="381000" y="457200"/>
            <a:ext cx="83820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Accounting and the Time Value of Money</a:t>
            </a:r>
          </a:p>
        </p:txBody>
      </p:sp>
    </p:spTree>
    <p:extLst>
      <p:ext uri="{BB962C8B-B14F-4D97-AF65-F5344CB8AC3E}">
        <p14:creationId xmlns:p14="http://schemas.microsoft.com/office/powerpoint/2010/main" val="386731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751620" name="Rectangle 4"/>
          <p:cNvSpPr>
            <a:spLocks noChangeArrowheads="1"/>
          </p:cNvSpPr>
          <p:nvPr/>
        </p:nvSpPr>
        <p:spPr bwMode="auto">
          <a:xfrm>
            <a:off x="609600" y="1963738"/>
            <a:ext cx="7924800" cy="1846262"/>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000" b="1">
                <a:solidFill>
                  <a:srgbClr val="800000"/>
                </a:solidFill>
                <a:latin typeface="Arial" charset="0"/>
              </a:rPr>
              <a:t>Illustration:</a:t>
            </a:r>
            <a:r>
              <a:rPr lang="en-US" sz="2000">
                <a:latin typeface="Arial" charset="0"/>
              </a:rPr>
              <a:t>  Mr. Goodwrench deposits $2,500 today in a savings account that earns 9% interest.  He plans to deposit $2,500 every year for a total of 30 years.  How much cash will Mr. Goodwrench accumulate in his retirement savings account, when he retires in 30 years?</a:t>
            </a:r>
          </a:p>
        </p:txBody>
      </p:sp>
      <p:sp>
        <p:nvSpPr>
          <p:cNvPr id="751621"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751622" name="Text Box 6"/>
          <p:cNvSpPr txBox="1">
            <a:spLocks noChangeArrowheads="1"/>
          </p:cNvSpPr>
          <p:nvPr/>
        </p:nvSpPr>
        <p:spPr bwMode="auto">
          <a:xfrm>
            <a:off x="7239000" y="3840163"/>
            <a:ext cx="16002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6-27</a:t>
            </a:r>
          </a:p>
        </p:txBody>
      </p:sp>
      <p:sp>
        <p:nvSpPr>
          <p:cNvPr id="751623" name="Rectangle 7"/>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b="1">
                <a:latin typeface="Arial" charset="0"/>
              </a:rPr>
              <a:t>Computation of Future Value</a:t>
            </a:r>
          </a:p>
        </p:txBody>
      </p:sp>
      <p:pic>
        <p:nvPicPr>
          <p:cNvPr id="751628" name="Picture 12"/>
          <p:cNvPicPr>
            <a:picLocks noChangeAspect="1" noChangeArrowheads="1"/>
          </p:cNvPicPr>
          <p:nvPr/>
        </p:nvPicPr>
        <p:blipFill>
          <a:blip r:embed="rId3"/>
          <a:srcRect/>
          <a:stretch>
            <a:fillRect/>
          </a:stretch>
        </p:blipFill>
        <p:spPr bwMode="auto">
          <a:xfrm>
            <a:off x="685800" y="4114800"/>
            <a:ext cx="8077200" cy="1735138"/>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33766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Freeform 2"/>
          <p:cNvSpPr>
            <a:spLocks/>
          </p:cNvSpPr>
          <p:nvPr/>
        </p:nvSpPr>
        <p:spPr bwMode="auto">
          <a:xfrm>
            <a:off x="792163" y="2717800"/>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29763" name="Rectangle 3"/>
          <p:cNvSpPr>
            <a:spLocks noChangeArrowheads="1"/>
          </p:cNvSpPr>
          <p:nvPr/>
        </p:nvSpPr>
        <p:spPr bwMode="auto">
          <a:xfrm>
            <a:off x="600075" y="3505200"/>
            <a:ext cx="8086725" cy="1346200"/>
          </a:xfrm>
          <a:prstGeom prst="rect">
            <a:avLst/>
          </a:prstGeom>
          <a:noFill/>
          <a:ln w="12700">
            <a:noFill/>
            <a:miter lim="800000"/>
            <a:headEnd/>
            <a:tailEnd/>
          </a:ln>
          <a:effectLst/>
        </p:spPr>
        <p:txBody>
          <a:bodyPr lIns="90488" tIns="44450" rIns="90488" bIns="44450">
            <a:spAutoFit/>
          </a:bodyPr>
          <a:lstStyle/>
          <a:p>
            <a:pPr algn="l">
              <a:lnSpc>
                <a:spcPct val="125000"/>
              </a:lnSpc>
              <a:spcBef>
                <a:spcPct val="30000"/>
              </a:spcBef>
              <a:buSzPct val="80000"/>
            </a:pPr>
            <a:r>
              <a:rPr lang="en-US" sz="2200" b="1">
                <a:solidFill>
                  <a:srgbClr val="800000"/>
                </a:solidFill>
                <a:latin typeface="Arial" charset="0"/>
              </a:rPr>
              <a:t>Illustration:</a:t>
            </a:r>
            <a:r>
              <a:rPr lang="en-US" sz="2200">
                <a:latin typeface="Arial" charset="0"/>
              </a:rPr>
              <a:t>  Bayou Inc. will deposit $20,000 in a 12% fund at the </a:t>
            </a:r>
            <a:r>
              <a:rPr lang="en-US" sz="2200" b="1">
                <a:solidFill>
                  <a:srgbClr val="800000"/>
                </a:solidFill>
                <a:latin typeface="Arial" charset="0"/>
              </a:rPr>
              <a:t>beginning</a:t>
            </a:r>
            <a:r>
              <a:rPr lang="en-US" sz="2200">
                <a:latin typeface="Arial" charset="0"/>
              </a:rPr>
              <a:t> of each year for 8 years beginning January 1, Year 1. What amount will be in the fund at the end of Year 8?</a:t>
            </a:r>
          </a:p>
        </p:txBody>
      </p:sp>
      <p:sp>
        <p:nvSpPr>
          <p:cNvPr id="629764" name="Line 4"/>
          <p:cNvSpPr>
            <a:spLocks noChangeShapeType="1"/>
          </p:cNvSpPr>
          <p:nvPr/>
        </p:nvSpPr>
        <p:spPr bwMode="auto">
          <a:xfrm>
            <a:off x="766763"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65" name="Line 5"/>
          <p:cNvSpPr>
            <a:spLocks noChangeShapeType="1"/>
          </p:cNvSpPr>
          <p:nvPr/>
        </p:nvSpPr>
        <p:spPr bwMode="auto">
          <a:xfrm>
            <a:off x="16668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66" name="Rectangle 6"/>
          <p:cNvSpPr>
            <a:spLocks noChangeArrowheads="1"/>
          </p:cNvSpPr>
          <p:nvPr/>
        </p:nvSpPr>
        <p:spPr bwMode="auto">
          <a:xfrm>
            <a:off x="304800" y="29416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29767" name="Rectangle 7"/>
          <p:cNvSpPr>
            <a:spLocks noChangeArrowheads="1"/>
          </p:cNvSpPr>
          <p:nvPr/>
        </p:nvSpPr>
        <p:spPr bwMode="auto">
          <a:xfrm>
            <a:off x="12858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29768" name="Rectangle 8"/>
          <p:cNvSpPr>
            <a:spLocks noChangeArrowheads="1"/>
          </p:cNvSpPr>
          <p:nvPr/>
        </p:nvSpPr>
        <p:spPr bwMode="auto">
          <a:xfrm>
            <a:off x="304800" y="11430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29769" name="Rectangle 9"/>
          <p:cNvSpPr>
            <a:spLocks noChangeArrowheads="1"/>
          </p:cNvSpPr>
          <p:nvPr/>
        </p:nvSpPr>
        <p:spPr bwMode="auto">
          <a:xfrm>
            <a:off x="920750" y="53467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29770" name="Rectangle 10"/>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629771" name="Line 11"/>
          <p:cNvSpPr>
            <a:spLocks noChangeShapeType="1"/>
          </p:cNvSpPr>
          <p:nvPr/>
        </p:nvSpPr>
        <p:spPr bwMode="auto">
          <a:xfrm>
            <a:off x="25812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72" name="Rectangle 12"/>
          <p:cNvSpPr>
            <a:spLocks noChangeArrowheads="1"/>
          </p:cNvSpPr>
          <p:nvPr/>
        </p:nvSpPr>
        <p:spPr bwMode="auto">
          <a:xfrm>
            <a:off x="22002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29773" name="Line 13"/>
          <p:cNvSpPr>
            <a:spLocks noChangeShapeType="1"/>
          </p:cNvSpPr>
          <p:nvPr/>
        </p:nvSpPr>
        <p:spPr bwMode="auto">
          <a:xfrm>
            <a:off x="3495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74" name="Rectangle 14"/>
          <p:cNvSpPr>
            <a:spLocks noChangeArrowheads="1"/>
          </p:cNvSpPr>
          <p:nvPr/>
        </p:nvSpPr>
        <p:spPr bwMode="auto">
          <a:xfrm>
            <a:off x="3114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29775" name="Line 15"/>
          <p:cNvSpPr>
            <a:spLocks noChangeShapeType="1"/>
          </p:cNvSpPr>
          <p:nvPr/>
        </p:nvSpPr>
        <p:spPr bwMode="auto">
          <a:xfrm>
            <a:off x="44100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76" name="Rectangle 16"/>
          <p:cNvSpPr>
            <a:spLocks noChangeArrowheads="1"/>
          </p:cNvSpPr>
          <p:nvPr/>
        </p:nvSpPr>
        <p:spPr bwMode="auto">
          <a:xfrm>
            <a:off x="40290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29777" name="Line 17"/>
          <p:cNvSpPr>
            <a:spLocks noChangeShapeType="1"/>
          </p:cNvSpPr>
          <p:nvPr/>
        </p:nvSpPr>
        <p:spPr bwMode="auto">
          <a:xfrm>
            <a:off x="53244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78" name="Rectangle 18"/>
          <p:cNvSpPr>
            <a:spLocks noChangeArrowheads="1"/>
          </p:cNvSpPr>
          <p:nvPr/>
        </p:nvSpPr>
        <p:spPr bwMode="auto">
          <a:xfrm>
            <a:off x="4943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5</a:t>
            </a:r>
          </a:p>
        </p:txBody>
      </p:sp>
      <p:sp>
        <p:nvSpPr>
          <p:cNvPr id="629779" name="Line 19"/>
          <p:cNvSpPr>
            <a:spLocks noChangeShapeType="1"/>
          </p:cNvSpPr>
          <p:nvPr/>
        </p:nvSpPr>
        <p:spPr bwMode="auto">
          <a:xfrm>
            <a:off x="62388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80" name="Rectangle 20"/>
          <p:cNvSpPr>
            <a:spLocks noChangeArrowheads="1"/>
          </p:cNvSpPr>
          <p:nvPr/>
        </p:nvSpPr>
        <p:spPr bwMode="auto">
          <a:xfrm>
            <a:off x="58578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6</a:t>
            </a:r>
          </a:p>
        </p:txBody>
      </p:sp>
      <p:sp>
        <p:nvSpPr>
          <p:cNvPr id="629781" name="Line 21"/>
          <p:cNvSpPr>
            <a:spLocks noChangeShapeType="1"/>
          </p:cNvSpPr>
          <p:nvPr/>
        </p:nvSpPr>
        <p:spPr bwMode="auto">
          <a:xfrm>
            <a:off x="71532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82" name="Rectangle 22"/>
          <p:cNvSpPr>
            <a:spLocks noChangeArrowheads="1"/>
          </p:cNvSpPr>
          <p:nvPr/>
        </p:nvSpPr>
        <p:spPr bwMode="auto">
          <a:xfrm>
            <a:off x="67722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7</a:t>
            </a:r>
          </a:p>
        </p:txBody>
      </p:sp>
      <p:sp>
        <p:nvSpPr>
          <p:cNvPr id="629783" name="Line 23"/>
          <p:cNvSpPr>
            <a:spLocks noChangeShapeType="1"/>
          </p:cNvSpPr>
          <p:nvPr/>
        </p:nvSpPr>
        <p:spPr bwMode="auto">
          <a:xfrm>
            <a:off x="8067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29784" name="Rectangle 24"/>
          <p:cNvSpPr>
            <a:spLocks noChangeArrowheads="1"/>
          </p:cNvSpPr>
          <p:nvPr/>
        </p:nvSpPr>
        <p:spPr bwMode="auto">
          <a:xfrm>
            <a:off x="7686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8</a:t>
            </a:r>
          </a:p>
        </p:txBody>
      </p:sp>
      <p:sp>
        <p:nvSpPr>
          <p:cNvPr id="629785" name="Text Box 25"/>
          <p:cNvSpPr txBox="1">
            <a:spLocks noChangeArrowheads="1"/>
          </p:cNvSpPr>
          <p:nvPr/>
        </p:nvSpPr>
        <p:spPr bwMode="auto">
          <a:xfrm>
            <a:off x="12192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86" name="Text Box 26"/>
          <p:cNvSpPr txBox="1">
            <a:spLocks noChangeArrowheads="1"/>
          </p:cNvSpPr>
          <p:nvPr/>
        </p:nvSpPr>
        <p:spPr bwMode="auto">
          <a:xfrm>
            <a:off x="21336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87" name="Text Box 27"/>
          <p:cNvSpPr txBox="1">
            <a:spLocks noChangeArrowheads="1"/>
          </p:cNvSpPr>
          <p:nvPr/>
        </p:nvSpPr>
        <p:spPr bwMode="auto">
          <a:xfrm>
            <a:off x="30480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88" name="Text Box 28"/>
          <p:cNvSpPr txBox="1">
            <a:spLocks noChangeArrowheads="1"/>
          </p:cNvSpPr>
          <p:nvPr/>
        </p:nvSpPr>
        <p:spPr bwMode="auto">
          <a:xfrm>
            <a:off x="39624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89" name="Text Box 29"/>
          <p:cNvSpPr txBox="1">
            <a:spLocks noChangeArrowheads="1"/>
          </p:cNvSpPr>
          <p:nvPr/>
        </p:nvSpPr>
        <p:spPr bwMode="auto">
          <a:xfrm>
            <a:off x="48768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90" name="Text Box 30"/>
          <p:cNvSpPr txBox="1">
            <a:spLocks noChangeArrowheads="1"/>
          </p:cNvSpPr>
          <p:nvPr/>
        </p:nvSpPr>
        <p:spPr bwMode="auto">
          <a:xfrm>
            <a:off x="57912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91" name="Text Box 31"/>
          <p:cNvSpPr txBox="1">
            <a:spLocks noChangeArrowheads="1"/>
          </p:cNvSpPr>
          <p:nvPr/>
        </p:nvSpPr>
        <p:spPr bwMode="auto">
          <a:xfrm>
            <a:off x="67056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92" name="Text Box 32"/>
          <p:cNvSpPr txBox="1">
            <a:spLocks noChangeArrowheads="1"/>
          </p:cNvSpPr>
          <p:nvPr/>
        </p:nvSpPr>
        <p:spPr bwMode="auto">
          <a:xfrm>
            <a:off x="304800" y="2209800"/>
            <a:ext cx="990600" cy="320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500" b="1">
                <a:latin typeface="Arial" charset="0"/>
              </a:rPr>
              <a:t>20,000</a:t>
            </a:r>
          </a:p>
        </p:txBody>
      </p:sp>
      <p:sp>
        <p:nvSpPr>
          <p:cNvPr id="629793" name="Line 33"/>
          <p:cNvSpPr>
            <a:spLocks noChangeShapeType="1"/>
          </p:cNvSpPr>
          <p:nvPr/>
        </p:nvSpPr>
        <p:spPr bwMode="auto">
          <a:xfrm rot="20502821" flipH="1">
            <a:off x="898525" y="1727200"/>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29794" name="Freeform 34"/>
          <p:cNvSpPr>
            <a:spLocks/>
          </p:cNvSpPr>
          <p:nvPr/>
        </p:nvSpPr>
        <p:spPr bwMode="auto">
          <a:xfrm>
            <a:off x="7753350" y="1866900"/>
            <a:ext cx="144463"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29795" name="Rectangle 35"/>
          <p:cNvSpPr>
            <a:spLocks noChangeArrowheads="1"/>
          </p:cNvSpPr>
          <p:nvPr/>
        </p:nvSpPr>
        <p:spPr bwMode="auto">
          <a:xfrm>
            <a:off x="6324600" y="14478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Future Value</a:t>
            </a:r>
          </a:p>
        </p:txBody>
      </p:sp>
      <p:sp>
        <p:nvSpPr>
          <p:cNvPr id="629796" name="Text Box 3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Tree>
    <p:extLst>
      <p:ext uri="{BB962C8B-B14F-4D97-AF65-F5344CB8AC3E}">
        <p14:creationId xmlns:p14="http://schemas.microsoft.com/office/powerpoint/2010/main" val="260341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6" name="Text Box 8"/>
          <p:cNvSpPr txBox="1">
            <a:spLocks noChangeArrowheads="1"/>
          </p:cNvSpPr>
          <p:nvPr/>
        </p:nvSpPr>
        <p:spPr bwMode="auto">
          <a:xfrm>
            <a:off x="914400" y="6003925"/>
            <a:ext cx="2057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Deposit</a:t>
            </a:r>
          </a:p>
        </p:txBody>
      </p:sp>
      <p:sp>
        <p:nvSpPr>
          <p:cNvPr id="631817" name="Text Box 9"/>
          <p:cNvSpPr txBox="1">
            <a:spLocks noChangeArrowheads="1"/>
          </p:cNvSpPr>
          <p:nvPr/>
        </p:nvSpPr>
        <p:spPr bwMode="auto">
          <a:xfrm>
            <a:off x="3581400" y="6003925"/>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31818" name="Text Box 10"/>
          <p:cNvSpPr txBox="1">
            <a:spLocks noChangeArrowheads="1"/>
          </p:cNvSpPr>
          <p:nvPr/>
        </p:nvSpPr>
        <p:spPr bwMode="auto">
          <a:xfrm>
            <a:off x="6019800" y="6003925"/>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Future Value</a:t>
            </a:r>
          </a:p>
        </p:txBody>
      </p:sp>
      <p:sp>
        <p:nvSpPr>
          <p:cNvPr id="631819"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6  Solve future value of ordinary and annuity due problems.</a:t>
            </a:r>
          </a:p>
        </p:txBody>
      </p:sp>
      <p:sp>
        <p:nvSpPr>
          <p:cNvPr id="631821" name="Rectangle 1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Future Value of an Annuity Due</a:t>
            </a:r>
          </a:p>
        </p:txBody>
      </p:sp>
      <p:sp>
        <p:nvSpPr>
          <p:cNvPr id="631822" name="Rectangle 14"/>
          <p:cNvSpPr>
            <a:spLocks noChangeArrowheads="1"/>
          </p:cNvSpPr>
          <p:nvPr/>
        </p:nvSpPr>
        <p:spPr bwMode="auto">
          <a:xfrm>
            <a:off x="914400" y="4876800"/>
            <a:ext cx="7302500" cy="5334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pPr>
              <a:tabLst>
                <a:tab pos="2063750" algn="r"/>
              </a:tabLst>
            </a:pPr>
            <a:r>
              <a:rPr lang="en-US" sz="2400" b="1">
                <a:latin typeface="Arial" charset="0"/>
              </a:rPr>
              <a:t>12.29969	    x    </a:t>
            </a:r>
            <a:r>
              <a:rPr lang="en-US" sz="2400" b="1">
                <a:solidFill>
                  <a:srgbClr val="800000"/>
                </a:solidFill>
                <a:latin typeface="Arial" charset="0"/>
              </a:rPr>
              <a:t>1.12</a:t>
            </a:r>
            <a:r>
              <a:rPr lang="en-US" sz="2400" b="1">
                <a:latin typeface="Arial" charset="0"/>
              </a:rPr>
              <a:t>    =    13.775652</a:t>
            </a:r>
          </a:p>
        </p:txBody>
      </p:sp>
      <p:pic>
        <p:nvPicPr>
          <p:cNvPr id="631827" name="Picture 19"/>
          <p:cNvPicPr>
            <a:picLocks noChangeAspect="1" noChangeArrowheads="1"/>
          </p:cNvPicPr>
          <p:nvPr/>
        </p:nvPicPr>
        <p:blipFill>
          <a:blip r:embed="rId3"/>
          <a:srcRect/>
          <a:stretch>
            <a:fillRect/>
          </a:stretch>
        </p:blipFill>
        <p:spPr bwMode="auto">
          <a:xfrm>
            <a:off x="381000" y="1371600"/>
            <a:ext cx="8382000" cy="3154363"/>
          </a:xfrm>
          <a:prstGeom prst="rect">
            <a:avLst/>
          </a:prstGeom>
          <a:noFill/>
          <a:ln w="12700" cap="sq">
            <a:noFill/>
            <a:miter lim="800000"/>
            <a:headEnd type="none" w="sm" len="sm"/>
            <a:tailEnd type="none" w="sm" len="sm"/>
          </a:ln>
          <a:effectLst/>
        </p:spPr>
      </p:pic>
      <p:sp>
        <p:nvSpPr>
          <p:cNvPr id="631828" name="Oval 20"/>
          <p:cNvSpPr>
            <a:spLocks noChangeArrowheads="1"/>
          </p:cNvSpPr>
          <p:nvPr/>
        </p:nvSpPr>
        <p:spPr bwMode="auto">
          <a:xfrm>
            <a:off x="5334000" y="4267200"/>
            <a:ext cx="1066800" cy="3048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31829" name="Text Box 21"/>
          <p:cNvSpPr txBox="1">
            <a:spLocks noChangeArrowheads="1"/>
          </p:cNvSpPr>
          <p:nvPr/>
        </p:nvSpPr>
        <p:spPr bwMode="auto">
          <a:xfrm>
            <a:off x="914400" y="1295400"/>
            <a:ext cx="838200" cy="654050"/>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800">
                <a:latin typeface="Arial" charset="0"/>
              </a:rPr>
              <a:t>i=12%</a:t>
            </a:r>
          </a:p>
          <a:p>
            <a:r>
              <a:rPr lang="en-US" sz="1800">
                <a:latin typeface="Arial" charset="0"/>
              </a:rPr>
              <a:t>n=8</a:t>
            </a:r>
          </a:p>
        </p:txBody>
      </p:sp>
      <p:sp>
        <p:nvSpPr>
          <p:cNvPr id="631830" name="Rectangle 9"/>
          <p:cNvSpPr>
            <a:spLocks noChangeArrowheads="1"/>
          </p:cNvSpPr>
          <p:nvPr/>
        </p:nvSpPr>
        <p:spPr bwMode="auto">
          <a:xfrm>
            <a:off x="838200" y="54864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$20,000</a:t>
            </a:r>
            <a:endParaRPr lang="en-US" sz="2400" b="1">
              <a:solidFill>
                <a:srgbClr val="800000"/>
              </a:solidFill>
              <a:latin typeface="Arial" charset="0"/>
            </a:endParaRPr>
          </a:p>
        </p:txBody>
      </p:sp>
      <p:sp>
        <p:nvSpPr>
          <p:cNvPr id="631831" name="Rectangle 9"/>
          <p:cNvSpPr>
            <a:spLocks noChangeArrowheads="1"/>
          </p:cNvSpPr>
          <p:nvPr/>
        </p:nvSpPr>
        <p:spPr bwMode="auto">
          <a:xfrm>
            <a:off x="2971800" y="5486400"/>
            <a:ext cx="28194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x     13.775652</a:t>
            </a:r>
            <a:endParaRPr lang="en-US" sz="2400" b="1">
              <a:solidFill>
                <a:srgbClr val="800000"/>
              </a:solidFill>
              <a:latin typeface="Arial" charset="0"/>
            </a:endParaRPr>
          </a:p>
        </p:txBody>
      </p:sp>
      <p:sp>
        <p:nvSpPr>
          <p:cNvPr id="631832" name="Rectangle 9"/>
          <p:cNvSpPr>
            <a:spLocks noChangeArrowheads="1"/>
          </p:cNvSpPr>
          <p:nvPr/>
        </p:nvSpPr>
        <p:spPr bwMode="auto">
          <a:xfrm>
            <a:off x="5422900" y="54864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$275,513</a:t>
            </a:r>
          </a:p>
        </p:txBody>
      </p:sp>
    </p:spTree>
    <p:extLst>
      <p:ext uri="{BB962C8B-B14F-4D97-AF65-F5344CB8AC3E}">
        <p14:creationId xmlns:p14="http://schemas.microsoft.com/office/powerpoint/2010/main" val="61532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1831"/>
                                        </p:tgtEl>
                                        <p:attrNameLst>
                                          <p:attrName>style.visibility</p:attrName>
                                        </p:attrNameLst>
                                      </p:cBhvr>
                                      <p:to>
                                        <p:strVal val="visible"/>
                                      </p:to>
                                    </p:set>
                                    <p:animEffect transition="in" filter="wipe(left)">
                                      <p:cBhvr>
                                        <p:cTn id="7" dur="500"/>
                                        <p:tgtEl>
                                          <p:spTgt spid="6318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1832"/>
                                        </p:tgtEl>
                                        <p:attrNameLst>
                                          <p:attrName>style.visibility</p:attrName>
                                        </p:attrNameLst>
                                      </p:cBhvr>
                                      <p:to>
                                        <p:strVal val="visible"/>
                                      </p:to>
                                    </p:set>
                                    <p:animEffect transition="in" filter="wipe(left)">
                                      <p:cBhvr>
                                        <p:cTn id="12" dur="500"/>
                                        <p:tgtEl>
                                          <p:spTgt spid="631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31" grpId="0" animBg="1"/>
      <p:bldP spid="63183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34883" name="Text Box 3"/>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Present Value of an Ordinary Annuity</a:t>
            </a:r>
          </a:p>
        </p:txBody>
      </p:sp>
      <p:sp>
        <p:nvSpPr>
          <p:cNvPr id="634884" name="Text Box 4"/>
          <p:cNvSpPr txBox="1">
            <a:spLocks noChangeArrowheads="1"/>
          </p:cNvSpPr>
          <p:nvPr/>
        </p:nvSpPr>
        <p:spPr bwMode="auto">
          <a:xfrm>
            <a:off x="990600" y="2133600"/>
            <a:ext cx="7620000" cy="1463675"/>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400">
                <a:latin typeface="Arial" charset="0"/>
              </a:rPr>
              <a:t>Present value of a series of equal amounts to be withdrawn or received at equal intervals.</a:t>
            </a:r>
          </a:p>
          <a:p>
            <a:pPr marL="346075" indent="-346075" algn="l">
              <a:lnSpc>
                <a:spcPct val="115000"/>
              </a:lnSpc>
              <a:spcBef>
                <a:spcPct val="30000"/>
              </a:spcBef>
              <a:buSzPct val="80000"/>
              <a:buFontTx/>
              <a:buBlip>
                <a:blip r:embed="rId3"/>
              </a:buBlip>
            </a:pPr>
            <a:r>
              <a:rPr lang="en-US" sz="2400">
                <a:latin typeface="Arial" charset="0"/>
              </a:rPr>
              <a:t>Periodic rents occur at the end of the period.</a:t>
            </a:r>
          </a:p>
        </p:txBody>
      </p:sp>
      <p:sp>
        <p:nvSpPr>
          <p:cNvPr id="634918" name="Rectangle 38"/>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34919" name="Freeform 39"/>
          <p:cNvSpPr>
            <a:spLocks/>
          </p:cNvSpPr>
          <p:nvPr/>
        </p:nvSpPr>
        <p:spPr bwMode="auto">
          <a:xfrm>
            <a:off x="792163" y="5210175"/>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34920" name="Line 40"/>
          <p:cNvSpPr>
            <a:spLocks noChangeShapeType="1"/>
          </p:cNvSpPr>
          <p:nvPr/>
        </p:nvSpPr>
        <p:spPr bwMode="auto">
          <a:xfrm>
            <a:off x="766763"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21" name="Line 41"/>
          <p:cNvSpPr>
            <a:spLocks noChangeShapeType="1"/>
          </p:cNvSpPr>
          <p:nvPr/>
        </p:nvSpPr>
        <p:spPr bwMode="auto">
          <a:xfrm>
            <a:off x="1905000"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22" name="Rectangle 42"/>
          <p:cNvSpPr>
            <a:spLocks noChangeArrowheads="1"/>
          </p:cNvSpPr>
          <p:nvPr/>
        </p:nvSpPr>
        <p:spPr bwMode="auto">
          <a:xfrm>
            <a:off x="304800" y="5434013"/>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34923" name="Rectangle 43"/>
          <p:cNvSpPr>
            <a:spLocks noChangeArrowheads="1"/>
          </p:cNvSpPr>
          <p:nvPr/>
        </p:nvSpPr>
        <p:spPr bwMode="auto">
          <a:xfrm>
            <a:off x="15144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34924" name="Rectangle 44"/>
          <p:cNvSpPr>
            <a:spLocks noChangeArrowheads="1"/>
          </p:cNvSpPr>
          <p:nvPr/>
        </p:nvSpPr>
        <p:spPr bwMode="auto">
          <a:xfrm>
            <a:off x="304800" y="38862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34925" name="Rectangle 45"/>
          <p:cNvSpPr>
            <a:spLocks noChangeArrowheads="1"/>
          </p:cNvSpPr>
          <p:nvPr/>
        </p:nvSpPr>
        <p:spPr bwMode="auto">
          <a:xfrm>
            <a:off x="26574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34926" name="Rectangle 46"/>
          <p:cNvSpPr>
            <a:spLocks noChangeArrowheads="1"/>
          </p:cNvSpPr>
          <p:nvPr/>
        </p:nvSpPr>
        <p:spPr bwMode="auto">
          <a:xfrm>
            <a:off x="38004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34927" name="Rectangle 47"/>
          <p:cNvSpPr>
            <a:spLocks noChangeArrowheads="1"/>
          </p:cNvSpPr>
          <p:nvPr/>
        </p:nvSpPr>
        <p:spPr bwMode="auto">
          <a:xfrm>
            <a:off x="49434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34928" name="Line 48"/>
          <p:cNvSpPr>
            <a:spLocks noChangeShapeType="1"/>
          </p:cNvSpPr>
          <p:nvPr/>
        </p:nvSpPr>
        <p:spPr bwMode="auto">
          <a:xfrm>
            <a:off x="5324475"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29" name="Rectangle 49"/>
          <p:cNvSpPr>
            <a:spLocks noChangeArrowheads="1"/>
          </p:cNvSpPr>
          <p:nvPr/>
        </p:nvSpPr>
        <p:spPr bwMode="auto">
          <a:xfrm>
            <a:off x="6553200"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34930" name="Line 50"/>
          <p:cNvSpPr>
            <a:spLocks noChangeShapeType="1"/>
          </p:cNvSpPr>
          <p:nvPr/>
        </p:nvSpPr>
        <p:spPr bwMode="auto">
          <a:xfrm>
            <a:off x="8067675"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31" name="Rectangle 51"/>
          <p:cNvSpPr>
            <a:spLocks noChangeArrowheads="1"/>
          </p:cNvSpPr>
          <p:nvPr/>
        </p:nvSpPr>
        <p:spPr bwMode="auto">
          <a:xfrm>
            <a:off x="7686675" y="54340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34932" name="Text Box 52"/>
          <p:cNvSpPr txBox="1">
            <a:spLocks noChangeArrowheads="1"/>
          </p:cNvSpPr>
          <p:nvPr/>
        </p:nvSpPr>
        <p:spPr bwMode="auto">
          <a:xfrm>
            <a:off x="1219200" y="4625975"/>
            <a:ext cx="12954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3" name="Text Box 53"/>
          <p:cNvSpPr txBox="1">
            <a:spLocks noChangeArrowheads="1"/>
          </p:cNvSpPr>
          <p:nvPr/>
        </p:nvSpPr>
        <p:spPr bwMode="auto">
          <a:xfrm>
            <a:off x="36576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4" name="Text Box 54"/>
          <p:cNvSpPr txBox="1">
            <a:spLocks noChangeArrowheads="1"/>
          </p:cNvSpPr>
          <p:nvPr/>
        </p:nvSpPr>
        <p:spPr bwMode="auto">
          <a:xfrm>
            <a:off x="48006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5" name="Text Box 55"/>
          <p:cNvSpPr txBox="1">
            <a:spLocks noChangeArrowheads="1"/>
          </p:cNvSpPr>
          <p:nvPr/>
        </p:nvSpPr>
        <p:spPr bwMode="auto">
          <a:xfrm>
            <a:off x="64008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6" name="Text Box 56"/>
          <p:cNvSpPr txBox="1">
            <a:spLocks noChangeArrowheads="1"/>
          </p:cNvSpPr>
          <p:nvPr/>
        </p:nvSpPr>
        <p:spPr bwMode="auto">
          <a:xfrm>
            <a:off x="75438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37" name="Line 57"/>
          <p:cNvSpPr>
            <a:spLocks noChangeShapeType="1"/>
          </p:cNvSpPr>
          <p:nvPr/>
        </p:nvSpPr>
        <p:spPr bwMode="auto">
          <a:xfrm rot="20502821" flipH="1">
            <a:off x="898525" y="4470400"/>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34938" name="Rectangle 58"/>
          <p:cNvSpPr>
            <a:spLocks noChangeArrowheads="1"/>
          </p:cNvSpPr>
          <p:nvPr/>
        </p:nvSpPr>
        <p:spPr bwMode="auto">
          <a:xfrm>
            <a:off x="5562600" y="5083175"/>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34939" name="Text Box 59"/>
          <p:cNvSpPr txBox="1">
            <a:spLocks noChangeArrowheads="1"/>
          </p:cNvSpPr>
          <p:nvPr/>
        </p:nvSpPr>
        <p:spPr bwMode="auto">
          <a:xfrm>
            <a:off x="2514600" y="46259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34940" name="Line 60"/>
          <p:cNvSpPr>
            <a:spLocks noChangeShapeType="1"/>
          </p:cNvSpPr>
          <p:nvPr/>
        </p:nvSpPr>
        <p:spPr bwMode="auto">
          <a:xfrm>
            <a:off x="3048000"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41" name="Line 61"/>
          <p:cNvSpPr>
            <a:spLocks noChangeShapeType="1"/>
          </p:cNvSpPr>
          <p:nvPr/>
        </p:nvSpPr>
        <p:spPr bwMode="auto">
          <a:xfrm>
            <a:off x="4191000" y="5083175"/>
            <a:ext cx="0" cy="254000"/>
          </a:xfrm>
          <a:prstGeom prst="line">
            <a:avLst/>
          </a:prstGeom>
          <a:noFill/>
          <a:ln w="50800">
            <a:solidFill>
              <a:schemeClr val="tx1"/>
            </a:solidFill>
            <a:round/>
            <a:headEnd/>
            <a:tailEnd/>
          </a:ln>
          <a:effectLst/>
        </p:spPr>
        <p:txBody>
          <a:bodyPr wrap="none" anchor="ctr"/>
          <a:lstStyle/>
          <a:p>
            <a:endParaRPr lang="en-US"/>
          </a:p>
        </p:txBody>
      </p:sp>
      <p:sp>
        <p:nvSpPr>
          <p:cNvPr id="634942" name="Line 62"/>
          <p:cNvSpPr>
            <a:spLocks noChangeShapeType="1"/>
          </p:cNvSpPr>
          <p:nvPr/>
        </p:nvSpPr>
        <p:spPr bwMode="auto">
          <a:xfrm>
            <a:off x="6934200" y="5083175"/>
            <a:ext cx="0" cy="254000"/>
          </a:xfrm>
          <a:prstGeom prst="line">
            <a:avLst/>
          </a:prstGeom>
          <a:noFill/>
          <a:ln w="508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403598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761859" name="Text Box 3"/>
          <p:cNvSpPr txBox="1">
            <a:spLocks noChangeArrowheads="1"/>
          </p:cNvSpPr>
          <p:nvPr/>
        </p:nvSpPr>
        <p:spPr bwMode="auto">
          <a:xfrm>
            <a:off x="762000" y="1447800"/>
            <a:ext cx="7620000" cy="1249363"/>
          </a:xfrm>
          <a:prstGeom prst="rect">
            <a:avLst/>
          </a:prstGeom>
          <a:noFill/>
          <a:ln w="28575" cap="sq">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a:t>
            </a:r>
            <a:r>
              <a:rPr lang="en-US" sz="2200">
                <a:latin typeface="Arial" charset="0"/>
              </a:rPr>
              <a:t>  Assume that $1 is to be received at the end of each of 5 periods, as separate amounts, and earns 12% interest compounded annually.  </a:t>
            </a:r>
          </a:p>
        </p:txBody>
      </p:sp>
      <p:sp>
        <p:nvSpPr>
          <p:cNvPr id="761860"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Ordinary Annuity</a:t>
            </a:r>
          </a:p>
        </p:txBody>
      </p:sp>
      <p:sp>
        <p:nvSpPr>
          <p:cNvPr id="761862" name="Text Box 6"/>
          <p:cNvSpPr txBox="1">
            <a:spLocks noChangeArrowheads="1"/>
          </p:cNvSpPr>
          <p:nvPr/>
        </p:nvSpPr>
        <p:spPr bwMode="auto">
          <a:xfrm>
            <a:off x="6781800" y="2895600"/>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6-28</a:t>
            </a:r>
          </a:p>
        </p:txBody>
      </p:sp>
      <p:pic>
        <p:nvPicPr>
          <p:cNvPr id="761863" name="Picture 7"/>
          <p:cNvPicPr>
            <a:picLocks noChangeAspect="1" noChangeArrowheads="1"/>
          </p:cNvPicPr>
          <p:nvPr/>
        </p:nvPicPr>
        <p:blipFill>
          <a:blip r:embed="rId3"/>
          <a:srcRect/>
          <a:stretch>
            <a:fillRect/>
          </a:stretch>
        </p:blipFill>
        <p:spPr bwMode="auto">
          <a:xfrm>
            <a:off x="762000" y="3187700"/>
            <a:ext cx="7620000" cy="237490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63536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14" name="Picture 10"/>
          <p:cNvPicPr>
            <a:picLocks noChangeAspect="1" noChangeArrowheads="1"/>
          </p:cNvPicPr>
          <p:nvPr/>
        </p:nvPicPr>
        <p:blipFill>
          <a:blip r:embed="rId3"/>
          <a:srcRect/>
          <a:stretch>
            <a:fillRect/>
          </a:stretch>
        </p:blipFill>
        <p:spPr bwMode="auto">
          <a:xfrm>
            <a:off x="933450" y="3657600"/>
            <a:ext cx="7219950" cy="2316163"/>
          </a:xfrm>
          <a:prstGeom prst="rect">
            <a:avLst/>
          </a:prstGeom>
          <a:noFill/>
          <a:ln w="12700" cap="sq">
            <a:noFill/>
            <a:miter lim="800000"/>
            <a:headEnd type="none" w="sm" len="sm"/>
            <a:tailEnd type="none" w="sm" len="sm"/>
          </a:ln>
          <a:effectLst/>
        </p:spPr>
      </p:pic>
      <p:sp>
        <p:nvSpPr>
          <p:cNvPr id="763906" name="Text Box 5"/>
          <p:cNvSpPr txBox="1">
            <a:spLocks noChangeArrowheads="1"/>
          </p:cNvSpPr>
          <p:nvPr/>
        </p:nvSpPr>
        <p:spPr bwMode="auto">
          <a:xfrm>
            <a:off x="685800" y="1524000"/>
            <a:ext cx="7848600" cy="863600"/>
          </a:xfrm>
          <a:prstGeom prst="rect">
            <a:avLst/>
          </a:prstGeom>
          <a:noFill/>
          <a:ln w="28575" cap="sq">
            <a:noFill/>
            <a:miter lim="800000"/>
            <a:headEnd type="none" w="sm" len="sm"/>
            <a:tailEnd type="none" w="sm" len="sm"/>
          </a:ln>
        </p:spPr>
        <p:txBody>
          <a:bodyPr>
            <a:spAutoFit/>
          </a:bodyPr>
          <a:lstStyle/>
          <a:p>
            <a:pPr algn="l">
              <a:lnSpc>
                <a:spcPct val="115000"/>
              </a:lnSpc>
            </a:pPr>
            <a:r>
              <a:rPr lang="en-US" sz="2200">
                <a:latin typeface="Arial" charset="0"/>
              </a:rPr>
              <a:t>A formula provides a more efficient way of expressing the present value of an ordinary annuity of 1. </a:t>
            </a:r>
          </a:p>
        </p:txBody>
      </p:sp>
      <p:sp>
        <p:nvSpPr>
          <p:cNvPr id="763907" name="Text Box 3"/>
          <p:cNvSpPr txBox="1">
            <a:spLocks noChangeArrowheads="1"/>
          </p:cNvSpPr>
          <p:nvPr/>
        </p:nvSpPr>
        <p:spPr bwMode="auto">
          <a:xfrm>
            <a:off x="762000" y="2682875"/>
            <a:ext cx="1295400" cy="457200"/>
          </a:xfrm>
          <a:prstGeom prst="rect">
            <a:avLst/>
          </a:prstGeom>
          <a:noFill/>
          <a:ln w="12700" cap="sq" algn="ctr">
            <a:noFill/>
            <a:miter lim="800000"/>
            <a:headEnd type="none" w="sm" len="sm"/>
            <a:tailEnd type="none" w="sm" len="sm"/>
          </a:ln>
          <a:effectLst/>
        </p:spPr>
        <p:txBody>
          <a:bodyPr>
            <a:spAutoFit/>
          </a:bodyPr>
          <a:lstStyle/>
          <a:p>
            <a:pPr algn="l">
              <a:tabLst>
                <a:tab pos="457200" algn="l"/>
                <a:tab pos="857250" algn="l"/>
              </a:tabLst>
            </a:pPr>
            <a:r>
              <a:rPr lang="en-US" sz="2400">
                <a:latin typeface="Arial" charset="0"/>
              </a:rPr>
              <a:t>Where:</a:t>
            </a:r>
          </a:p>
        </p:txBody>
      </p:sp>
      <p:sp>
        <p:nvSpPr>
          <p:cNvPr id="763911" name="Rectangle 7"/>
          <p:cNvSpPr>
            <a:spLocks noChangeArrowheads="1"/>
          </p:cNvSpPr>
          <p:nvPr/>
        </p:nvSpPr>
        <p:spPr bwMode="auto">
          <a:xfrm>
            <a:off x="457200" y="457200"/>
            <a:ext cx="8229600" cy="560388"/>
          </a:xfrm>
          <a:prstGeom prst="rect">
            <a:avLst/>
          </a:prstGeom>
          <a:solidFill>
            <a:srgbClr val="336699"/>
          </a:solidFill>
          <a:ln w="12700" algn="ctr">
            <a:solidFill>
              <a:schemeClr val="tx1"/>
            </a:solidFill>
            <a:miter lim="800000"/>
            <a:headEnd/>
            <a:tailEnd/>
          </a:ln>
          <a:effectLst>
            <a:outerShdw dist="107763" dir="2700000" algn="ctr" rotWithShape="0">
              <a:schemeClr val="bg2"/>
            </a:outerShdw>
          </a:effectLst>
        </p:spPr>
        <p:txBody>
          <a:bodyPr lIns="0" tIns="44450" rIns="0" bIns="44450"/>
          <a:lstStyle/>
          <a:p>
            <a:r>
              <a:rPr lang="en-US" sz="3000" b="1">
                <a:solidFill>
                  <a:schemeClr val="bg1"/>
                </a:solidFill>
                <a:effectLst>
                  <a:outerShdw blurRad="38100" dist="38100" dir="2700000" algn="tl">
                    <a:srgbClr val="000000"/>
                  </a:outerShdw>
                </a:effectLst>
                <a:latin typeface="Arial" charset="0"/>
              </a:rPr>
              <a:t>Present Value of an Ordinary Annuity</a:t>
            </a:r>
          </a:p>
        </p:txBody>
      </p:sp>
      <p:pic>
        <p:nvPicPr>
          <p:cNvPr id="763915" name="Picture 11"/>
          <p:cNvPicPr>
            <a:picLocks noChangeAspect="1" noChangeArrowheads="1"/>
          </p:cNvPicPr>
          <p:nvPr/>
        </p:nvPicPr>
        <p:blipFill>
          <a:blip r:embed="rId4"/>
          <a:srcRect/>
          <a:stretch>
            <a:fillRect/>
          </a:stretch>
        </p:blipFill>
        <p:spPr bwMode="auto">
          <a:xfrm>
            <a:off x="2819400" y="2482850"/>
            <a:ext cx="3248025" cy="1098550"/>
          </a:xfrm>
          <a:prstGeom prst="rect">
            <a:avLst/>
          </a:prstGeom>
          <a:noFill/>
          <a:ln w="12700" cap="sq">
            <a:noFill/>
            <a:miter lim="800000"/>
            <a:headEnd type="none" w="sm" len="sm"/>
            <a:tailEnd type="none" w="sm" len="sm"/>
          </a:ln>
          <a:effectLst/>
        </p:spPr>
      </p:pic>
      <p:sp>
        <p:nvSpPr>
          <p:cNvPr id="763916"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Tree>
    <p:extLst>
      <p:ext uri="{BB962C8B-B14F-4D97-AF65-F5344CB8AC3E}">
        <p14:creationId xmlns:p14="http://schemas.microsoft.com/office/powerpoint/2010/main" val="173209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63" name="Picture 11"/>
          <p:cNvPicPr>
            <a:picLocks noChangeAspect="1" noChangeArrowheads="1"/>
          </p:cNvPicPr>
          <p:nvPr/>
        </p:nvPicPr>
        <p:blipFill>
          <a:blip r:embed="rId3"/>
          <a:srcRect/>
          <a:stretch>
            <a:fillRect/>
          </a:stretch>
        </p:blipFill>
        <p:spPr bwMode="auto">
          <a:xfrm>
            <a:off x="2705100" y="3028950"/>
            <a:ext cx="5981700" cy="1314450"/>
          </a:xfrm>
          <a:prstGeom prst="rect">
            <a:avLst/>
          </a:prstGeom>
          <a:noFill/>
          <a:ln w="12700" cap="sq">
            <a:noFill/>
            <a:miter lim="800000"/>
            <a:headEnd type="none" w="sm" len="sm"/>
            <a:tailEnd type="none" w="sm" len="sm"/>
          </a:ln>
          <a:effectLst/>
        </p:spPr>
      </p:pic>
      <p:sp>
        <p:nvSpPr>
          <p:cNvPr id="765956" name="Rectangle 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Ordinary Annuity</a:t>
            </a:r>
          </a:p>
        </p:txBody>
      </p:sp>
      <p:sp>
        <p:nvSpPr>
          <p:cNvPr id="765957" name="Rectangle 5"/>
          <p:cNvSpPr>
            <a:spLocks noChangeArrowheads="1"/>
          </p:cNvSpPr>
          <p:nvPr/>
        </p:nvSpPr>
        <p:spPr bwMode="auto">
          <a:xfrm>
            <a:off x="685800" y="1524000"/>
            <a:ext cx="7924800" cy="1249363"/>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  </a:t>
            </a:r>
            <a:r>
              <a:rPr lang="en-US" sz="2200">
                <a:latin typeface="Arial" charset="0"/>
              </a:rPr>
              <a:t>What is the present value of rental receipts of $6,000 each, to be received at the end of each of the next 5 years when discounted at 12%?</a:t>
            </a:r>
          </a:p>
        </p:txBody>
      </p:sp>
      <p:sp>
        <p:nvSpPr>
          <p:cNvPr id="765961" name="Text Box 9"/>
          <p:cNvSpPr txBox="1">
            <a:spLocks noChangeArrowheads="1"/>
          </p:cNvSpPr>
          <p:nvPr/>
        </p:nvSpPr>
        <p:spPr bwMode="auto">
          <a:xfrm>
            <a:off x="4343400" y="3614738"/>
            <a:ext cx="16002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6-30</a:t>
            </a:r>
          </a:p>
        </p:txBody>
      </p:sp>
      <p:pic>
        <p:nvPicPr>
          <p:cNvPr id="765962" name="Picture 10"/>
          <p:cNvPicPr>
            <a:picLocks noChangeAspect="1" noChangeArrowheads="1"/>
          </p:cNvPicPr>
          <p:nvPr/>
        </p:nvPicPr>
        <p:blipFill>
          <a:blip r:embed="rId4"/>
          <a:srcRect/>
          <a:stretch>
            <a:fillRect/>
          </a:stretch>
        </p:blipFill>
        <p:spPr bwMode="auto">
          <a:xfrm>
            <a:off x="609600" y="3917950"/>
            <a:ext cx="5257800" cy="1644650"/>
          </a:xfrm>
          <a:prstGeom prst="rect">
            <a:avLst/>
          </a:prstGeom>
          <a:noFill/>
          <a:ln w="19050" cap="sq" algn="ctr">
            <a:solidFill>
              <a:schemeClr val="tx1"/>
            </a:solidFill>
            <a:miter lim="800000"/>
            <a:headEnd type="none" w="sm" len="sm"/>
            <a:tailEnd type="none" w="sm" len="sm"/>
          </a:ln>
          <a:effectLst/>
        </p:spPr>
      </p:pic>
      <p:sp>
        <p:nvSpPr>
          <p:cNvPr id="765964" name="Text Box 1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Tree>
    <p:extLst>
      <p:ext uri="{BB962C8B-B14F-4D97-AF65-F5344CB8AC3E}">
        <p14:creationId xmlns:p14="http://schemas.microsoft.com/office/powerpoint/2010/main" val="224126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Freeform 2"/>
          <p:cNvSpPr>
            <a:spLocks/>
          </p:cNvSpPr>
          <p:nvPr/>
        </p:nvSpPr>
        <p:spPr bwMode="auto">
          <a:xfrm>
            <a:off x="792163" y="2717800"/>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42051" name="Rectangle 3"/>
          <p:cNvSpPr>
            <a:spLocks noChangeArrowheads="1"/>
          </p:cNvSpPr>
          <p:nvPr/>
        </p:nvSpPr>
        <p:spPr bwMode="auto">
          <a:xfrm>
            <a:off x="600075" y="3505200"/>
            <a:ext cx="8086725" cy="1631950"/>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Illustration:</a:t>
            </a:r>
            <a:r>
              <a:rPr lang="en-US" sz="2200">
                <a:latin typeface="Arial" charset="0"/>
              </a:rPr>
              <a:t>  Jaime Yuen wins  $2,000,000 in the state lottery. She will be paid $100,000 at the </a:t>
            </a:r>
            <a:r>
              <a:rPr lang="en-US" sz="2200" b="1">
                <a:solidFill>
                  <a:srgbClr val="800000"/>
                </a:solidFill>
                <a:latin typeface="Arial" charset="0"/>
              </a:rPr>
              <a:t>end</a:t>
            </a:r>
            <a:r>
              <a:rPr lang="en-US" sz="2200">
                <a:latin typeface="Arial" charset="0"/>
              </a:rPr>
              <a:t> of each year for the next 20 years.  How much has she actually won?  Assume an appropriate interest rate of 8%. </a:t>
            </a:r>
          </a:p>
        </p:txBody>
      </p:sp>
      <p:sp>
        <p:nvSpPr>
          <p:cNvPr id="642052" name="Line 4"/>
          <p:cNvSpPr>
            <a:spLocks noChangeShapeType="1"/>
          </p:cNvSpPr>
          <p:nvPr/>
        </p:nvSpPr>
        <p:spPr bwMode="auto">
          <a:xfrm>
            <a:off x="766763"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53" name="Line 5"/>
          <p:cNvSpPr>
            <a:spLocks noChangeShapeType="1"/>
          </p:cNvSpPr>
          <p:nvPr/>
        </p:nvSpPr>
        <p:spPr bwMode="auto">
          <a:xfrm>
            <a:off x="1905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54" name="Rectangle 6"/>
          <p:cNvSpPr>
            <a:spLocks noChangeArrowheads="1"/>
          </p:cNvSpPr>
          <p:nvPr/>
        </p:nvSpPr>
        <p:spPr bwMode="auto">
          <a:xfrm>
            <a:off x="304800" y="29416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42055" name="Rectangle 7"/>
          <p:cNvSpPr>
            <a:spLocks noChangeArrowheads="1"/>
          </p:cNvSpPr>
          <p:nvPr/>
        </p:nvSpPr>
        <p:spPr bwMode="auto">
          <a:xfrm>
            <a:off x="1514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42056" name="Rectangle 8"/>
          <p:cNvSpPr>
            <a:spLocks noChangeArrowheads="1"/>
          </p:cNvSpPr>
          <p:nvPr/>
        </p:nvSpPr>
        <p:spPr bwMode="auto">
          <a:xfrm>
            <a:off x="304800" y="1393825"/>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42057" name="Rectangle 9"/>
          <p:cNvSpPr>
            <a:spLocks noChangeArrowheads="1"/>
          </p:cNvSpPr>
          <p:nvPr/>
        </p:nvSpPr>
        <p:spPr bwMode="auto">
          <a:xfrm>
            <a:off x="920750" y="54102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42059" name="Rectangle 11"/>
          <p:cNvSpPr>
            <a:spLocks noChangeArrowheads="1"/>
          </p:cNvSpPr>
          <p:nvPr/>
        </p:nvSpPr>
        <p:spPr bwMode="auto">
          <a:xfrm>
            <a:off x="2657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42061" name="Rectangle 13"/>
          <p:cNvSpPr>
            <a:spLocks noChangeArrowheads="1"/>
          </p:cNvSpPr>
          <p:nvPr/>
        </p:nvSpPr>
        <p:spPr bwMode="auto">
          <a:xfrm>
            <a:off x="3800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42063" name="Rectangle 15"/>
          <p:cNvSpPr>
            <a:spLocks noChangeArrowheads="1"/>
          </p:cNvSpPr>
          <p:nvPr/>
        </p:nvSpPr>
        <p:spPr bwMode="auto">
          <a:xfrm>
            <a:off x="4943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42064" name="Line 16"/>
          <p:cNvSpPr>
            <a:spLocks noChangeShapeType="1"/>
          </p:cNvSpPr>
          <p:nvPr/>
        </p:nvSpPr>
        <p:spPr bwMode="auto">
          <a:xfrm>
            <a:off x="53244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69" name="Rectangle 21"/>
          <p:cNvSpPr>
            <a:spLocks noChangeArrowheads="1"/>
          </p:cNvSpPr>
          <p:nvPr/>
        </p:nvSpPr>
        <p:spPr bwMode="auto">
          <a:xfrm>
            <a:off x="6553200"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42070" name="Line 22"/>
          <p:cNvSpPr>
            <a:spLocks noChangeShapeType="1"/>
          </p:cNvSpPr>
          <p:nvPr/>
        </p:nvSpPr>
        <p:spPr bwMode="auto">
          <a:xfrm>
            <a:off x="8067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71" name="Rectangle 23"/>
          <p:cNvSpPr>
            <a:spLocks noChangeArrowheads="1"/>
          </p:cNvSpPr>
          <p:nvPr/>
        </p:nvSpPr>
        <p:spPr bwMode="auto">
          <a:xfrm>
            <a:off x="7686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42072" name="Text Box 24"/>
          <p:cNvSpPr txBox="1">
            <a:spLocks noChangeArrowheads="1"/>
          </p:cNvSpPr>
          <p:nvPr/>
        </p:nvSpPr>
        <p:spPr bwMode="auto">
          <a:xfrm>
            <a:off x="1219200" y="2133600"/>
            <a:ext cx="12954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75" name="Text Box 27"/>
          <p:cNvSpPr txBox="1">
            <a:spLocks noChangeArrowheads="1"/>
          </p:cNvSpPr>
          <p:nvPr/>
        </p:nvSpPr>
        <p:spPr bwMode="auto">
          <a:xfrm>
            <a:off x="3657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76" name="Text Box 28"/>
          <p:cNvSpPr txBox="1">
            <a:spLocks noChangeArrowheads="1"/>
          </p:cNvSpPr>
          <p:nvPr/>
        </p:nvSpPr>
        <p:spPr bwMode="auto">
          <a:xfrm>
            <a:off x="4800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78" name="Text Box 30"/>
          <p:cNvSpPr txBox="1">
            <a:spLocks noChangeArrowheads="1"/>
          </p:cNvSpPr>
          <p:nvPr/>
        </p:nvSpPr>
        <p:spPr bwMode="auto">
          <a:xfrm>
            <a:off x="64008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79" name="Text Box 31"/>
          <p:cNvSpPr txBox="1">
            <a:spLocks noChangeArrowheads="1"/>
          </p:cNvSpPr>
          <p:nvPr/>
        </p:nvSpPr>
        <p:spPr bwMode="auto">
          <a:xfrm>
            <a:off x="75438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80" name="Line 32"/>
          <p:cNvSpPr>
            <a:spLocks noChangeShapeType="1"/>
          </p:cNvSpPr>
          <p:nvPr/>
        </p:nvSpPr>
        <p:spPr bwMode="auto">
          <a:xfrm rot="20502821" flipH="1">
            <a:off x="898525" y="1978025"/>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42081" name="Rectangle 3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Ordinary Annuity</a:t>
            </a:r>
          </a:p>
        </p:txBody>
      </p:sp>
      <p:sp>
        <p:nvSpPr>
          <p:cNvPr id="642082" name="Rectangle 34"/>
          <p:cNvSpPr>
            <a:spLocks noChangeArrowheads="1"/>
          </p:cNvSpPr>
          <p:nvPr/>
        </p:nvSpPr>
        <p:spPr bwMode="auto">
          <a:xfrm>
            <a:off x="5562600" y="2590800"/>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42083" name="Text Box 3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42084" name="Text Box 36"/>
          <p:cNvSpPr txBox="1">
            <a:spLocks noChangeArrowheads="1"/>
          </p:cNvSpPr>
          <p:nvPr/>
        </p:nvSpPr>
        <p:spPr bwMode="auto">
          <a:xfrm>
            <a:off x="2514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2086" name="Line 38"/>
          <p:cNvSpPr>
            <a:spLocks noChangeShapeType="1"/>
          </p:cNvSpPr>
          <p:nvPr/>
        </p:nvSpPr>
        <p:spPr bwMode="auto">
          <a:xfrm>
            <a:off x="3048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87" name="Line 39"/>
          <p:cNvSpPr>
            <a:spLocks noChangeShapeType="1"/>
          </p:cNvSpPr>
          <p:nvPr/>
        </p:nvSpPr>
        <p:spPr bwMode="auto">
          <a:xfrm>
            <a:off x="4191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2089" name="Line 41"/>
          <p:cNvSpPr>
            <a:spLocks noChangeShapeType="1"/>
          </p:cNvSpPr>
          <p:nvPr/>
        </p:nvSpPr>
        <p:spPr bwMode="auto">
          <a:xfrm>
            <a:off x="6934200" y="2590800"/>
            <a:ext cx="0" cy="254000"/>
          </a:xfrm>
          <a:prstGeom prst="line">
            <a:avLst/>
          </a:prstGeom>
          <a:noFill/>
          <a:ln w="508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39701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63" name="Text Box 11"/>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37969" name="Rectangle 17"/>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Ordinary Annuity</a:t>
            </a:r>
          </a:p>
        </p:txBody>
      </p:sp>
      <p:pic>
        <p:nvPicPr>
          <p:cNvPr id="637971" name="Picture 19"/>
          <p:cNvPicPr>
            <a:picLocks noChangeAspect="1" noChangeArrowheads="1"/>
          </p:cNvPicPr>
          <p:nvPr/>
        </p:nvPicPr>
        <p:blipFill>
          <a:blip r:embed="rId3"/>
          <a:srcRect/>
          <a:stretch>
            <a:fillRect/>
          </a:stretch>
        </p:blipFill>
        <p:spPr bwMode="auto">
          <a:xfrm>
            <a:off x="381000" y="3440113"/>
            <a:ext cx="8382000" cy="1284287"/>
          </a:xfrm>
          <a:prstGeom prst="rect">
            <a:avLst/>
          </a:prstGeom>
          <a:noFill/>
          <a:ln w="12700" cap="sq">
            <a:noFill/>
            <a:miter lim="800000"/>
            <a:headEnd type="none" w="sm" len="sm"/>
            <a:tailEnd type="none" w="sm" len="sm"/>
          </a:ln>
          <a:effectLst/>
        </p:spPr>
      </p:pic>
      <p:pic>
        <p:nvPicPr>
          <p:cNvPr id="637973" name="Picture 21"/>
          <p:cNvPicPr>
            <a:picLocks noChangeAspect="1" noChangeArrowheads="1"/>
          </p:cNvPicPr>
          <p:nvPr/>
        </p:nvPicPr>
        <p:blipFill>
          <a:blip r:embed="rId4"/>
          <a:srcRect/>
          <a:stretch>
            <a:fillRect/>
          </a:stretch>
        </p:blipFill>
        <p:spPr bwMode="auto">
          <a:xfrm>
            <a:off x="457200" y="1600200"/>
            <a:ext cx="8382000" cy="1681163"/>
          </a:xfrm>
          <a:prstGeom prst="rect">
            <a:avLst/>
          </a:prstGeom>
          <a:noFill/>
          <a:ln w="12700" cap="sq">
            <a:noFill/>
            <a:miter lim="800000"/>
            <a:headEnd type="none" w="sm" len="sm"/>
            <a:tailEnd type="none" w="sm" len="sm"/>
          </a:ln>
          <a:effectLst/>
        </p:spPr>
      </p:pic>
      <p:pic>
        <p:nvPicPr>
          <p:cNvPr id="637965" name="Picture 13"/>
          <p:cNvPicPr>
            <a:picLocks noChangeAspect="1" noChangeArrowheads="1"/>
          </p:cNvPicPr>
          <p:nvPr/>
        </p:nvPicPr>
        <p:blipFill>
          <a:blip r:embed="rId5"/>
          <a:srcRect/>
          <a:stretch>
            <a:fillRect/>
          </a:stretch>
        </p:blipFill>
        <p:spPr bwMode="auto">
          <a:xfrm>
            <a:off x="381000" y="1447800"/>
            <a:ext cx="8458200" cy="447675"/>
          </a:xfrm>
          <a:prstGeom prst="rect">
            <a:avLst/>
          </a:prstGeom>
          <a:noFill/>
          <a:ln w="12700" cap="sq">
            <a:noFill/>
            <a:miter lim="800000"/>
            <a:headEnd type="none" w="sm" len="sm"/>
            <a:tailEnd type="none" w="sm" len="sm"/>
          </a:ln>
          <a:effectLst/>
        </p:spPr>
      </p:pic>
      <p:sp>
        <p:nvSpPr>
          <p:cNvPr id="637974" name="Oval 22"/>
          <p:cNvSpPr>
            <a:spLocks noChangeArrowheads="1"/>
          </p:cNvSpPr>
          <p:nvPr/>
        </p:nvSpPr>
        <p:spPr bwMode="auto">
          <a:xfrm>
            <a:off x="533400" y="4267200"/>
            <a:ext cx="8382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37975" name="Rectangle 9"/>
          <p:cNvSpPr>
            <a:spLocks noChangeArrowheads="1"/>
          </p:cNvSpPr>
          <p:nvPr/>
        </p:nvSpPr>
        <p:spPr bwMode="auto">
          <a:xfrm>
            <a:off x="762000" y="51054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$100,000</a:t>
            </a:r>
            <a:endParaRPr lang="en-US" sz="2400" b="1">
              <a:solidFill>
                <a:srgbClr val="800000"/>
              </a:solidFill>
              <a:latin typeface="Arial" charset="0"/>
            </a:endParaRPr>
          </a:p>
        </p:txBody>
      </p:sp>
      <p:sp>
        <p:nvSpPr>
          <p:cNvPr id="637976" name="Text Box 10"/>
          <p:cNvSpPr txBox="1">
            <a:spLocks noChangeArrowheads="1"/>
          </p:cNvSpPr>
          <p:nvPr/>
        </p:nvSpPr>
        <p:spPr bwMode="auto">
          <a:xfrm>
            <a:off x="838200" y="56229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Receipts</a:t>
            </a:r>
          </a:p>
        </p:txBody>
      </p:sp>
      <p:sp>
        <p:nvSpPr>
          <p:cNvPr id="637977" name="Text Box 11"/>
          <p:cNvSpPr txBox="1">
            <a:spLocks noChangeArrowheads="1"/>
          </p:cNvSpPr>
          <p:nvPr/>
        </p:nvSpPr>
        <p:spPr bwMode="auto">
          <a:xfrm>
            <a:off x="3429000" y="56229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637978" name="Text Box 12"/>
          <p:cNvSpPr txBox="1">
            <a:spLocks noChangeArrowheads="1"/>
          </p:cNvSpPr>
          <p:nvPr/>
        </p:nvSpPr>
        <p:spPr bwMode="auto">
          <a:xfrm>
            <a:off x="5867400" y="56229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637979" name="Rectangle 9"/>
          <p:cNvSpPr>
            <a:spLocks noChangeArrowheads="1"/>
          </p:cNvSpPr>
          <p:nvPr/>
        </p:nvSpPr>
        <p:spPr bwMode="auto">
          <a:xfrm>
            <a:off x="2895600" y="5105400"/>
            <a:ext cx="2819400" cy="533400"/>
          </a:xfrm>
          <a:prstGeom prst="rect">
            <a:avLst/>
          </a:prstGeom>
          <a:solidFill>
            <a:schemeClr val="bg1"/>
          </a:solidFill>
          <a:ln w="12700" algn="ctr">
            <a:noFill/>
            <a:miter lim="800000"/>
            <a:headEnd/>
            <a:tailEnd/>
          </a:ln>
          <a:effectLst/>
        </p:spPr>
        <p:txBody>
          <a:bodyPr wrap="none" lIns="90488" tIns="44450" rIns="90488" bIns="44450" anchor="ctr"/>
          <a:lstStyle/>
          <a:p>
            <a:pPr algn="l"/>
            <a:r>
              <a:rPr lang="en-US" sz="2400" b="1">
                <a:latin typeface="Arial" charset="0"/>
              </a:rPr>
              <a:t>x       9.81815</a:t>
            </a:r>
          </a:p>
        </p:txBody>
      </p:sp>
      <p:sp>
        <p:nvSpPr>
          <p:cNvPr id="637980" name="Rectangle 9"/>
          <p:cNvSpPr>
            <a:spLocks noChangeArrowheads="1"/>
          </p:cNvSpPr>
          <p:nvPr/>
        </p:nvSpPr>
        <p:spPr bwMode="auto">
          <a:xfrm>
            <a:off x="5334000" y="51054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$981,815</a:t>
            </a:r>
          </a:p>
        </p:txBody>
      </p:sp>
      <p:sp>
        <p:nvSpPr>
          <p:cNvPr id="637981" name="AutoShape 29"/>
          <p:cNvSpPr>
            <a:spLocks noChangeArrowheads="1"/>
          </p:cNvSpPr>
          <p:nvPr/>
        </p:nvSpPr>
        <p:spPr bwMode="auto">
          <a:xfrm>
            <a:off x="12954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2" name="AutoShape 30"/>
          <p:cNvSpPr>
            <a:spLocks noChangeArrowheads="1"/>
          </p:cNvSpPr>
          <p:nvPr/>
        </p:nvSpPr>
        <p:spPr bwMode="auto">
          <a:xfrm>
            <a:off x="28956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3" name="AutoShape 31"/>
          <p:cNvSpPr>
            <a:spLocks noChangeArrowheads="1"/>
          </p:cNvSpPr>
          <p:nvPr/>
        </p:nvSpPr>
        <p:spPr bwMode="auto">
          <a:xfrm>
            <a:off x="44958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4" name="AutoShape 32"/>
          <p:cNvSpPr>
            <a:spLocks noChangeArrowheads="1"/>
          </p:cNvSpPr>
          <p:nvPr/>
        </p:nvSpPr>
        <p:spPr bwMode="auto">
          <a:xfrm>
            <a:off x="63246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5" name="AutoShape 33"/>
          <p:cNvSpPr>
            <a:spLocks noChangeArrowheads="1"/>
          </p:cNvSpPr>
          <p:nvPr/>
        </p:nvSpPr>
        <p:spPr bwMode="auto">
          <a:xfrm>
            <a:off x="7924800" y="32766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637986" name="Text Box 34"/>
          <p:cNvSpPr txBox="1">
            <a:spLocks noChangeArrowheads="1"/>
          </p:cNvSpPr>
          <p:nvPr/>
        </p:nvSpPr>
        <p:spPr bwMode="auto">
          <a:xfrm>
            <a:off x="1219200" y="1219200"/>
            <a:ext cx="609600" cy="53022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400">
                <a:latin typeface="Arial" charset="0"/>
              </a:rPr>
              <a:t>i=5%</a:t>
            </a:r>
          </a:p>
          <a:p>
            <a:r>
              <a:rPr lang="en-US" sz="1400">
                <a:latin typeface="Arial" charset="0"/>
              </a:rPr>
              <a:t>n=20</a:t>
            </a:r>
          </a:p>
        </p:txBody>
      </p:sp>
    </p:spTree>
    <p:extLst>
      <p:ext uri="{BB962C8B-B14F-4D97-AF65-F5344CB8AC3E}">
        <p14:creationId xmlns:p14="http://schemas.microsoft.com/office/powerpoint/2010/main" val="369197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7974"/>
                                        </p:tgtEl>
                                        <p:attrNameLst>
                                          <p:attrName>style.visibility</p:attrName>
                                        </p:attrNameLst>
                                      </p:cBhvr>
                                      <p:to>
                                        <p:strVal val="visible"/>
                                      </p:to>
                                    </p:set>
                                    <p:animEffect transition="in" filter="wipe(left)">
                                      <p:cBhvr>
                                        <p:cTn id="7" dur="500"/>
                                        <p:tgtEl>
                                          <p:spTgt spid="6379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7979"/>
                                        </p:tgtEl>
                                        <p:attrNameLst>
                                          <p:attrName>style.visibility</p:attrName>
                                        </p:attrNameLst>
                                      </p:cBhvr>
                                      <p:to>
                                        <p:strVal val="visible"/>
                                      </p:to>
                                    </p:set>
                                    <p:animEffect transition="in" filter="wipe(left)">
                                      <p:cBhvr>
                                        <p:cTn id="12" dur="500"/>
                                        <p:tgtEl>
                                          <p:spTgt spid="6379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7980"/>
                                        </p:tgtEl>
                                        <p:attrNameLst>
                                          <p:attrName>style.visibility</p:attrName>
                                        </p:attrNameLst>
                                      </p:cBhvr>
                                      <p:to>
                                        <p:strVal val="visible"/>
                                      </p:to>
                                    </p:set>
                                    <p:animEffect transition="in" filter="wipe(left)">
                                      <p:cBhvr>
                                        <p:cTn id="17" dur="500"/>
                                        <p:tgtEl>
                                          <p:spTgt spid="637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74" grpId="0" animBg="1"/>
      <p:bldP spid="637979" grpId="0" animBg="1"/>
      <p:bldP spid="63798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44099" name="Text Box 3"/>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Present Value of an Annuity Due</a:t>
            </a:r>
          </a:p>
        </p:txBody>
      </p:sp>
      <p:sp>
        <p:nvSpPr>
          <p:cNvPr id="644100" name="Text Box 4"/>
          <p:cNvSpPr txBox="1">
            <a:spLocks noChangeArrowheads="1"/>
          </p:cNvSpPr>
          <p:nvPr/>
        </p:nvSpPr>
        <p:spPr bwMode="auto">
          <a:xfrm>
            <a:off x="990600" y="2133600"/>
            <a:ext cx="8001000" cy="1463675"/>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400">
                <a:latin typeface="Arial" charset="0"/>
              </a:rPr>
              <a:t>Present value of a series of equal amounts to be withdrawn or received at equal intervals.</a:t>
            </a:r>
          </a:p>
          <a:p>
            <a:pPr marL="346075" indent="-346075" algn="l">
              <a:lnSpc>
                <a:spcPct val="115000"/>
              </a:lnSpc>
              <a:spcBef>
                <a:spcPct val="30000"/>
              </a:spcBef>
              <a:buSzPct val="80000"/>
              <a:buFontTx/>
              <a:buBlip>
                <a:blip r:embed="rId3"/>
              </a:buBlip>
            </a:pPr>
            <a:r>
              <a:rPr lang="en-US" sz="2400">
                <a:latin typeface="Arial" charset="0"/>
              </a:rPr>
              <a:t>Periodic rents occur at the beginning of the period.</a:t>
            </a:r>
          </a:p>
        </p:txBody>
      </p:sp>
      <p:sp>
        <p:nvSpPr>
          <p:cNvPr id="64410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Annuities</a:t>
            </a:r>
          </a:p>
        </p:txBody>
      </p:sp>
      <p:sp>
        <p:nvSpPr>
          <p:cNvPr id="644102" name="Freeform 6"/>
          <p:cNvSpPr>
            <a:spLocks/>
          </p:cNvSpPr>
          <p:nvPr/>
        </p:nvSpPr>
        <p:spPr bwMode="auto">
          <a:xfrm>
            <a:off x="792163" y="5438775"/>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44103" name="Line 7"/>
          <p:cNvSpPr>
            <a:spLocks noChangeShapeType="1"/>
          </p:cNvSpPr>
          <p:nvPr/>
        </p:nvSpPr>
        <p:spPr bwMode="auto">
          <a:xfrm>
            <a:off x="766763"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04" name="Line 8"/>
          <p:cNvSpPr>
            <a:spLocks noChangeShapeType="1"/>
          </p:cNvSpPr>
          <p:nvPr/>
        </p:nvSpPr>
        <p:spPr bwMode="auto">
          <a:xfrm>
            <a:off x="1905000"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05" name="Rectangle 9"/>
          <p:cNvSpPr>
            <a:spLocks noChangeArrowheads="1"/>
          </p:cNvSpPr>
          <p:nvPr/>
        </p:nvSpPr>
        <p:spPr bwMode="auto">
          <a:xfrm>
            <a:off x="304800" y="5662613"/>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44106" name="Rectangle 10"/>
          <p:cNvSpPr>
            <a:spLocks noChangeArrowheads="1"/>
          </p:cNvSpPr>
          <p:nvPr/>
        </p:nvSpPr>
        <p:spPr bwMode="auto">
          <a:xfrm>
            <a:off x="15144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44107" name="Rectangle 11"/>
          <p:cNvSpPr>
            <a:spLocks noChangeArrowheads="1"/>
          </p:cNvSpPr>
          <p:nvPr/>
        </p:nvSpPr>
        <p:spPr bwMode="auto">
          <a:xfrm>
            <a:off x="304800" y="38100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44108" name="Rectangle 12"/>
          <p:cNvSpPr>
            <a:spLocks noChangeArrowheads="1"/>
          </p:cNvSpPr>
          <p:nvPr/>
        </p:nvSpPr>
        <p:spPr bwMode="auto">
          <a:xfrm>
            <a:off x="26574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44109" name="Rectangle 13"/>
          <p:cNvSpPr>
            <a:spLocks noChangeArrowheads="1"/>
          </p:cNvSpPr>
          <p:nvPr/>
        </p:nvSpPr>
        <p:spPr bwMode="auto">
          <a:xfrm>
            <a:off x="38004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44110" name="Rectangle 14"/>
          <p:cNvSpPr>
            <a:spLocks noChangeArrowheads="1"/>
          </p:cNvSpPr>
          <p:nvPr/>
        </p:nvSpPr>
        <p:spPr bwMode="auto">
          <a:xfrm>
            <a:off x="49434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44111" name="Line 15"/>
          <p:cNvSpPr>
            <a:spLocks noChangeShapeType="1"/>
          </p:cNvSpPr>
          <p:nvPr/>
        </p:nvSpPr>
        <p:spPr bwMode="auto">
          <a:xfrm>
            <a:off x="5324475"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12" name="Rectangle 16"/>
          <p:cNvSpPr>
            <a:spLocks noChangeArrowheads="1"/>
          </p:cNvSpPr>
          <p:nvPr/>
        </p:nvSpPr>
        <p:spPr bwMode="auto">
          <a:xfrm>
            <a:off x="6553200"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44113" name="Line 17"/>
          <p:cNvSpPr>
            <a:spLocks noChangeShapeType="1"/>
          </p:cNvSpPr>
          <p:nvPr/>
        </p:nvSpPr>
        <p:spPr bwMode="auto">
          <a:xfrm>
            <a:off x="8067675"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14" name="Rectangle 18"/>
          <p:cNvSpPr>
            <a:spLocks noChangeArrowheads="1"/>
          </p:cNvSpPr>
          <p:nvPr/>
        </p:nvSpPr>
        <p:spPr bwMode="auto">
          <a:xfrm>
            <a:off x="7686675" y="5662613"/>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44115" name="Text Box 19"/>
          <p:cNvSpPr txBox="1">
            <a:spLocks noChangeArrowheads="1"/>
          </p:cNvSpPr>
          <p:nvPr/>
        </p:nvSpPr>
        <p:spPr bwMode="auto">
          <a:xfrm>
            <a:off x="152400" y="4854575"/>
            <a:ext cx="12954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16" name="Text Box 20"/>
          <p:cNvSpPr txBox="1">
            <a:spLocks noChangeArrowheads="1"/>
          </p:cNvSpPr>
          <p:nvPr/>
        </p:nvSpPr>
        <p:spPr bwMode="auto">
          <a:xfrm>
            <a:off x="36576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17" name="Text Box 21"/>
          <p:cNvSpPr txBox="1">
            <a:spLocks noChangeArrowheads="1"/>
          </p:cNvSpPr>
          <p:nvPr/>
        </p:nvSpPr>
        <p:spPr bwMode="auto">
          <a:xfrm>
            <a:off x="48006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18" name="Text Box 22"/>
          <p:cNvSpPr txBox="1">
            <a:spLocks noChangeArrowheads="1"/>
          </p:cNvSpPr>
          <p:nvPr/>
        </p:nvSpPr>
        <p:spPr bwMode="auto">
          <a:xfrm>
            <a:off x="64008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19" name="Text Box 23"/>
          <p:cNvSpPr txBox="1">
            <a:spLocks noChangeArrowheads="1"/>
          </p:cNvSpPr>
          <p:nvPr/>
        </p:nvSpPr>
        <p:spPr bwMode="auto">
          <a:xfrm>
            <a:off x="13716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20" name="Line 24"/>
          <p:cNvSpPr>
            <a:spLocks noChangeShapeType="1"/>
          </p:cNvSpPr>
          <p:nvPr/>
        </p:nvSpPr>
        <p:spPr bwMode="auto">
          <a:xfrm rot="20502821" flipH="1">
            <a:off x="898525" y="4394200"/>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44121" name="Rectangle 25"/>
          <p:cNvSpPr>
            <a:spLocks noChangeArrowheads="1"/>
          </p:cNvSpPr>
          <p:nvPr/>
        </p:nvSpPr>
        <p:spPr bwMode="auto">
          <a:xfrm>
            <a:off x="5562600" y="5311775"/>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44122" name="Text Box 26"/>
          <p:cNvSpPr txBox="1">
            <a:spLocks noChangeArrowheads="1"/>
          </p:cNvSpPr>
          <p:nvPr/>
        </p:nvSpPr>
        <p:spPr bwMode="auto">
          <a:xfrm>
            <a:off x="2514600" y="4854575"/>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4123" name="Line 27"/>
          <p:cNvSpPr>
            <a:spLocks noChangeShapeType="1"/>
          </p:cNvSpPr>
          <p:nvPr/>
        </p:nvSpPr>
        <p:spPr bwMode="auto">
          <a:xfrm>
            <a:off x="3048000"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24" name="Line 28"/>
          <p:cNvSpPr>
            <a:spLocks noChangeShapeType="1"/>
          </p:cNvSpPr>
          <p:nvPr/>
        </p:nvSpPr>
        <p:spPr bwMode="auto">
          <a:xfrm>
            <a:off x="4191000" y="5311775"/>
            <a:ext cx="0" cy="254000"/>
          </a:xfrm>
          <a:prstGeom prst="line">
            <a:avLst/>
          </a:prstGeom>
          <a:noFill/>
          <a:ln w="50800">
            <a:solidFill>
              <a:schemeClr val="tx1"/>
            </a:solidFill>
            <a:round/>
            <a:headEnd/>
            <a:tailEnd/>
          </a:ln>
          <a:effectLst/>
        </p:spPr>
        <p:txBody>
          <a:bodyPr wrap="none" anchor="ctr"/>
          <a:lstStyle/>
          <a:p>
            <a:endParaRPr lang="en-US"/>
          </a:p>
        </p:txBody>
      </p:sp>
      <p:sp>
        <p:nvSpPr>
          <p:cNvPr id="644125" name="Line 29"/>
          <p:cNvSpPr>
            <a:spLocks noChangeShapeType="1"/>
          </p:cNvSpPr>
          <p:nvPr/>
        </p:nvSpPr>
        <p:spPr bwMode="auto">
          <a:xfrm>
            <a:off x="6934200" y="5311775"/>
            <a:ext cx="0" cy="254000"/>
          </a:xfrm>
          <a:prstGeom prst="line">
            <a:avLst/>
          </a:prstGeom>
          <a:noFill/>
          <a:ln w="508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79314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990600" y="2151063"/>
            <a:ext cx="7543800" cy="1735137"/>
          </a:xfrm>
          <a:prstGeom prst="rect">
            <a:avLst/>
          </a:prstGeom>
          <a:noFill/>
          <a:ln w="28575" cap="sq">
            <a:noFill/>
            <a:miter lim="800000"/>
            <a:headEnd type="none" w="sm" len="sm"/>
            <a:tailEnd type="none" w="sm" len="sm"/>
          </a:ln>
          <a:effectLst/>
        </p:spPr>
        <p:txBody>
          <a:bodyPr>
            <a:spAutoFit/>
          </a:bodyPr>
          <a:lstStyle/>
          <a:p>
            <a:pPr marL="457200" indent="-457200" algn="l">
              <a:lnSpc>
                <a:spcPct val="130000"/>
              </a:lnSpc>
              <a:spcBef>
                <a:spcPct val="60000"/>
              </a:spcBef>
              <a:buSzPct val="80000"/>
              <a:buFontTx/>
              <a:buBlip>
                <a:blip r:embed="rId3"/>
              </a:buBlip>
            </a:pPr>
            <a:r>
              <a:rPr lang="en-US" sz="2400">
                <a:latin typeface="Arial" charset="0"/>
              </a:rPr>
              <a:t>A relationship between </a:t>
            </a:r>
            <a:r>
              <a:rPr lang="en-US" sz="2400" b="1">
                <a:solidFill>
                  <a:srgbClr val="800000"/>
                </a:solidFill>
                <a:latin typeface="Arial" charset="0"/>
              </a:rPr>
              <a:t>time</a:t>
            </a:r>
            <a:r>
              <a:rPr lang="en-US" sz="2400">
                <a:latin typeface="Arial" charset="0"/>
              </a:rPr>
              <a:t> and </a:t>
            </a:r>
            <a:r>
              <a:rPr lang="en-US" sz="2400" b="1">
                <a:solidFill>
                  <a:srgbClr val="800000"/>
                </a:solidFill>
                <a:latin typeface="Arial" charset="0"/>
              </a:rPr>
              <a:t>money</a:t>
            </a:r>
            <a:r>
              <a:rPr lang="en-US" sz="2400">
                <a:latin typeface="Arial" charset="0"/>
              </a:rPr>
              <a:t>.</a:t>
            </a:r>
          </a:p>
          <a:p>
            <a:pPr marL="457200" indent="-457200" algn="l">
              <a:lnSpc>
                <a:spcPct val="130000"/>
              </a:lnSpc>
              <a:spcBef>
                <a:spcPct val="60000"/>
              </a:spcBef>
              <a:buSzPct val="80000"/>
              <a:buFontTx/>
              <a:buBlip>
                <a:blip r:embed="rId3"/>
              </a:buBlip>
            </a:pPr>
            <a:r>
              <a:rPr lang="en-US" sz="2400">
                <a:latin typeface="Arial" charset="0"/>
              </a:rPr>
              <a:t>A dollar received today is worth more than a dollar promised at some time in the future. </a:t>
            </a:r>
          </a:p>
        </p:txBody>
      </p:sp>
      <p:sp>
        <p:nvSpPr>
          <p:cNvPr id="223236"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223237" name="Text Box 5"/>
          <p:cNvSpPr txBox="1">
            <a:spLocks noChangeArrowheads="1"/>
          </p:cNvSpPr>
          <p:nvPr/>
        </p:nvSpPr>
        <p:spPr bwMode="auto">
          <a:xfrm>
            <a:off x="685800" y="1431925"/>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800000"/>
                </a:solidFill>
                <a:latin typeface="Arial" charset="0"/>
              </a:rPr>
              <a:t>Time Value of Money</a:t>
            </a:r>
          </a:p>
        </p:txBody>
      </p:sp>
      <p:sp>
        <p:nvSpPr>
          <p:cNvPr id="223238"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Identify accounting topics where the time value of money is relevant.</a:t>
            </a:r>
          </a:p>
        </p:txBody>
      </p:sp>
    </p:spTree>
    <p:extLst>
      <p:ext uri="{BB962C8B-B14F-4D97-AF65-F5344CB8AC3E}">
        <p14:creationId xmlns:p14="http://schemas.microsoft.com/office/powerpoint/2010/main" val="67888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07" name="Picture 7"/>
          <p:cNvPicPr>
            <a:picLocks noChangeAspect="1" noChangeArrowheads="1"/>
          </p:cNvPicPr>
          <p:nvPr/>
        </p:nvPicPr>
        <p:blipFill>
          <a:blip r:embed="rId3"/>
          <a:srcRect/>
          <a:stretch>
            <a:fillRect/>
          </a:stretch>
        </p:blipFill>
        <p:spPr bwMode="auto">
          <a:xfrm>
            <a:off x="1143000" y="2057400"/>
            <a:ext cx="6934200" cy="4087813"/>
          </a:xfrm>
          <a:prstGeom prst="rect">
            <a:avLst/>
          </a:prstGeom>
          <a:noFill/>
          <a:ln w="12700" cap="sq">
            <a:noFill/>
            <a:miter lim="800000"/>
            <a:headEnd type="none" w="sm" len="sm"/>
            <a:tailEnd type="none" w="sm" len="sm"/>
          </a:ln>
          <a:effectLst/>
        </p:spPr>
      </p:pic>
      <p:sp>
        <p:nvSpPr>
          <p:cNvPr id="768003"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
        <p:nvSpPr>
          <p:cNvPr id="768005" name="Text Box 5"/>
          <p:cNvSpPr txBox="1">
            <a:spLocks noChangeArrowheads="1"/>
          </p:cNvSpPr>
          <p:nvPr/>
        </p:nvSpPr>
        <p:spPr bwMode="auto">
          <a:xfrm>
            <a:off x="6400800" y="2124075"/>
            <a:ext cx="1600200" cy="274638"/>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6-31</a:t>
            </a:r>
          </a:p>
        </p:txBody>
      </p:sp>
      <p:sp>
        <p:nvSpPr>
          <p:cNvPr id="768006" name="Rectangle 6"/>
          <p:cNvSpPr>
            <a:spLocks noChangeArrowheads="1"/>
          </p:cNvSpPr>
          <p:nvPr/>
        </p:nvSpPr>
        <p:spPr bwMode="auto">
          <a:xfrm>
            <a:off x="609600" y="1371600"/>
            <a:ext cx="8077200" cy="457200"/>
          </a:xfrm>
          <a:prstGeom prst="rect">
            <a:avLst/>
          </a:prstGeom>
          <a:noFill/>
          <a:ln w="12700" cap="sq">
            <a:noFill/>
            <a:miter lim="800000"/>
            <a:headEnd type="none" w="sm" len="sm"/>
            <a:tailEnd type="none" w="sm" len="sm"/>
          </a:ln>
          <a:effectLst/>
        </p:spPr>
        <p:txBody>
          <a:bodyPr>
            <a:spAutoFit/>
          </a:bodyPr>
          <a:lstStyle/>
          <a:p>
            <a:pPr algn="l"/>
            <a:r>
              <a:rPr lang="en-US" sz="2400">
                <a:latin typeface="Arial" charset="0"/>
              </a:rPr>
              <a:t>Comparison of Ordinary Annuity with an Annuity Due</a:t>
            </a:r>
          </a:p>
        </p:txBody>
      </p:sp>
      <p:sp>
        <p:nvSpPr>
          <p:cNvPr id="768008" name="Text Box 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Tree>
    <p:extLst>
      <p:ext uri="{BB962C8B-B14F-4D97-AF65-F5344CB8AC3E}">
        <p14:creationId xmlns:p14="http://schemas.microsoft.com/office/powerpoint/2010/main" val="320010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3" name="Rectangle 5"/>
          <p:cNvSpPr>
            <a:spLocks noChangeArrowheads="1"/>
          </p:cNvSpPr>
          <p:nvPr/>
        </p:nvSpPr>
        <p:spPr bwMode="auto">
          <a:xfrm>
            <a:off x="609600" y="1447800"/>
            <a:ext cx="7924800" cy="2020888"/>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2200" b="1">
                <a:solidFill>
                  <a:srgbClr val="800000"/>
                </a:solidFill>
                <a:latin typeface="Arial" charset="0"/>
              </a:rPr>
              <a:t>Illustration:  </a:t>
            </a:r>
            <a:r>
              <a:rPr lang="en-US" sz="2200">
                <a:latin typeface="Arial" charset="0"/>
              </a:rPr>
              <a:t>Space Odyssey, Inc., rents a communications satellite for 4 years with annual rental payments of $4.8 million to be made at the beginning of each year.  If the relevant annual interest rate is 11%, what is the present value of the rental obligations?</a:t>
            </a:r>
          </a:p>
        </p:txBody>
      </p:sp>
      <p:sp>
        <p:nvSpPr>
          <p:cNvPr id="770056" name="Text Box 8"/>
          <p:cNvSpPr txBox="1">
            <a:spLocks noChangeArrowheads="1"/>
          </p:cNvSpPr>
          <p:nvPr/>
        </p:nvSpPr>
        <p:spPr bwMode="auto">
          <a:xfrm>
            <a:off x="7086600" y="3687763"/>
            <a:ext cx="1600200" cy="274637"/>
          </a:xfrm>
          <a:prstGeom prst="rect">
            <a:avLst/>
          </a:prstGeom>
          <a:noFill/>
          <a:ln w="12700" cap="sq" algn="ctr">
            <a:noFill/>
            <a:miter lim="800000"/>
            <a:headEnd/>
            <a:tailEnd/>
          </a:ln>
          <a:effectLst/>
        </p:spPr>
        <p:txBody>
          <a:bodyPr>
            <a:spAutoFit/>
          </a:bodyPr>
          <a:lstStyle/>
          <a:p>
            <a:pPr algn="r"/>
            <a:r>
              <a:rPr lang="en-US" sz="1200" b="1">
                <a:solidFill>
                  <a:srgbClr val="CC0000"/>
                </a:solidFill>
                <a:latin typeface="Arial" charset="0"/>
              </a:rPr>
              <a:t>Illustration 6-33</a:t>
            </a:r>
          </a:p>
        </p:txBody>
      </p:sp>
      <p:sp>
        <p:nvSpPr>
          <p:cNvPr id="770059"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pic>
        <p:nvPicPr>
          <p:cNvPr id="770060" name="Picture 12"/>
          <p:cNvPicPr>
            <a:picLocks noChangeAspect="1" noChangeArrowheads="1"/>
          </p:cNvPicPr>
          <p:nvPr/>
        </p:nvPicPr>
        <p:blipFill>
          <a:blip r:embed="rId3"/>
          <a:srcRect/>
          <a:stretch>
            <a:fillRect/>
          </a:stretch>
        </p:blipFill>
        <p:spPr bwMode="auto">
          <a:xfrm>
            <a:off x="457200" y="3962400"/>
            <a:ext cx="8191500" cy="1514475"/>
          </a:xfrm>
          <a:prstGeom prst="rect">
            <a:avLst/>
          </a:prstGeom>
          <a:noFill/>
          <a:ln w="12700" cap="sq">
            <a:noFill/>
            <a:miter lim="800000"/>
            <a:headEnd type="none" w="sm" len="sm"/>
            <a:tailEnd type="none" w="sm" len="sm"/>
          </a:ln>
          <a:effectLst/>
        </p:spPr>
      </p:pic>
      <p:sp>
        <p:nvSpPr>
          <p:cNvPr id="770062" name="Rectangle 14"/>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Tree>
    <p:extLst>
      <p:ext uri="{BB962C8B-B14F-4D97-AF65-F5344CB8AC3E}">
        <p14:creationId xmlns:p14="http://schemas.microsoft.com/office/powerpoint/2010/main" val="71224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Freeform 2"/>
          <p:cNvSpPr>
            <a:spLocks/>
          </p:cNvSpPr>
          <p:nvPr/>
        </p:nvSpPr>
        <p:spPr bwMode="auto">
          <a:xfrm>
            <a:off x="792163" y="2717800"/>
            <a:ext cx="7715250" cy="4763"/>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46147" name="Rectangle 3"/>
          <p:cNvSpPr>
            <a:spLocks noChangeArrowheads="1"/>
          </p:cNvSpPr>
          <p:nvPr/>
        </p:nvSpPr>
        <p:spPr bwMode="auto">
          <a:xfrm>
            <a:off x="600075" y="3429000"/>
            <a:ext cx="8086725" cy="1736725"/>
          </a:xfrm>
          <a:prstGeom prst="rect">
            <a:avLst/>
          </a:prstGeom>
          <a:noFill/>
          <a:ln w="12700" algn="ctr">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Illustration:</a:t>
            </a:r>
            <a:r>
              <a:rPr lang="en-US">
                <a:latin typeface="Arial" charset="0"/>
              </a:rPr>
              <a:t> </a:t>
            </a:r>
            <a:r>
              <a:rPr lang="en-US" sz="2200">
                <a:latin typeface="Arial" charset="0"/>
              </a:rPr>
              <a:t>Jaime Yuen wins  $2,000,000 in the state lottery. She will be paid $100,000 at the beginning of each year for the next 20 years.  How much has she actually won?  Assume an appropriate interest rate of 8%. </a:t>
            </a:r>
          </a:p>
        </p:txBody>
      </p:sp>
      <p:sp>
        <p:nvSpPr>
          <p:cNvPr id="646148" name="Line 4"/>
          <p:cNvSpPr>
            <a:spLocks noChangeShapeType="1"/>
          </p:cNvSpPr>
          <p:nvPr/>
        </p:nvSpPr>
        <p:spPr bwMode="auto">
          <a:xfrm>
            <a:off x="766763"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49" name="Line 5"/>
          <p:cNvSpPr>
            <a:spLocks noChangeShapeType="1"/>
          </p:cNvSpPr>
          <p:nvPr/>
        </p:nvSpPr>
        <p:spPr bwMode="auto">
          <a:xfrm>
            <a:off x="1905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50" name="Rectangle 6"/>
          <p:cNvSpPr>
            <a:spLocks noChangeArrowheads="1"/>
          </p:cNvSpPr>
          <p:nvPr/>
        </p:nvSpPr>
        <p:spPr bwMode="auto">
          <a:xfrm>
            <a:off x="304800" y="2941638"/>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46151" name="Rectangle 7"/>
          <p:cNvSpPr>
            <a:spLocks noChangeArrowheads="1"/>
          </p:cNvSpPr>
          <p:nvPr/>
        </p:nvSpPr>
        <p:spPr bwMode="auto">
          <a:xfrm>
            <a:off x="1514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46152" name="Rectangle 8"/>
          <p:cNvSpPr>
            <a:spLocks noChangeArrowheads="1"/>
          </p:cNvSpPr>
          <p:nvPr/>
        </p:nvSpPr>
        <p:spPr bwMode="auto">
          <a:xfrm>
            <a:off x="304800" y="1143000"/>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46153" name="Rectangle 9"/>
          <p:cNvSpPr>
            <a:spLocks noChangeArrowheads="1"/>
          </p:cNvSpPr>
          <p:nvPr/>
        </p:nvSpPr>
        <p:spPr bwMode="auto">
          <a:xfrm>
            <a:off x="920750" y="5410200"/>
            <a:ext cx="7302500" cy="673100"/>
          </a:xfrm>
          <a:prstGeom prst="rect">
            <a:avLst/>
          </a:prstGeom>
          <a:solidFill>
            <a:srgbClr val="F9EFA9"/>
          </a:solidFill>
          <a:ln w="12700">
            <a:solidFill>
              <a:schemeClr val="tx1"/>
            </a:solidFill>
            <a:miter lim="800000"/>
            <a:headEnd/>
            <a:tailEnd/>
          </a:ln>
          <a:effectLst/>
        </p:spPr>
        <p:txBody>
          <a:bodyPr wrap="none" lIns="90488" tIns="44450" rIns="90488" bIns="44450" anchor="ctr"/>
          <a:lstStyle/>
          <a:p>
            <a:r>
              <a:rPr lang="en-US" b="1">
                <a:latin typeface="Arial" charset="0"/>
              </a:rPr>
              <a:t>What table do we use?</a:t>
            </a:r>
          </a:p>
        </p:txBody>
      </p:sp>
      <p:sp>
        <p:nvSpPr>
          <p:cNvPr id="646154" name="Rectangle 10"/>
          <p:cNvSpPr>
            <a:spLocks noChangeArrowheads="1"/>
          </p:cNvSpPr>
          <p:nvPr/>
        </p:nvSpPr>
        <p:spPr bwMode="auto">
          <a:xfrm>
            <a:off x="2657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46155" name="Rectangle 11"/>
          <p:cNvSpPr>
            <a:spLocks noChangeArrowheads="1"/>
          </p:cNvSpPr>
          <p:nvPr/>
        </p:nvSpPr>
        <p:spPr bwMode="auto">
          <a:xfrm>
            <a:off x="3800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46156" name="Rectangle 12"/>
          <p:cNvSpPr>
            <a:spLocks noChangeArrowheads="1"/>
          </p:cNvSpPr>
          <p:nvPr/>
        </p:nvSpPr>
        <p:spPr bwMode="auto">
          <a:xfrm>
            <a:off x="49434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46157" name="Line 13"/>
          <p:cNvSpPr>
            <a:spLocks noChangeShapeType="1"/>
          </p:cNvSpPr>
          <p:nvPr/>
        </p:nvSpPr>
        <p:spPr bwMode="auto">
          <a:xfrm>
            <a:off x="53244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58" name="Rectangle 14"/>
          <p:cNvSpPr>
            <a:spLocks noChangeArrowheads="1"/>
          </p:cNvSpPr>
          <p:nvPr/>
        </p:nvSpPr>
        <p:spPr bwMode="auto">
          <a:xfrm>
            <a:off x="6553200"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46159" name="Line 15"/>
          <p:cNvSpPr>
            <a:spLocks noChangeShapeType="1"/>
          </p:cNvSpPr>
          <p:nvPr/>
        </p:nvSpPr>
        <p:spPr bwMode="auto">
          <a:xfrm>
            <a:off x="8067675"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60" name="Rectangle 16"/>
          <p:cNvSpPr>
            <a:spLocks noChangeArrowheads="1"/>
          </p:cNvSpPr>
          <p:nvPr/>
        </p:nvSpPr>
        <p:spPr bwMode="auto">
          <a:xfrm>
            <a:off x="7686675" y="2941638"/>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46161" name="Text Box 17"/>
          <p:cNvSpPr txBox="1">
            <a:spLocks noChangeArrowheads="1"/>
          </p:cNvSpPr>
          <p:nvPr/>
        </p:nvSpPr>
        <p:spPr bwMode="auto">
          <a:xfrm>
            <a:off x="152400" y="2133600"/>
            <a:ext cx="12954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2" name="Text Box 18"/>
          <p:cNvSpPr txBox="1">
            <a:spLocks noChangeArrowheads="1"/>
          </p:cNvSpPr>
          <p:nvPr/>
        </p:nvSpPr>
        <p:spPr bwMode="auto">
          <a:xfrm>
            <a:off x="3657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3" name="Text Box 19"/>
          <p:cNvSpPr txBox="1">
            <a:spLocks noChangeArrowheads="1"/>
          </p:cNvSpPr>
          <p:nvPr/>
        </p:nvSpPr>
        <p:spPr bwMode="auto">
          <a:xfrm>
            <a:off x="4800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4" name="Text Box 20"/>
          <p:cNvSpPr txBox="1">
            <a:spLocks noChangeArrowheads="1"/>
          </p:cNvSpPr>
          <p:nvPr/>
        </p:nvSpPr>
        <p:spPr bwMode="auto">
          <a:xfrm>
            <a:off x="64008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5" name="Text Box 21"/>
          <p:cNvSpPr txBox="1">
            <a:spLocks noChangeArrowheads="1"/>
          </p:cNvSpPr>
          <p:nvPr/>
        </p:nvSpPr>
        <p:spPr bwMode="auto">
          <a:xfrm>
            <a:off x="1371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66" name="Line 22"/>
          <p:cNvSpPr>
            <a:spLocks noChangeShapeType="1"/>
          </p:cNvSpPr>
          <p:nvPr/>
        </p:nvSpPr>
        <p:spPr bwMode="auto">
          <a:xfrm rot="20502821" flipH="1">
            <a:off x="898525" y="1727200"/>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46168" name="Rectangle 24"/>
          <p:cNvSpPr>
            <a:spLocks noChangeArrowheads="1"/>
          </p:cNvSpPr>
          <p:nvPr/>
        </p:nvSpPr>
        <p:spPr bwMode="auto">
          <a:xfrm>
            <a:off x="5562600" y="2590800"/>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46169" name="Text Box 25"/>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646170" name="Text Box 26"/>
          <p:cNvSpPr txBox="1">
            <a:spLocks noChangeArrowheads="1"/>
          </p:cNvSpPr>
          <p:nvPr/>
        </p:nvSpPr>
        <p:spPr bwMode="auto">
          <a:xfrm>
            <a:off x="2514600" y="2133600"/>
            <a:ext cx="11430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6171" name="Line 27"/>
          <p:cNvSpPr>
            <a:spLocks noChangeShapeType="1"/>
          </p:cNvSpPr>
          <p:nvPr/>
        </p:nvSpPr>
        <p:spPr bwMode="auto">
          <a:xfrm>
            <a:off x="3048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72" name="Line 28"/>
          <p:cNvSpPr>
            <a:spLocks noChangeShapeType="1"/>
          </p:cNvSpPr>
          <p:nvPr/>
        </p:nvSpPr>
        <p:spPr bwMode="auto">
          <a:xfrm>
            <a:off x="41910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73" name="Line 29"/>
          <p:cNvSpPr>
            <a:spLocks noChangeShapeType="1"/>
          </p:cNvSpPr>
          <p:nvPr/>
        </p:nvSpPr>
        <p:spPr bwMode="auto">
          <a:xfrm>
            <a:off x="6934200" y="2590800"/>
            <a:ext cx="0" cy="254000"/>
          </a:xfrm>
          <a:prstGeom prst="line">
            <a:avLst/>
          </a:prstGeom>
          <a:noFill/>
          <a:ln w="50800">
            <a:solidFill>
              <a:schemeClr val="tx1"/>
            </a:solidFill>
            <a:round/>
            <a:headEnd/>
            <a:tailEnd/>
          </a:ln>
          <a:effectLst/>
        </p:spPr>
        <p:txBody>
          <a:bodyPr wrap="none" anchor="ctr"/>
          <a:lstStyle/>
          <a:p>
            <a:endParaRPr lang="en-US"/>
          </a:p>
        </p:txBody>
      </p:sp>
      <p:sp>
        <p:nvSpPr>
          <p:cNvPr id="646175" name="Rectangle 31"/>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Tree>
    <p:extLst>
      <p:ext uri="{BB962C8B-B14F-4D97-AF65-F5344CB8AC3E}">
        <p14:creationId xmlns:p14="http://schemas.microsoft.com/office/powerpoint/2010/main" val="406613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3139" name="Picture 19"/>
          <p:cNvPicPr>
            <a:picLocks noChangeAspect="1" noChangeArrowheads="1"/>
          </p:cNvPicPr>
          <p:nvPr/>
        </p:nvPicPr>
        <p:blipFill>
          <a:blip r:embed="rId3"/>
          <a:srcRect/>
          <a:stretch>
            <a:fillRect/>
          </a:stretch>
        </p:blipFill>
        <p:spPr bwMode="auto">
          <a:xfrm>
            <a:off x="381000" y="3733800"/>
            <a:ext cx="8305800" cy="1239838"/>
          </a:xfrm>
          <a:prstGeom prst="rect">
            <a:avLst/>
          </a:prstGeom>
          <a:noFill/>
          <a:ln w="12700" cap="sq">
            <a:noFill/>
            <a:miter lim="800000"/>
            <a:headEnd type="none" w="sm" len="sm"/>
            <a:tailEnd type="none" w="sm" len="sm"/>
          </a:ln>
          <a:effectLst/>
        </p:spPr>
      </p:pic>
      <p:pic>
        <p:nvPicPr>
          <p:cNvPr id="773140" name="Picture 20"/>
          <p:cNvPicPr>
            <a:picLocks noChangeAspect="1" noChangeArrowheads="1"/>
          </p:cNvPicPr>
          <p:nvPr/>
        </p:nvPicPr>
        <p:blipFill>
          <a:blip r:embed="rId4"/>
          <a:srcRect/>
          <a:stretch>
            <a:fillRect/>
          </a:stretch>
        </p:blipFill>
        <p:spPr bwMode="auto">
          <a:xfrm>
            <a:off x="457200" y="1828800"/>
            <a:ext cx="8382000" cy="1643063"/>
          </a:xfrm>
          <a:prstGeom prst="rect">
            <a:avLst/>
          </a:prstGeom>
          <a:noFill/>
          <a:ln w="12700" cap="sq">
            <a:noFill/>
            <a:miter lim="800000"/>
            <a:headEnd type="none" w="sm" len="sm"/>
            <a:tailEnd type="none" w="sm" len="sm"/>
          </a:ln>
          <a:effectLst/>
        </p:spPr>
      </p:pic>
      <p:sp>
        <p:nvSpPr>
          <p:cNvPr id="773122" name="Text Box 2"/>
          <p:cNvSpPr txBox="1">
            <a:spLocks noChangeArrowheads="1"/>
          </p:cNvSpPr>
          <p:nvPr/>
        </p:nvSpPr>
        <p:spPr bwMode="auto">
          <a:xfrm>
            <a:off x="1295400" y="6369050"/>
            <a:ext cx="7696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773127" name="Oval 7"/>
          <p:cNvSpPr>
            <a:spLocks noChangeArrowheads="1"/>
          </p:cNvSpPr>
          <p:nvPr/>
        </p:nvSpPr>
        <p:spPr bwMode="auto">
          <a:xfrm>
            <a:off x="457200" y="45720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73128" name="Rectangle 9"/>
          <p:cNvSpPr>
            <a:spLocks noChangeArrowheads="1"/>
          </p:cNvSpPr>
          <p:nvPr/>
        </p:nvSpPr>
        <p:spPr bwMode="auto">
          <a:xfrm>
            <a:off x="762000" y="5105400"/>
            <a:ext cx="2133600" cy="533400"/>
          </a:xfrm>
          <a:prstGeom prst="rect">
            <a:avLst/>
          </a:prstGeom>
          <a:solidFill>
            <a:schemeClr val="bg1"/>
          </a:solidFill>
          <a:ln w="12700">
            <a:noFill/>
            <a:miter lim="800000"/>
            <a:headEnd/>
            <a:tailEnd/>
          </a:ln>
        </p:spPr>
        <p:txBody>
          <a:bodyPr wrap="none" lIns="90488" tIns="44450" rIns="90488" bIns="44450" anchor="ctr"/>
          <a:lstStyle/>
          <a:p>
            <a:r>
              <a:rPr lang="en-US" sz="2400" b="1">
                <a:latin typeface="Arial" charset="0"/>
              </a:rPr>
              <a:t>$100,000</a:t>
            </a:r>
            <a:endParaRPr lang="en-US" sz="2400" b="1">
              <a:solidFill>
                <a:srgbClr val="800000"/>
              </a:solidFill>
              <a:latin typeface="Arial" charset="0"/>
            </a:endParaRPr>
          </a:p>
        </p:txBody>
      </p:sp>
      <p:sp>
        <p:nvSpPr>
          <p:cNvPr id="773129" name="Text Box 10"/>
          <p:cNvSpPr txBox="1">
            <a:spLocks noChangeArrowheads="1"/>
          </p:cNvSpPr>
          <p:nvPr/>
        </p:nvSpPr>
        <p:spPr bwMode="auto">
          <a:xfrm>
            <a:off x="838200" y="5622925"/>
            <a:ext cx="20574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Receipts</a:t>
            </a:r>
          </a:p>
        </p:txBody>
      </p:sp>
      <p:sp>
        <p:nvSpPr>
          <p:cNvPr id="773130" name="Text Box 11"/>
          <p:cNvSpPr txBox="1">
            <a:spLocks noChangeArrowheads="1"/>
          </p:cNvSpPr>
          <p:nvPr/>
        </p:nvSpPr>
        <p:spPr bwMode="auto">
          <a:xfrm>
            <a:off x="3505200" y="5622925"/>
            <a:ext cx="17526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Factor</a:t>
            </a:r>
          </a:p>
        </p:txBody>
      </p:sp>
      <p:sp>
        <p:nvSpPr>
          <p:cNvPr id="773131" name="Text Box 12"/>
          <p:cNvSpPr txBox="1">
            <a:spLocks noChangeArrowheads="1"/>
          </p:cNvSpPr>
          <p:nvPr/>
        </p:nvSpPr>
        <p:spPr bwMode="auto">
          <a:xfrm>
            <a:off x="5943600" y="5622925"/>
            <a:ext cx="1905000" cy="396875"/>
          </a:xfrm>
          <a:prstGeom prst="rect">
            <a:avLst/>
          </a:prstGeom>
          <a:solidFill>
            <a:schemeClr val="bg1"/>
          </a:solidFill>
          <a:ln w="12700">
            <a:noFill/>
            <a:miter lim="800000"/>
            <a:headEnd/>
            <a:tailEnd/>
          </a:ln>
        </p:spPr>
        <p:txBody>
          <a:bodyPr>
            <a:spAutoFit/>
          </a:bodyPr>
          <a:lstStyle/>
          <a:p>
            <a:pPr>
              <a:spcBef>
                <a:spcPct val="50000"/>
              </a:spcBef>
            </a:pPr>
            <a:r>
              <a:rPr lang="en-US" sz="2000" b="1">
                <a:latin typeface="Arial" charset="0"/>
              </a:rPr>
              <a:t>Present Value</a:t>
            </a:r>
          </a:p>
        </p:txBody>
      </p:sp>
      <p:sp>
        <p:nvSpPr>
          <p:cNvPr id="773132" name="Rectangle 9"/>
          <p:cNvSpPr>
            <a:spLocks noChangeArrowheads="1"/>
          </p:cNvSpPr>
          <p:nvPr/>
        </p:nvSpPr>
        <p:spPr bwMode="auto">
          <a:xfrm>
            <a:off x="2895600" y="5105400"/>
            <a:ext cx="2819400" cy="533400"/>
          </a:xfrm>
          <a:prstGeom prst="rect">
            <a:avLst/>
          </a:prstGeom>
          <a:solidFill>
            <a:schemeClr val="bg1"/>
          </a:solidFill>
          <a:ln w="12700" algn="ctr">
            <a:noFill/>
            <a:miter lim="800000"/>
            <a:headEnd/>
            <a:tailEnd/>
          </a:ln>
          <a:effectLst/>
        </p:spPr>
        <p:txBody>
          <a:bodyPr wrap="none" lIns="90488" tIns="44450" rIns="90488" bIns="44450" anchor="ctr"/>
          <a:lstStyle/>
          <a:p>
            <a:pPr algn="l"/>
            <a:r>
              <a:rPr lang="en-US" sz="2400" b="1">
                <a:latin typeface="Arial" charset="0"/>
              </a:rPr>
              <a:t>x      10.60360</a:t>
            </a:r>
          </a:p>
        </p:txBody>
      </p:sp>
      <p:sp>
        <p:nvSpPr>
          <p:cNvPr id="773133" name="Rectangle 9"/>
          <p:cNvSpPr>
            <a:spLocks noChangeArrowheads="1"/>
          </p:cNvSpPr>
          <p:nvPr/>
        </p:nvSpPr>
        <p:spPr bwMode="auto">
          <a:xfrm>
            <a:off x="5334000" y="5105400"/>
            <a:ext cx="2959100" cy="533400"/>
          </a:xfrm>
          <a:prstGeom prst="rect">
            <a:avLst/>
          </a:prstGeom>
          <a:solidFill>
            <a:schemeClr val="bg1"/>
          </a:solidFill>
          <a:ln w="12700">
            <a:noFill/>
            <a:miter lim="800000"/>
            <a:headEnd/>
            <a:tailEnd/>
          </a:ln>
        </p:spPr>
        <p:txBody>
          <a:bodyPr wrap="none" lIns="90488" tIns="44450" rIns="90488" bIns="44450" anchor="ctr"/>
          <a:lstStyle/>
          <a:p>
            <a:pPr algn="l"/>
            <a:r>
              <a:rPr lang="en-US" sz="2400" b="1">
                <a:latin typeface="Arial" charset="0"/>
              </a:rPr>
              <a:t>=     </a:t>
            </a:r>
            <a:r>
              <a:rPr lang="en-US" sz="2400" b="1">
                <a:solidFill>
                  <a:srgbClr val="800000"/>
                </a:solidFill>
                <a:latin typeface="Arial" charset="0"/>
              </a:rPr>
              <a:t>$1,060,360</a:t>
            </a:r>
          </a:p>
        </p:txBody>
      </p:sp>
      <p:sp>
        <p:nvSpPr>
          <p:cNvPr id="773134" name="AutoShape 14"/>
          <p:cNvSpPr>
            <a:spLocks noChangeArrowheads="1"/>
          </p:cNvSpPr>
          <p:nvPr/>
        </p:nvSpPr>
        <p:spPr bwMode="auto">
          <a:xfrm>
            <a:off x="12954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73135" name="AutoShape 15"/>
          <p:cNvSpPr>
            <a:spLocks noChangeArrowheads="1"/>
          </p:cNvSpPr>
          <p:nvPr/>
        </p:nvSpPr>
        <p:spPr bwMode="auto">
          <a:xfrm>
            <a:off x="28956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73136" name="AutoShape 16"/>
          <p:cNvSpPr>
            <a:spLocks noChangeArrowheads="1"/>
          </p:cNvSpPr>
          <p:nvPr/>
        </p:nvSpPr>
        <p:spPr bwMode="auto">
          <a:xfrm>
            <a:off x="44958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73137" name="AutoShape 17"/>
          <p:cNvSpPr>
            <a:spLocks noChangeArrowheads="1"/>
          </p:cNvSpPr>
          <p:nvPr/>
        </p:nvSpPr>
        <p:spPr bwMode="auto">
          <a:xfrm>
            <a:off x="63246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773138" name="AutoShape 18"/>
          <p:cNvSpPr>
            <a:spLocks noChangeArrowheads="1"/>
          </p:cNvSpPr>
          <p:nvPr/>
        </p:nvSpPr>
        <p:spPr bwMode="auto">
          <a:xfrm>
            <a:off x="7924800" y="3505200"/>
            <a:ext cx="228600" cy="2286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pic>
        <p:nvPicPr>
          <p:cNvPr id="773141" name="Picture 21"/>
          <p:cNvPicPr>
            <a:picLocks noChangeAspect="1" noChangeArrowheads="1"/>
          </p:cNvPicPr>
          <p:nvPr/>
        </p:nvPicPr>
        <p:blipFill>
          <a:blip r:embed="rId5"/>
          <a:srcRect/>
          <a:stretch>
            <a:fillRect/>
          </a:stretch>
        </p:blipFill>
        <p:spPr bwMode="auto">
          <a:xfrm>
            <a:off x="381000" y="1482725"/>
            <a:ext cx="8467725" cy="346075"/>
          </a:xfrm>
          <a:prstGeom prst="rect">
            <a:avLst/>
          </a:prstGeom>
          <a:noFill/>
          <a:ln w="12700" cap="sq">
            <a:noFill/>
            <a:miter lim="800000"/>
            <a:headEnd type="none" w="sm" len="sm"/>
            <a:tailEnd type="none" w="sm" len="sm"/>
          </a:ln>
          <a:effectLst/>
        </p:spPr>
      </p:pic>
      <p:sp>
        <p:nvSpPr>
          <p:cNvPr id="773143" name="Rectangle 2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
        <p:nvSpPr>
          <p:cNvPr id="773144" name="Text Box 24"/>
          <p:cNvSpPr txBox="1">
            <a:spLocks noChangeArrowheads="1"/>
          </p:cNvSpPr>
          <p:nvPr/>
        </p:nvSpPr>
        <p:spPr bwMode="auto">
          <a:xfrm>
            <a:off x="1219200" y="1219200"/>
            <a:ext cx="609600" cy="53022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400">
                <a:latin typeface="Arial" charset="0"/>
              </a:rPr>
              <a:t>i=8%</a:t>
            </a:r>
          </a:p>
          <a:p>
            <a:r>
              <a:rPr lang="en-US" sz="1400">
                <a:latin typeface="Arial" charset="0"/>
              </a:rPr>
              <a:t>n=20</a:t>
            </a:r>
          </a:p>
        </p:txBody>
      </p:sp>
    </p:spTree>
    <p:extLst>
      <p:ext uri="{BB962C8B-B14F-4D97-AF65-F5344CB8AC3E}">
        <p14:creationId xmlns:p14="http://schemas.microsoft.com/office/powerpoint/2010/main" val="386526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3127"/>
                                        </p:tgtEl>
                                        <p:attrNameLst>
                                          <p:attrName>style.visibility</p:attrName>
                                        </p:attrNameLst>
                                      </p:cBhvr>
                                      <p:to>
                                        <p:strVal val="visible"/>
                                      </p:to>
                                    </p:set>
                                    <p:animEffect transition="in" filter="wipe(left)">
                                      <p:cBhvr>
                                        <p:cTn id="7" dur="500"/>
                                        <p:tgtEl>
                                          <p:spTgt spid="773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3132"/>
                                        </p:tgtEl>
                                        <p:attrNameLst>
                                          <p:attrName>style.visibility</p:attrName>
                                        </p:attrNameLst>
                                      </p:cBhvr>
                                      <p:to>
                                        <p:strVal val="visible"/>
                                      </p:to>
                                    </p:set>
                                    <p:animEffect transition="in" filter="wipe(left)">
                                      <p:cBhvr>
                                        <p:cTn id="12" dur="500"/>
                                        <p:tgtEl>
                                          <p:spTgt spid="7731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3133"/>
                                        </p:tgtEl>
                                        <p:attrNameLst>
                                          <p:attrName>style.visibility</p:attrName>
                                        </p:attrNameLst>
                                      </p:cBhvr>
                                      <p:to>
                                        <p:strVal val="visible"/>
                                      </p:to>
                                    </p:set>
                                    <p:animEffect transition="in" filter="wipe(left)">
                                      <p:cBhvr>
                                        <p:cTn id="17" dur="500"/>
                                        <p:tgtEl>
                                          <p:spTgt spid="773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7" grpId="0" animBg="1"/>
      <p:bldP spid="773132" grpId="0" animBg="1"/>
      <p:bldP spid="77313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609600" y="1965325"/>
            <a:ext cx="7924800" cy="1492250"/>
          </a:xfrm>
          <a:prstGeom prst="rect">
            <a:avLst/>
          </a:prstGeom>
          <a:noFill/>
          <a:ln w="12700" algn="ctr">
            <a:noFill/>
            <a:miter lim="800000"/>
            <a:headEnd type="none" w="sm" len="sm"/>
            <a:tailEnd type="none" w="sm" len="sm"/>
          </a:ln>
          <a:effectLst/>
        </p:spPr>
        <p:txBody>
          <a:bodyPr lIns="90488" tIns="44450" rIns="90488" bIns="44450">
            <a:spAutoFit/>
          </a:bodyPr>
          <a:lstStyle/>
          <a:p>
            <a:pPr algn="l">
              <a:lnSpc>
                <a:spcPct val="115000"/>
              </a:lnSpc>
              <a:spcBef>
                <a:spcPct val="30000"/>
              </a:spcBef>
              <a:buSzPct val="80000"/>
            </a:pPr>
            <a:r>
              <a:rPr lang="en-US" sz="2000" b="1">
                <a:solidFill>
                  <a:srgbClr val="800000"/>
                </a:solidFill>
                <a:latin typeface="Arial" charset="0"/>
              </a:rPr>
              <a:t>Illustration:</a:t>
            </a:r>
            <a:r>
              <a:rPr lang="en-US" sz="2000">
                <a:latin typeface="Arial" charset="0"/>
              </a:rPr>
              <a:t>  Assume you receive a statement from MasterCard with a balance due of $528.77. You may pay it off in 12 equal monthly payments of $50 each, with the first payment due one month from now.  What rate of interest would you be paying?</a:t>
            </a:r>
          </a:p>
        </p:txBody>
      </p:sp>
      <p:sp>
        <p:nvSpPr>
          <p:cNvPr id="774148"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7  Solve present value of ordinary and annuity due problems.</a:t>
            </a:r>
          </a:p>
        </p:txBody>
      </p:sp>
      <p:sp>
        <p:nvSpPr>
          <p:cNvPr id="774150" name="Rectangle 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Present Value of an Annuity Due</a:t>
            </a:r>
          </a:p>
        </p:txBody>
      </p:sp>
      <p:sp>
        <p:nvSpPr>
          <p:cNvPr id="774151" name="Rectangle 7"/>
          <p:cNvSpPr>
            <a:spLocks noChangeArrowheads="1"/>
          </p:cNvSpPr>
          <p:nvPr/>
        </p:nvSpPr>
        <p:spPr bwMode="auto">
          <a:xfrm>
            <a:off x="609600" y="1365250"/>
            <a:ext cx="4906963" cy="457200"/>
          </a:xfrm>
          <a:prstGeom prst="rect">
            <a:avLst/>
          </a:prstGeom>
          <a:noFill/>
          <a:ln w="12700" cap="sq">
            <a:noFill/>
            <a:miter lim="800000"/>
            <a:headEnd type="none" w="sm" len="sm"/>
            <a:tailEnd type="none" w="sm" len="sm"/>
          </a:ln>
          <a:effectLst/>
        </p:spPr>
        <p:txBody>
          <a:bodyPr wrap="none">
            <a:spAutoFit/>
          </a:bodyPr>
          <a:lstStyle/>
          <a:p>
            <a:pPr algn="l"/>
            <a:r>
              <a:rPr lang="en-US" sz="2400" b="1">
                <a:latin typeface="Arial" charset="0"/>
              </a:rPr>
              <a:t>Computation of the Interest Rate</a:t>
            </a:r>
          </a:p>
        </p:txBody>
      </p:sp>
      <p:pic>
        <p:nvPicPr>
          <p:cNvPr id="774152" name="Picture 8"/>
          <p:cNvPicPr>
            <a:picLocks noChangeAspect="1" noChangeArrowheads="1"/>
          </p:cNvPicPr>
          <p:nvPr/>
        </p:nvPicPr>
        <p:blipFill>
          <a:blip r:embed="rId3"/>
          <a:srcRect/>
          <a:stretch>
            <a:fillRect/>
          </a:stretch>
        </p:blipFill>
        <p:spPr bwMode="auto">
          <a:xfrm>
            <a:off x="1600200" y="3702050"/>
            <a:ext cx="5486400" cy="1174750"/>
          </a:xfrm>
          <a:prstGeom prst="rect">
            <a:avLst/>
          </a:prstGeom>
          <a:noFill/>
          <a:ln w="12700" cap="sq">
            <a:noFill/>
            <a:miter lim="800000"/>
            <a:headEnd type="none" w="sm" len="sm"/>
            <a:tailEnd type="none" w="sm" len="sm"/>
          </a:ln>
          <a:effectLst/>
        </p:spPr>
      </p:pic>
      <p:sp>
        <p:nvSpPr>
          <p:cNvPr id="774153" name="Rectangle 9"/>
          <p:cNvSpPr>
            <a:spLocks noChangeArrowheads="1"/>
          </p:cNvSpPr>
          <p:nvPr/>
        </p:nvSpPr>
        <p:spPr bwMode="auto">
          <a:xfrm>
            <a:off x="609600" y="5087938"/>
            <a:ext cx="8001000" cy="931862"/>
          </a:xfrm>
          <a:prstGeom prst="rect">
            <a:avLst/>
          </a:prstGeom>
          <a:noFill/>
          <a:ln w="12700" algn="ctr">
            <a:noFill/>
            <a:miter lim="800000"/>
            <a:headEnd type="none" w="sm" len="sm"/>
            <a:tailEnd type="none" w="sm" len="sm"/>
          </a:ln>
          <a:effectLst/>
        </p:spPr>
        <p:txBody>
          <a:bodyPr lIns="90488" tIns="44450" rIns="90488" bIns="44450">
            <a:spAutoFit/>
          </a:bodyPr>
          <a:lstStyle/>
          <a:p>
            <a:pPr algn="l">
              <a:lnSpc>
                <a:spcPct val="115000"/>
              </a:lnSpc>
              <a:spcBef>
                <a:spcPct val="30000"/>
              </a:spcBef>
              <a:buSzPct val="80000"/>
            </a:pPr>
            <a:r>
              <a:rPr lang="en-US" sz="1600" b="1">
                <a:latin typeface="Arial" charset="0"/>
              </a:rPr>
              <a:t>Referring to Table 6-4 and reading across the 12-period row, you find 10.57534 in the 2% column. Since 2% is a monthly rate, the nominal annual rate of interest is 24% (12 x 2%). The effective annual rate is 26.82413% [(1 + .02)</a:t>
            </a:r>
            <a:r>
              <a:rPr lang="en-US" sz="1000" b="1">
                <a:latin typeface="Arial" charset="0"/>
              </a:rPr>
              <a:t> </a:t>
            </a:r>
            <a:r>
              <a:rPr lang="en-US" sz="1600" b="1">
                <a:latin typeface="Arial" charset="0"/>
              </a:rPr>
              <a:t>   - 1]. </a:t>
            </a:r>
          </a:p>
        </p:txBody>
      </p:sp>
      <p:sp>
        <p:nvSpPr>
          <p:cNvPr id="774154" name="Text Box 10"/>
          <p:cNvSpPr txBox="1">
            <a:spLocks noChangeArrowheads="1"/>
          </p:cNvSpPr>
          <p:nvPr/>
        </p:nvSpPr>
        <p:spPr bwMode="auto">
          <a:xfrm>
            <a:off x="6553200" y="5638800"/>
            <a:ext cx="457200" cy="244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000" b="1">
                <a:latin typeface="Arial" charset="0"/>
              </a:rPr>
              <a:t> 12 </a:t>
            </a:r>
          </a:p>
        </p:txBody>
      </p:sp>
    </p:spTree>
    <p:extLst>
      <p:ext uri="{BB962C8B-B14F-4D97-AF65-F5344CB8AC3E}">
        <p14:creationId xmlns:p14="http://schemas.microsoft.com/office/powerpoint/2010/main" val="255748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649220" name="Text Box 4"/>
          <p:cNvSpPr txBox="1">
            <a:spLocks noChangeArrowheads="1"/>
          </p:cNvSpPr>
          <p:nvPr/>
        </p:nvSpPr>
        <p:spPr bwMode="auto">
          <a:xfrm>
            <a:off x="838200" y="2133600"/>
            <a:ext cx="7620000" cy="2030413"/>
          </a:xfrm>
          <a:prstGeom prst="rect">
            <a:avLst/>
          </a:prstGeom>
          <a:noFill/>
          <a:ln w="28575" cap="sq">
            <a:noFill/>
            <a:miter lim="800000"/>
            <a:headEnd type="none" w="sm" len="sm"/>
            <a:tailEnd type="none" w="sm" len="sm"/>
          </a:ln>
          <a:effectLst/>
        </p:spPr>
        <p:txBody>
          <a:bodyPr>
            <a:spAutoFit/>
          </a:bodyPr>
          <a:lstStyle/>
          <a:p>
            <a:pPr marL="346075" indent="-346075" algn="l">
              <a:lnSpc>
                <a:spcPct val="115000"/>
              </a:lnSpc>
              <a:spcBef>
                <a:spcPct val="30000"/>
              </a:spcBef>
              <a:buSzPct val="80000"/>
              <a:buFontTx/>
              <a:buBlip>
                <a:blip r:embed="rId3"/>
              </a:buBlip>
            </a:pPr>
            <a:r>
              <a:rPr lang="en-US" sz="2000">
                <a:latin typeface="Arial" charset="0"/>
              </a:rPr>
              <a:t>Rents begin after a specified number of periods.</a:t>
            </a:r>
          </a:p>
          <a:p>
            <a:pPr marL="346075" indent="-346075" algn="l">
              <a:lnSpc>
                <a:spcPct val="115000"/>
              </a:lnSpc>
              <a:spcBef>
                <a:spcPct val="30000"/>
              </a:spcBef>
              <a:buSzPct val="80000"/>
              <a:buFontTx/>
              <a:buBlip>
                <a:blip r:embed="rId3"/>
              </a:buBlip>
            </a:pPr>
            <a:r>
              <a:rPr lang="en-US" sz="2000" b="1">
                <a:solidFill>
                  <a:srgbClr val="800000"/>
                </a:solidFill>
                <a:latin typeface="Arial" charset="0"/>
              </a:rPr>
              <a:t>Future Value</a:t>
            </a:r>
            <a:r>
              <a:rPr lang="en-US" sz="2000">
                <a:latin typeface="Arial" charset="0"/>
              </a:rPr>
              <a:t> - Calculation same as the future value of an annuity not deferred.</a:t>
            </a:r>
          </a:p>
          <a:p>
            <a:pPr marL="346075" indent="-346075" algn="l">
              <a:lnSpc>
                <a:spcPct val="115000"/>
              </a:lnSpc>
              <a:spcBef>
                <a:spcPct val="30000"/>
              </a:spcBef>
              <a:buSzPct val="80000"/>
              <a:buFontTx/>
              <a:buBlip>
                <a:blip r:embed="rId3"/>
              </a:buBlip>
            </a:pPr>
            <a:r>
              <a:rPr lang="en-US" sz="2000" b="1">
                <a:solidFill>
                  <a:srgbClr val="800000"/>
                </a:solidFill>
                <a:latin typeface="Arial" charset="0"/>
              </a:rPr>
              <a:t>Present Value</a:t>
            </a:r>
            <a:r>
              <a:rPr lang="en-US" sz="2000">
                <a:latin typeface="Arial" charset="0"/>
              </a:rPr>
              <a:t> - Must recognize the interest that accrues during the deferral period.</a:t>
            </a:r>
          </a:p>
        </p:txBody>
      </p:sp>
      <p:sp>
        <p:nvSpPr>
          <p:cNvPr id="649221" name="Rectangle 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More Complex Situations</a:t>
            </a:r>
          </a:p>
        </p:txBody>
      </p:sp>
      <p:sp>
        <p:nvSpPr>
          <p:cNvPr id="649222" name="Freeform 6"/>
          <p:cNvSpPr>
            <a:spLocks/>
          </p:cNvSpPr>
          <p:nvPr/>
        </p:nvSpPr>
        <p:spPr bwMode="auto">
          <a:xfrm>
            <a:off x="792163" y="54022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49223" name="Line 7"/>
          <p:cNvSpPr>
            <a:spLocks noChangeShapeType="1"/>
          </p:cNvSpPr>
          <p:nvPr/>
        </p:nvSpPr>
        <p:spPr bwMode="auto">
          <a:xfrm>
            <a:off x="766763"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24" name="Line 8"/>
          <p:cNvSpPr>
            <a:spLocks noChangeShapeType="1"/>
          </p:cNvSpPr>
          <p:nvPr/>
        </p:nvSpPr>
        <p:spPr bwMode="auto">
          <a:xfrm>
            <a:off x="1905000"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25" name="Rectangle 9"/>
          <p:cNvSpPr>
            <a:spLocks noChangeArrowheads="1"/>
          </p:cNvSpPr>
          <p:nvPr/>
        </p:nvSpPr>
        <p:spPr bwMode="auto">
          <a:xfrm>
            <a:off x="304800" y="56261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49226" name="Rectangle 10"/>
          <p:cNvSpPr>
            <a:spLocks noChangeArrowheads="1"/>
          </p:cNvSpPr>
          <p:nvPr/>
        </p:nvSpPr>
        <p:spPr bwMode="auto">
          <a:xfrm>
            <a:off x="15144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49228" name="Rectangle 12"/>
          <p:cNvSpPr>
            <a:spLocks noChangeArrowheads="1"/>
          </p:cNvSpPr>
          <p:nvPr/>
        </p:nvSpPr>
        <p:spPr bwMode="auto">
          <a:xfrm>
            <a:off x="26574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49229" name="Rectangle 13"/>
          <p:cNvSpPr>
            <a:spLocks noChangeArrowheads="1"/>
          </p:cNvSpPr>
          <p:nvPr/>
        </p:nvSpPr>
        <p:spPr bwMode="auto">
          <a:xfrm>
            <a:off x="38004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49230" name="Rectangle 14"/>
          <p:cNvSpPr>
            <a:spLocks noChangeArrowheads="1"/>
          </p:cNvSpPr>
          <p:nvPr/>
        </p:nvSpPr>
        <p:spPr bwMode="auto">
          <a:xfrm>
            <a:off x="49434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49231" name="Line 15"/>
          <p:cNvSpPr>
            <a:spLocks noChangeShapeType="1"/>
          </p:cNvSpPr>
          <p:nvPr/>
        </p:nvSpPr>
        <p:spPr bwMode="auto">
          <a:xfrm>
            <a:off x="5324475"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32" name="Rectangle 16"/>
          <p:cNvSpPr>
            <a:spLocks noChangeArrowheads="1"/>
          </p:cNvSpPr>
          <p:nvPr/>
        </p:nvSpPr>
        <p:spPr bwMode="auto">
          <a:xfrm>
            <a:off x="6553200"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19</a:t>
            </a:r>
          </a:p>
        </p:txBody>
      </p:sp>
      <p:sp>
        <p:nvSpPr>
          <p:cNvPr id="649233" name="Line 17"/>
          <p:cNvSpPr>
            <a:spLocks noChangeShapeType="1"/>
          </p:cNvSpPr>
          <p:nvPr/>
        </p:nvSpPr>
        <p:spPr bwMode="auto">
          <a:xfrm>
            <a:off x="8067675"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34" name="Rectangle 18"/>
          <p:cNvSpPr>
            <a:spLocks noChangeArrowheads="1"/>
          </p:cNvSpPr>
          <p:nvPr/>
        </p:nvSpPr>
        <p:spPr bwMode="auto">
          <a:xfrm>
            <a:off x="7686675" y="56261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20</a:t>
            </a:r>
          </a:p>
        </p:txBody>
      </p:sp>
      <p:sp>
        <p:nvSpPr>
          <p:cNvPr id="649236" name="Text Box 20"/>
          <p:cNvSpPr txBox="1">
            <a:spLocks noChangeArrowheads="1"/>
          </p:cNvSpPr>
          <p:nvPr/>
        </p:nvSpPr>
        <p:spPr bwMode="auto">
          <a:xfrm>
            <a:off x="3657600" y="48180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9237" name="Text Box 21"/>
          <p:cNvSpPr txBox="1">
            <a:spLocks noChangeArrowheads="1"/>
          </p:cNvSpPr>
          <p:nvPr/>
        </p:nvSpPr>
        <p:spPr bwMode="auto">
          <a:xfrm>
            <a:off x="4800600" y="48180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9238" name="Text Box 22"/>
          <p:cNvSpPr txBox="1">
            <a:spLocks noChangeArrowheads="1"/>
          </p:cNvSpPr>
          <p:nvPr/>
        </p:nvSpPr>
        <p:spPr bwMode="auto">
          <a:xfrm>
            <a:off x="6400800" y="48180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100,000</a:t>
            </a:r>
          </a:p>
        </p:txBody>
      </p:sp>
      <p:sp>
        <p:nvSpPr>
          <p:cNvPr id="649241" name="Rectangle 25"/>
          <p:cNvSpPr>
            <a:spLocks noChangeArrowheads="1"/>
          </p:cNvSpPr>
          <p:nvPr/>
        </p:nvSpPr>
        <p:spPr bwMode="auto">
          <a:xfrm>
            <a:off x="5562600" y="5275263"/>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49243" name="Line 27"/>
          <p:cNvSpPr>
            <a:spLocks noChangeShapeType="1"/>
          </p:cNvSpPr>
          <p:nvPr/>
        </p:nvSpPr>
        <p:spPr bwMode="auto">
          <a:xfrm>
            <a:off x="3048000"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44" name="Line 28"/>
          <p:cNvSpPr>
            <a:spLocks noChangeShapeType="1"/>
          </p:cNvSpPr>
          <p:nvPr/>
        </p:nvSpPr>
        <p:spPr bwMode="auto">
          <a:xfrm>
            <a:off x="4191000"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45" name="Line 29"/>
          <p:cNvSpPr>
            <a:spLocks noChangeShapeType="1"/>
          </p:cNvSpPr>
          <p:nvPr/>
        </p:nvSpPr>
        <p:spPr bwMode="auto">
          <a:xfrm>
            <a:off x="6934200" y="5275263"/>
            <a:ext cx="0" cy="254000"/>
          </a:xfrm>
          <a:prstGeom prst="line">
            <a:avLst/>
          </a:prstGeom>
          <a:noFill/>
          <a:ln w="50800">
            <a:solidFill>
              <a:schemeClr val="tx1"/>
            </a:solidFill>
            <a:round/>
            <a:headEnd/>
            <a:tailEnd/>
          </a:ln>
          <a:effectLst/>
        </p:spPr>
        <p:txBody>
          <a:bodyPr wrap="none" anchor="ctr"/>
          <a:lstStyle/>
          <a:p>
            <a:endParaRPr lang="en-US"/>
          </a:p>
        </p:txBody>
      </p:sp>
      <p:sp>
        <p:nvSpPr>
          <p:cNvPr id="649248" name="Freeform 32"/>
          <p:cNvSpPr>
            <a:spLocks/>
          </p:cNvSpPr>
          <p:nvPr/>
        </p:nvSpPr>
        <p:spPr bwMode="auto">
          <a:xfrm>
            <a:off x="7932738" y="4838700"/>
            <a:ext cx="144462" cy="342900"/>
          </a:xfrm>
          <a:custGeom>
            <a:avLst/>
            <a:gdLst/>
            <a:ahLst/>
            <a:cxnLst>
              <a:cxn ang="0">
                <a:pos x="0" y="0"/>
              </a:cxn>
              <a:cxn ang="0">
                <a:pos x="91" y="216"/>
              </a:cxn>
            </a:cxnLst>
            <a:rect l="0" t="0" r="r" b="b"/>
            <a:pathLst>
              <a:path w="91" h="216">
                <a:moveTo>
                  <a:pt x="0" y="0"/>
                </a:moveTo>
                <a:lnTo>
                  <a:pt x="91" y="216"/>
                </a:lnTo>
              </a:path>
            </a:pathLst>
          </a:custGeom>
          <a:noFill/>
          <a:ln w="57150" cap="sq" cmpd="sng">
            <a:solidFill>
              <a:srgbClr val="800000"/>
            </a:solidFill>
            <a:prstDash val="solid"/>
            <a:round/>
            <a:headEnd type="none" w="sm" len="sm"/>
            <a:tailEnd type="triangle" w="sm" len="sm"/>
          </a:ln>
          <a:effectLst/>
        </p:spPr>
        <p:txBody>
          <a:bodyPr/>
          <a:lstStyle/>
          <a:p>
            <a:endParaRPr lang="en-US"/>
          </a:p>
        </p:txBody>
      </p:sp>
      <p:sp>
        <p:nvSpPr>
          <p:cNvPr id="649249" name="Rectangle 33"/>
          <p:cNvSpPr>
            <a:spLocks noChangeArrowheads="1"/>
          </p:cNvSpPr>
          <p:nvPr/>
        </p:nvSpPr>
        <p:spPr bwMode="auto">
          <a:xfrm>
            <a:off x="6248400" y="4343400"/>
            <a:ext cx="2667000" cy="393700"/>
          </a:xfrm>
          <a:prstGeom prst="rect">
            <a:avLst/>
          </a:prstGeom>
          <a:noFill/>
          <a:ln w="12700" algn="ctr">
            <a:noFill/>
            <a:miter lim="800000"/>
            <a:headEnd/>
            <a:tailEnd/>
          </a:ln>
          <a:effectLst/>
        </p:spPr>
        <p:txBody>
          <a:bodyPr lIns="90488" tIns="44450" rIns="90488" bIns="44450">
            <a:spAutoFit/>
          </a:bodyPr>
          <a:lstStyle/>
          <a:p>
            <a:pPr>
              <a:spcBef>
                <a:spcPct val="50000"/>
              </a:spcBef>
            </a:pPr>
            <a:r>
              <a:rPr lang="en-US" sz="2000">
                <a:latin typeface="Arial" charset="0"/>
              </a:rPr>
              <a:t>Future Value</a:t>
            </a:r>
          </a:p>
        </p:txBody>
      </p:sp>
      <p:sp>
        <p:nvSpPr>
          <p:cNvPr id="649252" name="Rectangle 36"/>
          <p:cNvSpPr>
            <a:spLocks noChangeArrowheads="1"/>
          </p:cNvSpPr>
          <p:nvPr/>
        </p:nvSpPr>
        <p:spPr bwMode="auto">
          <a:xfrm>
            <a:off x="838200" y="4572000"/>
            <a:ext cx="2667000"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a:latin typeface="Arial" charset="0"/>
              </a:rPr>
              <a:t>Present Value</a:t>
            </a:r>
          </a:p>
        </p:txBody>
      </p:sp>
      <p:sp>
        <p:nvSpPr>
          <p:cNvPr id="649253" name="Line 37"/>
          <p:cNvSpPr>
            <a:spLocks noChangeShapeType="1"/>
          </p:cNvSpPr>
          <p:nvPr/>
        </p:nvSpPr>
        <p:spPr bwMode="auto">
          <a:xfrm rot="20502821" flipH="1">
            <a:off x="795338" y="4965700"/>
            <a:ext cx="508000" cy="163513"/>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49256" name="Text Box 40"/>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Deferred Annuities</a:t>
            </a:r>
          </a:p>
        </p:txBody>
      </p:sp>
    </p:spTree>
    <p:extLst>
      <p:ext uri="{BB962C8B-B14F-4D97-AF65-F5344CB8AC3E}">
        <p14:creationId xmlns:p14="http://schemas.microsoft.com/office/powerpoint/2010/main" val="340493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653315" name="Text Box 3"/>
          <p:cNvSpPr txBox="1">
            <a:spLocks noChangeArrowheads="1"/>
          </p:cNvSpPr>
          <p:nvPr/>
        </p:nvSpPr>
        <p:spPr bwMode="auto">
          <a:xfrm>
            <a:off x="914400" y="2133600"/>
            <a:ext cx="7620000" cy="1620838"/>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400">
                <a:latin typeface="Arial" charset="0"/>
              </a:rPr>
              <a:t>Two Cash Flows:</a:t>
            </a:r>
          </a:p>
          <a:p>
            <a:pPr algn="l">
              <a:lnSpc>
                <a:spcPct val="115000"/>
              </a:lnSpc>
              <a:spcBef>
                <a:spcPct val="50000"/>
              </a:spcBef>
              <a:buClr>
                <a:srgbClr val="800000"/>
              </a:buClr>
              <a:buFont typeface="Wingdings" pitchFamily="2" charset="2"/>
              <a:buChar char="Ø"/>
            </a:pPr>
            <a:r>
              <a:rPr lang="en-US" sz="2200">
                <a:latin typeface="Arial" charset="0"/>
              </a:rPr>
              <a:t>  Periodic interest payments (annuity). </a:t>
            </a:r>
          </a:p>
          <a:p>
            <a:pPr algn="l">
              <a:lnSpc>
                <a:spcPct val="115000"/>
              </a:lnSpc>
              <a:spcBef>
                <a:spcPct val="50000"/>
              </a:spcBef>
              <a:buClr>
                <a:srgbClr val="800000"/>
              </a:buClr>
              <a:buFont typeface="Wingdings" pitchFamily="2" charset="2"/>
              <a:buChar char="Ø"/>
            </a:pPr>
            <a:r>
              <a:rPr lang="en-US" sz="2200">
                <a:latin typeface="Arial" charset="0"/>
              </a:rPr>
              <a:t>  Principal paid at maturity (single-sum).</a:t>
            </a:r>
          </a:p>
        </p:txBody>
      </p:sp>
      <p:sp>
        <p:nvSpPr>
          <p:cNvPr id="653340" name="Freeform 28"/>
          <p:cNvSpPr>
            <a:spLocks/>
          </p:cNvSpPr>
          <p:nvPr/>
        </p:nvSpPr>
        <p:spPr bwMode="auto">
          <a:xfrm>
            <a:off x="792163" y="55546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53341" name="Line 29"/>
          <p:cNvSpPr>
            <a:spLocks noChangeShapeType="1"/>
          </p:cNvSpPr>
          <p:nvPr/>
        </p:nvSpPr>
        <p:spPr bwMode="auto">
          <a:xfrm>
            <a:off x="766763"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42" name="Line 30"/>
          <p:cNvSpPr>
            <a:spLocks noChangeShapeType="1"/>
          </p:cNvSpPr>
          <p:nvPr/>
        </p:nvSpPr>
        <p:spPr bwMode="auto">
          <a:xfrm>
            <a:off x="1905000"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43" name="Rectangle 31"/>
          <p:cNvSpPr>
            <a:spLocks noChangeArrowheads="1"/>
          </p:cNvSpPr>
          <p:nvPr/>
        </p:nvSpPr>
        <p:spPr bwMode="auto">
          <a:xfrm>
            <a:off x="304800" y="57785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53344" name="Rectangle 32"/>
          <p:cNvSpPr>
            <a:spLocks noChangeArrowheads="1"/>
          </p:cNvSpPr>
          <p:nvPr/>
        </p:nvSpPr>
        <p:spPr bwMode="auto">
          <a:xfrm>
            <a:off x="1514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53346" name="Rectangle 34"/>
          <p:cNvSpPr>
            <a:spLocks noChangeArrowheads="1"/>
          </p:cNvSpPr>
          <p:nvPr/>
        </p:nvSpPr>
        <p:spPr bwMode="auto">
          <a:xfrm>
            <a:off x="2657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53347" name="Rectangle 35"/>
          <p:cNvSpPr>
            <a:spLocks noChangeArrowheads="1"/>
          </p:cNvSpPr>
          <p:nvPr/>
        </p:nvSpPr>
        <p:spPr bwMode="auto">
          <a:xfrm>
            <a:off x="3800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53348" name="Rectangle 36"/>
          <p:cNvSpPr>
            <a:spLocks noChangeArrowheads="1"/>
          </p:cNvSpPr>
          <p:nvPr/>
        </p:nvSpPr>
        <p:spPr bwMode="auto">
          <a:xfrm>
            <a:off x="49434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53349" name="Line 37"/>
          <p:cNvSpPr>
            <a:spLocks noChangeShapeType="1"/>
          </p:cNvSpPr>
          <p:nvPr/>
        </p:nvSpPr>
        <p:spPr bwMode="auto">
          <a:xfrm>
            <a:off x="53244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50" name="Rectangle 38"/>
          <p:cNvSpPr>
            <a:spLocks noChangeArrowheads="1"/>
          </p:cNvSpPr>
          <p:nvPr/>
        </p:nvSpPr>
        <p:spPr bwMode="auto">
          <a:xfrm>
            <a:off x="6553200"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9</a:t>
            </a:r>
          </a:p>
        </p:txBody>
      </p:sp>
      <p:sp>
        <p:nvSpPr>
          <p:cNvPr id="653351" name="Line 39"/>
          <p:cNvSpPr>
            <a:spLocks noChangeShapeType="1"/>
          </p:cNvSpPr>
          <p:nvPr/>
        </p:nvSpPr>
        <p:spPr bwMode="auto">
          <a:xfrm>
            <a:off x="8067675"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52" name="Rectangle 40"/>
          <p:cNvSpPr>
            <a:spLocks noChangeArrowheads="1"/>
          </p:cNvSpPr>
          <p:nvPr/>
        </p:nvSpPr>
        <p:spPr bwMode="auto">
          <a:xfrm>
            <a:off x="7686675" y="5778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10</a:t>
            </a:r>
          </a:p>
        </p:txBody>
      </p:sp>
      <p:sp>
        <p:nvSpPr>
          <p:cNvPr id="653353" name="Text Box 41"/>
          <p:cNvSpPr txBox="1">
            <a:spLocks noChangeArrowheads="1"/>
          </p:cNvSpPr>
          <p:nvPr/>
        </p:nvSpPr>
        <p:spPr bwMode="auto">
          <a:xfrm>
            <a:off x="3657600" y="4970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54" name="Text Box 42"/>
          <p:cNvSpPr txBox="1">
            <a:spLocks noChangeArrowheads="1"/>
          </p:cNvSpPr>
          <p:nvPr/>
        </p:nvSpPr>
        <p:spPr bwMode="auto">
          <a:xfrm>
            <a:off x="4800600" y="4970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55" name="Text Box 43"/>
          <p:cNvSpPr txBox="1">
            <a:spLocks noChangeArrowheads="1"/>
          </p:cNvSpPr>
          <p:nvPr/>
        </p:nvSpPr>
        <p:spPr bwMode="auto">
          <a:xfrm>
            <a:off x="6400800" y="4970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56" name="Text Box 44"/>
          <p:cNvSpPr txBox="1">
            <a:spLocks noChangeArrowheads="1"/>
          </p:cNvSpPr>
          <p:nvPr/>
        </p:nvSpPr>
        <p:spPr bwMode="auto">
          <a:xfrm>
            <a:off x="1295400" y="4970463"/>
            <a:ext cx="12192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58" name="Rectangle 46"/>
          <p:cNvSpPr>
            <a:spLocks noChangeArrowheads="1"/>
          </p:cNvSpPr>
          <p:nvPr/>
        </p:nvSpPr>
        <p:spPr bwMode="auto">
          <a:xfrm>
            <a:off x="5562600" y="5427663"/>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53359" name="Text Box 47"/>
          <p:cNvSpPr txBox="1">
            <a:spLocks noChangeArrowheads="1"/>
          </p:cNvSpPr>
          <p:nvPr/>
        </p:nvSpPr>
        <p:spPr bwMode="auto">
          <a:xfrm>
            <a:off x="2514600" y="4970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60" name="Line 48"/>
          <p:cNvSpPr>
            <a:spLocks noChangeShapeType="1"/>
          </p:cNvSpPr>
          <p:nvPr/>
        </p:nvSpPr>
        <p:spPr bwMode="auto">
          <a:xfrm>
            <a:off x="3048000"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61" name="Line 49"/>
          <p:cNvSpPr>
            <a:spLocks noChangeShapeType="1"/>
          </p:cNvSpPr>
          <p:nvPr/>
        </p:nvSpPr>
        <p:spPr bwMode="auto">
          <a:xfrm>
            <a:off x="4191000"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62" name="Line 50"/>
          <p:cNvSpPr>
            <a:spLocks noChangeShapeType="1"/>
          </p:cNvSpPr>
          <p:nvPr/>
        </p:nvSpPr>
        <p:spPr bwMode="auto">
          <a:xfrm>
            <a:off x="6934200" y="5427663"/>
            <a:ext cx="0" cy="254000"/>
          </a:xfrm>
          <a:prstGeom prst="line">
            <a:avLst/>
          </a:prstGeom>
          <a:noFill/>
          <a:ln w="50800">
            <a:solidFill>
              <a:schemeClr val="tx1"/>
            </a:solidFill>
            <a:round/>
            <a:headEnd/>
            <a:tailEnd/>
          </a:ln>
          <a:effectLst/>
        </p:spPr>
        <p:txBody>
          <a:bodyPr wrap="none" anchor="ctr"/>
          <a:lstStyle/>
          <a:p>
            <a:endParaRPr lang="en-US"/>
          </a:p>
        </p:txBody>
      </p:sp>
      <p:sp>
        <p:nvSpPr>
          <p:cNvPr id="653363" name="Text Box 51"/>
          <p:cNvSpPr txBox="1">
            <a:spLocks noChangeArrowheads="1"/>
          </p:cNvSpPr>
          <p:nvPr/>
        </p:nvSpPr>
        <p:spPr bwMode="auto">
          <a:xfrm>
            <a:off x="7391400" y="4970463"/>
            <a:ext cx="14478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3364" name="Freeform 52"/>
          <p:cNvSpPr>
            <a:spLocks/>
          </p:cNvSpPr>
          <p:nvPr/>
        </p:nvSpPr>
        <p:spPr bwMode="auto">
          <a:xfrm>
            <a:off x="762000" y="4724400"/>
            <a:ext cx="7323138" cy="1588"/>
          </a:xfrm>
          <a:custGeom>
            <a:avLst/>
            <a:gdLst/>
            <a:ahLst/>
            <a:cxnLst>
              <a:cxn ang="0">
                <a:pos x="0" y="0"/>
              </a:cxn>
              <a:cxn ang="0">
                <a:pos x="4613" y="0"/>
              </a:cxn>
            </a:cxnLst>
            <a:rect l="0" t="0" r="r" b="b"/>
            <a:pathLst>
              <a:path w="4613" h="1">
                <a:moveTo>
                  <a:pt x="0" y="0"/>
                </a:moveTo>
                <a:lnTo>
                  <a:pt x="4613" y="0"/>
                </a:lnTo>
              </a:path>
            </a:pathLst>
          </a:custGeom>
          <a:noFill/>
          <a:ln w="28575" cmpd="sng">
            <a:solidFill>
              <a:srgbClr val="800000"/>
            </a:solidFill>
            <a:round/>
            <a:headEnd type="arrow" w="med" len="med"/>
            <a:tailEnd/>
          </a:ln>
          <a:effectLst/>
        </p:spPr>
        <p:txBody>
          <a:bodyPr wrap="none" anchor="ctr"/>
          <a:lstStyle/>
          <a:p>
            <a:endParaRPr lang="en-US"/>
          </a:p>
        </p:txBody>
      </p:sp>
      <p:sp>
        <p:nvSpPr>
          <p:cNvPr id="653365" name="Text Box 53"/>
          <p:cNvSpPr txBox="1">
            <a:spLocks noChangeArrowheads="1"/>
          </p:cNvSpPr>
          <p:nvPr/>
        </p:nvSpPr>
        <p:spPr bwMode="auto">
          <a:xfrm>
            <a:off x="7391400" y="4267200"/>
            <a:ext cx="1447800" cy="3508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2,000,000</a:t>
            </a:r>
          </a:p>
        </p:txBody>
      </p:sp>
      <p:sp>
        <p:nvSpPr>
          <p:cNvPr id="653366" name="Line 54"/>
          <p:cNvSpPr>
            <a:spLocks noChangeShapeType="1"/>
          </p:cNvSpPr>
          <p:nvPr/>
        </p:nvSpPr>
        <p:spPr bwMode="auto">
          <a:xfrm>
            <a:off x="19050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67" name="Line 55"/>
          <p:cNvSpPr>
            <a:spLocks noChangeShapeType="1"/>
          </p:cNvSpPr>
          <p:nvPr/>
        </p:nvSpPr>
        <p:spPr bwMode="auto">
          <a:xfrm>
            <a:off x="5324475"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68" name="Line 56"/>
          <p:cNvSpPr>
            <a:spLocks noChangeShapeType="1"/>
          </p:cNvSpPr>
          <p:nvPr/>
        </p:nvSpPr>
        <p:spPr bwMode="auto">
          <a:xfrm>
            <a:off x="80772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69" name="Line 57"/>
          <p:cNvSpPr>
            <a:spLocks noChangeShapeType="1"/>
          </p:cNvSpPr>
          <p:nvPr/>
        </p:nvSpPr>
        <p:spPr bwMode="auto">
          <a:xfrm>
            <a:off x="30480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70" name="Line 58"/>
          <p:cNvSpPr>
            <a:spLocks noChangeShapeType="1"/>
          </p:cNvSpPr>
          <p:nvPr/>
        </p:nvSpPr>
        <p:spPr bwMode="auto">
          <a:xfrm>
            <a:off x="41910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71" name="Line 59"/>
          <p:cNvSpPr>
            <a:spLocks noChangeShapeType="1"/>
          </p:cNvSpPr>
          <p:nvPr/>
        </p:nvSpPr>
        <p:spPr bwMode="auto">
          <a:xfrm>
            <a:off x="6934200" y="4724400"/>
            <a:ext cx="0" cy="254000"/>
          </a:xfrm>
          <a:prstGeom prst="line">
            <a:avLst/>
          </a:prstGeom>
          <a:noFill/>
          <a:ln w="28575">
            <a:solidFill>
              <a:srgbClr val="800000"/>
            </a:solidFill>
            <a:round/>
            <a:headEnd/>
            <a:tailEnd/>
          </a:ln>
          <a:effectLst/>
        </p:spPr>
        <p:txBody>
          <a:bodyPr wrap="none" anchor="ctr"/>
          <a:lstStyle/>
          <a:p>
            <a:endParaRPr lang="en-US"/>
          </a:p>
        </p:txBody>
      </p:sp>
      <p:sp>
        <p:nvSpPr>
          <p:cNvPr id="653373" name="Line 61"/>
          <p:cNvSpPr>
            <a:spLocks noChangeShapeType="1"/>
          </p:cNvSpPr>
          <p:nvPr/>
        </p:nvSpPr>
        <p:spPr bwMode="auto">
          <a:xfrm flipV="1">
            <a:off x="762000" y="4038600"/>
            <a:ext cx="0" cy="1371600"/>
          </a:xfrm>
          <a:prstGeom prst="line">
            <a:avLst/>
          </a:prstGeom>
          <a:noFill/>
          <a:ln w="28575" cap="sq">
            <a:solidFill>
              <a:srgbClr val="800000"/>
            </a:solidFill>
            <a:round/>
            <a:headEnd type="none" w="sm" len="sm"/>
            <a:tailEnd type="none" w="sm" len="sm"/>
          </a:ln>
          <a:effectLst/>
        </p:spPr>
        <p:txBody>
          <a:bodyPr/>
          <a:lstStyle/>
          <a:p>
            <a:endParaRPr lang="en-US"/>
          </a:p>
        </p:txBody>
      </p:sp>
      <p:sp>
        <p:nvSpPr>
          <p:cNvPr id="653374" name="Freeform 62"/>
          <p:cNvSpPr>
            <a:spLocks/>
          </p:cNvSpPr>
          <p:nvPr/>
        </p:nvSpPr>
        <p:spPr bwMode="auto">
          <a:xfrm>
            <a:off x="762000" y="4419600"/>
            <a:ext cx="6678613" cy="1588"/>
          </a:xfrm>
          <a:custGeom>
            <a:avLst/>
            <a:gdLst/>
            <a:ahLst/>
            <a:cxnLst>
              <a:cxn ang="0">
                <a:pos x="0" y="0"/>
              </a:cxn>
              <a:cxn ang="0">
                <a:pos x="4207" y="0"/>
              </a:cxn>
            </a:cxnLst>
            <a:rect l="0" t="0" r="r" b="b"/>
            <a:pathLst>
              <a:path w="4207" h="1">
                <a:moveTo>
                  <a:pt x="0" y="0"/>
                </a:moveTo>
                <a:lnTo>
                  <a:pt x="4207" y="0"/>
                </a:lnTo>
              </a:path>
            </a:pathLst>
          </a:custGeom>
          <a:noFill/>
          <a:ln w="28575" cmpd="sng">
            <a:solidFill>
              <a:srgbClr val="800000"/>
            </a:solidFill>
            <a:round/>
            <a:headEnd type="arrow" w="med" len="med"/>
            <a:tailEnd/>
          </a:ln>
          <a:effectLst/>
        </p:spPr>
        <p:txBody>
          <a:bodyPr wrap="none" anchor="ctr"/>
          <a:lstStyle/>
          <a:p>
            <a:endParaRPr lang="en-US"/>
          </a:p>
        </p:txBody>
      </p:sp>
      <p:sp>
        <p:nvSpPr>
          <p:cNvPr id="653376" name="Text Box 64"/>
          <p:cNvSpPr txBox="1">
            <a:spLocks noChangeArrowheads="1"/>
          </p:cNvSpPr>
          <p:nvPr/>
        </p:nvSpPr>
        <p:spPr bwMode="auto">
          <a:xfrm>
            <a:off x="685800" y="1447800"/>
            <a:ext cx="8153400" cy="539750"/>
          </a:xfrm>
          <a:prstGeom prst="rect">
            <a:avLst/>
          </a:prstGeom>
          <a:noFill/>
          <a:ln w="28575" cap="sq">
            <a:noFill/>
            <a:miter lim="800000"/>
            <a:headEnd type="none" w="sm" len="sm"/>
            <a:tailEnd type="none" w="sm" len="sm"/>
          </a:ln>
          <a:effectLst/>
        </p:spPr>
        <p:txBody>
          <a:bodyPr>
            <a:spAutoFit/>
          </a:bodyPr>
          <a:lstStyle/>
          <a:p>
            <a:pPr marL="457200" indent="-457200" algn="l">
              <a:lnSpc>
                <a:spcPct val="105000"/>
              </a:lnSpc>
              <a:spcBef>
                <a:spcPct val="30000"/>
              </a:spcBef>
              <a:buSzPct val="80000"/>
            </a:pPr>
            <a:r>
              <a:rPr lang="en-US" b="1">
                <a:solidFill>
                  <a:srgbClr val="006600"/>
                </a:solidFill>
                <a:latin typeface="Arial" charset="0"/>
              </a:rPr>
              <a:t>Valuation of Long-Term Bonds</a:t>
            </a:r>
          </a:p>
        </p:txBody>
      </p:sp>
      <p:sp>
        <p:nvSpPr>
          <p:cNvPr id="653378" name="Rectangle 6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More Complex Situations</a:t>
            </a:r>
          </a:p>
        </p:txBody>
      </p:sp>
    </p:spTree>
    <p:extLst>
      <p:ext uri="{BB962C8B-B14F-4D97-AF65-F5344CB8AC3E}">
        <p14:creationId xmlns:p14="http://schemas.microsoft.com/office/powerpoint/2010/main" val="161616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Freeform 1026"/>
          <p:cNvSpPr>
            <a:spLocks/>
          </p:cNvSpPr>
          <p:nvPr/>
        </p:nvSpPr>
        <p:spPr bwMode="auto">
          <a:xfrm>
            <a:off x="792163" y="2887663"/>
            <a:ext cx="7715250" cy="4762"/>
          </a:xfrm>
          <a:custGeom>
            <a:avLst/>
            <a:gdLst/>
            <a:ahLst/>
            <a:cxnLst>
              <a:cxn ang="0">
                <a:pos x="0" y="0"/>
              </a:cxn>
              <a:cxn ang="0">
                <a:pos x="4860" y="3"/>
              </a:cxn>
            </a:cxnLst>
            <a:rect l="0" t="0" r="r" b="b"/>
            <a:pathLst>
              <a:path w="4860" h="3">
                <a:moveTo>
                  <a:pt x="0" y="0"/>
                </a:moveTo>
                <a:lnTo>
                  <a:pt x="4860" y="3"/>
                </a:lnTo>
              </a:path>
            </a:pathLst>
          </a:custGeom>
          <a:noFill/>
          <a:ln w="50800">
            <a:solidFill>
              <a:schemeClr val="tx1"/>
            </a:solidFill>
            <a:round/>
            <a:headEnd/>
            <a:tailEnd/>
          </a:ln>
          <a:effectLst/>
        </p:spPr>
        <p:txBody>
          <a:bodyPr wrap="none" anchor="ctr"/>
          <a:lstStyle/>
          <a:p>
            <a:endParaRPr lang="en-US"/>
          </a:p>
        </p:txBody>
      </p:sp>
      <p:sp>
        <p:nvSpPr>
          <p:cNvPr id="655363" name="Rectangle 1027"/>
          <p:cNvSpPr>
            <a:spLocks noChangeArrowheads="1"/>
          </p:cNvSpPr>
          <p:nvPr/>
        </p:nvSpPr>
        <p:spPr bwMode="auto">
          <a:xfrm>
            <a:off x="600075" y="3962400"/>
            <a:ext cx="8315325" cy="1828800"/>
          </a:xfrm>
          <a:prstGeom prst="rect">
            <a:avLst/>
          </a:prstGeom>
          <a:noFill/>
          <a:ln w="12700">
            <a:noFill/>
            <a:miter lim="800000"/>
            <a:headEnd/>
            <a:tailEnd/>
          </a:ln>
          <a:effectLst/>
        </p:spPr>
        <p:txBody>
          <a:bodyPr lIns="90488" tIns="44450" rIns="90488" bIns="44450">
            <a:spAutoFit/>
          </a:bodyPr>
          <a:lstStyle/>
          <a:p>
            <a:pPr algn="l">
              <a:lnSpc>
                <a:spcPct val="130000"/>
              </a:lnSpc>
            </a:pPr>
            <a:r>
              <a:rPr lang="en-US" sz="2200" b="1">
                <a:solidFill>
                  <a:srgbClr val="800000"/>
                </a:solidFill>
                <a:latin typeface="Arial" charset="0"/>
              </a:rPr>
              <a:t>BE6-15:</a:t>
            </a:r>
            <a:r>
              <a:rPr lang="en-US" sz="2200">
                <a:latin typeface="Arial" charset="0"/>
              </a:rPr>
              <a:t>  Wong Inc. issues HK$2,000,000 of 7% bonds due in 10 years with interest payable at year-end.  The current market rate of interest for bonds of similar risk is 8%. What amount will Wong receive when it issues the bonds?</a:t>
            </a:r>
          </a:p>
        </p:txBody>
      </p:sp>
      <p:sp>
        <p:nvSpPr>
          <p:cNvPr id="655364" name="Line 1028"/>
          <p:cNvSpPr>
            <a:spLocks noChangeShapeType="1"/>
          </p:cNvSpPr>
          <p:nvPr/>
        </p:nvSpPr>
        <p:spPr bwMode="auto">
          <a:xfrm>
            <a:off x="766763"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65" name="Line 1029"/>
          <p:cNvSpPr>
            <a:spLocks noChangeShapeType="1"/>
          </p:cNvSpPr>
          <p:nvPr/>
        </p:nvSpPr>
        <p:spPr bwMode="auto">
          <a:xfrm>
            <a:off x="1905000"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66" name="Rectangle 1030"/>
          <p:cNvSpPr>
            <a:spLocks noChangeArrowheads="1"/>
          </p:cNvSpPr>
          <p:nvPr/>
        </p:nvSpPr>
        <p:spPr bwMode="auto">
          <a:xfrm>
            <a:off x="304800" y="3111500"/>
            <a:ext cx="9239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0</a:t>
            </a:r>
          </a:p>
        </p:txBody>
      </p:sp>
      <p:sp>
        <p:nvSpPr>
          <p:cNvPr id="655367" name="Rectangle 1031"/>
          <p:cNvSpPr>
            <a:spLocks noChangeArrowheads="1"/>
          </p:cNvSpPr>
          <p:nvPr/>
        </p:nvSpPr>
        <p:spPr bwMode="auto">
          <a:xfrm>
            <a:off x="15144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a:t>
            </a:r>
          </a:p>
        </p:txBody>
      </p:sp>
      <p:sp>
        <p:nvSpPr>
          <p:cNvPr id="655368" name="Rectangle 1032"/>
          <p:cNvSpPr>
            <a:spLocks noChangeArrowheads="1"/>
          </p:cNvSpPr>
          <p:nvPr/>
        </p:nvSpPr>
        <p:spPr bwMode="auto">
          <a:xfrm>
            <a:off x="304800" y="1563688"/>
            <a:ext cx="2667000" cy="454025"/>
          </a:xfrm>
          <a:prstGeom prst="rect">
            <a:avLst/>
          </a:prstGeom>
          <a:noFill/>
          <a:ln w="12700">
            <a:noFill/>
            <a:miter lim="800000"/>
            <a:headEnd/>
            <a:tailEnd/>
          </a:ln>
          <a:effectLst/>
        </p:spPr>
        <p:txBody>
          <a:bodyPr lIns="90488" tIns="44450" rIns="90488" bIns="44450">
            <a:spAutoFit/>
          </a:bodyPr>
          <a:lstStyle/>
          <a:p>
            <a:pPr>
              <a:spcBef>
                <a:spcPct val="50000"/>
              </a:spcBef>
            </a:pPr>
            <a:r>
              <a:rPr lang="en-US" sz="2400">
                <a:latin typeface="Arial" charset="0"/>
              </a:rPr>
              <a:t>Present Value</a:t>
            </a:r>
          </a:p>
        </p:txBody>
      </p:sp>
      <p:sp>
        <p:nvSpPr>
          <p:cNvPr id="655370" name="Rectangle 1034"/>
          <p:cNvSpPr>
            <a:spLocks noChangeArrowheads="1"/>
          </p:cNvSpPr>
          <p:nvPr/>
        </p:nvSpPr>
        <p:spPr bwMode="auto">
          <a:xfrm>
            <a:off x="26574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2</a:t>
            </a:r>
          </a:p>
        </p:txBody>
      </p:sp>
      <p:sp>
        <p:nvSpPr>
          <p:cNvPr id="655371" name="Rectangle 1035"/>
          <p:cNvSpPr>
            <a:spLocks noChangeArrowheads="1"/>
          </p:cNvSpPr>
          <p:nvPr/>
        </p:nvSpPr>
        <p:spPr bwMode="auto">
          <a:xfrm>
            <a:off x="38004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3</a:t>
            </a:r>
          </a:p>
        </p:txBody>
      </p:sp>
      <p:sp>
        <p:nvSpPr>
          <p:cNvPr id="655372" name="Rectangle 1036"/>
          <p:cNvSpPr>
            <a:spLocks noChangeArrowheads="1"/>
          </p:cNvSpPr>
          <p:nvPr/>
        </p:nvSpPr>
        <p:spPr bwMode="auto">
          <a:xfrm>
            <a:off x="49434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4</a:t>
            </a:r>
          </a:p>
        </p:txBody>
      </p:sp>
      <p:sp>
        <p:nvSpPr>
          <p:cNvPr id="655373" name="Line 1037"/>
          <p:cNvSpPr>
            <a:spLocks noChangeShapeType="1"/>
          </p:cNvSpPr>
          <p:nvPr/>
        </p:nvSpPr>
        <p:spPr bwMode="auto">
          <a:xfrm>
            <a:off x="5324475"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74" name="Rectangle 1038"/>
          <p:cNvSpPr>
            <a:spLocks noChangeArrowheads="1"/>
          </p:cNvSpPr>
          <p:nvPr/>
        </p:nvSpPr>
        <p:spPr bwMode="auto">
          <a:xfrm>
            <a:off x="6553200"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9</a:t>
            </a:r>
          </a:p>
        </p:txBody>
      </p:sp>
      <p:sp>
        <p:nvSpPr>
          <p:cNvPr id="655375" name="Line 1039"/>
          <p:cNvSpPr>
            <a:spLocks noChangeShapeType="1"/>
          </p:cNvSpPr>
          <p:nvPr/>
        </p:nvSpPr>
        <p:spPr bwMode="auto">
          <a:xfrm>
            <a:off x="8067675"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76" name="Rectangle 1040"/>
          <p:cNvSpPr>
            <a:spLocks noChangeArrowheads="1"/>
          </p:cNvSpPr>
          <p:nvPr/>
        </p:nvSpPr>
        <p:spPr bwMode="auto">
          <a:xfrm>
            <a:off x="7686675" y="3111500"/>
            <a:ext cx="771525" cy="393700"/>
          </a:xfrm>
          <a:prstGeom prst="rect">
            <a:avLst/>
          </a:prstGeom>
          <a:noFill/>
          <a:ln w="12700">
            <a:noFill/>
            <a:miter lim="800000"/>
            <a:headEnd/>
            <a:tailEnd/>
          </a:ln>
          <a:effectLst/>
        </p:spPr>
        <p:txBody>
          <a:bodyPr lIns="90488" tIns="44450" rIns="90488" bIns="44450">
            <a:spAutoFit/>
          </a:bodyPr>
          <a:lstStyle/>
          <a:p>
            <a:pPr>
              <a:spcBef>
                <a:spcPct val="50000"/>
              </a:spcBef>
            </a:pPr>
            <a:r>
              <a:rPr lang="en-US" sz="2000" b="1">
                <a:latin typeface="Arial" charset="0"/>
              </a:rPr>
              <a:t>10</a:t>
            </a:r>
          </a:p>
        </p:txBody>
      </p:sp>
      <p:sp>
        <p:nvSpPr>
          <p:cNvPr id="655378" name="Text Box 1042"/>
          <p:cNvSpPr txBox="1">
            <a:spLocks noChangeArrowheads="1"/>
          </p:cNvSpPr>
          <p:nvPr/>
        </p:nvSpPr>
        <p:spPr bwMode="auto">
          <a:xfrm>
            <a:off x="3657600" y="2303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79" name="Text Box 1043"/>
          <p:cNvSpPr txBox="1">
            <a:spLocks noChangeArrowheads="1"/>
          </p:cNvSpPr>
          <p:nvPr/>
        </p:nvSpPr>
        <p:spPr bwMode="auto">
          <a:xfrm>
            <a:off x="4800600" y="2303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80" name="Text Box 1044"/>
          <p:cNvSpPr txBox="1">
            <a:spLocks noChangeArrowheads="1"/>
          </p:cNvSpPr>
          <p:nvPr/>
        </p:nvSpPr>
        <p:spPr bwMode="auto">
          <a:xfrm>
            <a:off x="6400800" y="2303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81" name="Text Box 1045"/>
          <p:cNvSpPr txBox="1">
            <a:spLocks noChangeArrowheads="1"/>
          </p:cNvSpPr>
          <p:nvPr/>
        </p:nvSpPr>
        <p:spPr bwMode="auto">
          <a:xfrm>
            <a:off x="1295400" y="2303463"/>
            <a:ext cx="12192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82" name="Line 1046"/>
          <p:cNvSpPr>
            <a:spLocks noChangeShapeType="1"/>
          </p:cNvSpPr>
          <p:nvPr/>
        </p:nvSpPr>
        <p:spPr bwMode="auto">
          <a:xfrm rot="20502821" flipH="1">
            <a:off x="898525" y="2147888"/>
            <a:ext cx="304800" cy="307975"/>
          </a:xfrm>
          <a:prstGeom prst="line">
            <a:avLst/>
          </a:prstGeom>
          <a:noFill/>
          <a:ln w="57150" cap="sq">
            <a:solidFill>
              <a:srgbClr val="800000"/>
            </a:solidFill>
            <a:round/>
            <a:headEnd type="none" w="sm" len="sm"/>
            <a:tailEnd type="triangle" w="sm" len="sm"/>
          </a:ln>
          <a:effectLst/>
        </p:spPr>
        <p:txBody>
          <a:bodyPr/>
          <a:lstStyle/>
          <a:p>
            <a:endParaRPr lang="en-US"/>
          </a:p>
        </p:txBody>
      </p:sp>
      <p:sp>
        <p:nvSpPr>
          <p:cNvPr id="655383" name="Rectangle 1047"/>
          <p:cNvSpPr>
            <a:spLocks noChangeArrowheads="1"/>
          </p:cNvSpPr>
          <p:nvPr/>
        </p:nvSpPr>
        <p:spPr bwMode="auto">
          <a:xfrm>
            <a:off x="5562600" y="2760663"/>
            <a:ext cx="1143000" cy="304800"/>
          </a:xfrm>
          <a:prstGeom prst="rect">
            <a:avLst/>
          </a:prstGeom>
          <a:solidFill>
            <a:schemeClr val="bg1"/>
          </a:solidFill>
          <a:ln w="12700" cap="sq">
            <a:noFill/>
            <a:miter lim="800000"/>
            <a:headEnd type="none" w="sm" len="sm"/>
            <a:tailEnd type="none" w="sm" len="sm"/>
          </a:ln>
          <a:effectLst/>
        </p:spPr>
        <p:txBody>
          <a:bodyPr wrap="none" anchor="ctr"/>
          <a:lstStyle/>
          <a:p>
            <a:pPr>
              <a:lnSpc>
                <a:spcPct val="15000"/>
              </a:lnSpc>
            </a:pPr>
            <a:r>
              <a:rPr lang="en-US" b="1">
                <a:latin typeface="Arial" charset="0"/>
              </a:rPr>
              <a:t>. . . . .</a:t>
            </a:r>
          </a:p>
        </p:txBody>
      </p:sp>
      <p:sp>
        <p:nvSpPr>
          <p:cNvPr id="655385" name="Text Box 1049"/>
          <p:cNvSpPr txBox="1">
            <a:spLocks noChangeArrowheads="1"/>
          </p:cNvSpPr>
          <p:nvPr/>
        </p:nvSpPr>
        <p:spPr bwMode="auto">
          <a:xfrm>
            <a:off x="2514600" y="2303463"/>
            <a:ext cx="11430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140,000</a:t>
            </a:r>
          </a:p>
        </p:txBody>
      </p:sp>
      <p:sp>
        <p:nvSpPr>
          <p:cNvPr id="655386" name="Line 1050"/>
          <p:cNvSpPr>
            <a:spLocks noChangeShapeType="1"/>
          </p:cNvSpPr>
          <p:nvPr/>
        </p:nvSpPr>
        <p:spPr bwMode="auto">
          <a:xfrm>
            <a:off x="3048000"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87" name="Line 1051"/>
          <p:cNvSpPr>
            <a:spLocks noChangeShapeType="1"/>
          </p:cNvSpPr>
          <p:nvPr/>
        </p:nvSpPr>
        <p:spPr bwMode="auto">
          <a:xfrm>
            <a:off x="4191000"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88" name="Line 1052"/>
          <p:cNvSpPr>
            <a:spLocks noChangeShapeType="1"/>
          </p:cNvSpPr>
          <p:nvPr/>
        </p:nvSpPr>
        <p:spPr bwMode="auto">
          <a:xfrm>
            <a:off x="6934200" y="2760663"/>
            <a:ext cx="0" cy="254000"/>
          </a:xfrm>
          <a:prstGeom prst="line">
            <a:avLst/>
          </a:prstGeom>
          <a:noFill/>
          <a:ln w="50800">
            <a:solidFill>
              <a:schemeClr val="tx1"/>
            </a:solidFill>
            <a:round/>
            <a:headEnd/>
            <a:tailEnd/>
          </a:ln>
          <a:effectLst/>
        </p:spPr>
        <p:txBody>
          <a:bodyPr wrap="none" anchor="ctr"/>
          <a:lstStyle/>
          <a:p>
            <a:endParaRPr lang="en-US"/>
          </a:p>
        </p:txBody>
      </p:sp>
      <p:sp>
        <p:nvSpPr>
          <p:cNvPr id="655391" name="Rectangle 1055"/>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sp>
        <p:nvSpPr>
          <p:cNvPr id="655392" name="Text Box 1056"/>
          <p:cNvSpPr txBox="1">
            <a:spLocks noChangeArrowheads="1"/>
          </p:cNvSpPr>
          <p:nvPr/>
        </p:nvSpPr>
        <p:spPr bwMode="auto">
          <a:xfrm>
            <a:off x="7543800" y="2303463"/>
            <a:ext cx="1447800" cy="3508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700" b="1">
                <a:latin typeface="Arial" charset="0"/>
              </a:rPr>
              <a:t>2,140,000</a:t>
            </a:r>
          </a:p>
        </p:txBody>
      </p:sp>
      <p:sp>
        <p:nvSpPr>
          <p:cNvPr id="655393" name="Text Box 1057"/>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Tree>
    <p:extLst>
      <p:ext uri="{BB962C8B-B14F-4D97-AF65-F5344CB8AC3E}">
        <p14:creationId xmlns:p14="http://schemas.microsoft.com/office/powerpoint/2010/main" val="271758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93" name="Text Box 9"/>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656394" name="Rectangle 10"/>
          <p:cNvSpPr>
            <a:spLocks noChangeArrowheads="1"/>
          </p:cNvSpPr>
          <p:nvPr/>
        </p:nvSpPr>
        <p:spPr bwMode="auto">
          <a:xfrm>
            <a:off x="927100" y="5013325"/>
            <a:ext cx="7302500" cy="673100"/>
          </a:xfrm>
          <a:prstGeom prst="rect">
            <a:avLst/>
          </a:prstGeom>
          <a:noFill/>
          <a:ln w="12700">
            <a:noFill/>
            <a:miter lim="800000"/>
            <a:headEnd/>
            <a:tailEnd/>
          </a:ln>
          <a:effectLst/>
        </p:spPr>
        <p:txBody>
          <a:bodyPr wrap="none" lIns="90488" tIns="44450" rIns="90488" bIns="44450" anchor="ctr"/>
          <a:lstStyle/>
          <a:p>
            <a:pPr algn="l"/>
            <a:r>
              <a:rPr lang="en-US" sz="2400" b="1">
                <a:latin typeface="Arial" charset="0"/>
              </a:rPr>
              <a:t>      $140,000     x     6.71008      =      </a:t>
            </a:r>
            <a:r>
              <a:rPr lang="en-US" sz="2400" b="1">
                <a:solidFill>
                  <a:srgbClr val="800000"/>
                </a:solidFill>
                <a:latin typeface="Arial" charset="0"/>
              </a:rPr>
              <a:t>$939,411</a:t>
            </a:r>
          </a:p>
        </p:txBody>
      </p:sp>
      <p:sp>
        <p:nvSpPr>
          <p:cNvPr id="656395" name="Text Box 11"/>
          <p:cNvSpPr txBox="1">
            <a:spLocks noChangeArrowheads="1"/>
          </p:cNvSpPr>
          <p:nvPr/>
        </p:nvSpPr>
        <p:spPr bwMode="auto">
          <a:xfrm>
            <a:off x="990600" y="5699125"/>
            <a:ext cx="2438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Interest Payment</a:t>
            </a:r>
          </a:p>
        </p:txBody>
      </p:sp>
      <p:sp>
        <p:nvSpPr>
          <p:cNvPr id="656396" name="Text Box 12"/>
          <p:cNvSpPr txBox="1">
            <a:spLocks noChangeArrowheads="1"/>
          </p:cNvSpPr>
          <p:nvPr/>
        </p:nvSpPr>
        <p:spPr bwMode="auto">
          <a:xfrm>
            <a:off x="3581400" y="5699125"/>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656397" name="Text Box 13"/>
          <p:cNvSpPr txBox="1">
            <a:spLocks noChangeArrowheads="1"/>
          </p:cNvSpPr>
          <p:nvPr/>
        </p:nvSpPr>
        <p:spPr bwMode="auto">
          <a:xfrm>
            <a:off x="5867400" y="5699125"/>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Present Value</a:t>
            </a:r>
          </a:p>
        </p:txBody>
      </p:sp>
      <p:sp>
        <p:nvSpPr>
          <p:cNvPr id="656400" name="Rectangle 1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pic>
        <p:nvPicPr>
          <p:cNvPr id="656404" name="Picture 20"/>
          <p:cNvPicPr>
            <a:picLocks noChangeAspect="1" noChangeArrowheads="1"/>
          </p:cNvPicPr>
          <p:nvPr/>
        </p:nvPicPr>
        <p:blipFill>
          <a:blip r:embed="rId3"/>
          <a:srcRect/>
          <a:stretch>
            <a:fillRect/>
          </a:stretch>
        </p:blipFill>
        <p:spPr bwMode="auto">
          <a:xfrm>
            <a:off x="311150" y="1776413"/>
            <a:ext cx="8605838" cy="3024187"/>
          </a:xfrm>
          <a:prstGeom prst="rect">
            <a:avLst/>
          </a:prstGeom>
          <a:noFill/>
          <a:ln w="12700" cap="sq">
            <a:noFill/>
            <a:miter lim="800000"/>
            <a:headEnd type="none" w="sm" len="sm"/>
            <a:tailEnd type="none" w="sm" len="sm"/>
          </a:ln>
          <a:effectLst/>
        </p:spPr>
      </p:pic>
      <p:pic>
        <p:nvPicPr>
          <p:cNvPr id="656403" name="Picture 19"/>
          <p:cNvPicPr>
            <a:picLocks noChangeAspect="1" noChangeArrowheads="1"/>
          </p:cNvPicPr>
          <p:nvPr/>
        </p:nvPicPr>
        <p:blipFill>
          <a:blip r:embed="rId4"/>
          <a:srcRect/>
          <a:stretch>
            <a:fillRect/>
          </a:stretch>
        </p:blipFill>
        <p:spPr bwMode="auto">
          <a:xfrm>
            <a:off x="304800" y="1371600"/>
            <a:ext cx="8631238" cy="434975"/>
          </a:xfrm>
          <a:prstGeom prst="rect">
            <a:avLst/>
          </a:prstGeom>
          <a:noFill/>
          <a:ln w="12700" cap="sq">
            <a:noFill/>
            <a:miter lim="800000"/>
            <a:headEnd type="none" w="sm" len="sm"/>
            <a:tailEnd type="none" w="sm" len="sm"/>
          </a:ln>
          <a:effectLst/>
        </p:spPr>
      </p:pic>
      <p:sp>
        <p:nvSpPr>
          <p:cNvPr id="656405" name="Oval 21"/>
          <p:cNvSpPr>
            <a:spLocks noChangeArrowheads="1"/>
          </p:cNvSpPr>
          <p:nvPr/>
        </p:nvSpPr>
        <p:spPr bwMode="auto">
          <a:xfrm>
            <a:off x="381000" y="44196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656406" name="Text Box 22"/>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a:latin typeface="Arial" charset="0"/>
              </a:rPr>
              <a:t>PV of Interest</a:t>
            </a:r>
          </a:p>
        </p:txBody>
      </p:sp>
      <p:sp>
        <p:nvSpPr>
          <p:cNvPr id="656407" name="Text Box 23"/>
          <p:cNvSpPr txBox="1">
            <a:spLocks noChangeArrowheads="1"/>
          </p:cNvSpPr>
          <p:nvPr/>
        </p:nvSpPr>
        <p:spPr bwMode="auto">
          <a:xfrm>
            <a:off x="762000" y="838200"/>
            <a:ext cx="609600" cy="53022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400">
                <a:latin typeface="Arial" charset="0"/>
              </a:rPr>
              <a:t>i=8%</a:t>
            </a:r>
          </a:p>
          <a:p>
            <a:r>
              <a:rPr lang="en-US" sz="1400">
                <a:latin typeface="Arial" charset="0"/>
              </a:rPr>
              <a:t>n=10</a:t>
            </a:r>
          </a:p>
        </p:txBody>
      </p:sp>
    </p:spTree>
    <p:extLst>
      <p:ext uri="{BB962C8B-B14F-4D97-AF65-F5344CB8AC3E}">
        <p14:creationId xmlns:p14="http://schemas.microsoft.com/office/powerpoint/2010/main" val="358940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6405"/>
                                        </p:tgtEl>
                                        <p:attrNameLst>
                                          <p:attrName>style.visibility</p:attrName>
                                        </p:attrNameLst>
                                      </p:cBhvr>
                                      <p:to>
                                        <p:strVal val="visible"/>
                                      </p:to>
                                    </p:set>
                                    <p:animEffect transition="in" filter="wipe(left)">
                                      <p:cBhvr>
                                        <p:cTn id="7" dur="500"/>
                                        <p:tgtEl>
                                          <p:spTgt spid="65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0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206" name="Picture 14"/>
          <p:cNvPicPr>
            <a:picLocks noChangeAspect="1" noChangeArrowheads="1"/>
          </p:cNvPicPr>
          <p:nvPr/>
        </p:nvPicPr>
        <p:blipFill>
          <a:blip r:embed="rId3"/>
          <a:srcRect/>
          <a:stretch>
            <a:fillRect/>
          </a:stretch>
        </p:blipFill>
        <p:spPr bwMode="auto">
          <a:xfrm>
            <a:off x="304800" y="1371600"/>
            <a:ext cx="8686800" cy="428625"/>
          </a:xfrm>
          <a:prstGeom prst="rect">
            <a:avLst/>
          </a:prstGeom>
          <a:noFill/>
          <a:ln w="12700" cap="sq">
            <a:noFill/>
            <a:miter lim="800000"/>
            <a:headEnd type="none" w="sm" len="sm"/>
            <a:tailEnd type="none" w="sm" len="sm"/>
          </a:ln>
          <a:effectLst/>
        </p:spPr>
      </p:pic>
      <p:sp>
        <p:nvSpPr>
          <p:cNvPr id="776194"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776195" name="Rectangle 3"/>
          <p:cNvSpPr>
            <a:spLocks noChangeArrowheads="1"/>
          </p:cNvSpPr>
          <p:nvPr/>
        </p:nvSpPr>
        <p:spPr bwMode="auto">
          <a:xfrm>
            <a:off x="927100" y="5029200"/>
            <a:ext cx="7302500" cy="673100"/>
          </a:xfrm>
          <a:prstGeom prst="rect">
            <a:avLst/>
          </a:prstGeom>
          <a:noFill/>
          <a:ln w="12700">
            <a:noFill/>
            <a:miter lim="800000"/>
            <a:headEnd/>
            <a:tailEnd/>
          </a:ln>
          <a:effectLst/>
        </p:spPr>
        <p:txBody>
          <a:bodyPr wrap="none" lIns="90488" tIns="44450" rIns="90488" bIns="44450" anchor="ctr"/>
          <a:lstStyle/>
          <a:p>
            <a:pPr algn="l"/>
            <a:r>
              <a:rPr lang="en-US" sz="2400" b="1">
                <a:latin typeface="Arial" charset="0"/>
              </a:rPr>
              <a:t>     $2,000,000      x    .46319      =      </a:t>
            </a:r>
            <a:r>
              <a:rPr lang="en-US" sz="2400" b="1">
                <a:solidFill>
                  <a:srgbClr val="800000"/>
                </a:solidFill>
                <a:latin typeface="Arial" charset="0"/>
              </a:rPr>
              <a:t>$926,380</a:t>
            </a:r>
          </a:p>
        </p:txBody>
      </p:sp>
      <p:sp>
        <p:nvSpPr>
          <p:cNvPr id="776196" name="Text Box 4"/>
          <p:cNvSpPr txBox="1">
            <a:spLocks noChangeArrowheads="1"/>
          </p:cNvSpPr>
          <p:nvPr/>
        </p:nvSpPr>
        <p:spPr bwMode="auto">
          <a:xfrm>
            <a:off x="1066800" y="5715000"/>
            <a:ext cx="24384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Principal</a:t>
            </a:r>
          </a:p>
        </p:txBody>
      </p:sp>
      <p:sp>
        <p:nvSpPr>
          <p:cNvPr id="776197" name="Text Box 5"/>
          <p:cNvSpPr txBox="1">
            <a:spLocks noChangeArrowheads="1"/>
          </p:cNvSpPr>
          <p:nvPr/>
        </p:nvSpPr>
        <p:spPr bwMode="auto">
          <a:xfrm>
            <a:off x="3657600" y="5715000"/>
            <a:ext cx="17526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Factor</a:t>
            </a:r>
          </a:p>
        </p:txBody>
      </p:sp>
      <p:sp>
        <p:nvSpPr>
          <p:cNvPr id="776198" name="Text Box 6"/>
          <p:cNvSpPr txBox="1">
            <a:spLocks noChangeArrowheads="1"/>
          </p:cNvSpPr>
          <p:nvPr/>
        </p:nvSpPr>
        <p:spPr bwMode="auto">
          <a:xfrm>
            <a:off x="5791200" y="5715000"/>
            <a:ext cx="1905000" cy="396875"/>
          </a:xfrm>
          <a:prstGeom prst="rect">
            <a:avLst/>
          </a:prstGeom>
          <a:noFill/>
          <a:ln w="12700">
            <a:noFill/>
            <a:miter lim="800000"/>
            <a:headEnd/>
            <a:tailEnd/>
          </a:ln>
          <a:effectLst/>
        </p:spPr>
        <p:txBody>
          <a:bodyPr>
            <a:spAutoFit/>
          </a:bodyPr>
          <a:lstStyle/>
          <a:p>
            <a:pPr>
              <a:spcBef>
                <a:spcPct val="50000"/>
              </a:spcBef>
            </a:pPr>
            <a:r>
              <a:rPr lang="en-US" sz="2000" b="1">
                <a:latin typeface="Arial" charset="0"/>
              </a:rPr>
              <a:t>Present Value</a:t>
            </a:r>
          </a:p>
        </p:txBody>
      </p:sp>
      <p:sp>
        <p:nvSpPr>
          <p:cNvPr id="776199"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pic>
        <p:nvPicPr>
          <p:cNvPr id="776205" name="Picture 13"/>
          <p:cNvPicPr>
            <a:picLocks noChangeAspect="1" noChangeArrowheads="1"/>
          </p:cNvPicPr>
          <p:nvPr/>
        </p:nvPicPr>
        <p:blipFill>
          <a:blip r:embed="rId4"/>
          <a:srcRect/>
          <a:stretch>
            <a:fillRect/>
          </a:stretch>
        </p:blipFill>
        <p:spPr bwMode="auto">
          <a:xfrm>
            <a:off x="304800" y="1752600"/>
            <a:ext cx="8686800" cy="3017838"/>
          </a:xfrm>
          <a:prstGeom prst="rect">
            <a:avLst/>
          </a:prstGeom>
          <a:noFill/>
          <a:ln w="12700" cap="sq">
            <a:noFill/>
            <a:miter lim="800000"/>
            <a:headEnd type="none" w="sm" len="sm"/>
            <a:tailEnd type="none" w="sm" len="sm"/>
          </a:ln>
          <a:effectLst/>
        </p:spPr>
      </p:pic>
      <p:sp>
        <p:nvSpPr>
          <p:cNvPr id="776203" name="Text Box 11"/>
          <p:cNvSpPr txBox="1">
            <a:spLocks noChangeArrowheads="1"/>
          </p:cNvSpPr>
          <p:nvPr/>
        </p:nvSpPr>
        <p:spPr bwMode="auto">
          <a:xfrm>
            <a:off x="533400" y="1479550"/>
            <a:ext cx="2362200" cy="425450"/>
          </a:xfrm>
          <a:prstGeom prst="rect">
            <a:avLst/>
          </a:prstGeom>
          <a:solidFill>
            <a:schemeClr val="bg1"/>
          </a:solidFill>
          <a:ln w="28575" cap="sq">
            <a:solidFill>
              <a:srgbClr val="800000"/>
            </a:solidFill>
            <a:miter lim="800000"/>
            <a:headEnd type="none" w="sm" len="sm"/>
            <a:tailEnd type="none" w="sm" len="sm"/>
          </a:ln>
          <a:effectLst/>
        </p:spPr>
        <p:txBody>
          <a:bodyPr>
            <a:spAutoFit/>
          </a:bodyPr>
          <a:lstStyle/>
          <a:p>
            <a:pPr>
              <a:spcBef>
                <a:spcPct val="50000"/>
              </a:spcBef>
            </a:pPr>
            <a:r>
              <a:rPr lang="en-US" sz="2000">
                <a:latin typeface="Arial" charset="0"/>
              </a:rPr>
              <a:t>PV of Principal</a:t>
            </a:r>
          </a:p>
        </p:txBody>
      </p:sp>
      <p:sp>
        <p:nvSpPr>
          <p:cNvPr id="776202" name="Oval 10"/>
          <p:cNvSpPr>
            <a:spLocks noChangeArrowheads="1"/>
          </p:cNvSpPr>
          <p:nvPr/>
        </p:nvSpPr>
        <p:spPr bwMode="auto">
          <a:xfrm>
            <a:off x="304800" y="4419600"/>
            <a:ext cx="914400" cy="381000"/>
          </a:xfrm>
          <a:prstGeom prst="ellipse">
            <a:avLst/>
          </a:prstGeom>
          <a:noFill/>
          <a:ln w="28575" cap="sq">
            <a:solidFill>
              <a:srgbClr val="800000"/>
            </a:solidFill>
            <a:round/>
            <a:headEnd type="none" w="sm" len="sm"/>
            <a:tailEnd type="none" w="sm" len="sm"/>
          </a:ln>
          <a:effectLst/>
        </p:spPr>
        <p:txBody>
          <a:bodyPr wrap="none" anchor="ctr"/>
          <a:lstStyle/>
          <a:p>
            <a:endParaRPr lang="en-US"/>
          </a:p>
        </p:txBody>
      </p:sp>
      <p:sp>
        <p:nvSpPr>
          <p:cNvPr id="776208" name="Text Box 16"/>
          <p:cNvSpPr txBox="1">
            <a:spLocks noChangeArrowheads="1"/>
          </p:cNvSpPr>
          <p:nvPr/>
        </p:nvSpPr>
        <p:spPr bwMode="auto">
          <a:xfrm>
            <a:off x="762000" y="838200"/>
            <a:ext cx="609600" cy="530225"/>
          </a:xfrm>
          <a:prstGeom prst="rect">
            <a:avLst/>
          </a:prstGeom>
          <a:solidFill>
            <a:schemeClr val="bg1"/>
          </a:solidFill>
          <a:ln w="12700" cap="sq">
            <a:solidFill>
              <a:schemeClr val="tx1"/>
            </a:solidFill>
            <a:miter lim="800000"/>
            <a:headEnd type="none" w="sm" len="sm"/>
            <a:tailEnd type="none" w="sm" len="sm"/>
          </a:ln>
          <a:effectLst/>
        </p:spPr>
        <p:txBody>
          <a:bodyPr>
            <a:spAutoFit/>
          </a:bodyPr>
          <a:lstStyle/>
          <a:p>
            <a:r>
              <a:rPr lang="en-US" sz="1400">
                <a:latin typeface="Arial" charset="0"/>
              </a:rPr>
              <a:t>i=8%</a:t>
            </a:r>
          </a:p>
          <a:p>
            <a:r>
              <a:rPr lang="en-US" sz="1400">
                <a:latin typeface="Arial" charset="0"/>
              </a:rPr>
              <a:t>n=10</a:t>
            </a:r>
          </a:p>
        </p:txBody>
      </p:sp>
    </p:spTree>
    <p:extLst>
      <p:ext uri="{BB962C8B-B14F-4D97-AF65-F5344CB8AC3E}">
        <p14:creationId xmlns:p14="http://schemas.microsoft.com/office/powerpoint/2010/main" val="278622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6202"/>
                                        </p:tgtEl>
                                        <p:attrNameLst>
                                          <p:attrName>style.visibility</p:attrName>
                                        </p:attrNameLst>
                                      </p:cBhvr>
                                      <p:to>
                                        <p:strVal val="visible"/>
                                      </p:to>
                                    </p:set>
                                    <p:animEffect transition="in" filter="wipe(left)">
                                      <p:cBhvr>
                                        <p:cTn id="7" dur="500"/>
                                        <p:tgtEl>
                                          <p:spTgt spid="776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2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990600" y="2093913"/>
            <a:ext cx="3657600" cy="3163887"/>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50000"/>
              </a:spcBef>
              <a:buClr>
                <a:srgbClr val="800000"/>
              </a:buClr>
              <a:buSzPct val="95000"/>
              <a:buFontTx/>
              <a:buAutoNum type="arabicPeriod"/>
            </a:pPr>
            <a:r>
              <a:rPr lang="en-US" sz="2400">
                <a:latin typeface="Arial" charset="0"/>
              </a:rPr>
              <a:t>Notes </a:t>
            </a:r>
          </a:p>
          <a:p>
            <a:pPr marL="457200" indent="-457200" algn="l">
              <a:lnSpc>
                <a:spcPct val="115000"/>
              </a:lnSpc>
              <a:spcBef>
                <a:spcPct val="50000"/>
              </a:spcBef>
              <a:buClr>
                <a:srgbClr val="800000"/>
              </a:buClr>
              <a:buSzPct val="95000"/>
              <a:buFontTx/>
              <a:buAutoNum type="arabicPeriod"/>
            </a:pPr>
            <a:r>
              <a:rPr lang="en-US" sz="2400">
                <a:latin typeface="Arial" charset="0"/>
              </a:rPr>
              <a:t>Leases </a:t>
            </a:r>
          </a:p>
          <a:p>
            <a:pPr marL="457200" indent="-457200" algn="l">
              <a:lnSpc>
                <a:spcPct val="115000"/>
              </a:lnSpc>
              <a:spcBef>
                <a:spcPct val="50000"/>
              </a:spcBef>
              <a:buClr>
                <a:srgbClr val="800000"/>
              </a:buClr>
              <a:buSzPct val="95000"/>
              <a:buFontTx/>
              <a:buAutoNum type="arabicPeriod"/>
            </a:pPr>
            <a:r>
              <a:rPr lang="en-US" sz="2400">
                <a:latin typeface="Arial" charset="0"/>
              </a:rPr>
              <a:t>Pensions and Other Postretirement Benefits </a:t>
            </a:r>
          </a:p>
          <a:p>
            <a:pPr marL="457200" indent="-457200" algn="l">
              <a:lnSpc>
                <a:spcPct val="115000"/>
              </a:lnSpc>
              <a:spcBef>
                <a:spcPct val="50000"/>
              </a:spcBef>
              <a:buClr>
                <a:srgbClr val="800000"/>
              </a:buClr>
              <a:buSzPct val="95000"/>
              <a:buFontTx/>
              <a:buAutoNum type="arabicPeriod"/>
            </a:pPr>
            <a:r>
              <a:rPr lang="en-US" sz="2400">
                <a:latin typeface="Arial" charset="0"/>
              </a:rPr>
              <a:t>Long-Term Assets</a:t>
            </a:r>
          </a:p>
        </p:txBody>
      </p:sp>
      <p:sp>
        <p:nvSpPr>
          <p:cNvPr id="368644" name="Text Box 4"/>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Applications to Accounting Topics:</a:t>
            </a:r>
          </a:p>
        </p:txBody>
      </p:sp>
      <p:sp>
        <p:nvSpPr>
          <p:cNvPr id="368649" name="Rectangle 9"/>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368650" name="Text Box 10"/>
          <p:cNvSpPr txBox="1">
            <a:spLocks noChangeArrowheads="1"/>
          </p:cNvSpPr>
          <p:nvPr/>
        </p:nvSpPr>
        <p:spPr bwMode="auto">
          <a:xfrm>
            <a:off x="4724400" y="2093913"/>
            <a:ext cx="4343400" cy="2743200"/>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50000"/>
              </a:spcBef>
              <a:buClr>
                <a:srgbClr val="800000"/>
              </a:buClr>
              <a:buSzPct val="95000"/>
              <a:buFontTx/>
              <a:buAutoNum type="arabicPeriod" startAt="5"/>
            </a:pPr>
            <a:r>
              <a:rPr lang="en-US" sz="2400">
                <a:latin typeface="Arial" charset="0"/>
              </a:rPr>
              <a:t>Shared-Based Compensation</a:t>
            </a:r>
          </a:p>
          <a:p>
            <a:pPr marL="457200" indent="-457200" algn="l">
              <a:lnSpc>
                <a:spcPct val="115000"/>
              </a:lnSpc>
              <a:spcBef>
                <a:spcPct val="50000"/>
              </a:spcBef>
              <a:buClr>
                <a:srgbClr val="800000"/>
              </a:buClr>
              <a:buSzPct val="95000"/>
              <a:buFontTx/>
              <a:buAutoNum type="arabicPeriod" startAt="5"/>
            </a:pPr>
            <a:r>
              <a:rPr lang="en-US" sz="2400">
                <a:latin typeface="Arial" charset="0"/>
              </a:rPr>
              <a:t>Business Combinations</a:t>
            </a:r>
          </a:p>
          <a:p>
            <a:pPr marL="457200" indent="-457200" algn="l">
              <a:lnSpc>
                <a:spcPct val="115000"/>
              </a:lnSpc>
              <a:spcBef>
                <a:spcPct val="50000"/>
              </a:spcBef>
              <a:buClr>
                <a:srgbClr val="800000"/>
              </a:buClr>
              <a:buSzPct val="95000"/>
              <a:buFontTx/>
              <a:buAutoNum type="arabicPeriod" startAt="5"/>
            </a:pPr>
            <a:r>
              <a:rPr lang="en-US" sz="2400">
                <a:latin typeface="Arial" charset="0"/>
              </a:rPr>
              <a:t>Disclosures</a:t>
            </a:r>
          </a:p>
          <a:p>
            <a:pPr marL="457200" indent="-457200" algn="l">
              <a:lnSpc>
                <a:spcPct val="115000"/>
              </a:lnSpc>
              <a:spcBef>
                <a:spcPct val="50000"/>
              </a:spcBef>
              <a:buClr>
                <a:srgbClr val="800000"/>
              </a:buClr>
              <a:buSzPct val="95000"/>
              <a:buFontTx/>
              <a:buAutoNum type="arabicPeriod" startAt="5"/>
            </a:pPr>
            <a:r>
              <a:rPr lang="en-US" sz="2400">
                <a:latin typeface="Arial" charset="0"/>
              </a:rPr>
              <a:t>Environmental Liabilities</a:t>
            </a:r>
          </a:p>
        </p:txBody>
      </p:sp>
      <p:sp>
        <p:nvSpPr>
          <p:cNvPr id="368651" name="Text Box 1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Identify accounting topics where the time value of money is relevant.</a:t>
            </a:r>
          </a:p>
        </p:txBody>
      </p:sp>
    </p:spTree>
    <p:extLst>
      <p:ext uri="{BB962C8B-B14F-4D97-AF65-F5344CB8AC3E}">
        <p14:creationId xmlns:p14="http://schemas.microsoft.com/office/powerpoint/2010/main" val="286787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9" name="Rectangle 3"/>
          <p:cNvSpPr>
            <a:spLocks noChangeArrowheads="1"/>
          </p:cNvSpPr>
          <p:nvPr/>
        </p:nvSpPr>
        <p:spPr bwMode="auto">
          <a:xfrm>
            <a:off x="600075" y="1371600"/>
            <a:ext cx="8315325" cy="860425"/>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BE6-15:</a:t>
            </a:r>
            <a:r>
              <a:rPr lang="en-US" sz="2200">
                <a:latin typeface="Arial" charset="0"/>
              </a:rPr>
              <a:t>   Wong Inc. issues $2,000,000 of 7% bonds due in 10 years with interest payable at year-end. </a:t>
            </a:r>
          </a:p>
        </p:txBody>
      </p:sp>
      <p:sp>
        <p:nvSpPr>
          <p:cNvPr id="659482" name="Rectangle 26"/>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sp>
        <p:nvSpPr>
          <p:cNvPr id="659484" name="Text Box 28"/>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sp>
        <p:nvSpPr>
          <p:cNvPr id="659485" name="Rectangle 29"/>
          <p:cNvSpPr>
            <a:spLocks noChangeArrowheads="1"/>
          </p:cNvSpPr>
          <p:nvPr/>
        </p:nvSpPr>
        <p:spPr bwMode="auto">
          <a:xfrm>
            <a:off x="1143000" y="2438400"/>
            <a:ext cx="5943600" cy="1346200"/>
          </a:xfrm>
          <a:prstGeom prst="rect">
            <a:avLst/>
          </a:prstGeom>
          <a:noFill/>
          <a:ln w="12700">
            <a:noFill/>
            <a:miter lim="800000"/>
            <a:headEnd/>
            <a:tailEnd/>
          </a:ln>
          <a:effectLst/>
        </p:spPr>
        <p:txBody>
          <a:bodyPr lIns="90488" tIns="44450" rIns="90488" bIns="44450">
            <a:spAutoFit/>
          </a:bodyPr>
          <a:lstStyle/>
          <a:p>
            <a:pPr algn="l">
              <a:lnSpc>
                <a:spcPct val="105000"/>
              </a:lnSpc>
              <a:spcBef>
                <a:spcPct val="30000"/>
              </a:spcBef>
              <a:buSzPct val="80000"/>
              <a:tabLst>
                <a:tab pos="5721350" algn="r"/>
                <a:tab pos="7315200" algn="r"/>
              </a:tabLst>
            </a:pPr>
            <a:r>
              <a:rPr lang="en-US" sz="2200">
                <a:latin typeface="Arial" charset="0"/>
              </a:rPr>
              <a:t>Present value of Interest 	$939,411</a:t>
            </a:r>
          </a:p>
          <a:p>
            <a:pPr algn="l">
              <a:lnSpc>
                <a:spcPct val="105000"/>
              </a:lnSpc>
              <a:spcBef>
                <a:spcPct val="30000"/>
              </a:spcBef>
              <a:buSzPct val="80000"/>
              <a:tabLst>
                <a:tab pos="5721350" algn="r"/>
                <a:tab pos="7315200" algn="r"/>
              </a:tabLst>
            </a:pPr>
            <a:r>
              <a:rPr lang="en-US" sz="2200">
                <a:latin typeface="Arial" charset="0"/>
              </a:rPr>
              <a:t>Present value of Principal 	926,380	</a:t>
            </a:r>
          </a:p>
          <a:p>
            <a:pPr algn="l">
              <a:lnSpc>
                <a:spcPct val="105000"/>
              </a:lnSpc>
              <a:spcBef>
                <a:spcPct val="30000"/>
              </a:spcBef>
              <a:buSzPct val="80000"/>
              <a:tabLst>
                <a:tab pos="5721350" algn="r"/>
                <a:tab pos="7315200" algn="r"/>
              </a:tabLst>
            </a:pPr>
            <a:r>
              <a:rPr lang="en-US" sz="2200">
                <a:latin typeface="Arial" charset="0"/>
              </a:rPr>
              <a:t>Bond current market value 	</a:t>
            </a:r>
            <a:r>
              <a:rPr lang="en-US" sz="2200">
                <a:solidFill>
                  <a:srgbClr val="800000"/>
                </a:solidFill>
                <a:latin typeface="Arial" charset="0"/>
              </a:rPr>
              <a:t>$1,865,791</a:t>
            </a:r>
            <a:r>
              <a:rPr lang="en-US" sz="2200">
                <a:latin typeface="Arial" charset="0"/>
              </a:rPr>
              <a:t> </a:t>
            </a:r>
          </a:p>
        </p:txBody>
      </p:sp>
      <p:sp>
        <p:nvSpPr>
          <p:cNvPr id="659487" name="Line 31"/>
          <p:cNvSpPr>
            <a:spLocks noChangeShapeType="1"/>
          </p:cNvSpPr>
          <p:nvPr/>
        </p:nvSpPr>
        <p:spPr bwMode="auto">
          <a:xfrm>
            <a:off x="5410200" y="3368675"/>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659488" name="Line 32"/>
          <p:cNvSpPr>
            <a:spLocks noChangeShapeType="1"/>
          </p:cNvSpPr>
          <p:nvPr/>
        </p:nvSpPr>
        <p:spPr bwMode="auto">
          <a:xfrm>
            <a:off x="5410200" y="3902075"/>
            <a:ext cx="1676400" cy="0"/>
          </a:xfrm>
          <a:prstGeom prst="line">
            <a:avLst/>
          </a:prstGeom>
          <a:noFill/>
          <a:ln w="28575" cap="sq">
            <a:solidFill>
              <a:schemeClr val="tx1"/>
            </a:solidFill>
            <a:round/>
            <a:headEnd type="none" w="sm" len="sm"/>
            <a:tailEnd type="none" w="sm" len="sm"/>
          </a:ln>
          <a:effectLst/>
        </p:spPr>
        <p:txBody>
          <a:bodyPr/>
          <a:lstStyle/>
          <a:p>
            <a:endParaRPr lang="en-US"/>
          </a:p>
        </p:txBody>
      </p:sp>
      <p:sp>
        <p:nvSpPr>
          <p:cNvPr id="659489" name="Line 33"/>
          <p:cNvSpPr>
            <a:spLocks noChangeShapeType="1"/>
          </p:cNvSpPr>
          <p:nvPr/>
        </p:nvSpPr>
        <p:spPr bwMode="auto">
          <a:xfrm>
            <a:off x="5410200" y="3810000"/>
            <a:ext cx="1676400" cy="0"/>
          </a:xfrm>
          <a:prstGeom prst="line">
            <a:avLst/>
          </a:prstGeom>
          <a:noFill/>
          <a:ln w="28575" cap="sq">
            <a:solidFill>
              <a:schemeClr val="tx1"/>
            </a:solidFill>
            <a:round/>
            <a:headEnd type="none" w="sm" len="sm"/>
            <a:tailEnd type="none" w="sm" len="sm"/>
          </a:ln>
          <a:effectLst/>
        </p:spPr>
        <p:txBody>
          <a:bodyPr/>
          <a:lstStyle/>
          <a:p>
            <a:endParaRPr lang="en-US"/>
          </a:p>
        </p:txBody>
      </p:sp>
      <p:graphicFrame>
        <p:nvGraphicFramePr>
          <p:cNvPr id="659490" name="Object 34"/>
          <p:cNvGraphicFramePr>
            <a:graphicFrameLocks noChangeAspect="1"/>
          </p:cNvGraphicFramePr>
          <p:nvPr/>
        </p:nvGraphicFramePr>
        <p:xfrm>
          <a:off x="914400" y="4267200"/>
          <a:ext cx="7162800" cy="1657350"/>
        </p:xfrm>
        <a:graphic>
          <a:graphicData uri="http://schemas.openxmlformats.org/presentationml/2006/ole">
            <mc:AlternateContent xmlns:mc="http://schemas.openxmlformats.org/markup-compatibility/2006">
              <mc:Choice xmlns:v="urn:schemas-microsoft-com:vml" Requires="v">
                <p:oleObj spid="_x0000_s5128" name="Worksheet" r:id="rId4" imgW="3905071" imgH="914281" progId="Excel.Sheet.8">
                  <p:embed/>
                </p:oleObj>
              </mc:Choice>
              <mc:Fallback>
                <p:oleObj name="Worksheet" r:id="rId4" imgW="3905071" imgH="91428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267200"/>
                        <a:ext cx="7162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248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marL="0"/>
            <a:r>
              <a:rPr lang="en-US" i="0">
                <a:solidFill>
                  <a:schemeClr val="bg1"/>
                </a:solidFill>
                <a:latin typeface="Arial" charset="0"/>
              </a:rPr>
              <a:t>Valuation of Long-Term Bonds</a:t>
            </a:r>
          </a:p>
        </p:txBody>
      </p:sp>
      <p:sp>
        <p:nvSpPr>
          <p:cNvPr id="777220" name="Text Box 4"/>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8  Solve present value problems related to deferred annuities and bonds.</a:t>
            </a:r>
          </a:p>
        </p:txBody>
      </p:sp>
      <p:graphicFrame>
        <p:nvGraphicFramePr>
          <p:cNvPr id="777567" name="Object 351"/>
          <p:cNvGraphicFramePr>
            <a:graphicFrameLocks noChangeAspect="1"/>
          </p:cNvGraphicFramePr>
          <p:nvPr/>
        </p:nvGraphicFramePr>
        <p:xfrm>
          <a:off x="1752600" y="1600200"/>
          <a:ext cx="5848350" cy="4438650"/>
        </p:xfrm>
        <a:graphic>
          <a:graphicData uri="http://schemas.openxmlformats.org/presentationml/2006/ole">
            <mc:AlternateContent xmlns:mc="http://schemas.openxmlformats.org/markup-compatibility/2006">
              <mc:Choice xmlns:v="urn:schemas-microsoft-com:vml" Requires="v">
                <p:oleObj spid="_x0000_s6152" name="Worksheet" r:id="rId4" imgW="3981331" imgH="3019544" progId="Excel.Sheet.8">
                  <p:embed/>
                </p:oleObj>
              </mc:Choice>
              <mc:Fallback>
                <p:oleObj name="Worksheet" r:id="rId4" imgW="3981331" imgH="301954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00200"/>
                        <a:ext cx="5848350"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7218" name="Rectangle 2"/>
          <p:cNvSpPr>
            <a:spLocks noChangeArrowheads="1"/>
          </p:cNvSpPr>
          <p:nvPr/>
        </p:nvSpPr>
        <p:spPr bwMode="auto">
          <a:xfrm>
            <a:off x="600075" y="1371600"/>
            <a:ext cx="1609725" cy="474663"/>
          </a:xfrm>
          <a:prstGeom prst="rect">
            <a:avLst/>
          </a:prstGeom>
          <a:noFill/>
          <a:ln w="12700">
            <a:noFill/>
            <a:miter lim="800000"/>
            <a:headEnd/>
            <a:tailEnd/>
          </a:ln>
          <a:effectLst/>
        </p:spPr>
        <p:txBody>
          <a:bodyPr lIns="90488" tIns="44450" rIns="90488" bIns="44450">
            <a:spAutoFit/>
          </a:bodyPr>
          <a:lstStyle/>
          <a:p>
            <a:pPr algn="l">
              <a:lnSpc>
                <a:spcPct val="115000"/>
              </a:lnSpc>
              <a:spcBef>
                <a:spcPct val="30000"/>
              </a:spcBef>
              <a:buSzPct val="80000"/>
            </a:pPr>
            <a:r>
              <a:rPr lang="en-US" sz="2200" b="1">
                <a:solidFill>
                  <a:srgbClr val="800000"/>
                </a:solidFill>
                <a:latin typeface="Arial" charset="0"/>
              </a:rPr>
              <a:t>BE6-15:</a:t>
            </a:r>
            <a:endParaRPr lang="en-US" sz="2200">
              <a:latin typeface="Arial" charset="0"/>
            </a:endParaRPr>
          </a:p>
        </p:txBody>
      </p:sp>
    </p:spTree>
    <p:extLst>
      <p:ext uri="{BB962C8B-B14F-4D97-AF65-F5344CB8AC3E}">
        <p14:creationId xmlns:p14="http://schemas.microsoft.com/office/powerpoint/2010/main" val="328576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Text Box 3"/>
          <p:cNvSpPr txBox="1">
            <a:spLocks noChangeArrowheads="1"/>
          </p:cNvSpPr>
          <p:nvPr/>
        </p:nvSpPr>
        <p:spPr bwMode="auto">
          <a:xfrm>
            <a:off x="838200" y="1447800"/>
            <a:ext cx="7620000" cy="3948113"/>
          </a:xfrm>
          <a:prstGeom prst="rect">
            <a:avLst/>
          </a:prstGeom>
          <a:noFill/>
          <a:ln w="28575" cap="sq">
            <a:noFill/>
            <a:miter lim="800000"/>
            <a:headEnd type="none" w="sm" len="sm"/>
            <a:tailEnd type="none" w="sm" len="sm"/>
          </a:ln>
          <a:effectLst/>
        </p:spPr>
        <p:txBody>
          <a:bodyPr>
            <a:spAutoFit/>
          </a:bodyPr>
          <a:lstStyle/>
          <a:p>
            <a:pPr algn="l">
              <a:lnSpc>
                <a:spcPct val="115000"/>
              </a:lnSpc>
              <a:spcBef>
                <a:spcPct val="30000"/>
              </a:spcBef>
              <a:buSzPct val="80000"/>
            </a:pPr>
            <a:r>
              <a:rPr lang="en-US" sz="2400" b="1">
                <a:solidFill>
                  <a:srgbClr val="800000"/>
                </a:solidFill>
                <a:latin typeface="Arial" charset="0"/>
              </a:rPr>
              <a:t>International Accounting Standard No. 36</a:t>
            </a:r>
            <a:r>
              <a:rPr lang="en-US" sz="2400">
                <a:latin typeface="Arial" charset="0"/>
              </a:rPr>
              <a:t> </a:t>
            </a:r>
            <a:r>
              <a:rPr lang="en-US" sz="2200">
                <a:latin typeface="Arial" charset="0"/>
              </a:rPr>
              <a:t>introduces an </a:t>
            </a:r>
            <a:r>
              <a:rPr lang="en-US" sz="2200" i="1">
                <a:latin typeface="Arial" charset="0"/>
              </a:rPr>
              <a:t>expected cash flow approach</a:t>
            </a:r>
            <a:r>
              <a:rPr lang="en-US" sz="2200">
                <a:latin typeface="Arial" charset="0"/>
              </a:rPr>
              <a:t> that uses a range of cash flows and incorporates the probabilities of those cash flows. </a:t>
            </a:r>
          </a:p>
          <a:p>
            <a:pPr algn="l">
              <a:lnSpc>
                <a:spcPct val="115000"/>
              </a:lnSpc>
              <a:spcBef>
                <a:spcPct val="70000"/>
              </a:spcBef>
              <a:buSzPct val="80000"/>
            </a:pPr>
            <a:r>
              <a:rPr lang="en-US" sz="2400" b="1">
                <a:solidFill>
                  <a:srgbClr val="006600"/>
                </a:solidFill>
                <a:latin typeface="Arial" charset="0"/>
              </a:rPr>
              <a:t>Choosing an Appropriate Interest Rate</a:t>
            </a:r>
            <a:endParaRPr lang="en-US" sz="2400">
              <a:solidFill>
                <a:srgbClr val="006600"/>
              </a:solidFill>
              <a:latin typeface="Arial" charset="0"/>
            </a:endParaRPr>
          </a:p>
          <a:p>
            <a:pPr algn="l">
              <a:lnSpc>
                <a:spcPct val="115000"/>
              </a:lnSpc>
              <a:spcBef>
                <a:spcPct val="30000"/>
              </a:spcBef>
              <a:buSzPct val="80000"/>
            </a:pPr>
            <a:r>
              <a:rPr lang="en-US" sz="2400">
                <a:latin typeface="Arial" charset="0"/>
              </a:rPr>
              <a:t>Three Components of Interest:</a:t>
            </a:r>
          </a:p>
          <a:p>
            <a:pPr marL="914400" lvl="1" indent="-342900" algn="l">
              <a:lnSpc>
                <a:spcPct val="115000"/>
              </a:lnSpc>
              <a:spcBef>
                <a:spcPct val="30000"/>
              </a:spcBef>
              <a:buSzPct val="80000"/>
              <a:buFontTx/>
              <a:buBlip>
                <a:blip r:embed="rId3"/>
              </a:buBlip>
            </a:pPr>
            <a:r>
              <a:rPr lang="en-US" sz="2200">
                <a:latin typeface="Arial" charset="0"/>
              </a:rPr>
              <a:t>Pure Rate</a:t>
            </a:r>
          </a:p>
          <a:p>
            <a:pPr marL="914400" lvl="1" indent="-342900" algn="l">
              <a:lnSpc>
                <a:spcPct val="115000"/>
              </a:lnSpc>
              <a:spcBef>
                <a:spcPct val="30000"/>
              </a:spcBef>
              <a:buSzPct val="80000"/>
              <a:buFontTx/>
              <a:buBlip>
                <a:blip r:embed="rId3"/>
              </a:buBlip>
            </a:pPr>
            <a:r>
              <a:rPr lang="en-US" sz="2200">
                <a:latin typeface="Arial" charset="0"/>
              </a:rPr>
              <a:t>Expected Inflation Rate</a:t>
            </a:r>
          </a:p>
          <a:p>
            <a:pPr marL="914400" lvl="1" indent="-342900" algn="l">
              <a:lnSpc>
                <a:spcPct val="115000"/>
              </a:lnSpc>
              <a:spcBef>
                <a:spcPct val="30000"/>
              </a:spcBef>
              <a:buSzPct val="80000"/>
              <a:buFontTx/>
              <a:buBlip>
                <a:blip r:embed="rId3"/>
              </a:buBlip>
            </a:pPr>
            <a:r>
              <a:rPr lang="en-US" sz="2200">
                <a:latin typeface="Arial" charset="0"/>
              </a:rPr>
              <a:t>Credit Risk Rate</a:t>
            </a:r>
          </a:p>
        </p:txBody>
      </p:sp>
      <p:sp>
        <p:nvSpPr>
          <p:cNvPr id="660482" name="Text Box 2"/>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9  Apply expected cash flows to present value measurement.</a:t>
            </a:r>
          </a:p>
        </p:txBody>
      </p:sp>
      <p:sp>
        <p:nvSpPr>
          <p:cNvPr id="660484"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Present Value Measurement</a:t>
            </a:r>
          </a:p>
        </p:txBody>
      </p:sp>
      <p:sp>
        <p:nvSpPr>
          <p:cNvPr id="660508" name="AutoShape 28"/>
          <p:cNvSpPr>
            <a:spLocks/>
          </p:cNvSpPr>
          <p:nvPr/>
        </p:nvSpPr>
        <p:spPr bwMode="auto">
          <a:xfrm>
            <a:off x="5257800" y="4114800"/>
            <a:ext cx="381000" cy="762000"/>
          </a:xfrm>
          <a:prstGeom prst="rightBrace">
            <a:avLst>
              <a:gd name="adj1" fmla="val 16667"/>
              <a:gd name="adj2" fmla="val 50000"/>
            </a:avLst>
          </a:prstGeom>
          <a:noFill/>
          <a:ln w="38100" cap="sq">
            <a:solidFill>
              <a:srgbClr val="800000"/>
            </a:solidFill>
            <a:round/>
            <a:headEnd type="none" w="sm" len="sm"/>
            <a:tailEnd type="none" w="sm" len="sm"/>
          </a:ln>
          <a:effectLst/>
        </p:spPr>
        <p:txBody>
          <a:bodyPr wrap="none" anchor="ctr"/>
          <a:lstStyle/>
          <a:p>
            <a:endParaRPr lang="en-US"/>
          </a:p>
        </p:txBody>
      </p:sp>
      <p:sp>
        <p:nvSpPr>
          <p:cNvPr id="660509" name="Text Box 29"/>
          <p:cNvSpPr txBox="1">
            <a:spLocks noChangeArrowheads="1"/>
          </p:cNvSpPr>
          <p:nvPr/>
        </p:nvSpPr>
        <p:spPr bwMode="auto">
          <a:xfrm>
            <a:off x="6019800" y="3886200"/>
            <a:ext cx="2743200" cy="1949450"/>
          </a:xfrm>
          <a:prstGeom prst="rect">
            <a:avLst/>
          </a:prstGeom>
          <a:solidFill>
            <a:srgbClr val="F9EFA9"/>
          </a:solidFill>
          <a:ln w="28575" cap="sq">
            <a:solidFill>
              <a:srgbClr val="800000"/>
            </a:solidFill>
            <a:miter lim="800000"/>
            <a:headEnd type="none" w="sm" len="sm"/>
            <a:tailEnd type="none" w="sm" len="sm"/>
          </a:ln>
          <a:effectLst/>
        </p:spPr>
        <p:txBody>
          <a:bodyPr>
            <a:spAutoFit/>
          </a:bodyPr>
          <a:lstStyle/>
          <a:p>
            <a:pPr algn="l">
              <a:spcBef>
                <a:spcPct val="50000"/>
              </a:spcBef>
            </a:pPr>
            <a:r>
              <a:rPr lang="en-US" sz="2000" b="1">
                <a:solidFill>
                  <a:srgbClr val="800000"/>
                </a:solidFill>
                <a:latin typeface="Arial" charset="0"/>
              </a:rPr>
              <a:t>Risk-free rate of return</a:t>
            </a:r>
            <a:r>
              <a:rPr lang="en-US" sz="2000">
                <a:solidFill>
                  <a:srgbClr val="000000"/>
                </a:solidFill>
                <a:latin typeface="Arial" charset="0"/>
              </a:rPr>
              <a:t>.  IASB states a company should discount expected cash flows by the risk-free rate of return.</a:t>
            </a:r>
          </a:p>
        </p:txBody>
      </p:sp>
    </p:spTree>
    <p:extLst>
      <p:ext uri="{BB962C8B-B14F-4D97-AF65-F5344CB8AC3E}">
        <p14:creationId xmlns:p14="http://schemas.microsoft.com/office/powerpoint/2010/main" val="261809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Text Box 2"/>
          <p:cNvSpPr txBox="1">
            <a:spLocks noChangeArrowheads="1"/>
          </p:cNvSpPr>
          <p:nvPr/>
        </p:nvSpPr>
        <p:spPr bwMode="auto">
          <a:xfrm>
            <a:off x="685800" y="1295400"/>
            <a:ext cx="8001000" cy="1751013"/>
          </a:xfrm>
          <a:prstGeom prst="rect">
            <a:avLst/>
          </a:prstGeom>
          <a:noFill/>
          <a:ln w="28575" cap="sq">
            <a:noFill/>
            <a:miter lim="800000"/>
            <a:headEnd type="none" w="sm" len="sm"/>
            <a:tailEnd type="none" w="sm" len="sm"/>
          </a:ln>
          <a:effectLst/>
        </p:spPr>
        <p:txBody>
          <a:bodyPr>
            <a:spAutoFit/>
          </a:bodyPr>
          <a:lstStyle/>
          <a:p>
            <a:pPr algn="l">
              <a:lnSpc>
                <a:spcPct val="115000"/>
              </a:lnSpc>
            </a:pPr>
            <a:r>
              <a:rPr lang="en-US" sz="1900" b="1">
                <a:solidFill>
                  <a:srgbClr val="800000"/>
                </a:solidFill>
                <a:latin typeface="Arial" charset="0"/>
              </a:rPr>
              <a:t>E6-21:</a:t>
            </a:r>
            <a:r>
              <a:rPr lang="en-US" sz="1900" b="1">
                <a:latin typeface="Arial" charset="0"/>
              </a:rPr>
              <a:t> </a:t>
            </a:r>
            <a:r>
              <a:rPr lang="en-US" sz="1900">
                <a:latin typeface="Arial" charset="0"/>
              </a:rPr>
              <a:t>Angela Contreras is trying to determine the amount</a:t>
            </a:r>
          </a:p>
          <a:p>
            <a:pPr algn="l">
              <a:lnSpc>
                <a:spcPct val="115000"/>
              </a:lnSpc>
            </a:pPr>
            <a:r>
              <a:rPr lang="en-US" sz="1900">
                <a:latin typeface="Arial" charset="0"/>
              </a:rPr>
              <a:t>to set aside so that she will have enough money on hand in 2 years to overhaul the engine on her vintage used car. While there is some uncertainty about the cost of engine overhauls in 2 years, by conducting some research online, Angela has developed the following estimates.</a:t>
            </a:r>
          </a:p>
        </p:txBody>
      </p:sp>
      <p:sp>
        <p:nvSpPr>
          <p:cNvPr id="796675"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9  Apply expected cash flows to present value measurement.</a:t>
            </a:r>
          </a:p>
        </p:txBody>
      </p:sp>
      <p:sp>
        <p:nvSpPr>
          <p:cNvPr id="796676"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Present Value Measurement</a:t>
            </a:r>
          </a:p>
        </p:txBody>
      </p:sp>
      <p:pic>
        <p:nvPicPr>
          <p:cNvPr id="796680" name="Picture 8"/>
          <p:cNvPicPr>
            <a:picLocks noChangeAspect="1" noChangeArrowheads="1"/>
          </p:cNvPicPr>
          <p:nvPr/>
        </p:nvPicPr>
        <p:blipFill>
          <a:blip r:embed="rId3"/>
          <a:srcRect/>
          <a:stretch>
            <a:fillRect/>
          </a:stretch>
        </p:blipFill>
        <p:spPr bwMode="auto">
          <a:xfrm>
            <a:off x="2400300" y="3276600"/>
            <a:ext cx="4152900" cy="1677988"/>
          </a:xfrm>
          <a:prstGeom prst="rect">
            <a:avLst/>
          </a:prstGeom>
          <a:noFill/>
          <a:ln w="12700" cap="sq">
            <a:noFill/>
            <a:miter lim="800000"/>
            <a:headEnd type="none" w="sm" len="sm"/>
            <a:tailEnd type="none" w="sm" len="sm"/>
          </a:ln>
          <a:effectLst/>
        </p:spPr>
      </p:pic>
      <p:sp>
        <p:nvSpPr>
          <p:cNvPr id="796681" name="Rectangle 9"/>
          <p:cNvSpPr>
            <a:spLocks noChangeArrowheads="1"/>
          </p:cNvSpPr>
          <p:nvPr/>
        </p:nvSpPr>
        <p:spPr bwMode="auto">
          <a:xfrm>
            <a:off x="685800" y="5105400"/>
            <a:ext cx="8001000" cy="1087438"/>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1900" b="1">
                <a:solidFill>
                  <a:srgbClr val="800000"/>
                </a:solidFill>
                <a:latin typeface="Arial" charset="0"/>
              </a:rPr>
              <a:t>Instructions:</a:t>
            </a:r>
            <a:r>
              <a:rPr lang="en-US" sz="1900">
                <a:latin typeface="Arial" charset="0"/>
              </a:rPr>
              <a:t>  How much should Angela Contreras deposit today in an account earning 6%, compounded annually, so that she will have enough money on hand in 2 years to pay for the overhaul?</a:t>
            </a:r>
          </a:p>
        </p:txBody>
      </p:sp>
    </p:spTree>
    <p:extLst>
      <p:ext uri="{BB962C8B-B14F-4D97-AF65-F5344CB8AC3E}">
        <p14:creationId xmlns:p14="http://schemas.microsoft.com/office/powerpoint/2010/main" val="394082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Text Box 3"/>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9  Apply expected cash flows to present value measurement.</a:t>
            </a:r>
          </a:p>
        </p:txBody>
      </p:sp>
      <p:sp>
        <p:nvSpPr>
          <p:cNvPr id="798724"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Present Value Measurement</a:t>
            </a:r>
          </a:p>
        </p:txBody>
      </p:sp>
      <p:sp>
        <p:nvSpPr>
          <p:cNvPr id="798726" name="Rectangle 6"/>
          <p:cNvSpPr>
            <a:spLocks noChangeArrowheads="1"/>
          </p:cNvSpPr>
          <p:nvPr/>
        </p:nvSpPr>
        <p:spPr bwMode="auto">
          <a:xfrm>
            <a:off x="685800" y="1295400"/>
            <a:ext cx="8001000" cy="1087438"/>
          </a:xfrm>
          <a:prstGeom prst="rect">
            <a:avLst/>
          </a:prstGeom>
          <a:noFill/>
          <a:ln w="28575" cap="sq" algn="ctr">
            <a:noFill/>
            <a:miter lim="800000"/>
            <a:headEnd type="none" w="sm" len="sm"/>
            <a:tailEnd type="none" w="sm" len="sm"/>
          </a:ln>
          <a:effectLst/>
        </p:spPr>
        <p:txBody>
          <a:bodyPr>
            <a:spAutoFit/>
          </a:bodyPr>
          <a:lstStyle/>
          <a:p>
            <a:pPr algn="l">
              <a:lnSpc>
                <a:spcPct val="115000"/>
              </a:lnSpc>
            </a:pPr>
            <a:r>
              <a:rPr lang="en-US" sz="1900" b="1">
                <a:solidFill>
                  <a:srgbClr val="800000"/>
                </a:solidFill>
                <a:latin typeface="Arial" charset="0"/>
              </a:rPr>
              <a:t>Instructions:</a:t>
            </a:r>
            <a:r>
              <a:rPr lang="en-US" sz="1900">
                <a:latin typeface="Arial" charset="0"/>
              </a:rPr>
              <a:t>  How much should Angela Contreras deposit today in an account earning 6%, compounded annually, so that she will have enough money on hand in 2 years to pay for the overhaul?</a:t>
            </a:r>
          </a:p>
        </p:txBody>
      </p:sp>
      <p:pic>
        <p:nvPicPr>
          <p:cNvPr id="798727" name="Picture 7"/>
          <p:cNvPicPr>
            <a:picLocks noChangeAspect="1" noChangeArrowheads="1"/>
          </p:cNvPicPr>
          <p:nvPr/>
        </p:nvPicPr>
        <p:blipFill>
          <a:blip r:embed="rId3"/>
          <a:srcRect/>
          <a:stretch>
            <a:fillRect/>
          </a:stretch>
        </p:blipFill>
        <p:spPr bwMode="auto">
          <a:xfrm>
            <a:off x="914400" y="2794000"/>
            <a:ext cx="7577138" cy="314960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82328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838200" y="1447800"/>
            <a:ext cx="7772400" cy="4060825"/>
          </a:xfrm>
          <a:prstGeom prst="rect">
            <a:avLst/>
          </a:prstGeom>
          <a:noFill/>
          <a:ln w="9525">
            <a:noFill/>
            <a:miter lim="800000"/>
            <a:headEnd/>
            <a:tailEnd/>
          </a:ln>
          <a:effectLst/>
        </p:spPr>
        <p:txBody>
          <a:bodyPr lIns="92075" tIns="46038" rIns="92075" bIns="46038">
            <a:spAutoFit/>
          </a:bodyPr>
          <a:lstStyle/>
          <a:p>
            <a:pPr algn="l">
              <a:lnSpc>
                <a:spcPct val="130000"/>
              </a:lnSpc>
            </a:pPr>
            <a:r>
              <a:rPr lang="en-US" altLang="en-US" sz="2000">
                <a:latin typeface="Arial" charset="0"/>
              </a:rPr>
              <a:t>Copyright © 2011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188420" name="Rectangle 4"/>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Copyright</a:t>
            </a:r>
          </a:p>
        </p:txBody>
      </p:sp>
    </p:spTree>
    <p:extLst>
      <p:ext uri="{BB962C8B-B14F-4D97-AF65-F5344CB8AC3E}">
        <p14:creationId xmlns:p14="http://schemas.microsoft.com/office/powerpoint/2010/main" val="333769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86</a:t>
            </a:fld>
            <a:endParaRPr lang="en-US"/>
          </a:p>
        </p:txBody>
      </p:sp>
      <p:sp>
        <p:nvSpPr>
          <p:cNvPr id="7" name="Title 6"/>
          <p:cNvSpPr>
            <a:spLocks noGrp="1"/>
          </p:cNvSpPr>
          <p:nvPr/>
        </p:nvSpPr>
        <p:spPr>
          <a:xfrm>
            <a:off x="457200" y="571500"/>
            <a:ext cx="8229600" cy="571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itle 6"/>
          <p:cNvSpPr>
            <a:spLocks noGrp="1"/>
          </p:cNvSpPr>
          <p:nvPr>
            <p:ph type="title"/>
          </p:nvPr>
        </p:nvSpPr>
        <p:spPr>
          <a:xfrm>
            <a:off x="533400" y="990600"/>
            <a:ext cx="8229600" cy="17526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7175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 Box 1026"/>
          <p:cNvSpPr txBox="1">
            <a:spLocks noChangeArrowheads="1"/>
          </p:cNvSpPr>
          <p:nvPr/>
        </p:nvSpPr>
        <p:spPr bwMode="auto">
          <a:xfrm>
            <a:off x="990600" y="1997075"/>
            <a:ext cx="7696200" cy="1417638"/>
          </a:xfrm>
          <a:prstGeom prst="rect">
            <a:avLst/>
          </a:prstGeom>
          <a:noFill/>
          <a:ln w="28575" cap="sq">
            <a:noFill/>
            <a:miter lim="800000"/>
            <a:headEnd type="none" w="sm" len="sm"/>
            <a:tailEnd type="none" w="sm" len="sm"/>
          </a:ln>
          <a:effectLst/>
        </p:spPr>
        <p:txBody>
          <a:bodyPr>
            <a:spAutoFit/>
          </a:bodyPr>
          <a:lstStyle/>
          <a:p>
            <a:pPr marL="457200" indent="-457200" algn="l">
              <a:lnSpc>
                <a:spcPct val="115000"/>
              </a:lnSpc>
              <a:spcBef>
                <a:spcPct val="50000"/>
              </a:spcBef>
              <a:buClr>
                <a:srgbClr val="800000"/>
              </a:buClr>
              <a:buSzPct val="80000"/>
              <a:buFontTx/>
              <a:buBlip>
                <a:blip r:embed="rId3"/>
              </a:buBlip>
            </a:pPr>
            <a:r>
              <a:rPr lang="en-US" sz="2200">
                <a:latin typeface="Arial" charset="0"/>
              </a:rPr>
              <a:t>Payment for the use of money. </a:t>
            </a:r>
          </a:p>
          <a:p>
            <a:pPr marL="457200" indent="-457200" algn="l">
              <a:lnSpc>
                <a:spcPct val="115000"/>
              </a:lnSpc>
              <a:spcBef>
                <a:spcPct val="50000"/>
              </a:spcBef>
              <a:buClr>
                <a:srgbClr val="800000"/>
              </a:buClr>
              <a:buSzPct val="80000"/>
              <a:buFontTx/>
              <a:buBlip>
                <a:blip r:embed="rId3"/>
              </a:buBlip>
            </a:pPr>
            <a:r>
              <a:rPr lang="en-US" sz="2200">
                <a:latin typeface="Arial" charset="0"/>
              </a:rPr>
              <a:t>Excess cash received or repaid over the amount borrowed (principal).</a:t>
            </a:r>
          </a:p>
        </p:txBody>
      </p:sp>
      <p:sp>
        <p:nvSpPr>
          <p:cNvPr id="576515" name="Text Box 1027"/>
          <p:cNvSpPr txBox="1">
            <a:spLocks noChangeArrowheads="1"/>
          </p:cNvSpPr>
          <p:nvPr/>
        </p:nvSpPr>
        <p:spPr bwMode="auto">
          <a:xfrm>
            <a:off x="685800" y="1371600"/>
            <a:ext cx="7620000" cy="539750"/>
          </a:xfrm>
          <a:prstGeom prst="rect">
            <a:avLst/>
          </a:prstGeom>
          <a:noFill/>
          <a:ln w="28575" cap="sq">
            <a:noFill/>
            <a:miter lim="800000"/>
            <a:headEnd type="none" w="sm" len="sm"/>
            <a:tailEnd type="none" w="sm" len="sm"/>
          </a:ln>
          <a:effectLst/>
        </p:spPr>
        <p:txBody>
          <a:bodyPr>
            <a:spAutoFit/>
          </a:bodyPr>
          <a:lstStyle/>
          <a:p>
            <a:pPr algn="l">
              <a:lnSpc>
                <a:spcPct val="105000"/>
              </a:lnSpc>
              <a:spcBef>
                <a:spcPct val="30000"/>
              </a:spcBef>
              <a:buSzPct val="80000"/>
            </a:pPr>
            <a:r>
              <a:rPr lang="en-US" b="1">
                <a:solidFill>
                  <a:srgbClr val="006600"/>
                </a:solidFill>
                <a:latin typeface="Arial" charset="0"/>
              </a:rPr>
              <a:t>The Nature of Interest</a:t>
            </a:r>
          </a:p>
        </p:txBody>
      </p:sp>
      <p:sp>
        <p:nvSpPr>
          <p:cNvPr id="576517" name="Rectangle 1029"/>
          <p:cNvSpPr>
            <a:spLocks noGrp="1" noChangeArrowheads="1"/>
          </p:cNvSpPr>
          <p:nvPr>
            <p:ph type="title"/>
          </p:nvPr>
        </p:nvSpPr>
        <p:spPr>
          <a:xfrm>
            <a:off x="457200" y="457200"/>
            <a:ext cx="8229600" cy="560388"/>
          </a:xfrm>
          <a:solidFill>
            <a:srgbClr val="336699"/>
          </a:solidFill>
          <a:ln cap="flat" algn="ctr"/>
        </p:spPr>
        <p:txBody>
          <a:bodyPr lIns="0" rIns="0">
            <a:normAutofit fontScale="90000"/>
          </a:bodyPr>
          <a:lstStyle/>
          <a:p>
            <a:pPr marL="0"/>
            <a:r>
              <a:rPr lang="en-US" i="0">
                <a:solidFill>
                  <a:schemeClr val="bg1"/>
                </a:solidFill>
                <a:latin typeface="Arial" charset="0"/>
              </a:rPr>
              <a:t>Basic Time Value Concepts</a:t>
            </a:r>
          </a:p>
        </p:txBody>
      </p:sp>
      <p:sp>
        <p:nvSpPr>
          <p:cNvPr id="576519" name="Text Box 1031"/>
          <p:cNvSpPr txBox="1">
            <a:spLocks noChangeArrowheads="1"/>
          </p:cNvSpPr>
          <p:nvPr/>
        </p:nvSpPr>
        <p:spPr bwMode="auto">
          <a:xfrm>
            <a:off x="914400" y="6369050"/>
            <a:ext cx="8077200" cy="336550"/>
          </a:xfrm>
          <a:prstGeom prst="rect">
            <a:avLst/>
          </a:prstGeom>
          <a:solidFill>
            <a:schemeClr val="bg1"/>
          </a:solidFill>
          <a:ln w="19050">
            <a:noFill/>
            <a:miter lim="800000"/>
            <a:headEnd/>
            <a:tailEnd/>
          </a:ln>
          <a:effectLst/>
        </p:spPr>
        <p:txBody>
          <a:bodyPr>
            <a:spAutoFit/>
          </a:bodyPr>
          <a:lstStyle/>
          <a:p>
            <a:pPr marL="457200" indent="-457200" algn="r">
              <a:spcBef>
                <a:spcPct val="50000"/>
              </a:spcBef>
            </a:pPr>
            <a:r>
              <a:rPr lang="en-US" sz="1600" b="1" i="1">
                <a:solidFill>
                  <a:schemeClr val="bg2"/>
                </a:solidFill>
                <a:effectLst>
                  <a:outerShdw blurRad="38100" dist="38100" dir="2700000" algn="tl">
                    <a:srgbClr val="C0C0C0"/>
                  </a:outerShdw>
                </a:effectLst>
                <a:latin typeface="Arial" charset="0"/>
              </a:rPr>
              <a:t>LO 1  Identify accounting topics where the time value of money is relevant.</a:t>
            </a:r>
          </a:p>
        </p:txBody>
      </p:sp>
      <p:pic>
        <p:nvPicPr>
          <p:cNvPr id="576520" name="Picture 1032"/>
          <p:cNvPicPr>
            <a:picLocks noChangeAspect="1" noChangeArrowheads="1"/>
          </p:cNvPicPr>
          <p:nvPr/>
        </p:nvPicPr>
        <p:blipFill>
          <a:blip r:embed="rId4"/>
          <a:srcRect/>
          <a:stretch>
            <a:fillRect/>
          </a:stretch>
        </p:blipFill>
        <p:spPr bwMode="auto">
          <a:xfrm>
            <a:off x="381000" y="3821113"/>
            <a:ext cx="8358188" cy="2046287"/>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235545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4841</Words>
  <Application>Microsoft Office PowerPoint</Application>
  <PresentationFormat>On-screen Show (4:3)</PresentationFormat>
  <Paragraphs>807</Paragraphs>
  <Slides>86</Slides>
  <Notes>84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Office Theme</vt:lpstr>
      <vt:lpstr>Worksheet</vt:lpstr>
      <vt:lpstr>ACCOUNTING AND THE TIME VALUE OF MONEY</vt:lpstr>
      <vt:lpstr>KEMAMPUAN AKHIR YANG DIHARAPKAN</vt:lpstr>
      <vt:lpstr>PowerPoint Presentation</vt:lpstr>
      <vt:lpstr>PowerPoint Presentation</vt:lpstr>
      <vt:lpstr>Learning Objectives</vt:lpstr>
      <vt:lpstr>PowerPoint Presentation</vt:lpstr>
      <vt:lpstr>Basic Time Value Concepts</vt:lpstr>
      <vt:lpstr>Basic Time Value Concepts</vt:lpstr>
      <vt:lpstr>Basic Time Value Concepts</vt:lpstr>
      <vt:lpstr>Basic Time Value Concepts</vt:lpstr>
      <vt:lpstr>Basic Time Value Concepts</vt:lpstr>
      <vt:lpstr>Basic Time Value Concepts</vt:lpstr>
      <vt:lpstr>Basic Time Value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Single-Sum Problems</vt:lpstr>
      <vt:lpstr>Single-Sum Problems</vt:lpstr>
      <vt:lpstr>Future Value of a Single Sum</vt:lpstr>
      <vt:lpstr>Future Value of a Single 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 Value of a Single Sum</vt:lpstr>
      <vt:lpstr>Present Value of a Single Sum</vt:lpstr>
      <vt:lpstr>PowerPoint Presentation</vt:lpstr>
      <vt:lpstr>Present Value of a Single Sum</vt:lpstr>
      <vt:lpstr>PowerPoint Presentation</vt:lpstr>
      <vt:lpstr>Present Value of a Single 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Annuities</vt:lpstr>
      <vt:lpstr>Annuities</vt:lpstr>
      <vt:lpstr>Future Value of an Ordinary Annuity</vt:lpstr>
      <vt:lpstr>PowerPoint Presentation</vt:lpstr>
      <vt:lpstr>Future Value of an Ordinary Annuity</vt:lpstr>
      <vt:lpstr>Future Value of an Ordinary Annuity</vt:lpstr>
      <vt:lpstr>PowerPoint Presentation</vt:lpstr>
      <vt:lpstr>Future Value of an Ordinary Annuity</vt:lpstr>
      <vt:lpstr>Future Value of an Ordinary Annuity</vt:lpstr>
      <vt:lpstr>Annuities</vt:lpstr>
      <vt:lpstr>Future Value of an Annuity Due</vt:lpstr>
      <vt:lpstr>Future Value of an Annuity Due</vt:lpstr>
      <vt:lpstr>PowerPoint Presentation</vt:lpstr>
      <vt:lpstr>Future Value of an Annuity Due</vt:lpstr>
      <vt:lpstr>Future Value of an Annuity Due</vt:lpstr>
      <vt:lpstr>Future Value of an Annuity Due</vt:lpstr>
      <vt:lpstr>Future Value of an Annuity Due</vt:lpstr>
      <vt:lpstr>Annuities</vt:lpstr>
      <vt:lpstr>Present Value of an Ordinary Annuity</vt:lpstr>
      <vt:lpstr>PowerPoint Presentation</vt:lpstr>
      <vt:lpstr>Present Value of an Ordinary Annuity</vt:lpstr>
      <vt:lpstr>Present Value of an Ordinary Annuity</vt:lpstr>
      <vt:lpstr>Present Value of an Ordinary Annuity</vt:lpstr>
      <vt:lpstr>Annuities</vt:lpstr>
      <vt:lpstr>Present Value of an Annuity Due</vt:lpstr>
      <vt:lpstr>Present Value of an Annuity Due</vt:lpstr>
      <vt:lpstr>Present Value of an Annuity Due</vt:lpstr>
      <vt:lpstr>Present Value of an Annuity Due</vt:lpstr>
      <vt:lpstr>Present Value of an Annuity Due</vt:lpstr>
      <vt:lpstr>More Complex Situations</vt:lpstr>
      <vt:lpstr>More Complex Situations</vt:lpstr>
      <vt:lpstr>Valuation of Long-Term Bonds</vt:lpstr>
      <vt:lpstr>Valuation of Long-Term Bonds</vt:lpstr>
      <vt:lpstr>Valuation of Long-Term Bonds</vt:lpstr>
      <vt:lpstr>Valuation of Long-Term Bonds</vt:lpstr>
      <vt:lpstr>Valuation of Long-Term Bonds</vt:lpstr>
      <vt:lpstr>Present Value Measurement</vt:lpstr>
      <vt:lpstr>Present Value Measurement</vt:lpstr>
      <vt:lpstr>Present Value Measurement</vt:lpstr>
      <vt:lpstr>Copyright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Yani</cp:lastModifiedBy>
  <cp:revision>31</cp:revision>
  <dcterms:created xsi:type="dcterms:W3CDTF">2017-09-09T11:34:57Z</dcterms:created>
  <dcterms:modified xsi:type="dcterms:W3CDTF">2017-09-18T07:45:43Z</dcterms:modified>
</cp:coreProperties>
</file>