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4"/>
  </p:notesMasterIdLst>
  <p:handoutMasterIdLst>
    <p:handoutMasterId r:id="rId115"/>
  </p:handoutMasterIdLst>
  <p:sldIdLst>
    <p:sldId id="262" r:id="rId2"/>
    <p:sldId id="356"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607" r:id="rId68"/>
    <p:sldId id="608" r:id="rId69"/>
    <p:sldId id="609" r:id="rId70"/>
    <p:sldId id="610" r:id="rId71"/>
    <p:sldId id="611" r:id="rId72"/>
    <p:sldId id="612" r:id="rId73"/>
    <p:sldId id="613" r:id="rId74"/>
    <p:sldId id="614" r:id="rId75"/>
    <p:sldId id="615" r:id="rId76"/>
    <p:sldId id="616" r:id="rId77"/>
    <p:sldId id="617" r:id="rId78"/>
    <p:sldId id="618" r:id="rId79"/>
    <p:sldId id="619" r:id="rId80"/>
    <p:sldId id="620" r:id="rId81"/>
    <p:sldId id="621" r:id="rId82"/>
    <p:sldId id="622" r:id="rId83"/>
    <p:sldId id="623" r:id="rId84"/>
    <p:sldId id="624" r:id="rId85"/>
    <p:sldId id="625" r:id="rId86"/>
    <p:sldId id="626" r:id="rId87"/>
    <p:sldId id="627" r:id="rId88"/>
    <p:sldId id="628" r:id="rId89"/>
    <p:sldId id="629" r:id="rId90"/>
    <p:sldId id="630" r:id="rId91"/>
    <p:sldId id="631" r:id="rId92"/>
    <p:sldId id="632" r:id="rId93"/>
    <p:sldId id="633" r:id="rId94"/>
    <p:sldId id="634" r:id="rId95"/>
    <p:sldId id="635" r:id="rId96"/>
    <p:sldId id="636" r:id="rId97"/>
    <p:sldId id="637" r:id="rId98"/>
    <p:sldId id="638" r:id="rId99"/>
    <p:sldId id="639" r:id="rId100"/>
    <p:sldId id="640" r:id="rId101"/>
    <p:sldId id="641" r:id="rId102"/>
    <p:sldId id="642" r:id="rId103"/>
    <p:sldId id="643" r:id="rId104"/>
    <p:sldId id="644" r:id="rId105"/>
    <p:sldId id="645" r:id="rId106"/>
    <p:sldId id="646" r:id="rId107"/>
    <p:sldId id="647" r:id="rId108"/>
    <p:sldId id="648" r:id="rId109"/>
    <p:sldId id="649" r:id="rId110"/>
    <p:sldId id="650" r:id="rId111"/>
    <p:sldId id="651" r:id="rId112"/>
    <p:sldId id="458"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52.emf"/><Relationship Id="rId4" Type="http://schemas.openxmlformats.org/officeDocument/2006/relationships/oleObject" Target="../embeddings/oleObject1.bin"/></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141413" y="691842"/>
            <a:ext cx="4578350" cy="3416561"/>
          </a:xfrm>
          <a:ln/>
        </p:spPr>
      </p:sp>
      <p:graphicFrame>
        <p:nvGraphicFramePr>
          <p:cNvPr id="8194" name="Object 3"/>
          <p:cNvGraphicFramePr>
            <a:graphicFrameLocks noGrp="1" noChangeAspect="1"/>
          </p:cNvGraphicFramePr>
          <p:nvPr>
            <p:ph type="body" idx="1"/>
          </p:nvPr>
        </p:nvGraphicFramePr>
        <p:xfrm>
          <a:off x="1447800" y="4629654"/>
          <a:ext cx="4089400" cy="3051685"/>
        </p:xfrm>
        <a:graphic>
          <a:graphicData uri="http://schemas.openxmlformats.org/presentationml/2006/ole">
            <mc:AlternateContent xmlns:mc="http://schemas.openxmlformats.org/markup-compatibility/2006">
              <mc:Choice xmlns:v="urn:schemas-microsoft-com:vml" Requires="v">
                <p:oleObj spid="_x0000_s14341"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629654"/>
                        <a:ext cx="4089400" cy="3051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41413" y="691842"/>
            <a:ext cx="4578350" cy="3416561"/>
          </a:xfrm>
          <a:ln/>
        </p:spPr>
      </p:sp>
      <p:sp>
        <p:nvSpPr>
          <p:cNvPr id="2150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1413" y="691842"/>
            <a:ext cx="4578350" cy="3416561"/>
          </a:xfrm>
          <a:ln/>
        </p:spPr>
      </p:sp>
      <p:sp>
        <p:nvSpPr>
          <p:cNvPr id="2160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41413" y="691842"/>
            <a:ext cx="4578350" cy="3416561"/>
          </a:xfrm>
          <a:ln/>
        </p:spPr>
      </p:sp>
      <p:sp>
        <p:nvSpPr>
          <p:cNvPr id="2170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1413" y="691842"/>
            <a:ext cx="4578350" cy="3416561"/>
          </a:xfrm>
          <a:ln/>
        </p:spPr>
      </p:sp>
      <p:sp>
        <p:nvSpPr>
          <p:cNvPr id="2181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41413" y="691842"/>
            <a:ext cx="4578350" cy="3416561"/>
          </a:xfrm>
          <a:ln/>
        </p:spPr>
      </p:sp>
      <p:sp>
        <p:nvSpPr>
          <p:cNvPr id="2191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1413" y="691842"/>
            <a:ext cx="4578350" cy="3416561"/>
          </a:xfrm>
          <a:ln/>
        </p:spPr>
      </p:sp>
      <p:sp>
        <p:nvSpPr>
          <p:cNvPr id="2201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41413" y="691842"/>
            <a:ext cx="4578350" cy="3416561"/>
          </a:xfrm>
          <a:ln/>
        </p:spPr>
      </p:sp>
      <p:sp>
        <p:nvSpPr>
          <p:cNvPr id="2211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1413" y="691842"/>
            <a:ext cx="4578350" cy="3416561"/>
          </a:xfrm>
          <a:ln/>
        </p:spPr>
      </p:sp>
      <p:sp>
        <p:nvSpPr>
          <p:cNvPr id="2222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33475" y="687104"/>
            <a:ext cx="4591050" cy="3426038"/>
          </a:xfrm>
          <a:ln cap="flat"/>
        </p:spPr>
      </p:sp>
      <p:sp>
        <p:nvSpPr>
          <p:cNvPr id="223235" name="Rectangle 3"/>
          <p:cNvSpPr>
            <a:spLocks noGrp="1" noChangeArrowheads="1"/>
          </p:cNvSpPr>
          <p:nvPr>
            <p:ph type="body" idx="1"/>
          </p:nvPr>
        </p:nvSpPr>
        <p:spPr>
          <a:xfrm>
            <a:off x="914400" y="4343755"/>
            <a:ext cx="5029200" cy="4114721"/>
          </a:xfrm>
          <a:noFill/>
          <a:ln w="9525"/>
        </p:spPr>
        <p:txBody>
          <a:bodyPr lIns="92075" tIns="46038" rIns="92075" bIns="46038"/>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1413" y="691842"/>
            <a:ext cx="4578350" cy="3416561"/>
          </a:xfrm>
          <a:ln/>
        </p:spPr>
      </p:sp>
      <p:sp>
        <p:nvSpPr>
          <p:cNvPr id="1146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1413" y="691842"/>
            <a:ext cx="4578350" cy="3416561"/>
          </a:xfrm>
          <a:ln/>
        </p:spPr>
      </p:sp>
      <p:sp>
        <p:nvSpPr>
          <p:cNvPr id="1157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cap="flat"/>
        </p:spPr>
      </p:sp>
      <p:sp>
        <p:nvSpPr>
          <p:cNvPr id="156675"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cap="flat"/>
        </p:spPr>
      </p:sp>
      <p:sp>
        <p:nvSpPr>
          <p:cNvPr id="157699"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cap="flat"/>
        </p:spPr>
      </p:sp>
      <p:sp>
        <p:nvSpPr>
          <p:cNvPr id="158723"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cap="flat"/>
        </p:spPr>
      </p:sp>
      <p:sp>
        <p:nvSpPr>
          <p:cNvPr id="159747" name="Rectangle 3"/>
          <p:cNvSpPr>
            <a:spLocks noGrp="1" noChangeArrowheads="1"/>
          </p:cNvSpPr>
          <p:nvPr>
            <p:ph type="body" idx="1"/>
          </p:nvPr>
        </p:nvSpPr>
        <p:spPr>
          <a:xfrm>
            <a:off x="914400" y="4343755"/>
            <a:ext cx="5029200" cy="4114721"/>
          </a:xfrm>
          <a:noFill/>
          <a:ln w="9525"/>
        </p:spPr>
        <p:txBody>
          <a:bodyPr/>
          <a:lstStyle/>
          <a:p>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1413" y="691842"/>
            <a:ext cx="4578350" cy="3416561"/>
          </a:xfrm>
          <a:ln/>
        </p:spPr>
      </p:sp>
      <p:sp>
        <p:nvSpPr>
          <p:cNvPr id="1177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41413" y="691842"/>
            <a:ext cx="4578350" cy="3416561"/>
          </a:xfrm>
          <a:ln/>
        </p:spPr>
      </p:sp>
      <p:sp>
        <p:nvSpPr>
          <p:cNvPr id="2037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41413" y="691842"/>
            <a:ext cx="4578350" cy="3416561"/>
          </a:xfrm>
          <a:ln/>
        </p:spPr>
      </p:sp>
      <p:sp>
        <p:nvSpPr>
          <p:cNvPr id="2048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41413" y="691842"/>
            <a:ext cx="4578350" cy="3416561"/>
          </a:xfrm>
          <a:ln/>
        </p:spPr>
      </p:sp>
      <p:sp>
        <p:nvSpPr>
          <p:cNvPr id="2058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41413" y="691842"/>
            <a:ext cx="4578350" cy="3416561"/>
          </a:xfrm>
          <a:ln/>
        </p:spPr>
      </p:sp>
      <p:sp>
        <p:nvSpPr>
          <p:cNvPr id="2129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41413" y="691842"/>
            <a:ext cx="4578350" cy="3416561"/>
          </a:xfrm>
          <a:ln/>
        </p:spPr>
      </p:sp>
      <p:sp>
        <p:nvSpPr>
          <p:cNvPr id="2140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Microsoft_Excel_97-2003_Worksheet3.xls"/></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Microsoft_Excel_97-2003_Worksheet4.xls"/></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2.emf"/><Relationship Id="rId4" Type="http://schemas.openxmlformats.org/officeDocument/2006/relationships/oleObject" Target="../embeddings/Microsoft_Excel_97-2003_Worksheet5.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Microsoft_Excel_97-2003_Worksheet6.xls"/></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9.emf"/><Relationship Id="rId4" Type="http://schemas.openxmlformats.org/officeDocument/2006/relationships/oleObject" Target="../embeddings/Microsoft_Excel_97-2003_Worksheet7.xls"/></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4000" b="1" dirty="0">
                <a:effectLst>
                  <a:outerShdw blurRad="38100" dist="38100" dir="2700000" algn="tl">
                    <a:srgbClr val="000000"/>
                  </a:outerShdw>
                </a:effectLst>
                <a:latin typeface="Arial" charset="0"/>
              </a:rPr>
              <a:t>CASH AND RECEIVABLES</a:t>
            </a:r>
            <a:endParaRPr lang="en-US" sz="40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#8</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2032000"/>
            <a:ext cx="7924800" cy="1930400"/>
          </a:xfrm>
          <a:prstGeom prst="rect">
            <a:avLst/>
          </a:prstGeom>
          <a:noFill/>
          <a:ln w="28575" cap="sq">
            <a:noFill/>
            <a:miter lim="800000"/>
            <a:headEnd type="none" w="sm" len="sm"/>
            <a:tailEnd type="none" w="sm" len="sm"/>
          </a:ln>
        </p:spPr>
        <p:txBody>
          <a:bodyPr>
            <a:spAutoFit/>
          </a:bodyPr>
          <a:lstStyle/>
          <a:p>
            <a:pPr algn="l">
              <a:lnSpc>
                <a:spcPct val="125000"/>
              </a:lnSpc>
              <a:spcBef>
                <a:spcPct val="50000"/>
              </a:spcBef>
              <a:spcAft>
                <a:spcPct val="20000"/>
              </a:spcAft>
              <a:buSzPct val="80000"/>
            </a:pPr>
            <a:r>
              <a:rPr lang="en-US" sz="2400">
                <a:latin typeface="Arial" charset="0"/>
              </a:rPr>
              <a:t>When material in amount: </a:t>
            </a:r>
          </a:p>
          <a:p>
            <a:pPr marL="685800" lvl="1" indent="-457200" algn="l">
              <a:lnSpc>
                <a:spcPct val="125000"/>
              </a:lnSpc>
              <a:spcBef>
                <a:spcPct val="50000"/>
              </a:spcBef>
              <a:spcAft>
                <a:spcPct val="20000"/>
              </a:spcAft>
              <a:buSzPct val="80000"/>
              <a:buFontTx/>
              <a:buBlip>
                <a:blip r:embed="rId3"/>
              </a:buBlip>
            </a:pPr>
            <a:r>
              <a:rPr lang="en-US" sz="2200">
                <a:latin typeface="Arial" charset="0"/>
              </a:rPr>
              <a:t>Segregate restricted cash from “regular” cash.</a:t>
            </a:r>
          </a:p>
          <a:p>
            <a:pPr marL="685800" lvl="1" indent="-457200" algn="l">
              <a:lnSpc>
                <a:spcPct val="125000"/>
              </a:lnSpc>
              <a:spcBef>
                <a:spcPct val="50000"/>
              </a:spcBef>
              <a:spcAft>
                <a:spcPct val="20000"/>
              </a:spcAft>
              <a:buSzPct val="80000"/>
              <a:buFontTx/>
              <a:buBlip>
                <a:blip r:embed="rId3"/>
              </a:buBlip>
            </a:pPr>
            <a:r>
              <a:rPr lang="en-US" sz="2200">
                <a:latin typeface="Arial" charset="0"/>
              </a:rPr>
              <a:t>Current assets or non-current assets </a:t>
            </a:r>
          </a:p>
        </p:txBody>
      </p:sp>
      <p:sp>
        <p:nvSpPr>
          <p:cNvPr id="670723"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67072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  Indicate how to report cash and related items.</a:t>
            </a:r>
          </a:p>
        </p:txBody>
      </p:sp>
      <p:sp>
        <p:nvSpPr>
          <p:cNvPr id="17413" name="Text Box 5"/>
          <p:cNvSpPr txBox="1">
            <a:spLocks noChangeArrowheads="1"/>
          </p:cNvSpPr>
          <p:nvPr/>
        </p:nvSpPr>
        <p:spPr bwMode="auto">
          <a:xfrm>
            <a:off x="685800" y="1431925"/>
            <a:ext cx="7620000" cy="492125"/>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500" b="1">
                <a:latin typeface="Arial" charset="0"/>
              </a:rPr>
              <a:t>Restricted Cash</a:t>
            </a:r>
          </a:p>
        </p:txBody>
      </p:sp>
      <p:sp>
        <p:nvSpPr>
          <p:cNvPr id="17414" name="Text Box 10"/>
          <p:cNvSpPr txBox="1">
            <a:spLocks noChangeArrowheads="1"/>
          </p:cNvSpPr>
          <p:nvPr/>
        </p:nvSpPr>
        <p:spPr bwMode="auto">
          <a:xfrm>
            <a:off x="838200" y="4343400"/>
            <a:ext cx="7620000" cy="793750"/>
          </a:xfrm>
          <a:prstGeom prst="rect">
            <a:avLst/>
          </a:prstGeom>
          <a:noFill/>
          <a:ln w="28575" cap="sq" algn="ctr">
            <a:noFill/>
            <a:miter lim="800000"/>
            <a:headEnd type="none" w="sm" len="sm"/>
            <a:tailEnd type="none" w="sm" len="sm"/>
          </a:ln>
        </p:spPr>
        <p:txBody>
          <a:bodyPr>
            <a:spAutoFit/>
          </a:bodyPr>
          <a:lstStyle/>
          <a:p>
            <a:pPr marL="114300" lvl="1" algn="l">
              <a:lnSpc>
                <a:spcPct val="115000"/>
              </a:lnSpc>
              <a:spcBef>
                <a:spcPct val="30000"/>
              </a:spcBef>
              <a:spcAft>
                <a:spcPct val="20000"/>
              </a:spcAft>
              <a:buSzPct val="80000"/>
            </a:pPr>
            <a:r>
              <a:rPr lang="en-US" sz="2000" b="1">
                <a:solidFill>
                  <a:srgbClr val="800000"/>
                </a:solidFill>
                <a:latin typeface="Arial" charset="0"/>
              </a:rPr>
              <a:t>Examples</a:t>
            </a:r>
            <a:r>
              <a:rPr lang="en-US" sz="2000">
                <a:latin typeface="Arial" charset="0"/>
              </a:rPr>
              <a:t>, restricted for:  (1) plant expansion, (2) retirement of long-term debt, and (3) compensating balances.</a:t>
            </a:r>
          </a:p>
        </p:txBody>
      </p:sp>
    </p:spTree>
    <p:extLst>
      <p:ext uri="{BB962C8B-B14F-4D97-AF65-F5344CB8AC3E}">
        <p14:creationId xmlns:p14="http://schemas.microsoft.com/office/powerpoint/2010/main" val="1723382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9" name="Text Box 7"/>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101379" name="Text Box 9"/>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Reconciliation of Bank Balances</a:t>
            </a:r>
          </a:p>
        </p:txBody>
      </p:sp>
      <p:pic>
        <p:nvPicPr>
          <p:cNvPr id="101380" name="Picture 10"/>
          <p:cNvPicPr>
            <a:picLocks noChangeAspect="1" noChangeArrowheads="1"/>
          </p:cNvPicPr>
          <p:nvPr/>
        </p:nvPicPr>
        <p:blipFill>
          <a:blip r:embed="rId3"/>
          <a:srcRect/>
          <a:stretch>
            <a:fillRect/>
          </a:stretch>
        </p:blipFill>
        <p:spPr bwMode="auto">
          <a:xfrm>
            <a:off x="609600" y="2309813"/>
            <a:ext cx="7924800" cy="3709987"/>
          </a:xfrm>
          <a:prstGeom prst="rect">
            <a:avLst/>
          </a:prstGeom>
          <a:noFill/>
          <a:ln w="12700" cap="sq">
            <a:noFill/>
            <a:miter lim="800000"/>
            <a:headEnd type="none" w="sm" len="sm"/>
            <a:tailEnd type="none" w="sm" len="sm"/>
          </a:ln>
        </p:spPr>
      </p:pic>
      <p:sp>
        <p:nvSpPr>
          <p:cNvPr id="101381" name="Rectangle 11"/>
          <p:cNvSpPr>
            <a:spLocks noChangeArrowheads="1"/>
          </p:cNvSpPr>
          <p:nvPr/>
        </p:nvSpPr>
        <p:spPr bwMode="auto">
          <a:xfrm>
            <a:off x="6858000" y="1646238"/>
            <a:ext cx="1828800" cy="639762"/>
          </a:xfrm>
          <a:prstGeom prst="rect">
            <a:avLst/>
          </a:prstGeom>
          <a:noFill/>
          <a:ln w="12700" cap="sq">
            <a:noFill/>
            <a:miter lim="800000"/>
            <a:headEnd type="none" w="sm" len="sm"/>
            <a:tailEnd type="none" w="sm" len="sm"/>
          </a:ln>
        </p:spPr>
        <p:txBody>
          <a:bodyPr>
            <a:spAutoFit/>
          </a:bodyPr>
          <a:lstStyle/>
          <a:p>
            <a:pPr algn="l"/>
            <a:r>
              <a:rPr lang="en-US" sz="1200" b="1">
                <a:solidFill>
                  <a:srgbClr val="CC0000"/>
                </a:solidFill>
                <a:latin typeface="Arial" charset="0"/>
              </a:rPr>
              <a:t>Illustration 7A-1</a:t>
            </a:r>
          </a:p>
          <a:p>
            <a:pPr algn="l"/>
            <a:r>
              <a:rPr lang="en-US" sz="1200" b="1">
                <a:latin typeface="Arial" charset="0"/>
              </a:rPr>
              <a:t>Bank Reconciliation Form and Content</a:t>
            </a:r>
          </a:p>
        </p:txBody>
      </p:sp>
      <p:pic>
        <p:nvPicPr>
          <p:cNvPr id="101382" name="Picture 12"/>
          <p:cNvPicPr>
            <a:picLocks noChangeAspect="1" noChangeArrowheads="1"/>
          </p:cNvPicPr>
          <p:nvPr/>
        </p:nvPicPr>
        <p:blipFill>
          <a:blip r:embed="rId4"/>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267840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ext Box 2"/>
          <p:cNvSpPr txBox="1">
            <a:spLocks noChangeArrowheads="1"/>
          </p:cNvSpPr>
          <p:nvPr/>
        </p:nvSpPr>
        <p:spPr bwMode="auto">
          <a:xfrm>
            <a:off x="8305800" y="6400800"/>
            <a:ext cx="7620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a:t>
            </a:r>
            <a:endParaRPr lang="en-US" altLang="en-US" sz="1400" b="1" i="1">
              <a:solidFill>
                <a:schemeClr val="bg2"/>
              </a:solidFill>
              <a:effectLst>
                <a:outerShdw blurRad="38100" dist="38100" dir="2700000" algn="tl">
                  <a:srgbClr val="C0C0C0"/>
                </a:outerShdw>
              </a:effectLst>
              <a:latin typeface="Arial" charset="0"/>
            </a:endParaRPr>
          </a:p>
        </p:txBody>
      </p:sp>
      <p:sp>
        <p:nvSpPr>
          <p:cNvPr id="914441" name="Text Box 9"/>
          <p:cNvSpPr txBox="1">
            <a:spLocks noChangeArrowheads="1"/>
          </p:cNvSpPr>
          <p:nvPr/>
        </p:nvSpPr>
        <p:spPr bwMode="auto">
          <a:xfrm>
            <a:off x="685800" y="1309688"/>
            <a:ext cx="7620000" cy="442912"/>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defRPr/>
            </a:pPr>
            <a:r>
              <a:rPr lang="en-US" sz="2000" b="1">
                <a:solidFill>
                  <a:srgbClr val="660066"/>
                </a:solidFill>
                <a:effectLst>
                  <a:outerShdw blurRad="38100" dist="38100" dir="2700000" algn="tl">
                    <a:srgbClr val="C0C0C0"/>
                  </a:outerShdw>
                </a:effectLst>
                <a:latin typeface="Arial" charset="0"/>
              </a:rPr>
              <a:t>Reconciliation of Bank Balances</a:t>
            </a:r>
          </a:p>
        </p:txBody>
      </p:sp>
      <p:pic>
        <p:nvPicPr>
          <p:cNvPr id="102404" name="Picture 10"/>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pic>
        <p:nvPicPr>
          <p:cNvPr id="102405" name="Picture 11"/>
          <p:cNvPicPr>
            <a:picLocks noChangeAspect="1" noChangeArrowheads="1"/>
          </p:cNvPicPr>
          <p:nvPr/>
        </p:nvPicPr>
        <p:blipFill>
          <a:blip r:embed="rId4"/>
          <a:srcRect/>
          <a:stretch>
            <a:fillRect/>
          </a:stretch>
        </p:blipFill>
        <p:spPr bwMode="auto">
          <a:xfrm>
            <a:off x="914400" y="1820863"/>
            <a:ext cx="7162800" cy="457993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341761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0"/>
          <p:cNvPicPr>
            <a:picLocks noChangeAspect="1" noChangeArrowheads="1"/>
          </p:cNvPicPr>
          <p:nvPr/>
        </p:nvPicPr>
        <p:blipFill>
          <a:blip r:embed="rId3"/>
          <a:srcRect/>
          <a:stretch>
            <a:fillRect/>
          </a:stretch>
        </p:blipFill>
        <p:spPr bwMode="auto">
          <a:xfrm>
            <a:off x="609600" y="1219200"/>
            <a:ext cx="8077200" cy="5168900"/>
          </a:xfrm>
          <a:prstGeom prst="rect">
            <a:avLst/>
          </a:prstGeom>
          <a:solidFill>
            <a:schemeClr val="bg1"/>
          </a:solidFill>
          <a:ln w="12700" cap="sq" algn="ctr">
            <a:noFill/>
            <a:miter lim="800000"/>
            <a:headEnd type="none" w="sm" len="sm"/>
            <a:tailEnd type="none" w="sm" len="sm"/>
          </a:ln>
        </p:spPr>
      </p:pic>
      <p:sp>
        <p:nvSpPr>
          <p:cNvPr id="916482"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103428" name="Rectangle 18"/>
          <p:cNvSpPr>
            <a:spLocks noChangeArrowheads="1"/>
          </p:cNvSpPr>
          <p:nvPr/>
        </p:nvSpPr>
        <p:spPr bwMode="auto">
          <a:xfrm>
            <a:off x="6705600" y="1295400"/>
            <a:ext cx="1981200" cy="274638"/>
          </a:xfrm>
          <a:prstGeom prst="rect">
            <a:avLst/>
          </a:prstGeom>
          <a:noFill/>
          <a:ln w="12700" cap="sq">
            <a:noFill/>
            <a:miter lim="800000"/>
            <a:headEnd type="none" w="sm" len="sm"/>
            <a:tailEnd type="none" w="sm" len="sm"/>
          </a:ln>
        </p:spPr>
        <p:txBody>
          <a:bodyPr>
            <a:spAutoFit/>
          </a:bodyPr>
          <a:lstStyle/>
          <a:p>
            <a:pPr algn="r"/>
            <a:r>
              <a:rPr lang="en-US" sz="1200" b="1">
                <a:solidFill>
                  <a:srgbClr val="CC0000"/>
                </a:solidFill>
                <a:latin typeface="Arial" charset="0"/>
              </a:rPr>
              <a:t>Illustration 7A-2</a:t>
            </a:r>
          </a:p>
        </p:txBody>
      </p:sp>
      <p:pic>
        <p:nvPicPr>
          <p:cNvPr id="103429" name="Picture 19"/>
          <p:cNvPicPr>
            <a:picLocks noChangeAspect="1" noChangeArrowheads="1"/>
          </p:cNvPicPr>
          <p:nvPr/>
        </p:nvPicPr>
        <p:blipFill>
          <a:blip r:embed="rId4"/>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34342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2362200" y="2743200"/>
            <a:ext cx="6400800" cy="427038"/>
          </a:xfrm>
          <a:prstGeom prst="rect">
            <a:avLst/>
          </a:prstGeom>
          <a:noFill/>
          <a:ln w="28575">
            <a:noFill/>
            <a:miter lim="800000"/>
            <a:headEnd/>
            <a:tailEnd/>
          </a:ln>
        </p:spPr>
        <p:txBody>
          <a:bodyPr>
            <a:spAutoFit/>
          </a:bodyPr>
          <a:lstStyle/>
          <a:p>
            <a:pPr algn="l">
              <a:spcBef>
                <a:spcPct val="50000"/>
              </a:spcBef>
              <a:tabLst>
                <a:tab pos="4745038" algn="r"/>
              </a:tabLst>
            </a:pPr>
            <a:r>
              <a:rPr lang="en-US" sz="2200">
                <a:latin typeface="Arial" charset="0"/>
                <a:cs typeface="Arial" charset="0"/>
              </a:rPr>
              <a:t>Cash	542</a:t>
            </a:r>
          </a:p>
        </p:txBody>
      </p:sp>
      <p:sp>
        <p:nvSpPr>
          <p:cNvPr id="104451" name="Text Box 3"/>
          <p:cNvSpPr txBox="1">
            <a:spLocks noChangeArrowheads="1"/>
          </p:cNvSpPr>
          <p:nvPr/>
        </p:nvSpPr>
        <p:spPr bwMode="auto">
          <a:xfrm>
            <a:off x="685800" y="2743200"/>
            <a:ext cx="1524000" cy="427038"/>
          </a:xfrm>
          <a:prstGeom prst="rect">
            <a:avLst/>
          </a:prstGeom>
          <a:noFill/>
          <a:ln w="28575">
            <a:noFill/>
            <a:miter lim="800000"/>
            <a:headEnd/>
            <a:tailEnd/>
          </a:ln>
        </p:spPr>
        <p:txBody>
          <a:bodyPr lIns="0" rIns="0">
            <a:spAutoFit/>
          </a:bodyPr>
          <a:lstStyle/>
          <a:p>
            <a:pPr algn="l">
              <a:spcBef>
                <a:spcPct val="50000"/>
              </a:spcBef>
            </a:pPr>
            <a:r>
              <a:rPr lang="en-US" sz="2200">
                <a:latin typeface="Arial" charset="0"/>
                <a:cs typeface="Arial" charset="0"/>
              </a:rPr>
              <a:t>Nov. 30</a:t>
            </a:r>
          </a:p>
        </p:txBody>
      </p:sp>
      <p:sp>
        <p:nvSpPr>
          <p:cNvPr id="908292" name="Text Box 4"/>
          <p:cNvSpPr txBox="1">
            <a:spLocks noChangeArrowheads="1"/>
          </p:cNvSpPr>
          <p:nvPr/>
        </p:nvSpPr>
        <p:spPr bwMode="auto">
          <a:xfrm>
            <a:off x="2362200" y="3200400"/>
            <a:ext cx="6400800" cy="427038"/>
          </a:xfrm>
          <a:prstGeom prst="rect">
            <a:avLst/>
          </a:prstGeom>
          <a:noFill/>
          <a:ln w="28575">
            <a:noFill/>
            <a:miter lim="800000"/>
            <a:headEnd/>
            <a:tailEnd/>
          </a:ln>
        </p:spPr>
        <p:txBody>
          <a:bodyPr>
            <a:spAutoFit/>
          </a:bodyPr>
          <a:lstStyle/>
          <a:p>
            <a:pPr algn="l">
              <a:spcBef>
                <a:spcPct val="50000"/>
              </a:spcBef>
              <a:tabLst>
                <a:tab pos="4745038" algn="r"/>
              </a:tabLst>
            </a:pPr>
            <a:r>
              <a:rPr lang="en-US" sz="2200">
                <a:latin typeface="Arial" charset="0"/>
                <a:cs typeface="Arial" charset="0"/>
              </a:rPr>
              <a:t>Office expense 	18</a:t>
            </a:r>
          </a:p>
        </p:txBody>
      </p:sp>
      <p:sp>
        <p:nvSpPr>
          <p:cNvPr id="908293" name="Text Box 5"/>
          <p:cNvSpPr txBox="1">
            <a:spLocks noChangeArrowheads="1"/>
          </p:cNvSpPr>
          <p:nvPr/>
        </p:nvSpPr>
        <p:spPr bwMode="auto">
          <a:xfrm>
            <a:off x="2362200" y="3657600"/>
            <a:ext cx="6400800" cy="427038"/>
          </a:xfrm>
          <a:prstGeom prst="rect">
            <a:avLst/>
          </a:prstGeom>
          <a:noFill/>
          <a:ln w="28575">
            <a:noFill/>
            <a:miter lim="800000"/>
            <a:headEnd/>
            <a:tailEnd/>
          </a:ln>
        </p:spPr>
        <p:txBody>
          <a:bodyPr>
            <a:spAutoFit/>
          </a:bodyPr>
          <a:lstStyle/>
          <a:p>
            <a:pPr algn="l">
              <a:spcBef>
                <a:spcPct val="50000"/>
              </a:spcBef>
              <a:tabLst>
                <a:tab pos="4745038" algn="r"/>
              </a:tabLst>
            </a:pPr>
            <a:r>
              <a:rPr lang="en-US" sz="2200">
                <a:latin typeface="Arial" charset="0"/>
                <a:cs typeface="Arial" charset="0"/>
              </a:rPr>
              <a:t>Accounts receivable	220</a:t>
            </a:r>
          </a:p>
        </p:txBody>
      </p:sp>
      <p:sp>
        <p:nvSpPr>
          <p:cNvPr id="908294" name="Text Box 6"/>
          <p:cNvSpPr txBox="1">
            <a:spLocks noChangeArrowheads="1"/>
          </p:cNvSpPr>
          <p:nvPr/>
        </p:nvSpPr>
        <p:spPr bwMode="auto">
          <a:xfrm>
            <a:off x="2362200" y="4114800"/>
            <a:ext cx="6400800" cy="427038"/>
          </a:xfrm>
          <a:prstGeom prst="rect">
            <a:avLst/>
          </a:prstGeom>
          <a:noFill/>
          <a:ln w="28575" algn="ctr">
            <a:noFill/>
            <a:miter lim="800000"/>
            <a:headEnd/>
            <a:tailEnd/>
          </a:ln>
        </p:spPr>
        <p:txBody>
          <a:bodyPr>
            <a:spAutoFit/>
          </a:bodyPr>
          <a:lstStyle/>
          <a:p>
            <a:pPr marL="457200" algn="l">
              <a:spcBef>
                <a:spcPct val="50000"/>
              </a:spcBef>
              <a:tabLst>
                <a:tab pos="6110288" algn="r"/>
              </a:tabLst>
            </a:pPr>
            <a:r>
              <a:rPr lang="en-US" sz="2200">
                <a:latin typeface="Arial" charset="0"/>
                <a:cs typeface="Arial" charset="0"/>
              </a:rPr>
              <a:t>Accounts payable	180</a:t>
            </a:r>
          </a:p>
        </p:txBody>
      </p:sp>
      <p:sp>
        <p:nvSpPr>
          <p:cNvPr id="908295" name="Text Box 7"/>
          <p:cNvSpPr txBox="1">
            <a:spLocks noChangeArrowheads="1"/>
          </p:cNvSpPr>
          <p:nvPr/>
        </p:nvSpPr>
        <p:spPr bwMode="auto">
          <a:xfrm>
            <a:off x="2362200" y="4572000"/>
            <a:ext cx="6400800" cy="427038"/>
          </a:xfrm>
          <a:prstGeom prst="rect">
            <a:avLst/>
          </a:prstGeom>
          <a:noFill/>
          <a:ln w="28575">
            <a:noFill/>
            <a:miter lim="800000"/>
            <a:headEnd/>
            <a:tailEnd/>
          </a:ln>
        </p:spPr>
        <p:txBody>
          <a:bodyPr>
            <a:spAutoFit/>
          </a:bodyPr>
          <a:lstStyle/>
          <a:p>
            <a:pPr marL="457200" algn="l">
              <a:spcBef>
                <a:spcPct val="50000"/>
              </a:spcBef>
              <a:tabLst>
                <a:tab pos="6110288" algn="r"/>
              </a:tabLst>
            </a:pPr>
            <a:r>
              <a:rPr lang="en-US" sz="2200">
                <a:latin typeface="Arial" charset="0"/>
                <a:cs typeface="Arial" charset="0"/>
              </a:rPr>
              <a:t>Interest revenue	600</a:t>
            </a:r>
          </a:p>
        </p:txBody>
      </p:sp>
      <p:sp>
        <p:nvSpPr>
          <p:cNvPr id="908297" name="Text Box 9"/>
          <p:cNvSpPr txBox="1">
            <a:spLocks noChangeArrowheads="1"/>
          </p:cNvSpPr>
          <p:nvPr/>
        </p:nvSpPr>
        <p:spPr bwMode="auto">
          <a:xfrm>
            <a:off x="533400" y="1641475"/>
            <a:ext cx="8458200" cy="796925"/>
          </a:xfrm>
          <a:prstGeom prst="rect">
            <a:avLst/>
          </a:prstGeom>
          <a:noFill/>
          <a:ln w="12700">
            <a:noFill/>
            <a:miter lim="800000"/>
            <a:headEnd/>
            <a:tailEnd/>
          </a:ln>
          <a:effectLst/>
        </p:spPr>
        <p:txBody>
          <a:bodyPr>
            <a:spAutoFit/>
          </a:bodyPr>
          <a:lstStyle/>
          <a:p>
            <a:pPr algn="l">
              <a:lnSpc>
                <a:spcPct val="105000"/>
              </a:lnSpc>
              <a:spcBef>
                <a:spcPct val="30000"/>
              </a:spcBef>
              <a:defRPr/>
            </a:pPr>
            <a:r>
              <a:rPr lang="en-US" sz="2200" b="1">
                <a:solidFill>
                  <a:srgbClr val="800000"/>
                </a:solidFill>
                <a:effectLst>
                  <a:outerShdw blurRad="38100" dist="38100" dir="2700000" algn="tl">
                    <a:srgbClr val="C0C0C0"/>
                  </a:outerShdw>
                </a:effectLst>
                <a:latin typeface="Arial" charset="0"/>
              </a:rPr>
              <a:t>Illustration:  </a:t>
            </a:r>
            <a:r>
              <a:rPr lang="en-US" sz="2200">
                <a:solidFill>
                  <a:srgbClr val="000000"/>
                </a:solidFill>
                <a:latin typeface="Arial" charset="0"/>
              </a:rPr>
              <a:t>Journalize the adjusting entries at November 30 on the books of Nugget Mining Company.</a:t>
            </a:r>
          </a:p>
        </p:txBody>
      </p:sp>
      <p:sp>
        <p:nvSpPr>
          <p:cNvPr id="908305" name="Text Box 17"/>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pic>
        <p:nvPicPr>
          <p:cNvPr id="104458" name="Picture 19"/>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256552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8290"/>
                                        </p:tgtEl>
                                        <p:attrNameLst>
                                          <p:attrName>style.visibility</p:attrName>
                                        </p:attrNameLst>
                                      </p:cBhvr>
                                      <p:to>
                                        <p:strVal val="visible"/>
                                      </p:to>
                                    </p:set>
                                    <p:animEffect transition="in" filter="wipe(left)">
                                      <p:cBhvr>
                                        <p:cTn id="7" dur="500"/>
                                        <p:tgtEl>
                                          <p:spTgt spid="908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8292"/>
                                        </p:tgtEl>
                                        <p:attrNameLst>
                                          <p:attrName>style.visibility</p:attrName>
                                        </p:attrNameLst>
                                      </p:cBhvr>
                                      <p:to>
                                        <p:strVal val="visible"/>
                                      </p:to>
                                    </p:set>
                                    <p:animEffect transition="in" filter="wipe(left)">
                                      <p:cBhvr>
                                        <p:cTn id="12" dur="500"/>
                                        <p:tgtEl>
                                          <p:spTgt spid="9082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8293"/>
                                        </p:tgtEl>
                                        <p:attrNameLst>
                                          <p:attrName>style.visibility</p:attrName>
                                        </p:attrNameLst>
                                      </p:cBhvr>
                                      <p:to>
                                        <p:strVal val="visible"/>
                                      </p:to>
                                    </p:set>
                                    <p:animEffect transition="in" filter="wipe(left)">
                                      <p:cBhvr>
                                        <p:cTn id="17" dur="500"/>
                                        <p:tgtEl>
                                          <p:spTgt spid="9082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8294"/>
                                        </p:tgtEl>
                                        <p:attrNameLst>
                                          <p:attrName>style.visibility</p:attrName>
                                        </p:attrNameLst>
                                      </p:cBhvr>
                                      <p:to>
                                        <p:strVal val="visible"/>
                                      </p:to>
                                    </p:set>
                                    <p:animEffect transition="in" filter="wipe(left)">
                                      <p:cBhvr>
                                        <p:cTn id="22" dur="500"/>
                                        <p:tgtEl>
                                          <p:spTgt spid="908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8295"/>
                                        </p:tgtEl>
                                        <p:attrNameLst>
                                          <p:attrName>style.visibility</p:attrName>
                                        </p:attrNameLst>
                                      </p:cBhvr>
                                      <p:to>
                                        <p:strVal val="visible"/>
                                      </p:to>
                                    </p:set>
                                    <p:animEffect transition="in" filter="wipe(left)">
                                      <p:cBhvr>
                                        <p:cTn id="27" dur="500"/>
                                        <p:tgtEl>
                                          <p:spTgt spid="90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0" grpId="0" autoUpdateAnimBg="0"/>
      <p:bldP spid="908292" grpId="0" autoUpdateAnimBg="0"/>
      <p:bldP spid="908293" grpId="0" autoUpdateAnimBg="0"/>
      <p:bldP spid="908294" grpId="0" autoUpdateAnimBg="0"/>
      <p:bldP spid="908295"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838200" y="2057400"/>
            <a:ext cx="8001000" cy="3429000"/>
          </a:xfrm>
          <a:prstGeom prst="rect">
            <a:avLst/>
          </a:prstGeom>
          <a:solidFill>
            <a:schemeClr val="bg1"/>
          </a:solidFill>
          <a:ln w="12700">
            <a:noFill/>
            <a:miter lim="800000"/>
            <a:headEnd/>
            <a:tailEnd/>
          </a:ln>
        </p:spPr>
        <p:txBody>
          <a:bodyPr lIns="182562" tIns="46038" rIns="182562" bIns="46038"/>
          <a:lstStyle/>
          <a:p>
            <a:pPr algn="l">
              <a:spcBef>
                <a:spcPct val="40000"/>
              </a:spcBef>
              <a:buClr>
                <a:schemeClr val="tx1"/>
              </a:buClr>
              <a:buFont typeface="Wingdings" pitchFamily="2" charset="2"/>
              <a:buNone/>
            </a:pPr>
            <a:r>
              <a:rPr lang="en-US" sz="2400">
                <a:latin typeface="Arial" charset="0"/>
              </a:rPr>
              <a:t>The reconciling item in a bank reconciliation that will result in an adjusting entry by the depositor is:</a:t>
            </a:r>
          </a:p>
          <a:p>
            <a:pPr algn="l">
              <a:spcBef>
                <a:spcPct val="40000"/>
              </a:spcBef>
              <a:buClr>
                <a:schemeClr val="tx1"/>
              </a:buClr>
              <a:buFont typeface="Wingdings" pitchFamily="2" charset="2"/>
              <a:buNone/>
            </a:pPr>
            <a:r>
              <a:rPr lang="en-US" sz="2400" b="1">
                <a:latin typeface="Arial" charset="0"/>
              </a:rPr>
              <a:t>a.   </a:t>
            </a:r>
            <a:r>
              <a:rPr lang="en-US" sz="2400">
                <a:latin typeface="Arial" charset="0"/>
              </a:rPr>
              <a:t>outstanding checks.</a:t>
            </a:r>
          </a:p>
          <a:p>
            <a:pPr algn="l">
              <a:spcBef>
                <a:spcPct val="40000"/>
              </a:spcBef>
              <a:buClr>
                <a:schemeClr val="tx1"/>
              </a:buClr>
              <a:buFont typeface="Wingdings" pitchFamily="2" charset="2"/>
              <a:buNone/>
            </a:pPr>
            <a:r>
              <a:rPr lang="en-US" sz="2400" b="1">
                <a:latin typeface="Arial" charset="0"/>
              </a:rPr>
              <a:t>b.   </a:t>
            </a:r>
            <a:r>
              <a:rPr lang="en-US" sz="2400">
                <a:latin typeface="Arial" charset="0"/>
              </a:rPr>
              <a:t>deposit in transit.</a:t>
            </a:r>
          </a:p>
          <a:p>
            <a:pPr algn="l">
              <a:spcBef>
                <a:spcPct val="40000"/>
              </a:spcBef>
              <a:buClr>
                <a:schemeClr val="tx1"/>
              </a:buClr>
              <a:buFont typeface="Wingdings" pitchFamily="2" charset="2"/>
              <a:buNone/>
            </a:pPr>
            <a:r>
              <a:rPr lang="en-US" sz="2400" b="1">
                <a:latin typeface="Arial" charset="0"/>
              </a:rPr>
              <a:t>c.   </a:t>
            </a:r>
            <a:r>
              <a:rPr lang="en-US" sz="2400">
                <a:latin typeface="Arial" charset="0"/>
              </a:rPr>
              <a:t>a bank error.</a:t>
            </a:r>
          </a:p>
          <a:p>
            <a:pPr algn="l">
              <a:spcBef>
                <a:spcPct val="40000"/>
              </a:spcBef>
              <a:buClr>
                <a:schemeClr val="tx1"/>
              </a:buClr>
              <a:buFont typeface="Wingdings" pitchFamily="2" charset="2"/>
              <a:buNone/>
            </a:pPr>
            <a:r>
              <a:rPr lang="en-US" sz="2400" b="1">
                <a:latin typeface="Arial" charset="0"/>
              </a:rPr>
              <a:t>d.   </a:t>
            </a:r>
            <a:r>
              <a:rPr lang="en-US" sz="2400">
                <a:latin typeface="Arial" charset="0"/>
              </a:rPr>
              <a:t>bank service charges.</a:t>
            </a:r>
          </a:p>
        </p:txBody>
      </p:sp>
      <p:sp>
        <p:nvSpPr>
          <p:cNvPr id="910339" name="Oval 3"/>
          <p:cNvSpPr>
            <a:spLocks noChangeArrowheads="1"/>
          </p:cNvSpPr>
          <p:nvPr/>
        </p:nvSpPr>
        <p:spPr bwMode="auto">
          <a:xfrm>
            <a:off x="914400" y="44958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910340" name="Rectangle 4"/>
          <p:cNvSpPr>
            <a:spLocks noChangeArrowheads="1"/>
          </p:cNvSpPr>
          <p:nvPr/>
        </p:nvSpPr>
        <p:spPr bwMode="auto">
          <a:xfrm>
            <a:off x="533400" y="1447800"/>
            <a:ext cx="53340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b="1">
                <a:solidFill>
                  <a:srgbClr val="800000"/>
                </a:solidFill>
                <a:effectLst>
                  <a:outerShdw blurRad="38100" dist="38100" dir="2700000" algn="tl">
                    <a:srgbClr val="C0C0C0"/>
                  </a:outerShdw>
                </a:effectLst>
                <a:latin typeface="Arial" charset="0"/>
              </a:rPr>
              <a:t>Review Question</a:t>
            </a:r>
          </a:p>
        </p:txBody>
      </p:sp>
      <p:sp>
        <p:nvSpPr>
          <p:cNvPr id="910344" name="Text Box 8"/>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pic>
        <p:nvPicPr>
          <p:cNvPr id="105478" name="Picture 13"/>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912557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0339"/>
                                        </p:tgtEl>
                                        <p:attrNameLst>
                                          <p:attrName>style.visibility</p:attrName>
                                        </p:attrNameLst>
                                      </p:cBhvr>
                                      <p:to>
                                        <p:strVal val="visible"/>
                                      </p:to>
                                    </p:set>
                                    <p:animEffect transition="in" filter="wipe(left)">
                                      <p:cBhvr>
                                        <p:cTn id="7"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81" name="Text Box 5"/>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pic>
        <p:nvPicPr>
          <p:cNvPr id="106499" name="Picture 13"/>
          <p:cNvPicPr>
            <a:picLocks noChangeAspect="1" noChangeArrowheads="1"/>
          </p:cNvPicPr>
          <p:nvPr/>
        </p:nvPicPr>
        <p:blipFill>
          <a:blip r:embed="rId3"/>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
        <p:nvSpPr>
          <p:cNvPr id="106500" name="Rectangle 14"/>
          <p:cNvSpPr>
            <a:spLocks noChangeArrowheads="1"/>
          </p:cNvSpPr>
          <p:nvPr/>
        </p:nvSpPr>
        <p:spPr bwMode="auto">
          <a:xfrm>
            <a:off x="609600" y="1454150"/>
            <a:ext cx="8077200" cy="3175000"/>
          </a:xfrm>
          <a:prstGeom prst="rect">
            <a:avLst/>
          </a:prstGeom>
          <a:noFill/>
          <a:ln w="12700" cap="sq">
            <a:noFill/>
            <a:miter lim="800000"/>
            <a:headEnd type="none" w="sm" len="sm"/>
            <a:tailEnd type="none" w="sm" len="sm"/>
          </a:ln>
        </p:spPr>
        <p:txBody>
          <a:bodyPr>
            <a:spAutoFit/>
          </a:bodyPr>
          <a:lstStyle/>
          <a:p>
            <a:pPr algn="l">
              <a:lnSpc>
                <a:spcPct val="120000"/>
              </a:lnSpc>
              <a:spcBef>
                <a:spcPct val="50000"/>
              </a:spcBef>
            </a:pPr>
            <a:r>
              <a:rPr lang="en-US" sz="2200">
                <a:latin typeface="Arial" charset="0"/>
              </a:rPr>
              <a:t>Companies assess their receivables for impairment each reporting period. </a:t>
            </a:r>
          </a:p>
          <a:p>
            <a:pPr algn="l">
              <a:lnSpc>
                <a:spcPct val="120000"/>
              </a:lnSpc>
              <a:spcBef>
                <a:spcPct val="50000"/>
              </a:spcBef>
            </a:pPr>
            <a:r>
              <a:rPr lang="en-US" sz="2200">
                <a:latin typeface="Arial" charset="0"/>
              </a:rPr>
              <a:t>Examples of possible loss events are:</a:t>
            </a:r>
          </a:p>
          <a:p>
            <a:pPr marL="685800" lvl="1" indent="-457200" algn="l">
              <a:lnSpc>
                <a:spcPct val="120000"/>
              </a:lnSpc>
              <a:spcBef>
                <a:spcPct val="50000"/>
              </a:spcBef>
              <a:buClr>
                <a:srgbClr val="800000"/>
              </a:buClr>
              <a:buFont typeface="Arial" charset="0"/>
              <a:buChar char="►"/>
            </a:pPr>
            <a:r>
              <a:rPr lang="en-US" sz="2200">
                <a:latin typeface="Arial" charset="0"/>
              </a:rPr>
              <a:t>Significant financial problems of the customer.</a:t>
            </a:r>
          </a:p>
          <a:p>
            <a:pPr marL="685800" lvl="1" indent="-457200" algn="l">
              <a:lnSpc>
                <a:spcPct val="120000"/>
              </a:lnSpc>
              <a:spcBef>
                <a:spcPct val="50000"/>
              </a:spcBef>
              <a:buClr>
                <a:srgbClr val="800000"/>
              </a:buClr>
              <a:buFont typeface="Arial" charset="0"/>
              <a:buChar char="►"/>
            </a:pPr>
            <a:r>
              <a:rPr lang="en-US" sz="2200">
                <a:latin typeface="Arial" charset="0"/>
              </a:rPr>
              <a:t>Payment defaults.</a:t>
            </a:r>
          </a:p>
          <a:p>
            <a:pPr marL="685800" lvl="1" indent="-457200" algn="l">
              <a:lnSpc>
                <a:spcPct val="120000"/>
              </a:lnSpc>
              <a:spcBef>
                <a:spcPct val="50000"/>
              </a:spcBef>
              <a:buClr>
                <a:srgbClr val="800000"/>
              </a:buClr>
              <a:buFont typeface="Arial" charset="0"/>
              <a:buChar char="►"/>
            </a:pPr>
            <a:r>
              <a:rPr lang="en-US" sz="2200">
                <a:latin typeface="Arial" charset="0"/>
              </a:rPr>
              <a:t>Renegotiation of terms of the receivable. </a:t>
            </a:r>
          </a:p>
        </p:txBody>
      </p:sp>
      <p:sp>
        <p:nvSpPr>
          <p:cNvPr id="106501" name="Rectangle 15"/>
          <p:cNvSpPr>
            <a:spLocks noChangeArrowheads="1"/>
          </p:cNvSpPr>
          <p:nvPr/>
        </p:nvSpPr>
        <p:spPr bwMode="auto">
          <a:xfrm>
            <a:off x="762000" y="5105400"/>
            <a:ext cx="7467600" cy="714375"/>
          </a:xfrm>
          <a:prstGeom prst="rect">
            <a:avLst/>
          </a:prstGeom>
          <a:solidFill>
            <a:srgbClr val="FAEFB6"/>
          </a:solidFill>
          <a:ln w="19050" cap="sq">
            <a:solidFill>
              <a:schemeClr val="tx1"/>
            </a:solidFill>
            <a:miter lim="800000"/>
            <a:headEnd type="none" w="sm" len="sm"/>
            <a:tailEnd type="none" w="sm" len="sm"/>
          </a:ln>
        </p:spPr>
        <p:txBody>
          <a:bodyPr>
            <a:spAutoFit/>
          </a:bodyPr>
          <a:lstStyle/>
          <a:p>
            <a:pPr algn="l">
              <a:lnSpc>
                <a:spcPct val="110000"/>
              </a:lnSpc>
            </a:pPr>
            <a:r>
              <a:rPr lang="en-US" sz="1800">
                <a:latin typeface="Arial" charset="0"/>
              </a:rPr>
              <a:t>In this appendix, we discuss impairments based on the </a:t>
            </a:r>
            <a:r>
              <a:rPr lang="en-US" sz="1800" b="1">
                <a:solidFill>
                  <a:srgbClr val="800000"/>
                </a:solidFill>
                <a:latin typeface="Arial" charset="0"/>
              </a:rPr>
              <a:t>individual assessment approach</a:t>
            </a:r>
            <a:r>
              <a:rPr lang="en-US" sz="1800" b="1">
                <a:latin typeface="Arial" charset="0"/>
              </a:rPr>
              <a:t> </a:t>
            </a:r>
            <a:r>
              <a:rPr lang="en-US" sz="1800">
                <a:latin typeface="Arial" charset="0"/>
              </a:rPr>
              <a:t>for long-term receivables.</a:t>
            </a:r>
          </a:p>
        </p:txBody>
      </p:sp>
    </p:spTree>
    <p:extLst>
      <p:ext uri="{BB962C8B-B14F-4D97-AF65-F5344CB8AC3E}">
        <p14:creationId xmlns:p14="http://schemas.microsoft.com/office/powerpoint/2010/main" val="748638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sp>
        <p:nvSpPr>
          <p:cNvPr id="107523" name="Text Box 6"/>
          <p:cNvSpPr txBox="1">
            <a:spLocks noChangeArrowheads="1"/>
          </p:cNvSpPr>
          <p:nvPr/>
        </p:nvSpPr>
        <p:spPr bwMode="auto">
          <a:xfrm>
            <a:off x="685800" y="1419225"/>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Impairment Measurement and Reporting</a:t>
            </a:r>
            <a:endParaRPr lang="en-US" sz="2000" b="1">
              <a:solidFill>
                <a:srgbClr val="660066"/>
              </a:solidFill>
              <a:latin typeface="Arial" charset="0"/>
            </a:endParaRPr>
          </a:p>
        </p:txBody>
      </p:sp>
      <p:pic>
        <p:nvPicPr>
          <p:cNvPr id="107524" name="Picture 9"/>
          <p:cNvPicPr>
            <a:picLocks noChangeAspect="1" noChangeArrowheads="1"/>
          </p:cNvPicPr>
          <p:nvPr/>
        </p:nvPicPr>
        <p:blipFill>
          <a:blip r:embed="rId3"/>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
        <p:nvSpPr>
          <p:cNvPr id="107525" name="Rectangle 10"/>
          <p:cNvSpPr>
            <a:spLocks noChangeArrowheads="1"/>
          </p:cNvSpPr>
          <p:nvPr/>
        </p:nvSpPr>
        <p:spPr bwMode="auto">
          <a:xfrm>
            <a:off x="685800" y="2087563"/>
            <a:ext cx="8077200" cy="3475037"/>
          </a:xfrm>
          <a:prstGeom prst="rect">
            <a:avLst/>
          </a:prstGeom>
          <a:noFill/>
          <a:ln w="12700" cap="sq">
            <a:noFill/>
            <a:miter lim="800000"/>
            <a:headEnd type="none" w="sm" len="sm"/>
            <a:tailEnd type="none" w="sm" len="sm"/>
          </a:ln>
        </p:spPr>
        <p:txBody>
          <a:bodyPr>
            <a:spAutoFit/>
          </a:bodyPr>
          <a:lstStyle/>
          <a:p>
            <a:pPr algn="l">
              <a:lnSpc>
                <a:spcPct val="120000"/>
              </a:lnSpc>
              <a:spcBef>
                <a:spcPct val="50000"/>
              </a:spcBef>
            </a:pPr>
            <a:r>
              <a:rPr lang="en-US" sz="2200">
                <a:latin typeface="Arial" charset="0"/>
              </a:rPr>
              <a:t>Impairment loss is calculated as the difference between:</a:t>
            </a:r>
          </a:p>
          <a:p>
            <a:pPr marL="685800" lvl="1" indent="-457200" algn="l">
              <a:lnSpc>
                <a:spcPct val="120000"/>
              </a:lnSpc>
              <a:spcBef>
                <a:spcPct val="50000"/>
              </a:spcBef>
              <a:buClr>
                <a:srgbClr val="800000"/>
              </a:buClr>
              <a:buFont typeface="Arial" charset="0"/>
              <a:buChar char="►"/>
            </a:pPr>
            <a:r>
              <a:rPr lang="en-US" sz="2200">
                <a:latin typeface="Arial" charset="0"/>
              </a:rPr>
              <a:t>the carrying amount (generally the principal plus accrued interest) and</a:t>
            </a:r>
          </a:p>
          <a:p>
            <a:pPr marL="685800" lvl="1" indent="-457200" algn="l">
              <a:lnSpc>
                <a:spcPct val="120000"/>
              </a:lnSpc>
              <a:spcBef>
                <a:spcPct val="50000"/>
              </a:spcBef>
              <a:buClr>
                <a:srgbClr val="800000"/>
              </a:buClr>
              <a:buFont typeface="Arial" charset="0"/>
              <a:buChar char="►"/>
            </a:pPr>
            <a:r>
              <a:rPr lang="en-US" sz="2200">
                <a:latin typeface="Arial" charset="0"/>
              </a:rPr>
              <a:t>the expected future cash flows discounted at the loan’s historical effective-interest rate.</a:t>
            </a:r>
          </a:p>
          <a:p>
            <a:pPr algn="l">
              <a:lnSpc>
                <a:spcPct val="120000"/>
              </a:lnSpc>
              <a:spcBef>
                <a:spcPct val="70000"/>
              </a:spcBef>
            </a:pPr>
            <a:r>
              <a:rPr lang="en-US" sz="2200">
                <a:latin typeface="Arial" charset="0"/>
              </a:rPr>
              <a:t>In estimating future cash flows, the creditor should use reasonable and supportable assumptions and projections.</a:t>
            </a:r>
          </a:p>
        </p:txBody>
      </p:sp>
    </p:spTree>
    <p:extLst>
      <p:ext uri="{BB962C8B-B14F-4D97-AF65-F5344CB8AC3E}">
        <p14:creationId xmlns:p14="http://schemas.microsoft.com/office/powerpoint/2010/main" val="3250316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sp>
        <p:nvSpPr>
          <p:cNvPr id="108547" name="Text Box 3"/>
          <p:cNvSpPr txBox="1">
            <a:spLocks noChangeArrowheads="1"/>
          </p:cNvSpPr>
          <p:nvPr/>
        </p:nvSpPr>
        <p:spPr bwMode="auto">
          <a:xfrm>
            <a:off x="685800" y="1419225"/>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006600"/>
                </a:solidFill>
                <a:latin typeface="Arial" charset="0"/>
              </a:rPr>
              <a:t>Impairment Loss Example</a:t>
            </a:r>
            <a:endParaRPr lang="en-US" sz="2000" b="1">
              <a:solidFill>
                <a:srgbClr val="006600"/>
              </a:solidFill>
              <a:latin typeface="Arial" charset="0"/>
            </a:endParaRPr>
          </a:p>
        </p:txBody>
      </p:sp>
      <p:pic>
        <p:nvPicPr>
          <p:cNvPr id="108548" name="Picture 4"/>
          <p:cNvPicPr>
            <a:picLocks noChangeAspect="1" noChangeArrowheads="1"/>
          </p:cNvPicPr>
          <p:nvPr/>
        </p:nvPicPr>
        <p:blipFill>
          <a:blip r:embed="rId3"/>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
        <p:nvSpPr>
          <p:cNvPr id="108549" name="Rectangle 5"/>
          <p:cNvSpPr>
            <a:spLocks noChangeArrowheads="1"/>
          </p:cNvSpPr>
          <p:nvPr/>
        </p:nvSpPr>
        <p:spPr bwMode="auto">
          <a:xfrm>
            <a:off x="685800" y="2087563"/>
            <a:ext cx="8077200" cy="3475037"/>
          </a:xfrm>
          <a:prstGeom prst="rect">
            <a:avLst/>
          </a:prstGeom>
          <a:noFill/>
          <a:ln w="12700" cap="sq">
            <a:noFill/>
            <a:miter lim="800000"/>
            <a:headEnd type="none" w="sm" len="sm"/>
            <a:tailEnd type="none" w="sm" len="sm"/>
          </a:ln>
        </p:spPr>
        <p:txBody>
          <a:bodyPr>
            <a:spAutoFit/>
          </a:bodyPr>
          <a:lstStyle/>
          <a:p>
            <a:pPr algn="l">
              <a:lnSpc>
                <a:spcPct val="120000"/>
              </a:lnSpc>
              <a:spcBef>
                <a:spcPct val="50000"/>
              </a:spcBef>
            </a:pPr>
            <a:r>
              <a:rPr lang="en-US" sz="2200">
                <a:latin typeface="Arial" charset="0"/>
              </a:rPr>
              <a:t>Impairment loss is calculated as the difference between:</a:t>
            </a:r>
          </a:p>
          <a:p>
            <a:pPr marL="685800" lvl="1" indent="-457200" algn="l">
              <a:lnSpc>
                <a:spcPct val="120000"/>
              </a:lnSpc>
              <a:spcBef>
                <a:spcPct val="50000"/>
              </a:spcBef>
              <a:buClr>
                <a:srgbClr val="800000"/>
              </a:buClr>
              <a:buFont typeface="Arial" charset="0"/>
              <a:buChar char="►"/>
            </a:pPr>
            <a:r>
              <a:rPr lang="en-US" sz="2200">
                <a:latin typeface="Arial" charset="0"/>
              </a:rPr>
              <a:t>the carrying amount (generally the principal plus accrued interest) and</a:t>
            </a:r>
          </a:p>
          <a:p>
            <a:pPr marL="685800" lvl="1" indent="-457200" algn="l">
              <a:lnSpc>
                <a:spcPct val="120000"/>
              </a:lnSpc>
              <a:spcBef>
                <a:spcPct val="50000"/>
              </a:spcBef>
              <a:buClr>
                <a:srgbClr val="800000"/>
              </a:buClr>
              <a:buFont typeface="Arial" charset="0"/>
              <a:buChar char="►"/>
            </a:pPr>
            <a:r>
              <a:rPr lang="en-US" sz="2200">
                <a:latin typeface="Arial" charset="0"/>
              </a:rPr>
              <a:t>the expected future cash flows discounted at the loan’s historical effective-interest rate.</a:t>
            </a:r>
          </a:p>
          <a:p>
            <a:pPr algn="l">
              <a:lnSpc>
                <a:spcPct val="120000"/>
              </a:lnSpc>
              <a:spcBef>
                <a:spcPct val="70000"/>
              </a:spcBef>
            </a:pPr>
            <a:r>
              <a:rPr lang="en-US" sz="2200">
                <a:latin typeface="Arial" charset="0"/>
              </a:rPr>
              <a:t>In estimating future cash flows, the creditor should use reasonable and supportable assumptions and projections.</a:t>
            </a:r>
          </a:p>
        </p:txBody>
      </p:sp>
    </p:spTree>
    <p:extLst>
      <p:ext uri="{BB962C8B-B14F-4D97-AF65-F5344CB8AC3E}">
        <p14:creationId xmlns:p14="http://schemas.microsoft.com/office/powerpoint/2010/main" val="2371499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sp>
        <p:nvSpPr>
          <p:cNvPr id="109571" name="Rectangle 6"/>
          <p:cNvSpPr>
            <a:spLocks noChangeArrowheads="1"/>
          </p:cNvSpPr>
          <p:nvPr/>
        </p:nvSpPr>
        <p:spPr bwMode="auto">
          <a:xfrm>
            <a:off x="609600" y="1346200"/>
            <a:ext cx="8229600" cy="2378075"/>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2000" b="1">
                <a:solidFill>
                  <a:srgbClr val="800000"/>
                </a:solidFill>
                <a:latin typeface="Arial" charset="0"/>
              </a:rPr>
              <a:t>Illustration:</a:t>
            </a:r>
            <a:r>
              <a:rPr lang="en-US" sz="2000">
                <a:latin typeface="Arial" charset="0"/>
              </a:rPr>
              <a:t>  At December 31, 2010, Ogden Bank recorded an investment of $100,000 in a loan to Carl King. The loan has an historical effective-interest rate of 10 percent, the principal is due in full at maturity in three years, and interest is due annually. The loan officer performs a review of the loan’s expected future cash flow and utilizes the present value method for measuring the required impairment loss. </a:t>
            </a:r>
          </a:p>
        </p:txBody>
      </p:sp>
      <p:sp>
        <p:nvSpPr>
          <p:cNvPr id="109572" name="Rectangle 8"/>
          <p:cNvSpPr>
            <a:spLocks noChangeArrowheads="1"/>
          </p:cNvSpPr>
          <p:nvPr/>
        </p:nvSpPr>
        <p:spPr bwMode="auto">
          <a:xfrm>
            <a:off x="6553200" y="3962400"/>
            <a:ext cx="1524000" cy="274638"/>
          </a:xfrm>
          <a:prstGeom prst="rect">
            <a:avLst/>
          </a:prstGeom>
          <a:noFill/>
          <a:ln w="12700" cap="sq">
            <a:noFill/>
            <a:miter lim="800000"/>
            <a:headEnd type="none" w="sm" len="sm"/>
            <a:tailEnd type="none" w="sm" len="sm"/>
          </a:ln>
        </p:spPr>
        <p:txBody>
          <a:bodyPr>
            <a:spAutoFit/>
          </a:bodyPr>
          <a:lstStyle/>
          <a:p>
            <a:pPr algn="r"/>
            <a:r>
              <a:rPr lang="en-US" sz="1200" b="1">
                <a:solidFill>
                  <a:srgbClr val="CC0000"/>
                </a:solidFill>
                <a:latin typeface="Arial" charset="0"/>
              </a:rPr>
              <a:t>Illustration 7B-1</a:t>
            </a:r>
          </a:p>
        </p:txBody>
      </p:sp>
      <p:pic>
        <p:nvPicPr>
          <p:cNvPr id="109573" name="Picture 9"/>
          <p:cNvPicPr>
            <a:picLocks noChangeAspect="1" noChangeArrowheads="1"/>
          </p:cNvPicPr>
          <p:nvPr/>
        </p:nvPicPr>
        <p:blipFill>
          <a:blip r:embed="rId3"/>
          <a:srcRect/>
          <a:stretch>
            <a:fillRect/>
          </a:stretch>
        </p:blipFill>
        <p:spPr bwMode="auto">
          <a:xfrm>
            <a:off x="1219200" y="4232275"/>
            <a:ext cx="6781800" cy="1787525"/>
          </a:xfrm>
          <a:prstGeom prst="rect">
            <a:avLst/>
          </a:prstGeom>
          <a:noFill/>
          <a:ln w="12700" cap="sq">
            <a:noFill/>
            <a:miter lim="800000"/>
            <a:headEnd type="none" w="sm" len="sm"/>
            <a:tailEnd type="none" w="sm" len="sm"/>
          </a:ln>
        </p:spPr>
      </p:pic>
      <p:pic>
        <p:nvPicPr>
          <p:cNvPr id="109574" name="Picture 10"/>
          <p:cNvPicPr>
            <a:picLocks noChangeAspect="1" noChangeArrowheads="1"/>
          </p:cNvPicPr>
          <p:nvPr/>
        </p:nvPicPr>
        <p:blipFill>
          <a:blip r:embed="rId4"/>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168806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sp>
        <p:nvSpPr>
          <p:cNvPr id="110595" name="Rectangle 4"/>
          <p:cNvSpPr>
            <a:spLocks noChangeArrowheads="1"/>
          </p:cNvSpPr>
          <p:nvPr/>
        </p:nvSpPr>
        <p:spPr bwMode="auto">
          <a:xfrm>
            <a:off x="609600" y="1538288"/>
            <a:ext cx="6096000" cy="442912"/>
          </a:xfrm>
          <a:prstGeom prst="rect">
            <a:avLst/>
          </a:prstGeom>
          <a:noFill/>
          <a:ln w="12700" cap="sq" algn="ctr">
            <a:noFill/>
            <a:miter lim="800000"/>
            <a:headEnd type="none" w="sm" len="sm"/>
            <a:tailEnd type="none" w="sm" len="sm"/>
          </a:ln>
        </p:spPr>
        <p:txBody>
          <a:bodyPr>
            <a:spAutoFit/>
          </a:bodyPr>
          <a:lstStyle/>
          <a:p>
            <a:pPr algn="l">
              <a:lnSpc>
                <a:spcPct val="115000"/>
              </a:lnSpc>
              <a:spcBef>
                <a:spcPct val="50000"/>
              </a:spcBef>
            </a:pPr>
            <a:r>
              <a:rPr lang="en-US" sz="2000" b="1">
                <a:solidFill>
                  <a:srgbClr val="800000"/>
                </a:solidFill>
                <a:latin typeface="Arial" charset="0"/>
              </a:rPr>
              <a:t>Illustration:</a:t>
            </a:r>
            <a:r>
              <a:rPr lang="en-US" sz="2000">
                <a:latin typeface="Arial" charset="0"/>
              </a:rPr>
              <a:t>  Computation of Impairment Loss</a:t>
            </a:r>
          </a:p>
        </p:txBody>
      </p:sp>
      <p:sp>
        <p:nvSpPr>
          <p:cNvPr id="110596" name="Rectangle 6"/>
          <p:cNvSpPr>
            <a:spLocks noChangeArrowheads="1"/>
          </p:cNvSpPr>
          <p:nvPr/>
        </p:nvSpPr>
        <p:spPr bwMode="auto">
          <a:xfrm>
            <a:off x="7239000" y="1939925"/>
            <a:ext cx="1524000" cy="274638"/>
          </a:xfrm>
          <a:prstGeom prst="rect">
            <a:avLst/>
          </a:prstGeom>
          <a:noFill/>
          <a:ln w="12700" cap="sq" algn="ctr">
            <a:noFill/>
            <a:miter lim="800000"/>
            <a:headEnd type="none" w="sm" len="sm"/>
            <a:tailEnd type="none" w="sm" len="sm"/>
          </a:ln>
        </p:spPr>
        <p:txBody>
          <a:bodyPr>
            <a:spAutoFit/>
          </a:bodyPr>
          <a:lstStyle/>
          <a:p>
            <a:pPr algn="r"/>
            <a:r>
              <a:rPr lang="en-US" sz="1200" b="1">
                <a:solidFill>
                  <a:srgbClr val="CC0000"/>
                </a:solidFill>
                <a:latin typeface="Arial" charset="0"/>
              </a:rPr>
              <a:t>Illustration 7B-2</a:t>
            </a:r>
          </a:p>
        </p:txBody>
      </p:sp>
      <p:sp>
        <p:nvSpPr>
          <p:cNvPr id="932872" name="Rectangle 8"/>
          <p:cNvSpPr>
            <a:spLocks noChangeArrowheads="1"/>
          </p:cNvSpPr>
          <p:nvPr/>
        </p:nvSpPr>
        <p:spPr bwMode="auto">
          <a:xfrm>
            <a:off x="609600" y="4233863"/>
            <a:ext cx="8153400" cy="512762"/>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defRPr/>
            </a:pPr>
            <a:r>
              <a:rPr lang="en-US" sz="2400" b="1">
                <a:solidFill>
                  <a:srgbClr val="006600"/>
                </a:solidFill>
                <a:effectLst>
                  <a:outerShdw blurRad="38100" dist="38100" dir="2700000" algn="tl">
                    <a:srgbClr val="C0C0C0"/>
                  </a:outerShdw>
                </a:effectLst>
                <a:latin typeface="Arial" charset="0"/>
              </a:rPr>
              <a:t>Recording Impairment Losses</a:t>
            </a:r>
          </a:p>
        </p:txBody>
      </p:sp>
      <p:sp>
        <p:nvSpPr>
          <p:cNvPr id="932874" name="Rectangle 10"/>
          <p:cNvSpPr>
            <a:spLocks noChangeArrowheads="1"/>
          </p:cNvSpPr>
          <p:nvPr/>
        </p:nvSpPr>
        <p:spPr bwMode="auto">
          <a:xfrm>
            <a:off x="990600" y="4843463"/>
            <a:ext cx="7772400" cy="9477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25000"/>
              </a:spcBef>
              <a:tabLst>
                <a:tab pos="6000750" algn="r"/>
                <a:tab pos="7372350" algn="r"/>
              </a:tabLst>
            </a:pPr>
            <a:r>
              <a:rPr lang="en-US" sz="2200">
                <a:latin typeface="Arial" charset="0"/>
              </a:rPr>
              <a:t>Bad Debt Expense 	12,434</a:t>
            </a:r>
          </a:p>
          <a:p>
            <a:pPr marL="457200" indent="-457200" algn="l">
              <a:lnSpc>
                <a:spcPct val="115000"/>
              </a:lnSpc>
              <a:spcBef>
                <a:spcPct val="25000"/>
              </a:spcBef>
              <a:tabLst>
                <a:tab pos="6000750" algn="r"/>
                <a:tab pos="7372350" algn="r"/>
              </a:tabLst>
            </a:pPr>
            <a:r>
              <a:rPr lang="en-US" sz="2200">
                <a:latin typeface="Arial" charset="0"/>
              </a:rPr>
              <a:t>	Allowance for Doubtful Accounts 		12,434</a:t>
            </a:r>
          </a:p>
        </p:txBody>
      </p:sp>
      <p:pic>
        <p:nvPicPr>
          <p:cNvPr id="110599" name="Picture 11"/>
          <p:cNvPicPr>
            <a:picLocks noChangeAspect="1" noChangeArrowheads="1"/>
          </p:cNvPicPr>
          <p:nvPr/>
        </p:nvPicPr>
        <p:blipFill>
          <a:blip r:embed="rId3"/>
          <a:srcRect/>
          <a:stretch>
            <a:fillRect/>
          </a:stretch>
        </p:blipFill>
        <p:spPr bwMode="auto">
          <a:xfrm>
            <a:off x="685800" y="2244725"/>
            <a:ext cx="8001000" cy="1641475"/>
          </a:xfrm>
          <a:prstGeom prst="rect">
            <a:avLst/>
          </a:prstGeom>
          <a:noFill/>
          <a:ln w="12700" cap="sq">
            <a:noFill/>
            <a:miter lim="800000"/>
            <a:headEnd type="none" w="sm" len="sm"/>
            <a:tailEnd type="none" w="sm" len="sm"/>
          </a:ln>
        </p:spPr>
      </p:pic>
      <p:pic>
        <p:nvPicPr>
          <p:cNvPr id="110600" name="Picture 12"/>
          <p:cNvPicPr>
            <a:picLocks noChangeAspect="1" noChangeArrowheads="1"/>
          </p:cNvPicPr>
          <p:nvPr/>
        </p:nvPicPr>
        <p:blipFill>
          <a:blip r:embed="rId4"/>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653774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2874">
                                            <p:txEl>
                                              <p:pRg st="0" end="0"/>
                                            </p:txEl>
                                          </p:spTgt>
                                        </p:tgtEl>
                                        <p:attrNameLst>
                                          <p:attrName>style.visibility</p:attrName>
                                        </p:attrNameLst>
                                      </p:cBhvr>
                                      <p:to>
                                        <p:strVal val="visible"/>
                                      </p:to>
                                    </p:set>
                                    <p:animEffect transition="in" filter="wipe(left)">
                                      <p:cBhvr>
                                        <p:cTn id="7" dur="500"/>
                                        <p:tgtEl>
                                          <p:spTgt spid="932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874">
                                            <p:txEl>
                                              <p:pRg st="1" end="1"/>
                                            </p:txEl>
                                          </p:spTgt>
                                        </p:tgtEl>
                                        <p:attrNameLst>
                                          <p:attrName>style.visibility</p:attrName>
                                        </p:attrNameLst>
                                      </p:cBhvr>
                                      <p:to>
                                        <p:strVal val="visible"/>
                                      </p:to>
                                    </p:set>
                                    <p:animEffect transition="in" filter="wipe(left)">
                                      <p:cBhvr>
                                        <p:cTn id="12" dur="500"/>
                                        <p:tgtEl>
                                          <p:spTgt spid="9328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90600" y="2057400"/>
            <a:ext cx="7620000" cy="1006475"/>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400">
                <a:latin typeface="Arial" charset="0"/>
              </a:rPr>
              <a:t>When a company writes a check for more than the amount in its cash account.</a:t>
            </a:r>
          </a:p>
        </p:txBody>
      </p:sp>
      <p:sp>
        <p:nvSpPr>
          <p:cNvPr id="672771"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672772"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dirty="0">
                <a:solidFill>
                  <a:schemeClr val="bg2"/>
                </a:solidFill>
                <a:effectLst>
                  <a:outerShdw blurRad="38100" dist="38100" dir="2700000" algn="tl">
                    <a:srgbClr val="C0C0C0"/>
                  </a:outerShdw>
                </a:effectLst>
                <a:latin typeface="Arial" charset="0"/>
              </a:rPr>
              <a:t>LO 2  Indicate how to report cash and related items.</a:t>
            </a:r>
            <a:r>
              <a:rPr lang="id-ID" sz="1600" b="1" i="1" dirty="0">
                <a:solidFill>
                  <a:schemeClr val="bg2"/>
                </a:solidFill>
                <a:effectLst>
                  <a:outerShdw blurRad="38100" dist="38100" dir="2700000" algn="tl">
                    <a:srgbClr val="C0C0C0"/>
                  </a:outerShdw>
                </a:effectLst>
                <a:latin typeface="Arial" charset="0"/>
              </a:rPr>
              <a:t>’</a:t>
            </a:r>
            <a:endParaRPr lang="en-US" sz="1600" b="1" i="1" dirty="0">
              <a:solidFill>
                <a:schemeClr val="bg2"/>
              </a:solidFill>
              <a:effectLst>
                <a:outerShdw blurRad="38100" dist="38100" dir="2700000" algn="tl">
                  <a:srgbClr val="C0C0C0"/>
                </a:outerShdw>
              </a:effectLst>
              <a:latin typeface="Arial" charset="0"/>
            </a:endParaRPr>
          </a:p>
        </p:txBody>
      </p:sp>
      <p:sp>
        <p:nvSpPr>
          <p:cNvPr id="18437" name="Text Box 5"/>
          <p:cNvSpPr txBox="1">
            <a:spLocks noChangeArrowheads="1"/>
          </p:cNvSpPr>
          <p:nvPr/>
        </p:nvSpPr>
        <p:spPr bwMode="auto">
          <a:xfrm>
            <a:off x="685800" y="1431925"/>
            <a:ext cx="7620000" cy="492125"/>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500" b="1">
                <a:latin typeface="Arial" charset="0"/>
              </a:rPr>
              <a:t>Bank Overdrafts</a:t>
            </a:r>
          </a:p>
        </p:txBody>
      </p:sp>
      <p:sp>
        <p:nvSpPr>
          <p:cNvPr id="18438" name="Text Box 8"/>
          <p:cNvSpPr txBox="1">
            <a:spLocks noChangeArrowheads="1"/>
          </p:cNvSpPr>
          <p:nvPr/>
        </p:nvSpPr>
        <p:spPr bwMode="auto">
          <a:xfrm>
            <a:off x="990600" y="3200400"/>
            <a:ext cx="7620000" cy="2505075"/>
          </a:xfrm>
          <a:prstGeom prst="rect">
            <a:avLst/>
          </a:prstGeom>
          <a:noFill/>
          <a:ln w="28575" cap="sq">
            <a:noFill/>
            <a:miter lim="800000"/>
            <a:headEnd type="none" w="sm" len="sm"/>
            <a:tailEnd type="none" w="sm" len="sm"/>
          </a:ln>
        </p:spPr>
        <p:txBody>
          <a:bodyPr>
            <a:spAutoFit/>
          </a:bodyPr>
          <a:lstStyle/>
          <a:p>
            <a:pPr marL="401638" indent="-401638" algn="l">
              <a:lnSpc>
                <a:spcPct val="120000"/>
              </a:lnSpc>
              <a:spcBef>
                <a:spcPct val="50000"/>
              </a:spcBef>
              <a:spcAft>
                <a:spcPct val="20000"/>
              </a:spcAft>
              <a:buSzPct val="80000"/>
              <a:buFontTx/>
              <a:buBlip>
                <a:blip r:embed="rId3"/>
              </a:buBlip>
            </a:pPr>
            <a:r>
              <a:rPr lang="en-US" sz="1600">
                <a:latin typeface="Arial" charset="0"/>
              </a:rPr>
              <a:t>Generally</a:t>
            </a:r>
            <a:r>
              <a:rPr lang="en-US" sz="1600">
                <a:solidFill>
                  <a:srgbClr val="800000"/>
                </a:solidFill>
                <a:latin typeface="Arial" charset="0"/>
              </a:rPr>
              <a:t> reported </a:t>
            </a:r>
            <a:r>
              <a:rPr lang="en-US" sz="1600">
                <a:latin typeface="Arial" charset="0"/>
              </a:rPr>
              <a:t>as a current liability.</a:t>
            </a:r>
          </a:p>
          <a:p>
            <a:pPr marL="401638" indent="-401638" algn="l">
              <a:lnSpc>
                <a:spcPct val="120000"/>
              </a:lnSpc>
              <a:spcBef>
                <a:spcPct val="50000"/>
              </a:spcBef>
              <a:spcAft>
                <a:spcPct val="20000"/>
              </a:spcAft>
              <a:buSzPct val="80000"/>
              <a:buFontTx/>
              <a:buBlip>
                <a:blip r:embed="rId3"/>
              </a:buBlip>
            </a:pPr>
            <a:r>
              <a:rPr lang="en-US" sz="1600">
                <a:latin typeface="Arial" charset="0"/>
              </a:rPr>
              <a:t>Offset against cash account </a:t>
            </a:r>
            <a:r>
              <a:rPr lang="en-US" sz="1600">
                <a:solidFill>
                  <a:srgbClr val="800000"/>
                </a:solidFill>
                <a:latin typeface="Arial" charset="0"/>
              </a:rPr>
              <a:t>only</a:t>
            </a:r>
            <a:r>
              <a:rPr lang="en-US" sz="1600">
                <a:latin typeface="Arial" charset="0"/>
              </a:rPr>
              <a:t> when available cash is present in another account in the same bank on which the overdraft occurred.</a:t>
            </a:r>
            <a:endParaRPr lang="id-ID" sz="1600">
              <a:latin typeface="Arial" charset="0"/>
            </a:endParaRPr>
          </a:p>
          <a:p>
            <a:pPr marL="401638" indent="-401638" algn="l">
              <a:lnSpc>
                <a:spcPct val="120000"/>
              </a:lnSpc>
              <a:spcBef>
                <a:spcPct val="50000"/>
              </a:spcBef>
              <a:spcAft>
                <a:spcPct val="20000"/>
              </a:spcAft>
              <a:buSzPct val="80000"/>
              <a:buFontTx/>
              <a:buBlip>
                <a:blip r:embed="rId3"/>
              </a:buBlip>
            </a:pPr>
            <a:r>
              <a:rPr lang="id-ID" sz="1600">
                <a:latin typeface="Arial" charset="0"/>
              </a:rPr>
              <a:t>Included as cash component if such overdraft are repayable on demand and are integral part of a company’s cash management (such as the common practising establishing offseting arrangements againts other accounts at the same at the same bank)</a:t>
            </a:r>
            <a:endParaRPr lang="en-US" sz="1600">
              <a:latin typeface="Arial" charset="0"/>
            </a:endParaRPr>
          </a:p>
        </p:txBody>
      </p:sp>
    </p:spTree>
    <p:extLst>
      <p:ext uri="{BB962C8B-B14F-4D97-AF65-F5344CB8AC3E}">
        <p14:creationId xmlns:p14="http://schemas.microsoft.com/office/powerpoint/2010/main" val="3941613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11  Describe the accounting for a loan impairment</a:t>
            </a:r>
            <a:r>
              <a:rPr lang="en-US" altLang="en-US" sz="1400" b="1" i="1">
                <a:solidFill>
                  <a:schemeClr val="bg2"/>
                </a:solidFill>
                <a:effectLst>
                  <a:outerShdw blurRad="38100" dist="38100" dir="2700000" algn="tl">
                    <a:srgbClr val="C0C0C0"/>
                  </a:outerShdw>
                </a:effectLst>
                <a:latin typeface="Arial" charset="0"/>
              </a:rPr>
              <a:t>.</a:t>
            </a:r>
          </a:p>
        </p:txBody>
      </p:sp>
      <p:sp>
        <p:nvSpPr>
          <p:cNvPr id="111619" name="Text Box 3"/>
          <p:cNvSpPr txBox="1">
            <a:spLocks noChangeArrowheads="1"/>
          </p:cNvSpPr>
          <p:nvPr/>
        </p:nvSpPr>
        <p:spPr bwMode="auto">
          <a:xfrm>
            <a:off x="685800" y="1419225"/>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006600"/>
                </a:solidFill>
                <a:latin typeface="Arial" charset="0"/>
              </a:rPr>
              <a:t>Recovery of Impairment Loss</a:t>
            </a:r>
            <a:endParaRPr lang="en-US" sz="2000" b="1">
              <a:solidFill>
                <a:srgbClr val="006600"/>
              </a:solidFill>
              <a:latin typeface="Arial" charset="0"/>
            </a:endParaRPr>
          </a:p>
        </p:txBody>
      </p:sp>
      <p:pic>
        <p:nvPicPr>
          <p:cNvPr id="111620" name="Picture 4"/>
          <p:cNvPicPr>
            <a:picLocks noChangeAspect="1" noChangeArrowheads="1"/>
          </p:cNvPicPr>
          <p:nvPr/>
        </p:nvPicPr>
        <p:blipFill>
          <a:blip r:embed="rId3"/>
          <a:srcRect/>
          <a:stretch>
            <a:fillRect/>
          </a:stretch>
        </p:blipFill>
        <p:spPr bwMode="auto">
          <a:xfrm>
            <a:off x="457200" y="457200"/>
            <a:ext cx="8382000" cy="741363"/>
          </a:xfrm>
          <a:prstGeom prst="rect">
            <a:avLst/>
          </a:prstGeom>
          <a:noFill/>
          <a:ln w="12700" cap="sq">
            <a:noFill/>
            <a:miter lim="800000"/>
            <a:headEnd type="none" w="sm" len="sm"/>
            <a:tailEnd type="none" w="sm" len="sm"/>
          </a:ln>
        </p:spPr>
      </p:pic>
      <p:sp>
        <p:nvSpPr>
          <p:cNvPr id="111621" name="Rectangle 5"/>
          <p:cNvSpPr>
            <a:spLocks noChangeArrowheads="1"/>
          </p:cNvSpPr>
          <p:nvPr/>
        </p:nvSpPr>
        <p:spPr bwMode="auto">
          <a:xfrm>
            <a:off x="685800" y="2087563"/>
            <a:ext cx="8077200" cy="2759075"/>
          </a:xfrm>
          <a:prstGeom prst="rect">
            <a:avLst/>
          </a:prstGeom>
          <a:noFill/>
          <a:ln w="12700" cap="sq" algn="ctr">
            <a:noFill/>
            <a:miter lim="800000"/>
            <a:headEnd type="none" w="sm" len="sm"/>
            <a:tailEnd type="none" w="sm" len="sm"/>
          </a:ln>
        </p:spPr>
        <p:txBody>
          <a:bodyPr>
            <a:spAutoFit/>
          </a:bodyPr>
          <a:lstStyle/>
          <a:p>
            <a:pPr algn="l">
              <a:lnSpc>
                <a:spcPct val="125000"/>
              </a:lnSpc>
              <a:spcBef>
                <a:spcPct val="50000"/>
              </a:spcBef>
            </a:pPr>
            <a:r>
              <a:rPr lang="en-US" sz="2000" b="1">
                <a:solidFill>
                  <a:srgbClr val="800000"/>
                </a:solidFill>
                <a:latin typeface="Arial" charset="0"/>
              </a:rPr>
              <a:t>Illustration:</a:t>
            </a:r>
            <a:r>
              <a:rPr lang="en-US" sz="2000">
                <a:latin typeface="Arial" charset="0"/>
              </a:rPr>
              <a:t>  Assume that in the year following the impairment recorded by Ogden, Carl King has worked his way out of financial difficulty. Ogden now expects to receive all payments on the loan according to the original loan terms. Based on this new information, the present value of the expected payments is $100,000. Thus, Ogden makes the following entry to reverse the previously recorded impairment.</a:t>
            </a:r>
          </a:p>
        </p:txBody>
      </p:sp>
      <p:sp>
        <p:nvSpPr>
          <p:cNvPr id="1001478" name="Rectangle 6"/>
          <p:cNvSpPr>
            <a:spLocks noChangeArrowheads="1"/>
          </p:cNvSpPr>
          <p:nvPr/>
        </p:nvSpPr>
        <p:spPr bwMode="auto">
          <a:xfrm>
            <a:off x="990600" y="4995863"/>
            <a:ext cx="7772400" cy="1009650"/>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25000"/>
              </a:spcBef>
              <a:tabLst>
                <a:tab pos="6000750" algn="r"/>
                <a:tab pos="7372350" algn="r"/>
              </a:tabLst>
            </a:pPr>
            <a:r>
              <a:rPr lang="en-US" sz="2000">
                <a:latin typeface="Arial" charset="0"/>
              </a:rPr>
              <a:t>Allowance for Doubtful Accounts</a:t>
            </a:r>
            <a:r>
              <a:rPr lang="en-US"/>
              <a:t> </a:t>
            </a:r>
            <a:r>
              <a:rPr lang="en-US" sz="2000">
                <a:latin typeface="Arial" charset="0"/>
              </a:rPr>
              <a:t>	12,434</a:t>
            </a:r>
          </a:p>
          <a:p>
            <a:pPr marL="457200" indent="-457200" algn="l">
              <a:lnSpc>
                <a:spcPct val="115000"/>
              </a:lnSpc>
              <a:spcBef>
                <a:spcPct val="25000"/>
              </a:spcBef>
              <a:tabLst>
                <a:tab pos="6000750" algn="r"/>
                <a:tab pos="7372350" algn="r"/>
              </a:tabLst>
            </a:pPr>
            <a:r>
              <a:rPr lang="en-US" sz="2000">
                <a:latin typeface="Arial" charset="0"/>
              </a:rPr>
              <a:t>	Bad Debt Expense 		12,434</a:t>
            </a:r>
          </a:p>
        </p:txBody>
      </p:sp>
    </p:spTree>
    <p:extLst>
      <p:ext uri="{BB962C8B-B14F-4D97-AF65-F5344CB8AC3E}">
        <p14:creationId xmlns:p14="http://schemas.microsoft.com/office/powerpoint/2010/main" val="886751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78">
                                            <p:txEl>
                                              <p:pRg st="0" end="0"/>
                                            </p:txEl>
                                          </p:spTgt>
                                        </p:tgtEl>
                                        <p:attrNameLst>
                                          <p:attrName>style.visibility</p:attrName>
                                        </p:attrNameLst>
                                      </p:cBhvr>
                                      <p:to>
                                        <p:strVal val="visible"/>
                                      </p:to>
                                    </p:set>
                                    <p:animEffect transition="in" filter="wipe(left)">
                                      <p:cBhvr>
                                        <p:cTn id="7" dur="500"/>
                                        <p:tgtEl>
                                          <p:spTgt spid="1001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1478">
                                            <p:txEl>
                                              <p:pRg st="1" end="1"/>
                                            </p:txEl>
                                          </p:spTgt>
                                        </p:tgtEl>
                                        <p:attrNameLst>
                                          <p:attrName>style.visibility</p:attrName>
                                        </p:attrNameLst>
                                      </p:cBhvr>
                                      <p:to>
                                        <p:strVal val="visible"/>
                                      </p:to>
                                    </p:set>
                                    <p:animEffect transition="in" filter="wipe(left)">
                                      <p:cBhvr>
                                        <p:cTn id="12" dur="500"/>
                                        <p:tgtEl>
                                          <p:spTgt spid="10014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8"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838200" y="1447800"/>
            <a:ext cx="7772400" cy="4060825"/>
          </a:xfrm>
          <a:prstGeom prst="rect">
            <a:avLst/>
          </a:prstGeom>
          <a:noFill/>
          <a:ln w="9525">
            <a:noFill/>
            <a:miter lim="800000"/>
            <a:headEnd/>
            <a:tailEnd/>
          </a:ln>
        </p:spPr>
        <p:txBody>
          <a:bodyPr lIns="92075" tIns="46038" rIns="92075" bIns="46038">
            <a:spAutoFit/>
          </a:bodyPr>
          <a:lstStyle/>
          <a:p>
            <a:pPr algn="l">
              <a:lnSpc>
                <a:spcPct val="130000"/>
              </a:lnSpc>
            </a:pPr>
            <a:r>
              <a:rPr lang="en-US" altLang="en-US" sz="2000" dirty="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Copyright</a:t>
            </a:r>
          </a:p>
        </p:txBody>
      </p:sp>
    </p:spTree>
    <p:extLst>
      <p:ext uri="{BB962C8B-B14F-4D97-AF65-F5344CB8AC3E}">
        <p14:creationId xmlns:p14="http://schemas.microsoft.com/office/powerpoint/2010/main" val="2203856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112</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1" name="Rectangle 3"/>
          <p:cNvSpPr>
            <a:spLocks noGrp="1" noChangeArrowheads="1"/>
          </p:cNvSpPr>
          <p:nvPr>
            <p:ph type="title"/>
          </p:nvPr>
        </p:nvSpPr>
        <p:spPr>
          <a:xfrm>
            <a:off x="457200" y="3048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764932" name="Text Box 4"/>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a:t>
            </a:r>
          </a:p>
        </p:txBody>
      </p:sp>
      <p:sp>
        <p:nvSpPr>
          <p:cNvPr id="19460" name="Text Box 8"/>
          <p:cNvSpPr txBox="1">
            <a:spLocks noChangeArrowheads="1"/>
          </p:cNvSpPr>
          <p:nvPr/>
        </p:nvSpPr>
        <p:spPr bwMode="auto">
          <a:xfrm>
            <a:off x="6858000" y="1554163"/>
            <a:ext cx="1447800" cy="274637"/>
          </a:xfrm>
          <a:prstGeom prst="rect">
            <a:avLst/>
          </a:prstGeom>
          <a:noFill/>
          <a:ln w="28575">
            <a:noFill/>
            <a:miter lim="800000"/>
            <a:headEnd/>
            <a:tailEnd/>
          </a:ln>
        </p:spPr>
        <p:txBody>
          <a:bodyPr>
            <a:spAutoFit/>
          </a:bodyPr>
          <a:lstStyle/>
          <a:p>
            <a:pPr algn="r">
              <a:spcBef>
                <a:spcPct val="50000"/>
              </a:spcBef>
            </a:pPr>
            <a:r>
              <a:rPr lang="en-US" sz="1200" b="1">
                <a:solidFill>
                  <a:srgbClr val="CC0000"/>
                </a:solidFill>
                <a:latin typeface="Arial" charset="0"/>
              </a:rPr>
              <a:t>Illustration 7-3</a:t>
            </a:r>
          </a:p>
        </p:txBody>
      </p:sp>
      <p:pic>
        <p:nvPicPr>
          <p:cNvPr id="19461" name="Picture 9"/>
          <p:cNvPicPr>
            <a:picLocks noChangeAspect="1" noChangeArrowheads="1"/>
          </p:cNvPicPr>
          <p:nvPr/>
        </p:nvPicPr>
        <p:blipFill>
          <a:blip r:embed="rId3"/>
          <a:srcRect/>
          <a:stretch>
            <a:fillRect/>
          </a:stretch>
        </p:blipFill>
        <p:spPr bwMode="auto">
          <a:xfrm>
            <a:off x="838200" y="1835150"/>
            <a:ext cx="7391400" cy="4641850"/>
          </a:xfrm>
          <a:prstGeom prst="rect">
            <a:avLst/>
          </a:prstGeom>
          <a:noFill/>
          <a:ln w="12700" cap="sq">
            <a:noFill/>
            <a:miter lim="800000"/>
            <a:headEnd type="none" w="sm" len="sm"/>
            <a:tailEnd type="none" w="sm" len="sm"/>
          </a:ln>
        </p:spPr>
      </p:pic>
      <p:sp>
        <p:nvSpPr>
          <p:cNvPr id="19462" name="Text Box 10"/>
          <p:cNvSpPr txBox="1">
            <a:spLocks noChangeArrowheads="1"/>
          </p:cNvSpPr>
          <p:nvPr/>
        </p:nvSpPr>
        <p:spPr bwMode="auto">
          <a:xfrm>
            <a:off x="685800" y="113665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Summary of Cash-Related Items</a:t>
            </a:r>
          </a:p>
        </p:txBody>
      </p:sp>
    </p:spTree>
    <p:extLst>
      <p:ext uri="{BB962C8B-B14F-4D97-AF65-F5344CB8AC3E}">
        <p14:creationId xmlns:p14="http://schemas.microsoft.com/office/powerpoint/2010/main" val="11725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7"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Accounts Receivable</a:t>
            </a:r>
          </a:p>
        </p:txBody>
      </p:sp>
      <p:sp>
        <p:nvSpPr>
          <p:cNvPr id="67686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Define receivables and identify the different types of receivables.</a:t>
            </a:r>
          </a:p>
        </p:txBody>
      </p:sp>
      <p:sp>
        <p:nvSpPr>
          <p:cNvPr id="20484" name="Rectangle 8"/>
          <p:cNvSpPr>
            <a:spLocks noChangeArrowheads="1"/>
          </p:cNvSpPr>
          <p:nvPr/>
        </p:nvSpPr>
        <p:spPr bwMode="auto">
          <a:xfrm>
            <a:off x="6705600" y="2438400"/>
            <a:ext cx="304800" cy="609600"/>
          </a:xfrm>
          <a:prstGeom prst="rect">
            <a:avLst/>
          </a:prstGeom>
          <a:solidFill>
            <a:srgbClr val="800000"/>
          </a:solidFill>
          <a:ln w="12700">
            <a:solidFill>
              <a:schemeClr val="bg2"/>
            </a:solidFill>
            <a:miter lim="800000"/>
            <a:headEnd/>
            <a:tailEnd/>
          </a:ln>
        </p:spPr>
        <p:txBody>
          <a:bodyPr wrap="none" anchor="ctr"/>
          <a:lstStyle/>
          <a:p>
            <a:endParaRPr lang="id-ID"/>
          </a:p>
        </p:txBody>
      </p:sp>
      <p:sp>
        <p:nvSpPr>
          <p:cNvPr id="20485" name="Rectangle 9"/>
          <p:cNvSpPr>
            <a:spLocks noChangeArrowheads="1"/>
          </p:cNvSpPr>
          <p:nvPr/>
        </p:nvSpPr>
        <p:spPr bwMode="auto">
          <a:xfrm>
            <a:off x="2438400" y="2438400"/>
            <a:ext cx="304800" cy="609600"/>
          </a:xfrm>
          <a:prstGeom prst="rect">
            <a:avLst/>
          </a:prstGeom>
          <a:solidFill>
            <a:srgbClr val="800000"/>
          </a:solidFill>
          <a:ln w="12700">
            <a:solidFill>
              <a:schemeClr val="bg2"/>
            </a:solidFill>
            <a:miter lim="800000"/>
            <a:headEnd/>
            <a:tailEnd/>
          </a:ln>
        </p:spPr>
        <p:txBody>
          <a:bodyPr wrap="none" anchor="ctr"/>
          <a:lstStyle/>
          <a:p>
            <a:endParaRPr lang="id-ID"/>
          </a:p>
        </p:txBody>
      </p:sp>
      <p:sp>
        <p:nvSpPr>
          <p:cNvPr id="20486" name="Rectangle 10"/>
          <p:cNvSpPr>
            <a:spLocks noGrp="1" noChangeArrowheads="1"/>
          </p:cNvSpPr>
          <p:nvPr>
            <p:ph type="body" idx="1"/>
          </p:nvPr>
        </p:nvSpPr>
        <p:spPr>
          <a:xfrm>
            <a:off x="4905375" y="2924175"/>
            <a:ext cx="3829050" cy="2638425"/>
          </a:xfrm>
          <a:solidFill>
            <a:schemeClr val="bg1"/>
          </a:solidFill>
          <a:ln w="57150" cap="flat" cmpd="thickThin">
            <a:solidFill>
              <a:srgbClr val="800000"/>
            </a:solidFill>
          </a:ln>
        </p:spPr>
        <p:txBody>
          <a:bodyPr lIns="90488" tIns="44450" rIns="90488" bIns="44450"/>
          <a:lstStyle/>
          <a:p>
            <a:pPr marL="0" indent="0" algn="ctr">
              <a:spcBef>
                <a:spcPct val="35000"/>
              </a:spcBef>
              <a:buClrTx/>
              <a:buSzTx/>
              <a:buFontTx/>
              <a:buNone/>
            </a:pPr>
            <a:r>
              <a:rPr lang="en-US" sz="2400" b="0" smtClean="0">
                <a:solidFill>
                  <a:schemeClr val="tx1"/>
                </a:solidFill>
                <a:effectLst/>
              </a:rPr>
              <a:t>Written promises to pay a sum of money on a specified future date.</a:t>
            </a:r>
          </a:p>
        </p:txBody>
      </p:sp>
      <p:sp>
        <p:nvSpPr>
          <p:cNvPr id="20487" name="Rectangle 11"/>
          <p:cNvSpPr>
            <a:spLocks noChangeArrowheads="1"/>
          </p:cNvSpPr>
          <p:nvPr/>
        </p:nvSpPr>
        <p:spPr bwMode="auto">
          <a:xfrm>
            <a:off x="1019175" y="1476375"/>
            <a:ext cx="7362825" cy="962025"/>
          </a:xfrm>
          <a:prstGeom prst="rect">
            <a:avLst/>
          </a:prstGeom>
          <a:solidFill>
            <a:schemeClr val="bg1"/>
          </a:solidFill>
          <a:ln w="57150" cmpd="thickThin">
            <a:solidFill>
              <a:srgbClr val="800000"/>
            </a:solidFill>
            <a:miter lim="800000"/>
            <a:headEnd/>
            <a:tailEnd/>
          </a:ln>
        </p:spPr>
        <p:txBody>
          <a:bodyPr lIns="90488" tIns="44450" rIns="90488" bIns="44450"/>
          <a:lstStyle/>
          <a:p>
            <a:pPr>
              <a:spcBef>
                <a:spcPct val="20000"/>
              </a:spcBef>
            </a:pPr>
            <a:r>
              <a:rPr lang="en-US" sz="2400" b="1">
                <a:solidFill>
                  <a:srgbClr val="800000"/>
                </a:solidFill>
                <a:latin typeface="Arial" charset="0"/>
              </a:rPr>
              <a:t>Receivables</a:t>
            </a:r>
            <a:r>
              <a:rPr lang="en-US" sz="2400">
                <a:latin typeface="Arial" charset="0"/>
              </a:rPr>
              <a:t> are claims held against customers and others for money, goods, or services.</a:t>
            </a:r>
          </a:p>
        </p:txBody>
      </p:sp>
      <p:sp>
        <p:nvSpPr>
          <p:cNvPr id="20488" name="Rectangle 12"/>
          <p:cNvSpPr>
            <a:spLocks noChangeArrowheads="1"/>
          </p:cNvSpPr>
          <p:nvPr/>
        </p:nvSpPr>
        <p:spPr bwMode="auto">
          <a:xfrm>
            <a:off x="638175" y="2924175"/>
            <a:ext cx="3829050" cy="2638425"/>
          </a:xfrm>
          <a:prstGeom prst="rect">
            <a:avLst/>
          </a:prstGeom>
          <a:solidFill>
            <a:schemeClr val="bg1"/>
          </a:solidFill>
          <a:ln w="57150" cmpd="thickThin">
            <a:solidFill>
              <a:srgbClr val="800000"/>
            </a:solidFill>
            <a:miter lim="800000"/>
            <a:headEnd/>
            <a:tailEnd/>
          </a:ln>
        </p:spPr>
        <p:txBody>
          <a:bodyPr lIns="90488" tIns="44450" rIns="90488" bIns="44450"/>
          <a:lstStyle/>
          <a:p>
            <a:pPr>
              <a:spcBef>
                <a:spcPct val="5000"/>
              </a:spcBef>
            </a:pPr>
            <a:r>
              <a:rPr lang="en-US" sz="2400">
                <a:latin typeface="Arial" charset="0"/>
              </a:rPr>
              <a:t>Oral promises of the purchaser to pay for goods and services sold.</a:t>
            </a:r>
          </a:p>
          <a:p>
            <a:pPr latinLnBrk="1">
              <a:spcBef>
                <a:spcPct val="5000"/>
              </a:spcBef>
            </a:pPr>
            <a:endParaRPr lang="en-US" sz="2400">
              <a:latin typeface="Arial" charset="0"/>
            </a:endParaRPr>
          </a:p>
        </p:txBody>
      </p:sp>
      <p:sp>
        <p:nvSpPr>
          <p:cNvPr id="676878" name="Text Box 14" descr="Recycled paper"/>
          <p:cNvSpPr txBox="1">
            <a:spLocks noChangeArrowheads="1"/>
          </p:cNvSpPr>
          <p:nvPr/>
        </p:nvSpPr>
        <p:spPr bwMode="auto">
          <a:xfrm>
            <a:off x="990600" y="4267200"/>
            <a:ext cx="3048000" cy="9588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b="1">
                <a:solidFill>
                  <a:srgbClr val="800000"/>
                </a:solidFill>
                <a:effectLst>
                  <a:outerShdw blurRad="38100" dist="38100" dir="2700000" algn="tl">
                    <a:srgbClr val="C0C0C0"/>
                  </a:outerShdw>
                </a:effectLst>
                <a:latin typeface="Arial" charset="0"/>
              </a:rPr>
              <a:t>Accounts Receivable</a:t>
            </a:r>
          </a:p>
        </p:txBody>
      </p:sp>
      <p:sp>
        <p:nvSpPr>
          <p:cNvPr id="676879" name="Text Box 15" descr="Recycled paper"/>
          <p:cNvSpPr txBox="1">
            <a:spLocks noChangeArrowheads="1"/>
          </p:cNvSpPr>
          <p:nvPr/>
        </p:nvSpPr>
        <p:spPr bwMode="auto">
          <a:xfrm>
            <a:off x="5334000" y="4267200"/>
            <a:ext cx="3048000" cy="9588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b="1">
                <a:solidFill>
                  <a:srgbClr val="800000"/>
                </a:solidFill>
                <a:effectLst>
                  <a:outerShdw blurRad="38100" dist="38100" dir="2700000" algn="tl">
                    <a:srgbClr val="C0C0C0"/>
                  </a:outerShdw>
                </a:effectLst>
                <a:latin typeface="Arial" charset="0"/>
              </a:rPr>
              <a:t>Notes Receivable</a:t>
            </a:r>
          </a:p>
        </p:txBody>
      </p:sp>
    </p:spTree>
    <p:extLst>
      <p:ext uri="{BB962C8B-B14F-4D97-AF65-F5344CB8AC3E}">
        <p14:creationId xmlns:p14="http://schemas.microsoft.com/office/powerpoint/2010/main" val="2088605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6878"/>
                                        </p:tgtEl>
                                        <p:attrNameLst>
                                          <p:attrName>style.visibility</p:attrName>
                                        </p:attrNameLst>
                                      </p:cBhvr>
                                      <p:to>
                                        <p:strVal val="visible"/>
                                      </p:to>
                                    </p:set>
                                    <p:animEffect transition="in" filter="wipe(up)">
                                      <p:cBhvr>
                                        <p:cTn id="7" dur="500"/>
                                        <p:tgtEl>
                                          <p:spTgt spid="6768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6879"/>
                                        </p:tgtEl>
                                        <p:attrNameLst>
                                          <p:attrName>style.visibility</p:attrName>
                                        </p:attrNameLst>
                                      </p:cBhvr>
                                      <p:to>
                                        <p:strVal val="visible"/>
                                      </p:to>
                                    </p:set>
                                    <p:animEffect transition="in" filter="wipe(up)">
                                      <p:cBhvr>
                                        <p:cTn id="12" dur="500"/>
                                        <p:tgtEl>
                                          <p:spTgt spid="67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8" grpId="0" animBg="1"/>
      <p:bldP spid="6768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685800" y="136525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solidFill>
                  <a:srgbClr val="800000"/>
                </a:solidFill>
                <a:latin typeface="Arial" charset="0"/>
              </a:rPr>
              <a:t>Non-trade Receivables</a:t>
            </a:r>
          </a:p>
        </p:txBody>
      </p:sp>
      <p:sp>
        <p:nvSpPr>
          <p:cNvPr id="21507" name="Text Box 6"/>
          <p:cNvSpPr txBox="1">
            <a:spLocks noChangeArrowheads="1"/>
          </p:cNvSpPr>
          <p:nvPr/>
        </p:nvSpPr>
        <p:spPr bwMode="auto">
          <a:xfrm>
            <a:off x="990600" y="1973263"/>
            <a:ext cx="7620000" cy="4235450"/>
          </a:xfrm>
          <a:prstGeom prst="rect">
            <a:avLst/>
          </a:prstGeom>
          <a:noFill/>
          <a:ln w="28575" cap="sq">
            <a:noFill/>
            <a:miter lim="800000"/>
            <a:headEnd type="none" w="sm" len="sm"/>
            <a:tailEnd type="none" w="sm" len="sm"/>
          </a:ln>
        </p:spPr>
        <p:txBody>
          <a:bodyPr>
            <a:spAutoFit/>
          </a:bodyPr>
          <a:lstStyle/>
          <a:p>
            <a:pPr marL="457200" indent="-457200" algn="l">
              <a:spcAft>
                <a:spcPct val="20000"/>
              </a:spcAft>
              <a:buClr>
                <a:srgbClr val="800000"/>
              </a:buClr>
              <a:buFontTx/>
              <a:buAutoNum type="arabicPeriod"/>
            </a:pPr>
            <a:r>
              <a:rPr lang="en-US" sz="2000">
                <a:latin typeface="Arial" charset="0"/>
              </a:rPr>
              <a:t>Advances to officers and employees.</a:t>
            </a:r>
          </a:p>
          <a:p>
            <a:pPr marL="457200" indent="-457200" algn="l">
              <a:spcAft>
                <a:spcPct val="20000"/>
              </a:spcAft>
              <a:buClr>
                <a:srgbClr val="800000"/>
              </a:buClr>
              <a:buFontTx/>
              <a:buAutoNum type="arabicPeriod"/>
            </a:pPr>
            <a:r>
              <a:rPr lang="en-US" sz="2000">
                <a:latin typeface="Arial" charset="0"/>
              </a:rPr>
              <a:t>Advances to subsidiaries.</a:t>
            </a:r>
          </a:p>
          <a:p>
            <a:pPr marL="457200" indent="-457200" algn="l">
              <a:spcAft>
                <a:spcPct val="20000"/>
              </a:spcAft>
              <a:buClr>
                <a:srgbClr val="800000"/>
              </a:buClr>
              <a:buFontTx/>
              <a:buAutoNum type="arabicPeriod"/>
            </a:pPr>
            <a:r>
              <a:rPr lang="en-US" sz="2000">
                <a:latin typeface="Arial" charset="0"/>
              </a:rPr>
              <a:t>Deposits to cover potential damages or losses.</a:t>
            </a:r>
          </a:p>
          <a:p>
            <a:pPr marL="457200" indent="-457200" algn="l">
              <a:spcAft>
                <a:spcPct val="20000"/>
              </a:spcAft>
              <a:buClr>
                <a:srgbClr val="800000"/>
              </a:buClr>
              <a:buFontTx/>
              <a:buAutoNum type="arabicPeriod"/>
            </a:pPr>
            <a:r>
              <a:rPr lang="en-US" sz="2000">
                <a:latin typeface="Arial" charset="0"/>
              </a:rPr>
              <a:t>Deposits as a guarantee of performance or payment.</a:t>
            </a:r>
          </a:p>
          <a:p>
            <a:pPr marL="457200" indent="-457200" algn="l">
              <a:spcAft>
                <a:spcPct val="20000"/>
              </a:spcAft>
              <a:buClr>
                <a:srgbClr val="800000"/>
              </a:buClr>
              <a:buFontTx/>
              <a:buAutoNum type="arabicPeriod"/>
            </a:pPr>
            <a:r>
              <a:rPr lang="en-US" sz="2000">
                <a:latin typeface="Arial" charset="0"/>
              </a:rPr>
              <a:t>Dividends and interest receivable.</a:t>
            </a:r>
          </a:p>
          <a:p>
            <a:pPr marL="457200" indent="-457200" algn="l">
              <a:spcAft>
                <a:spcPct val="20000"/>
              </a:spcAft>
              <a:buClr>
                <a:srgbClr val="800000"/>
              </a:buClr>
              <a:buFontTx/>
              <a:buAutoNum type="arabicPeriod"/>
            </a:pPr>
            <a:r>
              <a:rPr lang="en-US" sz="2000">
                <a:latin typeface="Arial" charset="0"/>
              </a:rPr>
              <a:t>Claims against:</a:t>
            </a:r>
          </a:p>
          <a:p>
            <a:pPr marL="1139825" lvl="1" indent="-457200" algn="l">
              <a:spcBef>
                <a:spcPct val="10000"/>
              </a:spcBef>
              <a:spcAft>
                <a:spcPct val="20000"/>
              </a:spcAft>
              <a:buClr>
                <a:srgbClr val="800000"/>
              </a:buClr>
              <a:buFontTx/>
              <a:buAutoNum type="alphaLcParenR"/>
            </a:pPr>
            <a:r>
              <a:rPr lang="en-US" sz="1800">
                <a:latin typeface="Arial" charset="0"/>
              </a:rPr>
              <a:t>Insurance companies for casualties sustained.</a:t>
            </a:r>
          </a:p>
          <a:p>
            <a:pPr marL="1139825" lvl="1" indent="-457200" algn="l">
              <a:spcAft>
                <a:spcPct val="20000"/>
              </a:spcAft>
              <a:buClr>
                <a:srgbClr val="800000"/>
              </a:buClr>
              <a:buFontTx/>
              <a:buAutoNum type="alphaLcParenR"/>
            </a:pPr>
            <a:r>
              <a:rPr lang="en-US" sz="1800">
                <a:latin typeface="Arial" charset="0"/>
              </a:rPr>
              <a:t>Defendants under suit.</a:t>
            </a:r>
          </a:p>
          <a:p>
            <a:pPr marL="1139825" lvl="1" indent="-457200" algn="l">
              <a:spcAft>
                <a:spcPct val="20000"/>
              </a:spcAft>
              <a:buClr>
                <a:srgbClr val="800000"/>
              </a:buClr>
              <a:buFontTx/>
              <a:buAutoNum type="alphaLcParenR"/>
            </a:pPr>
            <a:r>
              <a:rPr lang="en-US" sz="1800">
                <a:latin typeface="Arial" charset="0"/>
              </a:rPr>
              <a:t>Governmental bodies for tax refunds.</a:t>
            </a:r>
          </a:p>
          <a:p>
            <a:pPr marL="1139825" lvl="1" indent="-457200" algn="l">
              <a:spcAft>
                <a:spcPct val="20000"/>
              </a:spcAft>
              <a:buClr>
                <a:srgbClr val="800000"/>
              </a:buClr>
              <a:buFontTx/>
              <a:buAutoNum type="alphaLcParenR"/>
            </a:pPr>
            <a:r>
              <a:rPr lang="en-US" sz="1800">
                <a:latin typeface="Arial" charset="0"/>
              </a:rPr>
              <a:t>Common carriers for damaged or lost goods.</a:t>
            </a:r>
          </a:p>
          <a:p>
            <a:pPr marL="1139825" lvl="1" indent="-457200" algn="l">
              <a:spcAft>
                <a:spcPct val="20000"/>
              </a:spcAft>
              <a:buClr>
                <a:srgbClr val="800000"/>
              </a:buClr>
              <a:buFontTx/>
              <a:buAutoNum type="alphaLcParenR"/>
            </a:pPr>
            <a:r>
              <a:rPr lang="en-US" sz="1800">
                <a:latin typeface="Arial" charset="0"/>
              </a:rPr>
              <a:t>Creditors for returned, damaged, or lost goods.</a:t>
            </a:r>
          </a:p>
          <a:p>
            <a:pPr marL="1139825" lvl="1" indent="-457200" algn="l">
              <a:spcAft>
                <a:spcPct val="20000"/>
              </a:spcAft>
              <a:buClr>
                <a:srgbClr val="800000"/>
              </a:buClr>
              <a:buFontTx/>
              <a:buAutoNum type="alphaLcParenR"/>
            </a:pPr>
            <a:r>
              <a:rPr lang="en-US" sz="1800">
                <a:latin typeface="Arial" charset="0"/>
              </a:rPr>
              <a:t>Customers for returnable items (crates, containers, etc.).</a:t>
            </a:r>
          </a:p>
        </p:txBody>
      </p:sp>
      <p:sp>
        <p:nvSpPr>
          <p:cNvPr id="678921" name="Rectangle 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Accounts Receivable</a:t>
            </a:r>
          </a:p>
        </p:txBody>
      </p:sp>
      <p:sp>
        <p:nvSpPr>
          <p:cNvPr id="678922" name="Text Box 1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Define receivables and identify the different types of receivables.</a:t>
            </a:r>
          </a:p>
        </p:txBody>
      </p:sp>
    </p:spTree>
    <p:extLst>
      <p:ext uri="{BB962C8B-B14F-4D97-AF65-F5344CB8AC3E}">
        <p14:creationId xmlns:p14="http://schemas.microsoft.com/office/powerpoint/2010/main" val="3405090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p:cNvPicPr>
            <a:picLocks noChangeAspect="1" noChangeArrowheads="1"/>
          </p:cNvPicPr>
          <p:nvPr/>
        </p:nvPicPr>
        <p:blipFill>
          <a:blip r:embed="rId3"/>
          <a:srcRect/>
          <a:stretch>
            <a:fillRect/>
          </a:stretch>
        </p:blipFill>
        <p:spPr bwMode="auto">
          <a:xfrm>
            <a:off x="4724400" y="2133600"/>
            <a:ext cx="3962400" cy="2978150"/>
          </a:xfrm>
          <a:prstGeom prst="rect">
            <a:avLst/>
          </a:prstGeom>
          <a:noFill/>
          <a:ln w="12700" cap="sq">
            <a:noFill/>
            <a:miter lim="800000"/>
            <a:headEnd type="none" w="sm" len="sm"/>
            <a:tailEnd type="none" w="sm" len="sm"/>
          </a:ln>
        </p:spPr>
      </p:pic>
      <p:sp>
        <p:nvSpPr>
          <p:cNvPr id="22531" name="Text Box 9"/>
          <p:cNvSpPr txBox="1">
            <a:spLocks noChangeArrowheads="1"/>
          </p:cNvSpPr>
          <p:nvPr/>
        </p:nvSpPr>
        <p:spPr bwMode="auto">
          <a:xfrm>
            <a:off x="685800" y="136525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solidFill>
                  <a:srgbClr val="800000"/>
                </a:solidFill>
                <a:latin typeface="Arial" charset="0"/>
              </a:rPr>
              <a:t>Non-trade Receivables</a:t>
            </a:r>
          </a:p>
        </p:txBody>
      </p:sp>
      <p:sp>
        <p:nvSpPr>
          <p:cNvPr id="766980"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Accounts Receivable</a:t>
            </a:r>
          </a:p>
        </p:txBody>
      </p:sp>
      <p:sp>
        <p:nvSpPr>
          <p:cNvPr id="76698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Define receivables and identify the different types of receivables.</a:t>
            </a:r>
          </a:p>
        </p:txBody>
      </p:sp>
      <p:sp>
        <p:nvSpPr>
          <p:cNvPr id="22534" name="Text Box 8"/>
          <p:cNvSpPr txBox="1">
            <a:spLocks noChangeArrowheads="1"/>
          </p:cNvSpPr>
          <p:nvPr/>
        </p:nvSpPr>
        <p:spPr bwMode="auto">
          <a:xfrm>
            <a:off x="6858000" y="1616075"/>
            <a:ext cx="1981200" cy="822325"/>
          </a:xfrm>
          <a:prstGeom prst="rect">
            <a:avLst/>
          </a:prstGeom>
          <a:noFill/>
          <a:ln w="28575" algn="ctr">
            <a:noFill/>
            <a:miter lim="800000"/>
            <a:headEnd/>
            <a:tailEnd/>
          </a:ln>
        </p:spPr>
        <p:txBody>
          <a:bodyPr>
            <a:spAutoFit/>
          </a:bodyPr>
          <a:lstStyle/>
          <a:p>
            <a:pPr algn="l">
              <a:spcBef>
                <a:spcPct val="50000"/>
              </a:spcBef>
            </a:pPr>
            <a:r>
              <a:rPr lang="en-US" sz="1200" b="1">
                <a:solidFill>
                  <a:srgbClr val="CC0000"/>
                </a:solidFill>
                <a:latin typeface="Arial" charset="0"/>
              </a:rPr>
              <a:t>Illustration 7-4</a:t>
            </a:r>
          </a:p>
          <a:p>
            <a:pPr algn="l"/>
            <a:r>
              <a:rPr lang="en-US" sz="1200" b="1">
                <a:latin typeface="Arial" charset="0"/>
              </a:rPr>
              <a:t>Receivables Statement</a:t>
            </a:r>
          </a:p>
          <a:p>
            <a:pPr algn="l"/>
            <a:r>
              <a:rPr lang="en-US" sz="1200" b="1">
                <a:latin typeface="Arial" charset="0"/>
              </a:rPr>
              <a:t>of Financial Position</a:t>
            </a:r>
          </a:p>
          <a:p>
            <a:pPr algn="l"/>
            <a:r>
              <a:rPr lang="en-US" sz="1200" b="1">
                <a:latin typeface="Arial" charset="0"/>
              </a:rPr>
              <a:t>Presentations</a:t>
            </a:r>
          </a:p>
        </p:txBody>
      </p:sp>
      <p:pic>
        <p:nvPicPr>
          <p:cNvPr id="22535" name="Picture 11"/>
          <p:cNvPicPr>
            <a:picLocks noChangeAspect="1" noChangeArrowheads="1"/>
          </p:cNvPicPr>
          <p:nvPr/>
        </p:nvPicPr>
        <p:blipFill>
          <a:blip r:embed="rId4"/>
          <a:srcRect/>
          <a:stretch>
            <a:fillRect/>
          </a:stretch>
        </p:blipFill>
        <p:spPr bwMode="auto">
          <a:xfrm>
            <a:off x="381000" y="2133600"/>
            <a:ext cx="4038600" cy="24050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4162503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680966"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680967" name="Rectangle 7"/>
          <p:cNvSpPr>
            <a:spLocks noGrp="1" noChangeArrowheads="1"/>
          </p:cNvSpPr>
          <p:nvPr>
            <p:ph type="body" idx="1"/>
          </p:nvPr>
        </p:nvSpPr>
        <p:spPr>
          <a:xfrm>
            <a:off x="762000" y="2266950"/>
            <a:ext cx="4230688" cy="3295650"/>
          </a:xfrm>
          <a:solidFill>
            <a:srgbClr val="FFFFFF"/>
          </a:solidFill>
          <a:ln w="57150" cap="flat" cmpd="thickThin">
            <a:solidFill>
              <a:schemeClr val="tx1"/>
            </a:solidFill>
          </a:ln>
          <a:effectLst>
            <a:outerShdw dist="107763" dir="2700000" algn="ctr" rotWithShape="0">
              <a:schemeClr val="bg2"/>
            </a:outerShdw>
          </a:effectLst>
        </p:spPr>
        <p:txBody>
          <a:bodyPr lIns="90488" tIns="44450" rIns="90488" bIns="44450"/>
          <a:lstStyle/>
          <a:p>
            <a:pPr marL="533400" indent="-422275" algn="ctr">
              <a:buFont typeface="Wingdings" pitchFamily="2" charset="2"/>
              <a:buNone/>
              <a:defRPr/>
            </a:pPr>
            <a:r>
              <a:rPr lang="en-US" sz="2600" smtClean="0">
                <a:solidFill>
                  <a:srgbClr val="800000"/>
                </a:solidFill>
              </a:rPr>
              <a:t>Trade Discounts</a:t>
            </a:r>
          </a:p>
          <a:p>
            <a:pPr marL="533400" indent="-422275">
              <a:spcBef>
                <a:spcPct val="45000"/>
              </a:spcBef>
              <a:buFont typeface="Wingdings" pitchFamily="2" charset="2"/>
              <a:buBlip>
                <a:blip r:embed="rId3"/>
              </a:buBlip>
              <a:defRPr/>
            </a:pPr>
            <a:r>
              <a:rPr lang="en-US" sz="2300" b="0" smtClean="0">
                <a:solidFill>
                  <a:schemeClr val="tx1"/>
                </a:solidFill>
                <a:effectLst/>
              </a:rPr>
              <a:t>Reductions from the list price</a:t>
            </a:r>
          </a:p>
          <a:p>
            <a:pPr marL="533400" indent="-422275">
              <a:spcBef>
                <a:spcPct val="45000"/>
              </a:spcBef>
              <a:buFont typeface="Wingdings" pitchFamily="2" charset="2"/>
              <a:buBlip>
                <a:blip r:embed="rId3"/>
              </a:buBlip>
              <a:defRPr/>
            </a:pPr>
            <a:r>
              <a:rPr lang="en-US" sz="2300" b="0" smtClean="0">
                <a:solidFill>
                  <a:schemeClr val="tx1"/>
                </a:solidFill>
                <a:effectLst/>
              </a:rPr>
              <a:t>Not recognized in the accounting records</a:t>
            </a:r>
          </a:p>
          <a:p>
            <a:pPr marL="533400" indent="-422275">
              <a:spcBef>
                <a:spcPct val="45000"/>
              </a:spcBef>
              <a:buFont typeface="Wingdings" pitchFamily="2" charset="2"/>
              <a:buBlip>
                <a:blip r:embed="rId3"/>
              </a:buBlip>
              <a:defRPr/>
            </a:pPr>
            <a:r>
              <a:rPr lang="en-US" sz="2300" b="0" smtClean="0">
                <a:solidFill>
                  <a:schemeClr val="tx1"/>
                </a:solidFill>
                <a:effectLst/>
              </a:rPr>
              <a:t>Customers are billed net of discounts</a:t>
            </a:r>
          </a:p>
        </p:txBody>
      </p:sp>
      <p:pic>
        <p:nvPicPr>
          <p:cNvPr id="23557" name="Picture 8"/>
          <p:cNvPicPr>
            <a:picLocks noChangeArrowheads="1"/>
          </p:cNvPicPr>
          <p:nvPr/>
        </p:nvPicPr>
        <p:blipFill>
          <a:blip r:embed="rId4"/>
          <a:srcRect/>
          <a:stretch>
            <a:fillRect/>
          </a:stretch>
        </p:blipFill>
        <p:spPr bwMode="auto">
          <a:xfrm>
            <a:off x="5638800" y="2514600"/>
            <a:ext cx="3060700" cy="2971800"/>
          </a:xfrm>
          <a:prstGeom prst="rect">
            <a:avLst/>
          </a:prstGeom>
          <a:noFill/>
          <a:ln w="12700">
            <a:noFill/>
            <a:miter lim="800000"/>
            <a:headEnd/>
            <a:tailEnd/>
          </a:ln>
        </p:spPr>
      </p:pic>
      <p:sp>
        <p:nvSpPr>
          <p:cNvPr id="23558" name="Rectangle 9"/>
          <p:cNvSpPr>
            <a:spLocks noChangeArrowheads="1"/>
          </p:cNvSpPr>
          <p:nvPr/>
        </p:nvSpPr>
        <p:spPr bwMode="auto">
          <a:xfrm>
            <a:off x="6870700" y="3063875"/>
            <a:ext cx="1511300" cy="2193925"/>
          </a:xfrm>
          <a:prstGeom prst="rect">
            <a:avLst/>
          </a:prstGeom>
          <a:noFill/>
          <a:ln w="12700">
            <a:noFill/>
            <a:miter lim="800000"/>
            <a:headEnd/>
            <a:tailEnd/>
          </a:ln>
        </p:spPr>
        <p:txBody>
          <a:bodyPr lIns="90488" tIns="44450" rIns="90488" bIns="44450">
            <a:spAutoFit/>
          </a:bodyPr>
          <a:lstStyle/>
          <a:p>
            <a:pPr>
              <a:lnSpc>
                <a:spcPct val="115000"/>
              </a:lnSpc>
              <a:spcBef>
                <a:spcPct val="50000"/>
              </a:spcBef>
            </a:pPr>
            <a:r>
              <a:rPr lang="en-US" sz="2000" b="1">
                <a:latin typeface="Arial" charset="0"/>
              </a:rPr>
              <a:t>10 % Discount for new Retail Store Customers</a:t>
            </a:r>
          </a:p>
        </p:txBody>
      </p:sp>
      <p:sp>
        <p:nvSpPr>
          <p:cNvPr id="23559" name="Text Box 10"/>
          <p:cNvSpPr txBox="1">
            <a:spLocks noChangeArrowheads="1"/>
          </p:cNvSpPr>
          <p:nvPr/>
        </p:nvSpPr>
        <p:spPr bwMode="auto">
          <a:xfrm>
            <a:off x="609600" y="136525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Recognition of Accounts Receivable</a:t>
            </a:r>
          </a:p>
        </p:txBody>
      </p:sp>
    </p:spTree>
    <p:extLst>
      <p:ext uri="{BB962C8B-B14F-4D97-AF65-F5344CB8AC3E}">
        <p14:creationId xmlns:p14="http://schemas.microsoft.com/office/powerpoint/2010/main" val="655490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68301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683016" name="Rectangle 8"/>
          <p:cNvSpPr>
            <a:spLocks noGrp="1" noChangeArrowheads="1"/>
          </p:cNvSpPr>
          <p:nvPr>
            <p:ph type="body" idx="1"/>
          </p:nvPr>
        </p:nvSpPr>
        <p:spPr>
          <a:xfrm>
            <a:off x="762000" y="2438400"/>
            <a:ext cx="4230688" cy="2667000"/>
          </a:xfrm>
          <a:solidFill>
            <a:srgbClr val="FFFFFF"/>
          </a:solidFill>
          <a:ln w="57150" cap="flat" cmpd="thickThin">
            <a:solidFill>
              <a:schemeClr val="tx1"/>
            </a:solidFill>
          </a:ln>
          <a:effectLst>
            <a:outerShdw dist="107763" dir="2700000" algn="ctr" rotWithShape="0">
              <a:schemeClr val="bg2"/>
            </a:outerShdw>
          </a:effectLst>
        </p:spPr>
        <p:txBody>
          <a:bodyPr lIns="90488" tIns="44450" rIns="90488" bIns="44450"/>
          <a:lstStyle/>
          <a:p>
            <a:pPr algn="ctr">
              <a:lnSpc>
                <a:spcPct val="90000"/>
              </a:lnSpc>
              <a:spcBef>
                <a:spcPct val="60000"/>
              </a:spcBef>
              <a:buFont typeface="Wingdings" pitchFamily="2" charset="2"/>
              <a:buNone/>
              <a:defRPr/>
            </a:pPr>
            <a:r>
              <a:rPr lang="en-US" sz="2600" smtClean="0">
                <a:solidFill>
                  <a:srgbClr val="800000"/>
                </a:solidFill>
              </a:rPr>
              <a:t>Cash Discounts</a:t>
            </a:r>
          </a:p>
          <a:p>
            <a:pPr algn="ctr">
              <a:lnSpc>
                <a:spcPct val="90000"/>
              </a:lnSpc>
              <a:spcBef>
                <a:spcPct val="0"/>
              </a:spcBef>
              <a:buFont typeface="Wingdings" pitchFamily="2" charset="2"/>
              <a:buNone/>
              <a:defRPr/>
            </a:pPr>
            <a:r>
              <a:rPr lang="en-US" sz="2200" smtClean="0">
                <a:solidFill>
                  <a:schemeClr val="tx1"/>
                </a:solidFill>
              </a:rPr>
              <a:t>(Sales Discounts)</a:t>
            </a:r>
          </a:p>
          <a:p>
            <a:pPr>
              <a:lnSpc>
                <a:spcPct val="90000"/>
              </a:lnSpc>
              <a:spcBef>
                <a:spcPct val="60000"/>
              </a:spcBef>
              <a:buFont typeface="Wingdings" pitchFamily="2" charset="2"/>
              <a:buBlip>
                <a:blip r:embed="rId3"/>
              </a:buBlip>
              <a:defRPr/>
            </a:pPr>
            <a:r>
              <a:rPr lang="en-US" sz="2300" b="0" smtClean="0"/>
              <a:t>Inducements for prompt payment</a:t>
            </a:r>
          </a:p>
          <a:p>
            <a:pPr>
              <a:lnSpc>
                <a:spcPct val="90000"/>
              </a:lnSpc>
              <a:spcBef>
                <a:spcPct val="50000"/>
              </a:spcBef>
              <a:buFont typeface="Wingdings" pitchFamily="2" charset="2"/>
              <a:buBlip>
                <a:blip r:embed="rId3"/>
              </a:buBlip>
              <a:defRPr/>
            </a:pPr>
            <a:r>
              <a:rPr lang="en-US" sz="2300" b="0" smtClean="0"/>
              <a:t>Gross Method vs. Net Method</a:t>
            </a:r>
          </a:p>
        </p:txBody>
      </p:sp>
      <p:pic>
        <p:nvPicPr>
          <p:cNvPr id="24581" name="Picture 9"/>
          <p:cNvPicPr>
            <a:picLocks noChangeArrowheads="1"/>
          </p:cNvPicPr>
          <p:nvPr/>
        </p:nvPicPr>
        <p:blipFill>
          <a:blip r:embed="rId4"/>
          <a:srcRect/>
          <a:stretch>
            <a:fillRect/>
          </a:stretch>
        </p:blipFill>
        <p:spPr bwMode="auto">
          <a:xfrm>
            <a:off x="5715000" y="2209800"/>
            <a:ext cx="2898775" cy="3657600"/>
          </a:xfrm>
          <a:prstGeom prst="rect">
            <a:avLst/>
          </a:prstGeom>
          <a:noFill/>
          <a:ln w="12700">
            <a:noFill/>
            <a:miter lim="800000"/>
            <a:headEnd/>
            <a:tailEnd/>
          </a:ln>
        </p:spPr>
      </p:pic>
      <p:sp>
        <p:nvSpPr>
          <p:cNvPr id="24582" name="Rectangle 10"/>
          <p:cNvSpPr>
            <a:spLocks noChangeArrowheads="1"/>
          </p:cNvSpPr>
          <p:nvPr/>
        </p:nvSpPr>
        <p:spPr bwMode="auto">
          <a:xfrm>
            <a:off x="6097588" y="3644900"/>
            <a:ext cx="2054225" cy="698500"/>
          </a:xfrm>
          <a:prstGeom prst="rect">
            <a:avLst/>
          </a:prstGeom>
          <a:solidFill>
            <a:srgbClr val="FFFFFF"/>
          </a:solidFill>
          <a:ln w="12700">
            <a:noFill/>
            <a:miter lim="800000"/>
            <a:headEnd/>
            <a:tailEnd/>
          </a:ln>
        </p:spPr>
        <p:txBody>
          <a:bodyPr lIns="90488" tIns="44450" rIns="90488" bIns="44450">
            <a:spAutoFit/>
          </a:bodyPr>
          <a:lstStyle/>
          <a:p>
            <a:pPr>
              <a:spcBef>
                <a:spcPct val="50000"/>
              </a:spcBef>
            </a:pPr>
            <a:r>
              <a:rPr lang="en-US" sz="2000" b="1">
                <a:latin typeface="Arial" charset="0"/>
              </a:rPr>
              <a:t>Payment terms are 2/10, n/30</a:t>
            </a:r>
          </a:p>
        </p:txBody>
      </p:sp>
      <p:sp>
        <p:nvSpPr>
          <p:cNvPr id="24583" name="Text Box 11"/>
          <p:cNvSpPr txBox="1">
            <a:spLocks noChangeArrowheads="1"/>
          </p:cNvSpPr>
          <p:nvPr/>
        </p:nvSpPr>
        <p:spPr bwMode="auto">
          <a:xfrm>
            <a:off x="609600" y="1365250"/>
            <a:ext cx="7620000" cy="5397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Recognition of Accounts Receivable</a:t>
            </a:r>
          </a:p>
        </p:txBody>
      </p:sp>
    </p:spTree>
    <p:extLst>
      <p:ext uri="{BB962C8B-B14F-4D97-AF65-F5344CB8AC3E}">
        <p14:creationId xmlns:p14="http://schemas.microsoft.com/office/powerpoint/2010/main" val="1760935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6902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25604" name="Text Box 9"/>
          <p:cNvSpPr txBox="1">
            <a:spLocks noChangeArrowheads="1"/>
          </p:cNvSpPr>
          <p:nvPr/>
        </p:nvSpPr>
        <p:spPr bwMode="auto">
          <a:xfrm>
            <a:off x="685800" y="1365250"/>
            <a:ext cx="62484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solidFill>
                  <a:srgbClr val="800000"/>
                </a:solidFill>
                <a:latin typeface="Arial" charset="0"/>
              </a:rPr>
              <a:t>Cash Discounts</a:t>
            </a:r>
            <a:r>
              <a:rPr lang="en-US" sz="2400" b="1">
                <a:solidFill>
                  <a:srgbClr val="800000"/>
                </a:solidFill>
                <a:latin typeface="Arial" charset="0"/>
              </a:rPr>
              <a:t> (Sales Discounts)</a:t>
            </a:r>
          </a:p>
        </p:txBody>
      </p:sp>
      <p:sp>
        <p:nvSpPr>
          <p:cNvPr id="25605" name="Text Box 22"/>
          <p:cNvSpPr txBox="1">
            <a:spLocks noChangeArrowheads="1"/>
          </p:cNvSpPr>
          <p:nvPr/>
        </p:nvSpPr>
        <p:spPr bwMode="auto">
          <a:xfrm>
            <a:off x="6781800" y="1387475"/>
            <a:ext cx="2133600" cy="822325"/>
          </a:xfrm>
          <a:prstGeom prst="rect">
            <a:avLst/>
          </a:prstGeom>
          <a:noFill/>
          <a:ln w="28575" algn="ctr">
            <a:noFill/>
            <a:miter lim="800000"/>
            <a:headEnd/>
            <a:tailEnd/>
          </a:ln>
        </p:spPr>
        <p:txBody>
          <a:bodyPr>
            <a:spAutoFit/>
          </a:bodyPr>
          <a:lstStyle/>
          <a:p>
            <a:pPr algn="l"/>
            <a:r>
              <a:rPr lang="en-US" sz="1200" b="1">
                <a:solidFill>
                  <a:srgbClr val="CC0000"/>
                </a:solidFill>
                <a:latin typeface="Arial" charset="0"/>
              </a:rPr>
              <a:t>Illustration 7-5</a:t>
            </a:r>
          </a:p>
          <a:p>
            <a:pPr algn="l"/>
            <a:r>
              <a:rPr lang="en-US" sz="1200" b="1">
                <a:latin typeface="Arial" charset="0"/>
              </a:rPr>
              <a:t>Entries under Gross and</a:t>
            </a:r>
          </a:p>
          <a:p>
            <a:pPr algn="l"/>
            <a:r>
              <a:rPr lang="en-US" sz="1200" b="1">
                <a:latin typeface="Arial" charset="0"/>
              </a:rPr>
              <a:t>Net Methods of Recording</a:t>
            </a:r>
          </a:p>
          <a:p>
            <a:pPr algn="l"/>
            <a:r>
              <a:rPr lang="en-US" sz="1200" b="1">
                <a:latin typeface="Arial" charset="0"/>
              </a:rPr>
              <a:t>Cash (Sales) Discounts</a:t>
            </a:r>
          </a:p>
        </p:txBody>
      </p:sp>
      <p:pic>
        <p:nvPicPr>
          <p:cNvPr id="25606" name="Picture 23"/>
          <p:cNvPicPr>
            <a:picLocks noChangeAspect="1" noChangeArrowheads="1"/>
          </p:cNvPicPr>
          <p:nvPr/>
        </p:nvPicPr>
        <p:blipFill>
          <a:blip r:embed="rId3"/>
          <a:srcRect/>
          <a:stretch>
            <a:fillRect/>
          </a:stretch>
        </p:blipFill>
        <p:spPr bwMode="auto">
          <a:xfrm>
            <a:off x="338138" y="2236788"/>
            <a:ext cx="8501062" cy="3859212"/>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054565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9" name="Text Box 3"/>
          <p:cNvSpPr txBox="1">
            <a:spLocks noChangeArrowheads="1"/>
          </p:cNvSpPr>
          <p:nvPr/>
        </p:nvSpPr>
        <p:spPr bwMode="auto">
          <a:xfrm>
            <a:off x="609600" y="1371600"/>
            <a:ext cx="8077200" cy="2197100"/>
          </a:xfrm>
          <a:prstGeom prst="rect">
            <a:avLst/>
          </a:prstGeom>
          <a:noFill/>
          <a:ln w="12700">
            <a:noFill/>
            <a:miter lim="800000"/>
            <a:headEnd/>
            <a:tailEnd/>
          </a:ln>
          <a:effectLst/>
        </p:spPr>
        <p:txBody>
          <a:bodyPr>
            <a:spAutoFit/>
          </a:bodyPr>
          <a:lstStyle/>
          <a:p>
            <a:pPr algn="l">
              <a:lnSpc>
                <a:spcPct val="115000"/>
              </a:lnSpc>
              <a:defRPr/>
            </a:pPr>
            <a:r>
              <a:rPr lang="en-US" sz="2000" b="1">
                <a:solidFill>
                  <a:srgbClr val="990000"/>
                </a:solidFill>
                <a:effectLst>
                  <a:outerShdw blurRad="38100" dist="38100" dir="2700000" algn="tl">
                    <a:srgbClr val="C0C0C0"/>
                  </a:outerShdw>
                </a:effectLst>
                <a:latin typeface="Arial" charset="0"/>
              </a:rPr>
              <a:t>E7-5:</a:t>
            </a:r>
            <a:r>
              <a:rPr lang="en-US" sz="2000" b="1">
                <a:latin typeface="Arial" charset="0"/>
              </a:rPr>
              <a:t>  </a:t>
            </a:r>
            <a:r>
              <a:rPr lang="en-US" sz="2000">
                <a:latin typeface="Arial" charset="0"/>
              </a:rPr>
              <a:t>On 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sz="2000" b="1">
                <a:solidFill>
                  <a:srgbClr val="800000"/>
                </a:solidFill>
                <a:latin typeface="Arial" charset="0"/>
              </a:rPr>
              <a:t>gross method</a:t>
            </a:r>
            <a:r>
              <a:rPr lang="en-US" sz="2000">
                <a:latin typeface="Arial" charset="0"/>
              </a:rPr>
              <a:t>.</a:t>
            </a:r>
          </a:p>
        </p:txBody>
      </p:sp>
      <p:sp>
        <p:nvSpPr>
          <p:cNvPr id="685061" name="Text Box 5"/>
          <p:cNvSpPr txBox="1">
            <a:spLocks noChangeArrowheads="1"/>
          </p:cNvSpPr>
          <p:nvPr/>
        </p:nvSpPr>
        <p:spPr bwMode="auto">
          <a:xfrm>
            <a:off x="2209800" y="4252913"/>
            <a:ext cx="6477000" cy="396875"/>
          </a:xfrm>
          <a:prstGeom prst="rect">
            <a:avLst/>
          </a:prstGeom>
          <a:noFill/>
          <a:ln w="28575">
            <a:noFill/>
            <a:miter lim="800000"/>
            <a:headEnd/>
            <a:tailEnd/>
          </a:ln>
        </p:spPr>
        <p:txBody>
          <a:bodyPr>
            <a:spAutoFit/>
          </a:bodyPr>
          <a:lstStyle/>
          <a:p>
            <a:pPr marL="457200" algn="l">
              <a:spcBef>
                <a:spcPct val="50000"/>
              </a:spcBef>
              <a:tabLst>
                <a:tab pos="6054725" algn="r"/>
              </a:tabLst>
            </a:pPr>
            <a:r>
              <a:rPr lang="en-US" sz="2000">
                <a:latin typeface="Arial" charset="0"/>
                <a:cs typeface="Arial" charset="0"/>
              </a:rPr>
              <a:t>Sales 	2,000</a:t>
            </a:r>
          </a:p>
        </p:txBody>
      </p:sp>
      <p:sp>
        <p:nvSpPr>
          <p:cNvPr id="685063" name="Text Box 7"/>
          <p:cNvSpPr txBox="1">
            <a:spLocks noChangeArrowheads="1"/>
          </p:cNvSpPr>
          <p:nvPr/>
        </p:nvSpPr>
        <p:spPr bwMode="auto">
          <a:xfrm>
            <a:off x="2209800" y="3794125"/>
            <a:ext cx="6477000" cy="396875"/>
          </a:xfrm>
          <a:prstGeom prst="rect">
            <a:avLst/>
          </a:prstGeom>
          <a:noFill/>
          <a:ln w="28575">
            <a:noFill/>
            <a:miter lim="800000"/>
            <a:headEnd/>
            <a:tailEnd/>
          </a:ln>
        </p:spPr>
        <p:txBody>
          <a:bodyPr>
            <a:spAutoFit/>
          </a:bodyPr>
          <a:lstStyle/>
          <a:p>
            <a:pPr algn="l">
              <a:spcBef>
                <a:spcPct val="50000"/>
              </a:spcBef>
              <a:tabLst>
                <a:tab pos="4683125" algn="r"/>
              </a:tabLst>
            </a:pPr>
            <a:r>
              <a:rPr lang="en-US" sz="2000">
                <a:latin typeface="Arial" charset="0"/>
                <a:cs typeface="Arial" charset="0"/>
              </a:rPr>
              <a:t>Accounts receivable  	2,000</a:t>
            </a:r>
          </a:p>
        </p:txBody>
      </p:sp>
      <p:sp>
        <p:nvSpPr>
          <p:cNvPr id="26629" name="Text Box 9"/>
          <p:cNvSpPr txBox="1">
            <a:spLocks noChangeArrowheads="1"/>
          </p:cNvSpPr>
          <p:nvPr/>
        </p:nvSpPr>
        <p:spPr bwMode="auto">
          <a:xfrm>
            <a:off x="762000" y="37941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3</a:t>
            </a:r>
          </a:p>
        </p:txBody>
      </p:sp>
      <p:sp>
        <p:nvSpPr>
          <p:cNvPr id="685082" name="Rectangle 26"/>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685083" name="Text Box 2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685085" name="Text Box 29"/>
          <p:cNvSpPr txBox="1">
            <a:spLocks noChangeArrowheads="1"/>
          </p:cNvSpPr>
          <p:nvPr/>
        </p:nvSpPr>
        <p:spPr bwMode="auto">
          <a:xfrm>
            <a:off x="2209800" y="4860925"/>
            <a:ext cx="6477000" cy="1311275"/>
          </a:xfrm>
          <a:prstGeom prst="rect">
            <a:avLst/>
          </a:prstGeom>
          <a:noFill/>
          <a:ln w="28575">
            <a:noFill/>
            <a:miter lim="800000"/>
            <a:headEnd/>
            <a:tailEnd/>
          </a:ln>
        </p:spPr>
        <p:txBody>
          <a:bodyPr>
            <a:spAutoFit/>
          </a:bodyPr>
          <a:lstStyle/>
          <a:p>
            <a:pPr algn="l">
              <a:spcBef>
                <a:spcPct val="50000"/>
              </a:spcBef>
              <a:tabLst>
                <a:tab pos="4683125" algn="r"/>
                <a:tab pos="6057900" algn="r"/>
              </a:tabLst>
            </a:pPr>
            <a:r>
              <a:rPr lang="en-US" sz="2000">
                <a:latin typeface="Arial" charset="0"/>
                <a:cs typeface="Arial" charset="0"/>
              </a:rPr>
              <a:t>Cash  	1,960</a:t>
            </a:r>
          </a:p>
          <a:p>
            <a:pPr algn="l">
              <a:spcBef>
                <a:spcPct val="50000"/>
              </a:spcBef>
              <a:tabLst>
                <a:tab pos="4683125" algn="r"/>
                <a:tab pos="6057900" algn="r"/>
              </a:tabLst>
            </a:pPr>
            <a:r>
              <a:rPr lang="en-US" sz="2000">
                <a:latin typeface="Arial" charset="0"/>
                <a:cs typeface="Arial" charset="0"/>
              </a:rPr>
              <a:t>Sales discounts</a:t>
            </a:r>
            <a:r>
              <a:rPr lang="en-US" sz="1800">
                <a:latin typeface="Arial" charset="0"/>
                <a:cs typeface="Arial" charset="0"/>
              </a:rPr>
              <a:t> (£2,000 x 2%)</a:t>
            </a:r>
            <a:r>
              <a:rPr lang="en-US" sz="2000">
                <a:latin typeface="Arial" charset="0"/>
                <a:cs typeface="Arial" charset="0"/>
              </a:rPr>
              <a:t> 	40</a:t>
            </a:r>
          </a:p>
          <a:p>
            <a:pPr algn="l">
              <a:spcBef>
                <a:spcPct val="50000"/>
              </a:spcBef>
              <a:tabLst>
                <a:tab pos="4683125" algn="r"/>
                <a:tab pos="6057900" algn="r"/>
              </a:tabLst>
            </a:pPr>
            <a:r>
              <a:rPr lang="en-US" sz="2000">
                <a:latin typeface="Arial" charset="0"/>
                <a:cs typeface="Arial" charset="0"/>
              </a:rPr>
              <a:t>      Accounts receivable                          		2,000</a:t>
            </a:r>
          </a:p>
        </p:txBody>
      </p:sp>
      <p:sp>
        <p:nvSpPr>
          <p:cNvPr id="26633" name="Text Box 30"/>
          <p:cNvSpPr txBox="1">
            <a:spLocks noChangeArrowheads="1"/>
          </p:cNvSpPr>
          <p:nvPr/>
        </p:nvSpPr>
        <p:spPr bwMode="auto">
          <a:xfrm>
            <a:off x="762000" y="48609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12</a:t>
            </a:r>
          </a:p>
        </p:txBody>
      </p:sp>
    </p:spTree>
    <p:extLst>
      <p:ext uri="{BB962C8B-B14F-4D97-AF65-F5344CB8AC3E}">
        <p14:creationId xmlns:p14="http://schemas.microsoft.com/office/powerpoint/2010/main" val="3925210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left)">
                                      <p:cBhvr>
                                        <p:cTn id="7" dur="500"/>
                                        <p:tgtEl>
                                          <p:spTgt spid="6850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5061"/>
                                        </p:tgtEl>
                                        <p:attrNameLst>
                                          <p:attrName>style.visibility</p:attrName>
                                        </p:attrNameLst>
                                      </p:cBhvr>
                                      <p:to>
                                        <p:strVal val="visible"/>
                                      </p:to>
                                    </p:set>
                                    <p:animEffect transition="in" filter="wipe(left)">
                                      <p:cBhvr>
                                        <p:cTn id="12" dur="500"/>
                                        <p:tgtEl>
                                          <p:spTgt spid="6850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5085">
                                            <p:txEl>
                                              <p:pRg st="0" end="0"/>
                                            </p:txEl>
                                          </p:spTgt>
                                        </p:tgtEl>
                                        <p:attrNameLst>
                                          <p:attrName>style.visibility</p:attrName>
                                        </p:attrNameLst>
                                      </p:cBhvr>
                                      <p:to>
                                        <p:strVal val="visible"/>
                                      </p:to>
                                    </p:set>
                                    <p:animEffect transition="in" filter="wipe(left)">
                                      <p:cBhvr>
                                        <p:cTn id="17" dur="500"/>
                                        <p:tgtEl>
                                          <p:spTgt spid="6850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5085">
                                            <p:txEl>
                                              <p:pRg st="1" end="1"/>
                                            </p:txEl>
                                          </p:spTgt>
                                        </p:tgtEl>
                                        <p:attrNameLst>
                                          <p:attrName>style.visibility</p:attrName>
                                        </p:attrNameLst>
                                      </p:cBhvr>
                                      <p:to>
                                        <p:strVal val="visible"/>
                                      </p:to>
                                    </p:set>
                                    <p:animEffect transition="in" filter="wipe(left)">
                                      <p:cBhvr>
                                        <p:cTn id="22" dur="500"/>
                                        <p:tgtEl>
                                          <p:spTgt spid="68508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5085">
                                            <p:txEl>
                                              <p:pRg st="2" end="2"/>
                                            </p:txEl>
                                          </p:spTgt>
                                        </p:tgtEl>
                                        <p:attrNameLst>
                                          <p:attrName>style.visibility</p:attrName>
                                        </p:attrNameLst>
                                      </p:cBhvr>
                                      <p:to>
                                        <p:strVal val="visible"/>
                                      </p:to>
                                    </p:set>
                                    <p:animEffect transition="in" filter="wipe(left)">
                                      <p:cBhvr>
                                        <p:cTn id="27" dur="500"/>
                                        <p:tgtEl>
                                          <p:spTgt spid="6850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1" grpId="0" autoUpdateAnimBg="0"/>
      <p:bldP spid="685063" grpId="0" autoUpdateAnimBg="0"/>
      <p:bldP spid="68508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memproses</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transaksi</a:t>
            </a:r>
            <a:r>
              <a:rPr lang="en-US" dirty="0">
                <a:solidFill>
                  <a:srgbClr val="002060"/>
                </a:solidFill>
              </a:rPr>
              <a:t> </a:t>
            </a:r>
            <a:r>
              <a:rPr lang="en-US" dirty="0" err="1">
                <a:solidFill>
                  <a:srgbClr val="002060"/>
                </a:solidFill>
              </a:rPr>
              <a:t>kas</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piutang</a:t>
            </a:r>
            <a:r>
              <a:rPr lang="en-US" dirty="0">
                <a:solidFill>
                  <a:srgbClr val="002060"/>
                </a:solidFill>
              </a:rPr>
              <a:t> </a:t>
            </a:r>
          </a:p>
          <a:p>
            <a:pPr marL="0" indent="0" algn="ctr">
              <a:buNone/>
            </a:pP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3" name="Text Box 3"/>
          <p:cNvSpPr txBox="1">
            <a:spLocks noChangeArrowheads="1"/>
          </p:cNvSpPr>
          <p:nvPr/>
        </p:nvSpPr>
        <p:spPr bwMode="auto">
          <a:xfrm>
            <a:off x="2209800" y="4252913"/>
            <a:ext cx="6477000" cy="396875"/>
          </a:xfrm>
          <a:prstGeom prst="rect">
            <a:avLst/>
          </a:prstGeom>
          <a:noFill/>
          <a:ln w="28575">
            <a:noFill/>
            <a:miter lim="800000"/>
            <a:headEnd/>
            <a:tailEnd/>
          </a:ln>
        </p:spPr>
        <p:txBody>
          <a:bodyPr>
            <a:spAutoFit/>
          </a:bodyPr>
          <a:lstStyle/>
          <a:p>
            <a:pPr marL="457200" algn="l">
              <a:spcBef>
                <a:spcPct val="50000"/>
              </a:spcBef>
              <a:tabLst>
                <a:tab pos="6054725" algn="r"/>
              </a:tabLst>
            </a:pPr>
            <a:r>
              <a:rPr lang="en-US" sz="2000">
                <a:latin typeface="Arial" charset="0"/>
                <a:cs typeface="Arial" charset="0"/>
              </a:rPr>
              <a:t>Sales 	1,960</a:t>
            </a:r>
          </a:p>
        </p:txBody>
      </p:sp>
      <p:sp>
        <p:nvSpPr>
          <p:cNvPr id="773124" name="Text Box 4"/>
          <p:cNvSpPr txBox="1">
            <a:spLocks noChangeArrowheads="1"/>
          </p:cNvSpPr>
          <p:nvPr/>
        </p:nvSpPr>
        <p:spPr bwMode="auto">
          <a:xfrm>
            <a:off x="2209800" y="3794125"/>
            <a:ext cx="6477000" cy="396875"/>
          </a:xfrm>
          <a:prstGeom prst="rect">
            <a:avLst/>
          </a:prstGeom>
          <a:noFill/>
          <a:ln w="28575">
            <a:noFill/>
            <a:miter lim="800000"/>
            <a:headEnd/>
            <a:tailEnd/>
          </a:ln>
        </p:spPr>
        <p:txBody>
          <a:bodyPr>
            <a:spAutoFit/>
          </a:bodyPr>
          <a:lstStyle/>
          <a:p>
            <a:pPr algn="l">
              <a:spcBef>
                <a:spcPct val="50000"/>
              </a:spcBef>
              <a:tabLst>
                <a:tab pos="4683125" algn="r"/>
              </a:tabLst>
            </a:pPr>
            <a:r>
              <a:rPr lang="en-US" sz="2000">
                <a:latin typeface="Arial" charset="0"/>
                <a:cs typeface="Arial" charset="0"/>
              </a:rPr>
              <a:t>Accounts receivable  	1,960</a:t>
            </a:r>
          </a:p>
        </p:txBody>
      </p:sp>
      <p:sp>
        <p:nvSpPr>
          <p:cNvPr id="27652" name="Text Box 5"/>
          <p:cNvSpPr txBox="1">
            <a:spLocks noChangeArrowheads="1"/>
          </p:cNvSpPr>
          <p:nvPr/>
        </p:nvSpPr>
        <p:spPr bwMode="auto">
          <a:xfrm>
            <a:off x="762000" y="37941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3</a:t>
            </a:r>
          </a:p>
        </p:txBody>
      </p:sp>
      <p:sp>
        <p:nvSpPr>
          <p:cNvPr id="773126"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73127"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773128" name="Text Box 8"/>
          <p:cNvSpPr txBox="1">
            <a:spLocks noChangeArrowheads="1"/>
          </p:cNvSpPr>
          <p:nvPr/>
        </p:nvSpPr>
        <p:spPr bwMode="auto">
          <a:xfrm>
            <a:off x="2209800" y="4860925"/>
            <a:ext cx="6477000" cy="854075"/>
          </a:xfrm>
          <a:prstGeom prst="rect">
            <a:avLst/>
          </a:prstGeom>
          <a:noFill/>
          <a:ln w="28575">
            <a:noFill/>
            <a:miter lim="800000"/>
            <a:headEnd/>
            <a:tailEnd/>
          </a:ln>
        </p:spPr>
        <p:txBody>
          <a:bodyPr>
            <a:spAutoFit/>
          </a:bodyPr>
          <a:lstStyle/>
          <a:p>
            <a:pPr algn="l">
              <a:spcBef>
                <a:spcPct val="50000"/>
              </a:spcBef>
              <a:tabLst>
                <a:tab pos="4683125" algn="r"/>
              </a:tabLst>
            </a:pPr>
            <a:r>
              <a:rPr lang="en-US" sz="2000">
                <a:latin typeface="Arial" charset="0"/>
                <a:cs typeface="Arial" charset="0"/>
              </a:rPr>
              <a:t>Cash  </a:t>
            </a:r>
            <a:r>
              <a:rPr lang="en-US" sz="1800">
                <a:latin typeface="Arial" charset="0"/>
                <a:cs typeface="Arial" charset="0"/>
              </a:rPr>
              <a:t>(£2,000 x 98%)</a:t>
            </a:r>
            <a:r>
              <a:rPr lang="en-US" sz="2000">
                <a:latin typeface="Arial" charset="0"/>
                <a:cs typeface="Arial" charset="0"/>
              </a:rPr>
              <a:t>	1,960</a:t>
            </a:r>
          </a:p>
          <a:p>
            <a:pPr algn="l">
              <a:spcBef>
                <a:spcPct val="50000"/>
              </a:spcBef>
              <a:tabLst>
                <a:tab pos="4683125" algn="r"/>
              </a:tabLst>
            </a:pPr>
            <a:r>
              <a:rPr lang="en-US" sz="2000">
                <a:latin typeface="Arial" charset="0"/>
                <a:cs typeface="Arial" charset="0"/>
              </a:rPr>
              <a:t>      Accounts receivable                          		1,960</a:t>
            </a:r>
          </a:p>
        </p:txBody>
      </p:sp>
      <p:sp>
        <p:nvSpPr>
          <p:cNvPr id="27656" name="Text Box 9"/>
          <p:cNvSpPr txBox="1">
            <a:spLocks noChangeArrowheads="1"/>
          </p:cNvSpPr>
          <p:nvPr/>
        </p:nvSpPr>
        <p:spPr bwMode="auto">
          <a:xfrm>
            <a:off x="762000" y="48609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12</a:t>
            </a:r>
          </a:p>
        </p:txBody>
      </p:sp>
      <p:sp>
        <p:nvSpPr>
          <p:cNvPr id="773130" name="Text Box 10"/>
          <p:cNvSpPr txBox="1">
            <a:spLocks noChangeArrowheads="1"/>
          </p:cNvSpPr>
          <p:nvPr/>
        </p:nvSpPr>
        <p:spPr bwMode="auto">
          <a:xfrm>
            <a:off x="609600" y="1371600"/>
            <a:ext cx="8077200" cy="2197100"/>
          </a:xfrm>
          <a:prstGeom prst="rect">
            <a:avLst/>
          </a:prstGeom>
          <a:noFill/>
          <a:ln w="12700">
            <a:noFill/>
            <a:miter lim="800000"/>
            <a:headEnd/>
            <a:tailEnd/>
          </a:ln>
          <a:effectLst/>
        </p:spPr>
        <p:txBody>
          <a:bodyPr>
            <a:spAutoFit/>
          </a:bodyPr>
          <a:lstStyle/>
          <a:p>
            <a:pPr algn="l">
              <a:lnSpc>
                <a:spcPct val="115000"/>
              </a:lnSpc>
              <a:defRPr/>
            </a:pPr>
            <a:r>
              <a:rPr lang="en-US" sz="2000" b="1">
                <a:solidFill>
                  <a:srgbClr val="990000"/>
                </a:solidFill>
                <a:effectLst>
                  <a:outerShdw blurRad="38100" dist="38100" dir="2700000" algn="tl">
                    <a:srgbClr val="C0C0C0"/>
                  </a:outerShdw>
                </a:effectLst>
                <a:latin typeface="Arial" charset="0"/>
              </a:rPr>
              <a:t>E7-5:</a:t>
            </a:r>
            <a:r>
              <a:rPr lang="en-US" sz="2000" b="1">
                <a:latin typeface="Arial" charset="0"/>
              </a:rPr>
              <a:t>  </a:t>
            </a:r>
            <a:r>
              <a:rPr lang="en-US" sz="2000">
                <a:latin typeface="Arial" charset="0"/>
              </a:rPr>
              <a:t>On 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sz="2000" b="1">
                <a:solidFill>
                  <a:srgbClr val="800000"/>
                </a:solidFill>
                <a:latin typeface="Arial" charset="0"/>
              </a:rPr>
              <a:t>net method</a:t>
            </a:r>
            <a:r>
              <a:rPr lang="en-US" sz="2000">
                <a:latin typeface="Arial" charset="0"/>
              </a:rPr>
              <a:t>.</a:t>
            </a:r>
          </a:p>
        </p:txBody>
      </p:sp>
    </p:spTree>
    <p:extLst>
      <p:ext uri="{BB962C8B-B14F-4D97-AF65-F5344CB8AC3E}">
        <p14:creationId xmlns:p14="http://schemas.microsoft.com/office/powerpoint/2010/main" val="3543371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4"/>
                                        </p:tgtEl>
                                        <p:attrNameLst>
                                          <p:attrName>style.visibility</p:attrName>
                                        </p:attrNameLst>
                                      </p:cBhvr>
                                      <p:to>
                                        <p:strVal val="visible"/>
                                      </p:to>
                                    </p:set>
                                    <p:animEffect transition="in" filter="wipe(left)">
                                      <p:cBhvr>
                                        <p:cTn id="7" dur="500"/>
                                        <p:tgtEl>
                                          <p:spTgt spid="773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23"/>
                                        </p:tgtEl>
                                        <p:attrNameLst>
                                          <p:attrName>style.visibility</p:attrName>
                                        </p:attrNameLst>
                                      </p:cBhvr>
                                      <p:to>
                                        <p:strVal val="visible"/>
                                      </p:to>
                                    </p:set>
                                    <p:animEffect transition="in" filter="wipe(left)">
                                      <p:cBhvr>
                                        <p:cTn id="12" dur="500"/>
                                        <p:tgtEl>
                                          <p:spTgt spid="773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28">
                                            <p:txEl>
                                              <p:pRg st="0" end="0"/>
                                            </p:txEl>
                                          </p:spTgt>
                                        </p:tgtEl>
                                        <p:attrNameLst>
                                          <p:attrName>style.visibility</p:attrName>
                                        </p:attrNameLst>
                                      </p:cBhvr>
                                      <p:to>
                                        <p:strVal val="visible"/>
                                      </p:to>
                                    </p:set>
                                    <p:animEffect transition="in" filter="wipe(left)">
                                      <p:cBhvr>
                                        <p:cTn id="17" dur="500"/>
                                        <p:tgtEl>
                                          <p:spTgt spid="7731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3128">
                                            <p:txEl>
                                              <p:pRg st="1" end="1"/>
                                            </p:txEl>
                                          </p:spTgt>
                                        </p:tgtEl>
                                        <p:attrNameLst>
                                          <p:attrName>style.visibility</p:attrName>
                                        </p:attrNameLst>
                                      </p:cBhvr>
                                      <p:to>
                                        <p:strVal val="visible"/>
                                      </p:to>
                                    </p:set>
                                    <p:animEffect transition="in" filter="wipe(left)">
                                      <p:cBhvr>
                                        <p:cTn id="22" dur="500"/>
                                        <p:tgtEl>
                                          <p:spTgt spid="773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autoUpdateAnimBg="0"/>
      <p:bldP spid="773124" grpId="0" autoUpdateAnimBg="0"/>
      <p:bldP spid="77312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p:cNvSpPr txBox="1">
            <a:spLocks noChangeArrowheads="1"/>
          </p:cNvSpPr>
          <p:nvPr/>
        </p:nvSpPr>
        <p:spPr bwMode="auto">
          <a:xfrm>
            <a:off x="609600" y="1371600"/>
            <a:ext cx="8077200" cy="1846263"/>
          </a:xfrm>
          <a:prstGeom prst="rect">
            <a:avLst/>
          </a:prstGeom>
          <a:noFill/>
          <a:ln w="12700">
            <a:noFill/>
            <a:miter lim="800000"/>
            <a:headEnd/>
            <a:tailEnd/>
          </a:ln>
          <a:effectLst/>
        </p:spPr>
        <p:txBody>
          <a:bodyPr>
            <a:spAutoFit/>
          </a:bodyPr>
          <a:lstStyle/>
          <a:p>
            <a:pPr algn="l">
              <a:lnSpc>
                <a:spcPct val="115000"/>
              </a:lnSpc>
              <a:spcBef>
                <a:spcPct val="10000"/>
              </a:spcBef>
              <a:defRPr/>
            </a:pPr>
            <a:r>
              <a:rPr lang="en-US" sz="2000" b="1">
                <a:solidFill>
                  <a:srgbClr val="990000"/>
                </a:solidFill>
                <a:effectLst>
                  <a:outerShdw blurRad="38100" dist="38100" dir="2700000" algn="tl">
                    <a:srgbClr val="C0C0C0"/>
                  </a:outerShdw>
                </a:effectLst>
                <a:latin typeface="Arial" charset="0"/>
              </a:rPr>
              <a:t>E7-5:</a:t>
            </a:r>
            <a:r>
              <a:rPr lang="en-US" sz="2000" b="1">
                <a:latin typeface="Arial" charset="0"/>
              </a:rPr>
              <a:t>  </a:t>
            </a:r>
            <a:r>
              <a:rPr lang="en-US" sz="2000">
                <a:latin typeface="Arial" charset="0"/>
              </a:rPr>
              <a:t>On June 3, Bolton Company sold to Arquette Company merchandise having a sale price of £2,000 with terms of 2/10, n/60, f.o.b. shipping point.  Prepare the journal entries on Bolton Company books to record the sale assuming Bolton records sales using the </a:t>
            </a:r>
            <a:r>
              <a:rPr lang="en-US" sz="2000" b="1">
                <a:solidFill>
                  <a:srgbClr val="800000"/>
                </a:solidFill>
                <a:latin typeface="Arial" charset="0"/>
              </a:rPr>
              <a:t>net method</a:t>
            </a:r>
            <a:r>
              <a:rPr lang="en-US" sz="2000">
                <a:latin typeface="Arial" charset="0"/>
              </a:rPr>
              <a:t>, and Arquette </a:t>
            </a:r>
            <a:r>
              <a:rPr lang="en-US" sz="2000" b="1">
                <a:solidFill>
                  <a:srgbClr val="800000"/>
                </a:solidFill>
                <a:latin typeface="Arial" charset="0"/>
              </a:rPr>
              <a:t>did not</a:t>
            </a:r>
            <a:r>
              <a:rPr lang="en-US" sz="2000">
                <a:latin typeface="Arial" charset="0"/>
              </a:rPr>
              <a:t> remit payment until July 29.</a:t>
            </a:r>
          </a:p>
        </p:txBody>
      </p:sp>
      <p:sp>
        <p:nvSpPr>
          <p:cNvPr id="774147" name="Text Box 3"/>
          <p:cNvSpPr txBox="1">
            <a:spLocks noChangeArrowheads="1"/>
          </p:cNvSpPr>
          <p:nvPr/>
        </p:nvSpPr>
        <p:spPr bwMode="auto">
          <a:xfrm>
            <a:off x="2209800" y="4252913"/>
            <a:ext cx="6477000" cy="396875"/>
          </a:xfrm>
          <a:prstGeom prst="rect">
            <a:avLst/>
          </a:prstGeom>
          <a:noFill/>
          <a:ln w="28575">
            <a:noFill/>
            <a:miter lim="800000"/>
            <a:headEnd/>
            <a:tailEnd/>
          </a:ln>
        </p:spPr>
        <p:txBody>
          <a:bodyPr>
            <a:spAutoFit/>
          </a:bodyPr>
          <a:lstStyle/>
          <a:p>
            <a:pPr marL="457200" algn="l">
              <a:spcBef>
                <a:spcPct val="50000"/>
              </a:spcBef>
              <a:tabLst>
                <a:tab pos="6054725" algn="r"/>
              </a:tabLst>
            </a:pPr>
            <a:r>
              <a:rPr lang="en-US" sz="2000">
                <a:latin typeface="Arial" charset="0"/>
                <a:cs typeface="Arial" charset="0"/>
              </a:rPr>
              <a:t>Sales 	1,960</a:t>
            </a:r>
          </a:p>
        </p:txBody>
      </p:sp>
      <p:sp>
        <p:nvSpPr>
          <p:cNvPr id="774148" name="Text Box 4"/>
          <p:cNvSpPr txBox="1">
            <a:spLocks noChangeArrowheads="1"/>
          </p:cNvSpPr>
          <p:nvPr/>
        </p:nvSpPr>
        <p:spPr bwMode="auto">
          <a:xfrm>
            <a:off x="2209800" y="3794125"/>
            <a:ext cx="6477000" cy="396875"/>
          </a:xfrm>
          <a:prstGeom prst="rect">
            <a:avLst/>
          </a:prstGeom>
          <a:noFill/>
          <a:ln w="28575">
            <a:noFill/>
            <a:miter lim="800000"/>
            <a:headEnd/>
            <a:tailEnd/>
          </a:ln>
        </p:spPr>
        <p:txBody>
          <a:bodyPr>
            <a:spAutoFit/>
          </a:bodyPr>
          <a:lstStyle/>
          <a:p>
            <a:pPr algn="l">
              <a:spcBef>
                <a:spcPct val="50000"/>
              </a:spcBef>
              <a:tabLst>
                <a:tab pos="4683125" algn="r"/>
              </a:tabLst>
            </a:pPr>
            <a:r>
              <a:rPr lang="en-US" sz="2000">
                <a:latin typeface="Arial" charset="0"/>
                <a:cs typeface="Arial" charset="0"/>
              </a:rPr>
              <a:t>Accounts receivable  	1,960</a:t>
            </a:r>
          </a:p>
        </p:txBody>
      </p:sp>
      <p:sp>
        <p:nvSpPr>
          <p:cNvPr id="28677" name="Text Box 5"/>
          <p:cNvSpPr txBox="1">
            <a:spLocks noChangeArrowheads="1"/>
          </p:cNvSpPr>
          <p:nvPr/>
        </p:nvSpPr>
        <p:spPr bwMode="auto">
          <a:xfrm>
            <a:off x="762000" y="37941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3</a:t>
            </a:r>
          </a:p>
        </p:txBody>
      </p:sp>
      <p:sp>
        <p:nvSpPr>
          <p:cNvPr id="774150"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7415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774152" name="Text Box 8"/>
          <p:cNvSpPr txBox="1">
            <a:spLocks noChangeArrowheads="1"/>
          </p:cNvSpPr>
          <p:nvPr/>
        </p:nvSpPr>
        <p:spPr bwMode="auto">
          <a:xfrm>
            <a:off x="2209800" y="4860925"/>
            <a:ext cx="6477000" cy="1311275"/>
          </a:xfrm>
          <a:prstGeom prst="rect">
            <a:avLst/>
          </a:prstGeom>
          <a:noFill/>
          <a:ln w="28575">
            <a:noFill/>
            <a:miter lim="800000"/>
            <a:headEnd/>
            <a:tailEnd/>
          </a:ln>
        </p:spPr>
        <p:txBody>
          <a:bodyPr>
            <a:spAutoFit/>
          </a:bodyPr>
          <a:lstStyle/>
          <a:p>
            <a:pPr algn="l">
              <a:spcBef>
                <a:spcPct val="50000"/>
              </a:spcBef>
              <a:tabLst>
                <a:tab pos="457200" algn="l"/>
                <a:tab pos="4683125" algn="r"/>
                <a:tab pos="6057900" algn="r"/>
              </a:tabLst>
            </a:pPr>
            <a:r>
              <a:rPr lang="en-US" sz="2000">
                <a:latin typeface="Arial" charset="0"/>
                <a:cs typeface="Arial" charset="0"/>
              </a:rPr>
              <a:t>Cash  	2,000</a:t>
            </a:r>
          </a:p>
          <a:p>
            <a:pPr algn="l">
              <a:spcBef>
                <a:spcPct val="50000"/>
              </a:spcBef>
              <a:tabLst>
                <a:tab pos="457200" algn="l"/>
                <a:tab pos="4683125" algn="r"/>
                <a:tab pos="6057900" algn="r"/>
              </a:tabLst>
            </a:pPr>
            <a:r>
              <a:rPr lang="en-US" sz="2000">
                <a:latin typeface="Arial" charset="0"/>
                <a:cs typeface="Arial" charset="0"/>
              </a:rPr>
              <a:t>      Accounts receivable                          		1,960</a:t>
            </a:r>
          </a:p>
          <a:p>
            <a:pPr algn="l">
              <a:spcBef>
                <a:spcPct val="50000"/>
              </a:spcBef>
              <a:tabLst>
                <a:tab pos="457200" algn="l"/>
                <a:tab pos="4683125" algn="r"/>
                <a:tab pos="6057900" algn="r"/>
              </a:tabLst>
            </a:pPr>
            <a:r>
              <a:rPr lang="en-US" sz="2000">
                <a:latin typeface="Arial" charset="0"/>
                <a:cs typeface="Arial" charset="0"/>
              </a:rPr>
              <a:t>	Sales discounts forfeited		40</a:t>
            </a:r>
          </a:p>
        </p:txBody>
      </p:sp>
      <p:sp>
        <p:nvSpPr>
          <p:cNvPr id="28681" name="Text Box 9"/>
          <p:cNvSpPr txBox="1">
            <a:spLocks noChangeArrowheads="1"/>
          </p:cNvSpPr>
          <p:nvPr/>
        </p:nvSpPr>
        <p:spPr bwMode="auto">
          <a:xfrm>
            <a:off x="762000" y="4860925"/>
            <a:ext cx="1219200" cy="396875"/>
          </a:xfrm>
          <a:prstGeom prst="rect">
            <a:avLst/>
          </a:prstGeom>
          <a:noFill/>
          <a:ln w="28575">
            <a:noFill/>
            <a:miter lim="800000"/>
            <a:headEnd/>
            <a:tailEnd/>
          </a:ln>
        </p:spPr>
        <p:txBody>
          <a:bodyPr rIns="0">
            <a:spAutoFit/>
          </a:bodyPr>
          <a:lstStyle/>
          <a:p>
            <a:pPr algn="l">
              <a:spcBef>
                <a:spcPct val="50000"/>
              </a:spcBef>
            </a:pPr>
            <a:r>
              <a:rPr lang="en-US" sz="2000">
                <a:solidFill>
                  <a:srgbClr val="800000"/>
                </a:solidFill>
                <a:latin typeface="Arial" charset="0"/>
                <a:cs typeface="Arial" charset="0"/>
              </a:rPr>
              <a:t>June 12</a:t>
            </a:r>
          </a:p>
        </p:txBody>
      </p:sp>
    </p:spTree>
    <p:extLst>
      <p:ext uri="{BB962C8B-B14F-4D97-AF65-F5344CB8AC3E}">
        <p14:creationId xmlns:p14="http://schemas.microsoft.com/office/powerpoint/2010/main" val="1867622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4148"/>
                                        </p:tgtEl>
                                        <p:attrNameLst>
                                          <p:attrName>style.visibility</p:attrName>
                                        </p:attrNameLst>
                                      </p:cBhvr>
                                      <p:to>
                                        <p:strVal val="visible"/>
                                      </p:to>
                                    </p:set>
                                    <p:animEffect transition="in" filter="wipe(left)">
                                      <p:cBhvr>
                                        <p:cTn id="7" dur="500"/>
                                        <p:tgtEl>
                                          <p:spTgt spid="774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4147"/>
                                        </p:tgtEl>
                                        <p:attrNameLst>
                                          <p:attrName>style.visibility</p:attrName>
                                        </p:attrNameLst>
                                      </p:cBhvr>
                                      <p:to>
                                        <p:strVal val="visible"/>
                                      </p:to>
                                    </p:set>
                                    <p:animEffect transition="in" filter="wipe(left)">
                                      <p:cBhvr>
                                        <p:cTn id="12" dur="500"/>
                                        <p:tgtEl>
                                          <p:spTgt spid="774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4152">
                                            <p:txEl>
                                              <p:pRg st="0" end="0"/>
                                            </p:txEl>
                                          </p:spTgt>
                                        </p:tgtEl>
                                        <p:attrNameLst>
                                          <p:attrName>style.visibility</p:attrName>
                                        </p:attrNameLst>
                                      </p:cBhvr>
                                      <p:to>
                                        <p:strVal val="visible"/>
                                      </p:to>
                                    </p:set>
                                    <p:animEffect transition="in" filter="wipe(left)">
                                      <p:cBhvr>
                                        <p:cTn id="17" dur="500"/>
                                        <p:tgtEl>
                                          <p:spTgt spid="7741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4152">
                                            <p:txEl>
                                              <p:pRg st="1" end="1"/>
                                            </p:txEl>
                                          </p:spTgt>
                                        </p:tgtEl>
                                        <p:attrNameLst>
                                          <p:attrName>style.visibility</p:attrName>
                                        </p:attrNameLst>
                                      </p:cBhvr>
                                      <p:to>
                                        <p:strVal val="visible"/>
                                      </p:to>
                                    </p:set>
                                    <p:animEffect transition="in" filter="wipe(left)">
                                      <p:cBhvr>
                                        <p:cTn id="22" dur="500"/>
                                        <p:tgtEl>
                                          <p:spTgt spid="77415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4152">
                                            <p:txEl>
                                              <p:pRg st="2" end="2"/>
                                            </p:txEl>
                                          </p:spTgt>
                                        </p:tgtEl>
                                        <p:attrNameLst>
                                          <p:attrName>style.visibility</p:attrName>
                                        </p:attrNameLst>
                                      </p:cBhvr>
                                      <p:to>
                                        <p:strVal val="visible"/>
                                      </p:to>
                                    </p:set>
                                    <p:animEffect transition="in" filter="wipe(left)">
                                      <p:cBhvr>
                                        <p:cTn id="27" dur="500"/>
                                        <p:tgtEl>
                                          <p:spTgt spid="774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autoUpdateAnimBg="0"/>
      <p:bldP spid="774148" grpId="0" autoUpdateAnimBg="0"/>
      <p:bldP spid="77415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90600" y="2089150"/>
            <a:ext cx="7620000" cy="898525"/>
          </a:xfrm>
          <a:prstGeom prst="rect">
            <a:avLst/>
          </a:prstGeom>
          <a:noFill/>
          <a:ln w="28575" cap="sq">
            <a:noFill/>
            <a:miter lim="800000"/>
            <a:headEnd type="none" w="sm" len="sm"/>
            <a:tailEnd type="none" w="sm" len="sm"/>
          </a:ln>
        </p:spPr>
        <p:txBody>
          <a:bodyPr>
            <a:spAutoFit/>
          </a:bodyPr>
          <a:lstStyle/>
          <a:p>
            <a:pPr algn="l">
              <a:lnSpc>
                <a:spcPct val="115000"/>
              </a:lnSpc>
              <a:spcBef>
                <a:spcPct val="30000"/>
              </a:spcBef>
              <a:spcAft>
                <a:spcPct val="20000"/>
              </a:spcAft>
              <a:buSzPct val="80000"/>
            </a:pPr>
            <a:r>
              <a:rPr lang="en-US" sz="2300">
                <a:latin typeface="Arial" charset="0"/>
              </a:rPr>
              <a:t>A company should measure receivables in terms of their present value.</a:t>
            </a:r>
          </a:p>
        </p:txBody>
      </p:sp>
      <p:sp>
        <p:nvSpPr>
          <p:cNvPr id="29699" name="Text Box 5"/>
          <p:cNvSpPr txBox="1">
            <a:spLocks noChangeArrowheads="1"/>
          </p:cNvSpPr>
          <p:nvPr/>
        </p:nvSpPr>
        <p:spPr bwMode="auto">
          <a:xfrm>
            <a:off x="685800" y="1431925"/>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solidFill>
                  <a:srgbClr val="800000"/>
                </a:solidFill>
                <a:latin typeface="Arial" charset="0"/>
              </a:rPr>
              <a:t>Non-Recognition of Interest Element</a:t>
            </a:r>
          </a:p>
        </p:txBody>
      </p:sp>
      <p:sp>
        <p:nvSpPr>
          <p:cNvPr id="688135"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688137"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pic>
        <p:nvPicPr>
          <p:cNvPr id="29702" name="Picture 10"/>
          <p:cNvPicPr>
            <a:picLocks noChangeAspect="1" noChangeArrowheads="1"/>
          </p:cNvPicPr>
          <p:nvPr/>
        </p:nvPicPr>
        <p:blipFill>
          <a:blip r:embed="rId3"/>
          <a:srcRect/>
          <a:stretch>
            <a:fillRect/>
          </a:stretch>
        </p:blipFill>
        <p:spPr bwMode="auto">
          <a:xfrm>
            <a:off x="5105400" y="4267200"/>
            <a:ext cx="3048000" cy="1974850"/>
          </a:xfrm>
          <a:prstGeom prst="rect">
            <a:avLst/>
          </a:prstGeom>
          <a:noFill/>
          <a:ln w="12700" cap="sq">
            <a:noFill/>
            <a:miter lim="800000"/>
            <a:headEnd type="none" w="sm" len="sm"/>
            <a:tailEnd type="none" w="sm" len="sm"/>
          </a:ln>
        </p:spPr>
      </p:pic>
      <p:sp>
        <p:nvSpPr>
          <p:cNvPr id="29703" name="Text Box 11"/>
          <p:cNvSpPr txBox="1">
            <a:spLocks noChangeArrowheads="1"/>
          </p:cNvSpPr>
          <p:nvPr/>
        </p:nvSpPr>
        <p:spPr bwMode="auto">
          <a:xfrm>
            <a:off x="990600" y="3144838"/>
            <a:ext cx="7620000" cy="2511425"/>
          </a:xfrm>
          <a:prstGeom prst="rect">
            <a:avLst/>
          </a:prstGeom>
          <a:noFill/>
          <a:ln w="28575" cap="sq">
            <a:noFill/>
            <a:miter lim="800000"/>
            <a:headEnd type="none" w="sm" len="sm"/>
            <a:tailEnd type="none" w="sm" len="sm"/>
          </a:ln>
        </p:spPr>
        <p:txBody>
          <a:bodyPr>
            <a:spAutoFit/>
          </a:bodyPr>
          <a:lstStyle/>
          <a:p>
            <a:pPr algn="l">
              <a:lnSpc>
                <a:spcPct val="115000"/>
              </a:lnSpc>
              <a:spcBef>
                <a:spcPct val="30000"/>
              </a:spcBef>
              <a:spcAft>
                <a:spcPct val="20000"/>
              </a:spcAft>
              <a:buSzPct val="80000"/>
            </a:pPr>
            <a:r>
              <a:rPr lang="en-US" sz="2300" b="1">
                <a:solidFill>
                  <a:srgbClr val="800000"/>
                </a:solidFill>
                <a:latin typeface="Arial" charset="0"/>
              </a:rPr>
              <a:t>In practice</a:t>
            </a:r>
            <a:r>
              <a:rPr lang="en-US" sz="2300">
                <a:latin typeface="Arial" charset="0"/>
              </a:rPr>
              <a:t>, companies ignore interest revenue related to accounts receivable because, for current assets, the amount of the discount is                                               not usually material in                                                  relation to the net income                                                   for the period.</a:t>
            </a:r>
          </a:p>
        </p:txBody>
      </p:sp>
      <p:sp>
        <p:nvSpPr>
          <p:cNvPr id="29704" name="Rectangle 12"/>
          <p:cNvSpPr>
            <a:spLocks noChangeArrowheads="1"/>
          </p:cNvSpPr>
          <p:nvPr/>
        </p:nvSpPr>
        <p:spPr bwMode="auto">
          <a:xfrm>
            <a:off x="7620000" y="4267200"/>
            <a:ext cx="685800" cy="228600"/>
          </a:xfrm>
          <a:prstGeom prst="rect">
            <a:avLst/>
          </a:prstGeom>
          <a:solidFill>
            <a:schemeClr val="bg1"/>
          </a:solidFill>
          <a:ln w="12700" cap="sq">
            <a:noFill/>
            <a:miter lim="800000"/>
            <a:headEnd type="none" w="sm" len="sm"/>
            <a:tailEnd type="none" w="sm" len="sm"/>
          </a:ln>
        </p:spPr>
        <p:txBody>
          <a:bodyPr wrap="none" anchor="ctr"/>
          <a:lstStyle/>
          <a:p>
            <a:endParaRPr lang="id-ID"/>
          </a:p>
        </p:txBody>
      </p:sp>
    </p:spTree>
    <p:extLst>
      <p:ext uri="{BB962C8B-B14F-4D97-AF65-F5344CB8AC3E}">
        <p14:creationId xmlns:p14="http://schemas.microsoft.com/office/powerpoint/2010/main" val="2448676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body" idx="1"/>
          </p:nvPr>
        </p:nvSpPr>
        <p:spPr>
          <a:xfrm>
            <a:off x="438150" y="1476375"/>
            <a:ext cx="8324850" cy="962025"/>
          </a:xfrm>
          <a:solidFill>
            <a:srgbClr val="FFFFFF"/>
          </a:solidFill>
        </p:spPr>
        <p:txBody>
          <a:bodyPr lIns="90488" tIns="44450" rIns="90488" bIns="44450"/>
          <a:lstStyle/>
          <a:p>
            <a:pPr marL="0" indent="0">
              <a:lnSpc>
                <a:spcPct val="115000"/>
              </a:lnSpc>
              <a:buFont typeface="Wingdings" pitchFamily="2" charset="2"/>
              <a:buNone/>
              <a:defRPr/>
            </a:pPr>
            <a:r>
              <a:rPr lang="en-US" sz="2400" b="0" smtClean="0"/>
              <a:t>How are these accounts presented on the Statement of Financial Position?</a:t>
            </a:r>
          </a:p>
        </p:txBody>
      </p:sp>
      <p:sp>
        <p:nvSpPr>
          <p:cNvPr id="30723"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0724"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0725"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0726"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0727"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0728"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0729"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0730"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0731"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0732"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0733"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0734"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0735"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500</a:t>
            </a:r>
          </a:p>
        </p:txBody>
      </p:sp>
      <p:sp>
        <p:nvSpPr>
          <p:cNvPr id="30736"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775186" name="Rectangle 1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75188" name="Text Box 2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234942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graphicFrame>
        <p:nvGraphicFramePr>
          <p:cNvPr id="1026" name="Object 8"/>
          <p:cNvGraphicFramePr>
            <a:graphicFrameLocks noChangeAspect="1"/>
          </p:cNvGraphicFramePr>
          <p:nvPr/>
        </p:nvGraphicFramePr>
        <p:xfrm>
          <a:off x="742950" y="1524000"/>
          <a:ext cx="8172450" cy="3340100"/>
        </p:xfrm>
        <a:graphic>
          <a:graphicData uri="http://schemas.openxmlformats.org/presentationml/2006/ole">
            <mc:AlternateContent xmlns:mc="http://schemas.openxmlformats.org/markup-compatibility/2006">
              <mc:Choice xmlns:v="urn:schemas-microsoft-com:vml" Requires="v">
                <p:oleObj spid="_x0000_s7173" name="Worksheet" r:id="rId4" imgW="4467225" imgH="1828979" progId="Excel.Sheet.8">
                  <p:embed/>
                </p:oleObj>
              </mc:Choice>
              <mc:Fallback>
                <p:oleObj name="Worksheet" r:id="rId4" imgW="4467225" imgH="182897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1524000"/>
                        <a:ext cx="8172450" cy="334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6202"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Tree>
    <p:extLst>
      <p:ext uri="{BB962C8B-B14F-4D97-AF65-F5344CB8AC3E}">
        <p14:creationId xmlns:p14="http://schemas.microsoft.com/office/powerpoint/2010/main" val="1667459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graphicFrame>
        <p:nvGraphicFramePr>
          <p:cNvPr id="2050" name="Object 3"/>
          <p:cNvGraphicFramePr>
            <a:graphicFrameLocks noChangeAspect="1"/>
          </p:cNvGraphicFramePr>
          <p:nvPr/>
        </p:nvGraphicFramePr>
        <p:xfrm>
          <a:off x="742950" y="1524000"/>
          <a:ext cx="8172450" cy="3305175"/>
        </p:xfrm>
        <a:graphic>
          <a:graphicData uri="http://schemas.openxmlformats.org/presentationml/2006/ole">
            <mc:AlternateContent xmlns:mc="http://schemas.openxmlformats.org/markup-compatibility/2006">
              <mc:Choice xmlns:v="urn:schemas-microsoft-com:vml" Requires="v">
                <p:oleObj spid="_x0000_s8197" name="Worksheet" r:id="rId4" imgW="4467225" imgH="1809810" progId="Excel.Sheet.8">
                  <p:embed/>
                </p:oleObj>
              </mc:Choice>
              <mc:Fallback>
                <p:oleObj name="Worksheet" r:id="rId4" imgW="4467225" imgH="18098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1524000"/>
                        <a:ext cx="81724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051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Tree>
    <p:extLst>
      <p:ext uri="{BB962C8B-B14F-4D97-AF65-F5344CB8AC3E}">
        <p14:creationId xmlns:p14="http://schemas.microsoft.com/office/powerpoint/2010/main" val="4283798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body" idx="1"/>
          </p:nvPr>
        </p:nvSpPr>
        <p:spPr>
          <a:xfrm>
            <a:off x="409575" y="1276350"/>
            <a:ext cx="8324850" cy="1390650"/>
          </a:xfrm>
          <a:solidFill>
            <a:srgbClr val="FFFFFF"/>
          </a:solidFill>
          <a:ln w="57150" cap="flat" cmpd="thickThin">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Journal entry for credit sale of $100?</a:t>
            </a:r>
          </a:p>
          <a:p>
            <a:pPr>
              <a:lnSpc>
                <a:spcPct val="105000"/>
              </a:lnSpc>
              <a:buFont typeface="Wingdings" pitchFamily="2" charset="2"/>
              <a:buNone/>
              <a:defRPr/>
            </a:pPr>
            <a:r>
              <a:rPr lang="en-US" sz="2200" b="0" smtClean="0"/>
              <a:t>	Accounts receivable			100</a:t>
            </a:r>
          </a:p>
          <a:p>
            <a:pPr>
              <a:lnSpc>
                <a:spcPct val="105000"/>
              </a:lnSpc>
              <a:buFont typeface="Wingdings" pitchFamily="2" charset="2"/>
              <a:buNone/>
              <a:defRPr/>
            </a:pPr>
            <a:r>
              <a:rPr lang="en-US" sz="2200" b="0" smtClean="0"/>
              <a:t>		Sales						 100</a:t>
            </a:r>
          </a:p>
        </p:txBody>
      </p:sp>
      <p:sp>
        <p:nvSpPr>
          <p:cNvPr id="31747"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1748"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1749"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1750"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1751"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1752"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1753"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1754"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1755"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1756"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1757"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1758"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1759"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500</a:t>
            </a:r>
          </a:p>
        </p:txBody>
      </p:sp>
      <p:sp>
        <p:nvSpPr>
          <p:cNvPr id="31760"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778258" name="Rectangle 1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78260" name="Text Box 2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645512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2771"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2772"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2773"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2774"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2775"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2776"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2777"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2778"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2779"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2780"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2781"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2782"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600</a:t>
            </a:r>
          </a:p>
        </p:txBody>
      </p:sp>
      <p:sp>
        <p:nvSpPr>
          <p:cNvPr id="32783"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32784" name="Rectangle 18"/>
          <p:cNvSpPr>
            <a:spLocks noChangeArrowheads="1"/>
          </p:cNvSpPr>
          <p:nvPr/>
        </p:nvSpPr>
        <p:spPr bwMode="auto">
          <a:xfrm>
            <a:off x="458788" y="4192588"/>
            <a:ext cx="1978025" cy="454025"/>
          </a:xfrm>
          <a:prstGeom prst="rect">
            <a:avLst/>
          </a:prstGeom>
          <a:solidFill>
            <a:srgbClr val="FAFD00"/>
          </a:solid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779283" name="Rectangle 19"/>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79285" name="Text Box 2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
        <p:nvSpPr>
          <p:cNvPr id="779287" name="Rectangle 23"/>
          <p:cNvSpPr>
            <a:spLocks noGrp="1" noChangeArrowheads="1"/>
          </p:cNvSpPr>
          <p:nvPr>
            <p:ph type="body" idx="1"/>
          </p:nvPr>
        </p:nvSpPr>
        <p:spPr>
          <a:xfrm>
            <a:off x="409575" y="1276350"/>
            <a:ext cx="8324850" cy="1390650"/>
          </a:xfrm>
          <a:solidFill>
            <a:srgbClr val="FFFFFF"/>
          </a:solidFill>
          <a:ln w="57150" cap="flat" cmpd="thickThin" algn="ctr">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Journal entry for credit sale of $100?</a:t>
            </a:r>
          </a:p>
          <a:p>
            <a:pPr>
              <a:lnSpc>
                <a:spcPct val="105000"/>
              </a:lnSpc>
              <a:buFont typeface="Wingdings" pitchFamily="2" charset="2"/>
              <a:buNone/>
              <a:defRPr/>
            </a:pPr>
            <a:r>
              <a:rPr lang="en-US" sz="2200" b="0" smtClean="0"/>
              <a:t>	Accounts receivable			100</a:t>
            </a:r>
          </a:p>
          <a:p>
            <a:pPr>
              <a:lnSpc>
                <a:spcPct val="105000"/>
              </a:lnSpc>
              <a:buFont typeface="Wingdings" pitchFamily="2" charset="2"/>
              <a:buNone/>
              <a:defRPr/>
            </a:pPr>
            <a:r>
              <a:rPr lang="en-US" sz="2200" b="0" smtClean="0"/>
              <a:t>		Sales						 100</a:t>
            </a:r>
          </a:p>
        </p:txBody>
      </p:sp>
    </p:spTree>
    <p:extLst>
      <p:ext uri="{BB962C8B-B14F-4D97-AF65-F5344CB8AC3E}">
        <p14:creationId xmlns:p14="http://schemas.microsoft.com/office/powerpoint/2010/main" val="4133013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body" idx="1"/>
          </p:nvPr>
        </p:nvSpPr>
        <p:spPr>
          <a:xfrm>
            <a:off x="409575" y="1276350"/>
            <a:ext cx="8324850" cy="1390650"/>
          </a:xfrm>
          <a:solidFill>
            <a:srgbClr val="FFFFFF"/>
          </a:solidFill>
          <a:ln w="57150" cap="flat" cmpd="thickThin" algn="ctr">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Collected of $333 on account?</a:t>
            </a:r>
          </a:p>
          <a:p>
            <a:pPr>
              <a:lnSpc>
                <a:spcPct val="105000"/>
              </a:lnSpc>
              <a:buFont typeface="Wingdings" pitchFamily="2" charset="2"/>
              <a:buNone/>
              <a:defRPr/>
            </a:pPr>
            <a:r>
              <a:rPr lang="en-US" sz="2200" b="0" smtClean="0"/>
              <a:t>	Cash					333</a:t>
            </a:r>
          </a:p>
          <a:p>
            <a:pPr>
              <a:lnSpc>
                <a:spcPct val="105000"/>
              </a:lnSpc>
              <a:buFont typeface="Wingdings" pitchFamily="2" charset="2"/>
              <a:buNone/>
              <a:defRPr/>
            </a:pPr>
            <a:r>
              <a:rPr lang="en-US" sz="2200" b="0" smtClean="0"/>
              <a:t>		Accounts receivable				333</a:t>
            </a:r>
          </a:p>
        </p:txBody>
      </p:sp>
      <p:sp>
        <p:nvSpPr>
          <p:cNvPr id="33795"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3796"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3797"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3798"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3799"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3800"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3801"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3802"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3803"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3804"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3805"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3806"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3807"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600</a:t>
            </a:r>
          </a:p>
        </p:txBody>
      </p:sp>
      <p:sp>
        <p:nvSpPr>
          <p:cNvPr id="33808"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33809"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780307" name="Rectangle 19"/>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0309" name="Text Box 2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3891071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body" idx="1"/>
          </p:nvPr>
        </p:nvSpPr>
        <p:spPr>
          <a:xfrm>
            <a:off x="409575" y="1276350"/>
            <a:ext cx="8324850" cy="1390650"/>
          </a:xfrm>
          <a:solidFill>
            <a:srgbClr val="FFFFFF"/>
          </a:solidFill>
          <a:ln w="57150" cap="flat" cmpd="thickThin">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Collected of $333 on account?</a:t>
            </a:r>
          </a:p>
          <a:p>
            <a:pPr>
              <a:lnSpc>
                <a:spcPct val="105000"/>
              </a:lnSpc>
              <a:buFont typeface="Wingdings" pitchFamily="2" charset="2"/>
              <a:buNone/>
              <a:defRPr/>
            </a:pPr>
            <a:r>
              <a:rPr lang="en-US" sz="2200" b="0" smtClean="0"/>
              <a:t>	Cash					333</a:t>
            </a:r>
          </a:p>
          <a:p>
            <a:pPr>
              <a:lnSpc>
                <a:spcPct val="105000"/>
              </a:lnSpc>
              <a:buFont typeface="Wingdings" pitchFamily="2" charset="2"/>
              <a:buNone/>
              <a:defRPr/>
            </a:pPr>
            <a:r>
              <a:rPr lang="en-US" sz="2200" b="0" smtClean="0"/>
              <a:t>		Accounts receivable				333</a:t>
            </a:r>
          </a:p>
        </p:txBody>
      </p:sp>
      <p:sp>
        <p:nvSpPr>
          <p:cNvPr id="34819"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4820"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4821"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4822"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4823"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4824"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4825"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4826"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4827"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4828"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4829"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4830"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4831"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267</a:t>
            </a:r>
          </a:p>
        </p:txBody>
      </p:sp>
      <p:sp>
        <p:nvSpPr>
          <p:cNvPr id="34832"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34833"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34834" name="Rectangle 19"/>
          <p:cNvSpPr>
            <a:spLocks noChangeArrowheads="1"/>
          </p:cNvSpPr>
          <p:nvPr/>
        </p:nvSpPr>
        <p:spPr bwMode="auto">
          <a:xfrm>
            <a:off x="2668588" y="4192588"/>
            <a:ext cx="1825625" cy="454025"/>
          </a:xfrm>
          <a:prstGeom prst="rect">
            <a:avLst/>
          </a:prstGeom>
          <a:solidFill>
            <a:srgbClr val="FAFD00"/>
          </a:solidFill>
          <a:ln w="12700">
            <a:noFill/>
            <a:miter lim="800000"/>
            <a:headEnd/>
            <a:tailEnd/>
          </a:ln>
        </p:spPr>
        <p:txBody>
          <a:bodyPr lIns="90488" tIns="44450" rIns="90488" bIns="44450">
            <a:spAutoFit/>
          </a:bodyPr>
          <a:lstStyle/>
          <a:p>
            <a:pPr algn="l">
              <a:spcBef>
                <a:spcPct val="50000"/>
              </a:spcBef>
            </a:pPr>
            <a:r>
              <a:rPr lang="en-US" sz="2400" b="1">
                <a:latin typeface="Arial" charset="0"/>
              </a:rPr>
              <a:t>333     Coll.       </a:t>
            </a:r>
          </a:p>
        </p:txBody>
      </p:sp>
      <p:sp>
        <p:nvSpPr>
          <p:cNvPr id="781332"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1334" name="Text Box 2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2857322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896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body" idx="1"/>
          </p:nvPr>
        </p:nvSpPr>
        <p:spPr>
          <a:xfrm>
            <a:off x="409575" y="1276350"/>
            <a:ext cx="8324850" cy="1390650"/>
          </a:xfrm>
          <a:solidFill>
            <a:srgbClr val="FFFFFF"/>
          </a:solidFill>
          <a:ln w="57150" cap="flat" cmpd="thickThin">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Adjustment of $15 for estimated Bad-Debts?</a:t>
            </a:r>
            <a:r>
              <a:rPr lang="en-US" sz="2200" b="0" smtClean="0"/>
              <a:t> </a:t>
            </a:r>
          </a:p>
          <a:p>
            <a:pPr>
              <a:lnSpc>
                <a:spcPct val="105000"/>
              </a:lnSpc>
              <a:buFont typeface="Wingdings" pitchFamily="2" charset="2"/>
              <a:buNone/>
              <a:defRPr/>
            </a:pPr>
            <a:r>
              <a:rPr lang="en-US" sz="2200" b="0" smtClean="0"/>
              <a:t>	Bad debt expense				15</a:t>
            </a:r>
          </a:p>
          <a:p>
            <a:pPr>
              <a:lnSpc>
                <a:spcPct val="105000"/>
              </a:lnSpc>
              <a:buFont typeface="Wingdings" pitchFamily="2" charset="2"/>
              <a:buNone/>
              <a:defRPr/>
            </a:pPr>
            <a:r>
              <a:rPr lang="en-US" sz="2200" b="0" smtClean="0"/>
              <a:t>		Allowance for Doubtful Accounts		15</a:t>
            </a:r>
          </a:p>
        </p:txBody>
      </p:sp>
      <p:sp>
        <p:nvSpPr>
          <p:cNvPr id="35843"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5844"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5845"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5846"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5847"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5848"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5849"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5850"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5851"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5852"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5853"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5854"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5855"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267</a:t>
            </a:r>
          </a:p>
        </p:txBody>
      </p:sp>
      <p:sp>
        <p:nvSpPr>
          <p:cNvPr id="35856"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End.       </a:t>
            </a:r>
          </a:p>
        </p:txBody>
      </p:sp>
      <p:sp>
        <p:nvSpPr>
          <p:cNvPr id="35857"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35858" name="Rectangle 19"/>
          <p:cNvSpPr>
            <a:spLocks noChangeArrowheads="1"/>
          </p:cNvSpPr>
          <p:nvPr/>
        </p:nvSpPr>
        <p:spPr bwMode="auto">
          <a:xfrm>
            <a:off x="2668588" y="4192588"/>
            <a:ext cx="18256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333     Coll.       </a:t>
            </a:r>
          </a:p>
        </p:txBody>
      </p:sp>
      <p:sp>
        <p:nvSpPr>
          <p:cNvPr id="782356"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2358" name="Text Box 2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3216452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body" idx="1"/>
          </p:nvPr>
        </p:nvSpPr>
        <p:spPr>
          <a:xfrm>
            <a:off x="409575" y="1276350"/>
            <a:ext cx="8324850" cy="1390650"/>
          </a:xfrm>
          <a:solidFill>
            <a:srgbClr val="FFFFFF"/>
          </a:solidFill>
          <a:ln w="57150" cap="flat" cmpd="thickThin" algn="ctr">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Adjustment of $15 for estimated Bad-Debts?</a:t>
            </a:r>
          </a:p>
          <a:p>
            <a:pPr>
              <a:lnSpc>
                <a:spcPct val="105000"/>
              </a:lnSpc>
              <a:buFont typeface="Wingdings" pitchFamily="2" charset="2"/>
              <a:buNone/>
              <a:defRPr/>
            </a:pPr>
            <a:r>
              <a:rPr lang="en-US" sz="2200" b="0" smtClean="0"/>
              <a:t>	Bad debt expense				15</a:t>
            </a:r>
          </a:p>
          <a:p>
            <a:pPr>
              <a:lnSpc>
                <a:spcPct val="105000"/>
              </a:lnSpc>
              <a:buFont typeface="Wingdings" pitchFamily="2" charset="2"/>
              <a:buNone/>
              <a:defRPr/>
            </a:pPr>
            <a:r>
              <a:rPr lang="en-US" sz="2200" b="0" smtClean="0"/>
              <a:t>		Allowance for Doubtful Accounts		15</a:t>
            </a:r>
          </a:p>
        </p:txBody>
      </p:sp>
      <p:sp>
        <p:nvSpPr>
          <p:cNvPr id="36867"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6868"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6869"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6870"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6871"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6872"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6873"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6874"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6875"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6876"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6877"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6878"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6879"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267</a:t>
            </a:r>
          </a:p>
        </p:txBody>
      </p:sp>
      <p:sp>
        <p:nvSpPr>
          <p:cNvPr id="36880"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40      End.       </a:t>
            </a:r>
          </a:p>
        </p:txBody>
      </p:sp>
      <p:sp>
        <p:nvSpPr>
          <p:cNvPr id="36881"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36882" name="Rectangle 19"/>
          <p:cNvSpPr>
            <a:spLocks noChangeArrowheads="1"/>
          </p:cNvSpPr>
          <p:nvPr/>
        </p:nvSpPr>
        <p:spPr bwMode="auto">
          <a:xfrm>
            <a:off x="2668588" y="4192588"/>
            <a:ext cx="18256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333     Coll.       </a:t>
            </a:r>
          </a:p>
        </p:txBody>
      </p:sp>
      <p:sp>
        <p:nvSpPr>
          <p:cNvPr id="36883" name="Rectangle 20"/>
          <p:cNvSpPr>
            <a:spLocks noChangeArrowheads="1"/>
          </p:cNvSpPr>
          <p:nvPr/>
        </p:nvSpPr>
        <p:spPr bwMode="auto">
          <a:xfrm>
            <a:off x="6630988" y="4192588"/>
            <a:ext cx="1978025" cy="454025"/>
          </a:xfrm>
          <a:prstGeom prst="rect">
            <a:avLst/>
          </a:prstGeom>
          <a:solidFill>
            <a:srgbClr val="FAFD00"/>
          </a:solidFill>
          <a:ln w="12700">
            <a:noFill/>
            <a:miter lim="800000"/>
            <a:headEnd/>
            <a:tailEnd/>
          </a:ln>
        </p:spPr>
        <p:txBody>
          <a:bodyPr lIns="90488" tIns="44450" rIns="90488" bIns="44450">
            <a:spAutoFit/>
          </a:bodyPr>
          <a:lstStyle/>
          <a:p>
            <a:pPr algn="l">
              <a:spcBef>
                <a:spcPct val="50000"/>
              </a:spcBef>
            </a:pPr>
            <a:r>
              <a:rPr lang="en-US" sz="2400" b="1">
                <a:latin typeface="Arial" charset="0"/>
              </a:rPr>
              <a:t>   15      Est.       </a:t>
            </a:r>
          </a:p>
        </p:txBody>
      </p:sp>
      <p:sp>
        <p:nvSpPr>
          <p:cNvPr id="783381" name="Rectangle 21"/>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3383" name="Text Box 2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1325834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body" idx="1"/>
          </p:nvPr>
        </p:nvSpPr>
        <p:spPr>
          <a:xfrm>
            <a:off x="409575" y="1276350"/>
            <a:ext cx="8324850" cy="1390650"/>
          </a:xfrm>
          <a:solidFill>
            <a:srgbClr val="FFFFFF"/>
          </a:solidFill>
          <a:ln w="57150" cap="flat" cmpd="thickThin" algn="ctr">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Write-off of uncollectible accounts for $10?</a:t>
            </a:r>
          </a:p>
          <a:p>
            <a:pPr>
              <a:lnSpc>
                <a:spcPct val="105000"/>
              </a:lnSpc>
              <a:buFont typeface="Wingdings" pitchFamily="2" charset="2"/>
              <a:buNone/>
              <a:defRPr/>
            </a:pPr>
            <a:r>
              <a:rPr lang="en-US" sz="2200" b="0" smtClean="0"/>
              <a:t>	Allowance for Doubtful accounts		10</a:t>
            </a:r>
          </a:p>
          <a:p>
            <a:pPr>
              <a:lnSpc>
                <a:spcPct val="105000"/>
              </a:lnSpc>
              <a:buFont typeface="Wingdings" pitchFamily="2" charset="2"/>
              <a:buNone/>
              <a:defRPr/>
            </a:pPr>
            <a:r>
              <a:rPr lang="en-US" sz="2200" b="0" smtClean="0"/>
              <a:t>		Accounts receivable				10</a:t>
            </a:r>
          </a:p>
        </p:txBody>
      </p:sp>
      <p:sp>
        <p:nvSpPr>
          <p:cNvPr id="37891"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7892"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7893"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7894"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7895"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7896"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7897"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7898"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7899"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7900"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7901"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7902"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7903"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267</a:t>
            </a:r>
          </a:p>
        </p:txBody>
      </p:sp>
      <p:sp>
        <p:nvSpPr>
          <p:cNvPr id="37904"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40      End.       </a:t>
            </a:r>
          </a:p>
        </p:txBody>
      </p:sp>
      <p:sp>
        <p:nvSpPr>
          <p:cNvPr id="37905"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37906" name="Rectangle 19"/>
          <p:cNvSpPr>
            <a:spLocks noChangeArrowheads="1"/>
          </p:cNvSpPr>
          <p:nvPr/>
        </p:nvSpPr>
        <p:spPr bwMode="auto">
          <a:xfrm>
            <a:off x="2668588" y="4192588"/>
            <a:ext cx="18256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333     Coll.       </a:t>
            </a:r>
          </a:p>
        </p:txBody>
      </p:sp>
      <p:sp>
        <p:nvSpPr>
          <p:cNvPr id="37907" name="Rectangle 20"/>
          <p:cNvSpPr>
            <a:spLocks noChangeArrowheads="1"/>
          </p:cNvSpPr>
          <p:nvPr/>
        </p:nvSpPr>
        <p:spPr bwMode="auto">
          <a:xfrm>
            <a:off x="66309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15      Est.       </a:t>
            </a:r>
          </a:p>
        </p:txBody>
      </p:sp>
      <p:sp>
        <p:nvSpPr>
          <p:cNvPr id="784405" name="Rectangle 21"/>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4407" name="Text Box 2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801390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body" idx="1"/>
          </p:nvPr>
        </p:nvSpPr>
        <p:spPr>
          <a:xfrm>
            <a:off x="409575" y="1276350"/>
            <a:ext cx="8324850" cy="1390650"/>
          </a:xfrm>
          <a:solidFill>
            <a:srgbClr val="FFFFFF"/>
          </a:solidFill>
          <a:ln w="57150" cap="flat" cmpd="thickThin" algn="ctr">
            <a:solidFill>
              <a:schemeClr val="tx1"/>
            </a:solidFill>
          </a:ln>
        </p:spPr>
        <p:txBody>
          <a:bodyPr lIns="90488" tIns="44450" rIns="90488" bIns="44450"/>
          <a:lstStyle/>
          <a:p>
            <a:pPr>
              <a:lnSpc>
                <a:spcPct val="105000"/>
              </a:lnSpc>
              <a:buFont typeface="Wingdings" pitchFamily="2" charset="2"/>
              <a:buNone/>
              <a:defRPr/>
            </a:pPr>
            <a:r>
              <a:rPr lang="en-US" sz="2200" smtClean="0">
                <a:solidFill>
                  <a:srgbClr val="800000"/>
                </a:solidFill>
              </a:rPr>
              <a:t>Write-off of uncollectible accounts for $10? </a:t>
            </a:r>
          </a:p>
          <a:p>
            <a:pPr>
              <a:lnSpc>
                <a:spcPct val="105000"/>
              </a:lnSpc>
              <a:buFont typeface="Wingdings" pitchFamily="2" charset="2"/>
              <a:buNone/>
              <a:defRPr/>
            </a:pPr>
            <a:r>
              <a:rPr lang="en-US" sz="2200" b="0" smtClean="0"/>
              <a:t>	Allowance for Doubtful accounts		10</a:t>
            </a:r>
          </a:p>
          <a:p>
            <a:pPr>
              <a:lnSpc>
                <a:spcPct val="105000"/>
              </a:lnSpc>
              <a:buFont typeface="Wingdings" pitchFamily="2" charset="2"/>
              <a:buNone/>
              <a:defRPr/>
            </a:pPr>
            <a:r>
              <a:rPr lang="en-US" sz="2200" b="0" smtClean="0"/>
              <a:t>		Accounts receivable				10</a:t>
            </a:r>
          </a:p>
        </p:txBody>
      </p:sp>
      <p:sp>
        <p:nvSpPr>
          <p:cNvPr id="38915" name="Line 4"/>
          <p:cNvSpPr>
            <a:spLocks noChangeShapeType="1"/>
          </p:cNvSpPr>
          <p:nvPr/>
        </p:nvSpPr>
        <p:spPr bwMode="auto">
          <a:xfrm>
            <a:off x="1017588" y="3581400"/>
            <a:ext cx="3071812" cy="0"/>
          </a:xfrm>
          <a:prstGeom prst="line">
            <a:avLst/>
          </a:prstGeom>
          <a:noFill/>
          <a:ln w="25400">
            <a:solidFill>
              <a:schemeClr val="tx1"/>
            </a:solidFill>
            <a:round/>
            <a:headEnd/>
            <a:tailEnd/>
          </a:ln>
        </p:spPr>
        <p:txBody>
          <a:bodyPr wrap="none" anchor="ctr"/>
          <a:lstStyle/>
          <a:p>
            <a:endParaRPr lang="en-US"/>
          </a:p>
        </p:txBody>
      </p:sp>
      <p:sp>
        <p:nvSpPr>
          <p:cNvPr id="38916" name="Line 5"/>
          <p:cNvSpPr>
            <a:spLocks noChangeShapeType="1"/>
          </p:cNvSpPr>
          <p:nvPr/>
        </p:nvSpPr>
        <p:spPr bwMode="auto">
          <a:xfrm>
            <a:off x="4979988" y="3581400"/>
            <a:ext cx="3071812" cy="0"/>
          </a:xfrm>
          <a:prstGeom prst="line">
            <a:avLst/>
          </a:prstGeom>
          <a:noFill/>
          <a:ln w="25400">
            <a:solidFill>
              <a:schemeClr val="tx1"/>
            </a:solidFill>
            <a:round/>
            <a:headEnd/>
            <a:tailEnd/>
          </a:ln>
        </p:spPr>
        <p:txBody>
          <a:bodyPr wrap="none" anchor="ctr"/>
          <a:lstStyle/>
          <a:p>
            <a:endParaRPr lang="en-US"/>
          </a:p>
        </p:txBody>
      </p:sp>
      <p:sp>
        <p:nvSpPr>
          <p:cNvPr id="38917" name="Line 6"/>
          <p:cNvSpPr>
            <a:spLocks noChangeShapeType="1"/>
          </p:cNvSpPr>
          <p:nvPr/>
        </p:nvSpPr>
        <p:spPr bwMode="auto">
          <a:xfrm>
            <a:off x="2514600" y="3608388"/>
            <a:ext cx="0" cy="2386012"/>
          </a:xfrm>
          <a:prstGeom prst="line">
            <a:avLst/>
          </a:prstGeom>
          <a:noFill/>
          <a:ln w="25400">
            <a:solidFill>
              <a:schemeClr val="tx1"/>
            </a:solidFill>
            <a:round/>
            <a:headEnd/>
            <a:tailEnd/>
          </a:ln>
        </p:spPr>
        <p:txBody>
          <a:bodyPr wrap="none" anchor="ctr"/>
          <a:lstStyle/>
          <a:p>
            <a:endParaRPr lang="en-US"/>
          </a:p>
        </p:txBody>
      </p:sp>
      <p:sp>
        <p:nvSpPr>
          <p:cNvPr id="38918" name="Line 7"/>
          <p:cNvSpPr>
            <a:spLocks noChangeShapeType="1"/>
          </p:cNvSpPr>
          <p:nvPr/>
        </p:nvSpPr>
        <p:spPr bwMode="auto">
          <a:xfrm>
            <a:off x="6553200" y="3608388"/>
            <a:ext cx="0" cy="2386012"/>
          </a:xfrm>
          <a:prstGeom prst="line">
            <a:avLst/>
          </a:prstGeom>
          <a:noFill/>
          <a:ln w="25400">
            <a:solidFill>
              <a:schemeClr val="tx1"/>
            </a:solidFill>
            <a:round/>
            <a:headEnd/>
            <a:tailEnd/>
          </a:ln>
        </p:spPr>
        <p:txBody>
          <a:bodyPr wrap="none" anchor="ctr"/>
          <a:lstStyle/>
          <a:p>
            <a:endParaRPr lang="en-US"/>
          </a:p>
        </p:txBody>
      </p:sp>
      <p:sp>
        <p:nvSpPr>
          <p:cNvPr id="38919" name="Rectangle 8"/>
          <p:cNvSpPr>
            <a:spLocks noChangeArrowheads="1"/>
          </p:cNvSpPr>
          <p:nvPr/>
        </p:nvSpPr>
        <p:spPr bwMode="auto">
          <a:xfrm>
            <a:off x="915988" y="3125788"/>
            <a:ext cx="3502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Accounts Receivable</a:t>
            </a:r>
          </a:p>
        </p:txBody>
      </p:sp>
      <p:sp>
        <p:nvSpPr>
          <p:cNvPr id="38920" name="Rectangle 9"/>
          <p:cNvSpPr>
            <a:spLocks noChangeArrowheads="1"/>
          </p:cNvSpPr>
          <p:nvPr/>
        </p:nvSpPr>
        <p:spPr bwMode="auto">
          <a:xfrm>
            <a:off x="4802188" y="2820988"/>
            <a:ext cx="3502025" cy="819150"/>
          </a:xfrm>
          <a:prstGeom prst="rect">
            <a:avLst/>
          </a:prstGeom>
          <a:noFill/>
          <a:ln w="12700">
            <a:noFill/>
            <a:miter lim="800000"/>
            <a:headEnd/>
            <a:tailEnd/>
          </a:ln>
        </p:spPr>
        <p:txBody>
          <a:bodyPr lIns="90488" tIns="44450" rIns="90488" bIns="44450">
            <a:spAutoFit/>
          </a:bodyPr>
          <a:lstStyle/>
          <a:p>
            <a:pPr>
              <a:spcBef>
                <a:spcPct val="50000"/>
              </a:spcBef>
            </a:pPr>
            <a:r>
              <a:rPr lang="en-US" sz="2400" b="1">
                <a:latin typeface="Arial" charset="0"/>
              </a:rPr>
              <a:t>Allowance for       Doubtful Accounts</a:t>
            </a:r>
          </a:p>
        </p:txBody>
      </p:sp>
      <p:sp>
        <p:nvSpPr>
          <p:cNvPr id="38921" name="Line 10"/>
          <p:cNvSpPr>
            <a:spLocks noChangeShapeType="1"/>
          </p:cNvSpPr>
          <p:nvPr/>
        </p:nvSpPr>
        <p:spPr bwMode="auto">
          <a:xfrm>
            <a:off x="1017588" y="6019800"/>
            <a:ext cx="3071812" cy="0"/>
          </a:xfrm>
          <a:prstGeom prst="line">
            <a:avLst/>
          </a:prstGeom>
          <a:noFill/>
          <a:ln w="25400">
            <a:solidFill>
              <a:schemeClr val="tx1"/>
            </a:solidFill>
            <a:round/>
            <a:headEnd/>
            <a:tailEnd/>
          </a:ln>
        </p:spPr>
        <p:txBody>
          <a:bodyPr wrap="none" anchor="ctr"/>
          <a:lstStyle/>
          <a:p>
            <a:endParaRPr lang="en-US"/>
          </a:p>
        </p:txBody>
      </p:sp>
      <p:sp>
        <p:nvSpPr>
          <p:cNvPr id="38922" name="Line 11"/>
          <p:cNvSpPr>
            <a:spLocks noChangeShapeType="1"/>
          </p:cNvSpPr>
          <p:nvPr/>
        </p:nvSpPr>
        <p:spPr bwMode="auto">
          <a:xfrm>
            <a:off x="1017588" y="5486400"/>
            <a:ext cx="3071812" cy="0"/>
          </a:xfrm>
          <a:prstGeom prst="line">
            <a:avLst/>
          </a:prstGeom>
          <a:noFill/>
          <a:ln w="25400">
            <a:solidFill>
              <a:schemeClr val="tx1"/>
            </a:solidFill>
            <a:round/>
            <a:headEnd/>
            <a:tailEnd/>
          </a:ln>
        </p:spPr>
        <p:txBody>
          <a:bodyPr wrap="none" anchor="ctr"/>
          <a:lstStyle/>
          <a:p>
            <a:endParaRPr lang="en-US"/>
          </a:p>
        </p:txBody>
      </p:sp>
      <p:sp>
        <p:nvSpPr>
          <p:cNvPr id="38923" name="Line 12"/>
          <p:cNvSpPr>
            <a:spLocks noChangeShapeType="1"/>
          </p:cNvSpPr>
          <p:nvPr/>
        </p:nvSpPr>
        <p:spPr bwMode="auto">
          <a:xfrm>
            <a:off x="4979988" y="5486400"/>
            <a:ext cx="3071812" cy="0"/>
          </a:xfrm>
          <a:prstGeom prst="line">
            <a:avLst/>
          </a:prstGeom>
          <a:noFill/>
          <a:ln w="25400">
            <a:solidFill>
              <a:schemeClr val="tx1"/>
            </a:solidFill>
            <a:round/>
            <a:headEnd/>
            <a:tailEnd/>
          </a:ln>
        </p:spPr>
        <p:txBody>
          <a:bodyPr wrap="none" anchor="ctr"/>
          <a:lstStyle/>
          <a:p>
            <a:endParaRPr lang="en-US"/>
          </a:p>
        </p:txBody>
      </p:sp>
      <p:sp>
        <p:nvSpPr>
          <p:cNvPr id="38924" name="Line 13"/>
          <p:cNvSpPr>
            <a:spLocks noChangeShapeType="1"/>
          </p:cNvSpPr>
          <p:nvPr/>
        </p:nvSpPr>
        <p:spPr bwMode="auto">
          <a:xfrm>
            <a:off x="4979988" y="6019800"/>
            <a:ext cx="3071812" cy="0"/>
          </a:xfrm>
          <a:prstGeom prst="line">
            <a:avLst/>
          </a:prstGeom>
          <a:noFill/>
          <a:ln w="25400">
            <a:solidFill>
              <a:schemeClr val="tx1"/>
            </a:solidFill>
            <a:round/>
            <a:headEnd/>
            <a:tailEnd/>
          </a:ln>
        </p:spPr>
        <p:txBody>
          <a:bodyPr wrap="none" anchor="ctr"/>
          <a:lstStyle/>
          <a:p>
            <a:endParaRPr lang="en-US"/>
          </a:p>
        </p:txBody>
      </p:sp>
      <p:sp>
        <p:nvSpPr>
          <p:cNvPr id="38925" name="Rectangle 14"/>
          <p:cNvSpPr>
            <a:spLocks noChangeArrowheads="1"/>
          </p:cNvSpPr>
          <p:nvPr/>
        </p:nvSpPr>
        <p:spPr bwMode="auto">
          <a:xfrm>
            <a:off x="4587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Beg.       500</a:t>
            </a:r>
          </a:p>
        </p:txBody>
      </p:sp>
      <p:sp>
        <p:nvSpPr>
          <p:cNvPr id="38926" name="Rectangle 15"/>
          <p:cNvSpPr>
            <a:spLocks noChangeArrowheads="1"/>
          </p:cNvSpPr>
          <p:nvPr/>
        </p:nvSpPr>
        <p:spPr bwMode="auto">
          <a:xfrm>
            <a:off x="6630988" y="3659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25      Beg.       </a:t>
            </a:r>
          </a:p>
        </p:txBody>
      </p:sp>
      <p:sp>
        <p:nvSpPr>
          <p:cNvPr id="38927" name="Rectangle 16"/>
          <p:cNvSpPr>
            <a:spLocks noChangeArrowheads="1"/>
          </p:cNvSpPr>
          <p:nvPr/>
        </p:nvSpPr>
        <p:spPr bwMode="auto">
          <a:xfrm>
            <a:off x="4587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End.       257</a:t>
            </a:r>
          </a:p>
        </p:txBody>
      </p:sp>
      <p:sp>
        <p:nvSpPr>
          <p:cNvPr id="38928" name="Rectangle 17"/>
          <p:cNvSpPr>
            <a:spLocks noChangeArrowheads="1"/>
          </p:cNvSpPr>
          <p:nvPr/>
        </p:nvSpPr>
        <p:spPr bwMode="auto">
          <a:xfrm>
            <a:off x="6630988" y="55641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30      End.       </a:t>
            </a:r>
          </a:p>
        </p:txBody>
      </p:sp>
      <p:sp>
        <p:nvSpPr>
          <p:cNvPr id="38929" name="Rectangle 18"/>
          <p:cNvSpPr>
            <a:spLocks noChangeArrowheads="1"/>
          </p:cNvSpPr>
          <p:nvPr/>
        </p:nvSpPr>
        <p:spPr bwMode="auto">
          <a:xfrm>
            <a:off x="4587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Sale       100</a:t>
            </a:r>
          </a:p>
        </p:txBody>
      </p:sp>
      <p:sp>
        <p:nvSpPr>
          <p:cNvPr id="38930" name="Rectangle 19"/>
          <p:cNvSpPr>
            <a:spLocks noChangeArrowheads="1"/>
          </p:cNvSpPr>
          <p:nvPr/>
        </p:nvSpPr>
        <p:spPr bwMode="auto">
          <a:xfrm>
            <a:off x="2668588" y="4192588"/>
            <a:ext cx="18256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333     Coll.       </a:t>
            </a:r>
          </a:p>
        </p:txBody>
      </p:sp>
      <p:sp>
        <p:nvSpPr>
          <p:cNvPr id="38931" name="Rectangle 20"/>
          <p:cNvSpPr>
            <a:spLocks noChangeArrowheads="1"/>
          </p:cNvSpPr>
          <p:nvPr/>
        </p:nvSpPr>
        <p:spPr bwMode="auto">
          <a:xfrm>
            <a:off x="6630988" y="4192588"/>
            <a:ext cx="1978025" cy="454025"/>
          </a:xfrm>
          <a:prstGeom prst="rect">
            <a:avLst/>
          </a:prstGeom>
          <a:noFill/>
          <a:ln w="12700">
            <a:noFill/>
            <a:miter lim="800000"/>
            <a:headEnd/>
            <a:tailEnd/>
          </a:ln>
        </p:spPr>
        <p:txBody>
          <a:bodyPr lIns="90488" tIns="44450" rIns="90488" bIns="44450">
            <a:spAutoFit/>
          </a:bodyPr>
          <a:lstStyle/>
          <a:p>
            <a:pPr algn="l">
              <a:spcBef>
                <a:spcPct val="50000"/>
              </a:spcBef>
            </a:pPr>
            <a:r>
              <a:rPr lang="en-US" sz="2400" b="1">
                <a:latin typeface="Arial" charset="0"/>
              </a:rPr>
              <a:t>   15      Est.       </a:t>
            </a:r>
          </a:p>
        </p:txBody>
      </p:sp>
      <p:sp>
        <p:nvSpPr>
          <p:cNvPr id="38932" name="Rectangle 21"/>
          <p:cNvSpPr>
            <a:spLocks noChangeArrowheads="1"/>
          </p:cNvSpPr>
          <p:nvPr/>
        </p:nvSpPr>
        <p:spPr bwMode="auto">
          <a:xfrm>
            <a:off x="4725988" y="4725988"/>
            <a:ext cx="1673225" cy="454025"/>
          </a:xfrm>
          <a:prstGeom prst="rect">
            <a:avLst/>
          </a:prstGeom>
          <a:solidFill>
            <a:srgbClr val="FAFD00"/>
          </a:solidFill>
          <a:ln w="12700">
            <a:noFill/>
            <a:miter lim="800000"/>
            <a:headEnd/>
            <a:tailEnd/>
          </a:ln>
        </p:spPr>
        <p:txBody>
          <a:bodyPr lIns="90488" tIns="44450" rIns="90488" bIns="44450">
            <a:spAutoFit/>
          </a:bodyPr>
          <a:lstStyle/>
          <a:p>
            <a:pPr algn="l">
              <a:spcBef>
                <a:spcPct val="50000"/>
              </a:spcBef>
            </a:pPr>
            <a:r>
              <a:rPr lang="en-US" sz="2400" b="1">
                <a:latin typeface="Arial" charset="0"/>
              </a:rPr>
              <a:t>W/O      10</a:t>
            </a:r>
          </a:p>
        </p:txBody>
      </p:sp>
      <p:sp>
        <p:nvSpPr>
          <p:cNvPr id="38933" name="Rectangle 22"/>
          <p:cNvSpPr>
            <a:spLocks noChangeArrowheads="1"/>
          </p:cNvSpPr>
          <p:nvPr/>
        </p:nvSpPr>
        <p:spPr bwMode="auto">
          <a:xfrm>
            <a:off x="2668588" y="4725988"/>
            <a:ext cx="1749425" cy="454025"/>
          </a:xfrm>
          <a:prstGeom prst="rect">
            <a:avLst/>
          </a:prstGeom>
          <a:solidFill>
            <a:srgbClr val="FAFD00"/>
          </a:solidFill>
          <a:ln w="12700">
            <a:noFill/>
            <a:miter lim="800000"/>
            <a:headEnd/>
            <a:tailEnd/>
          </a:ln>
        </p:spPr>
        <p:txBody>
          <a:bodyPr lIns="90488" tIns="44450" rIns="90488" bIns="44450">
            <a:spAutoFit/>
          </a:bodyPr>
          <a:lstStyle/>
          <a:p>
            <a:pPr algn="l">
              <a:spcBef>
                <a:spcPct val="50000"/>
              </a:spcBef>
            </a:pPr>
            <a:r>
              <a:rPr lang="en-US" sz="2400" b="1">
                <a:latin typeface="Arial" charset="0"/>
              </a:rPr>
              <a:t>  10     W/O       </a:t>
            </a:r>
          </a:p>
        </p:txBody>
      </p:sp>
      <p:sp>
        <p:nvSpPr>
          <p:cNvPr id="785431" name="Rectangle 2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785433" name="Text Box 2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spTree>
    <p:extLst>
      <p:ext uri="{BB962C8B-B14F-4D97-AF65-F5344CB8AC3E}">
        <p14:creationId xmlns:p14="http://schemas.microsoft.com/office/powerpoint/2010/main" val="691623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Explain accounting issues related to recognition of accounts receivable.</a:t>
            </a:r>
          </a:p>
        </p:txBody>
      </p:sp>
      <p:graphicFrame>
        <p:nvGraphicFramePr>
          <p:cNvPr id="3074" name="Object 3"/>
          <p:cNvGraphicFramePr>
            <a:graphicFrameLocks noChangeAspect="1"/>
          </p:cNvGraphicFramePr>
          <p:nvPr/>
        </p:nvGraphicFramePr>
        <p:xfrm>
          <a:off x="742950" y="1524000"/>
          <a:ext cx="8172450" cy="3305175"/>
        </p:xfrm>
        <a:graphic>
          <a:graphicData uri="http://schemas.openxmlformats.org/presentationml/2006/ole">
            <mc:AlternateContent xmlns:mc="http://schemas.openxmlformats.org/markup-compatibility/2006">
              <mc:Choice xmlns:v="urn:schemas-microsoft-com:vml" Requires="v">
                <p:oleObj spid="_x0000_s9221" name="Worksheet" r:id="rId4" imgW="4467225" imgH="1809810" progId="Excel.Sheet.8">
                  <p:embed/>
                </p:oleObj>
              </mc:Choice>
              <mc:Fallback>
                <p:oleObj name="Worksheet" r:id="rId4" imgW="4467225" imgH="18098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1524000"/>
                        <a:ext cx="81724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56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Tree>
    <p:extLst>
      <p:ext uri="{BB962C8B-B14F-4D97-AF65-F5344CB8AC3E}">
        <p14:creationId xmlns:p14="http://schemas.microsoft.com/office/powerpoint/2010/main" val="764641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69018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39940" name="Text Box 5"/>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Valuation of Accounts Receivables</a:t>
            </a:r>
          </a:p>
        </p:txBody>
      </p:sp>
      <p:sp>
        <p:nvSpPr>
          <p:cNvPr id="39941" name="Text Box 6"/>
          <p:cNvSpPr txBox="1">
            <a:spLocks noChangeArrowheads="1"/>
          </p:cNvSpPr>
          <p:nvPr/>
        </p:nvSpPr>
        <p:spPr bwMode="auto">
          <a:xfrm>
            <a:off x="990600" y="2081213"/>
            <a:ext cx="7620000" cy="3092450"/>
          </a:xfrm>
          <a:prstGeom prst="rect">
            <a:avLst/>
          </a:prstGeom>
          <a:noFill/>
          <a:ln w="28575" cap="sq">
            <a:noFill/>
            <a:miter lim="800000"/>
            <a:headEnd type="none" w="sm" len="sm"/>
            <a:tailEnd type="none" w="sm" len="sm"/>
          </a:ln>
        </p:spPr>
        <p:txBody>
          <a:bodyPr>
            <a:spAutoFit/>
          </a:bodyPr>
          <a:lstStyle/>
          <a:p>
            <a:pPr marL="401638" indent="-401638" algn="l">
              <a:lnSpc>
                <a:spcPct val="125000"/>
              </a:lnSpc>
              <a:spcBef>
                <a:spcPct val="45000"/>
              </a:spcBef>
              <a:spcAft>
                <a:spcPct val="20000"/>
              </a:spcAft>
              <a:buSzPct val="80000"/>
              <a:buFontTx/>
              <a:buBlip>
                <a:blip r:embed="rId3"/>
              </a:buBlip>
            </a:pPr>
            <a:r>
              <a:rPr lang="en-US" sz="2400">
                <a:latin typeface="Arial" charset="0"/>
              </a:rPr>
              <a:t>Classification</a:t>
            </a:r>
          </a:p>
          <a:p>
            <a:pPr marL="401638" indent="-401638" algn="l">
              <a:lnSpc>
                <a:spcPct val="125000"/>
              </a:lnSpc>
              <a:spcBef>
                <a:spcPct val="45000"/>
              </a:spcBef>
              <a:spcAft>
                <a:spcPct val="20000"/>
              </a:spcAft>
              <a:buSzPct val="80000"/>
              <a:buFontTx/>
              <a:buBlip>
                <a:blip r:embed="rId3"/>
              </a:buBlip>
            </a:pPr>
            <a:r>
              <a:rPr lang="en-US" sz="2400">
                <a:latin typeface="Arial" charset="0"/>
              </a:rPr>
              <a:t>Valuation (cash realizable value)</a:t>
            </a:r>
          </a:p>
          <a:p>
            <a:pPr marL="401638" indent="-401638" algn="l">
              <a:lnSpc>
                <a:spcPct val="125000"/>
              </a:lnSpc>
              <a:spcBef>
                <a:spcPct val="45000"/>
              </a:spcBef>
              <a:spcAft>
                <a:spcPct val="20000"/>
              </a:spcAft>
              <a:buSzPct val="80000"/>
            </a:pPr>
            <a:r>
              <a:rPr lang="en-US" sz="2400" b="1">
                <a:latin typeface="Arial" charset="0"/>
              </a:rPr>
              <a:t>Uncollectible Accounts Receivable</a:t>
            </a:r>
          </a:p>
          <a:p>
            <a:pPr marL="401638" indent="-401638" algn="l">
              <a:lnSpc>
                <a:spcPct val="125000"/>
              </a:lnSpc>
              <a:spcBef>
                <a:spcPct val="45000"/>
              </a:spcBef>
              <a:spcAft>
                <a:spcPct val="20000"/>
              </a:spcAft>
              <a:buSzPct val="80000"/>
              <a:buFontTx/>
              <a:buBlip>
                <a:blip r:embed="rId3"/>
              </a:buBlip>
            </a:pPr>
            <a:r>
              <a:rPr lang="en-US" sz="2400">
                <a:latin typeface="Arial" charset="0"/>
              </a:rPr>
              <a:t>Sales on account raise the possibility of accounts not being collected. </a:t>
            </a:r>
          </a:p>
        </p:txBody>
      </p:sp>
    </p:spTree>
    <p:extLst>
      <p:ext uri="{BB962C8B-B14F-4D97-AF65-F5344CB8AC3E}">
        <p14:creationId xmlns:p14="http://schemas.microsoft.com/office/powerpoint/2010/main" val="4005130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692236" name="Rectangle 1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Valuation of Accounts Receivable</a:t>
            </a:r>
          </a:p>
        </p:txBody>
      </p:sp>
      <p:sp>
        <p:nvSpPr>
          <p:cNvPr id="40964" name="Rectangle 14"/>
          <p:cNvSpPr>
            <a:spLocks noChangeArrowheads="1"/>
          </p:cNvSpPr>
          <p:nvPr/>
        </p:nvSpPr>
        <p:spPr bwMode="auto">
          <a:xfrm>
            <a:off x="685800" y="2022475"/>
            <a:ext cx="8077200" cy="1971675"/>
          </a:xfrm>
          <a:prstGeom prst="rect">
            <a:avLst/>
          </a:prstGeom>
          <a:noFill/>
          <a:ln w="12700" cap="sq">
            <a:noFill/>
            <a:miter lim="800000"/>
            <a:headEnd type="none" w="sm" len="sm"/>
            <a:tailEnd type="none" w="sm" len="sm"/>
          </a:ln>
        </p:spPr>
        <p:txBody>
          <a:bodyPr>
            <a:spAutoFit/>
          </a:bodyPr>
          <a:lstStyle/>
          <a:p>
            <a:pPr algn="l">
              <a:lnSpc>
                <a:spcPct val="115000"/>
              </a:lnSpc>
              <a:spcBef>
                <a:spcPct val="50000"/>
              </a:spcBef>
            </a:pPr>
            <a:r>
              <a:rPr lang="en-US" sz="2200">
                <a:latin typeface="Arial" charset="0"/>
              </a:rPr>
              <a:t>An uncollectible account receivable is a loss of revenue that requires,</a:t>
            </a:r>
          </a:p>
          <a:p>
            <a:pPr marL="685800" lvl="1" indent="-457200" algn="l">
              <a:lnSpc>
                <a:spcPct val="115000"/>
              </a:lnSpc>
              <a:spcBef>
                <a:spcPct val="50000"/>
              </a:spcBef>
              <a:buClr>
                <a:srgbClr val="800000"/>
              </a:buClr>
              <a:buFont typeface="Wingdings" pitchFamily="2" charset="2"/>
              <a:buChar char="Ø"/>
            </a:pPr>
            <a:r>
              <a:rPr lang="en-US" sz="2200">
                <a:latin typeface="Arial" charset="0"/>
              </a:rPr>
              <a:t>a decrease in the asset accounts receivable and </a:t>
            </a:r>
          </a:p>
          <a:p>
            <a:pPr marL="685800" lvl="1" indent="-457200" algn="l">
              <a:lnSpc>
                <a:spcPct val="115000"/>
              </a:lnSpc>
              <a:spcBef>
                <a:spcPct val="50000"/>
              </a:spcBef>
              <a:buClr>
                <a:srgbClr val="800000"/>
              </a:buClr>
              <a:buFont typeface="Wingdings" pitchFamily="2" charset="2"/>
              <a:buChar char="Ø"/>
            </a:pPr>
            <a:r>
              <a:rPr lang="en-US" sz="2200">
                <a:latin typeface="Arial" charset="0"/>
              </a:rPr>
              <a:t>a related decrease in income and shareholders’ equity.</a:t>
            </a:r>
          </a:p>
        </p:txBody>
      </p:sp>
      <p:sp>
        <p:nvSpPr>
          <p:cNvPr id="40965" name="Text Box 15"/>
          <p:cNvSpPr txBox="1">
            <a:spLocks noChangeArrowheads="1"/>
          </p:cNvSpPr>
          <p:nvPr/>
        </p:nvSpPr>
        <p:spPr bwMode="auto">
          <a:xfrm>
            <a:off x="685800" y="1431925"/>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Uncollectible Accounts Receivable</a:t>
            </a:r>
          </a:p>
        </p:txBody>
      </p:sp>
    </p:spTree>
    <p:extLst>
      <p:ext uri="{BB962C8B-B14F-4D97-AF65-F5344CB8AC3E}">
        <p14:creationId xmlns:p14="http://schemas.microsoft.com/office/powerpoint/2010/main" val="1610470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41987" name="AutoShape 3"/>
          <p:cNvSpPr>
            <a:spLocks noChangeArrowheads="1"/>
          </p:cNvSpPr>
          <p:nvPr/>
        </p:nvSpPr>
        <p:spPr bwMode="auto">
          <a:xfrm rot="16200000" flipH="1">
            <a:off x="2019300" y="2143125"/>
            <a:ext cx="457200" cy="533400"/>
          </a:xfrm>
          <a:prstGeom prst="rightArrow">
            <a:avLst>
              <a:gd name="adj1" fmla="val 50000"/>
              <a:gd name="adj2" fmla="val 50014"/>
            </a:avLst>
          </a:prstGeom>
          <a:solidFill>
            <a:schemeClr val="bg2"/>
          </a:solidFill>
          <a:ln w="12700">
            <a:noFill/>
            <a:miter lim="800000"/>
            <a:headEnd/>
            <a:tailEnd/>
          </a:ln>
        </p:spPr>
        <p:txBody>
          <a:bodyPr wrap="none" anchor="ctr"/>
          <a:lstStyle/>
          <a:p>
            <a:endParaRPr lang="id-ID"/>
          </a:p>
        </p:txBody>
      </p:sp>
      <p:sp>
        <p:nvSpPr>
          <p:cNvPr id="41988" name="AutoShape 4"/>
          <p:cNvSpPr>
            <a:spLocks noChangeArrowheads="1"/>
          </p:cNvSpPr>
          <p:nvPr/>
        </p:nvSpPr>
        <p:spPr bwMode="auto">
          <a:xfrm rot="16200000" flipH="1">
            <a:off x="6438900" y="2143125"/>
            <a:ext cx="457200" cy="533400"/>
          </a:xfrm>
          <a:prstGeom prst="rightArrow">
            <a:avLst>
              <a:gd name="adj1" fmla="val 50000"/>
              <a:gd name="adj2" fmla="val 50014"/>
            </a:avLst>
          </a:prstGeom>
          <a:solidFill>
            <a:schemeClr val="bg2"/>
          </a:solidFill>
          <a:ln w="12700">
            <a:noFill/>
            <a:miter lim="800000"/>
            <a:headEnd/>
            <a:tailEnd/>
          </a:ln>
        </p:spPr>
        <p:txBody>
          <a:bodyPr wrap="none" anchor="ctr"/>
          <a:lstStyle/>
          <a:p>
            <a:endParaRPr lang="id-ID"/>
          </a:p>
        </p:txBody>
      </p:sp>
      <p:sp>
        <p:nvSpPr>
          <p:cNvPr id="801797" name="Rectangle 5"/>
          <p:cNvSpPr>
            <a:spLocks noGrp="1" noChangeArrowheads="1"/>
          </p:cNvSpPr>
          <p:nvPr>
            <p:ph type="body" idx="1"/>
          </p:nvPr>
        </p:nvSpPr>
        <p:spPr>
          <a:xfrm>
            <a:off x="4752975" y="2743200"/>
            <a:ext cx="4133850" cy="3276600"/>
          </a:xfrm>
          <a:solidFill>
            <a:srgbClr val="FCF6DA"/>
          </a:solidFill>
          <a:ln w="57150" cap="flat" cmpd="thickThin">
            <a:solidFill>
              <a:srgbClr val="800000"/>
            </a:solidFill>
          </a:ln>
        </p:spPr>
        <p:txBody>
          <a:bodyPr lIns="90488" tIns="44450" rIns="90488" bIns="44450"/>
          <a:lstStyle/>
          <a:p>
            <a:pPr marL="0" indent="0" algn="ctr">
              <a:buFont typeface="Wingdings" pitchFamily="2" charset="2"/>
              <a:buNone/>
              <a:defRPr/>
            </a:pPr>
            <a:r>
              <a:rPr lang="en-US" sz="2400" smtClean="0">
                <a:solidFill>
                  <a:srgbClr val="800000"/>
                </a:solidFill>
                <a:effectLst>
                  <a:outerShdw blurRad="38100" dist="38100" dir="2700000" algn="tl">
                    <a:srgbClr val="000000"/>
                  </a:outerShdw>
                </a:effectLst>
              </a:rPr>
              <a:t>Allowance Method</a:t>
            </a:r>
          </a:p>
          <a:p>
            <a:pPr marL="0" indent="0">
              <a:spcBef>
                <a:spcPct val="40000"/>
              </a:spcBef>
              <a:buFont typeface="Wingdings" pitchFamily="2" charset="2"/>
              <a:buNone/>
              <a:defRPr/>
            </a:pPr>
            <a:r>
              <a:rPr lang="en-US" sz="2400" b="0" smtClean="0">
                <a:effectLst/>
              </a:rPr>
              <a:t>Losses are Estimated:</a:t>
            </a:r>
          </a:p>
          <a:p>
            <a:pPr marL="571500" lvl="1" indent="-342900">
              <a:spcBef>
                <a:spcPct val="40000"/>
              </a:spcBef>
              <a:buSzPct val="70000"/>
              <a:buFont typeface="Wingdings" pitchFamily="2" charset="2"/>
              <a:buBlip>
                <a:blip r:embed="rId3"/>
              </a:buBlip>
              <a:defRPr/>
            </a:pPr>
            <a:r>
              <a:rPr lang="en-US" sz="2200" b="0" smtClean="0">
                <a:effectLst/>
              </a:rPr>
              <a:t>Percentage-of-sales</a:t>
            </a:r>
          </a:p>
          <a:p>
            <a:pPr marL="571500" lvl="1" indent="-342900">
              <a:spcBef>
                <a:spcPct val="40000"/>
              </a:spcBef>
              <a:buSzPct val="70000"/>
              <a:buFont typeface="Wingdings" pitchFamily="2" charset="2"/>
              <a:buBlip>
                <a:blip r:embed="rId3"/>
              </a:buBlip>
              <a:defRPr/>
            </a:pPr>
            <a:r>
              <a:rPr lang="en-US" sz="2200" b="0" smtClean="0">
                <a:effectLst/>
              </a:rPr>
              <a:t>Percentage-of-receivables</a:t>
            </a:r>
          </a:p>
          <a:p>
            <a:pPr marL="571500" lvl="1" indent="-342900">
              <a:spcBef>
                <a:spcPct val="40000"/>
              </a:spcBef>
              <a:buSzPct val="70000"/>
              <a:buFont typeface="Wingdings" pitchFamily="2" charset="2"/>
              <a:buBlip>
                <a:blip r:embed="rId3"/>
              </a:buBlip>
              <a:defRPr/>
            </a:pPr>
            <a:r>
              <a:rPr lang="en-US" sz="2200" b="0" smtClean="0">
                <a:effectLst/>
              </a:rPr>
              <a:t>IFRS requires when material in amount</a:t>
            </a:r>
          </a:p>
        </p:txBody>
      </p:sp>
      <p:sp>
        <p:nvSpPr>
          <p:cNvPr id="41990" name="Rectangle 6"/>
          <p:cNvSpPr>
            <a:spLocks noChangeArrowheads="1"/>
          </p:cNvSpPr>
          <p:nvPr/>
        </p:nvSpPr>
        <p:spPr bwMode="auto">
          <a:xfrm>
            <a:off x="485775" y="1676400"/>
            <a:ext cx="8201025" cy="552450"/>
          </a:xfrm>
          <a:prstGeom prst="rect">
            <a:avLst/>
          </a:prstGeom>
          <a:solidFill>
            <a:srgbClr val="FCF6DA"/>
          </a:solidFill>
          <a:ln w="57150" cmpd="thickThin">
            <a:solidFill>
              <a:srgbClr val="800000"/>
            </a:solidFill>
            <a:miter lim="800000"/>
            <a:headEnd/>
            <a:tailEnd/>
          </a:ln>
        </p:spPr>
        <p:txBody>
          <a:bodyPr lIns="90488" tIns="44450" rIns="90488" bIns="44450"/>
          <a:lstStyle/>
          <a:p>
            <a:pPr marL="342900" indent="-342900">
              <a:spcBef>
                <a:spcPct val="20000"/>
              </a:spcBef>
            </a:pPr>
            <a:r>
              <a:rPr lang="en-US" sz="2400" b="1">
                <a:solidFill>
                  <a:srgbClr val="000000"/>
                </a:solidFill>
                <a:latin typeface="Arial" charset="0"/>
              </a:rPr>
              <a:t>Methods of Accounting for Uncollectible Accounts</a:t>
            </a:r>
          </a:p>
        </p:txBody>
      </p:sp>
      <p:sp>
        <p:nvSpPr>
          <p:cNvPr id="801799" name="Rectangle 7"/>
          <p:cNvSpPr>
            <a:spLocks noChangeArrowheads="1"/>
          </p:cNvSpPr>
          <p:nvPr/>
        </p:nvSpPr>
        <p:spPr bwMode="auto">
          <a:xfrm>
            <a:off x="257175" y="2743200"/>
            <a:ext cx="4133850" cy="3276600"/>
          </a:xfrm>
          <a:prstGeom prst="rect">
            <a:avLst/>
          </a:prstGeom>
          <a:solidFill>
            <a:srgbClr val="FCF6DA"/>
          </a:solidFill>
          <a:ln w="57150" cmpd="thickThin">
            <a:solidFill>
              <a:srgbClr val="800000"/>
            </a:solidFill>
            <a:miter lim="800000"/>
            <a:headEnd/>
            <a:tailEnd/>
          </a:ln>
          <a:effectLst/>
        </p:spPr>
        <p:txBody>
          <a:bodyPr lIns="90488" tIns="44450" rIns="90488" bIns="44450"/>
          <a:lstStyle/>
          <a:p>
            <a:pPr>
              <a:spcBef>
                <a:spcPct val="20000"/>
              </a:spcBef>
              <a:defRPr/>
            </a:pPr>
            <a:r>
              <a:rPr lang="en-US" sz="2400" b="1">
                <a:solidFill>
                  <a:srgbClr val="800000"/>
                </a:solidFill>
                <a:effectLst>
                  <a:outerShdw blurRad="38100" dist="38100" dir="2700000" algn="tl">
                    <a:srgbClr val="000000"/>
                  </a:outerShdw>
                </a:effectLst>
                <a:latin typeface="Arial" charset="0"/>
              </a:rPr>
              <a:t>Direct Write-Off</a:t>
            </a:r>
          </a:p>
          <a:p>
            <a:pPr algn="l">
              <a:spcBef>
                <a:spcPct val="40000"/>
              </a:spcBef>
              <a:defRPr/>
            </a:pPr>
            <a:r>
              <a:rPr lang="en-US" sz="2400">
                <a:solidFill>
                  <a:schemeClr val="bg2"/>
                </a:solidFill>
                <a:latin typeface="Arial" charset="0"/>
              </a:rPr>
              <a:t>Theoretically undesirable:</a:t>
            </a:r>
          </a:p>
          <a:p>
            <a:pPr marL="571500" lvl="1" indent="-342900" algn="l">
              <a:spcBef>
                <a:spcPct val="40000"/>
              </a:spcBef>
              <a:buClr>
                <a:schemeClr val="accent2"/>
              </a:buClr>
              <a:buSzPct val="70000"/>
              <a:buFont typeface="Monotype Sorts" pitchFamily="2" charset="2"/>
              <a:buBlip>
                <a:blip r:embed="rId3"/>
              </a:buBlip>
              <a:defRPr/>
            </a:pPr>
            <a:r>
              <a:rPr lang="en-US" sz="2200">
                <a:solidFill>
                  <a:schemeClr val="bg2"/>
                </a:solidFill>
                <a:latin typeface="Arial" charset="0"/>
              </a:rPr>
              <a:t>No matching</a:t>
            </a:r>
          </a:p>
          <a:p>
            <a:pPr marL="571500" lvl="1" indent="-342900" algn="l">
              <a:spcBef>
                <a:spcPct val="40000"/>
              </a:spcBef>
              <a:buClr>
                <a:schemeClr val="accent2"/>
              </a:buClr>
              <a:buSzPct val="70000"/>
              <a:buFont typeface="Monotype Sorts" pitchFamily="2" charset="2"/>
              <a:buBlip>
                <a:blip r:embed="rId3"/>
              </a:buBlip>
              <a:defRPr/>
            </a:pPr>
            <a:r>
              <a:rPr lang="en-US" sz="2200">
                <a:solidFill>
                  <a:schemeClr val="bg2"/>
                </a:solidFill>
                <a:latin typeface="Arial" charset="0"/>
              </a:rPr>
              <a:t>Receivable not stated at cash realizable value</a:t>
            </a:r>
          </a:p>
          <a:p>
            <a:pPr marL="571500" lvl="1" indent="-342900" algn="l">
              <a:spcBef>
                <a:spcPct val="40000"/>
              </a:spcBef>
              <a:buClr>
                <a:schemeClr val="accent2"/>
              </a:buClr>
              <a:buSzPct val="70000"/>
              <a:buFont typeface="Monotype Sorts" pitchFamily="2" charset="2"/>
              <a:buBlip>
                <a:blip r:embed="rId3"/>
              </a:buBlip>
              <a:defRPr/>
            </a:pPr>
            <a:r>
              <a:rPr lang="en-US" sz="2200">
                <a:solidFill>
                  <a:schemeClr val="bg2"/>
                </a:solidFill>
                <a:latin typeface="Arial" charset="0"/>
              </a:rPr>
              <a:t>Not IFRS when material in amount</a:t>
            </a:r>
          </a:p>
        </p:txBody>
      </p:sp>
      <p:sp>
        <p:nvSpPr>
          <p:cNvPr id="801800"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Valuation of Accounts Receivable</a:t>
            </a:r>
          </a:p>
        </p:txBody>
      </p:sp>
    </p:spTree>
    <p:extLst>
      <p:ext uri="{BB962C8B-B14F-4D97-AF65-F5344CB8AC3E}">
        <p14:creationId xmlns:p14="http://schemas.microsoft.com/office/powerpoint/2010/main" val="2516782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1"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86443"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786447" name="Rectangle 15"/>
          <p:cNvSpPr>
            <a:spLocks noChangeArrowheads="1"/>
          </p:cNvSpPr>
          <p:nvPr/>
        </p:nvSpPr>
        <p:spPr bwMode="auto">
          <a:xfrm>
            <a:off x="5786438" y="1955800"/>
            <a:ext cx="2066925" cy="1016000"/>
          </a:xfrm>
          <a:prstGeom prst="rect">
            <a:avLst/>
          </a:prstGeom>
          <a:solidFill>
            <a:srgbClr val="F9EDB1"/>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spcBef>
                <a:spcPct val="50000"/>
              </a:spcBef>
              <a:defRPr/>
            </a:pPr>
            <a:r>
              <a:rPr lang="en-US" sz="2000" b="1">
                <a:latin typeface="Arial" charset="0"/>
              </a:rPr>
              <a:t>Emphasis on the Income Statement</a:t>
            </a:r>
          </a:p>
        </p:txBody>
      </p:sp>
      <p:sp>
        <p:nvSpPr>
          <p:cNvPr id="43013" name="AutoShape 16"/>
          <p:cNvSpPr>
            <a:spLocks noChangeArrowheads="1"/>
          </p:cNvSpPr>
          <p:nvPr/>
        </p:nvSpPr>
        <p:spPr bwMode="auto">
          <a:xfrm>
            <a:off x="4876800" y="4618038"/>
            <a:ext cx="603250" cy="450850"/>
          </a:xfrm>
          <a:prstGeom prst="rightArrow">
            <a:avLst>
              <a:gd name="adj1" fmla="val 50000"/>
              <a:gd name="adj2" fmla="val 66920"/>
            </a:avLst>
          </a:prstGeom>
          <a:solidFill>
            <a:srgbClr val="800000"/>
          </a:solidFill>
          <a:ln w="12700">
            <a:solidFill>
              <a:schemeClr val="tx1"/>
            </a:solidFill>
            <a:miter lim="800000"/>
            <a:headEnd/>
            <a:tailEnd/>
          </a:ln>
        </p:spPr>
        <p:txBody>
          <a:bodyPr wrap="none" anchor="ctr"/>
          <a:lstStyle/>
          <a:p>
            <a:endParaRPr lang="id-ID"/>
          </a:p>
        </p:txBody>
      </p:sp>
      <p:sp>
        <p:nvSpPr>
          <p:cNvPr id="786449" name="Rectangle 17"/>
          <p:cNvSpPr>
            <a:spLocks noChangeArrowheads="1"/>
          </p:cNvSpPr>
          <p:nvPr/>
        </p:nvSpPr>
        <p:spPr bwMode="auto">
          <a:xfrm>
            <a:off x="5781675" y="4165600"/>
            <a:ext cx="2066925" cy="1320800"/>
          </a:xfrm>
          <a:prstGeom prst="rect">
            <a:avLst/>
          </a:prstGeom>
          <a:solidFill>
            <a:srgbClr val="F9EDB1"/>
          </a:solidFill>
          <a:ln w="12700" algn="ctr">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spcBef>
                <a:spcPct val="50000"/>
              </a:spcBef>
              <a:defRPr/>
            </a:pPr>
            <a:r>
              <a:rPr lang="en-US" sz="2000" b="1">
                <a:latin typeface="Arial" charset="0"/>
              </a:rPr>
              <a:t>Emphasis on the Statement of Financial Position</a:t>
            </a:r>
          </a:p>
        </p:txBody>
      </p:sp>
      <p:sp>
        <p:nvSpPr>
          <p:cNvPr id="43015" name="AutoShape 18"/>
          <p:cNvSpPr>
            <a:spLocks noChangeArrowheads="1"/>
          </p:cNvSpPr>
          <p:nvPr/>
        </p:nvSpPr>
        <p:spPr bwMode="auto">
          <a:xfrm>
            <a:off x="4876800" y="2209800"/>
            <a:ext cx="603250" cy="450850"/>
          </a:xfrm>
          <a:prstGeom prst="rightArrow">
            <a:avLst>
              <a:gd name="adj1" fmla="val 50000"/>
              <a:gd name="adj2" fmla="val 66920"/>
            </a:avLst>
          </a:prstGeom>
          <a:solidFill>
            <a:srgbClr val="800000"/>
          </a:solidFill>
          <a:ln w="12700">
            <a:solidFill>
              <a:schemeClr val="tx1"/>
            </a:solidFill>
            <a:miter lim="800000"/>
            <a:headEnd/>
            <a:tailEnd/>
          </a:ln>
        </p:spPr>
        <p:txBody>
          <a:bodyPr wrap="none" anchor="ctr"/>
          <a:lstStyle/>
          <a:p>
            <a:endParaRPr lang="id-ID"/>
          </a:p>
        </p:txBody>
      </p:sp>
      <p:pic>
        <p:nvPicPr>
          <p:cNvPr id="43016" name="Picture 22"/>
          <p:cNvPicPr>
            <a:picLocks noChangeAspect="1" noChangeArrowheads="1"/>
          </p:cNvPicPr>
          <p:nvPr/>
        </p:nvPicPr>
        <p:blipFill>
          <a:blip r:embed="rId3"/>
          <a:srcRect/>
          <a:stretch>
            <a:fillRect/>
          </a:stretch>
        </p:blipFill>
        <p:spPr bwMode="auto">
          <a:xfrm>
            <a:off x="762000" y="1524000"/>
            <a:ext cx="3657600" cy="2052638"/>
          </a:xfrm>
          <a:prstGeom prst="rect">
            <a:avLst/>
          </a:prstGeom>
          <a:noFill/>
          <a:ln w="19050" cap="sq">
            <a:solidFill>
              <a:schemeClr val="tx1"/>
            </a:solidFill>
            <a:miter lim="800000"/>
            <a:headEnd type="none" w="sm" len="sm"/>
            <a:tailEnd type="none" w="sm" len="sm"/>
          </a:ln>
        </p:spPr>
      </p:pic>
      <p:pic>
        <p:nvPicPr>
          <p:cNvPr id="43017" name="Picture 23"/>
          <p:cNvPicPr>
            <a:picLocks noChangeAspect="1" noChangeArrowheads="1"/>
          </p:cNvPicPr>
          <p:nvPr/>
        </p:nvPicPr>
        <p:blipFill>
          <a:blip r:embed="rId4"/>
          <a:srcRect/>
          <a:stretch>
            <a:fillRect/>
          </a:stretch>
        </p:blipFill>
        <p:spPr bwMode="auto">
          <a:xfrm>
            <a:off x="762000" y="3979863"/>
            <a:ext cx="3657600" cy="2039937"/>
          </a:xfrm>
          <a:prstGeom prst="rect">
            <a:avLst/>
          </a:prstGeom>
          <a:noFill/>
          <a:ln w="19050" cap="sq" algn="ctr">
            <a:solidFill>
              <a:schemeClr val="tx1"/>
            </a:solidFill>
            <a:miter lim="800000"/>
            <a:headEnd type="none" w="sm" len="sm"/>
            <a:tailEnd type="none" w="sm" len="sm"/>
          </a:ln>
        </p:spPr>
      </p:pic>
      <p:sp>
        <p:nvSpPr>
          <p:cNvPr id="43018" name="Text Box 24"/>
          <p:cNvSpPr txBox="1">
            <a:spLocks noChangeArrowheads="1"/>
          </p:cNvSpPr>
          <p:nvPr/>
        </p:nvSpPr>
        <p:spPr bwMode="auto">
          <a:xfrm>
            <a:off x="6553200" y="1387475"/>
            <a:ext cx="1371600" cy="274638"/>
          </a:xfrm>
          <a:prstGeom prst="rect">
            <a:avLst/>
          </a:prstGeom>
          <a:noFill/>
          <a:ln w="28575" algn="ctr">
            <a:noFill/>
            <a:miter lim="800000"/>
            <a:headEnd/>
            <a:tailEnd/>
          </a:ln>
        </p:spPr>
        <p:txBody>
          <a:bodyPr>
            <a:spAutoFit/>
          </a:bodyPr>
          <a:lstStyle/>
          <a:p>
            <a:pPr algn="r"/>
            <a:r>
              <a:rPr lang="en-US" sz="1200" b="1">
                <a:solidFill>
                  <a:srgbClr val="CC0000"/>
                </a:solidFill>
                <a:latin typeface="Arial" charset="0"/>
              </a:rPr>
              <a:t>Illustration 7-7</a:t>
            </a:r>
            <a:endParaRPr lang="en-US" sz="1200" b="1">
              <a:latin typeface="Arial" charset="0"/>
            </a:endParaRPr>
          </a:p>
        </p:txBody>
      </p:sp>
    </p:spTree>
    <p:extLst>
      <p:ext uri="{BB962C8B-B14F-4D97-AF65-F5344CB8AC3E}">
        <p14:creationId xmlns:p14="http://schemas.microsoft.com/office/powerpoint/2010/main" val="268161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87459"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44036" name="Rectangle 6"/>
          <p:cNvSpPr>
            <a:spLocks noChangeArrowheads="1"/>
          </p:cNvSpPr>
          <p:nvPr/>
        </p:nvSpPr>
        <p:spPr bwMode="auto">
          <a:xfrm>
            <a:off x="685800" y="1389063"/>
            <a:ext cx="8153400" cy="2863850"/>
          </a:xfrm>
          <a:prstGeom prst="rect">
            <a:avLst/>
          </a:prstGeom>
          <a:noFill/>
          <a:ln w="12700" cap="sq">
            <a:noFill/>
            <a:miter lim="800000"/>
            <a:headEnd type="none" w="sm" len="sm"/>
            <a:tailEnd type="none" w="sm" len="sm"/>
          </a:ln>
        </p:spPr>
        <p:txBody>
          <a:bodyPr>
            <a:spAutoFit/>
          </a:bodyPr>
          <a:lstStyle/>
          <a:p>
            <a:pPr algn="l">
              <a:lnSpc>
                <a:spcPct val="115000"/>
              </a:lnSpc>
              <a:spcBef>
                <a:spcPct val="35000"/>
              </a:spcBef>
            </a:pPr>
            <a:r>
              <a:rPr lang="en-US" sz="2400" b="1">
                <a:solidFill>
                  <a:srgbClr val="800000"/>
                </a:solidFill>
                <a:latin typeface="Arial" charset="0"/>
              </a:rPr>
              <a:t>Percentage-of-Sales Approach</a:t>
            </a:r>
            <a:r>
              <a:rPr lang="en-US" sz="2400" b="1">
                <a:latin typeface="Arial" charset="0"/>
              </a:rPr>
              <a:t> </a:t>
            </a:r>
          </a:p>
          <a:p>
            <a:pPr marL="685800" lvl="1" indent="-457200" algn="l">
              <a:lnSpc>
                <a:spcPct val="130000"/>
              </a:lnSpc>
              <a:spcBef>
                <a:spcPct val="50000"/>
              </a:spcBef>
              <a:buSzPct val="80000"/>
              <a:buFontTx/>
              <a:buBlip>
                <a:blip r:embed="rId3"/>
              </a:buBlip>
            </a:pPr>
            <a:r>
              <a:rPr lang="en-US" sz="2300">
                <a:latin typeface="Arial" charset="0"/>
              </a:rPr>
              <a:t>Percentage based upon past experience and anticipate credit policy.</a:t>
            </a:r>
          </a:p>
          <a:p>
            <a:pPr marL="685800" lvl="1" indent="-457200" algn="l">
              <a:lnSpc>
                <a:spcPct val="130000"/>
              </a:lnSpc>
              <a:spcBef>
                <a:spcPct val="50000"/>
              </a:spcBef>
              <a:buSzPct val="80000"/>
              <a:buFontTx/>
              <a:buBlip>
                <a:blip r:embed="rId3"/>
              </a:buBlip>
            </a:pPr>
            <a:r>
              <a:rPr lang="en-US" sz="2300">
                <a:latin typeface="Arial" charset="0"/>
              </a:rPr>
              <a:t>Achieves proper matching of costs with revenues. </a:t>
            </a:r>
          </a:p>
          <a:p>
            <a:pPr marL="685800" lvl="1" indent="-457200" algn="l">
              <a:lnSpc>
                <a:spcPct val="130000"/>
              </a:lnSpc>
              <a:spcBef>
                <a:spcPct val="50000"/>
              </a:spcBef>
              <a:buSzPct val="80000"/>
              <a:buFontTx/>
              <a:buBlip>
                <a:blip r:embed="rId3"/>
              </a:buBlip>
            </a:pPr>
            <a:r>
              <a:rPr lang="en-US" sz="2300">
                <a:latin typeface="Arial" charset="0"/>
              </a:rPr>
              <a:t>Existing balance in Allowance account not considered.</a:t>
            </a:r>
          </a:p>
        </p:txBody>
      </p:sp>
    </p:spTree>
    <p:extLst>
      <p:ext uri="{BB962C8B-B14F-4D97-AF65-F5344CB8AC3E}">
        <p14:creationId xmlns:p14="http://schemas.microsoft.com/office/powerpoint/2010/main" val="263867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p:spPr>
      </p:pic>
      <p:sp>
        <p:nvSpPr>
          <p:cNvPr id="1126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952324"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7</a:t>
            </a:r>
          </a:p>
        </p:txBody>
      </p:sp>
      <p:sp>
        <p:nvSpPr>
          <p:cNvPr id="952325"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b="1" dirty="0">
                <a:solidFill>
                  <a:schemeClr val="bg1"/>
                </a:solidFill>
                <a:effectLst>
                  <a:outerShdw blurRad="38100" dist="38100" dir="2700000" algn="tl">
                    <a:srgbClr val="000000"/>
                  </a:outerShdw>
                </a:effectLst>
                <a:latin typeface="Arial" charset="0"/>
              </a:rPr>
              <a:t>CASH AND RECEIVABLES</a:t>
            </a:r>
          </a:p>
        </p:txBody>
      </p:sp>
      <p:sp>
        <p:nvSpPr>
          <p:cNvPr id="11270"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p:spPr>
        <p:txBody>
          <a:bodyPr>
            <a:spAutoFit/>
          </a:bodyPr>
          <a:lstStyle/>
          <a:p>
            <a:pPr>
              <a:lnSpc>
                <a:spcPct val="110000"/>
              </a:lnSpc>
            </a:pPr>
            <a:r>
              <a:rPr lang="en-US" altLang="en-US" sz="2400">
                <a:latin typeface="Trebuchet MS" pitchFamily="34" charset="0"/>
              </a:rPr>
              <a:t>Intermediate Accounting</a:t>
            </a:r>
          </a:p>
          <a:p>
            <a:pPr>
              <a:lnSpc>
                <a:spcPct val="110000"/>
              </a:lnSpc>
            </a:pPr>
            <a:r>
              <a:rPr lang="en-US" altLang="en-US" sz="2400">
                <a:latin typeface="Trebuchet MS" pitchFamily="34" charset="0"/>
              </a:rPr>
              <a:t>IFRS Edition</a:t>
            </a:r>
          </a:p>
          <a:p>
            <a:pPr>
              <a:lnSpc>
                <a:spcPct val="110000"/>
              </a:lnSpc>
            </a:pPr>
            <a:r>
              <a:rPr lang="en-US" altLang="en-US" sz="2400">
                <a:latin typeface="Trebuchet MS" pitchFamily="34" charset="0"/>
              </a:rPr>
              <a:t>Kieso, Weygandt, and Warfield</a:t>
            </a:r>
            <a:r>
              <a:rPr lang="en-US" sz="2000"/>
              <a:t> </a:t>
            </a:r>
          </a:p>
        </p:txBody>
      </p:sp>
    </p:spTree>
    <p:extLst>
      <p:ext uri="{BB962C8B-B14F-4D97-AF65-F5344CB8AC3E}">
        <p14:creationId xmlns:p14="http://schemas.microsoft.com/office/powerpoint/2010/main" val="3532944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a:xfrm>
            <a:off x="457200" y="304800"/>
            <a:ext cx="8229600" cy="560388"/>
          </a:xfrm>
          <a:solidFill>
            <a:srgbClr val="336699"/>
          </a:solidFill>
          <a:ln cap="flat" algn="ctr"/>
        </p:spPr>
        <p:txBody>
          <a:bodyPr lIns="0" rIns="0"/>
          <a:lstStyle/>
          <a:p>
            <a:pPr marL="0" indent="0">
              <a:defRPr/>
            </a:pPr>
            <a:r>
              <a:rPr lang="en-US" smtClean="0"/>
              <a:t>Uncollectible Accounts Receivable</a:t>
            </a:r>
          </a:p>
        </p:txBody>
      </p:sp>
      <p:sp>
        <p:nvSpPr>
          <p:cNvPr id="799747" name="Text Box 3"/>
          <p:cNvSpPr txBox="1">
            <a:spLocks noChangeArrowheads="1"/>
          </p:cNvSpPr>
          <p:nvPr/>
        </p:nvSpPr>
        <p:spPr bwMode="auto">
          <a:xfrm>
            <a:off x="8077200" y="6369050"/>
            <a:ext cx="914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45060" name="Rectangle 4"/>
          <p:cNvSpPr>
            <a:spLocks noChangeArrowheads="1"/>
          </p:cNvSpPr>
          <p:nvPr/>
        </p:nvSpPr>
        <p:spPr bwMode="auto">
          <a:xfrm>
            <a:off x="685800" y="1905000"/>
            <a:ext cx="8153400" cy="1196975"/>
          </a:xfrm>
          <a:prstGeom prst="rect">
            <a:avLst/>
          </a:prstGeom>
          <a:noFill/>
          <a:ln w="12700" cap="sq">
            <a:noFill/>
            <a:miter lim="800000"/>
            <a:headEnd type="none" w="sm" len="sm"/>
            <a:tailEnd type="none" w="sm" len="sm"/>
          </a:ln>
        </p:spPr>
        <p:txBody>
          <a:bodyPr>
            <a:spAutoFit/>
          </a:bodyPr>
          <a:lstStyle/>
          <a:p>
            <a:pPr algn="l">
              <a:lnSpc>
                <a:spcPct val="115000"/>
              </a:lnSpc>
              <a:spcBef>
                <a:spcPct val="60000"/>
              </a:spcBef>
            </a:pPr>
            <a:r>
              <a:rPr lang="en-US" sz="2100" b="1">
                <a:solidFill>
                  <a:srgbClr val="800000"/>
                </a:solidFill>
                <a:latin typeface="Arial" charset="0"/>
              </a:rPr>
              <a:t>Illustration:</a:t>
            </a:r>
            <a:r>
              <a:rPr lang="en-US" sz="2100">
                <a:latin typeface="Arial" charset="0"/>
              </a:rPr>
              <a:t>  Gonzalez Company estimates from past experience that about 1% of credit sales become uncollectible.  If net credit sales are $800,000 in 2011, it records bad debt expense as follows.</a:t>
            </a:r>
          </a:p>
        </p:txBody>
      </p:sp>
      <p:sp>
        <p:nvSpPr>
          <p:cNvPr id="799749" name="Rectangle 5"/>
          <p:cNvSpPr>
            <a:spLocks noChangeArrowheads="1"/>
          </p:cNvSpPr>
          <p:nvPr/>
        </p:nvSpPr>
        <p:spPr bwMode="auto">
          <a:xfrm>
            <a:off x="990600" y="3314700"/>
            <a:ext cx="7467600" cy="876300"/>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15000"/>
              </a:spcBef>
              <a:tabLst>
                <a:tab pos="5943600" algn="r"/>
                <a:tab pos="7200900" algn="r"/>
              </a:tabLst>
            </a:pPr>
            <a:r>
              <a:rPr lang="en-US" sz="2100">
                <a:latin typeface="Arial" charset="0"/>
              </a:rPr>
              <a:t>Bad Debt Expense 	8,000</a:t>
            </a:r>
          </a:p>
          <a:p>
            <a:pPr marL="457200" indent="-457200" algn="l">
              <a:lnSpc>
                <a:spcPct val="115000"/>
              </a:lnSpc>
              <a:spcBef>
                <a:spcPct val="15000"/>
              </a:spcBef>
              <a:tabLst>
                <a:tab pos="5943600" algn="r"/>
                <a:tab pos="7200900" algn="r"/>
              </a:tabLst>
            </a:pPr>
            <a:r>
              <a:rPr lang="en-US" sz="2100">
                <a:latin typeface="Arial" charset="0"/>
              </a:rPr>
              <a:t>	Allowance for Doubtful Accounts 		8,000</a:t>
            </a:r>
          </a:p>
        </p:txBody>
      </p:sp>
      <p:sp>
        <p:nvSpPr>
          <p:cNvPr id="45062" name="Rectangle 6"/>
          <p:cNvSpPr>
            <a:spLocks noChangeArrowheads="1"/>
          </p:cNvSpPr>
          <p:nvPr/>
        </p:nvSpPr>
        <p:spPr bwMode="auto">
          <a:xfrm>
            <a:off x="685800" y="1236663"/>
            <a:ext cx="8153400" cy="512762"/>
          </a:xfrm>
          <a:prstGeom prst="rect">
            <a:avLst/>
          </a:prstGeom>
          <a:noFill/>
          <a:ln w="12700" cap="sq">
            <a:noFill/>
            <a:miter lim="800000"/>
            <a:headEnd type="none" w="sm" len="sm"/>
            <a:tailEnd type="none" w="sm" len="sm"/>
          </a:ln>
        </p:spPr>
        <p:txBody>
          <a:bodyPr>
            <a:spAutoFit/>
          </a:bodyPr>
          <a:lstStyle/>
          <a:p>
            <a:pPr algn="l">
              <a:lnSpc>
                <a:spcPct val="115000"/>
              </a:lnSpc>
              <a:spcBef>
                <a:spcPct val="35000"/>
              </a:spcBef>
            </a:pPr>
            <a:r>
              <a:rPr lang="en-US" sz="2400" b="1">
                <a:solidFill>
                  <a:srgbClr val="800000"/>
                </a:solidFill>
                <a:latin typeface="Arial" charset="0"/>
              </a:rPr>
              <a:t>Percentage-of-Sales Approach</a:t>
            </a:r>
            <a:endParaRPr lang="en-US" sz="2400">
              <a:latin typeface="Arial" charset="0"/>
            </a:endParaRPr>
          </a:p>
        </p:txBody>
      </p:sp>
      <p:sp>
        <p:nvSpPr>
          <p:cNvPr id="45063" name="Rectangle 8"/>
          <p:cNvSpPr>
            <a:spLocks noChangeArrowheads="1"/>
          </p:cNvSpPr>
          <p:nvPr/>
        </p:nvSpPr>
        <p:spPr bwMode="auto">
          <a:xfrm>
            <a:off x="7924800" y="1295400"/>
            <a:ext cx="685800" cy="228600"/>
          </a:xfrm>
          <a:prstGeom prst="rect">
            <a:avLst/>
          </a:prstGeom>
          <a:solidFill>
            <a:schemeClr val="bg1"/>
          </a:solidFill>
          <a:ln w="12700" cap="sq">
            <a:noFill/>
            <a:miter lim="800000"/>
            <a:headEnd type="none" w="sm" len="sm"/>
            <a:tailEnd type="none" w="sm" len="sm"/>
          </a:ln>
        </p:spPr>
        <p:txBody>
          <a:bodyPr wrap="none" anchor="ctr"/>
          <a:lstStyle/>
          <a:p>
            <a:endParaRPr lang="id-ID"/>
          </a:p>
        </p:txBody>
      </p:sp>
      <p:pic>
        <p:nvPicPr>
          <p:cNvPr id="45064" name="Picture 9"/>
          <p:cNvPicPr>
            <a:picLocks noChangeAspect="1" noChangeArrowheads="1"/>
          </p:cNvPicPr>
          <p:nvPr/>
        </p:nvPicPr>
        <p:blipFill>
          <a:blip r:embed="rId3"/>
          <a:srcRect/>
          <a:stretch>
            <a:fillRect/>
          </a:stretch>
        </p:blipFill>
        <p:spPr bwMode="auto">
          <a:xfrm>
            <a:off x="381000" y="4724400"/>
            <a:ext cx="8339138" cy="1568450"/>
          </a:xfrm>
          <a:prstGeom prst="rect">
            <a:avLst/>
          </a:prstGeom>
          <a:noFill/>
          <a:ln w="12700" cap="sq">
            <a:noFill/>
            <a:miter lim="800000"/>
            <a:headEnd type="none" w="sm" len="sm"/>
            <a:tailEnd type="none" w="sm" len="sm"/>
          </a:ln>
        </p:spPr>
      </p:pic>
      <p:sp>
        <p:nvSpPr>
          <p:cNvPr id="45065" name="Text Box 10"/>
          <p:cNvSpPr txBox="1">
            <a:spLocks noChangeArrowheads="1"/>
          </p:cNvSpPr>
          <p:nvPr/>
        </p:nvSpPr>
        <p:spPr bwMode="auto">
          <a:xfrm>
            <a:off x="7391400" y="4449763"/>
            <a:ext cx="1371600" cy="274637"/>
          </a:xfrm>
          <a:prstGeom prst="rect">
            <a:avLst/>
          </a:prstGeom>
          <a:noFill/>
          <a:ln w="28575" algn="ctr">
            <a:noFill/>
            <a:miter lim="800000"/>
            <a:headEnd/>
            <a:tailEnd/>
          </a:ln>
        </p:spPr>
        <p:txBody>
          <a:bodyPr>
            <a:spAutoFit/>
          </a:bodyPr>
          <a:lstStyle/>
          <a:p>
            <a:pPr algn="r"/>
            <a:r>
              <a:rPr lang="en-US" sz="1200" b="1">
                <a:solidFill>
                  <a:srgbClr val="CC0000"/>
                </a:solidFill>
                <a:latin typeface="Arial" charset="0"/>
              </a:rPr>
              <a:t>Illustration 7-8</a:t>
            </a:r>
            <a:endParaRPr lang="en-US" sz="1200" b="1">
              <a:latin typeface="Arial" charset="0"/>
            </a:endParaRPr>
          </a:p>
        </p:txBody>
      </p:sp>
    </p:spTree>
    <p:extLst>
      <p:ext uri="{BB962C8B-B14F-4D97-AF65-F5344CB8AC3E}">
        <p14:creationId xmlns:p14="http://schemas.microsoft.com/office/powerpoint/2010/main" val="3082098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9">
                                            <p:txEl>
                                              <p:pRg st="0" end="0"/>
                                            </p:txEl>
                                          </p:spTgt>
                                        </p:tgtEl>
                                        <p:attrNameLst>
                                          <p:attrName>style.visibility</p:attrName>
                                        </p:attrNameLst>
                                      </p:cBhvr>
                                      <p:to>
                                        <p:strVal val="visible"/>
                                      </p:to>
                                    </p:set>
                                    <p:animEffect transition="in" filter="wipe(left)">
                                      <p:cBhvr>
                                        <p:cTn id="7" dur="500"/>
                                        <p:tgtEl>
                                          <p:spTgt spid="799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9749">
                                            <p:txEl>
                                              <p:pRg st="1" end="1"/>
                                            </p:txEl>
                                          </p:spTgt>
                                        </p:tgtEl>
                                        <p:attrNameLst>
                                          <p:attrName>style.visibility</p:attrName>
                                        </p:attrNameLst>
                                      </p:cBhvr>
                                      <p:to>
                                        <p:strVal val="visible"/>
                                      </p:to>
                                    </p:set>
                                    <p:animEffect transition="in" filter="wipe(left)">
                                      <p:cBhvr>
                                        <p:cTn id="12" dur="500"/>
                                        <p:tgtEl>
                                          <p:spTgt spid="799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8950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46084" name="Rectangle 4"/>
          <p:cNvSpPr>
            <a:spLocks noChangeArrowheads="1"/>
          </p:cNvSpPr>
          <p:nvPr/>
        </p:nvSpPr>
        <p:spPr bwMode="auto">
          <a:xfrm>
            <a:off x="685800" y="1371600"/>
            <a:ext cx="8153400" cy="3563938"/>
          </a:xfrm>
          <a:prstGeom prst="rect">
            <a:avLst/>
          </a:prstGeom>
          <a:noFill/>
          <a:ln w="12700" cap="sq">
            <a:noFill/>
            <a:miter lim="800000"/>
            <a:headEnd type="none" w="sm" len="sm"/>
            <a:tailEnd type="none" w="sm" len="sm"/>
          </a:ln>
        </p:spPr>
        <p:txBody>
          <a:bodyPr>
            <a:spAutoFit/>
          </a:bodyPr>
          <a:lstStyle/>
          <a:p>
            <a:pPr algn="l">
              <a:lnSpc>
                <a:spcPct val="115000"/>
              </a:lnSpc>
            </a:pPr>
            <a:r>
              <a:rPr lang="en-US" sz="2400" b="1">
                <a:solidFill>
                  <a:srgbClr val="800000"/>
                </a:solidFill>
                <a:latin typeface="Arial" charset="0"/>
              </a:rPr>
              <a:t>Percentage-of-Receivables Approach</a:t>
            </a:r>
            <a:r>
              <a:rPr lang="en-US" sz="2400" b="1">
                <a:latin typeface="Arial" charset="0"/>
              </a:rPr>
              <a:t> </a:t>
            </a:r>
          </a:p>
          <a:p>
            <a:pPr marL="685800" lvl="1" indent="-457200" algn="l">
              <a:lnSpc>
                <a:spcPct val="115000"/>
              </a:lnSpc>
              <a:spcBef>
                <a:spcPct val="35000"/>
              </a:spcBef>
              <a:buClr>
                <a:srgbClr val="800000"/>
              </a:buClr>
              <a:buSzPct val="80000"/>
              <a:buFont typeface="Wingdings" pitchFamily="2" charset="2"/>
              <a:buBlip>
                <a:blip r:embed="rId3"/>
              </a:buBlip>
            </a:pPr>
            <a:r>
              <a:rPr lang="en-US" sz="2300">
                <a:latin typeface="Arial" charset="0"/>
              </a:rPr>
              <a:t>Not matching.</a:t>
            </a:r>
          </a:p>
          <a:p>
            <a:pPr marL="685800" lvl="1" indent="-457200" algn="l">
              <a:lnSpc>
                <a:spcPct val="115000"/>
              </a:lnSpc>
              <a:spcBef>
                <a:spcPct val="35000"/>
              </a:spcBef>
              <a:buClr>
                <a:srgbClr val="800000"/>
              </a:buClr>
              <a:buSzPct val="80000"/>
              <a:buFont typeface="Wingdings" pitchFamily="2" charset="2"/>
              <a:buBlip>
                <a:blip r:embed="rId3"/>
              </a:buBlip>
            </a:pPr>
            <a:r>
              <a:rPr lang="en-US" sz="2300">
                <a:latin typeface="Arial" charset="0"/>
              </a:rPr>
              <a:t>Reports receivables at cash realizable value.</a:t>
            </a:r>
          </a:p>
          <a:p>
            <a:pPr algn="l">
              <a:lnSpc>
                <a:spcPct val="115000"/>
              </a:lnSpc>
              <a:spcBef>
                <a:spcPct val="115000"/>
              </a:spcBef>
            </a:pPr>
            <a:r>
              <a:rPr lang="en-US" sz="2400">
                <a:latin typeface="Arial" charset="0"/>
              </a:rPr>
              <a:t>Companies may apply this method using </a:t>
            </a:r>
          </a:p>
          <a:p>
            <a:pPr marL="685800" lvl="1" indent="-457200" algn="l">
              <a:lnSpc>
                <a:spcPct val="115000"/>
              </a:lnSpc>
              <a:spcBef>
                <a:spcPct val="50000"/>
              </a:spcBef>
              <a:buClr>
                <a:srgbClr val="800000"/>
              </a:buClr>
              <a:buSzPct val="90000"/>
              <a:buFont typeface="Arial" charset="0"/>
              <a:buChar char="►"/>
            </a:pPr>
            <a:r>
              <a:rPr lang="en-US" sz="2300">
                <a:latin typeface="Arial" charset="0"/>
              </a:rPr>
              <a:t>one composite rate, or</a:t>
            </a:r>
          </a:p>
          <a:p>
            <a:pPr marL="685800" lvl="1" indent="-457200" algn="l">
              <a:lnSpc>
                <a:spcPct val="115000"/>
              </a:lnSpc>
              <a:spcBef>
                <a:spcPct val="50000"/>
              </a:spcBef>
              <a:buClr>
                <a:srgbClr val="800000"/>
              </a:buClr>
              <a:buSzPct val="90000"/>
              <a:buFont typeface="Arial" charset="0"/>
              <a:buChar char="►"/>
            </a:pPr>
            <a:r>
              <a:rPr lang="en-US" sz="2300">
                <a:latin typeface="Arial" charset="0"/>
              </a:rPr>
              <a:t>an aging schedule using different rates.</a:t>
            </a:r>
          </a:p>
        </p:txBody>
      </p:sp>
    </p:spTree>
    <p:extLst>
      <p:ext uri="{BB962C8B-B14F-4D97-AF65-F5344CB8AC3E}">
        <p14:creationId xmlns:p14="http://schemas.microsoft.com/office/powerpoint/2010/main" val="1304543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9155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pic>
        <p:nvPicPr>
          <p:cNvPr id="47108" name="Picture 5"/>
          <p:cNvPicPr>
            <a:picLocks noChangeAspect="1" noChangeArrowheads="1"/>
          </p:cNvPicPr>
          <p:nvPr/>
        </p:nvPicPr>
        <p:blipFill>
          <a:blip r:embed="rId3"/>
          <a:srcRect/>
          <a:stretch>
            <a:fillRect/>
          </a:stretch>
        </p:blipFill>
        <p:spPr bwMode="auto">
          <a:xfrm>
            <a:off x="381000" y="1447800"/>
            <a:ext cx="8239125" cy="3784600"/>
          </a:xfrm>
          <a:prstGeom prst="rect">
            <a:avLst/>
          </a:prstGeom>
          <a:noFill/>
          <a:ln w="12700" cap="sq">
            <a:noFill/>
            <a:miter lim="800000"/>
            <a:headEnd type="none" w="sm" len="sm"/>
            <a:tailEnd type="none" w="sm" len="sm"/>
          </a:ln>
        </p:spPr>
      </p:pic>
      <p:sp>
        <p:nvSpPr>
          <p:cNvPr id="791558" name="Rectangle 6"/>
          <p:cNvSpPr>
            <a:spLocks noChangeArrowheads="1"/>
          </p:cNvSpPr>
          <p:nvPr/>
        </p:nvSpPr>
        <p:spPr bwMode="auto">
          <a:xfrm>
            <a:off x="838200" y="5334000"/>
            <a:ext cx="7467600" cy="828675"/>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25000"/>
              </a:spcBef>
              <a:tabLst>
                <a:tab pos="5943600" algn="r"/>
                <a:tab pos="7200900" algn="r"/>
              </a:tabLst>
            </a:pPr>
            <a:r>
              <a:rPr lang="en-US" sz="1900" b="1">
                <a:latin typeface="Arial" charset="0"/>
              </a:rPr>
              <a:t>Bad Debt Expense 	37,650</a:t>
            </a:r>
          </a:p>
          <a:p>
            <a:pPr marL="457200" indent="-457200" algn="l">
              <a:lnSpc>
                <a:spcPct val="115000"/>
              </a:lnSpc>
              <a:spcBef>
                <a:spcPct val="25000"/>
              </a:spcBef>
              <a:tabLst>
                <a:tab pos="5943600" algn="r"/>
                <a:tab pos="7200900" algn="r"/>
              </a:tabLst>
            </a:pPr>
            <a:r>
              <a:rPr lang="en-US" sz="1900" b="1">
                <a:latin typeface="Arial" charset="0"/>
              </a:rPr>
              <a:t>	Allowance for Doubtful Accounts 		37,650</a:t>
            </a:r>
          </a:p>
        </p:txBody>
      </p:sp>
      <p:sp>
        <p:nvSpPr>
          <p:cNvPr id="47110" name="Rectangle 7"/>
          <p:cNvSpPr>
            <a:spLocks noChangeArrowheads="1"/>
          </p:cNvSpPr>
          <p:nvPr/>
        </p:nvSpPr>
        <p:spPr bwMode="auto">
          <a:xfrm>
            <a:off x="7086600" y="2362200"/>
            <a:ext cx="1828800" cy="2203450"/>
          </a:xfrm>
          <a:prstGeom prst="rect">
            <a:avLst/>
          </a:prstGeom>
          <a:noFill/>
          <a:ln w="12700" cap="sq" algn="ctr">
            <a:noFill/>
            <a:miter lim="800000"/>
            <a:headEnd type="none" w="sm" len="sm"/>
            <a:tailEnd type="none" w="sm" len="sm"/>
          </a:ln>
        </p:spPr>
        <p:txBody>
          <a:bodyPr>
            <a:spAutoFit/>
          </a:bodyPr>
          <a:lstStyle/>
          <a:p>
            <a:pPr>
              <a:lnSpc>
                <a:spcPct val="110000"/>
              </a:lnSpc>
            </a:pPr>
            <a:r>
              <a:rPr lang="en-US" sz="1800">
                <a:latin typeface="Arial" charset="0"/>
              </a:rPr>
              <a:t>What entry would Wilson make assuming that no balance</a:t>
            </a:r>
          </a:p>
          <a:p>
            <a:pPr>
              <a:lnSpc>
                <a:spcPct val="110000"/>
              </a:lnSpc>
            </a:pPr>
            <a:r>
              <a:rPr lang="en-US" sz="1800">
                <a:latin typeface="Arial" charset="0"/>
              </a:rPr>
              <a:t>existed in the allowance account?</a:t>
            </a:r>
          </a:p>
        </p:txBody>
      </p:sp>
      <p:sp>
        <p:nvSpPr>
          <p:cNvPr id="47111" name="Text Box 8"/>
          <p:cNvSpPr txBox="1">
            <a:spLocks noChangeArrowheads="1"/>
          </p:cNvSpPr>
          <p:nvPr/>
        </p:nvSpPr>
        <p:spPr bwMode="auto">
          <a:xfrm>
            <a:off x="7010400" y="1447800"/>
            <a:ext cx="1828800" cy="639763"/>
          </a:xfrm>
          <a:prstGeom prst="rect">
            <a:avLst/>
          </a:prstGeom>
          <a:solidFill>
            <a:schemeClr val="bg1"/>
          </a:solidFill>
          <a:ln w="28575" algn="ctr">
            <a:noFill/>
            <a:miter lim="800000"/>
            <a:headEnd/>
            <a:tailEnd/>
          </a:ln>
        </p:spPr>
        <p:txBody>
          <a:bodyPr>
            <a:spAutoFit/>
          </a:bodyPr>
          <a:lstStyle/>
          <a:p>
            <a:pPr algn="l"/>
            <a:r>
              <a:rPr lang="en-US" sz="1200" b="1">
                <a:solidFill>
                  <a:srgbClr val="CC0000"/>
                </a:solidFill>
                <a:latin typeface="Arial" charset="0"/>
              </a:rPr>
              <a:t>Illustration 7-9</a:t>
            </a:r>
          </a:p>
          <a:p>
            <a:pPr algn="l"/>
            <a:r>
              <a:rPr lang="en-US" sz="1200" b="1">
                <a:latin typeface="Arial" charset="0"/>
              </a:rPr>
              <a:t>Accounts Receivable Aging Schedule</a:t>
            </a:r>
          </a:p>
        </p:txBody>
      </p:sp>
    </p:spTree>
    <p:extLst>
      <p:ext uri="{BB962C8B-B14F-4D97-AF65-F5344CB8AC3E}">
        <p14:creationId xmlns:p14="http://schemas.microsoft.com/office/powerpoint/2010/main" val="3142070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1558">
                                            <p:txEl>
                                              <p:pRg st="0" end="0"/>
                                            </p:txEl>
                                          </p:spTgt>
                                        </p:tgtEl>
                                        <p:attrNameLst>
                                          <p:attrName>style.visibility</p:attrName>
                                        </p:attrNameLst>
                                      </p:cBhvr>
                                      <p:to>
                                        <p:strVal val="visible"/>
                                      </p:to>
                                    </p:set>
                                    <p:animEffect transition="in" filter="wipe(left)">
                                      <p:cBhvr>
                                        <p:cTn id="7" dur="500"/>
                                        <p:tgtEl>
                                          <p:spTgt spid="791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1558">
                                            <p:txEl>
                                              <p:pRg st="1" end="1"/>
                                            </p:txEl>
                                          </p:spTgt>
                                        </p:tgtEl>
                                        <p:attrNameLst>
                                          <p:attrName>style.visibility</p:attrName>
                                        </p:attrNameLst>
                                      </p:cBhvr>
                                      <p:to>
                                        <p:strVal val="visible"/>
                                      </p:to>
                                    </p:set>
                                    <p:animEffect transition="in" filter="wipe(left)">
                                      <p:cBhvr>
                                        <p:cTn id="12" dur="500"/>
                                        <p:tgtEl>
                                          <p:spTgt spid="7915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9360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pic>
        <p:nvPicPr>
          <p:cNvPr id="48132" name="Picture 4"/>
          <p:cNvPicPr>
            <a:picLocks noChangeAspect="1" noChangeArrowheads="1"/>
          </p:cNvPicPr>
          <p:nvPr/>
        </p:nvPicPr>
        <p:blipFill>
          <a:blip r:embed="rId3"/>
          <a:srcRect/>
          <a:stretch>
            <a:fillRect/>
          </a:stretch>
        </p:blipFill>
        <p:spPr bwMode="auto">
          <a:xfrm>
            <a:off x="381000" y="1447800"/>
            <a:ext cx="8239125" cy="3784600"/>
          </a:xfrm>
          <a:prstGeom prst="rect">
            <a:avLst/>
          </a:prstGeom>
          <a:noFill/>
          <a:ln w="12700" cap="sq">
            <a:noFill/>
            <a:miter lim="800000"/>
            <a:headEnd type="none" w="sm" len="sm"/>
            <a:tailEnd type="none" w="sm" len="sm"/>
          </a:ln>
        </p:spPr>
      </p:pic>
      <p:sp>
        <p:nvSpPr>
          <p:cNvPr id="793605" name="Rectangle 5"/>
          <p:cNvSpPr>
            <a:spLocks noChangeArrowheads="1"/>
          </p:cNvSpPr>
          <p:nvPr/>
        </p:nvSpPr>
        <p:spPr bwMode="auto">
          <a:xfrm>
            <a:off x="838200" y="5334000"/>
            <a:ext cx="7467600" cy="828675"/>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25000"/>
              </a:spcBef>
              <a:tabLst>
                <a:tab pos="5943600" algn="r"/>
                <a:tab pos="7200900" algn="r"/>
              </a:tabLst>
            </a:pPr>
            <a:r>
              <a:rPr lang="en-US" sz="1900" b="1">
                <a:latin typeface="Arial" charset="0"/>
              </a:rPr>
              <a:t>Bad Debt Expense  ($37,650 – $800)	36,850</a:t>
            </a:r>
          </a:p>
          <a:p>
            <a:pPr marL="457200" indent="-457200" algn="l">
              <a:lnSpc>
                <a:spcPct val="115000"/>
              </a:lnSpc>
              <a:spcBef>
                <a:spcPct val="25000"/>
              </a:spcBef>
              <a:tabLst>
                <a:tab pos="5943600" algn="r"/>
                <a:tab pos="7200900" algn="r"/>
              </a:tabLst>
            </a:pPr>
            <a:r>
              <a:rPr lang="en-US" sz="1900" b="1">
                <a:latin typeface="Arial" charset="0"/>
              </a:rPr>
              <a:t>	Allowance for Doubtful Accounts 		36,850</a:t>
            </a:r>
          </a:p>
        </p:txBody>
      </p:sp>
      <p:sp>
        <p:nvSpPr>
          <p:cNvPr id="48134" name="Rectangle 6"/>
          <p:cNvSpPr>
            <a:spLocks noChangeArrowheads="1"/>
          </p:cNvSpPr>
          <p:nvPr/>
        </p:nvSpPr>
        <p:spPr bwMode="auto">
          <a:xfrm>
            <a:off x="7086600" y="2362200"/>
            <a:ext cx="1828800" cy="2505075"/>
          </a:xfrm>
          <a:prstGeom prst="rect">
            <a:avLst/>
          </a:prstGeom>
          <a:noFill/>
          <a:ln w="12700" cap="sq" algn="ctr">
            <a:noFill/>
            <a:miter lim="800000"/>
            <a:headEnd type="none" w="sm" len="sm"/>
            <a:tailEnd type="none" w="sm" len="sm"/>
          </a:ln>
        </p:spPr>
        <p:txBody>
          <a:bodyPr>
            <a:spAutoFit/>
          </a:bodyPr>
          <a:lstStyle/>
          <a:p>
            <a:pPr>
              <a:lnSpc>
                <a:spcPct val="110000"/>
              </a:lnSpc>
            </a:pPr>
            <a:r>
              <a:rPr lang="en-US" sz="1800">
                <a:latin typeface="Arial" charset="0"/>
              </a:rPr>
              <a:t>What entry would Wilson make assuming the allowance account had a credit balance of $800 before adjustment?</a:t>
            </a:r>
          </a:p>
        </p:txBody>
      </p:sp>
      <p:sp>
        <p:nvSpPr>
          <p:cNvPr id="48135" name="Text Box 7"/>
          <p:cNvSpPr txBox="1">
            <a:spLocks noChangeArrowheads="1"/>
          </p:cNvSpPr>
          <p:nvPr/>
        </p:nvSpPr>
        <p:spPr bwMode="auto">
          <a:xfrm>
            <a:off x="7010400" y="1447800"/>
            <a:ext cx="1828800" cy="639763"/>
          </a:xfrm>
          <a:prstGeom prst="rect">
            <a:avLst/>
          </a:prstGeom>
          <a:solidFill>
            <a:schemeClr val="bg1"/>
          </a:solidFill>
          <a:ln w="28575" algn="ctr">
            <a:noFill/>
            <a:miter lim="800000"/>
            <a:headEnd/>
            <a:tailEnd/>
          </a:ln>
        </p:spPr>
        <p:txBody>
          <a:bodyPr>
            <a:spAutoFit/>
          </a:bodyPr>
          <a:lstStyle/>
          <a:p>
            <a:pPr algn="l"/>
            <a:r>
              <a:rPr lang="en-US" sz="1200" b="1">
                <a:solidFill>
                  <a:srgbClr val="CC0000"/>
                </a:solidFill>
                <a:latin typeface="Arial" charset="0"/>
              </a:rPr>
              <a:t>Illustration 7-9</a:t>
            </a:r>
          </a:p>
          <a:p>
            <a:pPr algn="l"/>
            <a:r>
              <a:rPr lang="en-US" sz="1200" b="1">
                <a:latin typeface="Arial" charset="0"/>
              </a:rPr>
              <a:t>Accounts Receivable Aging Schedule</a:t>
            </a:r>
          </a:p>
        </p:txBody>
      </p:sp>
    </p:spTree>
    <p:extLst>
      <p:ext uri="{BB962C8B-B14F-4D97-AF65-F5344CB8AC3E}">
        <p14:creationId xmlns:p14="http://schemas.microsoft.com/office/powerpoint/2010/main" val="1115434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3605">
                                            <p:txEl>
                                              <p:pRg st="0" end="0"/>
                                            </p:txEl>
                                          </p:spTgt>
                                        </p:tgtEl>
                                        <p:attrNameLst>
                                          <p:attrName>style.visibility</p:attrName>
                                        </p:attrNameLst>
                                      </p:cBhvr>
                                      <p:to>
                                        <p:strVal val="visible"/>
                                      </p:to>
                                    </p:set>
                                    <p:animEffect transition="in" filter="wipe(left)">
                                      <p:cBhvr>
                                        <p:cTn id="7" dur="500"/>
                                        <p:tgtEl>
                                          <p:spTgt spid="793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3605">
                                            <p:txEl>
                                              <p:pRg st="1" end="1"/>
                                            </p:txEl>
                                          </p:spTgt>
                                        </p:tgtEl>
                                        <p:attrNameLst>
                                          <p:attrName>style.visibility</p:attrName>
                                        </p:attrNameLst>
                                      </p:cBhvr>
                                      <p:to>
                                        <p:strVal val="visible"/>
                                      </p:to>
                                    </p:set>
                                    <p:animEffect transition="in" filter="wipe(left)">
                                      <p:cBhvr>
                                        <p:cTn id="12" dur="500"/>
                                        <p:tgtEl>
                                          <p:spTgt spid="793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7"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7096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49156" name="Rectangle 9"/>
          <p:cNvSpPr>
            <a:spLocks noChangeArrowheads="1"/>
          </p:cNvSpPr>
          <p:nvPr/>
        </p:nvSpPr>
        <p:spPr bwMode="auto">
          <a:xfrm>
            <a:off x="533400" y="1371600"/>
            <a:ext cx="8305800" cy="863600"/>
          </a:xfrm>
          <a:prstGeom prst="rect">
            <a:avLst/>
          </a:prstGeom>
          <a:noFill/>
          <a:ln w="12700" cap="sq">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E7-7 (Recording Bad Debts): </a:t>
            </a:r>
            <a:r>
              <a:rPr lang="en-US" sz="2200" b="1">
                <a:latin typeface="Arial" charset="0"/>
              </a:rPr>
              <a:t> </a:t>
            </a:r>
            <a:r>
              <a:rPr lang="en-US" sz="2200">
                <a:latin typeface="Arial" charset="0"/>
              </a:rPr>
              <a:t>Sandel Company reports the following financial information before adjustments.</a:t>
            </a:r>
          </a:p>
        </p:txBody>
      </p:sp>
      <p:sp>
        <p:nvSpPr>
          <p:cNvPr id="49157" name="Rectangle 10"/>
          <p:cNvSpPr>
            <a:spLocks noChangeArrowheads="1"/>
          </p:cNvSpPr>
          <p:nvPr/>
        </p:nvSpPr>
        <p:spPr bwMode="auto">
          <a:xfrm>
            <a:off x="533400" y="3962400"/>
            <a:ext cx="8458200" cy="1249363"/>
          </a:xfrm>
          <a:prstGeom prst="rect">
            <a:avLst/>
          </a:prstGeom>
          <a:noFill/>
          <a:ln w="12700" cap="sq" algn="ctr">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Instructions:  </a:t>
            </a:r>
            <a:r>
              <a:rPr lang="en-US" sz="2200">
                <a:latin typeface="Arial" charset="0"/>
              </a:rPr>
              <a:t>Prepare the journal entry to record bad debt expense assuming Sandel Company estimates bad debts at</a:t>
            </a:r>
          </a:p>
          <a:p>
            <a:pPr algn="l">
              <a:lnSpc>
                <a:spcPct val="115000"/>
              </a:lnSpc>
            </a:pPr>
            <a:r>
              <a:rPr lang="en-US" sz="2200">
                <a:latin typeface="Arial" charset="0"/>
              </a:rPr>
              <a:t>(a) 1% of net sales and (b) 5% of accounts receivable.</a:t>
            </a:r>
          </a:p>
        </p:txBody>
      </p:sp>
      <p:pic>
        <p:nvPicPr>
          <p:cNvPr id="49158" name="Picture 12"/>
          <p:cNvPicPr>
            <a:picLocks noChangeAspect="1" noChangeArrowheads="1"/>
          </p:cNvPicPr>
          <p:nvPr/>
        </p:nvPicPr>
        <p:blipFill>
          <a:blip r:embed="rId3"/>
          <a:srcRect/>
          <a:stretch>
            <a:fillRect/>
          </a:stretch>
        </p:blipFill>
        <p:spPr bwMode="auto">
          <a:xfrm>
            <a:off x="990600" y="2239963"/>
            <a:ext cx="6705600" cy="164623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631712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966659"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50180" name="Rectangle 4"/>
          <p:cNvSpPr>
            <a:spLocks noChangeArrowheads="1"/>
          </p:cNvSpPr>
          <p:nvPr/>
        </p:nvSpPr>
        <p:spPr bwMode="auto">
          <a:xfrm>
            <a:off x="533400" y="1371600"/>
            <a:ext cx="8305800" cy="863600"/>
          </a:xfrm>
          <a:prstGeom prst="rect">
            <a:avLst/>
          </a:prstGeom>
          <a:noFill/>
          <a:ln w="12700" cap="sq">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E7-7 (Recording Bad Debts): </a:t>
            </a:r>
            <a:r>
              <a:rPr lang="en-US" sz="2200" b="1">
                <a:latin typeface="Arial" charset="0"/>
              </a:rPr>
              <a:t> </a:t>
            </a:r>
            <a:r>
              <a:rPr lang="en-US" sz="2200">
                <a:latin typeface="Arial" charset="0"/>
              </a:rPr>
              <a:t>Sandel Company reports the following financial information before adjustments.</a:t>
            </a:r>
          </a:p>
        </p:txBody>
      </p:sp>
      <p:sp>
        <p:nvSpPr>
          <p:cNvPr id="50181" name="Rectangle 5"/>
          <p:cNvSpPr>
            <a:spLocks noChangeArrowheads="1"/>
          </p:cNvSpPr>
          <p:nvPr/>
        </p:nvSpPr>
        <p:spPr bwMode="auto">
          <a:xfrm>
            <a:off x="533400" y="3962400"/>
            <a:ext cx="8458200" cy="1249363"/>
          </a:xfrm>
          <a:prstGeom prst="rect">
            <a:avLst/>
          </a:prstGeom>
          <a:noFill/>
          <a:ln w="12700" cap="sq" algn="ctr">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Instructions:  </a:t>
            </a:r>
            <a:r>
              <a:rPr lang="en-US" sz="2200">
                <a:latin typeface="Arial" charset="0"/>
              </a:rPr>
              <a:t>Prepare the journal entry to record bad debt expense assuming Sandel Company estimates bad debts at</a:t>
            </a:r>
          </a:p>
          <a:p>
            <a:pPr algn="l">
              <a:lnSpc>
                <a:spcPct val="115000"/>
              </a:lnSpc>
            </a:pPr>
            <a:r>
              <a:rPr lang="en-US" sz="2200">
                <a:latin typeface="Arial" charset="0"/>
              </a:rPr>
              <a:t>(a) </a:t>
            </a:r>
            <a:r>
              <a:rPr lang="en-US" sz="2200" b="1">
                <a:solidFill>
                  <a:srgbClr val="800000"/>
                </a:solidFill>
                <a:latin typeface="Arial" charset="0"/>
              </a:rPr>
              <a:t>1% of net sales</a:t>
            </a:r>
            <a:r>
              <a:rPr lang="en-US" sz="2200">
                <a:latin typeface="Arial" charset="0"/>
              </a:rPr>
              <a:t>.</a:t>
            </a:r>
          </a:p>
        </p:txBody>
      </p:sp>
      <p:pic>
        <p:nvPicPr>
          <p:cNvPr id="50182" name="Picture 6"/>
          <p:cNvPicPr>
            <a:picLocks noChangeAspect="1" noChangeArrowheads="1"/>
          </p:cNvPicPr>
          <p:nvPr/>
        </p:nvPicPr>
        <p:blipFill>
          <a:blip r:embed="rId3"/>
          <a:srcRect/>
          <a:stretch>
            <a:fillRect/>
          </a:stretch>
        </p:blipFill>
        <p:spPr bwMode="auto">
          <a:xfrm>
            <a:off x="990600" y="2239963"/>
            <a:ext cx="6705600" cy="1646237"/>
          </a:xfrm>
          <a:prstGeom prst="rect">
            <a:avLst/>
          </a:prstGeom>
          <a:noFill/>
          <a:ln w="12700" cap="sq">
            <a:noFill/>
            <a:miter lim="800000"/>
            <a:headEnd type="none" w="sm" len="sm"/>
            <a:tailEnd type="none" w="sm" len="sm"/>
          </a:ln>
        </p:spPr>
      </p:pic>
      <p:sp>
        <p:nvSpPr>
          <p:cNvPr id="966663" name="Rectangle 7"/>
          <p:cNvSpPr>
            <a:spLocks noChangeArrowheads="1"/>
          </p:cNvSpPr>
          <p:nvPr/>
        </p:nvSpPr>
        <p:spPr bwMode="auto">
          <a:xfrm>
            <a:off x="990600" y="5343525"/>
            <a:ext cx="7620000" cy="86995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25000"/>
              </a:spcBef>
              <a:tabLst>
                <a:tab pos="5943600" algn="r"/>
                <a:tab pos="7200900" algn="r"/>
              </a:tabLst>
            </a:pPr>
            <a:r>
              <a:rPr lang="en-US" sz="2000" b="1">
                <a:latin typeface="Arial" charset="0"/>
              </a:rPr>
              <a:t>Bad Debt Expense	7,500</a:t>
            </a:r>
          </a:p>
          <a:p>
            <a:pPr marL="457200" indent="-457200" algn="l">
              <a:lnSpc>
                <a:spcPct val="115000"/>
              </a:lnSpc>
              <a:spcBef>
                <a:spcPct val="25000"/>
              </a:spcBef>
              <a:tabLst>
                <a:tab pos="5943600" algn="r"/>
                <a:tab pos="7200900" algn="r"/>
              </a:tabLst>
            </a:pPr>
            <a:r>
              <a:rPr lang="en-US" sz="2000" b="1">
                <a:latin typeface="Arial" charset="0"/>
              </a:rPr>
              <a:t>	Allowance for Doubtful Accounts		7,500</a:t>
            </a:r>
          </a:p>
        </p:txBody>
      </p:sp>
      <p:sp>
        <p:nvSpPr>
          <p:cNvPr id="966664" name="Rectangle 8"/>
          <p:cNvSpPr>
            <a:spLocks noChangeArrowheads="1"/>
          </p:cNvSpPr>
          <p:nvPr/>
        </p:nvSpPr>
        <p:spPr bwMode="auto">
          <a:xfrm>
            <a:off x="4664075" y="4946650"/>
            <a:ext cx="3502025" cy="336550"/>
          </a:xfrm>
          <a:prstGeom prst="rect">
            <a:avLst/>
          </a:prstGeom>
          <a:noFill/>
          <a:ln w="12700" cap="sq">
            <a:noFill/>
            <a:miter lim="800000"/>
            <a:headEnd type="none" w="sm" len="sm"/>
            <a:tailEnd type="none" w="sm" len="sm"/>
          </a:ln>
        </p:spPr>
        <p:txBody>
          <a:bodyPr wrap="none">
            <a:spAutoFit/>
          </a:bodyPr>
          <a:lstStyle/>
          <a:p>
            <a:r>
              <a:rPr lang="en-US" sz="1600" b="1">
                <a:latin typeface="Arial" charset="0"/>
              </a:rPr>
              <a:t>(€800,000 – €50,000) x 1% = €7,500</a:t>
            </a:r>
          </a:p>
        </p:txBody>
      </p:sp>
    </p:spTree>
    <p:extLst>
      <p:ext uri="{BB962C8B-B14F-4D97-AF65-F5344CB8AC3E}">
        <p14:creationId xmlns:p14="http://schemas.microsoft.com/office/powerpoint/2010/main" val="1769667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6664"/>
                                        </p:tgtEl>
                                        <p:attrNameLst>
                                          <p:attrName>style.visibility</p:attrName>
                                        </p:attrNameLst>
                                      </p:cBhvr>
                                      <p:to>
                                        <p:strVal val="visible"/>
                                      </p:to>
                                    </p:set>
                                    <p:animEffect transition="in" filter="wipe(left)">
                                      <p:cBhvr>
                                        <p:cTn id="7" dur="500"/>
                                        <p:tgtEl>
                                          <p:spTgt spid="9666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6663">
                                            <p:txEl>
                                              <p:pRg st="0" end="0"/>
                                            </p:txEl>
                                          </p:spTgt>
                                        </p:tgtEl>
                                        <p:attrNameLst>
                                          <p:attrName>style.visibility</p:attrName>
                                        </p:attrNameLst>
                                      </p:cBhvr>
                                      <p:to>
                                        <p:strVal val="visible"/>
                                      </p:to>
                                    </p:set>
                                    <p:animEffect transition="in" filter="wipe(left)">
                                      <p:cBhvr>
                                        <p:cTn id="12" dur="500"/>
                                        <p:tgtEl>
                                          <p:spTgt spid="9666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6663">
                                            <p:txEl>
                                              <p:pRg st="1" end="1"/>
                                            </p:txEl>
                                          </p:spTgt>
                                        </p:tgtEl>
                                        <p:attrNameLst>
                                          <p:attrName>style.visibility</p:attrName>
                                        </p:attrNameLst>
                                      </p:cBhvr>
                                      <p:to>
                                        <p:strVal val="visible"/>
                                      </p:to>
                                    </p:set>
                                    <p:animEffect transition="in" filter="wipe(left)">
                                      <p:cBhvr>
                                        <p:cTn id="17" dur="500"/>
                                        <p:tgtEl>
                                          <p:spTgt spid="9666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3" grpId="0" build="p"/>
      <p:bldP spid="9666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Uncollectible Accounts Receivable</a:t>
            </a:r>
          </a:p>
        </p:txBody>
      </p:sp>
      <p:sp>
        <p:nvSpPr>
          <p:cNvPr id="96870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51204" name="Rectangle 4"/>
          <p:cNvSpPr>
            <a:spLocks noChangeArrowheads="1"/>
          </p:cNvSpPr>
          <p:nvPr/>
        </p:nvSpPr>
        <p:spPr bwMode="auto">
          <a:xfrm>
            <a:off x="533400" y="1371600"/>
            <a:ext cx="8305800" cy="863600"/>
          </a:xfrm>
          <a:prstGeom prst="rect">
            <a:avLst/>
          </a:prstGeom>
          <a:noFill/>
          <a:ln w="12700" cap="sq">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E7-7 (Recording Bad Debts): </a:t>
            </a:r>
            <a:r>
              <a:rPr lang="en-US" sz="2200" b="1">
                <a:latin typeface="Arial" charset="0"/>
              </a:rPr>
              <a:t> </a:t>
            </a:r>
            <a:r>
              <a:rPr lang="en-US" sz="2200">
                <a:latin typeface="Arial" charset="0"/>
              </a:rPr>
              <a:t>Sandel Company reports the following financial information before adjustments.</a:t>
            </a:r>
          </a:p>
        </p:txBody>
      </p:sp>
      <p:sp>
        <p:nvSpPr>
          <p:cNvPr id="51205" name="Rectangle 5"/>
          <p:cNvSpPr>
            <a:spLocks noChangeArrowheads="1"/>
          </p:cNvSpPr>
          <p:nvPr/>
        </p:nvSpPr>
        <p:spPr bwMode="auto">
          <a:xfrm>
            <a:off x="533400" y="3962400"/>
            <a:ext cx="8458200" cy="1249363"/>
          </a:xfrm>
          <a:prstGeom prst="rect">
            <a:avLst/>
          </a:prstGeom>
          <a:noFill/>
          <a:ln w="12700" cap="sq" algn="ctr">
            <a:noFill/>
            <a:miter lim="800000"/>
            <a:headEnd type="none" w="sm" len="sm"/>
            <a:tailEnd type="none" w="sm" len="sm"/>
          </a:ln>
        </p:spPr>
        <p:txBody>
          <a:bodyPr>
            <a:spAutoFit/>
          </a:bodyPr>
          <a:lstStyle/>
          <a:p>
            <a:pPr algn="l">
              <a:lnSpc>
                <a:spcPct val="115000"/>
              </a:lnSpc>
            </a:pPr>
            <a:r>
              <a:rPr lang="en-US" sz="2200" b="1">
                <a:solidFill>
                  <a:srgbClr val="800000"/>
                </a:solidFill>
                <a:latin typeface="Arial" charset="0"/>
              </a:rPr>
              <a:t>Instructions:  </a:t>
            </a:r>
            <a:r>
              <a:rPr lang="en-US" sz="2200">
                <a:latin typeface="Arial" charset="0"/>
              </a:rPr>
              <a:t>Prepare the journal entry to record bad debt expense assuming Sandel Company estimates bad debts at</a:t>
            </a:r>
          </a:p>
          <a:p>
            <a:pPr algn="l">
              <a:lnSpc>
                <a:spcPct val="115000"/>
              </a:lnSpc>
            </a:pPr>
            <a:r>
              <a:rPr lang="en-US" sz="2200">
                <a:latin typeface="Arial" charset="0"/>
              </a:rPr>
              <a:t>(b) </a:t>
            </a:r>
            <a:r>
              <a:rPr lang="en-US" sz="2200" b="1">
                <a:solidFill>
                  <a:srgbClr val="800000"/>
                </a:solidFill>
                <a:latin typeface="Arial" charset="0"/>
              </a:rPr>
              <a:t>5% of accounts receivable</a:t>
            </a:r>
            <a:r>
              <a:rPr lang="en-US" sz="2200">
                <a:latin typeface="Arial" charset="0"/>
              </a:rPr>
              <a:t>.</a:t>
            </a:r>
          </a:p>
        </p:txBody>
      </p:sp>
      <p:pic>
        <p:nvPicPr>
          <p:cNvPr id="51206" name="Picture 6"/>
          <p:cNvPicPr>
            <a:picLocks noChangeAspect="1" noChangeArrowheads="1"/>
          </p:cNvPicPr>
          <p:nvPr/>
        </p:nvPicPr>
        <p:blipFill>
          <a:blip r:embed="rId3"/>
          <a:srcRect/>
          <a:stretch>
            <a:fillRect/>
          </a:stretch>
        </p:blipFill>
        <p:spPr bwMode="auto">
          <a:xfrm>
            <a:off x="990600" y="2239963"/>
            <a:ext cx="6705600" cy="1646237"/>
          </a:xfrm>
          <a:prstGeom prst="rect">
            <a:avLst/>
          </a:prstGeom>
          <a:noFill/>
          <a:ln w="12700" cap="sq">
            <a:noFill/>
            <a:miter lim="800000"/>
            <a:headEnd type="none" w="sm" len="sm"/>
            <a:tailEnd type="none" w="sm" len="sm"/>
          </a:ln>
        </p:spPr>
      </p:pic>
      <p:sp>
        <p:nvSpPr>
          <p:cNvPr id="968711" name="Rectangle 7"/>
          <p:cNvSpPr>
            <a:spLocks noChangeArrowheads="1"/>
          </p:cNvSpPr>
          <p:nvPr/>
        </p:nvSpPr>
        <p:spPr bwMode="auto">
          <a:xfrm>
            <a:off x="990600" y="5343525"/>
            <a:ext cx="7620000" cy="86995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25000"/>
              </a:spcBef>
              <a:tabLst>
                <a:tab pos="5943600" algn="r"/>
                <a:tab pos="7200900" algn="r"/>
              </a:tabLst>
            </a:pPr>
            <a:r>
              <a:rPr lang="en-US" sz="2000" b="1">
                <a:latin typeface="Arial" charset="0"/>
              </a:rPr>
              <a:t>Bad Debt Expense	6,000</a:t>
            </a:r>
          </a:p>
          <a:p>
            <a:pPr marL="457200" indent="-457200" algn="l">
              <a:lnSpc>
                <a:spcPct val="115000"/>
              </a:lnSpc>
              <a:spcBef>
                <a:spcPct val="25000"/>
              </a:spcBef>
              <a:tabLst>
                <a:tab pos="5943600" algn="r"/>
                <a:tab pos="7200900" algn="r"/>
              </a:tabLst>
            </a:pPr>
            <a:r>
              <a:rPr lang="en-US" sz="2000" b="1">
                <a:latin typeface="Arial" charset="0"/>
              </a:rPr>
              <a:t>	Allowance for Doubtful Accounts		6,000</a:t>
            </a:r>
          </a:p>
        </p:txBody>
      </p:sp>
      <p:sp>
        <p:nvSpPr>
          <p:cNvPr id="968712" name="Rectangle 8"/>
          <p:cNvSpPr>
            <a:spLocks noChangeArrowheads="1"/>
          </p:cNvSpPr>
          <p:nvPr/>
        </p:nvSpPr>
        <p:spPr bwMode="auto">
          <a:xfrm>
            <a:off x="5305425" y="4953000"/>
            <a:ext cx="3457575" cy="336550"/>
          </a:xfrm>
          <a:prstGeom prst="rect">
            <a:avLst/>
          </a:prstGeom>
          <a:noFill/>
          <a:ln w="12700" cap="sq" algn="ctr">
            <a:noFill/>
            <a:miter lim="800000"/>
            <a:headEnd type="none" w="sm" len="sm"/>
            <a:tailEnd type="none" w="sm" len="sm"/>
          </a:ln>
        </p:spPr>
        <p:txBody>
          <a:bodyPr wrap="none">
            <a:spAutoFit/>
          </a:bodyPr>
          <a:lstStyle/>
          <a:p>
            <a:r>
              <a:rPr lang="en-US" sz="1600" b="1">
                <a:latin typeface="Arial" charset="0"/>
              </a:rPr>
              <a:t>(€160,000 x 5%) – €2,000) = €6,000</a:t>
            </a:r>
          </a:p>
        </p:txBody>
      </p:sp>
    </p:spTree>
    <p:extLst>
      <p:ext uri="{BB962C8B-B14F-4D97-AF65-F5344CB8AC3E}">
        <p14:creationId xmlns:p14="http://schemas.microsoft.com/office/powerpoint/2010/main" val="1496796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8712"/>
                                        </p:tgtEl>
                                        <p:attrNameLst>
                                          <p:attrName>style.visibility</p:attrName>
                                        </p:attrNameLst>
                                      </p:cBhvr>
                                      <p:to>
                                        <p:strVal val="visible"/>
                                      </p:to>
                                    </p:set>
                                    <p:animEffect transition="in" filter="wipe(left)">
                                      <p:cBhvr>
                                        <p:cTn id="7" dur="500"/>
                                        <p:tgtEl>
                                          <p:spTgt spid="9687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8711">
                                            <p:txEl>
                                              <p:pRg st="0" end="0"/>
                                            </p:txEl>
                                          </p:spTgt>
                                        </p:tgtEl>
                                        <p:attrNameLst>
                                          <p:attrName>style.visibility</p:attrName>
                                        </p:attrNameLst>
                                      </p:cBhvr>
                                      <p:to>
                                        <p:strVal val="visible"/>
                                      </p:to>
                                    </p:set>
                                    <p:animEffect transition="in" filter="wipe(left)">
                                      <p:cBhvr>
                                        <p:cTn id="12" dur="500"/>
                                        <p:tgtEl>
                                          <p:spTgt spid="9687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8711">
                                            <p:txEl>
                                              <p:pRg st="1" end="1"/>
                                            </p:txEl>
                                          </p:spTgt>
                                        </p:tgtEl>
                                        <p:attrNameLst>
                                          <p:attrName>style.visibility</p:attrName>
                                        </p:attrNameLst>
                                      </p:cBhvr>
                                      <p:to>
                                        <p:strVal val="visible"/>
                                      </p:to>
                                    </p:set>
                                    <p:animEffect transition="in" filter="wipe(left)">
                                      <p:cBhvr>
                                        <p:cTn id="17" dur="500"/>
                                        <p:tgtEl>
                                          <p:spTgt spid="9687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1" grpId="0" build="p"/>
      <p:bldP spid="9687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Recovery of Uncollectible Accounts</a:t>
            </a:r>
          </a:p>
        </p:txBody>
      </p:sp>
      <p:sp>
        <p:nvSpPr>
          <p:cNvPr id="970755" name="Text Box 3"/>
          <p:cNvSpPr txBox="1">
            <a:spLocks noChangeArrowheads="1"/>
          </p:cNvSpPr>
          <p:nvPr/>
        </p:nvSpPr>
        <p:spPr bwMode="auto">
          <a:xfrm>
            <a:off x="8305800" y="64452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52228" name="Rectangle 4"/>
          <p:cNvSpPr>
            <a:spLocks noChangeArrowheads="1"/>
          </p:cNvSpPr>
          <p:nvPr/>
        </p:nvSpPr>
        <p:spPr bwMode="auto">
          <a:xfrm>
            <a:off x="533400" y="1371600"/>
            <a:ext cx="8305800" cy="1196975"/>
          </a:xfrm>
          <a:prstGeom prst="rect">
            <a:avLst/>
          </a:prstGeom>
          <a:noFill/>
          <a:ln w="12700" cap="sq">
            <a:noFill/>
            <a:miter lim="800000"/>
            <a:headEnd type="none" w="sm" len="sm"/>
            <a:tailEnd type="none" w="sm" len="sm"/>
          </a:ln>
        </p:spPr>
        <p:txBody>
          <a:bodyPr>
            <a:spAutoFit/>
          </a:bodyPr>
          <a:lstStyle/>
          <a:p>
            <a:pPr algn="l">
              <a:lnSpc>
                <a:spcPct val="115000"/>
              </a:lnSpc>
            </a:pPr>
            <a:r>
              <a:rPr lang="en-US" sz="2100" b="1">
                <a:solidFill>
                  <a:srgbClr val="800000"/>
                </a:solidFill>
                <a:latin typeface="Arial" charset="0"/>
              </a:rPr>
              <a:t>Illustration:  </a:t>
            </a:r>
            <a:r>
              <a:rPr lang="en-US" sz="2100">
                <a:latin typeface="Arial" charset="0"/>
              </a:rPr>
              <a:t>Assume that the financial vice president of Brown Furniture authorizes a write-off of the $1,000 balance owed by Randall Co. on March 1, 2012. The entry to record the write-off is:</a:t>
            </a:r>
          </a:p>
        </p:txBody>
      </p:sp>
      <p:sp>
        <p:nvSpPr>
          <p:cNvPr id="52229" name="Rectangle 7"/>
          <p:cNvSpPr>
            <a:spLocks noChangeArrowheads="1"/>
          </p:cNvSpPr>
          <p:nvPr/>
        </p:nvSpPr>
        <p:spPr bwMode="auto">
          <a:xfrm>
            <a:off x="914400" y="2667000"/>
            <a:ext cx="7620000" cy="86995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25000"/>
              </a:spcBef>
              <a:tabLst>
                <a:tab pos="5943600" algn="r"/>
                <a:tab pos="7200900" algn="r"/>
              </a:tabLst>
            </a:pPr>
            <a:r>
              <a:rPr lang="en-US" sz="2000">
                <a:latin typeface="Arial" charset="0"/>
              </a:rPr>
              <a:t>Bad Debt Expense	1,000</a:t>
            </a:r>
          </a:p>
          <a:p>
            <a:pPr marL="457200" indent="-457200" algn="l">
              <a:lnSpc>
                <a:spcPct val="115000"/>
              </a:lnSpc>
              <a:spcBef>
                <a:spcPct val="25000"/>
              </a:spcBef>
              <a:tabLst>
                <a:tab pos="5943600" algn="r"/>
                <a:tab pos="7200900" algn="r"/>
              </a:tabLst>
            </a:pPr>
            <a:r>
              <a:rPr lang="en-US" sz="2000">
                <a:latin typeface="Arial" charset="0"/>
              </a:rPr>
              <a:t>	Accounts Receivable		1,000</a:t>
            </a:r>
          </a:p>
        </p:txBody>
      </p:sp>
      <p:sp>
        <p:nvSpPr>
          <p:cNvPr id="52230" name="Rectangle 9"/>
          <p:cNvSpPr>
            <a:spLocks noChangeArrowheads="1"/>
          </p:cNvSpPr>
          <p:nvPr/>
        </p:nvSpPr>
        <p:spPr bwMode="auto">
          <a:xfrm>
            <a:off x="533400" y="3819525"/>
            <a:ext cx="8305800" cy="828675"/>
          </a:xfrm>
          <a:prstGeom prst="rect">
            <a:avLst/>
          </a:prstGeom>
          <a:noFill/>
          <a:ln w="12700" cap="sq" algn="ctr">
            <a:noFill/>
            <a:miter lim="800000"/>
            <a:headEnd type="none" w="sm" len="sm"/>
            <a:tailEnd type="none" w="sm" len="sm"/>
          </a:ln>
        </p:spPr>
        <p:txBody>
          <a:bodyPr>
            <a:spAutoFit/>
          </a:bodyPr>
          <a:lstStyle/>
          <a:p>
            <a:pPr algn="l">
              <a:lnSpc>
                <a:spcPct val="115000"/>
              </a:lnSpc>
            </a:pPr>
            <a:r>
              <a:rPr lang="en-US" sz="2100">
                <a:latin typeface="Arial" charset="0"/>
              </a:rPr>
              <a:t>Assume that on July 1, Randall Co. pays the $1,000 amount that Brown had written off on March 1. These are the entries:</a:t>
            </a:r>
          </a:p>
        </p:txBody>
      </p:sp>
      <p:sp>
        <p:nvSpPr>
          <p:cNvPr id="52231" name="Rectangle 10"/>
          <p:cNvSpPr>
            <a:spLocks noChangeArrowheads="1"/>
          </p:cNvSpPr>
          <p:nvPr/>
        </p:nvSpPr>
        <p:spPr bwMode="auto">
          <a:xfrm>
            <a:off x="533400" y="4754563"/>
            <a:ext cx="8153400" cy="1571625"/>
          </a:xfrm>
          <a:prstGeom prst="rect">
            <a:avLst/>
          </a:prstGeom>
          <a:noFill/>
          <a:ln w="12700" cap="sq" algn="ctr">
            <a:noFill/>
            <a:miter lim="800000"/>
            <a:headEnd type="none" w="sm" len="sm"/>
            <a:tailEnd type="none" w="sm" len="sm"/>
          </a:ln>
        </p:spPr>
        <p:txBody>
          <a:bodyPr>
            <a:spAutoFit/>
          </a:bodyPr>
          <a:lstStyle/>
          <a:p>
            <a:pPr marL="857250" indent="-457200" algn="l">
              <a:lnSpc>
                <a:spcPct val="115000"/>
              </a:lnSpc>
              <a:tabLst>
                <a:tab pos="6343650" algn="r"/>
                <a:tab pos="7600950" algn="r"/>
              </a:tabLst>
            </a:pPr>
            <a:r>
              <a:rPr lang="en-US" sz="2000">
                <a:latin typeface="Arial" charset="0"/>
              </a:rPr>
              <a:t>Accounts Receivable	1,000</a:t>
            </a:r>
          </a:p>
          <a:p>
            <a:pPr marL="857250" indent="-457200" algn="l">
              <a:lnSpc>
                <a:spcPct val="115000"/>
              </a:lnSpc>
              <a:tabLst>
                <a:tab pos="6343650" algn="r"/>
                <a:tab pos="7600950" algn="r"/>
              </a:tabLst>
            </a:pPr>
            <a:r>
              <a:rPr lang="en-US" sz="2000">
                <a:latin typeface="Arial" charset="0"/>
              </a:rPr>
              <a:t>	Allowance for Doubtful Accounts 		1,000</a:t>
            </a:r>
          </a:p>
          <a:p>
            <a:pPr marL="857250" indent="-457200" algn="l">
              <a:lnSpc>
                <a:spcPct val="115000"/>
              </a:lnSpc>
              <a:spcBef>
                <a:spcPct val="25000"/>
              </a:spcBef>
              <a:tabLst>
                <a:tab pos="6343650" algn="r"/>
                <a:tab pos="7600950" algn="r"/>
              </a:tabLst>
            </a:pPr>
            <a:r>
              <a:rPr lang="en-US" sz="2000">
                <a:latin typeface="Arial" charset="0"/>
              </a:rPr>
              <a:t>Cash 	1,000</a:t>
            </a:r>
          </a:p>
          <a:p>
            <a:pPr marL="857250" indent="-457200" algn="l">
              <a:lnSpc>
                <a:spcPct val="115000"/>
              </a:lnSpc>
              <a:tabLst>
                <a:tab pos="6343650" algn="r"/>
                <a:tab pos="7600950" algn="r"/>
              </a:tabLst>
            </a:pPr>
            <a:r>
              <a:rPr lang="en-US" sz="2000">
                <a:latin typeface="Arial" charset="0"/>
              </a:rPr>
              <a:t>	Accounts Receivable		1,000</a:t>
            </a:r>
          </a:p>
        </p:txBody>
      </p:sp>
    </p:spTree>
    <p:extLst>
      <p:ext uri="{BB962C8B-B14F-4D97-AF65-F5344CB8AC3E}">
        <p14:creationId xmlns:p14="http://schemas.microsoft.com/office/powerpoint/2010/main" val="600610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97280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
        <p:nvSpPr>
          <p:cNvPr id="53252" name="Text Box 4"/>
          <p:cNvSpPr txBox="1">
            <a:spLocks noChangeArrowheads="1"/>
          </p:cNvSpPr>
          <p:nvPr/>
        </p:nvSpPr>
        <p:spPr bwMode="auto">
          <a:xfrm>
            <a:off x="685800" y="129540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Impairment Evaluation Process</a:t>
            </a:r>
          </a:p>
        </p:txBody>
      </p:sp>
      <p:sp>
        <p:nvSpPr>
          <p:cNvPr id="53253" name="Rectangle 6"/>
          <p:cNvSpPr>
            <a:spLocks noChangeArrowheads="1"/>
          </p:cNvSpPr>
          <p:nvPr/>
        </p:nvSpPr>
        <p:spPr bwMode="auto">
          <a:xfrm>
            <a:off x="685800" y="1920875"/>
            <a:ext cx="8077200" cy="3730625"/>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1800">
                <a:latin typeface="Arial" charset="0"/>
              </a:rPr>
              <a:t>Companies assess their receivables for impairment each reporting period. Possible loss events are:</a:t>
            </a:r>
          </a:p>
          <a:p>
            <a:pPr marL="685800" lvl="1" indent="-457200" algn="l">
              <a:lnSpc>
                <a:spcPct val="125000"/>
              </a:lnSpc>
              <a:spcBef>
                <a:spcPct val="50000"/>
              </a:spcBef>
              <a:buFontTx/>
              <a:buAutoNum type="arabicPeriod"/>
            </a:pPr>
            <a:r>
              <a:rPr lang="en-US" sz="1800">
                <a:latin typeface="Arial" charset="0"/>
              </a:rPr>
              <a:t>Significant financial problems of the customer.</a:t>
            </a:r>
          </a:p>
          <a:p>
            <a:pPr marL="685800" lvl="1" indent="-457200" algn="l">
              <a:lnSpc>
                <a:spcPct val="125000"/>
              </a:lnSpc>
              <a:spcBef>
                <a:spcPct val="50000"/>
              </a:spcBef>
              <a:buFontTx/>
              <a:buAutoNum type="arabicPeriod"/>
            </a:pPr>
            <a:r>
              <a:rPr lang="en-US" sz="1800">
                <a:latin typeface="Arial" charset="0"/>
              </a:rPr>
              <a:t>Payment defaults.</a:t>
            </a:r>
          </a:p>
          <a:p>
            <a:pPr marL="685800" lvl="1" indent="-457200" algn="l">
              <a:lnSpc>
                <a:spcPct val="125000"/>
              </a:lnSpc>
              <a:spcBef>
                <a:spcPct val="50000"/>
              </a:spcBef>
              <a:buFontTx/>
              <a:buAutoNum type="arabicPeriod"/>
            </a:pPr>
            <a:r>
              <a:rPr lang="en-US" sz="1800">
                <a:latin typeface="Arial" charset="0"/>
              </a:rPr>
              <a:t>Renegotiation of terms of the receivable due to financial difficulty of the customer.</a:t>
            </a:r>
          </a:p>
          <a:p>
            <a:pPr marL="685800" lvl="1" indent="-457200" algn="l">
              <a:lnSpc>
                <a:spcPct val="125000"/>
              </a:lnSpc>
              <a:spcBef>
                <a:spcPct val="50000"/>
              </a:spcBef>
              <a:buFontTx/>
              <a:buAutoNum type="arabicPeriod"/>
            </a:pPr>
            <a:r>
              <a:rPr lang="en-US" sz="1800">
                <a:latin typeface="Arial" charset="0"/>
              </a:rPr>
              <a:t>Decrease in estimated future cash flows from a group of receivables since initial recognition, although the decrease cannot yet be identified with individual assets in the group.</a:t>
            </a:r>
          </a:p>
        </p:txBody>
      </p:sp>
    </p:spTree>
    <p:extLst>
      <p:ext uri="{BB962C8B-B14F-4D97-AF65-F5344CB8AC3E}">
        <p14:creationId xmlns:p14="http://schemas.microsoft.com/office/powerpoint/2010/main" val="4289635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974851" name="Text Box 3"/>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54276" name="Text Box 4"/>
          <p:cNvSpPr txBox="1">
            <a:spLocks noChangeArrowheads="1"/>
          </p:cNvSpPr>
          <p:nvPr/>
        </p:nvSpPr>
        <p:spPr bwMode="auto">
          <a:xfrm>
            <a:off x="685800" y="129540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Impairment Evaluation Process</a:t>
            </a:r>
          </a:p>
        </p:txBody>
      </p:sp>
      <p:sp>
        <p:nvSpPr>
          <p:cNvPr id="54277" name="Rectangle 5"/>
          <p:cNvSpPr>
            <a:spLocks noChangeArrowheads="1"/>
          </p:cNvSpPr>
          <p:nvPr/>
        </p:nvSpPr>
        <p:spPr bwMode="auto">
          <a:xfrm>
            <a:off x="685800" y="1920875"/>
            <a:ext cx="8077200" cy="4278313"/>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1800">
                <a:latin typeface="Arial" charset="0"/>
              </a:rPr>
              <a:t>A receivable is considered impaired when a loss event indicates a negative impact on the estimated future cash flows to be received from the customer.  The IASB requires that the impairment assessment should be performed as follows.</a:t>
            </a:r>
          </a:p>
          <a:p>
            <a:pPr marL="685800" lvl="1" indent="-457200" algn="l">
              <a:lnSpc>
                <a:spcPct val="125000"/>
              </a:lnSpc>
              <a:spcBef>
                <a:spcPct val="50000"/>
              </a:spcBef>
              <a:buFontTx/>
              <a:buAutoNum type="arabicPeriod"/>
            </a:pPr>
            <a:r>
              <a:rPr lang="en-US" sz="1800">
                <a:latin typeface="Arial" charset="0"/>
              </a:rPr>
              <a:t>Receivables that are individually significant should be considered for impairment separately. </a:t>
            </a:r>
          </a:p>
          <a:p>
            <a:pPr marL="685800" lvl="1" indent="-457200" algn="l">
              <a:lnSpc>
                <a:spcPct val="125000"/>
              </a:lnSpc>
              <a:spcBef>
                <a:spcPct val="50000"/>
              </a:spcBef>
              <a:buFontTx/>
              <a:buAutoNum type="arabicPeriod"/>
            </a:pPr>
            <a:r>
              <a:rPr lang="en-US" sz="1800">
                <a:latin typeface="Arial" charset="0"/>
              </a:rPr>
              <a:t>Any receivable individually assessed that is not considered impaired should be included with a group of assets with similar credit-risk characteristics and collectively assessed for impairment.</a:t>
            </a:r>
          </a:p>
          <a:p>
            <a:pPr marL="685800" lvl="1" indent="-457200" algn="l">
              <a:lnSpc>
                <a:spcPct val="125000"/>
              </a:lnSpc>
              <a:spcBef>
                <a:spcPct val="50000"/>
              </a:spcBef>
              <a:buFontTx/>
              <a:buAutoNum type="arabicPeriod"/>
            </a:pPr>
            <a:r>
              <a:rPr lang="en-US" sz="1800">
                <a:latin typeface="Arial" charset="0"/>
              </a:rPr>
              <a:t>Any receivables not individually assessed should be collectively assessed for impairment.</a:t>
            </a:r>
          </a:p>
        </p:txBody>
      </p:sp>
    </p:spTree>
    <p:extLst>
      <p:ext uri="{BB962C8B-B14F-4D97-AF65-F5344CB8AC3E}">
        <p14:creationId xmlns:p14="http://schemas.microsoft.com/office/powerpoint/2010/main" val="1752166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3400" y="1371600"/>
            <a:ext cx="8382000" cy="5181600"/>
          </a:xfrm>
          <a:noFill/>
        </p:spPr>
        <p:txBody>
          <a:bodyPr lIns="90488" tIns="44450" rIns="90488" bIns="44450"/>
          <a:lstStyle/>
          <a:p>
            <a:pPr marL="533400" indent="-533400">
              <a:lnSpc>
                <a:spcPct val="125000"/>
              </a:lnSpc>
              <a:spcBef>
                <a:spcPct val="55000"/>
              </a:spcBef>
              <a:buClr>
                <a:srgbClr val="A50021"/>
              </a:buClr>
              <a:buSzTx/>
              <a:buFont typeface="Wingdings" pitchFamily="2" charset="2"/>
              <a:buAutoNum type="arabicPeriod"/>
            </a:pPr>
            <a:r>
              <a:rPr lang="en-US" sz="1900" b="0" smtClean="0">
                <a:effectLst/>
              </a:rPr>
              <a:t>Identify items considered cash.</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Indicate how to report cash and related items.</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Define receivables and identify the different types of receivables.</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Explain accounting issues related to recognition of accounts receivable.</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Explain accounting issues related to valuation of accounts receivable.</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Explain accounting issues related to recognition of notes receivable.</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Explain accounting issues related to valuation of notes receivable.</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Understand special topics related to receivables.</a:t>
            </a:r>
          </a:p>
          <a:p>
            <a:pPr marL="533400" indent="-533400">
              <a:lnSpc>
                <a:spcPct val="125000"/>
              </a:lnSpc>
              <a:spcBef>
                <a:spcPct val="55000"/>
              </a:spcBef>
              <a:buClr>
                <a:srgbClr val="A50021"/>
              </a:buClr>
              <a:buSzTx/>
              <a:buFont typeface="Wingdings" pitchFamily="2" charset="2"/>
              <a:buAutoNum type="arabicPeriod"/>
            </a:pPr>
            <a:r>
              <a:rPr lang="en-US" sz="1900" b="0" smtClean="0">
                <a:effectLst/>
              </a:rPr>
              <a:t>Describe how to report and analyze receivables.</a:t>
            </a:r>
          </a:p>
        </p:txBody>
      </p:sp>
      <p:sp>
        <p:nvSpPr>
          <p:cNvPr id="130063" name="Rectangle 15"/>
          <p:cNvSpPr>
            <a:spLocks noGrp="1" noChangeArrowheads="1"/>
          </p:cNvSpPr>
          <p:nvPr>
            <p:ph type="title"/>
          </p:nvPr>
        </p:nvSpPr>
        <p:spPr>
          <a:xfrm>
            <a:off x="457200" y="457200"/>
            <a:ext cx="8216900" cy="560388"/>
          </a:xfrm>
          <a:solidFill>
            <a:srgbClr val="336699"/>
          </a:solidFill>
          <a:ln cap="flat" algn="ctr"/>
        </p:spPr>
        <p:txBody>
          <a:bodyPr lIns="0" rIns="0">
            <a:normAutofit fontScale="90000"/>
          </a:bodyPr>
          <a:lstStyle/>
          <a:p>
            <a:pPr marL="0" indent="0">
              <a:defRPr/>
            </a:pPr>
            <a:r>
              <a:rPr lang="en-US" smtClean="0"/>
              <a:t>Learning Objectives</a:t>
            </a:r>
          </a:p>
        </p:txBody>
      </p:sp>
    </p:spTree>
    <p:extLst>
      <p:ext uri="{BB962C8B-B14F-4D97-AF65-F5344CB8AC3E}">
        <p14:creationId xmlns:p14="http://schemas.microsoft.com/office/powerpoint/2010/main" val="3595438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976899" name="Text Box 3"/>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a:t>
            </a:r>
          </a:p>
        </p:txBody>
      </p:sp>
      <p:sp>
        <p:nvSpPr>
          <p:cNvPr id="55300" name="Rectangle 5"/>
          <p:cNvSpPr>
            <a:spLocks noChangeArrowheads="1"/>
          </p:cNvSpPr>
          <p:nvPr/>
        </p:nvSpPr>
        <p:spPr bwMode="auto">
          <a:xfrm>
            <a:off x="685800" y="1371600"/>
            <a:ext cx="8077200" cy="777875"/>
          </a:xfrm>
          <a:prstGeom prst="rect">
            <a:avLst/>
          </a:prstGeom>
          <a:noFill/>
          <a:ln w="12700" cap="sq" algn="ctr">
            <a:noFill/>
            <a:miter lim="800000"/>
            <a:headEnd type="none" w="sm" len="sm"/>
            <a:tailEnd type="none" w="sm" len="sm"/>
          </a:ln>
        </p:spPr>
        <p:txBody>
          <a:bodyPr>
            <a:spAutoFit/>
          </a:bodyPr>
          <a:lstStyle/>
          <a:p>
            <a:pPr algn="l">
              <a:lnSpc>
                <a:spcPct val="125000"/>
              </a:lnSpc>
            </a:pPr>
            <a:r>
              <a:rPr lang="en-US" sz="1800" b="1">
                <a:solidFill>
                  <a:srgbClr val="800000"/>
                </a:solidFill>
                <a:latin typeface="Arial" charset="0"/>
              </a:rPr>
              <a:t>Illustration:</a:t>
            </a:r>
            <a:r>
              <a:rPr lang="en-US" sz="1800">
                <a:latin typeface="Arial" charset="0"/>
              </a:rPr>
              <a:t>  Hector Company has the following receivables classified into individually significant and all other receivables.</a:t>
            </a:r>
          </a:p>
        </p:txBody>
      </p:sp>
      <p:pic>
        <p:nvPicPr>
          <p:cNvPr id="55301" name="Picture 6"/>
          <p:cNvPicPr>
            <a:picLocks noChangeAspect="1" noChangeArrowheads="1"/>
          </p:cNvPicPr>
          <p:nvPr/>
        </p:nvPicPr>
        <p:blipFill>
          <a:blip r:embed="rId3"/>
          <a:srcRect/>
          <a:stretch>
            <a:fillRect/>
          </a:stretch>
        </p:blipFill>
        <p:spPr bwMode="auto">
          <a:xfrm>
            <a:off x="1219200" y="2403475"/>
            <a:ext cx="6638925" cy="2016125"/>
          </a:xfrm>
          <a:prstGeom prst="rect">
            <a:avLst/>
          </a:prstGeom>
          <a:noFill/>
          <a:ln w="12700" cap="sq">
            <a:noFill/>
            <a:miter lim="800000"/>
            <a:headEnd type="none" w="sm" len="sm"/>
            <a:tailEnd type="none" w="sm" len="sm"/>
          </a:ln>
        </p:spPr>
      </p:pic>
      <p:sp>
        <p:nvSpPr>
          <p:cNvPr id="55302" name="Rectangle 7"/>
          <p:cNvSpPr>
            <a:spLocks noChangeArrowheads="1"/>
          </p:cNvSpPr>
          <p:nvPr/>
        </p:nvSpPr>
        <p:spPr bwMode="auto">
          <a:xfrm>
            <a:off x="685800" y="4573588"/>
            <a:ext cx="7924800" cy="1806575"/>
          </a:xfrm>
          <a:prstGeom prst="rect">
            <a:avLst/>
          </a:prstGeom>
          <a:noFill/>
          <a:ln w="12700" cap="sq" algn="ctr">
            <a:noFill/>
            <a:miter lim="800000"/>
            <a:headEnd type="none" w="sm" len="sm"/>
            <a:tailEnd type="none" w="sm" len="sm"/>
          </a:ln>
        </p:spPr>
        <p:txBody>
          <a:bodyPr>
            <a:spAutoFit/>
          </a:bodyPr>
          <a:lstStyle/>
          <a:p>
            <a:pPr algn="l">
              <a:lnSpc>
                <a:spcPct val="125000"/>
              </a:lnSpc>
            </a:pPr>
            <a:r>
              <a:rPr lang="en-US" sz="1800">
                <a:latin typeface="Arial" charset="0"/>
              </a:rPr>
              <a:t>Hector determines that Yaan’s receivable is impaired by $15,000, and Blanchard’s receivable is totally impaired. Both Randon’s and Fernando’s receivables are not considered impaired. Hector also determines that a composite rate of 2% is appropriate to measure impairment on all other receivables.</a:t>
            </a:r>
          </a:p>
        </p:txBody>
      </p:sp>
    </p:spTree>
    <p:extLst>
      <p:ext uri="{BB962C8B-B14F-4D97-AF65-F5344CB8AC3E}">
        <p14:creationId xmlns:p14="http://schemas.microsoft.com/office/powerpoint/2010/main" val="3612504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Accounts Receivable</a:t>
            </a:r>
          </a:p>
        </p:txBody>
      </p:sp>
      <p:sp>
        <p:nvSpPr>
          <p:cNvPr id="56323" name="Rectangle 4"/>
          <p:cNvSpPr>
            <a:spLocks noChangeArrowheads="1"/>
          </p:cNvSpPr>
          <p:nvPr/>
        </p:nvSpPr>
        <p:spPr bwMode="auto">
          <a:xfrm>
            <a:off x="685800" y="1371600"/>
            <a:ext cx="8077200" cy="444500"/>
          </a:xfrm>
          <a:prstGeom prst="rect">
            <a:avLst/>
          </a:prstGeom>
          <a:noFill/>
          <a:ln w="12700" cap="sq" algn="ctr">
            <a:noFill/>
            <a:miter lim="800000"/>
            <a:headEnd type="none" w="sm" len="sm"/>
            <a:tailEnd type="none" w="sm" len="sm"/>
          </a:ln>
        </p:spPr>
        <p:txBody>
          <a:bodyPr>
            <a:spAutoFit/>
          </a:bodyPr>
          <a:lstStyle/>
          <a:p>
            <a:pPr algn="l">
              <a:lnSpc>
                <a:spcPct val="110000"/>
              </a:lnSpc>
            </a:pPr>
            <a:r>
              <a:rPr lang="en-US" sz="2100">
                <a:latin typeface="Arial" charset="0"/>
              </a:rPr>
              <a:t>The total impairment is computed as follows.</a:t>
            </a:r>
          </a:p>
        </p:txBody>
      </p:sp>
      <p:pic>
        <p:nvPicPr>
          <p:cNvPr id="56324" name="Picture 7"/>
          <p:cNvPicPr>
            <a:picLocks noChangeAspect="1" noChangeArrowheads="1"/>
          </p:cNvPicPr>
          <p:nvPr/>
        </p:nvPicPr>
        <p:blipFill>
          <a:blip r:embed="rId3"/>
          <a:srcRect/>
          <a:stretch>
            <a:fillRect/>
          </a:stretch>
        </p:blipFill>
        <p:spPr bwMode="auto">
          <a:xfrm>
            <a:off x="533400" y="2105025"/>
            <a:ext cx="8153400" cy="3000375"/>
          </a:xfrm>
          <a:prstGeom prst="rect">
            <a:avLst/>
          </a:prstGeom>
          <a:noFill/>
          <a:ln w="12700" cap="sq">
            <a:noFill/>
            <a:miter lim="800000"/>
            <a:headEnd type="none" w="sm" len="sm"/>
            <a:tailEnd type="none" w="sm" len="sm"/>
          </a:ln>
        </p:spPr>
      </p:pic>
      <p:sp>
        <p:nvSpPr>
          <p:cNvPr id="56325" name="Text Box 9"/>
          <p:cNvSpPr txBox="1">
            <a:spLocks noChangeArrowheads="1"/>
          </p:cNvSpPr>
          <p:nvPr/>
        </p:nvSpPr>
        <p:spPr bwMode="auto">
          <a:xfrm>
            <a:off x="7391400" y="1800225"/>
            <a:ext cx="1371600" cy="274638"/>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7-10</a:t>
            </a:r>
            <a:endParaRPr lang="en-US" sz="1200" b="1">
              <a:latin typeface="Arial" charset="0"/>
            </a:endParaRPr>
          </a:p>
        </p:txBody>
      </p:sp>
      <p:sp>
        <p:nvSpPr>
          <p:cNvPr id="978954" name="Text Box 1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Explain accounting issues related to valuation of accounts receivable.</a:t>
            </a:r>
          </a:p>
        </p:txBody>
      </p:sp>
    </p:spTree>
    <p:extLst>
      <p:ext uri="{BB962C8B-B14F-4D97-AF65-F5344CB8AC3E}">
        <p14:creationId xmlns:p14="http://schemas.microsoft.com/office/powerpoint/2010/main" val="1054459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62000" y="1524000"/>
            <a:ext cx="7620000" cy="493713"/>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400">
                <a:latin typeface="Arial" charset="0"/>
              </a:rPr>
              <a:t>Supported by a formal </a:t>
            </a:r>
            <a:r>
              <a:rPr lang="en-US" sz="2400" b="1">
                <a:solidFill>
                  <a:srgbClr val="800000"/>
                </a:solidFill>
                <a:latin typeface="Arial" charset="0"/>
              </a:rPr>
              <a:t>promissory note</a:t>
            </a:r>
            <a:r>
              <a:rPr lang="en-US" sz="2400">
                <a:latin typeface="Arial" charset="0"/>
              </a:rPr>
              <a:t>.</a:t>
            </a:r>
          </a:p>
        </p:txBody>
      </p:sp>
      <p:sp>
        <p:nvSpPr>
          <p:cNvPr id="71987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719876"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57349" name="Text Box 6"/>
          <p:cNvSpPr txBox="1">
            <a:spLocks noChangeArrowheads="1"/>
          </p:cNvSpPr>
          <p:nvPr/>
        </p:nvSpPr>
        <p:spPr bwMode="auto">
          <a:xfrm>
            <a:off x="1066800" y="2139950"/>
            <a:ext cx="7467600" cy="2620963"/>
          </a:xfrm>
          <a:prstGeom prst="rect">
            <a:avLst/>
          </a:prstGeom>
          <a:noFill/>
          <a:ln w="28575" cap="sq">
            <a:noFill/>
            <a:miter lim="800000"/>
            <a:headEnd type="none" w="sm" len="sm"/>
            <a:tailEnd type="none" w="sm" len="sm"/>
          </a:ln>
        </p:spPr>
        <p:txBody>
          <a:bodyPr>
            <a:spAutoFit/>
          </a:bodyPr>
          <a:lstStyle/>
          <a:p>
            <a:pPr marL="401638" indent="-401638" algn="l">
              <a:lnSpc>
                <a:spcPct val="115000"/>
              </a:lnSpc>
              <a:spcBef>
                <a:spcPct val="40000"/>
              </a:spcBef>
              <a:spcAft>
                <a:spcPct val="20000"/>
              </a:spcAft>
              <a:buSzPct val="80000"/>
              <a:buFontTx/>
              <a:buBlip>
                <a:blip r:embed="rId3"/>
              </a:buBlip>
            </a:pPr>
            <a:r>
              <a:rPr lang="en-US" sz="2200">
                <a:latin typeface="Arial" charset="0"/>
              </a:rPr>
              <a:t>A negotiable instrument.</a:t>
            </a:r>
          </a:p>
          <a:p>
            <a:pPr marL="401638" indent="-401638" algn="l">
              <a:lnSpc>
                <a:spcPct val="115000"/>
              </a:lnSpc>
              <a:spcBef>
                <a:spcPct val="40000"/>
              </a:spcBef>
              <a:spcAft>
                <a:spcPct val="20000"/>
              </a:spcAft>
              <a:buSzPct val="80000"/>
              <a:buFontTx/>
              <a:buBlip>
                <a:blip r:embed="rId3"/>
              </a:buBlip>
            </a:pPr>
            <a:r>
              <a:rPr lang="en-US" sz="2200">
                <a:latin typeface="Arial" charset="0"/>
              </a:rPr>
              <a:t>Maker signs in favor of a Payee.</a:t>
            </a:r>
          </a:p>
          <a:p>
            <a:pPr marL="401638" indent="-401638" algn="l">
              <a:lnSpc>
                <a:spcPct val="115000"/>
              </a:lnSpc>
              <a:spcBef>
                <a:spcPct val="40000"/>
              </a:spcBef>
              <a:spcAft>
                <a:spcPct val="20000"/>
              </a:spcAft>
              <a:buSzPct val="80000"/>
              <a:buFontTx/>
              <a:buBlip>
                <a:blip r:embed="rId3"/>
              </a:buBlip>
            </a:pPr>
            <a:r>
              <a:rPr lang="en-US" sz="2200">
                <a:latin typeface="Arial" charset="0"/>
              </a:rPr>
              <a:t>Interest-bearing (has a stated rate of interest) OR</a:t>
            </a:r>
          </a:p>
          <a:p>
            <a:pPr marL="401638" indent="-401638" algn="l">
              <a:lnSpc>
                <a:spcPct val="115000"/>
              </a:lnSpc>
              <a:spcBef>
                <a:spcPct val="40000"/>
              </a:spcBef>
              <a:spcAft>
                <a:spcPct val="20000"/>
              </a:spcAft>
              <a:buSzPct val="80000"/>
              <a:buFontTx/>
              <a:buBlip>
                <a:blip r:embed="rId3"/>
              </a:buBlip>
            </a:pPr>
            <a:r>
              <a:rPr lang="en-US" sz="2200">
                <a:latin typeface="Arial" charset="0"/>
              </a:rPr>
              <a:t>Zero-interest-bearing (interest included in face amount).</a:t>
            </a:r>
          </a:p>
        </p:txBody>
      </p:sp>
    </p:spTree>
    <p:extLst>
      <p:ext uri="{BB962C8B-B14F-4D97-AF65-F5344CB8AC3E}">
        <p14:creationId xmlns:p14="http://schemas.microsoft.com/office/powerpoint/2010/main" val="3693853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72192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58372" name="Text Box 5"/>
          <p:cNvSpPr txBox="1">
            <a:spLocks noChangeArrowheads="1"/>
          </p:cNvSpPr>
          <p:nvPr/>
        </p:nvSpPr>
        <p:spPr bwMode="auto">
          <a:xfrm>
            <a:off x="685800" y="144780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Generally originate from:</a:t>
            </a:r>
          </a:p>
        </p:txBody>
      </p:sp>
      <p:sp>
        <p:nvSpPr>
          <p:cNvPr id="58373" name="Text Box 6"/>
          <p:cNvSpPr txBox="1">
            <a:spLocks noChangeArrowheads="1"/>
          </p:cNvSpPr>
          <p:nvPr/>
        </p:nvSpPr>
        <p:spPr bwMode="auto">
          <a:xfrm>
            <a:off x="990600" y="2139950"/>
            <a:ext cx="7620000" cy="3346450"/>
          </a:xfrm>
          <a:prstGeom prst="rect">
            <a:avLst/>
          </a:prstGeom>
          <a:noFill/>
          <a:ln w="28575" cap="sq">
            <a:noFill/>
            <a:miter lim="800000"/>
            <a:headEnd type="none" w="sm" len="sm"/>
            <a:tailEnd type="none" w="sm" len="sm"/>
          </a:ln>
        </p:spPr>
        <p:txBody>
          <a:bodyPr>
            <a:spAutoFit/>
          </a:bodyPr>
          <a:lstStyle/>
          <a:p>
            <a:pPr marL="401638" indent="-401638" algn="l">
              <a:lnSpc>
                <a:spcPct val="115000"/>
              </a:lnSpc>
              <a:spcBef>
                <a:spcPct val="50000"/>
              </a:spcBef>
              <a:spcAft>
                <a:spcPct val="20000"/>
              </a:spcAft>
              <a:buSzPct val="80000"/>
              <a:buFontTx/>
              <a:buBlip>
                <a:blip r:embed="rId3"/>
              </a:buBlip>
            </a:pPr>
            <a:r>
              <a:rPr lang="en-US" sz="2200">
                <a:latin typeface="Arial" charset="0"/>
              </a:rPr>
              <a:t>Customers who need to extend payment period of an outstanding receivable. </a:t>
            </a:r>
          </a:p>
          <a:p>
            <a:pPr marL="401638" indent="-401638" algn="l">
              <a:lnSpc>
                <a:spcPct val="115000"/>
              </a:lnSpc>
              <a:spcBef>
                <a:spcPct val="50000"/>
              </a:spcBef>
              <a:spcAft>
                <a:spcPct val="20000"/>
              </a:spcAft>
              <a:buSzPct val="80000"/>
              <a:buFontTx/>
              <a:buBlip>
                <a:blip r:embed="rId3"/>
              </a:buBlip>
            </a:pPr>
            <a:r>
              <a:rPr lang="en-US" sz="2200">
                <a:latin typeface="Arial" charset="0"/>
              </a:rPr>
              <a:t>High-risk or new customers.</a:t>
            </a:r>
          </a:p>
          <a:p>
            <a:pPr marL="401638" indent="-401638" algn="l">
              <a:lnSpc>
                <a:spcPct val="115000"/>
              </a:lnSpc>
              <a:spcBef>
                <a:spcPct val="50000"/>
              </a:spcBef>
              <a:spcAft>
                <a:spcPct val="20000"/>
              </a:spcAft>
              <a:buSzPct val="80000"/>
              <a:buFontTx/>
              <a:buBlip>
                <a:blip r:embed="rId3"/>
              </a:buBlip>
            </a:pPr>
            <a:r>
              <a:rPr lang="en-US" sz="2200">
                <a:latin typeface="Arial" charset="0"/>
              </a:rPr>
              <a:t>Loans to employees and subsidiaries.</a:t>
            </a:r>
          </a:p>
          <a:p>
            <a:pPr marL="401638" indent="-401638" algn="l">
              <a:lnSpc>
                <a:spcPct val="115000"/>
              </a:lnSpc>
              <a:spcBef>
                <a:spcPct val="50000"/>
              </a:spcBef>
              <a:spcAft>
                <a:spcPct val="20000"/>
              </a:spcAft>
              <a:buSzPct val="80000"/>
              <a:buFontTx/>
              <a:buBlip>
                <a:blip r:embed="rId3"/>
              </a:buBlip>
            </a:pPr>
            <a:r>
              <a:rPr lang="en-US" sz="2200">
                <a:latin typeface="Arial" charset="0"/>
              </a:rPr>
              <a:t>Sales of property, plant, and equipment.</a:t>
            </a:r>
          </a:p>
          <a:p>
            <a:pPr marL="401638" indent="-401638" algn="l">
              <a:lnSpc>
                <a:spcPct val="115000"/>
              </a:lnSpc>
              <a:spcBef>
                <a:spcPct val="50000"/>
              </a:spcBef>
              <a:spcAft>
                <a:spcPct val="20000"/>
              </a:spcAft>
              <a:buSzPct val="80000"/>
              <a:buFontTx/>
              <a:buBlip>
                <a:blip r:embed="rId3"/>
              </a:buBlip>
            </a:pPr>
            <a:r>
              <a:rPr lang="en-US" sz="2200">
                <a:latin typeface="Arial" charset="0"/>
              </a:rPr>
              <a:t>Lending transactions (the majority of notes).</a:t>
            </a:r>
          </a:p>
        </p:txBody>
      </p:sp>
    </p:spTree>
    <p:extLst>
      <p:ext uri="{BB962C8B-B14F-4D97-AF65-F5344CB8AC3E}">
        <p14:creationId xmlns:p14="http://schemas.microsoft.com/office/powerpoint/2010/main" val="1055060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59395" name="Line 3"/>
          <p:cNvSpPr>
            <a:spLocks noChangeShapeType="1"/>
          </p:cNvSpPr>
          <p:nvPr/>
        </p:nvSpPr>
        <p:spPr bwMode="auto">
          <a:xfrm>
            <a:off x="4572000" y="1066800"/>
            <a:ext cx="0" cy="381000"/>
          </a:xfrm>
          <a:prstGeom prst="line">
            <a:avLst/>
          </a:prstGeom>
          <a:noFill/>
          <a:ln w="38100" cap="sq">
            <a:solidFill>
              <a:srgbClr val="800000"/>
            </a:solidFill>
            <a:round/>
            <a:headEnd type="none" w="sm" len="sm"/>
            <a:tailEnd type="none" w="sm" len="sm"/>
          </a:ln>
        </p:spPr>
        <p:txBody>
          <a:bodyPr/>
          <a:lstStyle/>
          <a:p>
            <a:endParaRPr lang="en-US"/>
          </a:p>
        </p:txBody>
      </p:sp>
      <p:sp>
        <p:nvSpPr>
          <p:cNvPr id="73216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Recognition of Notes Receivable</a:t>
            </a:r>
          </a:p>
        </p:txBody>
      </p:sp>
      <p:sp>
        <p:nvSpPr>
          <p:cNvPr id="59397" name="Text Box 6"/>
          <p:cNvSpPr txBox="1">
            <a:spLocks noChangeArrowheads="1"/>
          </p:cNvSpPr>
          <p:nvPr/>
        </p:nvSpPr>
        <p:spPr bwMode="auto">
          <a:xfrm>
            <a:off x="914400" y="1762125"/>
            <a:ext cx="3124200" cy="495300"/>
          </a:xfrm>
          <a:prstGeom prst="rect">
            <a:avLst/>
          </a:prstGeom>
          <a:solidFill>
            <a:srgbClr val="FAEFB6"/>
          </a:solidFill>
          <a:ln w="38100" cap="sq">
            <a:solidFill>
              <a:srgbClr val="800000"/>
            </a:solidFill>
            <a:miter lim="800000"/>
            <a:headEnd type="none" w="sm" len="sm"/>
            <a:tailEnd type="none" w="sm" len="sm"/>
          </a:ln>
        </p:spPr>
        <p:txBody>
          <a:bodyPr>
            <a:spAutoFit/>
          </a:bodyPr>
          <a:lstStyle/>
          <a:p>
            <a:pPr>
              <a:spcBef>
                <a:spcPct val="50000"/>
              </a:spcBef>
            </a:pPr>
            <a:r>
              <a:rPr lang="en-US" sz="2400" b="1">
                <a:latin typeface="Arial" charset="0"/>
              </a:rPr>
              <a:t>Short-Term</a:t>
            </a:r>
          </a:p>
        </p:txBody>
      </p:sp>
      <p:sp>
        <p:nvSpPr>
          <p:cNvPr id="59398" name="Text Box 7"/>
          <p:cNvSpPr txBox="1">
            <a:spLocks noChangeArrowheads="1"/>
          </p:cNvSpPr>
          <p:nvPr/>
        </p:nvSpPr>
        <p:spPr bwMode="auto">
          <a:xfrm>
            <a:off x="5029200" y="1762125"/>
            <a:ext cx="3124200" cy="495300"/>
          </a:xfrm>
          <a:prstGeom prst="rect">
            <a:avLst/>
          </a:prstGeom>
          <a:solidFill>
            <a:srgbClr val="FAEFB6"/>
          </a:solidFill>
          <a:ln w="38100" cap="sq">
            <a:solidFill>
              <a:srgbClr val="800000"/>
            </a:solidFill>
            <a:miter lim="800000"/>
            <a:headEnd type="none" w="sm" len="sm"/>
            <a:tailEnd type="none" w="sm" len="sm"/>
          </a:ln>
        </p:spPr>
        <p:txBody>
          <a:bodyPr>
            <a:spAutoFit/>
          </a:bodyPr>
          <a:lstStyle/>
          <a:p>
            <a:pPr>
              <a:spcBef>
                <a:spcPct val="50000"/>
              </a:spcBef>
            </a:pPr>
            <a:r>
              <a:rPr lang="en-US" sz="2400" b="1">
                <a:latin typeface="Arial" charset="0"/>
              </a:rPr>
              <a:t>Long-Term</a:t>
            </a:r>
          </a:p>
        </p:txBody>
      </p:sp>
      <p:sp>
        <p:nvSpPr>
          <p:cNvPr id="59399" name="Text Box 8"/>
          <p:cNvSpPr txBox="1">
            <a:spLocks noChangeArrowheads="1"/>
          </p:cNvSpPr>
          <p:nvPr/>
        </p:nvSpPr>
        <p:spPr bwMode="auto">
          <a:xfrm>
            <a:off x="914400" y="2286000"/>
            <a:ext cx="3124200" cy="1225550"/>
          </a:xfrm>
          <a:prstGeom prst="rect">
            <a:avLst/>
          </a:prstGeom>
          <a:solidFill>
            <a:schemeClr val="bg1"/>
          </a:solidFill>
          <a:ln w="38100" cap="sq">
            <a:solidFill>
              <a:srgbClr val="800000"/>
            </a:solidFill>
            <a:miter lim="800000"/>
            <a:headEnd type="none" w="sm" len="sm"/>
            <a:tailEnd type="none" w="sm" len="sm"/>
          </a:ln>
        </p:spPr>
        <p:txBody>
          <a:bodyPr>
            <a:spAutoFit/>
          </a:bodyPr>
          <a:lstStyle/>
          <a:p>
            <a:r>
              <a:rPr lang="en-US" altLang="en-US" sz="2400" b="1">
                <a:latin typeface="Arial" charset="0"/>
              </a:rPr>
              <a:t>Record at           </a:t>
            </a:r>
            <a:r>
              <a:rPr lang="en-US" altLang="en-US" sz="2400" b="1">
                <a:solidFill>
                  <a:srgbClr val="800000"/>
                </a:solidFill>
                <a:latin typeface="Arial" charset="0"/>
              </a:rPr>
              <a:t>Face Value</a:t>
            </a:r>
            <a:r>
              <a:rPr lang="en-US" altLang="en-US" sz="2400" b="1">
                <a:latin typeface="Arial" charset="0"/>
              </a:rPr>
              <a:t>,</a:t>
            </a:r>
          </a:p>
          <a:p>
            <a:r>
              <a:rPr lang="en-US" altLang="en-US" sz="2400" b="1">
                <a:latin typeface="Arial" charset="0"/>
              </a:rPr>
              <a:t>less allowance</a:t>
            </a:r>
            <a:endParaRPr lang="en-US" sz="2400" b="1">
              <a:latin typeface="Arial" charset="0"/>
            </a:endParaRPr>
          </a:p>
        </p:txBody>
      </p:sp>
      <p:sp>
        <p:nvSpPr>
          <p:cNvPr id="59400" name="Text Box 9"/>
          <p:cNvSpPr txBox="1">
            <a:spLocks noChangeArrowheads="1"/>
          </p:cNvSpPr>
          <p:nvPr/>
        </p:nvSpPr>
        <p:spPr bwMode="auto">
          <a:xfrm>
            <a:off x="5029200" y="2295525"/>
            <a:ext cx="3124200" cy="1590675"/>
          </a:xfrm>
          <a:prstGeom prst="rect">
            <a:avLst/>
          </a:prstGeom>
          <a:solidFill>
            <a:schemeClr val="bg1"/>
          </a:solidFill>
          <a:ln w="38100" cap="sq">
            <a:solidFill>
              <a:srgbClr val="800000"/>
            </a:solidFill>
            <a:miter lim="800000"/>
            <a:headEnd type="none" w="sm" len="sm"/>
            <a:tailEnd type="none" w="sm" len="sm"/>
          </a:ln>
        </p:spPr>
        <p:txBody>
          <a:bodyPr>
            <a:spAutoFit/>
          </a:bodyPr>
          <a:lstStyle/>
          <a:p>
            <a:r>
              <a:rPr lang="en-US" altLang="en-US" sz="2400" b="1">
                <a:latin typeface="Arial" charset="0"/>
              </a:rPr>
              <a:t>Record at      </a:t>
            </a:r>
            <a:r>
              <a:rPr lang="en-US" altLang="en-US" sz="2400" b="1">
                <a:solidFill>
                  <a:srgbClr val="800000"/>
                </a:solidFill>
                <a:latin typeface="Arial" charset="0"/>
              </a:rPr>
              <a:t>Present Value</a:t>
            </a:r>
          </a:p>
          <a:p>
            <a:r>
              <a:rPr lang="en-US" altLang="en-US" sz="2400" b="1">
                <a:latin typeface="Arial" charset="0"/>
              </a:rPr>
              <a:t>of cash expected to be collected</a:t>
            </a:r>
            <a:endParaRPr lang="en-US" sz="2400" b="1">
              <a:latin typeface="Arial" charset="0"/>
            </a:endParaRPr>
          </a:p>
        </p:txBody>
      </p:sp>
      <p:sp>
        <p:nvSpPr>
          <p:cNvPr id="59401" name="Line 10"/>
          <p:cNvSpPr>
            <a:spLocks noChangeShapeType="1"/>
          </p:cNvSpPr>
          <p:nvPr/>
        </p:nvSpPr>
        <p:spPr bwMode="auto">
          <a:xfrm>
            <a:off x="2438400" y="1447800"/>
            <a:ext cx="4191000" cy="0"/>
          </a:xfrm>
          <a:prstGeom prst="line">
            <a:avLst/>
          </a:prstGeom>
          <a:noFill/>
          <a:ln w="38100" cap="sq">
            <a:solidFill>
              <a:srgbClr val="800000"/>
            </a:solidFill>
            <a:round/>
            <a:headEnd type="none" w="sm" len="sm"/>
            <a:tailEnd type="none" w="sm" len="sm"/>
          </a:ln>
        </p:spPr>
        <p:txBody>
          <a:bodyPr/>
          <a:lstStyle/>
          <a:p>
            <a:endParaRPr lang="en-US"/>
          </a:p>
        </p:txBody>
      </p:sp>
      <p:sp>
        <p:nvSpPr>
          <p:cNvPr id="59402" name="Line 11"/>
          <p:cNvSpPr>
            <a:spLocks noChangeShapeType="1"/>
          </p:cNvSpPr>
          <p:nvPr/>
        </p:nvSpPr>
        <p:spPr bwMode="auto">
          <a:xfrm>
            <a:off x="2438400" y="1447800"/>
            <a:ext cx="0" cy="304800"/>
          </a:xfrm>
          <a:prstGeom prst="line">
            <a:avLst/>
          </a:prstGeom>
          <a:noFill/>
          <a:ln w="38100" cap="sq">
            <a:solidFill>
              <a:srgbClr val="800000"/>
            </a:solidFill>
            <a:round/>
            <a:headEnd type="none" w="sm" len="sm"/>
            <a:tailEnd type="none" w="sm" len="sm"/>
          </a:ln>
        </p:spPr>
        <p:txBody>
          <a:bodyPr/>
          <a:lstStyle/>
          <a:p>
            <a:endParaRPr lang="en-US"/>
          </a:p>
        </p:txBody>
      </p:sp>
      <p:sp>
        <p:nvSpPr>
          <p:cNvPr id="59403" name="Line 12"/>
          <p:cNvSpPr>
            <a:spLocks noChangeShapeType="1"/>
          </p:cNvSpPr>
          <p:nvPr/>
        </p:nvSpPr>
        <p:spPr bwMode="auto">
          <a:xfrm>
            <a:off x="6629400" y="1447800"/>
            <a:ext cx="0" cy="304800"/>
          </a:xfrm>
          <a:prstGeom prst="line">
            <a:avLst/>
          </a:prstGeom>
          <a:noFill/>
          <a:ln w="38100" cap="sq">
            <a:solidFill>
              <a:srgbClr val="800000"/>
            </a:solidFill>
            <a:round/>
            <a:headEnd type="none" w="sm" len="sm"/>
            <a:tailEnd type="none" w="sm" len="sm"/>
          </a:ln>
        </p:spPr>
        <p:txBody>
          <a:bodyPr/>
          <a:lstStyle/>
          <a:p>
            <a:endParaRPr lang="en-US"/>
          </a:p>
        </p:txBody>
      </p:sp>
      <p:sp>
        <p:nvSpPr>
          <p:cNvPr id="59404" name="Text Box 16"/>
          <p:cNvSpPr txBox="1">
            <a:spLocks noChangeArrowheads="1"/>
          </p:cNvSpPr>
          <p:nvPr/>
        </p:nvSpPr>
        <p:spPr bwMode="auto">
          <a:xfrm>
            <a:off x="838200" y="4114800"/>
            <a:ext cx="3581400" cy="1982788"/>
          </a:xfrm>
          <a:prstGeom prst="rect">
            <a:avLst/>
          </a:prstGeom>
          <a:noFill/>
          <a:ln w="28575" cap="sq">
            <a:noFill/>
            <a:miter lim="800000"/>
            <a:headEnd type="none" w="sm" len="sm"/>
            <a:tailEnd type="none" w="sm" len="sm"/>
          </a:ln>
        </p:spPr>
        <p:txBody>
          <a:bodyPr>
            <a:spAutoFit/>
          </a:bodyPr>
          <a:lstStyle/>
          <a:p>
            <a:pPr marL="401638" indent="-401638">
              <a:lnSpc>
                <a:spcPct val="110000"/>
              </a:lnSpc>
              <a:spcBef>
                <a:spcPct val="30000"/>
              </a:spcBef>
              <a:spcAft>
                <a:spcPct val="20000"/>
              </a:spcAft>
              <a:buSzPct val="80000"/>
            </a:pPr>
            <a:r>
              <a:rPr lang="en-US" sz="2100" u="sng">
                <a:latin typeface="Arial" charset="0"/>
              </a:rPr>
              <a:t>Interest Rates</a:t>
            </a:r>
          </a:p>
          <a:p>
            <a:pPr marL="401638" indent="-401638">
              <a:lnSpc>
                <a:spcPct val="110000"/>
              </a:lnSpc>
              <a:spcBef>
                <a:spcPct val="30000"/>
              </a:spcBef>
              <a:spcAft>
                <a:spcPct val="20000"/>
              </a:spcAft>
              <a:buSzPct val="80000"/>
            </a:pPr>
            <a:r>
              <a:rPr lang="en-US" sz="2100">
                <a:latin typeface="Arial" charset="0"/>
              </a:rPr>
              <a:t>Stated rate = Market rate</a:t>
            </a:r>
          </a:p>
          <a:p>
            <a:pPr marL="401638" indent="-401638">
              <a:lnSpc>
                <a:spcPct val="110000"/>
              </a:lnSpc>
              <a:spcBef>
                <a:spcPct val="30000"/>
              </a:spcBef>
              <a:spcAft>
                <a:spcPct val="20000"/>
              </a:spcAft>
              <a:buSzPct val="80000"/>
            </a:pPr>
            <a:r>
              <a:rPr lang="en-US" sz="2100">
                <a:latin typeface="Arial" charset="0"/>
              </a:rPr>
              <a:t>Stated rate &gt; Market rate</a:t>
            </a:r>
          </a:p>
          <a:p>
            <a:pPr marL="401638" indent="-401638">
              <a:lnSpc>
                <a:spcPct val="110000"/>
              </a:lnSpc>
              <a:spcBef>
                <a:spcPct val="30000"/>
              </a:spcBef>
              <a:spcAft>
                <a:spcPct val="20000"/>
              </a:spcAft>
              <a:buSzPct val="80000"/>
            </a:pPr>
            <a:r>
              <a:rPr lang="en-US" sz="2100">
                <a:latin typeface="Arial" charset="0"/>
              </a:rPr>
              <a:t>Stated rate &lt; Market rate  </a:t>
            </a:r>
          </a:p>
        </p:txBody>
      </p:sp>
      <p:sp>
        <p:nvSpPr>
          <p:cNvPr id="59405" name="Text Box 17"/>
          <p:cNvSpPr txBox="1">
            <a:spLocks noChangeArrowheads="1"/>
          </p:cNvSpPr>
          <p:nvPr/>
        </p:nvSpPr>
        <p:spPr bwMode="auto">
          <a:xfrm>
            <a:off x="4876800" y="4114800"/>
            <a:ext cx="3581400" cy="444500"/>
          </a:xfrm>
          <a:prstGeom prst="rect">
            <a:avLst/>
          </a:prstGeom>
          <a:noFill/>
          <a:ln w="28575" cap="sq">
            <a:noFill/>
            <a:miter lim="800000"/>
            <a:headEnd type="none" w="sm" len="sm"/>
            <a:tailEnd type="none" w="sm" len="sm"/>
          </a:ln>
        </p:spPr>
        <p:txBody>
          <a:bodyPr>
            <a:spAutoFit/>
          </a:bodyPr>
          <a:lstStyle/>
          <a:p>
            <a:pPr marL="401638" indent="-401638">
              <a:lnSpc>
                <a:spcPct val="110000"/>
              </a:lnSpc>
              <a:spcBef>
                <a:spcPct val="30000"/>
              </a:spcBef>
              <a:spcAft>
                <a:spcPct val="20000"/>
              </a:spcAft>
              <a:buSzPct val="80000"/>
            </a:pPr>
            <a:r>
              <a:rPr lang="en-US" sz="2100" u="sng">
                <a:latin typeface="Arial" charset="0"/>
              </a:rPr>
              <a:t>Note Issued at</a:t>
            </a:r>
            <a:endParaRPr lang="en-US" sz="2100">
              <a:latin typeface="Arial" charset="0"/>
            </a:endParaRPr>
          </a:p>
        </p:txBody>
      </p:sp>
      <p:sp>
        <p:nvSpPr>
          <p:cNvPr id="59406" name="Line 18"/>
          <p:cNvSpPr>
            <a:spLocks noChangeShapeType="1"/>
          </p:cNvSpPr>
          <p:nvPr/>
        </p:nvSpPr>
        <p:spPr bwMode="auto">
          <a:xfrm>
            <a:off x="4495800" y="4876800"/>
            <a:ext cx="1219200" cy="0"/>
          </a:xfrm>
          <a:prstGeom prst="line">
            <a:avLst/>
          </a:prstGeom>
          <a:noFill/>
          <a:ln w="38100" cap="sq">
            <a:solidFill>
              <a:srgbClr val="800000"/>
            </a:solidFill>
            <a:round/>
            <a:headEnd type="none" w="sm" len="sm"/>
            <a:tailEnd type="triangle" w="sm" len="sm"/>
          </a:ln>
        </p:spPr>
        <p:txBody>
          <a:bodyPr/>
          <a:lstStyle/>
          <a:p>
            <a:endParaRPr lang="en-US"/>
          </a:p>
        </p:txBody>
      </p:sp>
      <p:sp>
        <p:nvSpPr>
          <p:cNvPr id="59407" name="Line 19"/>
          <p:cNvSpPr>
            <a:spLocks noChangeShapeType="1"/>
          </p:cNvSpPr>
          <p:nvPr/>
        </p:nvSpPr>
        <p:spPr bwMode="auto">
          <a:xfrm>
            <a:off x="4495800" y="5334000"/>
            <a:ext cx="1219200" cy="0"/>
          </a:xfrm>
          <a:prstGeom prst="line">
            <a:avLst/>
          </a:prstGeom>
          <a:noFill/>
          <a:ln w="38100" cap="sq">
            <a:solidFill>
              <a:srgbClr val="800000"/>
            </a:solidFill>
            <a:round/>
            <a:headEnd type="none" w="sm" len="sm"/>
            <a:tailEnd type="triangle" w="sm" len="sm"/>
          </a:ln>
        </p:spPr>
        <p:txBody>
          <a:bodyPr/>
          <a:lstStyle/>
          <a:p>
            <a:endParaRPr lang="en-US"/>
          </a:p>
        </p:txBody>
      </p:sp>
      <p:sp>
        <p:nvSpPr>
          <p:cNvPr id="59408" name="Line 20"/>
          <p:cNvSpPr>
            <a:spLocks noChangeShapeType="1"/>
          </p:cNvSpPr>
          <p:nvPr/>
        </p:nvSpPr>
        <p:spPr bwMode="auto">
          <a:xfrm>
            <a:off x="4495800" y="5867400"/>
            <a:ext cx="1219200" cy="0"/>
          </a:xfrm>
          <a:prstGeom prst="line">
            <a:avLst/>
          </a:prstGeom>
          <a:noFill/>
          <a:ln w="38100" cap="sq">
            <a:solidFill>
              <a:srgbClr val="800000"/>
            </a:solidFill>
            <a:round/>
            <a:headEnd type="none" w="sm" len="sm"/>
            <a:tailEnd type="triangle" w="sm" len="sm"/>
          </a:ln>
        </p:spPr>
        <p:txBody>
          <a:bodyPr/>
          <a:lstStyle/>
          <a:p>
            <a:endParaRPr lang="en-US"/>
          </a:p>
        </p:txBody>
      </p:sp>
      <p:sp>
        <p:nvSpPr>
          <p:cNvPr id="732181" name="Text Box 21"/>
          <p:cNvSpPr txBox="1">
            <a:spLocks noChangeArrowheads="1"/>
          </p:cNvSpPr>
          <p:nvPr/>
        </p:nvSpPr>
        <p:spPr bwMode="auto">
          <a:xfrm>
            <a:off x="4876800" y="4625975"/>
            <a:ext cx="3581400" cy="1470025"/>
          </a:xfrm>
          <a:prstGeom prst="rect">
            <a:avLst/>
          </a:prstGeom>
          <a:noFill/>
          <a:ln w="28575" cap="sq">
            <a:noFill/>
            <a:miter lim="800000"/>
            <a:headEnd type="none" w="sm" len="sm"/>
            <a:tailEnd type="none" w="sm" len="sm"/>
          </a:ln>
        </p:spPr>
        <p:txBody>
          <a:bodyPr>
            <a:spAutoFit/>
          </a:bodyPr>
          <a:lstStyle/>
          <a:p>
            <a:pPr marL="401638" indent="-401638">
              <a:lnSpc>
                <a:spcPct val="110000"/>
              </a:lnSpc>
              <a:spcBef>
                <a:spcPct val="30000"/>
              </a:spcBef>
              <a:spcAft>
                <a:spcPct val="20000"/>
              </a:spcAft>
              <a:buSzPct val="80000"/>
            </a:pPr>
            <a:r>
              <a:rPr lang="en-US" sz="2100">
                <a:latin typeface="Arial" charset="0"/>
              </a:rPr>
              <a:t>Face Value</a:t>
            </a:r>
          </a:p>
          <a:p>
            <a:pPr marL="401638" indent="-401638">
              <a:lnSpc>
                <a:spcPct val="110000"/>
              </a:lnSpc>
              <a:spcBef>
                <a:spcPct val="30000"/>
              </a:spcBef>
              <a:spcAft>
                <a:spcPct val="20000"/>
              </a:spcAft>
              <a:buSzPct val="80000"/>
            </a:pPr>
            <a:r>
              <a:rPr lang="en-US" sz="2100">
                <a:latin typeface="Arial" charset="0"/>
              </a:rPr>
              <a:t>Premium</a:t>
            </a:r>
          </a:p>
          <a:p>
            <a:pPr marL="401638" indent="-401638">
              <a:lnSpc>
                <a:spcPct val="110000"/>
              </a:lnSpc>
              <a:spcBef>
                <a:spcPct val="30000"/>
              </a:spcBef>
              <a:spcAft>
                <a:spcPct val="20000"/>
              </a:spcAft>
              <a:buSzPct val="80000"/>
            </a:pPr>
            <a:r>
              <a:rPr lang="en-US" sz="2100">
                <a:latin typeface="Arial" charset="0"/>
              </a:rPr>
              <a:t>Discount  </a:t>
            </a:r>
          </a:p>
        </p:txBody>
      </p:sp>
    </p:spTree>
    <p:extLst>
      <p:ext uri="{BB962C8B-B14F-4D97-AF65-F5344CB8AC3E}">
        <p14:creationId xmlns:p14="http://schemas.microsoft.com/office/powerpoint/2010/main" val="973364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2181">
                                            <p:txEl>
                                              <p:pRg st="0" end="0"/>
                                            </p:txEl>
                                          </p:spTgt>
                                        </p:tgtEl>
                                        <p:attrNameLst>
                                          <p:attrName>style.visibility</p:attrName>
                                        </p:attrNameLst>
                                      </p:cBhvr>
                                      <p:to>
                                        <p:strVal val="visible"/>
                                      </p:to>
                                    </p:set>
                                    <p:animEffect transition="in" filter="wipe(left)">
                                      <p:cBhvr>
                                        <p:cTn id="7" dur="500"/>
                                        <p:tgtEl>
                                          <p:spTgt spid="732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2181">
                                            <p:txEl>
                                              <p:pRg st="1" end="1"/>
                                            </p:txEl>
                                          </p:spTgt>
                                        </p:tgtEl>
                                        <p:attrNameLst>
                                          <p:attrName>style.visibility</p:attrName>
                                        </p:attrNameLst>
                                      </p:cBhvr>
                                      <p:to>
                                        <p:strVal val="visible"/>
                                      </p:to>
                                    </p:set>
                                    <p:animEffect transition="in" filter="wipe(left)">
                                      <p:cBhvr>
                                        <p:cTn id="12" dur="500"/>
                                        <p:tgtEl>
                                          <p:spTgt spid="732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2181">
                                            <p:txEl>
                                              <p:pRg st="2" end="2"/>
                                            </p:txEl>
                                          </p:spTgt>
                                        </p:tgtEl>
                                        <p:attrNameLst>
                                          <p:attrName>style.visibility</p:attrName>
                                        </p:attrNameLst>
                                      </p:cBhvr>
                                      <p:to>
                                        <p:strVal val="visible"/>
                                      </p:to>
                                    </p:set>
                                    <p:animEffect transition="in" filter="wipe(left)">
                                      <p:cBhvr>
                                        <p:cTn id="17" dur="500"/>
                                        <p:tgtEl>
                                          <p:spTgt spid="732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8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600075" y="1495425"/>
            <a:ext cx="8315325" cy="2017713"/>
          </a:xfrm>
          <a:prstGeom prst="rect">
            <a:avLst/>
          </a:prstGeom>
          <a:noFill/>
          <a:ln w="12700">
            <a:noFill/>
            <a:miter lim="800000"/>
            <a:headEnd/>
            <a:tailEnd/>
          </a:ln>
        </p:spPr>
        <p:txBody>
          <a:bodyPr lIns="90488" tIns="44450" rIns="90488" bIns="44450">
            <a:spAutoFit/>
          </a:bodyPr>
          <a:lstStyle/>
          <a:p>
            <a:pPr algn="l">
              <a:lnSpc>
                <a:spcPct val="115000"/>
              </a:lnSpc>
              <a:spcBef>
                <a:spcPct val="50000"/>
              </a:spcBef>
            </a:pPr>
            <a:r>
              <a:rPr lang="en-US" sz="2200" b="1">
                <a:solidFill>
                  <a:srgbClr val="800000"/>
                </a:solidFill>
                <a:latin typeface="Arial" charset="0"/>
              </a:rPr>
              <a:t>Illustration: </a:t>
            </a:r>
            <a:r>
              <a:rPr lang="en-US" sz="2200">
                <a:latin typeface="Arial" charset="0"/>
              </a:rPr>
              <a:t> Bigelow Corp. lends Scandinavian Imports $10,000 in exchange for a $10,000, three-year note bearing interest at 10 percent annually.  The market rate of interest for a note of similar risk is also 10 percent.  How does Bigelow record the receipt of the note? </a:t>
            </a:r>
          </a:p>
        </p:txBody>
      </p:sp>
      <p:sp>
        <p:nvSpPr>
          <p:cNvPr id="734238" name="Rectangle 3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 Issued at Face Value</a:t>
            </a:r>
          </a:p>
        </p:txBody>
      </p:sp>
      <p:sp>
        <p:nvSpPr>
          <p:cNvPr id="734239" name="Text Box 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60421" name="Freeform 32"/>
          <p:cNvSpPr>
            <a:spLocks/>
          </p:cNvSpPr>
          <p:nvPr/>
        </p:nvSpPr>
        <p:spPr bwMode="auto">
          <a:xfrm>
            <a:off x="792163" y="5318125"/>
            <a:ext cx="7696200" cy="7938"/>
          </a:xfrm>
          <a:custGeom>
            <a:avLst/>
            <a:gdLst>
              <a:gd name="T0" fmla="*/ 0 w 4848"/>
              <a:gd name="T1" fmla="*/ 7938 h 5"/>
              <a:gd name="T2" fmla="*/ 7696200 w 4848"/>
              <a:gd name="T3" fmla="*/ 0 h 5"/>
              <a:gd name="T4" fmla="*/ 0 60000 65536"/>
              <a:gd name="T5" fmla="*/ 0 60000 65536"/>
              <a:gd name="T6" fmla="*/ 0 w 4848"/>
              <a:gd name="T7" fmla="*/ 0 h 5"/>
              <a:gd name="T8" fmla="*/ 4848 w 4848"/>
              <a:gd name="T9" fmla="*/ 5 h 5"/>
            </a:gdLst>
            <a:ahLst/>
            <a:cxnLst>
              <a:cxn ang="T4">
                <a:pos x="T0" y="T1"/>
              </a:cxn>
              <a:cxn ang="T5">
                <a:pos x="T2" y="T3"/>
              </a:cxn>
            </a:cxnLst>
            <a:rect l="T6" t="T7" r="T8" b="T9"/>
            <a:pathLst>
              <a:path w="4848" h="5">
                <a:moveTo>
                  <a:pt x="0" y="5"/>
                </a:moveTo>
                <a:lnTo>
                  <a:pt x="4848" y="0"/>
                </a:lnTo>
              </a:path>
            </a:pathLst>
          </a:custGeom>
          <a:noFill/>
          <a:ln w="50800">
            <a:solidFill>
              <a:schemeClr val="tx1"/>
            </a:solidFill>
            <a:round/>
            <a:headEnd/>
            <a:tailEnd/>
          </a:ln>
        </p:spPr>
        <p:txBody>
          <a:bodyPr wrap="none" anchor="ctr"/>
          <a:lstStyle/>
          <a:p>
            <a:endParaRPr lang="id-ID"/>
          </a:p>
        </p:txBody>
      </p:sp>
      <p:sp>
        <p:nvSpPr>
          <p:cNvPr id="60422" name="Line 33"/>
          <p:cNvSpPr>
            <a:spLocks noChangeShapeType="1"/>
          </p:cNvSpPr>
          <p:nvPr/>
        </p:nvSpPr>
        <p:spPr bwMode="auto">
          <a:xfrm>
            <a:off x="766763" y="5199063"/>
            <a:ext cx="0" cy="254000"/>
          </a:xfrm>
          <a:prstGeom prst="line">
            <a:avLst/>
          </a:prstGeom>
          <a:noFill/>
          <a:ln w="50800">
            <a:solidFill>
              <a:schemeClr val="tx1"/>
            </a:solidFill>
            <a:round/>
            <a:headEnd/>
            <a:tailEnd/>
          </a:ln>
        </p:spPr>
        <p:txBody>
          <a:bodyPr wrap="none" anchor="ctr"/>
          <a:lstStyle/>
          <a:p>
            <a:endParaRPr lang="en-US"/>
          </a:p>
        </p:txBody>
      </p:sp>
      <p:sp>
        <p:nvSpPr>
          <p:cNvPr id="60423" name="Line 34"/>
          <p:cNvSpPr>
            <a:spLocks noChangeShapeType="1"/>
          </p:cNvSpPr>
          <p:nvPr/>
        </p:nvSpPr>
        <p:spPr bwMode="auto">
          <a:xfrm>
            <a:off x="2447925" y="5199063"/>
            <a:ext cx="0" cy="254000"/>
          </a:xfrm>
          <a:prstGeom prst="line">
            <a:avLst/>
          </a:prstGeom>
          <a:noFill/>
          <a:ln w="50800">
            <a:solidFill>
              <a:schemeClr val="tx1"/>
            </a:solidFill>
            <a:round/>
            <a:headEnd/>
            <a:tailEnd/>
          </a:ln>
        </p:spPr>
        <p:txBody>
          <a:bodyPr wrap="none" anchor="ctr"/>
          <a:lstStyle/>
          <a:p>
            <a:endParaRPr lang="en-US"/>
          </a:p>
        </p:txBody>
      </p:sp>
      <p:sp>
        <p:nvSpPr>
          <p:cNvPr id="60424" name="Rectangle 35"/>
          <p:cNvSpPr>
            <a:spLocks noChangeArrowheads="1"/>
          </p:cNvSpPr>
          <p:nvPr/>
        </p:nvSpPr>
        <p:spPr bwMode="auto">
          <a:xfrm>
            <a:off x="304800" y="5549900"/>
            <a:ext cx="9239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0</a:t>
            </a:r>
          </a:p>
        </p:txBody>
      </p:sp>
      <p:sp>
        <p:nvSpPr>
          <p:cNvPr id="60425" name="Rectangle 36"/>
          <p:cNvSpPr>
            <a:spLocks noChangeArrowheads="1"/>
          </p:cNvSpPr>
          <p:nvPr/>
        </p:nvSpPr>
        <p:spPr bwMode="auto">
          <a:xfrm>
            <a:off x="2057400" y="55499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1</a:t>
            </a:r>
          </a:p>
        </p:txBody>
      </p:sp>
      <p:sp>
        <p:nvSpPr>
          <p:cNvPr id="60426" name="Rectangle 38"/>
          <p:cNvSpPr>
            <a:spLocks noChangeArrowheads="1"/>
          </p:cNvSpPr>
          <p:nvPr/>
        </p:nvSpPr>
        <p:spPr bwMode="auto">
          <a:xfrm>
            <a:off x="3724275" y="55499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2</a:t>
            </a:r>
          </a:p>
        </p:txBody>
      </p:sp>
      <p:sp>
        <p:nvSpPr>
          <p:cNvPr id="60427" name="Rectangle 41"/>
          <p:cNvSpPr>
            <a:spLocks noChangeArrowheads="1"/>
          </p:cNvSpPr>
          <p:nvPr/>
        </p:nvSpPr>
        <p:spPr bwMode="auto">
          <a:xfrm>
            <a:off x="5410200" y="55499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3</a:t>
            </a:r>
          </a:p>
        </p:txBody>
      </p:sp>
      <p:sp>
        <p:nvSpPr>
          <p:cNvPr id="60428" name="Text Box 44"/>
          <p:cNvSpPr txBox="1">
            <a:spLocks noChangeArrowheads="1"/>
          </p:cNvSpPr>
          <p:nvPr/>
        </p:nvSpPr>
        <p:spPr bwMode="auto">
          <a:xfrm>
            <a:off x="3505200" y="47418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$1,000</a:t>
            </a:r>
          </a:p>
        </p:txBody>
      </p:sp>
      <p:sp>
        <p:nvSpPr>
          <p:cNvPr id="60429" name="Text Box 46"/>
          <p:cNvSpPr txBox="1">
            <a:spLocks noChangeArrowheads="1"/>
          </p:cNvSpPr>
          <p:nvPr/>
        </p:nvSpPr>
        <p:spPr bwMode="auto">
          <a:xfrm>
            <a:off x="5334000" y="4741863"/>
            <a:ext cx="24384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$1,000   Interest</a:t>
            </a:r>
          </a:p>
        </p:txBody>
      </p:sp>
      <p:sp>
        <p:nvSpPr>
          <p:cNvPr id="60430" name="Text Box 47"/>
          <p:cNvSpPr txBox="1">
            <a:spLocks noChangeArrowheads="1"/>
          </p:cNvSpPr>
          <p:nvPr/>
        </p:nvSpPr>
        <p:spPr bwMode="auto">
          <a:xfrm>
            <a:off x="1828800" y="47418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$1,000</a:t>
            </a:r>
          </a:p>
        </p:txBody>
      </p:sp>
      <p:sp>
        <p:nvSpPr>
          <p:cNvPr id="60431" name="Line 51"/>
          <p:cNvSpPr>
            <a:spLocks noChangeShapeType="1"/>
          </p:cNvSpPr>
          <p:nvPr/>
        </p:nvSpPr>
        <p:spPr bwMode="auto">
          <a:xfrm>
            <a:off x="4114800" y="5199063"/>
            <a:ext cx="0" cy="254000"/>
          </a:xfrm>
          <a:prstGeom prst="line">
            <a:avLst/>
          </a:prstGeom>
          <a:noFill/>
          <a:ln w="50800">
            <a:solidFill>
              <a:schemeClr val="tx1"/>
            </a:solidFill>
            <a:round/>
            <a:headEnd/>
            <a:tailEnd/>
          </a:ln>
        </p:spPr>
        <p:txBody>
          <a:bodyPr wrap="none" anchor="ctr"/>
          <a:lstStyle/>
          <a:p>
            <a:endParaRPr lang="en-US"/>
          </a:p>
        </p:txBody>
      </p:sp>
      <p:sp>
        <p:nvSpPr>
          <p:cNvPr id="60432" name="Line 52"/>
          <p:cNvSpPr>
            <a:spLocks noChangeShapeType="1"/>
          </p:cNvSpPr>
          <p:nvPr/>
        </p:nvSpPr>
        <p:spPr bwMode="auto">
          <a:xfrm>
            <a:off x="5791200" y="5199063"/>
            <a:ext cx="0" cy="254000"/>
          </a:xfrm>
          <a:prstGeom prst="line">
            <a:avLst/>
          </a:prstGeom>
          <a:noFill/>
          <a:ln w="50800">
            <a:solidFill>
              <a:schemeClr val="tx1"/>
            </a:solidFill>
            <a:round/>
            <a:headEnd/>
            <a:tailEnd/>
          </a:ln>
        </p:spPr>
        <p:txBody>
          <a:bodyPr wrap="none" anchor="ctr"/>
          <a:lstStyle/>
          <a:p>
            <a:endParaRPr lang="en-US"/>
          </a:p>
        </p:txBody>
      </p:sp>
      <p:sp>
        <p:nvSpPr>
          <p:cNvPr id="60433" name="Text Box 55"/>
          <p:cNvSpPr txBox="1">
            <a:spLocks noChangeArrowheads="1"/>
          </p:cNvSpPr>
          <p:nvPr/>
        </p:nvSpPr>
        <p:spPr bwMode="auto">
          <a:xfrm>
            <a:off x="5105400" y="3992563"/>
            <a:ext cx="23622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$10,000   Principal</a:t>
            </a:r>
          </a:p>
        </p:txBody>
      </p:sp>
      <p:sp>
        <p:nvSpPr>
          <p:cNvPr id="60434" name="Line 56"/>
          <p:cNvSpPr>
            <a:spLocks noChangeShapeType="1"/>
          </p:cNvSpPr>
          <p:nvPr/>
        </p:nvSpPr>
        <p:spPr bwMode="auto">
          <a:xfrm>
            <a:off x="2438400" y="4495800"/>
            <a:ext cx="0" cy="254000"/>
          </a:xfrm>
          <a:prstGeom prst="line">
            <a:avLst/>
          </a:prstGeom>
          <a:noFill/>
          <a:ln w="28575">
            <a:solidFill>
              <a:srgbClr val="800000"/>
            </a:solidFill>
            <a:round/>
            <a:headEnd/>
            <a:tailEnd/>
          </a:ln>
        </p:spPr>
        <p:txBody>
          <a:bodyPr wrap="none" anchor="ctr"/>
          <a:lstStyle/>
          <a:p>
            <a:endParaRPr lang="en-US"/>
          </a:p>
        </p:txBody>
      </p:sp>
      <p:sp>
        <p:nvSpPr>
          <p:cNvPr id="60435" name="Line 60"/>
          <p:cNvSpPr>
            <a:spLocks noChangeShapeType="1"/>
          </p:cNvSpPr>
          <p:nvPr/>
        </p:nvSpPr>
        <p:spPr bwMode="auto">
          <a:xfrm>
            <a:off x="4114800" y="4495800"/>
            <a:ext cx="0" cy="254000"/>
          </a:xfrm>
          <a:prstGeom prst="line">
            <a:avLst/>
          </a:prstGeom>
          <a:noFill/>
          <a:ln w="28575">
            <a:solidFill>
              <a:srgbClr val="800000"/>
            </a:solidFill>
            <a:round/>
            <a:headEnd/>
            <a:tailEnd/>
          </a:ln>
        </p:spPr>
        <p:txBody>
          <a:bodyPr wrap="none" anchor="ctr"/>
          <a:lstStyle/>
          <a:p>
            <a:endParaRPr lang="en-US"/>
          </a:p>
        </p:txBody>
      </p:sp>
      <p:sp>
        <p:nvSpPr>
          <p:cNvPr id="60436" name="Line 61"/>
          <p:cNvSpPr>
            <a:spLocks noChangeShapeType="1"/>
          </p:cNvSpPr>
          <p:nvPr/>
        </p:nvSpPr>
        <p:spPr bwMode="auto">
          <a:xfrm>
            <a:off x="5791200" y="4495800"/>
            <a:ext cx="0" cy="254000"/>
          </a:xfrm>
          <a:prstGeom prst="line">
            <a:avLst/>
          </a:prstGeom>
          <a:noFill/>
          <a:ln w="28575">
            <a:solidFill>
              <a:srgbClr val="800000"/>
            </a:solidFill>
            <a:round/>
            <a:headEnd/>
            <a:tailEnd/>
          </a:ln>
        </p:spPr>
        <p:txBody>
          <a:bodyPr wrap="none" anchor="ctr"/>
          <a:lstStyle/>
          <a:p>
            <a:endParaRPr lang="en-US"/>
          </a:p>
        </p:txBody>
      </p:sp>
      <p:sp>
        <p:nvSpPr>
          <p:cNvPr id="60437" name="Line 62"/>
          <p:cNvSpPr>
            <a:spLocks noChangeShapeType="1"/>
          </p:cNvSpPr>
          <p:nvPr/>
        </p:nvSpPr>
        <p:spPr bwMode="auto">
          <a:xfrm flipV="1">
            <a:off x="762000" y="3810000"/>
            <a:ext cx="0" cy="1371600"/>
          </a:xfrm>
          <a:prstGeom prst="line">
            <a:avLst/>
          </a:prstGeom>
          <a:noFill/>
          <a:ln w="28575" cap="sq">
            <a:solidFill>
              <a:srgbClr val="800000"/>
            </a:solidFill>
            <a:round/>
            <a:headEnd type="none" w="sm" len="sm"/>
            <a:tailEnd type="none" w="sm" len="sm"/>
          </a:ln>
        </p:spPr>
        <p:txBody>
          <a:bodyPr/>
          <a:lstStyle/>
          <a:p>
            <a:endParaRPr lang="en-US"/>
          </a:p>
        </p:txBody>
      </p:sp>
      <p:sp>
        <p:nvSpPr>
          <p:cNvPr id="60438" name="Freeform 63"/>
          <p:cNvSpPr>
            <a:spLocks/>
          </p:cNvSpPr>
          <p:nvPr/>
        </p:nvSpPr>
        <p:spPr bwMode="auto">
          <a:xfrm>
            <a:off x="762000" y="4191000"/>
            <a:ext cx="4397375" cy="1588"/>
          </a:xfrm>
          <a:custGeom>
            <a:avLst/>
            <a:gdLst>
              <a:gd name="T0" fmla="*/ 0 w 3456"/>
              <a:gd name="T1" fmla="*/ 0 h 1"/>
              <a:gd name="T2" fmla="*/ 4397375 w 3456"/>
              <a:gd name="T3" fmla="*/ 0 h 1"/>
              <a:gd name="T4" fmla="*/ 0 60000 65536"/>
              <a:gd name="T5" fmla="*/ 0 60000 65536"/>
              <a:gd name="T6" fmla="*/ 0 w 3456"/>
              <a:gd name="T7" fmla="*/ 0 h 1"/>
              <a:gd name="T8" fmla="*/ 3456 w 3456"/>
              <a:gd name="T9" fmla="*/ 1 h 1"/>
            </a:gdLst>
            <a:ahLst/>
            <a:cxnLst>
              <a:cxn ang="T4">
                <a:pos x="T0" y="T1"/>
              </a:cxn>
              <a:cxn ang="T5">
                <a:pos x="T2" y="T3"/>
              </a:cxn>
            </a:cxnLst>
            <a:rect l="T6" t="T7" r="T8" b="T9"/>
            <a:pathLst>
              <a:path w="3456" h="1">
                <a:moveTo>
                  <a:pt x="0" y="0"/>
                </a:moveTo>
                <a:lnTo>
                  <a:pt x="3456" y="0"/>
                </a:lnTo>
              </a:path>
            </a:pathLst>
          </a:custGeom>
          <a:noFill/>
          <a:ln w="28575">
            <a:solidFill>
              <a:srgbClr val="800000"/>
            </a:solidFill>
            <a:round/>
            <a:headEnd type="arrow" w="med" len="med"/>
            <a:tailEnd/>
          </a:ln>
        </p:spPr>
        <p:txBody>
          <a:bodyPr wrap="none" anchor="ctr"/>
          <a:lstStyle/>
          <a:p>
            <a:endParaRPr lang="id-ID"/>
          </a:p>
        </p:txBody>
      </p:sp>
      <p:sp>
        <p:nvSpPr>
          <p:cNvPr id="60439" name="Freeform 64"/>
          <p:cNvSpPr>
            <a:spLocks/>
          </p:cNvSpPr>
          <p:nvPr/>
        </p:nvSpPr>
        <p:spPr bwMode="auto">
          <a:xfrm>
            <a:off x="762000" y="4494213"/>
            <a:ext cx="5037138" cy="1587"/>
          </a:xfrm>
          <a:custGeom>
            <a:avLst/>
            <a:gdLst>
              <a:gd name="T0" fmla="*/ 0 w 3894"/>
              <a:gd name="T1" fmla="*/ 0 h 1"/>
              <a:gd name="T2" fmla="*/ 5037138 w 3894"/>
              <a:gd name="T3" fmla="*/ 1587 h 1"/>
              <a:gd name="T4" fmla="*/ 0 60000 65536"/>
              <a:gd name="T5" fmla="*/ 0 60000 65536"/>
              <a:gd name="T6" fmla="*/ 0 w 3894"/>
              <a:gd name="T7" fmla="*/ 0 h 1"/>
              <a:gd name="T8" fmla="*/ 3894 w 3894"/>
              <a:gd name="T9" fmla="*/ 1 h 1"/>
            </a:gdLst>
            <a:ahLst/>
            <a:cxnLst>
              <a:cxn ang="T4">
                <a:pos x="T0" y="T1"/>
              </a:cxn>
              <a:cxn ang="T5">
                <a:pos x="T2" y="T3"/>
              </a:cxn>
            </a:cxnLst>
            <a:rect l="T6" t="T7" r="T8" b="T9"/>
            <a:pathLst>
              <a:path w="3894" h="1">
                <a:moveTo>
                  <a:pt x="0" y="0"/>
                </a:moveTo>
                <a:lnTo>
                  <a:pt x="3894" y="1"/>
                </a:lnTo>
              </a:path>
            </a:pathLst>
          </a:custGeom>
          <a:noFill/>
          <a:ln w="28575">
            <a:solidFill>
              <a:srgbClr val="800000"/>
            </a:solidFill>
            <a:round/>
            <a:headEnd type="arrow" w="med" len="med"/>
            <a:tailEnd/>
          </a:ln>
        </p:spPr>
        <p:txBody>
          <a:bodyPr wrap="none" anchor="ctr"/>
          <a:lstStyle/>
          <a:p>
            <a:endParaRPr lang="id-ID"/>
          </a:p>
        </p:txBody>
      </p:sp>
      <p:sp>
        <p:nvSpPr>
          <p:cNvPr id="60440" name="Rectangle 65"/>
          <p:cNvSpPr>
            <a:spLocks noChangeArrowheads="1"/>
          </p:cNvSpPr>
          <p:nvPr/>
        </p:nvSpPr>
        <p:spPr bwMode="auto">
          <a:xfrm>
            <a:off x="7086600" y="55499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4</a:t>
            </a:r>
          </a:p>
        </p:txBody>
      </p:sp>
      <p:sp>
        <p:nvSpPr>
          <p:cNvPr id="60441" name="Line 67"/>
          <p:cNvSpPr>
            <a:spLocks noChangeShapeType="1"/>
          </p:cNvSpPr>
          <p:nvPr/>
        </p:nvSpPr>
        <p:spPr bwMode="auto">
          <a:xfrm>
            <a:off x="7467600" y="5199063"/>
            <a:ext cx="0" cy="254000"/>
          </a:xfrm>
          <a:prstGeom prst="line">
            <a:avLst/>
          </a:prstGeom>
          <a:noFill/>
          <a:ln w="50800">
            <a:solidFill>
              <a:schemeClr val="tx1"/>
            </a:solidFill>
            <a:round/>
            <a:headEnd/>
            <a:tailEnd/>
          </a:ln>
        </p:spPr>
        <p:txBody>
          <a:bodyPr wrap="none" anchor="ctr"/>
          <a:lstStyle/>
          <a:p>
            <a:endParaRPr lang="en-US"/>
          </a:p>
        </p:txBody>
      </p:sp>
      <p:sp>
        <p:nvSpPr>
          <p:cNvPr id="60442" name="Text Box 70"/>
          <p:cNvSpPr txBox="1">
            <a:spLocks noChangeArrowheads="1"/>
          </p:cNvSpPr>
          <p:nvPr/>
        </p:nvSpPr>
        <p:spPr bwMode="auto">
          <a:xfrm>
            <a:off x="2667000" y="36576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i</a:t>
            </a:r>
            <a:r>
              <a:rPr lang="en-US" sz="1800" b="1">
                <a:latin typeface="Arial" charset="0"/>
              </a:rPr>
              <a:t> = 10%</a:t>
            </a:r>
          </a:p>
        </p:txBody>
      </p:sp>
      <p:sp>
        <p:nvSpPr>
          <p:cNvPr id="60443" name="Text Box 71"/>
          <p:cNvSpPr txBox="1">
            <a:spLocks noChangeArrowheads="1"/>
          </p:cNvSpPr>
          <p:nvPr/>
        </p:nvSpPr>
        <p:spPr bwMode="auto">
          <a:xfrm>
            <a:off x="2667000" y="57912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n</a:t>
            </a:r>
            <a:r>
              <a:rPr lang="en-US" sz="1800" b="1">
                <a:latin typeface="Arial" charset="0"/>
              </a:rPr>
              <a:t> = 3</a:t>
            </a:r>
          </a:p>
        </p:txBody>
      </p:sp>
    </p:spTree>
    <p:extLst>
      <p:ext uri="{BB962C8B-B14F-4D97-AF65-F5344CB8AC3E}">
        <p14:creationId xmlns:p14="http://schemas.microsoft.com/office/powerpoint/2010/main" val="3622027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1" name="Rectangle 3"/>
          <p:cNvSpPr>
            <a:spLocks noChangeArrowheads="1"/>
          </p:cNvSpPr>
          <p:nvPr/>
        </p:nvSpPr>
        <p:spPr bwMode="auto">
          <a:xfrm>
            <a:off x="927100" y="4953000"/>
            <a:ext cx="7302500" cy="673100"/>
          </a:xfrm>
          <a:prstGeom prst="rect">
            <a:avLst/>
          </a:prstGeom>
          <a:noFill/>
          <a:ln w="12700">
            <a:noFill/>
            <a:miter lim="800000"/>
            <a:headEnd/>
            <a:tailEnd/>
          </a:ln>
        </p:spPr>
        <p:txBody>
          <a:bodyPr wrap="none" lIns="90488" tIns="44450" rIns="90488" bIns="44450" anchor="ctr"/>
          <a:lstStyle/>
          <a:p>
            <a:r>
              <a:rPr lang="en-US" sz="2400" b="1">
                <a:latin typeface="Arial" charset="0"/>
              </a:rPr>
              <a:t>$1,000      x       2.48685      =    </a:t>
            </a:r>
            <a:r>
              <a:rPr lang="en-US" sz="2400" b="1">
                <a:solidFill>
                  <a:srgbClr val="800000"/>
                </a:solidFill>
                <a:latin typeface="Arial" charset="0"/>
              </a:rPr>
              <a:t>$2,487</a:t>
            </a:r>
          </a:p>
        </p:txBody>
      </p:sp>
      <p:sp>
        <p:nvSpPr>
          <p:cNvPr id="61443" name="Text Box 4"/>
          <p:cNvSpPr txBox="1">
            <a:spLocks noChangeArrowheads="1"/>
          </p:cNvSpPr>
          <p:nvPr/>
        </p:nvSpPr>
        <p:spPr bwMode="auto">
          <a:xfrm>
            <a:off x="1295400" y="5638800"/>
            <a:ext cx="24384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Interest Received</a:t>
            </a:r>
          </a:p>
        </p:txBody>
      </p:sp>
      <p:sp>
        <p:nvSpPr>
          <p:cNvPr id="61444" name="Text Box 5"/>
          <p:cNvSpPr txBox="1">
            <a:spLocks noChangeArrowheads="1"/>
          </p:cNvSpPr>
          <p:nvPr/>
        </p:nvSpPr>
        <p:spPr bwMode="auto">
          <a:xfrm>
            <a:off x="3810000" y="5638800"/>
            <a:ext cx="17526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Factor</a:t>
            </a:r>
          </a:p>
        </p:txBody>
      </p:sp>
      <p:sp>
        <p:nvSpPr>
          <p:cNvPr id="61445" name="Text Box 6"/>
          <p:cNvSpPr txBox="1">
            <a:spLocks noChangeArrowheads="1"/>
          </p:cNvSpPr>
          <p:nvPr/>
        </p:nvSpPr>
        <p:spPr bwMode="auto">
          <a:xfrm>
            <a:off x="5867400" y="5638800"/>
            <a:ext cx="19050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Present Value</a:t>
            </a:r>
          </a:p>
        </p:txBody>
      </p:sp>
      <p:sp>
        <p:nvSpPr>
          <p:cNvPr id="805895"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 Issued at Face Value</a:t>
            </a:r>
          </a:p>
        </p:txBody>
      </p:sp>
      <p:pic>
        <p:nvPicPr>
          <p:cNvPr id="61447" name="Picture 8"/>
          <p:cNvPicPr>
            <a:picLocks noChangeAspect="1" noChangeArrowheads="1"/>
          </p:cNvPicPr>
          <p:nvPr/>
        </p:nvPicPr>
        <p:blipFill>
          <a:blip r:embed="rId3"/>
          <a:srcRect/>
          <a:stretch>
            <a:fillRect/>
          </a:stretch>
        </p:blipFill>
        <p:spPr bwMode="auto">
          <a:xfrm>
            <a:off x="311150" y="1776413"/>
            <a:ext cx="8605838" cy="3024187"/>
          </a:xfrm>
          <a:prstGeom prst="rect">
            <a:avLst/>
          </a:prstGeom>
          <a:noFill/>
          <a:ln w="12700" cap="sq">
            <a:noFill/>
            <a:miter lim="800000"/>
            <a:headEnd type="none" w="sm" len="sm"/>
            <a:tailEnd type="none" w="sm" len="sm"/>
          </a:ln>
        </p:spPr>
      </p:pic>
      <p:pic>
        <p:nvPicPr>
          <p:cNvPr id="61448" name="Picture 9"/>
          <p:cNvPicPr>
            <a:picLocks noChangeAspect="1" noChangeArrowheads="1"/>
          </p:cNvPicPr>
          <p:nvPr/>
        </p:nvPicPr>
        <p:blipFill>
          <a:blip r:embed="rId4"/>
          <a:srcRect/>
          <a:stretch>
            <a:fillRect/>
          </a:stretch>
        </p:blipFill>
        <p:spPr bwMode="auto">
          <a:xfrm>
            <a:off x="304800" y="1371600"/>
            <a:ext cx="8631238" cy="434975"/>
          </a:xfrm>
          <a:prstGeom prst="rect">
            <a:avLst/>
          </a:prstGeom>
          <a:noFill/>
          <a:ln w="12700" cap="sq">
            <a:noFill/>
            <a:miter lim="800000"/>
            <a:headEnd type="none" w="sm" len="sm"/>
            <a:tailEnd type="none" w="sm" len="sm"/>
          </a:ln>
        </p:spPr>
      </p:pic>
      <p:sp>
        <p:nvSpPr>
          <p:cNvPr id="805898" name="Oval 10"/>
          <p:cNvSpPr>
            <a:spLocks noChangeArrowheads="1"/>
          </p:cNvSpPr>
          <p:nvPr/>
        </p:nvSpPr>
        <p:spPr bwMode="auto">
          <a:xfrm>
            <a:off x="3048000" y="2667000"/>
            <a:ext cx="914400" cy="381000"/>
          </a:xfrm>
          <a:prstGeom prst="ellipse">
            <a:avLst/>
          </a:prstGeom>
          <a:noFill/>
          <a:ln w="28575" cap="sq">
            <a:solidFill>
              <a:srgbClr val="800000"/>
            </a:solidFill>
            <a:round/>
            <a:headEnd type="none" w="sm" len="sm"/>
            <a:tailEnd type="none" w="sm" len="sm"/>
          </a:ln>
        </p:spPr>
        <p:txBody>
          <a:bodyPr wrap="none" anchor="ctr"/>
          <a:lstStyle/>
          <a:p>
            <a:endParaRPr lang="id-ID"/>
          </a:p>
        </p:txBody>
      </p:sp>
      <p:sp>
        <p:nvSpPr>
          <p:cNvPr id="61450" name="Text Box 11"/>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p:spPr>
        <p:txBody>
          <a:bodyPr>
            <a:spAutoFit/>
          </a:bodyPr>
          <a:lstStyle/>
          <a:p>
            <a:pPr>
              <a:spcBef>
                <a:spcPct val="50000"/>
              </a:spcBef>
            </a:pPr>
            <a:r>
              <a:rPr lang="en-US" sz="2000">
                <a:latin typeface="Arial" charset="0"/>
              </a:rPr>
              <a:t>PV of Interest</a:t>
            </a:r>
          </a:p>
        </p:txBody>
      </p:sp>
      <p:sp>
        <p:nvSpPr>
          <p:cNvPr id="805900"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Tree>
    <p:extLst>
      <p:ext uri="{BB962C8B-B14F-4D97-AF65-F5344CB8AC3E}">
        <p14:creationId xmlns:p14="http://schemas.microsoft.com/office/powerpoint/2010/main" val="56545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5898"/>
                                        </p:tgtEl>
                                        <p:attrNameLst>
                                          <p:attrName>style.visibility</p:attrName>
                                        </p:attrNameLst>
                                      </p:cBhvr>
                                      <p:to>
                                        <p:strVal val="visible"/>
                                      </p:to>
                                    </p:set>
                                    <p:animEffect transition="in" filter="wipe(left)">
                                      <p:cBhvr>
                                        <p:cTn id="7" dur="500"/>
                                        <p:tgtEl>
                                          <p:spTgt spid="8058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5891"/>
                                        </p:tgtEl>
                                        <p:attrNameLst>
                                          <p:attrName>style.visibility</p:attrName>
                                        </p:attrNameLst>
                                      </p:cBhvr>
                                      <p:to>
                                        <p:strVal val="visible"/>
                                      </p:to>
                                    </p:set>
                                    <p:animEffect transition="in" filter="wipe(left)">
                                      <p:cBhvr>
                                        <p:cTn id="12" dur="500"/>
                                        <p:tgtEl>
                                          <p:spTgt spid="80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p:bldP spid="80589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srcRect/>
          <a:stretch>
            <a:fillRect/>
          </a:stretch>
        </p:blipFill>
        <p:spPr bwMode="auto">
          <a:xfrm>
            <a:off x="304800" y="1371600"/>
            <a:ext cx="8686800" cy="428625"/>
          </a:xfrm>
          <a:prstGeom prst="rect">
            <a:avLst/>
          </a:prstGeom>
          <a:noFill/>
          <a:ln w="12700" cap="sq">
            <a:noFill/>
            <a:miter lim="800000"/>
            <a:headEnd type="none" w="sm" len="sm"/>
            <a:tailEnd type="none" w="sm" len="sm"/>
          </a:ln>
        </p:spPr>
      </p:pic>
      <p:sp>
        <p:nvSpPr>
          <p:cNvPr id="806916" name="Rectangle 4"/>
          <p:cNvSpPr>
            <a:spLocks noChangeArrowheads="1"/>
          </p:cNvSpPr>
          <p:nvPr/>
        </p:nvSpPr>
        <p:spPr bwMode="auto">
          <a:xfrm>
            <a:off x="927100" y="4953000"/>
            <a:ext cx="7302500" cy="673100"/>
          </a:xfrm>
          <a:prstGeom prst="rect">
            <a:avLst/>
          </a:prstGeom>
          <a:noFill/>
          <a:ln w="12700">
            <a:noFill/>
            <a:miter lim="800000"/>
            <a:headEnd/>
            <a:tailEnd/>
          </a:ln>
        </p:spPr>
        <p:txBody>
          <a:bodyPr wrap="none" lIns="90488" tIns="44450" rIns="90488" bIns="44450" anchor="ctr"/>
          <a:lstStyle/>
          <a:p>
            <a:r>
              <a:rPr lang="en-US" sz="2400" b="1">
                <a:latin typeface="Arial" charset="0"/>
              </a:rPr>
              <a:t>$10,000      x      .75132     =      </a:t>
            </a:r>
            <a:r>
              <a:rPr lang="en-US" sz="2400" b="1">
                <a:solidFill>
                  <a:srgbClr val="800000"/>
                </a:solidFill>
                <a:latin typeface="Arial" charset="0"/>
              </a:rPr>
              <a:t>$7,513</a:t>
            </a:r>
          </a:p>
        </p:txBody>
      </p:sp>
      <p:sp>
        <p:nvSpPr>
          <p:cNvPr id="62468" name="Text Box 5"/>
          <p:cNvSpPr txBox="1">
            <a:spLocks noChangeArrowheads="1"/>
          </p:cNvSpPr>
          <p:nvPr/>
        </p:nvSpPr>
        <p:spPr bwMode="auto">
          <a:xfrm>
            <a:off x="1371600" y="5638800"/>
            <a:ext cx="24384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Principal</a:t>
            </a:r>
          </a:p>
        </p:txBody>
      </p:sp>
      <p:sp>
        <p:nvSpPr>
          <p:cNvPr id="62469" name="Text Box 6"/>
          <p:cNvSpPr txBox="1">
            <a:spLocks noChangeArrowheads="1"/>
          </p:cNvSpPr>
          <p:nvPr/>
        </p:nvSpPr>
        <p:spPr bwMode="auto">
          <a:xfrm>
            <a:off x="3886200" y="5638800"/>
            <a:ext cx="17526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Factor</a:t>
            </a:r>
          </a:p>
        </p:txBody>
      </p:sp>
      <p:sp>
        <p:nvSpPr>
          <p:cNvPr id="62470" name="Text Box 7"/>
          <p:cNvSpPr txBox="1">
            <a:spLocks noChangeArrowheads="1"/>
          </p:cNvSpPr>
          <p:nvPr/>
        </p:nvSpPr>
        <p:spPr bwMode="auto">
          <a:xfrm>
            <a:off x="5943600" y="5638800"/>
            <a:ext cx="19050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Present Value</a:t>
            </a:r>
          </a:p>
        </p:txBody>
      </p:sp>
      <p:sp>
        <p:nvSpPr>
          <p:cNvPr id="806920"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 Issued at Face Value</a:t>
            </a:r>
          </a:p>
        </p:txBody>
      </p:sp>
      <p:pic>
        <p:nvPicPr>
          <p:cNvPr id="62472" name="Picture 9"/>
          <p:cNvPicPr>
            <a:picLocks noChangeAspect="1" noChangeArrowheads="1"/>
          </p:cNvPicPr>
          <p:nvPr/>
        </p:nvPicPr>
        <p:blipFill>
          <a:blip r:embed="rId4"/>
          <a:srcRect/>
          <a:stretch>
            <a:fillRect/>
          </a:stretch>
        </p:blipFill>
        <p:spPr bwMode="auto">
          <a:xfrm>
            <a:off x="304800" y="1752600"/>
            <a:ext cx="8686800" cy="3017838"/>
          </a:xfrm>
          <a:prstGeom prst="rect">
            <a:avLst/>
          </a:prstGeom>
          <a:noFill/>
          <a:ln w="12700" cap="sq">
            <a:noFill/>
            <a:miter lim="800000"/>
            <a:headEnd type="none" w="sm" len="sm"/>
            <a:tailEnd type="none" w="sm" len="sm"/>
          </a:ln>
        </p:spPr>
      </p:pic>
      <p:sp>
        <p:nvSpPr>
          <p:cNvPr id="62473" name="Text Box 10"/>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p:spPr>
        <p:txBody>
          <a:bodyPr>
            <a:spAutoFit/>
          </a:bodyPr>
          <a:lstStyle/>
          <a:p>
            <a:pPr>
              <a:spcBef>
                <a:spcPct val="50000"/>
              </a:spcBef>
            </a:pPr>
            <a:r>
              <a:rPr lang="en-US" sz="2000">
                <a:latin typeface="Arial" charset="0"/>
              </a:rPr>
              <a:t>PV of Principal</a:t>
            </a:r>
          </a:p>
        </p:txBody>
      </p:sp>
      <p:sp>
        <p:nvSpPr>
          <p:cNvPr id="806923" name="Oval 11"/>
          <p:cNvSpPr>
            <a:spLocks noChangeArrowheads="1"/>
          </p:cNvSpPr>
          <p:nvPr/>
        </p:nvSpPr>
        <p:spPr bwMode="auto">
          <a:xfrm>
            <a:off x="2895600" y="2667000"/>
            <a:ext cx="914400" cy="381000"/>
          </a:xfrm>
          <a:prstGeom prst="ellipse">
            <a:avLst/>
          </a:prstGeom>
          <a:noFill/>
          <a:ln w="28575" cap="sq">
            <a:solidFill>
              <a:srgbClr val="800000"/>
            </a:solidFill>
            <a:round/>
            <a:headEnd type="none" w="sm" len="sm"/>
            <a:tailEnd type="none" w="sm" len="sm"/>
          </a:ln>
        </p:spPr>
        <p:txBody>
          <a:bodyPr wrap="none" anchor="ctr"/>
          <a:lstStyle/>
          <a:p>
            <a:endParaRPr lang="id-ID"/>
          </a:p>
        </p:txBody>
      </p:sp>
      <p:sp>
        <p:nvSpPr>
          <p:cNvPr id="806924"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Tree>
    <p:extLst>
      <p:ext uri="{BB962C8B-B14F-4D97-AF65-F5344CB8AC3E}">
        <p14:creationId xmlns:p14="http://schemas.microsoft.com/office/powerpoint/2010/main" val="2801149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6923"/>
                                        </p:tgtEl>
                                        <p:attrNameLst>
                                          <p:attrName>style.visibility</p:attrName>
                                        </p:attrNameLst>
                                      </p:cBhvr>
                                      <p:to>
                                        <p:strVal val="visible"/>
                                      </p:to>
                                    </p:set>
                                    <p:animEffect transition="in" filter="wipe(left)">
                                      <p:cBhvr>
                                        <p:cTn id="7" dur="500"/>
                                        <p:tgtEl>
                                          <p:spTgt spid="8069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6916"/>
                                        </p:tgtEl>
                                        <p:attrNameLst>
                                          <p:attrName>style.visibility</p:attrName>
                                        </p:attrNameLst>
                                      </p:cBhvr>
                                      <p:to>
                                        <p:strVal val="visible"/>
                                      </p:to>
                                    </p:set>
                                    <p:animEffect transition="in" filter="wipe(left)">
                                      <p:cBhvr>
                                        <p:cTn id="12" dur="500"/>
                                        <p:tgtEl>
                                          <p:spTgt spid="80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6" grpId="0"/>
      <p:bldP spid="8069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600075" y="1371600"/>
            <a:ext cx="8315325" cy="473075"/>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400" b="1">
                <a:solidFill>
                  <a:srgbClr val="800000"/>
                </a:solidFill>
                <a:latin typeface="Arial" charset="0"/>
              </a:rPr>
              <a:t>Summary</a:t>
            </a:r>
            <a:endParaRPr lang="en-US" sz="2400">
              <a:latin typeface="Arial" charset="0"/>
            </a:endParaRPr>
          </a:p>
        </p:txBody>
      </p:sp>
      <p:sp>
        <p:nvSpPr>
          <p:cNvPr id="4100" name="Rectangle 3"/>
          <p:cNvSpPr>
            <a:spLocks noChangeArrowheads="1"/>
          </p:cNvSpPr>
          <p:nvPr/>
        </p:nvSpPr>
        <p:spPr bwMode="auto">
          <a:xfrm>
            <a:off x="2438400" y="1371600"/>
            <a:ext cx="5943600" cy="1460500"/>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tabLst>
                <a:tab pos="5721350" algn="r"/>
                <a:tab pos="7315200" algn="r"/>
              </a:tabLst>
            </a:pPr>
            <a:r>
              <a:rPr lang="en-US" sz="2400">
                <a:latin typeface="Arial" charset="0"/>
              </a:rPr>
              <a:t>Present value of interest 	$ 2,487</a:t>
            </a:r>
          </a:p>
          <a:p>
            <a:pPr algn="l">
              <a:lnSpc>
                <a:spcPct val="105000"/>
              </a:lnSpc>
              <a:spcBef>
                <a:spcPct val="30000"/>
              </a:spcBef>
              <a:buSzPct val="80000"/>
              <a:tabLst>
                <a:tab pos="5721350" algn="r"/>
                <a:tab pos="7315200" algn="r"/>
              </a:tabLst>
            </a:pPr>
            <a:r>
              <a:rPr lang="en-US" sz="2400">
                <a:latin typeface="Arial" charset="0"/>
              </a:rPr>
              <a:t>Present value of principal 	   7,513	</a:t>
            </a:r>
          </a:p>
          <a:p>
            <a:pPr algn="l">
              <a:lnSpc>
                <a:spcPct val="105000"/>
              </a:lnSpc>
              <a:spcBef>
                <a:spcPct val="30000"/>
              </a:spcBef>
              <a:buSzPct val="80000"/>
              <a:tabLst>
                <a:tab pos="5721350" algn="r"/>
                <a:tab pos="7315200" algn="r"/>
              </a:tabLst>
            </a:pPr>
            <a:r>
              <a:rPr lang="en-US" sz="2400">
                <a:latin typeface="Arial" charset="0"/>
              </a:rPr>
              <a:t>Note current market value 	</a:t>
            </a:r>
            <a:r>
              <a:rPr lang="en-US" sz="2400">
                <a:solidFill>
                  <a:srgbClr val="800000"/>
                </a:solidFill>
                <a:latin typeface="Arial" charset="0"/>
              </a:rPr>
              <a:t>$10,000</a:t>
            </a:r>
            <a:r>
              <a:rPr lang="en-US" sz="2400">
                <a:latin typeface="Arial" charset="0"/>
              </a:rPr>
              <a:t> </a:t>
            </a:r>
          </a:p>
        </p:txBody>
      </p:sp>
      <p:sp>
        <p:nvSpPr>
          <p:cNvPr id="4101" name="Line 4"/>
          <p:cNvSpPr>
            <a:spLocks noChangeShapeType="1"/>
          </p:cNvSpPr>
          <p:nvPr/>
        </p:nvSpPr>
        <p:spPr bwMode="auto">
          <a:xfrm>
            <a:off x="6705600" y="2301875"/>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102" name="Line 5"/>
          <p:cNvSpPr>
            <a:spLocks noChangeShapeType="1"/>
          </p:cNvSpPr>
          <p:nvPr/>
        </p:nvSpPr>
        <p:spPr bwMode="auto">
          <a:xfrm>
            <a:off x="6705600" y="2835275"/>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4103" name="Line 6"/>
          <p:cNvSpPr>
            <a:spLocks noChangeShapeType="1"/>
          </p:cNvSpPr>
          <p:nvPr/>
        </p:nvSpPr>
        <p:spPr bwMode="auto">
          <a:xfrm>
            <a:off x="6705600" y="2895600"/>
            <a:ext cx="1676400" cy="0"/>
          </a:xfrm>
          <a:prstGeom prst="line">
            <a:avLst/>
          </a:prstGeom>
          <a:noFill/>
          <a:ln w="28575" cap="sq">
            <a:solidFill>
              <a:schemeClr val="tx1"/>
            </a:solidFill>
            <a:round/>
            <a:headEnd type="none" w="sm" len="sm"/>
            <a:tailEnd type="none" w="sm" len="sm"/>
          </a:ln>
        </p:spPr>
        <p:txBody>
          <a:bodyPr/>
          <a:lstStyle/>
          <a:p>
            <a:endParaRPr lang="en-US"/>
          </a:p>
        </p:txBody>
      </p:sp>
      <p:graphicFrame>
        <p:nvGraphicFramePr>
          <p:cNvPr id="4098" name="Object 7"/>
          <p:cNvGraphicFramePr>
            <a:graphicFrameLocks noChangeAspect="1"/>
          </p:cNvGraphicFramePr>
          <p:nvPr/>
        </p:nvGraphicFramePr>
        <p:xfrm>
          <a:off x="762000" y="3276600"/>
          <a:ext cx="7648575" cy="2847975"/>
        </p:xfrm>
        <a:graphic>
          <a:graphicData uri="http://schemas.openxmlformats.org/presentationml/2006/ole">
            <mc:AlternateContent xmlns:mc="http://schemas.openxmlformats.org/markup-compatibility/2006">
              <mc:Choice xmlns:v="urn:schemas-microsoft-com:vml" Requires="v">
                <p:oleObj spid="_x0000_s10245" name="Worksheet" r:id="rId4" imgW="4114681" imgH="1543110" progId="Excel.Sheet.8">
                  <p:embed/>
                </p:oleObj>
              </mc:Choice>
              <mc:Fallback>
                <p:oleObj name="Worksheet" r:id="rId4" imgW="4114681" imgH="154311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76600"/>
                        <a:ext cx="7648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3304"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 Issued at Face Value</a:t>
            </a:r>
          </a:p>
        </p:txBody>
      </p:sp>
      <p:sp>
        <p:nvSpPr>
          <p:cNvPr id="823305"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823306" name="Text Box 10"/>
          <p:cNvSpPr txBox="1">
            <a:spLocks noChangeArrowheads="1"/>
          </p:cNvSpPr>
          <p:nvPr/>
        </p:nvSpPr>
        <p:spPr bwMode="auto">
          <a:xfrm>
            <a:off x="2209800" y="4048125"/>
            <a:ext cx="5943600" cy="325438"/>
          </a:xfrm>
          <a:prstGeom prst="rect">
            <a:avLst/>
          </a:prstGeom>
          <a:noFill/>
          <a:ln w="12700" cap="sq">
            <a:noFill/>
            <a:miter lim="800000"/>
            <a:headEnd type="none" w="sm" len="sm"/>
            <a:tailEnd type="none" w="sm" len="sm"/>
          </a:ln>
        </p:spPr>
        <p:txBody>
          <a:bodyPr>
            <a:spAutoFit/>
          </a:bodyPr>
          <a:lstStyle/>
          <a:p>
            <a:pPr algn="l">
              <a:lnSpc>
                <a:spcPct val="85000"/>
              </a:lnSpc>
              <a:tabLst>
                <a:tab pos="4171950" algn="r"/>
                <a:tab pos="5600700" algn="r"/>
              </a:tabLst>
            </a:pPr>
            <a:r>
              <a:rPr lang="en-US" sz="1800">
                <a:latin typeface="Arial" charset="0"/>
              </a:rPr>
              <a:t>Notes receivable 	10,000</a:t>
            </a:r>
          </a:p>
        </p:txBody>
      </p:sp>
      <p:sp>
        <p:nvSpPr>
          <p:cNvPr id="823307" name="Text Box 11"/>
          <p:cNvSpPr txBox="1">
            <a:spLocks noChangeArrowheads="1"/>
          </p:cNvSpPr>
          <p:nvPr/>
        </p:nvSpPr>
        <p:spPr bwMode="auto">
          <a:xfrm>
            <a:off x="2209800" y="4398963"/>
            <a:ext cx="5943600" cy="325437"/>
          </a:xfrm>
          <a:prstGeom prst="rect">
            <a:avLst/>
          </a:prstGeom>
          <a:noFill/>
          <a:ln w="12700" cap="sq">
            <a:noFill/>
            <a:miter lim="800000"/>
            <a:headEnd type="none" w="sm" len="sm"/>
            <a:tailEnd type="none" w="sm" len="sm"/>
          </a:ln>
        </p:spPr>
        <p:txBody>
          <a:bodyPr>
            <a:spAutoFit/>
          </a:bodyPr>
          <a:lstStyle/>
          <a:p>
            <a:pPr marL="457200" indent="-457200" algn="l">
              <a:lnSpc>
                <a:spcPct val="85000"/>
              </a:lnSpc>
              <a:tabLst>
                <a:tab pos="4171950" algn="r"/>
                <a:tab pos="5600700" algn="r"/>
              </a:tabLst>
            </a:pPr>
            <a:r>
              <a:rPr lang="en-US" sz="1800">
                <a:latin typeface="Arial" charset="0"/>
              </a:rPr>
              <a:t>	Cash 		10,000</a:t>
            </a:r>
          </a:p>
        </p:txBody>
      </p:sp>
      <p:sp>
        <p:nvSpPr>
          <p:cNvPr id="823308" name="Text Box 12"/>
          <p:cNvSpPr txBox="1">
            <a:spLocks noChangeArrowheads="1"/>
          </p:cNvSpPr>
          <p:nvPr/>
        </p:nvSpPr>
        <p:spPr bwMode="auto">
          <a:xfrm>
            <a:off x="2209800" y="5114925"/>
            <a:ext cx="5943600" cy="325438"/>
          </a:xfrm>
          <a:prstGeom prst="rect">
            <a:avLst/>
          </a:prstGeom>
          <a:noFill/>
          <a:ln w="12700" cap="sq">
            <a:noFill/>
            <a:miter lim="800000"/>
            <a:headEnd type="none" w="sm" len="sm"/>
            <a:tailEnd type="none" w="sm" len="sm"/>
          </a:ln>
        </p:spPr>
        <p:txBody>
          <a:bodyPr>
            <a:spAutoFit/>
          </a:bodyPr>
          <a:lstStyle/>
          <a:p>
            <a:pPr algn="l">
              <a:lnSpc>
                <a:spcPct val="85000"/>
              </a:lnSpc>
              <a:tabLst>
                <a:tab pos="4171950" algn="r"/>
                <a:tab pos="5600700" algn="r"/>
              </a:tabLst>
            </a:pPr>
            <a:r>
              <a:rPr lang="en-US" sz="1800">
                <a:latin typeface="Arial" charset="0"/>
              </a:rPr>
              <a:t>Cash 	1,000</a:t>
            </a:r>
          </a:p>
        </p:txBody>
      </p:sp>
      <p:sp>
        <p:nvSpPr>
          <p:cNvPr id="823309" name="Text Box 13"/>
          <p:cNvSpPr txBox="1">
            <a:spLocks noChangeArrowheads="1"/>
          </p:cNvSpPr>
          <p:nvPr/>
        </p:nvSpPr>
        <p:spPr bwMode="auto">
          <a:xfrm>
            <a:off x="2209800" y="5465763"/>
            <a:ext cx="5943600" cy="325437"/>
          </a:xfrm>
          <a:prstGeom prst="rect">
            <a:avLst/>
          </a:prstGeom>
          <a:noFill/>
          <a:ln w="12700" cap="sq">
            <a:noFill/>
            <a:miter lim="800000"/>
            <a:headEnd type="none" w="sm" len="sm"/>
            <a:tailEnd type="none" w="sm" len="sm"/>
          </a:ln>
        </p:spPr>
        <p:txBody>
          <a:bodyPr>
            <a:spAutoFit/>
          </a:bodyPr>
          <a:lstStyle/>
          <a:p>
            <a:pPr marL="457200" indent="-457200" algn="l">
              <a:lnSpc>
                <a:spcPct val="85000"/>
              </a:lnSpc>
              <a:tabLst>
                <a:tab pos="4171950" algn="r"/>
                <a:tab pos="5600700" algn="r"/>
              </a:tabLst>
            </a:pPr>
            <a:r>
              <a:rPr lang="en-US" sz="1800">
                <a:latin typeface="Arial" charset="0"/>
              </a:rPr>
              <a:t>	Interest revenue		1,000</a:t>
            </a:r>
          </a:p>
        </p:txBody>
      </p:sp>
    </p:spTree>
    <p:extLst>
      <p:ext uri="{BB962C8B-B14F-4D97-AF65-F5344CB8AC3E}">
        <p14:creationId xmlns:p14="http://schemas.microsoft.com/office/powerpoint/2010/main" val="871915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3306"/>
                                        </p:tgtEl>
                                        <p:attrNameLst>
                                          <p:attrName>style.visibility</p:attrName>
                                        </p:attrNameLst>
                                      </p:cBhvr>
                                      <p:to>
                                        <p:strVal val="visible"/>
                                      </p:to>
                                    </p:set>
                                    <p:animEffect transition="in" filter="wipe(left)">
                                      <p:cBhvr>
                                        <p:cTn id="7" dur="500"/>
                                        <p:tgtEl>
                                          <p:spTgt spid="823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3307"/>
                                        </p:tgtEl>
                                        <p:attrNameLst>
                                          <p:attrName>style.visibility</p:attrName>
                                        </p:attrNameLst>
                                      </p:cBhvr>
                                      <p:to>
                                        <p:strVal val="visible"/>
                                      </p:to>
                                    </p:set>
                                    <p:animEffect transition="in" filter="wipe(left)">
                                      <p:cBhvr>
                                        <p:cTn id="12" dur="500"/>
                                        <p:tgtEl>
                                          <p:spTgt spid="8233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3308"/>
                                        </p:tgtEl>
                                        <p:attrNameLst>
                                          <p:attrName>style.visibility</p:attrName>
                                        </p:attrNameLst>
                                      </p:cBhvr>
                                      <p:to>
                                        <p:strVal val="visible"/>
                                      </p:to>
                                    </p:set>
                                    <p:animEffect transition="in" filter="wipe(left)">
                                      <p:cBhvr>
                                        <p:cTn id="17" dur="500"/>
                                        <p:tgtEl>
                                          <p:spTgt spid="8233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3309"/>
                                        </p:tgtEl>
                                        <p:attrNameLst>
                                          <p:attrName>style.visibility</p:attrName>
                                        </p:attrNameLst>
                                      </p:cBhvr>
                                      <p:to>
                                        <p:strVal val="visible"/>
                                      </p:to>
                                    </p:set>
                                    <p:animEffect transition="in" filter="wipe(left)">
                                      <p:cBhvr>
                                        <p:cTn id="22" dur="500"/>
                                        <p:tgtEl>
                                          <p:spTgt spid="823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6" grpId="0"/>
      <p:bldP spid="823307" grpId="0"/>
      <p:bldP spid="823308" grpId="0"/>
      <p:bldP spid="82330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1371600"/>
            <a:ext cx="8153400" cy="1631950"/>
          </a:xfrm>
          <a:prstGeom prst="rect">
            <a:avLst/>
          </a:prstGeom>
          <a:noFill/>
          <a:ln w="12700">
            <a:noFill/>
            <a:miter lim="800000"/>
            <a:headEnd/>
            <a:tailEnd/>
          </a:ln>
        </p:spPr>
        <p:txBody>
          <a:bodyPr lIns="90488" tIns="44450" rIns="90488" bIns="44450">
            <a:spAutoFit/>
          </a:bodyPr>
          <a:lstStyle/>
          <a:p>
            <a:pPr algn="l">
              <a:lnSpc>
                <a:spcPct val="115000"/>
              </a:lnSpc>
            </a:pPr>
            <a:r>
              <a:rPr lang="en-US" sz="2200" b="1">
                <a:solidFill>
                  <a:srgbClr val="800000"/>
                </a:solidFill>
                <a:latin typeface="Arial" charset="0"/>
              </a:rPr>
              <a:t>Illustration:</a:t>
            </a:r>
            <a:r>
              <a:rPr lang="en-US" sz="2200">
                <a:latin typeface="Arial" charset="0"/>
              </a:rPr>
              <a:t>  Jeremiah Company receives a three-year, $10,000 </a:t>
            </a:r>
            <a:r>
              <a:rPr lang="en-US" sz="2200" b="1">
                <a:solidFill>
                  <a:srgbClr val="800000"/>
                </a:solidFill>
                <a:latin typeface="Arial" charset="0"/>
              </a:rPr>
              <a:t>zero-interest-bearing</a:t>
            </a:r>
            <a:r>
              <a:rPr lang="en-US" sz="2200">
                <a:latin typeface="Arial" charset="0"/>
              </a:rPr>
              <a:t> note. The market rate of interest for a note of similar risk is 9 percent.  How does Jeremiah record the receipt of the note? </a:t>
            </a:r>
          </a:p>
        </p:txBody>
      </p:sp>
      <p:sp>
        <p:nvSpPr>
          <p:cNvPr id="73830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Zero-Interest-Bearing Note</a:t>
            </a:r>
          </a:p>
        </p:txBody>
      </p:sp>
      <p:sp>
        <p:nvSpPr>
          <p:cNvPr id="73830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63493" name="Freeform 35"/>
          <p:cNvSpPr>
            <a:spLocks/>
          </p:cNvSpPr>
          <p:nvPr/>
        </p:nvSpPr>
        <p:spPr bwMode="auto">
          <a:xfrm>
            <a:off x="792163" y="4860925"/>
            <a:ext cx="7696200" cy="7938"/>
          </a:xfrm>
          <a:custGeom>
            <a:avLst/>
            <a:gdLst>
              <a:gd name="T0" fmla="*/ 0 w 4848"/>
              <a:gd name="T1" fmla="*/ 7938 h 5"/>
              <a:gd name="T2" fmla="*/ 7696200 w 4848"/>
              <a:gd name="T3" fmla="*/ 0 h 5"/>
              <a:gd name="T4" fmla="*/ 0 60000 65536"/>
              <a:gd name="T5" fmla="*/ 0 60000 65536"/>
              <a:gd name="T6" fmla="*/ 0 w 4848"/>
              <a:gd name="T7" fmla="*/ 0 h 5"/>
              <a:gd name="T8" fmla="*/ 4848 w 4848"/>
              <a:gd name="T9" fmla="*/ 5 h 5"/>
            </a:gdLst>
            <a:ahLst/>
            <a:cxnLst>
              <a:cxn ang="T4">
                <a:pos x="T0" y="T1"/>
              </a:cxn>
              <a:cxn ang="T5">
                <a:pos x="T2" y="T3"/>
              </a:cxn>
            </a:cxnLst>
            <a:rect l="T6" t="T7" r="T8" b="T9"/>
            <a:pathLst>
              <a:path w="4848" h="5">
                <a:moveTo>
                  <a:pt x="0" y="5"/>
                </a:moveTo>
                <a:lnTo>
                  <a:pt x="4848" y="0"/>
                </a:lnTo>
              </a:path>
            </a:pathLst>
          </a:custGeom>
          <a:noFill/>
          <a:ln w="50800">
            <a:solidFill>
              <a:schemeClr val="tx1"/>
            </a:solidFill>
            <a:round/>
            <a:headEnd/>
            <a:tailEnd/>
          </a:ln>
        </p:spPr>
        <p:txBody>
          <a:bodyPr wrap="none" anchor="ctr"/>
          <a:lstStyle/>
          <a:p>
            <a:endParaRPr lang="id-ID"/>
          </a:p>
        </p:txBody>
      </p:sp>
      <p:sp>
        <p:nvSpPr>
          <p:cNvPr id="63494" name="Line 36"/>
          <p:cNvSpPr>
            <a:spLocks noChangeShapeType="1"/>
          </p:cNvSpPr>
          <p:nvPr/>
        </p:nvSpPr>
        <p:spPr bwMode="auto">
          <a:xfrm>
            <a:off x="766763" y="4741863"/>
            <a:ext cx="0" cy="254000"/>
          </a:xfrm>
          <a:prstGeom prst="line">
            <a:avLst/>
          </a:prstGeom>
          <a:noFill/>
          <a:ln w="50800">
            <a:solidFill>
              <a:schemeClr val="tx1"/>
            </a:solidFill>
            <a:round/>
            <a:headEnd/>
            <a:tailEnd/>
          </a:ln>
        </p:spPr>
        <p:txBody>
          <a:bodyPr wrap="none" anchor="ctr"/>
          <a:lstStyle/>
          <a:p>
            <a:endParaRPr lang="en-US"/>
          </a:p>
        </p:txBody>
      </p:sp>
      <p:sp>
        <p:nvSpPr>
          <p:cNvPr id="63495" name="Line 37"/>
          <p:cNvSpPr>
            <a:spLocks noChangeShapeType="1"/>
          </p:cNvSpPr>
          <p:nvPr/>
        </p:nvSpPr>
        <p:spPr bwMode="auto">
          <a:xfrm>
            <a:off x="2447925" y="4741863"/>
            <a:ext cx="0" cy="254000"/>
          </a:xfrm>
          <a:prstGeom prst="line">
            <a:avLst/>
          </a:prstGeom>
          <a:noFill/>
          <a:ln w="50800">
            <a:solidFill>
              <a:schemeClr val="tx1"/>
            </a:solidFill>
            <a:round/>
            <a:headEnd/>
            <a:tailEnd/>
          </a:ln>
        </p:spPr>
        <p:txBody>
          <a:bodyPr wrap="none" anchor="ctr"/>
          <a:lstStyle/>
          <a:p>
            <a:endParaRPr lang="en-US"/>
          </a:p>
        </p:txBody>
      </p:sp>
      <p:sp>
        <p:nvSpPr>
          <p:cNvPr id="63496" name="Rectangle 38"/>
          <p:cNvSpPr>
            <a:spLocks noChangeArrowheads="1"/>
          </p:cNvSpPr>
          <p:nvPr/>
        </p:nvSpPr>
        <p:spPr bwMode="auto">
          <a:xfrm>
            <a:off x="304800" y="5092700"/>
            <a:ext cx="9239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0</a:t>
            </a:r>
          </a:p>
        </p:txBody>
      </p:sp>
      <p:sp>
        <p:nvSpPr>
          <p:cNvPr id="63497" name="Rectangle 39"/>
          <p:cNvSpPr>
            <a:spLocks noChangeArrowheads="1"/>
          </p:cNvSpPr>
          <p:nvPr/>
        </p:nvSpPr>
        <p:spPr bwMode="auto">
          <a:xfrm>
            <a:off x="2057400" y="50927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1</a:t>
            </a:r>
          </a:p>
        </p:txBody>
      </p:sp>
      <p:sp>
        <p:nvSpPr>
          <p:cNvPr id="63498" name="Rectangle 40"/>
          <p:cNvSpPr>
            <a:spLocks noChangeArrowheads="1"/>
          </p:cNvSpPr>
          <p:nvPr/>
        </p:nvSpPr>
        <p:spPr bwMode="auto">
          <a:xfrm>
            <a:off x="3724275" y="50927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3</a:t>
            </a:r>
          </a:p>
        </p:txBody>
      </p:sp>
      <p:sp>
        <p:nvSpPr>
          <p:cNvPr id="63499" name="Rectangle 41"/>
          <p:cNvSpPr>
            <a:spLocks noChangeArrowheads="1"/>
          </p:cNvSpPr>
          <p:nvPr/>
        </p:nvSpPr>
        <p:spPr bwMode="auto">
          <a:xfrm>
            <a:off x="5410200" y="50927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3</a:t>
            </a:r>
          </a:p>
        </p:txBody>
      </p:sp>
      <p:sp>
        <p:nvSpPr>
          <p:cNvPr id="63500" name="Text Box 42"/>
          <p:cNvSpPr txBox="1">
            <a:spLocks noChangeArrowheads="1"/>
          </p:cNvSpPr>
          <p:nvPr/>
        </p:nvSpPr>
        <p:spPr bwMode="auto">
          <a:xfrm>
            <a:off x="3505200" y="42846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 $0</a:t>
            </a:r>
          </a:p>
        </p:txBody>
      </p:sp>
      <p:sp>
        <p:nvSpPr>
          <p:cNvPr id="63501" name="Text Box 43"/>
          <p:cNvSpPr txBox="1">
            <a:spLocks noChangeArrowheads="1"/>
          </p:cNvSpPr>
          <p:nvPr/>
        </p:nvSpPr>
        <p:spPr bwMode="auto">
          <a:xfrm>
            <a:off x="5334000" y="4284663"/>
            <a:ext cx="25146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  $0   Interest</a:t>
            </a:r>
          </a:p>
        </p:txBody>
      </p:sp>
      <p:sp>
        <p:nvSpPr>
          <p:cNvPr id="63502" name="Text Box 44"/>
          <p:cNvSpPr txBox="1">
            <a:spLocks noChangeArrowheads="1"/>
          </p:cNvSpPr>
          <p:nvPr/>
        </p:nvSpPr>
        <p:spPr bwMode="auto">
          <a:xfrm>
            <a:off x="1828800" y="42846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$0</a:t>
            </a:r>
          </a:p>
        </p:txBody>
      </p:sp>
      <p:sp>
        <p:nvSpPr>
          <p:cNvPr id="63503" name="Line 45"/>
          <p:cNvSpPr>
            <a:spLocks noChangeShapeType="1"/>
          </p:cNvSpPr>
          <p:nvPr/>
        </p:nvSpPr>
        <p:spPr bwMode="auto">
          <a:xfrm>
            <a:off x="4114800" y="4741863"/>
            <a:ext cx="0" cy="254000"/>
          </a:xfrm>
          <a:prstGeom prst="line">
            <a:avLst/>
          </a:prstGeom>
          <a:noFill/>
          <a:ln w="50800">
            <a:solidFill>
              <a:schemeClr val="tx1"/>
            </a:solidFill>
            <a:round/>
            <a:headEnd/>
            <a:tailEnd/>
          </a:ln>
        </p:spPr>
        <p:txBody>
          <a:bodyPr wrap="none" anchor="ctr"/>
          <a:lstStyle/>
          <a:p>
            <a:endParaRPr lang="en-US"/>
          </a:p>
        </p:txBody>
      </p:sp>
      <p:sp>
        <p:nvSpPr>
          <p:cNvPr id="63504" name="Line 46"/>
          <p:cNvSpPr>
            <a:spLocks noChangeShapeType="1"/>
          </p:cNvSpPr>
          <p:nvPr/>
        </p:nvSpPr>
        <p:spPr bwMode="auto">
          <a:xfrm>
            <a:off x="5791200" y="4741863"/>
            <a:ext cx="0" cy="254000"/>
          </a:xfrm>
          <a:prstGeom prst="line">
            <a:avLst/>
          </a:prstGeom>
          <a:noFill/>
          <a:ln w="50800">
            <a:solidFill>
              <a:schemeClr val="tx1"/>
            </a:solidFill>
            <a:round/>
            <a:headEnd/>
            <a:tailEnd/>
          </a:ln>
        </p:spPr>
        <p:txBody>
          <a:bodyPr wrap="none" anchor="ctr"/>
          <a:lstStyle/>
          <a:p>
            <a:endParaRPr lang="en-US"/>
          </a:p>
        </p:txBody>
      </p:sp>
      <p:sp>
        <p:nvSpPr>
          <p:cNvPr id="63505" name="Text Box 47"/>
          <p:cNvSpPr txBox="1">
            <a:spLocks noChangeArrowheads="1"/>
          </p:cNvSpPr>
          <p:nvPr/>
        </p:nvSpPr>
        <p:spPr bwMode="auto">
          <a:xfrm>
            <a:off x="5257800" y="3535363"/>
            <a:ext cx="28194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$10,000   Principal</a:t>
            </a:r>
          </a:p>
        </p:txBody>
      </p:sp>
      <p:sp>
        <p:nvSpPr>
          <p:cNvPr id="63506" name="Line 48"/>
          <p:cNvSpPr>
            <a:spLocks noChangeShapeType="1"/>
          </p:cNvSpPr>
          <p:nvPr/>
        </p:nvSpPr>
        <p:spPr bwMode="auto">
          <a:xfrm>
            <a:off x="2438400" y="4038600"/>
            <a:ext cx="0" cy="254000"/>
          </a:xfrm>
          <a:prstGeom prst="line">
            <a:avLst/>
          </a:prstGeom>
          <a:noFill/>
          <a:ln w="28575">
            <a:solidFill>
              <a:srgbClr val="800000"/>
            </a:solidFill>
            <a:round/>
            <a:headEnd/>
            <a:tailEnd/>
          </a:ln>
        </p:spPr>
        <p:txBody>
          <a:bodyPr wrap="none" anchor="ctr"/>
          <a:lstStyle/>
          <a:p>
            <a:endParaRPr lang="en-US"/>
          </a:p>
        </p:txBody>
      </p:sp>
      <p:sp>
        <p:nvSpPr>
          <p:cNvPr id="63507" name="Line 49"/>
          <p:cNvSpPr>
            <a:spLocks noChangeShapeType="1"/>
          </p:cNvSpPr>
          <p:nvPr/>
        </p:nvSpPr>
        <p:spPr bwMode="auto">
          <a:xfrm>
            <a:off x="4114800" y="4038600"/>
            <a:ext cx="0" cy="254000"/>
          </a:xfrm>
          <a:prstGeom prst="line">
            <a:avLst/>
          </a:prstGeom>
          <a:noFill/>
          <a:ln w="28575">
            <a:solidFill>
              <a:srgbClr val="800000"/>
            </a:solidFill>
            <a:round/>
            <a:headEnd/>
            <a:tailEnd/>
          </a:ln>
        </p:spPr>
        <p:txBody>
          <a:bodyPr wrap="none" anchor="ctr"/>
          <a:lstStyle/>
          <a:p>
            <a:endParaRPr lang="en-US"/>
          </a:p>
        </p:txBody>
      </p:sp>
      <p:sp>
        <p:nvSpPr>
          <p:cNvPr id="63508" name="Line 50"/>
          <p:cNvSpPr>
            <a:spLocks noChangeShapeType="1"/>
          </p:cNvSpPr>
          <p:nvPr/>
        </p:nvSpPr>
        <p:spPr bwMode="auto">
          <a:xfrm>
            <a:off x="5791200" y="4038600"/>
            <a:ext cx="0" cy="254000"/>
          </a:xfrm>
          <a:prstGeom prst="line">
            <a:avLst/>
          </a:prstGeom>
          <a:noFill/>
          <a:ln w="28575">
            <a:solidFill>
              <a:srgbClr val="800000"/>
            </a:solidFill>
            <a:round/>
            <a:headEnd/>
            <a:tailEnd/>
          </a:ln>
        </p:spPr>
        <p:txBody>
          <a:bodyPr wrap="none" anchor="ctr"/>
          <a:lstStyle/>
          <a:p>
            <a:endParaRPr lang="en-US"/>
          </a:p>
        </p:txBody>
      </p:sp>
      <p:sp>
        <p:nvSpPr>
          <p:cNvPr id="63509" name="Line 51"/>
          <p:cNvSpPr>
            <a:spLocks noChangeShapeType="1"/>
          </p:cNvSpPr>
          <p:nvPr/>
        </p:nvSpPr>
        <p:spPr bwMode="auto">
          <a:xfrm flipV="1">
            <a:off x="762000" y="3352800"/>
            <a:ext cx="0" cy="1371600"/>
          </a:xfrm>
          <a:prstGeom prst="line">
            <a:avLst/>
          </a:prstGeom>
          <a:noFill/>
          <a:ln w="28575" cap="sq">
            <a:solidFill>
              <a:srgbClr val="800000"/>
            </a:solidFill>
            <a:round/>
            <a:headEnd type="none" w="sm" len="sm"/>
            <a:tailEnd type="none" w="sm" len="sm"/>
          </a:ln>
        </p:spPr>
        <p:txBody>
          <a:bodyPr/>
          <a:lstStyle/>
          <a:p>
            <a:endParaRPr lang="en-US"/>
          </a:p>
        </p:txBody>
      </p:sp>
      <p:sp>
        <p:nvSpPr>
          <p:cNvPr id="63510" name="Freeform 52"/>
          <p:cNvSpPr>
            <a:spLocks/>
          </p:cNvSpPr>
          <p:nvPr/>
        </p:nvSpPr>
        <p:spPr bwMode="auto">
          <a:xfrm>
            <a:off x="762000" y="3733800"/>
            <a:ext cx="4397375" cy="1588"/>
          </a:xfrm>
          <a:custGeom>
            <a:avLst/>
            <a:gdLst>
              <a:gd name="T0" fmla="*/ 0 w 3456"/>
              <a:gd name="T1" fmla="*/ 0 h 1"/>
              <a:gd name="T2" fmla="*/ 4397375 w 3456"/>
              <a:gd name="T3" fmla="*/ 0 h 1"/>
              <a:gd name="T4" fmla="*/ 0 60000 65536"/>
              <a:gd name="T5" fmla="*/ 0 60000 65536"/>
              <a:gd name="T6" fmla="*/ 0 w 3456"/>
              <a:gd name="T7" fmla="*/ 0 h 1"/>
              <a:gd name="T8" fmla="*/ 3456 w 3456"/>
              <a:gd name="T9" fmla="*/ 1 h 1"/>
            </a:gdLst>
            <a:ahLst/>
            <a:cxnLst>
              <a:cxn ang="T4">
                <a:pos x="T0" y="T1"/>
              </a:cxn>
              <a:cxn ang="T5">
                <a:pos x="T2" y="T3"/>
              </a:cxn>
            </a:cxnLst>
            <a:rect l="T6" t="T7" r="T8" b="T9"/>
            <a:pathLst>
              <a:path w="3456" h="1">
                <a:moveTo>
                  <a:pt x="0" y="0"/>
                </a:moveTo>
                <a:lnTo>
                  <a:pt x="3456" y="0"/>
                </a:lnTo>
              </a:path>
            </a:pathLst>
          </a:custGeom>
          <a:noFill/>
          <a:ln w="28575">
            <a:solidFill>
              <a:srgbClr val="800000"/>
            </a:solidFill>
            <a:round/>
            <a:headEnd type="arrow" w="med" len="med"/>
            <a:tailEnd/>
          </a:ln>
        </p:spPr>
        <p:txBody>
          <a:bodyPr wrap="none" anchor="ctr"/>
          <a:lstStyle/>
          <a:p>
            <a:endParaRPr lang="id-ID"/>
          </a:p>
        </p:txBody>
      </p:sp>
      <p:sp>
        <p:nvSpPr>
          <p:cNvPr id="63511" name="Freeform 53"/>
          <p:cNvSpPr>
            <a:spLocks/>
          </p:cNvSpPr>
          <p:nvPr/>
        </p:nvSpPr>
        <p:spPr bwMode="auto">
          <a:xfrm>
            <a:off x="762000" y="4037013"/>
            <a:ext cx="5037138" cy="1587"/>
          </a:xfrm>
          <a:custGeom>
            <a:avLst/>
            <a:gdLst>
              <a:gd name="T0" fmla="*/ 0 w 3894"/>
              <a:gd name="T1" fmla="*/ 0 h 1"/>
              <a:gd name="T2" fmla="*/ 5037138 w 3894"/>
              <a:gd name="T3" fmla="*/ 1587 h 1"/>
              <a:gd name="T4" fmla="*/ 0 60000 65536"/>
              <a:gd name="T5" fmla="*/ 0 60000 65536"/>
              <a:gd name="T6" fmla="*/ 0 w 3894"/>
              <a:gd name="T7" fmla="*/ 0 h 1"/>
              <a:gd name="T8" fmla="*/ 3894 w 3894"/>
              <a:gd name="T9" fmla="*/ 1 h 1"/>
            </a:gdLst>
            <a:ahLst/>
            <a:cxnLst>
              <a:cxn ang="T4">
                <a:pos x="T0" y="T1"/>
              </a:cxn>
              <a:cxn ang="T5">
                <a:pos x="T2" y="T3"/>
              </a:cxn>
            </a:cxnLst>
            <a:rect l="T6" t="T7" r="T8" b="T9"/>
            <a:pathLst>
              <a:path w="3894" h="1">
                <a:moveTo>
                  <a:pt x="0" y="0"/>
                </a:moveTo>
                <a:lnTo>
                  <a:pt x="3894" y="1"/>
                </a:lnTo>
              </a:path>
            </a:pathLst>
          </a:custGeom>
          <a:noFill/>
          <a:ln w="28575">
            <a:solidFill>
              <a:srgbClr val="800000"/>
            </a:solidFill>
            <a:round/>
            <a:headEnd type="arrow" w="med" len="med"/>
            <a:tailEnd/>
          </a:ln>
        </p:spPr>
        <p:txBody>
          <a:bodyPr wrap="none" anchor="ctr"/>
          <a:lstStyle/>
          <a:p>
            <a:endParaRPr lang="id-ID"/>
          </a:p>
        </p:txBody>
      </p:sp>
      <p:sp>
        <p:nvSpPr>
          <p:cNvPr id="63512" name="Rectangle 54"/>
          <p:cNvSpPr>
            <a:spLocks noChangeArrowheads="1"/>
          </p:cNvSpPr>
          <p:nvPr/>
        </p:nvSpPr>
        <p:spPr bwMode="auto">
          <a:xfrm>
            <a:off x="7086600" y="50927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4</a:t>
            </a:r>
          </a:p>
        </p:txBody>
      </p:sp>
      <p:sp>
        <p:nvSpPr>
          <p:cNvPr id="63513" name="Line 55"/>
          <p:cNvSpPr>
            <a:spLocks noChangeShapeType="1"/>
          </p:cNvSpPr>
          <p:nvPr/>
        </p:nvSpPr>
        <p:spPr bwMode="auto">
          <a:xfrm>
            <a:off x="7467600" y="4741863"/>
            <a:ext cx="0" cy="254000"/>
          </a:xfrm>
          <a:prstGeom prst="line">
            <a:avLst/>
          </a:prstGeom>
          <a:noFill/>
          <a:ln w="50800">
            <a:solidFill>
              <a:schemeClr val="tx1"/>
            </a:solidFill>
            <a:round/>
            <a:headEnd/>
            <a:tailEnd/>
          </a:ln>
        </p:spPr>
        <p:txBody>
          <a:bodyPr wrap="none" anchor="ctr"/>
          <a:lstStyle/>
          <a:p>
            <a:endParaRPr lang="en-US"/>
          </a:p>
        </p:txBody>
      </p:sp>
      <p:sp>
        <p:nvSpPr>
          <p:cNvPr id="63514" name="Text Box 56"/>
          <p:cNvSpPr txBox="1">
            <a:spLocks noChangeArrowheads="1"/>
          </p:cNvSpPr>
          <p:nvPr/>
        </p:nvSpPr>
        <p:spPr bwMode="auto">
          <a:xfrm>
            <a:off x="2667000" y="32004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i</a:t>
            </a:r>
            <a:r>
              <a:rPr lang="en-US" sz="1800" b="1">
                <a:latin typeface="Arial" charset="0"/>
              </a:rPr>
              <a:t> = 9%</a:t>
            </a:r>
          </a:p>
        </p:txBody>
      </p:sp>
      <p:sp>
        <p:nvSpPr>
          <p:cNvPr id="63515" name="Text Box 57"/>
          <p:cNvSpPr txBox="1">
            <a:spLocks noChangeArrowheads="1"/>
          </p:cNvSpPr>
          <p:nvPr/>
        </p:nvSpPr>
        <p:spPr bwMode="auto">
          <a:xfrm>
            <a:off x="2667000" y="53340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n</a:t>
            </a:r>
            <a:r>
              <a:rPr lang="en-US" sz="1800" b="1">
                <a:latin typeface="Arial" charset="0"/>
              </a:rPr>
              <a:t> = 3</a:t>
            </a:r>
          </a:p>
        </p:txBody>
      </p:sp>
    </p:spTree>
    <p:extLst>
      <p:ext uri="{BB962C8B-B14F-4D97-AF65-F5344CB8AC3E}">
        <p14:creationId xmlns:p14="http://schemas.microsoft.com/office/powerpoint/2010/main" val="1604744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14600" y="2819400"/>
            <a:ext cx="2057400" cy="3429000"/>
          </a:xfrm>
          <a:prstGeom prst="rect">
            <a:avLst/>
          </a:prstGeom>
          <a:noFill/>
          <a:ln w="38100" algn="ctr">
            <a:noFill/>
            <a:miter lim="800000"/>
            <a:headEnd/>
            <a:tailEnd/>
          </a:ln>
        </p:spPr>
        <p:txBody>
          <a:bodyPr lIns="90488" tIns="109728" rIns="90488" bIns="44450"/>
          <a:lstStyle/>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Recognition</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Valuation</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Impairment evaluation process</a:t>
            </a:r>
          </a:p>
          <a:p>
            <a:pPr marL="228600" indent="-228600" algn="l">
              <a:lnSpc>
                <a:spcPct val="115000"/>
              </a:lnSpc>
              <a:spcBef>
                <a:spcPct val="40000"/>
              </a:spcBef>
              <a:buClr>
                <a:srgbClr val="CC0000"/>
              </a:buClr>
              <a:buSzPct val="80000"/>
              <a:buFont typeface="Wingdings" pitchFamily="2" charset="2"/>
              <a:buBlip>
                <a:blip r:embed="rId3"/>
              </a:buBlip>
            </a:pPr>
            <a:endParaRPr lang="en-US" sz="1500">
              <a:latin typeface="Arial" charset="0"/>
            </a:endParaRPr>
          </a:p>
          <a:p>
            <a:pPr marL="228600" indent="-228600" algn="l">
              <a:lnSpc>
                <a:spcPct val="115000"/>
              </a:lnSpc>
              <a:spcBef>
                <a:spcPct val="40000"/>
              </a:spcBef>
              <a:buClr>
                <a:srgbClr val="CC0000"/>
              </a:buClr>
              <a:buSzPct val="80000"/>
              <a:buFont typeface="Wingdings" pitchFamily="2" charset="2"/>
              <a:buBlip>
                <a:blip r:embed="rId3"/>
              </a:buBlip>
            </a:pPr>
            <a:endParaRPr lang="en-US" sz="1500">
              <a:latin typeface="Arial" charset="0"/>
            </a:endParaRPr>
          </a:p>
        </p:txBody>
      </p:sp>
      <p:sp>
        <p:nvSpPr>
          <p:cNvPr id="954371" name="Rectangle 3"/>
          <p:cNvSpPr>
            <a:spLocks noChangeArrowheads="1"/>
          </p:cNvSpPr>
          <p:nvPr/>
        </p:nvSpPr>
        <p:spPr bwMode="auto">
          <a:xfrm>
            <a:off x="6096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Cash</a:t>
            </a:r>
          </a:p>
        </p:txBody>
      </p:sp>
      <p:sp>
        <p:nvSpPr>
          <p:cNvPr id="954372" name="Rectangle 4"/>
          <p:cNvSpPr>
            <a:spLocks noChangeArrowheads="1"/>
          </p:cNvSpPr>
          <p:nvPr/>
        </p:nvSpPr>
        <p:spPr bwMode="auto">
          <a:xfrm>
            <a:off x="25908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Accounts Receivable</a:t>
            </a:r>
          </a:p>
        </p:txBody>
      </p:sp>
      <p:sp>
        <p:nvSpPr>
          <p:cNvPr id="954373" name="Rectangle 5"/>
          <p:cNvSpPr>
            <a:spLocks noChangeArrowheads="1"/>
          </p:cNvSpPr>
          <p:nvPr/>
        </p:nvSpPr>
        <p:spPr bwMode="auto">
          <a:xfrm>
            <a:off x="4572000" y="1809750"/>
            <a:ext cx="1971675"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Notes Receivable</a:t>
            </a:r>
          </a:p>
        </p:txBody>
      </p:sp>
      <p:sp>
        <p:nvSpPr>
          <p:cNvPr id="954374" name="Rectangle 6"/>
          <p:cNvSpPr>
            <a:spLocks noChangeArrowheads="1"/>
          </p:cNvSpPr>
          <p:nvPr/>
        </p:nvSpPr>
        <p:spPr bwMode="auto">
          <a:xfrm>
            <a:off x="6553200" y="1809750"/>
            <a:ext cx="1981200" cy="9334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Special Issues</a:t>
            </a:r>
          </a:p>
        </p:txBody>
      </p:sp>
      <p:sp>
        <p:nvSpPr>
          <p:cNvPr id="13319" name="Rectangle 7"/>
          <p:cNvSpPr>
            <a:spLocks noChangeArrowheads="1"/>
          </p:cNvSpPr>
          <p:nvPr/>
        </p:nvSpPr>
        <p:spPr bwMode="auto">
          <a:xfrm>
            <a:off x="533400" y="2819400"/>
            <a:ext cx="1981200" cy="2667000"/>
          </a:xfrm>
          <a:prstGeom prst="rect">
            <a:avLst/>
          </a:prstGeom>
          <a:noFill/>
          <a:ln w="38100" algn="ctr">
            <a:noFill/>
            <a:miter lim="800000"/>
            <a:headEnd/>
            <a:tailEnd/>
          </a:ln>
        </p:spPr>
        <p:txBody>
          <a:bodyPr lIns="90488" tIns="109728" rIns="90488" bIns="44450"/>
          <a:lstStyle/>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What is cash?</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Reporting cash</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Summary of cash-related items</a:t>
            </a:r>
          </a:p>
          <a:p>
            <a:pPr marL="228600" indent="-228600" algn="l">
              <a:lnSpc>
                <a:spcPct val="115000"/>
              </a:lnSpc>
              <a:spcBef>
                <a:spcPct val="40000"/>
              </a:spcBef>
              <a:buClr>
                <a:srgbClr val="CC0000"/>
              </a:buClr>
              <a:buSzPct val="80000"/>
              <a:buFont typeface="Wingdings" pitchFamily="2" charset="2"/>
              <a:buBlip>
                <a:blip r:embed="rId3"/>
              </a:buBlip>
            </a:pPr>
            <a:endParaRPr lang="en-US" sz="1500">
              <a:latin typeface="Arial" charset="0"/>
            </a:endParaRPr>
          </a:p>
        </p:txBody>
      </p:sp>
      <p:sp>
        <p:nvSpPr>
          <p:cNvPr id="13320" name="Rectangle 8"/>
          <p:cNvSpPr>
            <a:spLocks noChangeArrowheads="1"/>
          </p:cNvSpPr>
          <p:nvPr/>
        </p:nvSpPr>
        <p:spPr bwMode="auto">
          <a:xfrm>
            <a:off x="4495800" y="2819400"/>
            <a:ext cx="2057400" cy="3352800"/>
          </a:xfrm>
          <a:prstGeom prst="rect">
            <a:avLst/>
          </a:prstGeom>
          <a:noFill/>
          <a:ln w="38100" algn="ctr">
            <a:noFill/>
            <a:miter lim="800000"/>
            <a:headEnd/>
            <a:tailEnd/>
          </a:ln>
        </p:spPr>
        <p:txBody>
          <a:bodyPr lIns="90488" tIns="109728" rIns="90488" bIns="44450"/>
          <a:lstStyle/>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Recognition</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Valuation</a:t>
            </a:r>
          </a:p>
        </p:txBody>
      </p:sp>
      <p:sp>
        <p:nvSpPr>
          <p:cNvPr id="13321" name="Rectangle 9"/>
          <p:cNvSpPr>
            <a:spLocks noChangeArrowheads="1"/>
          </p:cNvSpPr>
          <p:nvPr/>
        </p:nvSpPr>
        <p:spPr bwMode="auto">
          <a:xfrm>
            <a:off x="6477000" y="2819400"/>
            <a:ext cx="2133600" cy="2514600"/>
          </a:xfrm>
          <a:prstGeom prst="rect">
            <a:avLst/>
          </a:prstGeom>
          <a:noFill/>
          <a:ln w="38100" algn="ctr">
            <a:noFill/>
            <a:miter lim="800000"/>
            <a:headEnd/>
            <a:tailEnd/>
          </a:ln>
        </p:spPr>
        <p:txBody>
          <a:bodyPr lIns="90488" tIns="109728" rIns="90488" bIns="44450"/>
          <a:lstStyle/>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Fair value option</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Derecognition of receivables</a:t>
            </a:r>
          </a:p>
          <a:p>
            <a:pPr marL="228600" indent="-228600" algn="l">
              <a:lnSpc>
                <a:spcPct val="115000"/>
              </a:lnSpc>
              <a:spcBef>
                <a:spcPct val="40000"/>
              </a:spcBef>
              <a:buClr>
                <a:srgbClr val="CC0000"/>
              </a:buClr>
              <a:buSzPct val="80000"/>
              <a:buFont typeface="Wingdings" pitchFamily="2" charset="2"/>
              <a:buBlip>
                <a:blip r:embed="rId3"/>
              </a:buBlip>
            </a:pPr>
            <a:r>
              <a:rPr lang="en-US" sz="1500">
                <a:latin typeface="Arial" charset="0"/>
              </a:rPr>
              <a:t>Presentation and analysis</a:t>
            </a:r>
          </a:p>
        </p:txBody>
      </p:sp>
      <p:cxnSp>
        <p:nvCxnSpPr>
          <p:cNvPr id="13322" name="AutoShape 10"/>
          <p:cNvCxnSpPr>
            <a:cxnSpLocks noChangeShapeType="1"/>
            <a:endCxn id="954374" idx="0"/>
          </p:cNvCxnSpPr>
          <p:nvPr/>
        </p:nvCxnSpPr>
        <p:spPr bwMode="auto">
          <a:xfrm rot="16200000" flipH="1">
            <a:off x="5652294" y="-100806"/>
            <a:ext cx="849312" cy="2933700"/>
          </a:xfrm>
          <a:prstGeom prst="bentConnector3">
            <a:avLst>
              <a:gd name="adj1" fmla="val 51028"/>
            </a:avLst>
          </a:prstGeom>
          <a:noFill/>
          <a:ln w="38100" cap="sq">
            <a:solidFill>
              <a:srgbClr val="009A96"/>
            </a:solidFill>
            <a:miter lim="800000"/>
            <a:headEnd/>
            <a:tailEnd type="triangle" w="med" len="med"/>
          </a:ln>
        </p:spPr>
      </p:cxnSp>
      <p:cxnSp>
        <p:nvCxnSpPr>
          <p:cNvPr id="13323" name="AutoShape 11"/>
          <p:cNvCxnSpPr>
            <a:cxnSpLocks noChangeShapeType="1"/>
            <a:endCxn id="954371" idx="0"/>
          </p:cNvCxnSpPr>
          <p:nvPr/>
        </p:nvCxnSpPr>
        <p:spPr bwMode="auto">
          <a:xfrm rot="5400000">
            <a:off x="2680494" y="-138906"/>
            <a:ext cx="849312" cy="3009900"/>
          </a:xfrm>
          <a:prstGeom prst="bentConnector3">
            <a:avLst>
              <a:gd name="adj1" fmla="val 51028"/>
            </a:avLst>
          </a:prstGeom>
          <a:noFill/>
          <a:ln w="38100" cap="sq">
            <a:solidFill>
              <a:srgbClr val="009A96"/>
            </a:solidFill>
            <a:miter lim="800000"/>
            <a:headEnd/>
            <a:tailEnd type="triangle" w="med" len="med"/>
          </a:ln>
        </p:spPr>
      </p:cxnSp>
      <p:sp>
        <p:nvSpPr>
          <p:cNvPr id="954381" name="Rectangle 13"/>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marL="109538">
              <a:defRPr/>
            </a:pPr>
            <a:r>
              <a:rPr lang="en-US" sz="3000" b="1">
                <a:solidFill>
                  <a:schemeClr val="bg1"/>
                </a:solidFill>
                <a:effectLst>
                  <a:outerShdw blurRad="38100" dist="38100" dir="2700000" algn="tl">
                    <a:srgbClr val="000000"/>
                  </a:outerShdw>
                </a:effectLst>
                <a:latin typeface="Arial" charset="0"/>
              </a:rPr>
              <a:t>Cash and Receivables</a:t>
            </a:r>
          </a:p>
        </p:txBody>
      </p:sp>
    </p:spTree>
    <p:extLst>
      <p:ext uri="{BB962C8B-B14F-4D97-AF65-F5344CB8AC3E}">
        <p14:creationId xmlns:p14="http://schemas.microsoft.com/office/powerpoint/2010/main" val="3279393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srcRect/>
          <a:stretch>
            <a:fillRect/>
          </a:stretch>
        </p:blipFill>
        <p:spPr bwMode="auto">
          <a:xfrm>
            <a:off x="304800" y="1371600"/>
            <a:ext cx="8686800" cy="428625"/>
          </a:xfrm>
          <a:prstGeom prst="rect">
            <a:avLst/>
          </a:prstGeom>
          <a:noFill/>
          <a:ln w="12700" cap="sq">
            <a:noFill/>
            <a:miter lim="800000"/>
            <a:headEnd type="none" w="sm" len="sm"/>
            <a:tailEnd type="none" w="sm" len="sm"/>
          </a:ln>
        </p:spPr>
      </p:pic>
      <p:sp>
        <p:nvSpPr>
          <p:cNvPr id="817156" name="Rectangle 4"/>
          <p:cNvSpPr>
            <a:spLocks noChangeArrowheads="1"/>
          </p:cNvSpPr>
          <p:nvPr/>
        </p:nvSpPr>
        <p:spPr bwMode="auto">
          <a:xfrm>
            <a:off x="927100" y="4953000"/>
            <a:ext cx="7302500" cy="673100"/>
          </a:xfrm>
          <a:prstGeom prst="rect">
            <a:avLst/>
          </a:prstGeom>
          <a:noFill/>
          <a:ln w="12700">
            <a:noFill/>
            <a:miter lim="800000"/>
            <a:headEnd/>
            <a:tailEnd/>
          </a:ln>
        </p:spPr>
        <p:txBody>
          <a:bodyPr wrap="none" lIns="90488" tIns="44450" rIns="90488" bIns="44450" anchor="ctr"/>
          <a:lstStyle/>
          <a:p>
            <a:r>
              <a:rPr lang="en-US" sz="2400" b="1">
                <a:latin typeface="Arial" charset="0"/>
              </a:rPr>
              <a:t>$10,000      x      .77218      =      </a:t>
            </a:r>
            <a:r>
              <a:rPr lang="en-US" sz="2400" b="1">
                <a:solidFill>
                  <a:srgbClr val="800000"/>
                </a:solidFill>
                <a:latin typeface="Arial" charset="0"/>
              </a:rPr>
              <a:t>$7,721.80</a:t>
            </a:r>
          </a:p>
        </p:txBody>
      </p:sp>
      <p:sp>
        <p:nvSpPr>
          <p:cNvPr id="64516" name="Text Box 5"/>
          <p:cNvSpPr txBox="1">
            <a:spLocks noChangeArrowheads="1"/>
          </p:cNvSpPr>
          <p:nvPr/>
        </p:nvSpPr>
        <p:spPr bwMode="auto">
          <a:xfrm>
            <a:off x="1143000" y="5638800"/>
            <a:ext cx="24384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Principal</a:t>
            </a:r>
          </a:p>
        </p:txBody>
      </p:sp>
      <p:sp>
        <p:nvSpPr>
          <p:cNvPr id="64517" name="Text Box 6"/>
          <p:cNvSpPr txBox="1">
            <a:spLocks noChangeArrowheads="1"/>
          </p:cNvSpPr>
          <p:nvPr/>
        </p:nvSpPr>
        <p:spPr bwMode="auto">
          <a:xfrm>
            <a:off x="3657600" y="5638800"/>
            <a:ext cx="17526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Factor</a:t>
            </a:r>
          </a:p>
        </p:txBody>
      </p:sp>
      <p:sp>
        <p:nvSpPr>
          <p:cNvPr id="64518" name="Text Box 7"/>
          <p:cNvSpPr txBox="1">
            <a:spLocks noChangeArrowheads="1"/>
          </p:cNvSpPr>
          <p:nvPr/>
        </p:nvSpPr>
        <p:spPr bwMode="auto">
          <a:xfrm>
            <a:off x="5791200" y="5638800"/>
            <a:ext cx="19050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Present Value</a:t>
            </a:r>
          </a:p>
        </p:txBody>
      </p:sp>
      <p:sp>
        <p:nvSpPr>
          <p:cNvPr id="817160"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Zero-Interest-Bearing Note</a:t>
            </a:r>
          </a:p>
        </p:txBody>
      </p:sp>
      <p:pic>
        <p:nvPicPr>
          <p:cNvPr id="64520" name="Picture 9"/>
          <p:cNvPicPr>
            <a:picLocks noChangeAspect="1" noChangeArrowheads="1"/>
          </p:cNvPicPr>
          <p:nvPr/>
        </p:nvPicPr>
        <p:blipFill>
          <a:blip r:embed="rId4"/>
          <a:srcRect/>
          <a:stretch>
            <a:fillRect/>
          </a:stretch>
        </p:blipFill>
        <p:spPr bwMode="auto">
          <a:xfrm>
            <a:off x="304800" y="1752600"/>
            <a:ext cx="8686800" cy="3017838"/>
          </a:xfrm>
          <a:prstGeom prst="rect">
            <a:avLst/>
          </a:prstGeom>
          <a:noFill/>
          <a:ln w="12700" cap="sq">
            <a:noFill/>
            <a:miter lim="800000"/>
            <a:headEnd type="none" w="sm" len="sm"/>
            <a:tailEnd type="none" w="sm" len="sm"/>
          </a:ln>
        </p:spPr>
      </p:pic>
      <p:sp>
        <p:nvSpPr>
          <p:cNvPr id="64521" name="Text Box 10"/>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p:spPr>
        <p:txBody>
          <a:bodyPr>
            <a:spAutoFit/>
          </a:bodyPr>
          <a:lstStyle/>
          <a:p>
            <a:pPr>
              <a:spcBef>
                <a:spcPct val="50000"/>
              </a:spcBef>
            </a:pPr>
            <a:r>
              <a:rPr lang="en-US" sz="2000">
                <a:latin typeface="Arial" charset="0"/>
              </a:rPr>
              <a:t>PV of Principal</a:t>
            </a:r>
          </a:p>
        </p:txBody>
      </p:sp>
      <p:sp>
        <p:nvSpPr>
          <p:cNvPr id="817163" name="Oval 11"/>
          <p:cNvSpPr>
            <a:spLocks noChangeArrowheads="1"/>
          </p:cNvSpPr>
          <p:nvPr/>
        </p:nvSpPr>
        <p:spPr bwMode="auto">
          <a:xfrm>
            <a:off x="1600200" y="2667000"/>
            <a:ext cx="914400" cy="381000"/>
          </a:xfrm>
          <a:prstGeom prst="ellipse">
            <a:avLst/>
          </a:prstGeom>
          <a:noFill/>
          <a:ln w="28575" cap="sq">
            <a:solidFill>
              <a:srgbClr val="800000"/>
            </a:solidFill>
            <a:round/>
            <a:headEnd type="none" w="sm" len="sm"/>
            <a:tailEnd type="none" w="sm" len="sm"/>
          </a:ln>
        </p:spPr>
        <p:txBody>
          <a:bodyPr wrap="none" anchor="ctr"/>
          <a:lstStyle/>
          <a:p>
            <a:endParaRPr lang="id-ID"/>
          </a:p>
        </p:txBody>
      </p:sp>
      <p:sp>
        <p:nvSpPr>
          <p:cNvPr id="817164"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Tree>
    <p:extLst>
      <p:ext uri="{BB962C8B-B14F-4D97-AF65-F5344CB8AC3E}">
        <p14:creationId xmlns:p14="http://schemas.microsoft.com/office/powerpoint/2010/main" val="16278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7163"/>
                                        </p:tgtEl>
                                        <p:attrNameLst>
                                          <p:attrName>style.visibility</p:attrName>
                                        </p:attrNameLst>
                                      </p:cBhvr>
                                      <p:to>
                                        <p:strVal val="visible"/>
                                      </p:to>
                                    </p:set>
                                    <p:animEffect transition="in" filter="wipe(left)">
                                      <p:cBhvr>
                                        <p:cTn id="7" dur="500"/>
                                        <p:tgtEl>
                                          <p:spTgt spid="8171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7156"/>
                                        </p:tgtEl>
                                        <p:attrNameLst>
                                          <p:attrName>style.visibility</p:attrName>
                                        </p:attrNameLst>
                                      </p:cBhvr>
                                      <p:to>
                                        <p:strVal val="visible"/>
                                      </p:to>
                                    </p:set>
                                    <p:animEffect transition="in" filter="wipe(left)">
                                      <p:cBhvr>
                                        <p:cTn id="12" dur="500"/>
                                        <p:tgtEl>
                                          <p:spTgt spid="81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6" grpId="0"/>
      <p:bldP spid="81716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pic>
        <p:nvPicPr>
          <p:cNvPr id="65539" name="Picture 8"/>
          <p:cNvPicPr>
            <a:picLocks noChangeAspect="1" noChangeArrowheads="1"/>
          </p:cNvPicPr>
          <p:nvPr/>
        </p:nvPicPr>
        <p:blipFill>
          <a:blip r:embed="rId3"/>
          <a:srcRect/>
          <a:stretch>
            <a:fillRect/>
          </a:stretch>
        </p:blipFill>
        <p:spPr bwMode="auto">
          <a:xfrm>
            <a:off x="609600" y="1676400"/>
            <a:ext cx="7924800" cy="3903663"/>
          </a:xfrm>
          <a:prstGeom prst="rect">
            <a:avLst/>
          </a:prstGeom>
          <a:noFill/>
          <a:ln w="12700" cap="sq">
            <a:noFill/>
            <a:miter lim="800000"/>
            <a:headEnd type="none" w="sm" len="sm"/>
            <a:tailEnd type="none" w="sm" len="sm"/>
          </a:ln>
        </p:spPr>
      </p:pic>
      <p:sp>
        <p:nvSpPr>
          <p:cNvPr id="742410"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Zero-Interest-Bearing Note</a:t>
            </a:r>
          </a:p>
        </p:txBody>
      </p:sp>
      <p:sp>
        <p:nvSpPr>
          <p:cNvPr id="65541" name="Text Box 11"/>
          <p:cNvSpPr txBox="1">
            <a:spLocks noChangeArrowheads="1"/>
          </p:cNvSpPr>
          <p:nvPr/>
        </p:nvSpPr>
        <p:spPr bwMode="auto">
          <a:xfrm>
            <a:off x="7162800" y="1371600"/>
            <a:ext cx="1447800" cy="274638"/>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7-14</a:t>
            </a:r>
          </a:p>
        </p:txBody>
      </p:sp>
    </p:spTree>
    <p:extLst>
      <p:ext uri="{BB962C8B-B14F-4D97-AF65-F5344CB8AC3E}">
        <p14:creationId xmlns:p14="http://schemas.microsoft.com/office/powerpoint/2010/main" val="2704765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00075" y="1371600"/>
            <a:ext cx="8315325" cy="473075"/>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400" b="1">
                <a:latin typeface="Arial" charset="0"/>
              </a:rPr>
              <a:t>Journal Entries for</a:t>
            </a:r>
            <a:r>
              <a:rPr lang="en-US" sz="2400" b="1">
                <a:solidFill>
                  <a:srgbClr val="800000"/>
                </a:solidFill>
                <a:latin typeface="Arial" charset="0"/>
              </a:rPr>
              <a:t> Zero-Interest-Bearing </a:t>
            </a:r>
            <a:r>
              <a:rPr lang="en-US" sz="2400" b="1">
                <a:latin typeface="Arial" charset="0"/>
              </a:rPr>
              <a:t>note</a:t>
            </a:r>
          </a:p>
        </p:txBody>
      </p:sp>
      <p:sp>
        <p:nvSpPr>
          <p:cNvPr id="5124" name="Rectangle 3"/>
          <p:cNvSpPr>
            <a:spLocks noChangeArrowheads="1"/>
          </p:cNvSpPr>
          <p:nvPr/>
        </p:nvSpPr>
        <p:spPr bwMode="auto">
          <a:xfrm>
            <a:off x="1524000" y="2025650"/>
            <a:ext cx="5943600" cy="857250"/>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tabLst>
                <a:tab pos="5721350" algn="r"/>
                <a:tab pos="7315200" algn="r"/>
              </a:tabLst>
            </a:pPr>
            <a:r>
              <a:rPr lang="en-US" sz="2400">
                <a:latin typeface="Arial" charset="0"/>
              </a:rPr>
              <a:t>Present value of Principal 	 $7,721.80 	</a:t>
            </a:r>
          </a:p>
        </p:txBody>
      </p:sp>
      <p:sp>
        <p:nvSpPr>
          <p:cNvPr id="5125" name="Line 4"/>
          <p:cNvSpPr>
            <a:spLocks noChangeShapeType="1"/>
          </p:cNvSpPr>
          <p:nvPr/>
        </p:nvSpPr>
        <p:spPr bwMode="auto">
          <a:xfrm>
            <a:off x="5791200" y="2514600"/>
            <a:ext cx="1676400" cy="0"/>
          </a:xfrm>
          <a:prstGeom prst="line">
            <a:avLst/>
          </a:prstGeom>
          <a:noFill/>
          <a:ln w="28575" cap="sq">
            <a:solidFill>
              <a:schemeClr val="tx1"/>
            </a:solidFill>
            <a:round/>
            <a:headEnd type="none" w="sm" len="sm"/>
            <a:tailEnd type="none" w="sm" len="sm"/>
          </a:ln>
        </p:spPr>
        <p:txBody>
          <a:bodyPr/>
          <a:lstStyle/>
          <a:p>
            <a:endParaRPr lang="en-US"/>
          </a:p>
        </p:txBody>
      </p:sp>
      <p:sp>
        <p:nvSpPr>
          <p:cNvPr id="5126" name="Line 5"/>
          <p:cNvSpPr>
            <a:spLocks noChangeShapeType="1"/>
          </p:cNvSpPr>
          <p:nvPr/>
        </p:nvSpPr>
        <p:spPr bwMode="auto">
          <a:xfrm>
            <a:off x="5791200" y="2590800"/>
            <a:ext cx="1676400" cy="0"/>
          </a:xfrm>
          <a:prstGeom prst="line">
            <a:avLst/>
          </a:prstGeom>
          <a:noFill/>
          <a:ln w="28575" cap="sq">
            <a:solidFill>
              <a:schemeClr val="tx1"/>
            </a:solidFill>
            <a:round/>
            <a:headEnd type="none" w="sm" len="sm"/>
            <a:tailEnd type="none" w="sm" len="sm"/>
          </a:ln>
        </p:spPr>
        <p:txBody>
          <a:bodyPr/>
          <a:lstStyle/>
          <a:p>
            <a:endParaRPr lang="en-US"/>
          </a:p>
        </p:txBody>
      </p:sp>
      <p:graphicFrame>
        <p:nvGraphicFramePr>
          <p:cNvPr id="5122" name="Object 6"/>
          <p:cNvGraphicFramePr>
            <a:graphicFrameLocks noChangeAspect="1"/>
          </p:cNvGraphicFramePr>
          <p:nvPr/>
        </p:nvGraphicFramePr>
        <p:xfrm>
          <a:off x="542925" y="2895600"/>
          <a:ext cx="8067675" cy="3038475"/>
        </p:xfrm>
        <a:graphic>
          <a:graphicData uri="http://schemas.openxmlformats.org/presentationml/2006/ole">
            <mc:AlternateContent xmlns:mc="http://schemas.openxmlformats.org/markup-compatibility/2006">
              <mc:Choice xmlns:v="urn:schemas-microsoft-com:vml" Requires="v">
                <p:oleObj spid="_x0000_s11269" name="Worksheet" r:id="rId4" imgW="4562654" imgH="1733550" progId="Excel.Sheet.8">
                  <p:embed/>
                </p:oleObj>
              </mc:Choice>
              <mc:Fallback>
                <p:oleObj name="Worksheet" r:id="rId4" imgW="4562654" imgH="173355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895600"/>
                        <a:ext cx="80676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0359"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740362"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Zero-Interest-Bearing Note</a:t>
            </a:r>
          </a:p>
        </p:txBody>
      </p:sp>
    </p:spTree>
    <p:extLst>
      <p:ext uri="{BB962C8B-B14F-4D97-AF65-F5344CB8AC3E}">
        <p14:creationId xmlns:p14="http://schemas.microsoft.com/office/powerpoint/2010/main" val="2730141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09600" y="1295400"/>
            <a:ext cx="8315325" cy="2017713"/>
          </a:xfrm>
          <a:prstGeom prst="rect">
            <a:avLst/>
          </a:prstGeom>
          <a:noFill/>
          <a:ln w="12700">
            <a:noFill/>
            <a:miter lim="800000"/>
            <a:headEnd/>
            <a:tailEnd/>
          </a:ln>
        </p:spPr>
        <p:txBody>
          <a:bodyPr lIns="90488" tIns="44450" rIns="90488" bIns="44450">
            <a:spAutoFit/>
          </a:bodyPr>
          <a:lstStyle/>
          <a:p>
            <a:pPr algn="l">
              <a:lnSpc>
                <a:spcPct val="115000"/>
              </a:lnSpc>
            </a:pPr>
            <a:r>
              <a:rPr lang="en-US" sz="2200" b="1">
                <a:solidFill>
                  <a:srgbClr val="800000"/>
                </a:solidFill>
                <a:latin typeface="Arial" charset="0"/>
              </a:rPr>
              <a:t>Illustration: </a:t>
            </a:r>
            <a:r>
              <a:rPr lang="en-US" sz="2200">
                <a:latin typeface="Arial" charset="0"/>
              </a:rPr>
              <a:t> Morgan Corp. makes a loan to Marie Co. and receives in exchange a three-year, $10,000 note bearing interest at 10 percent annually. The market rate of interest for a note of similar risk is 12 percent.  How does Morgan record the receipt of the note? </a:t>
            </a:r>
          </a:p>
        </p:txBody>
      </p:sp>
      <p:sp>
        <p:nvSpPr>
          <p:cNvPr id="74137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sp>
        <p:nvSpPr>
          <p:cNvPr id="74138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66565" name="Freeform 41"/>
          <p:cNvSpPr>
            <a:spLocks/>
          </p:cNvSpPr>
          <p:nvPr/>
        </p:nvSpPr>
        <p:spPr bwMode="auto">
          <a:xfrm>
            <a:off x="792163" y="5165725"/>
            <a:ext cx="7696200" cy="7938"/>
          </a:xfrm>
          <a:custGeom>
            <a:avLst/>
            <a:gdLst>
              <a:gd name="T0" fmla="*/ 0 w 4848"/>
              <a:gd name="T1" fmla="*/ 7938 h 5"/>
              <a:gd name="T2" fmla="*/ 7696200 w 4848"/>
              <a:gd name="T3" fmla="*/ 0 h 5"/>
              <a:gd name="T4" fmla="*/ 0 60000 65536"/>
              <a:gd name="T5" fmla="*/ 0 60000 65536"/>
              <a:gd name="T6" fmla="*/ 0 w 4848"/>
              <a:gd name="T7" fmla="*/ 0 h 5"/>
              <a:gd name="T8" fmla="*/ 4848 w 4848"/>
              <a:gd name="T9" fmla="*/ 5 h 5"/>
            </a:gdLst>
            <a:ahLst/>
            <a:cxnLst>
              <a:cxn ang="T4">
                <a:pos x="T0" y="T1"/>
              </a:cxn>
              <a:cxn ang="T5">
                <a:pos x="T2" y="T3"/>
              </a:cxn>
            </a:cxnLst>
            <a:rect l="T6" t="T7" r="T8" b="T9"/>
            <a:pathLst>
              <a:path w="4848" h="5">
                <a:moveTo>
                  <a:pt x="0" y="5"/>
                </a:moveTo>
                <a:lnTo>
                  <a:pt x="4848" y="0"/>
                </a:lnTo>
              </a:path>
            </a:pathLst>
          </a:custGeom>
          <a:noFill/>
          <a:ln w="50800">
            <a:solidFill>
              <a:schemeClr val="tx1"/>
            </a:solidFill>
            <a:round/>
            <a:headEnd/>
            <a:tailEnd/>
          </a:ln>
        </p:spPr>
        <p:txBody>
          <a:bodyPr wrap="none" anchor="ctr"/>
          <a:lstStyle/>
          <a:p>
            <a:endParaRPr lang="id-ID"/>
          </a:p>
        </p:txBody>
      </p:sp>
      <p:sp>
        <p:nvSpPr>
          <p:cNvPr id="66566" name="Line 42"/>
          <p:cNvSpPr>
            <a:spLocks noChangeShapeType="1"/>
          </p:cNvSpPr>
          <p:nvPr/>
        </p:nvSpPr>
        <p:spPr bwMode="auto">
          <a:xfrm>
            <a:off x="766763" y="5046663"/>
            <a:ext cx="0" cy="254000"/>
          </a:xfrm>
          <a:prstGeom prst="line">
            <a:avLst/>
          </a:prstGeom>
          <a:noFill/>
          <a:ln w="50800">
            <a:solidFill>
              <a:schemeClr val="tx1"/>
            </a:solidFill>
            <a:round/>
            <a:headEnd/>
            <a:tailEnd/>
          </a:ln>
        </p:spPr>
        <p:txBody>
          <a:bodyPr wrap="none" anchor="ctr"/>
          <a:lstStyle/>
          <a:p>
            <a:endParaRPr lang="en-US"/>
          </a:p>
        </p:txBody>
      </p:sp>
      <p:sp>
        <p:nvSpPr>
          <p:cNvPr id="66567" name="Line 43"/>
          <p:cNvSpPr>
            <a:spLocks noChangeShapeType="1"/>
          </p:cNvSpPr>
          <p:nvPr/>
        </p:nvSpPr>
        <p:spPr bwMode="auto">
          <a:xfrm>
            <a:off x="2447925" y="5046663"/>
            <a:ext cx="0" cy="254000"/>
          </a:xfrm>
          <a:prstGeom prst="line">
            <a:avLst/>
          </a:prstGeom>
          <a:noFill/>
          <a:ln w="50800">
            <a:solidFill>
              <a:schemeClr val="tx1"/>
            </a:solidFill>
            <a:round/>
            <a:headEnd/>
            <a:tailEnd/>
          </a:ln>
        </p:spPr>
        <p:txBody>
          <a:bodyPr wrap="none" anchor="ctr"/>
          <a:lstStyle/>
          <a:p>
            <a:endParaRPr lang="en-US"/>
          </a:p>
        </p:txBody>
      </p:sp>
      <p:sp>
        <p:nvSpPr>
          <p:cNvPr id="66568" name="Rectangle 44"/>
          <p:cNvSpPr>
            <a:spLocks noChangeArrowheads="1"/>
          </p:cNvSpPr>
          <p:nvPr/>
        </p:nvSpPr>
        <p:spPr bwMode="auto">
          <a:xfrm>
            <a:off x="304800" y="5397500"/>
            <a:ext cx="9239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0</a:t>
            </a:r>
          </a:p>
        </p:txBody>
      </p:sp>
      <p:sp>
        <p:nvSpPr>
          <p:cNvPr id="66569" name="Rectangle 45"/>
          <p:cNvSpPr>
            <a:spLocks noChangeArrowheads="1"/>
          </p:cNvSpPr>
          <p:nvPr/>
        </p:nvSpPr>
        <p:spPr bwMode="auto">
          <a:xfrm>
            <a:off x="2057400" y="53975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1</a:t>
            </a:r>
          </a:p>
        </p:txBody>
      </p:sp>
      <p:sp>
        <p:nvSpPr>
          <p:cNvPr id="66570" name="Rectangle 46"/>
          <p:cNvSpPr>
            <a:spLocks noChangeArrowheads="1"/>
          </p:cNvSpPr>
          <p:nvPr/>
        </p:nvSpPr>
        <p:spPr bwMode="auto">
          <a:xfrm>
            <a:off x="3724275" y="53975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2</a:t>
            </a:r>
          </a:p>
        </p:txBody>
      </p:sp>
      <p:sp>
        <p:nvSpPr>
          <p:cNvPr id="66571" name="Rectangle 47"/>
          <p:cNvSpPr>
            <a:spLocks noChangeArrowheads="1"/>
          </p:cNvSpPr>
          <p:nvPr/>
        </p:nvSpPr>
        <p:spPr bwMode="auto">
          <a:xfrm>
            <a:off x="5410200" y="53975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3</a:t>
            </a:r>
          </a:p>
        </p:txBody>
      </p:sp>
      <p:sp>
        <p:nvSpPr>
          <p:cNvPr id="66572" name="Text Box 48"/>
          <p:cNvSpPr txBox="1">
            <a:spLocks noChangeArrowheads="1"/>
          </p:cNvSpPr>
          <p:nvPr/>
        </p:nvSpPr>
        <p:spPr bwMode="auto">
          <a:xfrm>
            <a:off x="3505200" y="45894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$1,000</a:t>
            </a:r>
          </a:p>
        </p:txBody>
      </p:sp>
      <p:sp>
        <p:nvSpPr>
          <p:cNvPr id="66573" name="Text Box 49"/>
          <p:cNvSpPr txBox="1">
            <a:spLocks noChangeArrowheads="1"/>
          </p:cNvSpPr>
          <p:nvPr/>
        </p:nvSpPr>
        <p:spPr bwMode="auto">
          <a:xfrm>
            <a:off x="5334000" y="4589463"/>
            <a:ext cx="24384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$1,000   Interest</a:t>
            </a:r>
          </a:p>
        </p:txBody>
      </p:sp>
      <p:sp>
        <p:nvSpPr>
          <p:cNvPr id="66574" name="Text Box 50"/>
          <p:cNvSpPr txBox="1">
            <a:spLocks noChangeArrowheads="1"/>
          </p:cNvSpPr>
          <p:nvPr/>
        </p:nvSpPr>
        <p:spPr bwMode="auto">
          <a:xfrm>
            <a:off x="1828800" y="4589463"/>
            <a:ext cx="1143000" cy="350837"/>
          </a:xfrm>
          <a:prstGeom prst="rect">
            <a:avLst/>
          </a:prstGeom>
          <a:noFill/>
          <a:ln w="12700" cap="sq">
            <a:noFill/>
            <a:miter lim="800000"/>
            <a:headEnd type="none" w="sm" len="sm"/>
            <a:tailEnd type="none" w="sm" len="sm"/>
          </a:ln>
        </p:spPr>
        <p:txBody>
          <a:bodyPr>
            <a:spAutoFit/>
          </a:bodyPr>
          <a:lstStyle/>
          <a:p>
            <a:pPr>
              <a:spcBef>
                <a:spcPct val="50000"/>
              </a:spcBef>
            </a:pPr>
            <a:r>
              <a:rPr lang="en-US" sz="1700" b="1">
                <a:latin typeface="Arial" charset="0"/>
              </a:rPr>
              <a:t>$1,000</a:t>
            </a:r>
          </a:p>
        </p:txBody>
      </p:sp>
      <p:sp>
        <p:nvSpPr>
          <p:cNvPr id="66575" name="Line 51"/>
          <p:cNvSpPr>
            <a:spLocks noChangeShapeType="1"/>
          </p:cNvSpPr>
          <p:nvPr/>
        </p:nvSpPr>
        <p:spPr bwMode="auto">
          <a:xfrm>
            <a:off x="4114800" y="5046663"/>
            <a:ext cx="0" cy="254000"/>
          </a:xfrm>
          <a:prstGeom prst="line">
            <a:avLst/>
          </a:prstGeom>
          <a:noFill/>
          <a:ln w="50800">
            <a:solidFill>
              <a:schemeClr val="tx1"/>
            </a:solidFill>
            <a:round/>
            <a:headEnd/>
            <a:tailEnd/>
          </a:ln>
        </p:spPr>
        <p:txBody>
          <a:bodyPr wrap="none" anchor="ctr"/>
          <a:lstStyle/>
          <a:p>
            <a:endParaRPr lang="en-US"/>
          </a:p>
        </p:txBody>
      </p:sp>
      <p:sp>
        <p:nvSpPr>
          <p:cNvPr id="66576" name="Line 52"/>
          <p:cNvSpPr>
            <a:spLocks noChangeShapeType="1"/>
          </p:cNvSpPr>
          <p:nvPr/>
        </p:nvSpPr>
        <p:spPr bwMode="auto">
          <a:xfrm>
            <a:off x="5791200" y="5046663"/>
            <a:ext cx="0" cy="254000"/>
          </a:xfrm>
          <a:prstGeom prst="line">
            <a:avLst/>
          </a:prstGeom>
          <a:noFill/>
          <a:ln w="50800">
            <a:solidFill>
              <a:schemeClr val="tx1"/>
            </a:solidFill>
            <a:round/>
            <a:headEnd/>
            <a:tailEnd/>
          </a:ln>
        </p:spPr>
        <p:txBody>
          <a:bodyPr wrap="none" anchor="ctr"/>
          <a:lstStyle/>
          <a:p>
            <a:endParaRPr lang="en-US"/>
          </a:p>
        </p:txBody>
      </p:sp>
      <p:sp>
        <p:nvSpPr>
          <p:cNvPr id="66577" name="Text Box 53"/>
          <p:cNvSpPr txBox="1">
            <a:spLocks noChangeArrowheads="1"/>
          </p:cNvSpPr>
          <p:nvPr/>
        </p:nvSpPr>
        <p:spPr bwMode="auto">
          <a:xfrm>
            <a:off x="5105400" y="3840163"/>
            <a:ext cx="2362200" cy="350837"/>
          </a:xfrm>
          <a:prstGeom prst="rect">
            <a:avLst/>
          </a:prstGeom>
          <a:noFill/>
          <a:ln w="12700" cap="sq">
            <a:noFill/>
            <a:miter lim="800000"/>
            <a:headEnd type="none" w="sm" len="sm"/>
            <a:tailEnd type="none" w="sm" len="sm"/>
          </a:ln>
        </p:spPr>
        <p:txBody>
          <a:bodyPr>
            <a:spAutoFit/>
          </a:bodyPr>
          <a:lstStyle/>
          <a:p>
            <a:pPr algn="l">
              <a:spcBef>
                <a:spcPct val="50000"/>
              </a:spcBef>
            </a:pPr>
            <a:r>
              <a:rPr lang="en-US" sz="1700" b="1">
                <a:latin typeface="Arial" charset="0"/>
              </a:rPr>
              <a:t>$10,000   Principal</a:t>
            </a:r>
          </a:p>
        </p:txBody>
      </p:sp>
      <p:sp>
        <p:nvSpPr>
          <p:cNvPr id="66578" name="Line 54"/>
          <p:cNvSpPr>
            <a:spLocks noChangeShapeType="1"/>
          </p:cNvSpPr>
          <p:nvPr/>
        </p:nvSpPr>
        <p:spPr bwMode="auto">
          <a:xfrm>
            <a:off x="2438400" y="4343400"/>
            <a:ext cx="0" cy="254000"/>
          </a:xfrm>
          <a:prstGeom prst="line">
            <a:avLst/>
          </a:prstGeom>
          <a:noFill/>
          <a:ln w="28575">
            <a:solidFill>
              <a:srgbClr val="800000"/>
            </a:solidFill>
            <a:round/>
            <a:headEnd/>
            <a:tailEnd/>
          </a:ln>
        </p:spPr>
        <p:txBody>
          <a:bodyPr wrap="none" anchor="ctr"/>
          <a:lstStyle/>
          <a:p>
            <a:endParaRPr lang="en-US"/>
          </a:p>
        </p:txBody>
      </p:sp>
      <p:sp>
        <p:nvSpPr>
          <p:cNvPr id="66579" name="Line 55"/>
          <p:cNvSpPr>
            <a:spLocks noChangeShapeType="1"/>
          </p:cNvSpPr>
          <p:nvPr/>
        </p:nvSpPr>
        <p:spPr bwMode="auto">
          <a:xfrm>
            <a:off x="4114800" y="4343400"/>
            <a:ext cx="0" cy="254000"/>
          </a:xfrm>
          <a:prstGeom prst="line">
            <a:avLst/>
          </a:prstGeom>
          <a:noFill/>
          <a:ln w="28575">
            <a:solidFill>
              <a:srgbClr val="800000"/>
            </a:solidFill>
            <a:round/>
            <a:headEnd/>
            <a:tailEnd/>
          </a:ln>
        </p:spPr>
        <p:txBody>
          <a:bodyPr wrap="none" anchor="ctr"/>
          <a:lstStyle/>
          <a:p>
            <a:endParaRPr lang="en-US"/>
          </a:p>
        </p:txBody>
      </p:sp>
      <p:sp>
        <p:nvSpPr>
          <p:cNvPr id="66580" name="Line 56"/>
          <p:cNvSpPr>
            <a:spLocks noChangeShapeType="1"/>
          </p:cNvSpPr>
          <p:nvPr/>
        </p:nvSpPr>
        <p:spPr bwMode="auto">
          <a:xfrm>
            <a:off x="5791200" y="4343400"/>
            <a:ext cx="0" cy="254000"/>
          </a:xfrm>
          <a:prstGeom prst="line">
            <a:avLst/>
          </a:prstGeom>
          <a:noFill/>
          <a:ln w="28575">
            <a:solidFill>
              <a:srgbClr val="800000"/>
            </a:solidFill>
            <a:round/>
            <a:headEnd/>
            <a:tailEnd/>
          </a:ln>
        </p:spPr>
        <p:txBody>
          <a:bodyPr wrap="none" anchor="ctr"/>
          <a:lstStyle/>
          <a:p>
            <a:endParaRPr lang="en-US"/>
          </a:p>
        </p:txBody>
      </p:sp>
      <p:sp>
        <p:nvSpPr>
          <p:cNvPr id="66581" name="Line 57"/>
          <p:cNvSpPr>
            <a:spLocks noChangeShapeType="1"/>
          </p:cNvSpPr>
          <p:nvPr/>
        </p:nvSpPr>
        <p:spPr bwMode="auto">
          <a:xfrm flipV="1">
            <a:off x="762000" y="3657600"/>
            <a:ext cx="0" cy="1371600"/>
          </a:xfrm>
          <a:prstGeom prst="line">
            <a:avLst/>
          </a:prstGeom>
          <a:noFill/>
          <a:ln w="28575" cap="sq">
            <a:solidFill>
              <a:srgbClr val="800000"/>
            </a:solidFill>
            <a:round/>
            <a:headEnd type="none" w="sm" len="sm"/>
            <a:tailEnd type="none" w="sm" len="sm"/>
          </a:ln>
        </p:spPr>
        <p:txBody>
          <a:bodyPr/>
          <a:lstStyle/>
          <a:p>
            <a:endParaRPr lang="en-US"/>
          </a:p>
        </p:txBody>
      </p:sp>
      <p:sp>
        <p:nvSpPr>
          <p:cNvPr id="66582" name="Freeform 58"/>
          <p:cNvSpPr>
            <a:spLocks/>
          </p:cNvSpPr>
          <p:nvPr/>
        </p:nvSpPr>
        <p:spPr bwMode="auto">
          <a:xfrm>
            <a:off x="762000" y="4038600"/>
            <a:ext cx="4397375" cy="1588"/>
          </a:xfrm>
          <a:custGeom>
            <a:avLst/>
            <a:gdLst>
              <a:gd name="T0" fmla="*/ 0 w 3456"/>
              <a:gd name="T1" fmla="*/ 0 h 1"/>
              <a:gd name="T2" fmla="*/ 4397375 w 3456"/>
              <a:gd name="T3" fmla="*/ 0 h 1"/>
              <a:gd name="T4" fmla="*/ 0 60000 65536"/>
              <a:gd name="T5" fmla="*/ 0 60000 65536"/>
              <a:gd name="T6" fmla="*/ 0 w 3456"/>
              <a:gd name="T7" fmla="*/ 0 h 1"/>
              <a:gd name="T8" fmla="*/ 3456 w 3456"/>
              <a:gd name="T9" fmla="*/ 1 h 1"/>
            </a:gdLst>
            <a:ahLst/>
            <a:cxnLst>
              <a:cxn ang="T4">
                <a:pos x="T0" y="T1"/>
              </a:cxn>
              <a:cxn ang="T5">
                <a:pos x="T2" y="T3"/>
              </a:cxn>
            </a:cxnLst>
            <a:rect l="T6" t="T7" r="T8" b="T9"/>
            <a:pathLst>
              <a:path w="3456" h="1">
                <a:moveTo>
                  <a:pt x="0" y="0"/>
                </a:moveTo>
                <a:lnTo>
                  <a:pt x="3456" y="0"/>
                </a:lnTo>
              </a:path>
            </a:pathLst>
          </a:custGeom>
          <a:noFill/>
          <a:ln w="28575">
            <a:solidFill>
              <a:srgbClr val="800000"/>
            </a:solidFill>
            <a:round/>
            <a:headEnd type="arrow" w="med" len="med"/>
            <a:tailEnd/>
          </a:ln>
        </p:spPr>
        <p:txBody>
          <a:bodyPr wrap="none" anchor="ctr"/>
          <a:lstStyle/>
          <a:p>
            <a:endParaRPr lang="id-ID"/>
          </a:p>
        </p:txBody>
      </p:sp>
      <p:sp>
        <p:nvSpPr>
          <p:cNvPr id="66583" name="Freeform 59"/>
          <p:cNvSpPr>
            <a:spLocks/>
          </p:cNvSpPr>
          <p:nvPr/>
        </p:nvSpPr>
        <p:spPr bwMode="auto">
          <a:xfrm>
            <a:off x="762000" y="4341813"/>
            <a:ext cx="5037138" cy="1587"/>
          </a:xfrm>
          <a:custGeom>
            <a:avLst/>
            <a:gdLst>
              <a:gd name="T0" fmla="*/ 0 w 3894"/>
              <a:gd name="T1" fmla="*/ 0 h 1"/>
              <a:gd name="T2" fmla="*/ 5037138 w 3894"/>
              <a:gd name="T3" fmla="*/ 1587 h 1"/>
              <a:gd name="T4" fmla="*/ 0 60000 65536"/>
              <a:gd name="T5" fmla="*/ 0 60000 65536"/>
              <a:gd name="T6" fmla="*/ 0 w 3894"/>
              <a:gd name="T7" fmla="*/ 0 h 1"/>
              <a:gd name="T8" fmla="*/ 3894 w 3894"/>
              <a:gd name="T9" fmla="*/ 1 h 1"/>
            </a:gdLst>
            <a:ahLst/>
            <a:cxnLst>
              <a:cxn ang="T4">
                <a:pos x="T0" y="T1"/>
              </a:cxn>
              <a:cxn ang="T5">
                <a:pos x="T2" y="T3"/>
              </a:cxn>
            </a:cxnLst>
            <a:rect l="T6" t="T7" r="T8" b="T9"/>
            <a:pathLst>
              <a:path w="3894" h="1">
                <a:moveTo>
                  <a:pt x="0" y="0"/>
                </a:moveTo>
                <a:lnTo>
                  <a:pt x="3894" y="1"/>
                </a:lnTo>
              </a:path>
            </a:pathLst>
          </a:custGeom>
          <a:noFill/>
          <a:ln w="28575">
            <a:solidFill>
              <a:srgbClr val="800000"/>
            </a:solidFill>
            <a:round/>
            <a:headEnd type="arrow" w="med" len="med"/>
            <a:tailEnd/>
          </a:ln>
        </p:spPr>
        <p:txBody>
          <a:bodyPr wrap="none" anchor="ctr"/>
          <a:lstStyle/>
          <a:p>
            <a:endParaRPr lang="id-ID"/>
          </a:p>
        </p:txBody>
      </p:sp>
      <p:sp>
        <p:nvSpPr>
          <p:cNvPr id="66584" name="Rectangle 60"/>
          <p:cNvSpPr>
            <a:spLocks noChangeArrowheads="1"/>
          </p:cNvSpPr>
          <p:nvPr/>
        </p:nvSpPr>
        <p:spPr bwMode="auto">
          <a:xfrm>
            <a:off x="7086600" y="5397500"/>
            <a:ext cx="7715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b="1">
                <a:latin typeface="Arial" charset="0"/>
              </a:rPr>
              <a:t>4</a:t>
            </a:r>
          </a:p>
        </p:txBody>
      </p:sp>
      <p:sp>
        <p:nvSpPr>
          <p:cNvPr id="66585" name="Line 61"/>
          <p:cNvSpPr>
            <a:spLocks noChangeShapeType="1"/>
          </p:cNvSpPr>
          <p:nvPr/>
        </p:nvSpPr>
        <p:spPr bwMode="auto">
          <a:xfrm>
            <a:off x="7467600" y="5046663"/>
            <a:ext cx="0" cy="254000"/>
          </a:xfrm>
          <a:prstGeom prst="line">
            <a:avLst/>
          </a:prstGeom>
          <a:noFill/>
          <a:ln w="50800">
            <a:solidFill>
              <a:schemeClr val="tx1"/>
            </a:solidFill>
            <a:round/>
            <a:headEnd/>
            <a:tailEnd/>
          </a:ln>
        </p:spPr>
        <p:txBody>
          <a:bodyPr wrap="none" anchor="ctr"/>
          <a:lstStyle/>
          <a:p>
            <a:endParaRPr lang="en-US"/>
          </a:p>
        </p:txBody>
      </p:sp>
      <p:sp>
        <p:nvSpPr>
          <p:cNvPr id="66586" name="Text Box 62"/>
          <p:cNvSpPr txBox="1">
            <a:spLocks noChangeArrowheads="1"/>
          </p:cNvSpPr>
          <p:nvPr/>
        </p:nvSpPr>
        <p:spPr bwMode="auto">
          <a:xfrm>
            <a:off x="2667000" y="35052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i</a:t>
            </a:r>
            <a:r>
              <a:rPr lang="en-US" sz="1800" b="1">
                <a:latin typeface="Arial" charset="0"/>
              </a:rPr>
              <a:t> = 12%</a:t>
            </a:r>
          </a:p>
        </p:txBody>
      </p:sp>
      <p:sp>
        <p:nvSpPr>
          <p:cNvPr id="66587" name="Text Box 63"/>
          <p:cNvSpPr txBox="1">
            <a:spLocks noChangeArrowheads="1"/>
          </p:cNvSpPr>
          <p:nvPr/>
        </p:nvSpPr>
        <p:spPr bwMode="auto">
          <a:xfrm>
            <a:off x="2667000" y="5638800"/>
            <a:ext cx="1219200" cy="366713"/>
          </a:xfrm>
          <a:prstGeom prst="rect">
            <a:avLst/>
          </a:prstGeom>
          <a:noFill/>
          <a:ln w="12700" cap="sq">
            <a:noFill/>
            <a:miter lim="800000"/>
            <a:headEnd type="none" w="sm" len="sm"/>
            <a:tailEnd type="none" w="sm" len="sm"/>
          </a:ln>
        </p:spPr>
        <p:txBody>
          <a:bodyPr>
            <a:spAutoFit/>
          </a:bodyPr>
          <a:lstStyle/>
          <a:p>
            <a:pPr>
              <a:spcBef>
                <a:spcPct val="50000"/>
              </a:spcBef>
            </a:pPr>
            <a:r>
              <a:rPr lang="en-US" sz="1800" b="1" i="1">
                <a:latin typeface="Arial" charset="0"/>
              </a:rPr>
              <a:t>n</a:t>
            </a:r>
            <a:r>
              <a:rPr lang="en-US" sz="1800" b="1">
                <a:latin typeface="Arial" charset="0"/>
              </a:rPr>
              <a:t> = 3</a:t>
            </a:r>
          </a:p>
        </p:txBody>
      </p:sp>
    </p:spTree>
    <p:extLst>
      <p:ext uri="{BB962C8B-B14F-4D97-AF65-F5344CB8AC3E}">
        <p14:creationId xmlns:p14="http://schemas.microsoft.com/office/powerpoint/2010/main" val="582089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ChangeArrowheads="1"/>
          </p:cNvSpPr>
          <p:nvPr/>
        </p:nvSpPr>
        <p:spPr bwMode="auto">
          <a:xfrm>
            <a:off x="927100" y="4953000"/>
            <a:ext cx="7302500" cy="673100"/>
          </a:xfrm>
          <a:prstGeom prst="rect">
            <a:avLst/>
          </a:prstGeom>
          <a:noFill/>
          <a:ln w="12700">
            <a:noFill/>
            <a:miter lim="800000"/>
            <a:headEnd/>
            <a:tailEnd/>
          </a:ln>
        </p:spPr>
        <p:txBody>
          <a:bodyPr wrap="none" lIns="90488" tIns="44450" rIns="90488" bIns="44450" anchor="ctr"/>
          <a:lstStyle/>
          <a:p>
            <a:r>
              <a:rPr lang="en-US" sz="2400" b="1">
                <a:latin typeface="Arial" charset="0"/>
              </a:rPr>
              <a:t>$1,000      x      2.40183      =      </a:t>
            </a:r>
            <a:r>
              <a:rPr lang="en-US" sz="2400" b="1">
                <a:solidFill>
                  <a:srgbClr val="800000"/>
                </a:solidFill>
                <a:latin typeface="Arial" charset="0"/>
              </a:rPr>
              <a:t>$2,402</a:t>
            </a:r>
          </a:p>
        </p:txBody>
      </p:sp>
      <p:sp>
        <p:nvSpPr>
          <p:cNvPr id="67587" name="Text Box 3"/>
          <p:cNvSpPr txBox="1">
            <a:spLocks noChangeArrowheads="1"/>
          </p:cNvSpPr>
          <p:nvPr/>
        </p:nvSpPr>
        <p:spPr bwMode="auto">
          <a:xfrm>
            <a:off x="1295400" y="5638800"/>
            <a:ext cx="24384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Interest Received</a:t>
            </a:r>
          </a:p>
        </p:txBody>
      </p:sp>
      <p:sp>
        <p:nvSpPr>
          <p:cNvPr id="67588" name="Text Box 4"/>
          <p:cNvSpPr txBox="1">
            <a:spLocks noChangeArrowheads="1"/>
          </p:cNvSpPr>
          <p:nvPr/>
        </p:nvSpPr>
        <p:spPr bwMode="auto">
          <a:xfrm>
            <a:off x="3733800" y="5638800"/>
            <a:ext cx="17526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Factor</a:t>
            </a:r>
          </a:p>
        </p:txBody>
      </p:sp>
      <p:sp>
        <p:nvSpPr>
          <p:cNvPr id="67589" name="Text Box 5"/>
          <p:cNvSpPr txBox="1">
            <a:spLocks noChangeArrowheads="1"/>
          </p:cNvSpPr>
          <p:nvPr/>
        </p:nvSpPr>
        <p:spPr bwMode="auto">
          <a:xfrm>
            <a:off x="5867400" y="5638800"/>
            <a:ext cx="19050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Present Value</a:t>
            </a:r>
          </a:p>
        </p:txBody>
      </p:sp>
      <p:sp>
        <p:nvSpPr>
          <p:cNvPr id="819206"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pic>
        <p:nvPicPr>
          <p:cNvPr id="67591" name="Picture 7"/>
          <p:cNvPicPr>
            <a:picLocks noChangeAspect="1" noChangeArrowheads="1"/>
          </p:cNvPicPr>
          <p:nvPr/>
        </p:nvPicPr>
        <p:blipFill>
          <a:blip r:embed="rId3"/>
          <a:srcRect/>
          <a:stretch>
            <a:fillRect/>
          </a:stretch>
        </p:blipFill>
        <p:spPr bwMode="auto">
          <a:xfrm>
            <a:off x="311150" y="1776413"/>
            <a:ext cx="8605838" cy="3024187"/>
          </a:xfrm>
          <a:prstGeom prst="rect">
            <a:avLst/>
          </a:prstGeom>
          <a:noFill/>
          <a:ln w="12700" cap="sq">
            <a:noFill/>
            <a:miter lim="800000"/>
            <a:headEnd type="none" w="sm" len="sm"/>
            <a:tailEnd type="none" w="sm" len="sm"/>
          </a:ln>
        </p:spPr>
      </p:pic>
      <p:pic>
        <p:nvPicPr>
          <p:cNvPr id="67592" name="Picture 8"/>
          <p:cNvPicPr>
            <a:picLocks noChangeAspect="1" noChangeArrowheads="1"/>
          </p:cNvPicPr>
          <p:nvPr/>
        </p:nvPicPr>
        <p:blipFill>
          <a:blip r:embed="rId4"/>
          <a:srcRect/>
          <a:stretch>
            <a:fillRect/>
          </a:stretch>
        </p:blipFill>
        <p:spPr bwMode="auto">
          <a:xfrm>
            <a:off x="304800" y="1371600"/>
            <a:ext cx="8631238" cy="434975"/>
          </a:xfrm>
          <a:prstGeom prst="rect">
            <a:avLst/>
          </a:prstGeom>
          <a:noFill/>
          <a:ln w="12700" cap="sq">
            <a:noFill/>
            <a:miter lim="800000"/>
            <a:headEnd type="none" w="sm" len="sm"/>
            <a:tailEnd type="none" w="sm" len="sm"/>
          </a:ln>
        </p:spPr>
      </p:pic>
      <p:sp>
        <p:nvSpPr>
          <p:cNvPr id="819209" name="Oval 9"/>
          <p:cNvSpPr>
            <a:spLocks noChangeArrowheads="1"/>
          </p:cNvSpPr>
          <p:nvPr/>
        </p:nvSpPr>
        <p:spPr bwMode="auto">
          <a:xfrm>
            <a:off x="5562600" y="2667000"/>
            <a:ext cx="914400" cy="381000"/>
          </a:xfrm>
          <a:prstGeom prst="ellipse">
            <a:avLst/>
          </a:prstGeom>
          <a:noFill/>
          <a:ln w="28575" cap="sq">
            <a:solidFill>
              <a:srgbClr val="800000"/>
            </a:solidFill>
            <a:round/>
            <a:headEnd type="none" w="sm" len="sm"/>
            <a:tailEnd type="none" w="sm" len="sm"/>
          </a:ln>
        </p:spPr>
        <p:txBody>
          <a:bodyPr wrap="none" anchor="ctr"/>
          <a:lstStyle/>
          <a:p>
            <a:endParaRPr lang="id-ID"/>
          </a:p>
        </p:txBody>
      </p:sp>
      <p:sp>
        <p:nvSpPr>
          <p:cNvPr id="67594" name="Text Box 10"/>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p:spPr>
        <p:txBody>
          <a:bodyPr>
            <a:spAutoFit/>
          </a:bodyPr>
          <a:lstStyle/>
          <a:p>
            <a:pPr>
              <a:spcBef>
                <a:spcPct val="50000"/>
              </a:spcBef>
            </a:pPr>
            <a:r>
              <a:rPr lang="en-US" sz="2000">
                <a:latin typeface="Arial" charset="0"/>
              </a:rPr>
              <a:t>PV of Interest</a:t>
            </a:r>
          </a:p>
        </p:txBody>
      </p:sp>
      <p:sp>
        <p:nvSpPr>
          <p:cNvPr id="819211"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Tree>
    <p:extLst>
      <p:ext uri="{BB962C8B-B14F-4D97-AF65-F5344CB8AC3E}">
        <p14:creationId xmlns:p14="http://schemas.microsoft.com/office/powerpoint/2010/main" val="2991573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09"/>
                                        </p:tgtEl>
                                        <p:attrNameLst>
                                          <p:attrName>style.visibility</p:attrName>
                                        </p:attrNameLst>
                                      </p:cBhvr>
                                      <p:to>
                                        <p:strVal val="visible"/>
                                      </p:to>
                                    </p:set>
                                    <p:animEffect transition="in" filter="wipe(left)">
                                      <p:cBhvr>
                                        <p:cTn id="7" dur="500"/>
                                        <p:tgtEl>
                                          <p:spTgt spid="819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02"/>
                                        </p:tgtEl>
                                        <p:attrNameLst>
                                          <p:attrName>style.visibility</p:attrName>
                                        </p:attrNameLst>
                                      </p:cBhvr>
                                      <p:to>
                                        <p:strVal val="visible"/>
                                      </p:to>
                                    </p:set>
                                    <p:animEffect transition="in" filter="wipe(left)">
                                      <p:cBhvr>
                                        <p:cTn id="12" dur="500"/>
                                        <p:tgtEl>
                                          <p:spTgt spid="81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2" grpId="0" autoUpdateAnimBg="0"/>
      <p:bldP spid="81920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304800" y="1371600"/>
            <a:ext cx="8686800" cy="428625"/>
          </a:xfrm>
          <a:prstGeom prst="rect">
            <a:avLst/>
          </a:prstGeom>
          <a:noFill/>
          <a:ln w="12700" cap="sq">
            <a:noFill/>
            <a:miter lim="800000"/>
            <a:headEnd type="none" w="sm" len="sm"/>
            <a:tailEnd type="none" w="sm" len="sm"/>
          </a:ln>
        </p:spPr>
      </p:pic>
      <p:sp>
        <p:nvSpPr>
          <p:cNvPr id="820227" name="Rectangle 3"/>
          <p:cNvSpPr>
            <a:spLocks noChangeArrowheads="1"/>
          </p:cNvSpPr>
          <p:nvPr/>
        </p:nvSpPr>
        <p:spPr bwMode="auto">
          <a:xfrm>
            <a:off x="927100" y="4953000"/>
            <a:ext cx="7302500" cy="673100"/>
          </a:xfrm>
          <a:prstGeom prst="rect">
            <a:avLst/>
          </a:prstGeom>
          <a:noFill/>
          <a:ln w="12700">
            <a:noFill/>
            <a:miter lim="800000"/>
            <a:headEnd/>
            <a:tailEnd/>
          </a:ln>
        </p:spPr>
        <p:txBody>
          <a:bodyPr wrap="none" lIns="90488" tIns="44450" rIns="90488" bIns="44450" anchor="ctr"/>
          <a:lstStyle/>
          <a:p>
            <a:r>
              <a:rPr lang="en-US" sz="2400" b="1">
                <a:latin typeface="Arial" charset="0"/>
              </a:rPr>
              <a:t>$10,000      x      .71178      =      </a:t>
            </a:r>
            <a:r>
              <a:rPr lang="en-US" sz="2400" b="1">
                <a:solidFill>
                  <a:srgbClr val="800000"/>
                </a:solidFill>
                <a:latin typeface="Arial" charset="0"/>
              </a:rPr>
              <a:t>$7,118</a:t>
            </a:r>
          </a:p>
        </p:txBody>
      </p:sp>
      <p:sp>
        <p:nvSpPr>
          <p:cNvPr id="68612" name="Text Box 4"/>
          <p:cNvSpPr txBox="1">
            <a:spLocks noChangeArrowheads="1"/>
          </p:cNvSpPr>
          <p:nvPr/>
        </p:nvSpPr>
        <p:spPr bwMode="auto">
          <a:xfrm>
            <a:off x="1295400" y="5638800"/>
            <a:ext cx="24384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Principal</a:t>
            </a:r>
          </a:p>
        </p:txBody>
      </p:sp>
      <p:sp>
        <p:nvSpPr>
          <p:cNvPr id="68613" name="Text Box 5"/>
          <p:cNvSpPr txBox="1">
            <a:spLocks noChangeArrowheads="1"/>
          </p:cNvSpPr>
          <p:nvPr/>
        </p:nvSpPr>
        <p:spPr bwMode="auto">
          <a:xfrm>
            <a:off x="3886200" y="5638800"/>
            <a:ext cx="17526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Factor</a:t>
            </a:r>
          </a:p>
        </p:txBody>
      </p:sp>
      <p:sp>
        <p:nvSpPr>
          <p:cNvPr id="68614" name="Text Box 6"/>
          <p:cNvSpPr txBox="1">
            <a:spLocks noChangeArrowheads="1"/>
          </p:cNvSpPr>
          <p:nvPr/>
        </p:nvSpPr>
        <p:spPr bwMode="auto">
          <a:xfrm>
            <a:off x="5943600" y="5638800"/>
            <a:ext cx="1905000" cy="396875"/>
          </a:xfrm>
          <a:prstGeom prst="rect">
            <a:avLst/>
          </a:prstGeom>
          <a:noFill/>
          <a:ln w="12700">
            <a:noFill/>
            <a:miter lim="800000"/>
            <a:headEnd/>
            <a:tailEnd/>
          </a:ln>
        </p:spPr>
        <p:txBody>
          <a:bodyPr>
            <a:spAutoFit/>
          </a:bodyPr>
          <a:lstStyle/>
          <a:p>
            <a:pPr>
              <a:spcBef>
                <a:spcPct val="50000"/>
              </a:spcBef>
            </a:pPr>
            <a:r>
              <a:rPr lang="en-US" sz="2000" b="1">
                <a:latin typeface="Arial" charset="0"/>
              </a:rPr>
              <a:t>Present Value</a:t>
            </a:r>
          </a:p>
        </p:txBody>
      </p:sp>
      <p:sp>
        <p:nvSpPr>
          <p:cNvPr id="820231"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pic>
        <p:nvPicPr>
          <p:cNvPr id="68616" name="Picture 8"/>
          <p:cNvPicPr>
            <a:picLocks noChangeAspect="1" noChangeArrowheads="1"/>
          </p:cNvPicPr>
          <p:nvPr/>
        </p:nvPicPr>
        <p:blipFill>
          <a:blip r:embed="rId4"/>
          <a:srcRect/>
          <a:stretch>
            <a:fillRect/>
          </a:stretch>
        </p:blipFill>
        <p:spPr bwMode="auto">
          <a:xfrm>
            <a:off x="304800" y="1752600"/>
            <a:ext cx="8686800" cy="3017838"/>
          </a:xfrm>
          <a:prstGeom prst="rect">
            <a:avLst/>
          </a:prstGeom>
          <a:noFill/>
          <a:ln w="12700" cap="sq">
            <a:noFill/>
            <a:miter lim="800000"/>
            <a:headEnd type="none" w="sm" len="sm"/>
            <a:tailEnd type="none" w="sm" len="sm"/>
          </a:ln>
        </p:spPr>
      </p:pic>
      <p:sp>
        <p:nvSpPr>
          <p:cNvPr id="68617" name="Text Box 9"/>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p:spPr>
        <p:txBody>
          <a:bodyPr>
            <a:spAutoFit/>
          </a:bodyPr>
          <a:lstStyle/>
          <a:p>
            <a:pPr>
              <a:spcBef>
                <a:spcPct val="50000"/>
              </a:spcBef>
            </a:pPr>
            <a:r>
              <a:rPr lang="en-US" sz="2000">
                <a:latin typeface="Arial" charset="0"/>
              </a:rPr>
              <a:t>PV of Principal</a:t>
            </a:r>
          </a:p>
        </p:txBody>
      </p:sp>
      <p:sp>
        <p:nvSpPr>
          <p:cNvPr id="820234" name="Oval 10"/>
          <p:cNvSpPr>
            <a:spLocks noChangeArrowheads="1"/>
          </p:cNvSpPr>
          <p:nvPr/>
        </p:nvSpPr>
        <p:spPr bwMode="auto">
          <a:xfrm>
            <a:off x="5486400" y="2667000"/>
            <a:ext cx="914400" cy="381000"/>
          </a:xfrm>
          <a:prstGeom prst="ellipse">
            <a:avLst/>
          </a:prstGeom>
          <a:noFill/>
          <a:ln w="28575" cap="sq">
            <a:solidFill>
              <a:srgbClr val="800000"/>
            </a:solidFill>
            <a:round/>
            <a:headEnd type="none" w="sm" len="sm"/>
            <a:tailEnd type="none" w="sm" len="sm"/>
          </a:ln>
        </p:spPr>
        <p:txBody>
          <a:bodyPr wrap="none" anchor="ctr"/>
          <a:lstStyle/>
          <a:p>
            <a:endParaRPr lang="id-ID"/>
          </a:p>
        </p:txBody>
      </p:sp>
      <p:sp>
        <p:nvSpPr>
          <p:cNvPr id="820235"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Tree>
    <p:extLst>
      <p:ext uri="{BB962C8B-B14F-4D97-AF65-F5344CB8AC3E}">
        <p14:creationId xmlns:p14="http://schemas.microsoft.com/office/powerpoint/2010/main" val="386447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34"/>
                                        </p:tgtEl>
                                        <p:attrNameLst>
                                          <p:attrName>style.visibility</p:attrName>
                                        </p:attrNameLst>
                                      </p:cBhvr>
                                      <p:to>
                                        <p:strVal val="visible"/>
                                      </p:to>
                                    </p:set>
                                    <p:animEffect transition="in" filter="wipe(left)">
                                      <p:cBhvr>
                                        <p:cTn id="7" dur="500"/>
                                        <p:tgtEl>
                                          <p:spTgt spid="8202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7"/>
                                        </p:tgtEl>
                                        <p:attrNameLst>
                                          <p:attrName>style.visibility</p:attrName>
                                        </p:attrNameLst>
                                      </p:cBhvr>
                                      <p:to>
                                        <p:strVal val="visible"/>
                                      </p:to>
                                    </p:set>
                                    <p:animEffect transition="in" filter="wipe(left)">
                                      <p:cBhvr>
                                        <p:cTn id="12" dur="500"/>
                                        <p:tgtEl>
                                          <p:spTgt spid="82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p:bldP spid="8202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1354138"/>
            <a:ext cx="8315325" cy="474662"/>
          </a:xfrm>
          <a:prstGeom prst="rect">
            <a:avLst/>
          </a:prstGeom>
          <a:noFill/>
          <a:ln w="12700">
            <a:noFill/>
            <a:miter lim="800000"/>
            <a:headEnd/>
            <a:tailEnd/>
          </a:ln>
        </p:spPr>
        <p:txBody>
          <a:bodyPr lIns="90488" tIns="44450" rIns="90488" bIns="44450">
            <a:spAutoFit/>
          </a:bodyPr>
          <a:lstStyle/>
          <a:p>
            <a:pPr algn="l">
              <a:lnSpc>
                <a:spcPct val="115000"/>
              </a:lnSpc>
            </a:pPr>
            <a:r>
              <a:rPr lang="en-US" sz="2200" b="1">
                <a:solidFill>
                  <a:srgbClr val="800000"/>
                </a:solidFill>
                <a:latin typeface="Arial" charset="0"/>
              </a:rPr>
              <a:t>Illustration:</a:t>
            </a:r>
            <a:r>
              <a:rPr lang="en-US" sz="2200">
                <a:latin typeface="Arial" charset="0"/>
              </a:rPr>
              <a:t>  How does Morgan record the receipt of the note? </a:t>
            </a:r>
          </a:p>
        </p:txBody>
      </p:sp>
      <p:sp>
        <p:nvSpPr>
          <p:cNvPr id="81817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sp>
        <p:nvSpPr>
          <p:cNvPr id="81818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pic>
        <p:nvPicPr>
          <p:cNvPr id="69637" name="Picture 5"/>
          <p:cNvPicPr>
            <a:picLocks noChangeAspect="1" noChangeArrowheads="1"/>
          </p:cNvPicPr>
          <p:nvPr/>
        </p:nvPicPr>
        <p:blipFill>
          <a:blip r:embed="rId3"/>
          <a:srcRect/>
          <a:stretch>
            <a:fillRect/>
          </a:stretch>
        </p:blipFill>
        <p:spPr bwMode="auto">
          <a:xfrm>
            <a:off x="457200" y="2260600"/>
            <a:ext cx="8096250" cy="2433638"/>
          </a:xfrm>
          <a:prstGeom prst="rect">
            <a:avLst/>
          </a:prstGeom>
          <a:noFill/>
          <a:ln w="12700" cap="sq">
            <a:noFill/>
            <a:miter lim="800000"/>
            <a:headEnd type="none" w="sm" len="sm"/>
            <a:tailEnd type="none" w="sm" len="sm"/>
          </a:ln>
        </p:spPr>
      </p:pic>
      <p:sp>
        <p:nvSpPr>
          <p:cNvPr id="69638" name="Text Box 6"/>
          <p:cNvSpPr txBox="1">
            <a:spLocks noChangeArrowheads="1"/>
          </p:cNvSpPr>
          <p:nvPr/>
        </p:nvSpPr>
        <p:spPr bwMode="auto">
          <a:xfrm>
            <a:off x="7162800" y="1981200"/>
            <a:ext cx="1447800" cy="274638"/>
          </a:xfrm>
          <a:prstGeom prst="rect">
            <a:avLst/>
          </a:prstGeom>
          <a:noFill/>
          <a:ln w="28575">
            <a:noFill/>
            <a:miter lim="800000"/>
            <a:headEnd/>
            <a:tailEnd/>
          </a:ln>
        </p:spPr>
        <p:txBody>
          <a:bodyPr>
            <a:spAutoFit/>
          </a:bodyPr>
          <a:lstStyle/>
          <a:p>
            <a:pPr>
              <a:spcBef>
                <a:spcPct val="50000"/>
              </a:spcBef>
            </a:pPr>
            <a:r>
              <a:rPr lang="en-US" sz="1200" b="1">
                <a:solidFill>
                  <a:srgbClr val="005B88"/>
                </a:solidFill>
                <a:latin typeface="Arial" charset="0"/>
              </a:rPr>
              <a:t>Illustration 7-13</a:t>
            </a:r>
          </a:p>
        </p:txBody>
      </p:sp>
      <p:sp>
        <p:nvSpPr>
          <p:cNvPr id="818183" name="Rectangle 7"/>
          <p:cNvSpPr>
            <a:spLocks noChangeArrowheads="1"/>
          </p:cNvSpPr>
          <p:nvPr/>
        </p:nvSpPr>
        <p:spPr bwMode="auto">
          <a:xfrm>
            <a:off x="838200" y="4922838"/>
            <a:ext cx="7620000" cy="930275"/>
          </a:xfrm>
          <a:prstGeom prst="rect">
            <a:avLst/>
          </a:prstGeom>
          <a:noFill/>
          <a:ln w="12700" cap="sq">
            <a:noFill/>
            <a:miter lim="800000"/>
            <a:headEnd type="none" w="sm" len="sm"/>
            <a:tailEnd type="none" w="sm" len="sm"/>
          </a:ln>
        </p:spPr>
        <p:txBody>
          <a:bodyPr>
            <a:spAutoFit/>
          </a:bodyPr>
          <a:lstStyle/>
          <a:p>
            <a:pPr marL="457200" indent="-457200" algn="l">
              <a:lnSpc>
                <a:spcPct val="125000"/>
              </a:lnSpc>
              <a:tabLst>
                <a:tab pos="5943600" algn="r"/>
                <a:tab pos="7258050" algn="r"/>
              </a:tabLst>
            </a:pPr>
            <a:r>
              <a:rPr lang="en-US" sz="2200">
                <a:latin typeface="Arial" charset="0"/>
              </a:rPr>
              <a:t>Notes Receivable 	9,520</a:t>
            </a:r>
          </a:p>
          <a:p>
            <a:pPr marL="457200" indent="-457200" algn="l">
              <a:lnSpc>
                <a:spcPct val="125000"/>
              </a:lnSpc>
              <a:tabLst>
                <a:tab pos="5943600" algn="r"/>
                <a:tab pos="7258050" algn="r"/>
              </a:tabLst>
            </a:pPr>
            <a:r>
              <a:rPr lang="en-US" sz="2200">
                <a:latin typeface="Arial" charset="0"/>
              </a:rPr>
              <a:t>	Cash 		9,520</a:t>
            </a:r>
          </a:p>
        </p:txBody>
      </p:sp>
    </p:spTree>
    <p:extLst>
      <p:ext uri="{BB962C8B-B14F-4D97-AF65-F5344CB8AC3E}">
        <p14:creationId xmlns:p14="http://schemas.microsoft.com/office/powerpoint/2010/main" val="4000978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3">
                                            <p:txEl>
                                              <p:pRg st="0" end="0"/>
                                            </p:txEl>
                                          </p:spTgt>
                                        </p:tgtEl>
                                        <p:attrNameLst>
                                          <p:attrName>style.visibility</p:attrName>
                                        </p:attrNameLst>
                                      </p:cBhvr>
                                      <p:to>
                                        <p:strVal val="visible"/>
                                      </p:to>
                                    </p:set>
                                    <p:animEffect transition="in" filter="wipe(left)">
                                      <p:cBhvr>
                                        <p:cTn id="7" dur="500"/>
                                        <p:tgtEl>
                                          <p:spTgt spid="818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3">
                                            <p:txEl>
                                              <p:pRg st="1" end="1"/>
                                            </p:txEl>
                                          </p:spTgt>
                                        </p:tgtEl>
                                        <p:attrNameLst>
                                          <p:attrName>style.visibility</p:attrName>
                                        </p:attrNameLst>
                                      </p:cBhvr>
                                      <p:to>
                                        <p:strVal val="visible"/>
                                      </p:to>
                                    </p:set>
                                    <p:animEffect transition="in" filter="wipe(left)">
                                      <p:cBhvr>
                                        <p:cTn id="12" dur="500"/>
                                        <p:tgtEl>
                                          <p:spTgt spid="8181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7"/>
          <p:cNvSpPr txBox="1">
            <a:spLocks noChangeArrowheads="1"/>
          </p:cNvSpPr>
          <p:nvPr/>
        </p:nvSpPr>
        <p:spPr bwMode="auto">
          <a:xfrm>
            <a:off x="7315200" y="1401763"/>
            <a:ext cx="1447800" cy="274637"/>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7-14</a:t>
            </a:r>
          </a:p>
        </p:txBody>
      </p:sp>
      <p:sp>
        <p:nvSpPr>
          <p:cNvPr id="81613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816133"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pic>
        <p:nvPicPr>
          <p:cNvPr id="70661" name="Picture 6"/>
          <p:cNvPicPr>
            <a:picLocks noChangeAspect="1" noChangeArrowheads="1"/>
          </p:cNvPicPr>
          <p:nvPr/>
        </p:nvPicPr>
        <p:blipFill>
          <a:blip r:embed="rId3"/>
          <a:srcRect/>
          <a:stretch>
            <a:fillRect/>
          </a:stretch>
        </p:blipFill>
        <p:spPr bwMode="auto">
          <a:xfrm>
            <a:off x="457200" y="1706563"/>
            <a:ext cx="8229600" cy="408463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665278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00075" y="1371600"/>
            <a:ext cx="8315325" cy="473075"/>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400" b="1">
                <a:latin typeface="Arial" charset="0"/>
              </a:rPr>
              <a:t>Journal Entries for</a:t>
            </a:r>
            <a:r>
              <a:rPr lang="en-US" sz="2400" b="1">
                <a:solidFill>
                  <a:srgbClr val="800000"/>
                </a:solidFill>
                <a:latin typeface="Arial" charset="0"/>
              </a:rPr>
              <a:t> Interest-Bearing </a:t>
            </a:r>
            <a:r>
              <a:rPr lang="en-US" sz="2400" b="1">
                <a:latin typeface="Arial" charset="0"/>
              </a:rPr>
              <a:t>Note</a:t>
            </a:r>
            <a:endParaRPr lang="en-US" sz="2400">
              <a:latin typeface="Arial" charset="0"/>
            </a:endParaRPr>
          </a:p>
        </p:txBody>
      </p:sp>
      <p:graphicFrame>
        <p:nvGraphicFramePr>
          <p:cNvPr id="6146" name="Object 6"/>
          <p:cNvGraphicFramePr>
            <a:graphicFrameLocks noChangeAspect="1"/>
          </p:cNvGraphicFramePr>
          <p:nvPr/>
        </p:nvGraphicFramePr>
        <p:xfrm>
          <a:off x="457200" y="2114550"/>
          <a:ext cx="8239125" cy="3543300"/>
        </p:xfrm>
        <a:graphic>
          <a:graphicData uri="http://schemas.openxmlformats.org/presentationml/2006/ole">
            <mc:AlternateContent xmlns:mc="http://schemas.openxmlformats.org/markup-compatibility/2006">
              <mc:Choice xmlns:v="urn:schemas-microsoft-com:vml" Requires="v">
                <p:oleObj spid="_x0000_s12293" name="Worksheet" r:id="rId4" imgW="4476810" imgH="1923990" progId="Excel.Sheet.8">
                  <p:embed/>
                </p:oleObj>
              </mc:Choice>
              <mc:Fallback>
                <p:oleObj name="Worksheet" r:id="rId4" imgW="4476810" imgH="19239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14550"/>
                        <a:ext cx="82391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343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743434"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Interest-Bearing Note</a:t>
            </a:r>
          </a:p>
        </p:txBody>
      </p:sp>
      <p:sp>
        <p:nvSpPr>
          <p:cNvPr id="743435" name="Text Box 11"/>
          <p:cNvSpPr txBox="1">
            <a:spLocks noChangeArrowheads="1"/>
          </p:cNvSpPr>
          <p:nvPr/>
        </p:nvSpPr>
        <p:spPr bwMode="auto">
          <a:xfrm>
            <a:off x="1981200" y="3941763"/>
            <a:ext cx="5943600" cy="325437"/>
          </a:xfrm>
          <a:prstGeom prst="rect">
            <a:avLst/>
          </a:prstGeom>
          <a:noFill/>
          <a:ln w="12700" cap="sq">
            <a:noFill/>
            <a:miter lim="800000"/>
            <a:headEnd type="none" w="sm" len="sm"/>
            <a:tailEnd type="none" w="sm" len="sm"/>
          </a:ln>
        </p:spPr>
        <p:txBody>
          <a:bodyPr>
            <a:spAutoFit/>
          </a:bodyPr>
          <a:lstStyle/>
          <a:p>
            <a:pPr algn="l">
              <a:lnSpc>
                <a:spcPct val="85000"/>
              </a:lnSpc>
              <a:tabLst>
                <a:tab pos="4686300" algn="r"/>
                <a:tab pos="5600700" algn="r"/>
              </a:tabLst>
            </a:pPr>
            <a:r>
              <a:rPr lang="en-US" sz="1800">
                <a:latin typeface="Arial" charset="0"/>
              </a:rPr>
              <a:t>Cash 	1,000</a:t>
            </a:r>
          </a:p>
        </p:txBody>
      </p:sp>
      <p:sp>
        <p:nvSpPr>
          <p:cNvPr id="743436" name="Text Box 12"/>
          <p:cNvSpPr txBox="1">
            <a:spLocks noChangeArrowheads="1"/>
          </p:cNvSpPr>
          <p:nvPr/>
        </p:nvSpPr>
        <p:spPr bwMode="auto">
          <a:xfrm>
            <a:off x="1981200" y="4292600"/>
            <a:ext cx="5943600" cy="325438"/>
          </a:xfrm>
          <a:prstGeom prst="rect">
            <a:avLst/>
          </a:prstGeom>
          <a:noFill/>
          <a:ln w="12700" cap="sq">
            <a:noFill/>
            <a:miter lim="800000"/>
            <a:headEnd type="none" w="sm" len="sm"/>
            <a:tailEnd type="none" w="sm" len="sm"/>
          </a:ln>
        </p:spPr>
        <p:txBody>
          <a:bodyPr>
            <a:spAutoFit/>
          </a:bodyPr>
          <a:lstStyle/>
          <a:p>
            <a:pPr algn="l">
              <a:lnSpc>
                <a:spcPct val="85000"/>
              </a:lnSpc>
              <a:tabLst>
                <a:tab pos="4686300" algn="r"/>
                <a:tab pos="5600700" algn="r"/>
              </a:tabLst>
            </a:pPr>
            <a:r>
              <a:rPr lang="en-US" sz="1800">
                <a:latin typeface="Arial" charset="0"/>
              </a:rPr>
              <a:t>Notes receivable	142</a:t>
            </a:r>
          </a:p>
        </p:txBody>
      </p:sp>
      <p:sp>
        <p:nvSpPr>
          <p:cNvPr id="743437" name="Text Box 13"/>
          <p:cNvSpPr txBox="1">
            <a:spLocks noChangeArrowheads="1"/>
          </p:cNvSpPr>
          <p:nvPr/>
        </p:nvSpPr>
        <p:spPr bwMode="auto">
          <a:xfrm>
            <a:off x="1981200" y="4627563"/>
            <a:ext cx="6477000" cy="325437"/>
          </a:xfrm>
          <a:prstGeom prst="rect">
            <a:avLst/>
          </a:prstGeom>
          <a:noFill/>
          <a:ln w="12700" cap="sq">
            <a:noFill/>
            <a:miter lim="800000"/>
            <a:headEnd type="none" w="sm" len="sm"/>
            <a:tailEnd type="none" w="sm" len="sm"/>
          </a:ln>
        </p:spPr>
        <p:txBody>
          <a:bodyPr>
            <a:spAutoFit/>
          </a:bodyPr>
          <a:lstStyle/>
          <a:p>
            <a:pPr marL="228600" indent="-228600" algn="l">
              <a:lnSpc>
                <a:spcPct val="85000"/>
              </a:lnSpc>
              <a:tabLst>
                <a:tab pos="4457700" algn="r"/>
                <a:tab pos="6115050" algn="r"/>
              </a:tabLst>
            </a:pPr>
            <a:r>
              <a:rPr lang="en-US" sz="1800">
                <a:latin typeface="Arial" charset="0"/>
              </a:rPr>
              <a:t>	Interest revenue		1,142</a:t>
            </a:r>
          </a:p>
        </p:txBody>
      </p:sp>
    </p:spTree>
    <p:extLst>
      <p:ext uri="{BB962C8B-B14F-4D97-AF65-F5344CB8AC3E}">
        <p14:creationId xmlns:p14="http://schemas.microsoft.com/office/powerpoint/2010/main" val="3843160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3435"/>
                                        </p:tgtEl>
                                        <p:attrNameLst>
                                          <p:attrName>style.visibility</p:attrName>
                                        </p:attrNameLst>
                                      </p:cBhvr>
                                      <p:to>
                                        <p:strVal val="visible"/>
                                      </p:to>
                                    </p:set>
                                    <p:animEffect transition="in" filter="wipe(left)">
                                      <p:cBhvr>
                                        <p:cTn id="7" dur="500"/>
                                        <p:tgtEl>
                                          <p:spTgt spid="743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3436"/>
                                        </p:tgtEl>
                                        <p:attrNameLst>
                                          <p:attrName>style.visibility</p:attrName>
                                        </p:attrNameLst>
                                      </p:cBhvr>
                                      <p:to>
                                        <p:strVal val="visible"/>
                                      </p:to>
                                    </p:set>
                                    <p:animEffect transition="in" filter="wipe(left)">
                                      <p:cBhvr>
                                        <p:cTn id="12" dur="500"/>
                                        <p:tgtEl>
                                          <p:spTgt spid="743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3437"/>
                                        </p:tgtEl>
                                        <p:attrNameLst>
                                          <p:attrName>style.visibility</p:attrName>
                                        </p:attrNameLst>
                                      </p:cBhvr>
                                      <p:to>
                                        <p:strVal val="visible"/>
                                      </p:to>
                                    </p:set>
                                    <p:animEffect transition="in" filter="wipe(left)">
                                      <p:cBhvr>
                                        <p:cTn id="17" dur="500"/>
                                        <p:tgtEl>
                                          <p:spTgt spid="74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5" grpId="0"/>
      <p:bldP spid="743436" grpId="0"/>
      <p:bldP spid="74343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71683" name="Rectangle 6"/>
          <p:cNvSpPr>
            <a:spLocks noChangeArrowheads="1"/>
          </p:cNvSpPr>
          <p:nvPr/>
        </p:nvSpPr>
        <p:spPr bwMode="auto">
          <a:xfrm>
            <a:off x="600075" y="1371600"/>
            <a:ext cx="8315325" cy="473075"/>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400" b="1">
                <a:latin typeface="Arial" charset="0"/>
              </a:rPr>
              <a:t>Notes Received for Property, Goods, or Services</a:t>
            </a:r>
            <a:endParaRPr lang="en-US" sz="2000">
              <a:latin typeface="Arial" charset="0"/>
            </a:endParaRPr>
          </a:p>
        </p:txBody>
      </p:sp>
      <p:sp>
        <p:nvSpPr>
          <p:cNvPr id="824327"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71685" name="Rectangle 8"/>
          <p:cNvSpPr>
            <a:spLocks noChangeArrowheads="1"/>
          </p:cNvSpPr>
          <p:nvPr/>
        </p:nvSpPr>
        <p:spPr bwMode="auto">
          <a:xfrm>
            <a:off x="609600" y="2041525"/>
            <a:ext cx="8001000" cy="3211513"/>
          </a:xfrm>
          <a:prstGeom prst="rect">
            <a:avLst/>
          </a:prstGeom>
          <a:noFill/>
          <a:ln w="12700" cap="sq">
            <a:noFill/>
            <a:miter lim="800000"/>
            <a:headEnd type="none" w="sm" len="sm"/>
            <a:tailEnd type="none" w="sm" len="sm"/>
          </a:ln>
        </p:spPr>
        <p:txBody>
          <a:bodyPr>
            <a:spAutoFit/>
          </a:bodyPr>
          <a:lstStyle/>
          <a:p>
            <a:pPr algn="l">
              <a:lnSpc>
                <a:spcPct val="125000"/>
              </a:lnSpc>
              <a:spcBef>
                <a:spcPct val="60000"/>
              </a:spcBef>
            </a:pPr>
            <a:r>
              <a:rPr lang="en-US" sz="2200">
                <a:latin typeface="Arial" charset="0"/>
              </a:rPr>
              <a:t>In a bargained transaction entered into at arm’s length, the stated interest rate is presumed to be fair unless:</a:t>
            </a:r>
          </a:p>
          <a:p>
            <a:pPr marL="685800" lvl="1" indent="-457200" algn="l">
              <a:lnSpc>
                <a:spcPct val="125000"/>
              </a:lnSpc>
              <a:spcBef>
                <a:spcPct val="60000"/>
              </a:spcBef>
              <a:buClr>
                <a:srgbClr val="800000"/>
              </a:buClr>
              <a:buFontTx/>
              <a:buAutoNum type="arabicPeriod"/>
            </a:pPr>
            <a:r>
              <a:rPr lang="en-US" sz="2200">
                <a:latin typeface="Arial" charset="0"/>
              </a:rPr>
              <a:t>No interest rate is stated, or</a:t>
            </a:r>
          </a:p>
          <a:p>
            <a:pPr marL="685800" lvl="1" indent="-457200" algn="l">
              <a:lnSpc>
                <a:spcPct val="125000"/>
              </a:lnSpc>
              <a:spcBef>
                <a:spcPct val="60000"/>
              </a:spcBef>
              <a:buClr>
                <a:srgbClr val="800000"/>
              </a:buClr>
              <a:buFontTx/>
              <a:buAutoNum type="arabicPeriod"/>
            </a:pPr>
            <a:r>
              <a:rPr lang="en-US" sz="2200">
                <a:latin typeface="Arial" charset="0"/>
              </a:rPr>
              <a:t>Stated interest rate is unreasonable, or</a:t>
            </a:r>
          </a:p>
          <a:p>
            <a:pPr marL="685800" lvl="1" indent="-457200" algn="l">
              <a:lnSpc>
                <a:spcPct val="125000"/>
              </a:lnSpc>
              <a:spcBef>
                <a:spcPct val="60000"/>
              </a:spcBef>
              <a:buClr>
                <a:srgbClr val="800000"/>
              </a:buClr>
              <a:buFontTx/>
              <a:buAutoNum type="arabicPeriod"/>
            </a:pPr>
            <a:r>
              <a:rPr lang="en-US" sz="2200">
                <a:latin typeface="Arial" charset="0"/>
              </a:rPr>
              <a:t>Face amount of the note is materially different from the current cash sales price.</a:t>
            </a:r>
            <a:endParaRPr lang="en-US" sz="2200" b="1">
              <a:latin typeface="Arial" charset="0"/>
            </a:endParaRPr>
          </a:p>
        </p:txBody>
      </p:sp>
    </p:spTree>
    <p:extLst>
      <p:ext uri="{BB962C8B-B14F-4D97-AF65-F5344CB8AC3E}">
        <p14:creationId xmlns:p14="http://schemas.microsoft.com/office/powerpoint/2010/main" val="2386368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990600" y="2057400"/>
            <a:ext cx="7620000" cy="1974850"/>
          </a:xfrm>
          <a:prstGeom prst="rect">
            <a:avLst/>
          </a:prstGeom>
          <a:noFill/>
          <a:ln w="28575" cap="sq">
            <a:noFill/>
            <a:miter lim="800000"/>
            <a:headEnd type="none" w="sm" len="sm"/>
            <a:tailEnd type="none" w="sm" len="sm"/>
          </a:ln>
        </p:spPr>
        <p:txBody>
          <a:bodyPr>
            <a:spAutoFit/>
          </a:bodyPr>
          <a:lstStyle/>
          <a:p>
            <a:pPr marL="457200" indent="-457200" algn="l">
              <a:lnSpc>
                <a:spcPct val="125000"/>
              </a:lnSpc>
              <a:spcBef>
                <a:spcPct val="50000"/>
              </a:spcBef>
            </a:pPr>
            <a:r>
              <a:rPr lang="en-US" sz="2400">
                <a:latin typeface="Arial" charset="0"/>
              </a:rPr>
              <a:t>A </a:t>
            </a:r>
            <a:r>
              <a:rPr lang="en-US" sz="2400" b="1">
                <a:solidFill>
                  <a:srgbClr val="800000"/>
                </a:solidFill>
                <a:latin typeface="Arial" charset="0"/>
              </a:rPr>
              <a:t>financial asset</a:t>
            </a:r>
            <a:r>
              <a:rPr lang="en-US" sz="2400">
                <a:latin typeface="Arial" charset="0"/>
              </a:rPr>
              <a:t>—also a </a:t>
            </a:r>
            <a:r>
              <a:rPr lang="en-US" sz="2400" b="1">
                <a:solidFill>
                  <a:srgbClr val="800000"/>
                </a:solidFill>
                <a:latin typeface="Arial" charset="0"/>
              </a:rPr>
              <a:t>financial instrument</a:t>
            </a:r>
            <a:r>
              <a:rPr lang="en-US" sz="2400">
                <a:latin typeface="Arial" charset="0"/>
              </a:rPr>
              <a:t>. </a:t>
            </a:r>
          </a:p>
          <a:p>
            <a:pPr marL="457200" indent="-457200" algn="l">
              <a:lnSpc>
                <a:spcPct val="125000"/>
              </a:lnSpc>
              <a:spcBef>
                <a:spcPct val="50000"/>
              </a:spcBef>
            </a:pPr>
            <a:r>
              <a:rPr lang="en-US" sz="2200" b="1">
                <a:latin typeface="Arial" charset="0"/>
              </a:rPr>
              <a:t>Financial Instrument </a:t>
            </a:r>
            <a:r>
              <a:rPr lang="en-US" sz="2200">
                <a:latin typeface="Arial" charset="0"/>
              </a:rPr>
              <a:t>- Any contract that gives rise to a financial asset of one entity and a financial liability or equity interest of another entity.</a:t>
            </a:r>
          </a:p>
        </p:txBody>
      </p:sp>
      <p:sp>
        <p:nvSpPr>
          <p:cNvPr id="22323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2232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1  Identify items considered cash.</a:t>
            </a:r>
          </a:p>
        </p:txBody>
      </p:sp>
      <p:sp>
        <p:nvSpPr>
          <p:cNvPr id="14341" name="Text Box 1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What is Cash?</a:t>
            </a:r>
          </a:p>
        </p:txBody>
      </p:sp>
      <p:pic>
        <p:nvPicPr>
          <p:cNvPr id="14342" name="Picture 14"/>
          <p:cNvPicPr>
            <a:picLocks noChangeAspect="1" noChangeArrowheads="1"/>
          </p:cNvPicPr>
          <p:nvPr/>
        </p:nvPicPr>
        <p:blipFill>
          <a:blip r:embed="rId3"/>
          <a:srcRect/>
          <a:stretch>
            <a:fillRect/>
          </a:stretch>
        </p:blipFill>
        <p:spPr bwMode="auto">
          <a:xfrm>
            <a:off x="762000" y="4495800"/>
            <a:ext cx="7648575" cy="1443038"/>
          </a:xfrm>
          <a:prstGeom prst="rect">
            <a:avLst/>
          </a:prstGeom>
          <a:noFill/>
          <a:ln w="12700" cap="sq">
            <a:noFill/>
            <a:miter lim="800000"/>
            <a:headEnd type="none" w="sm" len="sm"/>
            <a:tailEnd type="none" w="sm" len="sm"/>
          </a:ln>
        </p:spPr>
      </p:pic>
      <p:sp>
        <p:nvSpPr>
          <p:cNvPr id="14343" name="Rectangle 15"/>
          <p:cNvSpPr>
            <a:spLocks noChangeArrowheads="1"/>
          </p:cNvSpPr>
          <p:nvPr/>
        </p:nvSpPr>
        <p:spPr bwMode="auto">
          <a:xfrm>
            <a:off x="7162800" y="4038600"/>
            <a:ext cx="1524000" cy="457200"/>
          </a:xfrm>
          <a:prstGeom prst="rect">
            <a:avLst/>
          </a:prstGeom>
          <a:noFill/>
          <a:ln w="19050" algn="ctr">
            <a:noFill/>
            <a:miter lim="800000"/>
            <a:headEnd type="none" w="sm" len="sm"/>
            <a:tailEnd type="none" w="sm" len="sm"/>
          </a:ln>
        </p:spPr>
        <p:txBody>
          <a:bodyPr>
            <a:spAutoFit/>
          </a:bodyPr>
          <a:lstStyle/>
          <a:p>
            <a:pPr algn="l">
              <a:spcBef>
                <a:spcPct val="50000"/>
              </a:spcBef>
            </a:pPr>
            <a:r>
              <a:rPr lang="en-US" sz="1200" b="1">
                <a:solidFill>
                  <a:srgbClr val="CC0000"/>
                </a:solidFill>
                <a:latin typeface="Arial" charset="0"/>
              </a:rPr>
              <a:t>Illustration 7-1                      </a:t>
            </a:r>
            <a:r>
              <a:rPr lang="en-US" sz="1200" b="1">
                <a:latin typeface="Arial" charset="0"/>
              </a:rPr>
              <a:t>Types of Assets</a:t>
            </a:r>
          </a:p>
        </p:txBody>
      </p:sp>
    </p:spTree>
    <p:extLst>
      <p:ext uri="{BB962C8B-B14F-4D97-AF65-F5344CB8AC3E}">
        <p14:creationId xmlns:p14="http://schemas.microsoft.com/office/powerpoint/2010/main" val="325050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826372"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6  Explain accounting issues related to recognition of notes receivable.</a:t>
            </a:r>
          </a:p>
        </p:txBody>
      </p:sp>
      <p:sp>
        <p:nvSpPr>
          <p:cNvPr id="72708" name="Rectangle 6"/>
          <p:cNvSpPr>
            <a:spLocks noChangeArrowheads="1"/>
          </p:cNvSpPr>
          <p:nvPr/>
        </p:nvSpPr>
        <p:spPr bwMode="auto">
          <a:xfrm>
            <a:off x="685800" y="1371600"/>
            <a:ext cx="8077200" cy="2759075"/>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2000" b="1">
                <a:solidFill>
                  <a:srgbClr val="800000"/>
                </a:solidFill>
                <a:latin typeface="Arial" charset="0"/>
              </a:rPr>
              <a:t>Illustration:</a:t>
            </a:r>
            <a:r>
              <a:rPr lang="en-US" sz="2000">
                <a:latin typeface="Arial" charset="0"/>
              </a:rPr>
              <a:t>  Oasis Development Co. sold a corner lot to Rusty Pelican as a restaurant site.  Oasis accepted in exchange a five-year note having a maturity value of £35,247 and no stated interest rate.  The land originally cost Oasis £14,000.  At the date of sale the land had a fair market value of £20,000.  Oasis uses the fair market value of the land, £20,000, as the present value of the note.  Oasis therefore records the sale as:</a:t>
            </a:r>
          </a:p>
        </p:txBody>
      </p:sp>
      <p:sp>
        <p:nvSpPr>
          <p:cNvPr id="826375" name="Rectangle 7"/>
          <p:cNvSpPr>
            <a:spLocks noChangeArrowheads="1"/>
          </p:cNvSpPr>
          <p:nvPr/>
        </p:nvSpPr>
        <p:spPr bwMode="auto">
          <a:xfrm>
            <a:off x="1066800" y="4524375"/>
            <a:ext cx="7620000" cy="1343025"/>
          </a:xfrm>
          <a:prstGeom prst="rect">
            <a:avLst/>
          </a:prstGeom>
          <a:noFill/>
          <a:ln w="12700" cap="sq" algn="ctr">
            <a:noFill/>
            <a:miter lim="800000"/>
            <a:headEnd type="none" w="sm" len="sm"/>
            <a:tailEnd type="none" w="sm" len="sm"/>
          </a:ln>
        </p:spPr>
        <p:txBody>
          <a:bodyPr>
            <a:spAutoFit/>
          </a:bodyPr>
          <a:lstStyle/>
          <a:p>
            <a:pPr marL="457200" indent="-457200" algn="l">
              <a:lnSpc>
                <a:spcPct val="110000"/>
              </a:lnSpc>
              <a:spcBef>
                <a:spcPct val="30000"/>
              </a:spcBef>
              <a:tabLst>
                <a:tab pos="5715000" algn="r"/>
                <a:tab pos="7200900" algn="r"/>
              </a:tabLst>
            </a:pPr>
            <a:r>
              <a:rPr lang="en-US" sz="2100">
                <a:latin typeface="Arial" charset="0"/>
              </a:rPr>
              <a:t>Notes Receivable 	20,000</a:t>
            </a:r>
          </a:p>
          <a:p>
            <a:pPr marL="457200" indent="-457200" algn="l">
              <a:lnSpc>
                <a:spcPct val="110000"/>
              </a:lnSpc>
              <a:spcBef>
                <a:spcPct val="30000"/>
              </a:spcBef>
              <a:tabLst>
                <a:tab pos="5715000" algn="r"/>
                <a:tab pos="7200900" algn="r"/>
              </a:tabLst>
            </a:pPr>
            <a:r>
              <a:rPr lang="en-US" sz="2100">
                <a:latin typeface="Arial" charset="0"/>
              </a:rPr>
              <a:t>	Land 		14,000</a:t>
            </a:r>
          </a:p>
          <a:p>
            <a:pPr marL="457200" indent="-457200" algn="l">
              <a:lnSpc>
                <a:spcPct val="110000"/>
              </a:lnSpc>
              <a:spcBef>
                <a:spcPct val="30000"/>
              </a:spcBef>
              <a:tabLst>
                <a:tab pos="5715000" algn="r"/>
                <a:tab pos="7200900" algn="r"/>
              </a:tabLst>
            </a:pPr>
            <a:r>
              <a:rPr lang="en-US" sz="2100">
                <a:latin typeface="Arial" charset="0"/>
              </a:rPr>
              <a:t>	Gain on Sale of Land 		6,000</a:t>
            </a:r>
          </a:p>
        </p:txBody>
      </p:sp>
      <p:sp>
        <p:nvSpPr>
          <p:cNvPr id="72710" name="Rectangle 8"/>
          <p:cNvSpPr>
            <a:spLocks noChangeArrowheads="1"/>
          </p:cNvSpPr>
          <p:nvPr/>
        </p:nvSpPr>
        <p:spPr bwMode="auto">
          <a:xfrm>
            <a:off x="5043488" y="4067175"/>
            <a:ext cx="3567112" cy="336550"/>
          </a:xfrm>
          <a:prstGeom prst="rect">
            <a:avLst/>
          </a:prstGeom>
          <a:noFill/>
          <a:ln w="12700" cap="sq">
            <a:noFill/>
            <a:miter lim="800000"/>
            <a:headEnd type="none" w="sm" len="sm"/>
            <a:tailEnd type="none" w="sm" len="sm"/>
          </a:ln>
        </p:spPr>
        <p:txBody>
          <a:bodyPr>
            <a:spAutoFit/>
          </a:bodyPr>
          <a:lstStyle/>
          <a:p>
            <a:pPr algn="r"/>
            <a:r>
              <a:rPr lang="en-US" sz="1600" b="1">
                <a:latin typeface="Arial" charset="0"/>
              </a:rPr>
              <a:t>(£35,247 - £20,000) = £15,247</a:t>
            </a:r>
          </a:p>
        </p:txBody>
      </p:sp>
    </p:spTree>
    <p:extLst>
      <p:ext uri="{BB962C8B-B14F-4D97-AF65-F5344CB8AC3E}">
        <p14:creationId xmlns:p14="http://schemas.microsoft.com/office/powerpoint/2010/main" val="2155650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5">
                                            <p:txEl>
                                              <p:pRg st="0" end="0"/>
                                            </p:txEl>
                                          </p:spTgt>
                                        </p:tgtEl>
                                        <p:attrNameLst>
                                          <p:attrName>style.visibility</p:attrName>
                                        </p:attrNameLst>
                                      </p:cBhvr>
                                      <p:to>
                                        <p:strVal val="visible"/>
                                      </p:to>
                                    </p:set>
                                    <p:animEffect transition="in" filter="wipe(left)">
                                      <p:cBhvr>
                                        <p:cTn id="7" dur="500"/>
                                        <p:tgtEl>
                                          <p:spTgt spid="826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5">
                                            <p:txEl>
                                              <p:pRg st="1" end="1"/>
                                            </p:txEl>
                                          </p:spTgt>
                                        </p:tgtEl>
                                        <p:attrNameLst>
                                          <p:attrName>style.visibility</p:attrName>
                                        </p:attrNameLst>
                                      </p:cBhvr>
                                      <p:to>
                                        <p:strVal val="visible"/>
                                      </p:to>
                                    </p:set>
                                    <p:animEffect transition="in" filter="wipe(left)">
                                      <p:cBhvr>
                                        <p:cTn id="12" dur="500"/>
                                        <p:tgtEl>
                                          <p:spTgt spid="8263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6375">
                                            <p:txEl>
                                              <p:pRg st="2" end="2"/>
                                            </p:txEl>
                                          </p:spTgt>
                                        </p:tgtEl>
                                        <p:attrNameLst>
                                          <p:attrName>style.visibility</p:attrName>
                                        </p:attrNameLst>
                                      </p:cBhvr>
                                      <p:to>
                                        <p:strVal val="visible"/>
                                      </p:to>
                                    </p:set>
                                    <p:animEffect transition="in" filter="wipe(left)">
                                      <p:cBhvr>
                                        <p:cTn id="17" dur="500"/>
                                        <p:tgtEl>
                                          <p:spTgt spid="8263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74445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accounting issues related to valuation of notes receivable.</a:t>
            </a:r>
          </a:p>
        </p:txBody>
      </p:sp>
      <p:sp>
        <p:nvSpPr>
          <p:cNvPr id="73732" name="Text Box 5"/>
          <p:cNvSpPr txBox="1">
            <a:spLocks noChangeArrowheads="1"/>
          </p:cNvSpPr>
          <p:nvPr/>
        </p:nvSpPr>
        <p:spPr bwMode="auto">
          <a:xfrm>
            <a:off x="914400" y="2057400"/>
            <a:ext cx="7620000" cy="3127375"/>
          </a:xfrm>
          <a:prstGeom prst="rect">
            <a:avLst/>
          </a:prstGeom>
          <a:noFill/>
          <a:ln w="28575" cap="sq">
            <a:noFill/>
            <a:miter lim="800000"/>
            <a:headEnd type="none" w="sm" len="sm"/>
            <a:tailEnd type="none" w="sm" len="sm"/>
          </a:ln>
        </p:spPr>
        <p:txBody>
          <a:bodyPr>
            <a:spAutoFit/>
          </a:bodyPr>
          <a:lstStyle/>
          <a:p>
            <a:pPr marL="401638" indent="-401638" algn="l">
              <a:lnSpc>
                <a:spcPct val="125000"/>
              </a:lnSpc>
              <a:spcBef>
                <a:spcPct val="50000"/>
              </a:spcBef>
              <a:spcAft>
                <a:spcPct val="20000"/>
              </a:spcAft>
              <a:buSzPct val="80000"/>
              <a:buFontTx/>
              <a:buBlip>
                <a:blip r:embed="rId3"/>
              </a:buBlip>
            </a:pPr>
            <a:r>
              <a:rPr lang="en-US" sz="2100" b="1">
                <a:solidFill>
                  <a:srgbClr val="800000"/>
                </a:solidFill>
                <a:latin typeface="Arial" charset="0"/>
              </a:rPr>
              <a:t>Short-Term</a:t>
            </a:r>
            <a:r>
              <a:rPr lang="en-US" sz="2100">
                <a:latin typeface="Arial" charset="0"/>
              </a:rPr>
              <a:t> reporting parallels that for trade accounts receivable.</a:t>
            </a:r>
          </a:p>
          <a:p>
            <a:pPr marL="401638" indent="-401638" algn="l">
              <a:lnSpc>
                <a:spcPct val="125000"/>
              </a:lnSpc>
              <a:spcBef>
                <a:spcPct val="50000"/>
              </a:spcBef>
              <a:spcAft>
                <a:spcPct val="20000"/>
              </a:spcAft>
              <a:buSzPct val="80000"/>
              <a:buFontTx/>
              <a:buBlip>
                <a:blip r:embed="rId3"/>
              </a:buBlip>
            </a:pPr>
            <a:r>
              <a:rPr lang="en-US" sz="2100" b="1">
                <a:solidFill>
                  <a:srgbClr val="800000"/>
                </a:solidFill>
                <a:latin typeface="Arial" charset="0"/>
              </a:rPr>
              <a:t>Long-Term</a:t>
            </a:r>
            <a:r>
              <a:rPr lang="en-US" sz="2100">
                <a:solidFill>
                  <a:srgbClr val="800000"/>
                </a:solidFill>
                <a:latin typeface="Arial" charset="0"/>
              </a:rPr>
              <a:t> </a:t>
            </a:r>
            <a:r>
              <a:rPr lang="en-US" sz="2100">
                <a:latin typeface="Arial" charset="0"/>
              </a:rPr>
              <a:t>- impairment tests are often done on an individual assessment basis. Impairment losses are measured as the difference between the carrying value of the receivable and the present value of the estimated future cash flows discounted at the original effective-interest rate.</a:t>
            </a:r>
          </a:p>
        </p:txBody>
      </p:sp>
      <p:sp>
        <p:nvSpPr>
          <p:cNvPr id="73733" name="Text Box 6"/>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Valuation of Notes Receivable</a:t>
            </a:r>
          </a:p>
        </p:txBody>
      </p:sp>
    </p:spTree>
    <p:extLst>
      <p:ext uri="{BB962C8B-B14F-4D97-AF65-F5344CB8AC3E}">
        <p14:creationId xmlns:p14="http://schemas.microsoft.com/office/powerpoint/2010/main" val="40736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98099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accounting issues related to valuation of notes receivable.</a:t>
            </a:r>
          </a:p>
        </p:txBody>
      </p:sp>
      <p:sp>
        <p:nvSpPr>
          <p:cNvPr id="74756" name="Text Box 4"/>
          <p:cNvSpPr txBox="1">
            <a:spLocks noChangeArrowheads="1"/>
          </p:cNvSpPr>
          <p:nvPr/>
        </p:nvSpPr>
        <p:spPr bwMode="auto">
          <a:xfrm>
            <a:off x="609600" y="1447800"/>
            <a:ext cx="8153400" cy="2378075"/>
          </a:xfrm>
          <a:prstGeom prst="rect">
            <a:avLst/>
          </a:prstGeom>
          <a:noFill/>
          <a:ln w="12700" cap="sq" algn="ctr">
            <a:noFill/>
            <a:miter lim="800000"/>
            <a:headEnd type="none" w="sm" len="sm"/>
            <a:tailEnd type="none" w="sm" len="sm"/>
          </a:ln>
        </p:spPr>
        <p:txBody>
          <a:bodyPr>
            <a:spAutoFit/>
          </a:bodyPr>
          <a:lstStyle/>
          <a:p>
            <a:pPr algn="l">
              <a:lnSpc>
                <a:spcPct val="125000"/>
              </a:lnSpc>
              <a:spcBef>
                <a:spcPct val="50000"/>
              </a:spcBef>
            </a:pPr>
            <a:r>
              <a:rPr lang="en-US" sz="2000" b="1">
                <a:solidFill>
                  <a:srgbClr val="800000"/>
                </a:solidFill>
                <a:latin typeface="Arial" charset="0"/>
              </a:rPr>
              <a:t>Illustration:</a:t>
            </a:r>
            <a:r>
              <a:rPr lang="en-US" sz="2000">
                <a:latin typeface="Arial" charset="0"/>
              </a:rPr>
              <a:t>  Tesco Inc. has a note receivable with a carrying amount of $200,000. The debtor, Morganese Company, has indicated that it is experiencing financial difficulty. Tesco decides that Morganese’s note receivable is therefore impaired. Tesco computes the present value of the future cash flows discounted at its original effective-interest rate to be $175,000. The computation of the loss on impairment is as follows.</a:t>
            </a:r>
          </a:p>
        </p:txBody>
      </p:sp>
      <p:pic>
        <p:nvPicPr>
          <p:cNvPr id="74757" name="Picture 6"/>
          <p:cNvPicPr>
            <a:picLocks noChangeAspect="1" noChangeArrowheads="1"/>
          </p:cNvPicPr>
          <p:nvPr/>
        </p:nvPicPr>
        <p:blipFill>
          <a:blip r:embed="rId3"/>
          <a:srcRect/>
          <a:stretch>
            <a:fillRect/>
          </a:stretch>
        </p:blipFill>
        <p:spPr bwMode="auto">
          <a:xfrm>
            <a:off x="614363" y="4343400"/>
            <a:ext cx="7996237" cy="1296988"/>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244248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Notes Receivable</a:t>
            </a:r>
          </a:p>
        </p:txBody>
      </p:sp>
      <p:sp>
        <p:nvSpPr>
          <p:cNvPr id="98304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7  Explain accounting issues related to valuation of notes receivable.</a:t>
            </a:r>
          </a:p>
        </p:txBody>
      </p:sp>
      <p:sp>
        <p:nvSpPr>
          <p:cNvPr id="75780" name="Text Box 4"/>
          <p:cNvSpPr txBox="1">
            <a:spLocks noChangeArrowheads="1"/>
          </p:cNvSpPr>
          <p:nvPr/>
        </p:nvSpPr>
        <p:spPr bwMode="auto">
          <a:xfrm>
            <a:off x="685800" y="3749675"/>
            <a:ext cx="8077200" cy="476250"/>
          </a:xfrm>
          <a:prstGeom prst="rect">
            <a:avLst/>
          </a:prstGeom>
          <a:noFill/>
          <a:ln w="12700" cap="sq" algn="ctr">
            <a:noFill/>
            <a:miter lim="800000"/>
            <a:headEnd type="none" w="sm" len="sm"/>
            <a:tailEnd type="none" w="sm" len="sm"/>
          </a:ln>
        </p:spPr>
        <p:txBody>
          <a:bodyPr>
            <a:spAutoFit/>
          </a:bodyPr>
          <a:lstStyle/>
          <a:p>
            <a:pPr algn="l">
              <a:lnSpc>
                <a:spcPct val="120000"/>
              </a:lnSpc>
              <a:spcBef>
                <a:spcPct val="50000"/>
              </a:spcBef>
              <a:tabLst>
                <a:tab pos="457200" algn="l"/>
                <a:tab pos="914400" algn="l"/>
                <a:tab pos="5715000" algn="r"/>
                <a:tab pos="7143750" algn="r"/>
              </a:tabLst>
            </a:pPr>
            <a:r>
              <a:rPr lang="en-US" sz="2100">
                <a:latin typeface="Arial" charset="0"/>
              </a:rPr>
              <a:t>The entry to record the impairment loss is as follows.</a:t>
            </a:r>
            <a:endParaRPr lang="en-US" sz="2000">
              <a:latin typeface="Arial" charset="0"/>
            </a:endParaRPr>
          </a:p>
        </p:txBody>
      </p:sp>
      <p:sp>
        <p:nvSpPr>
          <p:cNvPr id="75781" name="Text Box 6"/>
          <p:cNvSpPr txBox="1">
            <a:spLocks noChangeArrowheads="1"/>
          </p:cNvSpPr>
          <p:nvPr/>
        </p:nvSpPr>
        <p:spPr bwMode="auto">
          <a:xfrm>
            <a:off x="685800" y="1447800"/>
            <a:ext cx="8077200" cy="476250"/>
          </a:xfrm>
          <a:prstGeom prst="rect">
            <a:avLst/>
          </a:prstGeom>
          <a:noFill/>
          <a:ln w="12700" cap="sq" algn="ctr">
            <a:noFill/>
            <a:miter lim="800000"/>
            <a:headEnd type="none" w="sm" len="sm"/>
            <a:tailEnd type="none" w="sm" len="sm"/>
          </a:ln>
        </p:spPr>
        <p:txBody>
          <a:bodyPr>
            <a:spAutoFit/>
          </a:bodyPr>
          <a:lstStyle/>
          <a:p>
            <a:pPr algn="l">
              <a:lnSpc>
                <a:spcPct val="120000"/>
              </a:lnSpc>
              <a:spcBef>
                <a:spcPct val="50000"/>
              </a:spcBef>
            </a:pPr>
            <a:r>
              <a:rPr lang="en-US" sz="2100">
                <a:latin typeface="Arial" charset="0"/>
              </a:rPr>
              <a:t>The computation of the loss on impairment is as follows.</a:t>
            </a:r>
          </a:p>
        </p:txBody>
      </p:sp>
      <p:pic>
        <p:nvPicPr>
          <p:cNvPr id="75782" name="Picture 7"/>
          <p:cNvPicPr>
            <a:picLocks noChangeAspect="1" noChangeArrowheads="1"/>
          </p:cNvPicPr>
          <p:nvPr/>
        </p:nvPicPr>
        <p:blipFill>
          <a:blip r:embed="rId3"/>
          <a:srcRect/>
          <a:stretch>
            <a:fillRect/>
          </a:stretch>
        </p:blipFill>
        <p:spPr bwMode="auto">
          <a:xfrm>
            <a:off x="614363" y="2132013"/>
            <a:ext cx="7996237" cy="1296987"/>
          </a:xfrm>
          <a:prstGeom prst="rect">
            <a:avLst/>
          </a:prstGeom>
          <a:noFill/>
          <a:ln w="12700" cap="sq">
            <a:noFill/>
            <a:miter lim="800000"/>
            <a:headEnd type="none" w="sm" len="sm"/>
            <a:tailEnd type="none" w="sm" len="sm"/>
          </a:ln>
        </p:spPr>
      </p:pic>
      <p:sp>
        <p:nvSpPr>
          <p:cNvPr id="983048" name="Text Box 8"/>
          <p:cNvSpPr txBox="1">
            <a:spLocks noChangeArrowheads="1"/>
          </p:cNvSpPr>
          <p:nvPr/>
        </p:nvSpPr>
        <p:spPr bwMode="auto">
          <a:xfrm>
            <a:off x="685800" y="4419600"/>
            <a:ext cx="8077200" cy="928688"/>
          </a:xfrm>
          <a:prstGeom prst="rect">
            <a:avLst/>
          </a:prstGeom>
          <a:noFill/>
          <a:ln w="12700" cap="sq" algn="ctr">
            <a:noFill/>
            <a:miter lim="800000"/>
            <a:headEnd type="none" w="sm" len="sm"/>
            <a:tailEnd type="none" w="sm" len="sm"/>
          </a:ln>
        </p:spPr>
        <p:txBody>
          <a:bodyPr>
            <a:spAutoFit/>
          </a:bodyPr>
          <a:lstStyle/>
          <a:p>
            <a:pPr algn="l">
              <a:lnSpc>
                <a:spcPct val="120000"/>
              </a:lnSpc>
              <a:spcBef>
                <a:spcPct val="35000"/>
              </a:spcBef>
              <a:tabLst>
                <a:tab pos="457200" algn="l"/>
                <a:tab pos="914400" algn="l"/>
                <a:tab pos="5715000" algn="r"/>
                <a:tab pos="7143750" algn="r"/>
              </a:tabLst>
            </a:pPr>
            <a:r>
              <a:rPr lang="en-US" sz="2000">
                <a:latin typeface="Arial" charset="0"/>
              </a:rPr>
              <a:t>	Bad Debt Expense 	25,000</a:t>
            </a:r>
          </a:p>
          <a:p>
            <a:pPr algn="l">
              <a:lnSpc>
                <a:spcPct val="120000"/>
              </a:lnSpc>
              <a:spcBef>
                <a:spcPct val="35000"/>
              </a:spcBef>
              <a:tabLst>
                <a:tab pos="457200" algn="l"/>
                <a:tab pos="914400" algn="l"/>
                <a:tab pos="5715000" algn="r"/>
                <a:tab pos="7143750" algn="r"/>
              </a:tabLst>
            </a:pPr>
            <a:r>
              <a:rPr lang="en-US" sz="2000">
                <a:latin typeface="Arial" charset="0"/>
              </a:rPr>
              <a:t>		Allowance for Doubtful Accounts 		25,000</a:t>
            </a:r>
          </a:p>
        </p:txBody>
      </p:sp>
    </p:spTree>
    <p:extLst>
      <p:ext uri="{BB962C8B-B14F-4D97-AF65-F5344CB8AC3E}">
        <p14:creationId xmlns:p14="http://schemas.microsoft.com/office/powerpoint/2010/main" val="4143107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48">
                                            <p:txEl>
                                              <p:pRg st="0" end="0"/>
                                            </p:txEl>
                                          </p:spTgt>
                                        </p:tgtEl>
                                        <p:attrNameLst>
                                          <p:attrName>style.visibility</p:attrName>
                                        </p:attrNameLst>
                                      </p:cBhvr>
                                      <p:to>
                                        <p:strVal val="visible"/>
                                      </p:to>
                                    </p:set>
                                    <p:animEffect transition="in" filter="wipe(left)">
                                      <p:cBhvr>
                                        <p:cTn id="7" dur="500"/>
                                        <p:tgtEl>
                                          <p:spTgt spid="9830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48">
                                            <p:txEl>
                                              <p:pRg st="1" end="1"/>
                                            </p:txEl>
                                          </p:spTgt>
                                        </p:tgtEl>
                                        <p:attrNameLst>
                                          <p:attrName>style.visibility</p:attrName>
                                        </p:attrNameLst>
                                      </p:cBhvr>
                                      <p:to>
                                        <p:strVal val="visible"/>
                                      </p:to>
                                    </p:set>
                                    <p:animEffect transition="in" filter="wipe(left)">
                                      <p:cBhvr>
                                        <p:cTn id="12" dur="500"/>
                                        <p:tgtEl>
                                          <p:spTgt spid="9830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821255" name="Text Box 7"/>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
        <p:nvSpPr>
          <p:cNvPr id="76804" name="Text Box 9"/>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Fair Value Option</a:t>
            </a:r>
          </a:p>
        </p:txBody>
      </p:sp>
      <p:sp>
        <p:nvSpPr>
          <p:cNvPr id="76805" name="Rectangle 10"/>
          <p:cNvSpPr>
            <a:spLocks noChangeArrowheads="1"/>
          </p:cNvSpPr>
          <p:nvPr/>
        </p:nvSpPr>
        <p:spPr bwMode="auto">
          <a:xfrm>
            <a:off x="685800" y="2022475"/>
            <a:ext cx="8077200" cy="2530475"/>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2000">
                <a:latin typeface="Arial" charset="0"/>
              </a:rPr>
              <a:t>Companies have the option to record fair value in their accounts for most financial assets and liabilities, including receivables. </a:t>
            </a:r>
            <a:r>
              <a:rPr lang="en-US" sz="1600" b="1">
                <a:solidFill>
                  <a:srgbClr val="800000"/>
                </a:solidFill>
                <a:latin typeface="Arial" charset="0"/>
              </a:rPr>
              <a:t>[6]</a:t>
            </a:r>
            <a:r>
              <a:rPr lang="en-US" sz="2000" b="1">
                <a:latin typeface="Arial" charset="0"/>
              </a:rPr>
              <a:t> </a:t>
            </a:r>
          </a:p>
          <a:p>
            <a:pPr algn="l">
              <a:lnSpc>
                <a:spcPct val="125000"/>
              </a:lnSpc>
              <a:spcBef>
                <a:spcPct val="50000"/>
              </a:spcBef>
            </a:pPr>
            <a:r>
              <a:rPr lang="en-US" sz="2000">
                <a:latin typeface="Arial" charset="0"/>
              </a:rPr>
              <a:t>The </a:t>
            </a:r>
            <a:r>
              <a:rPr lang="en-US" sz="2000" b="1">
                <a:solidFill>
                  <a:srgbClr val="800000"/>
                </a:solidFill>
                <a:latin typeface="Arial" charset="0"/>
              </a:rPr>
              <a:t>IASB </a:t>
            </a:r>
            <a:r>
              <a:rPr lang="en-US" sz="2000">
                <a:latin typeface="Arial" charset="0"/>
              </a:rPr>
              <a:t>believes that fair value measurement for financial instruments provides more relevant and understandable information than historical cost because it reflects the current cash equivalent value of financial instruments.</a:t>
            </a:r>
          </a:p>
        </p:txBody>
      </p:sp>
      <p:sp>
        <p:nvSpPr>
          <p:cNvPr id="76806" name="Rectangle 11"/>
          <p:cNvSpPr>
            <a:spLocks noChangeArrowheads="1"/>
          </p:cNvSpPr>
          <p:nvPr/>
        </p:nvSpPr>
        <p:spPr bwMode="auto">
          <a:xfrm>
            <a:off x="685800" y="5654675"/>
            <a:ext cx="8305800" cy="517525"/>
          </a:xfrm>
          <a:prstGeom prst="rect">
            <a:avLst/>
          </a:prstGeom>
          <a:noFill/>
          <a:ln w="12700" cap="sq">
            <a:noFill/>
            <a:miter lim="800000"/>
            <a:headEnd type="none" w="sm" len="sm"/>
            <a:tailEnd type="none" w="sm" len="sm"/>
          </a:ln>
        </p:spPr>
        <p:txBody>
          <a:bodyPr>
            <a:spAutoFit/>
          </a:bodyPr>
          <a:lstStyle/>
          <a:p>
            <a:pPr algn="l"/>
            <a:r>
              <a:rPr lang="en-US" sz="1400" b="1">
                <a:solidFill>
                  <a:srgbClr val="800000"/>
                </a:solidFill>
                <a:latin typeface="Arial" charset="0"/>
              </a:rPr>
              <a:t>[6]</a:t>
            </a:r>
            <a:r>
              <a:rPr lang="en-US" sz="1400" b="1">
                <a:latin typeface="Arial" charset="0"/>
              </a:rPr>
              <a:t> </a:t>
            </a:r>
            <a:r>
              <a:rPr lang="en-US" sz="1400">
                <a:latin typeface="Arial" charset="0"/>
              </a:rPr>
              <a:t>International Accounting Standard 39, </a:t>
            </a:r>
            <a:r>
              <a:rPr lang="en-US" sz="1400" i="1">
                <a:latin typeface="Arial" charset="0"/>
              </a:rPr>
              <a:t>Financial Instruments: Recognition and Measurement </a:t>
            </a:r>
            <a:r>
              <a:rPr lang="en-US" sz="1400">
                <a:latin typeface="Arial" charset="0"/>
              </a:rPr>
              <a:t>(London, U.K.: International Accounting Standards Committee Foundation, 2003), paras. IN16 and 9.</a:t>
            </a:r>
          </a:p>
        </p:txBody>
      </p:sp>
    </p:spTree>
    <p:extLst>
      <p:ext uri="{BB962C8B-B14F-4D97-AF65-F5344CB8AC3E}">
        <p14:creationId xmlns:p14="http://schemas.microsoft.com/office/powerpoint/2010/main" val="250042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987139" name="Text Box 3"/>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
        <p:nvSpPr>
          <p:cNvPr id="77828" name="Text Box 4"/>
          <p:cNvSpPr txBox="1">
            <a:spLocks noChangeArrowheads="1"/>
          </p:cNvSpPr>
          <p:nvPr/>
        </p:nvSpPr>
        <p:spPr bwMode="auto">
          <a:xfrm>
            <a:off x="685800" y="139065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Fair Value Measurement</a:t>
            </a:r>
          </a:p>
        </p:txBody>
      </p:sp>
      <p:sp>
        <p:nvSpPr>
          <p:cNvPr id="77829" name="Rectangle 5"/>
          <p:cNvSpPr>
            <a:spLocks noChangeArrowheads="1"/>
          </p:cNvSpPr>
          <p:nvPr/>
        </p:nvSpPr>
        <p:spPr bwMode="auto">
          <a:xfrm>
            <a:off x="685800" y="2041525"/>
            <a:ext cx="8077200" cy="2682875"/>
          </a:xfrm>
          <a:prstGeom prst="rect">
            <a:avLst/>
          </a:prstGeom>
          <a:noFill/>
          <a:ln w="12700" cap="sq" algn="ctr">
            <a:noFill/>
            <a:miter lim="800000"/>
            <a:headEnd type="none" w="sm" len="sm"/>
            <a:tailEnd type="none" w="sm" len="sm"/>
          </a:ln>
        </p:spPr>
        <p:txBody>
          <a:bodyPr>
            <a:spAutoFit/>
          </a:bodyPr>
          <a:lstStyle/>
          <a:p>
            <a:pPr marL="685800" lvl="1" indent="-457200" algn="l">
              <a:lnSpc>
                <a:spcPct val="125000"/>
              </a:lnSpc>
              <a:spcBef>
                <a:spcPct val="50000"/>
              </a:spcBef>
              <a:buClr>
                <a:srgbClr val="800000"/>
              </a:buClr>
              <a:buFont typeface="Arial" charset="0"/>
              <a:buChar char="►"/>
            </a:pPr>
            <a:r>
              <a:rPr lang="en-US" sz="2000" b="1">
                <a:solidFill>
                  <a:srgbClr val="800000"/>
                </a:solidFill>
                <a:latin typeface="Arial" charset="0"/>
              </a:rPr>
              <a:t>Receivables</a:t>
            </a:r>
            <a:r>
              <a:rPr lang="en-US" sz="2000">
                <a:latin typeface="Arial" charset="0"/>
              </a:rPr>
              <a:t> are recorded at fair value. </a:t>
            </a:r>
          </a:p>
          <a:p>
            <a:pPr marL="685800" lvl="1" indent="-457200" algn="l">
              <a:lnSpc>
                <a:spcPct val="125000"/>
              </a:lnSpc>
              <a:spcBef>
                <a:spcPct val="50000"/>
              </a:spcBef>
              <a:buClr>
                <a:srgbClr val="800000"/>
              </a:buClr>
              <a:buFont typeface="Arial" charset="0"/>
              <a:buChar char="►"/>
            </a:pPr>
            <a:r>
              <a:rPr lang="en-US" sz="2000" b="1">
                <a:solidFill>
                  <a:srgbClr val="800000"/>
                </a:solidFill>
                <a:latin typeface="Arial" charset="0"/>
              </a:rPr>
              <a:t>Unrealized holding gains or losses</a:t>
            </a:r>
            <a:r>
              <a:rPr lang="en-US" sz="2000">
                <a:latin typeface="Arial" charset="0"/>
              </a:rPr>
              <a:t> reported as part of net income. </a:t>
            </a:r>
          </a:p>
          <a:p>
            <a:pPr marL="685800" lvl="1" indent="-457200" algn="l">
              <a:lnSpc>
                <a:spcPct val="125000"/>
              </a:lnSpc>
              <a:spcBef>
                <a:spcPct val="50000"/>
              </a:spcBef>
              <a:buClr>
                <a:srgbClr val="800000"/>
              </a:buClr>
              <a:buFont typeface="Arial" charset="0"/>
              <a:buChar char="►"/>
            </a:pPr>
            <a:r>
              <a:rPr lang="en-US" sz="2000">
                <a:latin typeface="Arial" charset="0"/>
              </a:rPr>
              <a:t>If a company elects the fair value option for a receivable, it must continue to use fair value measurement for that receivable until the company no longer owns this receivable.</a:t>
            </a:r>
          </a:p>
        </p:txBody>
      </p:sp>
    </p:spTree>
    <p:extLst>
      <p:ext uri="{BB962C8B-B14F-4D97-AF65-F5344CB8AC3E}">
        <p14:creationId xmlns:p14="http://schemas.microsoft.com/office/powerpoint/2010/main" val="421075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989187" name="Text Box 3"/>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
        <p:nvSpPr>
          <p:cNvPr id="78852" name="Text Box 4"/>
          <p:cNvSpPr txBox="1">
            <a:spLocks noChangeArrowheads="1"/>
          </p:cNvSpPr>
          <p:nvPr/>
        </p:nvSpPr>
        <p:spPr bwMode="auto">
          <a:xfrm>
            <a:off x="685800" y="139065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Fair Value Measurement</a:t>
            </a:r>
          </a:p>
        </p:txBody>
      </p:sp>
      <p:sp>
        <p:nvSpPr>
          <p:cNvPr id="78853" name="Rectangle 5"/>
          <p:cNvSpPr>
            <a:spLocks noChangeArrowheads="1"/>
          </p:cNvSpPr>
          <p:nvPr/>
        </p:nvSpPr>
        <p:spPr bwMode="auto">
          <a:xfrm>
            <a:off x="685800" y="2041525"/>
            <a:ext cx="8077200" cy="3978275"/>
          </a:xfrm>
          <a:prstGeom prst="rect">
            <a:avLst/>
          </a:prstGeom>
          <a:noFill/>
          <a:ln w="12700" cap="sq" algn="ctr">
            <a:noFill/>
            <a:miter lim="800000"/>
            <a:headEnd type="none" w="sm" len="sm"/>
            <a:tailEnd type="none" w="sm" len="sm"/>
          </a:ln>
        </p:spPr>
        <p:txBody>
          <a:bodyPr>
            <a:spAutoFit/>
          </a:bodyPr>
          <a:lstStyle/>
          <a:p>
            <a:pPr marL="685800" lvl="1" indent="-457200" algn="l">
              <a:lnSpc>
                <a:spcPct val="125000"/>
              </a:lnSpc>
              <a:spcBef>
                <a:spcPct val="50000"/>
              </a:spcBef>
              <a:buClr>
                <a:srgbClr val="800000"/>
              </a:buClr>
              <a:buFont typeface="Arial" charset="0"/>
              <a:buChar char="►"/>
            </a:pPr>
            <a:r>
              <a:rPr lang="en-US" sz="2000" b="1">
                <a:solidFill>
                  <a:srgbClr val="800000"/>
                </a:solidFill>
                <a:latin typeface="Arial" charset="0"/>
              </a:rPr>
              <a:t>Receivables</a:t>
            </a:r>
            <a:r>
              <a:rPr lang="en-US" sz="2000">
                <a:latin typeface="Arial" charset="0"/>
              </a:rPr>
              <a:t> are recorded at fair value on the statement of financial position. </a:t>
            </a:r>
          </a:p>
          <a:p>
            <a:pPr marL="685800" lvl="1" indent="-457200" algn="l">
              <a:lnSpc>
                <a:spcPct val="125000"/>
              </a:lnSpc>
              <a:spcBef>
                <a:spcPct val="50000"/>
              </a:spcBef>
              <a:buClr>
                <a:srgbClr val="800000"/>
              </a:buClr>
              <a:buFont typeface="Arial" charset="0"/>
              <a:buChar char="►"/>
            </a:pPr>
            <a:r>
              <a:rPr lang="en-US" sz="2000" b="1">
                <a:solidFill>
                  <a:srgbClr val="800000"/>
                </a:solidFill>
                <a:latin typeface="Arial" charset="0"/>
              </a:rPr>
              <a:t>Unrealized holding gains or losses</a:t>
            </a:r>
            <a:r>
              <a:rPr lang="en-US" sz="2000">
                <a:latin typeface="Arial" charset="0"/>
              </a:rPr>
              <a:t> reported as part “Other income and expense” on the income statement. </a:t>
            </a:r>
          </a:p>
          <a:p>
            <a:pPr marL="685800" lvl="1" indent="-457200" algn="l">
              <a:lnSpc>
                <a:spcPct val="125000"/>
              </a:lnSpc>
              <a:spcBef>
                <a:spcPct val="50000"/>
              </a:spcBef>
              <a:buClr>
                <a:srgbClr val="800000"/>
              </a:buClr>
              <a:buFont typeface="Arial" charset="0"/>
              <a:buChar char="►"/>
            </a:pPr>
            <a:r>
              <a:rPr lang="en-US" sz="2000">
                <a:latin typeface="Arial" charset="0"/>
              </a:rPr>
              <a:t>If a </a:t>
            </a:r>
            <a:r>
              <a:rPr lang="en-US" sz="2000" b="1">
                <a:solidFill>
                  <a:srgbClr val="800000"/>
                </a:solidFill>
                <a:latin typeface="Arial" charset="0"/>
              </a:rPr>
              <a:t>company elects</a:t>
            </a:r>
            <a:r>
              <a:rPr lang="en-US" sz="2000">
                <a:latin typeface="Arial" charset="0"/>
              </a:rPr>
              <a:t> the fair value option, it must continue to use fair value measurement for that receivable.</a:t>
            </a:r>
          </a:p>
          <a:p>
            <a:pPr marL="685800" lvl="1" indent="-457200" algn="l">
              <a:lnSpc>
                <a:spcPct val="125000"/>
              </a:lnSpc>
              <a:spcBef>
                <a:spcPct val="50000"/>
              </a:spcBef>
              <a:buClr>
                <a:srgbClr val="800000"/>
              </a:buClr>
              <a:buFont typeface="Arial" charset="0"/>
              <a:buChar char="►"/>
            </a:pPr>
            <a:r>
              <a:rPr lang="en-US" sz="2000">
                <a:latin typeface="Arial" charset="0"/>
              </a:rPr>
              <a:t>If the </a:t>
            </a:r>
            <a:r>
              <a:rPr lang="en-US" sz="2000" b="1">
                <a:solidFill>
                  <a:srgbClr val="800000"/>
                </a:solidFill>
                <a:latin typeface="Arial" charset="0"/>
              </a:rPr>
              <a:t>company does not elect</a:t>
            </a:r>
            <a:r>
              <a:rPr lang="en-US" sz="2000">
                <a:latin typeface="Arial" charset="0"/>
              </a:rPr>
              <a:t> the fair value option at the date of recognition, it may not use this option on that specific receivable in subsequent periods.</a:t>
            </a:r>
          </a:p>
        </p:txBody>
      </p:sp>
    </p:spTree>
    <p:extLst>
      <p:ext uri="{BB962C8B-B14F-4D97-AF65-F5344CB8AC3E}">
        <p14:creationId xmlns:p14="http://schemas.microsoft.com/office/powerpoint/2010/main" val="777226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79875" name="Rectangle 3"/>
          <p:cNvSpPr>
            <a:spLocks noChangeArrowheads="1"/>
          </p:cNvSpPr>
          <p:nvPr/>
        </p:nvSpPr>
        <p:spPr bwMode="auto">
          <a:xfrm>
            <a:off x="685800" y="1358900"/>
            <a:ext cx="7848600" cy="3140075"/>
          </a:xfrm>
          <a:prstGeom prst="rect">
            <a:avLst/>
          </a:prstGeom>
          <a:noFill/>
          <a:ln w="12700" cap="sq">
            <a:noFill/>
            <a:miter lim="800000"/>
            <a:headEnd type="none" w="sm" len="sm"/>
            <a:tailEnd type="none" w="sm" len="sm"/>
          </a:ln>
        </p:spPr>
        <p:txBody>
          <a:bodyPr>
            <a:spAutoFit/>
          </a:bodyPr>
          <a:lstStyle/>
          <a:p>
            <a:pPr algn="l">
              <a:lnSpc>
                <a:spcPct val="125000"/>
              </a:lnSpc>
            </a:pPr>
            <a:r>
              <a:rPr lang="en-US" sz="2000" b="1">
                <a:solidFill>
                  <a:srgbClr val="800000"/>
                </a:solidFill>
                <a:latin typeface="Arial" charset="0"/>
              </a:rPr>
              <a:t>Illustration </a:t>
            </a:r>
            <a:r>
              <a:rPr lang="en-US" sz="2000" b="1">
                <a:latin typeface="Arial" charset="0"/>
              </a:rPr>
              <a:t>(Recording Fair Value Option)</a:t>
            </a:r>
            <a:r>
              <a:rPr lang="en-US" sz="2000" b="1">
                <a:solidFill>
                  <a:srgbClr val="800000"/>
                </a:solidFill>
                <a:latin typeface="Arial" charset="0"/>
              </a:rPr>
              <a:t>:  </a:t>
            </a:r>
            <a:r>
              <a:rPr lang="en-US" sz="2000">
                <a:latin typeface="Arial" charset="0"/>
              </a:rPr>
              <a:t>Assume that Escobar Company has notes receivable that have a fair value of $810,000 and a carrying amount of $620,000. Escobar decides on December 31, 2011, to use the </a:t>
            </a:r>
            <a:r>
              <a:rPr lang="en-US" sz="2000" b="1">
                <a:solidFill>
                  <a:srgbClr val="800000"/>
                </a:solidFill>
                <a:latin typeface="Arial" charset="0"/>
              </a:rPr>
              <a:t>fair value option</a:t>
            </a:r>
            <a:r>
              <a:rPr lang="en-US" sz="2000">
                <a:latin typeface="Arial" charset="0"/>
              </a:rPr>
              <a:t> for these receivables. This is the first valuation of these recently acquired receivables.  At December 31, 2011, Escobar makes an adjusting entry to record the increase in value of Notes Receivable and to record the unrealized holding gain, as follows.</a:t>
            </a:r>
          </a:p>
        </p:txBody>
      </p:sp>
      <p:sp>
        <p:nvSpPr>
          <p:cNvPr id="985092" name="Rectangle 4"/>
          <p:cNvSpPr>
            <a:spLocks noChangeArrowheads="1"/>
          </p:cNvSpPr>
          <p:nvPr/>
        </p:nvSpPr>
        <p:spPr bwMode="auto">
          <a:xfrm>
            <a:off x="990600" y="4800600"/>
            <a:ext cx="7772400" cy="957263"/>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40000"/>
              </a:spcBef>
              <a:tabLst>
                <a:tab pos="6000750" algn="r"/>
                <a:tab pos="7429500" algn="r"/>
              </a:tabLst>
            </a:pPr>
            <a:r>
              <a:rPr lang="en-US" sz="2100" b="1">
                <a:latin typeface="Arial" charset="0"/>
              </a:rPr>
              <a:t>Notes Receivable 	190,000</a:t>
            </a:r>
          </a:p>
          <a:p>
            <a:pPr marL="457200" indent="-457200" algn="l">
              <a:lnSpc>
                <a:spcPct val="115000"/>
              </a:lnSpc>
              <a:spcBef>
                <a:spcPct val="40000"/>
              </a:spcBef>
              <a:tabLst>
                <a:tab pos="6000750" algn="r"/>
                <a:tab pos="7429500" algn="r"/>
              </a:tabLst>
            </a:pPr>
            <a:r>
              <a:rPr lang="en-US" sz="2100" b="1">
                <a:latin typeface="Arial" charset="0"/>
              </a:rPr>
              <a:t>	Unrealized Holding Gain or Loss—Income 		190,000</a:t>
            </a:r>
          </a:p>
        </p:txBody>
      </p:sp>
      <p:sp>
        <p:nvSpPr>
          <p:cNvPr id="985093" name="Text Box 5"/>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4262416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5092">
                                            <p:txEl>
                                              <p:pRg st="0" end="0"/>
                                            </p:txEl>
                                          </p:spTgt>
                                        </p:tgtEl>
                                        <p:attrNameLst>
                                          <p:attrName>style.visibility</p:attrName>
                                        </p:attrNameLst>
                                      </p:cBhvr>
                                      <p:to>
                                        <p:strVal val="visible"/>
                                      </p:to>
                                    </p:set>
                                    <p:animEffect transition="in" filter="wipe(left)">
                                      <p:cBhvr>
                                        <p:cTn id="7" dur="500"/>
                                        <p:tgtEl>
                                          <p:spTgt spid="985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5092">
                                            <p:txEl>
                                              <p:pRg st="1" end="1"/>
                                            </p:txEl>
                                          </p:spTgt>
                                        </p:tgtEl>
                                        <p:attrNameLst>
                                          <p:attrName>style.visibility</p:attrName>
                                        </p:attrNameLst>
                                      </p:cBhvr>
                                      <p:to>
                                        <p:strVal val="visible"/>
                                      </p:to>
                                    </p:set>
                                    <p:animEffect transition="in" filter="wipe(left)">
                                      <p:cBhvr>
                                        <p:cTn id="12" dur="500"/>
                                        <p:tgtEl>
                                          <p:spTgt spid="9850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
        <p:nvSpPr>
          <p:cNvPr id="80899" name="Text Box 4"/>
          <p:cNvSpPr txBox="1">
            <a:spLocks noChangeArrowheads="1"/>
          </p:cNvSpPr>
          <p:nvPr/>
        </p:nvSpPr>
        <p:spPr bwMode="auto">
          <a:xfrm>
            <a:off x="685800" y="1997075"/>
            <a:ext cx="7620000" cy="1355725"/>
          </a:xfrm>
          <a:prstGeom prst="rect">
            <a:avLst/>
          </a:prstGeom>
          <a:noFill/>
          <a:ln w="28575" cap="sq">
            <a:noFill/>
            <a:miter lim="800000"/>
            <a:headEnd type="none" w="sm" len="sm"/>
            <a:tailEnd type="none" w="sm" len="sm"/>
          </a:ln>
        </p:spPr>
        <p:txBody>
          <a:bodyPr>
            <a:spAutoFit/>
          </a:bodyPr>
          <a:lstStyle/>
          <a:p>
            <a:pPr algn="l">
              <a:lnSpc>
                <a:spcPct val="125000"/>
              </a:lnSpc>
              <a:spcBef>
                <a:spcPct val="20000"/>
              </a:spcBef>
              <a:spcAft>
                <a:spcPct val="20000"/>
              </a:spcAft>
              <a:buSzPct val="80000"/>
            </a:pPr>
            <a:r>
              <a:rPr lang="en-US" sz="2000">
                <a:latin typeface="Arial" charset="0"/>
              </a:rPr>
              <a:t>Company may transfer (e.g., sells) a receivables to another company for cash.</a:t>
            </a:r>
          </a:p>
          <a:p>
            <a:pPr algn="l">
              <a:lnSpc>
                <a:spcPct val="125000"/>
              </a:lnSpc>
              <a:spcBef>
                <a:spcPct val="20000"/>
              </a:spcBef>
              <a:spcAft>
                <a:spcPct val="20000"/>
              </a:spcAft>
              <a:buSzPct val="80000"/>
            </a:pPr>
            <a:r>
              <a:rPr lang="en-US" sz="2000">
                <a:latin typeface="Arial" charset="0"/>
              </a:rPr>
              <a:t>Reasons:</a:t>
            </a:r>
          </a:p>
        </p:txBody>
      </p:sp>
      <p:sp>
        <p:nvSpPr>
          <p:cNvPr id="80900" name="Text Box 5"/>
          <p:cNvSpPr txBox="1">
            <a:spLocks noChangeArrowheads="1"/>
          </p:cNvSpPr>
          <p:nvPr/>
        </p:nvSpPr>
        <p:spPr bwMode="auto">
          <a:xfrm>
            <a:off x="1066800" y="3429000"/>
            <a:ext cx="7696200" cy="1247775"/>
          </a:xfrm>
          <a:prstGeom prst="rect">
            <a:avLst/>
          </a:prstGeom>
          <a:noFill/>
          <a:ln w="28575" cap="sq">
            <a:noFill/>
            <a:miter lim="800000"/>
            <a:headEnd type="none" w="sm" len="sm"/>
            <a:tailEnd type="none" w="sm" len="sm"/>
          </a:ln>
        </p:spPr>
        <p:txBody>
          <a:bodyPr>
            <a:spAutoFit/>
          </a:bodyPr>
          <a:lstStyle/>
          <a:p>
            <a:pPr marL="457200" indent="-457200" algn="l">
              <a:spcBef>
                <a:spcPct val="20000"/>
              </a:spcBef>
              <a:spcAft>
                <a:spcPct val="20000"/>
              </a:spcAft>
              <a:buSzPct val="80000"/>
              <a:buFontTx/>
              <a:buBlip>
                <a:blip r:embed="rId3"/>
              </a:buBlip>
            </a:pPr>
            <a:r>
              <a:rPr lang="en-US" sz="2000">
                <a:latin typeface="Arial" charset="0"/>
              </a:rPr>
              <a:t>Competition.</a:t>
            </a:r>
          </a:p>
          <a:p>
            <a:pPr marL="457200" indent="-457200" algn="l">
              <a:spcBef>
                <a:spcPct val="20000"/>
              </a:spcBef>
              <a:spcAft>
                <a:spcPct val="20000"/>
              </a:spcAft>
              <a:buSzPct val="80000"/>
              <a:buFontTx/>
              <a:buBlip>
                <a:blip r:embed="rId3"/>
              </a:buBlip>
            </a:pPr>
            <a:r>
              <a:rPr lang="en-US" sz="2000">
                <a:latin typeface="Arial" charset="0"/>
              </a:rPr>
              <a:t>Sell receivables because money is tight.</a:t>
            </a:r>
          </a:p>
          <a:p>
            <a:pPr marL="457200" indent="-457200" algn="l">
              <a:spcBef>
                <a:spcPct val="20000"/>
              </a:spcBef>
              <a:spcAft>
                <a:spcPct val="20000"/>
              </a:spcAft>
              <a:buSzPct val="80000"/>
              <a:buFontTx/>
              <a:buBlip>
                <a:blip r:embed="rId3"/>
              </a:buBlip>
            </a:pPr>
            <a:r>
              <a:rPr lang="en-US" sz="2000">
                <a:latin typeface="Arial" charset="0"/>
              </a:rPr>
              <a:t>Billing / collection are time-consuming and costly.</a:t>
            </a:r>
          </a:p>
        </p:txBody>
      </p:sp>
      <p:sp>
        <p:nvSpPr>
          <p:cNvPr id="80901" name="Text Box 6"/>
          <p:cNvSpPr txBox="1">
            <a:spLocks noChangeArrowheads="1"/>
          </p:cNvSpPr>
          <p:nvPr/>
        </p:nvSpPr>
        <p:spPr bwMode="auto">
          <a:xfrm>
            <a:off x="685800" y="4876800"/>
            <a:ext cx="7620000" cy="396875"/>
          </a:xfrm>
          <a:prstGeom prst="rect">
            <a:avLst/>
          </a:prstGeom>
          <a:noFill/>
          <a:ln w="28575" cap="sq">
            <a:noFill/>
            <a:miter lim="800000"/>
            <a:headEnd type="none" w="sm" len="sm"/>
            <a:tailEnd type="none" w="sm" len="sm"/>
          </a:ln>
        </p:spPr>
        <p:txBody>
          <a:bodyPr>
            <a:spAutoFit/>
          </a:bodyPr>
          <a:lstStyle/>
          <a:p>
            <a:pPr algn="l">
              <a:spcBef>
                <a:spcPct val="20000"/>
              </a:spcBef>
              <a:spcAft>
                <a:spcPct val="20000"/>
              </a:spcAft>
              <a:buSzPct val="80000"/>
            </a:pPr>
            <a:r>
              <a:rPr lang="en-US" sz="2000">
                <a:latin typeface="Arial" charset="0"/>
              </a:rPr>
              <a:t>Transfer accomplished by:</a:t>
            </a:r>
          </a:p>
        </p:txBody>
      </p:sp>
      <p:sp>
        <p:nvSpPr>
          <p:cNvPr id="80902" name="Text Box 7"/>
          <p:cNvSpPr txBox="1">
            <a:spLocks noChangeArrowheads="1"/>
          </p:cNvSpPr>
          <p:nvPr/>
        </p:nvSpPr>
        <p:spPr bwMode="auto">
          <a:xfrm>
            <a:off x="1066800" y="5349875"/>
            <a:ext cx="7696200" cy="822325"/>
          </a:xfrm>
          <a:prstGeom prst="rect">
            <a:avLst/>
          </a:prstGeom>
          <a:noFill/>
          <a:ln w="28575" cap="sq">
            <a:noFill/>
            <a:miter lim="800000"/>
            <a:headEnd type="none" w="sm" len="sm"/>
            <a:tailEnd type="none" w="sm" len="sm"/>
          </a:ln>
        </p:spPr>
        <p:txBody>
          <a:bodyPr>
            <a:spAutoFit/>
          </a:bodyPr>
          <a:lstStyle/>
          <a:p>
            <a:pPr marL="457200" indent="-457200" algn="l">
              <a:spcBef>
                <a:spcPct val="20000"/>
              </a:spcBef>
              <a:spcAft>
                <a:spcPct val="20000"/>
              </a:spcAft>
              <a:buClr>
                <a:srgbClr val="800000"/>
              </a:buClr>
              <a:buSzPct val="95000"/>
              <a:buFontTx/>
              <a:buAutoNum type="arabicPeriod"/>
            </a:pPr>
            <a:r>
              <a:rPr lang="en-US" sz="2000">
                <a:latin typeface="Arial" charset="0"/>
              </a:rPr>
              <a:t>Secured borrowing</a:t>
            </a:r>
          </a:p>
          <a:p>
            <a:pPr marL="457200" indent="-457200" algn="l">
              <a:spcBef>
                <a:spcPct val="20000"/>
              </a:spcBef>
              <a:spcAft>
                <a:spcPct val="20000"/>
              </a:spcAft>
              <a:buClr>
                <a:srgbClr val="800000"/>
              </a:buClr>
              <a:buSzPct val="95000"/>
              <a:buFontTx/>
              <a:buAutoNum type="arabicPeriod"/>
            </a:pPr>
            <a:r>
              <a:rPr lang="en-US" sz="2000">
                <a:latin typeface="Arial" charset="0"/>
              </a:rPr>
              <a:t>Sale of receivables</a:t>
            </a:r>
          </a:p>
        </p:txBody>
      </p:sp>
      <p:sp>
        <p:nvSpPr>
          <p:cNvPr id="746505"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80904" name="Text Box 10"/>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Derecognition of Receivables</a:t>
            </a:r>
          </a:p>
        </p:txBody>
      </p:sp>
    </p:spTree>
    <p:extLst>
      <p:ext uri="{BB962C8B-B14F-4D97-AF65-F5344CB8AC3E}">
        <p14:creationId xmlns:p14="http://schemas.microsoft.com/office/powerpoint/2010/main" val="101280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600075" y="1371600"/>
            <a:ext cx="4352925" cy="506413"/>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600" b="1">
                <a:latin typeface="Arial" charset="0"/>
              </a:rPr>
              <a:t>Secured Borrowing</a:t>
            </a:r>
            <a:endParaRPr lang="en-US" sz="2600">
              <a:latin typeface="Arial" charset="0"/>
            </a:endParaRPr>
          </a:p>
        </p:txBody>
      </p:sp>
      <p:sp>
        <p:nvSpPr>
          <p:cNvPr id="81923" name="Rectangle 9"/>
          <p:cNvSpPr>
            <a:spLocks noChangeArrowheads="1"/>
          </p:cNvSpPr>
          <p:nvPr/>
        </p:nvSpPr>
        <p:spPr bwMode="auto">
          <a:xfrm>
            <a:off x="609600" y="2590800"/>
            <a:ext cx="8229600" cy="3305175"/>
          </a:xfrm>
          <a:prstGeom prst="rect">
            <a:avLst/>
          </a:prstGeom>
          <a:noFill/>
          <a:ln w="12700" cap="sq">
            <a:noFill/>
            <a:miter lim="800000"/>
            <a:headEnd type="none" w="sm" len="sm"/>
            <a:tailEnd type="none" w="sm" len="sm"/>
          </a:ln>
        </p:spPr>
        <p:txBody>
          <a:bodyPr>
            <a:spAutoFit/>
          </a:bodyPr>
          <a:lstStyle/>
          <a:p>
            <a:pPr algn="l">
              <a:lnSpc>
                <a:spcPct val="125000"/>
              </a:lnSpc>
            </a:pPr>
            <a:r>
              <a:rPr lang="en-US" sz="2100" b="1">
                <a:solidFill>
                  <a:srgbClr val="800000"/>
                </a:solidFill>
                <a:latin typeface="Arial" charset="0"/>
              </a:rPr>
              <a:t>Illustration:</a:t>
            </a:r>
            <a:r>
              <a:rPr lang="en-US" sz="2100">
                <a:latin typeface="Arial" charset="0"/>
              </a:rPr>
              <a:t>  March 1, 2011, Howat Mills, Inc. provides (assigns) $700,000 of its accounts receivable to Citizens Bank as collateral for a $500,000 note. Howat Mills continues to collect the accounts receivable; the account debtors are not notified of the arrangement. Citizens Bank assesses a finance charge of 1 percent of the accounts receivable and interest on the note of 12 percent. Howat Mills makes monthly payments to the bank for all cash it collects on the receivables.  </a:t>
            </a:r>
          </a:p>
        </p:txBody>
      </p:sp>
      <p:sp>
        <p:nvSpPr>
          <p:cNvPr id="828426" name="Text Box 10"/>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
        <p:nvSpPr>
          <p:cNvPr id="828428" name="Rectangle 12"/>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Special Issues Related To Receivables</a:t>
            </a:r>
          </a:p>
        </p:txBody>
      </p:sp>
      <p:sp>
        <p:nvSpPr>
          <p:cNvPr id="81926" name="Rectangle 13"/>
          <p:cNvSpPr>
            <a:spLocks noChangeArrowheads="1"/>
          </p:cNvSpPr>
          <p:nvPr/>
        </p:nvSpPr>
        <p:spPr bwMode="auto">
          <a:xfrm>
            <a:off x="609600" y="1990725"/>
            <a:ext cx="8229600" cy="460375"/>
          </a:xfrm>
          <a:prstGeom prst="rect">
            <a:avLst/>
          </a:prstGeom>
          <a:noFill/>
          <a:ln w="12700" cap="sq">
            <a:noFill/>
            <a:miter lim="800000"/>
            <a:headEnd type="none" w="sm" len="sm"/>
            <a:tailEnd type="none" w="sm" len="sm"/>
          </a:ln>
        </p:spPr>
        <p:txBody>
          <a:bodyPr>
            <a:spAutoFit/>
          </a:bodyPr>
          <a:lstStyle/>
          <a:p>
            <a:pPr algn="l">
              <a:lnSpc>
                <a:spcPct val="115000"/>
              </a:lnSpc>
            </a:pPr>
            <a:r>
              <a:rPr lang="en-US" sz="2100">
                <a:latin typeface="Arial" charset="0"/>
              </a:rPr>
              <a:t>Using receivables as collateral in a borrowing transaction.</a:t>
            </a:r>
          </a:p>
        </p:txBody>
      </p:sp>
    </p:spTree>
    <p:extLst>
      <p:ext uri="{BB962C8B-B14F-4D97-AF65-F5344CB8AC3E}">
        <p14:creationId xmlns:p14="http://schemas.microsoft.com/office/powerpoint/2010/main" val="864406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2095500"/>
            <a:ext cx="7620000" cy="2336800"/>
          </a:xfrm>
          <a:prstGeom prst="rect">
            <a:avLst/>
          </a:prstGeom>
          <a:noFill/>
          <a:ln w="28575" cap="sq">
            <a:noFill/>
            <a:miter lim="800000"/>
            <a:headEnd type="none" w="sm" len="sm"/>
            <a:tailEnd type="none" w="sm" len="sm"/>
          </a:ln>
        </p:spPr>
        <p:txBody>
          <a:bodyPr>
            <a:spAutoFit/>
          </a:bodyPr>
          <a:lstStyle/>
          <a:p>
            <a:pPr marL="457200" indent="-457200" algn="l">
              <a:lnSpc>
                <a:spcPct val="110000"/>
              </a:lnSpc>
              <a:spcBef>
                <a:spcPct val="50000"/>
              </a:spcBef>
              <a:spcAft>
                <a:spcPct val="20000"/>
              </a:spcAft>
              <a:buClr>
                <a:srgbClr val="800000"/>
              </a:buClr>
              <a:buSzPct val="90000"/>
              <a:buFont typeface="Arial" charset="0"/>
              <a:buChar char="►"/>
            </a:pPr>
            <a:r>
              <a:rPr lang="en-US" sz="2200">
                <a:latin typeface="Arial" charset="0"/>
              </a:rPr>
              <a:t>Most liquid asset.</a:t>
            </a:r>
          </a:p>
          <a:p>
            <a:pPr marL="457200" indent="-457200" algn="l">
              <a:lnSpc>
                <a:spcPct val="110000"/>
              </a:lnSpc>
              <a:spcBef>
                <a:spcPct val="50000"/>
              </a:spcBef>
              <a:spcAft>
                <a:spcPct val="20000"/>
              </a:spcAft>
              <a:buClr>
                <a:srgbClr val="800000"/>
              </a:buClr>
              <a:buSzPct val="90000"/>
              <a:buFont typeface="Arial" charset="0"/>
              <a:buChar char="►"/>
            </a:pPr>
            <a:r>
              <a:rPr lang="en-US" sz="2200">
                <a:latin typeface="Arial" charset="0"/>
              </a:rPr>
              <a:t>Standard medium of exchange. </a:t>
            </a:r>
          </a:p>
          <a:p>
            <a:pPr marL="457200" indent="-457200" algn="l">
              <a:lnSpc>
                <a:spcPct val="110000"/>
              </a:lnSpc>
              <a:spcBef>
                <a:spcPct val="50000"/>
              </a:spcBef>
              <a:spcAft>
                <a:spcPct val="20000"/>
              </a:spcAft>
              <a:buClr>
                <a:srgbClr val="800000"/>
              </a:buClr>
              <a:buSzPct val="90000"/>
              <a:buFont typeface="Arial" charset="0"/>
              <a:buChar char="►"/>
            </a:pPr>
            <a:r>
              <a:rPr lang="en-US" sz="2200">
                <a:latin typeface="Arial" charset="0"/>
              </a:rPr>
              <a:t>Basis for measuring and accounting for all other items.</a:t>
            </a:r>
          </a:p>
          <a:p>
            <a:pPr marL="457200" indent="-457200" algn="l">
              <a:lnSpc>
                <a:spcPct val="110000"/>
              </a:lnSpc>
              <a:spcBef>
                <a:spcPct val="50000"/>
              </a:spcBef>
              <a:spcAft>
                <a:spcPct val="20000"/>
              </a:spcAft>
              <a:buClr>
                <a:srgbClr val="800000"/>
              </a:buClr>
              <a:buSzPct val="90000"/>
              <a:buFont typeface="Arial" charset="0"/>
              <a:buChar char="►"/>
            </a:pPr>
            <a:r>
              <a:rPr lang="en-US" sz="2200">
                <a:latin typeface="Arial" charset="0"/>
              </a:rPr>
              <a:t>Current asset.</a:t>
            </a:r>
          </a:p>
        </p:txBody>
      </p:sp>
      <p:sp>
        <p:nvSpPr>
          <p:cNvPr id="956419"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95642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1  Identify items considered cash.</a:t>
            </a:r>
          </a:p>
        </p:txBody>
      </p:sp>
      <p:sp>
        <p:nvSpPr>
          <p:cNvPr id="15365" name="Text Box 5"/>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What is Cash?</a:t>
            </a:r>
          </a:p>
        </p:txBody>
      </p:sp>
      <p:sp>
        <p:nvSpPr>
          <p:cNvPr id="15366" name="Text Box 6"/>
          <p:cNvSpPr txBox="1">
            <a:spLocks noChangeArrowheads="1"/>
          </p:cNvSpPr>
          <p:nvPr/>
        </p:nvSpPr>
        <p:spPr bwMode="auto">
          <a:xfrm>
            <a:off x="990600" y="4694238"/>
            <a:ext cx="7620000" cy="1096962"/>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000" b="1">
                <a:solidFill>
                  <a:srgbClr val="800000"/>
                </a:solidFill>
                <a:latin typeface="Arial" charset="0"/>
              </a:rPr>
              <a:t>Examples:</a:t>
            </a:r>
            <a:r>
              <a:rPr lang="en-US" sz="2000">
                <a:latin typeface="Arial" charset="0"/>
              </a:rPr>
              <a:t>  coin, currency, available funds on deposit at the bank, money orders, certified checks, cashier’s checks, personal checks, bank drafts and savings accounts.</a:t>
            </a:r>
          </a:p>
        </p:txBody>
      </p:sp>
    </p:spTree>
    <p:extLst>
      <p:ext uri="{BB962C8B-B14F-4D97-AF65-F5344CB8AC3E}">
        <p14:creationId xmlns:p14="http://schemas.microsoft.com/office/powerpoint/2010/main" val="3430481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72" name="Rectangle 8"/>
          <p:cNvSpPr>
            <a:spLocks noChangeArrowheads="1"/>
          </p:cNvSpPr>
          <p:nvPr/>
        </p:nvSpPr>
        <p:spPr bwMode="auto">
          <a:xfrm>
            <a:off x="457200" y="3810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3000" b="1">
                <a:solidFill>
                  <a:schemeClr val="bg1"/>
                </a:solidFill>
                <a:effectLst>
                  <a:outerShdw blurRad="38100" dist="38100" dir="2700000" algn="tl">
                    <a:srgbClr val="000000"/>
                  </a:outerShdw>
                </a:effectLst>
                <a:latin typeface="Arial" charset="0"/>
              </a:rPr>
              <a:t>Secured Borrowing - Illustration</a:t>
            </a:r>
          </a:p>
        </p:txBody>
      </p:sp>
      <p:sp>
        <p:nvSpPr>
          <p:cNvPr id="830474" name="Text Box 10"/>
          <p:cNvSpPr txBox="1">
            <a:spLocks noChangeArrowheads="1"/>
          </p:cNvSpPr>
          <p:nvPr/>
        </p:nvSpPr>
        <p:spPr bwMode="auto">
          <a:xfrm>
            <a:off x="8305800" y="6369050"/>
            <a:ext cx="7620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a:t>
            </a:r>
          </a:p>
        </p:txBody>
      </p:sp>
      <p:pic>
        <p:nvPicPr>
          <p:cNvPr id="82948" name="Picture 11"/>
          <p:cNvPicPr>
            <a:picLocks noChangeAspect="1" noChangeArrowheads="1"/>
          </p:cNvPicPr>
          <p:nvPr/>
        </p:nvPicPr>
        <p:blipFill>
          <a:blip r:embed="rId3"/>
          <a:srcRect/>
          <a:stretch>
            <a:fillRect/>
          </a:stretch>
        </p:blipFill>
        <p:spPr bwMode="auto">
          <a:xfrm>
            <a:off x="762000" y="1249363"/>
            <a:ext cx="7696200" cy="5035550"/>
          </a:xfrm>
          <a:prstGeom prst="rect">
            <a:avLst/>
          </a:prstGeom>
          <a:noFill/>
          <a:ln w="12700" cap="sq">
            <a:noFill/>
            <a:miter lim="800000"/>
            <a:headEnd type="none" w="sm" len="sm"/>
            <a:tailEnd type="none" w="sm" len="sm"/>
          </a:ln>
        </p:spPr>
      </p:pic>
      <p:sp>
        <p:nvSpPr>
          <p:cNvPr id="82949" name="Text Box 7"/>
          <p:cNvSpPr txBox="1">
            <a:spLocks noChangeArrowheads="1"/>
          </p:cNvSpPr>
          <p:nvPr/>
        </p:nvSpPr>
        <p:spPr bwMode="auto">
          <a:xfrm>
            <a:off x="685800" y="6354763"/>
            <a:ext cx="1371600" cy="274637"/>
          </a:xfrm>
          <a:prstGeom prst="rect">
            <a:avLst/>
          </a:prstGeom>
          <a:solidFill>
            <a:schemeClr val="bg1"/>
          </a:solidFill>
          <a:ln w="28575" algn="ctr">
            <a:noFill/>
            <a:miter lim="800000"/>
            <a:headEnd/>
            <a:tailEnd/>
          </a:ln>
        </p:spPr>
        <p:txBody>
          <a:bodyPr>
            <a:spAutoFit/>
          </a:bodyPr>
          <a:lstStyle/>
          <a:p>
            <a:pPr algn="l"/>
            <a:r>
              <a:rPr lang="en-US" sz="1200" b="1">
                <a:solidFill>
                  <a:srgbClr val="CC0000"/>
                </a:solidFill>
                <a:latin typeface="Arial" charset="0"/>
              </a:rPr>
              <a:t>Illustration 7-18</a:t>
            </a:r>
          </a:p>
        </p:txBody>
      </p:sp>
    </p:spTree>
    <p:extLst>
      <p:ext uri="{BB962C8B-B14F-4D97-AF65-F5344CB8AC3E}">
        <p14:creationId xmlns:p14="http://schemas.microsoft.com/office/powerpoint/2010/main" val="2806452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9600" y="1295400"/>
            <a:ext cx="8315325" cy="2165350"/>
          </a:xfrm>
          <a:prstGeom prst="rect">
            <a:avLst/>
          </a:prstGeom>
          <a:noFill/>
          <a:ln w="12700">
            <a:noFill/>
            <a:miter lim="800000"/>
            <a:headEnd/>
            <a:tailEnd/>
          </a:ln>
        </p:spPr>
        <p:txBody>
          <a:bodyPr lIns="90488" tIns="44450" rIns="90488" bIns="44450">
            <a:spAutoFit/>
          </a:bodyPr>
          <a:lstStyle/>
          <a:p>
            <a:pPr algn="l">
              <a:lnSpc>
                <a:spcPct val="120000"/>
              </a:lnSpc>
            </a:pPr>
            <a:r>
              <a:rPr lang="en-US" sz="1900" b="1">
                <a:solidFill>
                  <a:srgbClr val="800000"/>
                </a:solidFill>
                <a:latin typeface="Arial" charset="0"/>
              </a:rPr>
              <a:t>E7-14:</a:t>
            </a:r>
            <a:r>
              <a:rPr lang="en-US" sz="1900">
                <a:latin typeface="Arial" charset="0"/>
              </a:rPr>
              <a:t>  On April 1, 2010, Prince Company assigns $500,000 of its</a:t>
            </a:r>
          </a:p>
          <a:p>
            <a:pPr algn="l">
              <a:lnSpc>
                <a:spcPct val="120000"/>
              </a:lnSpc>
            </a:pPr>
            <a:r>
              <a:rPr lang="en-US" sz="1900">
                <a:latin typeface="Arial" charset="0"/>
              </a:rPr>
              <a:t>accounts receivable to the Hibernia Bank as collateral for a $300,000 loan due July 1, 2010. The assignment agreement calls for Prince Company to continue to collect the receivables. Hibernia Bank assesses a finance charge of 2% of the accounts receivable, and interest on the loan is 10% (a realistic rate of interest for a note of this type).</a:t>
            </a:r>
          </a:p>
        </p:txBody>
      </p:sp>
      <p:sp>
        <p:nvSpPr>
          <p:cNvPr id="750595" name="Rectangle 3"/>
          <p:cNvSpPr>
            <a:spLocks noGrp="1" noChangeArrowheads="1"/>
          </p:cNvSpPr>
          <p:nvPr>
            <p:ph type="title"/>
          </p:nvPr>
        </p:nvSpPr>
        <p:spPr>
          <a:xfrm>
            <a:off x="457200" y="381000"/>
            <a:ext cx="8229600" cy="560388"/>
          </a:xfrm>
          <a:solidFill>
            <a:srgbClr val="336699"/>
          </a:solidFill>
          <a:ln cap="flat" algn="ctr"/>
        </p:spPr>
        <p:txBody>
          <a:bodyPr lIns="0" rIns="0"/>
          <a:lstStyle/>
          <a:p>
            <a:pPr marL="0" indent="0">
              <a:defRPr/>
            </a:pPr>
            <a:r>
              <a:rPr lang="en-US" smtClean="0"/>
              <a:t>Secured Borrowing - Exercise</a:t>
            </a:r>
          </a:p>
        </p:txBody>
      </p:sp>
      <p:sp>
        <p:nvSpPr>
          <p:cNvPr id="83972" name="Rectangle 11"/>
          <p:cNvSpPr>
            <a:spLocks noChangeArrowheads="1"/>
          </p:cNvSpPr>
          <p:nvPr/>
        </p:nvSpPr>
        <p:spPr bwMode="auto">
          <a:xfrm>
            <a:off x="609600" y="3659188"/>
            <a:ext cx="8077200" cy="2476500"/>
          </a:xfrm>
          <a:prstGeom prst="rect">
            <a:avLst/>
          </a:prstGeom>
          <a:noFill/>
          <a:ln w="12700" cap="sq">
            <a:noFill/>
            <a:miter lim="800000"/>
            <a:headEnd type="none" w="sm" len="sm"/>
            <a:tailEnd type="none" w="sm" len="sm"/>
          </a:ln>
        </p:spPr>
        <p:txBody>
          <a:bodyPr>
            <a:spAutoFit/>
          </a:bodyPr>
          <a:lstStyle/>
          <a:p>
            <a:pPr marL="457200" indent="-457200" algn="l">
              <a:lnSpc>
                <a:spcPct val="105000"/>
              </a:lnSpc>
              <a:spcBef>
                <a:spcPct val="30000"/>
              </a:spcBef>
            </a:pPr>
            <a:r>
              <a:rPr lang="en-US" sz="1900" b="1">
                <a:solidFill>
                  <a:srgbClr val="800000"/>
                </a:solidFill>
                <a:latin typeface="Arial" charset="0"/>
              </a:rPr>
              <a:t>Instructions:</a:t>
            </a:r>
          </a:p>
          <a:p>
            <a:pPr marL="457200" indent="-457200" algn="l">
              <a:lnSpc>
                <a:spcPct val="105000"/>
              </a:lnSpc>
              <a:spcBef>
                <a:spcPct val="30000"/>
              </a:spcBef>
              <a:buFontTx/>
              <a:buAutoNum type="alphaLcParenR"/>
            </a:pPr>
            <a:r>
              <a:rPr lang="en-US" sz="1900">
                <a:latin typeface="Arial" charset="0"/>
              </a:rPr>
              <a:t>Prepare the April 1, 2010, journal entry for Prince Company.</a:t>
            </a:r>
          </a:p>
          <a:p>
            <a:pPr marL="457200" indent="-457200" algn="l">
              <a:lnSpc>
                <a:spcPct val="105000"/>
              </a:lnSpc>
              <a:spcBef>
                <a:spcPct val="30000"/>
              </a:spcBef>
              <a:buFontTx/>
              <a:buAutoNum type="alphaLcParenR"/>
            </a:pPr>
            <a:r>
              <a:rPr lang="en-US" sz="1900">
                <a:latin typeface="Arial" charset="0"/>
              </a:rPr>
              <a:t>Prepare the journal entry for Prince’s collection of $350,000 of the accounts receivable during the period from April 1, 2010, through June 30, 2010.</a:t>
            </a:r>
          </a:p>
          <a:p>
            <a:pPr marL="457200" indent="-457200" algn="l">
              <a:lnSpc>
                <a:spcPct val="105000"/>
              </a:lnSpc>
              <a:spcBef>
                <a:spcPct val="30000"/>
              </a:spcBef>
              <a:buFontTx/>
              <a:buAutoNum type="alphaLcParenR"/>
            </a:pPr>
            <a:r>
              <a:rPr lang="en-US" sz="1900">
                <a:latin typeface="Arial" charset="0"/>
              </a:rPr>
              <a:t>On July 1, 2010, Prince paid Hibernia all that was due from the loan it secured on April 1, 2010. Prepare the entry to record this payment.</a:t>
            </a:r>
          </a:p>
        </p:txBody>
      </p:sp>
      <p:sp>
        <p:nvSpPr>
          <p:cNvPr id="750604" name="Text Box 12"/>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2361913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600075" y="1219200"/>
            <a:ext cx="8315325" cy="473075"/>
          </a:xfrm>
          <a:prstGeom prst="rect">
            <a:avLst/>
          </a:prstGeom>
          <a:noFill/>
          <a:ln w="12700">
            <a:noFill/>
            <a:miter lim="800000"/>
            <a:headEnd/>
            <a:tailEnd/>
          </a:ln>
        </p:spPr>
        <p:txBody>
          <a:bodyPr lIns="90488" tIns="44450" rIns="90488" bIns="44450">
            <a:spAutoFit/>
          </a:bodyPr>
          <a:lstStyle/>
          <a:p>
            <a:pPr algn="l">
              <a:lnSpc>
                <a:spcPct val="105000"/>
              </a:lnSpc>
              <a:spcBef>
                <a:spcPct val="30000"/>
              </a:spcBef>
              <a:buSzPct val="80000"/>
            </a:pPr>
            <a:r>
              <a:rPr lang="en-US" sz="2200" b="1">
                <a:solidFill>
                  <a:srgbClr val="800000"/>
                </a:solidFill>
                <a:latin typeface="Arial" charset="0"/>
              </a:rPr>
              <a:t>E7-14</a:t>
            </a:r>
            <a:r>
              <a:rPr lang="en-US" sz="2400" b="1">
                <a:solidFill>
                  <a:srgbClr val="800000"/>
                </a:solidFill>
                <a:latin typeface="Arial" charset="0"/>
              </a:rPr>
              <a:t> </a:t>
            </a:r>
            <a:r>
              <a:rPr lang="en-US" sz="2000">
                <a:latin typeface="Arial" charset="0"/>
              </a:rPr>
              <a:t>continued</a:t>
            </a:r>
          </a:p>
        </p:txBody>
      </p:sp>
      <p:graphicFrame>
        <p:nvGraphicFramePr>
          <p:cNvPr id="7170" name="Object 3"/>
          <p:cNvGraphicFramePr>
            <a:graphicFrameLocks noChangeAspect="1"/>
          </p:cNvGraphicFramePr>
          <p:nvPr/>
        </p:nvGraphicFramePr>
        <p:xfrm>
          <a:off x="1066800" y="1828800"/>
          <a:ext cx="7162800" cy="4364038"/>
        </p:xfrm>
        <a:graphic>
          <a:graphicData uri="http://schemas.openxmlformats.org/presentationml/2006/ole">
            <mc:AlternateContent xmlns:mc="http://schemas.openxmlformats.org/markup-compatibility/2006">
              <mc:Choice xmlns:v="urn:schemas-microsoft-com:vml" Requires="v">
                <p:oleObj spid="_x0000_s13317" name="Worksheet" r:id="rId4" imgW="4295954" imgH="2647831" progId="Excel.Sheet.8">
                  <p:embed/>
                </p:oleObj>
              </mc:Choice>
              <mc:Fallback>
                <p:oleObj name="Worksheet" r:id="rId4" imgW="4295954" imgH="26478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7162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1627" name="Rectangle 11"/>
          <p:cNvSpPr>
            <a:spLocks noGrp="1" noChangeArrowheads="1"/>
          </p:cNvSpPr>
          <p:nvPr>
            <p:ph type="title"/>
          </p:nvPr>
        </p:nvSpPr>
        <p:spPr>
          <a:xfrm>
            <a:off x="457200" y="381000"/>
            <a:ext cx="8229600" cy="560388"/>
          </a:xfrm>
          <a:solidFill>
            <a:srgbClr val="336699"/>
          </a:solidFill>
          <a:ln cap="flat" algn="ctr"/>
        </p:spPr>
        <p:txBody>
          <a:bodyPr lIns="0" rIns="0"/>
          <a:lstStyle/>
          <a:p>
            <a:pPr marL="0" indent="0">
              <a:defRPr/>
            </a:pPr>
            <a:r>
              <a:rPr lang="en-US" smtClean="0"/>
              <a:t>Secured Borrowing - Exercise</a:t>
            </a:r>
          </a:p>
        </p:txBody>
      </p:sp>
      <p:sp>
        <p:nvSpPr>
          <p:cNvPr id="751629" name="Text Box 13"/>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298780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3"/>
          <p:cNvPicPr>
            <a:picLocks noChangeAspect="1" noChangeArrowheads="1"/>
          </p:cNvPicPr>
          <p:nvPr/>
        </p:nvPicPr>
        <p:blipFill>
          <a:blip r:embed="rId3"/>
          <a:srcRect/>
          <a:stretch>
            <a:fillRect/>
          </a:stretch>
        </p:blipFill>
        <p:spPr bwMode="auto">
          <a:xfrm>
            <a:off x="914400" y="2308225"/>
            <a:ext cx="7315200" cy="3863975"/>
          </a:xfrm>
          <a:prstGeom prst="rect">
            <a:avLst/>
          </a:prstGeom>
          <a:noFill/>
          <a:ln w="12700" cap="sq">
            <a:noFill/>
            <a:miter lim="800000"/>
            <a:headEnd type="none" w="sm" len="sm"/>
            <a:tailEnd type="none" w="sm" len="sm"/>
          </a:ln>
        </p:spPr>
      </p:pic>
      <p:sp>
        <p:nvSpPr>
          <p:cNvPr id="84995" name="Text Box 5"/>
          <p:cNvSpPr txBox="1">
            <a:spLocks noChangeArrowheads="1"/>
          </p:cNvSpPr>
          <p:nvPr/>
        </p:nvSpPr>
        <p:spPr bwMode="auto">
          <a:xfrm>
            <a:off x="609600" y="1311275"/>
            <a:ext cx="8229600" cy="733425"/>
          </a:xfrm>
          <a:prstGeom prst="rect">
            <a:avLst/>
          </a:prstGeom>
          <a:noFill/>
          <a:ln w="28575" cap="sq">
            <a:noFill/>
            <a:miter lim="800000"/>
            <a:headEnd type="none" w="sm" len="sm"/>
            <a:tailEnd type="none" w="sm" len="sm"/>
          </a:ln>
        </p:spPr>
        <p:txBody>
          <a:bodyPr>
            <a:spAutoFit/>
          </a:bodyPr>
          <a:lstStyle/>
          <a:p>
            <a:pPr algn="l">
              <a:spcBef>
                <a:spcPct val="20000"/>
              </a:spcBef>
              <a:spcAft>
                <a:spcPct val="20000"/>
              </a:spcAft>
              <a:buSzPct val="80000"/>
            </a:pPr>
            <a:r>
              <a:rPr lang="en-US" sz="2100" b="1">
                <a:solidFill>
                  <a:srgbClr val="800000"/>
                </a:solidFill>
                <a:latin typeface="Arial" charset="0"/>
              </a:rPr>
              <a:t>Factors</a:t>
            </a:r>
            <a:r>
              <a:rPr lang="en-US" sz="2100" b="1">
                <a:latin typeface="Arial" charset="0"/>
              </a:rPr>
              <a:t> </a:t>
            </a:r>
            <a:r>
              <a:rPr lang="en-US" sz="2100">
                <a:latin typeface="Arial" charset="0"/>
              </a:rPr>
              <a:t>are finance companies or banks that buy receivables from businesses for a fee.</a:t>
            </a:r>
          </a:p>
        </p:txBody>
      </p:sp>
      <p:sp>
        <p:nvSpPr>
          <p:cNvPr id="752650"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Sales of Receivables</a:t>
            </a:r>
          </a:p>
        </p:txBody>
      </p:sp>
      <p:sp>
        <p:nvSpPr>
          <p:cNvPr id="84997" name="Text Box 11"/>
          <p:cNvSpPr txBox="1">
            <a:spLocks noChangeArrowheads="1"/>
          </p:cNvSpPr>
          <p:nvPr/>
        </p:nvSpPr>
        <p:spPr bwMode="auto">
          <a:xfrm>
            <a:off x="6781800" y="2038350"/>
            <a:ext cx="1447800" cy="274638"/>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7-19</a:t>
            </a:r>
          </a:p>
        </p:txBody>
      </p:sp>
      <p:sp>
        <p:nvSpPr>
          <p:cNvPr id="752654" name="Text Box 14"/>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2549054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685800" y="1414463"/>
            <a:ext cx="7620000" cy="509587"/>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Sale without Guarantee</a:t>
            </a:r>
          </a:p>
        </p:txBody>
      </p:sp>
      <p:sp>
        <p:nvSpPr>
          <p:cNvPr id="86019" name="Text Box 5"/>
          <p:cNvSpPr txBox="1">
            <a:spLocks noChangeArrowheads="1"/>
          </p:cNvSpPr>
          <p:nvPr/>
        </p:nvSpPr>
        <p:spPr bwMode="auto">
          <a:xfrm>
            <a:off x="990600" y="2057400"/>
            <a:ext cx="7620000" cy="2684463"/>
          </a:xfrm>
          <a:prstGeom prst="rect">
            <a:avLst/>
          </a:prstGeom>
          <a:noFill/>
          <a:ln w="28575" cap="sq">
            <a:noFill/>
            <a:miter lim="800000"/>
            <a:headEnd type="none" w="sm" len="sm"/>
            <a:tailEnd type="none" w="sm" len="sm"/>
          </a:ln>
        </p:spPr>
        <p:txBody>
          <a:bodyPr>
            <a:spAutoFit/>
          </a:bodyPr>
          <a:lstStyle/>
          <a:p>
            <a:pPr marL="401638" indent="-401638" algn="l">
              <a:lnSpc>
                <a:spcPct val="120000"/>
              </a:lnSpc>
              <a:spcBef>
                <a:spcPct val="50000"/>
              </a:spcBef>
              <a:spcAft>
                <a:spcPct val="20000"/>
              </a:spcAft>
              <a:buSzPct val="80000"/>
              <a:buFontTx/>
              <a:buBlip>
                <a:blip r:embed="rId3"/>
              </a:buBlip>
            </a:pPr>
            <a:r>
              <a:rPr lang="en-US" sz="2100">
                <a:latin typeface="Arial" charset="0"/>
              </a:rPr>
              <a:t>Purchaser assumes risk of collection. </a:t>
            </a:r>
          </a:p>
          <a:p>
            <a:pPr marL="401638" indent="-401638" algn="l">
              <a:lnSpc>
                <a:spcPct val="120000"/>
              </a:lnSpc>
              <a:spcBef>
                <a:spcPct val="50000"/>
              </a:spcBef>
              <a:spcAft>
                <a:spcPct val="20000"/>
              </a:spcAft>
              <a:buSzPct val="80000"/>
              <a:buFontTx/>
              <a:buBlip>
                <a:blip r:embed="rId3"/>
              </a:buBlip>
            </a:pPr>
            <a:r>
              <a:rPr lang="en-US" sz="2100">
                <a:latin typeface="Arial" charset="0"/>
              </a:rPr>
              <a:t>Transfer is outright sale of receivable.</a:t>
            </a:r>
          </a:p>
          <a:p>
            <a:pPr marL="401638" indent="-401638" algn="l">
              <a:lnSpc>
                <a:spcPct val="120000"/>
              </a:lnSpc>
              <a:spcBef>
                <a:spcPct val="50000"/>
              </a:spcBef>
              <a:spcAft>
                <a:spcPct val="20000"/>
              </a:spcAft>
              <a:buSzPct val="80000"/>
              <a:buFontTx/>
              <a:buBlip>
                <a:blip r:embed="rId3"/>
              </a:buBlip>
            </a:pPr>
            <a:r>
              <a:rPr lang="en-US" sz="2100">
                <a:latin typeface="Arial" charset="0"/>
              </a:rPr>
              <a:t>Seller records loss on sale.</a:t>
            </a:r>
          </a:p>
          <a:p>
            <a:pPr marL="401638" indent="-401638" algn="l">
              <a:lnSpc>
                <a:spcPct val="120000"/>
              </a:lnSpc>
              <a:spcBef>
                <a:spcPct val="50000"/>
              </a:spcBef>
              <a:spcAft>
                <a:spcPct val="20000"/>
              </a:spcAft>
              <a:buSzPct val="80000"/>
              <a:buFontTx/>
              <a:buBlip>
                <a:blip r:embed="rId3"/>
              </a:buBlip>
            </a:pPr>
            <a:r>
              <a:rPr lang="en-US" sz="2100">
                <a:latin typeface="Arial" charset="0"/>
              </a:rPr>
              <a:t>Seller use Due from Factor (receivable) account to cover discounts, returns, and allowances.</a:t>
            </a:r>
          </a:p>
        </p:txBody>
      </p:sp>
      <p:sp>
        <p:nvSpPr>
          <p:cNvPr id="753672"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Sales of Receivables</a:t>
            </a:r>
          </a:p>
        </p:txBody>
      </p:sp>
      <p:sp>
        <p:nvSpPr>
          <p:cNvPr id="753676" name="Text Box 12"/>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731214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Sales of Receivables</a:t>
            </a:r>
          </a:p>
        </p:txBody>
      </p:sp>
      <p:sp>
        <p:nvSpPr>
          <p:cNvPr id="87043" name="Rectangle 9"/>
          <p:cNvSpPr>
            <a:spLocks noChangeArrowheads="1"/>
          </p:cNvSpPr>
          <p:nvPr/>
        </p:nvSpPr>
        <p:spPr bwMode="auto">
          <a:xfrm>
            <a:off x="609600" y="1371600"/>
            <a:ext cx="8153400" cy="3140075"/>
          </a:xfrm>
          <a:prstGeom prst="rect">
            <a:avLst/>
          </a:prstGeom>
          <a:noFill/>
          <a:ln w="12700" cap="sq">
            <a:noFill/>
            <a:miter lim="800000"/>
            <a:headEnd type="none" w="sm" len="sm"/>
            <a:tailEnd type="none" w="sm" len="sm"/>
          </a:ln>
        </p:spPr>
        <p:txBody>
          <a:bodyPr>
            <a:spAutoFit/>
          </a:bodyPr>
          <a:lstStyle/>
          <a:p>
            <a:pPr algn="l">
              <a:lnSpc>
                <a:spcPct val="125000"/>
              </a:lnSpc>
            </a:pPr>
            <a:r>
              <a:rPr lang="en-US" sz="2000" b="1">
                <a:solidFill>
                  <a:srgbClr val="800000"/>
                </a:solidFill>
                <a:latin typeface="Arial" charset="0"/>
              </a:rPr>
              <a:t>Illustration:</a:t>
            </a:r>
            <a:r>
              <a:rPr lang="en-US" sz="2000">
                <a:latin typeface="Arial" charset="0"/>
              </a:rPr>
              <a:t>  Crest Textiles, Inc. factors €500,000 of accounts receivable with Commercial Factors, Inc., on a </a:t>
            </a:r>
            <a:r>
              <a:rPr lang="en-US" sz="2000" b="1">
                <a:solidFill>
                  <a:srgbClr val="800000"/>
                </a:solidFill>
                <a:latin typeface="Arial" charset="0"/>
              </a:rPr>
              <a:t>non-guarantee</a:t>
            </a:r>
            <a:r>
              <a:rPr lang="en-US" sz="2000">
                <a:latin typeface="Arial" charset="0"/>
              </a:rPr>
              <a:t> (or </a:t>
            </a:r>
            <a:r>
              <a:rPr lang="en-US" sz="2000" b="1">
                <a:solidFill>
                  <a:srgbClr val="800000"/>
                </a:solidFill>
                <a:latin typeface="Arial" charset="0"/>
              </a:rPr>
              <a:t>without recourse</a:t>
            </a:r>
            <a:r>
              <a:rPr lang="en-US" sz="2000">
                <a:latin typeface="Arial" charset="0"/>
              </a:rPr>
              <a:t>) basis.  Commercial Factors assesses a finance charge of 3 percent of the amount of accounts receivable and retains an amount equal to 5 percent of the accounts receivable (for probable adjustments). Crest Textiles and Commercial Factors make the following journal entries for the receivables transferred without recourse.</a:t>
            </a:r>
          </a:p>
        </p:txBody>
      </p:sp>
      <p:pic>
        <p:nvPicPr>
          <p:cNvPr id="87044" name="Picture 10"/>
          <p:cNvPicPr>
            <a:picLocks noChangeAspect="1" noChangeArrowheads="1"/>
          </p:cNvPicPr>
          <p:nvPr/>
        </p:nvPicPr>
        <p:blipFill>
          <a:blip r:embed="rId3"/>
          <a:srcRect/>
          <a:stretch>
            <a:fillRect/>
          </a:stretch>
        </p:blipFill>
        <p:spPr bwMode="auto">
          <a:xfrm>
            <a:off x="228600" y="4725988"/>
            <a:ext cx="8743950" cy="1446212"/>
          </a:xfrm>
          <a:prstGeom prst="rect">
            <a:avLst/>
          </a:prstGeom>
          <a:noFill/>
          <a:ln w="12700" cap="sq">
            <a:noFill/>
            <a:miter lim="800000"/>
            <a:headEnd type="none" w="sm" len="sm"/>
            <a:tailEnd type="none" w="sm" len="sm"/>
          </a:ln>
        </p:spPr>
      </p:pic>
      <p:sp>
        <p:nvSpPr>
          <p:cNvPr id="87045" name="Text Box 11"/>
          <p:cNvSpPr txBox="1">
            <a:spLocks noChangeArrowheads="1"/>
          </p:cNvSpPr>
          <p:nvPr/>
        </p:nvSpPr>
        <p:spPr bwMode="auto">
          <a:xfrm>
            <a:off x="7543800" y="4419600"/>
            <a:ext cx="1447800" cy="274638"/>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7-20</a:t>
            </a:r>
          </a:p>
        </p:txBody>
      </p:sp>
      <p:sp>
        <p:nvSpPr>
          <p:cNvPr id="832524" name="Text Box 12"/>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spTree>
    <p:extLst>
      <p:ext uri="{BB962C8B-B14F-4D97-AF65-F5344CB8AC3E}">
        <p14:creationId xmlns:p14="http://schemas.microsoft.com/office/powerpoint/2010/main" val="1390125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85800" y="1346200"/>
            <a:ext cx="7620000" cy="509588"/>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600" b="1">
                <a:latin typeface="Arial" charset="0"/>
              </a:rPr>
              <a:t>Sale with Guarantee</a:t>
            </a:r>
          </a:p>
        </p:txBody>
      </p:sp>
      <p:sp>
        <p:nvSpPr>
          <p:cNvPr id="99328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Sales of Receivables</a:t>
            </a:r>
          </a:p>
        </p:txBody>
      </p:sp>
      <p:sp>
        <p:nvSpPr>
          <p:cNvPr id="88068" name="Text Box 6"/>
          <p:cNvSpPr txBox="1">
            <a:spLocks noChangeArrowheads="1"/>
          </p:cNvSpPr>
          <p:nvPr/>
        </p:nvSpPr>
        <p:spPr bwMode="auto">
          <a:xfrm>
            <a:off x="990600" y="1981200"/>
            <a:ext cx="7848600" cy="1520825"/>
          </a:xfrm>
          <a:prstGeom prst="rect">
            <a:avLst/>
          </a:prstGeom>
          <a:noFill/>
          <a:ln w="28575" cap="sq" algn="ctr">
            <a:noFill/>
            <a:miter lim="800000"/>
            <a:headEnd type="none" w="sm" len="sm"/>
            <a:tailEnd type="none" w="sm" len="sm"/>
          </a:ln>
        </p:spPr>
        <p:txBody>
          <a:bodyPr>
            <a:spAutoFit/>
          </a:bodyPr>
          <a:lstStyle/>
          <a:p>
            <a:pPr marL="401638" indent="-401638" algn="l">
              <a:lnSpc>
                <a:spcPct val="125000"/>
              </a:lnSpc>
              <a:spcBef>
                <a:spcPct val="50000"/>
              </a:spcBef>
              <a:spcAft>
                <a:spcPct val="20000"/>
              </a:spcAft>
              <a:buSzPct val="80000"/>
              <a:buFontTx/>
              <a:buBlip>
                <a:blip r:embed="rId3"/>
              </a:buBlip>
            </a:pPr>
            <a:r>
              <a:rPr lang="en-US" sz="2100">
                <a:latin typeface="Arial" charset="0"/>
              </a:rPr>
              <a:t>Seller guarantees payment to purchaser. </a:t>
            </a:r>
          </a:p>
          <a:p>
            <a:pPr marL="401638" indent="-401638" algn="l">
              <a:lnSpc>
                <a:spcPct val="125000"/>
              </a:lnSpc>
              <a:spcBef>
                <a:spcPct val="50000"/>
              </a:spcBef>
              <a:spcAft>
                <a:spcPct val="20000"/>
              </a:spcAft>
              <a:buSzPct val="80000"/>
              <a:buFontTx/>
              <a:buBlip>
                <a:blip r:embed="rId3"/>
              </a:buBlip>
            </a:pPr>
            <a:r>
              <a:rPr lang="en-US" sz="2100">
                <a:latin typeface="Arial" charset="0"/>
              </a:rPr>
              <a:t>Transfer is considered a borrowing—sometimes referred to as a </a:t>
            </a:r>
            <a:r>
              <a:rPr lang="en-US" sz="2100" b="1">
                <a:solidFill>
                  <a:srgbClr val="800000"/>
                </a:solidFill>
                <a:latin typeface="Arial" charset="0"/>
              </a:rPr>
              <a:t>failed sale</a:t>
            </a:r>
            <a:r>
              <a:rPr lang="en-US" sz="2100">
                <a:latin typeface="Arial" charset="0"/>
              </a:rPr>
              <a:t>.</a:t>
            </a:r>
          </a:p>
        </p:txBody>
      </p:sp>
      <p:sp>
        <p:nvSpPr>
          <p:cNvPr id="993287" name="Text Box 7"/>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Understand special topics related to receivables.</a:t>
            </a:r>
          </a:p>
        </p:txBody>
      </p:sp>
      <p:pic>
        <p:nvPicPr>
          <p:cNvPr id="88070" name="Picture 9"/>
          <p:cNvPicPr>
            <a:picLocks noChangeAspect="1" noChangeArrowheads="1"/>
          </p:cNvPicPr>
          <p:nvPr/>
        </p:nvPicPr>
        <p:blipFill>
          <a:blip r:embed="rId4"/>
          <a:srcRect/>
          <a:stretch>
            <a:fillRect/>
          </a:stretch>
        </p:blipFill>
        <p:spPr bwMode="auto">
          <a:xfrm>
            <a:off x="228600" y="4572000"/>
            <a:ext cx="8763000" cy="1655763"/>
          </a:xfrm>
          <a:prstGeom prst="rect">
            <a:avLst/>
          </a:prstGeom>
          <a:noFill/>
          <a:ln w="12700" cap="sq">
            <a:noFill/>
            <a:miter lim="800000"/>
            <a:headEnd type="none" w="sm" len="sm"/>
            <a:tailEnd type="none" w="sm" len="sm"/>
          </a:ln>
        </p:spPr>
      </p:pic>
      <p:sp>
        <p:nvSpPr>
          <p:cNvPr id="88071" name="Rectangle 10"/>
          <p:cNvSpPr>
            <a:spLocks noChangeArrowheads="1"/>
          </p:cNvSpPr>
          <p:nvPr/>
        </p:nvSpPr>
        <p:spPr bwMode="auto">
          <a:xfrm>
            <a:off x="228600" y="3810000"/>
            <a:ext cx="8686800" cy="457200"/>
          </a:xfrm>
          <a:prstGeom prst="rect">
            <a:avLst/>
          </a:prstGeom>
          <a:noFill/>
          <a:ln w="12700" cap="sq" algn="ctr">
            <a:noFill/>
            <a:miter lim="800000"/>
            <a:headEnd type="none" w="sm" len="sm"/>
            <a:tailEnd type="none" w="sm" len="sm"/>
          </a:ln>
        </p:spPr>
        <p:txBody>
          <a:bodyPr>
            <a:spAutoFit/>
          </a:bodyPr>
          <a:lstStyle/>
          <a:p>
            <a:pPr algn="l">
              <a:lnSpc>
                <a:spcPct val="120000"/>
              </a:lnSpc>
            </a:pPr>
            <a:r>
              <a:rPr lang="en-US" sz="2000">
                <a:latin typeface="Arial" charset="0"/>
              </a:rPr>
              <a:t>Assume Crest Textiles sold the receivables on a </a:t>
            </a:r>
            <a:r>
              <a:rPr lang="en-US" sz="2000" b="1">
                <a:solidFill>
                  <a:srgbClr val="800000"/>
                </a:solidFill>
                <a:latin typeface="Arial" charset="0"/>
              </a:rPr>
              <a:t>with guarantee</a:t>
            </a:r>
            <a:r>
              <a:rPr lang="en-US" sz="2000">
                <a:latin typeface="Arial" charset="0"/>
              </a:rPr>
              <a:t> basis. </a:t>
            </a:r>
          </a:p>
        </p:txBody>
      </p:sp>
      <p:sp>
        <p:nvSpPr>
          <p:cNvPr id="88072" name="Text Box 11"/>
          <p:cNvSpPr txBox="1">
            <a:spLocks noChangeArrowheads="1"/>
          </p:cNvSpPr>
          <p:nvPr/>
        </p:nvSpPr>
        <p:spPr bwMode="auto">
          <a:xfrm>
            <a:off x="7543800" y="4267200"/>
            <a:ext cx="1447800" cy="274638"/>
          </a:xfrm>
          <a:prstGeom prst="rect">
            <a:avLst/>
          </a:prstGeom>
          <a:solidFill>
            <a:schemeClr val="bg1"/>
          </a:solidFill>
          <a:ln w="28575" algn="ctr">
            <a:noFill/>
            <a:miter lim="800000"/>
            <a:headEnd/>
            <a:tailEnd/>
          </a:ln>
        </p:spPr>
        <p:txBody>
          <a:bodyPr>
            <a:spAutoFit/>
          </a:bodyPr>
          <a:lstStyle/>
          <a:p>
            <a:pPr algn="r"/>
            <a:r>
              <a:rPr lang="en-US" sz="1200" b="1">
                <a:solidFill>
                  <a:srgbClr val="CC0000"/>
                </a:solidFill>
                <a:latin typeface="Arial" charset="0"/>
              </a:rPr>
              <a:t>Illustration 7-21</a:t>
            </a:r>
          </a:p>
        </p:txBody>
      </p:sp>
    </p:spTree>
    <p:extLst>
      <p:ext uri="{BB962C8B-B14F-4D97-AF65-F5344CB8AC3E}">
        <p14:creationId xmlns:p14="http://schemas.microsoft.com/office/powerpoint/2010/main" val="4208441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09600" y="5541963"/>
            <a:ext cx="7924800" cy="935037"/>
          </a:xfrm>
          <a:prstGeom prst="rect">
            <a:avLst/>
          </a:prstGeom>
          <a:noFill/>
          <a:ln w="28575" cap="sq">
            <a:noFill/>
            <a:miter lim="800000"/>
            <a:headEnd type="none" w="sm" len="sm"/>
            <a:tailEnd type="none" w="sm" len="sm"/>
          </a:ln>
        </p:spPr>
        <p:txBody>
          <a:bodyPr>
            <a:spAutoFit/>
          </a:bodyPr>
          <a:lstStyle/>
          <a:p>
            <a:pPr algn="l">
              <a:lnSpc>
                <a:spcPct val="115000"/>
              </a:lnSpc>
            </a:pPr>
            <a:r>
              <a:rPr lang="en-US" sz="1600">
                <a:latin typeface="Arial" charset="0"/>
              </a:rPr>
              <a:t>Determining whether receivables that are transferred can be derecognized and accounted for as a sale is based on an evaluation of whether the seller has transferred substantially all the risks and rewards of ownership of the financial asset.</a:t>
            </a:r>
          </a:p>
        </p:txBody>
      </p:sp>
      <p:sp>
        <p:nvSpPr>
          <p:cNvPr id="755717" name="Rectangle 5"/>
          <p:cNvSpPr>
            <a:spLocks noGrp="1" noChangeArrowheads="1"/>
          </p:cNvSpPr>
          <p:nvPr>
            <p:ph type="title"/>
          </p:nvPr>
        </p:nvSpPr>
        <p:spPr>
          <a:xfrm>
            <a:off x="457200" y="304800"/>
            <a:ext cx="8229600" cy="560388"/>
          </a:xfrm>
          <a:solidFill>
            <a:srgbClr val="336699"/>
          </a:solidFill>
          <a:ln cap="flat" algn="ctr"/>
        </p:spPr>
        <p:txBody>
          <a:bodyPr lIns="0" rIns="0"/>
          <a:lstStyle/>
          <a:p>
            <a:pPr marL="0" indent="0">
              <a:defRPr/>
            </a:pPr>
            <a:r>
              <a:rPr lang="en-US" smtClean="0"/>
              <a:t>Summary of Transfers</a:t>
            </a:r>
          </a:p>
        </p:txBody>
      </p:sp>
      <p:sp>
        <p:nvSpPr>
          <p:cNvPr id="755722" name="Text Box 10"/>
          <p:cNvSpPr txBox="1">
            <a:spLocks noChangeArrowheads="1"/>
          </p:cNvSpPr>
          <p:nvPr/>
        </p:nvSpPr>
        <p:spPr bwMode="auto">
          <a:xfrm>
            <a:off x="8305800" y="6369050"/>
            <a:ext cx="7620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tabLst>
                <a:tab pos="628650" algn="l"/>
              </a:tabLst>
              <a:defRPr/>
            </a:pPr>
            <a:r>
              <a:rPr lang="en-US" sz="1600" b="1" i="1">
                <a:solidFill>
                  <a:schemeClr val="bg2"/>
                </a:solidFill>
                <a:effectLst>
                  <a:outerShdw blurRad="38100" dist="38100" dir="2700000" algn="tl">
                    <a:srgbClr val="C0C0C0"/>
                  </a:outerShdw>
                </a:effectLst>
                <a:latin typeface="Arial" charset="0"/>
              </a:rPr>
              <a:t>LO 8 </a:t>
            </a:r>
          </a:p>
        </p:txBody>
      </p:sp>
      <p:pic>
        <p:nvPicPr>
          <p:cNvPr id="89093" name="Picture 11"/>
          <p:cNvPicPr>
            <a:picLocks noChangeAspect="1" noChangeArrowheads="1"/>
          </p:cNvPicPr>
          <p:nvPr/>
        </p:nvPicPr>
        <p:blipFill>
          <a:blip r:embed="rId3"/>
          <a:srcRect/>
          <a:stretch>
            <a:fillRect/>
          </a:stretch>
        </p:blipFill>
        <p:spPr bwMode="auto">
          <a:xfrm>
            <a:off x="838200" y="1143000"/>
            <a:ext cx="7162800" cy="4332288"/>
          </a:xfrm>
          <a:prstGeom prst="rect">
            <a:avLst/>
          </a:prstGeom>
          <a:noFill/>
          <a:ln w="12700" cap="sq">
            <a:noFill/>
            <a:miter lim="800000"/>
            <a:headEnd type="none" w="sm" len="sm"/>
            <a:tailEnd type="none" w="sm" len="sm"/>
          </a:ln>
        </p:spPr>
      </p:pic>
      <p:sp>
        <p:nvSpPr>
          <p:cNvPr id="89094" name="Text Box 7"/>
          <p:cNvSpPr txBox="1">
            <a:spLocks noChangeArrowheads="1"/>
          </p:cNvSpPr>
          <p:nvPr/>
        </p:nvSpPr>
        <p:spPr bwMode="auto">
          <a:xfrm>
            <a:off x="7239000" y="1524000"/>
            <a:ext cx="1524000" cy="274638"/>
          </a:xfrm>
          <a:prstGeom prst="rect">
            <a:avLst/>
          </a:prstGeom>
          <a:solidFill>
            <a:schemeClr val="bg1"/>
          </a:solidFill>
          <a:ln w="28575" algn="ctr">
            <a:noFill/>
            <a:miter lim="800000"/>
            <a:headEnd/>
            <a:tailEnd/>
          </a:ln>
        </p:spPr>
        <p:txBody>
          <a:bodyPr>
            <a:spAutoFit/>
          </a:bodyPr>
          <a:lstStyle/>
          <a:p>
            <a:pPr algn="l"/>
            <a:r>
              <a:rPr lang="en-US" sz="1200" b="1">
                <a:solidFill>
                  <a:srgbClr val="CC0000"/>
                </a:solidFill>
                <a:latin typeface="Arial" charset="0"/>
              </a:rPr>
              <a:t>Illustration 7-22</a:t>
            </a:r>
          </a:p>
        </p:txBody>
      </p:sp>
    </p:spTree>
    <p:extLst>
      <p:ext uri="{BB962C8B-B14F-4D97-AF65-F5344CB8AC3E}">
        <p14:creationId xmlns:p14="http://schemas.microsoft.com/office/powerpoint/2010/main" val="2506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09600" y="1276350"/>
            <a:ext cx="7620000" cy="4762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400" b="1">
                <a:latin typeface="Arial" charset="0"/>
              </a:rPr>
              <a:t>General rule in classifying receivables are:</a:t>
            </a:r>
          </a:p>
        </p:txBody>
      </p:sp>
      <p:sp>
        <p:nvSpPr>
          <p:cNvPr id="90115" name="Text Box 3"/>
          <p:cNvSpPr txBox="1">
            <a:spLocks noChangeArrowheads="1"/>
          </p:cNvSpPr>
          <p:nvPr/>
        </p:nvSpPr>
        <p:spPr bwMode="auto">
          <a:xfrm>
            <a:off x="838200" y="1873250"/>
            <a:ext cx="7924800" cy="4603750"/>
          </a:xfrm>
          <a:prstGeom prst="rect">
            <a:avLst/>
          </a:prstGeom>
          <a:noFill/>
          <a:ln w="28575" cap="sq">
            <a:noFill/>
            <a:miter lim="800000"/>
            <a:headEnd type="none" w="sm" len="sm"/>
            <a:tailEnd type="none" w="sm" len="sm"/>
          </a:ln>
        </p:spPr>
        <p:txBody>
          <a:bodyPr>
            <a:spAutoFit/>
          </a:bodyPr>
          <a:lstStyle/>
          <a:p>
            <a:pPr marL="400050" indent="-400050" algn="l">
              <a:spcBef>
                <a:spcPct val="20000"/>
              </a:spcBef>
              <a:spcAft>
                <a:spcPct val="20000"/>
              </a:spcAft>
              <a:buClr>
                <a:srgbClr val="800000"/>
              </a:buClr>
              <a:buFontTx/>
              <a:buAutoNum type="arabicPeriod"/>
            </a:pPr>
            <a:r>
              <a:rPr lang="en-US" sz="1800">
                <a:latin typeface="Arial" charset="0"/>
              </a:rPr>
              <a:t>Segregate and report carrying amounts of different categories of receivables. </a:t>
            </a:r>
          </a:p>
          <a:p>
            <a:pPr marL="400050" indent="-400050" algn="l">
              <a:spcBef>
                <a:spcPct val="20000"/>
              </a:spcBef>
              <a:spcAft>
                <a:spcPct val="20000"/>
              </a:spcAft>
              <a:buClr>
                <a:srgbClr val="800000"/>
              </a:buClr>
              <a:buFontTx/>
              <a:buAutoNum type="arabicPeriod"/>
            </a:pPr>
            <a:r>
              <a:rPr lang="en-US" sz="1800">
                <a:latin typeface="Arial" charset="0"/>
              </a:rPr>
              <a:t>Indicate receivables classified as current and non-current in the statement of financial position.</a:t>
            </a:r>
          </a:p>
          <a:p>
            <a:pPr marL="400050" indent="-400050" algn="l">
              <a:spcBef>
                <a:spcPct val="20000"/>
              </a:spcBef>
              <a:spcAft>
                <a:spcPct val="20000"/>
              </a:spcAft>
              <a:buClr>
                <a:srgbClr val="800000"/>
              </a:buClr>
              <a:buFontTx/>
              <a:buAutoNum type="arabicPeriod"/>
            </a:pPr>
            <a:r>
              <a:rPr lang="en-US" sz="1800">
                <a:latin typeface="Arial" charset="0"/>
              </a:rPr>
              <a:t>Appropriately offset the valuation accounts for receivables that are impaired, including a discussion of individual and collectively determined impairments.</a:t>
            </a:r>
          </a:p>
          <a:p>
            <a:pPr marL="400050" indent="-400050" algn="l">
              <a:spcBef>
                <a:spcPct val="20000"/>
              </a:spcBef>
              <a:spcAft>
                <a:spcPct val="20000"/>
              </a:spcAft>
              <a:buClr>
                <a:srgbClr val="800000"/>
              </a:buClr>
              <a:buFontTx/>
              <a:buAutoNum type="arabicPeriod"/>
            </a:pPr>
            <a:r>
              <a:rPr lang="en-US" sz="1800">
                <a:latin typeface="Arial" charset="0"/>
              </a:rPr>
              <a:t>Disclose the fair value of receivables in such a way that permits it to be compared with its carrying amount.</a:t>
            </a:r>
          </a:p>
          <a:p>
            <a:pPr marL="400050" indent="-400050" algn="l">
              <a:spcBef>
                <a:spcPct val="20000"/>
              </a:spcBef>
              <a:spcAft>
                <a:spcPct val="20000"/>
              </a:spcAft>
              <a:buClr>
                <a:srgbClr val="800000"/>
              </a:buClr>
              <a:buFontTx/>
              <a:buAutoNum type="arabicPeriod"/>
            </a:pPr>
            <a:r>
              <a:rPr lang="en-US" sz="1800">
                <a:latin typeface="Arial" charset="0"/>
              </a:rPr>
              <a:t>Disclose information to assess the credit risk inherent in the receivables by providing information on:</a:t>
            </a:r>
          </a:p>
          <a:p>
            <a:pPr marL="400050" indent="-400050" algn="l">
              <a:spcBef>
                <a:spcPct val="20000"/>
              </a:spcBef>
              <a:spcAft>
                <a:spcPct val="20000"/>
              </a:spcAft>
              <a:buClr>
                <a:srgbClr val="800000"/>
              </a:buClr>
              <a:buFontTx/>
              <a:buAutoNum type="arabicPeriod"/>
            </a:pPr>
            <a:r>
              <a:rPr lang="en-US" sz="1800">
                <a:latin typeface="Arial" charset="0"/>
              </a:rPr>
              <a:t>Disclose any receivables pledged as collateral.</a:t>
            </a:r>
          </a:p>
          <a:p>
            <a:pPr marL="400050" indent="-400050" algn="l">
              <a:spcBef>
                <a:spcPct val="20000"/>
              </a:spcBef>
              <a:spcAft>
                <a:spcPct val="20000"/>
              </a:spcAft>
              <a:buClr>
                <a:srgbClr val="800000"/>
              </a:buClr>
              <a:buFontTx/>
              <a:buAutoNum type="arabicPeriod"/>
            </a:pPr>
            <a:r>
              <a:rPr lang="en-US" sz="1800">
                <a:latin typeface="Arial" charset="0"/>
              </a:rPr>
              <a:t>Disclose all significant concentrations of credit risk arising from receivables.</a:t>
            </a:r>
          </a:p>
        </p:txBody>
      </p:sp>
      <p:sp>
        <p:nvSpPr>
          <p:cNvPr id="757765" name="Rectangle 5"/>
          <p:cNvSpPr>
            <a:spLocks noGrp="1" noChangeArrowheads="1"/>
          </p:cNvSpPr>
          <p:nvPr>
            <p:ph type="title"/>
          </p:nvPr>
        </p:nvSpPr>
        <p:spPr>
          <a:xfrm>
            <a:off x="457200" y="381000"/>
            <a:ext cx="8229600" cy="560388"/>
          </a:xfrm>
          <a:solidFill>
            <a:srgbClr val="336699"/>
          </a:solidFill>
          <a:ln cap="flat" algn="ctr"/>
        </p:spPr>
        <p:txBody>
          <a:bodyPr lIns="0" rIns="0"/>
          <a:lstStyle/>
          <a:p>
            <a:pPr marL="0" indent="0">
              <a:defRPr/>
            </a:pPr>
            <a:r>
              <a:rPr lang="en-US" smtClean="0"/>
              <a:t>Presentation and Analysis</a:t>
            </a:r>
          </a:p>
        </p:txBody>
      </p:sp>
      <p:sp>
        <p:nvSpPr>
          <p:cNvPr id="757768" name="Text Box 8"/>
          <p:cNvSpPr txBox="1">
            <a:spLocks noChangeArrowheads="1"/>
          </p:cNvSpPr>
          <p:nvPr/>
        </p:nvSpPr>
        <p:spPr bwMode="auto">
          <a:xfrm>
            <a:off x="3276600" y="6445250"/>
            <a:ext cx="5791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9  Describe how to report and analyze receivables.</a:t>
            </a:r>
          </a:p>
        </p:txBody>
      </p:sp>
    </p:spTree>
    <p:extLst>
      <p:ext uri="{BB962C8B-B14F-4D97-AF65-F5344CB8AC3E}">
        <p14:creationId xmlns:p14="http://schemas.microsoft.com/office/powerpoint/2010/main" val="3410052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09600" y="1320800"/>
            <a:ext cx="7620000" cy="476250"/>
          </a:xfrm>
          <a:prstGeom prst="rect">
            <a:avLst/>
          </a:prstGeom>
          <a:noFill/>
          <a:ln w="28575" cap="sq" algn="ctr">
            <a:noFill/>
            <a:miter lim="800000"/>
            <a:headEnd type="none" w="sm" len="sm"/>
            <a:tailEnd type="none" w="sm" len="sm"/>
          </a:ln>
        </p:spPr>
        <p:txBody>
          <a:bodyPr>
            <a:spAutoFit/>
          </a:bodyPr>
          <a:lstStyle/>
          <a:p>
            <a:pPr algn="l">
              <a:lnSpc>
                <a:spcPct val="105000"/>
              </a:lnSpc>
              <a:spcBef>
                <a:spcPct val="30000"/>
              </a:spcBef>
              <a:buSzPct val="80000"/>
            </a:pPr>
            <a:r>
              <a:rPr lang="en-US" sz="2400" b="1">
                <a:latin typeface="Arial" charset="0"/>
              </a:rPr>
              <a:t>Analysis of Receivables</a:t>
            </a:r>
          </a:p>
        </p:txBody>
      </p:sp>
      <p:sp>
        <p:nvSpPr>
          <p:cNvPr id="759812"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indent="0">
              <a:defRPr/>
            </a:pPr>
            <a:r>
              <a:rPr lang="en-US" smtClean="0"/>
              <a:t>Presentation and Analysis</a:t>
            </a:r>
          </a:p>
        </p:txBody>
      </p:sp>
      <p:sp>
        <p:nvSpPr>
          <p:cNvPr id="91140" name="Text Box 8"/>
          <p:cNvSpPr txBox="1">
            <a:spLocks noChangeArrowheads="1"/>
          </p:cNvSpPr>
          <p:nvPr/>
        </p:nvSpPr>
        <p:spPr bwMode="auto">
          <a:xfrm>
            <a:off x="914400" y="3841750"/>
            <a:ext cx="7620000" cy="1965325"/>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200">
                <a:solidFill>
                  <a:srgbClr val="000000"/>
                </a:solidFill>
                <a:latin typeface="Arial" charset="0"/>
              </a:rPr>
              <a:t>This Ratio used to:</a:t>
            </a:r>
          </a:p>
          <a:p>
            <a:pPr marL="685800" lvl="1" indent="-457200" algn="l">
              <a:lnSpc>
                <a:spcPct val="125000"/>
              </a:lnSpc>
              <a:spcBef>
                <a:spcPct val="30000"/>
              </a:spcBef>
              <a:spcAft>
                <a:spcPct val="20000"/>
              </a:spcAft>
              <a:buSzPct val="80000"/>
              <a:buFontTx/>
              <a:buBlip>
                <a:blip r:embed="rId3"/>
              </a:buBlip>
            </a:pPr>
            <a:r>
              <a:rPr lang="en-US" sz="2000">
                <a:solidFill>
                  <a:srgbClr val="000000"/>
                </a:solidFill>
                <a:latin typeface="Arial" charset="0"/>
              </a:rPr>
              <a:t>Assess the liquidity of the receivables.</a:t>
            </a:r>
          </a:p>
          <a:p>
            <a:pPr marL="685800" lvl="1" indent="-457200" algn="l">
              <a:lnSpc>
                <a:spcPct val="125000"/>
              </a:lnSpc>
              <a:spcBef>
                <a:spcPct val="30000"/>
              </a:spcBef>
              <a:spcAft>
                <a:spcPct val="20000"/>
              </a:spcAft>
              <a:buSzPct val="80000"/>
              <a:buFontTx/>
              <a:buBlip>
                <a:blip r:embed="rId3"/>
              </a:buBlip>
            </a:pPr>
            <a:r>
              <a:rPr lang="en-US" sz="2000">
                <a:solidFill>
                  <a:srgbClr val="000000"/>
                </a:solidFill>
                <a:latin typeface="Arial" charset="0"/>
              </a:rPr>
              <a:t>Measure the number of times, on average, a company collects receivables during the period.</a:t>
            </a:r>
          </a:p>
        </p:txBody>
      </p:sp>
      <p:sp>
        <p:nvSpPr>
          <p:cNvPr id="91141" name="Text Box 9"/>
          <p:cNvSpPr txBox="1">
            <a:spLocks noChangeArrowheads="1"/>
          </p:cNvSpPr>
          <p:nvPr/>
        </p:nvSpPr>
        <p:spPr bwMode="auto">
          <a:xfrm>
            <a:off x="7315200" y="1858963"/>
            <a:ext cx="1447800" cy="274637"/>
          </a:xfrm>
          <a:prstGeom prst="rect">
            <a:avLst/>
          </a:prstGeom>
          <a:solidFill>
            <a:schemeClr val="bg1"/>
          </a:solidFill>
          <a:ln w="28575" algn="ctr">
            <a:noFill/>
            <a:miter lim="800000"/>
            <a:headEnd/>
            <a:tailEnd/>
          </a:ln>
        </p:spPr>
        <p:txBody>
          <a:bodyPr>
            <a:spAutoFit/>
          </a:bodyPr>
          <a:lstStyle/>
          <a:p>
            <a:r>
              <a:rPr lang="en-US" sz="1200" b="1">
                <a:solidFill>
                  <a:srgbClr val="CC0000"/>
                </a:solidFill>
                <a:latin typeface="Arial" charset="0"/>
              </a:rPr>
              <a:t>Illustration 7-24</a:t>
            </a:r>
          </a:p>
        </p:txBody>
      </p:sp>
      <p:sp>
        <p:nvSpPr>
          <p:cNvPr id="759820"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9  Describe how to report and analyze receivables.</a:t>
            </a:r>
          </a:p>
        </p:txBody>
      </p:sp>
      <p:pic>
        <p:nvPicPr>
          <p:cNvPr id="91143" name="Picture 14"/>
          <p:cNvPicPr>
            <a:picLocks noChangeAspect="1" noChangeArrowheads="1"/>
          </p:cNvPicPr>
          <p:nvPr/>
        </p:nvPicPr>
        <p:blipFill>
          <a:blip r:embed="rId4"/>
          <a:srcRect/>
          <a:stretch>
            <a:fillRect/>
          </a:stretch>
        </p:blipFill>
        <p:spPr bwMode="auto">
          <a:xfrm>
            <a:off x="533400" y="2133600"/>
            <a:ext cx="8153400" cy="153511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10189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14400" y="2668588"/>
            <a:ext cx="7620000" cy="493712"/>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400">
                <a:latin typeface="Arial" charset="0"/>
              </a:rPr>
              <a:t>Short-term, highly liquid investments that are both</a:t>
            </a:r>
          </a:p>
        </p:txBody>
      </p:sp>
      <p:sp>
        <p:nvSpPr>
          <p:cNvPr id="674819"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indent="0">
              <a:defRPr/>
            </a:pPr>
            <a:r>
              <a:rPr lang="en-US" smtClean="0"/>
              <a:t>Cash</a:t>
            </a:r>
          </a:p>
        </p:txBody>
      </p:sp>
      <p:sp>
        <p:nvSpPr>
          <p:cNvPr id="67482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  Indicate how to report cash and related items.</a:t>
            </a:r>
          </a:p>
        </p:txBody>
      </p:sp>
      <p:sp>
        <p:nvSpPr>
          <p:cNvPr id="16389" name="Text Box 5"/>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b="1">
                <a:solidFill>
                  <a:srgbClr val="006600"/>
                </a:solidFill>
                <a:latin typeface="Arial" charset="0"/>
              </a:rPr>
              <a:t>Reporting Cash</a:t>
            </a:r>
          </a:p>
        </p:txBody>
      </p:sp>
      <p:sp>
        <p:nvSpPr>
          <p:cNvPr id="16390" name="Text Box 6"/>
          <p:cNvSpPr txBox="1">
            <a:spLocks noChangeArrowheads="1"/>
          </p:cNvSpPr>
          <p:nvPr/>
        </p:nvSpPr>
        <p:spPr bwMode="auto">
          <a:xfrm>
            <a:off x="990600" y="3278188"/>
            <a:ext cx="7620000" cy="1431925"/>
          </a:xfrm>
          <a:prstGeom prst="rect">
            <a:avLst/>
          </a:prstGeom>
          <a:noFill/>
          <a:ln w="28575" cap="sq">
            <a:noFill/>
            <a:miter lim="800000"/>
            <a:headEnd type="none" w="sm" len="sm"/>
            <a:tailEnd type="none" w="sm" len="sm"/>
          </a:ln>
        </p:spPr>
        <p:txBody>
          <a:bodyPr>
            <a:spAutoFit/>
          </a:bodyPr>
          <a:lstStyle/>
          <a:p>
            <a:pPr marL="568325" indent="-568325" algn="l">
              <a:lnSpc>
                <a:spcPct val="110000"/>
              </a:lnSpc>
              <a:spcBef>
                <a:spcPct val="50000"/>
              </a:spcBef>
              <a:spcAft>
                <a:spcPct val="20000"/>
              </a:spcAft>
              <a:buClr>
                <a:srgbClr val="800000"/>
              </a:buClr>
              <a:buFontTx/>
              <a:buAutoNum type="alphaLcParenBoth"/>
            </a:pPr>
            <a:r>
              <a:rPr lang="en-US" sz="2200">
                <a:latin typeface="Arial" charset="0"/>
              </a:rPr>
              <a:t>readily convertible to cash, and </a:t>
            </a:r>
          </a:p>
          <a:p>
            <a:pPr marL="568325" indent="-568325" algn="l">
              <a:lnSpc>
                <a:spcPct val="110000"/>
              </a:lnSpc>
              <a:spcBef>
                <a:spcPct val="50000"/>
              </a:spcBef>
              <a:spcAft>
                <a:spcPct val="20000"/>
              </a:spcAft>
              <a:buClr>
                <a:srgbClr val="800000"/>
              </a:buClr>
              <a:buFontTx/>
              <a:buAutoNum type="alphaLcParenBoth"/>
            </a:pPr>
            <a:r>
              <a:rPr lang="en-US" sz="2200">
                <a:latin typeface="Arial" charset="0"/>
              </a:rPr>
              <a:t>so near their maturity that they present insignificant risk of changes in interest rates.</a:t>
            </a:r>
          </a:p>
        </p:txBody>
      </p:sp>
      <p:sp>
        <p:nvSpPr>
          <p:cNvPr id="16391" name="Text Box 7"/>
          <p:cNvSpPr txBox="1">
            <a:spLocks noChangeArrowheads="1"/>
          </p:cNvSpPr>
          <p:nvPr/>
        </p:nvSpPr>
        <p:spPr bwMode="auto">
          <a:xfrm>
            <a:off x="990600" y="5029200"/>
            <a:ext cx="7620000" cy="76200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000" b="1">
                <a:solidFill>
                  <a:srgbClr val="800000"/>
                </a:solidFill>
                <a:latin typeface="Arial" charset="0"/>
              </a:rPr>
              <a:t>Examples:</a:t>
            </a:r>
            <a:r>
              <a:rPr lang="en-US" sz="2000">
                <a:latin typeface="Arial" charset="0"/>
              </a:rPr>
              <a:t> Treasury bills, commercial paper, and money market funds.</a:t>
            </a:r>
          </a:p>
        </p:txBody>
      </p:sp>
      <p:sp>
        <p:nvSpPr>
          <p:cNvPr id="16392" name="Text Box 9"/>
          <p:cNvSpPr txBox="1">
            <a:spLocks noChangeArrowheads="1"/>
          </p:cNvSpPr>
          <p:nvPr/>
        </p:nvSpPr>
        <p:spPr bwMode="auto">
          <a:xfrm>
            <a:off x="914400" y="2114550"/>
            <a:ext cx="7620000" cy="492125"/>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500" b="1">
                <a:latin typeface="Arial" charset="0"/>
              </a:rPr>
              <a:t>Cash Equivalents</a:t>
            </a:r>
          </a:p>
        </p:txBody>
      </p:sp>
    </p:spTree>
    <p:extLst>
      <p:ext uri="{BB962C8B-B14F-4D97-AF65-F5344CB8AC3E}">
        <p14:creationId xmlns:p14="http://schemas.microsoft.com/office/powerpoint/2010/main" val="3065834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533400" y="2889250"/>
            <a:ext cx="8153400" cy="3367088"/>
          </a:xfrm>
          <a:prstGeom prst="rect">
            <a:avLst/>
          </a:prstGeom>
          <a:noFill/>
          <a:ln w="28575" cap="sq">
            <a:noFill/>
            <a:miter lim="800000"/>
            <a:headEnd/>
            <a:tailEnd/>
          </a:ln>
        </p:spPr>
        <p:txBody>
          <a:bodyPr>
            <a:spAutoFit/>
          </a:bodyPr>
          <a:lstStyle/>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The accounting and reporting related to cash is essentially the same under both IFRS and U.S. GAAP. </a:t>
            </a:r>
          </a:p>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The basic accounting and reporting issues related to recognition and measurement of receivables are essentially the same between IFRS and U.S. GAAP.</a:t>
            </a:r>
          </a:p>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Although IFRS implies that receivables with different characteristics should be reported separately, there is no standard that mandates this segregation. In addition, there is no specific standard related to pledging, assignment, or factoring.</a:t>
            </a:r>
          </a:p>
        </p:txBody>
      </p:sp>
      <p:pic>
        <p:nvPicPr>
          <p:cNvPr id="92163"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p:spPr>
      </p:pic>
      <p:pic>
        <p:nvPicPr>
          <p:cNvPr id="92164" name="Picture 5"/>
          <p:cNvPicPr>
            <a:picLocks noChangeAspect="1" noChangeArrowheads="1"/>
          </p:cNvPicPr>
          <p:nvPr/>
        </p:nvPicPr>
        <p:blipFill>
          <a:blip r:embed="rId4"/>
          <a:srcRect/>
          <a:stretch>
            <a:fillRect/>
          </a:stretch>
        </p:blipFill>
        <p:spPr bwMode="auto">
          <a:xfrm>
            <a:off x="533400" y="395288"/>
            <a:ext cx="8229600" cy="1814512"/>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314015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3400" y="2889250"/>
            <a:ext cx="8153400" cy="3078163"/>
          </a:xfrm>
          <a:prstGeom prst="rect">
            <a:avLst/>
          </a:prstGeom>
          <a:noFill/>
          <a:ln w="28575" cap="sq">
            <a:noFill/>
            <a:miter lim="800000"/>
            <a:headEnd/>
            <a:tailEnd/>
          </a:ln>
        </p:spPr>
        <p:txBody>
          <a:bodyPr>
            <a:spAutoFit/>
          </a:bodyPr>
          <a:lstStyle/>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Like the IASB, the FASB has worked to implement fair value measurement for all financial instruments, but both Boards have faced bitter opposition from various factions. As a consequence, the Boards have adopted a piecemeal approach in which disclosure of fair value information in the notes is the first step. The second step is the fair value option, which permits companies to record fair values in the financial statements. Both Boards have indicated that they believe all financial instruments should be recorded and reported at fair value. </a:t>
            </a:r>
          </a:p>
        </p:txBody>
      </p:sp>
      <p:pic>
        <p:nvPicPr>
          <p:cNvPr id="93187"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p:spPr>
      </p:pic>
      <p:pic>
        <p:nvPicPr>
          <p:cNvPr id="93188" name="Picture 4"/>
          <p:cNvPicPr>
            <a:picLocks noChangeAspect="1" noChangeArrowheads="1"/>
          </p:cNvPicPr>
          <p:nvPr/>
        </p:nvPicPr>
        <p:blipFill>
          <a:blip r:embed="rId4"/>
          <a:srcRect/>
          <a:stretch>
            <a:fillRect/>
          </a:stretch>
        </p:blipFill>
        <p:spPr bwMode="auto">
          <a:xfrm>
            <a:off x="533400" y="395288"/>
            <a:ext cx="8229600" cy="1814512"/>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466604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533400" y="2889250"/>
            <a:ext cx="8153400" cy="3511550"/>
          </a:xfrm>
          <a:prstGeom prst="rect">
            <a:avLst/>
          </a:prstGeom>
          <a:noFill/>
          <a:ln w="28575" cap="sq">
            <a:noFill/>
            <a:miter lim="800000"/>
            <a:headEnd/>
            <a:tailEnd/>
          </a:ln>
        </p:spPr>
        <p:txBody>
          <a:bodyPr>
            <a:spAutoFit/>
          </a:bodyPr>
          <a:lstStyle/>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IFRS and U.S. GAAP standards on the fair value option are similar but not identical. The international standard related to the fair value option is subject to certain qualifying criteria not in the U.S. standard. In addition, there is some difference in the financial instruments covered. </a:t>
            </a:r>
          </a:p>
          <a:p>
            <a:pPr marL="685800" lvl="1" indent="-457200" algn="l">
              <a:lnSpc>
                <a:spcPct val="115000"/>
              </a:lnSpc>
              <a:spcBef>
                <a:spcPct val="50000"/>
              </a:spcBef>
              <a:buClr>
                <a:srgbClr val="800000"/>
              </a:buClr>
              <a:buFont typeface="Arial" charset="0"/>
              <a:buChar char="►"/>
            </a:pPr>
            <a:r>
              <a:rPr lang="en-US" sz="1900">
                <a:solidFill>
                  <a:schemeClr val="folHlink"/>
                </a:solidFill>
                <a:latin typeface="Arial" charset="0"/>
              </a:rPr>
              <a:t>IFRS and U.S. GAAP differ in the criteria used to derecognize a receivable. IFRS is a combination of an approach focused on risks and rewards and loss of control. U.S. GAAP uses loss of control as the primary criterion.</a:t>
            </a:r>
          </a:p>
          <a:p>
            <a:pPr marL="685800" lvl="1" indent="-457200"/>
            <a:endParaRPr lang="en-US" sz="1900">
              <a:solidFill>
                <a:schemeClr val="folHlink"/>
              </a:solidFill>
              <a:latin typeface="Arial" charset="0"/>
            </a:endParaRPr>
          </a:p>
        </p:txBody>
      </p:sp>
      <p:pic>
        <p:nvPicPr>
          <p:cNvPr id="94211"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p:spPr>
      </p:pic>
      <p:pic>
        <p:nvPicPr>
          <p:cNvPr id="94212" name="Picture 4"/>
          <p:cNvPicPr>
            <a:picLocks noChangeAspect="1" noChangeArrowheads="1"/>
          </p:cNvPicPr>
          <p:nvPr/>
        </p:nvPicPr>
        <p:blipFill>
          <a:blip r:embed="rId4"/>
          <a:srcRect/>
          <a:stretch>
            <a:fillRect/>
          </a:stretch>
        </p:blipFill>
        <p:spPr bwMode="auto">
          <a:xfrm>
            <a:off x="533400" y="395288"/>
            <a:ext cx="8229600" cy="1814512"/>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74545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3" name="Text Box 3"/>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95235" name="Rectangle 10"/>
          <p:cNvSpPr>
            <a:spLocks noChangeArrowheads="1"/>
          </p:cNvSpPr>
          <p:nvPr/>
        </p:nvSpPr>
        <p:spPr bwMode="auto">
          <a:xfrm>
            <a:off x="685800" y="1524000"/>
            <a:ext cx="8153400" cy="2943225"/>
          </a:xfrm>
          <a:prstGeom prst="rect">
            <a:avLst/>
          </a:prstGeom>
          <a:noFill/>
          <a:ln w="12700" cap="sq">
            <a:noFill/>
            <a:miter lim="800000"/>
            <a:headEnd type="none" w="sm" len="sm"/>
            <a:tailEnd type="none" w="sm" len="sm"/>
          </a:ln>
        </p:spPr>
        <p:txBody>
          <a:bodyPr>
            <a:spAutoFit/>
          </a:bodyPr>
          <a:lstStyle/>
          <a:p>
            <a:pPr algn="l">
              <a:lnSpc>
                <a:spcPct val="125000"/>
              </a:lnSpc>
              <a:spcBef>
                <a:spcPct val="50000"/>
              </a:spcBef>
            </a:pPr>
            <a:r>
              <a:rPr lang="en-US" sz="2200">
                <a:latin typeface="Arial" charset="0"/>
              </a:rPr>
              <a:t>Management faces two problems in accounting for cash transactions: </a:t>
            </a:r>
          </a:p>
          <a:p>
            <a:pPr marL="685800" lvl="1" indent="-457200" algn="l">
              <a:lnSpc>
                <a:spcPct val="125000"/>
              </a:lnSpc>
              <a:spcBef>
                <a:spcPct val="50000"/>
              </a:spcBef>
              <a:buFontTx/>
              <a:buAutoNum type="arabicPeriod"/>
            </a:pPr>
            <a:r>
              <a:rPr lang="en-US" sz="2200">
                <a:latin typeface="Arial" charset="0"/>
              </a:rPr>
              <a:t>Establish proper controls to prevent any unauthorized transactions by officers or employees. </a:t>
            </a:r>
          </a:p>
          <a:p>
            <a:pPr marL="685800" lvl="1" indent="-457200" algn="l">
              <a:lnSpc>
                <a:spcPct val="125000"/>
              </a:lnSpc>
              <a:spcBef>
                <a:spcPct val="50000"/>
              </a:spcBef>
              <a:buFontTx/>
              <a:buAutoNum type="arabicPeriod"/>
            </a:pPr>
            <a:r>
              <a:rPr lang="en-US" sz="2200">
                <a:latin typeface="Arial" charset="0"/>
              </a:rPr>
              <a:t>Provide information necessary to properly manage cash on hand and cash transactions.</a:t>
            </a:r>
          </a:p>
        </p:txBody>
      </p:sp>
      <p:pic>
        <p:nvPicPr>
          <p:cNvPr id="95236" name="Picture 11"/>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244124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564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96259" name="Rectangle 4"/>
          <p:cNvSpPr>
            <a:spLocks noChangeArrowheads="1"/>
          </p:cNvSpPr>
          <p:nvPr/>
        </p:nvSpPr>
        <p:spPr bwMode="auto">
          <a:xfrm>
            <a:off x="685800" y="2057400"/>
            <a:ext cx="8153400" cy="477838"/>
          </a:xfrm>
          <a:prstGeom prst="rect">
            <a:avLst/>
          </a:prstGeom>
          <a:noFill/>
          <a:ln w="12700" cap="sq" algn="ctr">
            <a:noFill/>
            <a:miter lim="800000"/>
            <a:headEnd type="none" w="sm" len="sm"/>
            <a:tailEnd type="none" w="sm" len="sm"/>
          </a:ln>
        </p:spPr>
        <p:txBody>
          <a:bodyPr>
            <a:spAutoFit/>
          </a:bodyPr>
          <a:lstStyle/>
          <a:p>
            <a:pPr algn="l">
              <a:lnSpc>
                <a:spcPct val="115000"/>
              </a:lnSpc>
              <a:spcBef>
                <a:spcPct val="50000"/>
              </a:spcBef>
            </a:pPr>
            <a:r>
              <a:rPr lang="en-US" sz="2200">
                <a:latin typeface="Arial" charset="0"/>
              </a:rPr>
              <a:t>To pay small amounts for miscellaneous expenses.</a:t>
            </a:r>
          </a:p>
        </p:txBody>
      </p:sp>
      <p:sp>
        <p:nvSpPr>
          <p:cNvPr id="96260" name="Text Box 5"/>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The Imprest Petty Cash System</a:t>
            </a:r>
          </a:p>
        </p:txBody>
      </p:sp>
      <p:sp>
        <p:nvSpPr>
          <p:cNvPr id="96261" name="Rectangle 6"/>
          <p:cNvSpPr>
            <a:spLocks noChangeArrowheads="1"/>
          </p:cNvSpPr>
          <p:nvPr/>
        </p:nvSpPr>
        <p:spPr bwMode="auto">
          <a:xfrm>
            <a:off x="685800" y="2646363"/>
            <a:ext cx="8153400" cy="512762"/>
          </a:xfrm>
          <a:prstGeom prst="rect">
            <a:avLst/>
          </a:prstGeom>
          <a:noFill/>
          <a:ln w="12700" cap="sq" algn="ctr">
            <a:noFill/>
            <a:miter lim="800000"/>
            <a:headEnd type="none" w="sm" len="sm"/>
            <a:tailEnd type="none" w="sm" len="sm"/>
          </a:ln>
        </p:spPr>
        <p:txBody>
          <a:bodyPr>
            <a:spAutoFit/>
          </a:bodyPr>
          <a:lstStyle/>
          <a:p>
            <a:pPr algn="l">
              <a:lnSpc>
                <a:spcPct val="115000"/>
              </a:lnSpc>
              <a:spcBef>
                <a:spcPct val="50000"/>
              </a:spcBef>
            </a:pPr>
            <a:r>
              <a:rPr lang="en-US" sz="2400" b="1">
                <a:solidFill>
                  <a:srgbClr val="800000"/>
                </a:solidFill>
                <a:latin typeface="Arial" charset="0"/>
              </a:rPr>
              <a:t>Steps:</a:t>
            </a:r>
          </a:p>
        </p:txBody>
      </p:sp>
      <p:sp>
        <p:nvSpPr>
          <p:cNvPr id="96262" name="Rectangle 8"/>
          <p:cNvSpPr>
            <a:spLocks noChangeArrowheads="1"/>
          </p:cNvSpPr>
          <p:nvPr/>
        </p:nvSpPr>
        <p:spPr bwMode="auto">
          <a:xfrm>
            <a:off x="685800" y="3276600"/>
            <a:ext cx="7696200" cy="477838"/>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50000"/>
              </a:spcBef>
              <a:buFontTx/>
              <a:buAutoNum type="arabicPeriod"/>
            </a:pPr>
            <a:r>
              <a:rPr lang="en-US" sz="2200">
                <a:latin typeface="Arial" charset="0"/>
              </a:rPr>
              <a:t>Record $300 transfer of funds to petty cash:</a:t>
            </a:r>
          </a:p>
        </p:txBody>
      </p:sp>
      <p:sp>
        <p:nvSpPr>
          <p:cNvPr id="889865" name="Rectangle 9"/>
          <p:cNvSpPr>
            <a:spLocks noChangeArrowheads="1"/>
          </p:cNvSpPr>
          <p:nvPr/>
        </p:nvSpPr>
        <p:spPr bwMode="auto">
          <a:xfrm>
            <a:off x="1600200" y="3886200"/>
            <a:ext cx="6324600" cy="99695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tabLst>
                <a:tab pos="4114800" algn="r"/>
                <a:tab pos="5257800" algn="r"/>
                <a:tab pos="6400800" algn="r"/>
              </a:tabLst>
            </a:pPr>
            <a:r>
              <a:rPr lang="en-US" sz="2200">
                <a:latin typeface="Arial" charset="0"/>
              </a:rPr>
              <a:t>Petty Cash 	300</a:t>
            </a:r>
          </a:p>
          <a:p>
            <a:pPr marL="457200" indent="-457200" algn="l">
              <a:lnSpc>
                <a:spcPct val="115000"/>
              </a:lnSpc>
              <a:spcBef>
                <a:spcPct val="40000"/>
              </a:spcBef>
              <a:tabLst>
                <a:tab pos="4114800" algn="r"/>
                <a:tab pos="5257800" algn="r"/>
                <a:tab pos="6400800" algn="r"/>
              </a:tabLst>
            </a:pPr>
            <a:r>
              <a:rPr lang="en-US" sz="2200">
                <a:latin typeface="Arial" charset="0"/>
              </a:rPr>
              <a:t>	Cash 		300</a:t>
            </a:r>
          </a:p>
        </p:txBody>
      </p:sp>
      <p:sp>
        <p:nvSpPr>
          <p:cNvPr id="96264" name="Rectangle 10"/>
          <p:cNvSpPr>
            <a:spLocks noChangeArrowheads="1"/>
          </p:cNvSpPr>
          <p:nvPr/>
        </p:nvSpPr>
        <p:spPr bwMode="auto">
          <a:xfrm>
            <a:off x="685800" y="5080000"/>
            <a:ext cx="7772400" cy="86360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50000"/>
              </a:spcBef>
              <a:buFontTx/>
              <a:buAutoNum type="arabicPeriod" startAt="2"/>
            </a:pPr>
            <a:r>
              <a:rPr lang="en-US" sz="2200">
                <a:latin typeface="Arial" charset="0"/>
              </a:rPr>
              <a:t>Petty cash custodian obtains signed receipts from each individual to whom he or she pays cash.</a:t>
            </a:r>
          </a:p>
        </p:txBody>
      </p:sp>
      <p:pic>
        <p:nvPicPr>
          <p:cNvPr id="96265" name="Picture 11"/>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4177802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9865">
                                            <p:txEl>
                                              <p:pRg st="0" end="0"/>
                                            </p:txEl>
                                          </p:spTgt>
                                        </p:tgtEl>
                                        <p:attrNameLst>
                                          <p:attrName>style.visibility</p:attrName>
                                        </p:attrNameLst>
                                      </p:cBhvr>
                                      <p:to>
                                        <p:strVal val="visible"/>
                                      </p:to>
                                    </p:set>
                                    <p:animEffect transition="in" filter="wipe(left)">
                                      <p:cBhvr>
                                        <p:cTn id="7" dur="500"/>
                                        <p:tgtEl>
                                          <p:spTgt spid="889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9865">
                                            <p:txEl>
                                              <p:pRg st="1" end="1"/>
                                            </p:txEl>
                                          </p:spTgt>
                                        </p:tgtEl>
                                        <p:attrNameLst>
                                          <p:attrName>style.visibility</p:attrName>
                                        </p:attrNameLst>
                                      </p:cBhvr>
                                      <p:to>
                                        <p:strVal val="visible"/>
                                      </p:to>
                                    </p:set>
                                    <p:animEffect transition="in" filter="wipe(left)">
                                      <p:cBhvr>
                                        <p:cTn id="12" dur="500"/>
                                        <p:tgtEl>
                                          <p:spTgt spid="8898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ChangeArrowheads="1"/>
          </p:cNvSpPr>
          <p:nvPr/>
        </p:nvSpPr>
        <p:spPr bwMode="auto">
          <a:xfrm>
            <a:off x="685800" y="2057400"/>
            <a:ext cx="8153400" cy="512763"/>
          </a:xfrm>
          <a:prstGeom prst="rect">
            <a:avLst/>
          </a:prstGeom>
          <a:noFill/>
          <a:ln w="12700" cap="sq" algn="ctr">
            <a:noFill/>
            <a:miter lim="800000"/>
            <a:headEnd type="none" w="sm" len="sm"/>
            <a:tailEnd type="none" w="sm" len="sm"/>
          </a:ln>
        </p:spPr>
        <p:txBody>
          <a:bodyPr>
            <a:spAutoFit/>
          </a:bodyPr>
          <a:lstStyle/>
          <a:p>
            <a:pPr algn="l">
              <a:lnSpc>
                <a:spcPct val="115000"/>
              </a:lnSpc>
              <a:spcBef>
                <a:spcPct val="50000"/>
              </a:spcBef>
            </a:pPr>
            <a:r>
              <a:rPr lang="en-US" sz="2400" b="1">
                <a:solidFill>
                  <a:srgbClr val="800000"/>
                </a:solidFill>
                <a:latin typeface="Arial" charset="0"/>
              </a:rPr>
              <a:t>Steps:</a:t>
            </a:r>
          </a:p>
        </p:txBody>
      </p:sp>
      <p:sp>
        <p:nvSpPr>
          <p:cNvPr id="891906"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97284" name="Text Box 5"/>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The Imprest Petty Cash System</a:t>
            </a:r>
          </a:p>
        </p:txBody>
      </p:sp>
      <p:sp>
        <p:nvSpPr>
          <p:cNvPr id="97285" name="Rectangle 8"/>
          <p:cNvSpPr>
            <a:spLocks noChangeArrowheads="1"/>
          </p:cNvSpPr>
          <p:nvPr/>
        </p:nvSpPr>
        <p:spPr bwMode="auto">
          <a:xfrm>
            <a:off x="1600200" y="3657600"/>
            <a:ext cx="6324600" cy="2224088"/>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15000"/>
              </a:spcBef>
              <a:tabLst>
                <a:tab pos="4686300" algn="r"/>
                <a:tab pos="5829300" algn="r"/>
                <a:tab pos="6400800" algn="r"/>
              </a:tabLst>
            </a:pPr>
            <a:r>
              <a:rPr lang="en-US" sz="2200">
                <a:latin typeface="Arial" charset="0"/>
              </a:rPr>
              <a:t>Office Supplies Expense 	42</a:t>
            </a:r>
          </a:p>
          <a:p>
            <a:pPr marL="457200" indent="-457200" algn="l">
              <a:lnSpc>
                <a:spcPct val="115000"/>
              </a:lnSpc>
              <a:spcBef>
                <a:spcPct val="15000"/>
              </a:spcBef>
              <a:tabLst>
                <a:tab pos="4686300" algn="r"/>
                <a:tab pos="5829300" algn="r"/>
                <a:tab pos="6400800" algn="r"/>
              </a:tabLst>
            </a:pPr>
            <a:r>
              <a:rPr lang="en-US" sz="2200">
                <a:latin typeface="Arial" charset="0"/>
              </a:rPr>
              <a:t>Postage Expense 	53</a:t>
            </a:r>
          </a:p>
          <a:p>
            <a:pPr marL="457200" indent="-457200" algn="l">
              <a:lnSpc>
                <a:spcPct val="115000"/>
              </a:lnSpc>
              <a:spcBef>
                <a:spcPct val="15000"/>
              </a:spcBef>
              <a:tabLst>
                <a:tab pos="4686300" algn="r"/>
                <a:tab pos="5829300" algn="r"/>
                <a:tab pos="6400800" algn="r"/>
              </a:tabLst>
            </a:pPr>
            <a:r>
              <a:rPr lang="en-US" sz="2200">
                <a:latin typeface="Arial" charset="0"/>
              </a:rPr>
              <a:t>Entertainment Expense 	76</a:t>
            </a:r>
          </a:p>
          <a:p>
            <a:pPr marL="457200" indent="-457200" algn="l">
              <a:lnSpc>
                <a:spcPct val="115000"/>
              </a:lnSpc>
              <a:spcBef>
                <a:spcPct val="15000"/>
              </a:spcBef>
              <a:tabLst>
                <a:tab pos="4686300" algn="r"/>
                <a:tab pos="5829300" algn="r"/>
                <a:tab pos="6400800" algn="r"/>
              </a:tabLst>
            </a:pPr>
            <a:r>
              <a:rPr lang="en-US" sz="2200">
                <a:latin typeface="Arial" charset="0"/>
              </a:rPr>
              <a:t>Cash Over and Short 	2</a:t>
            </a:r>
          </a:p>
          <a:p>
            <a:pPr marL="457200" indent="-457200" algn="l">
              <a:lnSpc>
                <a:spcPct val="115000"/>
              </a:lnSpc>
              <a:spcBef>
                <a:spcPct val="15000"/>
              </a:spcBef>
              <a:tabLst>
                <a:tab pos="4686300" algn="r"/>
                <a:tab pos="5829300" algn="r"/>
                <a:tab pos="6400800" algn="r"/>
              </a:tabLst>
            </a:pPr>
            <a:r>
              <a:rPr lang="en-US" sz="2200">
                <a:latin typeface="Arial" charset="0"/>
              </a:rPr>
              <a:t>	Cash 		173</a:t>
            </a:r>
          </a:p>
        </p:txBody>
      </p:sp>
      <p:sp>
        <p:nvSpPr>
          <p:cNvPr id="97286" name="Rectangle 10"/>
          <p:cNvSpPr>
            <a:spLocks noChangeArrowheads="1"/>
          </p:cNvSpPr>
          <p:nvPr/>
        </p:nvSpPr>
        <p:spPr bwMode="auto">
          <a:xfrm>
            <a:off x="685800" y="2743200"/>
            <a:ext cx="7924800" cy="86360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50000"/>
              </a:spcBef>
              <a:buFontTx/>
              <a:buAutoNum type="arabicPeriod" startAt="3"/>
            </a:pPr>
            <a:r>
              <a:rPr lang="en-US" sz="2200">
                <a:latin typeface="Arial" charset="0"/>
              </a:rPr>
              <a:t>Custodian receives a company check to replenish the fund.</a:t>
            </a:r>
          </a:p>
        </p:txBody>
      </p:sp>
      <p:pic>
        <p:nvPicPr>
          <p:cNvPr id="97287" name="Picture 11"/>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381006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2057400"/>
            <a:ext cx="8153400" cy="512763"/>
          </a:xfrm>
          <a:prstGeom prst="rect">
            <a:avLst/>
          </a:prstGeom>
          <a:noFill/>
          <a:ln w="12700" cap="sq" algn="ctr">
            <a:noFill/>
            <a:miter lim="800000"/>
            <a:headEnd type="none" w="sm" len="sm"/>
            <a:tailEnd type="none" w="sm" len="sm"/>
          </a:ln>
        </p:spPr>
        <p:txBody>
          <a:bodyPr>
            <a:spAutoFit/>
          </a:bodyPr>
          <a:lstStyle/>
          <a:p>
            <a:pPr algn="l">
              <a:lnSpc>
                <a:spcPct val="115000"/>
              </a:lnSpc>
              <a:spcBef>
                <a:spcPct val="50000"/>
              </a:spcBef>
            </a:pPr>
            <a:r>
              <a:rPr lang="en-US" sz="2400" b="1">
                <a:solidFill>
                  <a:srgbClr val="800000"/>
                </a:solidFill>
                <a:latin typeface="Arial" charset="0"/>
              </a:rPr>
              <a:t>Steps:</a:t>
            </a:r>
          </a:p>
        </p:txBody>
      </p:sp>
      <p:sp>
        <p:nvSpPr>
          <p:cNvPr id="893955" name="Text Box 3"/>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98308" name="Text Box 5"/>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The Imprest Petty Cash System</a:t>
            </a:r>
          </a:p>
        </p:txBody>
      </p:sp>
      <p:sp>
        <p:nvSpPr>
          <p:cNvPr id="893958" name="Rectangle 6"/>
          <p:cNvSpPr>
            <a:spLocks noChangeArrowheads="1"/>
          </p:cNvSpPr>
          <p:nvPr/>
        </p:nvSpPr>
        <p:spPr bwMode="auto">
          <a:xfrm>
            <a:off x="1600200" y="4176713"/>
            <a:ext cx="6324600" cy="91440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15000"/>
              </a:spcBef>
              <a:tabLst>
                <a:tab pos="4686300" algn="r"/>
                <a:tab pos="5829300" algn="r"/>
                <a:tab pos="6400800" algn="r"/>
              </a:tabLst>
            </a:pPr>
            <a:r>
              <a:rPr lang="en-US" sz="2200">
                <a:latin typeface="Arial" charset="0"/>
              </a:rPr>
              <a:t>Cash 	50</a:t>
            </a:r>
          </a:p>
          <a:p>
            <a:pPr marL="457200" indent="-457200" algn="l">
              <a:lnSpc>
                <a:spcPct val="115000"/>
              </a:lnSpc>
              <a:spcBef>
                <a:spcPct val="15000"/>
              </a:spcBef>
              <a:tabLst>
                <a:tab pos="4686300" algn="r"/>
                <a:tab pos="5829300" algn="r"/>
                <a:tab pos="6400800" algn="r"/>
              </a:tabLst>
            </a:pPr>
            <a:r>
              <a:rPr lang="en-US" sz="2200">
                <a:latin typeface="Arial" charset="0"/>
              </a:rPr>
              <a:t>	Petty cash 		50</a:t>
            </a:r>
          </a:p>
        </p:txBody>
      </p:sp>
      <p:sp>
        <p:nvSpPr>
          <p:cNvPr id="98310" name="Rectangle 7"/>
          <p:cNvSpPr>
            <a:spLocks noChangeArrowheads="1"/>
          </p:cNvSpPr>
          <p:nvPr/>
        </p:nvSpPr>
        <p:spPr bwMode="auto">
          <a:xfrm>
            <a:off x="685800" y="2743200"/>
            <a:ext cx="7924800" cy="1249363"/>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50000"/>
              </a:spcBef>
              <a:buFontTx/>
              <a:buAutoNum type="arabicPeriod" startAt="4"/>
            </a:pPr>
            <a:r>
              <a:rPr lang="en-US" sz="2200">
                <a:latin typeface="Arial" charset="0"/>
              </a:rPr>
              <a:t>If the company decides that the amount of cash in the petty cash fund is excessive by $50, it lowers the fund balance as follows.</a:t>
            </a:r>
          </a:p>
        </p:txBody>
      </p:sp>
      <p:pic>
        <p:nvPicPr>
          <p:cNvPr id="98311" name="Picture 8"/>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014551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3958">
                                            <p:txEl>
                                              <p:pRg st="0" end="0"/>
                                            </p:txEl>
                                          </p:spTgt>
                                        </p:tgtEl>
                                        <p:attrNameLst>
                                          <p:attrName>style.visibility</p:attrName>
                                        </p:attrNameLst>
                                      </p:cBhvr>
                                      <p:to>
                                        <p:strVal val="visible"/>
                                      </p:to>
                                    </p:set>
                                    <p:animEffect transition="in" filter="wipe(left)">
                                      <p:cBhvr>
                                        <p:cTn id="7" dur="500"/>
                                        <p:tgtEl>
                                          <p:spTgt spid="893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3958">
                                            <p:txEl>
                                              <p:pRg st="1" end="1"/>
                                            </p:txEl>
                                          </p:spTgt>
                                        </p:tgtEl>
                                        <p:attrNameLst>
                                          <p:attrName>style.visibility</p:attrName>
                                        </p:attrNameLst>
                                      </p:cBhvr>
                                      <p:to>
                                        <p:strVal val="visible"/>
                                      </p:to>
                                    </p:set>
                                    <p:animEffect transition="in" filter="wipe(left)">
                                      <p:cBhvr>
                                        <p:cTn id="12" dur="500"/>
                                        <p:tgtEl>
                                          <p:spTgt spid="8939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ext Box 3"/>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99331" name="Text Box 5"/>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Physical Protection of Cash Balances</a:t>
            </a:r>
          </a:p>
        </p:txBody>
      </p:sp>
      <p:sp>
        <p:nvSpPr>
          <p:cNvPr id="99332" name="Rectangle 8"/>
          <p:cNvSpPr>
            <a:spLocks noChangeArrowheads="1"/>
          </p:cNvSpPr>
          <p:nvPr/>
        </p:nvSpPr>
        <p:spPr bwMode="auto">
          <a:xfrm>
            <a:off x="685800" y="2041525"/>
            <a:ext cx="8077200" cy="3730625"/>
          </a:xfrm>
          <a:prstGeom prst="rect">
            <a:avLst/>
          </a:prstGeom>
          <a:noFill/>
          <a:ln w="12700" cap="sq">
            <a:noFill/>
            <a:miter lim="800000"/>
            <a:headEnd type="none" w="sm" len="sm"/>
            <a:tailEnd type="none" w="sm" len="sm"/>
          </a:ln>
        </p:spPr>
        <p:txBody>
          <a:bodyPr>
            <a:spAutoFit/>
          </a:bodyPr>
          <a:lstStyle/>
          <a:p>
            <a:pPr algn="l">
              <a:lnSpc>
                <a:spcPct val="115000"/>
              </a:lnSpc>
              <a:spcBef>
                <a:spcPct val="50000"/>
              </a:spcBef>
            </a:pPr>
            <a:r>
              <a:rPr lang="en-US" sz="2400">
                <a:latin typeface="Arial" charset="0"/>
              </a:rPr>
              <a:t>Company should</a:t>
            </a:r>
          </a:p>
          <a:p>
            <a:pPr marL="685800" lvl="1" indent="-457200" algn="l">
              <a:lnSpc>
                <a:spcPct val="115000"/>
              </a:lnSpc>
              <a:spcBef>
                <a:spcPct val="50000"/>
              </a:spcBef>
              <a:buClr>
                <a:srgbClr val="800000"/>
              </a:buClr>
              <a:buFont typeface="Wingdings" pitchFamily="2" charset="2"/>
              <a:buChar char="Ø"/>
            </a:pPr>
            <a:r>
              <a:rPr lang="en-US" sz="2000">
                <a:latin typeface="Arial" charset="0"/>
              </a:rPr>
              <a:t>Minimize the cash on hand.</a:t>
            </a:r>
          </a:p>
          <a:p>
            <a:pPr marL="685800" lvl="1" indent="-457200" algn="l">
              <a:lnSpc>
                <a:spcPct val="115000"/>
              </a:lnSpc>
              <a:spcBef>
                <a:spcPct val="50000"/>
              </a:spcBef>
              <a:buClr>
                <a:srgbClr val="800000"/>
              </a:buClr>
              <a:buFont typeface="Wingdings" pitchFamily="2" charset="2"/>
              <a:buChar char="Ø"/>
            </a:pPr>
            <a:r>
              <a:rPr lang="en-US" sz="2000">
                <a:latin typeface="Arial" charset="0"/>
              </a:rPr>
              <a:t>Only have on hand petty cash and current day’s receipts.</a:t>
            </a:r>
          </a:p>
          <a:p>
            <a:pPr marL="685800" lvl="1" indent="-457200" algn="l">
              <a:lnSpc>
                <a:spcPct val="115000"/>
              </a:lnSpc>
              <a:spcBef>
                <a:spcPct val="50000"/>
              </a:spcBef>
              <a:buClr>
                <a:srgbClr val="800000"/>
              </a:buClr>
              <a:buFont typeface="Wingdings" pitchFamily="2" charset="2"/>
              <a:buChar char="Ø"/>
            </a:pPr>
            <a:r>
              <a:rPr lang="en-US" sz="2000">
                <a:latin typeface="Arial" charset="0"/>
              </a:rPr>
              <a:t>Keep funds in a vault, safe, or locked cash drawer. </a:t>
            </a:r>
          </a:p>
          <a:p>
            <a:pPr marL="685800" lvl="1" indent="-457200" algn="l">
              <a:lnSpc>
                <a:spcPct val="115000"/>
              </a:lnSpc>
              <a:spcBef>
                <a:spcPct val="50000"/>
              </a:spcBef>
              <a:buClr>
                <a:srgbClr val="800000"/>
              </a:buClr>
              <a:buFont typeface="Wingdings" pitchFamily="2" charset="2"/>
              <a:buChar char="Ø"/>
            </a:pPr>
            <a:r>
              <a:rPr lang="en-US" sz="2000">
                <a:latin typeface="Arial" charset="0"/>
              </a:rPr>
              <a:t>Transmit each day’s receipts to the bank as soon as practicable.</a:t>
            </a:r>
          </a:p>
          <a:p>
            <a:pPr marL="685800" lvl="1" indent="-457200" algn="l">
              <a:lnSpc>
                <a:spcPct val="115000"/>
              </a:lnSpc>
              <a:spcBef>
                <a:spcPct val="50000"/>
              </a:spcBef>
              <a:buClr>
                <a:srgbClr val="800000"/>
              </a:buClr>
              <a:buFont typeface="Wingdings" pitchFamily="2" charset="2"/>
              <a:buChar char="Ø"/>
            </a:pPr>
            <a:r>
              <a:rPr lang="en-US" sz="2000">
                <a:latin typeface="Arial" charset="0"/>
              </a:rPr>
              <a:t>Periodically prove (reconcile) the balance shown in the general ledger.</a:t>
            </a:r>
          </a:p>
        </p:txBody>
      </p:sp>
      <p:pic>
        <p:nvPicPr>
          <p:cNvPr id="99333" name="Picture 9"/>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274549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defRPr/>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Explain common techniques employed to control cash.</a:t>
            </a:r>
          </a:p>
        </p:txBody>
      </p:sp>
      <p:sp>
        <p:nvSpPr>
          <p:cNvPr id="100355" name="Text Box 4"/>
          <p:cNvSpPr txBox="1">
            <a:spLocks noChangeArrowheads="1"/>
          </p:cNvSpPr>
          <p:nvPr/>
        </p:nvSpPr>
        <p:spPr bwMode="auto">
          <a:xfrm>
            <a:off x="685800" y="1346200"/>
            <a:ext cx="7620000" cy="549275"/>
          </a:xfrm>
          <a:prstGeom prst="rect">
            <a:avLst/>
          </a:prstGeom>
          <a:noFill/>
          <a:ln w="12700" cap="sq" algn="ctr">
            <a:noFill/>
            <a:miter lim="800000"/>
            <a:headEnd type="none" w="sm" len="sm"/>
            <a:tailEnd type="none" w="sm" len="sm"/>
          </a:ln>
        </p:spPr>
        <p:txBody>
          <a:bodyPr>
            <a:spAutoFit/>
          </a:bodyPr>
          <a:lstStyle/>
          <a:p>
            <a:pPr algn="l">
              <a:lnSpc>
                <a:spcPct val="115000"/>
              </a:lnSpc>
              <a:spcBef>
                <a:spcPct val="25000"/>
              </a:spcBef>
            </a:pPr>
            <a:r>
              <a:rPr lang="en-US" sz="2600" b="1">
                <a:solidFill>
                  <a:srgbClr val="660066"/>
                </a:solidFill>
                <a:latin typeface="Arial" charset="0"/>
              </a:rPr>
              <a:t>Reconciliation of Bank Balances</a:t>
            </a:r>
          </a:p>
        </p:txBody>
      </p:sp>
      <p:sp>
        <p:nvSpPr>
          <p:cNvPr id="100356" name="Text Box 6"/>
          <p:cNvSpPr txBox="1">
            <a:spLocks noChangeArrowheads="1"/>
          </p:cNvSpPr>
          <p:nvPr/>
        </p:nvSpPr>
        <p:spPr bwMode="auto">
          <a:xfrm>
            <a:off x="685800" y="2082800"/>
            <a:ext cx="7620000" cy="3743325"/>
          </a:xfrm>
          <a:prstGeom prst="rect">
            <a:avLst/>
          </a:prstGeom>
          <a:noFill/>
          <a:ln w="28575" cap="sq">
            <a:noFill/>
            <a:miter lim="800000"/>
            <a:headEnd type="none" w="sm" len="sm"/>
            <a:tailEnd type="none" w="sm" len="sm"/>
          </a:ln>
        </p:spPr>
        <p:txBody>
          <a:bodyPr>
            <a:spAutoFit/>
          </a:bodyPr>
          <a:lstStyle/>
          <a:p>
            <a:pPr algn="l"/>
            <a:r>
              <a:rPr lang="en-US" altLang="en-US" sz="2400">
                <a:latin typeface="Arial" charset="0"/>
              </a:rPr>
              <a:t>Schedule explaining any differences between the bank’s and the company’s records of cash.</a:t>
            </a:r>
          </a:p>
          <a:p>
            <a:pPr algn="l">
              <a:lnSpc>
                <a:spcPct val="110000"/>
              </a:lnSpc>
              <a:spcBef>
                <a:spcPct val="50000"/>
              </a:spcBef>
              <a:buClr>
                <a:srgbClr val="800000"/>
              </a:buClr>
              <a:buSzPct val="80000"/>
            </a:pPr>
            <a:r>
              <a:rPr lang="en-US" altLang="en-US" sz="2400">
                <a:solidFill>
                  <a:srgbClr val="000000"/>
                </a:solidFill>
                <a:latin typeface="Arial" charset="0"/>
              </a:rPr>
              <a:t>Reconciling Items:</a:t>
            </a:r>
          </a:p>
          <a:p>
            <a:pPr marL="692150" lvl="1" indent="-457200" algn="l">
              <a:lnSpc>
                <a:spcPct val="110000"/>
              </a:lnSpc>
              <a:spcBef>
                <a:spcPct val="50000"/>
              </a:spcBef>
              <a:buClr>
                <a:schemeClr val="tx1"/>
              </a:buClr>
              <a:buSzPct val="95000"/>
              <a:buFontTx/>
              <a:buAutoNum type="arabicPeriod"/>
            </a:pPr>
            <a:r>
              <a:rPr lang="en-US" altLang="en-US" sz="2400">
                <a:solidFill>
                  <a:srgbClr val="000000"/>
                </a:solidFill>
                <a:latin typeface="Arial" charset="0"/>
              </a:rPr>
              <a:t>Deposits in transit.</a:t>
            </a:r>
          </a:p>
          <a:p>
            <a:pPr marL="692150" lvl="1" indent="-457200" algn="l">
              <a:lnSpc>
                <a:spcPct val="110000"/>
              </a:lnSpc>
              <a:spcBef>
                <a:spcPct val="50000"/>
              </a:spcBef>
              <a:buClr>
                <a:schemeClr val="tx1"/>
              </a:buClr>
              <a:buSzPct val="95000"/>
              <a:buFontTx/>
              <a:buAutoNum type="arabicPeriod"/>
            </a:pPr>
            <a:r>
              <a:rPr lang="en-US" altLang="en-US" sz="2400">
                <a:solidFill>
                  <a:srgbClr val="000000"/>
                </a:solidFill>
                <a:latin typeface="Arial" charset="0"/>
              </a:rPr>
              <a:t>Outstanding checks.</a:t>
            </a:r>
          </a:p>
          <a:p>
            <a:pPr marL="692150" lvl="1" indent="-457200" algn="l">
              <a:lnSpc>
                <a:spcPct val="110000"/>
              </a:lnSpc>
              <a:spcBef>
                <a:spcPct val="50000"/>
              </a:spcBef>
              <a:buClr>
                <a:schemeClr val="tx1"/>
              </a:buClr>
              <a:buSzPct val="95000"/>
              <a:buFontTx/>
              <a:buAutoNum type="arabicPeriod"/>
            </a:pPr>
            <a:r>
              <a:rPr lang="en-US" altLang="en-US" sz="2400">
                <a:solidFill>
                  <a:srgbClr val="000000"/>
                </a:solidFill>
                <a:latin typeface="Arial" charset="0"/>
              </a:rPr>
              <a:t>Bank charges and credits.</a:t>
            </a:r>
          </a:p>
          <a:p>
            <a:pPr marL="692150" lvl="1" indent="-457200" algn="l">
              <a:lnSpc>
                <a:spcPct val="110000"/>
              </a:lnSpc>
              <a:spcBef>
                <a:spcPct val="50000"/>
              </a:spcBef>
              <a:buClr>
                <a:schemeClr val="tx1"/>
              </a:buClr>
              <a:buSzPct val="95000"/>
              <a:buFontTx/>
              <a:buAutoNum type="arabicPeriod"/>
            </a:pPr>
            <a:r>
              <a:rPr lang="en-US" altLang="en-US" sz="2400">
                <a:solidFill>
                  <a:srgbClr val="000000"/>
                </a:solidFill>
                <a:latin typeface="Arial" charset="0"/>
              </a:rPr>
              <a:t>Bank or Depositor errors.</a:t>
            </a:r>
          </a:p>
        </p:txBody>
      </p:sp>
      <p:sp>
        <p:nvSpPr>
          <p:cNvPr id="100357" name="Text Box 8"/>
          <p:cNvSpPr txBox="1">
            <a:spLocks noChangeArrowheads="1"/>
          </p:cNvSpPr>
          <p:nvPr/>
        </p:nvSpPr>
        <p:spPr bwMode="auto">
          <a:xfrm>
            <a:off x="6172200" y="4572000"/>
            <a:ext cx="1828800" cy="457200"/>
          </a:xfrm>
          <a:prstGeom prst="rect">
            <a:avLst/>
          </a:prstGeom>
          <a:noFill/>
          <a:ln w="12700" cap="sq">
            <a:noFill/>
            <a:miter lim="800000"/>
            <a:headEnd type="none" w="sm" len="sm"/>
            <a:tailEnd type="none" w="sm" len="sm"/>
          </a:ln>
        </p:spPr>
        <p:txBody>
          <a:bodyPr>
            <a:spAutoFit/>
          </a:bodyPr>
          <a:lstStyle/>
          <a:p>
            <a:pPr>
              <a:spcBef>
                <a:spcPct val="50000"/>
              </a:spcBef>
            </a:pPr>
            <a:r>
              <a:rPr lang="en-US" sz="2400" b="1">
                <a:solidFill>
                  <a:srgbClr val="800000"/>
                </a:solidFill>
                <a:latin typeface="Arial" charset="0"/>
              </a:rPr>
              <a:t>Time Lags</a:t>
            </a:r>
          </a:p>
        </p:txBody>
      </p:sp>
      <p:sp>
        <p:nvSpPr>
          <p:cNvPr id="100358" name="AutoShape 9"/>
          <p:cNvSpPr>
            <a:spLocks/>
          </p:cNvSpPr>
          <p:nvPr/>
        </p:nvSpPr>
        <p:spPr bwMode="auto">
          <a:xfrm>
            <a:off x="5486400" y="3733800"/>
            <a:ext cx="381000" cy="2209800"/>
          </a:xfrm>
          <a:prstGeom prst="rightBrace">
            <a:avLst>
              <a:gd name="adj1" fmla="val 48333"/>
              <a:gd name="adj2" fmla="val 50000"/>
            </a:avLst>
          </a:prstGeom>
          <a:noFill/>
          <a:ln w="28575" cap="sq">
            <a:solidFill>
              <a:srgbClr val="800000"/>
            </a:solidFill>
            <a:round/>
            <a:headEnd type="none" w="sm" len="sm"/>
            <a:tailEnd type="none" w="sm" len="sm"/>
          </a:ln>
        </p:spPr>
        <p:txBody>
          <a:bodyPr wrap="none" anchor="ctr"/>
          <a:lstStyle/>
          <a:p>
            <a:endParaRPr lang="id-ID" sz="2400">
              <a:latin typeface="Arial" charset="0"/>
            </a:endParaRPr>
          </a:p>
        </p:txBody>
      </p:sp>
      <p:pic>
        <p:nvPicPr>
          <p:cNvPr id="100359" name="Picture 10"/>
          <p:cNvPicPr>
            <a:picLocks noChangeAspect="1" noChangeArrowheads="1"/>
          </p:cNvPicPr>
          <p:nvPr/>
        </p:nvPicPr>
        <p:blipFill>
          <a:blip r:embed="rId3"/>
          <a:srcRect/>
          <a:stretch>
            <a:fillRect/>
          </a:stretch>
        </p:blipFill>
        <p:spPr bwMode="auto">
          <a:xfrm>
            <a:off x="457200" y="457200"/>
            <a:ext cx="8382000" cy="7159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63369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6044</Words>
  <Application>Microsoft Office PowerPoint</Application>
  <PresentationFormat>On-screen Show (4:3)</PresentationFormat>
  <Paragraphs>795</Paragraphs>
  <Slides>112</Slides>
  <Notes>109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15" baseType="lpstr">
      <vt:lpstr>Office Theme</vt:lpstr>
      <vt:lpstr>Worksheet</vt:lpstr>
      <vt:lpstr>Slide</vt:lpstr>
      <vt:lpstr>CASH AND RECEIVABLES</vt:lpstr>
      <vt:lpstr>KEMAMPUAN AKHIR YANG DIHARAPKAN</vt:lpstr>
      <vt:lpstr>PowerPoint Presentation</vt:lpstr>
      <vt:lpstr>PowerPoint Presentation</vt:lpstr>
      <vt:lpstr>Learning Objectives</vt:lpstr>
      <vt:lpstr>PowerPoint Presentation</vt:lpstr>
      <vt:lpstr>Cash</vt:lpstr>
      <vt:lpstr>Cash</vt:lpstr>
      <vt:lpstr>Cash</vt:lpstr>
      <vt:lpstr>Cash</vt:lpstr>
      <vt:lpstr>Cash</vt:lpstr>
      <vt:lpstr>Cash</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Accounts Receivable</vt:lpstr>
      <vt:lpstr>Valuation of Accounts Receivable</vt:lpstr>
      <vt:lpstr>Valuation of Accounts Receivable</vt:lpstr>
      <vt:lpstr>Uncollectible Accounts Receivable</vt:lpstr>
      <vt:lpstr>Uncollectible Accounts Receivable</vt:lpstr>
      <vt:lpstr>Uncollectible Accounts Receivable</vt:lpstr>
      <vt:lpstr>Uncollectible Accounts Receivable</vt:lpstr>
      <vt:lpstr>Uncollectible Accounts Receivable</vt:lpstr>
      <vt:lpstr>Uncollectible Accounts Receivable</vt:lpstr>
      <vt:lpstr>Uncollectible Accounts Receivable</vt:lpstr>
      <vt:lpstr>Uncollectible Accounts Receivable</vt:lpstr>
      <vt:lpstr>Uncollectible Accounts Receivable</vt:lpstr>
      <vt:lpstr>Recovery of Uncollectible Accounts</vt:lpstr>
      <vt:lpstr>Accounts Receivable</vt:lpstr>
      <vt:lpstr>Accounts Receivable</vt:lpstr>
      <vt:lpstr>Accounts Receivable</vt:lpstr>
      <vt:lpstr>Accounts Receivable</vt:lpstr>
      <vt:lpstr>Notes Receivable</vt:lpstr>
      <vt:lpstr>Notes Receivable</vt:lpstr>
      <vt:lpstr>Recognition of Notes Receivable</vt:lpstr>
      <vt:lpstr>Note Issued at Face Value</vt:lpstr>
      <vt:lpstr>Note Issued at Face Value</vt:lpstr>
      <vt:lpstr>Note Issued at Face Value</vt:lpstr>
      <vt:lpstr>Note Issued at Face Value</vt:lpstr>
      <vt:lpstr>Zero-Interest-Bearing Note</vt:lpstr>
      <vt:lpstr>Zero-Interest-Bearing Note</vt:lpstr>
      <vt:lpstr>Zero-Interest-Bearing Note</vt:lpstr>
      <vt:lpstr>Zero-Interest-Bearing Note</vt:lpstr>
      <vt:lpstr>Interest-Bearing Note</vt:lpstr>
      <vt:lpstr>Interest-Bearing Note</vt:lpstr>
      <vt:lpstr>Interest-Bearing Note</vt:lpstr>
      <vt:lpstr>Interest-Bearing Note</vt:lpstr>
      <vt:lpstr>Interest-Bearing Note</vt:lpstr>
      <vt:lpstr>Interest-Bearing Note</vt:lpstr>
      <vt:lpstr>Notes Receivable</vt:lpstr>
      <vt:lpstr>Notes Receivable</vt:lpstr>
      <vt:lpstr>Notes Receivable</vt:lpstr>
      <vt:lpstr>Notes Receivable</vt:lpstr>
      <vt:lpstr>Notes Receivable</vt:lpstr>
      <vt:lpstr>Special Issues Related To Receivables</vt:lpstr>
      <vt:lpstr>Special Issues Related To Receivables</vt:lpstr>
      <vt:lpstr>Special Issues Related To Receivables</vt:lpstr>
      <vt:lpstr>Special Issues Related To Receivables</vt:lpstr>
      <vt:lpstr>Special Issues Related To Receivables</vt:lpstr>
      <vt:lpstr>Special Issues Related To Receivables</vt:lpstr>
      <vt:lpstr>PowerPoint Presentation</vt:lpstr>
      <vt:lpstr>Secured Borrowing - Exercise</vt:lpstr>
      <vt:lpstr>Secured Borrowing - Exercise</vt:lpstr>
      <vt:lpstr>Sales of Receivables</vt:lpstr>
      <vt:lpstr>Sales of Receivables</vt:lpstr>
      <vt:lpstr>Sales of Receivables</vt:lpstr>
      <vt:lpstr>Sales of Receivables</vt:lpstr>
      <vt:lpstr>Summary of Transfers</vt:lpstr>
      <vt:lpstr>Presentation and Analysis</vt:lpstr>
      <vt:lpstr>Presentation and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35</cp:revision>
  <dcterms:created xsi:type="dcterms:W3CDTF">2017-09-09T11:34:57Z</dcterms:created>
  <dcterms:modified xsi:type="dcterms:W3CDTF">2017-09-18T07:50:03Z</dcterms:modified>
</cp:coreProperties>
</file>