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62" r:id="rId2"/>
    <p:sldId id="356" r:id="rId3"/>
    <p:sldId id="460"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01"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4" r:id="rId58"/>
    <p:sldId id="45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Rot="1" noChangeAspect="1" noChangeArrowheads="1" noTextEdit="1"/>
          </p:cNvSpPr>
          <p:nvPr>
            <p:ph type="sldImg"/>
          </p:nvPr>
        </p:nvSpPr>
        <p:spPr>
          <a:ln/>
        </p:spPr>
      </p:sp>
      <p:sp>
        <p:nvSpPr>
          <p:cNvPr id="101171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Rot="1" noChangeAspect="1" noChangeArrowheads="1" noTextEdit="1"/>
          </p:cNvSpPr>
          <p:nvPr>
            <p:ph type="sldImg"/>
          </p:nvPr>
        </p:nvSpPr>
        <p:spPr>
          <a:ln/>
        </p:spPr>
      </p:sp>
      <p:sp>
        <p:nvSpPr>
          <p:cNvPr id="100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Rot="1" noChangeAspect="1" noChangeArrowheads="1" noTextEdit="1"/>
          </p:cNvSpPr>
          <p:nvPr>
            <p:ph type="sldImg"/>
          </p:nvPr>
        </p:nvSpPr>
        <p:spPr>
          <a:ln/>
        </p:spPr>
      </p:sp>
      <p:sp>
        <p:nvSpPr>
          <p:cNvPr id="99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Rot="1" noChangeAspect="1" noChangeArrowheads="1" noTextEdit="1"/>
          </p:cNvSpPr>
          <p:nvPr>
            <p:ph type="sldImg"/>
          </p:nvPr>
        </p:nvSpPr>
        <p:spPr>
          <a:ln/>
        </p:spPr>
      </p:sp>
      <p:sp>
        <p:nvSpPr>
          <p:cNvPr id="99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Rot="1" noChangeAspect="1" noChangeArrowheads="1" noTextEdit="1"/>
          </p:cNvSpPr>
          <p:nvPr>
            <p:ph type="sldImg"/>
          </p:nvPr>
        </p:nvSpPr>
        <p:spPr>
          <a:ln/>
        </p:spPr>
      </p:sp>
      <p:sp>
        <p:nvSpPr>
          <p:cNvPr id="99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Rot="1" noChangeAspect="1" noChangeArrowheads="1" noTextEdit="1"/>
          </p:cNvSpPr>
          <p:nvPr>
            <p:ph type="sldImg"/>
          </p:nvPr>
        </p:nvSpPr>
        <p:spPr>
          <a:xfrm>
            <a:off x="1141413" y="691842"/>
            <a:ext cx="4578350" cy="3416561"/>
          </a:xfrm>
          <a:ln/>
        </p:spPr>
      </p:sp>
      <p:sp>
        <p:nvSpPr>
          <p:cNvPr id="100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Rot="1" noChangeAspect="1" noChangeArrowheads="1" noTextEdit="1"/>
          </p:cNvSpPr>
          <p:nvPr>
            <p:ph type="sldImg"/>
          </p:nvPr>
        </p:nvSpPr>
        <p:spPr>
          <a:ln/>
        </p:spPr>
      </p:sp>
      <p:sp>
        <p:nvSpPr>
          <p:cNvPr id="92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Rot="1" noChangeAspect="1" noChangeArrowheads="1" noTextEdit="1"/>
          </p:cNvSpPr>
          <p:nvPr>
            <p:ph type="sldImg"/>
          </p:nvPr>
        </p:nvSpPr>
        <p:spPr>
          <a:ln/>
        </p:spPr>
      </p:sp>
      <p:sp>
        <p:nvSpPr>
          <p:cNvPr id="87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Rot="1" noChangeAspect="1" noChangeArrowheads="1" noTextEdit="1"/>
          </p:cNvSpPr>
          <p:nvPr>
            <p:ph type="sldImg"/>
          </p:nvPr>
        </p:nvSpPr>
        <p:spPr>
          <a:ln/>
        </p:spPr>
      </p:sp>
      <p:sp>
        <p:nvSpPr>
          <p:cNvPr id="102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Rot="1" noChangeAspect="1" noChangeArrowheads="1" noTextEdit="1"/>
          </p:cNvSpPr>
          <p:nvPr>
            <p:ph type="sldImg"/>
          </p:nvPr>
        </p:nvSpPr>
        <p:spPr>
          <a:ln/>
        </p:spPr>
      </p:sp>
      <p:sp>
        <p:nvSpPr>
          <p:cNvPr id="103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Rot="1" noChangeAspect="1" noChangeArrowheads="1" noTextEdit="1"/>
          </p:cNvSpPr>
          <p:nvPr>
            <p:ph type="sldImg"/>
          </p:nvPr>
        </p:nvSpPr>
        <p:spPr>
          <a:ln/>
        </p:spPr>
      </p:sp>
      <p:sp>
        <p:nvSpPr>
          <p:cNvPr id="103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Rot="1" noChangeAspect="1" noChangeArrowheads="1" noTextEdit="1"/>
          </p:cNvSpPr>
          <p:nvPr>
            <p:ph type="sldImg"/>
          </p:nvPr>
        </p:nvSpPr>
        <p:spPr>
          <a:ln/>
        </p:spPr>
      </p:sp>
      <p:sp>
        <p:nvSpPr>
          <p:cNvPr id="104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Rot="1" noChangeAspect="1" noChangeArrowheads="1" noTextEdit="1"/>
          </p:cNvSpPr>
          <p:nvPr>
            <p:ph type="sldImg"/>
          </p:nvPr>
        </p:nvSpPr>
        <p:spPr>
          <a:xfrm>
            <a:off x="1141413" y="691842"/>
            <a:ext cx="4578350" cy="3416561"/>
          </a:xfrm>
          <a:ln/>
        </p:spPr>
      </p:sp>
      <p:sp>
        <p:nvSpPr>
          <p:cNvPr id="100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Rot="1" noChangeAspect="1" noChangeArrowheads="1" noTextEdit="1"/>
          </p:cNvSpPr>
          <p:nvPr>
            <p:ph type="sldImg"/>
          </p:nvPr>
        </p:nvSpPr>
        <p:spPr>
          <a:ln/>
        </p:spPr>
      </p:sp>
      <p:sp>
        <p:nvSpPr>
          <p:cNvPr id="102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Rot="1" noChangeAspect="1" noChangeArrowheads="1" noTextEdit="1"/>
          </p:cNvSpPr>
          <p:nvPr>
            <p:ph type="sldImg"/>
          </p:nvPr>
        </p:nvSpPr>
        <p:spPr>
          <a:ln/>
        </p:spPr>
      </p:sp>
      <p:sp>
        <p:nvSpPr>
          <p:cNvPr id="88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Rot="1" noChangeAspect="1" noChangeArrowheads="1" noTextEdit="1"/>
          </p:cNvSpPr>
          <p:nvPr>
            <p:ph type="sldImg"/>
          </p:nvPr>
        </p:nvSpPr>
        <p:spPr>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Rot="1" noChangeAspect="1" noChangeArrowheads="1" noTextEdit="1"/>
          </p:cNvSpPr>
          <p:nvPr>
            <p:ph type="sldImg"/>
          </p:nvPr>
        </p:nvSpPr>
        <p:spPr>
          <a:ln/>
        </p:spPr>
      </p:sp>
      <p:sp>
        <p:nvSpPr>
          <p:cNvPr id="88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Rot="1" noChangeAspect="1" noChangeArrowheads="1" noTextEdit="1"/>
          </p:cNvSpPr>
          <p:nvPr>
            <p:ph type="sldImg"/>
          </p:nvPr>
        </p:nvSpPr>
        <p:spPr>
          <a:ln/>
        </p:spPr>
      </p:sp>
      <p:sp>
        <p:nvSpPr>
          <p:cNvPr id="104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1141413" y="691842"/>
            <a:ext cx="4578350" cy="3416561"/>
          </a:xfrm>
          <a:ln/>
        </p:spPr>
      </p:sp>
      <p:sp>
        <p:nvSpPr>
          <p:cNvPr id="84890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Rot="1" noChangeAspect="1" noChangeArrowheads="1" noTextEdit="1"/>
          </p:cNvSpPr>
          <p:nvPr>
            <p:ph type="sldImg"/>
          </p:nvPr>
        </p:nvSpPr>
        <p:spPr>
          <a:ln/>
        </p:spPr>
      </p:sp>
      <p:sp>
        <p:nvSpPr>
          <p:cNvPr id="104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Rot="1" noChangeAspect="1" noChangeArrowheads="1" noTextEdit="1"/>
          </p:cNvSpPr>
          <p:nvPr>
            <p:ph type="sldImg"/>
          </p:nvPr>
        </p:nvSpPr>
        <p:spPr>
          <a:ln/>
        </p:spPr>
      </p:sp>
      <p:sp>
        <p:nvSpPr>
          <p:cNvPr id="104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Rot="1" noChangeAspect="1" noChangeArrowheads="1" noTextEdit="1"/>
          </p:cNvSpPr>
          <p:nvPr>
            <p:ph type="sldImg"/>
          </p:nvPr>
        </p:nvSpPr>
        <p:spPr>
          <a:ln/>
        </p:spPr>
      </p:sp>
      <p:sp>
        <p:nvSpPr>
          <p:cNvPr id="91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Rot="1" noChangeAspect="1" noChangeArrowheads="1" noTextEdit="1"/>
          </p:cNvSpPr>
          <p:nvPr>
            <p:ph type="sldImg"/>
          </p:nvPr>
        </p:nvSpPr>
        <p:spPr>
          <a:ln/>
        </p:spPr>
      </p:sp>
      <p:sp>
        <p:nvSpPr>
          <p:cNvPr id="91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Rot="1" noChangeAspect="1" noChangeArrowheads="1" noTextEdit="1"/>
          </p:cNvSpPr>
          <p:nvPr>
            <p:ph type="sldImg"/>
          </p:nvPr>
        </p:nvSpPr>
        <p:spPr>
          <a:xfrm>
            <a:off x="1141413" y="691842"/>
            <a:ext cx="4578350" cy="3416561"/>
          </a:xfrm>
          <a:ln/>
        </p:spPr>
      </p:sp>
      <p:sp>
        <p:nvSpPr>
          <p:cNvPr id="95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Rot="1" noChangeAspect="1" noChangeArrowheads="1" noTextEdit="1"/>
          </p:cNvSpPr>
          <p:nvPr>
            <p:ph type="sldImg"/>
          </p:nvPr>
        </p:nvSpPr>
        <p:spPr>
          <a:xfrm>
            <a:off x="1141413" y="691842"/>
            <a:ext cx="4578350" cy="3416561"/>
          </a:xfrm>
          <a:ln/>
        </p:spPr>
      </p:sp>
      <p:sp>
        <p:nvSpPr>
          <p:cNvPr id="105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ChangeArrowheads="1" noTextEdit="1"/>
          </p:cNvSpPr>
          <p:nvPr>
            <p:ph type="sldImg"/>
          </p:nvPr>
        </p:nvSpPr>
        <p:spPr>
          <a:ln/>
        </p:spPr>
      </p:sp>
      <p:sp>
        <p:nvSpPr>
          <p:cNvPr id="100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Rot="1" noChangeAspect="1" noChangeArrowheads="1" noTextEdit="1"/>
          </p:cNvSpPr>
          <p:nvPr>
            <p:ph type="sldImg"/>
          </p:nvPr>
        </p:nvSpPr>
        <p:spPr>
          <a:ln/>
        </p:spPr>
      </p:sp>
      <p:sp>
        <p:nvSpPr>
          <p:cNvPr id="10076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Microsoft_Excel_97-2003_Worksheet2.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Microsoft_Excel_97-2003_Worksheet3.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Microsoft_Excel_97-2003_Worksheet4.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Microsoft_Excel_97-2003_Worksheet5.xls"/></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Microsoft_Excel_97-2003_Worksheet6.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Microsoft_Excel_97-2003_Worksheet8.xls"/><Relationship Id="rId5" Type="http://schemas.openxmlformats.org/officeDocument/2006/relationships/image" Target="../media/image20.emf"/><Relationship Id="rId4" Type="http://schemas.openxmlformats.org/officeDocument/2006/relationships/oleObject" Target="../embeddings/Microsoft_Excel_97-2003_Worksheet7.xls"/></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Microsoft_Excel_97-2003_Worksheet9.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5.emf"/><Relationship Id="rId4" Type="http://schemas.openxmlformats.org/officeDocument/2006/relationships/oleObject" Target="../embeddings/Microsoft_Excel_97-2003_Worksheet10.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6.emf"/><Relationship Id="rId4" Type="http://schemas.openxmlformats.org/officeDocument/2006/relationships/oleObject" Target="../embeddings/Microsoft_Excel_97-2003_Worksheet11.xls"/></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oleObject" Target="../embeddings/Microsoft_Excel_97-2003_Worksheet12.xls"/></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8.emf"/><Relationship Id="rId4" Type="http://schemas.openxmlformats.org/officeDocument/2006/relationships/oleObject" Target="../embeddings/Microsoft_Excel_97-2003_Worksheet13.xls"/></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9.emf"/><Relationship Id="rId4" Type="http://schemas.openxmlformats.org/officeDocument/2006/relationships/oleObject" Target="../embeddings/Microsoft_Excel_97-2003_Worksheet14.xls"/></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pPr>
            <a:r>
              <a:rPr lang="en-US" sz="3600" b="1" dirty="0">
                <a:effectLst>
                  <a:outerShdw blurRad="38100" dist="38100" dir="2700000" algn="tl">
                    <a:srgbClr val="000000"/>
                  </a:outerShdw>
                </a:effectLst>
                <a:latin typeface="Arial" charset="0"/>
              </a:rPr>
              <a:t>INVENTORIES:               </a:t>
            </a:r>
            <a:br>
              <a:rPr lang="en-US" sz="3600" b="1" dirty="0">
                <a:effectLst>
                  <a:outerShdw blurRad="38100" dist="38100" dir="2700000" algn="tl">
                    <a:srgbClr val="000000"/>
                  </a:outerShdw>
                </a:effectLst>
                <a:latin typeface="Arial" charset="0"/>
              </a:rPr>
            </a:br>
            <a:r>
              <a:rPr lang="en-US" sz="3600" b="1" dirty="0">
                <a:effectLst>
                  <a:outerShdw blurRad="38100" dist="38100" dir="2700000" algn="tl">
                    <a:srgbClr val="000000"/>
                  </a:outerShdw>
                </a:effectLst>
                <a:latin typeface="Arial" charset="0"/>
              </a:rPr>
              <a:t>ADDITIONAL VALUATION ISSUES</a:t>
            </a:r>
            <a:endParaRPr lang="en-US" sz="3600" b="1" dirty="0">
              <a:effectLst>
                <a:outerShdw blurRad="38100" dist="38100" dir="2700000" algn="tl">
                  <a:srgbClr val="000000"/>
                </a:outerShdw>
              </a:effectLst>
              <a:latin typeface="Arial" charset="0"/>
            </a:endParaRP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#9</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6600" name="Picture 8"/>
          <p:cNvPicPr>
            <a:picLocks noChangeAspect="1" noChangeArrowheads="1"/>
          </p:cNvPicPr>
          <p:nvPr/>
        </p:nvPicPr>
        <p:blipFill>
          <a:blip r:embed="rId3"/>
          <a:srcRect/>
          <a:stretch>
            <a:fillRect/>
          </a:stretch>
        </p:blipFill>
        <p:spPr bwMode="auto">
          <a:xfrm>
            <a:off x="914400" y="2514600"/>
            <a:ext cx="7543800" cy="3730625"/>
          </a:xfrm>
          <a:prstGeom prst="rect">
            <a:avLst/>
          </a:prstGeom>
          <a:noFill/>
          <a:ln w="28575" cap="sq">
            <a:noFill/>
            <a:miter lim="800000"/>
            <a:headEnd/>
            <a:tailEnd/>
          </a:ln>
          <a:effectLst/>
        </p:spPr>
      </p:pic>
      <p:sp>
        <p:nvSpPr>
          <p:cNvPr id="1006595" name="Text Box 3"/>
          <p:cNvSpPr txBox="1">
            <a:spLocks noChangeArrowheads="1"/>
          </p:cNvSpPr>
          <p:nvPr/>
        </p:nvSpPr>
        <p:spPr bwMode="auto">
          <a:xfrm>
            <a:off x="609600" y="1371600"/>
            <a:ext cx="8153400" cy="923925"/>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Illustration of LCNRV:  </a:t>
            </a:r>
            <a:r>
              <a:rPr lang="en-US" sz="2400" b="0">
                <a:effectLst/>
                <a:latin typeface="Arial" charset="0"/>
              </a:rPr>
              <a:t>Regner Foods computes its inventory at LCNRV.</a:t>
            </a:r>
            <a:endParaRPr lang="en-US" sz="2400">
              <a:solidFill>
                <a:srgbClr val="008000"/>
              </a:solidFill>
              <a:effectLst/>
              <a:latin typeface="Arial" charset="0"/>
            </a:endParaRPr>
          </a:p>
        </p:txBody>
      </p:sp>
      <p:sp>
        <p:nvSpPr>
          <p:cNvPr id="1006596" name="Text Box 4"/>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1006599" name="Text Box 7"/>
          <p:cNvSpPr txBox="1">
            <a:spLocks noChangeArrowheads="1"/>
          </p:cNvSpPr>
          <p:nvPr/>
        </p:nvSpPr>
        <p:spPr bwMode="auto">
          <a:xfrm>
            <a:off x="7010400" y="2209800"/>
            <a:ext cx="14478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9-3</a:t>
            </a:r>
          </a:p>
        </p:txBody>
      </p:sp>
      <p:sp>
        <p:nvSpPr>
          <p:cNvPr id="1006602" name="Rectangle 10"/>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Tree>
    <p:extLst>
      <p:ext uri="{BB962C8B-B14F-4D97-AF65-F5344CB8AC3E}">
        <p14:creationId xmlns:p14="http://schemas.microsoft.com/office/powerpoint/2010/main" val="3112176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0712" name="Picture 24"/>
          <p:cNvPicPr>
            <a:picLocks noChangeAspect="1" noChangeArrowheads="1"/>
          </p:cNvPicPr>
          <p:nvPr/>
        </p:nvPicPr>
        <p:blipFill>
          <a:blip r:embed="rId3"/>
          <a:srcRect/>
          <a:stretch>
            <a:fillRect/>
          </a:stretch>
        </p:blipFill>
        <p:spPr bwMode="auto">
          <a:xfrm>
            <a:off x="381000" y="2286000"/>
            <a:ext cx="8458200" cy="3608388"/>
          </a:xfrm>
          <a:prstGeom prst="rect">
            <a:avLst/>
          </a:prstGeom>
          <a:noFill/>
          <a:ln w="28575" cap="sq">
            <a:noFill/>
            <a:miter lim="800000"/>
            <a:headEnd/>
            <a:tailEnd/>
          </a:ln>
          <a:effectLst/>
        </p:spPr>
      </p:pic>
      <p:sp>
        <p:nvSpPr>
          <p:cNvPr id="1010693" name="Text Box 5"/>
          <p:cNvSpPr txBox="1">
            <a:spLocks noChangeArrowheads="1"/>
          </p:cNvSpPr>
          <p:nvPr/>
        </p:nvSpPr>
        <p:spPr bwMode="auto">
          <a:xfrm>
            <a:off x="7391400" y="1981200"/>
            <a:ext cx="14478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9-4</a:t>
            </a:r>
          </a:p>
        </p:txBody>
      </p:sp>
      <p:sp>
        <p:nvSpPr>
          <p:cNvPr id="1010694" name="Rectangle 6"/>
          <p:cNvSpPr>
            <a:spLocks noChangeArrowheads="1"/>
          </p:cNvSpPr>
          <p:nvPr/>
        </p:nvSpPr>
        <p:spPr bwMode="auto">
          <a:xfrm>
            <a:off x="5181600" y="3429000"/>
            <a:ext cx="914400" cy="228600"/>
          </a:xfrm>
          <a:prstGeom prst="rect">
            <a:avLst/>
          </a:prstGeom>
          <a:solidFill>
            <a:schemeClr val="bg1"/>
          </a:solidFill>
          <a:ln w="12700" cap="sq">
            <a:solidFill>
              <a:schemeClr val="tx1"/>
            </a:solidFill>
            <a:miter lim="800000"/>
            <a:headEnd/>
            <a:tailEnd/>
          </a:ln>
          <a:effectLst/>
        </p:spPr>
        <p:txBody>
          <a:bodyPr wrap="none" anchor="ctr"/>
          <a:lstStyle/>
          <a:p>
            <a:endParaRPr lang="en-US"/>
          </a:p>
        </p:txBody>
      </p:sp>
      <p:sp>
        <p:nvSpPr>
          <p:cNvPr id="1010695" name="Rectangle 7"/>
          <p:cNvSpPr>
            <a:spLocks noChangeArrowheads="1"/>
          </p:cNvSpPr>
          <p:nvPr/>
        </p:nvSpPr>
        <p:spPr bwMode="auto">
          <a:xfrm>
            <a:off x="5181600" y="3657600"/>
            <a:ext cx="914400" cy="228600"/>
          </a:xfrm>
          <a:prstGeom prst="rect">
            <a:avLst/>
          </a:prstGeom>
          <a:solidFill>
            <a:schemeClr val="bg1"/>
          </a:solidFill>
          <a:ln w="12700" cap="sq">
            <a:solidFill>
              <a:schemeClr val="tx1"/>
            </a:solidFill>
            <a:miter lim="800000"/>
            <a:headEnd/>
            <a:tailEnd/>
          </a:ln>
          <a:effectLst/>
        </p:spPr>
        <p:txBody>
          <a:bodyPr wrap="none" anchor="ctr"/>
          <a:lstStyle/>
          <a:p>
            <a:endParaRPr lang="en-US"/>
          </a:p>
        </p:txBody>
      </p:sp>
      <p:sp>
        <p:nvSpPr>
          <p:cNvPr id="1010696" name="Rectangle 8"/>
          <p:cNvSpPr>
            <a:spLocks noChangeArrowheads="1"/>
          </p:cNvSpPr>
          <p:nvPr/>
        </p:nvSpPr>
        <p:spPr bwMode="auto">
          <a:xfrm>
            <a:off x="5181600" y="3886200"/>
            <a:ext cx="914400" cy="228600"/>
          </a:xfrm>
          <a:prstGeom prst="rect">
            <a:avLst/>
          </a:prstGeom>
          <a:solidFill>
            <a:schemeClr val="bg1"/>
          </a:solidFill>
          <a:ln w="12700" cap="sq">
            <a:solidFill>
              <a:schemeClr val="tx1"/>
            </a:solidFill>
            <a:miter lim="800000"/>
            <a:headEnd/>
            <a:tailEnd/>
          </a:ln>
          <a:effectLst/>
        </p:spPr>
        <p:txBody>
          <a:bodyPr wrap="none" anchor="ctr"/>
          <a:lstStyle/>
          <a:p>
            <a:endParaRPr lang="en-US"/>
          </a:p>
        </p:txBody>
      </p:sp>
      <p:sp>
        <p:nvSpPr>
          <p:cNvPr id="1010697" name="Rectangle 9"/>
          <p:cNvSpPr>
            <a:spLocks noChangeArrowheads="1"/>
          </p:cNvSpPr>
          <p:nvPr/>
        </p:nvSpPr>
        <p:spPr bwMode="auto">
          <a:xfrm>
            <a:off x="5181600" y="4648200"/>
            <a:ext cx="914400" cy="228600"/>
          </a:xfrm>
          <a:prstGeom prst="rect">
            <a:avLst/>
          </a:prstGeom>
          <a:solidFill>
            <a:schemeClr val="bg1"/>
          </a:solidFill>
          <a:ln w="12700" cap="sq">
            <a:solidFill>
              <a:schemeClr val="tx1"/>
            </a:solidFill>
            <a:miter lim="800000"/>
            <a:headEnd/>
            <a:tailEnd/>
          </a:ln>
          <a:effectLst/>
        </p:spPr>
        <p:txBody>
          <a:bodyPr wrap="none" anchor="ctr"/>
          <a:lstStyle/>
          <a:p>
            <a:endParaRPr lang="en-US"/>
          </a:p>
        </p:txBody>
      </p:sp>
      <p:sp>
        <p:nvSpPr>
          <p:cNvPr id="1010698" name="Rectangle 10"/>
          <p:cNvSpPr>
            <a:spLocks noChangeArrowheads="1"/>
          </p:cNvSpPr>
          <p:nvPr/>
        </p:nvSpPr>
        <p:spPr bwMode="auto">
          <a:xfrm>
            <a:off x="5181600" y="4876800"/>
            <a:ext cx="914400" cy="228600"/>
          </a:xfrm>
          <a:prstGeom prst="rect">
            <a:avLst/>
          </a:prstGeom>
          <a:solidFill>
            <a:schemeClr val="bg1"/>
          </a:solidFill>
          <a:ln w="12700" cap="sq">
            <a:solidFill>
              <a:schemeClr val="tx1"/>
            </a:solidFill>
            <a:miter lim="800000"/>
            <a:headEnd/>
            <a:tailEnd/>
          </a:ln>
          <a:effectLst/>
        </p:spPr>
        <p:txBody>
          <a:bodyPr wrap="none" anchor="ctr"/>
          <a:lstStyle/>
          <a:p>
            <a:endParaRPr lang="en-US"/>
          </a:p>
        </p:txBody>
      </p:sp>
      <p:sp>
        <p:nvSpPr>
          <p:cNvPr id="1010699" name="Rectangle 11"/>
          <p:cNvSpPr>
            <a:spLocks noChangeArrowheads="1"/>
          </p:cNvSpPr>
          <p:nvPr/>
        </p:nvSpPr>
        <p:spPr bwMode="auto">
          <a:xfrm>
            <a:off x="5181600" y="5410200"/>
            <a:ext cx="914400" cy="228600"/>
          </a:xfrm>
          <a:prstGeom prst="rect">
            <a:avLst/>
          </a:prstGeom>
          <a:solidFill>
            <a:schemeClr val="bg1"/>
          </a:solidFill>
          <a:ln w="12700" cap="sq">
            <a:solidFill>
              <a:schemeClr val="tx1"/>
            </a:solidFill>
            <a:miter lim="800000"/>
            <a:headEnd/>
            <a:tailEnd/>
          </a:ln>
          <a:effectLst/>
        </p:spPr>
        <p:txBody>
          <a:bodyPr wrap="none" anchor="ctr"/>
          <a:lstStyle/>
          <a:p>
            <a:endParaRPr lang="en-US"/>
          </a:p>
        </p:txBody>
      </p:sp>
      <p:sp>
        <p:nvSpPr>
          <p:cNvPr id="1010700" name="Rectangle 12"/>
          <p:cNvSpPr>
            <a:spLocks noChangeArrowheads="1"/>
          </p:cNvSpPr>
          <p:nvPr/>
        </p:nvSpPr>
        <p:spPr bwMode="auto">
          <a:xfrm>
            <a:off x="6477000" y="4114800"/>
            <a:ext cx="914400" cy="228600"/>
          </a:xfrm>
          <a:prstGeom prst="rect">
            <a:avLst/>
          </a:prstGeom>
          <a:solidFill>
            <a:schemeClr val="bg1"/>
          </a:solidFill>
          <a:ln w="12700" cap="sq">
            <a:solidFill>
              <a:schemeClr val="tx1"/>
            </a:solidFill>
            <a:miter lim="800000"/>
            <a:headEnd/>
            <a:tailEnd/>
          </a:ln>
          <a:effectLst/>
        </p:spPr>
        <p:txBody>
          <a:bodyPr wrap="none" anchor="ctr"/>
          <a:lstStyle/>
          <a:p>
            <a:endParaRPr lang="en-US"/>
          </a:p>
        </p:txBody>
      </p:sp>
      <p:sp>
        <p:nvSpPr>
          <p:cNvPr id="1010701" name="Rectangle 13"/>
          <p:cNvSpPr>
            <a:spLocks noChangeArrowheads="1"/>
          </p:cNvSpPr>
          <p:nvPr/>
        </p:nvSpPr>
        <p:spPr bwMode="auto">
          <a:xfrm>
            <a:off x="6477000" y="5105400"/>
            <a:ext cx="914400" cy="228600"/>
          </a:xfrm>
          <a:prstGeom prst="rect">
            <a:avLst/>
          </a:prstGeom>
          <a:solidFill>
            <a:schemeClr val="bg1"/>
          </a:solidFill>
          <a:ln w="12700" cap="sq">
            <a:solidFill>
              <a:schemeClr val="tx1"/>
            </a:solidFill>
            <a:miter lim="800000"/>
            <a:headEnd/>
            <a:tailEnd/>
          </a:ln>
          <a:effectLst/>
        </p:spPr>
        <p:txBody>
          <a:bodyPr wrap="none" anchor="ctr"/>
          <a:lstStyle/>
          <a:p>
            <a:endParaRPr lang="en-US"/>
          </a:p>
        </p:txBody>
      </p:sp>
      <p:sp>
        <p:nvSpPr>
          <p:cNvPr id="1010702" name="Rectangle 14"/>
          <p:cNvSpPr>
            <a:spLocks noChangeArrowheads="1"/>
          </p:cNvSpPr>
          <p:nvPr/>
        </p:nvSpPr>
        <p:spPr bwMode="auto">
          <a:xfrm>
            <a:off x="6477000" y="5410200"/>
            <a:ext cx="914400" cy="228600"/>
          </a:xfrm>
          <a:prstGeom prst="rect">
            <a:avLst/>
          </a:prstGeom>
          <a:solidFill>
            <a:schemeClr val="bg1"/>
          </a:solidFill>
          <a:ln w="12700" cap="sq">
            <a:solidFill>
              <a:schemeClr val="tx1"/>
            </a:solidFill>
            <a:miter lim="800000"/>
            <a:headEnd/>
            <a:tailEnd/>
          </a:ln>
          <a:effectLst/>
        </p:spPr>
        <p:txBody>
          <a:bodyPr wrap="none" anchor="ctr"/>
          <a:lstStyle/>
          <a:p>
            <a:endParaRPr lang="en-US"/>
          </a:p>
        </p:txBody>
      </p:sp>
      <p:sp>
        <p:nvSpPr>
          <p:cNvPr id="1010703" name="Rectangle 15"/>
          <p:cNvSpPr>
            <a:spLocks noChangeArrowheads="1"/>
          </p:cNvSpPr>
          <p:nvPr/>
        </p:nvSpPr>
        <p:spPr bwMode="auto">
          <a:xfrm>
            <a:off x="7772400" y="5410200"/>
            <a:ext cx="914400" cy="228600"/>
          </a:xfrm>
          <a:prstGeom prst="rect">
            <a:avLst/>
          </a:prstGeom>
          <a:solidFill>
            <a:schemeClr val="bg1"/>
          </a:solidFill>
          <a:ln w="12700" cap="sq">
            <a:solidFill>
              <a:schemeClr val="tx1"/>
            </a:solidFill>
            <a:miter lim="800000"/>
            <a:headEnd/>
            <a:tailEnd/>
          </a:ln>
          <a:effectLst/>
        </p:spPr>
        <p:txBody>
          <a:bodyPr wrap="none" anchor="ctr"/>
          <a:lstStyle/>
          <a:p>
            <a:endParaRPr lang="en-US"/>
          </a:p>
        </p:txBody>
      </p:sp>
      <p:sp>
        <p:nvSpPr>
          <p:cNvPr id="1010709" name="Text Box 21"/>
          <p:cNvSpPr txBox="1">
            <a:spLocks noChangeArrowheads="1"/>
          </p:cNvSpPr>
          <p:nvPr/>
        </p:nvSpPr>
        <p:spPr bwMode="auto">
          <a:xfrm>
            <a:off x="609600" y="1371600"/>
            <a:ext cx="81534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Methods of Applying LCNRV</a:t>
            </a:r>
            <a:endParaRPr lang="en-US" sz="2400">
              <a:solidFill>
                <a:srgbClr val="008000"/>
              </a:solidFill>
              <a:effectLst/>
              <a:latin typeface="Arial" charset="0"/>
            </a:endParaRPr>
          </a:p>
        </p:txBody>
      </p:sp>
      <p:sp>
        <p:nvSpPr>
          <p:cNvPr id="1010710" name="Text Box 22"/>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1010711" name="Rectangle 2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Tree>
    <p:extLst>
      <p:ext uri="{BB962C8B-B14F-4D97-AF65-F5344CB8AC3E}">
        <p14:creationId xmlns:p14="http://schemas.microsoft.com/office/powerpoint/2010/main" val="3856405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010694"/>
                                        </p:tgtEl>
                                      </p:cBhvr>
                                    </p:animEffect>
                                    <p:set>
                                      <p:cBhvr>
                                        <p:cTn id="7" dur="1" fill="hold">
                                          <p:stCondLst>
                                            <p:cond delay="499"/>
                                          </p:stCondLst>
                                        </p:cTn>
                                        <p:tgtEl>
                                          <p:spTgt spid="101069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010695"/>
                                        </p:tgtEl>
                                      </p:cBhvr>
                                    </p:animEffect>
                                    <p:set>
                                      <p:cBhvr>
                                        <p:cTn id="12" dur="1" fill="hold">
                                          <p:stCondLst>
                                            <p:cond delay="499"/>
                                          </p:stCondLst>
                                        </p:cTn>
                                        <p:tgtEl>
                                          <p:spTgt spid="101069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010696"/>
                                        </p:tgtEl>
                                      </p:cBhvr>
                                    </p:animEffect>
                                    <p:set>
                                      <p:cBhvr>
                                        <p:cTn id="17" dur="1" fill="hold">
                                          <p:stCondLst>
                                            <p:cond delay="499"/>
                                          </p:stCondLst>
                                        </p:cTn>
                                        <p:tgtEl>
                                          <p:spTgt spid="101069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010697"/>
                                        </p:tgtEl>
                                      </p:cBhvr>
                                    </p:animEffect>
                                    <p:set>
                                      <p:cBhvr>
                                        <p:cTn id="22" dur="1" fill="hold">
                                          <p:stCondLst>
                                            <p:cond delay="499"/>
                                          </p:stCondLst>
                                        </p:cTn>
                                        <p:tgtEl>
                                          <p:spTgt spid="101069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010698"/>
                                        </p:tgtEl>
                                      </p:cBhvr>
                                    </p:animEffect>
                                    <p:set>
                                      <p:cBhvr>
                                        <p:cTn id="27" dur="1" fill="hold">
                                          <p:stCondLst>
                                            <p:cond delay="499"/>
                                          </p:stCondLst>
                                        </p:cTn>
                                        <p:tgtEl>
                                          <p:spTgt spid="101069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010699"/>
                                        </p:tgtEl>
                                      </p:cBhvr>
                                    </p:animEffect>
                                    <p:set>
                                      <p:cBhvr>
                                        <p:cTn id="32" dur="1" fill="hold">
                                          <p:stCondLst>
                                            <p:cond delay="499"/>
                                          </p:stCondLst>
                                        </p:cTn>
                                        <p:tgtEl>
                                          <p:spTgt spid="101069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010700"/>
                                        </p:tgtEl>
                                      </p:cBhvr>
                                    </p:animEffect>
                                    <p:set>
                                      <p:cBhvr>
                                        <p:cTn id="37" dur="1" fill="hold">
                                          <p:stCondLst>
                                            <p:cond delay="499"/>
                                          </p:stCondLst>
                                        </p:cTn>
                                        <p:tgtEl>
                                          <p:spTgt spid="101070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10701"/>
                                        </p:tgtEl>
                                      </p:cBhvr>
                                    </p:animEffect>
                                    <p:set>
                                      <p:cBhvr>
                                        <p:cTn id="42" dur="1" fill="hold">
                                          <p:stCondLst>
                                            <p:cond delay="499"/>
                                          </p:stCondLst>
                                        </p:cTn>
                                        <p:tgtEl>
                                          <p:spTgt spid="101070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1010702"/>
                                        </p:tgtEl>
                                      </p:cBhvr>
                                    </p:animEffect>
                                    <p:set>
                                      <p:cBhvr>
                                        <p:cTn id="47" dur="1" fill="hold">
                                          <p:stCondLst>
                                            <p:cond delay="499"/>
                                          </p:stCondLst>
                                        </p:cTn>
                                        <p:tgtEl>
                                          <p:spTgt spid="101070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010703"/>
                                        </p:tgtEl>
                                      </p:cBhvr>
                                    </p:animEffect>
                                    <p:set>
                                      <p:cBhvr>
                                        <p:cTn id="52" dur="1" fill="hold">
                                          <p:stCondLst>
                                            <p:cond delay="499"/>
                                          </p:stCondLst>
                                        </p:cTn>
                                        <p:tgtEl>
                                          <p:spTgt spid="10107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4" grpId="0" animBg="1"/>
      <p:bldP spid="1010695" grpId="0" animBg="1"/>
      <p:bldP spid="1010696" grpId="0" animBg="1"/>
      <p:bldP spid="1010697" grpId="0" animBg="1"/>
      <p:bldP spid="1010698" grpId="0" animBg="1"/>
      <p:bldP spid="1010699" grpId="0" animBg="1"/>
      <p:bldP spid="1010700" grpId="0" animBg="1"/>
      <p:bldP spid="1010701" grpId="0" animBg="1"/>
      <p:bldP spid="1010702" grpId="0" animBg="1"/>
      <p:bldP spid="10107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4" name="Text Box 4"/>
          <p:cNvSpPr txBox="1">
            <a:spLocks noChangeArrowheads="1"/>
          </p:cNvSpPr>
          <p:nvPr/>
        </p:nvSpPr>
        <p:spPr bwMode="auto">
          <a:xfrm>
            <a:off x="609600" y="1371600"/>
            <a:ext cx="81534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Methods of Applying LCNRV</a:t>
            </a:r>
            <a:endParaRPr lang="en-US" sz="2400">
              <a:solidFill>
                <a:srgbClr val="008000"/>
              </a:solidFill>
              <a:effectLst/>
              <a:latin typeface="Arial" charset="0"/>
            </a:endParaRPr>
          </a:p>
        </p:txBody>
      </p:sp>
      <p:sp>
        <p:nvSpPr>
          <p:cNvPr id="1008645" name="Text Box 5"/>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1008648" name="Rectangle 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
        <p:nvSpPr>
          <p:cNvPr id="1008649" name="Rectangle 9"/>
          <p:cNvSpPr>
            <a:spLocks noChangeArrowheads="1"/>
          </p:cNvSpPr>
          <p:nvPr/>
        </p:nvSpPr>
        <p:spPr bwMode="auto">
          <a:xfrm>
            <a:off x="914400" y="2057400"/>
            <a:ext cx="7315200" cy="3786188"/>
          </a:xfrm>
          <a:prstGeom prst="rect">
            <a:avLst/>
          </a:prstGeom>
          <a:noFill/>
          <a:ln w="28575" cap="sq" algn="ctr">
            <a:noFill/>
            <a:miter lim="800000"/>
            <a:headEnd/>
            <a:tailEnd/>
          </a:ln>
          <a:effectLst/>
        </p:spPr>
        <p:txBody>
          <a:bodyPr>
            <a:spAutoFit/>
          </a:bodyPr>
          <a:lstStyle/>
          <a:p>
            <a:pPr marL="457200" indent="-457200" algn="l">
              <a:lnSpc>
                <a:spcPct val="125000"/>
              </a:lnSpc>
              <a:spcBef>
                <a:spcPct val="50000"/>
              </a:spcBef>
              <a:buClr>
                <a:srgbClr val="800000"/>
              </a:buClr>
              <a:buFont typeface="Arial" charset="0"/>
              <a:buChar char="►"/>
            </a:pPr>
            <a:r>
              <a:rPr lang="en-US" sz="2100" b="0">
                <a:effectLst/>
                <a:latin typeface="Arial" charset="0"/>
              </a:rPr>
              <a:t>In most situations, companies price inventory on an item-by-item basis. </a:t>
            </a:r>
          </a:p>
          <a:p>
            <a:pPr marL="457200" indent="-457200" algn="l">
              <a:lnSpc>
                <a:spcPct val="125000"/>
              </a:lnSpc>
              <a:spcBef>
                <a:spcPct val="50000"/>
              </a:spcBef>
              <a:buClr>
                <a:srgbClr val="800000"/>
              </a:buClr>
              <a:buFont typeface="Arial" charset="0"/>
              <a:buChar char="►"/>
            </a:pPr>
            <a:r>
              <a:rPr lang="en-US" sz="2100" b="0">
                <a:effectLst/>
                <a:latin typeface="Arial" charset="0"/>
              </a:rPr>
              <a:t>Tax rules in some countries require that companies use an individual-item basis. </a:t>
            </a:r>
          </a:p>
          <a:p>
            <a:pPr marL="457200" indent="-457200" algn="l">
              <a:lnSpc>
                <a:spcPct val="125000"/>
              </a:lnSpc>
              <a:spcBef>
                <a:spcPct val="50000"/>
              </a:spcBef>
              <a:buClr>
                <a:srgbClr val="800000"/>
              </a:buClr>
              <a:buFont typeface="Arial" charset="0"/>
              <a:buChar char="►"/>
            </a:pPr>
            <a:r>
              <a:rPr lang="en-US" sz="2100" b="0">
                <a:effectLst/>
                <a:latin typeface="Arial" charset="0"/>
              </a:rPr>
              <a:t>Individual-item approach gives the lowest valuation for statement of financial position purposes. </a:t>
            </a:r>
          </a:p>
          <a:p>
            <a:pPr marL="457200" indent="-457200" algn="l">
              <a:lnSpc>
                <a:spcPct val="125000"/>
              </a:lnSpc>
              <a:spcBef>
                <a:spcPct val="50000"/>
              </a:spcBef>
              <a:buClr>
                <a:srgbClr val="800000"/>
              </a:buClr>
              <a:buFont typeface="Arial" charset="0"/>
              <a:buChar char="►"/>
            </a:pPr>
            <a:r>
              <a:rPr lang="en-US" sz="2100" b="0">
                <a:effectLst/>
                <a:latin typeface="Arial" charset="0"/>
              </a:rPr>
              <a:t>Method should be applied consistently from one period to another.</a:t>
            </a:r>
          </a:p>
        </p:txBody>
      </p:sp>
    </p:spTree>
    <p:extLst>
      <p:ext uri="{BB962C8B-B14F-4D97-AF65-F5344CB8AC3E}">
        <p14:creationId xmlns:p14="http://schemas.microsoft.com/office/powerpoint/2010/main" val="1497898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6" name="Text Box 6"/>
          <p:cNvSpPr txBox="1">
            <a:spLocks noChangeArrowheads="1"/>
          </p:cNvSpPr>
          <p:nvPr/>
        </p:nvSpPr>
        <p:spPr bwMode="auto">
          <a:xfrm>
            <a:off x="762000" y="2046288"/>
            <a:ext cx="8001000" cy="1230312"/>
          </a:xfrm>
          <a:prstGeom prst="rect">
            <a:avLst/>
          </a:prstGeom>
          <a:noFill/>
          <a:ln w="28575" cap="sq">
            <a:noFill/>
            <a:miter lim="800000"/>
            <a:headEnd type="none" w="sm" len="sm"/>
            <a:tailEnd type="none" w="sm" len="sm"/>
          </a:ln>
          <a:effectLst/>
        </p:spPr>
        <p:txBody>
          <a:bodyPr>
            <a:spAutoFit/>
          </a:bodyPr>
          <a:lstStyle/>
          <a:p>
            <a:pPr algn="l">
              <a:spcAft>
                <a:spcPct val="20000"/>
              </a:spcAft>
              <a:buSzPct val="80000"/>
              <a:tabLst>
                <a:tab pos="7315200" algn="r"/>
              </a:tabLst>
            </a:pPr>
            <a:r>
              <a:rPr lang="en-US" sz="2200" b="0">
                <a:solidFill>
                  <a:schemeClr val="tx1"/>
                </a:solidFill>
                <a:effectLst/>
                <a:latin typeface="Arial" charset="0"/>
              </a:rPr>
              <a:t>Cost of goods sold (before adj. to NRV) 	$ 108,000 </a:t>
            </a:r>
          </a:p>
          <a:p>
            <a:pPr algn="l">
              <a:spcAft>
                <a:spcPct val="20000"/>
              </a:spcAft>
              <a:buSzPct val="80000"/>
              <a:tabLst>
                <a:tab pos="7315200" algn="r"/>
              </a:tabLst>
            </a:pPr>
            <a:r>
              <a:rPr lang="en-US" sz="2200" b="0">
                <a:solidFill>
                  <a:schemeClr val="tx1"/>
                </a:solidFill>
                <a:effectLst/>
                <a:latin typeface="Arial" charset="0"/>
              </a:rPr>
              <a:t>Ending inventory (cost)	82,000</a:t>
            </a:r>
          </a:p>
          <a:p>
            <a:pPr algn="l">
              <a:spcAft>
                <a:spcPct val="20000"/>
              </a:spcAft>
              <a:buSzPct val="80000"/>
              <a:tabLst>
                <a:tab pos="7315200" algn="r"/>
              </a:tabLst>
            </a:pPr>
            <a:r>
              <a:rPr lang="en-US" sz="2200" b="0">
                <a:solidFill>
                  <a:schemeClr val="tx1"/>
                </a:solidFill>
                <a:effectLst/>
                <a:latin typeface="Arial" charset="0"/>
              </a:rPr>
              <a:t>Ending inventory (at NRV) 	  70,000</a:t>
            </a:r>
          </a:p>
        </p:txBody>
      </p:sp>
      <p:sp>
        <p:nvSpPr>
          <p:cNvPr id="865289" name="Text Box 9"/>
          <p:cNvSpPr txBox="1">
            <a:spLocks noChangeArrowheads="1"/>
          </p:cNvSpPr>
          <p:nvPr/>
        </p:nvSpPr>
        <p:spPr bwMode="auto">
          <a:xfrm>
            <a:off x="2438400" y="4144963"/>
            <a:ext cx="6477000" cy="427037"/>
          </a:xfrm>
          <a:prstGeom prst="rect">
            <a:avLst/>
          </a:prstGeom>
          <a:noFill/>
          <a:ln w="28575">
            <a:noFill/>
            <a:miter lim="800000"/>
            <a:headEnd/>
            <a:tailEnd/>
          </a:ln>
          <a:effectLst/>
        </p:spPr>
        <p:txBody>
          <a:bodyPr>
            <a:spAutoFit/>
          </a:bodyPr>
          <a:lstStyle/>
          <a:p>
            <a:pPr marL="457200" algn="l">
              <a:spcBef>
                <a:spcPct val="50000"/>
              </a:spcBef>
              <a:tabLst>
                <a:tab pos="6054725" algn="r"/>
              </a:tabLst>
            </a:pPr>
            <a:r>
              <a:rPr lang="en-US" sz="2200" b="0">
                <a:solidFill>
                  <a:schemeClr val="tx1"/>
                </a:solidFill>
                <a:effectLst/>
                <a:latin typeface="Arial" charset="0"/>
                <a:cs typeface="Arial" charset="0"/>
              </a:rPr>
              <a:t>Inventory 	12,000</a:t>
            </a:r>
          </a:p>
        </p:txBody>
      </p:sp>
      <p:sp>
        <p:nvSpPr>
          <p:cNvPr id="865290" name="Text Box 10"/>
          <p:cNvSpPr txBox="1">
            <a:spLocks noChangeArrowheads="1"/>
          </p:cNvSpPr>
          <p:nvPr/>
        </p:nvSpPr>
        <p:spPr bwMode="auto">
          <a:xfrm>
            <a:off x="2438400" y="3686175"/>
            <a:ext cx="6477000" cy="427038"/>
          </a:xfrm>
          <a:prstGeom prst="rect">
            <a:avLst/>
          </a:prstGeom>
          <a:noFill/>
          <a:ln w="28575">
            <a:noFill/>
            <a:miter lim="800000"/>
            <a:headEnd/>
            <a:tailEnd/>
          </a:ln>
          <a:effectLst/>
        </p:spPr>
        <p:txBody>
          <a:bodyPr>
            <a:spAutoFit/>
          </a:bodyPr>
          <a:lstStyle/>
          <a:p>
            <a:pPr algn="l">
              <a:spcBef>
                <a:spcPct val="50000"/>
              </a:spcBef>
              <a:tabLst>
                <a:tab pos="4683125" algn="r"/>
              </a:tabLst>
            </a:pPr>
            <a:r>
              <a:rPr lang="en-US" sz="2200" b="0">
                <a:solidFill>
                  <a:schemeClr val="tx1"/>
                </a:solidFill>
                <a:effectLst/>
                <a:latin typeface="Arial" charset="0"/>
                <a:cs typeface="Arial" charset="0"/>
              </a:rPr>
              <a:t>Loss due to decline to NRV	12,000</a:t>
            </a:r>
          </a:p>
        </p:txBody>
      </p:sp>
      <p:sp>
        <p:nvSpPr>
          <p:cNvPr id="865291" name="Text Box 11"/>
          <p:cNvSpPr txBox="1">
            <a:spLocks noChangeArrowheads="1"/>
          </p:cNvSpPr>
          <p:nvPr/>
        </p:nvSpPr>
        <p:spPr bwMode="auto">
          <a:xfrm>
            <a:off x="2438400" y="5592763"/>
            <a:ext cx="6477000" cy="427037"/>
          </a:xfrm>
          <a:prstGeom prst="rect">
            <a:avLst/>
          </a:prstGeom>
          <a:noFill/>
          <a:ln w="28575">
            <a:noFill/>
            <a:miter lim="800000"/>
            <a:headEnd/>
            <a:tailEnd/>
          </a:ln>
          <a:effectLst/>
        </p:spPr>
        <p:txBody>
          <a:bodyPr>
            <a:spAutoFit/>
          </a:bodyPr>
          <a:lstStyle/>
          <a:p>
            <a:pPr marL="512763" algn="l">
              <a:spcBef>
                <a:spcPct val="50000"/>
              </a:spcBef>
              <a:tabLst>
                <a:tab pos="6054725" algn="r"/>
              </a:tabLst>
            </a:pPr>
            <a:r>
              <a:rPr lang="en-US" sz="2200" b="0">
                <a:solidFill>
                  <a:schemeClr val="tx1"/>
                </a:solidFill>
                <a:effectLst/>
                <a:latin typeface="Arial" charset="0"/>
                <a:cs typeface="Arial" charset="0"/>
              </a:rPr>
              <a:t>Inventory 	12,000</a:t>
            </a:r>
          </a:p>
        </p:txBody>
      </p:sp>
      <p:sp>
        <p:nvSpPr>
          <p:cNvPr id="865292" name="Text Box 12"/>
          <p:cNvSpPr txBox="1">
            <a:spLocks noChangeArrowheads="1"/>
          </p:cNvSpPr>
          <p:nvPr/>
        </p:nvSpPr>
        <p:spPr bwMode="auto">
          <a:xfrm>
            <a:off x="2438400" y="5133975"/>
            <a:ext cx="6477000" cy="427038"/>
          </a:xfrm>
          <a:prstGeom prst="rect">
            <a:avLst/>
          </a:prstGeom>
          <a:noFill/>
          <a:ln w="28575">
            <a:noFill/>
            <a:miter lim="800000"/>
            <a:headEnd/>
            <a:tailEnd/>
          </a:ln>
          <a:effectLst/>
        </p:spPr>
        <p:txBody>
          <a:bodyPr>
            <a:spAutoFit/>
          </a:bodyPr>
          <a:lstStyle/>
          <a:p>
            <a:pPr algn="l">
              <a:spcBef>
                <a:spcPct val="50000"/>
              </a:spcBef>
              <a:tabLst>
                <a:tab pos="4683125" algn="r"/>
              </a:tabLst>
            </a:pPr>
            <a:r>
              <a:rPr lang="en-US" sz="2200" b="0">
                <a:solidFill>
                  <a:schemeClr val="tx1"/>
                </a:solidFill>
                <a:effectLst/>
                <a:latin typeface="Arial" charset="0"/>
                <a:cs typeface="Arial" charset="0"/>
              </a:rPr>
              <a:t>Cost of goods sold	12,000</a:t>
            </a:r>
          </a:p>
        </p:txBody>
      </p:sp>
      <p:sp>
        <p:nvSpPr>
          <p:cNvPr id="865296" name="Rectangle 16"/>
          <p:cNvSpPr>
            <a:spLocks noChangeArrowheads="1"/>
          </p:cNvSpPr>
          <p:nvPr/>
        </p:nvSpPr>
        <p:spPr bwMode="auto">
          <a:xfrm>
            <a:off x="311150" y="3740150"/>
            <a:ext cx="1822450" cy="831850"/>
          </a:xfrm>
          <a:prstGeom prst="rect">
            <a:avLst/>
          </a:prstGeom>
          <a:solidFill>
            <a:srgbClr val="FFFF99"/>
          </a:solidFill>
          <a:ln w="28575">
            <a:solidFill>
              <a:srgbClr val="800000"/>
            </a:solidFill>
            <a:miter lim="800000"/>
            <a:headEnd/>
            <a:tailEnd/>
          </a:ln>
          <a:effectLst>
            <a:outerShdw dist="71842" dir="2700000" algn="ctr" rotWithShape="0">
              <a:schemeClr val="bg2"/>
            </a:outerShdw>
          </a:effectLst>
        </p:spPr>
        <p:txBody>
          <a:bodyPr wrap="none" lIns="90488" tIns="44450" rIns="90488" bIns="44450" anchor="ctr"/>
          <a:lstStyle/>
          <a:p>
            <a:r>
              <a:rPr lang="en-US" sz="2200" b="0">
                <a:solidFill>
                  <a:srgbClr val="000000"/>
                </a:solidFill>
                <a:effectLst/>
                <a:latin typeface="Arial" charset="0"/>
              </a:rPr>
              <a:t>Loss</a:t>
            </a:r>
          </a:p>
          <a:p>
            <a:r>
              <a:rPr lang="en-US" sz="2200" b="0">
                <a:solidFill>
                  <a:srgbClr val="000000"/>
                </a:solidFill>
                <a:effectLst/>
                <a:latin typeface="Arial" charset="0"/>
              </a:rPr>
              <a:t>Method</a:t>
            </a:r>
          </a:p>
        </p:txBody>
      </p:sp>
      <p:sp>
        <p:nvSpPr>
          <p:cNvPr id="865297" name="Rectangle 17"/>
          <p:cNvSpPr>
            <a:spLocks noChangeArrowheads="1"/>
          </p:cNvSpPr>
          <p:nvPr/>
        </p:nvSpPr>
        <p:spPr bwMode="auto">
          <a:xfrm>
            <a:off x="304800" y="5105400"/>
            <a:ext cx="1822450" cy="831850"/>
          </a:xfrm>
          <a:prstGeom prst="rect">
            <a:avLst/>
          </a:prstGeom>
          <a:solidFill>
            <a:srgbClr val="FFFF99"/>
          </a:solidFill>
          <a:ln w="28575">
            <a:solidFill>
              <a:srgbClr val="800000"/>
            </a:solidFill>
            <a:miter lim="800000"/>
            <a:headEnd/>
            <a:tailEnd/>
          </a:ln>
          <a:effectLst>
            <a:outerShdw dist="71842" dir="2700000" algn="ctr" rotWithShape="0">
              <a:schemeClr val="bg2"/>
            </a:outerShdw>
          </a:effectLst>
        </p:spPr>
        <p:txBody>
          <a:bodyPr wrap="none" lIns="90488" tIns="44450" rIns="90488" bIns="44450" anchor="ctr"/>
          <a:lstStyle/>
          <a:p>
            <a:r>
              <a:rPr lang="en-US" sz="2200" b="0">
                <a:solidFill>
                  <a:srgbClr val="000000"/>
                </a:solidFill>
                <a:effectLst/>
                <a:latin typeface="Arial" charset="0"/>
              </a:rPr>
              <a:t>COGS</a:t>
            </a:r>
          </a:p>
          <a:p>
            <a:r>
              <a:rPr lang="en-US" sz="2200" b="0">
                <a:solidFill>
                  <a:srgbClr val="000000"/>
                </a:solidFill>
                <a:effectLst/>
                <a:latin typeface="Arial" charset="0"/>
              </a:rPr>
              <a:t>Method</a:t>
            </a:r>
          </a:p>
        </p:txBody>
      </p:sp>
      <p:sp>
        <p:nvSpPr>
          <p:cNvPr id="865298" name="Text Box 18"/>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865299" name="Text Box 19"/>
          <p:cNvSpPr txBox="1">
            <a:spLocks noChangeArrowheads="1"/>
          </p:cNvSpPr>
          <p:nvPr/>
        </p:nvSpPr>
        <p:spPr bwMode="auto">
          <a:xfrm>
            <a:off x="457200" y="1289050"/>
            <a:ext cx="8382000" cy="509588"/>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600">
                <a:solidFill>
                  <a:srgbClr val="008000"/>
                </a:solidFill>
                <a:effectLst/>
                <a:latin typeface="Arial" charset="0"/>
              </a:rPr>
              <a:t>Recording Net Realizable Value Instead of Cost</a:t>
            </a:r>
          </a:p>
        </p:txBody>
      </p:sp>
      <p:sp>
        <p:nvSpPr>
          <p:cNvPr id="865301" name="Rectangle 21"/>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Tree>
    <p:extLst>
      <p:ext uri="{BB962C8B-B14F-4D97-AF65-F5344CB8AC3E}">
        <p14:creationId xmlns:p14="http://schemas.microsoft.com/office/powerpoint/2010/main" val="3762346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5290"/>
                                        </p:tgtEl>
                                        <p:attrNameLst>
                                          <p:attrName>style.visibility</p:attrName>
                                        </p:attrNameLst>
                                      </p:cBhvr>
                                      <p:to>
                                        <p:strVal val="visible"/>
                                      </p:to>
                                    </p:set>
                                    <p:animEffect transition="in" filter="wipe(left)">
                                      <p:cBhvr>
                                        <p:cTn id="7" dur="500"/>
                                        <p:tgtEl>
                                          <p:spTgt spid="865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5289"/>
                                        </p:tgtEl>
                                        <p:attrNameLst>
                                          <p:attrName>style.visibility</p:attrName>
                                        </p:attrNameLst>
                                      </p:cBhvr>
                                      <p:to>
                                        <p:strVal val="visible"/>
                                      </p:to>
                                    </p:set>
                                    <p:animEffect transition="in" filter="wipe(left)">
                                      <p:cBhvr>
                                        <p:cTn id="12" dur="500"/>
                                        <p:tgtEl>
                                          <p:spTgt spid="8652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5292"/>
                                        </p:tgtEl>
                                        <p:attrNameLst>
                                          <p:attrName>style.visibility</p:attrName>
                                        </p:attrNameLst>
                                      </p:cBhvr>
                                      <p:to>
                                        <p:strVal val="visible"/>
                                      </p:to>
                                    </p:set>
                                    <p:animEffect transition="in" filter="wipe(left)">
                                      <p:cBhvr>
                                        <p:cTn id="17" dur="500"/>
                                        <p:tgtEl>
                                          <p:spTgt spid="865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5291"/>
                                        </p:tgtEl>
                                        <p:attrNameLst>
                                          <p:attrName>style.visibility</p:attrName>
                                        </p:attrNameLst>
                                      </p:cBhvr>
                                      <p:to>
                                        <p:strVal val="visible"/>
                                      </p:to>
                                    </p:set>
                                    <p:animEffect transition="in" filter="wipe(left)">
                                      <p:cBhvr>
                                        <p:cTn id="22" dur="500"/>
                                        <p:tgtEl>
                                          <p:spTgt spid="865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9" grpId="0" autoUpdateAnimBg="0"/>
      <p:bldP spid="865290" grpId="0" autoUpdateAnimBg="0"/>
      <p:bldP spid="865291" grpId="0" autoUpdateAnimBg="0"/>
      <p:bldP spid="86529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6306" name="Object 2">
            <a:hlinkClick r:id="" action="ppaction://ole?verb=0"/>
          </p:cNvPr>
          <p:cNvGraphicFramePr>
            <a:graphicFrameLocks/>
          </p:cNvGraphicFramePr>
          <p:nvPr/>
        </p:nvGraphicFramePr>
        <p:xfrm>
          <a:off x="590550" y="2055813"/>
          <a:ext cx="7791450" cy="3376612"/>
        </p:xfrm>
        <a:graphic>
          <a:graphicData uri="http://schemas.openxmlformats.org/presentationml/2006/ole">
            <mc:AlternateContent xmlns:mc="http://schemas.openxmlformats.org/markup-compatibility/2006">
              <mc:Choice xmlns:v="urn:schemas-microsoft-com:vml" Requires="v">
                <p:oleObj spid="_x0000_s15364" name="Worksheet" r:id="rId4" imgW="6591240" imgH="2857440" progId="Excel.Sheet.8">
                  <p:embed/>
                </p:oleObj>
              </mc:Choice>
              <mc:Fallback>
                <p:oleObj name="Worksheet" r:id="rId4" imgW="6591240" imgH="285744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2055813"/>
                        <a:ext cx="7791450" cy="337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6309" name="Text Box 5"/>
          <p:cNvSpPr txBox="1">
            <a:spLocks noChangeArrowheads="1"/>
          </p:cNvSpPr>
          <p:nvPr/>
        </p:nvSpPr>
        <p:spPr bwMode="auto">
          <a:xfrm>
            <a:off x="685800" y="1365250"/>
            <a:ext cx="8001000" cy="509588"/>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600">
                <a:solidFill>
                  <a:srgbClr val="800000"/>
                </a:solidFill>
                <a:effectLst/>
                <a:latin typeface="Arial" charset="0"/>
              </a:rPr>
              <a:t>Statement of Financial Position Presentation</a:t>
            </a:r>
            <a:endParaRPr lang="en-US" sz="2600" b="0">
              <a:solidFill>
                <a:schemeClr val="tx1"/>
              </a:solidFill>
              <a:effectLst/>
              <a:latin typeface="Arial" charset="0"/>
            </a:endParaRPr>
          </a:p>
        </p:txBody>
      </p:sp>
      <p:sp>
        <p:nvSpPr>
          <p:cNvPr id="866313" name="Text Box 9"/>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866315" name="Rectangle 11"/>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
        <p:nvSpPr>
          <p:cNvPr id="866316" name="Text Box 12"/>
          <p:cNvSpPr txBox="1">
            <a:spLocks noChangeArrowheads="1"/>
          </p:cNvSpPr>
          <p:nvPr/>
        </p:nvSpPr>
        <p:spPr bwMode="auto">
          <a:xfrm>
            <a:off x="685800" y="1981200"/>
            <a:ext cx="2362200" cy="396875"/>
          </a:xfrm>
          <a:prstGeom prst="rect">
            <a:avLst/>
          </a:prstGeom>
          <a:noFill/>
          <a:ln w="28575" cap="sq">
            <a:noFill/>
            <a:miter lim="800000"/>
            <a:headEnd/>
            <a:tailEnd/>
          </a:ln>
          <a:effectLst/>
        </p:spPr>
        <p:txBody>
          <a:bodyPr>
            <a:spAutoFit/>
          </a:bodyPr>
          <a:lstStyle/>
          <a:p>
            <a:pPr algn="l">
              <a:spcBef>
                <a:spcPct val="50000"/>
              </a:spcBef>
            </a:pPr>
            <a:r>
              <a:rPr lang="en-US" sz="2000">
                <a:effectLst/>
                <a:latin typeface="Arial" charset="0"/>
              </a:rPr>
              <a:t>Partial Statement</a:t>
            </a:r>
          </a:p>
        </p:txBody>
      </p:sp>
    </p:spTree>
    <p:extLst>
      <p:ext uri="{BB962C8B-B14F-4D97-AF65-F5344CB8AC3E}">
        <p14:creationId xmlns:p14="http://schemas.microsoft.com/office/powerpoint/2010/main" val="3888702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3234" name="Object 2">
            <a:hlinkClick r:id="" action="ppaction://ole?verb=0"/>
          </p:cNvPr>
          <p:cNvGraphicFramePr>
            <a:graphicFrameLocks/>
          </p:cNvGraphicFramePr>
          <p:nvPr/>
        </p:nvGraphicFramePr>
        <p:xfrm>
          <a:off x="152400" y="1136650"/>
          <a:ext cx="9017000" cy="5568950"/>
        </p:xfrm>
        <a:graphic>
          <a:graphicData uri="http://schemas.openxmlformats.org/presentationml/2006/ole">
            <mc:AlternateContent xmlns:mc="http://schemas.openxmlformats.org/markup-compatibility/2006">
              <mc:Choice xmlns:v="urn:schemas-microsoft-com:vml" Requires="v">
                <p:oleObj spid="_x0000_s16388" name="Worksheet" r:id="rId4" imgW="6991290" imgH="4705171" progId="Excel.Sheet.8">
                  <p:embed/>
                </p:oleObj>
              </mc:Choice>
              <mc:Fallback>
                <p:oleObj name="Worksheet" r:id="rId4" imgW="6991290" imgH="470517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36650"/>
                        <a:ext cx="9017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3238" name="Text Box 6"/>
          <p:cNvSpPr txBox="1">
            <a:spLocks noChangeArrowheads="1"/>
          </p:cNvSpPr>
          <p:nvPr/>
        </p:nvSpPr>
        <p:spPr bwMode="auto">
          <a:xfrm>
            <a:off x="381000" y="1111250"/>
            <a:ext cx="4419600" cy="412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000">
                <a:solidFill>
                  <a:srgbClr val="800000"/>
                </a:solidFill>
                <a:effectLst/>
                <a:latin typeface="Arial" charset="0"/>
              </a:rPr>
              <a:t>Income Statement Presentation</a:t>
            </a:r>
            <a:endParaRPr lang="en-US" sz="1600" b="0">
              <a:solidFill>
                <a:schemeClr val="tx1"/>
              </a:solidFill>
              <a:effectLst/>
              <a:latin typeface="Arial" charset="0"/>
            </a:endParaRPr>
          </a:p>
        </p:txBody>
      </p:sp>
      <p:sp>
        <p:nvSpPr>
          <p:cNvPr id="863239" name="Text Box 7"/>
          <p:cNvSpPr txBox="1">
            <a:spLocks noChangeArrowheads="1"/>
          </p:cNvSpPr>
          <p:nvPr/>
        </p:nvSpPr>
        <p:spPr bwMode="auto">
          <a:xfrm>
            <a:off x="8305800" y="6445250"/>
            <a:ext cx="762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a:t>
            </a:r>
          </a:p>
        </p:txBody>
      </p:sp>
      <p:sp>
        <p:nvSpPr>
          <p:cNvPr id="863241" name="Rectangle 9"/>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Tree>
    <p:extLst>
      <p:ext uri="{BB962C8B-B14F-4D97-AF65-F5344CB8AC3E}">
        <p14:creationId xmlns:p14="http://schemas.microsoft.com/office/powerpoint/2010/main" val="2483252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Text Box 2"/>
          <p:cNvSpPr txBox="1">
            <a:spLocks noChangeArrowheads="1"/>
          </p:cNvSpPr>
          <p:nvPr/>
        </p:nvSpPr>
        <p:spPr bwMode="auto">
          <a:xfrm>
            <a:off x="609600" y="1371600"/>
            <a:ext cx="81534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Use of an Allowance</a:t>
            </a:r>
            <a:endParaRPr lang="en-US" sz="2400">
              <a:solidFill>
                <a:srgbClr val="008000"/>
              </a:solidFill>
              <a:effectLst/>
              <a:latin typeface="Arial" charset="0"/>
            </a:endParaRPr>
          </a:p>
        </p:txBody>
      </p:sp>
      <p:sp>
        <p:nvSpPr>
          <p:cNvPr id="1014787" name="Text Box 3"/>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101478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
        <p:nvSpPr>
          <p:cNvPr id="1014789" name="Rectangle 5"/>
          <p:cNvSpPr>
            <a:spLocks noChangeArrowheads="1"/>
          </p:cNvSpPr>
          <p:nvPr/>
        </p:nvSpPr>
        <p:spPr bwMode="auto">
          <a:xfrm>
            <a:off x="838200" y="2057400"/>
            <a:ext cx="7696200" cy="1349375"/>
          </a:xfrm>
          <a:prstGeom prst="rect">
            <a:avLst/>
          </a:prstGeom>
          <a:noFill/>
          <a:ln w="28575" cap="sq" algn="ctr">
            <a:noFill/>
            <a:miter lim="800000"/>
            <a:headEnd/>
            <a:tailEnd/>
          </a:ln>
          <a:effectLst/>
        </p:spPr>
        <p:txBody>
          <a:bodyPr>
            <a:spAutoFit/>
          </a:bodyPr>
          <a:lstStyle/>
          <a:p>
            <a:pPr marL="457200" indent="-457200" algn="l">
              <a:lnSpc>
                <a:spcPct val="125000"/>
              </a:lnSpc>
              <a:spcBef>
                <a:spcPct val="50000"/>
              </a:spcBef>
              <a:buClr>
                <a:srgbClr val="800000"/>
              </a:buClr>
              <a:buFont typeface="Arial" charset="0"/>
              <a:buNone/>
            </a:pPr>
            <a:r>
              <a:rPr lang="en-US" sz="2200" b="0">
                <a:effectLst/>
                <a:latin typeface="Arial" charset="0"/>
              </a:rPr>
              <a:t>Instead of crediting the Inventory account for net realizable value adjustments, companies generally use an allowance account.</a:t>
            </a:r>
          </a:p>
        </p:txBody>
      </p:sp>
      <p:sp>
        <p:nvSpPr>
          <p:cNvPr id="1014790" name="Text Box 6"/>
          <p:cNvSpPr txBox="1">
            <a:spLocks noChangeArrowheads="1"/>
          </p:cNvSpPr>
          <p:nvPr/>
        </p:nvSpPr>
        <p:spPr bwMode="auto">
          <a:xfrm>
            <a:off x="2438400" y="4191000"/>
            <a:ext cx="6477000" cy="762000"/>
          </a:xfrm>
          <a:prstGeom prst="rect">
            <a:avLst/>
          </a:prstGeom>
          <a:noFill/>
          <a:ln w="28575">
            <a:noFill/>
            <a:miter lim="800000"/>
            <a:headEnd/>
            <a:tailEnd/>
          </a:ln>
          <a:effectLst/>
        </p:spPr>
        <p:txBody>
          <a:bodyPr>
            <a:spAutoFit/>
          </a:bodyPr>
          <a:lstStyle/>
          <a:p>
            <a:pPr marL="457200" algn="l">
              <a:spcBef>
                <a:spcPct val="50000"/>
              </a:spcBef>
              <a:tabLst>
                <a:tab pos="6054725" algn="r"/>
              </a:tabLst>
            </a:pPr>
            <a:r>
              <a:rPr lang="en-US" sz="2200" b="0">
                <a:solidFill>
                  <a:schemeClr val="tx1"/>
                </a:solidFill>
                <a:effectLst/>
                <a:latin typeface="Arial" charset="0"/>
                <a:cs typeface="Arial" charset="0"/>
              </a:rPr>
              <a:t>Allowance to reduce                                  inventory to NRV 	12,000</a:t>
            </a:r>
          </a:p>
        </p:txBody>
      </p:sp>
      <p:sp>
        <p:nvSpPr>
          <p:cNvPr id="1014791" name="Text Box 7"/>
          <p:cNvSpPr txBox="1">
            <a:spLocks noChangeArrowheads="1"/>
          </p:cNvSpPr>
          <p:nvPr/>
        </p:nvSpPr>
        <p:spPr bwMode="auto">
          <a:xfrm>
            <a:off x="2438400" y="3732213"/>
            <a:ext cx="6477000" cy="427037"/>
          </a:xfrm>
          <a:prstGeom prst="rect">
            <a:avLst/>
          </a:prstGeom>
          <a:noFill/>
          <a:ln w="28575">
            <a:noFill/>
            <a:miter lim="800000"/>
            <a:headEnd/>
            <a:tailEnd/>
          </a:ln>
          <a:effectLst/>
        </p:spPr>
        <p:txBody>
          <a:bodyPr>
            <a:spAutoFit/>
          </a:bodyPr>
          <a:lstStyle/>
          <a:p>
            <a:pPr algn="l">
              <a:spcBef>
                <a:spcPct val="50000"/>
              </a:spcBef>
              <a:tabLst>
                <a:tab pos="4972050" algn="r"/>
              </a:tabLst>
            </a:pPr>
            <a:r>
              <a:rPr lang="en-US" sz="2200" b="0">
                <a:solidFill>
                  <a:schemeClr val="tx1"/>
                </a:solidFill>
                <a:effectLst/>
                <a:latin typeface="Arial" charset="0"/>
                <a:cs typeface="Arial" charset="0"/>
              </a:rPr>
              <a:t>Loss due to decline to NRV	12,000</a:t>
            </a:r>
          </a:p>
        </p:txBody>
      </p:sp>
      <p:sp>
        <p:nvSpPr>
          <p:cNvPr id="1014792" name="Rectangle 8"/>
          <p:cNvSpPr>
            <a:spLocks noChangeArrowheads="1"/>
          </p:cNvSpPr>
          <p:nvPr/>
        </p:nvSpPr>
        <p:spPr bwMode="auto">
          <a:xfrm>
            <a:off x="311150" y="3786188"/>
            <a:ext cx="1822450" cy="831850"/>
          </a:xfrm>
          <a:prstGeom prst="rect">
            <a:avLst/>
          </a:prstGeom>
          <a:solidFill>
            <a:srgbClr val="FFFF99"/>
          </a:solidFill>
          <a:ln w="28575">
            <a:solidFill>
              <a:srgbClr val="800000"/>
            </a:solidFill>
            <a:miter lim="800000"/>
            <a:headEnd/>
            <a:tailEnd/>
          </a:ln>
          <a:effectLst>
            <a:outerShdw dist="71842" dir="2700000" algn="ctr" rotWithShape="0">
              <a:schemeClr val="bg2"/>
            </a:outerShdw>
          </a:effectLst>
        </p:spPr>
        <p:txBody>
          <a:bodyPr wrap="none" lIns="90488" tIns="44450" rIns="90488" bIns="44450" anchor="ctr"/>
          <a:lstStyle/>
          <a:p>
            <a:r>
              <a:rPr lang="en-US" sz="2200" b="0">
                <a:solidFill>
                  <a:srgbClr val="000000"/>
                </a:solidFill>
                <a:effectLst/>
                <a:latin typeface="Arial" charset="0"/>
              </a:rPr>
              <a:t>Loss</a:t>
            </a:r>
          </a:p>
          <a:p>
            <a:r>
              <a:rPr lang="en-US" sz="2200" b="0">
                <a:solidFill>
                  <a:srgbClr val="000000"/>
                </a:solidFill>
                <a:effectLst/>
                <a:latin typeface="Arial" charset="0"/>
              </a:rPr>
              <a:t>Method</a:t>
            </a:r>
          </a:p>
        </p:txBody>
      </p:sp>
    </p:spTree>
    <p:extLst>
      <p:ext uri="{BB962C8B-B14F-4D97-AF65-F5344CB8AC3E}">
        <p14:creationId xmlns:p14="http://schemas.microsoft.com/office/powerpoint/2010/main" val="599268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4791"/>
                                        </p:tgtEl>
                                        <p:attrNameLst>
                                          <p:attrName>style.visibility</p:attrName>
                                        </p:attrNameLst>
                                      </p:cBhvr>
                                      <p:to>
                                        <p:strVal val="visible"/>
                                      </p:to>
                                    </p:set>
                                    <p:animEffect transition="in" filter="wipe(left)">
                                      <p:cBhvr>
                                        <p:cTn id="7" dur="500"/>
                                        <p:tgtEl>
                                          <p:spTgt spid="10147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4790"/>
                                        </p:tgtEl>
                                        <p:attrNameLst>
                                          <p:attrName>style.visibility</p:attrName>
                                        </p:attrNameLst>
                                      </p:cBhvr>
                                      <p:to>
                                        <p:strVal val="visible"/>
                                      </p:to>
                                    </p:set>
                                    <p:animEffect transition="in" filter="wipe(left)">
                                      <p:cBhvr>
                                        <p:cTn id="12" dur="500"/>
                                        <p:tgtEl>
                                          <p:spTgt spid="1014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90" grpId="0" autoUpdateAnimBg="0"/>
      <p:bldP spid="101479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8882" name="Object 2">
            <a:hlinkClick r:id="" action="ppaction://ole?verb=0"/>
          </p:cNvPr>
          <p:cNvGraphicFramePr>
            <a:graphicFrameLocks/>
          </p:cNvGraphicFramePr>
          <p:nvPr/>
        </p:nvGraphicFramePr>
        <p:xfrm>
          <a:off x="590550" y="2055813"/>
          <a:ext cx="7791450" cy="3803650"/>
        </p:xfrm>
        <a:graphic>
          <a:graphicData uri="http://schemas.openxmlformats.org/presentationml/2006/ole">
            <mc:AlternateContent xmlns:mc="http://schemas.openxmlformats.org/markup-compatibility/2006">
              <mc:Choice xmlns:v="urn:schemas-microsoft-com:vml" Requires="v">
                <p:oleObj spid="_x0000_s17412" name="Worksheet" r:id="rId4" imgW="6591240" imgH="3219569" progId="Excel.Sheet.8">
                  <p:embed/>
                </p:oleObj>
              </mc:Choice>
              <mc:Fallback>
                <p:oleObj name="Worksheet" r:id="rId4" imgW="6591240" imgH="321956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2055813"/>
                        <a:ext cx="7791450"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8883" name="Text Box 3"/>
          <p:cNvSpPr txBox="1">
            <a:spLocks noChangeArrowheads="1"/>
          </p:cNvSpPr>
          <p:nvPr/>
        </p:nvSpPr>
        <p:spPr bwMode="auto">
          <a:xfrm>
            <a:off x="685800" y="1365250"/>
            <a:ext cx="8001000" cy="509588"/>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600">
                <a:solidFill>
                  <a:srgbClr val="800000"/>
                </a:solidFill>
                <a:effectLst/>
                <a:latin typeface="Arial" charset="0"/>
              </a:rPr>
              <a:t>Statement of Financial Position Presentation</a:t>
            </a:r>
            <a:endParaRPr lang="en-US" sz="2600" b="0">
              <a:solidFill>
                <a:schemeClr val="tx1"/>
              </a:solidFill>
              <a:effectLst/>
              <a:latin typeface="Arial" charset="0"/>
            </a:endParaRPr>
          </a:p>
        </p:txBody>
      </p:sp>
      <p:sp>
        <p:nvSpPr>
          <p:cNvPr id="1018884" name="Text Box 4"/>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1018885"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
        <p:nvSpPr>
          <p:cNvPr id="1018886" name="Text Box 6"/>
          <p:cNvSpPr txBox="1">
            <a:spLocks noChangeArrowheads="1"/>
          </p:cNvSpPr>
          <p:nvPr/>
        </p:nvSpPr>
        <p:spPr bwMode="auto">
          <a:xfrm>
            <a:off x="685800" y="1981200"/>
            <a:ext cx="2362200" cy="396875"/>
          </a:xfrm>
          <a:prstGeom prst="rect">
            <a:avLst/>
          </a:prstGeom>
          <a:noFill/>
          <a:ln w="28575" cap="sq">
            <a:noFill/>
            <a:miter lim="800000"/>
            <a:headEnd/>
            <a:tailEnd/>
          </a:ln>
          <a:effectLst/>
        </p:spPr>
        <p:txBody>
          <a:bodyPr>
            <a:spAutoFit/>
          </a:bodyPr>
          <a:lstStyle/>
          <a:p>
            <a:pPr algn="l">
              <a:spcBef>
                <a:spcPct val="50000"/>
              </a:spcBef>
            </a:pPr>
            <a:r>
              <a:rPr lang="en-US" sz="2000">
                <a:effectLst/>
                <a:latin typeface="Arial" charset="0"/>
              </a:rPr>
              <a:t>Partial Statement</a:t>
            </a:r>
          </a:p>
        </p:txBody>
      </p:sp>
    </p:spTree>
    <p:extLst>
      <p:ext uri="{BB962C8B-B14F-4D97-AF65-F5344CB8AC3E}">
        <p14:creationId xmlns:p14="http://schemas.microsoft.com/office/powerpoint/2010/main" val="3362354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Text Box 2"/>
          <p:cNvSpPr txBox="1">
            <a:spLocks noChangeArrowheads="1"/>
          </p:cNvSpPr>
          <p:nvPr/>
        </p:nvSpPr>
        <p:spPr bwMode="auto">
          <a:xfrm>
            <a:off x="609600" y="1371600"/>
            <a:ext cx="81534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Recovery of Inventory Loss</a:t>
            </a:r>
            <a:endParaRPr lang="en-US" sz="2400">
              <a:solidFill>
                <a:srgbClr val="008000"/>
              </a:solidFill>
              <a:effectLst/>
              <a:latin typeface="Arial" charset="0"/>
            </a:endParaRPr>
          </a:p>
        </p:txBody>
      </p:sp>
      <p:sp>
        <p:nvSpPr>
          <p:cNvPr id="1016835" name="Text Box 3"/>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101683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
        <p:nvSpPr>
          <p:cNvPr id="1016837" name="Rectangle 5"/>
          <p:cNvSpPr>
            <a:spLocks noChangeArrowheads="1"/>
          </p:cNvSpPr>
          <p:nvPr/>
        </p:nvSpPr>
        <p:spPr bwMode="auto">
          <a:xfrm>
            <a:off x="838200" y="2057400"/>
            <a:ext cx="8001000" cy="2524125"/>
          </a:xfrm>
          <a:prstGeom prst="rect">
            <a:avLst/>
          </a:prstGeom>
          <a:noFill/>
          <a:ln w="28575" cap="sq" algn="ctr">
            <a:noFill/>
            <a:miter lim="800000"/>
            <a:headEnd/>
            <a:tailEnd/>
          </a:ln>
          <a:effectLst/>
        </p:spPr>
        <p:txBody>
          <a:bodyPr>
            <a:spAutoFit/>
          </a:bodyPr>
          <a:lstStyle/>
          <a:p>
            <a:pPr marL="571500" lvl="1" algn="l">
              <a:lnSpc>
                <a:spcPct val="125000"/>
              </a:lnSpc>
              <a:spcBef>
                <a:spcPct val="50000"/>
              </a:spcBef>
              <a:buClr>
                <a:srgbClr val="800000"/>
              </a:buClr>
              <a:buFont typeface="Arial" charset="0"/>
              <a:buChar char="►"/>
            </a:pPr>
            <a:r>
              <a:rPr lang="en-US" sz="2200" b="0">
                <a:effectLst/>
                <a:latin typeface="Arial" charset="0"/>
              </a:rPr>
              <a:t>Amount of </a:t>
            </a:r>
            <a:r>
              <a:rPr lang="en-US" sz="2200">
                <a:solidFill>
                  <a:srgbClr val="800000"/>
                </a:solidFill>
                <a:effectLst/>
                <a:latin typeface="Arial" charset="0"/>
              </a:rPr>
              <a:t>write-down is reversed.</a:t>
            </a:r>
          </a:p>
          <a:p>
            <a:pPr marL="571500" lvl="1" algn="l">
              <a:lnSpc>
                <a:spcPct val="125000"/>
              </a:lnSpc>
              <a:spcBef>
                <a:spcPct val="50000"/>
              </a:spcBef>
              <a:buClr>
                <a:srgbClr val="800000"/>
              </a:buClr>
              <a:buFont typeface="Arial" charset="0"/>
              <a:buChar char="►"/>
            </a:pPr>
            <a:r>
              <a:rPr lang="en-US" sz="2200" b="0">
                <a:effectLst/>
                <a:latin typeface="Arial" charset="0"/>
              </a:rPr>
              <a:t>Reversal </a:t>
            </a:r>
            <a:r>
              <a:rPr lang="en-US" sz="2200">
                <a:solidFill>
                  <a:srgbClr val="800000"/>
                </a:solidFill>
                <a:effectLst/>
                <a:latin typeface="Arial" charset="0"/>
              </a:rPr>
              <a:t>limited</a:t>
            </a:r>
            <a:r>
              <a:rPr lang="en-US" sz="2200" b="0">
                <a:effectLst/>
                <a:latin typeface="Arial" charset="0"/>
              </a:rPr>
              <a:t> to amount of original write-down. </a:t>
            </a:r>
          </a:p>
          <a:p>
            <a:pPr algn="l">
              <a:lnSpc>
                <a:spcPct val="125000"/>
              </a:lnSpc>
              <a:spcBef>
                <a:spcPct val="50000"/>
              </a:spcBef>
              <a:buClr>
                <a:srgbClr val="800000"/>
              </a:buClr>
              <a:buFont typeface="Arial" charset="0"/>
              <a:buNone/>
            </a:pPr>
            <a:r>
              <a:rPr lang="en-US" sz="2200" b="0">
                <a:effectLst/>
                <a:latin typeface="Arial" charset="0"/>
              </a:rPr>
              <a:t>Continuing the Ricardo example, assume the net realizable value increases to $74,000 (an increase of $4,000). Ricardo makes the following entry, using the </a:t>
            </a:r>
            <a:r>
              <a:rPr lang="en-US" sz="2200">
                <a:effectLst/>
                <a:latin typeface="Arial" charset="0"/>
              </a:rPr>
              <a:t>loss method</a:t>
            </a:r>
            <a:r>
              <a:rPr lang="en-US" sz="2200" b="0">
                <a:effectLst/>
                <a:latin typeface="Arial" charset="0"/>
              </a:rPr>
              <a:t>.</a:t>
            </a:r>
          </a:p>
        </p:txBody>
      </p:sp>
      <p:sp>
        <p:nvSpPr>
          <p:cNvPr id="1016838" name="Text Box 6"/>
          <p:cNvSpPr txBox="1">
            <a:spLocks noChangeArrowheads="1"/>
          </p:cNvSpPr>
          <p:nvPr/>
        </p:nvSpPr>
        <p:spPr bwMode="auto">
          <a:xfrm>
            <a:off x="1143000" y="5364163"/>
            <a:ext cx="7772400" cy="427037"/>
          </a:xfrm>
          <a:prstGeom prst="rect">
            <a:avLst/>
          </a:prstGeom>
          <a:noFill/>
          <a:ln w="28575">
            <a:noFill/>
            <a:miter lim="800000"/>
            <a:headEnd/>
            <a:tailEnd/>
          </a:ln>
          <a:effectLst/>
        </p:spPr>
        <p:txBody>
          <a:bodyPr>
            <a:spAutoFit/>
          </a:bodyPr>
          <a:lstStyle/>
          <a:p>
            <a:pPr marL="457200" algn="l">
              <a:spcBef>
                <a:spcPct val="50000"/>
              </a:spcBef>
              <a:tabLst>
                <a:tab pos="7086600" algn="r"/>
              </a:tabLst>
            </a:pPr>
            <a:r>
              <a:rPr lang="en-US" sz="2200" b="0">
                <a:solidFill>
                  <a:schemeClr val="tx1"/>
                </a:solidFill>
                <a:effectLst/>
                <a:latin typeface="Arial" charset="0"/>
                <a:cs typeface="Arial" charset="0"/>
              </a:rPr>
              <a:t>Recovery of inventory loss 	4,000</a:t>
            </a:r>
          </a:p>
        </p:txBody>
      </p:sp>
      <p:sp>
        <p:nvSpPr>
          <p:cNvPr id="1016839" name="Text Box 7"/>
          <p:cNvSpPr txBox="1">
            <a:spLocks noChangeArrowheads="1"/>
          </p:cNvSpPr>
          <p:nvPr/>
        </p:nvSpPr>
        <p:spPr bwMode="auto">
          <a:xfrm>
            <a:off x="1143000" y="4905375"/>
            <a:ext cx="7772400" cy="427038"/>
          </a:xfrm>
          <a:prstGeom prst="rect">
            <a:avLst/>
          </a:prstGeom>
          <a:noFill/>
          <a:ln w="28575">
            <a:noFill/>
            <a:miter lim="800000"/>
            <a:headEnd/>
            <a:tailEnd/>
          </a:ln>
          <a:effectLst/>
        </p:spPr>
        <p:txBody>
          <a:bodyPr>
            <a:spAutoFit/>
          </a:bodyPr>
          <a:lstStyle/>
          <a:p>
            <a:pPr algn="l">
              <a:spcBef>
                <a:spcPct val="50000"/>
              </a:spcBef>
              <a:tabLst>
                <a:tab pos="6057900" algn="r"/>
              </a:tabLst>
            </a:pPr>
            <a:r>
              <a:rPr lang="en-US" sz="2200" b="0">
                <a:solidFill>
                  <a:schemeClr val="tx1"/>
                </a:solidFill>
                <a:effectLst/>
                <a:latin typeface="Arial" charset="0"/>
                <a:cs typeface="Arial" charset="0"/>
              </a:rPr>
              <a:t>Allowance to reduce inventory to NRV  	4,000</a:t>
            </a:r>
          </a:p>
        </p:txBody>
      </p:sp>
    </p:spTree>
    <p:extLst>
      <p:ext uri="{BB962C8B-B14F-4D97-AF65-F5344CB8AC3E}">
        <p14:creationId xmlns:p14="http://schemas.microsoft.com/office/powerpoint/2010/main" val="2336837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6839"/>
                                        </p:tgtEl>
                                        <p:attrNameLst>
                                          <p:attrName>style.visibility</p:attrName>
                                        </p:attrNameLst>
                                      </p:cBhvr>
                                      <p:to>
                                        <p:strVal val="visible"/>
                                      </p:to>
                                    </p:set>
                                    <p:animEffect transition="in" filter="wipe(left)">
                                      <p:cBhvr>
                                        <p:cTn id="7" dur="500"/>
                                        <p:tgtEl>
                                          <p:spTgt spid="10168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6838"/>
                                        </p:tgtEl>
                                        <p:attrNameLst>
                                          <p:attrName>style.visibility</p:attrName>
                                        </p:attrNameLst>
                                      </p:cBhvr>
                                      <p:to>
                                        <p:strVal val="visible"/>
                                      </p:to>
                                    </p:set>
                                    <p:animEffect transition="in" filter="wipe(left)">
                                      <p:cBhvr>
                                        <p:cTn id="12" dur="500"/>
                                        <p:tgtEl>
                                          <p:spTgt spid="1016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8" grpId="0" autoUpdateAnimBg="0"/>
      <p:bldP spid="101683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Text Box 2"/>
          <p:cNvSpPr txBox="1">
            <a:spLocks noChangeArrowheads="1"/>
          </p:cNvSpPr>
          <p:nvPr/>
        </p:nvSpPr>
        <p:spPr bwMode="auto">
          <a:xfrm>
            <a:off x="609600" y="1371600"/>
            <a:ext cx="81534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Recovery of Inventory Loss</a:t>
            </a:r>
            <a:endParaRPr lang="en-US" sz="2400">
              <a:solidFill>
                <a:srgbClr val="008000"/>
              </a:solidFill>
              <a:effectLst/>
              <a:latin typeface="Arial" charset="0"/>
            </a:endParaRPr>
          </a:p>
        </p:txBody>
      </p:sp>
      <p:sp>
        <p:nvSpPr>
          <p:cNvPr id="1020931" name="Text Box 3"/>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102093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
        <p:nvSpPr>
          <p:cNvPr id="1020933" name="Rectangle 5"/>
          <p:cNvSpPr>
            <a:spLocks noChangeArrowheads="1"/>
          </p:cNvSpPr>
          <p:nvPr/>
        </p:nvSpPr>
        <p:spPr bwMode="auto">
          <a:xfrm>
            <a:off x="838200" y="2057400"/>
            <a:ext cx="8001000" cy="930275"/>
          </a:xfrm>
          <a:prstGeom prst="rect">
            <a:avLst/>
          </a:prstGeom>
          <a:noFill/>
          <a:ln w="28575" cap="sq" algn="ctr">
            <a:noFill/>
            <a:miter lim="800000"/>
            <a:headEnd/>
            <a:tailEnd/>
          </a:ln>
          <a:effectLst/>
        </p:spPr>
        <p:txBody>
          <a:bodyPr>
            <a:spAutoFit/>
          </a:bodyPr>
          <a:lstStyle/>
          <a:p>
            <a:pPr marL="571500" lvl="1" algn="l">
              <a:lnSpc>
                <a:spcPct val="125000"/>
              </a:lnSpc>
              <a:spcBef>
                <a:spcPct val="50000"/>
              </a:spcBef>
              <a:buClr>
                <a:srgbClr val="800000"/>
              </a:buClr>
              <a:buFont typeface="Arial" charset="0"/>
              <a:buNone/>
            </a:pPr>
            <a:r>
              <a:rPr lang="en-US" sz="2200" b="0">
                <a:effectLst/>
                <a:latin typeface="Arial" charset="0"/>
              </a:rPr>
              <a:t>Allowance account is adjusted in subsequent periods, such that inventory is reported at the LCNRV.</a:t>
            </a:r>
          </a:p>
        </p:txBody>
      </p:sp>
      <p:pic>
        <p:nvPicPr>
          <p:cNvPr id="1020936" name="Picture 8"/>
          <p:cNvPicPr>
            <a:picLocks noChangeAspect="1" noChangeArrowheads="1"/>
          </p:cNvPicPr>
          <p:nvPr/>
        </p:nvPicPr>
        <p:blipFill>
          <a:blip r:embed="rId3"/>
          <a:srcRect/>
          <a:stretch>
            <a:fillRect/>
          </a:stretch>
        </p:blipFill>
        <p:spPr bwMode="auto">
          <a:xfrm>
            <a:off x="457200" y="3360738"/>
            <a:ext cx="8153400" cy="1973262"/>
          </a:xfrm>
          <a:prstGeom prst="rect">
            <a:avLst/>
          </a:prstGeom>
          <a:noFill/>
          <a:ln w="28575" cap="sq">
            <a:noFill/>
            <a:miter lim="800000"/>
            <a:headEnd/>
            <a:tailEnd/>
          </a:ln>
          <a:effectLst/>
        </p:spPr>
      </p:pic>
      <p:sp>
        <p:nvSpPr>
          <p:cNvPr id="1020937" name="Text Box 9"/>
          <p:cNvSpPr txBox="1">
            <a:spLocks noChangeArrowheads="1"/>
          </p:cNvSpPr>
          <p:nvPr/>
        </p:nvSpPr>
        <p:spPr bwMode="auto">
          <a:xfrm>
            <a:off x="7162800" y="3048000"/>
            <a:ext cx="14478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9-8</a:t>
            </a:r>
          </a:p>
        </p:txBody>
      </p:sp>
      <p:sp>
        <p:nvSpPr>
          <p:cNvPr id="1020938" name="Rectangle 10"/>
          <p:cNvSpPr>
            <a:spLocks noChangeArrowheads="1"/>
          </p:cNvSpPr>
          <p:nvPr/>
        </p:nvSpPr>
        <p:spPr bwMode="auto">
          <a:xfrm>
            <a:off x="990600" y="5710238"/>
            <a:ext cx="7086600" cy="385762"/>
          </a:xfrm>
          <a:prstGeom prst="rect">
            <a:avLst/>
          </a:prstGeom>
          <a:noFill/>
          <a:ln w="19050" cap="sq" algn="ctr">
            <a:solidFill>
              <a:srgbClr val="800000"/>
            </a:solidFill>
            <a:miter lim="800000"/>
            <a:headEnd/>
            <a:tailEnd/>
          </a:ln>
          <a:effectLst/>
        </p:spPr>
        <p:txBody>
          <a:bodyPr>
            <a:spAutoFit/>
          </a:bodyPr>
          <a:lstStyle/>
          <a:p>
            <a:pPr>
              <a:spcBef>
                <a:spcPct val="50000"/>
              </a:spcBef>
              <a:buClr>
                <a:srgbClr val="800000"/>
              </a:buClr>
              <a:buFont typeface="Arial" charset="0"/>
              <a:buNone/>
            </a:pPr>
            <a:r>
              <a:rPr lang="en-US" b="0">
                <a:effectLst/>
                <a:latin typeface="Arial" charset="0"/>
              </a:rPr>
              <a:t>Inventory should not be reported at a value above original cost.</a:t>
            </a:r>
          </a:p>
        </p:txBody>
      </p:sp>
    </p:spTree>
    <p:extLst>
      <p:ext uri="{BB962C8B-B14F-4D97-AF65-F5344CB8AC3E}">
        <p14:creationId xmlns:p14="http://schemas.microsoft.com/office/powerpoint/2010/main" val="965022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a:solidFill>
                  <a:srgbClr val="002060"/>
                </a:solidFill>
              </a:rPr>
              <a:t>melakukan</a:t>
            </a:r>
            <a:r>
              <a:rPr lang="en-US" dirty="0">
                <a:solidFill>
                  <a:srgbClr val="002060"/>
                </a:solidFill>
              </a:rPr>
              <a:t> </a:t>
            </a:r>
            <a:r>
              <a:rPr lang="en-US" dirty="0" err="1">
                <a:solidFill>
                  <a:srgbClr val="002060"/>
                </a:solidFill>
              </a:rPr>
              <a:t>valuasi</a:t>
            </a:r>
            <a:r>
              <a:rPr lang="en-US" dirty="0">
                <a:solidFill>
                  <a:srgbClr val="002060"/>
                </a:solidFill>
              </a:rPr>
              <a:t> </a:t>
            </a:r>
            <a:r>
              <a:rPr lang="en-US" dirty="0" err="1">
                <a:solidFill>
                  <a:srgbClr val="002060"/>
                </a:solidFill>
              </a:rPr>
              <a:t>inventori</a:t>
            </a:r>
            <a:r>
              <a:rPr lang="en-US" dirty="0">
                <a:solidFill>
                  <a:srgbClr val="002060"/>
                </a:solidFill>
              </a:rPr>
              <a:t> </a:t>
            </a:r>
            <a:r>
              <a:rPr lang="en-US" dirty="0" err="1">
                <a:solidFill>
                  <a:srgbClr val="002060"/>
                </a:solidFill>
              </a:rPr>
              <a:t>dan</a:t>
            </a:r>
            <a:r>
              <a:rPr lang="en-US" dirty="0">
                <a:solidFill>
                  <a:srgbClr val="002060"/>
                </a:solidFill>
              </a:rPr>
              <a:t> </a:t>
            </a:r>
            <a:r>
              <a:rPr lang="en-US" dirty="0" err="1">
                <a:solidFill>
                  <a:srgbClr val="002060"/>
                </a:solidFill>
              </a:rPr>
              <a:t>memproses</a:t>
            </a:r>
            <a:r>
              <a:rPr lang="en-US" dirty="0">
                <a:solidFill>
                  <a:srgbClr val="002060"/>
                </a:solidFill>
              </a:rPr>
              <a:t> </a:t>
            </a:r>
            <a:r>
              <a:rPr lang="en-US" dirty="0" err="1">
                <a:solidFill>
                  <a:srgbClr val="002060"/>
                </a:solidFill>
              </a:rPr>
              <a:t>secara</a:t>
            </a:r>
            <a:r>
              <a:rPr lang="en-US" dirty="0">
                <a:solidFill>
                  <a:srgbClr val="002060"/>
                </a:solidFill>
              </a:rPr>
              <a:t> </a:t>
            </a:r>
            <a:r>
              <a:rPr lang="en-US" dirty="0" err="1">
                <a:solidFill>
                  <a:srgbClr val="002060"/>
                </a:solidFill>
              </a:rPr>
              <a:t>akuntansi</a:t>
            </a:r>
            <a:r>
              <a:rPr lang="en-US" dirty="0">
                <a:solidFill>
                  <a:srgbClr val="002060"/>
                </a:solidFill>
              </a:rPr>
              <a:t>. </a:t>
            </a: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ext Box 2"/>
          <p:cNvSpPr txBox="1">
            <a:spLocks noChangeArrowheads="1"/>
          </p:cNvSpPr>
          <p:nvPr/>
        </p:nvSpPr>
        <p:spPr bwMode="auto">
          <a:xfrm>
            <a:off x="825500" y="2286000"/>
            <a:ext cx="7861300" cy="3857625"/>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5000"/>
              </a:spcBef>
              <a:buClr>
                <a:srgbClr val="800000"/>
              </a:buClr>
              <a:buSzPct val="85000"/>
              <a:buFont typeface="Wingdings" pitchFamily="2" charset="2"/>
              <a:buChar char="u"/>
            </a:pPr>
            <a:r>
              <a:rPr lang="en-US" b="0">
                <a:solidFill>
                  <a:schemeClr val="tx1"/>
                </a:solidFill>
                <a:effectLst/>
                <a:latin typeface="Arial" charset="0"/>
              </a:rPr>
              <a:t>Decreases in the value of the asset and the charge to expense are recognized in the period in which the loss in utility occurs—not in the period of sale. </a:t>
            </a:r>
          </a:p>
          <a:p>
            <a:pPr marL="457200" indent="-457200" algn="l">
              <a:lnSpc>
                <a:spcPct val="115000"/>
              </a:lnSpc>
              <a:spcBef>
                <a:spcPct val="35000"/>
              </a:spcBef>
              <a:buClr>
                <a:srgbClr val="800000"/>
              </a:buClr>
              <a:buSzPct val="85000"/>
              <a:buFont typeface="Wingdings" pitchFamily="2" charset="2"/>
              <a:buChar char="u"/>
            </a:pPr>
            <a:r>
              <a:rPr lang="en-US" b="0">
                <a:solidFill>
                  <a:schemeClr val="tx1"/>
                </a:solidFill>
                <a:effectLst/>
                <a:latin typeface="Arial" charset="0"/>
              </a:rPr>
              <a:t>Increases in the value of the asset (in excess of original cost) recognized only at the point of sale. </a:t>
            </a:r>
          </a:p>
          <a:p>
            <a:pPr marL="457200" indent="-457200" algn="l">
              <a:lnSpc>
                <a:spcPct val="115000"/>
              </a:lnSpc>
              <a:spcBef>
                <a:spcPct val="35000"/>
              </a:spcBef>
              <a:buClr>
                <a:srgbClr val="800000"/>
              </a:buClr>
              <a:buSzPct val="85000"/>
              <a:buFont typeface="Wingdings" pitchFamily="2" charset="2"/>
              <a:buChar char="u"/>
            </a:pPr>
            <a:r>
              <a:rPr lang="en-US" b="0">
                <a:solidFill>
                  <a:schemeClr val="tx1"/>
                </a:solidFill>
                <a:effectLst/>
                <a:latin typeface="Arial" charset="0"/>
              </a:rPr>
              <a:t>Inconsistency because a company may value inventory at cost in one year and at net realizable value in the next year.</a:t>
            </a:r>
          </a:p>
          <a:p>
            <a:pPr marL="457200" indent="-457200" algn="l">
              <a:lnSpc>
                <a:spcPct val="115000"/>
              </a:lnSpc>
              <a:spcBef>
                <a:spcPct val="35000"/>
              </a:spcBef>
              <a:buClr>
                <a:srgbClr val="800000"/>
              </a:buClr>
              <a:buSzPct val="85000"/>
              <a:buFont typeface="Wingdings" pitchFamily="2" charset="2"/>
              <a:buChar char="u"/>
            </a:pPr>
            <a:r>
              <a:rPr lang="en-US" b="0">
                <a:solidFill>
                  <a:schemeClr val="tx1"/>
                </a:solidFill>
                <a:effectLst/>
                <a:latin typeface="Arial" charset="0"/>
              </a:rPr>
              <a:t>LCNRV values inventory conservatively. Net income for the year in which a company takes the loss is definitely lower. Net income of the subsequent period may be higher than normal if the expected reductions in sales price do not materialize.</a:t>
            </a:r>
          </a:p>
        </p:txBody>
      </p:sp>
      <p:sp>
        <p:nvSpPr>
          <p:cNvPr id="867331" name="Text Box 3"/>
          <p:cNvSpPr txBox="1">
            <a:spLocks noChangeArrowheads="1"/>
          </p:cNvSpPr>
          <p:nvPr/>
        </p:nvSpPr>
        <p:spPr bwMode="auto">
          <a:xfrm>
            <a:off x="762000" y="1752600"/>
            <a:ext cx="8001000" cy="4603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200" b="0">
                <a:solidFill>
                  <a:schemeClr val="tx1"/>
                </a:solidFill>
                <a:effectLst/>
                <a:latin typeface="Arial" charset="0"/>
              </a:rPr>
              <a:t>Some Deficiencies:</a:t>
            </a:r>
          </a:p>
        </p:txBody>
      </p:sp>
      <p:sp>
        <p:nvSpPr>
          <p:cNvPr id="867332" name="Rectangle 4"/>
          <p:cNvSpPr>
            <a:spLocks noGrp="1" noChangeArrowheads="1"/>
          </p:cNvSpPr>
          <p:nvPr>
            <p:ph type="title"/>
          </p:nvPr>
        </p:nvSpPr>
        <p:spPr bwMode="auto">
          <a:xfrm>
            <a:off x="457200" y="384175"/>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
        <p:nvSpPr>
          <p:cNvPr id="867334" name="Text Box 6"/>
          <p:cNvSpPr txBox="1">
            <a:spLocks noChangeArrowheads="1"/>
          </p:cNvSpPr>
          <p:nvPr/>
        </p:nvSpPr>
        <p:spPr bwMode="auto">
          <a:xfrm>
            <a:off x="533400" y="1219200"/>
            <a:ext cx="7391400" cy="509588"/>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a:solidFill>
                  <a:srgbClr val="008000"/>
                </a:solidFill>
                <a:effectLst/>
                <a:latin typeface="Arial" charset="0"/>
              </a:rPr>
              <a:t>Evaluation of LCM Rule</a:t>
            </a:r>
          </a:p>
        </p:txBody>
      </p:sp>
      <p:sp>
        <p:nvSpPr>
          <p:cNvPr id="867335" name="Text Box 7"/>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Tree>
    <p:extLst>
      <p:ext uri="{BB962C8B-B14F-4D97-AF65-F5344CB8AC3E}">
        <p14:creationId xmlns:p14="http://schemas.microsoft.com/office/powerpoint/2010/main" val="3049846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Text Box 2"/>
          <p:cNvSpPr txBox="1">
            <a:spLocks noChangeArrowheads="1"/>
          </p:cNvSpPr>
          <p:nvPr/>
        </p:nvSpPr>
        <p:spPr bwMode="auto">
          <a:xfrm>
            <a:off x="609600" y="1143000"/>
            <a:ext cx="8153400" cy="1530350"/>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100">
                <a:solidFill>
                  <a:srgbClr val="800000"/>
                </a:solidFill>
                <a:effectLst/>
                <a:latin typeface="Arial" charset="0"/>
              </a:rPr>
              <a:t>P9-1:</a:t>
            </a:r>
            <a:r>
              <a:rPr lang="en-US" sz="2200" b="0">
                <a:solidFill>
                  <a:srgbClr val="800000"/>
                </a:solidFill>
                <a:effectLst/>
                <a:latin typeface="Arial" charset="0"/>
              </a:rPr>
              <a:t>  </a:t>
            </a:r>
            <a:r>
              <a:rPr lang="en-US" sz="2000" b="0">
                <a:effectLst/>
                <a:latin typeface="Arial" charset="0"/>
              </a:rPr>
              <a:t>Remmers Company manufactures desks. Most of the company’s desks are standard models and are sold on the basis of catalog prices. At December 31, 2010, the following finished desks appear in the company’s inventory.</a:t>
            </a:r>
          </a:p>
        </p:txBody>
      </p:sp>
      <p:sp>
        <p:nvSpPr>
          <p:cNvPr id="919555" name="Text Box 3"/>
          <p:cNvSpPr txBox="1">
            <a:spLocks noChangeArrowheads="1"/>
          </p:cNvSpPr>
          <p:nvPr/>
        </p:nvSpPr>
        <p:spPr bwMode="auto">
          <a:xfrm>
            <a:off x="609600" y="4752975"/>
            <a:ext cx="8305800" cy="1495425"/>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000">
                <a:solidFill>
                  <a:srgbClr val="800000"/>
                </a:solidFill>
                <a:effectLst/>
                <a:latin typeface="Arial" charset="0"/>
              </a:rPr>
              <a:t>Instructions:</a:t>
            </a:r>
            <a:r>
              <a:rPr lang="en-US" sz="2000" b="0">
                <a:solidFill>
                  <a:srgbClr val="800000"/>
                </a:solidFill>
                <a:effectLst/>
                <a:latin typeface="Arial" charset="0"/>
              </a:rPr>
              <a:t> </a:t>
            </a:r>
            <a:r>
              <a:rPr lang="en-US" sz="2000" b="0">
                <a:solidFill>
                  <a:srgbClr val="000000"/>
                </a:solidFill>
                <a:effectLst/>
                <a:latin typeface="Arial" charset="0"/>
              </a:rPr>
              <a:t>At what amount should the desks appear in the company’s December 31, 2010, inventory, assuming that the company has adopted a lower-of-FIFO-cost-or-net realizable value approach for valuation of inventories on an individual-item basis?</a:t>
            </a:r>
          </a:p>
        </p:txBody>
      </p:sp>
      <p:graphicFrame>
        <p:nvGraphicFramePr>
          <p:cNvPr id="919556" name="Object 4"/>
          <p:cNvGraphicFramePr>
            <a:graphicFrameLocks noChangeAspect="1"/>
          </p:cNvGraphicFramePr>
          <p:nvPr/>
        </p:nvGraphicFramePr>
        <p:xfrm>
          <a:off x="457200" y="2889250"/>
          <a:ext cx="8269288" cy="1682750"/>
        </p:xfrm>
        <a:graphic>
          <a:graphicData uri="http://schemas.openxmlformats.org/presentationml/2006/ole">
            <mc:AlternateContent xmlns:mc="http://schemas.openxmlformats.org/markup-compatibility/2006">
              <mc:Choice xmlns:v="urn:schemas-microsoft-com:vml" Requires="v">
                <p:oleObj spid="_x0000_s18436" name="Worksheet" r:id="rId4" imgW="6543735" imgH="1295579" progId="Excel.Sheet.8">
                  <p:embed/>
                </p:oleObj>
              </mc:Choice>
              <mc:Fallback>
                <p:oleObj name="Worksheet" r:id="rId4" imgW="6543735" imgH="129557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889250"/>
                        <a:ext cx="8269288" cy="1682750"/>
                      </a:xfrm>
                      <a:prstGeom prst="rect">
                        <a:avLst/>
                      </a:prstGeom>
                      <a:solidFill>
                        <a:srgbClr val="FFFF99"/>
                      </a:solidFill>
                      <a:ln w="28575">
                        <a:solidFill>
                          <a:schemeClr val="tx1"/>
                        </a:solidFill>
                        <a:miter lim="800000"/>
                        <a:headEnd/>
                        <a:tailEnd/>
                      </a:ln>
                    </p:spPr>
                  </p:pic>
                </p:oleObj>
              </mc:Fallback>
            </mc:AlternateContent>
          </a:graphicData>
        </a:graphic>
      </p:graphicFrame>
      <p:sp>
        <p:nvSpPr>
          <p:cNvPr id="919560" name="Rectangle 8"/>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
        <p:nvSpPr>
          <p:cNvPr id="919565" name="Text Box 13"/>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Tree>
    <p:extLst>
      <p:ext uri="{BB962C8B-B14F-4D97-AF65-F5344CB8AC3E}">
        <p14:creationId xmlns:p14="http://schemas.microsoft.com/office/powerpoint/2010/main" val="340855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Text Box 2"/>
          <p:cNvSpPr txBox="1">
            <a:spLocks noChangeArrowheads="1"/>
          </p:cNvSpPr>
          <p:nvPr/>
        </p:nvSpPr>
        <p:spPr bwMode="auto">
          <a:xfrm>
            <a:off x="609600" y="1143000"/>
            <a:ext cx="8153400" cy="1530350"/>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100">
                <a:solidFill>
                  <a:srgbClr val="800000"/>
                </a:solidFill>
                <a:effectLst/>
                <a:latin typeface="Arial" charset="0"/>
              </a:rPr>
              <a:t>P9-1:</a:t>
            </a:r>
            <a:r>
              <a:rPr lang="en-US" sz="2200" b="0">
                <a:solidFill>
                  <a:srgbClr val="800000"/>
                </a:solidFill>
                <a:effectLst/>
                <a:latin typeface="Arial" charset="0"/>
              </a:rPr>
              <a:t>  </a:t>
            </a:r>
            <a:r>
              <a:rPr lang="en-US" sz="2000" b="0">
                <a:effectLst/>
                <a:latin typeface="Arial" charset="0"/>
              </a:rPr>
              <a:t>Remmers Company manufactures desks. Most of the company’s desks are standard models and are sold on the basis of catalog prices. At December 31, 2010, the following finished desks appear in the company’s inventory.</a:t>
            </a:r>
          </a:p>
        </p:txBody>
      </p:sp>
      <p:graphicFrame>
        <p:nvGraphicFramePr>
          <p:cNvPr id="1022980" name="Object 4"/>
          <p:cNvGraphicFramePr>
            <a:graphicFrameLocks noChangeAspect="1"/>
          </p:cNvGraphicFramePr>
          <p:nvPr/>
        </p:nvGraphicFramePr>
        <p:xfrm>
          <a:off x="457200" y="2889250"/>
          <a:ext cx="8269288" cy="2759075"/>
        </p:xfrm>
        <a:graphic>
          <a:graphicData uri="http://schemas.openxmlformats.org/presentationml/2006/ole">
            <mc:AlternateContent xmlns:mc="http://schemas.openxmlformats.org/markup-compatibility/2006">
              <mc:Choice xmlns:v="urn:schemas-microsoft-com:vml" Requires="v">
                <p:oleObj spid="_x0000_s19460" name="Worksheet" r:id="rId4" imgW="6543735" imgH="2124015" progId="Excel.Sheet.8">
                  <p:embed/>
                </p:oleObj>
              </mc:Choice>
              <mc:Fallback>
                <p:oleObj name="Worksheet" r:id="rId4" imgW="6543735" imgH="212401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889250"/>
                        <a:ext cx="8269288" cy="2759075"/>
                      </a:xfrm>
                      <a:prstGeom prst="rect">
                        <a:avLst/>
                      </a:prstGeom>
                      <a:solidFill>
                        <a:srgbClr val="FFFF99"/>
                      </a:solidFill>
                      <a:ln w="28575">
                        <a:solidFill>
                          <a:schemeClr val="tx1"/>
                        </a:solidFill>
                        <a:miter lim="800000"/>
                        <a:headEnd/>
                        <a:tailEnd/>
                      </a:ln>
                    </p:spPr>
                  </p:pic>
                </p:oleObj>
              </mc:Fallback>
            </mc:AlternateContent>
          </a:graphicData>
        </a:graphic>
      </p:graphicFrame>
      <p:sp>
        <p:nvSpPr>
          <p:cNvPr id="1022981" name="Rectangle 5"/>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
        <p:nvSpPr>
          <p:cNvPr id="1022982" name="Text Box 6"/>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1022986" name="Rectangle 10"/>
          <p:cNvSpPr>
            <a:spLocks noChangeArrowheads="1"/>
          </p:cNvSpPr>
          <p:nvPr/>
        </p:nvSpPr>
        <p:spPr bwMode="auto">
          <a:xfrm>
            <a:off x="5562600" y="4724400"/>
            <a:ext cx="838200" cy="381000"/>
          </a:xfrm>
          <a:prstGeom prst="rect">
            <a:avLst/>
          </a:prstGeom>
          <a:solidFill>
            <a:schemeClr val="bg1"/>
          </a:solidFill>
          <a:ln w="19050" cap="sq">
            <a:solidFill>
              <a:srgbClr val="800000"/>
            </a:solidFill>
            <a:miter lim="800000"/>
            <a:headEnd/>
            <a:tailEnd/>
          </a:ln>
          <a:effectLst/>
        </p:spPr>
        <p:txBody>
          <a:bodyPr wrap="none" anchor="ctr"/>
          <a:lstStyle/>
          <a:p>
            <a:endParaRPr lang="en-US"/>
          </a:p>
        </p:txBody>
      </p:sp>
      <p:sp>
        <p:nvSpPr>
          <p:cNvPr id="1022987" name="Rectangle 11"/>
          <p:cNvSpPr>
            <a:spLocks noChangeArrowheads="1"/>
          </p:cNvSpPr>
          <p:nvPr/>
        </p:nvSpPr>
        <p:spPr bwMode="auto">
          <a:xfrm>
            <a:off x="5562600" y="5181600"/>
            <a:ext cx="838200" cy="381000"/>
          </a:xfrm>
          <a:prstGeom prst="rect">
            <a:avLst/>
          </a:prstGeom>
          <a:solidFill>
            <a:schemeClr val="bg1"/>
          </a:solidFill>
          <a:ln w="19050" cap="sq">
            <a:solidFill>
              <a:srgbClr val="800000"/>
            </a:solidFill>
            <a:miter lim="800000"/>
            <a:headEnd/>
            <a:tailEnd/>
          </a:ln>
          <a:effectLst/>
        </p:spPr>
        <p:txBody>
          <a:bodyPr wrap="none" anchor="ctr"/>
          <a:lstStyle/>
          <a:p>
            <a:endParaRPr lang="en-US"/>
          </a:p>
        </p:txBody>
      </p:sp>
      <p:sp>
        <p:nvSpPr>
          <p:cNvPr id="1022988" name="Rectangle 12"/>
          <p:cNvSpPr>
            <a:spLocks noChangeArrowheads="1"/>
          </p:cNvSpPr>
          <p:nvPr/>
        </p:nvSpPr>
        <p:spPr bwMode="auto">
          <a:xfrm>
            <a:off x="6629400" y="4724400"/>
            <a:ext cx="838200" cy="381000"/>
          </a:xfrm>
          <a:prstGeom prst="rect">
            <a:avLst/>
          </a:prstGeom>
          <a:solidFill>
            <a:schemeClr val="bg1"/>
          </a:solidFill>
          <a:ln w="19050" cap="sq">
            <a:solidFill>
              <a:srgbClr val="800000"/>
            </a:solidFill>
            <a:miter lim="800000"/>
            <a:headEnd/>
            <a:tailEnd/>
          </a:ln>
          <a:effectLst/>
        </p:spPr>
        <p:txBody>
          <a:bodyPr wrap="none" anchor="ctr"/>
          <a:lstStyle/>
          <a:p>
            <a:endParaRPr lang="en-US"/>
          </a:p>
        </p:txBody>
      </p:sp>
      <p:sp>
        <p:nvSpPr>
          <p:cNvPr id="1022989" name="Rectangle 13"/>
          <p:cNvSpPr>
            <a:spLocks noChangeArrowheads="1"/>
          </p:cNvSpPr>
          <p:nvPr/>
        </p:nvSpPr>
        <p:spPr bwMode="auto">
          <a:xfrm>
            <a:off x="6629400" y="5181600"/>
            <a:ext cx="838200" cy="381000"/>
          </a:xfrm>
          <a:prstGeom prst="rect">
            <a:avLst/>
          </a:prstGeom>
          <a:solidFill>
            <a:schemeClr val="bg1"/>
          </a:solidFill>
          <a:ln w="19050" cap="sq">
            <a:solidFill>
              <a:srgbClr val="800000"/>
            </a:solidFill>
            <a:miter lim="800000"/>
            <a:headEnd/>
            <a:tailEnd/>
          </a:ln>
          <a:effectLst/>
        </p:spPr>
        <p:txBody>
          <a:bodyPr wrap="none" anchor="ctr"/>
          <a:lstStyle/>
          <a:p>
            <a:endParaRPr lang="en-US"/>
          </a:p>
        </p:txBody>
      </p:sp>
      <p:sp>
        <p:nvSpPr>
          <p:cNvPr id="1022990" name="Rectangle 14"/>
          <p:cNvSpPr>
            <a:spLocks noChangeArrowheads="1"/>
          </p:cNvSpPr>
          <p:nvPr/>
        </p:nvSpPr>
        <p:spPr bwMode="auto">
          <a:xfrm>
            <a:off x="7696200" y="4724400"/>
            <a:ext cx="838200" cy="381000"/>
          </a:xfrm>
          <a:prstGeom prst="rect">
            <a:avLst/>
          </a:prstGeom>
          <a:solidFill>
            <a:schemeClr val="bg1"/>
          </a:solidFill>
          <a:ln w="19050" cap="sq">
            <a:solidFill>
              <a:srgbClr val="800000"/>
            </a:solidFill>
            <a:miter lim="800000"/>
            <a:headEnd/>
            <a:tailEnd/>
          </a:ln>
          <a:effectLst/>
        </p:spPr>
        <p:txBody>
          <a:bodyPr wrap="none" anchor="ctr"/>
          <a:lstStyle/>
          <a:p>
            <a:endParaRPr lang="en-US"/>
          </a:p>
        </p:txBody>
      </p:sp>
      <p:sp>
        <p:nvSpPr>
          <p:cNvPr id="1022991" name="Rectangle 15"/>
          <p:cNvSpPr>
            <a:spLocks noChangeArrowheads="1"/>
          </p:cNvSpPr>
          <p:nvPr/>
        </p:nvSpPr>
        <p:spPr bwMode="auto">
          <a:xfrm>
            <a:off x="7696200" y="5181600"/>
            <a:ext cx="838200" cy="381000"/>
          </a:xfrm>
          <a:prstGeom prst="rect">
            <a:avLst/>
          </a:prstGeom>
          <a:solidFill>
            <a:schemeClr val="bg1"/>
          </a:solidFill>
          <a:ln w="19050" cap="sq">
            <a:solidFill>
              <a:srgbClr val="800000"/>
            </a:solidFill>
            <a:miter lim="800000"/>
            <a:headEnd/>
            <a:tailEnd/>
          </a:ln>
          <a:effectLst/>
        </p:spPr>
        <p:txBody>
          <a:bodyPr wrap="none" anchor="ctr"/>
          <a:lstStyle/>
          <a:p>
            <a:endParaRPr lang="en-US"/>
          </a:p>
        </p:txBody>
      </p:sp>
      <p:sp>
        <p:nvSpPr>
          <p:cNvPr id="1022985" name="Rectangle 9"/>
          <p:cNvSpPr>
            <a:spLocks noChangeArrowheads="1"/>
          </p:cNvSpPr>
          <p:nvPr/>
        </p:nvSpPr>
        <p:spPr bwMode="auto">
          <a:xfrm>
            <a:off x="4495800" y="5181600"/>
            <a:ext cx="838200" cy="381000"/>
          </a:xfrm>
          <a:prstGeom prst="rect">
            <a:avLst/>
          </a:prstGeom>
          <a:solidFill>
            <a:schemeClr val="bg1"/>
          </a:solidFill>
          <a:ln w="19050" cap="sq">
            <a:solidFill>
              <a:srgbClr val="800000"/>
            </a:solidFill>
            <a:miter lim="800000"/>
            <a:headEnd/>
            <a:tailEnd/>
          </a:ln>
          <a:effectLst/>
        </p:spPr>
        <p:txBody>
          <a:bodyPr wrap="none" anchor="ctr"/>
          <a:lstStyle/>
          <a:p>
            <a:endParaRPr lang="en-US"/>
          </a:p>
        </p:txBody>
      </p:sp>
      <p:sp>
        <p:nvSpPr>
          <p:cNvPr id="1022984" name="Rectangle 8"/>
          <p:cNvSpPr>
            <a:spLocks noChangeArrowheads="1"/>
          </p:cNvSpPr>
          <p:nvPr/>
        </p:nvSpPr>
        <p:spPr bwMode="auto">
          <a:xfrm>
            <a:off x="4495800" y="4724400"/>
            <a:ext cx="838200" cy="381000"/>
          </a:xfrm>
          <a:prstGeom prst="rect">
            <a:avLst/>
          </a:prstGeom>
          <a:solidFill>
            <a:schemeClr val="bg1"/>
          </a:solidFill>
          <a:ln w="19050" cap="sq">
            <a:solidFill>
              <a:srgbClr val="800000"/>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685549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022984"/>
                                        </p:tgtEl>
                                      </p:cBhvr>
                                    </p:animEffect>
                                    <p:set>
                                      <p:cBhvr>
                                        <p:cTn id="7" dur="1" fill="hold">
                                          <p:stCondLst>
                                            <p:cond delay="499"/>
                                          </p:stCondLst>
                                        </p:cTn>
                                        <p:tgtEl>
                                          <p:spTgt spid="102298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022985"/>
                                        </p:tgtEl>
                                      </p:cBhvr>
                                    </p:animEffect>
                                    <p:set>
                                      <p:cBhvr>
                                        <p:cTn id="12" dur="1" fill="hold">
                                          <p:stCondLst>
                                            <p:cond delay="499"/>
                                          </p:stCondLst>
                                        </p:cTn>
                                        <p:tgtEl>
                                          <p:spTgt spid="102298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022986"/>
                                        </p:tgtEl>
                                      </p:cBhvr>
                                    </p:animEffect>
                                    <p:set>
                                      <p:cBhvr>
                                        <p:cTn id="17" dur="1" fill="hold">
                                          <p:stCondLst>
                                            <p:cond delay="499"/>
                                          </p:stCondLst>
                                        </p:cTn>
                                        <p:tgtEl>
                                          <p:spTgt spid="102298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022987"/>
                                        </p:tgtEl>
                                      </p:cBhvr>
                                    </p:animEffect>
                                    <p:set>
                                      <p:cBhvr>
                                        <p:cTn id="22" dur="1" fill="hold">
                                          <p:stCondLst>
                                            <p:cond delay="499"/>
                                          </p:stCondLst>
                                        </p:cTn>
                                        <p:tgtEl>
                                          <p:spTgt spid="10229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022988"/>
                                        </p:tgtEl>
                                      </p:cBhvr>
                                    </p:animEffect>
                                    <p:set>
                                      <p:cBhvr>
                                        <p:cTn id="27" dur="1" fill="hold">
                                          <p:stCondLst>
                                            <p:cond delay="499"/>
                                          </p:stCondLst>
                                        </p:cTn>
                                        <p:tgtEl>
                                          <p:spTgt spid="102298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1022989"/>
                                        </p:tgtEl>
                                      </p:cBhvr>
                                    </p:animEffect>
                                    <p:set>
                                      <p:cBhvr>
                                        <p:cTn id="32" dur="1" fill="hold">
                                          <p:stCondLst>
                                            <p:cond delay="499"/>
                                          </p:stCondLst>
                                        </p:cTn>
                                        <p:tgtEl>
                                          <p:spTgt spid="102298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1022990"/>
                                        </p:tgtEl>
                                      </p:cBhvr>
                                    </p:animEffect>
                                    <p:set>
                                      <p:cBhvr>
                                        <p:cTn id="37" dur="1" fill="hold">
                                          <p:stCondLst>
                                            <p:cond delay="499"/>
                                          </p:stCondLst>
                                        </p:cTn>
                                        <p:tgtEl>
                                          <p:spTgt spid="102299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500"/>
                                        <p:tgtEl>
                                          <p:spTgt spid="1022991"/>
                                        </p:tgtEl>
                                      </p:cBhvr>
                                    </p:animEffect>
                                    <p:set>
                                      <p:cBhvr>
                                        <p:cTn id="42" dur="1" fill="hold">
                                          <p:stCondLst>
                                            <p:cond delay="499"/>
                                          </p:stCondLst>
                                        </p:cTn>
                                        <p:tgtEl>
                                          <p:spTgt spid="10229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86" grpId="0" animBg="1"/>
      <p:bldP spid="1022987" grpId="0" animBg="1"/>
      <p:bldP spid="1022988" grpId="0" animBg="1"/>
      <p:bldP spid="1022989" grpId="0" animBg="1"/>
      <p:bldP spid="1022990" grpId="0" animBg="1"/>
      <p:bldP spid="1022991" grpId="0" animBg="1"/>
      <p:bldP spid="1022985" grpId="0" animBg="1"/>
      <p:bldP spid="10229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8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869381"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  Explain when companies value inventories at net realizable value.</a:t>
            </a:r>
          </a:p>
        </p:txBody>
      </p:sp>
      <p:sp>
        <p:nvSpPr>
          <p:cNvPr id="869382" name="Text Box 6"/>
          <p:cNvSpPr txBox="1">
            <a:spLocks noChangeArrowheads="1"/>
          </p:cNvSpPr>
          <p:nvPr/>
        </p:nvSpPr>
        <p:spPr bwMode="auto">
          <a:xfrm>
            <a:off x="609600" y="1431925"/>
            <a:ext cx="73914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Special Valuation Situations</a:t>
            </a:r>
          </a:p>
        </p:txBody>
      </p:sp>
      <p:sp>
        <p:nvSpPr>
          <p:cNvPr id="869383" name="Rectangle 7"/>
          <p:cNvSpPr>
            <a:spLocks noChangeArrowheads="1"/>
          </p:cNvSpPr>
          <p:nvPr/>
        </p:nvSpPr>
        <p:spPr bwMode="auto">
          <a:xfrm>
            <a:off x="838200" y="2185988"/>
            <a:ext cx="7772400" cy="3681412"/>
          </a:xfrm>
          <a:prstGeom prst="rect">
            <a:avLst/>
          </a:prstGeom>
          <a:noFill/>
          <a:ln w="28575" cap="sq">
            <a:noFill/>
            <a:miter lim="800000"/>
            <a:headEnd/>
            <a:tailEnd/>
          </a:ln>
          <a:effectLst/>
        </p:spPr>
        <p:txBody>
          <a:bodyPr>
            <a:spAutoFit/>
          </a:bodyPr>
          <a:lstStyle/>
          <a:p>
            <a:pPr algn="l">
              <a:lnSpc>
                <a:spcPct val="110000"/>
              </a:lnSpc>
              <a:spcBef>
                <a:spcPct val="50000"/>
              </a:spcBef>
            </a:pPr>
            <a:r>
              <a:rPr lang="en-US" sz="2100">
                <a:solidFill>
                  <a:srgbClr val="800000"/>
                </a:solidFill>
                <a:effectLst/>
                <a:latin typeface="Arial" charset="0"/>
              </a:rPr>
              <a:t>Departure from LCNRV</a:t>
            </a:r>
            <a:r>
              <a:rPr lang="en-US" sz="2100" b="0">
                <a:effectLst/>
                <a:latin typeface="Arial" charset="0"/>
              </a:rPr>
              <a:t> rule may be justified in situations when </a:t>
            </a:r>
          </a:p>
          <a:p>
            <a:pPr marL="685800" lvl="1" indent="-457200" algn="l">
              <a:lnSpc>
                <a:spcPct val="110000"/>
              </a:lnSpc>
              <a:spcBef>
                <a:spcPct val="50000"/>
              </a:spcBef>
              <a:buClr>
                <a:srgbClr val="800000"/>
              </a:buClr>
              <a:buSzPct val="90000"/>
              <a:buFont typeface="Arial" charset="0"/>
              <a:buChar char="►"/>
            </a:pPr>
            <a:r>
              <a:rPr lang="en-US" sz="2100" b="0">
                <a:effectLst/>
                <a:latin typeface="Arial" charset="0"/>
              </a:rPr>
              <a:t>cost is difficult to determine, </a:t>
            </a:r>
          </a:p>
          <a:p>
            <a:pPr marL="685800" lvl="1" indent="-457200" algn="l">
              <a:lnSpc>
                <a:spcPct val="110000"/>
              </a:lnSpc>
              <a:spcBef>
                <a:spcPct val="50000"/>
              </a:spcBef>
              <a:buClr>
                <a:srgbClr val="800000"/>
              </a:buClr>
              <a:buSzPct val="90000"/>
              <a:buFont typeface="Arial" charset="0"/>
              <a:buChar char="►"/>
            </a:pPr>
            <a:r>
              <a:rPr lang="en-US" sz="2100" b="0">
                <a:effectLst/>
                <a:latin typeface="Arial" charset="0"/>
              </a:rPr>
              <a:t>items are readily marketable at quoted market prices, and </a:t>
            </a:r>
          </a:p>
          <a:p>
            <a:pPr marL="685800" lvl="1" indent="-457200" algn="l">
              <a:lnSpc>
                <a:spcPct val="110000"/>
              </a:lnSpc>
              <a:spcBef>
                <a:spcPct val="50000"/>
              </a:spcBef>
              <a:buClr>
                <a:srgbClr val="800000"/>
              </a:buClr>
              <a:buSzPct val="90000"/>
              <a:buFont typeface="Arial" charset="0"/>
              <a:buChar char="►"/>
            </a:pPr>
            <a:r>
              <a:rPr lang="en-US" sz="2100" b="0">
                <a:effectLst/>
                <a:latin typeface="Arial" charset="0"/>
              </a:rPr>
              <a:t>units of product are interchangeable.</a:t>
            </a:r>
          </a:p>
          <a:p>
            <a:pPr algn="l">
              <a:lnSpc>
                <a:spcPct val="110000"/>
              </a:lnSpc>
              <a:spcBef>
                <a:spcPct val="100000"/>
              </a:spcBef>
            </a:pPr>
            <a:r>
              <a:rPr lang="en-US" sz="2100">
                <a:solidFill>
                  <a:srgbClr val="800000"/>
                </a:solidFill>
                <a:effectLst/>
                <a:latin typeface="Arial" charset="0"/>
              </a:rPr>
              <a:t>Two common situations</a:t>
            </a:r>
            <a:r>
              <a:rPr lang="en-US" sz="2100" b="0">
                <a:effectLst/>
                <a:latin typeface="Arial" charset="0"/>
              </a:rPr>
              <a:t> in which </a:t>
            </a:r>
            <a:r>
              <a:rPr lang="en-US" sz="2100">
                <a:solidFill>
                  <a:srgbClr val="800000"/>
                </a:solidFill>
                <a:effectLst/>
                <a:latin typeface="Arial" charset="0"/>
              </a:rPr>
              <a:t>NRV is the general rule</a:t>
            </a:r>
            <a:r>
              <a:rPr lang="en-US" sz="2100" b="0">
                <a:effectLst/>
                <a:latin typeface="Arial" charset="0"/>
              </a:rPr>
              <a:t>:</a:t>
            </a:r>
          </a:p>
          <a:p>
            <a:pPr marL="685800" lvl="1" indent="-457200" algn="l">
              <a:lnSpc>
                <a:spcPct val="110000"/>
              </a:lnSpc>
              <a:spcBef>
                <a:spcPct val="50000"/>
              </a:spcBef>
              <a:buClr>
                <a:srgbClr val="800000"/>
              </a:buClr>
              <a:buSzPct val="90000"/>
              <a:buFont typeface="Arial" charset="0"/>
              <a:buChar char="►"/>
            </a:pPr>
            <a:r>
              <a:rPr lang="en-US" sz="2100" b="0">
                <a:effectLst/>
                <a:latin typeface="Arial" charset="0"/>
              </a:rPr>
              <a:t>Agricultural assets</a:t>
            </a:r>
          </a:p>
          <a:p>
            <a:pPr marL="685800" lvl="1" indent="-457200" algn="l">
              <a:lnSpc>
                <a:spcPct val="110000"/>
              </a:lnSpc>
              <a:spcBef>
                <a:spcPct val="50000"/>
              </a:spcBef>
              <a:buClr>
                <a:srgbClr val="800000"/>
              </a:buClr>
              <a:buSzPct val="90000"/>
              <a:buFont typeface="Arial" charset="0"/>
              <a:buChar char="►"/>
            </a:pPr>
            <a:r>
              <a:rPr lang="en-US" sz="2100" b="0">
                <a:effectLst/>
                <a:latin typeface="Arial" charset="0"/>
              </a:rPr>
              <a:t>Commodities held by broker-traders.</a:t>
            </a:r>
          </a:p>
        </p:txBody>
      </p:sp>
    </p:spTree>
    <p:extLst>
      <p:ext uri="{BB962C8B-B14F-4D97-AF65-F5344CB8AC3E}">
        <p14:creationId xmlns:p14="http://schemas.microsoft.com/office/powerpoint/2010/main" val="1352233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1027075"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  Explain when companies value inventories at net realizable value.</a:t>
            </a:r>
          </a:p>
        </p:txBody>
      </p:sp>
      <p:sp>
        <p:nvSpPr>
          <p:cNvPr id="1027076" name="Text Box 4"/>
          <p:cNvSpPr txBox="1">
            <a:spLocks noChangeArrowheads="1"/>
          </p:cNvSpPr>
          <p:nvPr/>
        </p:nvSpPr>
        <p:spPr bwMode="auto">
          <a:xfrm>
            <a:off x="609600" y="1431925"/>
            <a:ext cx="7391400" cy="509588"/>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a:solidFill>
                  <a:schemeClr val="tx1"/>
                </a:solidFill>
                <a:effectLst/>
                <a:latin typeface="Arial" charset="0"/>
              </a:rPr>
              <a:t>Agricultural Inventory</a:t>
            </a:r>
          </a:p>
        </p:txBody>
      </p:sp>
      <p:sp>
        <p:nvSpPr>
          <p:cNvPr id="1027077" name="Rectangle 5"/>
          <p:cNvSpPr>
            <a:spLocks noChangeArrowheads="1"/>
          </p:cNvSpPr>
          <p:nvPr/>
        </p:nvSpPr>
        <p:spPr bwMode="auto">
          <a:xfrm>
            <a:off x="838200" y="2133600"/>
            <a:ext cx="7772400" cy="3781425"/>
          </a:xfrm>
          <a:prstGeom prst="rect">
            <a:avLst/>
          </a:prstGeom>
          <a:noFill/>
          <a:ln w="28575" cap="sq" algn="ctr">
            <a:noFill/>
            <a:miter lim="800000"/>
            <a:headEnd/>
            <a:tailEnd/>
          </a:ln>
          <a:effectLst/>
        </p:spPr>
        <p:txBody>
          <a:bodyPr>
            <a:spAutoFit/>
          </a:bodyPr>
          <a:lstStyle/>
          <a:p>
            <a:pPr algn="l">
              <a:lnSpc>
                <a:spcPct val="125000"/>
              </a:lnSpc>
              <a:spcBef>
                <a:spcPct val="50000"/>
              </a:spcBef>
            </a:pPr>
            <a:r>
              <a:rPr lang="en-US" sz="2200">
                <a:solidFill>
                  <a:srgbClr val="800000"/>
                </a:solidFill>
                <a:effectLst/>
                <a:latin typeface="Arial" charset="0"/>
              </a:rPr>
              <a:t>Biological asset</a:t>
            </a:r>
            <a:r>
              <a:rPr lang="en-US" sz="2200" b="0">
                <a:effectLst/>
                <a:latin typeface="Arial" charset="0"/>
              </a:rPr>
              <a:t> (classified as a </a:t>
            </a:r>
            <a:r>
              <a:rPr lang="en-US" sz="2200">
                <a:effectLst/>
                <a:latin typeface="Arial" charset="0"/>
              </a:rPr>
              <a:t>non-current asset</a:t>
            </a:r>
            <a:r>
              <a:rPr lang="en-US" sz="2200" b="0">
                <a:effectLst/>
                <a:latin typeface="Arial" charset="0"/>
              </a:rPr>
              <a:t>) is a living animal or plant, such as sheep, cows, fruit trees, or cotton plants. </a:t>
            </a:r>
          </a:p>
          <a:p>
            <a:pPr marL="685800" lvl="1" indent="-457200" algn="l">
              <a:lnSpc>
                <a:spcPct val="125000"/>
              </a:lnSpc>
              <a:spcBef>
                <a:spcPct val="50000"/>
              </a:spcBef>
              <a:buClr>
                <a:srgbClr val="800000"/>
              </a:buClr>
              <a:buSzPct val="90000"/>
              <a:buFont typeface="Arial" charset="0"/>
              <a:buChar char="►"/>
            </a:pPr>
            <a:r>
              <a:rPr lang="en-US" sz="2200" b="0">
                <a:effectLst/>
                <a:latin typeface="Arial" charset="0"/>
              </a:rPr>
              <a:t>Biological assets are measured on initial recognition and at the end of each reporting period at fair value less costs to sell (NRV). </a:t>
            </a:r>
          </a:p>
          <a:p>
            <a:pPr marL="685800" lvl="1" indent="-457200" algn="l">
              <a:lnSpc>
                <a:spcPct val="125000"/>
              </a:lnSpc>
              <a:spcBef>
                <a:spcPct val="50000"/>
              </a:spcBef>
              <a:buClr>
                <a:srgbClr val="800000"/>
              </a:buClr>
              <a:buSzPct val="90000"/>
              <a:buFont typeface="Arial" charset="0"/>
              <a:buChar char="►"/>
            </a:pPr>
            <a:r>
              <a:rPr lang="en-US" sz="2200" b="0">
                <a:effectLst/>
                <a:latin typeface="Arial" charset="0"/>
              </a:rPr>
              <a:t>Companies record gain or loss due to changes in NRV of biological assets in income when it arises.</a:t>
            </a:r>
          </a:p>
        </p:txBody>
      </p:sp>
      <p:sp>
        <p:nvSpPr>
          <p:cNvPr id="1027078" name="Text Box 6"/>
          <p:cNvSpPr txBox="1">
            <a:spLocks noChangeArrowheads="1"/>
          </p:cNvSpPr>
          <p:nvPr/>
        </p:nvSpPr>
        <p:spPr bwMode="auto">
          <a:xfrm>
            <a:off x="5181600" y="1371600"/>
            <a:ext cx="1371600" cy="608013"/>
          </a:xfrm>
          <a:prstGeom prst="rect">
            <a:avLst/>
          </a:prstGeom>
          <a:noFill/>
          <a:ln w="28575" cap="sq">
            <a:solidFill>
              <a:srgbClr val="800000"/>
            </a:solidFill>
            <a:miter lim="800000"/>
            <a:headEnd/>
            <a:tailEnd/>
          </a:ln>
          <a:effectLst/>
        </p:spPr>
        <p:txBody>
          <a:bodyPr>
            <a:spAutoFit/>
          </a:bodyPr>
          <a:lstStyle/>
          <a:p>
            <a:pPr>
              <a:spcBef>
                <a:spcPct val="50000"/>
              </a:spcBef>
            </a:pPr>
            <a:r>
              <a:rPr lang="en-US" sz="3200">
                <a:solidFill>
                  <a:srgbClr val="800000"/>
                </a:solidFill>
                <a:effectLst>
                  <a:outerShdw blurRad="38100" dist="38100" dir="2700000" algn="tl">
                    <a:srgbClr val="C0C0C0"/>
                  </a:outerShdw>
                </a:effectLst>
                <a:latin typeface="Arial" charset="0"/>
              </a:rPr>
              <a:t>NRV</a:t>
            </a:r>
          </a:p>
        </p:txBody>
      </p:sp>
    </p:spTree>
    <p:extLst>
      <p:ext uri="{BB962C8B-B14F-4D97-AF65-F5344CB8AC3E}">
        <p14:creationId xmlns:p14="http://schemas.microsoft.com/office/powerpoint/2010/main" val="121010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1029123"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  Explain when companies value inventories at net realizable value.</a:t>
            </a:r>
          </a:p>
        </p:txBody>
      </p:sp>
      <p:sp>
        <p:nvSpPr>
          <p:cNvPr id="1029124" name="Text Box 4"/>
          <p:cNvSpPr txBox="1">
            <a:spLocks noChangeArrowheads="1"/>
          </p:cNvSpPr>
          <p:nvPr/>
        </p:nvSpPr>
        <p:spPr bwMode="auto">
          <a:xfrm>
            <a:off x="609600" y="1431925"/>
            <a:ext cx="7391400" cy="509588"/>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a:solidFill>
                  <a:schemeClr val="tx1"/>
                </a:solidFill>
                <a:effectLst/>
                <a:latin typeface="Arial" charset="0"/>
              </a:rPr>
              <a:t>Agricultural Inventory</a:t>
            </a:r>
          </a:p>
        </p:txBody>
      </p:sp>
      <p:sp>
        <p:nvSpPr>
          <p:cNvPr id="1029125" name="Rectangle 5"/>
          <p:cNvSpPr>
            <a:spLocks noChangeArrowheads="1"/>
          </p:cNvSpPr>
          <p:nvPr/>
        </p:nvSpPr>
        <p:spPr bwMode="auto">
          <a:xfrm>
            <a:off x="838200" y="2133600"/>
            <a:ext cx="7772400" cy="3362325"/>
          </a:xfrm>
          <a:prstGeom prst="rect">
            <a:avLst/>
          </a:prstGeom>
          <a:noFill/>
          <a:ln w="28575" cap="sq" algn="ctr">
            <a:noFill/>
            <a:miter lim="800000"/>
            <a:headEnd/>
            <a:tailEnd/>
          </a:ln>
          <a:effectLst/>
        </p:spPr>
        <p:txBody>
          <a:bodyPr>
            <a:spAutoFit/>
          </a:bodyPr>
          <a:lstStyle/>
          <a:p>
            <a:pPr algn="l">
              <a:lnSpc>
                <a:spcPct val="125000"/>
              </a:lnSpc>
              <a:spcBef>
                <a:spcPct val="50000"/>
              </a:spcBef>
            </a:pPr>
            <a:r>
              <a:rPr lang="en-US" sz="2200">
                <a:solidFill>
                  <a:srgbClr val="800000"/>
                </a:solidFill>
                <a:effectLst/>
                <a:latin typeface="Arial" charset="0"/>
              </a:rPr>
              <a:t>Agricultural produce</a:t>
            </a:r>
            <a:r>
              <a:rPr lang="en-US" sz="2200" b="0">
                <a:effectLst/>
                <a:latin typeface="Arial" charset="0"/>
              </a:rPr>
              <a:t> is the harvested product of a biological asset, such as wool from a sheep, milk from a dairy cow, picked fruit from a fruit tree, or cotton from a cotton plant.</a:t>
            </a:r>
          </a:p>
          <a:p>
            <a:pPr marL="685800" lvl="1" indent="-457200" algn="l">
              <a:lnSpc>
                <a:spcPct val="125000"/>
              </a:lnSpc>
              <a:spcBef>
                <a:spcPct val="50000"/>
              </a:spcBef>
              <a:buClr>
                <a:srgbClr val="800000"/>
              </a:buClr>
              <a:buSzPct val="90000"/>
              <a:buFont typeface="Arial" charset="0"/>
              <a:buChar char="►"/>
            </a:pPr>
            <a:r>
              <a:rPr lang="en-US" sz="2200" b="0">
                <a:effectLst/>
                <a:latin typeface="Arial" charset="0"/>
              </a:rPr>
              <a:t>Agricultural produce are measured at fair value less costs to sell (NRV) at the point of harvest. </a:t>
            </a:r>
          </a:p>
          <a:p>
            <a:pPr marL="685800" lvl="1" indent="-457200" algn="l">
              <a:lnSpc>
                <a:spcPct val="125000"/>
              </a:lnSpc>
              <a:spcBef>
                <a:spcPct val="50000"/>
              </a:spcBef>
              <a:buClr>
                <a:srgbClr val="800000"/>
              </a:buClr>
              <a:buSzPct val="90000"/>
              <a:buFont typeface="Arial" charset="0"/>
              <a:buChar char="►"/>
            </a:pPr>
            <a:r>
              <a:rPr lang="en-US" sz="2200" b="0">
                <a:effectLst/>
                <a:latin typeface="Arial" charset="0"/>
              </a:rPr>
              <a:t>Once harvested, the NRV becomes cost.</a:t>
            </a:r>
          </a:p>
        </p:txBody>
      </p:sp>
      <p:sp>
        <p:nvSpPr>
          <p:cNvPr id="1029126" name="Text Box 6"/>
          <p:cNvSpPr txBox="1">
            <a:spLocks noChangeArrowheads="1"/>
          </p:cNvSpPr>
          <p:nvPr/>
        </p:nvSpPr>
        <p:spPr bwMode="auto">
          <a:xfrm>
            <a:off x="5181600" y="1371600"/>
            <a:ext cx="1371600" cy="608013"/>
          </a:xfrm>
          <a:prstGeom prst="rect">
            <a:avLst/>
          </a:prstGeom>
          <a:noFill/>
          <a:ln w="28575" cap="sq">
            <a:solidFill>
              <a:srgbClr val="800000"/>
            </a:solidFill>
            <a:miter lim="800000"/>
            <a:headEnd/>
            <a:tailEnd/>
          </a:ln>
          <a:effectLst/>
        </p:spPr>
        <p:txBody>
          <a:bodyPr>
            <a:spAutoFit/>
          </a:bodyPr>
          <a:lstStyle/>
          <a:p>
            <a:pPr>
              <a:spcBef>
                <a:spcPct val="50000"/>
              </a:spcBef>
            </a:pPr>
            <a:r>
              <a:rPr lang="en-US" sz="3200">
                <a:solidFill>
                  <a:srgbClr val="800000"/>
                </a:solidFill>
                <a:effectLst>
                  <a:outerShdw blurRad="38100" dist="38100" dir="2700000" algn="tl">
                    <a:srgbClr val="C0C0C0"/>
                  </a:outerShdw>
                </a:effectLst>
                <a:latin typeface="Arial" charset="0"/>
              </a:rPr>
              <a:t>NRV</a:t>
            </a:r>
          </a:p>
        </p:txBody>
      </p:sp>
    </p:spTree>
    <p:extLst>
      <p:ext uri="{BB962C8B-B14F-4D97-AF65-F5344CB8AC3E}">
        <p14:creationId xmlns:p14="http://schemas.microsoft.com/office/powerpoint/2010/main" val="938062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1031171"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  Explain when companies value inventories at net realizable value.</a:t>
            </a:r>
          </a:p>
        </p:txBody>
      </p:sp>
      <p:sp>
        <p:nvSpPr>
          <p:cNvPr id="1031172" name="Text Box 4"/>
          <p:cNvSpPr txBox="1">
            <a:spLocks noChangeArrowheads="1"/>
          </p:cNvSpPr>
          <p:nvPr/>
        </p:nvSpPr>
        <p:spPr bwMode="auto">
          <a:xfrm>
            <a:off x="609600" y="1371600"/>
            <a:ext cx="8153400" cy="1698625"/>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50000"/>
              </a:spcBef>
            </a:pPr>
            <a:r>
              <a:rPr lang="en-US" sz="2100">
                <a:solidFill>
                  <a:srgbClr val="800000"/>
                </a:solidFill>
                <a:effectLst/>
                <a:latin typeface="Arial" charset="0"/>
              </a:rPr>
              <a:t>Illustration:</a:t>
            </a:r>
            <a:r>
              <a:rPr lang="en-US" sz="2100" b="0">
                <a:effectLst/>
                <a:latin typeface="Arial" charset="0"/>
              </a:rPr>
              <a:t>  Bancroft Dairy produces milk for sale to local cheese-makers. Bancroft began operations on January 1, 2011, by purchasing 420 milking cows for €460,000. Bancroft provides the following information related to the milking cows.</a:t>
            </a:r>
          </a:p>
        </p:txBody>
      </p:sp>
      <p:pic>
        <p:nvPicPr>
          <p:cNvPr id="1031175" name="Picture 7"/>
          <p:cNvPicPr>
            <a:picLocks noChangeAspect="1" noChangeArrowheads="1"/>
          </p:cNvPicPr>
          <p:nvPr/>
        </p:nvPicPr>
        <p:blipFill>
          <a:blip r:embed="rId3"/>
          <a:srcRect/>
          <a:stretch>
            <a:fillRect/>
          </a:stretch>
        </p:blipFill>
        <p:spPr bwMode="auto">
          <a:xfrm>
            <a:off x="600075" y="3371850"/>
            <a:ext cx="7934325" cy="2800350"/>
          </a:xfrm>
          <a:prstGeom prst="rect">
            <a:avLst/>
          </a:prstGeom>
          <a:noFill/>
          <a:ln w="28575" cap="sq">
            <a:noFill/>
            <a:miter lim="800000"/>
            <a:headEnd/>
            <a:tailEnd/>
          </a:ln>
          <a:effectLst/>
        </p:spPr>
      </p:pic>
      <p:sp>
        <p:nvSpPr>
          <p:cNvPr id="1031176" name="Text Box 8"/>
          <p:cNvSpPr txBox="1">
            <a:spLocks noChangeArrowheads="1"/>
          </p:cNvSpPr>
          <p:nvPr/>
        </p:nvSpPr>
        <p:spPr bwMode="auto">
          <a:xfrm>
            <a:off x="7162800" y="3048000"/>
            <a:ext cx="14478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9-9</a:t>
            </a:r>
          </a:p>
        </p:txBody>
      </p:sp>
    </p:spTree>
    <p:extLst>
      <p:ext uri="{BB962C8B-B14F-4D97-AF65-F5344CB8AC3E}">
        <p14:creationId xmlns:p14="http://schemas.microsoft.com/office/powerpoint/2010/main" val="3248956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1033219"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  Explain when companies value inventories at net realizable value.</a:t>
            </a:r>
          </a:p>
        </p:txBody>
      </p:sp>
      <p:sp>
        <p:nvSpPr>
          <p:cNvPr id="1033222" name="Rectangle 6"/>
          <p:cNvSpPr>
            <a:spLocks noChangeArrowheads="1"/>
          </p:cNvSpPr>
          <p:nvPr/>
        </p:nvSpPr>
        <p:spPr bwMode="auto">
          <a:xfrm>
            <a:off x="609600" y="3600450"/>
            <a:ext cx="8077200" cy="895350"/>
          </a:xfrm>
          <a:prstGeom prst="rect">
            <a:avLst/>
          </a:prstGeom>
          <a:solidFill>
            <a:schemeClr val="bg1"/>
          </a:solidFill>
          <a:ln w="28575" cap="sq" algn="ctr">
            <a:noFill/>
            <a:miter lim="800000"/>
            <a:headEnd/>
            <a:tailEnd/>
          </a:ln>
          <a:effectLst/>
        </p:spPr>
        <p:txBody>
          <a:bodyPr>
            <a:spAutoFit/>
          </a:bodyPr>
          <a:lstStyle/>
          <a:p>
            <a:pPr algn="l">
              <a:lnSpc>
                <a:spcPct val="125000"/>
              </a:lnSpc>
              <a:spcBef>
                <a:spcPct val="60000"/>
              </a:spcBef>
            </a:pPr>
            <a:r>
              <a:rPr lang="en-US" sz="2100" b="0">
                <a:effectLst/>
                <a:latin typeface="Arial" charset="0"/>
              </a:rPr>
              <a:t>Bancroft makes the following entry to record the change in carrying value of the milking cows.</a:t>
            </a:r>
          </a:p>
        </p:txBody>
      </p:sp>
      <p:sp>
        <p:nvSpPr>
          <p:cNvPr id="1033223" name="Text Box 7"/>
          <p:cNvSpPr txBox="1">
            <a:spLocks noChangeArrowheads="1"/>
          </p:cNvSpPr>
          <p:nvPr/>
        </p:nvSpPr>
        <p:spPr bwMode="auto">
          <a:xfrm>
            <a:off x="990600" y="5302250"/>
            <a:ext cx="7772400" cy="412750"/>
          </a:xfrm>
          <a:prstGeom prst="rect">
            <a:avLst/>
          </a:prstGeom>
          <a:noFill/>
          <a:ln w="28575">
            <a:noFill/>
            <a:miter lim="800000"/>
            <a:headEnd/>
            <a:tailEnd/>
          </a:ln>
          <a:effectLst/>
        </p:spPr>
        <p:txBody>
          <a:bodyPr>
            <a:spAutoFit/>
          </a:bodyPr>
          <a:lstStyle/>
          <a:p>
            <a:pPr marL="457200" algn="l">
              <a:spcBef>
                <a:spcPct val="50000"/>
              </a:spcBef>
              <a:tabLst>
                <a:tab pos="7086600" algn="r"/>
              </a:tabLst>
            </a:pPr>
            <a:r>
              <a:rPr lang="en-US" sz="2100" b="0">
                <a:solidFill>
                  <a:schemeClr val="tx1"/>
                </a:solidFill>
                <a:effectLst/>
                <a:latin typeface="Arial" charset="0"/>
                <a:cs typeface="Arial" charset="0"/>
              </a:rPr>
              <a:t>Unrealized Holding Gain or Loss—Income	 33,800</a:t>
            </a:r>
          </a:p>
        </p:txBody>
      </p:sp>
      <p:sp>
        <p:nvSpPr>
          <p:cNvPr id="1033224" name="Text Box 8"/>
          <p:cNvSpPr txBox="1">
            <a:spLocks noChangeArrowheads="1"/>
          </p:cNvSpPr>
          <p:nvPr/>
        </p:nvSpPr>
        <p:spPr bwMode="auto">
          <a:xfrm>
            <a:off x="990600" y="4767263"/>
            <a:ext cx="7772400" cy="412750"/>
          </a:xfrm>
          <a:prstGeom prst="rect">
            <a:avLst/>
          </a:prstGeom>
          <a:noFill/>
          <a:ln w="28575">
            <a:noFill/>
            <a:miter lim="800000"/>
            <a:headEnd/>
            <a:tailEnd/>
          </a:ln>
          <a:effectLst/>
        </p:spPr>
        <p:txBody>
          <a:bodyPr>
            <a:spAutoFit/>
          </a:bodyPr>
          <a:lstStyle/>
          <a:p>
            <a:pPr algn="l">
              <a:spcBef>
                <a:spcPct val="50000"/>
              </a:spcBef>
              <a:tabLst>
                <a:tab pos="6057900" algn="r"/>
              </a:tabLst>
            </a:pPr>
            <a:r>
              <a:rPr lang="en-US" sz="2100" b="0">
                <a:solidFill>
                  <a:schemeClr val="tx1"/>
                </a:solidFill>
                <a:effectLst/>
                <a:latin typeface="Arial" charset="0"/>
                <a:cs typeface="Arial" charset="0"/>
              </a:rPr>
              <a:t>Biological Asset—Milking Cows	33,800</a:t>
            </a:r>
          </a:p>
        </p:txBody>
      </p:sp>
      <p:pic>
        <p:nvPicPr>
          <p:cNvPr id="1033225" name="Picture 9"/>
          <p:cNvPicPr>
            <a:picLocks noChangeAspect="1" noChangeArrowheads="1"/>
          </p:cNvPicPr>
          <p:nvPr/>
        </p:nvPicPr>
        <p:blipFill>
          <a:blip r:embed="rId3"/>
          <a:srcRect/>
          <a:stretch>
            <a:fillRect/>
          </a:stretch>
        </p:blipFill>
        <p:spPr bwMode="auto">
          <a:xfrm>
            <a:off x="609600" y="1366838"/>
            <a:ext cx="7924800" cy="2062162"/>
          </a:xfrm>
          <a:prstGeom prst="rect">
            <a:avLst/>
          </a:prstGeom>
          <a:noFill/>
          <a:ln w="19050" cap="sq">
            <a:solidFill>
              <a:srgbClr val="008000"/>
            </a:solidFill>
            <a:miter lim="800000"/>
            <a:headEnd/>
            <a:tailEnd/>
          </a:ln>
          <a:effectLst/>
        </p:spPr>
      </p:pic>
      <p:sp>
        <p:nvSpPr>
          <p:cNvPr id="1033226" name="Text Box 10"/>
          <p:cNvSpPr txBox="1">
            <a:spLocks noChangeArrowheads="1"/>
          </p:cNvSpPr>
          <p:nvPr/>
        </p:nvSpPr>
        <p:spPr bwMode="auto">
          <a:xfrm>
            <a:off x="6858000" y="1219200"/>
            <a:ext cx="1447800" cy="293688"/>
          </a:xfrm>
          <a:prstGeom prst="rect">
            <a:avLst/>
          </a:prstGeom>
          <a:solidFill>
            <a:schemeClr val="bg1"/>
          </a:solidFill>
          <a:ln w="19050" algn="ctr">
            <a:solidFill>
              <a:srgbClr val="008000"/>
            </a:solidFill>
            <a:miter lim="800000"/>
            <a:headEnd/>
            <a:tailEnd/>
          </a:ln>
          <a:effectLst/>
        </p:spPr>
        <p:txBody>
          <a:bodyPr>
            <a:spAutoFit/>
          </a:bodyPr>
          <a:lstStyle/>
          <a:p>
            <a:pPr>
              <a:spcBef>
                <a:spcPct val="50000"/>
              </a:spcBef>
            </a:pPr>
            <a:r>
              <a:rPr lang="en-US" sz="1200">
                <a:solidFill>
                  <a:srgbClr val="CC0000"/>
                </a:solidFill>
                <a:effectLst/>
                <a:latin typeface="Arial" charset="0"/>
              </a:rPr>
              <a:t>Illustration 9-9</a:t>
            </a:r>
          </a:p>
        </p:txBody>
      </p:sp>
    </p:spTree>
    <p:extLst>
      <p:ext uri="{BB962C8B-B14F-4D97-AF65-F5344CB8AC3E}">
        <p14:creationId xmlns:p14="http://schemas.microsoft.com/office/powerpoint/2010/main" val="1660406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3224"/>
                                        </p:tgtEl>
                                        <p:attrNameLst>
                                          <p:attrName>style.visibility</p:attrName>
                                        </p:attrNameLst>
                                      </p:cBhvr>
                                      <p:to>
                                        <p:strVal val="visible"/>
                                      </p:to>
                                    </p:set>
                                    <p:animEffect transition="in" filter="wipe(left)">
                                      <p:cBhvr>
                                        <p:cTn id="7" dur="500"/>
                                        <p:tgtEl>
                                          <p:spTgt spid="10332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3223"/>
                                        </p:tgtEl>
                                        <p:attrNameLst>
                                          <p:attrName>style.visibility</p:attrName>
                                        </p:attrNameLst>
                                      </p:cBhvr>
                                      <p:to>
                                        <p:strVal val="visible"/>
                                      </p:to>
                                    </p:set>
                                    <p:animEffect transition="in" filter="wipe(left)">
                                      <p:cBhvr>
                                        <p:cTn id="12" dur="500"/>
                                        <p:tgtEl>
                                          <p:spTgt spid="1033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23" grpId="0" autoUpdateAnimBg="0"/>
      <p:bldP spid="103322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1035267"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  Explain when companies value inventories at net realizable value.</a:t>
            </a:r>
          </a:p>
        </p:txBody>
      </p:sp>
      <p:sp>
        <p:nvSpPr>
          <p:cNvPr id="1035269" name="Text Box 5"/>
          <p:cNvSpPr txBox="1">
            <a:spLocks noChangeArrowheads="1"/>
          </p:cNvSpPr>
          <p:nvPr/>
        </p:nvSpPr>
        <p:spPr bwMode="auto">
          <a:xfrm>
            <a:off x="762000" y="2087563"/>
            <a:ext cx="7772400" cy="427037"/>
          </a:xfrm>
          <a:prstGeom prst="rect">
            <a:avLst/>
          </a:prstGeom>
          <a:noFill/>
          <a:ln w="28575">
            <a:noFill/>
            <a:miter lim="800000"/>
            <a:headEnd/>
            <a:tailEnd/>
          </a:ln>
          <a:effectLst/>
        </p:spPr>
        <p:txBody>
          <a:bodyPr>
            <a:spAutoFit/>
          </a:bodyPr>
          <a:lstStyle/>
          <a:p>
            <a:pPr marL="457200" algn="l">
              <a:spcBef>
                <a:spcPct val="50000"/>
              </a:spcBef>
              <a:tabLst>
                <a:tab pos="7429500" algn="r"/>
              </a:tabLst>
            </a:pPr>
            <a:r>
              <a:rPr lang="en-US" sz="2200" b="0">
                <a:solidFill>
                  <a:schemeClr val="tx1"/>
                </a:solidFill>
                <a:effectLst/>
                <a:latin typeface="Arial" charset="0"/>
                <a:cs typeface="Arial" charset="0"/>
              </a:rPr>
              <a:t>  Unrealized Holding Gain or Loss—Income	 33,800</a:t>
            </a:r>
          </a:p>
        </p:txBody>
      </p:sp>
      <p:sp>
        <p:nvSpPr>
          <p:cNvPr id="1035270" name="Text Box 6"/>
          <p:cNvSpPr txBox="1">
            <a:spLocks noChangeArrowheads="1"/>
          </p:cNvSpPr>
          <p:nvPr/>
        </p:nvSpPr>
        <p:spPr bwMode="auto">
          <a:xfrm>
            <a:off x="762000" y="1552575"/>
            <a:ext cx="7772400" cy="427038"/>
          </a:xfrm>
          <a:prstGeom prst="rect">
            <a:avLst/>
          </a:prstGeom>
          <a:noFill/>
          <a:ln w="28575">
            <a:noFill/>
            <a:miter lim="800000"/>
            <a:headEnd/>
            <a:tailEnd/>
          </a:ln>
          <a:effectLst/>
        </p:spPr>
        <p:txBody>
          <a:bodyPr>
            <a:spAutoFit/>
          </a:bodyPr>
          <a:lstStyle/>
          <a:p>
            <a:pPr algn="l">
              <a:spcBef>
                <a:spcPct val="50000"/>
              </a:spcBef>
              <a:tabLst>
                <a:tab pos="6400800" algn="r"/>
              </a:tabLst>
            </a:pPr>
            <a:r>
              <a:rPr lang="en-US" sz="2200" b="0">
                <a:solidFill>
                  <a:schemeClr val="tx1"/>
                </a:solidFill>
                <a:effectLst/>
                <a:latin typeface="Arial" charset="0"/>
                <a:cs typeface="Arial" charset="0"/>
              </a:rPr>
              <a:t>  Biological Asset—Milking Cows	33,800</a:t>
            </a:r>
          </a:p>
        </p:txBody>
      </p:sp>
      <p:sp>
        <p:nvSpPr>
          <p:cNvPr id="1035272" name="Rectangle 8"/>
          <p:cNvSpPr>
            <a:spLocks noChangeArrowheads="1"/>
          </p:cNvSpPr>
          <p:nvPr/>
        </p:nvSpPr>
        <p:spPr bwMode="auto">
          <a:xfrm>
            <a:off x="838200" y="3027363"/>
            <a:ext cx="7543800" cy="1316037"/>
          </a:xfrm>
          <a:prstGeom prst="rect">
            <a:avLst/>
          </a:prstGeom>
          <a:noFill/>
          <a:ln w="19050" cap="sq" algn="ctr">
            <a:solidFill>
              <a:srgbClr val="008000"/>
            </a:solidFill>
            <a:miter lim="800000"/>
            <a:headEnd/>
            <a:tailEnd/>
          </a:ln>
          <a:effectLst/>
        </p:spPr>
        <p:txBody>
          <a:bodyPr>
            <a:spAutoFit/>
          </a:bodyPr>
          <a:lstStyle/>
          <a:p>
            <a:pPr algn="l">
              <a:lnSpc>
                <a:spcPct val="125000"/>
              </a:lnSpc>
              <a:spcBef>
                <a:spcPct val="60000"/>
              </a:spcBef>
            </a:pPr>
            <a:r>
              <a:rPr lang="en-US" sz="2100">
                <a:solidFill>
                  <a:srgbClr val="800000"/>
                </a:solidFill>
                <a:effectLst/>
                <a:latin typeface="Arial" charset="0"/>
              </a:rPr>
              <a:t>Reported</a:t>
            </a:r>
            <a:r>
              <a:rPr lang="en-US" sz="2100" b="0">
                <a:effectLst/>
                <a:latin typeface="Arial" charset="0"/>
              </a:rPr>
              <a:t> in </a:t>
            </a:r>
            <a:r>
              <a:rPr lang="en-US" sz="2100">
                <a:effectLst/>
                <a:latin typeface="Arial" charset="0"/>
              </a:rPr>
              <a:t>statement of financial position</a:t>
            </a:r>
            <a:r>
              <a:rPr lang="en-US" sz="2100" b="0">
                <a:effectLst/>
                <a:latin typeface="Arial" charset="0"/>
              </a:rPr>
              <a:t> reports the Biological Asset—Milking Cows as a </a:t>
            </a:r>
            <a:r>
              <a:rPr lang="en-US" sz="2100">
                <a:effectLst/>
                <a:latin typeface="Arial" charset="0"/>
              </a:rPr>
              <a:t>non-current asset</a:t>
            </a:r>
            <a:r>
              <a:rPr lang="en-US" sz="2100" b="0">
                <a:effectLst/>
                <a:latin typeface="Arial" charset="0"/>
              </a:rPr>
              <a:t> at fair value less costs to sell (net realizable value). </a:t>
            </a:r>
          </a:p>
        </p:txBody>
      </p:sp>
      <p:sp>
        <p:nvSpPr>
          <p:cNvPr id="1035273" name="Rectangle 9"/>
          <p:cNvSpPr>
            <a:spLocks noChangeArrowheads="1"/>
          </p:cNvSpPr>
          <p:nvPr/>
        </p:nvSpPr>
        <p:spPr bwMode="auto">
          <a:xfrm>
            <a:off x="838200" y="4889500"/>
            <a:ext cx="7543800" cy="914400"/>
          </a:xfrm>
          <a:prstGeom prst="rect">
            <a:avLst/>
          </a:prstGeom>
          <a:noFill/>
          <a:ln w="19050" cap="sq" algn="ctr">
            <a:solidFill>
              <a:srgbClr val="008000"/>
            </a:solidFill>
            <a:miter lim="800000"/>
            <a:headEnd/>
            <a:tailEnd/>
          </a:ln>
          <a:effectLst/>
        </p:spPr>
        <p:txBody>
          <a:bodyPr>
            <a:spAutoFit/>
          </a:bodyPr>
          <a:lstStyle/>
          <a:p>
            <a:pPr algn="l">
              <a:lnSpc>
                <a:spcPct val="125000"/>
              </a:lnSpc>
              <a:spcBef>
                <a:spcPct val="60000"/>
              </a:spcBef>
            </a:pPr>
            <a:r>
              <a:rPr lang="en-US" sz="2100">
                <a:solidFill>
                  <a:srgbClr val="800000"/>
                </a:solidFill>
                <a:effectLst/>
                <a:latin typeface="Arial" charset="0"/>
              </a:rPr>
              <a:t>Reported</a:t>
            </a:r>
            <a:r>
              <a:rPr lang="en-US" sz="2100" b="0">
                <a:effectLst/>
                <a:latin typeface="Arial" charset="0"/>
              </a:rPr>
              <a:t> as </a:t>
            </a:r>
            <a:r>
              <a:rPr lang="en-US" sz="2100">
                <a:effectLst/>
                <a:latin typeface="Arial" charset="0"/>
              </a:rPr>
              <a:t>“Other income and expense”</a:t>
            </a:r>
            <a:r>
              <a:rPr lang="en-US" sz="2100" b="0">
                <a:effectLst/>
                <a:latin typeface="Arial" charset="0"/>
              </a:rPr>
              <a:t> on the </a:t>
            </a:r>
            <a:r>
              <a:rPr lang="en-US" sz="2100">
                <a:effectLst/>
                <a:latin typeface="Arial" charset="0"/>
              </a:rPr>
              <a:t>income statement</a:t>
            </a:r>
            <a:r>
              <a:rPr lang="en-US" sz="2100" b="0">
                <a:effectLst/>
                <a:latin typeface="Arial" charset="0"/>
              </a:rPr>
              <a:t>. </a:t>
            </a:r>
          </a:p>
        </p:txBody>
      </p:sp>
      <p:cxnSp>
        <p:nvCxnSpPr>
          <p:cNvPr id="1035274" name="AutoShape 10"/>
          <p:cNvCxnSpPr>
            <a:cxnSpLocks noChangeShapeType="1"/>
            <a:stCxn id="1035270" idx="1"/>
            <a:endCxn id="1035272" idx="1"/>
          </p:cNvCxnSpPr>
          <p:nvPr/>
        </p:nvCxnSpPr>
        <p:spPr bwMode="auto">
          <a:xfrm rot="10800000" flipH="1" flipV="1">
            <a:off x="762000" y="1766888"/>
            <a:ext cx="66675" cy="1919287"/>
          </a:xfrm>
          <a:prstGeom prst="bentConnector3">
            <a:avLst>
              <a:gd name="adj1" fmla="val -342856"/>
            </a:avLst>
          </a:prstGeom>
          <a:noFill/>
          <a:ln w="28575" cap="sq">
            <a:solidFill>
              <a:srgbClr val="800000"/>
            </a:solidFill>
            <a:miter lim="800000"/>
            <a:headEnd/>
            <a:tailEnd type="triangle" w="med" len="med"/>
          </a:ln>
          <a:effectLst/>
        </p:spPr>
      </p:cxnSp>
      <p:cxnSp>
        <p:nvCxnSpPr>
          <p:cNvPr id="1035275" name="AutoShape 11"/>
          <p:cNvCxnSpPr>
            <a:cxnSpLocks noChangeShapeType="1"/>
            <a:stCxn id="1035269" idx="3"/>
            <a:endCxn id="1035273" idx="3"/>
          </p:cNvCxnSpPr>
          <p:nvPr/>
        </p:nvCxnSpPr>
        <p:spPr bwMode="auto">
          <a:xfrm flipH="1">
            <a:off x="8391525" y="2301875"/>
            <a:ext cx="142875" cy="3044825"/>
          </a:xfrm>
          <a:prstGeom prst="bentConnector3">
            <a:avLst>
              <a:gd name="adj1" fmla="val -160000"/>
            </a:avLst>
          </a:prstGeom>
          <a:noFill/>
          <a:ln w="28575" cap="sq">
            <a:solidFill>
              <a:srgbClr val="800000"/>
            </a:solidFill>
            <a:miter lim="800000"/>
            <a:headEnd/>
            <a:tailEnd type="triangle" w="med" len="med"/>
          </a:ln>
          <a:effectLst/>
        </p:spPr>
      </p:cxnSp>
    </p:spTree>
    <p:extLst>
      <p:ext uri="{BB962C8B-B14F-4D97-AF65-F5344CB8AC3E}">
        <p14:creationId xmlns:p14="http://schemas.microsoft.com/office/powerpoint/2010/main" val="147547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1037315" name="Text Box 3"/>
          <p:cNvSpPr txBox="1">
            <a:spLocks noChangeArrowheads="1"/>
          </p:cNvSpPr>
          <p:nvPr/>
        </p:nvSpPr>
        <p:spPr bwMode="auto">
          <a:xfrm>
            <a:off x="8305800" y="6445250"/>
            <a:ext cx="762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a:t>
            </a:r>
          </a:p>
        </p:txBody>
      </p:sp>
      <p:sp>
        <p:nvSpPr>
          <p:cNvPr id="1037316" name="Text Box 4"/>
          <p:cNvSpPr txBox="1">
            <a:spLocks noChangeArrowheads="1"/>
          </p:cNvSpPr>
          <p:nvPr/>
        </p:nvSpPr>
        <p:spPr bwMode="auto">
          <a:xfrm>
            <a:off x="609600" y="1219200"/>
            <a:ext cx="8153400" cy="854075"/>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50000"/>
              </a:spcBef>
            </a:pPr>
            <a:r>
              <a:rPr lang="en-US" sz="2000">
                <a:solidFill>
                  <a:srgbClr val="800000"/>
                </a:solidFill>
                <a:effectLst/>
                <a:latin typeface="Arial" charset="0"/>
              </a:rPr>
              <a:t>Illustration:  </a:t>
            </a:r>
            <a:r>
              <a:rPr lang="en-US" sz="2000" b="0">
                <a:effectLst/>
                <a:latin typeface="Arial" charset="0"/>
              </a:rPr>
              <a:t>Bancroft makes the following summary entry to record the milk harvested for the month of January.</a:t>
            </a:r>
          </a:p>
        </p:txBody>
      </p:sp>
      <p:sp>
        <p:nvSpPr>
          <p:cNvPr id="1037318" name="Text Box 6"/>
          <p:cNvSpPr txBox="1">
            <a:spLocks noChangeArrowheads="1"/>
          </p:cNvSpPr>
          <p:nvPr/>
        </p:nvSpPr>
        <p:spPr bwMode="auto">
          <a:xfrm>
            <a:off x="990600" y="2667000"/>
            <a:ext cx="7772400" cy="396875"/>
          </a:xfrm>
          <a:prstGeom prst="rect">
            <a:avLst/>
          </a:prstGeom>
          <a:noFill/>
          <a:ln w="28575">
            <a:noFill/>
            <a:miter lim="800000"/>
            <a:headEnd/>
            <a:tailEnd/>
          </a:ln>
          <a:effectLst/>
        </p:spPr>
        <p:txBody>
          <a:bodyPr>
            <a:spAutoFit/>
          </a:bodyPr>
          <a:lstStyle/>
          <a:p>
            <a:pPr marL="457200" algn="l">
              <a:spcBef>
                <a:spcPct val="50000"/>
              </a:spcBef>
              <a:tabLst>
                <a:tab pos="7086600" algn="r"/>
              </a:tabLst>
            </a:pPr>
            <a:r>
              <a:rPr lang="en-US" sz="2000" b="0">
                <a:solidFill>
                  <a:schemeClr val="tx1"/>
                </a:solidFill>
                <a:effectLst/>
                <a:latin typeface="Arial" charset="0"/>
                <a:cs typeface="Arial" charset="0"/>
              </a:rPr>
              <a:t>Unrealized Holding Gain or Loss—Income	 36,000</a:t>
            </a:r>
          </a:p>
        </p:txBody>
      </p:sp>
      <p:sp>
        <p:nvSpPr>
          <p:cNvPr id="1037319" name="Text Box 7"/>
          <p:cNvSpPr txBox="1">
            <a:spLocks noChangeArrowheads="1"/>
          </p:cNvSpPr>
          <p:nvPr/>
        </p:nvSpPr>
        <p:spPr bwMode="auto">
          <a:xfrm>
            <a:off x="990600" y="2209800"/>
            <a:ext cx="7772400" cy="396875"/>
          </a:xfrm>
          <a:prstGeom prst="rect">
            <a:avLst/>
          </a:prstGeom>
          <a:noFill/>
          <a:ln w="28575">
            <a:noFill/>
            <a:miter lim="800000"/>
            <a:headEnd/>
            <a:tailEnd/>
          </a:ln>
          <a:effectLst/>
        </p:spPr>
        <p:txBody>
          <a:bodyPr>
            <a:spAutoFit/>
          </a:bodyPr>
          <a:lstStyle/>
          <a:p>
            <a:pPr algn="l">
              <a:spcBef>
                <a:spcPct val="50000"/>
              </a:spcBef>
              <a:tabLst>
                <a:tab pos="6057900" algn="r"/>
              </a:tabLst>
            </a:pPr>
            <a:r>
              <a:rPr lang="en-US" sz="2000" b="0">
                <a:solidFill>
                  <a:schemeClr val="tx1"/>
                </a:solidFill>
                <a:effectLst/>
                <a:latin typeface="Arial" charset="0"/>
                <a:cs typeface="Arial" charset="0"/>
              </a:rPr>
              <a:t>Milk Inventory	36,000</a:t>
            </a:r>
          </a:p>
        </p:txBody>
      </p:sp>
      <p:sp>
        <p:nvSpPr>
          <p:cNvPr id="1037320" name="Rectangle 8"/>
          <p:cNvSpPr>
            <a:spLocks noChangeArrowheads="1"/>
          </p:cNvSpPr>
          <p:nvPr/>
        </p:nvSpPr>
        <p:spPr bwMode="auto">
          <a:xfrm>
            <a:off x="609600" y="3505200"/>
            <a:ext cx="7924800" cy="854075"/>
          </a:xfrm>
          <a:prstGeom prst="rect">
            <a:avLst/>
          </a:prstGeom>
          <a:noFill/>
          <a:ln w="28575" cap="sq" algn="ctr">
            <a:noFill/>
            <a:miter lim="800000"/>
            <a:headEnd/>
            <a:tailEnd/>
          </a:ln>
          <a:effectLst/>
        </p:spPr>
        <p:txBody>
          <a:bodyPr>
            <a:spAutoFit/>
          </a:bodyPr>
          <a:lstStyle/>
          <a:p>
            <a:pPr algn="l">
              <a:lnSpc>
                <a:spcPct val="125000"/>
              </a:lnSpc>
              <a:spcBef>
                <a:spcPct val="50000"/>
              </a:spcBef>
            </a:pPr>
            <a:r>
              <a:rPr lang="en-US" sz="2000" b="0">
                <a:effectLst/>
                <a:latin typeface="Arial" charset="0"/>
              </a:rPr>
              <a:t>Assuming the milk harvested in January was sold to a local cheese-maker for €38,500, Bancroft records the sale as follows.</a:t>
            </a:r>
          </a:p>
        </p:txBody>
      </p:sp>
      <p:sp>
        <p:nvSpPr>
          <p:cNvPr id="1037321" name="Text Box 9"/>
          <p:cNvSpPr txBox="1">
            <a:spLocks noChangeArrowheads="1"/>
          </p:cNvSpPr>
          <p:nvPr/>
        </p:nvSpPr>
        <p:spPr bwMode="auto">
          <a:xfrm>
            <a:off x="990600" y="5473700"/>
            <a:ext cx="7772400" cy="396875"/>
          </a:xfrm>
          <a:prstGeom prst="rect">
            <a:avLst/>
          </a:prstGeom>
          <a:noFill/>
          <a:ln w="28575">
            <a:noFill/>
            <a:miter lim="800000"/>
            <a:headEnd/>
            <a:tailEnd/>
          </a:ln>
          <a:effectLst/>
        </p:spPr>
        <p:txBody>
          <a:bodyPr>
            <a:spAutoFit/>
          </a:bodyPr>
          <a:lstStyle/>
          <a:p>
            <a:pPr algn="l">
              <a:spcBef>
                <a:spcPct val="50000"/>
              </a:spcBef>
              <a:tabLst>
                <a:tab pos="6057900" algn="r"/>
              </a:tabLst>
            </a:pPr>
            <a:r>
              <a:rPr lang="en-US" sz="2000" b="0">
                <a:solidFill>
                  <a:schemeClr val="tx1"/>
                </a:solidFill>
                <a:effectLst/>
                <a:latin typeface="Arial" charset="0"/>
                <a:cs typeface="Arial" charset="0"/>
              </a:rPr>
              <a:t>Cost of Goods Sold	 36,000</a:t>
            </a:r>
          </a:p>
        </p:txBody>
      </p:sp>
      <p:sp>
        <p:nvSpPr>
          <p:cNvPr id="1037322" name="Text Box 10"/>
          <p:cNvSpPr txBox="1">
            <a:spLocks noChangeArrowheads="1"/>
          </p:cNvSpPr>
          <p:nvPr/>
        </p:nvSpPr>
        <p:spPr bwMode="auto">
          <a:xfrm>
            <a:off x="990600" y="4524375"/>
            <a:ext cx="7772400" cy="396875"/>
          </a:xfrm>
          <a:prstGeom prst="rect">
            <a:avLst/>
          </a:prstGeom>
          <a:noFill/>
          <a:ln w="28575">
            <a:noFill/>
            <a:miter lim="800000"/>
            <a:headEnd/>
            <a:tailEnd/>
          </a:ln>
          <a:effectLst/>
        </p:spPr>
        <p:txBody>
          <a:bodyPr>
            <a:spAutoFit/>
          </a:bodyPr>
          <a:lstStyle/>
          <a:p>
            <a:pPr algn="l">
              <a:spcBef>
                <a:spcPct val="50000"/>
              </a:spcBef>
              <a:tabLst>
                <a:tab pos="6057900" algn="r"/>
              </a:tabLst>
            </a:pPr>
            <a:r>
              <a:rPr lang="en-US" sz="2000" b="0">
                <a:solidFill>
                  <a:schemeClr val="tx1"/>
                </a:solidFill>
                <a:effectLst/>
                <a:latin typeface="Arial" charset="0"/>
                <a:cs typeface="Arial" charset="0"/>
              </a:rPr>
              <a:t>Cash	38,500</a:t>
            </a:r>
          </a:p>
        </p:txBody>
      </p:sp>
      <p:sp>
        <p:nvSpPr>
          <p:cNvPr id="1037323" name="Text Box 11"/>
          <p:cNvSpPr txBox="1">
            <a:spLocks noChangeArrowheads="1"/>
          </p:cNvSpPr>
          <p:nvPr/>
        </p:nvSpPr>
        <p:spPr bwMode="auto">
          <a:xfrm>
            <a:off x="990600" y="4953000"/>
            <a:ext cx="7772400" cy="396875"/>
          </a:xfrm>
          <a:prstGeom prst="rect">
            <a:avLst/>
          </a:prstGeom>
          <a:noFill/>
          <a:ln w="28575">
            <a:noFill/>
            <a:miter lim="800000"/>
            <a:headEnd/>
            <a:tailEnd/>
          </a:ln>
          <a:effectLst/>
        </p:spPr>
        <p:txBody>
          <a:bodyPr>
            <a:spAutoFit/>
          </a:bodyPr>
          <a:lstStyle/>
          <a:p>
            <a:pPr marL="457200" algn="l">
              <a:spcBef>
                <a:spcPct val="50000"/>
              </a:spcBef>
              <a:tabLst>
                <a:tab pos="7086600" algn="r"/>
              </a:tabLst>
            </a:pPr>
            <a:r>
              <a:rPr lang="en-US" sz="2000" b="0">
                <a:solidFill>
                  <a:schemeClr val="tx1"/>
                </a:solidFill>
                <a:effectLst/>
                <a:latin typeface="Arial" charset="0"/>
                <a:cs typeface="Arial" charset="0"/>
              </a:rPr>
              <a:t>Sales	 38,500</a:t>
            </a:r>
          </a:p>
        </p:txBody>
      </p:sp>
      <p:sp>
        <p:nvSpPr>
          <p:cNvPr id="1037324" name="Text Box 12"/>
          <p:cNvSpPr txBox="1">
            <a:spLocks noChangeArrowheads="1"/>
          </p:cNvSpPr>
          <p:nvPr/>
        </p:nvSpPr>
        <p:spPr bwMode="auto">
          <a:xfrm>
            <a:off x="990600" y="5899150"/>
            <a:ext cx="7772400" cy="396875"/>
          </a:xfrm>
          <a:prstGeom prst="rect">
            <a:avLst/>
          </a:prstGeom>
          <a:noFill/>
          <a:ln w="28575">
            <a:noFill/>
            <a:miter lim="800000"/>
            <a:headEnd/>
            <a:tailEnd/>
          </a:ln>
          <a:effectLst/>
        </p:spPr>
        <p:txBody>
          <a:bodyPr>
            <a:spAutoFit/>
          </a:bodyPr>
          <a:lstStyle/>
          <a:p>
            <a:pPr marL="457200" algn="l">
              <a:spcBef>
                <a:spcPct val="50000"/>
              </a:spcBef>
              <a:tabLst>
                <a:tab pos="7086600" algn="r"/>
              </a:tabLst>
            </a:pPr>
            <a:r>
              <a:rPr lang="en-US" sz="2000" b="0">
                <a:solidFill>
                  <a:schemeClr val="tx1"/>
                </a:solidFill>
                <a:effectLst/>
                <a:latin typeface="Arial" charset="0"/>
                <a:cs typeface="Arial" charset="0"/>
              </a:rPr>
              <a:t>Milk Inventory	36,000</a:t>
            </a:r>
          </a:p>
        </p:txBody>
      </p:sp>
    </p:spTree>
    <p:extLst>
      <p:ext uri="{BB962C8B-B14F-4D97-AF65-F5344CB8AC3E}">
        <p14:creationId xmlns:p14="http://schemas.microsoft.com/office/powerpoint/2010/main" val="2446113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7319"/>
                                        </p:tgtEl>
                                        <p:attrNameLst>
                                          <p:attrName>style.visibility</p:attrName>
                                        </p:attrNameLst>
                                      </p:cBhvr>
                                      <p:to>
                                        <p:strVal val="visible"/>
                                      </p:to>
                                    </p:set>
                                    <p:animEffect transition="in" filter="wipe(left)">
                                      <p:cBhvr>
                                        <p:cTn id="7" dur="500"/>
                                        <p:tgtEl>
                                          <p:spTgt spid="10373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7318"/>
                                        </p:tgtEl>
                                        <p:attrNameLst>
                                          <p:attrName>style.visibility</p:attrName>
                                        </p:attrNameLst>
                                      </p:cBhvr>
                                      <p:to>
                                        <p:strVal val="visible"/>
                                      </p:to>
                                    </p:set>
                                    <p:animEffect transition="in" filter="wipe(left)">
                                      <p:cBhvr>
                                        <p:cTn id="12" dur="500"/>
                                        <p:tgtEl>
                                          <p:spTgt spid="10373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7322"/>
                                        </p:tgtEl>
                                        <p:attrNameLst>
                                          <p:attrName>style.visibility</p:attrName>
                                        </p:attrNameLst>
                                      </p:cBhvr>
                                      <p:to>
                                        <p:strVal val="visible"/>
                                      </p:to>
                                    </p:set>
                                    <p:animEffect transition="in" filter="wipe(left)">
                                      <p:cBhvr>
                                        <p:cTn id="17" dur="500"/>
                                        <p:tgtEl>
                                          <p:spTgt spid="10373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37323"/>
                                        </p:tgtEl>
                                        <p:attrNameLst>
                                          <p:attrName>style.visibility</p:attrName>
                                        </p:attrNameLst>
                                      </p:cBhvr>
                                      <p:to>
                                        <p:strVal val="visible"/>
                                      </p:to>
                                    </p:set>
                                    <p:animEffect transition="in" filter="wipe(left)">
                                      <p:cBhvr>
                                        <p:cTn id="22" dur="500"/>
                                        <p:tgtEl>
                                          <p:spTgt spid="10373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37321"/>
                                        </p:tgtEl>
                                        <p:attrNameLst>
                                          <p:attrName>style.visibility</p:attrName>
                                        </p:attrNameLst>
                                      </p:cBhvr>
                                      <p:to>
                                        <p:strVal val="visible"/>
                                      </p:to>
                                    </p:set>
                                    <p:animEffect transition="in" filter="wipe(left)">
                                      <p:cBhvr>
                                        <p:cTn id="27" dur="500"/>
                                        <p:tgtEl>
                                          <p:spTgt spid="10373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37324"/>
                                        </p:tgtEl>
                                        <p:attrNameLst>
                                          <p:attrName>style.visibility</p:attrName>
                                        </p:attrNameLst>
                                      </p:cBhvr>
                                      <p:to>
                                        <p:strVal val="visible"/>
                                      </p:to>
                                    </p:set>
                                    <p:animEffect transition="in" filter="wipe(left)">
                                      <p:cBhvr>
                                        <p:cTn id="32" dur="500"/>
                                        <p:tgtEl>
                                          <p:spTgt spid="1037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8" grpId="0" autoUpdateAnimBg="0"/>
      <p:bldP spid="1037319" grpId="0" autoUpdateAnimBg="0"/>
      <p:bldP spid="1037321" grpId="0" autoUpdateAnimBg="0"/>
      <p:bldP spid="1037322" grpId="0" autoUpdateAnimBg="0"/>
      <p:bldP spid="1037323" grpId="0" autoUpdateAnimBg="0"/>
      <p:bldP spid="103732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0450"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4592647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1039363"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2  Explain when companies value inventories at net realizable value.</a:t>
            </a:r>
          </a:p>
        </p:txBody>
      </p:sp>
      <p:sp>
        <p:nvSpPr>
          <p:cNvPr id="1039364" name="Text Box 4"/>
          <p:cNvSpPr txBox="1">
            <a:spLocks noChangeArrowheads="1"/>
          </p:cNvSpPr>
          <p:nvPr/>
        </p:nvSpPr>
        <p:spPr bwMode="auto">
          <a:xfrm>
            <a:off x="609600" y="1431925"/>
            <a:ext cx="7391400" cy="509588"/>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a:solidFill>
                  <a:schemeClr val="tx1"/>
                </a:solidFill>
                <a:effectLst/>
                <a:latin typeface="Arial" charset="0"/>
              </a:rPr>
              <a:t>Commodity Broker-Traders</a:t>
            </a:r>
          </a:p>
        </p:txBody>
      </p:sp>
      <p:sp>
        <p:nvSpPr>
          <p:cNvPr id="1039365" name="Rectangle 5"/>
          <p:cNvSpPr>
            <a:spLocks noChangeArrowheads="1"/>
          </p:cNvSpPr>
          <p:nvPr/>
        </p:nvSpPr>
        <p:spPr bwMode="auto">
          <a:xfrm>
            <a:off x="838200" y="2133600"/>
            <a:ext cx="7772400" cy="3335338"/>
          </a:xfrm>
          <a:prstGeom prst="rect">
            <a:avLst/>
          </a:prstGeom>
          <a:noFill/>
          <a:ln w="28575" cap="sq" algn="ctr">
            <a:noFill/>
            <a:miter lim="800000"/>
            <a:headEnd/>
            <a:tailEnd/>
          </a:ln>
          <a:effectLst/>
        </p:spPr>
        <p:txBody>
          <a:bodyPr>
            <a:spAutoFit/>
          </a:bodyPr>
          <a:lstStyle/>
          <a:p>
            <a:pPr algn="l">
              <a:lnSpc>
                <a:spcPct val="130000"/>
              </a:lnSpc>
              <a:spcBef>
                <a:spcPct val="50000"/>
              </a:spcBef>
            </a:pPr>
            <a:r>
              <a:rPr lang="en-US" sz="2100" b="0">
                <a:effectLst/>
                <a:latin typeface="Arial" charset="0"/>
              </a:rPr>
              <a:t>Generally measure their inventories at fair value less costs to sell (NRV), with changes in NRV recognized in income in the period of the change. </a:t>
            </a:r>
          </a:p>
          <a:p>
            <a:pPr marL="685800" lvl="1" indent="-457200" algn="l">
              <a:lnSpc>
                <a:spcPct val="130000"/>
              </a:lnSpc>
              <a:spcBef>
                <a:spcPct val="50000"/>
              </a:spcBef>
              <a:buClr>
                <a:srgbClr val="800000"/>
              </a:buClr>
              <a:buSzPct val="90000"/>
              <a:buFont typeface="Arial" charset="0"/>
              <a:buChar char="►"/>
            </a:pPr>
            <a:r>
              <a:rPr lang="en-US" sz="2100" b="0">
                <a:effectLst/>
                <a:latin typeface="Arial" charset="0"/>
              </a:rPr>
              <a:t>Buy or sell commodities (such as harvested corn, wheat, precious metals, heating oil). </a:t>
            </a:r>
          </a:p>
          <a:p>
            <a:pPr marL="685800" lvl="1" indent="-457200" algn="l">
              <a:lnSpc>
                <a:spcPct val="130000"/>
              </a:lnSpc>
              <a:spcBef>
                <a:spcPct val="50000"/>
              </a:spcBef>
              <a:buClr>
                <a:srgbClr val="800000"/>
              </a:buClr>
              <a:buSzPct val="90000"/>
              <a:buFont typeface="Arial" charset="0"/>
              <a:buChar char="►"/>
            </a:pPr>
            <a:r>
              <a:rPr lang="en-US" sz="2100" b="0">
                <a:effectLst/>
                <a:latin typeface="Arial" charset="0"/>
              </a:rPr>
              <a:t>Primary purpose is to sell the commodities in the near term and generate a profit from fluctuations in price. </a:t>
            </a:r>
          </a:p>
        </p:txBody>
      </p:sp>
      <p:sp>
        <p:nvSpPr>
          <p:cNvPr id="1039366" name="Text Box 6"/>
          <p:cNvSpPr txBox="1">
            <a:spLocks noChangeArrowheads="1"/>
          </p:cNvSpPr>
          <p:nvPr/>
        </p:nvSpPr>
        <p:spPr bwMode="auto">
          <a:xfrm>
            <a:off x="5943600" y="1371600"/>
            <a:ext cx="1371600" cy="608013"/>
          </a:xfrm>
          <a:prstGeom prst="rect">
            <a:avLst/>
          </a:prstGeom>
          <a:noFill/>
          <a:ln w="28575" cap="sq">
            <a:solidFill>
              <a:srgbClr val="800000"/>
            </a:solidFill>
            <a:miter lim="800000"/>
            <a:headEnd/>
            <a:tailEnd/>
          </a:ln>
          <a:effectLst/>
        </p:spPr>
        <p:txBody>
          <a:bodyPr>
            <a:spAutoFit/>
          </a:bodyPr>
          <a:lstStyle/>
          <a:p>
            <a:pPr>
              <a:spcBef>
                <a:spcPct val="50000"/>
              </a:spcBef>
            </a:pPr>
            <a:r>
              <a:rPr lang="en-US" sz="3200">
                <a:solidFill>
                  <a:srgbClr val="800000"/>
                </a:solidFill>
                <a:effectLst>
                  <a:outerShdw blurRad="38100" dist="38100" dir="2700000" algn="tl">
                    <a:srgbClr val="C0C0C0"/>
                  </a:outerShdw>
                </a:effectLst>
                <a:latin typeface="Arial" charset="0"/>
              </a:rPr>
              <a:t>NRV</a:t>
            </a:r>
          </a:p>
        </p:txBody>
      </p:sp>
    </p:spTree>
    <p:extLst>
      <p:ext uri="{BB962C8B-B14F-4D97-AF65-F5344CB8AC3E}">
        <p14:creationId xmlns:p14="http://schemas.microsoft.com/office/powerpoint/2010/main" val="3948446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Text Box 2"/>
          <p:cNvSpPr txBox="1">
            <a:spLocks noChangeArrowheads="1"/>
          </p:cNvSpPr>
          <p:nvPr/>
        </p:nvSpPr>
        <p:spPr bwMode="auto">
          <a:xfrm>
            <a:off x="977900" y="2635250"/>
            <a:ext cx="7937500" cy="2851150"/>
          </a:xfrm>
          <a:prstGeom prst="rect">
            <a:avLst/>
          </a:prstGeom>
          <a:noFill/>
          <a:ln w="28575" cap="sq">
            <a:noFill/>
            <a:miter lim="800000"/>
            <a:headEnd type="none" w="sm" len="sm"/>
            <a:tailEnd type="none" w="sm" len="sm"/>
          </a:ln>
          <a:effectLst/>
        </p:spPr>
        <p:txBody>
          <a:bodyPr>
            <a:spAutoFit/>
          </a:bodyPr>
          <a:lstStyle/>
          <a:p>
            <a:pPr marL="579438" indent="-579438" algn="l">
              <a:lnSpc>
                <a:spcPct val="110000"/>
              </a:lnSpc>
              <a:spcBef>
                <a:spcPct val="45000"/>
              </a:spcBef>
              <a:buClr>
                <a:srgbClr val="800000"/>
              </a:buClr>
              <a:buFontTx/>
              <a:buAutoNum type="arabicParenBoth"/>
            </a:pPr>
            <a:r>
              <a:rPr lang="en-US" sz="2200" b="0">
                <a:solidFill>
                  <a:schemeClr val="tx1"/>
                </a:solidFill>
                <a:effectLst/>
                <a:latin typeface="Arial" charset="0"/>
              </a:rPr>
              <a:t>a controlled market with a quoted price applicable to all quantities, and </a:t>
            </a:r>
          </a:p>
          <a:p>
            <a:pPr marL="579438" indent="-579438" algn="l">
              <a:lnSpc>
                <a:spcPct val="110000"/>
              </a:lnSpc>
              <a:spcBef>
                <a:spcPct val="45000"/>
              </a:spcBef>
              <a:buClr>
                <a:srgbClr val="800000"/>
              </a:buClr>
              <a:buFontTx/>
              <a:buAutoNum type="arabicParenBoth"/>
            </a:pPr>
            <a:r>
              <a:rPr lang="en-US" sz="2200" b="0">
                <a:solidFill>
                  <a:schemeClr val="tx1"/>
                </a:solidFill>
                <a:effectLst/>
                <a:latin typeface="Arial" charset="0"/>
              </a:rPr>
              <a:t>no significant costs of disposal (rare metals and agricultural products) </a:t>
            </a:r>
          </a:p>
          <a:p>
            <a:pPr marL="579438" indent="-579438">
              <a:lnSpc>
                <a:spcPct val="110000"/>
              </a:lnSpc>
              <a:spcBef>
                <a:spcPct val="45000"/>
              </a:spcBef>
              <a:buClr>
                <a:srgbClr val="800000"/>
              </a:buClr>
            </a:pPr>
            <a:r>
              <a:rPr lang="en-US" sz="2600" b="0">
                <a:solidFill>
                  <a:schemeClr val="tx1"/>
                </a:solidFill>
                <a:effectLst/>
                <a:latin typeface="Arial" charset="0"/>
              </a:rPr>
              <a:t>or</a:t>
            </a:r>
          </a:p>
          <a:p>
            <a:pPr marL="579438" indent="-579438" algn="l">
              <a:lnSpc>
                <a:spcPct val="110000"/>
              </a:lnSpc>
              <a:spcBef>
                <a:spcPct val="45000"/>
              </a:spcBef>
              <a:buClr>
                <a:srgbClr val="800000"/>
              </a:buClr>
            </a:pPr>
            <a:r>
              <a:rPr lang="en-US" sz="2200" b="0">
                <a:solidFill>
                  <a:srgbClr val="800000"/>
                </a:solidFill>
                <a:effectLst/>
                <a:latin typeface="Arial" charset="0"/>
              </a:rPr>
              <a:t>(3)</a:t>
            </a:r>
            <a:r>
              <a:rPr lang="en-US" sz="2200" b="0">
                <a:solidFill>
                  <a:schemeClr val="tx1"/>
                </a:solidFill>
                <a:effectLst/>
                <a:latin typeface="Arial" charset="0"/>
              </a:rPr>
              <a:t>	too difficult to obtain cost figures (meatpacking).</a:t>
            </a:r>
          </a:p>
        </p:txBody>
      </p:sp>
      <p:sp>
        <p:nvSpPr>
          <p:cNvPr id="1025027" name="Text Box 3"/>
          <p:cNvSpPr txBox="1">
            <a:spLocks noChangeArrowheads="1"/>
          </p:cNvSpPr>
          <p:nvPr/>
        </p:nvSpPr>
        <p:spPr bwMode="auto">
          <a:xfrm>
            <a:off x="914400" y="2057400"/>
            <a:ext cx="8001000" cy="493713"/>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400" b="0">
                <a:solidFill>
                  <a:schemeClr val="tx1"/>
                </a:solidFill>
                <a:effectLst/>
                <a:latin typeface="Arial" charset="0"/>
              </a:rPr>
              <a:t>Permitted by GAAP under the following conditions:</a:t>
            </a:r>
          </a:p>
        </p:txBody>
      </p:sp>
      <p:sp>
        <p:nvSpPr>
          <p:cNvPr id="102502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1025030" name="Text Box 6"/>
          <p:cNvSpPr txBox="1">
            <a:spLocks noChangeArrowheads="1"/>
          </p:cNvSpPr>
          <p:nvPr/>
        </p:nvSpPr>
        <p:spPr bwMode="auto">
          <a:xfrm>
            <a:off x="609600" y="1431925"/>
            <a:ext cx="73914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Valuation Using Relative Sales Value</a:t>
            </a:r>
          </a:p>
        </p:txBody>
      </p:sp>
      <p:sp>
        <p:nvSpPr>
          <p:cNvPr id="1025031" name="Text Box 7"/>
          <p:cNvSpPr txBox="1">
            <a:spLocks noChangeArrowheads="1"/>
          </p:cNvSpPr>
          <p:nvPr/>
        </p:nvSpPr>
        <p:spPr bwMode="auto">
          <a:xfrm>
            <a:off x="3810000" y="6248400"/>
            <a:ext cx="5181600" cy="581025"/>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3  Explain when companies use the relative sales value method to value inventories.</a:t>
            </a:r>
          </a:p>
        </p:txBody>
      </p:sp>
    </p:spTree>
    <p:extLst>
      <p:ext uri="{BB962C8B-B14F-4D97-AF65-F5344CB8AC3E}">
        <p14:creationId xmlns:p14="http://schemas.microsoft.com/office/powerpoint/2010/main" val="1718032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ext Box 2"/>
          <p:cNvSpPr txBox="1">
            <a:spLocks noChangeArrowheads="1"/>
          </p:cNvSpPr>
          <p:nvPr/>
        </p:nvSpPr>
        <p:spPr bwMode="auto">
          <a:xfrm>
            <a:off x="762000" y="1758950"/>
            <a:ext cx="8229600" cy="4603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200" b="0">
                <a:solidFill>
                  <a:schemeClr val="tx1"/>
                </a:solidFill>
                <a:effectLst/>
                <a:latin typeface="Arial" charset="0"/>
              </a:rPr>
              <a:t>Used when buying varying units in a single lump-sum purchase.</a:t>
            </a:r>
          </a:p>
        </p:txBody>
      </p:sp>
      <p:sp>
        <p:nvSpPr>
          <p:cNvPr id="873475"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873477" name="Text Box 5"/>
          <p:cNvSpPr txBox="1">
            <a:spLocks noChangeArrowheads="1"/>
          </p:cNvSpPr>
          <p:nvPr/>
        </p:nvSpPr>
        <p:spPr bwMode="auto">
          <a:xfrm>
            <a:off x="457200" y="1143000"/>
            <a:ext cx="73914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Valuation Using Relative Sales Value</a:t>
            </a:r>
          </a:p>
        </p:txBody>
      </p:sp>
      <p:sp>
        <p:nvSpPr>
          <p:cNvPr id="873482" name="Text Box 10"/>
          <p:cNvSpPr txBox="1">
            <a:spLocks noChangeArrowheads="1"/>
          </p:cNvSpPr>
          <p:nvPr/>
        </p:nvSpPr>
        <p:spPr bwMode="auto">
          <a:xfrm>
            <a:off x="609600" y="2514600"/>
            <a:ext cx="8153400" cy="16795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buSzPct val="80000"/>
            </a:pPr>
            <a:r>
              <a:rPr lang="en-US" sz="1900">
                <a:solidFill>
                  <a:srgbClr val="800000"/>
                </a:solidFill>
                <a:effectLst/>
                <a:latin typeface="Arial" charset="0"/>
              </a:rPr>
              <a:t>E9-9:</a:t>
            </a:r>
            <a:r>
              <a:rPr lang="en-US" sz="1900">
                <a:solidFill>
                  <a:schemeClr val="tx1"/>
                </a:solidFill>
                <a:effectLst/>
                <a:latin typeface="Arial" charset="0"/>
              </a:rPr>
              <a:t> </a:t>
            </a:r>
            <a:r>
              <a:rPr lang="en-US" sz="1900" b="0">
                <a:solidFill>
                  <a:schemeClr val="tx1"/>
                </a:solidFill>
                <a:effectLst/>
                <a:latin typeface="Arial" charset="0"/>
              </a:rPr>
              <a:t>Larsen Realty Corporation purchased a tract of unimproved land for $55,000. This land was improved and subdivided into building lots at an additional cost of $30,000. These building lots were all of the same size but owing to differences in location were offered for sale at different prices as follows. Operating expenses allocated to this project total $18,200.</a:t>
            </a:r>
          </a:p>
        </p:txBody>
      </p:sp>
      <p:sp>
        <p:nvSpPr>
          <p:cNvPr id="873513" name="Text Box 41"/>
          <p:cNvSpPr txBox="1">
            <a:spLocks noChangeArrowheads="1"/>
          </p:cNvSpPr>
          <p:nvPr/>
        </p:nvSpPr>
        <p:spPr bwMode="auto">
          <a:xfrm>
            <a:off x="5486400" y="4451350"/>
            <a:ext cx="3200400" cy="10445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buSzPct val="80000"/>
            </a:pPr>
            <a:r>
              <a:rPr lang="en-US" sz="1900">
                <a:solidFill>
                  <a:srgbClr val="800000"/>
                </a:solidFill>
                <a:effectLst/>
                <a:latin typeface="Arial" charset="0"/>
              </a:rPr>
              <a:t>Instructions:</a:t>
            </a:r>
            <a:r>
              <a:rPr lang="en-US" sz="1900" b="0">
                <a:solidFill>
                  <a:schemeClr val="tx1"/>
                </a:solidFill>
                <a:effectLst/>
                <a:latin typeface="Arial" charset="0"/>
              </a:rPr>
              <a:t> Calculate the net income realized on this operation to date.</a:t>
            </a:r>
          </a:p>
        </p:txBody>
      </p:sp>
      <p:graphicFrame>
        <p:nvGraphicFramePr>
          <p:cNvPr id="873512" name="Object 40"/>
          <p:cNvGraphicFramePr>
            <a:graphicFrameLocks noChangeAspect="1"/>
          </p:cNvGraphicFramePr>
          <p:nvPr/>
        </p:nvGraphicFramePr>
        <p:xfrm>
          <a:off x="685800" y="4365625"/>
          <a:ext cx="4572000" cy="1730375"/>
        </p:xfrm>
        <a:graphic>
          <a:graphicData uri="http://schemas.openxmlformats.org/presentationml/2006/ole">
            <mc:AlternateContent xmlns:mc="http://schemas.openxmlformats.org/markup-compatibility/2006">
              <mc:Choice xmlns:v="urn:schemas-microsoft-com:vml" Requires="v">
                <p:oleObj spid="_x0000_s20484" name="Worksheet" r:id="rId4" imgW="2943285" imgH="1152644" progId="Excel.Sheet.8">
                  <p:embed/>
                </p:oleObj>
              </mc:Choice>
              <mc:Fallback>
                <p:oleObj name="Worksheet" r:id="rId4" imgW="2943285" imgH="11526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65625"/>
                        <a:ext cx="4572000" cy="1730375"/>
                      </a:xfrm>
                      <a:prstGeom prst="rect">
                        <a:avLst/>
                      </a:prstGeom>
                      <a:solidFill>
                        <a:srgbClr val="FFFF99"/>
                      </a:solidFill>
                      <a:ln w="28575">
                        <a:solidFill>
                          <a:schemeClr val="tx1"/>
                        </a:solidFill>
                        <a:miter lim="800000"/>
                        <a:headEnd/>
                        <a:tailEnd/>
                      </a:ln>
                    </p:spPr>
                  </p:pic>
                </p:oleObj>
              </mc:Fallback>
            </mc:AlternateContent>
          </a:graphicData>
        </a:graphic>
      </p:graphicFrame>
      <p:sp>
        <p:nvSpPr>
          <p:cNvPr id="873515" name="Line 43"/>
          <p:cNvSpPr>
            <a:spLocks noChangeShapeType="1"/>
          </p:cNvSpPr>
          <p:nvPr/>
        </p:nvSpPr>
        <p:spPr bwMode="auto">
          <a:xfrm>
            <a:off x="609600" y="2286000"/>
            <a:ext cx="8229600" cy="0"/>
          </a:xfrm>
          <a:prstGeom prst="line">
            <a:avLst/>
          </a:prstGeom>
          <a:noFill/>
          <a:ln w="28575" cap="sq">
            <a:solidFill>
              <a:srgbClr val="800000"/>
            </a:solidFill>
            <a:round/>
            <a:headEnd/>
            <a:tailEnd/>
          </a:ln>
          <a:effectLst/>
        </p:spPr>
        <p:txBody>
          <a:bodyPr wrap="none" anchor="ctr"/>
          <a:lstStyle/>
          <a:p>
            <a:endParaRPr lang="en-US"/>
          </a:p>
        </p:txBody>
      </p:sp>
      <p:sp>
        <p:nvSpPr>
          <p:cNvPr id="873517" name="Text Box 45"/>
          <p:cNvSpPr txBox="1">
            <a:spLocks noChangeArrowheads="1"/>
          </p:cNvSpPr>
          <p:nvPr/>
        </p:nvSpPr>
        <p:spPr bwMode="auto">
          <a:xfrm>
            <a:off x="3810000" y="6248400"/>
            <a:ext cx="5181600" cy="581025"/>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3  Explain when companies use the relative sales value method to value inventories.</a:t>
            </a:r>
          </a:p>
        </p:txBody>
      </p:sp>
    </p:spTree>
    <p:extLst>
      <p:ext uri="{BB962C8B-B14F-4D97-AF65-F5344CB8AC3E}">
        <p14:creationId xmlns:p14="http://schemas.microsoft.com/office/powerpoint/2010/main" val="2693644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3"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875525" name="Text Box 5"/>
          <p:cNvSpPr txBox="1">
            <a:spLocks noChangeArrowheads="1"/>
          </p:cNvSpPr>
          <p:nvPr/>
        </p:nvSpPr>
        <p:spPr bwMode="auto">
          <a:xfrm>
            <a:off x="457200" y="1352550"/>
            <a:ext cx="73914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0">
                <a:solidFill>
                  <a:srgbClr val="800000"/>
                </a:solidFill>
                <a:effectLst/>
                <a:latin typeface="Arial" charset="0"/>
              </a:rPr>
              <a:t>E9-9 (Relative Sales Value Method):</a:t>
            </a:r>
          </a:p>
        </p:txBody>
      </p:sp>
      <p:graphicFrame>
        <p:nvGraphicFramePr>
          <p:cNvPr id="875800" name="Object 280"/>
          <p:cNvGraphicFramePr>
            <a:graphicFrameLocks noChangeAspect="1"/>
          </p:cNvGraphicFramePr>
          <p:nvPr/>
        </p:nvGraphicFramePr>
        <p:xfrm>
          <a:off x="304800" y="2062163"/>
          <a:ext cx="8534400" cy="1930400"/>
        </p:xfrm>
        <a:graphic>
          <a:graphicData uri="http://schemas.openxmlformats.org/presentationml/2006/ole">
            <mc:AlternateContent xmlns:mc="http://schemas.openxmlformats.org/markup-compatibility/2006">
              <mc:Choice xmlns:v="urn:schemas-microsoft-com:vml" Requires="v">
                <p:oleObj spid="_x0000_s21510" name="Worksheet" r:id="rId4" imgW="6153269" imgH="1419344" progId="Excel.Sheet.8">
                  <p:embed/>
                </p:oleObj>
              </mc:Choice>
              <mc:Fallback>
                <p:oleObj name="Worksheet" r:id="rId4" imgW="6153269" imgH="14193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62163"/>
                        <a:ext cx="8534400" cy="1930400"/>
                      </a:xfrm>
                      <a:prstGeom prst="rect">
                        <a:avLst/>
                      </a:prstGeom>
                      <a:noFill/>
                      <a:ln w="28575"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5801" name="Object 281"/>
          <p:cNvGraphicFramePr>
            <a:graphicFrameLocks noChangeAspect="1"/>
          </p:cNvGraphicFramePr>
          <p:nvPr/>
        </p:nvGraphicFramePr>
        <p:xfrm>
          <a:off x="304800" y="4246563"/>
          <a:ext cx="8547100" cy="1816100"/>
        </p:xfrm>
        <a:graphic>
          <a:graphicData uri="http://schemas.openxmlformats.org/presentationml/2006/ole">
            <mc:AlternateContent xmlns:mc="http://schemas.openxmlformats.org/markup-compatibility/2006">
              <mc:Choice xmlns:v="urn:schemas-microsoft-com:vml" Requires="v">
                <p:oleObj spid="_x0000_s21511" name="Worksheet" r:id="rId6" imgW="6286619" imgH="1333500" progId="Excel.Sheet.8">
                  <p:embed/>
                </p:oleObj>
              </mc:Choice>
              <mc:Fallback>
                <p:oleObj name="Worksheet" r:id="rId6" imgW="6286619" imgH="13335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246563"/>
                        <a:ext cx="8547100" cy="1816100"/>
                      </a:xfrm>
                      <a:prstGeom prst="rect">
                        <a:avLst/>
                      </a:prstGeom>
                      <a:noFill/>
                      <a:ln w="28575"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5802" name="Text Box 282"/>
          <p:cNvSpPr txBox="1">
            <a:spLocks noChangeArrowheads="1"/>
          </p:cNvSpPr>
          <p:nvPr/>
        </p:nvSpPr>
        <p:spPr bwMode="auto">
          <a:xfrm>
            <a:off x="1752600" y="2265363"/>
            <a:ext cx="228600" cy="273050"/>
          </a:xfrm>
          <a:prstGeom prst="rect">
            <a:avLst/>
          </a:prstGeom>
          <a:noFill/>
          <a:ln w="28575" cap="sq">
            <a:noFill/>
            <a:miter lim="800000"/>
            <a:headEnd/>
            <a:tailEnd/>
          </a:ln>
          <a:effectLst/>
        </p:spPr>
        <p:txBody>
          <a:bodyPr>
            <a:spAutoFit/>
          </a:bodyPr>
          <a:lstStyle/>
          <a:p>
            <a:pPr>
              <a:lnSpc>
                <a:spcPct val="85000"/>
              </a:lnSpc>
            </a:pPr>
            <a:r>
              <a:rPr lang="en-US" sz="1400">
                <a:solidFill>
                  <a:srgbClr val="800000"/>
                </a:solidFill>
                <a:effectLst>
                  <a:outerShdw blurRad="38100" dist="38100" dir="2700000" algn="tl">
                    <a:srgbClr val="C0C0C0"/>
                  </a:outerShdw>
                </a:effectLst>
                <a:latin typeface="Arial" charset="0"/>
              </a:rPr>
              <a:t>x</a:t>
            </a:r>
          </a:p>
        </p:txBody>
      </p:sp>
      <p:sp>
        <p:nvSpPr>
          <p:cNvPr id="875803" name="Text Box 283"/>
          <p:cNvSpPr txBox="1">
            <a:spLocks noChangeArrowheads="1"/>
          </p:cNvSpPr>
          <p:nvPr/>
        </p:nvSpPr>
        <p:spPr bwMode="auto">
          <a:xfrm>
            <a:off x="2667000" y="2265363"/>
            <a:ext cx="228600" cy="300037"/>
          </a:xfrm>
          <a:prstGeom prst="rect">
            <a:avLst/>
          </a:prstGeom>
          <a:noFill/>
          <a:ln w="28575" cap="sq">
            <a:noFill/>
            <a:miter lim="800000"/>
            <a:headEnd/>
            <a:tailEnd/>
          </a:ln>
          <a:effectLst/>
        </p:spPr>
        <p:txBody>
          <a:bodyPr>
            <a:spAutoFit/>
          </a:bodyPr>
          <a:lstStyle/>
          <a:p>
            <a:pPr>
              <a:lnSpc>
                <a:spcPct val="85000"/>
              </a:lnSpc>
            </a:pPr>
            <a:r>
              <a:rPr lang="en-US" sz="1600">
                <a:solidFill>
                  <a:srgbClr val="800000"/>
                </a:solidFill>
                <a:effectLst>
                  <a:outerShdw blurRad="38100" dist="38100" dir="2700000" algn="tl">
                    <a:srgbClr val="C0C0C0"/>
                  </a:outerShdw>
                </a:effectLst>
                <a:latin typeface="Arial" charset="0"/>
              </a:rPr>
              <a:t>=</a:t>
            </a:r>
          </a:p>
        </p:txBody>
      </p:sp>
      <p:sp>
        <p:nvSpPr>
          <p:cNvPr id="875804" name="Text Box 284"/>
          <p:cNvSpPr txBox="1">
            <a:spLocks noChangeArrowheads="1"/>
          </p:cNvSpPr>
          <p:nvPr/>
        </p:nvSpPr>
        <p:spPr bwMode="auto">
          <a:xfrm>
            <a:off x="5562600" y="2265363"/>
            <a:ext cx="228600" cy="273050"/>
          </a:xfrm>
          <a:prstGeom prst="rect">
            <a:avLst/>
          </a:prstGeom>
          <a:noFill/>
          <a:ln w="28575" cap="sq">
            <a:noFill/>
            <a:miter lim="800000"/>
            <a:headEnd/>
            <a:tailEnd/>
          </a:ln>
          <a:effectLst/>
        </p:spPr>
        <p:txBody>
          <a:bodyPr>
            <a:spAutoFit/>
          </a:bodyPr>
          <a:lstStyle/>
          <a:p>
            <a:pPr>
              <a:lnSpc>
                <a:spcPct val="85000"/>
              </a:lnSpc>
            </a:pPr>
            <a:r>
              <a:rPr lang="en-US" sz="1400">
                <a:solidFill>
                  <a:srgbClr val="800000"/>
                </a:solidFill>
                <a:effectLst>
                  <a:outerShdw blurRad="38100" dist="38100" dir="2700000" algn="tl">
                    <a:srgbClr val="C0C0C0"/>
                  </a:outerShdw>
                </a:effectLst>
                <a:latin typeface="Arial" charset="0"/>
              </a:rPr>
              <a:t>x</a:t>
            </a:r>
          </a:p>
        </p:txBody>
      </p:sp>
      <p:sp>
        <p:nvSpPr>
          <p:cNvPr id="875805" name="Text Box 285"/>
          <p:cNvSpPr txBox="1">
            <a:spLocks noChangeArrowheads="1"/>
          </p:cNvSpPr>
          <p:nvPr/>
        </p:nvSpPr>
        <p:spPr bwMode="auto">
          <a:xfrm>
            <a:off x="6629400" y="2270125"/>
            <a:ext cx="228600" cy="300038"/>
          </a:xfrm>
          <a:prstGeom prst="rect">
            <a:avLst/>
          </a:prstGeom>
          <a:noFill/>
          <a:ln w="28575" cap="sq">
            <a:noFill/>
            <a:miter lim="800000"/>
            <a:headEnd/>
            <a:tailEnd/>
          </a:ln>
          <a:effectLst/>
        </p:spPr>
        <p:txBody>
          <a:bodyPr>
            <a:spAutoFit/>
          </a:bodyPr>
          <a:lstStyle/>
          <a:p>
            <a:pPr>
              <a:lnSpc>
                <a:spcPct val="85000"/>
              </a:lnSpc>
            </a:pPr>
            <a:r>
              <a:rPr lang="en-US" sz="1600">
                <a:solidFill>
                  <a:srgbClr val="800000"/>
                </a:solidFill>
                <a:effectLst>
                  <a:outerShdw blurRad="38100" dist="38100" dir="2700000" algn="tl">
                    <a:srgbClr val="C0C0C0"/>
                  </a:outerShdw>
                </a:effectLst>
                <a:latin typeface="Arial" charset="0"/>
              </a:rPr>
              <a:t>=</a:t>
            </a:r>
          </a:p>
        </p:txBody>
      </p:sp>
      <p:sp>
        <p:nvSpPr>
          <p:cNvPr id="875806" name="Text Box 286"/>
          <p:cNvSpPr txBox="1">
            <a:spLocks noChangeArrowheads="1"/>
          </p:cNvSpPr>
          <p:nvPr/>
        </p:nvSpPr>
        <p:spPr bwMode="auto">
          <a:xfrm>
            <a:off x="2590800" y="4398963"/>
            <a:ext cx="228600" cy="336550"/>
          </a:xfrm>
          <a:prstGeom prst="rect">
            <a:avLst/>
          </a:prstGeom>
          <a:noFill/>
          <a:ln w="28575" cap="sq">
            <a:noFill/>
            <a:miter lim="800000"/>
            <a:headEnd/>
            <a:tailEnd/>
          </a:ln>
          <a:effectLst/>
        </p:spPr>
        <p:txBody>
          <a:bodyPr>
            <a:spAutoFit/>
          </a:bodyPr>
          <a:lstStyle/>
          <a:p>
            <a:r>
              <a:rPr lang="en-US" sz="1600">
                <a:solidFill>
                  <a:srgbClr val="800000"/>
                </a:solidFill>
                <a:effectLst>
                  <a:outerShdw blurRad="38100" dist="38100" dir="2700000" algn="tl">
                    <a:srgbClr val="C0C0C0"/>
                  </a:outerShdw>
                </a:effectLst>
                <a:latin typeface="Arial" charset="0"/>
              </a:rPr>
              <a:t>=</a:t>
            </a:r>
          </a:p>
        </p:txBody>
      </p:sp>
      <p:sp>
        <p:nvSpPr>
          <p:cNvPr id="875807" name="Text Box 287"/>
          <p:cNvSpPr txBox="1">
            <a:spLocks noChangeArrowheads="1"/>
          </p:cNvSpPr>
          <p:nvPr/>
        </p:nvSpPr>
        <p:spPr bwMode="auto">
          <a:xfrm>
            <a:off x="1600200" y="4430713"/>
            <a:ext cx="228600" cy="273050"/>
          </a:xfrm>
          <a:prstGeom prst="rect">
            <a:avLst/>
          </a:prstGeom>
          <a:noFill/>
          <a:ln w="28575" cap="sq">
            <a:noFill/>
            <a:miter lim="800000"/>
            <a:headEnd/>
            <a:tailEnd/>
          </a:ln>
          <a:effectLst/>
        </p:spPr>
        <p:txBody>
          <a:bodyPr>
            <a:spAutoFit/>
          </a:bodyPr>
          <a:lstStyle/>
          <a:p>
            <a:pPr algn="l">
              <a:lnSpc>
                <a:spcPct val="85000"/>
              </a:lnSpc>
            </a:pPr>
            <a:r>
              <a:rPr lang="en-US" sz="1400">
                <a:solidFill>
                  <a:srgbClr val="800000"/>
                </a:solidFill>
                <a:effectLst>
                  <a:outerShdw blurRad="38100" dist="38100" dir="2700000" algn="tl">
                    <a:srgbClr val="C0C0C0"/>
                  </a:outerShdw>
                </a:effectLst>
                <a:latin typeface="Arial" charset="0"/>
              </a:rPr>
              <a:t>x</a:t>
            </a:r>
          </a:p>
        </p:txBody>
      </p:sp>
      <p:sp>
        <p:nvSpPr>
          <p:cNvPr id="875808" name="Line 288"/>
          <p:cNvSpPr>
            <a:spLocks noChangeShapeType="1"/>
          </p:cNvSpPr>
          <p:nvPr/>
        </p:nvSpPr>
        <p:spPr bwMode="auto">
          <a:xfrm>
            <a:off x="8305800" y="3560763"/>
            <a:ext cx="0" cy="304800"/>
          </a:xfrm>
          <a:prstGeom prst="line">
            <a:avLst/>
          </a:prstGeom>
          <a:noFill/>
          <a:ln w="28575" cap="sq">
            <a:solidFill>
              <a:srgbClr val="800000"/>
            </a:solidFill>
            <a:round/>
            <a:headEnd/>
            <a:tailEnd/>
          </a:ln>
          <a:effectLst/>
        </p:spPr>
        <p:txBody>
          <a:bodyPr wrap="none" anchor="ctr"/>
          <a:lstStyle/>
          <a:p>
            <a:endParaRPr lang="en-US"/>
          </a:p>
        </p:txBody>
      </p:sp>
      <p:sp>
        <p:nvSpPr>
          <p:cNvPr id="875809" name="Line 289"/>
          <p:cNvSpPr>
            <a:spLocks noChangeShapeType="1"/>
          </p:cNvSpPr>
          <p:nvPr/>
        </p:nvSpPr>
        <p:spPr bwMode="auto">
          <a:xfrm flipH="1">
            <a:off x="4495800" y="3865563"/>
            <a:ext cx="3810000" cy="533400"/>
          </a:xfrm>
          <a:prstGeom prst="line">
            <a:avLst/>
          </a:prstGeom>
          <a:noFill/>
          <a:ln w="28575" cap="sq">
            <a:solidFill>
              <a:srgbClr val="800000"/>
            </a:solidFill>
            <a:round/>
            <a:headEnd/>
            <a:tailEnd type="triangle" w="med" len="med"/>
          </a:ln>
          <a:effectLst/>
        </p:spPr>
        <p:txBody>
          <a:bodyPr wrap="none" anchor="ctr"/>
          <a:lstStyle/>
          <a:p>
            <a:endParaRPr lang="en-US"/>
          </a:p>
        </p:txBody>
      </p:sp>
      <p:sp>
        <p:nvSpPr>
          <p:cNvPr id="875810" name="Freeform 290"/>
          <p:cNvSpPr>
            <a:spLocks/>
          </p:cNvSpPr>
          <p:nvPr/>
        </p:nvSpPr>
        <p:spPr bwMode="auto">
          <a:xfrm>
            <a:off x="6019800" y="4246563"/>
            <a:ext cx="1588" cy="1828800"/>
          </a:xfrm>
          <a:custGeom>
            <a:avLst/>
            <a:gdLst/>
            <a:ahLst/>
            <a:cxnLst>
              <a:cxn ang="0">
                <a:pos x="0" y="0"/>
              </a:cxn>
              <a:cxn ang="0">
                <a:pos x="0" y="1165"/>
              </a:cxn>
            </a:cxnLst>
            <a:rect l="0" t="0" r="r" b="b"/>
            <a:pathLst>
              <a:path w="1" h="1165">
                <a:moveTo>
                  <a:pt x="0" y="0"/>
                </a:moveTo>
                <a:lnTo>
                  <a:pt x="0" y="1165"/>
                </a:lnTo>
              </a:path>
            </a:pathLst>
          </a:custGeom>
          <a:noFill/>
          <a:ln w="28575" cap="sq">
            <a:solidFill>
              <a:schemeClr val="tx1"/>
            </a:solidFill>
            <a:round/>
            <a:headEnd/>
            <a:tailEnd/>
          </a:ln>
          <a:effectLst/>
        </p:spPr>
        <p:txBody>
          <a:bodyPr wrap="none" anchor="ctr"/>
          <a:lstStyle/>
          <a:p>
            <a:endParaRPr lang="en-US"/>
          </a:p>
        </p:txBody>
      </p:sp>
      <p:sp>
        <p:nvSpPr>
          <p:cNvPr id="875813" name="Text Box 293"/>
          <p:cNvSpPr txBox="1">
            <a:spLocks noChangeArrowheads="1"/>
          </p:cNvSpPr>
          <p:nvPr/>
        </p:nvSpPr>
        <p:spPr bwMode="auto">
          <a:xfrm>
            <a:off x="3810000" y="6248400"/>
            <a:ext cx="5181600" cy="581025"/>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3  Explain when companies use the relative sales value method to value inventories.</a:t>
            </a:r>
          </a:p>
        </p:txBody>
      </p:sp>
    </p:spTree>
    <p:extLst>
      <p:ext uri="{BB962C8B-B14F-4D97-AF65-F5344CB8AC3E}">
        <p14:creationId xmlns:p14="http://schemas.microsoft.com/office/powerpoint/2010/main" val="751549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Text Box 2"/>
          <p:cNvSpPr txBox="1">
            <a:spLocks noChangeArrowheads="1"/>
          </p:cNvSpPr>
          <p:nvPr/>
        </p:nvSpPr>
        <p:spPr bwMode="auto">
          <a:xfrm>
            <a:off x="838200" y="2071688"/>
            <a:ext cx="7620000" cy="3983037"/>
          </a:xfrm>
          <a:prstGeom prst="rect">
            <a:avLst/>
          </a:prstGeom>
          <a:noFill/>
          <a:ln w="28575" cap="sq">
            <a:noFill/>
            <a:miter lim="800000"/>
            <a:headEnd type="none" w="sm" len="sm"/>
            <a:tailEnd type="none" w="sm" len="sm"/>
          </a:ln>
          <a:effectLst/>
        </p:spPr>
        <p:txBody>
          <a:bodyPr>
            <a:spAutoFit/>
          </a:bodyPr>
          <a:lstStyle/>
          <a:p>
            <a:pPr marL="457200" indent="-457200" algn="l">
              <a:lnSpc>
                <a:spcPct val="120000"/>
              </a:lnSpc>
              <a:spcBef>
                <a:spcPct val="45000"/>
              </a:spcBef>
              <a:buClr>
                <a:srgbClr val="800000"/>
              </a:buClr>
              <a:buSzPct val="90000"/>
              <a:buFont typeface="Arial" charset="0"/>
              <a:buChar char="►"/>
            </a:pPr>
            <a:r>
              <a:rPr lang="en-US" sz="2100" b="0">
                <a:solidFill>
                  <a:schemeClr val="tx1"/>
                </a:solidFill>
                <a:effectLst/>
                <a:latin typeface="Arial" charset="0"/>
              </a:rPr>
              <a:t>Generally seller retains title to the merchandise.</a:t>
            </a:r>
          </a:p>
          <a:p>
            <a:pPr marL="457200" indent="-457200" algn="l">
              <a:lnSpc>
                <a:spcPct val="120000"/>
              </a:lnSpc>
              <a:spcBef>
                <a:spcPct val="45000"/>
              </a:spcBef>
              <a:buClr>
                <a:srgbClr val="800000"/>
              </a:buClr>
              <a:buSzPct val="90000"/>
              <a:buFont typeface="Arial" charset="0"/>
              <a:buChar char="►"/>
            </a:pPr>
            <a:r>
              <a:rPr lang="en-US" sz="2100" b="0">
                <a:solidFill>
                  <a:schemeClr val="tx1"/>
                </a:solidFill>
                <a:effectLst/>
                <a:latin typeface="Arial" charset="0"/>
              </a:rPr>
              <a:t>Buyer recognizes no asset or liability. </a:t>
            </a:r>
          </a:p>
          <a:p>
            <a:pPr marL="457200" indent="-457200" algn="l">
              <a:lnSpc>
                <a:spcPct val="120000"/>
              </a:lnSpc>
              <a:spcBef>
                <a:spcPct val="45000"/>
              </a:spcBef>
              <a:buClr>
                <a:srgbClr val="800000"/>
              </a:buClr>
              <a:buSzPct val="90000"/>
              <a:buFont typeface="Arial" charset="0"/>
              <a:buChar char="►"/>
            </a:pPr>
            <a:r>
              <a:rPr lang="en-US" sz="2100" b="0">
                <a:solidFill>
                  <a:schemeClr val="tx1"/>
                </a:solidFill>
                <a:effectLst/>
                <a:latin typeface="Arial" charset="0"/>
              </a:rPr>
              <a:t>If material, the buyer should disclose contract details in footnote.</a:t>
            </a:r>
          </a:p>
          <a:p>
            <a:pPr marL="457200" indent="-457200" algn="l">
              <a:lnSpc>
                <a:spcPct val="120000"/>
              </a:lnSpc>
              <a:spcBef>
                <a:spcPct val="45000"/>
              </a:spcBef>
              <a:buClr>
                <a:srgbClr val="800000"/>
              </a:buClr>
              <a:buSzPct val="90000"/>
              <a:buFont typeface="Arial" charset="0"/>
              <a:buChar char="►"/>
            </a:pPr>
            <a:r>
              <a:rPr lang="en-US" sz="2100" b="0">
                <a:solidFill>
                  <a:schemeClr val="tx1"/>
                </a:solidFill>
                <a:effectLst/>
                <a:latin typeface="Arial" charset="0"/>
              </a:rPr>
              <a:t>If the contract price is </a:t>
            </a:r>
            <a:r>
              <a:rPr lang="en-US" sz="2100">
                <a:solidFill>
                  <a:srgbClr val="800000"/>
                </a:solidFill>
                <a:effectLst/>
                <a:latin typeface="Arial" charset="0"/>
              </a:rPr>
              <a:t>greater than the market price</a:t>
            </a:r>
            <a:r>
              <a:rPr lang="en-US" sz="2100" b="0">
                <a:solidFill>
                  <a:schemeClr val="tx1"/>
                </a:solidFill>
                <a:effectLst/>
                <a:latin typeface="Arial" charset="0"/>
              </a:rPr>
              <a:t>, and the </a:t>
            </a:r>
            <a:r>
              <a:rPr lang="en-US" sz="2100">
                <a:solidFill>
                  <a:srgbClr val="800000"/>
                </a:solidFill>
                <a:effectLst/>
                <a:latin typeface="Arial" charset="0"/>
              </a:rPr>
              <a:t>buyer expects that losses will occur</a:t>
            </a:r>
            <a:r>
              <a:rPr lang="en-US" sz="2100" b="0">
                <a:solidFill>
                  <a:schemeClr val="tx1"/>
                </a:solidFill>
                <a:effectLst/>
                <a:latin typeface="Arial" charset="0"/>
              </a:rPr>
              <a:t> when the purchase is effected, the buyer should recognize a liability and a corresponding  loss in the period during which such declines in market prices take place.</a:t>
            </a:r>
          </a:p>
        </p:txBody>
      </p:sp>
      <p:sp>
        <p:nvSpPr>
          <p:cNvPr id="87757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877573"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  Discuss accounting issues related to purchase commitments.</a:t>
            </a:r>
          </a:p>
        </p:txBody>
      </p:sp>
      <p:sp>
        <p:nvSpPr>
          <p:cNvPr id="877574" name="Text Box 6"/>
          <p:cNvSpPr txBox="1">
            <a:spLocks noChangeArrowheads="1"/>
          </p:cNvSpPr>
          <p:nvPr/>
        </p:nvSpPr>
        <p:spPr bwMode="auto">
          <a:xfrm>
            <a:off x="609600" y="1441450"/>
            <a:ext cx="8229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Purchase Commitments—A Special Problem</a:t>
            </a:r>
          </a:p>
        </p:txBody>
      </p:sp>
    </p:spTree>
    <p:extLst>
      <p:ext uri="{BB962C8B-B14F-4D97-AF65-F5344CB8AC3E}">
        <p14:creationId xmlns:p14="http://schemas.microsoft.com/office/powerpoint/2010/main" val="745345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939012"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  Discuss accounting issues related to purchase commitments.</a:t>
            </a:r>
          </a:p>
        </p:txBody>
      </p:sp>
      <p:sp>
        <p:nvSpPr>
          <p:cNvPr id="939014" name="Rectangle 6"/>
          <p:cNvSpPr>
            <a:spLocks noChangeArrowheads="1"/>
          </p:cNvSpPr>
          <p:nvPr/>
        </p:nvSpPr>
        <p:spPr bwMode="auto">
          <a:xfrm>
            <a:off x="685800" y="1371600"/>
            <a:ext cx="7848600" cy="2100263"/>
          </a:xfrm>
          <a:prstGeom prst="rect">
            <a:avLst/>
          </a:prstGeom>
          <a:noFill/>
          <a:ln w="28575" cap="sq">
            <a:noFill/>
            <a:miter lim="800000"/>
            <a:headEnd/>
            <a:tailEnd/>
          </a:ln>
          <a:effectLst/>
        </p:spPr>
        <p:txBody>
          <a:bodyPr>
            <a:spAutoFit/>
          </a:bodyPr>
          <a:lstStyle/>
          <a:p>
            <a:pPr algn="l">
              <a:lnSpc>
                <a:spcPct val="125000"/>
              </a:lnSpc>
            </a:pPr>
            <a:r>
              <a:rPr lang="en-US" sz="2100">
                <a:solidFill>
                  <a:srgbClr val="800000"/>
                </a:solidFill>
                <a:effectLst/>
                <a:latin typeface="Arial" charset="0"/>
              </a:rPr>
              <a:t>Illustration: </a:t>
            </a:r>
            <a:r>
              <a:rPr lang="en-US" sz="2100" b="0">
                <a:effectLst/>
                <a:latin typeface="Arial" charset="0"/>
              </a:rPr>
              <a:t> St. Regis Paper Co. signed timber-cutting contracts to be executed in 2013 at a price of $10,000,000. Assume further that the market price of the timber cutting rights on December 31, 2012, dropped to $7,000,000. St. Regis would make the following entry on December 31, 2012.</a:t>
            </a:r>
          </a:p>
        </p:txBody>
      </p:sp>
      <p:sp>
        <p:nvSpPr>
          <p:cNvPr id="939015" name="Rectangle 7"/>
          <p:cNvSpPr>
            <a:spLocks noChangeArrowheads="1"/>
          </p:cNvSpPr>
          <p:nvPr/>
        </p:nvSpPr>
        <p:spPr bwMode="auto">
          <a:xfrm>
            <a:off x="685800" y="3722688"/>
            <a:ext cx="8229600" cy="460375"/>
          </a:xfrm>
          <a:prstGeom prst="rect">
            <a:avLst/>
          </a:prstGeom>
          <a:noFill/>
          <a:ln w="28575" cap="sq" algn="ctr">
            <a:noFill/>
            <a:miter lim="800000"/>
            <a:headEnd/>
            <a:tailEnd/>
          </a:ln>
          <a:effectLst/>
        </p:spPr>
        <p:txBody>
          <a:bodyPr>
            <a:spAutoFit/>
          </a:bodyPr>
          <a:lstStyle/>
          <a:p>
            <a:pPr marL="457200" indent="-457200" algn="l">
              <a:lnSpc>
                <a:spcPct val="115000"/>
              </a:lnSpc>
              <a:spcBef>
                <a:spcPct val="40000"/>
              </a:spcBef>
              <a:tabLst>
                <a:tab pos="6686550" algn="r"/>
                <a:tab pos="8001000" algn="r"/>
              </a:tabLst>
            </a:pPr>
            <a:r>
              <a:rPr lang="en-US" sz="2100" b="0">
                <a:effectLst/>
                <a:latin typeface="Arial" charset="0"/>
              </a:rPr>
              <a:t>Unrealized Holding Gain or Loss—Income	3,000,000</a:t>
            </a:r>
          </a:p>
        </p:txBody>
      </p:sp>
      <p:sp>
        <p:nvSpPr>
          <p:cNvPr id="939017" name="Rectangle 9"/>
          <p:cNvSpPr>
            <a:spLocks noChangeArrowheads="1"/>
          </p:cNvSpPr>
          <p:nvPr/>
        </p:nvSpPr>
        <p:spPr bwMode="auto">
          <a:xfrm>
            <a:off x="685800" y="4256088"/>
            <a:ext cx="8001000" cy="460375"/>
          </a:xfrm>
          <a:prstGeom prst="rect">
            <a:avLst/>
          </a:prstGeom>
          <a:noFill/>
          <a:ln w="28575" cap="sq" algn="ctr">
            <a:noFill/>
            <a:miter lim="800000"/>
            <a:headEnd/>
            <a:tailEnd/>
          </a:ln>
          <a:effectLst/>
        </p:spPr>
        <p:txBody>
          <a:bodyPr>
            <a:spAutoFit/>
          </a:bodyPr>
          <a:lstStyle/>
          <a:p>
            <a:pPr marL="457200" indent="-457200" algn="l">
              <a:lnSpc>
                <a:spcPct val="115000"/>
              </a:lnSpc>
              <a:spcBef>
                <a:spcPct val="40000"/>
              </a:spcBef>
              <a:tabLst>
                <a:tab pos="7715250" algn="r"/>
                <a:tab pos="8001000" algn="r"/>
              </a:tabLst>
            </a:pPr>
            <a:r>
              <a:rPr lang="en-US" sz="2100" b="0">
                <a:effectLst/>
                <a:latin typeface="Arial" charset="0"/>
              </a:rPr>
              <a:t>	Purchase Commitment Liability 	3,000,000</a:t>
            </a:r>
          </a:p>
        </p:txBody>
      </p:sp>
      <p:sp>
        <p:nvSpPr>
          <p:cNvPr id="939018" name="Rectangle 10"/>
          <p:cNvSpPr>
            <a:spLocks noChangeArrowheads="1"/>
          </p:cNvSpPr>
          <p:nvPr/>
        </p:nvSpPr>
        <p:spPr bwMode="auto">
          <a:xfrm>
            <a:off x="762000" y="5018088"/>
            <a:ext cx="6019800" cy="385762"/>
          </a:xfrm>
          <a:prstGeom prst="rect">
            <a:avLst/>
          </a:prstGeom>
          <a:noFill/>
          <a:ln w="19050" cap="sq" algn="ctr">
            <a:solidFill>
              <a:srgbClr val="008000"/>
            </a:solidFill>
            <a:miter lim="800000"/>
            <a:headEnd/>
            <a:tailEnd/>
          </a:ln>
          <a:effectLst/>
        </p:spPr>
        <p:txBody>
          <a:bodyPr>
            <a:spAutoFit/>
          </a:bodyPr>
          <a:lstStyle/>
          <a:p>
            <a:pPr algn="l"/>
            <a:r>
              <a:rPr lang="en-US">
                <a:effectLst/>
                <a:latin typeface="Arial" charset="0"/>
              </a:rPr>
              <a:t>Other income and expense</a:t>
            </a:r>
            <a:r>
              <a:rPr lang="en-US" b="0">
                <a:effectLst/>
                <a:latin typeface="Arial" charset="0"/>
              </a:rPr>
              <a:t> in the Income statement.</a:t>
            </a:r>
          </a:p>
        </p:txBody>
      </p:sp>
      <p:sp>
        <p:nvSpPr>
          <p:cNvPr id="939019" name="Rectangle 11"/>
          <p:cNvSpPr>
            <a:spLocks noChangeArrowheads="1"/>
          </p:cNvSpPr>
          <p:nvPr/>
        </p:nvSpPr>
        <p:spPr bwMode="auto">
          <a:xfrm>
            <a:off x="762000" y="5668963"/>
            <a:ext cx="6019800" cy="385762"/>
          </a:xfrm>
          <a:prstGeom prst="rect">
            <a:avLst/>
          </a:prstGeom>
          <a:noFill/>
          <a:ln w="19050" cap="sq" algn="ctr">
            <a:solidFill>
              <a:srgbClr val="008000"/>
            </a:solidFill>
            <a:miter lim="800000"/>
            <a:headEnd/>
            <a:tailEnd/>
          </a:ln>
          <a:effectLst/>
        </p:spPr>
        <p:txBody>
          <a:bodyPr>
            <a:spAutoFit/>
          </a:bodyPr>
          <a:lstStyle/>
          <a:p>
            <a:pPr algn="l"/>
            <a:r>
              <a:rPr lang="en-US">
                <a:effectLst/>
                <a:latin typeface="Arial" charset="0"/>
              </a:rPr>
              <a:t>Current liabilities</a:t>
            </a:r>
            <a:r>
              <a:rPr lang="en-US" b="0">
                <a:effectLst/>
                <a:latin typeface="Arial" charset="0"/>
              </a:rPr>
              <a:t> on the statement of financial position.</a:t>
            </a:r>
          </a:p>
        </p:txBody>
      </p:sp>
      <p:cxnSp>
        <p:nvCxnSpPr>
          <p:cNvPr id="939020" name="AutoShape 12"/>
          <p:cNvCxnSpPr>
            <a:cxnSpLocks noChangeShapeType="1"/>
            <a:stCxn id="939015" idx="1"/>
            <a:endCxn id="939018" idx="1"/>
          </p:cNvCxnSpPr>
          <p:nvPr/>
        </p:nvCxnSpPr>
        <p:spPr bwMode="auto">
          <a:xfrm rot="10800000" flipH="1" flipV="1">
            <a:off x="685800" y="3952875"/>
            <a:ext cx="66675" cy="1258888"/>
          </a:xfrm>
          <a:prstGeom prst="bentConnector3">
            <a:avLst>
              <a:gd name="adj1" fmla="val -342856"/>
            </a:avLst>
          </a:prstGeom>
          <a:noFill/>
          <a:ln w="28575" cap="sq">
            <a:solidFill>
              <a:srgbClr val="800000"/>
            </a:solidFill>
            <a:miter lim="800000"/>
            <a:headEnd/>
            <a:tailEnd type="triangle" w="med" len="med"/>
          </a:ln>
          <a:effectLst/>
        </p:spPr>
      </p:cxnSp>
      <p:cxnSp>
        <p:nvCxnSpPr>
          <p:cNvPr id="939021" name="AutoShape 13"/>
          <p:cNvCxnSpPr>
            <a:cxnSpLocks noChangeShapeType="1"/>
            <a:stCxn id="939017" idx="3"/>
            <a:endCxn id="939019" idx="3"/>
          </p:cNvCxnSpPr>
          <p:nvPr/>
        </p:nvCxnSpPr>
        <p:spPr bwMode="auto">
          <a:xfrm flipH="1">
            <a:off x="6791325" y="4486275"/>
            <a:ext cx="1895475" cy="1376363"/>
          </a:xfrm>
          <a:prstGeom prst="bentConnector3">
            <a:avLst>
              <a:gd name="adj1" fmla="val -12060"/>
            </a:avLst>
          </a:prstGeom>
          <a:noFill/>
          <a:ln w="28575" cap="sq">
            <a:solidFill>
              <a:srgbClr val="800000"/>
            </a:solidFill>
            <a:miter lim="800000"/>
            <a:headEnd/>
            <a:tailEnd type="triangle" w="med" len="med"/>
          </a:ln>
          <a:effectLst/>
        </p:spPr>
      </p:cxnSp>
    </p:spTree>
    <p:extLst>
      <p:ext uri="{BB962C8B-B14F-4D97-AF65-F5344CB8AC3E}">
        <p14:creationId xmlns:p14="http://schemas.microsoft.com/office/powerpoint/2010/main" val="3519175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9015">
                                            <p:txEl>
                                              <p:pRg st="0" end="0"/>
                                            </p:txEl>
                                          </p:spTgt>
                                        </p:tgtEl>
                                        <p:attrNameLst>
                                          <p:attrName>style.visibility</p:attrName>
                                        </p:attrNameLst>
                                      </p:cBhvr>
                                      <p:to>
                                        <p:strVal val="visible"/>
                                      </p:to>
                                    </p:set>
                                    <p:animEffect transition="in" filter="wipe(left)">
                                      <p:cBhvr>
                                        <p:cTn id="7" dur="500"/>
                                        <p:tgtEl>
                                          <p:spTgt spid="9390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9017">
                                            <p:txEl>
                                              <p:pRg st="0" end="0"/>
                                            </p:txEl>
                                          </p:spTgt>
                                        </p:tgtEl>
                                        <p:attrNameLst>
                                          <p:attrName>style.visibility</p:attrName>
                                        </p:attrNameLst>
                                      </p:cBhvr>
                                      <p:to>
                                        <p:strVal val="visible"/>
                                      </p:to>
                                    </p:set>
                                    <p:animEffect transition="in" filter="wipe(left)">
                                      <p:cBhvr>
                                        <p:cTn id="12" dur="500"/>
                                        <p:tgtEl>
                                          <p:spTgt spid="9390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39020"/>
                                        </p:tgtEl>
                                        <p:attrNameLst>
                                          <p:attrName>style.visibility</p:attrName>
                                        </p:attrNameLst>
                                      </p:cBhvr>
                                      <p:to>
                                        <p:strVal val="visible"/>
                                      </p:to>
                                    </p:set>
                                    <p:animEffect transition="in" filter="wipe(up)">
                                      <p:cBhvr>
                                        <p:cTn id="17" dur="500"/>
                                        <p:tgtEl>
                                          <p:spTgt spid="939020"/>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39018"/>
                                        </p:tgtEl>
                                        <p:attrNameLst>
                                          <p:attrName>style.visibility</p:attrName>
                                        </p:attrNameLst>
                                      </p:cBhvr>
                                      <p:to>
                                        <p:strVal val="visible"/>
                                      </p:to>
                                    </p:set>
                                    <p:animEffect transition="in" filter="wipe(left)">
                                      <p:cBhvr>
                                        <p:cTn id="21" dur="500"/>
                                        <p:tgtEl>
                                          <p:spTgt spid="9390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39021"/>
                                        </p:tgtEl>
                                        <p:attrNameLst>
                                          <p:attrName>style.visibility</p:attrName>
                                        </p:attrNameLst>
                                      </p:cBhvr>
                                      <p:to>
                                        <p:strVal val="visible"/>
                                      </p:to>
                                    </p:set>
                                    <p:animEffect transition="in" filter="wipe(up)">
                                      <p:cBhvr>
                                        <p:cTn id="26" dur="500"/>
                                        <p:tgtEl>
                                          <p:spTgt spid="939021"/>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939019"/>
                                        </p:tgtEl>
                                        <p:attrNameLst>
                                          <p:attrName>style.visibility</p:attrName>
                                        </p:attrNameLst>
                                      </p:cBhvr>
                                      <p:to>
                                        <p:strVal val="visible"/>
                                      </p:to>
                                    </p:set>
                                    <p:animEffect transition="in" filter="wipe(right)">
                                      <p:cBhvr>
                                        <p:cTn id="30" dur="500"/>
                                        <p:tgtEl>
                                          <p:spTgt spid="939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5" grpId="0" build="p"/>
      <p:bldP spid="939017" grpId="0" build="p"/>
      <p:bldP spid="939018" grpId="0" animBg="1"/>
      <p:bldP spid="9390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Valuation Bases</a:t>
            </a:r>
          </a:p>
        </p:txBody>
      </p:sp>
      <p:sp>
        <p:nvSpPr>
          <p:cNvPr id="941059"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4  Discuss accounting issues related to purchase commitments.</a:t>
            </a:r>
          </a:p>
        </p:txBody>
      </p:sp>
      <p:sp>
        <p:nvSpPr>
          <p:cNvPr id="941060" name="Rectangle 4"/>
          <p:cNvSpPr>
            <a:spLocks noChangeArrowheads="1"/>
          </p:cNvSpPr>
          <p:nvPr/>
        </p:nvSpPr>
        <p:spPr bwMode="auto">
          <a:xfrm>
            <a:off x="685800" y="1371600"/>
            <a:ext cx="7848600" cy="828675"/>
          </a:xfrm>
          <a:prstGeom prst="rect">
            <a:avLst/>
          </a:prstGeom>
          <a:noFill/>
          <a:ln w="28575" cap="sq" algn="ctr">
            <a:noFill/>
            <a:miter lim="800000"/>
            <a:headEnd/>
            <a:tailEnd/>
          </a:ln>
          <a:effectLst/>
        </p:spPr>
        <p:txBody>
          <a:bodyPr>
            <a:spAutoFit/>
          </a:bodyPr>
          <a:lstStyle/>
          <a:p>
            <a:pPr algn="l">
              <a:lnSpc>
                <a:spcPct val="115000"/>
              </a:lnSpc>
            </a:pPr>
            <a:r>
              <a:rPr lang="en-US" sz="2100">
                <a:solidFill>
                  <a:srgbClr val="800000"/>
                </a:solidFill>
                <a:effectLst/>
                <a:latin typeface="Arial" charset="0"/>
              </a:rPr>
              <a:t>Illustration:</a:t>
            </a:r>
            <a:r>
              <a:rPr lang="en-US" sz="2100" b="0">
                <a:effectLst/>
                <a:latin typeface="Arial" charset="0"/>
              </a:rPr>
              <a:t>  When St. Regis cuts the timber at a cost of $10 million, it would make the following entry.</a:t>
            </a:r>
          </a:p>
        </p:txBody>
      </p:sp>
      <p:sp>
        <p:nvSpPr>
          <p:cNvPr id="941061" name="Rectangle 5"/>
          <p:cNvSpPr>
            <a:spLocks noChangeArrowheads="1"/>
          </p:cNvSpPr>
          <p:nvPr/>
        </p:nvSpPr>
        <p:spPr bwMode="auto">
          <a:xfrm>
            <a:off x="914400" y="2295525"/>
            <a:ext cx="8153400" cy="1358900"/>
          </a:xfrm>
          <a:prstGeom prst="rect">
            <a:avLst/>
          </a:prstGeom>
          <a:noFill/>
          <a:ln w="28575" cap="sq" algn="ctr">
            <a:noFill/>
            <a:miter lim="800000"/>
            <a:headEnd/>
            <a:tailEnd/>
          </a:ln>
          <a:effectLst/>
        </p:spPr>
        <p:txBody>
          <a:bodyPr>
            <a:spAutoFit/>
          </a:bodyPr>
          <a:lstStyle/>
          <a:p>
            <a:pPr marL="457200" indent="-457200" algn="l">
              <a:lnSpc>
                <a:spcPct val="115000"/>
              </a:lnSpc>
              <a:spcBef>
                <a:spcPct val="25000"/>
              </a:spcBef>
              <a:tabLst>
                <a:tab pos="5715000" algn="r"/>
                <a:tab pos="7429500" algn="r"/>
              </a:tabLst>
            </a:pPr>
            <a:r>
              <a:rPr lang="en-US" sz="2100" b="0">
                <a:effectLst/>
                <a:latin typeface="Arial" charset="0"/>
              </a:rPr>
              <a:t>Purchases (Inventory) 	7,000,000</a:t>
            </a:r>
          </a:p>
          <a:p>
            <a:pPr marL="457200" indent="-457200" algn="l">
              <a:lnSpc>
                <a:spcPct val="115000"/>
              </a:lnSpc>
              <a:spcBef>
                <a:spcPct val="25000"/>
              </a:spcBef>
              <a:tabLst>
                <a:tab pos="5715000" algn="r"/>
                <a:tab pos="7429500" algn="r"/>
              </a:tabLst>
            </a:pPr>
            <a:r>
              <a:rPr lang="en-US" sz="2100" b="0">
                <a:effectLst/>
                <a:latin typeface="Arial" charset="0"/>
              </a:rPr>
              <a:t>Purchase Commitment Liability 	3,000,000</a:t>
            </a:r>
          </a:p>
          <a:p>
            <a:pPr marL="457200" indent="-457200" algn="l">
              <a:lnSpc>
                <a:spcPct val="115000"/>
              </a:lnSpc>
              <a:spcBef>
                <a:spcPct val="25000"/>
              </a:spcBef>
              <a:tabLst>
                <a:tab pos="5715000" algn="r"/>
                <a:tab pos="7429500" algn="r"/>
              </a:tabLst>
            </a:pPr>
            <a:r>
              <a:rPr lang="en-US" sz="2100" b="0">
                <a:effectLst/>
                <a:latin typeface="Arial" charset="0"/>
              </a:rPr>
              <a:t>	Cash 		10,000,000</a:t>
            </a:r>
          </a:p>
        </p:txBody>
      </p:sp>
      <p:sp>
        <p:nvSpPr>
          <p:cNvPr id="941062" name="Rectangle 6"/>
          <p:cNvSpPr>
            <a:spLocks noChangeArrowheads="1"/>
          </p:cNvSpPr>
          <p:nvPr/>
        </p:nvSpPr>
        <p:spPr bwMode="auto">
          <a:xfrm>
            <a:off x="762000" y="4002088"/>
            <a:ext cx="8077200" cy="828675"/>
          </a:xfrm>
          <a:prstGeom prst="rect">
            <a:avLst/>
          </a:prstGeom>
          <a:noFill/>
          <a:ln w="28575" cap="sq" algn="ctr">
            <a:noFill/>
            <a:miter lim="800000"/>
            <a:headEnd/>
            <a:tailEnd/>
          </a:ln>
          <a:effectLst/>
        </p:spPr>
        <p:txBody>
          <a:bodyPr>
            <a:spAutoFit/>
          </a:bodyPr>
          <a:lstStyle/>
          <a:p>
            <a:pPr algn="l">
              <a:lnSpc>
                <a:spcPct val="115000"/>
              </a:lnSpc>
            </a:pPr>
            <a:r>
              <a:rPr lang="en-US" sz="2100" b="0">
                <a:effectLst/>
                <a:latin typeface="Arial" charset="0"/>
              </a:rPr>
              <a:t>Assume the government permitted St. Regis to reduce its contract price and therefore its commitment by $1,000,000.  </a:t>
            </a:r>
          </a:p>
        </p:txBody>
      </p:sp>
      <p:sp>
        <p:nvSpPr>
          <p:cNvPr id="941063" name="Rectangle 7"/>
          <p:cNvSpPr>
            <a:spLocks noChangeArrowheads="1"/>
          </p:cNvSpPr>
          <p:nvPr/>
        </p:nvSpPr>
        <p:spPr bwMode="auto">
          <a:xfrm>
            <a:off x="914400" y="5022850"/>
            <a:ext cx="8077200" cy="909638"/>
          </a:xfrm>
          <a:prstGeom prst="rect">
            <a:avLst/>
          </a:prstGeom>
          <a:noFill/>
          <a:ln w="28575" cap="sq" algn="ctr">
            <a:noFill/>
            <a:miter lim="800000"/>
            <a:headEnd/>
            <a:tailEnd/>
          </a:ln>
          <a:effectLst/>
        </p:spPr>
        <p:txBody>
          <a:bodyPr>
            <a:spAutoFit/>
          </a:bodyPr>
          <a:lstStyle/>
          <a:p>
            <a:pPr marL="457200" indent="-457200" algn="l">
              <a:lnSpc>
                <a:spcPct val="115000"/>
              </a:lnSpc>
              <a:spcBef>
                <a:spcPct val="25000"/>
              </a:spcBef>
              <a:tabLst>
                <a:tab pos="5715000" algn="r"/>
                <a:tab pos="7429500" algn="r"/>
              </a:tabLst>
            </a:pPr>
            <a:r>
              <a:rPr lang="en-US" sz="2100" b="0">
                <a:effectLst/>
                <a:latin typeface="Arial" charset="0"/>
              </a:rPr>
              <a:t>Purchase Commitment Liability</a:t>
            </a:r>
            <a:r>
              <a:rPr lang="en-US">
                <a:effectLst>
                  <a:outerShdw blurRad="38100" dist="38100" dir="2700000" algn="tl">
                    <a:srgbClr val="C0C0C0"/>
                  </a:outerShdw>
                </a:effectLst>
              </a:rPr>
              <a:t> </a:t>
            </a:r>
            <a:r>
              <a:rPr lang="en-US" sz="2100" b="0">
                <a:effectLst/>
                <a:latin typeface="Arial" charset="0"/>
              </a:rPr>
              <a:t>	1,000,000</a:t>
            </a:r>
          </a:p>
          <a:p>
            <a:pPr marL="457200" indent="-457200" algn="l">
              <a:lnSpc>
                <a:spcPct val="115000"/>
              </a:lnSpc>
              <a:spcBef>
                <a:spcPct val="25000"/>
              </a:spcBef>
              <a:tabLst>
                <a:tab pos="5715000" algn="r"/>
                <a:tab pos="7429500" algn="r"/>
              </a:tabLst>
            </a:pPr>
            <a:r>
              <a:rPr lang="en-US" sz="2100" b="0">
                <a:effectLst/>
                <a:latin typeface="Arial" charset="0"/>
              </a:rPr>
              <a:t>	Unrealized Holding Gain or Loss—Income		1,000,000</a:t>
            </a:r>
          </a:p>
        </p:txBody>
      </p:sp>
      <p:sp>
        <p:nvSpPr>
          <p:cNvPr id="941064" name="Line 8"/>
          <p:cNvSpPr>
            <a:spLocks noChangeShapeType="1"/>
          </p:cNvSpPr>
          <p:nvPr/>
        </p:nvSpPr>
        <p:spPr bwMode="auto">
          <a:xfrm>
            <a:off x="304800" y="3951288"/>
            <a:ext cx="8458200" cy="0"/>
          </a:xfrm>
          <a:prstGeom prst="line">
            <a:avLst/>
          </a:prstGeom>
          <a:noFill/>
          <a:ln w="28575" cap="sq">
            <a:solidFill>
              <a:srgbClr val="800000"/>
            </a:solidFill>
            <a:round/>
            <a:headEnd/>
            <a:tailEnd/>
          </a:ln>
          <a:effectLst/>
        </p:spPr>
        <p:txBody>
          <a:bodyPr wrap="none" anchor="ctr"/>
          <a:lstStyle/>
          <a:p>
            <a:endParaRPr lang="en-US"/>
          </a:p>
        </p:txBody>
      </p:sp>
    </p:spTree>
    <p:extLst>
      <p:ext uri="{BB962C8B-B14F-4D97-AF65-F5344CB8AC3E}">
        <p14:creationId xmlns:p14="http://schemas.microsoft.com/office/powerpoint/2010/main" val="3612719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1061">
                                            <p:txEl>
                                              <p:pRg st="0" end="0"/>
                                            </p:txEl>
                                          </p:spTgt>
                                        </p:tgtEl>
                                        <p:attrNameLst>
                                          <p:attrName>style.visibility</p:attrName>
                                        </p:attrNameLst>
                                      </p:cBhvr>
                                      <p:to>
                                        <p:strVal val="visible"/>
                                      </p:to>
                                    </p:set>
                                    <p:animEffect transition="in" filter="wipe(left)">
                                      <p:cBhvr>
                                        <p:cTn id="7" dur="500"/>
                                        <p:tgtEl>
                                          <p:spTgt spid="9410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1061">
                                            <p:txEl>
                                              <p:pRg st="1" end="1"/>
                                            </p:txEl>
                                          </p:spTgt>
                                        </p:tgtEl>
                                        <p:attrNameLst>
                                          <p:attrName>style.visibility</p:attrName>
                                        </p:attrNameLst>
                                      </p:cBhvr>
                                      <p:to>
                                        <p:strVal val="visible"/>
                                      </p:to>
                                    </p:set>
                                    <p:animEffect transition="in" filter="wipe(left)">
                                      <p:cBhvr>
                                        <p:cTn id="12" dur="500"/>
                                        <p:tgtEl>
                                          <p:spTgt spid="9410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1061">
                                            <p:txEl>
                                              <p:pRg st="2" end="2"/>
                                            </p:txEl>
                                          </p:spTgt>
                                        </p:tgtEl>
                                        <p:attrNameLst>
                                          <p:attrName>style.visibility</p:attrName>
                                        </p:attrNameLst>
                                      </p:cBhvr>
                                      <p:to>
                                        <p:strVal val="visible"/>
                                      </p:to>
                                    </p:set>
                                    <p:animEffect transition="in" filter="wipe(left)">
                                      <p:cBhvr>
                                        <p:cTn id="17" dur="500"/>
                                        <p:tgtEl>
                                          <p:spTgt spid="9410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1063">
                                            <p:txEl>
                                              <p:pRg st="0" end="0"/>
                                            </p:txEl>
                                          </p:spTgt>
                                        </p:tgtEl>
                                        <p:attrNameLst>
                                          <p:attrName>style.visibility</p:attrName>
                                        </p:attrNameLst>
                                      </p:cBhvr>
                                      <p:to>
                                        <p:strVal val="visible"/>
                                      </p:to>
                                    </p:set>
                                    <p:animEffect transition="in" filter="wipe(left)">
                                      <p:cBhvr>
                                        <p:cTn id="22" dur="500"/>
                                        <p:tgtEl>
                                          <p:spTgt spid="9410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1063">
                                            <p:txEl>
                                              <p:pRg st="1" end="1"/>
                                            </p:txEl>
                                          </p:spTgt>
                                        </p:tgtEl>
                                        <p:attrNameLst>
                                          <p:attrName>style.visibility</p:attrName>
                                        </p:attrNameLst>
                                      </p:cBhvr>
                                      <p:to>
                                        <p:strVal val="visible"/>
                                      </p:to>
                                    </p:set>
                                    <p:animEffect transition="in" filter="wipe(left)">
                                      <p:cBhvr>
                                        <p:cTn id="27" dur="500"/>
                                        <p:tgtEl>
                                          <p:spTgt spid="9410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61" grpId="0" build="p"/>
      <p:bldP spid="9410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9" name="Text Box 3"/>
          <p:cNvSpPr txBox="1">
            <a:spLocks noChangeArrowheads="1"/>
          </p:cNvSpPr>
          <p:nvPr/>
        </p:nvSpPr>
        <p:spPr bwMode="auto">
          <a:xfrm>
            <a:off x="838200" y="2054225"/>
            <a:ext cx="8001000" cy="493713"/>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400" b="0">
                <a:solidFill>
                  <a:schemeClr val="tx1"/>
                </a:solidFill>
                <a:effectLst/>
                <a:latin typeface="Arial" charset="0"/>
              </a:rPr>
              <a:t>Relies on Three Assumptions:</a:t>
            </a:r>
          </a:p>
        </p:txBody>
      </p:sp>
      <p:sp>
        <p:nvSpPr>
          <p:cNvPr id="87962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Gross Profit Method of Estimating Inventory</a:t>
            </a:r>
          </a:p>
        </p:txBody>
      </p:sp>
      <p:sp>
        <p:nvSpPr>
          <p:cNvPr id="879621"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5  Determine ending inventory by applying the gross profit method.</a:t>
            </a:r>
          </a:p>
        </p:txBody>
      </p:sp>
      <p:sp>
        <p:nvSpPr>
          <p:cNvPr id="879622" name="Text Box 6"/>
          <p:cNvSpPr txBox="1">
            <a:spLocks noChangeArrowheads="1"/>
          </p:cNvSpPr>
          <p:nvPr/>
        </p:nvSpPr>
        <p:spPr bwMode="auto">
          <a:xfrm>
            <a:off x="533400" y="1428750"/>
            <a:ext cx="8305800" cy="509588"/>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600">
                <a:solidFill>
                  <a:schemeClr val="tx1"/>
                </a:solidFill>
                <a:effectLst/>
                <a:latin typeface="Arial" charset="0"/>
              </a:rPr>
              <a:t>Substitute Measure to Approximate Inventory</a:t>
            </a:r>
          </a:p>
        </p:txBody>
      </p:sp>
      <p:sp>
        <p:nvSpPr>
          <p:cNvPr id="879623" name="Text Box 7"/>
          <p:cNvSpPr txBox="1">
            <a:spLocks noChangeArrowheads="1"/>
          </p:cNvSpPr>
          <p:nvPr/>
        </p:nvSpPr>
        <p:spPr bwMode="auto">
          <a:xfrm>
            <a:off x="838200" y="2654300"/>
            <a:ext cx="7937500" cy="2943225"/>
          </a:xfrm>
          <a:prstGeom prst="rect">
            <a:avLst/>
          </a:prstGeom>
          <a:noFill/>
          <a:ln w="28575" cap="sq">
            <a:noFill/>
            <a:miter lim="800000"/>
            <a:headEnd type="none" w="sm" len="sm"/>
            <a:tailEnd type="none" w="sm" len="sm"/>
          </a:ln>
          <a:effectLst/>
        </p:spPr>
        <p:txBody>
          <a:bodyPr>
            <a:spAutoFit/>
          </a:bodyPr>
          <a:lstStyle/>
          <a:p>
            <a:pPr marL="579438" indent="-579438" algn="l">
              <a:lnSpc>
                <a:spcPct val="125000"/>
              </a:lnSpc>
              <a:spcBef>
                <a:spcPct val="50000"/>
              </a:spcBef>
              <a:buClr>
                <a:srgbClr val="800000"/>
              </a:buClr>
              <a:buFontTx/>
              <a:buAutoNum type="arabicParenBoth"/>
            </a:pPr>
            <a:r>
              <a:rPr lang="en-US" sz="2200" b="0">
                <a:solidFill>
                  <a:schemeClr val="tx1"/>
                </a:solidFill>
                <a:effectLst/>
                <a:latin typeface="Arial" charset="0"/>
              </a:rPr>
              <a:t>Beginning inventory plus purchases equal total goods to be accounted for.</a:t>
            </a:r>
          </a:p>
          <a:p>
            <a:pPr marL="579438" indent="-579438" algn="l">
              <a:lnSpc>
                <a:spcPct val="125000"/>
              </a:lnSpc>
              <a:spcBef>
                <a:spcPct val="50000"/>
              </a:spcBef>
              <a:buClr>
                <a:srgbClr val="800000"/>
              </a:buClr>
              <a:buFontTx/>
              <a:buAutoNum type="arabicParenBoth"/>
            </a:pPr>
            <a:r>
              <a:rPr lang="en-US" sz="2200" b="0">
                <a:solidFill>
                  <a:schemeClr val="tx1"/>
                </a:solidFill>
                <a:effectLst/>
                <a:latin typeface="Arial" charset="0"/>
              </a:rPr>
              <a:t>Goods not sold must be on hand.</a:t>
            </a:r>
          </a:p>
          <a:p>
            <a:pPr marL="579438" indent="-579438" algn="l">
              <a:lnSpc>
                <a:spcPct val="125000"/>
              </a:lnSpc>
              <a:spcBef>
                <a:spcPct val="50000"/>
              </a:spcBef>
              <a:buClr>
                <a:srgbClr val="800000"/>
              </a:buClr>
            </a:pPr>
            <a:r>
              <a:rPr lang="en-US" sz="2200" b="0">
                <a:solidFill>
                  <a:srgbClr val="800000"/>
                </a:solidFill>
                <a:effectLst/>
                <a:latin typeface="Arial" charset="0"/>
              </a:rPr>
              <a:t>(3)</a:t>
            </a:r>
            <a:r>
              <a:rPr lang="en-US" sz="2200" b="0">
                <a:solidFill>
                  <a:schemeClr val="tx1"/>
                </a:solidFill>
                <a:effectLst/>
                <a:latin typeface="Arial" charset="0"/>
              </a:rPr>
              <a:t>	The sales, reduced to cost, deducted from the sum of the opening inventory plus purchases, equal ending inventory.</a:t>
            </a:r>
          </a:p>
        </p:txBody>
      </p:sp>
    </p:spTree>
    <p:extLst>
      <p:ext uri="{BB962C8B-B14F-4D97-AF65-F5344CB8AC3E}">
        <p14:creationId xmlns:p14="http://schemas.microsoft.com/office/powerpoint/2010/main" val="2744252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75" name="Rectangle 11"/>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Gross Profit Method</a:t>
            </a:r>
          </a:p>
        </p:txBody>
      </p:sp>
      <p:sp>
        <p:nvSpPr>
          <p:cNvPr id="881676" name="Text Box 12"/>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5  Determine ending inventory by applying the gross profit method.</a:t>
            </a:r>
          </a:p>
        </p:txBody>
      </p:sp>
      <p:sp>
        <p:nvSpPr>
          <p:cNvPr id="881677" name="Rectangle 13"/>
          <p:cNvSpPr>
            <a:spLocks noChangeArrowheads="1"/>
          </p:cNvSpPr>
          <p:nvPr/>
        </p:nvSpPr>
        <p:spPr bwMode="auto">
          <a:xfrm>
            <a:off x="762000" y="1406525"/>
            <a:ext cx="8001000" cy="1698625"/>
          </a:xfrm>
          <a:prstGeom prst="rect">
            <a:avLst/>
          </a:prstGeom>
          <a:noFill/>
          <a:ln w="28575" cap="sq" algn="ctr">
            <a:noFill/>
            <a:miter lim="800000"/>
            <a:headEnd/>
            <a:tailEnd/>
          </a:ln>
          <a:effectLst/>
        </p:spPr>
        <p:txBody>
          <a:bodyPr>
            <a:spAutoFit/>
          </a:bodyPr>
          <a:lstStyle/>
          <a:p>
            <a:pPr algn="l">
              <a:lnSpc>
                <a:spcPct val="125000"/>
              </a:lnSpc>
            </a:pPr>
            <a:r>
              <a:rPr lang="en-US" sz="2100">
                <a:solidFill>
                  <a:srgbClr val="800000"/>
                </a:solidFill>
                <a:effectLst/>
                <a:latin typeface="Arial" charset="0"/>
              </a:rPr>
              <a:t>Illustration:  </a:t>
            </a:r>
            <a:r>
              <a:rPr lang="en-US" sz="2100" b="0">
                <a:effectLst/>
                <a:latin typeface="Arial" charset="0"/>
              </a:rPr>
              <a:t>Cetus Corp. has a beginning inventory of €60,000 and purchases of €200,000, both at cost. Sales at selling price amount to €280,000. The gross profit on selling price is 30 percent. Cetus applies the gross margin method as follows.</a:t>
            </a:r>
          </a:p>
        </p:txBody>
      </p:sp>
      <p:sp>
        <p:nvSpPr>
          <p:cNvPr id="881680" name="Text Box 16"/>
          <p:cNvSpPr txBox="1">
            <a:spLocks noChangeArrowheads="1"/>
          </p:cNvSpPr>
          <p:nvPr/>
        </p:nvSpPr>
        <p:spPr bwMode="auto">
          <a:xfrm>
            <a:off x="6858000" y="3352800"/>
            <a:ext cx="14478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9-13</a:t>
            </a:r>
          </a:p>
        </p:txBody>
      </p:sp>
      <p:pic>
        <p:nvPicPr>
          <p:cNvPr id="881681" name="Picture 17"/>
          <p:cNvPicPr>
            <a:picLocks noChangeAspect="1" noChangeArrowheads="1"/>
          </p:cNvPicPr>
          <p:nvPr/>
        </p:nvPicPr>
        <p:blipFill>
          <a:blip r:embed="rId3"/>
          <a:srcRect/>
          <a:stretch>
            <a:fillRect/>
          </a:stretch>
        </p:blipFill>
        <p:spPr bwMode="auto">
          <a:xfrm>
            <a:off x="923925" y="3657600"/>
            <a:ext cx="7305675" cy="2352675"/>
          </a:xfrm>
          <a:prstGeom prst="rect">
            <a:avLst/>
          </a:prstGeom>
          <a:noFill/>
          <a:ln w="28575" cap="sq">
            <a:noFill/>
            <a:miter lim="800000"/>
            <a:headEnd/>
            <a:tailEnd/>
          </a:ln>
          <a:effectLst/>
        </p:spPr>
      </p:pic>
    </p:spTree>
    <p:extLst>
      <p:ext uri="{BB962C8B-B14F-4D97-AF65-F5344CB8AC3E}">
        <p14:creationId xmlns:p14="http://schemas.microsoft.com/office/powerpoint/2010/main" val="3622494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Gross Profit Method</a:t>
            </a:r>
          </a:p>
        </p:txBody>
      </p:sp>
      <p:sp>
        <p:nvSpPr>
          <p:cNvPr id="945156"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5  Determine ending inventory by applying the gross profit method.</a:t>
            </a:r>
          </a:p>
        </p:txBody>
      </p:sp>
      <p:sp>
        <p:nvSpPr>
          <p:cNvPr id="945157" name="Text Box 5"/>
          <p:cNvSpPr txBox="1">
            <a:spLocks noChangeArrowheads="1"/>
          </p:cNvSpPr>
          <p:nvPr/>
        </p:nvSpPr>
        <p:spPr bwMode="auto">
          <a:xfrm>
            <a:off x="533400" y="1428750"/>
            <a:ext cx="8305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Computation of Gross Profit Percentage</a:t>
            </a:r>
          </a:p>
        </p:txBody>
      </p:sp>
      <p:pic>
        <p:nvPicPr>
          <p:cNvPr id="945159" name="Picture 7"/>
          <p:cNvPicPr>
            <a:picLocks noChangeAspect="1" noChangeArrowheads="1"/>
          </p:cNvPicPr>
          <p:nvPr/>
        </p:nvPicPr>
        <p:blipFill>
          <a:blip r:embed="rId3"/>
          <a:srcRect/>
          <a:stretch>
            <a:fillRect/>
          </a:stretch>
        </p:blipFill>
        <p:spPr bwMode="auto">
          <a:xfrm>
            <a:off x="762000" y="2400300"/>
            <a:ext cx="7748588" cy="3390900"/>
          </a:xfrm>
          <a:prstGeom prst="rect">
            <a:avLst/>
          </a:prstGeom>
          <a:noFill/>
          <a:ln w="28575" cap="sq">
            <a:noFill/>
            <a:miter lim="800000"/>
            <a:headEnd/>
            <a:tailEnd/>
          </a:ln>
          <a:effectLst/>
        </p:spPr>
      </p:pic>
      <p:sp>
        <p:nvSpPr>
          <p:cNvPr id="945160" name="Text Box 8"/>
          <p:cNvSpPr txBox="1">
            <a:spLocks noChangeArrowheads="1"/>
          </p:cNvSpPr>
          <p:nvPr/>
        </p:nvSpPr>
        <p:spPr bwMode="auto">
          <a:xfrm>
            <a:off x="7162800" y="2087563"/>
            <a:ext cx="1447800" cy="274637"/>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9-16</a:t>
            </a:r>
          </a:p>
        </p:txBody>
      </p:sp>
    </p:spTree>
    <p:extLst>
      <p:ext uri="{BB962C8B-B14F-4D97-AF65-F5344CB8AC3E}">
        <p14:creationId xmlns:p14="http://schemas.microsoft.com/office/powerpoint/2010/main" val="1617512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2498" name="Picture 2"/>
          <p:cNvPicPr>
            <a:picLocks noChangeAspect="1" noChangeArrowheads="1"/>
          </p:cNvPicPr>
          <p:nvPr/>
        </p:nvPicPr>
        <p:blipFill>
          <a:blip r:embed="rId3"/>
          <a:srcRect/>
          <a:stretch>
            <a:fillRect/>
          </a:stretch>
        </p:blipFill>
        <p:spPr bwMode="auto">
          <a:xfrm>
            <a:off x="533400" y="685800"/>
            <a:ext cx="8153400" cy="296863"/>
          </a:xfrm>
          <a:prstGeom prst="rect">
            <a:avLst/>
          </a:prstGeom>
          <a:noFill/>
          <a:ln w="12700" cap="sq">
            <a:noFill/>
            <a:miter lim="800000"/>
            <a:headEnd type="none" w="sm" len="sm"/>
            <a:tailEnd type="none" w="sm" len="sm"/>
          </a:ln>
          <a:effectLst/>
        </p:spPr>
      </p:pic>
      <p:sp>
        <p:nvSpPr>
          <p:cNvPr id="1002499"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02500"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r>
              <a:rPr lang="en-US" sz="3200">
                <a:solidFill>
                  <a:schemeClr val="bg1"/>
                </a:solidFill>
                <a:effectLst>
                  <a:outerShdw blurRad="38100" dist="38100" dir="2700000" algn="tl">
                    <a:srgbClr val="000000"/>
                  </a:outerShdw>
                </a:effectLst>
                <a:latin typeface="Arial" charset="0"/>
              </a:rPr>
              <a:t>C H A P T E R   </a:t>
            </a:r>
            <a:r>
              <a:rPr lang="en-US" sz="4000">
                <a:solidFill>
                  <a:schemeClr val="bg1"/>
                </a:solidFill>
                <a:effectLst>
                  <a:outerShdw blurRad="38100" dist="38100" dir="2700000" algn="tl">
                    <a:srgbClr val="000000"/>
                  </a:outerShdw>
                </a:effectLst>
                <a:latin typeface="Arial" charset="0"/>
              </a:rPr>
              <a:t>9</a:t>
            </a:r>
          </a:p>
        </p:txBody>
      </p:sp>
      <p:sp>
        <p:nvSpPr>
          <p:cNvPr id="1002501"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pPr>
            <a:r>
              <a:rPr lang="en-US" sz="3200" dirty="0">
                <a:solidFill>
                  <a:schemeClr val="bg1"/>
                </a:solidFill>
                <a:effectLst>
                  <a:outerShdw blurRad="38100" dist="38100" dir="2700000" algn="tl">
                    <a:srgbClr val="000000"/>
                  </a:outerShdw>
                </a:effectLst>
                <a:latin typeface="Arial" charset="0"/>
              </a:rPr>
              <a:t>INVENTORIES:               </a:t>
            </a:r>
          </a:p>
          <a:p>
            <a:pPr>
              <a:lnSpc>
                <a:spcPct val="110000"/>
              </a:lnSpc>
            </a:pPr>
            <a:r>
              <a:rPr lang="en-US" sz="3200" dirty="0">
                <a:solidFill>
                  <a:schemeClr val="bg1"/>
                </a:solidFill>
                <a:effectLst>
                  <a:outerShdw blurRad="38100" dist="38100" dir="2700000" algn="tl">
                    <a:srgbClr val="000000"/>
                  </a:outerShdw>
                </a:effectLst>
                <a:latin typeface="Arial" charset="0"/>
              </a:rPr>
              <a:t>ADDITIONAL VALUATION ISSUES</a:t>
            </a:r>
          </a:p>
        </p:txBody>
      </p:sp>
      <p:sp>
        <p:nvSpPr>
          <p:cNvPr id="1002502" name="Text Box 6"/>
          <p:cNvSpPr txBox="1">
            <a:spLocks noChangeArrowheads="1"/>
          </p:cNvSpPr>
          <p:nvPr/>
        </p:nvSpPr>
        <p:spPr bwMode="auto">
          <a:xfrm>
            <a:off x="2209800" y="4419600"/>
            <a:ext cx="4724400" cy="1296988"/>
          </a:xfrm>
          <a:prstGeom prst="rect">
            <a:avLst/>
          </a:prstGeom>
          <a:noFill/>
          <a:ln w="12700" cap="sq">
            <a:noFill/>
            <a:miter lim="800000"/>
            <a:headEnd type="none" w="sm" len="sm"/>
            <a:tailEnd type="none" w="sm" len="sm"/>
          </a:ln>
          <a:effectLst/>
        </p:spPr>
        <p:txBody>
          <a:bodyPr>
            <a:spAutoFit/>
          </a:bodyPr>
          <a:lstStyle/>
          <a:p>
            <a:pPr>
              <a:lnSpc>
                <a:spcPct val="110000"/>
              </a:lnSpc>
            </a:pPr>
            <a:r>
              <a:rPr lang="en-US" altLang="en-US" sz="2400" b="0">
                <a:solidFill>
                  <a:schemeClr val="tx1"/>
                </a:solidFill>
                <a:effectLst/>
                <a:latin typeface="Trebuchet MS" pitchFamily="34" charset="0"/>
              </a:rPr>
              <a:t>Intermediate Accounting</a:t>
            </a:r>
          </a:p>
          <a:p>
            <a:pPr>
              <a:lnSpc>
                <a:spcPct val="110000"/>
              </a:lnSpc>
            </a:pPr>
            <a:r>
              <a:rPr lang="en-US" altLang="en-US" sz="2400" b="0">
                <a:solidFill>
                  <a:schemeClr val="tx1"/>
                </a:solidFill>
                <a:effectLst/>
                <a:latin typeface="Trebuchet MS" pitchFamily="34" charset="0"/>
              </a:rPr>
              <a:t>IFRS Edition</a:t>
            </a:r>
          </a:p>
          <a:p>
            <a:pPr>
              <a:lnSpc>
                <a:spcPct val="110000"/>
              </a:lnSpc>
            </a:pPr>
            <a:r>
              <a:rPr lang="en-US" altLang="en-US" sz="2400" b="0">
                <a:solidFill>
                  <a:schemeClr val="tx1"/>
                </a:solidFill>
                <a:effectLst/>
                <a:latin typeface="Trebuchet MS" pitchFamily="34" charset="0"/>
              </a:rPr>
              <a:t>Kieso, Weygandt, and Warfield</a:t>
            </a:r>
            <a:r>
              <a:rPr lang="en-US" sz="2000" b="0">
                <a:solidFill>
                  <a:schemeClr val="tx1"/>
                </a:solidFill>
                <a:effectLst/>
                <a:latin typeface="Times New Roman" pitchFamily="18" charset="0"/>
              </a:rPr>
              <a:t> </a:t>
            </a:r>
          </a:p>
        </p:txBody>
      </p:sp>
    </p:spTree>
    <p:extLst>
      <p:ext uri="{BB962C8B-B14F-4D97-AF65-F5344CB8AC3E}">
        <p14:creationId xmlns:p14="http://schemas.microsoft.com/office/powerpoint/2010/main" val="1791011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Text Box 2"/>
          <p:cNvSpPr txBox="1">
            <a:spLocks noChangeArrowheads="1"/>
          </p:cNvSpPr>
          <p:nvPr/>
        </p:nvSpPr>
        <p:spPr bwMode="auto">
          <a:xfrm>
            <a:off x="609600" y="1336675"/>
            <a:ext cx="8153400" cy="1101725"/>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100">
                <a:solidFill>
                  <a:srgbClr val="800000"/>
                </a:solidFill>
                <a:effectLst/>
                <a:latin typeface="Arial" charset="0"/>
              </a:rPr>
              <a:t>E9-14:</a:t>
            </a:r>
            <a:r>
              <a:rPr lang="en-US" sz="2100">
                <a:solidFill>
                  <a:schemeClr val="tx1"/>
                </a:solidFill>
                <a:effectLst/>
                <a:latin typeface="Arial" charset="0"/>
              </a:rPr>
              <a:t>  </a:t>
            </a:r>
            <a:r>
              <a:rPr lang="en-US" sz="2100" b="0">
                <a:effectLst/>
                <a:latin typeface="Arial" charset="0"/>
              </a:rPr>
              <a:t>Astaire Company uses the gross profit method to estimate inventory for monthly reporting purposes. Presented below is information for the month of May.</a:t>
            </a:r>
          </a:p>
        </p:txBody>
      </p:sp>
      <p:sp>
        <p:nvSpPr>
          <p:cNvPr id="943107" name="Text Box 3"/>
          <p:cNvSpPr txBox="1">
            <a:spLocks noChangeArrowheads="1"/>
          </p:cNvSpPr>
          <p:nvPr/>
        </p:nvSpPr>
        <p:spPr bwMode="auto">
          <a:xfrm>
            <a:off x="609600" y="4521200"/>
            <a:ext cx="8229600" cy="1879600"/>
          </a:xfrm>
          <a:prstGeom prst="rect">
            <a:avLst/>
          </a:prstGeom>
          <a:noFill/>
          <a:ln w="28575" cap="sq">
            <a:noFill/>
            <a:miter lim="800000"/>
            <a:headEnd type="none" w="sm" len="sm"/>
            <a:tailEnd type="none" w="sm" len="sm"/>
          </a:ln>
          <a:effectLst/>
        </p:spPr>
        <p:txBody>
          <a:bodyPr>
            <a:spAutoFit/>
          </a:bodyPr>
          <a:lstStyle/>
          <a:p>
            <a:pPr marL="401638" indent="-401638" algn="l">
              <a:lnSpc>
                <a:spcPct val="105000"/>
              </a:lnSpc>
              <a:spcBef>
                <a:spcPct val="30000"/>
              </a:spcBef>
              <a:buSzPct val="80000"/>
            </a:pPr>
            <a:r>
              <a:rPr lang="en-US" sz="2000">
                <a:solidFill>
                  <a:srgbClr val="800000"/>
                </a:solidFill>
                <a:effectLst/>
                <a:latin typeface="Arial" charset="0"/>
              </a:rPr>
              <a:t>Instructions:</a:t>
            </a:r>
            <a:endParaRPr lang="en-US" sz="2000">
              <a:solidFill>
                <a:srgbClr val="009AA6"/>
              </a:solidFill>
              <a:effectLst/>
              <a:latin typeface="Arial" charset="0"/>
            </a:endParaRPr>
          </a:p>
          <a:p>
            <a:pPr marL="401638" indent="-401638" algn="l">
              <a:lnSpc>
                <a:spcPct val="105000"/>
              </a:lnSpc>
              <a:spcBef>
                <a:spcPct val="30000"/>
              </a:spcBef>
              <a:buSzPct val="80000"/>
            </a:pPr>
            <a:r>
              <a:rPr lang="en-US" sz="2000" b="0">
                <a:solidFill>
                  <a:srgbClr val="800000"/>
                </a:solidFill>
                <a:effectLst/>
                <a:latin typeface="Arial" charset="0"/>
              </a:rPr>
              <a:t>(a)</a:t>
            </a:r>
            <a:r>
              <a:rPr lang="en-US" sz="2000">
                <a:solidFill>
                  <a:srgbClr val="000000"/>
                </a:solidFill>
                <a:effectLst/>
                <a:latin typeface="Arial" charset="0"/>
              </a:rPr>
              <a:t>  </a:t>
            </a:r>
            <a:r>
              <a:rPr lang="en-US" sz="2000" b="0">
                <a:solidFill>
                  <a:srgbClr val="000000"/>
                </a:solidFill>
                <a:effectLst/>
                <a:latin typeface="Arial" charset="0"/>
              </a:rPr>
              <a:t>Compute the estimated inventory at May 31, assuming that the gross profit is 25% of </a:t>
            </a:r>
            <a:r>
              <a:rPr lang="en-US" sz="2000">
                <a:solidFill>
                  <a:srgbClr val="800000"/>
                </a:solidFill>
                <a:effectLst/>
                <a:latin typeface="Arial" charset="0"/>
              </a:rPr>
              <a:t>sales</a:t>
            </a:r>
            <a:r>
              <a:rPr lang="en-US" sz="2000" b="0">
                <a:solidFill>
                  <a:srgbClr val="000000"/>
                </a:solidFill>
                <a:effectLst/>
                <a:latin typeface="Arial" charset="0"/>
              </a:rPr>
              <a:t>.</a:t>
            </a:r>
          </a:p>
          <a:p>
            <a:pPr marL="401638" indent="-401638" algn="l">
              <a:lnSpc>
                <a:spcPct val="105000"/>
              </a:lnSpc>
              <a:spcBef>
                <a:spcPct val="30000"/>
              </a:spcBef>
              <a:buSzPct val="80000"/>
            </a:pPr>
            <a:r>
              <a:rPr lang="en-US" sz="2000" b="0">
                <a:solidFill>
                  <a:srgbClr val="800000"/>
                </a:solidFill>
                <a:effectLst/>
                <a:latin typeface="Arial" charset="0"/>
              </a:rPr>
              <a:t>(b)</a:t>
            </a:r>
            <a:r>
              <a:rPr lang="en-US" sz="2000">
                <a:solidFill>
                  <a:srgbClr val="000000"/>
                </a:solidFill>
                <a:effectLst/>
                <a:latin typeface="Arial" charset="0"/>
              </a:rPr>
              <a:t>  </a:t>
            </a:r>
            <a:r>
              <a:rPr lang="en-US" sz="2000" b="0">
                <a:solidFill>
                  <a:srgbClr val="000000"/>
                </a:solidFill>
                <a:effectLst/>
                <a:latin typeface="Arial" charset="0"/>
              </a:rPr>
              <a:t>Compute the estimated inventory at May 31, assuming that the gross profit is 25% of </a:t>
            </a:r>
            <a:r>
              <a:rPr lang="en-US" sz="2000">
                <a:solidFill>
                  <a:srgbClr val="800000"/>
                </a:solidFill>
                <a:effectLst/>
                <a:latin typeface="Arial" charset="0"/>
              </a:rPr>
              <a:t>cost</a:t>
            </a:r>
            <a:r>
              <a:rPr lang="en-US" sz="2000" b="0">
                <a:solidFill>
                  <a:srgbClr val="000000"/>
                </a:solidFill>
                <a:effectLst/>
                <a:latin typeface="Arial" charset="0"/>
              </a:rPr>
              <a:t>.</a:t>
            </a:r>
          </a:p>
        </p:txBody>
      </p:sp>
      <p:graphicFrame>
        <p:nvGraphicFramePr>
          <p:cNvPr id="943108" name="Object 4"/>
          <p:cNvGraphicFramePr>
            <a:graphicFrameLocks noChangeAspect="1"/>
          </p:cNvGraphicFramePr>
          <p:nvPr/>
        </p:nvGraphicFramePr>
        <p:xfrm>
          <a:off x="3097213" y="2668588"/>
          <a:ext cx="4251325" cy="1979612"/>
        </p:xfrm>
        <a:graphic>
          <a:graphicData uri="http://schemas.openxmlformats.org/presentationml/2006/ole">
            <mc:AlternateContent xmlns:mc="http://schemas.openxmlformats.org/markup-compatibility/2006">
              <mc:Choice xmlns:v="urn:schemas-microsoft-com:vml" Requires="v">
                <p:oleObj spid="_x0000_s22532" name="Worksheet" r:id="rId4" imgW="3914656" imgH="1752719" progId="Excel.Sheet.8">
                  <p:embed/>
                </p:oleObj>
              </mc:Choice>
              <mc:Fallback>
                <p:oleObj name="Worksheet" r:id="rId4" imgW="3914656" imgH="175271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213" y="2668588"/>
                        <a:ext cx="4251325" cy="1979612"/>
                      </a:xfrm>
                      <a:prstGeom prst="rect">
                        <a:avLst/>
                      </a:prstGeom>
                      <a:solidFill>
                        <a:srgbClr val="FFFF99"/>
                      </a:solidFill>
                      <a:ln w="28575">
                        <a:solidFill>
                          <a:schemeClr val="tx1"/>
                        </a:solidFill>
                        <a:miter lim="800000"/>
                        <a:headEnd/>
                        <a:tailEnd/>
                      </a:ln>
                    </p:spPr>
                  </p:pic>
                </p:oleObj>
              </mc:Fallback>
            </mc:AlternateContent>
          </a:graphicData>
        </a:graphic>
      </p:graphicFrame>
      <p:sp>
        <p:nvSpPr>
          <p:cNvPr id="943109"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Gross Profit Method</a:t>
            </a:r>
          </a:p>
        </p:txBody>
      </p:sp>
      <p:sp>
        <p:nvSpPr>
          <p:cNvPr id="943110" name="Text Box 6"/>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5</a:t>
            </a:r>
          </a:p>
        </p:txBody>
      </p:sp>
    </p:spTree>
    <p:extLst>
      <p:ext uri="{BB962C8B-B14F-4D97-AF65-F5344CB8AC3E}">
        <p14:creationId xmlns:p14="http://schemas.microsoft.com/office/powerpoint/2010/main" val="2539630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ext Box 2"/>
          <p:cNvSpPr txBox="1">
            <a:spLocks noChangeArrowheads="1"/>
          </p:cNvSpPr>
          <p:nvPr/>
        </p:nvSpPr>
        <p:spPr bwMode="auto">
          <a:xfrm>
            <a:off x="457200" y="1231900"/>
            <a:ext cx="7391400" cy="44450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200">
                <a:solidFill>
                  <a:srgbClr val="800000"/>
                </a:solidFill>
                <a:effectLst/>
                <a:latin typeface="Arial" charset="0"/>
              </a:rPr>
              <a:t>E9-14 </a:t>
            </a:r>
            <a:r>
              <a:rPr lang="en-US" sz="2200" b="0">
                <a:solidFill>
                  <a:srgbClr val="800000"/>
                </a:solidFill>
                <a:effectLst/>
                <a:latin typeface="Arial" charset="0"/>
              </a:rPr>
              <a:t>(Solution):</a:t>
            </a:r>
          </a:p>
        </p:txBody>
      </p:sp>
      <p:graphicFrame>
        <p:nvGraphicFramePr>
          <p:cNvPr id="885763" name="Object 3"/>
          <p:cNvGraphicFramePr>
            <a:graphicFrameLocks noChangeAspect="1"/>
          </p:cNvGraphicFramePr>
          <p:nvPr/>
        </p:nvGraphicFramePr>
        <p:xfrm>
          <a:off x="533400" y="2209800"/>
          <a:ext cx="8162925" cy="4071938"/>
        </p:xfrm>
        <a:graphic>
          <a:graphicData uri="http://schemas.openxmlformats.org/presentationml/2006/ole">
            <mc:AlternateContent xmlns:mc="http://schemas.openxmlformats.org/markup-compatibility/2006">
              <mc:Choice xmlns:v="urn:schemas-microsoft-com:vml" Requires="v">
                <p:oleObj spid="_x0000_s23556" name="Worksheet" r:id="rId4" imgW="4896029" imgH="2571571" progId="Excel.Sheet.8">
                  <p:embed/>
                </p:oleObj>
              </mc:Choice>
              <mc:Fallback>
                <p:oleObj name="Worksheet" r:id="rId4" imgW="4896029" imgH="257157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9800"/>
                        <a:ext cx="8162925" cy="4071938"/>
                      </a:xfrm>
                      <a:prstGeom prst="rect">
                        <a:avLst/>
                      </a:prstGeom>
                      <a:noFill/>
                      <a:ln w="28575"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5764" name="Rectangle 4"/>
          <p:cNvSpPr>
            <a:spLocks noChangeArrowheads="1"/>
          </p:cNvSpPr>
          <p:nvPr/>
        </p:nvSpPr>
        <p:spPr bwMode="auto">
          <a:xfrm>
            <a:off x="457200" y="1671638"/>
            <a:ext cx="7778750" cy="381000"/>
          </a:xfrm>
          <a:prstGeom prst="rect">
            <a:avLst/>
          </a:prstGeom>
          <a:noFill/>
          <a:ln w="28575" cap="sq">
            <a:noFill/>
            <a:miter lim="800000"/>
            <a:headEnd/>
            <a:tailEnd/>
          </a:ln>
          <a:effectLst/>
        </p:spPr>
        <p:txBody>
          <a:bodyPr wrap="none">
            <a:spAutoFit/>
          </a:bodyPr>
          <a:lstStyle/>
          <a:p>
            <a:pPr>
              <a:lnSpc>
                <a:spcPct val="105000"/>
              </a:lnSpc>
              <a:spcBef>
                <a:spcPct val="30000"/>
              </a:spcBef>
              <a:buSzPct val="80000"/>
            </a:pPr>
            <a:r>
              <a:rPr lang="en-US" b="0">
                <a:solidFill>
                  <a:srgbClr val="800000"/>
                </a:solidFill>
                <a:effectLst/>
                <a:latin typeface="Arial" charset="0"/>
              </a:rPr>
              <a:t>(a)</a:t>
            </a:r>
            <a:r>
              <a:rPr lang="en-US">
                <a:solidFill>
                  <a:srgbClr val="000000"/>
                </a:solidFill>
                <a:effectLst/>
                <a:latin typeface="Arial" charset="0"/>
              </a:rPr>
              <a:t> </a:t>
            </a:r>
            <a:r>
              <a:rPr lang="en-US" b="0">
                <a:solidFill>
                  <a:srgbClr val="000000"/>
                </a:solidFill>
                <a:effectLst/>
                <a:latin typeface="Arial" charset="0"/>
              </a:rPr>
              <a:t>Compute the estimated inventory assuming gross profit is 25% of </a:t>
            </a:r>
            <a:r>
              <a:rPr lang="en-US" b="0">
                <a:solidFill>
                  <a:srgbClr val="800000"/>
                </a:solidFill>
                <a:effectLst/>
                <a:latin typeface="Arial" charset="0"/>
              </a:rPr>
              <a:t>sales</a:t>
            </a:r>
            <a:r>
              <a:rPr lang="en-US" b="0">
                <a:solidFill>
                  <a:srgbClr val="000000"/>
                </a:solidFill>
                <a:effectLst/>
                <a:latin typeface="Arial" charset="0"/>
              </a:rPr>
              <a:t>.</a:t>
            </a:r>
          </a:p>
        </p:txBody>
      </p:sp>
      <p:sp>
        <p:nvSpPr>
          <p:cNvPr id="885765"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Gross Profit Method</a:t>
            </a:r>
          </a:p>
        </p:txBody>
      </p:sp>
      <p:sp>
        <p:nvSpPr>
          <p:cNvPr id="885766" name="Text Box 6"/>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5  Determine ending inventory by applying the gross profit method.</a:t>
            </a:r>
          </a:p>
        </p:txBody>
      </p:sp>
    </p:spTree>
    <p:extLst>
      <p:ext uri="{BB962C8B-B14F-4D97-AF65-F5344CB8AC3E}">
        <p14:creationId xmlns:p14="http://schemas.microsoft.com/office/powerpoint/2010/main" val="3589567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6" name="Rectangle 8"/>
          <p:cNvSpPr>
            <a:spLocks noChangeArrowheads="1"/>
          </p:cNvSpPr>
          <p:nvPr/>
        </p:nvSpPr>
        <p:spPr bwMode="auto">
          <a:xfrm>
            <a:off x="457200" y="1676400"/>
            <a:ext cx="8156575" cy="381000"/>
          </a:xfrm>
          <a:prstGeom prst="rect">
            <a:avLst/>
          </a:prstGeom>
          <a:noFill/>
          <a:ln w="28575" cap="sq">
            <a:noFill/>
            <a:miter lim="800000"/>
            <a:headEnd/>
            <a:tailEnd/>
          </a:ln>
          <a:effectLst/>
        </p:spPr>
        <p:txBody>
          <a:bodyPr wrap="none">
            <a:spAutoFit/>
          </a:bodyPr>
          <a:lstStyle/>
          <a:p>
            <a:pPr>
              <a:lnSpc>
                <a:spcPct val="105000"/>
              </a:lnSpc>
              <a:spcBef>
                <a:spcPct val="30000"/>
              </a:spcBef>
              <a:buSzPct val="80000"/>
            </a:pPr>
            <a:r>
              <a:rPr lang="en-US" b="0">
                <a:solidFill>
                  <a:srgbClr val="800000"/>
                </a:solidFill>
                <a:effectLst/>
              </a:rPr>
              <a:t>(b)</a:t>
            </a:r>
            <a:r>
              <a:rPr lang="en-US">
                <a:solidFill>
                  <a:srgbClr val="000000"/>
                </a:solidFill>
                <a:effectLst/>
              </a:rPr>
              <a:t> </a:t>
            </a:r>
            <a:r>
              <a:rPr lang="en-US" b="0">
                <a:solidFill>
                  <a:srgbClr val="000000"/>
                </a:solidFill>
                <a:effectLst/>
              </a:rPr>
              <a:t>Compute the estimated inventory assuming gross profit is 25% of </a:t>
            </a:r>
            <a:r>
              <a:rPr lang="en-US" b="0">
                <a:solidFill>
                  <a:srgbClr val="800000"/>
                </a:solidFill>
                <a:effectLst/>
              </a:rPr>
              <a:t>cost</a:t>
            </a:r>
            <a:r>
              <a:rPr lang="en-US" b="0">
                <a:solidFill>
                  <a:srgbClr val="000000"/>
                </a:solidFill>
                <a:effectLst/>
              </a:rPr>
              <a:t>.</a:t>
            </a:r>
          </a:p>
        </p:txBody>
      </p:sp>
      <p:sp>
        <p:nvSpPr>
          <p:cNvPr id="1041410" name="Text Box 2"/>
          <p:cNvSpPr txBox="1">
            <a:spLocks noChangeArrowheads="1"/>
          </p:cNvSpPr>
          <p:nvPr/>
        </p:nvSpPr>
        <p:spPr bwMode="auto">
          <a:xfrm>
            <a:off x="457200" y="1231900"/>
            <a:ext cx="7391400" cy="44450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200">
                <a:solidFill>
                  <a:srgbClr val="800000"/>
                </a:solidFill>
                <a:effectLst/>
                <a:latin typeface="Arial" charset="0"/>
              </a:rPr>
              <a:t>E9-14 </a:t>
            </a:r>
            <a:r>
              <a:rPr lang="en-US" sz="2200" b="0">
                <a:solidFill>
                  <a:srgbClr val="800000"/>
                </a:solidFill>
                <a:effectLst/>
                <a:latin typeface="Arial" charset="0"/>
              </a:rPr>
              <a:t>(Solution):</a:t>
            </a:r>
          </a:p>
        </p:txBody>
      </p:sp>
      <p:graphicFrame>
        <p:nvGraphicFramePr>
          <p:cNvPr id="1041411" name="Object 3"/>
          <p:cNvGraphicFramePr>
            <a:graphicFrameLocks noChangeAspect="1"/>
          </p:cNvGraphicFramePr>
          <p:nvPr/>
        </p:nvGraphicFramePr>
        <p:xfrm>
          <a:off x="533400" y="2209800"/>
          <a:ext cx="8162925" cy="4071938"/>
        </p:xfrm>
        <a:graphic>
          <a:graphicData uri="http://schemas.openxmlformats.org/presentationml/2006/ole">
            <mc:AlternateContent xmlns:mc="http://schemas.openxmlformats.org/markup-compatibility/2006">
              <mc:Choice xmlns:v="urn:schemas-microsoft-com:vml" Requires="v">
                <p:oleObj spid="_x0000_s24580" name="Worksheet" r:id="rId4" imgW="4896029" imgH="2571571" progId="Excel.Sheet.8">
                  <p:embed/>
                </p:oleObj>
              </mc:Choice>
              <mc:Fallback>
                <p:oleObj name="Worksheet" r:id="rId4" imgW="4896029" imgH="257157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9800"/>
                        <a:ext cx="8162925" cy="4071938"/>
                      </a:xfrm>
                      <a:prstGeom prst="rect">
                        <a:avLst/>
                      </a:prstGeom>
                      <a:noFill/>
                      <a:ln w="28575"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413"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Gross Profit Method</a:t>
            </a:r>
          </a:p>
        </p:txBody>
      </p:sp>
      <p:sp>
        <p:nvSpPr>
          <p:cNvPr id="1041414" name="Text Box 6"/>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5  Determine ending inventory by applying the gross profit method.</a:t>
            </a:r>
          </a:p>
        </p:txBody>
      </p:sp>
      <p:sp>
        <p:nvSpPr>
          <p:cNvPr id="1041415" name="Rectangle 7"/>
          <p:cNvSpPr>
            <a:spLocks noChangeArrowheads="1"/>
          </p:cNvSpPr>
          <p:nvPr/>
        </p:nvSpPr>
        <p:spPr bwMode="auto">
          <a:xfrm>
            <a:off x="3733800" y="2667000"/>
            <a:ext cx="3505200" cy="685800"/>
          </a:xfrm>
          <a:prstGeom prst="rect">
            <a:avLst/>
          </a:prstGeom>
          <a:solidFill>
            <a:schemeClr val="bg1"/>
          </a:solidFill>
          <a:ln w="28575" cap="sq">
            <a:solidFill>
              <a:srgbClr val="800000"/>
            </a:solidFill>
            <a:miter lim="800000"/>
            <a:headEnd/>
            <a:tailEnd/>
          </a:ln>
          <a:effectLst/>
        </p:spPr>
        <p:txBody>
          <a:bodyPr wrap="none" anchor="ctr"/>
          <a:lstStyle/>
          <a:p>
            <a:endParaRPr lang="en-US"/>
          </a:p>
        </p:txBody>
      </p:sp>
      <p:sp>
        <p:nvSpPr>
          <p:cNvPr id="1041417" name="Rectangle 9"/>
          <p:cNvSpPr>
            <a:spLocks noChangeArrowheads="1"/>
          </p:cNvSpPr>
          <p:nvPr/>
        </p:nvSpPr>
        <p:spPr bwMode="auto">
          <a:xfrm>
            <a:off x="3733800" y="2667000"/>
            <a:ext cx="1600200" cy="685800"/>
          </a:xfrm>
          <a:prstGeom prst="rect">
            <a:avLst/>
          </a:prstGeom>
          <a:noFill/>
          <a:ln w="28575" cap="sq">
            <a:noFill/>
            <a:miter lim="800000"/>
            <a:headEnd/>
            <a:tailEnd/>
          </a:ln>
          <a:effectLst/>
        </p:spPr>
        <p:txBody>
          <a:bodyPr wrap="none" anchor="ctr"/>
          <a:lstStyle/>
          <a:p>
            <a:pPr>
              <a:spcAft>
                <a:spcPct val="20000"/>
              </a:spcAft>
            </a:pPr>
            <a:r>
              <a:rPr lang="en-US" sz="1600">
                <a:effectLst/>
                <a:latin typeface="Arial" charset="0"/>
              </a:rPr>
              <a:t>25%</a:t>
            </a:r>
          </a:p>
          <a:p>
            <a:r>
              <a:rPr lang="en-US" sz="1600">
                <a:effectLst/>
                <a:latin typeface="Arial" charset="0"/>
              </a:rPr>
              <a:t>100% + 25%</a:t>
            </a:r>
          </a:p>
        </p:txBody>
      </p:sp>
      <p:sp>
        <p:nvSpPr>
          <p:cNvPr id="1041418" name="Rectangle 10"/>
          <p:cNvSpPr>
            <a:spLocks noChangeArrowheads="1"/>
          </p:cNvSpPr>
          <p:nvPr/>
        </p:nvSpPr>
        <p:spPr bwMode="auto">
          <a:xfrm>
            <a:off x="5105400" y="2667000"/>
            <a:ext cx="2057400" cy="685800"/>
          </a:xfrm>
          <a:prstGeom prst="rect">
            <a:avLst/>
          </a:prstGeom>
          <a:noFill/>
          <a:ln w="28575" cap="sq">
            <a:noFill/>
            <a:miter lim="800000"/>
            <a:headEnd/>
            <a:tailEnd/>
          </a:ln>
          <a:effectLst/>
        </p:spPr>
        <p:txBody>
          <a:bodyPr wrap="none" anchor="ctr"/>
          <a:lstStyle/>
          <a:p>
            <a:pPr>
              <a:spcAft>
                <a:spcPct val="20000"/>
              </a:spcAft>
            </a:pPr>
            <a:r>
              <a:rPr lang="en-US" sz="1600">
                <a:effectLst/>
                <a:latin typeface="Arial" charset="0"/>
              </a:rPr>
              <a:t>=   20% of sales</a:t>
            </a:r>
          </a:p>
        </p:txBody>
      </p:sp>
      <p:sp>
        <p:nvSpPr>
          <p:cNvPr id="1041419" name="Freeform 11"/>
          <p:cNvSpPr>
            <a:spLocks/>
          </p:cNvSpPr>
          <p:nvPr/>
        </p:nvSpPr>
        <p:spPr bwMode="auto">
          <a:xfrm>
            <a:off x="3878263" y="2994025"/>
            <a:ext cx="1319212" cy="1588"/>
          </a:xfrm>
          <a:custGeom>
            <a:avLst/>
            <a:gdLst/>
            <a:ahLst/>
            <a:cxnLst>
              <a:cxn ang="0">
                <a:pos x="0" y="0"/>
              </a:cxn>
              <a:cxn ang="0">
                <a:pos x="831" y="0"/>
              </a:cxn>
            </a:cxnLst>
            <a:rect l="0" t="0" r="r" b="b"/>
            <a:pathLst>
              <a:path w="831" h="1">
                <a:moveTo>
                  <a:pt x="0" y="0"/>
                </a:moveTo>
                <a:lnTo>
                  <a:pt x="831" y="0"/>
                </a:lnTo>
              </a:path>
            </a:pathLst>
          </a:custGeom>
          <a:noFill/>
          <a:ln w="28575" cap="sq" cmpd="sng">
            <a:solidFill>
              <a:schemeClr val="bg2"/>
            </a:solidFill>
            <a:prstDash val="solid"/>
            <a:round/>
            <a:headEnd type="none" w="med" len="med"/>
            <a:tailEnd type="none" w="med" len="med"/>
          </a:ln>
          <a:effectLst/>
        </p:spPr>
        <p:txBody>
          <a:bodyPr wrap="none" anchor="ctr"/>
          <a:lstStyle/>
          <a:p>
            <a:endParaRPr lang="en-US"/>
          </a:p>
        </p:txBody>
      </p:sp>
      <p:sp>
        <p:nvSpPr>
          <p:cNvPr id="1041420" name="Line 12"/>
          <p:cNvSpPr>
            <a:spLocks noChangeShapeType="1"/>
          </p:cNvSpPr>
          <p:nvPr/>
        </p:nvSpPr>
        <p:spPr bwMode="auto">
          <a:xfrm flipH="1">
            <a:off x="3581400" y="3200400"/>
            <a:ext cx="2133600" cy="1752600"/>
          </a:xfrm>
          <a:prstGeom prst="line">
            <a:avLst/>
          </a:prstGeom>
          <a:noFill/>
          <a:ln w="28575" cap="sq">
            <a:solidFill>
              <a:srgbClr val="800000"/>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2449611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ext Box 2"/>
          <p:cNvSpPr txBox="1">
            <a:spLocks noChangeArrowheads="1"/>
          </p:cNvSpPr>
          <p:nvPr/>
        </p:nvSpPr>
        <p:spPr bwMode="auto">
          <a:xfrm>
            <a:off x="838200" y="2054225"/>
            <a:ext cx="8001000" cy="493713"/>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400" b="0">
                <a:solidFill>
                  <a:schemeClr val="tx1"/>
                </a:solidFill>
                <a:effectLst/>
                <a:latin typeface="Arial" charset="0"/>
              </a:rPr>
              <a:t>Disadvantages:</a:t>
            </a:r>
          </a:p>
        </p:txBody>
      </p:sp>
      <p:sp>
        <p:nvSpPr>
          <p:cNvPr id="88781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Gross Profit Method</a:t>
            </a:r>
          </a:p>
        </p:txBody>
      </p:sp>
      <p:sp>
        <p:nvSpPr>
          <p:cNvPr id="887812"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5  Determine ending inventory by applying the gross profit method.</a:t>
            </a:r>
          </a:p>
        </p:txBody>
      </p:sp>
      <p:sp>
        <p:nvSpPr>
          <p:cNvPr id="887813" name="Text Box 5"/>
          <p:cNvSpPr txBox="1">
            <a:spLocks noChangeArrowheads="1"/>
          </p:cNvSpPr>
          <p:nvPr/>
        </p:nvSpPr>
        <p:spPr bwMode="auto">
          <a:xfrm>
            <a:off x="533400" y="1428750"/>
            <a:ext cx="8305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Evaluation</a:t>
            </a:r>
          </a:p>
        </p:txBody>
      </p:sp>
      <p:sp>
        <p:nvSpPr>
          <p:cNvPr id="887814" name="Text Box 6"/>
          <p:cNvSpPr txBox="1">
            <a:spLocks noChangeArrowheads="1"/>
          </p:cNvSpPr>
          <p:nvPr/>
        </p:nvSpPr>
        <p:spPr bwMode="auto">
          <a:xfrm>
            <a:off x="838200" y="2654300"/>
            <a:ext cx="7937500" cy="3111500"/>
          </a:xfrm>
          <a:prstGeom prst="rect">
            <a:avLst/>
          </a:prstGeom>
          <a:noFill/>
          <a:ln w="28575" cap="sq">
            <a:noFill/>
            <a:miter lim="800000"/>
            <a:headEnd type="none" w="sm" len="sm"/>
            <a:tailEnd type="none" w="sm" len="sm"/>
          </a:ln>
          <a:effectLst/>
        </p:spPr>
        <p:txBody>
          <a:bodyPr>
            <a:spAutoFit/>
          </a:bodyPr>
          <a:lstStyle/>
          <a:p>
            <a:pPr marL="579438" indent="-579438" algn="l">
              <a:lnSpc>
                <a:spcPct val="125000"/>
              </a:lnSpc>
              <a:spcBef>
                <a:spcPct val="50000"/>
              </a:spcBef>
              <a:buClr>
                <a:srgbClr val="800000"/>
              </a:buClr>
              <a:buFontTx/>
              <a:buAutoNum type="arabicParenBoth"/>
            </a:pPr>
            <a:r>
              <a:rPr lang="en-US" sz="2200" b="0">
                <a:solidFill>
                  <a:schemeClr val="tx1"/>
                </a:solidFill>
                <a:effectLst/>
                <a:latin typeface="Arial" charset="0"/>
              </a:rPr>
              <a:t>Provides an estimate of ending inventory.</a:t>
            </a:r>
          </a:p>
          <a:p>
            <a:pPr marL="579438" indent="-579438" algn="l">
              <a:lnSpc>
                <a:spcPct val="125000"/>
              </a:lnSpc>
              <a:spcBef>
                <a:spcPct val="50000"/>
              </a:spcBef>
              <a:buClr>
                <a:srgbClr val="800000"/>
              </a:buClr>
              <a:buFontTx/>
              <a:buAutoNum type="arabicParenBoth"/>
            </a:pPr>
            <a:r>
              <a:rPr lang="en-US" sz="2200" b="0">
                <a:solidFill>
                  <a:schemeClr val="tx1"/>
                </a:solidFill>
                <a:effectLst/>
                <a:latin typeface="Arial" charset="0"/>
              </a:rPr>
              <a:t>Uses past percentages in calculation.</a:t>
            </a:r>
          </a:p>
          <a:p>
            <a:pPr marL="579438" indent="-579438" algn="l">
              <a:lnSpc>
                <a:spcPct val="125000"/>
              </a:lnSpc>
              <a:spcBef>
                <a:spcPct val="50000"/>
              </a:spcBef>
              <a:buClr>
                <a:srgbClr val="800000"/>
              </a:buClr>
              <a:buFontTx/>
              <a:buAutoNum type="arabicParenBoth" startAt="3"/>
            </a:pPr>
            <a:r>
              <a:rPr lang="en-US" sz="2200" b="0">
                <a:solidFill>
                  <a:schemeClr val="tx1"/>
                </a:solidFill>
                <a:effectLst/>
                <a:latin typeface="Arial" charset="0"/>
              </a:rPr>
              <a:t>A blanket gross profit rate may not be representative.</a:t>
            </a:r>
          </a:p>
          <a:p>
            <a:pPr marL="579438" indent="-579438" algn="l">
              <a:lnSpc>
                <a:spcPct val="125000"/>
              </a:lnSpc>
              <a:spcBef>
                <a:spcPct val="50000"/>
              </a:spcBef>
              <a:buClr>
                <a:srgbClr val="800000"/>
              </a:buClr>
              <a:buFontTx/>
              <a:buAutoNum type="arabicParenBoth" startAt="3"/>
            </a:pPr>
            <a:r>
              <a:rPr lang="en-US" sz="2200" b="0">
                <a:solidFill>
                  <a:schemeClr val="tx1"/>
                </a:solidFill>
                <a:effectLst/>
                <a:latin typeface="Arial" charset="0"/>
              </a:rPr>
              <a:t>Normally unacceptable for financial reporting purposes.  IFRS requires a physical inventory as additional verification.</a:t>
            </a:r>
          </a:p>
        </p:txBody>
      </p:sp>
    </p:spTree>
    <p:extLst>
      <p:ext uri="{BB962C8B-B14F-4D97-AF65-F5344CB8AC3E}">
        <p14:creationId xmlns:p14="http://schemas.microsoft.com/office/powerpoint/2010/main" val="4168848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Retail Inventory Method</a:t>
            </a:r>
          </a:p>
        </p:txBody>
      </p:sp>
      <p:sp>
        <p:nvSpPr>
          <p:cNvPr id="889860"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Determine ending inventory by applying the retail inventory method.</a:t>
            </a:r>
          </a:p>
        </p:txBody>
      </p:sp>
      <p:sp>
        <p:nvSpPr>
          <p:cNvPr id="889861" name="Text Box 5"/>
          <p:cNvSpPr txBox="1">
            <a:spLocks noChangeArrowheads="1"/>
          </p:cNvSpPr>
          <p:nvPr/>
        </p:nvSpPr>
        <p:spPr bwMode="auto">
          <a:xfrm>
            <a:off x="762000" y="1466850"/>
            <a:ext cx="8077200" cy="860425"/>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0">
                <a:solidFill>
                  <a:schemeClr val="tx1"/>
                </a:solidFill>
                <a:effectLst/>
                <a:latin typeface="Arial" charset="0"/>
              </a:rPr>
              <a:t>A method used by retailers, to value inventory without a physical count, by converting retail prices to cost.</a:t>
            </a:r>
          </a:p>
        </p:txBody>
      </p:sp>
      <p:sp>
        <p:nvSpPr>
          <p:cNvPr id="889862" name="Text Box 6"/>
          <p:cNvSpPr txBox="1">
            <a:spLocks noChangeArrowheads="1"/>
          </p:cNvSpPr>
          <p:nvPr/>
        </p:nvSpPr>
        <p:spPr bwMode="auto">
          <a:xfrm>
            <a:off x="762000" y="3124200"/>
            <a:ext cx="7937500" cy="1498600"/>
          </a:xfrm>
          <a:prstGeom prst="rect">
            <a:avLst/>
          </a:prstGeom>
          <a:noFill/>
          <a:ln w="28575" cap="sq">
            <a:noFill/>
            <a:miter lim="800000"/>
            <a:headEnd type="none" w="sm" len="sm"/>
            <a:tailEnd type="none" w="sm" len="sm"/>
          </a:ln>
          <a:effectLst/>
        </p:spPr>
        <p:txBody>
          <a:bodyPr>
            <a:spAutoFit/>
          </a:bodyPr>
          <a:lstStyle/>
          <a:p>
            <a:pPr marL="579438" indent="-579438" algn="l">
              <a:lnSpc>
                <a:spcPct val="110000"/>
              </a:lnSpc>
              <a:spcBef>
                <a:spcPct val="45000"/>
              </a:spcBef>
              <a:buClr>
                <a:srgbClr val="800000"/>
              </a:buClr>
              <a:buFontTx/>
              <a:buAutoNum type="arabicParenBoth"/>
            </a:pPr>
            <a:r>
              <a:rPr lang="en-US" sz="2200" b="0">
                <a:solidFill>
                  <a:schemeClr val="tx1"/>
                </a:solidFill>
                <a:effectLst/>
                <a:latin typeface="Arial" charset="0"/>
              </a:rPr>
              <a:t>Total cost and retail value of goods purchased. </a:t>
            </a:r>
          </a:p>
          <a:p>
            <a:pPr marL="579438" indent="-579438" algn="l">
              <a:lnSpc>
                <a:spcPct val="110000"/>
              </a:lnSpc>
              <a:spcBef>
                <a:spcPct val="45000"/>
              </a:spcBef>
              <a:buClr>
                <a:srgbClr val="800000"/>
              </a:buClr>
              <a:buFontTx/>
              <a:buAutoNum type="arabicParenBoth"/>
            </a:pPr>
            <a:r>
              <a:rPr lang="en-US" sz="2200" b="0">
                <a:solidFill>
                  <a:schemeClr val="tx1"/>
                </a:solidFill>
                <a:effectLst/>
                <a:latin typeface="Arial" charset="0"/>
              </a:rPr>
              <a:t>Total cost and retail value of the goods available for sale. </a:t>
            </a:r>
          </a:p>
          <a:p>
            <a:pPr marL="579438" indent="-579438" algn="l">
              <a:lnSpc>
                <a:spcPct val="110000"/>
              </a:lnSpc>
              <a:spcBef>
                <a:spcPct val="45000"/>
              </a:spcBef>
              <a:buClr>
                <a:srgbClr val="800000"/>
              </a:buClr>
              <a:buFontTx/>
              <a:buAutoNum type="arabicParenBoth"/>
            </a:pPr>
            <a:r>
              <a:rPr lang="en-US" sz="2200" b="0">
                <a:solidFill>
                  <a:schemeClr val="tx1"/>
                </a:solidFill>
                <a:effectLst/>
                <a:latin typeface="Arial" charset="0"/>
              </a:rPr>
              <a:t>Sales for the period.</a:t>
            </a:r>
          </a:p>
        </p:txBody>
      </p:sp>
      <p:sp>
        <p:nvSpPr>
          <p:cNvPr id="889863" name="Text Box 7"/>
          <p:cNvSpPr txBox="1">
            <a:spLocks noChangeArrowheads="1"/>
          </p:cNvSpPr>
          <p:nvPr/>
        </p:nvSpPr>
        <p:spPr bwMode="auto">
          <a:xfrm>
            <a:off x="762000" y="2516188"/>
            <a:ext cx="8001000" cy="493712"/>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400" b="0">
                <a:solidFill>
                  <a:schemeClr val="tx1"/>
                </a:solidFill>
                <a:effectLst/>
                <a:latin typeface="Arial" charset="0"/>
              </a:rPr>
              <a:t>Requires retailers to keep:</a:t>
            </a:r>
          </a:p>
        </p:txBody>
      </p:sp>
      <p:sp>
        <p:nvSpPr>
          <p:cNvPr id="889864" name="Text Box 8"/>
          <p:cNvSpPr txBox="1">
            <a:spLocks noChangeArrowheads="1"/>
          </p:cNvSpPr>
          <p:nvPr/>
        </p:nvSpPr>
        <p:spPr bwMode="auto">
          <a:xfrm>
            <a:off x="838200" y="5029200"/>
            <a:ext cx="7620000" cy="457200"/>
          </a:xfrm>
          <a:prstGeom prst="rect">
            <a:avLst/>
          </a:prstGeom>
          <a:noFill/>
          <a:ln w="28575" cap="sq">
            <a:noFill/>
            <a:miter lim="800000"/>
            <a:headEnd/>
            <a:tailEnd/>
          </a:ln>
          <a:effectLst/>
        </p:spPr>
        <p:txBody>
          <a:bodyPr>
            <a:spAutoFit/>
          </a:bodyPr>
          <a:lstStyle/>
          <a:p>
            <a:pPr>
              <a:spcBef>
                <a:spcPct val="50000"/>
              </a:spcBef>
            </a:pPr>
            <a:r>
              <a:rPr lang="en-US" sz="2400">
                <a:effectLst>
                  <a:outerShdw blurRad="38100" dist="38100" dir="2700000" algn="tl">
                    <a:srgbClr val="C0C0C0"/>
                  </a:outerShdw>
                </a:effectLst>
                <a:latin typeface="Arial" charset="0"/>
              </a:rPr>
              <a:t>Conventional Method   or   Cost Method</a:t>
            </a:r>
          </a:p>
        </p:txBody>
      </p:sp>
      <p:sp>
        <p:nvSpPr>
          <p:cNvPr id="889865" name="Text Box 9"/>
          <p:cNvSpPr txBox="1">
            <a:spLocks noChangeArrowheads="1"/>
          </p:cNvSpPr>
          <p:nvPr/>
        </p:nvSpPr>
        <p:spPr bwMode="auto">
          <a:xfrm>
            <a:off x="2209800" y="5486400"/>
            <a:ext cx="2286000" cy="366713"/>
          </a:xfrm>
          <a:prstGeom prst="rect">
            <a:avLst/>
          </a:prstGeom>
          <a:noFill/>
          <a:ln w="28575" cap="sq">
            <a:noFill/>
            <a:miter lim="800000"/>
            <a:headEnd/>
            <a:tailEnd/>
          </a:ln>
          <a:effectLst/>
        </p:spPr>
        <p:txBody>
          <a:bodyPr>
            <a:spAutoFit/>
          </a:bodyPr>
          <a:lstStyle/>
          <a:p>
            <a:pPr>
              <a:spcBef>
                <a:spcPct val="50000"/>
              </a:spcBef>
            </a:pPr>
            <a:r>
              <a:rPr lang="en-US">
                <a:effectLst>
                  <a:outerShdw blurRad="38100" dist="38100" dir="2700000" algn="tl">
                    <a:srgbClr val="C0C0C0"/>
                  </a:outerShdw>
                </a:effectLst>
                <a:latin typeface="Arial" charset="0"/>
              </a:rPr>
              <a:t>(based on LCNRV)</a:t>
            </a:r>
          </a:p>
        </p:txBody>
      </p:sp>
    </p:spTree>
    <p:extLst>
      <p:ext uri="{BB962C8B-B14F-4D97-AF65-F5344CB8AC3E}">
        <p14:creationId xmlns:p14="http://schemas.microsoft.com/office/powerpoint/2010/main" val="3602349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Text Box 2"/>
          <p:cNvSpPr txBox="1">
            <a:spLocks noChangeArrowheads="1"/>
          </p:cNvSpPr>
          <p:nvPr/>
        </p:nvSpPr>
        <p:spPr bwMode="auto">
          <a:xfrm>
            <a:off x="609600" y="1295400"/>
            <a:ext cx="8153400" cy="1501775"/>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200">
                <a:solidFill>
                  <a:srgbClr val="800000"/>
                </a:solidFill>
                <a:effectLst/>
                <a:latin typeface="Arial" charset="0"/>
              </a:rPr>
              <a:t>P9-9:</a:t>
            </a:r>
            <a:r>
              <a:rPr lang="en-US" sz="2200">
                <a:solidFill>
                  <a:schemeClr val="tx1"/>
                </a:solidFill>
                <a:effectLst/>
                <a:latin typeface="Arial" charset="0"/>
              </a:rPr>
              <a:t>  </a:t>
            </a:r>
            <a:r>
              <a:rPr lang="en-US" sz="2200" b="0">
                <a:effectLst/>
                <a:latin typeface="Arial" charset="0"/>
              </a:rPr>
              <a:t>Fuque Inc. uses the retail inventory method to estimate ending inventory for its monthly financial statements. The following data pertain to a single department for the month of October 2011.</a:t>
            </a:r>
          </a:p>
        </p:txBody>
      </p:sp>
      <p:sp>
        <p:nvSpPr>
          <p:cNvPr id="89805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Retail Inventory Method</a:t>
            </a:r>
          </a:p>
        </p:txBody>
      </p:sp>
      <p:graphicFrame>
        <p:nvGraphicFramePr>
          <p:cNvPr id="898053" name="Object 5"/>
          <p:cNvGraphicFramePr>
            <a:graphicFrameLocks noChangeAspect="1"/>
          </p:cNvGraphicFramePr>
          <p:nvPr/>
        </p:nvGraphicFramePr>
        <p:xfrm>
          <a:off x="685800" y="3048000"/>
          <a:ext cx="5511800" cy="2870200"/>
        </p:xfrm>
        <a:graphic>
          <a:graphicData uri="http://schemas.openxmlformats.org/presentationml/2006/ole">
            <mc:AlternateContent xmlns:mc="http://schemas.openxmlformats.org/markup-compatibility/2006">
              <mc:Choice xmlns:v="urn:schemas-microsoft-com:vml" Requires="v">
                <p:oleObj spid="_x0000_s25604" name="Worksheet" r:id="rId4" imgW="3905071" imgH="2057340" progId="Excel.Sheet.8">
                  <p:embed/>
                </p:oleObj>
              </mc:Choice>
              <mc:Fallback>
                <p:oleObj name="Worksheet" r:id="rId4" imgW="3905071" imgH="205734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048000"/>
                        <a:ext cx="5511800" cy="2870200"/>
                      </a:xfrm>
                      <a:prstGeom prst="rect">
                        <a:avLst/>
                      </a:prstGeom>
                      <a:noFill/>
                      <a:ln w="28575" cap="sq">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8054" name="Text Box 6"/>
          <p:cNvSpPr txBox="1">
            <a:spLocks noChangeArrowheads="1"/>
          </p:cNvSpPr>
          <p:nvPr/>
        </p:nvSpPr>
        <p:spPr bwMode="auto">
          <a:xfrm>
            <a:off x="6400800" y="2895600"/>
            <a:ext cx="2590800" cy="293370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000">
                <a:solidFill>
                  <a:srgbClr val="800000"/>
                </a:solidFill>
                <a:effectLst/>
                <a:latin typeface="Arial" charset="0"/>
              </a:rPr>
              <a:t>Instructions:</a:t>
            </a:r>
            <a:r>
              <a:rPr lang="en-US" sz="2000">
                <a:solidFill>
                  <a:srgbClr val="000000"/>
                </a:solidFill>
                <a:effectLst/>
                <a:latin typeface="Arial" charset="0"/>
              </a:rPr>
              <a:t> </a:t>
            </a:r>
          </a:p>
          <a:p>
            <a:pPr algn="l">
              <a:lnSpc>
                <a:spcPct val="105000"/>
              </a:lnSpc>
              <a:spcBef>
                <a:spcPct val="30000"/>
              </a:spcBef>
              <a:buSzPct val="80000"/>
            </a:pPr>
            <a:r>
              <a:rPr lang="en-US" sz="2000" b="0">
                <a:solidFill>
                  <a:srgbClr val="000000"/>
                </a:solidFill>
                <a:effectLst/>
                <a:latin typeface="Arial" charset="0"/>
              </a:rPr>
              <a:t>Prepare a schedule computing estimate retail inventory using the following methods: </a:t>
            </a:r>
          </a:p>
          <a:p>
            <a:pPr algn="l">
              <a:lnSpc>
                <a:spcPct val="105000"/>
              </a:lnSpc>
              <a:spcBef>
                <a:spcPct val="30000"/>
              </a:spcBef>
              <a:buSzPct val="80000"/>
            </a:pPr>
            <a:r>
              <a:rPr lang="en-US" sz="2000" b="0">
                <a:solidFill>
                  <a:srgbClr val="800000"/>
                </a:solidFill>
                <a:effectLst/>
                <a:latin typeface="Arial" charset="0"/>
              </a:rPr>
              <a:t>(1)</a:t>
            </a:r>
            <a:r>
              <a:rPr lang="en-US" sz="2000" b="0">
                <a:solidFill>
                  <a:srgbClr val="000000"/>
                </a:solidFill>
                <a:effectLst/>
                <a:latin typeface="Arial" charset="0"/>
              </a:rPr>
              <a:t> Conventional</a:t>
            </a:r>
          </a:p>
          <a:p>
            <a:pPr algn="l">
              <a:lnSpc>
                <a:spcPct val="105000"/>
              </a:lnSpc>
              <a:spcBef>
                <a:spcPct val="30000"/>
              </a:spcBef>
              <a:buSzPct val="80000"/>
            </a:pPr>
            <a:r>
              <a:rPr lang="en-US" sz="2000" b="0">
                <a:solidFill>
                  <a:srgbClr val="800000"/>
                </a:solidFill>
                <a:effectLst/>
                <a:latin typeface="Arial" charset="0"/>
              </a:rPr>
              <a:t>(2)</a:t>
            </a:r>
            <a:r>
              <a:rPr lang="en-US" sz="2000" b="0">
                <a:solidFill>
                  <a:srgbClr val="000000"/>
                </a:solidFill>
                <a:effectLst/>
                <a:latin typeface="Arial" charset="0"/>
              </a:rPr>
              <a:t> Cost</a:t>
            </a:r>
          </a:p>
        </p:txBody>
      </p:sp>
      <p:sp>
        <p:nvSpPr>
          <p:cNvPr id="898055" name="Text Box 7"/>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Determine ending inventory by applying the retail inventory method.</a:t>
            </a:r>
          </a:p>
        </p:txBody>
      </p:sp>
    </p:spTree>
    <p:extLst>
      <p:ext uri="{BB962C8B-B14F-4D97-AF65-F5344CB8AC3E}">
        <p14:creationId xmlns:p14="http://schemas.microsoft.com/office/powerpoint/2010/main" val="6745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Retail Inventory Method</a:t>
            </a:r>
          </a:p>
        </p:txBody>
      </p:sp>
      <p:sp>
        <p:nvSpPr>
          <p:cNvPr id="908291"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Determine ending inventory by applying the retail inventory method.</a:t>
            </a:r>
          </a:p>
        </p:txBody>
      </p:sp>
      <p:graphicFrame>
        <p:nvGraphicFramePr>
          <p:cNvPr id="908293" name="Object 5"/>
          <p:cNvGraphicFramePr>
            <a:graphicFrameLocks noChangeAspect="1"/>
          </p:cNvGraphicFramePr>
          <p:nvPr/>
        </p:nvGraphicFramePr>
        <p:xfrm>
          <a:off x="914400" y="1257300"/>
          <a:ext cx="7620000" cy="4940300"/>
        </p:xfrm>
        <a:graphic>
          <a:graphicData uri="http://schemas.openxmlformats.org/presentationml/2006/ole">
            <mc:AlternateContent xmlns:mc="http://schemas.openxmlformats.org/markup-compatibility/2006">
              <mc:Choice xmlns:v="urn:schemas-microsoft-com:vml" Requires="v">
                <p:oleObj spid="_x0000_s26628" name="Worksheet" r:id="rId4" imgW="5143560" imgH="3362504" progId="Excel.Sheet.8">
                  <p:embed/>
                </p:oleObj>
              </mc:Choice>
              <mc:Fallback>
                <p:oleObj name="Worksheet" r:id="rId4" imgW="5143560" imgH="336250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57300"/>
                        <a:ext cx="7620000" cy="4940300"/>
                      </a:xfrm>
                      <a:prstGeom prst="rect">
                        <a:avLst/>
                      </a:prstGeom>
                      <a:noFill/>
                      <a:ln w="28575" cap="sq">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8294" name="Text Box 6"/>
          <p:cNvSpPr txBox="1">
            <a:spLocks noChangeArrowheads="1"/>
          </p:cNvSpPr>
          <p:nvPr/>
        </p:nvSpPr>
        <p:spPr bwMode="auto">
          <a:xfrm>
            <a:off x="7162800" y="3886200"/>
            <a:ext cx="228600" cy="269875"/>
          </a:xfrm>
          <a:prstGeom prst="rect">
            <a:avLst/>
          </a:prstGeom>
          <a:noFill/>
          <a:ln w="28575" cap="sq">
            <a:noFill/>
            <a:miter lim="800000"/>
            <a:headEnd/>
            <a:tailEnd/>
          </a:ln>
          <a:effectLst/>
        </p:spPr>
        <p:txBody>
          <a:bodyPr>
            <a:spAutoFit/>
          </a:bodyPr>
          <a:lstStyle/>
          <a:p>
            <a:pPr>
              <a:lnSpc>
                <a:spcPct val="65000"/>
              </a:lnSpc>
            </a:pPr>
            <a:r>
              <a:rPr lang="en-US">
                <a:solidFill>
                  <a:srgbClr val="800000"/>
                </a:solidFill>
                <a:effectLst>
                  <a:outerShdw blurRad="38100" dist="38100" dir="2700000" algn="tl">
                    <a:srgbClr val="C0C0C0"/>
                  </a:outerShdw>
                </a:effectLst>
                <a:latin typeface="Arial" charset="0"/>
              </a:rPr>
              <a:t>=</a:t>
            </a:r>
          </a:p>
        </p:txBody>
      </p:sp>
      <p:sp>
        <p:nvSpPr>
          <p:cNvPr id="908295" name="Text Box 7"/>
          <p:cNvSpPr txBox="1">
            <a:spLocks noChangeArrowheads="1"/>
          </p:cNvSpPr>
          <p:nvPr/>
        </p:nvSpPr>
        <p:spPr bwMode="auto">
          <a:xfrm>
            <a:off x="5562600" y="3933825"/>
            <a:ext cx="228600" cy="257175"/>
          </a:xfrm>
          <a:prstGeom prst="rect">
            <a:avLst/>
          </a:prstGeom>
          <a:noFill/>
          <a:ln w="28575" cap="sq">
            <a:noFill/>
            <a:miter lim="800000"/>
            <a:headEnd/>
            <a:tailEnd/>
          </a:ln>
          <a:effectLst/>
        </p:spPr>
        <p:txBody>
          <a:bodyPr>
            <a:spAutoFit/>
          </a:bodyPr>
          <a:lstStyle/>
          <a:p>
            <a:pPr>
              <a:lnSpc>
                <a:spcPct val="60000"/>
              </a:lnSpc>
            </a:pPr>
            <a:r>
              <a:rPr lang="en-US">
                <a:solidFill>
                  <a:srgbClr val="800000"/>
                </a:solidFill>
                <a:effectLst>
                  <a:outerShdw blurRad="38100" dist="38100" dir="2700000" algn="tl">
                    <a:srgbClr val="C0C0C0"/>
                  </a:outerShdw>
                </a:effectLst>
                <a:latin typeface="Arial" charset="0"/>
              </a:rPr>
              <a:t>/</a:t>
            </a:r>
          </a:p>
        </p:txBody>
      </p:sp>
    </p:spTree>
    <p:extLst>
      <p:ext uri="{BB962C8B-B14F-4D97-AF65-F5344CB8AC3E}">
        <p14:creationId xmlns:p14="http://schemas.microsoft.com/office/powerpoint/2010/main" val="2338695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Retail Inventory Method</a:t>
            </a:r>
          </a:p>
        </p:txBody>
      </p:sp>
      <p:sp>
        <p:nvSpPr>
          <p:cNvPr id="906243"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Determine ending inventory by applying the retail inventory method.</a:t>
            </a:r>
          </a:p>
        </p:txBody>
      </p:sp>
      <p:graphicFrame>
        <p:nvGraphicFramePr>
          <p:cNvPr id="906245" name="Object 5"/>
          <p:cNvGraphicFramePr>
            <a:graphicFrameLocks noChangeAspect="1"/>
          </p:cNvGraphicFramePr>
          <p:nvPr/>
        </p:nvGraphicFramePr>
        <p:xfrm>
          <a:off x="752475" y="1257300"/>
          <a:ext cx="7715250" cy="4991100"/>
        </p:xfrm>
        <a:graphic>
          <a:graphicData uri="http://schemas.openxmlformats.org/presentationml/2006/ole">
            <mc:AlternateContent xmlns:mc="http://schemas.openxmlformats.org/markup-compatibility/2006">
              <mc:Choice xmlns:v="urn:schemas-microsoft-com:vml" Requires="v">
                <p:oleObj spid="_x0000_s27652" name="Worksheet" r:id="rId4" imgW="5019794" imgH="3238321" progId="Excel.Sheet.8">
                  <p:embed/>
                </p:oleObj>
              </mc:Choice>
              <mc:Fallback>
                <p:oleObj name="Worksheet" r:id="rId4" imgW="5019794" imgH="323832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 y="1257300"/>
                        <a:ext cx="7715250" cy="4991100"/>
                      </a:xfrm>
                      <a:prstGeom prst="rect">
                        <a:avLst/>
                      </a:prstGeom>
                      <a:noFill/>
                      <a:ln w="28575" cap="sq">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6246" name="Text Box 6"/>
          <p:cNvSpPr txBox="1">
            <a:spLocks noChangeArrowheads="1"/>
          </p:cNvSpPr>
          <p:nvPr/>
        </p:nvSpPr>
        <p:spPr bwMode="auto">
          <a:xfrm>
            <a:off x="7010400" y="4038600"/>
            <a:ext cx="228600" cy="230188"/>
          </a:xfrm>
          <a:prstGeom prst="rect">
            <a:avLst/>
          </a:prstGeom>
          <a:noFill/>
          <a:ln w="28575" cap="sq">
            <a:noFill/>
            <a:miter lim="800000"/>
            <a:headEnd/>
            <a:tailEnd/>
          </a:ln>
          <a:effectLst/>
        </p:spPr>
        <p:txBody>
          <a:bodyPr>
            <a:spAutoFit/>
          </a:bodyPr>
          <a:lstStyle/>
          <a:p>
            <a:pPr>
              <a:lnSpc>
                <a:spcPct val="50000"/>
              </a:lnSpc>
            </a:pPr>
            <a:r>
              <a:rPr lang="en-US">
                <a:solidFill>
                  <a:srgbClr val="800000"/>
                </a:solidFill>
                <a:effectLst>
                  <a:outerShdw blurRad="38100" dist="38100" dir="2700000" algn="tl">
                    <a:srgbClr val="C0C0C0"/>
                  </a:outerShdw>
                </a:effectLst>
                <a:latin typeface="Arial" charset="0"/>
              </a:rPr>
              <a:t>=</a:t>
            </a:r>
          </a:p>
        </p:txBody>
      </p:sp>
      <p:sp>
        <p:nvSpPr>
          <p:cNvPr id="906247" name="Text Box 7"/>
          <p:cNvSpPr txBox="1">
            <a:spLocks noChangeArrowheads="1"/>
          </p:cNvSpPr>
          <p:nvPr/>
        </p:nvSpPr>
        <p:spPr bwMode="auto">
          <a:xfrm>
            <a:off x="5410200" y="4038600"/>
            <a:ext cx="228600" cy="257175"/>
          </a:xfrm>
          <a:prstGeom prst="rect">
            <a:avLst/>
          </a:prstGeom>
          <a:noFill/>
          <a:ln w="28575" cap="sq">
            <a:noFill/>
            <a:miter lim="800000"/>
            <a:headEnd/>
            <a:tailEnd/>
          </a:ln>
          <a:effectLst/>
        </p:spPr>
        <p:txBody>
          <a:bodyPr>
            <a:spAutoFit/>
          </a:bodyPr>
          <a:lstStyle/>
          <a:p>
            <a:pPr>
              <a:lnSpc>
                <a:spcPct val="60000"/>
              </a:lnSpc>
            </a:pPr>
            <a:r>
              <a:rPr lang="en-US">
                <a:solidFill>
                  <a:srgbClr val="800000"/>
                </a:solidFill>
                <a:effectLst>
                  <a:outerShdw blurRad="38100" dist="38100" dir="2700000" algn="tl">
                    <a:srgbClr val="C0C0C0"/>
                  </a:outerShdw>
                </a:effectLst>
                <a:latin typeface="Arial" charset="0"/>
              </a:rPr>
              <a:t>/</a:t>
            </a:r>
          </a:p>
        </p:txBody>
      </p:sp>
    </p:spTree>
    <p:extLst>
      <p:ext uri="{BB962C8B-B14F-4D97-AF65-F5344CB8AC3E}">
        <p14:creationId xmlns:p14="http://schemas.microsoft.com/office/powerpoint/2010/main" val="2205580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1" name="Text Box 3"/>
          <p:cNvSpPr txBox="1">
            <a:spLocks noChangeArrowheads="1"/>
          </p:cNvSpPr>
          <p:nvPr/>
        </p:nvSpPr>
        <p:spPr bwMode="auto">
          <a:xfrm>
            <a:off x="533400" y="1441450"/>
            <a:ext cx="8305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Special Items</a:t>
            </a:r>
          </a:p>
        </p:txBody>
      </p:sp>
      <p:sp>
        <p:nvSpPr>
          <p:cNvPr id="949253"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Retail Inventory Method</a:t>
            </a:r>
          </a:p>
        </p:txBody>
      </p:sp>
      <p:sp>
        <p:nvSpPr>
          <p:cNvPr id="949254" name="Text Box 6"/>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Determine ending inventory by applying the retail inventory method.</a:t>
            </a:r>
          </a:p>
        </p:txBody>
      </p:sp>
      <p:sp>
        <p:nvSpPr>
          <p:cNvPr id="949256" name="Text Box 8"/>
          <p:cNvSpPr txBox="1">
            <a:spLocks noChangeArrowheads="1"/>
          </p:cNvSpPr>
          <p:nvPr/>
        </p:nvSpPr>
        <p:spPr bwMode="auto">
          <a:xfrm>
            <a:off x="1066800" y="2133600"/>
            <a:ext cx="6553200" cy="3679825"/>
          </a:xfrm>
          <a:prstGeom prst="rect">
            <a:avLst/>
          </a:prstGeom>
          <a:noFill/>
          <a:ln w="28575" cap="sq">
            <a:noFill/>
            <a:miter lim="800000"/>
            <a:headEnd/>
            <a:tailEnd/>
          </a:ln>
          <a:effectLst/>
        </p:spPr>
        <p:txBody>
          <a:bodyPr>
            <a:spAutoFit/>
          </a:bodyPr>
          <a:lstStyle/>
          <a:p>
            <a:pPr marL="635000" lvl="1" indent="-520700" algn="l">
              <a:lnSpc>
                <a:spcPct val="110000"/>
              </a:lnSpc>
              <a:spcBef>
                <a:spcPct val="50000"/>
              </a:spcBef>
              <a:buClr>
                <a:srgbClr val="800000"/>
              </a:buClr>
              <a:buSzPct val="90000"/>
              <a:buFont typeface="Wingdings" pitchFamily="2" charset="2"/>
              <a:buChar char="u"/>
            </a:pPr>
            <a:r>
              <a:rPr lang="en-US" sz="2200" b="0">
                <a:effectLst>
                  <a:outerShdw blurRad="38100" dist="38100" dir="2700000" algn="tl">
                    <a:srgbClr val="C0C0C0"/>
                  </a:outerShdw>
                </a:effectLst>
                <a:latin typeface="Arial" charset="0"/>
              </a:rPr>
              <a:t>Freight costs</a:t>
            </a:r>
          </a:p>
          <a:p>
            <a:pPr marL="635000" lvl="1" indent="-520700" algn="l">
              <a:lnSpc>
                <a:spcPct val="110000"/>
              </a:lnSpc>
              <a:spcBef>
                <a:spcPct val="50000"/>
              </a:spcBef>
              <a:buClr>
                <a:srgbClr val="800000"/>
              </a:buClr>
              <a:buSzPct val="90000"/>
              <a:buFont typeface="Wingdings" pitchFamily="2" charset="2"/>
              <a:buChar char="u"/>
            </a:pPr>
            <a:r>
              <a:rPr lang="en-US" sz="2200" b="0">
                <a:effectLst>
                  <a:outerShdw blurRad="38100" dist="38100" dir="2700000" algn="tl">
                    <a:srgbClr val="C0C0C0"/>
                  </a:outerShdw>
                </a:effectLst>
                <a:latin typeface="Arial" charset="0"/>
              </a:rPr>
              <a:t>Purchase returns</a:t>
            </a:r>
          </a:p>
          <a:p>
            <a:pPr marL="635000" lvl="1" indent="-520700" algn="l">
              <a:lnSpc>
                <a:spcPct val="110000"/>
              </a:lnSpc>
              <a:spcBef>
                <a:spcPct val="50000"/>
              </a:spcBef>
              <a:buClr>
                <a:srgbClr val="800000"/>
              </a:buClr>
              <a:buSzPct val="90000"/>
              <a:buFont typeface="Wingdings" pitchFamily="2" charset="2"/>
              <a:buChar char="u"/>
            </a:pPr>
            <a:r>
              <a:rPr lang="en-US" sz="2200" b="0">
                <a:effectLst>
                  <a:outerShdw blurRad="38100" dist="38100" dir="2700000" algn="tl">
                    <a:srgbClr val="C0C0C0"/>
                  </a:outerShdw>
                </a:effectLst>
                <a:latin typeface="Arial" charset="0"/>
              </a:rPr>
              <a:t>Purchase discounts and allowances</a:t>
            </a:r>
          </a:p>
          <a:p>
            <a:pPr marL="635000" lvl="1" indent="-520700" algn="l">
              <a:lnSpc>
                <a:spcPct val="110000"/>
              </a:lnSpc>
              <a:spcBef>
                <a:spcPct val="50000"/>
              </a:spcBef>
              <a:buClr>
                <a:srgbClr val="800000"/>
              </a:buClr>
              <a:buSzPct val="90000"/>
              <a:buFont typeface="Wingdings" pitchFamily="2" charset="2"/>
              <a:buChar char="u"/>
            </a:pPr>
            <a:r>
              <a:rPr lang="en-US" sz="2200" b="0">
                <a:effectLst>
                  <a:outerShdw blurRad="38100" dist="38100" dir="2700000" algn="tl">
                    <a:srgbClr val="C0C0C0"/>
                  </a:outerShdw>
                </a:effectLst>
                <a:latin typeface="Arial" charset="0"/>
              </a:rPr>
              <a:t>Transfers-in</a:t>
            </a:r>
          </a:p>
          <a:p>
            <a:pPr marL="635000" lvl="1" indent="-520700" algn="l">
              <a:lnSpc>
                <a:spcPct val="110000"/>
              </a:lnSpc>
              <a:spcBef>
                <a:spcPct val="50000"/>
              </a:spcBef>
              <a:buClr>
                <a:srgbClr val="800000"/>
              </a:buClr>
              <a:buSzPct val="90000"/>
              <a:buFont typeface="Wingdings" pitchFamily="2" charset="2"/>
              <a:buChar char="u"/>
            </a:pPr>
            <a:r>
              <a:rPr lang="en-US" sz="2200" b="0">
                <a:effectLst>
                  <a:outerShdw blurRad="38100" dist="38100" dir="2700000" algn="tl">
                    <a:srgbClr val="C0C0C0"/>
                  </a:outerShdw>
                </a:effectLst>
                <a:latin typeface="Arial" charset="0"/>
              </a:rPr>
              <a:t>Normal spoilage</a:t>
            </a:r>
          </a:p>
          <a:p>
            <a:pPr marL="635000" lvl="1" indent="-520700" algn="l">
              <a:lnSpc>
                <a:spcPct val="110000"/>
              </a:lnSpc>
              <a:spcBef>
                <a:spcPct val="50000"/>
              </a:spcBef>
              <a:buClr>
                <a:srgbClr val="800000"/>
              </a:buClr>
              <a:buSzPct val="90000"/>
              <a:buFont typeface="Wingdings" pitchFamily="2" charset="2"/>
              <a:buChar char="u"/>
            </a:pPr>
            <a:r>
              <a:rPr lang="en-US" sz="2200" b="0">
                <a:effectLst>
                  <a:outerShdw blurRad="38100" dist="38100" dir="2700000" algn="tl">
                    <a:srgbClr val="C0C0C0"/>
                  </a:outerShdw>
                </a:effectLst>
                <a:latin typeface="Arial" charset="0"/>
              </a:rPr>
              <a:t>Abnormal shortages</a:t>
            </a:r>
          </a:p>
          <a:p>
            <a:pPr marL="635000" lvl="1" indent="-520700" algn="l">
              <a:lnSpc>
                <a:spcPct val="110000"/>
              </a:lnSpc>
              <a:spcBef>
                <a:spcPct val="50000"/>
              </a:spcBef>
              <a:buClr>
                <a:srgbClr val="800000"/>
              </a:buClr>
              <a:buSzPct val="90000"/>
              <a:buFont typeface="Wingdings" pitchFamily="2" charset="2"/>
              <a:buChar char="u"/>
            </a:pPr>
            <a:r>
              <a:rPr lang="en-US" sz="2200" b="0">
                <a:effectLst>
                  <a:outerShdw blurRad="38100" dist="38100" dir="2700000" algn="tl">
                    <a:srgbClr val="C0C0C0"/>
                  </a:outerShdw>
                </a:effectLst>
                <a:latin typeface="Arial" charset="0"/>
              </a:rPr>
              <a:t>Employee discounts</a:t>
            </a:r>
          </a:p>
        </p:txBody>
      </p:sp>
    </p:spTree>
    <p:extLst>
      <p:ext uri="{BB962C8B-B14F-4D97-AF65-F5344CB8AC3E}">
        <p14:creationId xmlns:p14="http://schemas.microsoft.com/office/powerpoint/2010/main" val="2271254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Text Box 2"/>
          <p:cNvSpPr txBox="1">
            <a:spLocks noChangeArrowheads="1"/>
          </p:cNvSpPr>
          <p:nvPr/>
        </p:nvSpPr>
        <p:spPr bwMode="auto">
          <a:xfrm>
            <a:off x="533400" y="1441450"/>
            <a:ext cx="1600200" cy="987425"/>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Special Items</a:t>
            </a:r>
          </a:p>
        </p:txBody>
      </p:sp>
      <p:sp>
        <p:nvSpPr>
          <p:cNvPr id="104345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Retail Inventory Method</a:t>
            </a:r>
          </a:p>
        </p:txBody>
      </p:sp>
      <p:sp>
        <p:nvSpPr>
          <p:cNvPr id="1043460"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Determine ending inventory by applying the retail inventory method.</a:t>
            </a:r>
          </a:p>
        </p:txBody>
      </p:sp>
      <p:pic>
        <p:nvPicPr>
          <p:cNvPr id="1043462" name="Picture 6"/>
          <p:cNvPicPr>
            <a:picLocks noChangeAspect="1" noChangeArrowheads="1"/>
          </p:cNvPicPr>
          <p:nvPr/>
        </p:nvPicPr>
        <p:blipFill>
          <a:blip r:embed="rId3"/>
          <a:srcRect/>
          <a:stretch>
            <a:fillRect/>
          </a:stretch>
        </p:blipFill>
        <p:spPr bwMode="auto">
          <a:xfrm>
            <a:off x="2390775" y="1219200"/>
            <a:ext cx="6372225" cy="5111750"/>
          </a:xfrm>
          <a:prstGeom prst="rect">
            <a:avLst/>
          </a:prstGeom>
          <a:noFill/>
          <a:ln w="28575" cap="sq">
            <a:noFill/>
            <a:miter lim="800000"/>
            <a:headEnd/>
            <a:tailEnd/>
          </a:ln>
          <a:effectLst/>
        </p:spPr>
      </p:pic>
      <p:sp>
        <p:nvSpPr>
          <p:cNvPr id="1043463" name="Text Box 7"/>
          <p:cNvSpPr txBox="1">
            <a:spLocks noChangeArrowheads="1"/>
          </p:cNvSpPr>
          <p:nvPr/>
        </p:nvSpPr>
        <p:spPr bwMode="auto">
          <a:xfrm>
            <a:off x="762000" y="6019800"/>
            <a:ext cx="14478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9-22</a:t>
            </a:r>
          </a:p>
        </p:txBody>
      </p:sp>
    </p:spTree>
    <p:extLst>
      <p:ext uri="{BB962C8B-B14F-4D97-AF65-F5344CB8AC3E}">
        <p14:creationId xmlns:p14="http://schemas.microsoft.com/office/powerpoint/2010/main" val="3161493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457200" y="1295400"/>
            <a:ext cx="8534400" cy="5029200"/>
          </a:xfrm>
          <a:noFill/>
          <a:ln/>
        </p:spPr>
        <p:txBody>
          <a:bodyPr lIns="90488" tIns="44450" rIns="90488" bIns="44450"/>
          <a:lstStyle/>
          <a:p>
            <a:pPr marL="533400" indent="-533400">
              <a:lnSpc>
                <a:spcPct val="125000"/>
              </a:lnSpc>
              <a:spcBef>
                <a:spcPct val="55000"/>
              </a:spcBef>
              <a:buClr>
                <a:srgbClr val="A50021"/>
              </a:buClr>
              <a:buSzTx/>
              <a:buFont typeface="Wingdings" pitchFamily="2" charset="2"/>
              <a:buAutoNum type="arabicPeriod"/>
            </a:pPr>
            <a:r>
              <a:rPr lang="en-US" sz="2100" b="0">
                <a:effectLst/>
              </a:rPr>
              <a:t>Describe and apply the lower-of-cost-or-net realizable value rule.</a:t>
            </a:r>
          </a:p>
          <a:p>
            <a:pPr marL="533400" indent="-533400">
              <a:lnSpc>
                <a:spcPct val="125000"/>
              </a:lnSpc>
              <a:spcBef>
                <a:spcPct val="55000"/>
              </a:spcBef>
              <a:buClr>
                <a:srgbClr val="A50021"/>
              </a:buClr>
              <a:buSzTx/>
              <a:buFont typeface="Wingdings" pitchFamily="2" charset="2"/>
              <a:buAutoNum type="arabicPeriod"/>
            </a:pPr>
            <a:r>
              <a:rPr lang="en-US" sz="2100" b="0">
                <a:effectLst/>
              </a:rPr>
              <a:t>Explain when companies value inventories at net realizable value.</a:t>
            </a:r>
          </a:p>
          <a:p>
            <a:pPr marL="533400" indent="-533400">
              <a:lnSpc>
                <a:spcPct val="125000"/>
              </a:lnSpc>
              <a:spcBef>
                <a:spcPct val="55000"/>
              </a:spcBef>
              <a:buClr>
                <a:srgbClr val="A50021"/>
              </a:buClr>
              <a:buSzTx/>
              <a:buFont typeface="Wingdings" pitchFamily="2" charset="2"/>
              <a:buAutoNum type="arabicPeriod"/>
            </a:pPr>
            <a:r>
              <a:rPr lang="en-US" sz="2100" b="0">
                <a:effectLst/>
              </a:rPr>
              <a:t>Explain when companies use the relative sales value method to value inventories.</a:t>
            </a:r>
          </a:p>
          <a:p>
            <a:pPr marL="533400" indent="-533400">
              <a:lnSpc>
                <a:spcPct val="125000"/>
              </a:lnSpc>
              <a:spcBef>
                <a:spcPct val="55000"/>
              </a:spcBef>
              <a:buClr>
                <a:srgbClr val="A50021"/>
              </a:buClr>
              <a:buSzTx/>
              <a:buFont typeface="Wingdings" pitchFamily="2" charset="2"/>
              <a:buAutoNum type="arabicPeriod"/>
            </a:pPr>
            <a:r>
              <a:rPr lang="en-US" sz="2100" b="0">
                <a:effectLst/>
              </a:rPr>
              <a:t>Discuss accounting issues related to purchase commitments.</a:t>
            </a:r>
          </a:p>
          <a:p>
            <a:pPr marL="533400" indent="-533400">
              <a:lnSpc>
                <a:spcPct val="125000"/>
              </a:lnSpc>
              <a:spcBef>
                <a:spcPct val="55000"/>
              </a:spcBef>
              <a:buClr>
                <a:srgbClr val="A50021"/>
              </a:buClr>
              <a:buSzTx/>
              <a:buFont typeface="Wingdings" pitchFamily="2" charset="2"/>
              <a:buAutoNum type="arabicPeriod"/>
            </a:pPr>
            <a:r>
              <a:rPr lang="en-US" sz="2100" b="0">
                <a:effectLst/>
              </a:rPr>
              <a:t>Determine ending inventory by applying the gross profit method.</a:t>
            </a:r>
          </a:p>
          <a:p>
            <a:pPr marL="533400" indent="-533400">
              <a:lnSpc>
                <a:spcPct val="125000"/>
              </a:lnSpc>
              <a:spcBef>
                <a:spcPct val="55000"/>
              </a:spcBef>
              <a:buClr>
                <a:srgbClr val="A50021"/>
              </a:buClr>
              <a:buSzTx/>
              <a:buFont typeface="Wingdings" pitchFamily="2" charset="2"/>
              <a:buAutoNum type="arabicPeriod"/>
            </a:pPr>
            <a:r>
              <a:rPr lang="en-US" sz="2100" b="0">
                <a:effectLst/>
              </a:rPr>
              <a:t>Determine ending inventory by applying the retail inventory method.</a:t>
            </a:r>
          </a:p>
          <a:p>
            <a:pPr marL="533400" indent="-533400">
              <a:lnSpc>
                <a:spcPct val="125000"/>
              </a:lnSpc>
              <a:spcBef>
                <a:spcPct val="55000"/>
              </a:spcBef>
              <a:buClr>
                <a:srgbClr val="A50021"/>
              </a:buClr>
              <a:buSzTx/>
              <a:buFont typeface="Wingdings" pitchFamily="2" charset="2"/>
              <a:buAutoNum type="arabicPeriod"/>
            </a:pPr>
            <a:r>
              <a:rPr lang="en-US" sz="2100" b="0">
                <a:effectLst/>
              </a:rPr>
              <a:t>Explain how to report and analyze inventory.</a:t>
            </a:r>
          </a:p>
        </p:txBody>
      </p:sp>
      <p:sp>
        <p:nvSpPr>
          <p:cNvPr id="130063" name="Rectangle 15"/>
          <p:cNvSpPr>
            <a:spLocks noGrp="1" noChangeArrowheads="1"/>
          </p:cNvSpPr>
          <p:nvPr>
            <p:ph type="title"/>
          </p:nvPr>
        </p:nvSpPr>
        <p:spPr bwMode="auto">
          <a:xfrm>
            <a:off x="457200" y="457200"/>
            <a:ext cx="8216900" cy="560388"/>
          </a:xfrm>
          <a:solidFill>
            <a:srgbClr val="336699"/>
          </a:solidFill>
          <a:ln w="12700" cap="flat"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Learning Objectives</a:t>
            </a:r>
          </a:p>
        </p:txBody>
      </p:sp>
    </p:spTree>
    <p:extLst>
      <p:ext uri="{BB962C8B-B14F-4D97-AF65-F5344CB8AC3E}">
        <p14:creationId xmlns:p14="http://schemas.microsoft.com/office/powerpoint/2010/main" val="3486517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Text Box 2"/>
          <p:cNvSpPr txBox="1">
            <a:spLocks noChangeArrowheads="1"/>
          </p:cNvSpPr>
          <p:nvPr/>
        </p:nvSpPr>
        <p:spPr bwMode="auto">
          <a:xfrm>
            <a:off x="838200" y="2020888"/>
            <a:ext cx="8001000" cy="493712"/>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400" b="0">
                <a:solidFill>
                  <a:schemeClr val="tx1"/>
                </a:solidFill>
                <a:effectLst/>
                <a:latin typeface="Arial" charset="0"/>
              </a:rPr>
              <a:t>Widely used for the following reasons:</a:t>
            </a:r>
          </a:p>
        </p:txBody>
      </p:sp>
      <p:sp>
        <p:nvSpPr>
          <p:cNvPr id="910341" name="Text Box 5"/>
          <p:cNvSpPr txBox="1">
            <a:spLocks noChangeArrowheads="1"/>
          </p:cNvSpPr>
          <p:nvPr/>
        </p:nvSpPr>
        <p:spPr bwMode="auto">
          <a:xfrm>
            <a:off x="533400" y="1365250"/>
            <a:ext cx="8305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Evaluation</a:t>
            </a:r>
          </a:p>
        </p:txBody>
      </p:sp>
      <p:sp>
        <p:nvSpPr>
          <p:cNvPr id="910342" name="Text Box 6"/>
          <p:cNvSpPr txBox="1">
            <a:spLocks noChangeArrowheads="1"/>
          </p:cNvSpPr>
          <p:nvPr/>
        </p:nvSpPr>
        <p:spPr bwMode="auto">
          <a:xfrm>
            <a:off x="838200" y="2643188"/>
            <a:ext cx="7937500" cy="2386012"/>
          </a:xfrm>
          <a:prstGeom prst="rect">
            <a:avLst/>
          </a:prstGeom>
          <a:noFill/>
          <a:ln w="28575" cap="sq">
            <a:noFill/>
            <a:miter lim="800000"/>
            <a:headEnd type="none" w="sm" len="sm"/>
            <a:tailEnd type="none" w="sm" len="sm"/>
          </a:ln>
          <a:effectLst/>
        </p:spPr>
        <p:txBody>
          <a:bodyPr>
            <a:spAutoFit/>
          </a:bodyPr>
          <a:lstStyle/>
          <a:p>
            <a:pPr marL="579438" indent="-579438" algn="l">
              <a:lnSpc>
                <a:spcPct val="110000"/>
              </a:lnSpc>
              <a:spcBef>
                <a:spcPct val="45000"/>
              </a:spcBef>
              <a:buClr>
                <a:srgbClr val="800000"/>
              </a:buClr>
              <a:buFontTx/>
              <a:buAutoNum type="arabicParenBoth"/>
            </a:pPr>
            <a:r>
              <a:rPr lang="en-US" sz="2200" b="0">
                <a:solidFill>
                  <a:schemeClr val="tx1"/>
                </a:solidFill>
                <a:effectLst/>
                <a:latin typeface="Arial" charset="0"/>
              </a:rPr>
              <a:t>To permit the computation of net income without a physical count of inventory.</a:t>
            </a:r>
          </a:p>
          <a:p>
            <a:pPr marL="579438" indent="-579438" algn="l">
              <a:lnSpc>
                <a:spcPct val="110000"/>
              </a:lnSpc>
              <a:spcBef>
                <a:spcPct val="45000"/>
              </a:spcBef>
              <a:buClr>
                <a:srgbClr val="800000"/>
              </a:buClr>
              <a:buFontTx/>
              <a:buAutoNum type="arabicParenBoth"/>
            </a:pPr>
            <a:r>
              <a:rPr lang="en-US" sz="2200" b="0">
                <a:solidFill>
                  <a:schemeClr val="tx1"/>
                </a:solidFill>
                <a:effectLst/>
                <a:latin typeface="Arial" charset="0"/>
              </a:rPr>
              <a:t>Control measure in determining inventory shortages. </a:t>
            </a:r>
          </a:p>
          <a:p>
            <a:pPr marL="579438" indent="-579438" algn="l">
              <a:lnSpc>
                <a:spcPct val="110000"/>
              </a:lnSpc>
              <a:spcBef>
                <a:spcPct val="45000"/>
              </a:spcBef>
              <a:buClr>
                <a:srgbClr val="800000"/>
              </a:buClr>
              <a:buFontTx/>
              <a:buAutoNum type="arabicParenBoth"/>
            </a:pPr>
            <a:r>
              <a:rPr lang="en-US" sz="2200" b="0">
                <a:solidFill>
                  <a:schemeClr val="tx1"/>
                </a:solidFill>
                <a:effectLst/>
                <a:latin typeface="Arial" charset="0"/>
              </a:rPr>
              <a:t>Regulating quantities of merchandise on hand. </a:t>
            </a:r>
          </a:p>
          <a:p>
            <a:pPr marL="579438" indent="-579438" algn="l">
              <a:lnSpc>
                <a:spcPct val="110000"/>
              </a:lnSpc>
              <a:spcBef>
                <a:spcPct val="45000"/>
              </a:spcBef>
              <a:buClr>
                <a:srgbClr val="800000"/>
              </a:buClr>
              <a:buFontTx/>
              <a:buAutoNum type="arabicParenBoth"/>
            </a:pPr>
            <a:r>
              <a:rPr lang="en-US" sz="2200" b="0">
                <a:solidFill>
                  <a:schemeClr val="tx1"/>
                </a:solidFill>
                <a:effectLst/>
                <a:latin typeface="Arial" charset="0"/>
              </a:rPr>
              <a:t>Insurance information.</a:t>
            </a:r>
          </a:p>
        </p:txBody>
      </p:sp>
      <p:sp>
        <p:nvSpPr>
          <p:cNvPr id="910344" name="Rectangle 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Retail Inventory Method</a:t>
            </a:r>
          </a:p>
        </p:txBody>
      </p:sp>
      <p:sp>
        <p:nvSpPr>
          <p:cNvPr id="910345" name="Text Box 9"/>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6  Determine ending inventory by applying the retail inventory method.</a:t>
            </a:r>
          </a:p>
        </p:txBody>
      </p:sp>
      <p:sp>
        <p:nvSpPr>
          <p:cNvPr id="910346" name="Text Box 10"/>
          <p:cNvSpPr txBox="1">
            <a:spLocks noChangeArrowheads="1"/>
          </p:cNvSpPr>
          <p:nvPr/>
        </p:nvSpPr>
        <p:spPr bwMode="auto">
          <a:xfrm>
            <a:off x="533400" y="5410200"/>
            <a:ext cx="8382000" cy="723900"/>
          </a:xfrm>
          <a:prstGeom prst="rect">
            <a:avLst/>
          </a:prstGeom>
          <a:solidFill>
            <a:srgbClr val="FFFF99"/>
          </a:solidFill>
          <a:ln w="28575" cap="sq">
            <a:solidFill>
              <a:schemeClr val="bg2"/>
            </a:solidFill>
            <a:miter lim="800000"/>
            <a:headEnd type="none" w="sm" len="sm"/>
            <a:tailEnd type="none" w="sm" len="sm"/>
          </a:ln>
          <a:effectLst/>
        </p:spPr>
        <p:txBody>
          <a:bodyPr>
            <a:spAutoFit/>
          </a:bodyPr>
          <a:lstStyle/>
          <a:p>
            <a:pPr algn="l">
              <a:lnSpc>
                <a:spcPct val="110000"/>
              </a:lnSpc>
              <a:spcBef>
                <a:spcPct val="45000"/>
              </a:spcBef>
              <a:buClr>
                <a:srgbClr val="800000"/>
              </a:buClr>
            </a:pPr>
            <a:r>
              <a:rPr lang="en-US" b="0">
                <a:solidFill>
                  <a:schemeClr val="tx1"/>
                </a:solidFill>
                <a:effectLst/>
                <a:latin typeface="Arial" charset="0"/>
              </a:rPr>
              <a:t>Some companies refine the retail method by computing inventory separately by departments or class of merchandise with similar gross profits.</a:t>
            </a:r>
          </a:p>
        </p:txBody>
      </p:sp>
    </p:spTree>
    <p:extLst>
      <p:ext uri="{BB962C8B-B14F-4D97-AF65-F5344CB8AC3E}">
        <p14:creationId xmlns:p14="http://schemas.microsoft.com/office/powerpoint/2010/main" val="3087573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Text Box 2"/>
          <p:cNvSpPr txBox="1">
            <a:spLocks noChangeArrowheads="1"/>
          </p:cNvSpPr>
          <p:nvPr/>
        </p:nvSpPr>
        <p:spPr bwMode="auto">
          <a:xfrm>
            <a:off x="914400" y="1997075"/>
            <a:ext cx="7758113" cy="493713"/>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400" b="0">
                <a:solidFill>
                  <a:schemeClr val="tx1"/>
                </a:solidFill>
                <a:effectLst/>
                <a:latin typeface="Arial" charset="0"/>
              </a:rPr>
              <a:t>Accounting standards require disclosure of:</a:t>
            </a:r>
          </a:p>
        </p:txBody>
      </p:sp>
      <p:sp>
        <p:nvSpPr>
          <p:cNvPr id="91238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 and Analysis</a:t>
            </a:r>
          </a:p>
        </p:txBody>
      </p:sp>
      <p:sp>
        <p:nvSpPr>
          <p:cNvPr id="912388"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how to report and analyze inventory.</a:t>
            </a:r>
          </a:p>
        </p:txBody>
      </p:sp>
      <p:sp>
        <p:nvSpPr>
          <p:cNvPr id="912389" name="Text Box 5"/>
          <p:cNvSpPr txBox="1">
            <a:spLocks noChangeArrowheads="1"/>
          </p:cNvSpPr>
          <p:nvPr/>
        </p:nvSpPr>
        <p:spPr bwMode="auto">
          <a:xfrm>
            <a:off x="609600" y="1371600"/>
            <a:ext cx="75438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Presentation of Inventories</a:t>
            </a:r>
          </a:p>
        </p:txBody>
      </p:sp>
      <p:sp>
        <p:nvSpPr>
          <p:cNvPr id="912390" name="Text Box 6"/>
          <p:cNvSpPr txBox="1">
            <a:spLocks noChangeArrowheads="1"/>
          </p:cNvSpPr>
          <p:nvPr/>
        </p:nvSpPr>
        <p:spPr bwMode="auto">
          <a:xfrm>
            <a:off x="914400" y="2655888"/>
            <a:ext cx="7696200" cy="3516312"/>
          </a:xfrm>
          <a:prstGeom prst="rect">
            <a:avLst/>
          </a:prstGeom>
          <a:noFill/>
          <a:ln w="28575" cap="sq">
            <a:noFill/>
            <a:miter lim="800000"/>
            <a:headEnd type="none" w="sm" len="sm"/>
            <a:tailEnd type="none" w="sm" len="sm"/>
          </a:ln>
          <a:effectLst/>
        </p:spPr>
        <p:txBody>
          <a:bodyPr>
            <a:spAutoFit/>
          </a:bodyPr>
          <a:lstStyle/>
          <a:p>
            <a:pPr marL="579438" indent="-579438" algn="l">
              <a:lnSpc>
                <a:spcPct val="110000"/>
              </a:lnSpc>
              <a:spcBef>
                <a:spcPct val="45000"/>
              </a:spcBef>
              <a:buClr>
                <a:srgbClr val="800000"/>
              </a:buClr>
              <a:buFontTx/>
              <a:buAutoNum type="arabicParenBoth"/>
            </a:pPr>
            <a:r>
              <a:rPr lang="en-US" sz="2000" b="0">
                <a:solidFill>
                  <a:schemeClr val="tx1"/>
                </a:solidFill>
                <a:effectLst/>
                <a:latin typeface="Arial" charset="0"/>
              </a:rPr>
              <a:t>Accounting policies adopted in measuring inventories, including the cost formula used (weighted-average, FIFO).</a:t>
            </a:r>
          </a:p>
          <a:p>
            <a:pPr marL="579438" indent="-579438" algn="l">
              <a:lnSpc>
                <a:spcPct val="110000"/>
              </a:lnSpc>
              <a:spcBef>
                <a:spcPct val="45000"/>
              </a:spcBef>
              <a:buClr>
                <a:srgbClr val="800000"/>
              </a:buClr>
              <a:buFontTx/>
              <a:buAutoNum type="arabicParenBoth"/>
            </a:pPr>
            <a:r>
              <a:rPr lang="en-US" sz="2000" b="0">
                <a:solidFill>
                  <a:schemeClr val="tx1"/>
                </a:solidFill>
                <a:effectLst/>
                <a:latin typeface="Arial" charset="0"/>
              </a:rPr>
              <a:t>Total carrying amount of inventories and the carrying amount in classifications (merchandise, production supplies, raw materials, work in progress, and finished goods).</a:t>
            </a:r>
          </a:p>
          <a:p>
            <a:pPr marL="579438" indent="-579438" algn="l">
              <a:lnSpc>
                <a:spcPct val="110000"/>
              </a:lnSpc>
              <a:spcBef>
                <a:spcPct val="45000"/>
              </a:spcBef>
              <a:buClr>
                <a:srgbClr val="800000"/>
              </a:buClr>
              <a:buFontTx/>
              <a:buAutoNum type="arabicParenBoth"/>
            </a:pPr>
            <a:r>
              <a:rPr lang="en-US" sz="2000" b="0">
                <a:solidFill>
                  <a:schemeClr val="tx1"/>
                </a:solidFill>
                <a:effectLst/>
                <a:latin typeface="Arial" charset="0"/>
              </a:rPr>
              <a:t>Carrying amount of inventories carried at fair value less costs to sell. </a:t>
            </a:r>
          </a:p>
          <a:p>
            <a:pPr marL="579438" indent="-579438" algn="l">
              <a:lnSpc>
                <a:spcPct val="110000"/>
              </a:lnSpc>
              <a:spcBef>
                <a:spcPct val="45000"/>
              </a:spcBef>
              <a:buClr>
                <a:srgbClr val="800000"/>
              </a:buClr>
              <a:buFontTx/>
              <a:buAutoNum type="arabicParenBoth"/>
            </a:pPr>
            <a:r>
              <a:rPr lang="en-US" sz="2000" b="0">
                <a:solidFill>
                  <a:schemeClr val="tx1"/>
                </a:solidFill>
                <a:effectLst/>
                <a:latin typeface="Arial" charset="0"/>
              </a:rPr>
              <a:t>Amount of inventories recognized as an expense during the period.</a:t>
            </a:r>
          </a:p>
        </p:txBody>
      </p:sp>
    </p:spTree>
    <p:extLst>
      <p:ext uri="{BB962C8B-B14F-4D97-AF65-F5344CB8AC3E}">
        <p14:creationId xmlns:p14="http://schemas.microsoft.com/office/powerpoint/2010/main" val="3586073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Text Box 2"/>
          <p:cNvSpPr txBox="1">
            <a:spLocks noChangeArrowheads="1"/>
          </p:cNvSpPr>
          <p:nvPr/>
        </p:nvSpPr>
        <p:spPr bwMode="auto">
          <a:xfrm>
            <a:off x="914400" y="1997075"/>
            <a:ext cx="7758113" cy="493713"/>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400" b="0">
                <a:solidFill>
                  <a:schemeClr val="tx1"/>
                </a:solidFill>
                <a:effectLst/>
                <a:latin typeface="Arial" charset="0"/>
              </a:rPr>
              <a:t>Accounting standards require disclosure of:</a:t>
            </a:r>
          </a:p>
        </p:txBody>
      </p:sp>
      <p:sp>
        <p:nvSpPr>
          <p:cNvPr id="104755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 and Analysis</a:t>
            </a:r>
          </a:p>
        </p:txBody>
      </p:sp>
      <p:sp>
        <p:nvSpPr>
          <p:cNvPr id="1047556"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how to report and analyze inventory.</a:t>
            </a:r>
          </a:p>
        </p:txBody>
      </p:sp>
      <p:sp>
        <p:nvSpPr>
          <p:cNvPr id="1047557" name="Text Box 5"/>
          <p:cNvSpPr txBox="1">
            <a:spLocks noChangeArrowheads="1"/>
          </p:cNvSpPr>
          <p:nvPr/>
        </p:nvSpPr>
        <p:spPr bwMode="auto">
          <a:xfrm>
            <a:off x="609600" y="1371600"/>
            <a:ext cx="75438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Presentation of Inventories</a:t>
            </a:r>
          </a:p>
        </p:txBody>
      </p:sp>
      <p:sp>
        <p:nvSpPr>
          <p:cNvPr id="1047558" name="Text Box 6"/>
          <p:cNvSpPr txBox="1">
            <a:spLocks noChangeArrowheads="1"/>
          </p:cNvSpPr>
          <p:nvPr/>
        </p:nvSpPr>
        <p:spPr bwMode="auto">
          <a:xfrm>
            <a:off x="914400" y="2655888"/>
            <a:ext cx="7696200" cy="3821112"/>
          </a:xfrm>
          <a:prstGeom prst="rect">
            <a:avLst/>
          </a:prstGeom>
          <a:noFill/>
          <a:ln w="28575" cap="sq">
            <a:noFill/>
            <a:miter lim="800000"/>
            <a:headEnd type="none" w="sm" len="sm"/>
            <a:tailEnd type="none" w="sm" len="sm"/>
          </a:ln>
          <a:effectLst/>
        </p:spPr>
        <p:txBody>
          <a:bodyPr>
            <a:spAutoFit/>
          </a:bodyPr>
          <a:lstStyle/>
          <a:p>
            <a:pPr marL="579438" indent="-579438" algn="l">
              <a:lnSpc>
                <a:spcPct val="110000"/>
              </a:lnSpc>
              <a:spcBef>
                <a:spcPct val="45000"/>
              </a:spcBef>
              <a:buClr>
                <a:srgbClr val="800000"/>
              </a:buClr>
              <a:buFontTx/>
              <a:buAutoNum type="arabicParenBoth" startAt="5"/>
            </a:pPr>
            <a:r>
              <a:rPr lang="en-US" sz="2000" b="0">
                <a:solidFill>
                  <a:schemeClr val="tx1"/>
                </a:solidFill>
                <a:effectLst/>
                <a:latin typeface="Arial" charset="0"/>
              </a:rPr>
              <a:t>Amount of any write-down of inventories recognized as an expense in the period and the amount of any reversal of write-downs recognized as a reduction of expense in the period.</a:t>
            </a:r>
          </a:p>
          <a:p>
            <a:pPr marL="579438" indent="-579438" algn="l">
              <a:lnSpc>
                <a:spcPct val="110000"/>
              </a:lnSpc>
              <a:spcBef>
                <a:spcPct val="45000"/>
              </a:spcBef>
              <a:buClr>
                <a:srgbClr val="800000"/>
              </a:buClr>
              <a:buFontTx/>
              <a:buAutoNum type="arabicParenBoth" startAt="5"/>
            </a:pPr>
            <a:r>
              <a:rPr lang="en-US" sz="2000" b="0">
                <a:solidFill>
                  <a:schemeClr val="tx1"/>
                </a:solidFill>
                <a:effectLst/>
                <a:latin typeface="Arial" charset="0"/>
              </a:rPr>
              <a:t>Circumstances or events that led to the reversal of a write-down of inventories.</a:t>
            </a:r>
          </a:p>
          <a:p>
            <a:pPr marL="579438" indent="-579438" algn="l">
              <a:lnSpc>
                <a:spcPct val="110000"/>
              </a:lnSpc>
              <a:spcBef>
                <a:spcPct val="45000"/>
              </a:spcBef>
              <a:buClr>
                <a:srgbClr val="800000"/>
              </a:buClr>
              <a:buFontTx/>
              <a:buAutoNum type="arabicParenBoth" startAt="5"/>
            </a:pPr>
            <a:r>
              <a:rPr lang="en-US" sz="2000" b="0">
                <a:solidFill>
                  <a:schemeClr val="tx1"/>
                </a:solidFill>
                <a:effectLst/>
                <a:latin typeface="Arial" charset="0"/>
              </a:rPr>
              <a:t>Carrying amount of inventories pledged as security for liabilities, if any.</a:t>
            </a:r>
          </a:p>
          <a:p>
            <a:pPr marL="579438" indent="-579438"/>
            <a:endParaRPr lang="en-US" sz="2000" b="0">
              <a:solidFill>
                <a:schemeClr val="tx1"/>
              </a:solidFill>
              <a:effectLst/>
              <a:latin typeface="Arial" charset="0"/>
            </a:endParaRPr>
          </a:p>
          <a:p>
            <a:pPr marL="579438" indent="-579438" algn="l">
              <a:lnSpc>
                <a:spcPct val="110000"/>
              </a:lnSpc>
              <a:spcBef>
                <a:spcPct val="45000"/>
              </a:spcBef>
              <a:buClr>
                <a:srgbClr val="800000"/>
              </a:buClr>
              <a:buFontTx/>
              <a:buAutoNum type="arabicParenBoth"/>
            </a:pPr>
            <a:endParaRPr lang="en-US" sz="2000" b="0">
              <a:solidFill>
                <a:schemeClr val="tx1"/>
              </a:solidFill>
              <a:effectLst/>
              <a:latin typeface="Arial" charset="0"/>
            </a:endParaRPr>
          </a:p>
        </p:txBody>
      </p:sp>
    </p:spTree>
    <p:extLst>
      <p:ext uri="{BB962C8B-B14F-4D97-AF65-F5344CB8AC3E}">
        <p14:creationId xmlns:p14="http://schemas.microsoft.com/office/powerpoint/2010/main" val="267558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 and Analysis</a:t>
            </a:r>
          </a:p>
        </p:txBody>
      </p:sp>
      <p:sp>
        <p:nvSpPr>
          <p:cNvPr id="1045508"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how to report and analyze inventory.</a:t>
            </a:r>
          </a:p>
        </p:txBody>
      </p:sp>
      <p:sp>
        <p:nvSpPr>
          <p:cNvPr id="1045511" name="Text Box 7"/>
          <p:cNvSpPr txBox="1">
            <a:spLocks noChangeArrowheads="1"/>
          </p:cNvSpPr>
          <p:nvPr/>
        </p:nvSpPr>
        <p:spPr bwMode="auto">
          <a:xfrm>
            <a:off x="914400" y="2032000"/>
            <a:ext cx="7758113" cy="1397000"/>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50000"/>
              </a:spcBef>
              <a:spcAft>
                <a:spcPct val="20000"/>
              </a:spcAft>
              <a:buSzPct val="80000"/>
            </a:pPr>
            <a:r>
              <a:rPr lang="en-US" sz="2200" b="0">
                <a:solidFill>
                  <a:schemeClr val="tx1"/>
                </a:solidFill>
                <a:effectLst/>
                <a:latin typeface="Arial" charset="0"/>
              </a:rPr>
              <a:t>Common ratios used in the management and evaluation of inventory levels are </a:t>
            </a:r>
            <a:r>
              <a:rPr lang="en-US" sz="2200">
                <a:solidFill>
                  <a:srgbClr val="800000"/>
                </a:solidFill>
                <a:effectLst/>
                <a:latin typeface="Arial" charset="0"/>
              </a:rPr>
              <a:t>inventory turnover</a:t>
            </a:r>
            <a:r>
              <a:rPr lang="en-US" sz="2200" b="0">
                <a:solidFill>
                  <a:schemeClr val="tx1"/>
                </a:solidFill>
                <a:effectLst/>
                <a:latin typeface="Arial" charset="0"/>
              </a:rPr>
              <a:t> and </a:t>
            </a:r>
            <a:r>
              <a:rPr lang="en-US" sz="2200">
                <a:solidFill>
                  <a:srgbClr val="800000"/>
                </a:solidFill>
                <a:effectLst/>
                <a:latin typeface="Arial" charset="0"/>
              </a:rPr>
              <a:t>average days to sell the inventory</a:t>
            </a:r>
            <a:r>
              <a:rPr lang="en-US" sz="2200" b="0">
                <a:solidFill>
                  <a:schemeClr val="tx1"/>
                </a:solidFill>
                <a:effectLst/>
                <a:latin typeface="Arial" charset="0"/>
              </a:rPr>
              <a:t>.</a:t>
            </a:r>
          </a:p>
        </p:txBody>
      </p:sp>
      <p:sp>
        <p:nvSpPr>
          <p:cNvPr id="1045512" name="Text Box 8"/>
          <p:cNvSpPr txBox="1">
            <a:spLocks noChangeArrowheads="1"/>
          </p:cNvSpPr>
          <p:nvPr/>
        </p:nvSpPr>
        <p:spPr bwMode="auto">
          <a:xfrm>
            <a:off x="609600" y="1371600"/>
            <a:ext cx="75438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Analysis of Inventories</a:t>
            </a:r>
          </a:p>
        </p:txBody>
      </p:sp>
    </p:spTree>
    <p:extLst>
      <p:ext uri="{BB962C8B-B14F-4D97-AF65-F5344CB8AC3E}">
        <p14:creationId xmlns:p14="http://schemas.microsoft.com/office/powerpoint/2010/main" val="3082729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Text Box 2"/>
          <p:cNvSpPr txBox="1">
            <a:spLocks noChangeArrowheads="1"/>
          </p:cNvSpPr>
          <p:nvPr/>
        </p:nvSpPr>
        <p:spPr bwMode="auto">
          <a:xfrm>
            <a:off x="914400" y="2054225"/>
            <a:ext cx="7758113" cy="895350"/>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400" b="0">
                <a:solidFill>
                  <a:schemeClr val="tx1"/>
                </a:solidFill>
                <a:effectLst/>
                <a:latin typeface="Arial" charset="0"/>
              </a:rPr>
              <a:t>Measures the number of times on average a company sells the inventory during the period. </a:t>
            </a:r>
          </a:p>
        </p:txBody>
      </p:sp>
      <p:sp>
        <p:nvSpPr>
          <p:cNvPr id="91545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Presentation and Analysis</a:t>
            </a:r>
          </a:p>
        </p:txBody>
      </p:sp>
      <p:sp>
        <p:nvSpPr>
          <p:cNvPr id="915460"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how to report and analyze inventory.</a:t>
            </a:r>
          </a:p>
        </p:txBody>
      </p:sp>
      <p:sp>
        <p:nvSpPr>
          <p:cNvPr id="915461" name="Text Box 5"/>
          <p:cNvSpPr txBox="1">
            <a:spLocks noChangeArrowheads="1"/>
          </p:cNvSpPr>
          <p:nvPr/>
        </p:nvSpPr>
        <p:spPr bwMode="auto">
          <a:xfrm>
            <a:off x="609600" y="1428750"/>
            <a:ext cx="7543800" cy="509588"/>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600">
                <a:solidFill>
                  <a:schemeClr val="tx1"/>
                </a:solidFill>
                <a:effectLst/>
                <a:latin typeface="Arial" charset="0"/>
              </a:rPr>
              <a:t>Inventory Turnover Ratio</a:t>
            </a:r>
          </a:p>
        </p:txBody>
      </p:sp>
      <p:sp>
        <p:nvSpPr>
          <p:cNvPr id="915464" name="Text Box 8"/>
          <p:cNvSpPr txBox="1">
            <a:spLocks noChangeArrowheads="1"/>
          </p:cNvSpPr>
          <p:nvPr/>
        </p:nvSpPr>
        <p:spPr bwMode="auto">
          <a:xfrm>
            <a:off x="7315200" y="4724400"/>
            <a:ext cx="14478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9-25</a:t>
            </a:r>
          </a:p>
        </p:txBody>
      </p:sp>
      <p:pic>
        <p:nvPicPr>
          <p:cNvPr id="915468" name="Picture 12"/>
          <p:cNvPicPr>
            <a:picLocks noChangeAspect="1" noChangeArrowheads="1"/>
          </p:cNvPicPr>
          <p:nvPr/>
        </p:nvPicPr>
        <p:blipFill>
          <a:blip r:embed="rId3"/>
          <a:srcRect/>
          <a:stretch>
            <a:fillRect/>
          </a:stretch>
        </p:blipFill>
        <p:spPr bwMode="auto">
          <a:xfrm>
            <a:off x="533400" y="5041900"/>
            <a:ext cx="8153400" cy="901700"/>
          </a:xfrm>
          <a:prstGeom prst="rect">
            <a:avLst/>
          </a:prstGeom>
          <a:noFill/>
          <a:ln w="28575" cap="sq">
            <a:noFill/>
            <a:miter lim="800000"/>
            <a:headEnd/>
            <a:tailEnd/>
          </a:ln>
          <a:effectLst/>
        </p:spPr>
      </p:pic>
      <p:sp>
        <p:nvSpPr>
          <p:cNvPr id="915469" name="Rectangle 13"/>
          <p:cNvSpPr>
            <a:spLocks noChangeArrowheads="1"/>
          </p:cNvSpPr>
          <p:nvPr/>
        </p:nvSpPr>
        <p:spPr bwMode="auto">
          <a:xfrm>
            <a:off x="609600" y="3276600"/>
            <a:ext cx="8077200" cy="1501775"/>
          </a:xfrm>
          <a:prstGeom prst="rect">
            <a:avLst/>
          </a:prstGeom>
          <a:noFill/>
          <a:ln w="28575" cap="sq">
            <a:noFill/>
            <a:miter lim="800000"/>
            <a:headEnd/>
            <a:tailEnd/>
          </a:ln>
          <a:effectLst/>
        </p:spPr>
        <p:txBody>
          <a:bodyPr>
            <a:spAutoFit/>
          </a:bodyPr>
          <a:lstStyle/>
          <a:p>
            <a:pPr algn="l">
              <a:lnSpc>
                <a:spcPct val="110000"/>
              </a:lnSpc>
            </a:pPr>
            <a:r>
              <a:rPr lang="en-US" sz="2100">
                <a:solidFill>
                  <a:srgbClr val="800000"/>
                </a:solidFill>
                <a:effectLst/>
                <a:latin typeface="Arial" charset="0"/>
              </a:rPr>
              <a:t>Illustration:</a:t>
            </a:r>
            <a:r>
              <a:rPr lang="en-US" sz="2100" b="0">
                <a:effectLst/>
                <a:latin typeface="Arial" charset="0"/>
              </a:rPr>
              <a:t>  In its 2009 annual report </a:t>
            </a:r>
            <a:r>
              <a:rPr lang="en-US" sz="2100">
                <a:effectLst/>
                <a:latin typeface="Arial" charset="0"/>
              </a:rPr>
              <a:t>Tate &amp; Lyle plc </a:t>
            </a:r>
            <a:r>
              <a:rPr lang="en-US" sz="2100" b="0">
                <a:effectLst/>
                <a:latin typeface="Arial" charset="0"/>
              </a:rPr>
              <a:t>(GBR)</a:t>
            </a:r>
          </a:p>
          <a:p>
            <a:pPr algn="l">
              <a:lnSpc>
                <a:spcPct val="110000"/>
              </a:lnSpc>
            </a:pPr>
            <a:r>
              <a:rPr lang="en-US" sz="2100" b="0">
                <a:effectLst/>
                <a:latin typeface="Arial" charset="0"/>
              </a:rPr>
              <a:t>reported a beginning inventory of £562 million, an ending inventory of £538 million, and cost of goods sold of £2,019 million for the year. </a:t>
            </a:r>
          </a:p>
        </p:txBody>
      </p:sp>
    </p:spTree>
    <p:extLst>
      <p:ext uri="{BB962C8B-B14F-4D97-AF65-F5344CB8AC3E}">
        <p14:creationId xmlns:p14="http://schemas.microsoft.com/office/powerpoint/2010/main" val="528679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7526" name="Picture 22"/>
          <p:cNvPicPr>
            <a:picLocks noChangeAspect="1" noChangeArrowheads="1"/>
          </p:cNvPicPr>
          <p:nvPr/>
        </p:nvPicPr>
        <p:blipFill>
          <a:blip r:embed="rId3"/>
          <a:srcRect/>
          <a:stretch>
            <a:fillRect/>
          </a:stretch>
        </p:blipFill>
        <p:spPr bwMode="auto">
          <a:xfrm>
            <a:off x="533400" y="3441700"/>
            <a:ext cx="8153400" cy="901700"/>
          </a:xfrm>
          <a:prstGeom prst="rect">
            <a:avLst/>
          </a:prstGeom>
          <a:noFill/>
          <a:ln w="28575" cap="sq">
            <a:noFill/>
            <a:miter lim="800000"/>
            <a:headEnd/>
            <a:tailEnd/>
          </a:ln>
          <a:effectLst/>
        </p:spPr>
      </p:pic>
      <p:sp>
        <p:nvSpPr>
          <p:cNvPr id="917506" name="Text Box 2"/>
          <p:cNvSpPr txBox="1">
            <a:spLocks noChangeArrowheads="1"/>
          </p:cNvSpPr>
          <p:nvPr/>
        </p:nvSpPr>
        <p:spPr bwMode="auto">
          <a:xfrm>
            <a:off x="914400" y="2054225"/>
            <a:ext cx="7758113" cy="895350"/>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400" b="0">
                <a:solidFill>
                  <a:schemeClr val="tx1"/>
                </a:solidFill>
                <a:effectLst/>
                <a:latin typeface="Arial" charset="0"/>
              </a:rPr>
              <a:t>Measure represents the average number of days’ sales for which a company has inventory on hand.</a:t>
            </a:r>
          </a:p>
        </p:txBody>
      </p:sp>
      <p:sp>
        <p:nvSpPr>
          <p:cNvPr id="91750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Presentation and Analysis</a:t>
            </a:r>
          </a:p>
        </p:txBody>
      </p:sp>
      <p:sp>
        <p:nvSpPr>
          <p:cNvPr id="917508"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7  Explain how to report and analyze inventory.</a:t>
            </a:r>
          </a:p>
        </p:txBody>
      </p:sp>
      <p:sp>
        <p:nvSpPr>
          <p:cNvPr id="917509" name="Text Box 5"/>
          <p:cNvSpPr txBox="1">
            <a:spLocks noChangeArrowheads="1"/>
          </p:cNvSpPr>
          <p:nvPr/>
        </p:nvSpPr>
        <p:spPr bwMode="auto">
          <a:xfrm>
            <a:off x="609600" y="1428750"/>
            <a:ext cx="7543800" cy="509588"/>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a:solidFill>
                  <a:schemeClr val="tx1"/>
                </a:solidFill>
                <a:effectLst/>
                <a:latin typeface="Arial" charset="0"/>
              </a:rPr>
              <a:t>Average Days to Sell Inventory</a:t>
            </a:r>
          </a:p>
        </p:txBody>
      </p:sp>
      <p:sp>
        <p:nvSpPr>
          <p:cNvPr id="917513" name="Text Box 9"/>
          <p:cNvSpPr txBox="1">
            <a:spLocks noChangeArrowheads="1"/>
          </p:cNvSpPr>
          <p:nvPr/>
        </p:nvSpPr>
        <p:spPr bwMode="auto">
          <a:xfrm>
            <a:off x="1143000" y="5486400"/>
            <a:ext cx="6858000" cy="485775"/>
          </a:xfrm>
          <a:prstGeom prst="rect">
            <a:avLst/>
          </a:prstGeom>
          <a:solidFill>
            <a:srgbClr val="FFFF99"/>
          </a:solidFill>
          <a:ln w="28575">
            <a:solidFill>
              <a:srgbClr val="800000"/>
            </a:solidFill>
            <a:miter lim="800000"/>
            <a:headEnd/>
            <a:tailEnd/>
          </a:ln>
          <a:effectLst/>
        </p:spPr>
        <p:txBody>
          <a:bodyPr>
            <a:spAutoFit/>
          </a:bodyPr>
          <a:lstStyle/>
          <a:p>
            <a:pPr>
              <a:spcBef>
                <a:spcPct val="50000"/>
              </a:spcBef>
            </a:pPr>
            <a:r>
              <a:rPr lang="en-US" sz="2400" b="0">
                <a:solidFill>
                  <a:schemeClr val="tx1"/>
                </a:solidFill>
                <a:effectLst/>
                <a:latin typeface="Arial" charset="0"/>
              </a:rPr>
              <a:t>365 days / 3.67 times = every 99.5 days</a:t>
            </a:r>
          </a:p>
        </p:txBody>
      </p:sp>
      <p:sp>
        <p:nvSpPr>
          <p:cNvPr id="917517" name="Text Box 13"/>
          <p:cNvSpPr txBox="1">
            <a:spLocks noChangeArrowheads="1"/>
          </p:cNvSpPr>
          <p:nvPr/>
        </p:nvSpPr>
        <p:spPr bwMode="auto">
          <a:xfrm>
            <a:off x="457200" y="4416425"/>
            <a:ext cx="3124200" cy="460375"/>
          </a:xfrm>
          <a:prstGeom prst="rect">
            <a:avLst/>
          </a:prstGeom>
          <a:noFill/>
          <a:ln w="28575" cap="sq">
            <a:no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sz="2200" b="0">
                <a:solidFill>
                  <a:schemeClr val="tx1"/>
                </a:solidFill>
                <a:effectLst/>
                <a:latin typeface="Arial" charset="0"/>
              </a:rPr>
              <a:t>Average Days to Sell</a:t>
            </a:r>
          </a:p>
        </p:txBody>
      </p:sp>
      <p:sp>
        <p:nvSpPr>
          <p:cNvPr id="917519" name="Line 15"/>
          <p:cNvSpPr>
            <a:spLocks noChangeShapeType="1"/>
          </p:cNvSpPr>
          <p:nvPr/>
        </p:nvSpPr>
        <p:spPr bwMode="auto">
          <a:xfrm>
            <a:off x="2286000" y="4876800"/>
            <a:ext cx="457200" cy="457200"/>
          </a:xfrm>
          <a:prstGeom prst="line">
            <a:avLst/>
          </a:prstGeom>
          <a:noFill/>
          <a:ln w="28575" cap="sq">
            <a:solidFill>
              <a:srgbClr val="800000"/>
            </a:solidFill>
            <a:round/>
            <a:headEnd/>
            <a:tailEnd type="triangle" w="med" len="med"/>
          </a:ln>
          <a:effectLst/>
        </p:spPr>
        <p:txBody>
          <a:bodyPr wrap="none" anchor="ctr"/>
          <a:lstStyle/>
          <a:p>
            <a:endParaRPr lang="en-US"/>
          </a:p>
        </p:txBody>
      </p:sp>
      <p:sp>
        <p:nvSpPr>
          <p:cNvPr id="917520" name="Line 16"/>
          <p:cNvSpPr>
            <a:spLocks noChangeShapeType="1"/>
          </p:cNvSpPr>
          <p:nvPr/>
        </p:nvSpPr>
        <p:spPr bwMode="auto">
          <a:xfrm flipH="1">
            <a:off x="4724400" y="4114800"/>
            <a:ext cx="2971800" cy="1219200"/>
          </a:xfrm>
          <a:prstGeom prst="line">
            <a:avLst/>
          </a:prstGeom>
          <a:noFill/>
          <a:ln w="28575" cap="sq">
            <a:solidFill>
              <a:srgbClr val="000066"/>
            </a:solidFill>
            <a:round/>
            <a:headEnd/>
            <a:tailEnd type="triangle" w="med" len="med"/>
          </a:ln>
          <a:effectLst/>
        </p:spPr>
        <p:txBody>
          <a:bodyPr wrap="none" anchor="ctr"/>
          <a:lstStyle/>
          <a:p>
            <a:endParaRPr lang="en-US"/>
          </a:p>
        </p:txBody>
      </p:sp>
      <p:sp>
        <p:nvSpPr>
          <p:cNvPr id="917525" name="Text Box 21"/>
          <p:cNvSpPr txBox="1">
            <a:spLocks noChangeArrowheads="1"/>
          </p:cNvSpPr>
          <p:nvPr/>
        </p:nvSpPr>
        <p:spPr bwMode="auto">
          <a:xfrm>
            <a:off x="7315200" y="3124200"/>
            <a:ext cx="14478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9-25</a:t>
            </a:r>
          </a:p>
        </p:txBody>
      </p:sp>
    </p:spTree>
    <p:extLst>
      <p:ext uri="{BB962C8B-B14F-4D97-AF65-F5344CB8AC3E}">
        <p14:creationId xmlns:p14="http://schemas.microsoft.com/office/powerpoint/2010/main" val="5664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7513"/>
                                        </p:tgtEl>
                                        <p:attrNameLst>
                                          <p:attrName>style.visibility</p:attrName>
                                        </p:attrNameLst>
                                      </p:cBhvr>
                                      <p:to>
                                        <p:strVal val="visible"/>
                                      </p:to>
                                    </p:set>
                                    <p:animEffect transition="in" filter="wipe(left)">
                                      <p:cBhvr>
                                        <p:cTn id="7" dur="500"/>
                                        <p:tgtEl>
                                          <p:spTgt spid="917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ChangeArrowheads="1"/>
          </p:cNvSpPr>
          <p:nvPr/>
        </p:nvSpPr>
        <p:spPr bwMode="auto">
          <a:xfrm>
            <a:off x="533400" y="2819400"/>
            <a:ext cx="8153400" cy="3527425"/>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Font typeface="Wingdings" pitchFamily="2" charset="2"/>
              <a:buChar char="Ø"/>
            </a:pPr>
            <a:r>
              <a:rPr lang="en-US" b="0">
                <a:effectLst/>
                <a:latin typeface="Arial" charset="0"/>
              </a:rPr>
              <a:t>The requirements for accounting for and reporting inventories are more principles-based under IFRS. That is, U.S. GAAP provides more detailed guidelines in inventory accounting.</a:t>
            </a:r>
          </a:p>
          <a:p>
            <a:pPr marL="685800" lvl="1" indent="-457200" algn="l">
              <a:lnSpc>
                <a:spcPct val="115000"/>
              </a:lnSpc>
              <a:spcBef>
                <a:spcPct val="50000"/>
              </a:spcBef>
              <a:buClr>
                <a:srgbClr val="800000"/>
              </a:buClr>
              <a:buFont typeface="Wingdings" pitchFamily="2" charset="2"/>
              <a:buChar char="Ø"/>
            </a:pPr>
            <a:r>
              <a:rPr lang="en-US" b="0">
                <a:effectLst/>
                <a:latin typeface="Arial" charset="0"/>
              </a:rPr>
              <a:t>Who owns the goods—goods in transit, consigned goods, special sales agreements—as well as the costs to include in inventory are essentially accounted for the same under IFRS and U.S. GAAP.</a:t>
            </a:r>
          </a:p>
          <a:p>
            <a:pPr marL="685800" lvl="1" indent="-457200" algn="l">
              <a:lnSpc>
                <a:spcPct val="115000"/>
              </a:lnSpc>
              <a:spcBef>
                <a:spcPct val="50000"/>
              </a:spcBef>
              <a:buClr>
                <a:srgbClr val="800000"/>
              </a:buClr>
              <a:buFont typeface="Wingdings" pitchFamily="2" charset="2"/>
              <a:buChar char="Ø"/>
            </a:pPr>
            <a:r>
              <a:rPr lang="en-US" b="0">
                <a:effectLst/>
                <a:latin typeface="Arial" charset="0"/>
              </a:rPr>
              <a:t>U.S. GAAP permits the use of LIFO for inventory valuation. IFRS prohibits its use. FIFO and average cost are the only two acceptable cost flow assumptions permitted under IFRS. Both sets of standards permit specific identification where appropriate.</a:t>
            </a:r>
          </a:p>
        </p:txBody>
      </p:sp>
      <p:pic>
        <p:nvPicPr>
          <p:cNvPr id="951299" name="Picture 3"/>
          <p:cNvPicPr>
            <a:picLocks noChangeAspect="1" noChangeArrowheads="1"/>
          </p:cNvPicPr>
          <p:nvPr/>
        </p:nvPicPr>
        <p:blipFill>
          <a:blip r:embed="rId3"/>
          <a:srcRect/>
          <a:stretch>
            <a:fillRect/>
          </a:stretch>
        </p:blipFill>
        <p:spPr bwMode="auto">
          <a:xfrm>
            <a:off x="685800" y="2274888"/>
            <a:ext cx="2524125" cy="423862"/>
          </a:xfrm>
          <a:prstGeom prst="rect">
            <a:avLst/>
          </a:prstGeom>
          <a:noFill/>
          <a:ln w="28575" cap="sq">
            <a:noFill/>
            <a:miter lim="800000"/>
            <a:headEnd/>
            <a:tailEnd/>
          </a:ln>
          <a:effectLst/>
        </p:spPr>
      </p:pic>
      <p:pic>
        <p:nvPicPr>
          <p:cNvPr id="951301" name="Picture 5"/>
          <p:cNvPicPr>
            <a:picLocks noChangeAspect="1" noChangeArrowheads="1"/>
          </p:cNvPicPr>
          <p:nvPr/>
        </p:nvPicPr>
        <p:blipFill>
          <a:blip r:embed="rId4"/>
          <a:srcRect/>
          <a:stretch>
            <a:fillRect/>
          </a:stretch>
        </p:blipFill>
        <p:spPr bwMode="auto">
          <a:xfrm>
            <a:off x="533400" y="381000"/>
            <a:ext cx="8229600" cy="1817688"/>
          </a:xfrm>
          <a:prstGeom prst="rect">
            <a:avLst/>
          </a:prstGeom>
          <a:noFill/>
          <a:ln w="28575" cap="sq">
            <a:noFill/>
            <a:miter lim="800000"/>
            <a:headEnd/>
            <a:tailEnd/>
          </a:ln>
          <a:effectLst/>
        </p:spPr>
      </p:pic>
    </p:spTree>
    <p:extLst>
      <p:ext uri="{BB962C8B-B14F-4D97-AF65-F5344CB8AC3E}">
        <p14:creationId xmlns:p14="http://schemas.microsoft.com/office/powerpoint/2010/main" val="1116414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ChangeArrowheads="1"/>
          </p:cNvSpPr>
          <p:nvPr/>
        </p:nvSpPr>
        <p:spPr bwMode="auto">
          <a:xfrm>
            <a:off x="533400" y="2819400"/>
            <a:ext cx="8153400" cy="3705225"/>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Font typeface="Wingdings" pitchFamily="2" charset="2"/>
              <a:buChar char="Ø"/>
            </a:pPr>
            <a:r>
              <a:rPr lang="en-US" b="0">
                <a:effectLst/>
                <a:latin typeface="Arial" charset="0"/>
              </a:rPr>
              <a:t>In the lower-of-cost-or-market test for inventory valuation, IFRS defines market as net realizable value. U.S. GAAP, on the other hand, defines  market as replacement cost subject to the constraints of net realizable value (the ceiling) and net realizable value less a normal markup (the floor). IFRS does not use a ceiling or a floor to determine market. </a:t>
            </a:r>
          </a:p>
          <a:p>
            <a:pPr marL="685800" lvl="1" indent="-457200" algn="l">
              <a:lnSpc>
                <a:spcPct val="115000"/>
              </a:lnSpc>
              <a:spcBef>
                <a:spcPct val="50000"/>
              </a:spcBef>
              <a:buClr>
                <a:srgbClr val="800000"/>
              </a:buClr>
              <a:buFont typeface="Wingdings" pitchFamily="2" charset="2"/>
              <a:buChar char="Ø"/>
            </a:pPr>
            <a:r>
              <a:rPr lang="en-US" b="0">
                <a:effectLst/>
                <a:latin typeface="Arial" charset="0"/>
              </a:rPr>
              <a:t>Under U.S. GAAP, if inventory is written down under the LCM valuation, the new basis is now considered its cost. As a result, the inventory may not be written back up to its original cost in a subsequent period. Under IFRS, the write-down may be reversed in a subsequent period up to the amount of the previous write-down. Both the write-down and any subsequent reversal should be reported on the income statement.</a:t>
            </a:r>
          </a:p>
        </p:txBody>
      </p:sp>
      <p:pic>
        <p:nvPicPr>
          <p:cNvPr id="1049603" name="Picture 3"/>
          <p:cNvPicPr>
            <a:picLocks noChangeAspect="1" noChangeArrowheads="1"/>
          </p:cNvPicPr>
          <p:nvPr/>
        </p:nvPicPr>
        <p:blipFill>
          <a:blip r:embed="rId3"/>
          <a:srcRect/>
          <a:stretch>
            <a:fillRect/>
          </a:stretch>
        </p:blipFill>
        <p:spPr bwMode="auto">
          <a:xfrm>
            <a:off x="685800" y="2274888"/>
            <a:ext cx="2524125" cy="423862"/>
          </a:xfrm>
          <a:prstGeom prst="rect">
            <a:avLst/>
          </a:prstGeom>
          <a:noFill/>
          <a:ln w="28575" cap="sq">
            <a:noFill/>
            <a:miter lim="800000"/>
            <a:headEnd/>
            <a:tailEnd/>
          </a:ln>
          <a:effectLst/>
        </p:spPr>
      </p:pic>
      <p:pic>
        <p:nvPicPr>
          <p:cNvPr id="1049604" name="Picture 4"/>
          <p:cNvPicPr>
            <a:picLocks noChangeAspect="1" noChangeArrowheads="1"/>
          </p:cNvPicPr>
          <p:nvPr/>
        </p:nvPicPr>
        <p:blipFill>
          <a:blip r:embed="rId4"/>
          <a:srcRect/>
          <a:stretch>
            <a:fillRect/>
          </a:stretch>
        </p:blipFill>
        <p:spPr bwMode="auto">
          <a:xfrm>
            <a:off x="533400" y="381000"/>
            <a:ext cx="8229600" cy="1817688"/>
          </a:xfrm>
          <a:prstGeom prst="rect">
            <a:avLst/>
          </a:prstGeom>
          <a:noFill/>
          <a:ln w="28575" cap="sq">
            <a:noFill/>
            <a:miter lim="800000"/>
            <a:headEnd/>
            <a:tailEnd/>
          </a:ln>
          <a:effectLst/>
        </p:spPr>
      </p:pic>
    </p:spTree>
    <p:extLst>
      <p:ext uri="{BB962C8B-B14F-4D97-AF65-F5344CB8AC3E}">
        <p14:creationId xmlns:p14="http://schemas.microsoft.com/office/powerpoint/2010/main" val="3396355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58</a:t>
            </a:fld>
            <a:endParaRPr lang="en-US"/>
          </a:p>
        </p:txBody>
      </p:sp>
      <p:sp>
        <p:nvSpPr>
          <p:cNvPr id="7" name="Title 6"/>
          <p:cNvSpPr>
            <a:spLocks noGrp="1"/>
          </p:cNvSpPr>
          <p:nvPr/>
        </p:nvSpPr>
        <p:spPr>
          <a:xfrm>
            <a:off x="457200" y="571500"/>
            <a:ext cx="8229600" cy="571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itle 6"/>
          <p:cNvSpPr>
            <a:spLocks noGrp="1"/>
          </p:cNvSpPr>
          <p:nvPr>
            <p:ph type="title"/>
          </p:nvPr>
        </p:nvSpPr>
        <p:spPr>
          <a:xfrm>
            <a:off x="533400" y="990600"/>
            <a:ext cx="8229600" cy="17526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7175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9" name="Rectangle 2055"/>
          <p:cNvSpPr>
            <a:spLocks noChangeArrowheads="1"/>
          </p:cNvSpPr>
          <p:nvPr/>
        </p:nvSpPr>
        <p:spPr bwMode="auto">
          <a:xfrm>
            <a:off x="2057400" y="2743200"/>
            <a:ext cx="1676400" cy="26670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Special valuation situations</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Relative sales value</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Purchase commitments</a:t>
            </a:r>
          </a:p>
        </p:txBody>
      </p:sp>
      <p:sp>
        <p:nvSpPr>
          <p:cNvPr id="847880" name="Rectangle 2056"/>
          <p:cNvSpPr>
            <a:spLocks noChangeArrowheads="1"/>
          </p:cNvSpPr>
          <p:nvPr/>
        </p:nvSpPr>
        <p:spPr bwMode="auto">
          <a:xfrm>
            <a:off x="384175" y="1600200"/>
            <a:ext cx="1673225"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600">
                <a:solidFill>
                  <a:schemeClr val="tx1"/>
                </a:solidFill>
                <a:effectLst>
                  <a:outerShdw blurRad="38100" dist="38100" dir="2700000" algn="tl">
                    <a:srgbClr val="FFFFFF"/>
                  </a:outerShdw>
                </a:effectLst>
                <a:latin typeface="Arial" charset="0"/>
              </a:rPr>
              <a:t>Lower-of-Cost-or-Net Realizable Value (LCNRV)</a:t>
            </a:r>
          </a:p>
        </p:txBody>
      </p:sp>
      <p:sp>
        <p:nvSpPr>
          <p:cNvPr id="847881" name="Rectangle 2057"/>
          <p:cNvSpPr>
            <a:spLocks noChangeArrowheads="1"/>
          </p:cNvSpPr>
          <p:nvPr/>
        </p:nvSpPr>
        <p:spPr bwMode="auto">
          <a:xfrm>
            <a:off x="2060575" y="1600200"/>
            <a:ext cx="1673225"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600">
                <a:solidFill>
                  <a:schemeClr val="tx1"/>
                </a:solidFill>
                <a:effectLst>
                  <a:outerShdw blurRad="38100" dist="38100" dir="2700000" algn="tl">
                    <a:srgbClr val="FFFFFF"/>
                  </a:outerShdw>
                </a:effectLst>
                <a:latin typeface="Arial" charset="0"/>
              </a:rPr>
              <a:t>Valuation Bases</a:t>
            </a:r>
          </a:p>
        </p:txBody>
      </p:sp>
      <p:sp>
        <p:nvSpPr>
          <p:cNvPr id="847882" name="Rectangle 2058"/>
          <p:cNvSpPr>
            <a:spLocks noChangeArrowheads="1"/>
          </p:cNvSpPr>
          <p:nvPr/>
        </p:nvSpPr>
        <p:spPr bwMode="auto">
          <a:xfrm>
            <a:off x="3736975" y="1600200"/>
            <a:ext cx="1673225"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600">
                <a:solidFill>
                  <a:schemeClr val="tx1"/>
                </a:solidFill>
                <a:effectLst>
                  <a:outerShdw blurRad="38100" dist="38100" dir="2700000" algn="tl">
                    <a:srgbClr val="FFFFFF"/>
                  </a:outerShdw>
                </a:effectLst>
                <a:latin typeface="Arial" charset="0"/>
              </a:rPr>
              <a:t>Gross Profit Method</a:t>
            </a:r>
          </a:p>
        </p:txBody>
      </p:sp>
      <p:sp>
        <p:nvSpPr>
          <p:cNvPr id="847883" name="Rectangle 2059"/>
          <p:cNvSpPr>
            <a:spLocks noChangeArrowheads="1"/>
          </p:cNvSpPr>
          <p:nvPr/>
        </p:nvSpPr>
        <p:spPr bwMode="auto">
          <a:xfrm>
            <a:off x="5410200" y="1600200"/>
            <a:ext cx="1673225"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600">
                <a:solidFill>
                  <a:schemeClr val="tx1"/>
                </a:solidFill>
                <a:effectLst>
                  <a:outerShdw blurRad="38100" dist="38100" dir="2700000" algn="tl">
                    <a:srgbClr val="FFFFFF"/>
                  </a:outerShdw>
                </a:effectLst>
                <a:latin typeface="Arial" charset="0"/>
              </a:rPr>
              <a:t>Retail Inventory Method</a:t>
            </a:r>
          </a:p>
        </p:txBody>
      </p:sp>
      <p:sp>
        <p:nvSpPr>
          <p:cNvPr id="847884" name="Rectangle 2060"/>
          <p:cNvSpPr>
            <a:spLocks noChangeArrowheads="1"/>
          </p:cNvSpPr>
          <p:nvPr/>
        </p:nvSpPr>
        <p:spPr bwMode="auto">
          <a:xfrm>
            <a:off x="7086600" y="1600200"/>
            <a:ext cx="175260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600">
                <a:solidFill>
                  <a:schemeClr val="tx1"/>
                </a:solidFill>
                <a:effectLst>
                  <a:outerShdw blurRad="38100" dist="38100" dir="2700000" algn="tl">
                    <a:srgbClr val="FFFFFF"/>
                  </a:outerShdw>
                </a:effectLst>
                <a:latin typeface="Arial" charset="0"/>
              </a:rPr>
              <a:t>Presentation and Analysis</a:t>
            </a:r>
          </a:p>
        </p:txBody>
      </p:sp>
      <p:sp>
        <p:nvSpPr>
          <p:cNvPr id="847885" name="Rectangle 2061"/>
          <p:cNvSpPr>
            <a:spLocks noChangeArrowheads="1"/>
          </p:cNvSpPr>
          <p:nvPr/>
        </p:nvSpPr>
        <p:spPr bwMode="auto">
          <a:xfrm>
            <a:off x="381000" y="2743200"/>
            <a:ext cx="1676400" cy="26670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Net realizable value </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Illustration of LCNRV</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Application of LCNRV</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Recording net realizable value </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Use of an allowance </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Recovery of inventory loss</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Evaluation of rule</a:t>
            </a:r>
          </a:p>
        </p:txBody>
      </p:sp>
      <p:sp>
        <p:nvSpPr>
          <p:cNvPr id="847886" name="Rectangle 2062"/>
          <p:cNvSpPr>
            <a:spLocks noChangeArrowheads="1"/>
          </p:cNvSpPr>
          <p:nvPr/>
        </p:nvSpPr>
        <p:spPr bwMode="auto">
          <a:xfrm>
            <a:off x="3733800" y="2743200"/>
            <a:ext cx="1676400" cy="35814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Gross profit percentage</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Evaluation of method</a:t>
            </a:r>
          </a:p>
        </p:txBody>
      </p:sp>
      <p:sp>
        <p:nvSpPr>
          <p:cNvPr id="847887" name="Rectangle 2063"/>
          <p:cNvSpPr>
            <a:spLocks noChangeArrowheads="1"/>
          </p:cNvSpPr>
          <p:nvPr/>
        </p:nvSpPr>
        <p:spPr bwMode="auto">
          <a:xfrm>
            <a:off x="5410200" y="2743200"/>
            <a:ext cx="1676400" cy="32766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Concepts</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Conventional method</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Special items</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Evaluation of method</a:t>
            </a:r>
          </a:p>
        </p:txBody>
      </p:sp>
      <p:sp>
        <p:nvSpPr>
          <p:cNvPr id="847888" name="Rectangle 2064"/>
          <p:cNvSpPr>
            <a:spLocks noChangeArrowheads="1"/>
          </p:cNvSpPr>
          <p:nvPr/>
        </p:nvSpPr>
        <p:spPr bwMode="auto">
          <a:xfrm>
            <a:off x="7162800" y="2743200"/>
            <a:ext cx="1676400" cy="32766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Presentation</a:t>
            </a:r>
          </a:p>
          <a:p>
            <a:pPr marL="228600" indent="-228600" algn="l">
              <a:spcBef>
                <a:spcPct val="25000"/>
              </a:spcBef>
              <a:buClr>
                <a:srgbClr val="CC0000"/>
              </a:buClr>
              <a:buSzPct val="75000"/>
              <a:buFont typeface="Wingdings" pitchFamily="2" charset="2"/>
              <a:buBlip>
                <a:blip r:embed="rId3"/>
              </a:buBlip>
            </a:pPr>
            <a:r>
              <a:rPr lang="en-US" sz="1500" b="0">
                <a:solidFill>
                  <a:schemeClr val="tx1"/>
                </a:solidFill>
                <a:effectLst>
                  <a:outerShdw blurRad="38100" dist="38100" dir="2700000" algn="tl">
                    <a:srgbClr val="C0C0C0"/>
                  </a:outerShdw>
                </a:effectLst>
                <a:latin typeface="Arial" charset="0"/>
              </a:rPr>
              <a:t>Analysis</a:t>
            </a:r>
          </a:p>
          <a:p>
            <a:pPr marL="228600" indent="-228600" algn="l">
              <a:spcBef>
                <a:spcPct val="25000"/>
              </a:spcBef>
              <a:buClr>
                <a:srgbClr val="CC0000"/>
              </a:buClr>
              <a:buSzPct val="75000"/>
              <a:buFont typeface="Wingdings" pitchFamily="2" charset="2"/>
              <a:buBlip>
                <a:blip r:embed="rId3"/>
              </a:buBlip>
            </a:pPr>
            <a:endParaRPr lang="en-US" sz="1500" b="0">
              <a:solidFill>
                <a:schemeClr val="tx1"/>
              </a:solidFill>
              <a:effectLst>
                <a:outerShdw blurRad="38100" dist="38100" dir="2700000" algn="tl">
                  <a:srgbClr val="C0C0C0"/>
                </a:outerShdw>
              </a:effectLst>
              <a:latin typeface="Arial" charset="0"/>
            </a:endParaRPr>
          </a:p>
        </p:txBody>
      </p:sp>
      <p:cxnSp>
        <p:nvCxnSpPr>
          <p:cNvPr id="847890" name="AutoShape 2066"/>
          <p:cNvCxnSpPr>
            <a:cxnSpLocks noChangeShapeType="1"/>
            <a:stCxn id="847878" idx="2"/>
            <a:endCxn id="847880" idx="0"/>
          </p:cNvCxnSpPr>
          <p:nvPr/>
        </p:nvCxnSpPr>
        <p:spPr bwMode="auto">
          <a:xfrm rot="5400000">
            <a:off x="2538413" y="-452437"/>
            <a:ext cx="715962" cy="3351212"/>
          </a:xfrm>
          <a:prstGeom prst="bentConnector3">
            <a:avLst>
              <a:gd name="adj1" fmla="val 51218"/>
            </a:avLst>
          </a:prstGeom>
          <a:noFill/>
          <a:ln w="38100" cap="sq">
            <a:solidFill>
              <a:srgbClr val="009A96"/>
            </a:solidFill>
            <a:miter lim="800000"/>
            <a:headEnd/>
            <a:tailEnd type="triangle" w="med" len="med"/>
          </a:ln>
          <a:effectLst/>
        </p:spPr>
      </p:cxnSp>
      <p:cxnSp>
        <p:nvCxnSpPr>
          <p:cNvPr id="847891" name="AutoShape 2067"/>
          <p:cNvCxnSpPr>
            <a:cxnSpLocks noChangeShapeType="1"/>
            <a:stCxn id="847878" idx="2"/>
            <a:endCxn id="847884" idx="0"/>
          </p:cNvCxnSpPr>
          <p:nvPr/>
        </p:nvCxnSpPr>
        <p:spPr bwMode="auto">
          <a:xfrm rot="16200000" flipH="1">
            <a:off x="5909469" y="-472281"/>
            <a:ext cx="715962" cy="3390900"/>
          </a:xfrm>
          <a:prstGeom prst="bentConnector3">
            <a:avLst>
              <a:gd name="adj1" fmla="val 51218"/>
            </a:avLst>
          </a:prstGeom>
          <a:noFill/>
          <a:ln w="38100" cap="sq">
            <a:solidFill>
              <a:srgbClr val="009A96"/>
            </a:solidFill>
            <a:miter lim="800000"/>
            <a:headEnd/>
            <a:tailEnd type="triangle" w="med" len="med"/>
          </a:ln>
          <a:effectLst/>
        </p:spPr>
      </p:cxnSp>
      <p:sp>
        <p:nvSpPr>
          <p:cNvPr id="847878" name="Rectangle 2054"/>
          <p:cNvSpPr>
            <a:spLocks noChangeArrowheads="1"/>
          </p:cNvSpPr>
          <p:nvPr/>
        </p:nvSpPr>
        <p:spPr bwMode="auto">
          <a:xfrm>
            <a:off x="381000" y="304800"/>
            <a:ext cx="83820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a:solidFill>
                  <a:schemeClr val="bg1"/>
                </a:solidFill>
                <a:effectLst>
                  <a:outerShdw blurRad="38100" dist="38100" dir="2700000" algn="tl">
                    <a:srgbClr val="000000"/>
                  </a:outerShdw>
                </a:effectLst>
                <a:latin typeface="Arial" charset="0"/>
              </a:rPr>
              <a:t>Inventories: Additional Valuation Issues</a:t>
            </a:r>
          </a:p>
        </p:txBody>
      </p:sp>
    </p:spTree>
    <p:extLst>
      <p:ext uri="{BB962C8B-B14F-4D97-AF65-F5344CB8AC3E}">
        <p14:creationId xmlns:p14="http://schemas.microsoft.com/office/powerpoint/2010/main" val="668547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4" name="Text Box 12"/>
          <p:cNvSpPr txBox="1">
            <a:spLocks noChangeArrowheads="1"/>
          </p:cNvSpPr>
          <p:nvPr/>
        </p:nvSpPr>
        <p:spPr bwMode="auto">
          <a:xfrm>
            <a:off x="914400" y="2098675"/>
            <a:ext cx="7543800" cy="1639888"/>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50000"/>
              </a:spcBef>
              <a:spcAft>
                <a:spcPct val="20000"/>
              </a:spcAft>
              <a:buSzPct val="80000"/>
            </a:pPr>
            <a:r>
              <a:rPr lang="en-US" sz="2600" b="0">
                <a:solidFill>
                  <a:schemeClr val="tx1"/>
                </a:solidFill>
                <a:effectLst/>
                <a:latin typeface="Arial" charset="0"/>
              </a:rPr>
              <a:t>A company abandons the historical cost principle when the future utility (revenue-producing ability) of the asset drops below its original cost.</a:t>
            </a:r>
          </a:p>
        </p:txBody>
      </p:sp>
      <p:sp>
        <p:nvSpPr>
          <p:cNvPr id="22323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
        <p:nvSpPr>
          <p:cNvPr id="223238" name="Text Box 6"/>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223245" name="Text Box 13"/>
          <p:cNvSpPr txBox="1">
            <a:spLocks noChangeArrowheads="1"/>
          </p:cNvSpPr>
          <p:nvPr/>
        </p:nvSpPr>
        <p:spPr bwMode="auto">
          <a:xfrm>
            <a:off x="609600" y="1473200"/>
            <a:ext cx="1905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0066"/>
                </a:solidFill>
                <a:effectLst/>
                <a:latin typeface="Arial" charset="0"/>
              </a:rPr>
              <a:t>LCNRV</a:t>
            </a:r>
          </a:p>
        </p:txBody>
      </p:sp>
    </p:spTree>
    <p:extLst>
      <p:ext uri="{BB962C8B-B14F-4D97-AF65-F5344CB8AC3E}">
        <p14:creationId xmlns:p14="http://schemas.microsoft.com/office/powerpoint/2010/main" val="2785956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6" name="Text Box 2054"/>
          <p:cNvSpPr txBox="1">
            <a:spLocks noChangeArrowheads="1"/>
          </p:cNvSpPr>
          <p:nvPr/>
        </p:nvSpPr>
        <p:spPr bwMode="auto">
          <a:xfrm>
            <a:off x="609600" y="1431925"/>
            <a:ext cx="73914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Net Realizable Value</a:t>
            </a:r>
          </a:p>
        </p:txBody>
      </p:sp>
      <p:sp>
        <p:nvSpPr>
          <p:cNvPr id="849927" name="Text Box 2055"/>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sp>
        <p:nvSpPr>
          <p:cNvPr id="849928" name="Rectangle 2056"/>
          <p:cNvSpPr>
            <a:spLocks noChangeArrowheads="1"/>
          </p:cNvSpPr>
          <p:nvPr/>
        </p:nvSpPr>
        <p:spPr bwMode="auto">
          <a:xfrm>
            <a:off x="914400" y="2120900"/>
            <a:ext cx="7620000" cy="1463675"/>
          </a:xfrm>
          <a:prstGeom prst="rect">
            <a:avLst/>
          </a:prstGeom>
          <a:noFill/>
          <a:ln w="28575" cap="sq">
            <a:noFill/>
            <a:miter lim="800000"/>
            <a:headEnd/>
            <a:tailEnd/>
          </a:ln>
          <a:effectLst/>
        </p:spPr>
        <p:txBody>
          <a:bodyPr>
            <a:spAutoFit/>
          </a:bodyPr>
          <a:lstStyle/>
          <a:p>
            <a:pPr algn="l">
              <a:lnSpc>
                <a:spcPct val="125000"/>
              </a:lnSpc>
              <a:spcBef>
                <a:spcPct val="50000"/>
              </a:spcBef>
            </a:pPr>
            <a:r>
              <a:rPr lang="en-US" sz="2400" b="0">
                <a:effectLst/>
                <a:latin typeface="Arial" charset="0"/>
              </a:rPr>
              <a:t>Estimated selling price in the normal course of business less estimated costs to complete and estimated costs to make a sale.</a:t>
            </a:r>
          </a:p>
        </p:txBody>
      </p:sp>
      <p:pic>
        <p:nvPicPr>
          <p:cNvPr id="849929" name="Picture 2057"/>
          <p:cNvPicPr>
            <a:picLocks noChangeAspect="1" noChangeArrowheads="1"/>
          </p:cNvPicPr>
          <p:nvPr/>
        </p:nvPicPr>
        <p:blipFill>
          <a:blip r:embed="rId3"/>
          <a:srcRect/>
          <a:stretch>
            <a:fillRect/>
          </a:stretch>
        </p:blipFill>
        <p:spPr bwMode="auto">
          <a:xfrm>
            <a:off x="728663" y="4038600"/>
            <a:ext cx="7577137" cy="1741488"/>
          </a:xfrm>
          <a:prstGeom prst="rect">
            <a:avLst/>
          </a:prstGeom>
          <a:noFill/>
          <a:ln w="28575" cap="sq">
            <a:noFill/>
            <a:miter lim="800000"/>
            <a:headEnd/>
            <a:tailEnd/>
          </a:ln>
          <a:effectLst/>
        </p:spPr>
      </p:pic>
      <p:sp>
        <p:nvSpPr>
          <p:cNvPr id="849930" name="Text Box 2058"/>
          <p:cNvSpPr txBox="1">
            <a:spLocks noChangeArrowheads="1"/>
          </p:cNvSpPr>
          <p:nvPr/>
        </p:nvSpPr>
        <p:spPr bwMode="auto">
          <a:xfrm>
            <a:off x="6934200" y="3733800"/>
            <a:ext cx="14478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CC0000"/>
                </a:solidFill>
                <a:effectLst/>
                <a:latin typeface="Arial" charset="0"/>
              </a:rPr>
              <a:t>Illustration 9-1</a:t>
            </a:r>
          </a:p>
        </p:txBody>
      </p:sp>
      <p:sp>
        <p:nvSpPr>
          <p:cNvPr id="849932" name="Rectangle 2060"/>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Tree>
    <p:extLst>
      <p:ext uri="{BB962C8B-B14F-4D97-AF65-F5344CB8AC3E}">
        <p14:creationId xmlns:p14="http://schemas.microsoft.com/office/powerpoint/2010/main" val="1379828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7" name="Text Box 3"/>
          <p:cNvSpPr txBox="1">
            <a:spLocks noChangeArrowheads="1"/>
          </p:cNvSpPr>
          <p:nvPr/>
        </p:nvSpPr>
        <p:spPr bwMode="auto">
          <a:xfrm>
            <a:off x="609600" y="1431925"/>
            <a:ext cx="73914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800">
                <a:solidFill>
                  <a:srgbClr val="008000"/>
                </a:solidFill>
                <a:effectLst/>
                <a:latin typeface="Arial" charset="0"/>
              </a:rPr>
              <a:t>Net Realizable Value</a:t>
            </a:r>
          </a:p>
        </p:txBody>
      </p:sp>
      <p:sp>
        <p:nvSpPr>
          <p:cNvPr id="1004548" name="Text Box 4"/>
          <p:cNvSpPr txBox="1">
            <a:spLocks noChangeArrowheads="1"/>
          </p:cNvSpPr>
          <p:nvPr/>
        </p:nvSpPr>
        <p:spPr bwMode="auto">
          <a:xfrm>
            <a:off x="1066800" y="6369050"/>
            <a:ext cx="7924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outerShdw blurRad="38100" dist="38100" dir="2700000" algn="tl">
                    <a:srgbClr val="C0C0C0"/>
                  </a:outerShdw>
                </a:effectLst>
                <a:latin typeface="Arial" charset="0"/>
              </a:rPr>
              <a:t>LO 1  Describe and apply the lower-of-cost-or-net realizable value rule.</a:t>
            </a:r>
          </a:p>
        </p:txBody>
      </p:sp>
      <p:pic>
        <p:nvPicPr>
          <p:cNvPr id="1004554" name="Picture 10"/>
          <p:cNvPicPr>
            <a:picLocks noChangeAspect="1" noChangeArrowheads="1"/>
          </p:cNvPicPr>
          <p:nvPr/>
        </p:nvPicPr>
        <p:blipFill>
          <a:blip r:embed="rId3"/>
          <a:srcRect/>
          <a:stretch>
            <a:fillRect/>
          </a:stretch>
        </p:blipFill>
        <p:spPr bwMode="auto">
          <a:xfrm>
            <a:off x="685800" y="2286000"/>
            <a:ext cx="7891463" cy="2679700"/>
          </a:xfrm>
          <a:prstGeom prst="rect">
            <a:avLst/>
          </a:prstGeom>
          <a:noFill/>
          <a:ln w="28575" cap="sq">
            <a:noFill/>
            <a:miter lim="800000"/>
            <a:headEnd/>
            <a:tailEnd/>
          </a:ln>
          <a:effectLst/>
        </p:spPr>
      </p:pic>
      <p:sp>
        <p:nvSpPr>
          <p:cNvPr id="1004555" name="Rectangle 11"/>
          <p:cNvSpPr>
            <a:spLocks noChangeArrowheads="1"/>
          </p:cNvSpPr>
          <p:nvPr/>
        </p:nvSpPr>
        <p:spPr bwMode="auto">
          <a:xfrm>
            <a:off x="609600" y="2209800"/>
            <a:ext cx="8001000" cy="2819400"/>
          </a:xfrm>
          <a:prstGeom prst="rect">
            <a:avLst/>
          </a:prstGeom>
          <a:noFill/>
          <a:ln w="19050" cap="sq">
            <a:solidFill>
              <a:srgbClr val="008000"/>
            </a:solidFill>
            <a:miter lim="800000"/>
            <a:headEnd/>
            <a:tailEnd/>
          </a:ln>
          <a:effectLst/>
        </p:spPr>
        <p:txBody>
          <a:bodyPr wrap="none" anchor="ctr"/>
          <a:lstStyle/>
          <a:p>
            <a:endParaRPr lang="en-US"/>
          </a:p>
        </p:txBody>
      </p:sp>
      <p:sp>
        <p:nvSpPr>
          <p:cNvPr id="1004556" name="Rectangle 12"/>
          <p:cNvSpPr>
            <a:spLocks noChangeArrowheads="1"/>
          </p:cNvSpPr>
          <p:nvPr/>
        </p:nvSpPr>
        <p:spPr bwMode="auto">
          <a:xfrm>
            <a:off x="7010400" y="1676400"/>
            <a:ext cx="1676400" cy="457200"/>
          </a:xfrm>
          <a:prstGeom prst="rect">
            <a:avLst/>
          </a:prstGeom>
          <a:noFill/>
          <a:ln w="28575" cap="sq">
            <a:noFill/>
            <a:miter lim="800000"/>
            <a:headEnd/>
            <a:tailEnd/>
          </a:ln>
          <a:effectLst/>
        </p:spPr>
        <p:txBody>
          <a:bodyPr>
            <a:spAutoFit/>
          </a:bodyPr>
          <a:lstStyle/>
          <a:p>
            <a:pPr algn="l"/>
            <a:r>
              <a:rPr lang="en-US" sz="1200">
                <a:solidFill>
                  <a:srgbClr val="CC0000"/>
                </a:solidFill>
                <a:effectLst/>
                <a:latin typeface="Arial" charset="0"/>
              </a:rPr>
              <a:t>Illustration 9-2</a:t>
            </a:r>
          </a:p>
          <a:p>
            <a:pPr algn="l"/>
            <a:r>
              <a:rPr lang="en-US" sz="1200">
                <a:effectLst/>
                <a:latin typeface="Arial" charset="0"/>
              </a:rPr>
              <a:t>LCNRV Disclosures</a:t>
            </a:r>
          </a:p>
        </p:txBody>
      </p:sp>
      <p:sp>
        <p:nvSpPr>
          <p:cNvPr id="1004558" name="Rectangle 1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a:r>
              <a:rPr lang="en-US" i="0">
                <a:solidFill>
                  <a:schemeClr val="bg1"/>
                </a:solidFill>
                <a:effectLst>
                  <a:outerShdw blurRad="38100" dist="38100" dir="2700000" algn="tl">
                    <a:srgbClr val="000000"/>
                  </a:outerShdw>
                </a:effectLst>
                <a:latin typeface="Arial" charset="0"/>
              </a:rPr>
              <a:t>Lower-of-Cost-or-Net Realizable Value</a:t>
            </a:r>
          </a:p>
        </p:txBody>
      </p:sp>
    </p:spTree>
    <p:extLst>
      <p:ext uri="{BB962C8B-B14F-4D97-AF65-F5344CB8AC3E}">
        <p14:creationId xmlns:p14="http://schemas.microsoft.com/office/powerpoint/2010/main" val="3464371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3275</Words>
  <Application>Microsoft Office PowerPoint</Application>
  <PresentationFormat>On-screen Show (4:3)</PresentationFormat>
  <Paragraphs>381</Paragraphs>
  <Slides>58</Slides>
  <Notes>56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Office Theme</vt:lpstr>
      <vt:lpstr>Slide</vt:lpstr>
      <vt:lpstr>Worksheet</vt:lpstr>
      <vt:lpstr>INVENTORIES:                ADDITIONAL VALUATION ISSUES</vt:lpstr>
      <vt:lpstr>KEMAMPUAN AKHIR YANG DIHARAPKAN</vt:lpstr>
      <vt:lpstr>PowerPoint Presentation</vt:lpstr>
      <vt:lpstr>PowerPoint Presentation</vt:lpstr>
      <vt:lpstr>Learning Objectives</vt:lpstr>
      <vt:lpstr>PowerPoint Presentation</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Lower-of-Cost-or-Net Realizable Value</vt:lpstr>
      <vt:lpstr>Valuation Bases</vt:lpstr>
      <vt:lpstr>Valuation Bases</vt:lpstr>
      <vt:lpstr>Valuation Bases</vt:lpstr>
      <vt:lpstr>Valuation Bases</vt:lpstr>
      <vt:lpstr>Valuation Bases</vt:lpstr>
      <vt:lpstr>Valuation Bases</vt:lpstr>
      <vt:lpstr>Valuation Bases</vt:lpstr>
      <vt:lpstr>Valuation Bases</vt:lpstr>
      <vt:lpstr>Valuation Bases</vt:lpstr>
      <vt:lpstr>Valuation Bases</vt:lpstr>
      <vt:lpstr>Valuation Bases</vt:lpstr>
      <vt:lpstr>Valuation Bases</vt:lpstr>
      <vt:lpstr>Valuation Bases</vt:lpstr>
      <vt:lpstr>Valuation Bases</vt:lpstr>
      <vt:lpstr>Gross Profit Method of Estimating Inventory</vt:lpstr>
      <vt:lpstr>Gross Profit Method</vt:lpstr>
      <vt:lpstr>Gross Profit Method</vt:lpstr>
      <vt:lpstr>Gross Profit Method</vt:lpstr>
      <vt:lpstr>Gross Profit Method</vt:lpstr>
      <vt:lpstr>Gross Profit Method</vt:lpstr>
      <vt:lpstr>Gross Profit Method</vt:lpstr>
      <vt:lpstr>Retail Inventory Method</vt:lpstr>
      <vt:lpstr>Retail Inventory Method</vt:lpstr>
      <vt:lpstr>Retail Inventory Method</vt:lpstr>
      <vt:lpstr>Retail Inventory Method</vt:lpstr>
      <vt:lpstr>Retail Inventory Method</vt:lpstr>
      <vt:lpstr>Retail Inventory Method</vt:lpstr>
      <vt:lpstr>Retail Inventory Method</vt:lpstr>
      <vt:lpstr>Presentation and Analysis</vt:lpstr>
      <vt:lpstr>Presentation and Analysis</vt:lpstr>
      <vt:lpstr>Presentation and Analysis</vt:lpstr>
      <vt:lpstr>Presentation and Analysis</vt:lpstr>
      <vt:lpstr>Presentation and Analysis</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38</cp:revision>
  <dcterms:created xsi:type="dcterms:W3CDTF">2017-09-09T11:34:57Z</dcterms:created>
  <dcterms:modified xsi:type="dcterms:W3CDTF">2017-09-18T07:54:38Z</dcterms:modified>
</cp:coreProperties>
</file>