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584767-E39D-4429-B024-0445362F3F5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07A52D-DE0E-4230-80DB-90DF1E4AA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ulidamel.wordpress.com/2008/01/25/delivery-order-surat-jalan/" TargetMode="External"/><Relationship Id="rId2" Type="http://schemas.openxmlformats.org/officeDocument/2006/relationships/hyperlink" Target="http://zulidamel.wordpress.com/2008/01/22/order-for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ulidamel.wordpress.com/2008/03/06/invoicefaktur-penjualan/" TargetMode="External"/><Relationship Id="rId4" Type="http://schemas.openxmlformats.org/officeDocument/2006/relationships/hyperlink" Target="http://zulidamel.wordpress.com/2008/01/29/surat-perintahpermintaan-pengeluaran-barang-spb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AKUNTANSI PENJUALAN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Gudang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/Bon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Deliveri</a:t>
            </a:r>
            <a:r>
              <a:rPr lang="en-US" dirty="0" smtClean="0"/>
              <a:t> Order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/Bon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 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sopir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copynya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ditandatangi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"/>
            <a:ext cx="8183880" cy="6324600"/>
          </a:xfrm>
        </p:spPr>
        <p:txBody>
          <a:bodyPr>
            <a:noAutofit/>
          </a:bodyPr>
          <a:lstStyle/>
          <a:p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Transportasi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Sopir</a:t>
            </a:r>
            <a:r>
              <a:rPr lang="en-US" sz="1800" b="1" dirty="0" smtClean="0"/>
              <a:t>)</a:t>
            </a:r>
            <a:endParaRPr lang="en-US" sz="1800" dirty="0" smtClean="0"/>
          </a:p>
          <a:p>
            <a:r>
              <a:rPr lang="en-US" sz="1800" b="1" dirty="0" err="1" smtClean="0"/>
              <a:t>Penjualan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langsung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Barang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langsung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Supplier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PO/Memo, Delivery Order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Stock &amp; Delivery</a:t>
            </a:r>
          </a:p>
          <a:p>
            <a:pPr lvl="1"/>
            <a:r>
              <a:rPr lang="en-US" sz="1800" dirty="0" err="1" smtClean="0"/>
              <a:t>Meminta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supplier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PO/Memo</a:t>
            </a:r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/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Pengantar</a:t>
            </a:r>
            <a:r>
              <a:rPr lang="en-US" sz="1800" dirty="0" smtClean="0"/>
              <a:t> Supplier</a:t>
            </a:r>
          </a:p>
          <a:p>
            <a:pPr lvl="1"/>
            <a:r>
              <a:rPr lang="en-US" sz="1800" dirty="0" err="1" smtClean="0"/>
              <a:t>Memeriksa</a:t>
            </a:r>
            <a:r>
              <a:rPr lang="en-US" sz="1800" dirty="0" smtClean="0"/>
              <a:t> </a:t>
            </a:r>
            <a:r>
              <a:rPr lang="en-US" sz="1800" dirty="0" err="1" smtClean="0"/>
              <a:t>kesesuaian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diserahkan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supplier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memo/Po/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 Supplier</a:t>
            </a:r>
          </a:p>
          <a:p>
            <a:pPr lvl="1"/>
            <a:r>
              <a:rPr lang="en-US" sz="1800" dirty="0" err="1" smtClean="0"/>
              <a:t>Menanda</a:t>
            </a:r>
            <a:r>
              <a:rPr lang="en-US" sz="1800" dirty="0" smtClean="0"/>
              <a:t> </a:t>
            </a:r>
            <a:r>
              <a:rPr lang="en-US" sz="1800" dirty="0" err="1" smtClean="0"/>
              <a:t>tangani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 Supplier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meminta</a:t>
            </a:r>
            <a:r>
              <a:rPr lang="en-US" sz="1800" dirty="0" smtClean="0"/>
              <a:t> </a:t>
            </a:r>
            <a:r>
              <a:rPr lang="en-US" sz="1800" dirty="0" err="1" smtClean="0"/>
              <a:t>copynya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Menyerahkan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customer</a:t>
            </a:r>
          </a:p>
          <a:p>
            <a:pPr lvl="1"/>
            <a:r>
              <a:rPr lang="en-US" sz="1800" dirty="0" err="1" smtClean="0"/>
              <a:t>Menyerahkan</a:t>
            </a:r>
            <a:r>
              <a:rPr lang="en-US" sz="1800" dirty="0" smtClean="0"/>
              <a:t> Delivery Order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Customer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ditanda</a:t>
            </a:r>
            <a:r>
              <a:rPr lang="en-US" sz="1800" dirty="0" smtClean="0"/>
              <a:t> </a:t>
            </a:r>
            <a:r>
              <a:rPr lang="en-US" sz="1800" dirty="0" err="1" smtClean="0"/>
              <a:t>tangani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Meminta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Delivery Order 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1 &amp; 2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ditanda</a:t>
            </a:r>
            <a:r>
              <a:rPr lang="en-US" sz="1800" dirty="0" smtClean="0"/>
              <a:t> </a:t>
            </a:r>
            <a:r>
              <a:rPr lang="en-US" sz="1800" dirty="0" err="1" smtClean="0"/>
              <a:t>tangani</a:t>
            </a:r>
            <a:endParaRPr lang="en-US" sz="1800" dirty="0" smtClean="0"/>
          </a:p>
          <a:p>
            <a:pPr lvl="1"/>
            <a:r>
              <a:rPr lang="en-US" sz="1800" dirty="0" err="1" smtClean="0"/>
              <a:t>Menyerahkan</a:t>
            </a:r>
            <a:r>
              <a:rPr lang="en-US" sz="1800" dirty="0" smtClean="0"/>
              <a:t> Delivery Order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1 &amp; 2 </a:t>
            </a:r>
            <a:r>
              <a:rPr lang="en-US" sz="1800" dirty="0" err="1" smtClean="0"/>
              <a:t>kepada</a:t>
            </a:r>
            <a:r>
              <a:rPr lang="en-US" sz="1800" dirty="0" smtClean="0"/>
              <a:t>  Invoice (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Kurir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 smtClean="0"/>
              <a:t>Menyerahkan</a:t>
            </a:r>
            <a:r>
              <a:rPr lang="en-US" sz="1800" dirty="0" smtClean="0"/>
              <a:t> Copy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/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Pengantar</a:t>
            </a:r>
            <a:r>
              <a:rPr lang="en-US" sz="1800" dirty="0" smtClean="0"/>
              <a:t> Supplier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ditanda</a:t>
            </a:r>
            <a:r>
              <a:rPr lang="en-US" sz="1800" dirty="0" smtClean="0"/>
              <a:t> </a:t>
            </a:r>
            <a:r>
              <a:rPr lang="en-US" sz="1800" dirty="0" err="1" smtClean="0"/>
              <a:t>tangani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Stock. &amp; Delivery (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Kurir</a:t>
            </a:r>
            <a:r>
              <a:rPr lang="en-US" sz="1800" dirty="0" smtClean="0"/>
              <a:t>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Penjualan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Dari Stock </a:t>
            </a:r>
            <a:r>
              <a:rPr lang="en-US" b="1" dirty="0" err="1" smtClean="0"/>
              <a:t>Gudang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Delivery Order</a:t>
            </a:r>
          </a:p>
          <a:p>
            <a:pPr lvl="1"/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meyerahkan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endParaRPr lang="en-US" dirty="0" smtClean="0"/>
          </a:p>
          <a:p>
            <a:pPr lvl="1"/>
            <a:r>
              <a:rPr lang="en-US" dirty="0" err="1" smtClean="0"/>
              <a:t>Menanda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copynya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customer</a:t>
            </a:r>
          </a:p>
          <a:p>
            <a:pPr lvl="1"/>
            <a:r>
              <a:rPr lang="en-US" dirty="0" err="1" smtClean="0"/>
              <a:t>Menyerahkan</a:t>
            </a:r>
            <a:r>
              <a:rPr lang="en-US" dirty="0" smtClean="0"/>
              <a:t> Delivery Order </a:t>
            </a:r>
            <a:r>
              <a:rPr lang="en-US" dirty="0" err="1" smtClean="0"/>
              <a:t>kepada</a:t>
            </a:r>
            <a:r>
              <a:rPr lang="en-US" dirty="0" smtClean="0"/>
              <a:t> Customer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Meminta</a:t>
            </a:r>
            <a:r>
              <a:rPr lang="en-US" dirty="0" smtClean="0"/>
              <a:t> Delivery Order  </a:t>
            </a:r>
            <a:r>
              <a:rPr lang="en-US" dirty="0" err="1" smtClean="0"/>
              <a:t>lembar</a:t>
            </a:r>
            <a:r>
              <a:rPr lang="en-US" dirty="0" smtClean="0"/>
              <a:t> 1 &amp; 2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endParaRPr lang="en-US" dirty="0" smtClean="0"/>
          </a:p>
          <a:p>
            <a:pPr lvl="1"/>
            <a:r>
              <a:rPr lang="en-US" dirty="0" err="1" smtClean="0"/>
              <a:t>Menyerahkan</a:t>
            </a:r>
            <a:r>
              <a:rPr lang="en-US" dirty="0" smtClean="0"/>
              <a:t> delivery Order </a:t>
            </a:r>
            <a:r>
              <a:rPr lang="en-US" dirty="0" err="1" smtClean="0"/>
              <a:t>lembar</a:t>
            </a:r>
            <a:r>
              <a:rPr lang="en-US" dirty="0" smtClean="0"/>
              <a:t> 1&amp; 2 </a:t>
            </a:r>
            <a:r>
              <a:rPr lang="en-US" dirty="0" err="1" smtClean="0"/>
              <a:t>kepada</a:t>
            </a:r>
            <a:r>
              <a:rPr lang="en-US" dirty="0" smtClean="0"/>
              <a:t>  </a:t>
            </a:r>
            <a:r>
              <a:rPr lang="en-US" dirty="0" err="1" smtClean="0"/>
              <a:t>bagian</a:t>
            </a:r>
            <a:r>
              <a:rPr lang="en-US" dirty="0" smtClean="0"/>
              <a:t> Invoice  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Kurir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ditandatangi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Stock &amp; Delivery.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Kurir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smtClean="0"/>
              <a:t>Invoice/</a:t>
            </a:r>
            <a:r>
              <a:rPr lang="en-US" sz="1800" b="1" dirty="0" err="1" smtClean="0"/>
              <a:t>Faktur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 lvl="1"/>
            <a:r>
              <a:rPr lang="en-US" sz="1800" dirty="0" err="1" smtClean="0"/>
              <a:t>Menerbitkan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data delivery order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entry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stock &amp; delivery. </a:t>
            </a:r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memasukan</a:t>
            </a:r>
            <a:r>
              <a:rPr lang="en-US" sz="1800" dirty="0" smtClean="0"/>
              <a:t> </a:t>
            </a:r>
            <a:r>
              <a:rPr lang="en-US" sz="1800" dirty="0" err="1" smtClean="0"/>
              <a:t>nomor</a:t>
            </a:r>
            <a:r>
              <a:rPr lang="en-US" sz="1800" dirty="0" smtClean="0"/>
              <a:t> order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direkam</a:t>
            </a:r>
            <a:r>
              <a:rPr lang="en-US" sz="1800" dirty="0" smtClean="0"/>
              <a:t> file server</a:t>
            </a:r>
          </a:p>
          <a:p>
            <a:pPr lvl="1"/>
            <a:r>
              <a:rPr lang="en-US" sz="1800" dirty="0" err="1" smtClean="0"/>
              <a:t>Menerbitkan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Menerbitkan</a:t>
            </a:r>
            <a:r>
              <a:rPr lang="en-US" sz="1800" dirty="0" smtClean="0"/>
              <a:t> listing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harian</a:t>
            </a:r>
            <a:endParaRPr lang="en-US" sz="1800" dirty="0" smtClean="0"/>
          </a:p>
          <a:p>
            <a:pPr lvl="1"/>
            <a:r>
              <a:rPr lang="en-US" sz="1800" dirty="0" err="1" smtClean="0"/>
              <a:t>Mendistribusikan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Invoice/</a:t>
            </a:r>
            <a:r>
              <a:rPr lang="en-US" sz="1800" dirty="0" err="1" smtClean="0"/>
              <a:t>Faktur</a:t>
            </a:r>
            <a:r>
              <a:rPr lang="en-US" sz="1800" dirty="0" smtClean="0"/>
              <a:t>,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ke-1, </a:t>
            </a:r>
            <a:r>
              <a:rPr lang="en-US" sz="1800" dirty="0" err="1" smtClean="0"/>
              <a:t>Deliveri</a:t>
            </a:r>
            <a:r>
              <a:rPr lang="en-US" sz="1800" dirty="0" smtClean="0"/>
              <a:t> Order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ke-1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endParaRPr lang="en-US" sz="1800" dirty="0" smtClean="0"/>
          </a:p>
          <a:p>
            <a:pPr lvl="2"/>
            <a:r>
              <a:rPr lang="en-US" sz="1800" dirty="0" err="1" smtClean="0"/>
              <a:t>Tembusan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piutang</a:t>
            </a:r>
            <a:endParaRPr lang="en-US" sz="1800" dirty="0" smtClean="0"/>
          </a:p>
          <a:p>
            <a:pPr lvl="2"/>
            <a:r>
              <a:rPr lang="en-US" sz="1800" dirty="0" err="1" smtClean="0"/>
              <a:t>Tembusan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,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ke-2,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ke-2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endParaRPr lang="en-US" sz="1800" dirty="0" smtClean="0"/>
          </a:p>
          <a:p>
            <a:pPr lvl="1"/>
            <a:r>
              <a:rPr lang="en-US" sz="1800" dirty="0" err="1" smtClean="0"/>
              <a:t>Mengarsip</a:t>
            </a:r>
            <a:r>
              <a:rPr lang="en-US" sz="1800" dirty="0" smtClean="0"/>
              <a:t> Invoice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ke-4, Delivery order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ke-2,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Extra Copy.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Administrasi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Keuangan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 lvl="1"/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administrasi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menjalankan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</a:t>
            </a:r>
            <a:r>
              <a:rPr lang="en-US" sz="1800" dirty="0" err="1" smtClean="0"/>
              <a:t>mencatat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.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administrasi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 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system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:</a:t>
            </a:r>
          </a:p>
          <a:p>
            <a:pPr lvl="1"/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Piutang</a:t>
            </a:r>
            <a:endParaRPr lang="en-US" sz="1800" dirty="0" smtClean="0"/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ke-2  &amp; 3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Invoice</a:t>
            </a:r>
          </a:p>
          <a:p>
            <a:pPr lvl="1"/>
            <a:r>
              <a:rPr lang="en-US" sz="1800" dirty="0" err="1" smtClean="0"/>
              <a:t>Merekam</a:t>
            </a:r>
            <a:r>
              <a:rPr lang="en-US" sz="1800" dirty="0" smtClean="0"/>
              <a:t> data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memasukan</a:t>
            </a:r>
            <a:r>
              <a:rPr lang="en-US" sz="1800" dirty="0" smtClean="0"/>
              <a:t> </a:t>
            </a:r>
            <a:r>
              <a:rPr lang="en-US" sz="1800" dirty="0" err="1" smtClean="0"/>
              <a:t>nomor</a:t>
            </a:r>
            <a:r>
              <a:rPr lang="en-US" sz="1800" dirty="0" smtClean="0"/>
              <a:t> order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. </a:t>
            </a:r>
            <a:r>
              <a:rPr lang="en-US" sz="1800" dirty="0" err="1" smtClean="0"/>
              <a:t>Perekaman</a:t>
            </a:r>
            <a:r>
              <a:rPr lang="en-US" sz="1800" dirty="0" smtClean="0"/>
              <a:t> </a:t>
            </a:r>
            <a:r>
              <a:rPr lang="en-US" sz="1800" dirty="0" err="1" smtClean="0"/>
              <a:t>meliputi</a:t>
            </a:r>
            <a:r>
              <a:rPr lang="en-US" sz="1800" dirty="0" smtClean="0"/>
              <a:t> data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piutang</a:t>
            </a:r>
            <a:endParaRPr lang="en-US" sz="1800" dirty="0" smtClean="0"/>
          </a:p>
          <a:p>
            <a:pPr lvl="1"/>
            <a:r>
              <a:rPr lang="en-US" sz="1800" dirty="0" err="1" smtClean="0"/>
              <a:t>Mengarsip</a:t>
            </a:r>
            <a:r>
              <a:rPr lang="en-US" sz="1800" dirty="0" smtClean="0"/>
              <a:t> </a:t>
            </a:r>
            <a:r>
              <a:rPr lang="en-US" sz="1800" dirty="0" err="1" smtClean="0"/>
              <a:t>lembaran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ke-2 </a:t>
            </a:r>
            <a:r>
              <a:rPr lang="en-US" sz="1800" dirty="0" err="1" smtClean="0"/>
              <a:t>urut</a:t>
            </a: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endParaRPr lang="en-US" sz="1800" dirty="0" smtClean="0"/>
          </a:p>
          <a:p>
            <a:pPr lvl="1"/>
            <a:r>
              <a:rPr lang="en-US" sz="1800" dirty="0" err="1" smtClean="0"/>
              <a:t>Mengumpulkan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ke-3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</a:t>
            </a:r>
            <a:r>
              <a:rPr lang="en-US" sz="1800" dirty="0" err="1" smtClean="0"/>
              <a:t>harian</a:t>
            </a:r>
            <a:endParaRPr lang="en-US" sz="1800" dirty="0" smtClean="0"/>
          </a:p>
          <a:p>
            <a:pPr lvl="1"/>
            <a:r>
              <a:rPr lang="en-US" sz="1800" dirty="0" err="1" smtClean="0"/>
              <a:t>Menyerahkan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kumpulan</a:t>
            </a:r>
            <a:r>
              <a:rPr lang="en-US" sz="1800" dirty="0" smtClean="0"/>
              <a:t> (batch)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ke-3 </a:t>
            </a:r>
            <a:r>
              <a:rPr lang="en-US" sz="1800" dirty="0" err="1" smtClean="0"/>
              <a:t>bersama</a:t>
            </a:r>
            <a:r>
              <a:rPr lang="en-US" sz="1800" dirty="0" smtClean="0"/>
              <a:t> batch control sheet </a:t>
            </a:r>
            <a:r>
              <a:rPr lang="en-US" sz="1800" dirty="0" err="1" smtClean="0"/>
              <a:t>bersangkutan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penagihan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buku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besar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Jurnal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Penjualan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copy list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harian</a:t>
            </a:r>
            <a:r>
              <a:rPr lang="en-US" sz="1800" dirty="0" smtClean="0"/>
              <a:t>  yang </a:t>
            </a:r>
            <a:r>
              <a:rPr lang="en-US" sz="1800" dirty="0" err="1" smtClean="0"/>
              <a:t>dilampirkan</a:t>
            </a:r>
            <a:r>
              <a:rPr lang="en-US" sz="1800" dirty="0" smtClean="0"/>
              <a:t> copy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(</a:t>
            </a:r>
            <a:r>
              <a:rPr lang="en-US" sz="1800" dirty="0" err="1" smtClean="0"/>
              <a:t>tembusan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)  </a:t>
            </a:r>
            <a:r>
              <a:rPr lang="en-US" sz="1800" dirty="0" err="1" smtClean="0"/>
              <a:t>dan</a:t>
            </a:r>
            <a:r>
              <a:rPr lang="en-US" sz="1800" dirty="0" smtClean="0"/>
              <a:t> Delivery Order </a:t>
            </a: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- 2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diverifikasi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copy </a:t>
            </a:r>
            <a:r>
              <a:rPr lang="en-US" sz="1800" dirty="0" err="1" smtClean="0"/>
              <a:t>Faktur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Mencatat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endParaRPr lang="en-US" sz="1800" dirty="0" smtClean="0"/>
          </a:p>
          <a:p>
            <a:pPr lvl="1"/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Pembelian</a:t>
            </a:r>
            <a:endParaRPr lang="en-US" sz="1800" dirty="0" smtClean="0"/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  Copy Po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pembelian</a:t>
            </a:r>
            <a:endParaRPr lang="en-US" sz="1800" dirty="0" smtClean="0"/>
          </a:p>
          <a:p>
            <a:pPr lvl="1"/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penerimaan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penerimaan</a:t>
            </a:r>
            <a:endParaRPr lang="en-US" sz="1800" dirty="0" smtClean="0"/>
          </a:p>
          <a:p>
            <a:pPr lvl="1"/>
            <a:r>
              <a:rPr lang="en-US" sz="1800" dirty="0" err="1" smtClean="0"/>
              <a:t>Mencatat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timbulnya</a:t>
            </a:r>
            <a:r>
              <a:rPr lang="en-US" sz="1800" dirty="0" smtClean="0"/>
              <a:t> </a:t>
            </a:r>
            <a:r>
              <a:rPr lang="en-US" sz="1800" dirty="0" err="1" smtClean="0"/>
              <a:t>utang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66800"/>
          </a:xfrm>
        </p:spPr>
        <p:txBody>
          <a:bodyPr/>
          <a:lstStyle/>
          <a:p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Lingkup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System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sub system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procedure yang </a:t>
            </a:r>
            <a:r>
              <a:rPr lang="en-US" dirty="0" err="1" smtClean="0"/>
              <a:t>melaksanakan</a:t>
            </a:r>
            <a:r>
              <a:rPr lang="en-US" dirty="0" smtClean="0"/>
              <a:t>, </a:t>
            </a:r>
            <a:r>
              <a:rPr lang="en-US" dirty="0" err="1" smtClean="0"/>
              <a:t>mencatat</a:t>
            </a:r>
            <a:r>
              <a:rPr lang="en-US" dirty="0" smtClean="0"/>
              <a:t>, </a:t>
            </a:r>
            <a:r>
              <a:rPr lang="en-US" dirty="0" err="1" smtClean="0"/>
              <a:t>mengkalkulasi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 yang </a:t>
            </a:r>
            <a:r>
              <a:rPr lang="en-US" dirty="0" err="1" smtClean="0"/>
              <a:t>berkepentingan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order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/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dilapangan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yang  </a:t>
            </a:r>
            <a:r>
              <a:rPr lang="en-US" dirty="0" err="1" smtClean="0"/>
              <a:t>teridentifikasi</a:t>
            </a:r>
            <a:r>
              <a:rPr lang="en-US" dirty="0" smtClean="0"/>
              <a:t> 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Perusahaan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;</a:t>
            </a:r>
          </a:p>
          <a:p>
            <a:pPr lvl="1"/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 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supplier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customer.</a:t>
            </a:r>
          </a:p>
          <a:p>
            <a:pPr lvl="1"/>
            <a:r>
              <a:rPr lang="en-US" dirty="0" err="1" smtClean="0"/>
              <a:t>Penjualan</a:t>
            </a:r>
            <a:r>
              <a:rPr lang="en-US" dirty="0" smtClean="0"/>
              <a:t> Stock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stock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endParaRPr lang="en-US" dirty="0" smtClean="0"/>
          </a:p>
          <a:p>
            <a:pPr lvl="1"/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  ( </a:t>
            </a:r>
            <a:r>
              <a:rPr lang="en-US" dirty="0" err="1" smtClean="0"/>
              <a:t>langsung</a:t>
            </a:r>
            <a:r>
              <a:rPr lang="en-US" dirty="0" smtClean="0"/>
              <a:t> + Stock 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supplier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daris</a:t>
            </a:r>
            <a:r>
              <a:rPr lang="en-US" dirty="0" smtClean="0"/>
              <a:t> stock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</a:t>
            </a:r>
            <a:r>
              <a:rPr lang="en-US" b="1" dirty="0" err="1" smtClean="0"/>
              <a:t>Organisasi</a:t>
            </a:r>
            <a:r>
              <a:rPr lang="en-US" b="1" dirty="0" smtClean="0"/>
              <a:t> yang </a:t>
            </a:r>
            <a:r>
              <a:rPr lang="en-US" b="1" dirty="0" err="1" smtClean="0"/>
              <a:t>terkait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melibatkan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maksud</a:t>
            </a:r>
            <a:r>
              <a:rPr lang="en-US" sz="1600" dirty="0" smtClean="0"/>
              <a:t> agar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diawasi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. </a:t>
            </a:r>
            <a:r>
              <a:rPr lang="en-US" sz="1600" dirty="0" err="1" smtClean="0"/>
              <a:t>Dalam</a:t>
            </a:r>
            <a:r>
              <a:rPr lang="en-US" sz="1600" dirty="0" smtClean="0"/>
              <a:t> system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sesungguhnya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unit-unit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namun</a:t>
            </a:r>
            <a:r>
              <a:rPr lang="en-US" sz="1600" dirty="0" smtClean="0"/>
              <a:t>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mendukung</a:t>
            </a:r>
            <a:r>
              <a:rPr lang="en-US" sz="1600" dirty="0" smtClean="0"/>
              <a:t>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. 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hambatan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pencatatan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mestinya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Terdapat</a:t>
            </a:r>
            <a:r>
              <a:rPr lang="en-US" sz="1600" dirty="0" smtClean="0"/>
              <a:t> 8 (</a:t>
            </a:r>
            <a:r>
              <a:rPr lang="en-US" sz="1600" dirty="0" err="1" smtClean="0"/>
              <a:t>Delapan</a:t>
            </a:r>
            <a:r>
              <a:rPr lang="en-US" sz="1600" dirty="0" smtClean="0"/>
              <a:t>) unit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:</a:t>
            </a:r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Order </a:t>
            </a:r>
            <a:r>
              <a:rPr lang="en-US" sz="1600" dirty="0" err="1" smtClean="0"/>
              <a:t>Penjualan</a:t>
            </a:r>
            <a:endParaRPr lang="en-US" sz="1600" dirty="0" smtClean="0"/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Otorita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endParaRPr lang="en-US" sz="1600" dirty="0" smtClean="0"/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Billing/</a:t>
            </a:r>
            <a:r>
              <a:rPr lang="en-US" sz="1600" dirty="0" err="1" smtClean="0"/>
              <a:t>Piutang</a:t>
            </a:r>
            <a:endParaRPr lang="en-US" sz="1600" dirty="0" smtClean="0"/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Stock &amp; Delivery</a:t>
            </a:r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endParaRPr lang="en-US" sz="1600" dirty="0" smtClean="0"/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endParaRPr lang="en-US" sz="1600" dirty="0" smtClean="0"/>
          </a:p>
          <a:p>
            <a:pPr lvl="1"/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  (PH)</a:t>
            </a:r>
          </a:p>
          <a:p>
            <a:r>
              <a:rPr lang="en-US" dirty="0" smtClean="0">
                <a:hlinkClick r:id="rId2"/>
              </a:rPr>
              <a:t>Order Form  (OF)</a:t>
            </a:r>
            <a:endParaRPr lang="en-US" dirty="0" smtClean="0"/>
          </a:p>
          <a:p>
            <a:r>
              <a:rPr lang="en-US" dirty="0" smtClean="0"/>
              <a:t>Memo </a:t>
            </a:r>
          </a:p>
          <a:p>
            <a:r>
              <a:rPr lang="en-US" dirty="0" err="1" smtClean="0"/>
              <a:t>Purcahse</a:t>
            </a:r>
            <a:r>
              <a:rPr lang="en-US" dirty="0" smtClean="0"/>
              <a:t> Order (PO)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Supplier (SPS)</a:t>
            </a:r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Delivery Order / </a:t>
            </a:r>
            <a:r>
              <a:rPr lang="en-US" dirty="0" err="1" smtClean="0">
                <a:hlinkClick r:id="rId3"/>
              </a:rPr>
              <a:t>Surat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Pengantar</a:t>
            </a:r>
            <a:r>
              <a:rPr lang="en-US" dirty="0" smtClean="0">
                <a:hlinkClick r:id="rId3"/>
              </a:rPr>
              <a:t> / </a:t>
            </a:r>
            <a:r>
              <a:rPr lang="en-US" dirty="0" err="1" smtClean="0">
                <a:hlinkClick r:id="rId3"/>
              </a:rPr>
              <a:t>Surat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Jalan</a:t>
            </a:r>
            <a:r>
              <a:rPr lang="en-US" dirty="0" smtClean="0">
                <a:hlinkClick r:id="rId3"/>
              </a:rPr>
              <a:t> (DO/SP/SJ) </a:t>
            </a:r>
            <a:endParaRPr lang="en-US" dirty="0" smtClean="0"/>
          </a:p>
          <a:p>
            <a:pPr lvl="1"/>
            <a:r>
              <a:rPr lang="en-US" dirty="0" smtClean="0"/>
              <a:t>1 &amp; 2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endParaRPr lang="en-US" dirty="0" smtClean="0"/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langganan</a:t>
            </a:r>
            <a:endParaRPr lang="en-US" dirty="0" smtClean="0"/>
          </a:p>
          <a:p>
            <a:pPr lvl="1"/>
            <a:r>
              <a:rPr lang="en-US" dirty="0" smtClean="0"/>
              <a:t>4. 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delivery</a:t>
            </a:r>
          </a:p>
          <a:p>
            <a:r>
              <a:rPr lang="en-US" dirty="0" err="1" smtClean="0">
                <a:hlinkClick r:id="rId4"/>
              </a:rPr>
              <a:t>Surat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Perintah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permintaan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Pengeluaran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barang</a:t>
            </a:r>
            <a:r>
              <a:rPr lang="en-US" dirty="0" smtClean="0">
                <a:hlinkClick r:id="rId4"/>
              </a:rPr>
              <a:t> (SPB)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Invoice/</a:t>
            </a:r>
            <a:r>
              <a:rPr lang="en-US" dirty="0" err="1" smtClean="0">
                <a:hlinkClick r:id="rId5"/>
              </a:rPr>
              <a:t>Faktur</a:t>
            </a:r>
            <a:r>
              <a:rPr lang="en-US" dirty="0" smtClean="0">
                <a:hlinkClick r:id="rId5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1. Invoice</a:t>
            </a:r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 lvl="1"/>
            <a:r>
              <a:rPr lang="en-US" dirty="0" smtClean="0"/>
              <a:t>3.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 smtClean="0"/>
          </a:p>
          <a:p>
            <a:pPr lvl="1"/>
            <a:r>
              <a:rPr lang="en-US" dirty="0" smtClean="0"/>
              <a:t>4.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order </a:t>
            </a:r>
            <a:r>
              <a:rPr lang="en-US" dirty="0" err="1" smtClean="0"/>
              <a:t>penjualan</a:t>
            </a:r>
            <a:endParaRPr lang="en-US" dirty="0" smtClean="0"/>
          </a:p>
          <a:p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Arsip</a:t>
            </a:r>
            <a:endParaRPr lang="en-US" dirty="0" smtClean="0"/>
          </a:p>
          <a:p>
            <a:pPr lvl="1"/>
            <a:r>
              <a:rPr lang="en-US" dirty="0" smtClean="0"/>
              <a:t>3. Extra Copy</a:t>
            </a:r>
          </a:p>
          <a:p>
            <a:r>
              <a:rPr lang="en-US" dirty="0" err="1" smtClean="0"/>
              <a:t>Kwitansi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83880" cy="34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Hardware      :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yang 			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				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smtClean="0"/>
              <a:t>link</a:t>
            </a:r>
          </a:p>
          <a:p>
            <a:r>
              <a:rPr lang="en-US" sz="2400" dirty="0" err="1" smtClean="0"/>
              <a:t>Brainware</a:t>
            </a:r>
            <a:r>
              <a:rPr lang="en-US" sz="2400" dirty="0" smtClean="0"/>
              <a:t>     : 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Personal yang 			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			</a:t>
            </a:r>
            <a:r>
              <a:rPr lang="en-US" sz="2400" dirty="0" err="1" smtClean="0"/>
              <a:t>pelatihan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sz="1600" b="1" dirty="0" err="1" smtClean="0">
                <a:latin typeface="Constantia" pitchFamily="18" charset="0"/>
              </a:rPr>
              <a:t>Bagian</a:t>
            </a:r>
            <a:r>
              <a:rPr lang="en-US" sz="1600" b="1" dirty="0" smtClean="0">
                <a:latin typeface="Constantia" pitchFamily="18" charset="0"/>
              </a:rPr>
              <a:t> Order </a:t>
            </a:r>
            <a:r>
              <a:rPr lang="en-US" sz="1600" b="1" dirty="0" err="1" smtClean="0">
                <a:latin typeface="Constantia" pitchFamily="18" charset="0"/>
              </a:rPr>
              <a:t>Penjualan</a:t>
            </a:r>
            <a:r>
              <a:rPr lang="en-US" sz="1600" b="1" dirty="0" smtClean="0">
                <a:latin typeface="Constantia" pitchFamily="18" charset="0"/>
              </a:rPr>
              <a:t> / Sales/Marketing</a:t>
            </a:r>
            <a:endParaRPr lang="en-US" sz="1600" dirty="0" smtClean="0">
              <a:latin typeface="Constantia" pitchFamily="18" charset="0"/>
            </a:endParaRPr>
          </a:p>
          <a:p>
            <a:pPr lvl="1"/>
            <a:r>
              <a:rPr lang="en-US" sz="1600" dirty="0" err="1" smtClean="0">
                <a:latin typeface="Constantia" pitchFamily="18" charset="0"/>
              </a:rPr>
              <a:t>Merima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dari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langganan</a:t>
            </a:r>
            <a:r>
              <a:rPr lang="en-US" sz="1600" dirty="0" smtClean="0">
                <a:latin typeface="Constantia" pitchFamily="18" charset="0"/>
              </a:rPr>
              <a:t>. Order </a:t>
            </a:r>
            <a:r>
              <a:rPr lang="en-US" sz="1600" dirty="0" err="1" smtClean="0">
                <a:latin typeface="Constantia" pitchFamily="18" charset="0"/>
              </a:rPr>
              <a:t>dari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langganan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diterima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dalam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bentuk</a:t>
            </a:r>
            <a:r>
              <a:rPr lang="en-US" sz="1600" dirty="0" smtClean="0">
                <a:latin typeface="Constantia" pitchFamily="18" charset="0"/>
              </a:rPr>
              <a:t> (PO) </a:t>
            </a:r>
            <a:r>
              <a:rPr lang="en-US" sz="1600" dirty="0" err="1" smtClean="0">
                <a:latin typeface="Constantia" pitchFamily="18" charset="0"/>
              </a:rPr>
              <a:t>dari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langganan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melalui</a:t>
            </a:r>
            <a:r>
              <a:rPr lang="en-US" sz="1600" dirty="0" smtClean="0">
                <a:latin typeface="Constantia" pitchFamily="18" charset="0"/>
              </a:rPr>
              <a:t> fax </a:t>
            </a:r>
            <a:r>
              <a:rPr lang="en-US" sz="1600" dirty="0" err="1" smtClean="0">
                <a:latin typeface="Constantia" pitchFamily="18" charset="0"/>
              </a:rPr>
              <a:t>atau</a:t>
            </a:r>
            <a:r>
              <a:rPr lang="en-US" sz="1600" dirty="0" smtClean="0">
                <a:latin typeface="Constantia" pitchFamily="18" charset="0"/>
              </a:rPr>
              <a:t>  </a:t>
            </a:r>
            <a:r>
              <a:rPr lang="en-US" sz="1600" dirty="0" err="1" smtClean="0">
                <a:latin typeface="Constantia" pitchFamily="18" charset="0"/>
              </a:rPr>
              <a:t>secara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langsung</a:t>
            </a:r>
            <a:r>
              <a:rPr lang="en-US" sz="1600" dirty="0" smtClean="0">
                <a:latin typeface="Constantia" pitchFamily="18" charset="0"/>
              </a:rPr>
              <a:t> yang </a:t>
            </a:r>
            <a:r>
              <a:rPr lang="en-US" sz="1600" dirty="0" err="1" smtClean="0">
                <a:latin typeface="Constantia" pitchFamily="18" charset="0"/>
              </a:rPr>
              <a:t>kemudian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dicatat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dalam</a:t>
            </a:r>
            <a:r>
              <a:rPr lang="en-US" sz="1600" dirty="0" smtClean="0">
                <a:latin typeface="Constantia" pitchFamily="18" charset="0"/>
              </a:rPr>
              <a:t> order form. </a:t>
            </a:r>
            <a:r>
              <a:rPr lang="en-US" sz="1600" dirty="0" err="1" smtClean="0">
                <a:latin typeface="Constantia" pitchFamily="18" charset="0"/>
              </a:rPr>
              <a:t>Permintaan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secara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lisan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melalui</a:t>
            </a:r>
            <a:r>
              <a:rPr lang="en-US" sz="1600" dirty="0" smtClean="0">
                <a:latin typeface="Constantia" pitchFamily="18" charset="0"/>
              </a:rPr>
              <a:t> Telephone </a:t>
            </a:r>
            <a:r>
              <a:rPr lang="en-US" sz="1600" dirty="0" err="1" smtClean="0">
                <a:latin typeface="Constantia" pitchFamily="18" charset="0"/>
              </a:rPr>
              <a:t>tidak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dapat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dilayani</a:t>
            </a:r>
            <a:r>
              <a:rPr lang="en-US" sz="1600" dirty="0" smtClean="0">
                <a:latin typeface="Constantia" pitchFamily="18" charset="0"/>
              </a:rPr>
              <a:t>.</a:t>
            </a:r>
          </a:p>
          <a:p>
            <a:pPr lvl="1"/>
            <a:r>
              <a:rPr lang="en-US" sz="1600" dirty="0" err="1" smtClean="0">
                <a:latin typeface="Constantia" pitchFamily="18" charset="0"/>
              </a:rPr>
              <a:t>Memverikasi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langganan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mencakup</a:t>
            </a:r>
            <a:r>
              <a:rPr lang="en-US" sz="1600" dirty="0" smtClean="0">
                <a:latin typeface="Constantia" pitchFamily="18" charset="0"/>
              </a:rPr>
              <a:t> data </a:t>
            </a:r>
            <a:r>
              <a:rPr lang="en-US" sz="1600" dirty="0" err="1" smtClean="0">
                <a:latin typeface="Constantia" pitchFamily="18" charset="0"/>
              </a:rPr>
              <a:t>pelanggan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secara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lengkap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termasuk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alamat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penyerahan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barang</a:t>
            </a:r>
            <a:r>
              <a:rPr lang="en-US" sz="1600" dirty="0" smtClean="0">
                <a:latin typeface="Constantia" pitchFamily="18" charset="0"/>
              </a:rPr>
              <a:t> yang </a:t>
            </a:r>
            <a:r>
              <a:rPr lang="en-US" sz="1600" dirty="0" err="1" smtClean="0">
                <a:latin typeface="Constantia" pitchFamily="18" charset="0"/>
              </a:rPr>
              <a:t>diinginkan</a:t>
            </a:r>
            <a:r>
              <a:rPr lang="en-US" sz="1600" dirty="0" smtClean="0">
                <a:latin typeface="Constantia" pitchFamily="18" charset="0"/>
              </a:rPr>
              <a:t> customer, Quantity, </a:t>
            </a:r>
            <a:r>
              <a:rPr lang="en-US" sz="1600" dirty="0" err="1" smtClean="0">
                <a:latin typeface="Constantia" pitchFamily="18" charset="0"/>
              </a:rPr>
              <a:t>dan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merawat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validasi</a:t>
            </a:r>
            <a:r>
              <a:rPr lang="en-US" sz="1600" dirty="0" smtClean="0">
                <a:latin typeface="Constantia" pitchFamily="18" charset="0"/>
              </a:rPr>
              <a:t> data </a:t>
            </a:r>
            <a:r>
              <a:rPr lang="en-US" sz="1600" dirty="0" err="1" smtClean="0">
                <a:latin typeface="Constantia" pitchFamily="18" charset="0"/>
              </a:rPr>
              <a:t>tersebut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melalui</a:t>
            </a:r>
            <a:r>
              <a:rPr lang="en-US" sz="1600" dirty="0" smtClean="0">
                <a:latin typeface="Constantia" pitchFamily="18" charset="0"/>
              </a:rPr>
              <a:t> workstation yang </a:t>
            </a:r>
            <a:r>
              <a:rPr lang="en-US" sz="1600" dirty="0" err="1" smtClean="0">
                <a:latin typeface="Constantia" pitchFamily="18" charset="0"/>
              </a:rPr>
              <a:t>ada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pada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bagian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penerimaan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untuk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mengecek</a:t>
            </a:r>
            <a:r>
              <a:rPr lang="en-US" sz="1600" dirty="0" smtClean="0">
                <a:latin typeface="Constantia" pitchFamily="18" charset="0"/>
              </a:rPr>
              <a:t>  </a:t>
            </a:r>
            <a:r>
              <a:rPr lang="en-US" sz="1600" dirty="0" err="1" smtClean="0">
                <a:latin typeface="Constantia" pitchFamily="18" charset="0"/>
              </a:rPr>
              <a:t>pemenuhan</a:t>
            </a:r>
            <a:r>
              <a:rPr lang="en-US" sz="1600" dirty="0" smtClean="0">
                <a:latin typeface="Constantia" pitchFamily="18" charset="0"/>
              </a:rPr>
              <a:t> order, </a:t>
            </a:r>
            <a:r>
              <a:rPr lang="en-US" sz="1600" dirty="0" err="1" smtClean="0">
                <a:latin typeface="Constantia" pitchFamily="18" charset="0"/>
              </a:rPr>
              <a:t>meliputi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nama</a:t>
            </a:r>
            <a:r>
              <a:rPr lang="en-US" sz="1600" dirty="0" smtClean="0">
                <a:latin typeface="Constantia" pitchFamily="18" charset="0"/>
              </a:rPr>
              <a:t> product, </a:t>
            </a:r>
            <a:r>
              <a:rPr lang="en-US" sz="1600" dirty="0" err="1" smtClean="0">
                <a:latin typeface="Constantia" pitchFamily="18" charset="0"/>
              </a:rPr>
              <a:t>nomor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surat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pesanan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atau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pemesan</a:t>
            </a:r>
            <a:r>
              <a:rPr lang="en-US" sz="1600" dirty="0" smtClean="0">
                <a:latin typeface="Constantia" pitchFamily="18" charset="0"/>
              </a:rPr>
              <a:t>, </a:t>
            </a:r>
            <a:r>
              <a:rPr lang="en-US" sz="1600" dirty="0" err="1" smtClean="0">
                <a:latin typeface="Constantia" pitchFamily="18" charset="0"/>
              </a:rPr>
              <a:t>harga</a:t>
            </a:r>
            <a:r>
              <a:rPr lang="en-US" sz="1600" dirty="0" smtClean="0">
                <a:latin typeface="Constantia" pitchFamily="18" charset="0"/>
              </a:rPr>
              <a:t>, </a:t>
            </a:r>
            <a:r>
              <a:rPr lang="en-US" sz="1600" dirty="0" err="1" smtClean="0">
                <a:latin typeface="Constantia" pitchFamily="18" charset="0"/>
              </a:rPr>
              <a:t>tanggal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penyerahan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barang</a:t>
            </a:r>
            <a:r>
              <a:rPr lang="en-US" sz="1600" dirty="0" smtClean="0">
                <a:latin typeface="Constantia" pitchFamily="18" charset="0"/>
              </a:rPr>
              <a:t>, </a:t>
            </a:r>
            <a:r>
              <a:rPr lang="en-US" sz="1600" dirty="0" err="1" smtClean="0">
                <a:latin typeface="Constantia" pitchFamily="18" charset="0"/>
              </a:rPr>
              <a:t>dll</a:t>
            </a:r>
            <a:r>
              <a:rPr lang="en-US" sz="1600" dirty="0" smtClean="0">
                <a:latin typeface="Constantia" pitchFamily="18" charset="0"/>
              </a:rPr>
              <a:t>.</a:t>
            </a:r>
          </a:p>
          <a:p>
            <a:pPr lvl="1"/>
            <a:r>
              <a:rPr lang="en-US" sz="1600" dirty="0" err="1" smtClean="0">
                <a:latin typeface="Constantia" pitchFamily="18" charset="0"/>
              </a:rPr>
              <a:t>Mencatat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langganan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ke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sistem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komputer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menerbitkan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dokumen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penjualan</a:t>
            </a:r>
            <a:r>
              <a:rPr lang="en-US" sz="1600" dirty="0" smtClean="0">
                <a:latin typeface="Constantia" pitchFamily="18" charset="0"/>
              </a:rPr>
              <a:t>. </a:t>
            </a:r>
            <a:r>
              <a:rPr lang="en-US" sz="1600" dirty="0" err="1" smtClean="0">
                <a:latin typeface="Constantia" pitchFamily="18" charset="0"/>
              </a:rPr>
              <a:t>Dokumen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ini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selanjutnya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berfungsi</a:t>
            </a:r>
            <a:r>
              <a:rPr lang="en-US" sz="1600" dirty="0" smtClean="0">
                <a:latin typeface="Constantia" pitchFamily="18" charset="0"/>
              </a:rPr>
              <a:t>  </a:t>
            </a:r>
            <a:r>
              <a:rPr lang="en-US" sz="1600" dirty="0" err="1" smtClean="0">
                <a:latin typeface="Constantia" pitchFamily="18" charset="0"/>
              </a:rPr>
              <a:t>sebagai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surat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permintaan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pengadaan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barang</a:t>
            </a:r>
            <a:r>
              <a:rPr lang="en-US" sz="1600" dirty="0" smtClean="0">
                <a:latin typeface="Constantia" pitchFamily="18" charset="0"/>
              </a:rPr>
              <a:t> (stock request). </a:t>
            </a:r>
            <a:r>
              <a:rPr lang="en-US" sz="1600" dirty="0" err="1" smtClean="0">
                <a:latin typeface="Constantia" pitchFamily="18" charset="0"/>
              </a:rPr>
              <a:t>Bila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barang</a:t>
            </a:r>
            <a:r>
              <a:rPr lang="en-US" sz="1600" dirty="0" smtClean="0">
                <a:latin typeface="Constantia" pitchFamily="18" charset="0"/>
              </a:rPr>
              <a:t> yang </a:t>
            </a:r>
            <a:r>
              <a:rPr lang="en-US" sz="1600" dirty="0" err="1" smtClean="0">
                <a:latin typeface="Constantia" pitchFamily="18" charset="0"/>
              </a:rPr>
              <a:t>dipesan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tidak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tersedia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atau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persediaan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gudang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tidak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mencukupi</a:t>
            </a:r>
            <a:r>
              <a:rPr lang="en-US" sz="1600" dirty="0" smtClean="0">
                <a:latin typeface="Constantia" pitchFamily="18" charset="0"/>
              </a:rPr>
              <a:t>, </a:t>
            </a:r>
            <a:r>
              <a:rPr lang="en-US" sz="1600" dirty="0" err="1" smtClean="0">
                <a:latin typeface="Constantia" pitchFamily="18" charset="0"/>
              </a:rPr>
              <a:t>maka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akan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direkam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sebagai</a:t>
            </a:r>
            <a:r>
              <a:rPr lang="en-US" sz="1600" dirty="0" smtClean="0">
                <a:latin typeface="Constantia" pitchFamily="18" charset="0"/>
              </a:rPr>
              <a:t> back order. (order yang </a:t>
            </a:r>
            <a:r>
              <a:rPr lang="en-US" sz="1600" dirty="0" err="1" smtClean="0">
                <a:latin typeface="Constantia" pitchFamily="18" charset="0"/>
              </a:rPr>
              <a:t>belum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terpenuhi</a:t>
            </a:r>
            <a:r>
              <a:rPr lang="en-US" sz="1600" dirty="0" smtClean="0">
                <a:latin typeface="Constantia" pitchFamily="18" charset="0"/>
              </a:rPr>
              <a:t>). Order </a:t>
            </a:r>
            <a:r>
              <a:rPr lang="en-US" sz="1600" dirty="0" err="1" smtClean="0">
                <a:latin typeface="Constantia" pitchFamily="18" charset="0"/>
              </a:rPr>
              <a:t>penjualan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di</a:t>
            </a:r>
            <a:r>
              <a:rPr lang="en-US" sz="1600" dirty="0" smtClean="0">
                <a:latin typeface="Constantia" pitchFamily="18" charset="0"/>
              </a:rPr>
              <a:t> print out </a:t>
            </a:r>
            <a:r>
              <a:rPr lang="en-US" sz="1600" dirty="0" err="1" smtClean="0">
                <a:latin typeface="Constantia" pitchFamily="18" charset="0"/>
              </a:rPr>
              <a:t>melalui</a:t>
            </a:r>
            <a:r>
              <a:rPr lang="en-US" sz="1600" dirty="0" smtClean="0">
                <a:latin typeface="Constantia" pitchFamily="18" charset="0"/>
              </a:rPr>
              <a:t> printer </a:t>
            </a:r>
            <a:r>
              <a:rPr lang="en-US" sz="1600" dirty="0" err="1" smtClean="0">
                <a:latin typeface="Constantia" pitchFamily="18" charset="0"/>
              </a:rPr>
              <a:t>di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bagian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penerimaan</a:t>
            </a:r>
            <a:r>
              <a:rPr lang="en-US" sz="1600" dirty="0" smtClean="0">
                <a:latin typeface="Constantia" pitchFamily="18" charset="0"/>
              </a:rPr>
              <a:t> order</a:t>
            </a:r>
          </a:p>
          <a:p>
            <a:pPr lvl="1"/>
            <a:r>
              <a:rPr lang="en-US" sz="1600" dirty="0" err="1" smtClean="0">
                <a:latin typeface="Constantia" pitchFamily="18" charset="0"/>
              </a:rPr>
              <a:t>Membawa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dokumen</a:t>
            </a:r>
            <a:r>
              <a:rPr lang="en-US" sz="1600" dirty="0" smtClean="0">
                <a:latin typeface="Constantia" pitchFamily="18" charset="0"/>
              </a:rPr>
              <a:t> order </a:t>
            </a:r>
            <a:r>
              <a:rPr lang="en-US" sz="1600" dirty="0" err="1" smtClean="0">
                <a:latin typeface="Constantia" pitchFamily="18" charset="0"/>
              </a:rPr>
              <a:t>penjualan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ke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bagian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otorita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kredit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untuk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mendapat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persetujuan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penjualan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kredit</a:t>
            </a:r>
            <a:r>
              <a:rPr lang="en-US" sz="1600" dirty="0" smtClean="0">
                <a:latin typeface="Constantia" pitchFamily="18" charset="0"/>
              </a:rPr>
              <a:t>. </a:t>
            </a:r>
            <a:r>
              <a:rPr lang="en-US" sz="1600" dirty="0" err="1" smtClean="0">
                <a:latin typeface="Constantia" pitchFamily="18" charset="0"/>
              </a:rPr>
              <a:t>Bila</a:t>
            </a:r>
            <a:r>
              <a:rPr lang="en-US" sz="1600" dirty="0" smtClean="0">
                <a:latin typeface="Constantia" pitchFamily="18" charset="0"/>
              </a:rPr>
              <a:t> Customer </a:t>
            </a:r>
            <a:r>
              <a:rPr lang="en-US" sz="1600" dirty="0" err="1" smtClean="0">
                <a:latin typeface="Constantia" pitchFamily="18" charset="0"/>
              </a:rPr>
              <a:t>tetap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dapat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langsung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ke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bagian</a:t>
            </a:r>
            <a:r>
              <a:rPr lang="en-US" sz="1600" dirty="0" smtClean="0">
                <a:latin typeface="Constantia" pitchFamily="18" charset="0"/>
              </a:rPr>
              <a:t> Stock &amp; Delivery.</a:t>
            </a:r>
          </a:p>
          <a:p>
            <a:pPr lvl="1"/>
            <a:r>
              <a:rPr lang="en-US" sz="1600" dirty="0" err="1" smtClean="0">
                <a:latin typeface="Constantia" pitchFamily="18" charset="0"/>
              </a:rPr>
              <a:t>Mengadakan</a:t>
            </a:r>
            <a:r>
              <a:rPr lang="en-US" sz="1600" dirty="0" smtClean="0">
                <a:latin typeface="Constantia" pitchFamily="18" charset="0"/>
              </a:rPr>
              <a:t> contact </a:t>
            </a:r>
            <a:r>
              <a:rPr lang="en-US" sz="1600" dirty="0" err="1" smtClean="0">
                <a:latin typeface="Constantia" pitchFamily="18" charset="0"/>
              </a:rPr>
              <a:t>dengan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pelanggan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mengenai</a:t>
            </a:r>
            <a:r>
              <a:rPr lang="en-US" sz="1600" dirty="0" smtClean="0">
                <a:latin typeface="Constantia" pitchFamily="18" charset="0"/>
              </a:rPr>
              <a:t> </a:t>
            </a:r>
            <a:r>
              <a:rPr lang="en-US" sz="1600" dirty="0" err="1" smtClean="0">
                <a:latin typeface="Constantia" pitchFamily="18" charset="0"/>
              </a:rPr>
              <a:t>pemenuhan</a:t>
            </a:r>
            <a:r>
              <a:rPr lang="en-US" sz="1600" dirty="0" smtClean="0">
                <a:latin typeface="Constantia" pitchFamily="18" charset="0"/>
              </a:rPr>
              <a:t> order.</a:t>
            </a:r>
          </a:p>
          <a:p>
            <a:endParaRPr lang="en-US" sz="1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83880" cy="51816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Kredit</a:t>
            </a: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order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  order</a:t>
            </a:r>
          </a:p>
          <a:p>
            <a:pPr lvl="1"/>
            <a:r>
              <a:rPr lang="en-US" sz="2000" dirty="0" err="1" smtClean="0"/>
              <a:t>Memeriksa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langanan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workstation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otorita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endParaRPr lang="en-US" sz="2000" dirty="0" smtClean="0"/>
          </a:p>
          <a:p>
            <a:pPr lvl="1"/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dilayar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order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endParaRPr lang="en-US" sz="2000" dirty="0" smtClean="0"/>
          </a:p>
          <a:p>
            <a:pPr lvl="1"/>
            <a:r>
              <a:rPr lang="en-US" sz="2000" dirty="0" err="1" smtClean="0"/>
              <a:t>Menyerahkan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order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ditandatangani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diteruskan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Stock &amp; Delivery.</a:t>
            </a:r>
          </a:p>
          <a:p>
            <a:pPr lvl="1"/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faktur</a:t>
            </a:r>
            <a:r>
              <a:rPr lang="en-US" sz="2000" dirty="0" smtClean="0"/>
              <a:t> </a:t>
            </a:r>
            <a:r>
              <a:rPr lang="en-US" sz="2000" dirty="0" err="1" smtClean="0"/>
              <a:t>lembar</a:t>
            </a:r>
            <a:r>
              <a:rPr lang="en-US" sz="2000" dirty="0" smtClean="0"/>
              <a:t> ke-1, </a:t>
            </a:r>
            <a:r>
              <a:rPr lang="en-US" sz="2000" dirty="0" err="1" smtClean="0"/>
              <a:t>Faktur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lembar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Delivery Order </a:t>
            </a:r>
            <a:r>
              <a:rPr lang="en-US" sz="2000" dirty="0" err="1" smtClean="0"/>
              <a:t>lembar</a:t>
            </a:r>
            <a:r>
              <a:rPr lang="en-US" sz="2000" dirty="0" smtClean="0"/>
              <a:t> ke-1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langganan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mengarsipnya</a:t>
            </a:r>
            <a:r>
              <a:rPr lang="en-US" sz="2000" dirty="0" smtClean="0"/>
              <a:t> </a:t>
            </a:r>
            <a:r>
              <a:rPr lang="en-US" sz="2000" dirty="0" err="1" smtClean="0"/>
              <a:t>urut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"/>
            <a:ext cx="8183880" cy="6477000"/>
          </a:xfrm>
        </p:spPr>
        <p:txBody>
          <a:bodyPr>
            <a:noAutofit/>
          </a:bodyPr>
          <a:lstStyle/>
          <a:p>
            <a:r>
              <a:rPr lang="en-US" sz="1600" b="1" dirty="0" err="1" smtClean="0"/>
              <a:t>Bagian</a:t>
            </a:r>
            <a:r>
              <a:rPr lang="en-US" sz="1600" b="1" dirty="0" smtClean="0"/>
              <a:t> Stock &amp; </a:t>
            </a:r>
            <a:r>
              <a:rPr lang="en-US" sz="1600" b="1" dirty="0" smtClean="0"/>
              <a:t>Delivery</a:t>
            </a:r>
          </a:p>
          <a:p>
            <a:pPr>
              <a:buNone/>
            </a:pPr>
            <a:endParaRPr lang="en-US" sz="1600" dirty="0" smtClean="0"/>
          </a:p>
          <a:p>
            <a:pPr lvl="1"/>
            <a:r>
              <a:rPr lang="en-US" sz="1600" dirty="0" err="1" smtClean="0"/>
              <a:t>Menerima</a:t>
            </a:r>
            <a:r>
              <a:rPr lang="en-US" sz="1600" dirty="0" smtClean="0"/>
              <a:t> Oder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ditandatangani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otorita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order </a:t>
            </a:r>
            <a:r>
              <a:rPr lang="en-US" sz="1600" dirty="0" err="1" smtClean="0"/>
              <a:t>penjualan</a:t>
            </a:r>
            <a:endParaRPr lang="en-US" sz="1600" dirty="0" smtClean="0"/>
          </a:p>
          <a:p>
            <a:pPr lvl="1"/>
            <a:r>
              <a:rPr lang="en-US" sz="1600" dirty="0" err="1" smtClean="0"/>
              <a:t>Menyiapkan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order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.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tersedia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meneruskan</a:t>
            </a:r>
            <a:r>
              <a:rPr lang="en-US" sz="1600" dirty="0" smtClean="0"/>
              <a:t> order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Mencatat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r>
              <a:rPr lang="en-US" sz="1600" dirty="0" smtClean="0"/>
              <a:t>,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jalan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ditandatangani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sopir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dijual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Jalan</a:t>
            </a:r>
            <a:r>
              <a:rPr lang="en-US" sz="1600" dirty="0" smtClean="0"/>
              <a:t> supplier yang </a:t>
            </a:r>
            <a:r>
              <a:rPr lang="en-US" sz="1600" dirty="0" err="1" smtClean="0"/>
              <a:t>ditandatangani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Membuat</a:t>
            </a:r>
            <a:r>
              <a:rPr lang="en-US" sz="1600" dirty="0" smtClean="0"/>
              <a:t> Delivery Order </a:t>
            </a:r>
            <a:r>
              <a:rPr lang="en-US" sz="1600" dirty="0" err="1" smtClean="0"/>
              <a:t>untuk</a:t>
            </a:r>
            <a:r>
              <a:rPr lang="en-US" sz="1600" dirty="0" smtClean="0"/>
              <a:t> order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otorisasi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otorita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endParaRPr lang="en-US" sz="1600" dirty="0" smtClean="0"/>
          </a:p>
          <a:p>
            <a:pPr lvl="1"/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perintah</a:t>
            </a:r>
            <a:r>
              <a:rPr lang="en-US" sz="1600" dirty="0" smtClean="0"/>
              <a:t>/</a:t>
            </a:r>
            <a:r>
              <a:rPr lang="en-US" sz="1600" dirty="0" err="1" smtClean="0"/>
              <a:t>permintaan</a:t>
            </a:r>
            <a:r>
              <a:rPr lang="en-US" sz="1600" dirty="0" smtClean="0"/>
              <a:t>/Bon </a:t>
            </a:r>
            <a:r>
              <a:rPr lang="en-US" sz="1600" dirty="0" err="1" smtClean="0"/>
              <a:t>pengeluaran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,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.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PO/Memo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supplier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Menyerahkan</a:t>
            </a:r>
            <a:r>
              <a:rPr lang="en-US" sz="1600" dirty="0" smtClean="0"/>
              <a:t> Delivery order,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Perintah</a:t>
            </a:r>
            <a:r>
              <a:rPr lang="en-US" sz="1600" dirty="0" smtClean="0"/>
              <a:t>/</a:t>
            </a:r>
            <a:r>
              <a:rPr lang="en-US" sz="1600" dirty="0" err="1" smtClean="0"/>
              <a:t>permintaan</a:t>
            </a:r>
            <a:r>
              <a:rPr lang="en-US" sz="1600" dirty="0" smtClean="0"/>
              <a:t>/Bon </a:t>
            </a:r>
            <a:r>
              <a:rPr lang="en-US" sz="1600" dirty="0" err="1" smtClean="0"/>
              <a:t>pengeluaran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PO/Memo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transportasi</a:t>
            </a:r>
            <a:r>
              <a:rPr lang="en-US" sz="1600" dirty="0" smtClean="0"/>
              <a:t> (</a:t>
            </a:r>
            <a:r>
              <a:rPr lang="en-US" sz="1600" dirty="0" err="1" smtClean="0"/>
              <a:t>sopir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supplier.</a:t>
            </a:r>
          </a:p>
          <a:p>
            <a:pPr lvl="1"/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Deliveri</a:t>
            </a:r>
            <a:r>
              <a:rPr lang="en-US" sz="1600" dirty="0" smtClean="0"/>
              <a:t> order </a:t>
            </a:r>
            <a:r>
              <a:rPr lang="en-US" sz="1600" dirty="0" err="1" smtClean="0"/>
              <a:t>lembar</a:t>
            </a:r>
            <a:r>
              <a:rPr lang="en-US" sz="1600" dirty="0" smtClean="0"/>
              <a:t> 1 &amp; 2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ditanda</a:t>
            </a:r>
            <a:r>
              <a:rPr lang="en-US" sz="1600" dirty="0" smtClean="0"/>
              <a:t> </a:t>
            </a:r>
            <a:r>
              <a:rPr lang="en-US" sz="1600" dirty="0" err="1" smtClean="0"/>
              <a:t>tangani</a:t>
            </a:r>
            <a:r>
              <a:rPr lang="en-US" sz="1600" dirty="0" smtClean="0"/>
              <a:t>/</a:t>
            </a:r>
            <a:r>
              <a:rPr lang="en-US" sz="1600" dirty="0" err="1" smtClean="0"/>
              <a:t>diverifikasi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Langganan</a:t>
            </a:r>
            <a:endParaRPr lang="en-US" sz="1600" dirty="0" smtClean="0"/>
          </a:p>
          <a:p>
            <a:pPr lvl="1"/>
            <a:r>
              <a:rPr lang="en-US" sz="1600" dirty="0" err="1" smtClean="0"/>
              <a:t>Menerbitkan</a:t>
            </a:r>
            <a:r>
              <a:rPr lang="en-US" sz="1600" dirty="0" smtClean="0"/>
              <a:t> listing delivery order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</a:t>
            </a:r>
            <a:r>
              <a:rPr lang="en-US" sz="1600" dirty="0" smtClean="0"/>
              <a:t> invoice.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634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SISTEM AKUNTANSI PENJUALAN</vt:lpstr>
      <vt:lpstr>Ruang Lingkup</vt:lpstr>
      <vt:lpstr>Jenis Penjualan </vt:lpstr>
      <vt:lpstr>Unit Organisasi yang terkait </vt:lpstr>
      <vt:lpstr>Dokumen yang digunakan </vt:lpstr>
      <vt:lpstr>Sumber daya </vt:lpstr>
      <vt:lpstr>Uraian Prosedur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bp15t1zoob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AKUNTANSI PENJUALAN</dc:title>
  <dc:creator>yani</dc:creator>
  <cp:lastModifiedBy>yani</cp:lastModifiedBy>
  <cp:revision>11</cp:revision>
  <dcterms:created xsi:type="dcterms:W3CDTF">2012-10-15T05:13:25Z</dcterms:created>
  <dcterms:modified xsi:type="dcterms:W3CDTF">2012-10-15T07:54:13Z</dcterms:modified>
</cp:coreProperties>
</file>