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312A92-3D24-4DE9-9F09-12CC00B24E6E}" type="datetimeFigureOut">
              <a:rPr lang="id-ID" smtClean="0"/>
              <a:pPr/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D26B7F-9C57-4462-9FDC-58A4F709BB0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000240"/>
            <a:ext cx="8715436" cy="250033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latin typeface="Adobe Garamond Pro Bold" pitchFamily="18" charset="0"/>
              </a:rPr>
              <a:t>PERNYATAAN NO. 02</a:t>
            </a:r>
            <a:br>
              <a:rPr lang="id-ID" sz="3600" dirty="0" smtClean="0">
                <a:latin typeface="Adobe Garamond Pro Bold" pitchFamily="18" charset="0"/>
              </a:rPr>
            </a:br>
            <a:r>
              <a:rPr lang="id-ID" sz="3600" dirty="0" smtClean="0">
                <a:latin typeface="Adobe Garamond Pro Bold" pitchFamily="18" charset="0"/>
              </a:rPr>
              <a:t/>
            </a:r>
            <a:br>
              <a:rPr lang="id-ID" sz="3600" dirty="0" smtClean="0">
                <a:latin typeface="Adobe Garamond Pro Bold" pitchFamily="18" charset="0"/>
              </a:rPr>
            </a:br>
            <a:r>
              <a:rPr lang="id-ID" sz="3600" dirty="0" smtClean="0">
                <a:latin typeface="Adobe Garamond Pro Bold" pitchFamily="18" charset="0"/>
              </a:rPr>
              <a:t>LAPORAN REALISASI ANGGARAN BERBASIS KAS</a:t>
            </a:r>
            <a:endParaRPr lang="id-ID" sz="3600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latin typeface="Elephant" pitchFamily="18" charset="0"/>
              </a:rPr>
              <a:t>TM  </a:t>
            </a:r>
            <a:r>
              <a:rPr lang="id-ID" sz="3600" smtClean="0">
                <a:latin typeface="Elephant" pitchFamily="18" charset="0"/>
              </a:rPr>
              <a:t>-  11  </a:t>
            </a:r>
            <a:endParaRPr lang="id-ID" sz="3600" dirty="0" smtClean="0">
              <a:latin typeface="Elephant" pitchFamily="18" charset="0"/>
            </a:endParaRPr>
          </a:p>
          <a:p>
            <a:pPr algn="ctr"/>
            <a:endParaRPr lang="id-ID" sz="3600" dirty="0">
              <a:latin typeface="Elephant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Adobe Garamond Pro Bold" pitchFamily="18" charset="0"/>
              </a:rPr>
              <a:t>AKUNTANSI   ANGGARAN</a:t>
            </a:r>
            <a:endParaRPr lang="id-ID" sz="4000" dirty="0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929718" cy="4929221"/>
          </a:xfrm>
        </p:spPr>
        <p:txBody>
          <a:bodyPr/>
          <a:lstStyle/>
          <a:p>
            <a:r>
              <a:rPr lang="sv-SE" dirty="0" smtClean="0">
                <a:latin typeface="Adobe Garamond Pro Bold" pitchFamily="18" charset="0"/>
              </a:rPr>
              <a:t>Akuntansi anggaran merupakan teknik</a:t>
            </a:r>
            <a:r>
              <a:rPr lang="id-ID" dirty="0" smtClean="0">
                <a:latin typeface="Adobe Garamond Pro Bold" pitchFamily="18" charset="0"/>
              </a:rPr>
              <a:t> </a:t>
            </a:r>
            <a:r>
              <a:rPr lang="sv-SE" dirty="0" smtClean="0">
                <a:latin typeface="Adobe Garamond Pro Bold" pitchFamily="18" charset="0"/>
              </a:rPr>
              <a:t>pertang</a:t>
            </a:r>
            <a:r>
              <a:rPr lang="id-ID" dirty="0" smtClean="0">
                <a:latin typeface="Adobe Garamond Pro Bold" pitchFamily="18" charset="0"/>
              </a:rPr>
              <a:t>-</a:t>
            </a:r>
            <a:r>
              <a:rPr lang="sv-SE" dirty="0" smtClean="0">
                <a:latin typeface="Adobe Garamond Pro Bold" pitchFamily="18" charset="0"/>
              </a:rPr>
              <a:t>gungjawaban dan</a:t>
            </a:r>
            <a:r>
              <a:rPr lang="id-ID" dirty="0" smtClean="0">
                <a:latin typeface="Adobe Garamond Pro Bold" pitchFamily="18" charset="0"/>
              </a:rPr>
              <a:t> pengendalian manajemen yang digunakan untuk membantu </a:t>
            </a:r>
            <a:r>
              <a:rPr lang="id-ID" i="1" dirty="0" smtClean="0">
                <a:solidFill>
                  <a:srgbClr val="FF0000"/>
                </a:solidFill>
                <a:latin typeface="Adobe Garamond Pro Bold" pitchFamily="18" charset="0"/>
              </a:rPr>
              <a:t>pengelolaan penda-patan, belanja, transfer, dan pembiayaan.</a:t>
            </a:r>
          </a:p>
          <a:p>
            <a:endParaRPr lang="id-ID" dirty="0" smtClean="0">
              <a:latin typeface="Adobe Garamond Pro Bold" pitchFamily="18" charset="0"/>
            </a:endParaRPr>
          </a:p>
          <a:p>
            <a:r>
              <a:rPr lang="fi-FI" dirty="0" smtClean="0">
                <a:latin typeface="Adobe Garamond Pro Bold" pitchFamily="18" charset="0"/>
              </a:rPr>
              <a:t>Akuntansi anggaran diselenggarakan </a:t>
            </a:r>
            <a:r>
              <a:rPr lang="fi-FI" i="1" dirty="0" smtClean="0">
                <a:solidFill>
                  <a:srgbClr val="0070C0"/>
                </a:solidFill>
                <a:latin typeface="Adobe Garamond Pro Bold" pitchFamily="18" charset="0"/>
              </a:rPr>
              <a:t>pada saat anggaran</a:t>
            </a:r>
            <a:r>
              <a:rPr lang="id-ID" i="1" dirty="0" smtClean="0">
                <a:solidFill>
                  <a:srgbClr val="0070C0"/>
                </a:solidFill>
                <a:latin typeface="Adobe Garamond Pro Bold" pitchFamily="18" charset="0"/>
              </a:rPr>
              <a:t> disahkan dan anggaran dialokasikan</a:t>
            </a:r>
            <a:endParaRPr lang="id-ID" i="1" dirty="0">
              <a:solidFill>
                <a:srgbClr val="0070C0"/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Adobe Garamond Pro Bold" pitchFamily="18" charset="0"/>
              </a:rPr>
              <a:t>AKUNTANSI PENDAPATAN-LRA</a:t>
            </a:r>
            <a:endParaRPr lang="id-ID" sz="4000" dirty="0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3"/>
            <a:ext cx="8472518" cy="48291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b="1" i="1" dirty="0" smtClean="0"/>
              <a:t>Pendapatan-LRA diakui pada saat diterima pada Rekening Kas</a:t>
            </a:r>
            <a:r>
              <a:rPr lang="id-ID" dirty="0" smtClean="0"/>
              <a:t> </a:t>
            </a:r>
            <a:r>
              <a:rPr lang="id-ID" b="1" i="1" dirty="0" smtClean="0"/>
              <a:t>Umum Negara/Daerah.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Pendapatan-LRA diklasifikasikan menurut jenis pendapatan.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Transfer masuk adalah penerimaan uang dari entitas</a:t>
            </a:r>
          </a:p>
          <a:p>
            <a:pPr>
              <a:buNone/>
            </a:pPr>
            <a:r>
              <a:rPr lang="fi-FI" dirty="0" smtClean="0"/>
              <a:t> </a:t>
            </a:r>
            <a:r>
              <a:rPr lang="fi-FI" b="1" i="1" dirty="0" smtClean="0"/>
              <a:t>pelaporan lain, misalnya penerimaan dana perimbang</a:t>
            </a:r>
            <a:r>
              <a:rPr lang="id-ID" b="1" i="1" dirty="0" smtClean="0"/>
              <a:t>-</a:t>
            </a:r>
            <a:r>
              <a:rPr lang="fi-FI" b="1" i="1" dirty="0" smtClean="0"/>
              <a:t>an dari pemerintah</a:t>
            </a:r>
            <a:r>
              <a:rPr lang="id-ID" dirty="0" smtClean="0"/>
              <a:t> </a:t>
            </a:r>
            <a:r>
              <a:rPr lang="id-ID" b="1" i="1" dirty="0" smtClean="0"/>
              <a:t>pusat dan dana bagi hasil dari pemerintah provinsi.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fi-FI" b="1" i="1" dirty="0" smtClean="0"/>
              <a:t> Akuntansi pendapatan-LRA dilaksanakan berdasarkan azas</a:t>
            </a:r>
            <a:r>
              <a:rPr lang="id-ID" dirty="0" smtClean="0"/>
              <a:t> </a:t>
            </a:r>
            <a:r>
              <a:rPr lang="id-ID" b="1" i="1" dirty="0" smtClean="0"/>
              <a:t>bruto, yaitu dengan membukukan penerimaan bruto, dan tidak mencatat</a:t>
            </a:r>
            <a:r>
              <a:rPr lang="id-ID" dirty="0" smtClean="0"/>
              <a:t> </a:t>
            </a:r>
            <a:r>
              <a:rPr lang="id-ID" b="1" i="1" dirty="0" smtClean="0"/>
              <a:t>jumlah netonya (setelah dikompensasikan dengan pengeluaran).</a:t>
            </a:r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AKUNTANSI   BELANJA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472518" cy="50006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i="1" dirty="0" smtClean="0"/>
              <a:t>Belanja diakui pada saat terjadinya pengeluaran dari Rekening Kas Umum Negara/Daerah.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Khusus pengeluaran melalui bendahara pengeluaran</a:t>
            </a:r>
            <a:r>
              <a:rPr lang="id-ID" dirty="0" smtClean="0"/>
              <a:t> </a:t>
            </a:r>
            <a:r>
              <a:rPr lang="id-ID" b="1" i="1" dirty="0" smtClean="0"/>
              <a:t>pengakuannya terjadi pada saat pertanggungjawaban atas pengeluaran</a:t>
            </a:r>
            <a:r>
              <a:rPr lang="id-ID" dirty="0" smtClean="0"/>
              <a:t> </a:t>
            </a:r>
            <a:r>
              <a:rPr lang="id-ID" b="1" i="1" dirty="0" smtClean="0"/>
              <a:t>tersebut disahkan oleh unit yang mempunyai fungsi perbendaharaan.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Dalam hal badan layanan umum, belanja diakui dengan</a:t>
            </a:r>
            <a:r>
              <a:rPr lang="id-ID" dirty="0" smtClean="0"/>
              <a:t> </a:t>
            </a:r>
            <a:r>
              <a:rPr lang="id-ID" b="1" i="1" dirty="0" smtClean="0"/>
              <a:t>mengacu pada peraturan perundangan yang meng-atur mengenai badan</a:t>
            </a:r>
            <a:r>
              <a:rPr lang="id-ID" dirty="0" smtClean="0"/>
              <a:t> </a:t>
            </a:r>
            <a:r>
              <a:rPr lang="id-ID" b="1" i="1" dirty="0" smtClean="0"/>
              <a:t>layanan umum.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Belanja diklasifikasikan menurut klasifikasi ekonomi (jenis</a:t>
            </a:r>
            <a:r>
              <a:rPr lang="id-ID" dirty="0" smtClean="0"/>
              <a:t> </a:t>
            </a:r>
            <a:r>
              <a:rPr lang="id-ID" b="1" i="1" dirty="0" smtClean="0"/>
              <a:t>belanja), organisasi, dan fungsi.</a:t>
            </a:r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dobe Garamond Pro Bold" pitchFamily="18" charset="0"/>
              </a:rPr>
              <a:t>Contoh klasifikasi belanja menurut ekonomi (jenis belanja)</a:t>
            </a:r>
            <a:endParaRPr lang="id-ID" dirty="0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Belanja Operasi:</a:t>
            </a:r>
          </a:p>
          <a:p>
            <a:pPr>
              <a:buNone/>
            </a:pPr>
            <a:r>
              <a:rPr lang="id-ID" dirty="0" smtClean="0"/>
              <a:t>- Belanja Pegawai xxx</a:t>
            </a:r>
          </a:p>
          <a:p>
            <a:pPr>
              <a:buNone/>
            </a:pPr>
            <a:r>
              <a:rPr lang="id-ID" dirty="0" smtClean="0"/>
              <a:t> - Belanja Barang xxx</a:t>
            </a:r>
          </a:p>
          <a:p>
            <a:pPr>
              <a:buNone/>
            </a:pPr>
            <a:r>
              <a:rPr lang="id-ID" dirty="0" smtClean="0"/>
              <a:t>- Bunga xxx</a:t>
            </a:r>
          </a:p>
          <a:p>
            <a:pPr>
              <a:buNone/>
            </a:pPr>
            <a:r>
              <a:rPr lang="id-ID" dirty="0" smtClean="0"/>
              <a:t>- Subsidi xxx</a:t>
            </a:r>
          </a:p>
          <a:p>
            <a:pPr>
              <a:buNone/>
            </a:pPr>
            <a:r>
              <a:rPr lang="id-ID" dirty="0" smtClean="0"/>
              <a:t>- Hibah xxx</a:t>
            </a:r>
          </a:p>
          <a:p>
            <a:pPr>
              <a:buFontTx/>
              <a:buChar char="-"/>
            </a:pPr>
            <a:r>
              <a:rPr lang="id-ID" dirty="0" smtClean="0"/>
              <a:t>Bantuan Sosial xxx</a:t>
            </a:r>
          </a:p>
          <a:p>
            <a:pPr>
              <a:buNone/>
            </a:pPr>
            <a:r>
              <a:rPr lang="id-ID" dirty="0" smtClean="0"/>
              <a:t>Belanja Modal</a:t>
            </a:r>
          </a:p>
          <a:p>
            <a:pPr>
              <a:buNone/>
            </a:pPr>
            <a:r>
              <a:rPr lang="fi-FI" dirty="0" smtClean="0"/>
              <a:t>- Belanja Aset Tetap xxx</a:t>
            </a:r>
          </a:p>
          <a:p>
            <a:pPr>
              <a:buNone/>
            </a:pPr>
            <a:r>
              <a:rPr lang="fi-FI" dirty="0" smtClean="0"/>
              <a:t>- Belanja Aset Lainnya xxx</a:t>
            </a:r>
          </a:p>
          <a:p>
            <a:pPr>
              <a:buNone/>
            </a:pPr>
            <a:r>
              <a:rPr lang="fi-FI" dirty="0" smtClean="0"/>
              <a:t>Belanja Lain-lain/Tak Terduga xxx</a:t>
            </a:r>
          </a:p>
          <a:p>
            <a:pPr>
              <a:buNone/>
            </a:pPr>
            <a:r>
              <a:rPr lang="id-ID" dirty="0" smtClean="0"/>
              <a:t>- Transfer xxx</a:t>
            </a:r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smtClean="0">
                <a:latin typeface="Adobe Garamond Pro Bold" pitchFamily="18" charset="0"/>
              </a:rPr>
              <a:t>Belanja pemerintah ;</a:t>
            </a:r>
            <a:endParaRPr lang="id-ID" i="1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i="1" dirty="0" smtClean="0"/>
              <a:t>Transfer keluar adalah pengeluaran uang dari entitas,</a:t>
            </a:r>
          </a:p>
          <a:p>
            <a:pPr>
              <a:buNone/>
            </a:pPr>
            <a:endParaRPr lang="id-ID" b="1" i="1" dirty="0" smtClean="0"/>
          </a:p>
          <a:p>
            <a:r>
              <a:rPr lang="fi-FI" b="1" i="1" dirty="0" smtClean="0"/>
              <a:t>pelaporan ke entitas pelaporan lain seperti pengeluaran dana perimbangan</a:t>
            </a:r>
            <a:r>
              <a:rPr lang="id-ID" b="1" i="1" dirty="0" smtClean="0"/>
              <a:t>,</a:t>
            </a:r>
          </a:p>
          <a:p>
            <a:pPr>
              <a:buNone/>
            </a:pPr>
            <a:endParaRPr lang="fi-FI" b="1" i="1" dirty="0" smtClean="0"/>
          </a:p>
          <a:p>
            <a:r>
              <a:rPr lang="id-ID" b="1" i="1" dirty="0" smtClean="0"/>
              <a:t>oleh pemerintah pusat dan dana bagi hasil oleh pemerintah daerah.</a:t>
            </a:r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AKUNTANSI PENDAPATAN-LRA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b="1" i="1" dirty="0" smtClean="0"/>
              <a:t>Pendapatan-LRA diakui pada saat diterima pada</a:t>
            </a:r>
            <a:r>
              <a:rPr lang="id-ID" b="1" i="1" dirty="0" smtClean="0"/>
              <a:t> </a:t>
            </a:r>
            <a:r>
              <a:rPr lang="sv-SE" b="1" i="1" dirty="0" smtClean="0"/>
              <a:t>Rekening Kas</a:t>
            </a:r>
            <a:r>
              <a:rPr lang="id-ID" b="1" i="1" dirty="0" smtClean="0"/>
              <a:t> Umum Negara/Daerah.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Pendapatan-LRA diklasifikasikan menurut jenis pendapatan.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Transfer masuk adalah penerimaan uang dari entitas</a:t>
            </a:r>
            <a:r>
              <a:rPr lang="fi-FI" dirty="0" smtClean="0"/>
              <a:t> </a:t>
            </a:r>
            <a:r>
              <a:rPr lang="fi-FI" b="1" i="1" dirty="0" smtClean="0"/>
              <a:t>pelaporan lain, misalnya penerimaan dana perimbangan dari pemerintah</a:t>
            </a:r>
            <a:r>
              <a:rPr lang="id-ID" dirty="0" smtClean="0"/>
              <a:t> </a:t>
            </a:r>
            <a:r>
              <a:rPr lang="id-ID" b="1" i="1" dirty="0" smtClean="0"/>
              <a:t>pusat dan dana bagi hasil dari pemerintah provinsi.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fi-FI" b="1" i="1" dirty="0" smtClean="0"/>
              <a:t> Akuntansi pendapatan-LRA dilaksanakan berdasarkan azas</a:t>
            </a:r>
            <a:r>
              <a:rPr lang="id-ID" dirty="0" smtClean="0"/>
              <a:t> </a:t>
            </a:r>
            <a:r>
              <a:rPr lang="id-ID" b="1" i="1" dirty="0" smtClean="0"/>
              <a:t>bruto, yaitu dengan membukukan penerimaan bruto, dan tidak mencatat</a:t>
            </a:r>
            <a:r>
              <a:rPr lang="id-ID" dirty="0" smtClean="0"/>
              <a:t> </a:t>
            </a:r>
            <a:r>
              <a:rPr lang="id-ID" b="1" i="1" dirty="0" smtClean="0"/>
              <a:t>jumlah netonya (setelah dikompensasikan dengan pengeluaran).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AKUNTANSI PENDAPATAN-LRA – lanjutan ;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9001156" cy="53578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v-SE" b="1" i="1" dirty="0" smtClean="0"/>
              <a:t>Dalam hal besaran pengurang terhadap pendapatan-LRA bruto</a:t>
            </a:r>
            <a:r>
              <a:rPr lang="id-ID" dirty="0" smtClean="0"/>
              <a:t> </a:t>
            </a:r>
            <a:r>
              <a:rPr lang="id-ID" b="1" i="1" dirty="0" smtClean="0"/>
              <a:t>(biaya) bersifat variabel terhadap pendapatan dimaksud dan tidak dapat</a:t>
            </a:r>
            <a:r>
              <a:rPr lang="id-ID" dirty="0" smtClean="0"/>
              <a:t> </a:t>
            </a:r>
            <a:r>
              <a:rPr lang="id-ID" b="1" i="1" dirty="0" smtClean="0"/>
              <a:t>dianggarkan terlebih dahulu dikarenakan proses belum selesai, maka asas</a:t>
            </a:r>
            <a:r>
              <a:rPr lang="id-ID" dirty="0" smtClean="0"/>
              <a:t> </a:t>
            </a:r>
            <a:r>
              <a:rPr lang="id-ID" b="1" i="1" dirty="0" smtClean="0"/>
              <a:t>bruto dapat dikecualikan.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 Dalam hal badan layanan umum, pendapatan diakui dengan</a:t>
            </a:r>
            <a:r>
              <a:rPr lang="id-ID" dirty="0" smtClean="0"/>
              <a:t> </a:t>
            </a:r>
            <a:r>
              <a:rPr lang="id-ID" b="1" i="1" dirty="0" smtClean="0"/>
              <a:t>mengacu pada peraturan perundangan yang mengatur mengenai badan</a:t>
            </a:r>
            <a:r>
              <a:rPr lang="id-ID" dirty="0" smtClean="0"/>
              <a:t> </a:t>
            </a:r>
            <a:r>
              <a:rPr lang="id-ID" b="1" i="1" dirty="0" smtClean="0"/>
              <a:t>layanan umum.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 Pengembalian yang sifatnya sistemik (normal) dan berulang</a:t>
            </a:r>
            <a:r>
              <a:rPr lang="id-ID" dirty="0" smtClean="0"/>
              <a:t> </a:t>
            </a:r>
            <a:r>
              <a:rPr lang="id-ID" b="1" i="1" dirty="0" smtClean="0"/>
              <a:t>(recurring) atas penerimaan pendapatan-LRA pada periode penerimaan</a:t>
            </a:r>
            <a:r>
              <a:rPr lang="id-ID" dirty="0" smtClean="0"/>
              <a:t> </a:t>
            </a:r>
            <a:r>
              <a:rPr lang="id-ID" b="1" i="1" dirty="0" smtClean="0"/>
              <a:t>maupun pada periode sebelumnya dibukukan sebagai pengurang</a:t>
            </a:r>
            <a:r>
              <a:rPr lang="id-ID" dirty="0" smtClean="0"/>
              <a:t> </a:t>
            </a:r>
            <a:r>
              <a:rPr lang="id-ID" b="1" i="1" dirty="0" smtClean="0"/>
              <a:t>pendapatan-LRA.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AKUNTANSI PENDAPATAN-LRA – lanjutan ;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53578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i="1" dirty="0" smtClean="0"/>
              <a:t>Koreksi dan pengembalian yang sifatnya tidak berulang (non </a:t>
            </a:r>
            <a:r>
              <a:rPr lang="id-ID" b="1" dirty="0" smtClean="0"/>
              <a:t>recurring</a:t>
            </a:r>
            <a:r>
              <a:rPr lang="id-ID" b="1" i="1" dirty="0" smtClean="0"/>
              <a:t>) atas penerimaan pendapatan-LRA yang terjadi pada periode</a:t>
            </a:r>
            <a:r>
              <a:rPr lang="id-ID" dirty="0" smtClean="0"/>
              <a:t> </a:t>
            </a:r>
            <a:r>
              <a:rPr lang="id-ID" b="1" i="1" dirty="0" smtClean="0"/>
              <a:t>penerimaan pendapatan-LRA dibukukan sebagai pengurang pendapatan-</a:t>
            </a:r>
            <a:r>
              <a:rPr lang="es-ES" dirty="0" smtClean="0"/>
              <a:t> </a:t>
            </a:r>
            <a:r>
              <a:rPr lang="es-ES" b="1" i="1" dirty="0" smtClean="0"/>
              <a:t>LRA pada </a:t>
            </a:r>
            <a:r>
              <a:rPr lang="es-ES" b="1" i="1" dirty="0" err="1" smtClean="0"/>
              <a:t>periode</a:t>
            </a:r>
            <a:r>
              <a:rPr lang="es-ES" b="1" i="1" dirty="0" smtClean="0"/>
              <a:t> yang sama.</a:t>
            </a:r>
            <a:endParaRPr lang="id-ID" b="1" i="1" dirty="0" smtClean="0"/>
          </a:p>
          <a:p>
            <a:pPr>
              <a:buNone/>
            </a:pPr>
            <a:endParaRPr lang="es-ES" b="1" i="1" dirty="0" smtClean="0"/>
          </a:p>
          <a:p>
            <a:pPr>
              <a:buNone/>
            </a:pPr>
            <a:r>
              <a:rPr lang="id-ID" b="1" i="1" dirty="0" smtClean="0"/>
              <a:t>Koreksi dan pengembalian yang sifatnya tidak berulang (non </a:t>
            </a:r>
            <a:r>
              <a:rPr lang="id-ID" b="1" dirty="0" smtClean="0"/>
              <a:t>recurring</a:t>
            </a:r>
            <a:r>
              <a:rPr lang="id-ID" b="1" i="1" dirty="0" smtClean="0"/>
              <a:t>) atas penerimaan pendapatan-LRA yang terjadi pada periode</a:t>
            </a:r>
            <a:r>
              <a:rPr lang="id-ID" dirty="0" smtClean="0"/>
              <a:t> </a:t>
            </a:r>
            <a:r>
              <a:rPr lang="id-ID" b="1" i="1" dirty="0" smtClean="0"/>
              <a:t>sebelumnya dibukukan sebagai pengurang Saldo Anggaran Lebih pada</a:t>
            </a:r>
            <a:r>
              <a:rPr lang="id-ID" dirty="0" smtClean="0"/>
              <a:t> </a:t>
            </a:r>
            <a:r>
              <a:rPr lang="id-ID" b="1" i="1" dirty="0" smtClean="0"/>
              <a:t>periode ditemukannya koreksi dan pengembalian tersebut.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AKUNTANSI BELANJA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i="1" dirty="0" smtClean="0"/>
              <a:t>Belanja diakui pada saat terjadinya pengeluaran dari Rekening</a:t>
            </a:r>
            <a:r>
              <a:rPr lang="id-ID" dirty="0" smtClean="0"/>
              <a:t> </a:t>
            </a:r>
            <a:r>
              <a:rPr lang="id-ID" b="1" i="1" dirty="0" smtClean="0"/>
              <a:t>Kas Umum Negara/Daerah.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Khusus pengeluaran melalui bendahara pengeluaran</a:t>
            </a:r>
            <a:r>
              <a:rPr lang="id-ID" dirty="0" smtClean="0"/>
              <a:t> </a:t>
            </a:r>
            <a:r>
              <a:rPr lang="id-ID" b="1" i="1" dirty="0" smtClean="0"/>
              <a:t>pengakuannya terjadi pada saat pertanggung-jawaban atas pengeluaran</a:t>
            </a:r>
            <a:r>
              <a:rPr lang="id-ID" dirty="0" smtClean="0"/>
              <a:t> </a:t>
            </a:r>
            <a:r>
              <a:rPr lang="id-ID" b="1" i="1" dirty="0" smtClean="0"/>
              <a:t>tersebut disahkan oleh unit yang mempunyai fungsi perbendaharaan.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Dalam hal badan layanan umum, belanja diakui dengan</a:t>
            </a:r>
            <a:r>
              <a:rPr lang="id-ID" dirty="0" smtClean="0"/>
              <a:t> </a:t>
            </a:r>
            <a:r>
              <a:rPr lang="id-ID" b="1" i="1" dirty="0" smtClean="0"/>
              <a:t>mengacu pada peraturan perundangan yang mengatur mengenai badan</a:t>
            </a:r>
            <a:r>
              <a:rPr lang="id-ID" dirty="0" smtClean="0"/>
              <a:t> </a:t>
            </a:r>
            <a:r>
              <a:rPr lang="id-ID" b="1" i="1" dirty="0" smtClean="0"/>
              <a:t>layanan umum.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/>
              <a:t>Belanja diklasifikasikan menurut klasifikasi ekonomi (jenis</a:t>
            </a:r>
            <a:r>
              <a:rPr lang="id-ID" dirty="0" smtClean="0"/>
              <a:t> </a:t>
            </a:r>
            <a:r>
              <a:rPr lang="id-ID" b="1" i="1" dirty="0" smtClean="0"/>
              <a:t>belanja), organisasi, dan fungsi.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AKUNTANSI SURPLUS/DEFISIT-LRA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5"/>
            <a:ext cx="8686800" cy="49006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i-FI" b="1" i="1" dirty="0" smtClean="0"/>
              <a:t>Selisih antara pendapatan-LRA dan belanja selama satu</a:t>
            </a:r>
            <a:r>
              <a:rPr lang="id-ID" dirty="0" smtClean="0"/>
              <a:t> </a:t>
            </a:r>
            <a:r>
              <a:rPr lang="id-ID" b="1" i="1" dirty="0" smtClean="0"/>
              <a:t>periode pelaporan dicatat dalam pos Surplus/Defisit-LRA.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dirty="0" smtClean="0"/>
              <a:t>Surplus-LRA adalah selisih lebih antara penda-patan-LRA dan belanja selama satu periode pelaporan.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Defisit-LRA adalah selisih kurang antara pendapatan-LRA dan belanja selama satu periode pelaporan.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Adobe Garamond Pro Bold" pitchFamily="18" charset="0"/>
              </a:rPr>
              <a:t>1.  TUJUAN</a:t>
            </a:r>
            <a:endParaRPr lang="id-ID" sz="3600" dirty="0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0006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i="1" dirty="0" smtClean="0">
                <a:solidFill>
                  <a:srgbClr val="C00000"/>
                </a:solidFill>
                <a:latin typeface="Adobe Garamond Pro Bold" pitchFamily="18" charset="0"/>
              </a:rPr>
              <a:t>1. Tujuan Standar Laporan Realisasi Anggaran ; </a:t>
            </a:r>
            <a:r>
              <a:rPr lang="id-ID" i="1" dirty="0" smtClean="0">
                <a:latin typeface="Adobe Garamond Pro Bold" pitchFamily="18" charset="0"/>
              </a:rPr>
              <a:t>adalah menetapkan</a:t>
            </a:r>
            <a:r>
              <a:rPr lang="sv-SE" i="1" dirty="0" smtClean="0">
                <a:latin typeface="Adobe Garamond Pro Bold" pitchFamily="18" charset="0"/>
              </a:rPr>
              <a:t> dasar-dasar penyajian  </a:t>
            </a:r>
            <a:r>
              <a:rPr lang="id-ID" i="1" dirty="0" smtClean="0">
                <a:latin typeface="Adobe Garamond Pro Bold" pitchFamily="18" charset="0"/>
              </a:rPr>
              <a:t>L</a:t>
            </a:r>
            <a:r>
              <a:rPr lang="sv-SE" i="1" dirty="0" smtClean="0">
                <a:latin typeface="Adobe Garamond Pro Bold" pitchFamily="18" charset="0"/>
              </a:rPr>
              <a:t>R</a:t>
            </a:r>
            <a:r>
              <a:rPr lang="id-ID" i="1" dirty="0" smtClean="0">
                <a:latin typeface="Adobe Garamond Pro Bold" pitchFamily="18" charset="0"/>
              </a:rPr>
              <a:t>A</a:t>
            </a:r>
            <a:r>
              <a:rPr lang="sv-SE" i="1" dirty="0" smtClean="0">
                <a:latin typeface="Adobe Garamond Pro Bold" pitchFamily="18" charset="0"/>
              </a:rPr>
              <a:t>  untuk pemerintah dalam</a:t>
            </a:r>
            <a:r>
              <a:rPr lang="id-ID" i="1" dirty="0" smtClean="0">
                <a:latin typeface="Adobe Garamond Pro Bold" pitchFamily="18" charset="0"/>
              </a:rPr>
              <a:t> rangka memenuhi tujuan akuntabilitas sebagaimana ditetapkan oleh peraturan perundang-undangan.</a:t>
            </a:r>
          </a:p>
          <a:p>
            <a:pPr>
              <a:buNone/>
            </a:pPr>
            <a:endParaRPr lang="id-ID" i="1" dirty="0" smtClean="0">
              <a:latin typeface="Adobe Garamond Pro Bold" pitchFamily="18" charset="0"/>
            </a:endParaRPr>
          </a:p>
          <a:p>
            <a:pPr>
              <a:buNone/>
            </a:pPr>
            <a:r>
              <a:rPr lang="id-ID" i="1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2. Tujuan Pelaporan Realisasi Anggaran </a:t>
            </a:r>
            <a:r>
              <a:rPr lang="id-ID" i="1" dirty="0" smtClean="0">
                <a:latin typeface="Adobe Garamond Pro Bold" pitchFamily="18" charset="0"/>
              </a:rPr>
              <a:t>adalah memberikan informasi</a:t>
            </a:r>
            <a:r>
              <a:rPr lang="es-ES" i="1" dirty="0" smtClean="0">
                <a:latin typeface="Adobe Garamond Pro Bold" pitchFamily="18" charset="0"/>
              </a:rPr>
              <a:t> </a:t>
            </a:r>
            <a:r>
              <a:rPr lang="es-ES" i="1" dirty="0" err="1" smtClean="0">
                <a:latin typeface="Adobe Garamond Pro Bold" pitchFamily="18" charset="0"/>
              </a:rPr>
              <a:t>realisasi</a:t>
            </a:r>
            <a:r>
              <a:rPr lang="es-ES" i="1" dirty="0" smtClean="0">
                <a:latin typeface="Adobe Garamond Pro Bold" pitchFamily="18" charset="0"/>
              </a:rPr>
              <a:t> dan </a:t>
            </a:r>
            <a:r>
              <a:rPr lang="es-ES" i="1" dirty="0" err="1" smtClean="0">
                <a:latin typeface="Adobe Garamond Pro Bold" pitchFamily="18" charset="0"/>
              </a:rPr>
              <a:t>anggaran</a:t>
            </a:r>
            <a:r>
              <a:rPr lang="es-ES" i="1" dirty="0" smtClean="0">
                <a:latin typeface="Adobe Garamond Pro Bold" pitchFamily="18" charset="0"/>
              </a:rPr>
              <a:t> </a:t>
            </a:r>
            <a:r>
              <a:rPr lang="es-ES" i="1" dirty="0" err="1" smtClean="0">
                <a:latin typeface="Adobe Garamond Pro Bold" pitchFamily="18" charset="0"/>
              </a:rPr>
              <a:t>entitas</a:t>
            </a:r>
            <a:r>
              <a:rPr lang="es-ES" i="1" dirty="0" smtClean="0">
                <a:latin typeface="Adobe Garamond Pro Bold" pitchFamily="18" charset="0"/>
              </a:rPr>
              <a:t> </a:t>
            </a:r>
            <a:r>
              <a:rPr lang="es-ES" i="1" dirty="0" err="1" smtClean="0">
                <a:latin typeface="Adobe Garamond Pro Bold" pitchFamily="18" charset="0"/>
              </a:rPr>
              <a:t>pelaporan</a:t>
            </a:r>
            <a:r>
              <a:rPr lang="es-ES" i="1" dirty="0" smtClean="0">
                <a:latin typeface="Adobe Garamond Pro Bold" pitchFamily="18" charset="0"/>
              </a:rPr>
              <a:t>. </a:t>
            </a:r>
            <a:endParaRPr lang="id-ID" i="1" dirty="0" smtClean="0">
              <a:latin typeface="Adobe Garamond Pro Bold" pitchFamily="18" charset="0"/>
            </a:endParaRPr>
          </a:p>
          <a:p>
            <a:pPr>
              <a:buNone/>
            </a:pPr>
            <a:r>
              <a:rPr lang="id-ID" i="1" dirty="0" smtClean="0">
                <a:latin typeface="Adobe Garamond Pro Bold" pitchFamily="18" charset="0"/>
              </a:rPr>
              <a:t>    </a:t>
            </a:r>
            <a:r>
              <a:rPr lang="es-ES" i="1" dirty="0" err="1" smtClean="0">
                <a:latin typeface="Adobe Garamond Pro Bold" pitchFamily="18" charset="0"/>
              </a:rPr>
              <a:t>Perbandingan</a:t>
            </a:r>
            <a:r>
              <a:rPr lang="es-ES" i="1" dirty="0" smtClean="0">
                <a:latin typeface="Adobe Garamond Pro Bold" pitchFamily="18" charset="0"/>
              </a:rPr>
              <a:t> antara </a:t>
            </a:r>
            <a:r>
              <a:rPr lang="es-ES" i="1" dirty="0" err="1" smtClean="0">
                <a:latin typeface="Adobe Garamond Pro Bold" pitchFamily="18" charset="0"/>
              </a:rPr>
              <a:t>anggaran</a:t>
            </a:r>
            <a:r>
              <a:rPr lang="es-ES" i="1" dirty="0" smtClean="0">
                <a:latin typeface="Adobe Garamond Pro Bold" pitchFamily="18" charset="0"/>
              </a:rPr>
              <a:t> dan</a:t>
            </a:r>
            <a:r>
              <a:rPr lang="sv-SE" i="1" dirty="0" smtClean="0">
                <a:latin typeface="Adobe Garamond Pro Bold" pitchFamily="18" charset="0"/>
              </a:rPr>
              <a:t> realisasinya menunjukkan tingkat ketercapaian target-target yang telah disepakati</a:t>
            </a:r>
            <a:r>
              <a:rPr lang="id-ID" i="1" dirty="0" smtClean="0">
                <a:latin typeface="Adobe Garamond Pro Bold" pitchFamily="18" charset="0"/>
              </a:rPr>
              <a:t> antara legislatif dan eksekutif sesuai dengan peraturan perundang-undangan.</a:t>
            </a:r>
            <a:endParaRPr lang="id-ID" i="1" dirty="0">
              <a:latin typeface="Adobe Garamond Pro Bol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AKUNTANSI PEMBIAYAAN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5"/>
            <a:ext cx="8686800" cy="49006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Pembiayaan </a:t>
            </a:r>
            <a:r>
              <a:rPr lang="id-ID" i="1" dirty="0" smtClean="0"/>
              <a:t>(financing) adalah seluruh transaksi keuangan</a:t>
            </a:r>
            <a:r>
              <a:rPr lang="id-ID" dirty="0" smtClean="0"/>
              <a:t> pemerintah, baik penerimaan maupun pengeluaran, yang perlu dibayar atau akan diterima kembali, yang dalam penganggaran pemerintah terutama dimaksudkan untuk menutup defisit dan atau memanfaatkan surplus anggaran.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 smtClean="0"/>
              <a:t>Penerimaan pembiayaan antara lain dapat berasal dari pinjaman, dan hasil divestasi.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Sementara, pengeluaran pembiayaan antara lain digunakan untuk pembayaran</a:t>
            </a:r>
            <a:r>
              <a:rPr lang="fi-FI" dirty="0" smtClean="0"/>
              <a:t> kembali pokok pinjaman, pemberian pinjaman kepada entitas lain, dan penyertaan modal oleh pemerintah.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Elephant" pitchFamily="18" charset="0"/>
              </a:rPr>
              <a:t>2.  RUANG LINGKUP</a:t>
            </a:r>
            <a:endParaRPr lang="id-ID" sz="36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i="1" dirty="0" smtClean="0">
                <a:solidFill>
                  <a:srgbClr val="FF0000"/>
                </a:solidFill>
              </a:rPr>
              <a:t>Pernyataan Standar ini diterapkan dalam penyajian Laporan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b="1" i="1" dirty="0" smtClean="0">
                <a:solidFill>
                  <a:srgbClr val="FF0000"/>
                </a:solidFill>
              </a:rPr>
              <a:t>Realisasi Anggaran yang disusun dan disajikan dengan menggunakan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b="1" i="1" dirty="0" smtClean="0">
                <a:solidFill>
                  <a:srgbClr val="FF0000"/>
                </a:solidFill>
              </a:rPr>
              <a:t>anggaran berbasis kas.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id-ID" b="1" i="1" dirty="0" smtClean="0">
                <a:solidFill>
                  <a:srgbClr val="00B050"/>
                </a:solidFill>
              </a:rPr>
              <a:t>Pernyataan Standar ini berlaku untuk setiap entitas pelaporan,</a:t>
            </a:r>
            <a:r>
              <a:rPr lang="id-ID" dirty="0" smtClean="0">
                <a:solidFill>
                  <a:srgbClr val="00B050"/>
                </a:solidFill>
              </a:rPr>
              <a:t> </a:t>
            </a:r>
            <a:r>
              <a:rPr lang="id-ID" b="1" i="1" dirty="0" smtClean="0">
                <a:solidFill>
                  <a:srgbClr val="00B050"/>
                </a:solidFill>
              </a:rPr>
              <a:t>baik pemerintah pusat maupun pemerintah daerah, yang memperoleh</a:t>
            </a:r>
            <a:r>
              <a:rPr lang="sv-SE" dirty="0" smtClean="0">
                <a:solidFill>
                  <a:srgbClr val="00B050"/>
                </a:solidFill>
              </a:rPr>
              <a:t> </a:t>
            </a:r>
            <a:r>
              <a:rPr lang="sv-SE" b="1" i="1" dirty="0" smtClean="0">
                <a:solidFill>
                  <a:srgbClr val="00B050"/>
                </a:solidFill>
              </a:rPr>
              <a:t>anggaran berdasarkan APBN/APBD, tidak termasuk perusahaan</a:t>
            </a:r>
            <a:r>
              <a:rPr lang="id-ID" dirty="0" smtClean="0">
                <a:solidFill>
                  <a:srgbClr val="00B050"/>
                </a:solidFill>
              </a:rPr>
              <a:t> </a:t>
            </a:r>
            <a:r>
              <a:rPr lang="id-ID" b="1" i="1" dirty="0" smtClean="0">
                <a:solidFill>
                  <a:srgbClr val="00B050"/>
                </a:solidFill>
              </a:rPr>
              <a:t>negara/daerah.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Adobe Garamond Pro Bold" pitchFamily="18" charset="0"/>
              </a:rPr>
              <a:t>3.  MANFAAT INFORMASI REALISASI </a:t>
            </a:r>
            <a:br>
              <a:rPr lang="id-ID" sz="3600" dirty="0" smtClean="0">
                <a:latin typeface="Adobe Garamond Pro Bold" pitchFamily="18" charset="0"/>
              </a:rPr>
            </a:br>
            <a:r>
              <a:rPr lang="id-ID" sz="3600" dirty="0" smtClean="0">
                <a:latin typeface="Adobe Garamond Pro Bold" pitchFamily="18" charset="0"/>
              </a:rPr>
              <a:t>     ANGGARAN</a:t>
            </a:r>
            <a:endParaRPr lang="id-ID" sz="3600" dirty="0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472518" cy="50720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>
                <a:latin typeface="Adobe Garamond Pro Bold" pitchFamily="18" charset="0"/>
              </a:rPr>
              <a:t>Informasi tersebut berguna bagi para pengguna </a:t>
            </a:r>
          </a:p>
          <a:p>
            <a:pPr>
              <a:buNone/>
            </a:pPr>
            <a:r>
              <a:rPr lang="id-ID" dirty="0" smtClean="0">
                <a:latin typeface="Adobe Garamond Pro Bold" pitchFamily="18" charset="0"/>
              </a:rPr>
              <a:t>laporan dalam mengevaluasi keputusan mengenai </a:t>
            </a:r>
          </a:p>
          <a:p>
            <a:pPr>
              <a:buNone/>
            </a:pPr>
            <a:r>
              <a:rPr lang="id-ID" dirty="0" smtClean="0">
                <a:latin typeface="Adobe Garamond Pro Bold" pitchFamily="18" charset="0"/>
              </a:rPr>
              <a:t>alokasi sumber-sumber daya ekonomi,</a:t>
            </a:r>
            <a:r>
              <a:rPr lang="es-ES" dirty="0" smtClean="0">
                <a:latin typeface="Adobe Garamond Pro Bold" pitchFamily="18" charset="0"/>
              </a:rPr>
              <a:t> </a:t>
            </a:r>
            <a:r>
              <a:rPr lang="es-ES" dirty="0" err="1" smtClean="0">
                <a:latin typeface="Adobe Garamond Pro Bold" pitchFamily="18" charset="0"/>
              </a:rPr>
              <a:t>akuntabilitas</a:t>
            </a:r>
            <a:r>
              <a:rPr lang="es-ES" dirty="0" smtClean="0">
                <a:latin typeface="Adobe Garamond Pro Bold" pitchFamily="18" charset="0"/>
              </a:rPr>
              <a:t> </a:t>
            </a:r>
            <a:endParaRPr lang="id-ID" dirty="0" smtClean="0">
              <a:latin typeface="Adobe Garamond Pro Bold" pitchFamily="18" charset="0"/>
            </a:endParaRPr>
          </a:p>
          <a:p>
            <a:pPr>
              <a:buNone/>
            </a:pPr>
            <a:r>
              <a:rPr lang="es-ES" dirty="0" smtClean="0">
                <a:latin typeface="Adobe Garamond Pro Bold" pitchFamily="18" charset="0"/>
              </a:rPr>
              <a:t>dan </a:t>
            </a:r>
            <a:r>
              <a:rPr lang="es-ES" dirty="0" err="1" smtClean="0">
                <a:latin typeface="Adobe Garamond Pro Bold" pitchFamily="18" charset="0"/>
              </a:rPr>
              <a:t>ketaatan</a:t>
            </a:r>
            <a:r>
              <a:rPr lang="es-ES" dirty="0" smtClean="0">
                <a:latin typeface="Adobe Garamond Pro Bold" pitchFamily="18" charset="0"/>
              </a:rPr>
              <a:t> </a:t>
            </a:r>
            <a:r>
              <a:rPr lang="es-ES" dirty="0" err="1" smtClean="0">
                <a:latin typeface="Adobe Garamond Pro Bold" pitchFamily="18" charset="0"/>
              </a:rPr>
              <a:t>entitas</a:t>
            </a:r>
            <a:r>
              <a:rPr lang="es-ES" dirty="0" smtClean="0">
                <a:latin typeface="Adobe Garamond Pro Bold" pitchFamily="18" charset="0"/>
              </a:rPr>
              <a:t> </a:t>
            </a:r>
            <a:r>
              <a:rPr lang="es-ES" dirty="0" err="1" smtClean="0">
                <a:latin typeface="Adobe Garamond Pro Bold" pitchFamily="18" charset="0"/>
              </a:rPr>
              <a:t>pelaporan</a:t>
            </a:r>
            <a:r>
              <a:rPr lang="es-ES" dirty="0" smtClean="0">
                <a:latin typeface="Adobe Garamond Pro Bold" pitchFamily="18" charset="0"/>
              </a:rPr>
              <a:t> </a:t>
            </a:r>
            <a:r>
              <a:rPr lang="es-ES" dirty="0" err="1" smtClean="0">
                <a:latin typeface="Adobe Garamond Pro Bold" pitchFamily="18" charset="0"/>
              </a:rPr>
              <a:t>terhadap</a:t>
            </a:r>
            <a:r>
              <a:rPr lang="es-ES" dirty="0" smtClean="0">
                <a:latin typeface="Adobe Garamond Pro Bold" pitchFamily="18" charset="0"/>
              </a:rPr>
              <a:t> </a:t>
            </a:r>
            <a:r>
              <a:rPr lang="es-ES" dirty="0" err="1" smtClean="0">
                <a:latin typeface="Adobe Garamond Pro Bold" pitchFamily="18" charset="0"/>
              </a:rPr>
              <a:t>anggaran</a:t>
            </a:r>
            <a:r>
              <a:rPr lang="es-ES" dirty="0" smtClean="0">
                <a:latin typeface="Adobe Garamond Pro Bold" pitchFamily="18" charset="0"/>
              </a:rPr>
              <a:t> </a:t>
            </a:r>
            <a:endParaRPr lang="id-ID" dirty="0" smtClean="0">
              <a:latin typeface="Adobe Garamond Pro Bold" pitchFamily="18" charset="0"/>
            </a:endParaRPr>
          </a:p>
          <a:p>
            <a:pPr>
              <a:buNone/>
            </a:pPr>
            <a:r>
              <a:rPr lang="es-ES" dirty="0" err="1" smtClean="0">
                <a:latin typeface="Adobe Garamond Pro Bold" pitchFamily="18" charset="0"/>
              </a:rPr>
              <a:t>dengan</a:t>
            </a:r>
            <a:r>
              <a:rPr lang="es-ES" dirty="0" smtClean="0">
                <a:latin typeface="Adobe Garamond Pro Bold" pitchFamily="18" charset="0"/>
              </a:rPr>
              <a:t>:</a:t>
            </a:r>
            <a:endParaRPr lang="id-ID" dirty="0" smtClean="0">
              <a:latin typeface="Adobe Garamond Pro Bold" pitchFamily="18" charset="0"/>
            </a:endParaRPr>
          </a:p>
          <a:p>
            <a:pPr>
              <a:buNone/>
            </a:pPr>
            <a:endParaRPr lang="es-ES" dirty="0" smtClean="0">
              <a:latin typeface="Adobe Garamond Pro Bold" pitchFamily="18" charset="0"/>
            </a:endParaRPr>
          </a:p>
          <a:p>
            <a:pPr>
              <a:buNone/>
            </a:pPr>
            <a:r>
              <a:rPr lang="id-ID" dirty="0" smtClean="0">
                <a:solidFill>
                  <a:srgbClr val="00B050"/>
                </a:solidFill>
                <a:latin typeface="Adobe Garamond Pro Bold" pitchFamily="18" charset="0"/>
              </a:rPr>
              <a:t>(</a:t>
            </a:r>
            <a:r>
              <a:rPr lang="id-ID" i="1" dirty="0" smtClean="0">
                <a:solidFill>
                  <a:srgbClr val="00B050"/>
                </a:solidFill>
                <a:latin typeface="Adobe Garamond Pro Bold" pitchFamily="18" charset="0"/>
              </a:rPr>
              <a:t>a). menyediakan informasi mengenai sumber, alokasi, dan penggunaan sumber daya ekonomi;</a:t>
            </a:r>
          </a:p>
          <a:p>
            <a:pPr>
              <a:buNone/>
            </a:pPr>
            <a:endParaRPr lang="id-ID" i="1" dirty="0" smtClean="0">
              <a:solidFill>
                <a:srgbClr val="00B050"/>
              </a:solidFill>
              <a:latin typeface="Adobe Garamond Pro Bold" pitchFamily="18" charset="0"/>
            </a:endParaRPr>
          </a:p>
          <a:p>
            <a:pPr>
              <a:buNone/>
            </a:pPr>
            <a:r>
              <a:rPr lang="id-ID" i="1" dirty="0" smtClean="0">
                <a:solidFill>
                  <a:srgbClr val="FF0000"/>
                </a:solidFill>
                <a:latin typeface="Adobe Garamond Pro Bold" pitchFamily="18" charset="0"/>
              </a:rPr>
              <a:t>(b). menyediakan informasi mengenai realisasi anggaran secara menyeluruh</a:t>
            </a:r>
            <a:r>
              <a:rPr lang="sv-SE" i="1" dirty="0" smtClean="0">
                <a:solidFill>
                  <a:srgbClr val="FF0000"/>
                </a:solidFill>
                <a:latin typeface="Adobe Garamond Pro Bold" pitchFamily="18" charset="0"/>
              </a:rPr>
              <a:t> yang berguna dalam mengevaluasi kinerja pemerintah dalam hal efisiensi dan efektivitas penggunaan anggaran.</a:t>
            </a:r>
            <a:endParaRPr lang="id-ID" i="1" dirty="0">
              <a:solidFill>
                <a:srgbClr val="FF0000"/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Realisasi Anggaran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latin typeface="Adobe Garamond Pro Bold" pitchFamily="18" charset="0"/>
              </a:rPr>
              <a:t>Dapat menyediakan informasi kepada para peng-guna laporan tentang indikasi perolehan dan penggunaan sumber daya ekonomi:</a:t>
            </a:r>
          </a:p>
          <a:p>
            <a:pPr>
              <a:buNone/>
            </a:pPr>
            <a:endParaRPr lang="id-ID" dirty="0" smtClean="0">
              <a:latin typeface="Adobe Garamond Pro Bold" pitchFamily="18" charset="0"/>
            </a:endParaRPr>
          </a:p>
          <a:p>
            <a:pPr>
              <a:buNone/>
            </a:pPr>
            <a:r>
              <a:rPr lang="es-ES" sz="2800" i="1" dirty="0" smtClean="0">
                <a:solidFill>
                  <a:srgbClr val="FF0000"/>
                </a:solidFill>
                <a:latin typeface="Adobe Garamond Pro Bold" pitchFamily="18" charset="0"/>
              </a:rPr>
              <a:t>(a) </a:t>
            </a:r>
            <a:r>
              <a:rPr lang="es-ES" sz="2800" i="1" dirty="0" err="1" smtClean="0">
                <a:solidFill>
                  <a:srgbClr val="FF0000"/>
                </a:solidFill>
                <a:latin typeface="Adobe Garamond Pro Bold" pitchFamily="18" charset="0"/>
              </a:rPr>
              <a:t>telah</a:t>
            </a:r>
            <a:r>
              <a:rPr lang="es-ES" sz="2800" i="1" dirty="0" smtClean="0">
                <a:solidFill>
                  <a:srgbClr val="FF0000"/>
                </a:solidFill>
                <a:latin typeface="Adobe Garamond Pro Bold" pitchFamily="18" charset="0"/>
              </a:rPr>
              <a:t> </a:t>
            </a:r>
            <a:r>
              <a:rPr lang="es-ES" sz="2800" i="1" dirty="0" err="1" smtClean="0">
                <a:solidFill>
                  <a:srgbClr val="FF0000"/>
                </a:solidFill>
                <a:latin typeface="Adobe Garamond Pro Bold" pitchFamily="18" charset="0"/>
              </a:rPr>
              <a:t>dilaksanakan</a:t>
            </a:r>
            <a:r>
              <a:rPr lang="es-ES" sz="2800" i="1" dirty="0" smtClean="0">
                <a:solidFill>
                  <a:srgbClr val="FF0000"/>
                </a:solidFill>
                <a:latin typeface="Adobe Garamond Pro Bold" pitchFamily="18" charset="0"/>
              </a:rPr>
              <a:t> secara </a:t>
            </a:r>
            <a:r>
              <a:rPr lang="es-ES" sz="2800" i="1" dirty="0" err="1" smtClean="0">
                <a:solidFill>
                  <a:srgbClr val="FF0000"/>
                </a:solidFill>
                <a:latin typeface="Adobe Garamond Pro Bold" pitchFamily="18" charset="0"/>
              </a:rPr>
              <a:t>efisien</a:t>
            </a:r>
            <a:r>
              <a:rPr lang="es-ES" sz="2800" i="1" dirty="0" smtClean="0">
                <a:solidFill>
                  <a:srgbClr val="FF0000"/>
                </a:solidFill>
                <a:latin typeface="Adobe Garamond Pro Bold" pitchFamily="18" charset="0"/>
              </a:rPr>
              <a:t>, </a:t>
            </a:r>
            <a:r>
              <a:rPr lang="es-ES" sz="2800" i="1" dirty="0" err="1" smtClean="0">
                <a:solidFill>
                  <a:srgbClr val="FF0000"/>
                </a:solidFill>
                <a:latin typeface="Adobe Garamond Pro Bold" pitchFamily="18" charset="0"/>
              </a:rPr>
              <a:t>efektif</a:t>
            </a:r>
            <a:r>
              <a:rPr lang="es-ES" sz="2800" i="1" dirty="0" smtClean="0">
                <a:solidFill>
                  <a:srgbClr val="FF0000"/>
                </a:solidFill>
                <a:latin typeface="Adobe Garamond Pro Bold" pitchFamily="18" charset="0"/>
              </a:rPr>
              <a:t>, dan </a:t>
            </a:r>
            <a:r>
              <a:rPr lang="es-ES" sz="2800" i="1" dirty="0" err="1" smtClean="0">
                <a:solidFill>
                  <a:srgbClr val="FF0000"/>
                </a:solidFill>
                <a:latin typeface="Adobe Garamond Pro Bold" pitchFamily="18" charset="0"/>
              </a:rPr>
              <a:t>hemat</a:t>
            </a:r>
            <a:r>
              <a:rPr lang="es-ES" sz="2800" i="1" dirty="0" smtClean="0">
                <a:solidFill>
                  <a:srgbClr val="FF0000"/>
                </a:solidFill>
                <a:latin typeface="Adobe Garamond Pro Bold" pitchFamily="18" charset="0"/>
              </a:rPr>
              <a:t>;</a:t>
            </a:r>
          </a:p>
          <a:p>
            <a:pPr>
              <a:buNone/>
            </a:pPr>
            <a:r>
              <a:rPr lang="id-ID" sz="2800" i="1" dirty="0" smtClean="0">
                <a:solidFill>
                  <a:srgbClr val="FF0000"/>
                </a:solidFill>
                <a:latin typeface="Adobe Garamond Pro Bold" pitchFamily="18" charset="0"/>
              </a:rPr>
              <a:t>(b) telah dilaksanakan sesuai dengan (APBN/APBD); dan</a:t>
            </a:r>
          </a:p>
          <a:p>
            <a:pPr>
              <a:buNone/>
            </a:pPr>
            <a:r>
              <a:rPr lang="id-ID" sz="2800" i="1" dirty="0" smtClean="0">
                <a:solidFill>
                  <a:srgbClr val="FF0000"/>
                </a:solidFill>
                <a:latin typeface="Adobe Garamond Pro Bold" pitchFamily="18" charset="0"/>
              </a:rPr>
              <a:t>(c) telah dilaksanakan sesuai dengan peraturan perundang-undangan.</a:t>
            </a:r>
            <a:endParaRPr lang="id-ID" sz="2800" i="1" dirty="0">
              <a:solidFill>
                <a:srgbClr val="FF0000"/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Adobe Garamond Pro Bold" pitchFamily="18" charset="0"/>
              </a:rPr>
              <a:t>STRUKTUR LAPORAN REALISASI ANGGARAN</a:t>
            </a:r>
            <a:endParaRPr lang="id-ID" sz="3600" dirty="0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472518" cy="50720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b="1" i="1" dirty="0" smtClean="0">
                <a:latin typeface="Adobe Garamond Pro Bold" pitchFamily="18" charset="0"/>
              </a:rPr>
              <a:t>Dalam Laporan Realisasi Anggaran harus iidentifika-sikan</a:t>
            </a:r>
            <a:r>
              <a:rPr lang="id-ID" sz="2800" dirty="0" smtClean="0">
                <a:latin typeface="Adobe Garamond Pro Bold" pitchFamily="18" charset="0"/>
              </a:rPr>
              <a:t> </a:t>
            </a:r>
            <a:r>
              <a:rPr lang="id-ID" sz="2800" b="1" i="1" dirty="0" smtClean="0">
                <a:latin typeface="Adobe Garamond Pro Bold" pitchFamily="18" charset="0"/>
              </a:rPr>
              <a:t>secara jelas, dan diulang pada setiap halaman laporan, jika dianggap perlu,</a:t>
            </a:r>
            <a:r>
              <a:rPr lang="id-ID" sz="2800" dirty="0" smtClean="0">
                <a:latin typeface="Adobe Garamond Pro Bold" pitchFamily="18" charset="0"/>
              </a:rPr>
              <a:t> </a:t>
            </a:r>
            <a:r>
              <a:rPr lang="id-ID" sz="2800" b="1" i="1" dirty="0" smtClean="0">
                <a:latin typeface="Adobe Garamond Pro Bold" pitchFamily="18" charset="0"/>
              </a:rPr>
              <a:t>informasi berikut:</a:t>
            </a:r>
          </a:p>
          <a:p>
            <a:pPr>
              <a:buNone/>
            </a:pPr>
            <a:endParaRPr lang="id-ID" sz="2800" b="1" i="1" dirty="0" smtClean="0">
              <a:latin typeface="Adobe Garamond Pro Bold" pitchFamily="18" charset="0"/>
            </a:endParaRPr>
          </a:p>
          <a:p>
            <a:pPr>
              <a:buNone/>
            </a:pPr>
            <a:r>
              <a:rPr lang="fi-FI" sz="2800" b="1" i="1" dirty="0" smtClean="0">
                <a:solidFill>
                  <a:srgbClr val="FF0000"/>
                </a:solidFill>
                <a:latin typeface="Adobe Garamond Pro Bold" pitchFamily="18" charset="0"/>
              </a:rPr>
              <a:t>(a). nama entitas pelaporan </a:t>
            </a:r>
            <a:r>
              <a:rPr lang="fi-FI" sz="2800" b="1" i="1" dirty="0" smtClean="0">
                <a:latin typeface="Adobe Garamond Pro Bold" pitchFamily="18" charset="0"/>
              </a:rPr>
              <a:t>atau sarana identifikasi </a:t>
            </a:r>
            <a:endParaRPr lang="id-ID" sz="2800" b="1" i="1" dirty="0" smtClean="0">
              <a:latin typeface="Adobe Garamond Pro Bold" pitchFamily="18" charset="0"/>
            </a:endParaRPr>
          </a:p>
          <a:p>
            <a:pPr>
              <a:buNone/>
            </a:pPr>
            <a:r>
              <a:rPr lang="id-ID" sz="2800" b="1" i="1" dirty="0" smtClean="0">
                <a:latin typeface="Adobe Garamond Pro Bold" pitchFamily="18" charset="0"/>
              </a:rPr>
              <a:t>       </a:t>
            </a:r>
            <a:r>
              <a:rPr lang="fi-FI" sz="2800" b="1" i="1" dirty="0" smtClean="0">
                <a:latin typeface="Adobe Garamond Pro Bold" pitchFamily="18" charset="0"/>
              </a:rPr>
              <a:t>lainnya;</a:t>
            </a:r>
          </a:p>
          <a:p>
            <a:pPr>
              <a:buNone/>
            </a:pPr>
            <a:r>
              <a:rPr lang="id-ID" sz="2800" b="1" i="1" dirty="0" smtClean="0">
                <a:solidFill>
                  <a:schemeClr val="accent2">
                    <a:lumMod val="75000"/>
                  </a:schemeClr>
                </a:solidFill>
                <a:latin typeface="Adobe Garamond Pro Bold" pitchFamily="18" charset="0"/>
              </a:rPr>
              <a:t>(b). cakupan entitas </a:t>
            </a:r>
            <a:r>
              <a:rPr lang="id-ID" sz="2800" b="1" i="1" dirty="0" smtClean="0">
                <a:latin typeface="Adobe Garamond Pro Bold" pitchFamily="18" charset="0"/>
              </a:rPr>
              <a:t>pelaporan;</a:t>
            </a:r>
          </a:p>
          <a:p>
            <a:pPr>
              <a:buNone/>
            </a:pPr>
            <a:r>
              <a:rPr lang="id-ID" sz="2800" b="1" i="1" dirty="0" smtClean="0">
                <a:solidFill>
                  <a:srgbClr val="C00000"/>
                </a:solidFill>
                <a:latin typeface="Adobe Garamond Pro Bold" pitchFamily="18" charset="0"/>
              </a:rPr>
              <a:t>(c). periode </a:t>
            </a:r>
            <a:r>
              <a:rPr lang="id-ID" sz="2800" b="1" i="1" dirty="0" smtClean="0">
                <a:latin typeface="Adobe Garamond Pro Bold" pitchFamily="18" charset="0"/>
              </a:rPr>
              <a:t>yang dicakup;</a:t>
            </a:r>
          </a:p>
          <a:p>
            <a:pPr>
              <a:buNone/>
            </a:pPr>
            <a:r>
              <a:rPr lang="id-ID" sz="2800" b="1" i="1" dirty="0" smtClean="0">
                <a:solidFill>
                  <a:srgbClr val="002060"/>
                </a:solidFill>
                <a:latin typeface="Adobe Garamond Pro Bold" pitchFamily="18" charset="0"/>
              </a:rPr>
              <a:t>(d). mata uang </a:t>
            </a:r>
            <a:r>
              <a:rPr lang="id-ID" sz="2800" b="1" i="1" dirty="0" smtClean="0">
                <a:latin typeface="Adobe Garamond Pro Bold" pitchFamily="18" charset="0"/>
              </a:rPr>
              <a:t>pelaporan; dan</a:t>
            </a:r>
          </a:p>
          <a:p>
            <a:pPr>
              <a:buNone/>
            </a:pPr>
            <a:r>
              <a:rPr lang="id-ID" sz="2800" b="1" i="1" dirty="0" smtClean="0">
                <a:solidFill>
                  <a:srgbClr val="7030A0"/>
                </a:solidFill>
                <a:latin typeface="Adobe Garamond Pro Bold" pitchFamily="18" charset="0"/>
              </a:rPr>
              <a:t>(e). satuan angka </a:t>
            </a:r>
            <a:r>
              <a:rPr lang="id-ID" sz="2800" b="1" i="1" dirty="0" smtClean="0">
                <a:latin typeface="Adobe Garamond Pro Bold" pitchFamily="18" charset="0"/>
              </a:rPr>
              <a:t>yang digunakan.</a:t>
            </a:r>
            <a:endParaRPr lang="id-ID" sz="2800" dirty="0">
              <a:latin typeface="Adobe Garamond Pro Bold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229600" cy="1252728"/>
          </a:xfrm>
        </p:spPr>
        <p:txBody>
          <a:bodyPr>
            <a:normAutofit/>
          </a:bodyPr>
          <a:lstStyle/>
          <a:p>
            <a:r>
              <a:rPr lang="id-ID" sz="4000" dirty="0" smtClean="0">
                <a:latin typeface="Adobe Garamond Pro Bold" pitchFamily="18" charset="0"/>
              </a:rPr>
              <a:t>    PERIODE PELAPORAN</a:t>
            </a:r>
            <a:endParaRPr lang="id-ID" sz="4000" dirty="0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i="1" dirty="0" smtClean="0"/>
              <a:t>Laporan Realisasi Anggaran disajikan sekurang-kurangnya</a:t>
            </a:r>
            <a:r>
              <a:rPr lang="id-ID" dirty="0" smtClean="0"/>
              <a:t> </a:t>
            </a:r>
            <a:r>
              <a:rPr lang="id-ID" b="1" i="1" dirty="0" smtClean="0"/>
              <a:t>sekali dalam setahun.</a:t>
            </a:r>
          </a:p>
          <a:p>
            <a:pPr>
              <a:buNone/>
            </a:pPr>
            <a:r>
              <a:rPr lang="id-ID" b="1" i="1" dirty="0" smtClean="0"/>
              <a:t> </a:t>
            </a:r>
          </a:p>
          <a:p>
            <a:pPr>
              <a:buNone/>
            </a:pPr>
            <a:r>
              <a:rPr lang="id-ID" b="1" i="1" dirty="0" smtClean="0"/>
              <a:t>Dalam situasi tertentu tanggal laporan suatu entitas</a:t>
            </a:r>
            <a:r>
              <a:rPr lang="sv-SE" dirty="0" smtClean="0"/>
              <a:t> </a:t>
            </a:r>
            <a:r>
              <a:rPr lang="sv-SE" b="1" i="1" dirty="0" smtClean="0"/>
              <a:t>berubah dan Laporan Realisasi Anggaran tahunan disajikan dengan suatu</a:t>
            </a:r>
            <a:r>
              <a:rPr lang="id-ID" dirty="0" smtClean="0"/>
              <a:t> </a:t>
            </a:r>
            <a:r>
              <a:rPr lang="id-ID" b="1" i="1" dirty="0" smtClean="0"/>
              <a:t>periode yang lebih panjang atau pendek dari satu tahun,</a:t>
            </a:r>
          </a:p>
          <a:p>
            <a:pPr>
              <a:buNone/>
            </a:pPr>
            <a:r>
              <a:rPr lang="id-ID" b="1" i="1" dirty="0" smtClean="0"/>
              <a:t> </a:t>
            </a:r>
          </a:p>
          <a:p>
            <a:pPr>
              <a:buNone/>
            </a:pPr>
            <a:r>
              <a:rPr lang="id-ID" b="1" i="1" dirty="0" smtClean="0"/>
              <a:t>Entitas</a:t>
            </a:r>
            <a:r>
              <a:rPr lang="id-ID" dirty="0" smtClean="0"/>
              <a:t> </a:t>
            </a:r>
            <a:r>
              <a:rPr lang="id-ID" b="1" i="1" dirty="0" smtClean="0"/>
              <a:t>mengungkapkan informasi sebagai berikut:</a:t>
            </a:r>
          </a:p>
          <a:p>
            <a:pPr>
              <a:buNone/>
            </a:pPr>
            <a:r>
              <a:rPr lang="fi-FI" b="1" i="1" dirty="0" smtClean="0">
                <a:solidFill>
                  <a:srgbClr val="FF0000"/>
                </a:solidFill>
              </a:rPr>
              <a:t>(a). alasan penggunaan periode pelaporan tidak satu </a:t>
            </a:r>
            <a:endParaRPr lang="id-ID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b="1" i="1" dirty="0" smtClean="0">
                <a:solidFill>
                  <a:srgbClr val="FF0000"/>
                </a:solidFill>
              </a:rPr>
              <a:t>        </a:t>
            </a:r>
            <a:r>
              <a:rPr lang="fi-FI" b="1" i="1" dirty="0" smtClean="0">
                <a:solidFill>
                  <a:srgbClr val="FF0000"/>
                </a:solidFill>
              </a:rPr>
              <a:t>tahun;</a:t>
            </a:r>
          </a:p>
          <a:p>
            <a:pPr>
              <a:buNone/>
            </a:pPr>
            <a:r>
              <a:rPr lang="id-ID" b="1" i="1" dirty="0" smtClean="0">
                <a:solidFill>
                  <a:srgbClr val="FF0000"/>
                </a:solidFill>
              </a:rPr>
              <a:t>(b). fakta bahwa jumlah-jumlah komparatif dalam </a:t>
            </a:r>
          </a:p>
          <a:p>
            <a:pPr>
              <a:buNone/>
            </a:pPr>
            <a:r>
              <a:rPr lang="id-ID" b="1" i="1" dirty="0" smtClean="0">
                <a:solidFill>
                  <a:srgbClr val="FF0000"/>
                </a:solidFill>
              </a:rPr>
              <a:t>        Laporan RealisasiAnggaran dan catatan-catatan </a:t>
            </a:r>
          </a:p>
          <a:p>
            <a:pPr>
              <a:buNone/>
            </a:pPr>
            <a:r>
              <a:rPr lang="id-ID" b="1" i="1" dirty="0" smtClean="0">
                <a:solidFill>
                  <a:srgbClr val="FF0000"/>
                </a:solidFill>
              </a:rPr>
              <a:t>        terkait tidak dapat diperbandingkan.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Elephant" pitchFamily="18" charset="0"/>
              </a:rPr>
              <a:t>ISI   L R A  ;</a:t>
            </a:r>
            <a:endParaRPr lang="id-ID" sz="40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i="1" dirty="0" smtClean="0"/>
              <a:t>Laporan Realisasi Anggaran sekurang-kurangnya </a:t>
            </a:r>
          </a:p>
          <a:p>
            <a:pPr>
              <a:buNone/>
            </a:pPr>
            <a:r>
              <a:rPr lang="id-ID" b="1" i="1" dirty="0" smtClean="0"/>
              <a:t>mencakup</a:t>
            </a:r>
            <a:r>
              <a:rPr lang="id-ID" dirty="0" smtClean="0"/>
              <a:t> </a:t>
            </a:r>
            <a:r>
              <a:rPr lang="id-ID" b="1" i="1" dirty="0" smtClean="0"/>
              <a:t>pos-pos sebagai berikut:</a:t>
            </a:r>
          </a:p>
          <a:p>
            <a:pPr>
              <a:buNone/>
            </a:pPr>
            <a:endParaRPr lang="id-ID" b="1" i="1" dirty="0" smtClean="0"/>
          </a:p>
          <a:p>
            <a:r>
              <a:rPr lang="id-ID" b="1" i="1" dirty="0" smtClean="0">
                <a:solidFill>
                  <a:srgbClr val="CC0099"/>
                </a:solidFill>
              </a:rPr>
              <a:t>(a). Pendapatan-LRA;</a:t>
            </a:r>
          </a:p>
          <a:p>
            <a:r>
              <a:rPr lang="id-ID" b="1" i="1" dirty="0" smtClean="0">
                <a:solidFill>
                  <a:srgbClr val="CC0099"/>
                </a:solidFill>
              </a:rPr>
              <a:t>(b). Belanja;</a:t>
            </a:r>
          </a:p>
          <a:p>
            <a:r>
              <a:rPr lang="id-ID" b="1" i="1" dirty="0" smtClean="0">
                <a:solidFill>
                  <a:srgbClr val="CC0099"/>
                </a:solidFill>
              </a:rPr>
              <a:t>(c). Transfer;</a:t>
            </a:r>
          </a:p>
          <a:p>
            <a:r>
              <a:rPr lang="id-ID" b="1" i="1" dirty="0" smtClean="0">
                <a:solidFill>
                  <a:srgbClr val="CC0099"/>
                </a:solidFill>
              </a:rPr>
              <a:t>(d). Surplus/defisit-LRA;</a:t>
            </a:r>
          </a:p>
          <a:p>
            <a:r>
              <a:rPr lang="id-ID" b="1" i="1" dirty="0" smtClean="0">
                <a:solidFill>
                  <a:srgbClr val="CC0099"/>
                </a:solidFill>
              </a:rPr>
              <a:t>(e). Penerimaan pembiayaan;</a:t>
            </a:r>
          </a:p>
          <a:p>
            <a:r>
              <a:rPr lang="id-ID" b="1" i="1" dirty="0" smtClean="0">
                <a:solidFill>
                  <a:srgbClr val="CC0099"/>
                </a:solidFill>
              </a:rPr>
              <a:t>(f). Pengeluaran pembiayaan;</a:t>
            </a:r>
          </a:p>
          <a:p>
            <a:r>
              <a:rPr lang="es-ES" b="1" i="1" dirty="0" smtClean="0">
                <a:solidFill>
                  <a:srgbClr val="CC0099"/>
                </a:solidFill>
              </a:rPr>
              <a:t>(g). </a:t>
            </a:r>
            <a:r>
              <a:rPr lang="es-ES" b="1" i="1" dirty="0" err="1" smtClean="0">
                <a:solidFill>
                  <a:srgbClr val="CC0099"/>
                </a:solidFill>
              </a:rPr>
              <a:t>Pembiayaan</a:t>
            </a:r>
            <a:r>
              <a:rPr lang="es-ES" b="1" i="1" dirty="0" smtClean="0">
                <a:solidFill>
                  <a:srgbClr val="CC0099"/>
                </a:solidFill>
              </a:rPr>
              <a:t> neto; dan</a:t>
            </a:r>
          </a:p>
          <a:p>
            <a:r>
              <a:rPr lang="id-ID" b="1" i="1" dirty="0" smtClean="0">
                <a:solidFill>
                  <a:srgbClr val="CC0099"/>
                </a:solidFill>
              </a:rPr>
              <a:t>(h). Sisa lebih/kurang pembiayaan anggaran </a:t>
            </a:r>
          </a:p>
          <a:p>
            <a:pPr>
              <a:buNone/>
            </a:pPr>
            <a:r>
              <a:rPr lang="id-ID" b="1" i="1" dirty="0" smtClean="0">
                <a:solidFill>
                  <a:srgbClr val="CC0099"/>
                </a:solidFill>
              </a:rPr>
              <a:t>            (SiLPA / SiKPA).</a:t>
            </a:r>
            <a:endParaRPr lang="id-ID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>
                <a:latin typeface="Adobe Garamond Pro Bold" pitchFamily="18" charset="0"/>
              </a:rPr>
              <a:t>INFORMASI DISAJIKAN DALAM L R A  ATAU DALAM C A L K   ;</a:t>
            </a:r>
            <a:endParaRPr lang="id-ID" sz="2800" dirty="0">
              <a:latin typeface="Adobe Garamond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50006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i-FI" b="1" i="1" dirty="0" smtClean="0"/>
              <a:t>Entitas pelaporan menyajikan klasifikasi pendapatan menurut</a:t>
            </a:r>
            <a:r>
              <a:rPr lang="id-ID" b="1" i="1" dirty="0" smtClean="0"/>
              <a:t> </a:t>
            </a:r>
            <a:r>
              <a:rPr lang="id-ID" dirty="0" smtClean="0"/>
              <a:t> </a:t>
            </a:r>
            <a:r>
              <a:rPr lang="id-ID" b="1" i="1" dirty="0" smtClean="0"/>
              <a:t>jenis pendapatan-LRA dan rincian lebih</a:t>
            </a:r>
            <a:r>
              <a:rPr lang="id-ID" dirty="0" smtClean="0"/>
              <a:t> </a:t>
            </a:r>
            <a:r>
              <a:rPr lang="id-ID" b="1" i="1" dirty="0" smtClean="0"/>
              <a:t>lanjut jenis pendapatan disajikan pada Catatan atas Laporan Keuangan.</a:t>
            </a:r>
          </a:p>
          <a:p>
            <a:pPr>
              <a:buNone/>
            </a:pPr>
            <a:endParaRPr lang="id-ID" b="1" i="1" dirty="0" smtClean="0"/>
          </a:p>
          <a:p>
            <a:pPr>
              <a:buNone/>
            </a:pPr>
            <a:r>
              <a:rPr lang="fi-FI" b="1" i="1" dirty="0" smtClean="0"/>
              <a:t>Entitas pelaporan menyajikan klasifikasi belanja menurut jenis</a:t>
            </a:r>
            <a:r>
              <a:rPr lang="id-ID" dirty="0" smtClean="0"/>
              <a:t> </a:t>
            </a:r>
            <a:r>
              <a:rPr lang="id-ID" b="1" i="1" dirty="0" smtClean="0"/>
              <a:t>belanja dalam Laporan Realisasi Anggaran.</a:t>
            </a:r>
          </a:p>
          <a:p>
            <a:pPr>
              <a:buNone/>
            </a:pPr>
            <a:r>
              <a:rPr lang="id-ID" b="1" i="1" dirty="0" smtClean="0"/>
              <a:t> </a:t>
            </a:r>
          </a:p>
          <a:p>
            <a:pPr>
              <a:buNone/>
            </a:pPr>
            <a:r>
              <a:rPr lang="id-ID" b="1" i="1" dirty="0" smtClean="0"/>
              <a:t>Klasifikasi belanja menurut</a:t>
            </a:r>
            <a:r>
              <a:rPr lang="it-IT" dirty="0" smtClean="0"/>
              <a:t> </a:t>
            </a:r>
            <a:r>
              <a:rPr lang="it-IT" b="1" i="1" dirty="0" smtClean="0"/>
              <a:t>organisasi disajikan dalam Laporan Realisasi Anggaran atau di Catatan</a:t>
            </a:r>
            <a:r>
              <a:rPr lang="id-ID" dirty="0" smtClean="0"/>
              <a:t> </a:t>
            </a:r>
            <a:r>
              <a:rPr lang="id-ID" b="1" i="1" dirty="0" smtClean="0"/>
              <a:t>atas Laporan Keuangan.</a:t>
            </a:r>
          </a:p>
          <a:p>
            <a:pPr>
              <a:buNone/>
            </a:pPr>
            <a:r>
              <a:rPr lang="id-ID" b="1" i="1" dirty="0" smtClean="0"/>
              <a:t> </a:t>
            </a:r>
          </a:p>
          <a:p>
            <a:pPr>
              <a:buNone/>
            </a:pPr>
            <a:r>
              <a:rPr lang="id-ID" b="1" i="1" dirty="0" smtClean="0"/>
              <a:t>Klasifikasi belanja menurut fungsi disajikan dalam</a:t>
            </a:r>
            <a:r>
              <a:rPr lang="es-ES" dirty="0" smtClean="0"/>
              <a:t> </a:t>
            </a:r>
            <a:r>
              <a:rPr lang="es-ES" b="1" i="1" dirty="0" smtClean="0"/>
              <a:t>Catatan atas </a:t>
            </a:r>
            <a:r>
              <a:rPr lang="es-ES" b="1" i="1" dirty="0" err="1" smtClean="0"/>
              <a:t>Laporan</a:t>
            </a:r>
            <a:r>
              <a:rPr lang="es-ES" b="1" i="1" dirty="0" smtClean="0"/>
              <a:t> </a:t>
            </a:r>
            <a:r>
              <a:rPr lang="es-ES" b="1" i="1" dirty="0" err="1" smtClean="0"/>
              <a:t>Keuangan</a:t>
            </a:r>
            <a:r>
              <a:rPr lang="es-ES" b="1" i="1" dirty="0" smtClean="0"/>
              <a:t>.</a:t>
            </a:r>
            <a:endParaRPr lang="id-ID" b="1" i="1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</TotalTime>
  <Words>1211</Words>
  <Application>Microsoft Office PowerPoint</Application>
  <PresentationFormat>On-screen Show (4:3)</PresentationFormat>
  <Paragraphs>146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PERNYATAAN NO. 02  LAPORAN REALISASI ANGGARAN BERBASIS KAS</vt:lpstr>
      <vt:lpstr>1.  TUJUAN</vt:lpstr>
      <vt:lpstr>2.  RUANG LINGKUP</vt:lpstr>
      <vt:lpstr>3.  MANFAAT INFORMASI REALISASI       ANGGARAN</vt:lpstr>
      <vt:lpstr>Laporan Realisasi Anggaran</vt:lpstr>
      <vt:lpstr>STRUKTUR LAPORAN REALISASI ANGGARAN</vt:lpstr>
      <vt:lpstr>    PERIODE PELAPORAN</vt:lpstr>
      <vt:lpstr>ISI   L R A  ;</vt:lpstr>
      <vt:lpstr>INFORMASI DISAJIKAN DALAM L R A  ATAU DALAM C A L K   ;</vt:lpstr>
      <vt:lpstr>AKUNTANSI   ANGGARAN</vt:lpstr>
      <vt:lpstr>AKUNTANSI PENDAPATAN-LRA</vt:lpstr>
      <vt:lpstr>AKUNTANSI   BELANJA</vt:lpstr>
      <vt:lpstr>Contoh klasifikasi belanja menurut ekonomi (jenis belanja)</vt:lpstr>
      <vt:lpstr>Belanja pemerintah ;</vt:lpstr>
      <vt:lpstr>AKUNTANSI PENDAPATAN-LRA</vt:lpstr>
      <vt:lpstr>AKUNTANSI PENDAPATAN-LRA – lanjutan ;</vt:lpstr>
      <vt:lpstr>AKUNTANSI PENDAPATAN-LRA – lanjutan ;</vt:lpstr>
      <vt:lpstr>AKUNTANSI BELANJA</vt:lpstr>
      <vt:lpstr>AKUNTANSI SURPLUS/DEFISIT-LRA</vt:lpstr>
      <vt:lpstr>AKUNTANSI PEMBIAYAAN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PERNYATAAN NO. 02  LAPORAN REALISASI ANGGARAN BERBASIS KAS</dc:title>
  <dc:creator>MAKSI UP</dc:creator>
  <cp:lastModifiedBy>Windows User</cp:lastModifiedBy>
  <cp:revision>25</cp:revision>
  <dcterms:created xsi:type="dcterms:W3CDTF">2012-02-24T01:48:20Z</dcterms:created>
  <dcterms:modified xsi:type="dcterms:W3CDTF">2016-05-16T07:04:59Z</dcterms:modified>
</cp:coreProperties>
</file>