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62" r:id="rId2"/>
    <p:sldId id="28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64" r:id="rId23"/>
    <p:sldId id="26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Pemasaran Internasional</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id-ID" smtClean="0"/>
              <a:t>EBM914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6097 - Rina Anindita</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xmlns=""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Pemasaran Internasional</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id-ID" smtClean="0"/>
              <a:t>EBM914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6097 - Rina Anindita</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xmlns=""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xmlns=""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id-ID" smtClean="0"/>
              <a:t>EBM914 - Pemasaran Internasional</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xmlns=""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id-ID" smtClean="0"/>
              <a:t>EBM914 - Pemasaran Internasional</a:t>
            </a:r>
            <a:endParaRPr lang="en-US"/>
          </a:p>
        </p:txBody>
      </p:sp>
      <p:sp>
        <p:nvSpPr>
          <p:cNvPr id="5" name="Footer Placeholder 4"/>
          <p:cNvSpPr>
            <a:spLocks noGrp="1"/>
          </p:cNvSpPr>
          <p:nvPr>
            <p:ph type="ftr" sz="quarter" idx="11"/>
          </p:nvPr>
        </p:nvSpPr>
        <p:spPr/>
        <p:txBody>
          <a:bodyPr/>
          <a:lstStyle/>
          <a:p>
            <a:r>
              <a:rPr lang="en-US" smtClean="0"/>
              <a:t>6097 - Rina Anindita</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id-ID" smtClean="0"/>
              <a:t>EBM914 - Pemasaran Internasional</a:t>
            </a:r>
            <a:endParaRPr lang="en-US"/>
          </a:p>
        </p:txBody>
      </p:sp>
      <p:sp>
        <p:nvSpPr>
          <p:cNvPr id="5" name="Footer Placeholder 4"/>
          <p:cNvSpPr>
            <a:spLocks noGrp="1"/>
          </p:cNvSpPr>
          <p:nvPr>
            <p:ph type="ftr" sz="quarter" idx="11"/>
          </p:nvPr>
        </p:nvSpPr>
        <p:spPr/>
        <p:txBody>
          <a:bodyPr/>
          <a:lstStyle/>
          <a:p>
            <a:r>
              <a:rPr lang="en-US" smtClean="0"/>
              <a:t>6097 - Rina Anindita</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id-ID" smtClean="0"/>
              <a:t>EBM914 - Pemasaran Internasional</a:t>
            </a:r>
            <a:endParaRPr lang="en-US"/>
          </a:p>
        </p:txBody>
      </p:sp>
      <p:sp>
        <p:nvSpPr>
          <p:cNvPr id="5" name="Footer Placeholder 4"/>
          <p:cNvSpPr>
            <a:spLocks noGrp="1"/>
          </p:cNvSpPr>
          <p:nvPr>
            <p:ph type="ftr" sz="quarter" idx="11"/>
          </p:nvPr>
        </p:nvSpPr>
        <p:spPr/>
        <p:txBody>
          <a:bodyPr/>
          <a:lstStyle/>
          <a:p>
            <a:r>
              <a:rPr lang="en-US" smtClean="0"/>
              <a:t>6097 - Rina Anindita</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id-ID" smtClean="0"/>
              <a:t>EBM914 - Pemasaran Internasional</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smtClean="0"/>
              <a:t>6097 - Rina Anindita</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id-ID" smtClean="0"/>
              <a:t>EBM914 - Pemasaran Internasional</a:t>
            </a:r>
            <a:endParaRPr lang="en-US"/>
          </a:p>
        </p:txBody>
      </p:sp>
      <p:sp>
        <p:nvSpPr>
          <p:cNvPr id="6" name="Footer Placeholder 5"/>
          <p:cNvSpPr>
            <a:spLocks noGrp="1"/>
          </p:cNvSpPr>
          <p:nvPr>
            <p:ph type="ftr" sz="quarter" idx="11"/>
          </p:nvPr>
        </p:nvSpPr>
        <p:spPr/>
        <p:txBody>
          <a:bodyPr/>
          <a:lstStyle/>
          <a:p>
            <a:r>
              <a:rPr lang="en-US" smtClean="0"/>
              <a:t>6097 - Rina Anindita</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id-ID" smtClean="0"/>
              <a:t>EBM914 - Pemasaran Internasional</a:t>
            </a:r>
            <a:endParaRPr lang="en-US"/>
          </a:p>
        </p:txBody>
      </p:sp>
      <p:sp>
        <p:nvSpPr>
          <p:cNvPr id="8" name="Footer Placeholder 7"/>
          <p:cNvSpPr>
            <a:spLocks noGrp="1"/>
          </p:cNvSpPr>
          <p:nvPr>
            <p:ph type="ftr" sz="quarter" idx="11"/>
          </p:nvPr>
        </p:nvSpPr>
        <p:spPr/>
        <p:txBody>
          <a:bodyPr/>
          <a:lstStyle/>
          <a:p>
            <a:r>
              <a:rPr lang="en-US" smtClean="0"/>
              <a:t>6097 - Rina Anindita</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id-ID" smtClean="0"/>
              <a:t>EBM914 - Pemasaran Internasional</a:t>
            </a:r>
            <a:endParaRPr lang="en-US"/>
          </a:p>
        </p:txBody>
      </p:sp>
      <p:sp>
        <p:nvSpPr>
          <p:cNvPr id="4" name="Footer Placeholder 3"/>
          <p:cNvSpPr>
            <a:spLocks noGrp="1"/>
          </p:cNvSpPr>
          <p:nvPr>
            <p:ph type="ftr" sz="quarter" idx="11"/>
          </p:nvPr>
        </p:nvSpPr>
        <p:spPr/>
        <p:txBody>
          <a:bodyPr/>
          <a:lstStyle/>
          <a:p>
            <a:r>
              <a:rPr lang="en-US" smtClean="0"/>
              <a:t>6097 - Rina Anindita</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d-ID" smtClean="0"/>
              <a:t>EBM914 - Pemasaran Internasional</a:t>
            </a:r>
            <a:endParaRPr lang="en-US"/>
          </a:p>
        </p:txBody>
      </p:sp>
      <p:sp>
        <p:nvSpPr>
          <p:cNvPr id="3" name="Footer Placeholder 2"/>
          <p:cNvSpPr>
            <a:spLocks noGrp="1"/>
          </p:cNvSpPr>
          <p:nvPr>
            <p:ph type="ftr" sz="quarter" idx="11"/>
          </p:nvPr>
        </p:nvSpPr>
        <p:spPr/>
        <p:txBody>
          <a:bodyPr/>
          <a:lstStyle/>
          <a:p>
            <a:r>
              <a:rPr lang="en-US" smtClean="0"/>
              <a:t>6097 - Rina Anindita</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id-ID" smtClean="0"/>
              <a:t>EBM914 - Pemasaran Internasional</a:t>
            </a:r>
            <a:endParaRPr lang="en-US"/>
          </a:p>
        </p:txBody>
      </p:sp>
      <p:sp>
        <p:nvSpPr>
          <p:cNvPr id="6" name="Footer Placeholder 5"/>
          <p:cNvSpPr>
            <a:spLocks noGrp="1"/>
          </p:cNvSpPr>
          <p:nvPr>
            <p:ph type="ftr" sz="quarter" idx="11"/>
          </p:nvPr>
        </p:nvSpPr>
        <p:spPr/>
        <p:txBody>
          <a:bodyPr/>
          <a:lstStyle/>
          <a:p>
            <a:r>
              <a:rPr lang="en-US" smtClean="0"/>
              <a:t>6097 - Rina Anindita</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id-ID" smtClean="0"/>
              <a:t>EBM914 - Pemasaran Internasional</a:t>
            </a:r>
            <a:endParaRPr lang="en-US"/>
          </a:p>
        </p:txBody>
      </p:sp>
      <p:sp>
        <p:nvSpPr>
          <p:cNvPr id="6" name="Footer Placeholder 5"/>
          <p:cNvSpPr>
            <a:spLocks noGrp="1"/>
          </p:cNvSpPr>
          <p:nvPr>
            <p:ph type="ftr" sz="quarter" idx="11"/>
          </p:nvPr>
        </p:nvSpPr>
        <p:spPr/>
        <p:txBody>
          <a:bodyPr/>
          <a:lstStyle/>
          <a:p>
            <a:r>
              <a:rPr lang="en-US" smtClean="0"/>
              <a:t>6097 - Rina Anindita</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id-ID" smtClean="0"/>
              <a:t>EBM914 - Pemasaran Internasional</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t>6097 - Rina Anindita</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xmlns=""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b="1" dirty="0" smtClean="0">
                <a:effectLst>
                  <a:outerShdw blurRad="38100" dist="38100" dir="2700000" algn="tl">
                    <a:srgbClr val="000000">
                      <a:alpha val="43137"/>
                    </a:srgbClr>
                  </a:outerShdw>
                </a:effectLst>
              </a:rPr>
              <a:t>METODOLOGI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TEORI AKUNTANSI</a:t>
            </a:r>
            <a:endParaRPr lang="id-ID" sz="36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endParaRPr lang="en-US" sz="1800" b="1" dirty="0" smtClean="0">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FAKULTAS </a:t>
            </a:r>
            <a:r>
              <a:rPr lang="id-ID" sz="1800" b="1" dirty="0" smtClean="0">
                <a:effectLst>
                  <a:outerShdw blurRad="38100" dist="38100" dir="2700000" algn="tl">
                    <a:srgbClr val="000000">
                      <a:alpha val="43137"/>
                    </a:srgbClr>
                  </a:outerShdw>
                </a:effectLst>
              </a:rPr>
              <a:t>EKONOMI DAN BISNIS </a:t>
            </a:r>
          </a:p>
          <a:p>
            <a:r>
              <a:rPr lang="en-US" sz="1800" b="1" dirty="0" smtClean="0">
                <a:solidFill>
                  <a:schemeClr val="bg1"/>
                </a:solidFill>
                <a:effectLst>
                  <a:outerShdw blurRad="38100" dist="38100" dir="2700000" algn="tl">
                    <a:srgbClr val="000000">
                      <a:alpha val="43137"/>
                    </a:srgbClr>
                  </a:outerShdw>
                </a:effectLst>
              </a:rPr>
              <a:t>UNIVERSITAS 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d-ID" sz="2000" dirty="0" smtClean="0"/>
              <a:t>EBM 914</a:t>
            </a:r>
            <a:endParaRPr lang="en-US" sz="2000" dirty="0" smtClean="0"/>
          </a:p>
          <a:p>
            <a:r>
              <a:rPr lang="en-US" sz="2000" dirty="0" smtClean="0"/>
              <a:t>|</a:t>
            </a:r>
          </a:p>
          <a:p>
            <a:r>
              <a:rPr lang="en-US" sz="2000" dirty="0" smtClean="0"/>
              <a:t>TEORI</a:t>
            </a:r>
          </a:p>
          <a:p>
            <a:r>
              <a:rPr lang="en-US" sz="2000" dirty="0" smtClean="0"/>
              <a:t>AKUNTANSI</a:t>
            </a:r>
            <a:endParaRPr lang="en-US" sz="2000" dirty="0"/>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a:t>
            </a: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723667351"/>
      </p:ext>
    </p:extLst>
  </p:cSld>
  <p:clrMapOvr>
    <a:masterClrMapping/>
  </p:clrMapOvr>
  <mc:AlternateContent xmlns:mc="http://schemas.openxmlformats.org/markup-compatibility/2006">
    <mc:Choice xmlns:p14="http://schemas.microsoft.com/office/powerpoint/2010/main" xmlns="" Requires="p14">
      <p:transition>
        <p14:doors dir="vert"/>
      </p:transition>
    </mc:Choice>
    <mc:Fallback>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a:xfrm>
            <a:off x="457200" y="152400"/>
            <a:ext cx="8229600" cy="563563"/>
          </a:xfrm>
        </p:spPr>
        <p:txBody>
          <a:bodyPr>
            <a:normAutofit fontScale="90000"/>
          </a:bodyPr>
          <a:lstStyle/>
          <a:p>
            <a:pPr eaLnBrk="1" hangingPunct="1">
              <a:defRPr/>
            </a:pPr>
            <a:r>
              <a:rPr lang="en-US" sz="3200" smtClean="0">
                <a:solidFill>
                  <a:srgbClr val="FF66FF"/>
                </a:solidFill>
                <a:latin typeface="Lucida Sans Typewriter" pitchFamily="49" charset="0"/>
              </a:rPr>
              <a:t>Sifat dasar akuntansi</a:t>
            </a:r>
          </a:p>
        </p:txBody>
      </p:sp>
      <p:sp>
        <p:nvSpPr>
          <p:cNvPr id="43011" name="Rectangle 3"/>
          <p:cNvSpPr>
            <a:spLocks noGrp="1" noChangeArrowheads="1"/>
          </p:cNvSpPr>
          <p:nvPr>
            <p:ph type="body" idx="1"/>
          </p:nvPr>
        </p:nvSpPr>
        <p:spPr>
          <a:xfrm>
            <a:off x="152400" y="838200"/>
            <a:ext cx="8839200" cy="5791200"/>
          </a:xfrm>
        </p:spPr>
        <p:txBody>
          <a:bodyPr/>
          <a:lstStyle/>
          <a:p>
            <a:pPr algn="ctr" eaLnBrk="1" hangingPunct="1">
              <a:lnSpc>
                <a:spcPct val="80000"/>
              </a:lnSpc>
              <a:buFont typeface="Wingdings" pitchFamily="2" charset="2"/>
              <a:buNone/>
              <a:defRPr/>
            </a:pPr>
            <a:r>
              <a:rPr lang="en-US" sz="2000" b="1" u="sng" smtClean="0">
                <a:solidFill>
                  <a:srgbClr val="FF66FF"/>
                </a:solidFill>
                <a:latin typeface="Eras Demi ITC" pitchFamily="34" charset="0"/>
              </a:rPr>
              <a:t>accounting entity</a:t>
            </a:r>
          </a:p>
          <a:p>
            <a:pPr algn="ctr" eaLnBrk="1" hangingPunct="1">
              <a:lnSpc>
                <a:spcPct val="80000"/>
              </a:lnSpc>
              <a:buFont typeface="Wingdings" pitchFamily="2" charset="2"/>
              <a:buNone/>
              <a:defRPr/>
            </a:pPr>
            <a:r>
              <a:rPr lang="en-US" sz="1800" smtClean="0">
                <a:latin typeface="Tahoma" pitchFamily="34" charset="0"/>
              </a:rPr>
              <a:t>yang menjadi focus pencatatan akuntansi adalah lembaga atau entity,unit organisasi yang harus jelas sebagai suatu entity yang terpisah dari badan yang lain.</a:t>
            </a:r>
          </a:p>
          <a:p>
            <a:pPr algn="ctr" eaLnBrk="1" hangingPunct="1">
              <a:lnSpc>
                <a:spcPct val="80000"/>
              </a:lnSpc>
              <a:buFont typeface="Wingdings" pitchFamily="2" charset="2"/>
              <a:buNone/>
              <a:defRPr/>
            </a:pPr>
            <a:endParaRPr lang="en-US" sz="1800" smtClean="0">
              <a:latin typeface="Tahoma" pitchFamily="34" charset="0"/>
            </a:endParaRPr>
          </a:p>
          <a:p>
            <a:pPr algn="ctr" eaLnBrk="1" hangingPunct="1">
              <a:lnSpc>
                <a:spcPct val="80000"/>
              </a:lnSpc>
              <a:buFont typeface="Wingdings" pitchFamily="2" charset="2"/>
              <a:buNone/>
              <a:defRPr/>
            </a:pPr>
            <a:r>
              <a:rPr lang="en-US" sz="1800" b="1" u="sng" smtClean="0">
                <a:solidFill>
                  <a:srgbClr val="FF66FF"/>
                </a:solidFill>
                <a:latin typeface="Eras Demi ITC" pitchFamily="34" charset="0"/>
              </a:rPr>
              <a:t>going concern</a:t>
            </a:r>
          </a:p>
          <a:p>
            <a:pPr algn="ctr" eaLnBrk="1" hangingPunct="1">
              <a:lnSpc>
                <a:spcPct val="80000"/>
              </a:lnSpc>
              <a:buFont typeface="Wingdings" pitchFamily="2" charset="2"/>
              <a:buNone/>
              <a:defRPr/>
            </a:pPr>
            <a:r>
              <a:rPr lang="en-US" sz="1800" smtClean="0">
                <a:latin typeface="Tahoma" pitchFamily="34" charset="0"/>
              </a:rPr>
              <a:t>harus dianggap bahwa perusahaan atau entity yang dilaporkan terus beroperasi di masa yang akan datang.</a:t>
            </a:r>
          </a:p>
          <a:p>
            <a:pPr algn="ctr" eaLnBrk="1" hangingPunct="1">
              <a:lnSpc>
                <a:spcPct val="80000"/>
              </a:lnSpc>
              <a:buFont typeface="Wingdings" pitchFamily="2" charset="2"/>
              <a:buNone/>
              <a:defRPr/>
            </a:pPr>
            <a:endParaRPr lang="en-US" sz="1800" smtClean="0">
              <a:latin typeface="Tahoma" pitchFamily="34" charset="0"/>
            </a:endParaRPr>
          </a:p>
          <a:p>
            <a:pPr algn="ctr" eaLnBrk="1" hangingPunct="1">
              <a:lnSpc>
                <a:spcPct val="80000"/>
              </a:lnSpc>
              <a:buFont typeface="Wingdings" pitchFamily="2" charset="2"/>
              <a:buNone/>
              <a:defRPr/>
            </a:pPr>
            <a:r>
              <a:rPr lang="en-US" sz="2000" b="1" u="sng" smtClean="0">
                <a:solidFill>
                  <a:srgbClr val="FF66FF"/>
                </a:solidFill>
                <a:latin typeface="Eras Demi ITC" pitchFamily="34" charset="0"/>
              </a:rPr>
              <a:t>measurement</a:t>
            </a:r>
          </a:p>
          <a:p>
            <a:pPr algn="ctr" eaLnBrk="1" hangingPunct="1">
              <a:lnSpc>
                <a:spcPct val="80000"/>
              </a:lnSpc>
              <a:buFont typeface="Wingdings" pitchFamily="2" charset="2"/>
              <a:buNone/>
              <a:defRPr/>
            </a:pPr>
            <a:r>
              <a:rPr lang="en-US" sz="1800" smtClean="0">
                <a:latin typeface="Tahoma" pitchFamily="34" charset="0"/>
              </a:rPr>
              <a:t>akuntansi merupakan alat pengukuran sumber-sumber ekonomi</a:t>
            </a:r>
          </a:p>
          <a:p>
            <a:pPr algn="ctr" eaLnBrk="1" hangingPunct="1">
              <a:lnSpc>
                <a:spcPct val="80000"/>
              </a:lnSpc>
              <a:buFont typeface="Wingdings" pitchFamily="2" charset="2"/>
              <a:buNone/>
              <a:defRPr/>
            </a:pPr>
            <a:endParaRPr lang="en-US" sz="1800" smtClean="0">
              <a:latin typeface="Tahoma" pitchFamily="34" charset="0"/>
            </a:endParaRPr>
          </a:p>
          <a:p>
            <a:pPr algn="ctr" eaLnBrk="1" hangingPunct="1">
              <a:lnSpc>
                <a:spcPct val="80000"/>
              </a:lnSpc>
              <a:buFont typeface="Wingdings" pitchFamily="2" charset="2"/>
              <a:buNone/>
              <a:defRPr/>
            </a:pPr>
            <a:r>
              <a:rPr lang="en-US" sz="2000" b="1" smtClean="0">
                <a:solidFill>
                  <a:srgbClr val="FF66FF"/>
                </a:solidFill>
                <a:latin typeface="Eras Demi ITC" pitchFamily="34" charset="0"/>
              </a:rPr>
              <a:t>time periode</a:t>
            </a:r>
          </a:p>
          <a:p>
            <a:pPr algn="ctr" eaLnBrk="1" hangingPunct="1">
              <a:lnSpc>
                <a:spcPct val="80000"/>
              </a:lnSpc>
              <a:buFont typeface="Wingdings" pitchFamily="2" charset="2"/>
              <a:buNone/>
              <a:defRPr/>
            </a:pPr>
            <a:r>
              <a:rPr lang="en-US" sz="1800" smtClean="0">
                <a:latin typeface="Tahoma" pitchFamily="34" charset="0"/>
              </a:rPr>
              <a:t>menyajikan informasi untuk suatu waktu tertentu</a:t>
            </a:r>
          </a:p>
          <a:p>
            <a:pPr algn="ctr" eaLnBrk="1" hangingPunct="1">
              <a:lnSpc>
                <a:spcPct val="80000"/>
              </a:lnSpc>
              <a:buFont typeface="Wingdings" pitchFamily="2" charset="2"/>
              <a:buNone/>
              <a:defRPr/>
            </a:pPr>
            <a:endParaRPr lang="en-US" sz="1800" smtClean="0">
              <a:latin typeface="Tahoma" pitchFamily="34" charset="0"/>
            </a:endParaRPr>
          </a:p>
          <a:p>
            <a:pPr algn="ctr" eaLnBrk="1" hangingPunct="1">
              <a:lnSpc>
                <a:spcPct val="80000"/>
              </a:lnSpc>
              <a:buFont typeface="Wingdings" pitchFamily="2" charset="2"/>
              <a:buNone/>
              <a:defRPr/>
            </a:pPr>
            <a:r>
              <a:rPr lang="en-US" sz="2400" b="1" u="sng" smtClean="0">
                <a:solidFill>
                  <a:srgbClr val="FF66FF"/>
                </a:solidFill>
                <a:latin typeface="Eras Demi ITC" pitchFamily="34" charset="0"/>
              </a:rPr>
              <a:t>monetary unit</a:t>
            </a:r>
          </a:p>
          <a:p>
            <a:pPr algn="ctr" eaLnBrk="1" hangingPunct="1">
              <a:lnSpc>
                <a:spcPct val="80000"/>
              </a:lnSpc>
              <a:buFont typeface="Wingdings" pitchFamily="2" charset="2"/>
              <a:buNone/>
              <a:defRPr/>
            </a:pPr>
            <a:r>
              <a:rPr lang="en-US" sz="1800" smtClean="0">
                <a:latin typeface="Tahoma" pitchFamily="34" charset="0"/>
              </a:rPr>
              <a:t>pengukuran yang dipakai adalah dalam ukuran moneter atau uang</a:t>
            </a:r>
          </a:p>
          <a:p>
            <a:pPr algn="ctr" eaLnBrk="1" hangingPunct="1">
              <a:lnSpc>
                <a:spcPct val="80000"/>
              </a:lnSpc>
              <a:buFont typeface="Wingdings" pitchFamily="2" charset="2"/>
              <a:buNone/>
              <a:defRPr/>
            </a:pPr>
            <a:endParaRPr lang="en-US" sz="1800" smtClean="0">
              <a:latin typeface="Tahoma" pitchFamily="34" charset="0"/>
            </a:endParaRPr>
          </a:p>
          <a:p>
            <a:pPr algn="ctr" eaLnBrk="1" hangingPunct="1">
              <a:lnSpc>
                <a:spcPct val="80000"/>
              </a:lnSpc>
              <a:buFont typeface="Wingdings" pitchFamily="2" charset="2"/>
              <a:buNone/>
              <a:defRPr/>
            </a:pPr>
            <a:r>
              <a:rPr lang="en-US" sz="2400" b="1" u="sng" smtClean="0">
                <a:solidFill>
                  <a:srgbClr val="FF66FF"/>
                </a:solidFill>
                <a:latin typeface="Eras Demi ITC" pitchFamily="34" charset="0"/>
              </a:rPr>
              <a:t>accrual</a:t>
            </a:r>
          </a:p>
          <a:p>
            <a:pPr algn="ctr" eaLnBrk="1" hangingPunct="1">
              <a:lnSpc>
                <a:spcPct val="80000"/>
              </a:lnSpc>
              <a:buFont typeface="Wingdings" pitchFamily="2" charset="2"/>
              <a:buNone/>
              <a:defRPr/>
            </a:pPr>
            <a:r>
              <a:rPr lang="en-US" sz="1800" smtClean="0">
                <a:latin typeface="Tahoma" pitchFamily="34" charset="0"/>
              </a:rPr>
              <a:t>penentuan pendapatan dan biaya dari posisi harta dan kewajiban ditetapkan tanpa melihat apakan transaksi kas telah dilakukan atau belum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a:xfrm>
            <a:off x="457200" y="0"/>
            <a:ext cx="8229600" cy="334963"/>
          </a:xfrm>
        </p:spPr>
        <p:txBody>
          <a:bodyPr>
            <a:normAutofit fontScale="90000"/>
          </a:bodyPr>
          <a:lstStyle/>
          <a:p>
            <a:pPr eaLnBrk="1" hangingPunct="1">
              <a:defRPr/>
            </a:pPr>
            <a:r>
              <a:rPr lang="en-US" sz="3200" smtClean="0">
                <a:solidFill>
                  <a:srgbClr val="FF66FF"/>
                </a:solidFill>
                <a:latin typeface="Monotype Corsiva" pitchFamily="66" charset="0"/>
              </a:rPr>
              <a:t>Sifat dasar akuntansi</a:t>
            </a:r>
          </a:p>
        </p:txBody>
      </p:sp>
      <p:sp>
        <p:nvSpPr>
          <p:cNvPr id="44035" name="Rectangle 3"/>
          <p:cNvSpPr>
            <a:spLocks noGrp="1" noChangeArrowheads="1"/>
          </p:cNvSpPr>
          <p:nvPr>
            <p:ph type="body" idx="1"/>
          </p:nvPr>
        </p:nvSpPr>
        <p:spPr>
          <a:xfrm>
            <a:off x="152400" y="381000"/>
            <a:ext cx="8991600" cy="6477000"/>
          </a:xfrm>
        </p:spPr>
        <p:txBody>
          <a:bodyPr/>
          <a:lstStyle/>
          <a:p>
            <a:pPr algn="ctr" eaLnBrk="1" hangingPunct="1">
              <a:lnSpc>
                <a:spcPct val="80000"/>
              </a:lnSpc>
              <a:buFont typeface="Wingdings" pitchFamily="2" charset="2"/>
              <a:buNone/>
              <a:defRPr/>
            </a:pPr>
            <a:endParaRPr lang="en-US" sz="1600" u="sng" smtClean="0">
              <a:latin typeface="Forte" pitchFamily="66" charset="0"/>
            </a:endParaRPr>
          </a:p>
          <a:p>
            <a:pPr algn="ctr" eaLnBrk="1" hangingPunct="1">
              <a:lnSpc>
                <a:spcPct val="80000"/>
              </a:lnSpc>
              <a:buFont typeface="Wingdings" pitchFamily="2" charset="2"/>
              <a:buNone/>
              <a:defRPr/>
            </a:pPr>
            <a:r>
              <a:rPr lang="en-US" sz="1600" u="sng" smtClean="0">
                <a:solidFill>
                  <a:srgbClr val="FF66FF"/>
                </a:solidFill>
                <a:latin typeface="Eras Demi ITC" pitchFamily="34" charset="0"/>
              </a:rPr>
              <a:t>exchange price</a:t>
            </a:r>
          </a:p>
          <a:p>
            <a:pPr algn="ctr" eaLnBrk="1" hangingPunct="1">
              <a:lnSpc>
                <a:spcPct val="80000"/>
              </a:lnSpc>
              <a:buFont typeface="Wingdings" pitchFamily="2" charset="2"/>
              <a:buNone/>
              <a:defRPr/>
            </a:pPr>
            <a:r>
              <a:rPr lang="en-US" sz="1600" smtClean="0">
                <a:latin typeface="Tahoma" pitchFamily="34" charset="0"/>
              </a:rPr>
              <a:t>nilai yang terdapat dalam laporan keuangan umumnya didasarkan pada harga pertukaran yang diperoleh dari harga pasar sebagai pertemuan bargaining antara pembeli dan penjual</a:t>
            </a:r>
          </a:p>
          <a:p>
            <a:pPr algn="ctr" eaLnBrk="1" hangingPunct="1">
              <a:lnSpc>
                <a:spcPct val="80000"/>
              </a:lnSpc>
              <a:buFont typeface="Wingdings" pitchFamily="2" charset="2"/>
              <a:buNone/>
              <a:defRPr/>
            </a:pPr>
            <a:endParaRPr lang="en-US" sz="1600" smtClean="0">
              <a:latin typeface="Tahoma" pitchFamily="34" charset="0"/>
            </a:endParaRPr>
          </a:p>
          <a:p>
            <a:pPr algn="ctr" eaLnBrk="1" hangingPunct="1">
              <a:lnSpc>
                <a:spcPct val="80000"/>
              </a:lnSpc>
              <a:buFont typeface="Wingdings" pitchFamily="2" charset="2"/>
              <a:buNone/>
              <a:defRPr/>
            </a:pPr>
            <a:r>
              <a:rPr lang="en-US" sz="1600" u="sng" smtClean="0">
                <a:solidFill>
                  <a:srgbClr val="FF66FF"/>
                </a:solidFill>
                <a:latin typeface="Eras Demi ITC" pitchFamily="34" charset="0"/>
              </a:rPr>
              <a:t>approximation</a:t>
            </a:r>
          </a:p>
          <a:p>
            <a:pPr algn="ctr" eaLnBrk="1" hangingPunct="1">
              <a:lnSpc>
                <a:spcPct val="80000"/>
              </a:lnSpc>
              <a:buFont typeface="Wingdings" pitchFamily="2" charset="2"/>
              <a:buNone/>
              <a:defRPr/>
            </a:pPr>
            <a:r>
              <a:rPr lang="en-US" sz="1600" smtClean="0">
                <a:latin typeface="Tahoma" pitchFamily="34" charset="0"/>
              </a:rPr>
              <a:t>tidak dapat dihindarkan penafsiran baik nilai, harga, umur, jumlah penyisihan piutang ragu dsb.</a:t>
            </a:r>
          </a:p>
          <a:p>
            <a:pPr algn="ctr" eaLnBrk="1" hangingPunct="1">
              <a:lnSpc>
                <a:spcPct val="80000"/>
              </a:lnSpc>
              <a:buFont typeface="Wingdings" pitchFamily="2" charset="2"/>
              <a:buNone/>
              <a:defRPr/>
            </a:pPr>
            <a:endParaRPr lang="en-US" sz="1600" smtClean="0">
              <a:latin typeface="Tahoma" pitchFamily="34" charset="0"/>
            </a:endParaRPr>
          </a:p>
          <a:p>
            <a:pPr algn="ctr" eaLnBrk="1" hangingPunct="1">
              <a:lnSpc>
                <a:spcPct val="80000"/>
              </a:lnSpc>
              <a:buFont typeface="Wingdings" pitchFamily="2" charset="2"/>
              <a:buNone/>
              <a:defRPr/>
            </a:pPr>
            <a:r>
              <a:rPr lang="en-US" sz="1600" u="sng" smtClean="0">
                <a:solidFill>
                  <a:srgbClr val="FF66FF"/>
                </a:solidFill>
                <a:latin typeface="Eras Demi ITC" pitchFamily="34" charset="0"/>
              </a:rPr>
              <a:t>judgement</a:t>
            </a:r>
          </a:p>
          <a:p>
            <a:pPr algn="ctr" eaLnBrk="1" hangingPunct="1">
              <a:lnSpc>
                <a:spcPct val="80000"/>
              </a:lnSpc>
              <a:buFont typeface="Wingdings" pitchFamily="2" charset="2"/>
              <a:buNone/>
              <a:defRPr/>
            </a:pPr>
            <a:r>
              <a:rPr lang="en-US" sz="1600" smtClean="0">
                <a:latin typeface="Tahoma" pitchFamily="34" charset="0"/>
              </a:rPr>
              <a:t>banyak diperlukan pertimbangan akuntan atau manajemen berdasarkan keahlian atau pengalaman yang dimilikinya.</a:t>
            </a:r>
          </a:p>
          <a:p>
            <a:pPr algn="ctr" eaLnBrk="1" hangingPunct="1">
              <a:lnSpc>
                <a:spcPct val="80000"/>
              </a:lnSpc>
              <a:buFont typeface="Wingdings" pitchFamily="2" charset="2"/>
              <a:buNone/>
              <a:defRPr/>
            </a:pPr>
            <a:endParaRPr lang="en-US" sz="1600" smtClean="0">
              <a:latin typeface="Tahoma" pitchFamily="34" charset="0"/>
            </a:endParaRPr>
          </a:p>
          <a:p>
            <a:pPr algn="ctr" eaLnBrk="1" hangingPunct="1">
              <a:lnSpc>
                <a:spcPct val="80000"/>
              </a:lnSpc>
              <a:buFont typeface="Wingdings" pitchFamily="2" charset="2"/>
              <a:buNone/>
              <a:defRPr/>
            </a:pPr>
            <a:r>
              <a:rPr lang="en-US" sz="1600" u="sng" smtClean="0">
                <a:solidFill>
                  <a:srgbClr val="FF66FF"/>
                </a:solidFill>
                <a:latin typeface="Eras Demi ITC" pitchFamily="34" charset="0"/>
              </a:rPr>
              <a:t>general purpose</a:t>
            </a:r>
          </a:p>
          <a:p>
            <a:pPr algn="ctr" eaLnBrk="1" hangingPunct="1">
              <a:lnSpc>
                <a:spcPct val="80000"/>
              </a:lnSpc>
              <a:buFont typeface="Wingdings" pitchFamily="2" charset="2"/>
              <a:buNone/>
              <a:defRPr/>
            </a:pPr>
            <a:r>
              <a:rPr lang="en-US" sz="1600" smtClean="0">
                <a:latin typeface="Tahoma" pitchFamily="34" charset="0"/>
              </a:rPr>
              <a:t>akuntansi keuangan ditujukan untuk pemakai secara umum, bukan khusus</a:t>
            </a:r>
          </a:p>
          <a:p>
            <a:pPr algn="ctr" eaLnBrk="1" hangingPunct="1">
              <a:lnSpc>
                <a:spcPct val="80000"/>
              </a:lnSpc>
              <a:buFont typeface="Wingdings" pitchFamily="2" charset="2"/>
              <a:buNone/>
              <a:defRPr/>
            </a:pPr>
            <a:endParaRPr lang="en-US" sz="1600" smtClean="0">
              <a:latin typeface="Tahoma" pitchFamily="34" charset="0"/>
            </a:endParaRPr>
          </a:p>
          <a:p>
            <a:pPr algn="ctr" eaLnBrk="1" hangingPunct="1">
              <a:lnSpc>
                <a:spcPct val="80000"/>
              </a:lnSpc>
              <a:buFont typeface="Wingdings" pitchFamily="2" charset="2"/>
              <a:buNone/>
              <a:defRPr/>
            </a:pPr>
            <a:r>
              <a:rPr lang="en-US" sz="1600" u="sng" smtClean="0">
                <a:solidFill>
                  <a:srgbClr val="FF66FF"/>
                </a:solidFill>
                <a:latin typeface="Eras Demi ITC" pitchFamily="34" charset="0"/>
              </a:rPr>
              <a:t>interrelated statement</a:t>
            </a:r>
          </a:p>
          <a:p>
            <a:pPr algn="ctr" eaLnBrk="1" hangingPunct="1">
              <a:lnSpc>
                <a:spcPct val="80000"/>
              </a:lnSpc>
              <a:buFont typeface="Wingdings" pitchFamily="2" charset="2"/>
              <a:buNone/>
              <a:defRPr/>
            </a:pPr>
            <a:r>
              <a:rPr lang="en-US" sz="1600" smtClean="0">
                <a:latin typeface="Tahoma" pitchFamily="34" charset="0"/>
              </a:rPr>
              <a:t>neraca, laporan laba rugi, cash flow berhubungan sangat erat dan berkaitan satu dengan yang lain</a:t>
            </a:r>
          </a:p>
          <a:p>
            <a:pPr algn="ctr" eaLnBrk="1" hangingPunct="1">
              <a:lnSpc>
                <a:spcPct val="80000"/>
              </a:lnSpc>
              <a:buFont typeface="Wingdings" pitchFamily="2" charset="2"/>
              <a:buNone/>
              <a:defRPr/>
            </a:pPr>
            <a:endParaRPr lang="en-US" sz="1600" smtClean="0">
              <a:latin typeface="Tahoma" pitchFamily="34" charset="0"/>
            </a:endParaRPr>
          </a:p>
          <a:p>
            <a:pPr algn="ctr" eaLnBrk="1" hangingPunct="1">
              <a:lnSpc>
                <a:spcPct val="80000"/>
              </a:lnSpc>
              <a:buFont typeface="Wingdings" pitchFamily="2" charset="2"/>
              <a:buNone/>
              <a:defRPr/>
            </a:pPr>
            <a:r>
              <a:rPr lang="en-US" sz="1600" u="sng" smtClean="0">
                <a:solidFill>
                  <a:srgbClr val="FF66FF"/>
                </a:solidFill>
                <a:latin typeface="Eras Demi ITC" pitchFamily="34" charset="0"/>
              </a:rPr>
              <a:t>substance over form</a:t>
            </a:r>
          </a:p>
          <a:p>
            <a:pPr algn="ctr" eaLnBrk="1" hangingPunct="1">
              <a:lnSpc>
                <a:spcPct val="80000"/>
              </a:lnSpc>
              <a:buFont typeface="Wingdings" pitchFamily="2" charset="2"/>
              <a:buNone/>
              <a:defRPr/>
            </a:pPr>
            <a:r>
              <a:rPr lang="en-US" sz="1600" smtClean="0">
                <a:latin typeface="Tahoma" pitchFamily="34" charset="0"/>
              </a:rPr>
              <a:t>menekankan penggunaan informasi yang berasal dari kenyataan ekonomis suatu kejadian daripada bukti legalnya</a:t>
            </a:r>
          </a:p>
          <a:p>
            <a:pPr algn="ctr" eaLnBrk="1" hangingPunct="1">
              <a:lnSpc>
                <a:spcPct val="80000"/>
              </a:lnSpc>
              <a:buFont typeface="Wingdings" pitchFamily="2" charset="2"/>
              <a:buNone/>
              <a:defRPr/>
            </a:pPr>
            <a:endParaRPr lang="en-US" sz="1600" smtClean="0">
              <a:latin typeface="Tahoma" pitchFamily="34" charset="0"/>
            </a:endParaRPr>
          </a:p>
          <a:p>
            <a:pPr algn="ctr" eaLnBrk="1" hangingPunct="1">
              <a:lnSpc>
                <a:spcPct val="80000"/>
              </a:lnSpc>
              <a:buFont typeface="Wingdings" pitchFamily="2" charset="2"/>
              <a:buNone/>
              <a:defRPr/>
            </a:pPr>
            <a:r>
              <a:rPr lang="en-US" sz="1600" b="1" u="sng" smtClean="0">
                <a:solidFill>
                  <a:srgbClr val="FF66FF"/>
                </a:solidFill>
                <a:latin typeface="Eras Demi ITC" pitchFamily="34" charset="0"/>
              </a:rPr>
              <a:t>materiality</a:t>
            </a:r>
          </a:p>
          <a:p>
            <a:pPr algn="ctr" eaLnBrk="1" hangingPunct="1">
              <a:lnSpc>
                <a:spcPct val="80000"/>
              </a:lnSpc>
              <a:buFont typeface="Wingdings" pitchFamily="2" charset="2"/>
              <a:buNone/>
              <a:defRPr/>
            </a:pPr>
            <a:r>
              <a:rPr lang="en-US" sz="1600" b="1" smtClean="0">
                <a:latin typeface="Tahoma" pitchFamily="34" charset="0"/>
              </a:rPr>
              <a:t>memuat informasi yang penting untuk mempengaruhi para pengambil keputusan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a:xfrm>
            <a:off x="228600" y="76200"/>
            <a:ext cx="8686800" cy="685800"/>
          </a:xfrm>
        </p:spPr>
        <p:txBody>
          <a:bodyPr>
            <a:normAutofit fontScale="90000"/>
          </a:bodyPr>
          <a:lstStyle/>
          <a:p>
            <a:pPr eaLnBrk="1" hangingPunct="1">
              <a:defRPr/>
            </a:pPr>
            <a:r>
              <a:rPr lang="en-US" sz="4000" smtClean="0"/>
              <a:t>Perumusan Teori Akuntansi</a:t>
            </a:r>
          </a:p>
        </p:txBody>
      </p:sp>
      <p:sp>
        <p:nvSpPr>
          <p:cNvPr id="87043" name="Rectangle 3"/>
          <p:cNvSpPr>
            <a:spLocks noGrp="1" noChangeArrowheads="1"/>
          </p:cNvSpPr>
          <p:nvPr>
            <p:ph type="body" idx="1"/>
          </p:nvPr>
        </p:nvSpPr>
        <p:spPr>
          <a:xfrm>
            <a:off x="152400" y="762000"/>
            <a:ext cx="8763000" cy="5867400"/>
          </a:xfrm>
        </p:spPr>
        <p:txBody>
          <a:bodyPr>
            <a:normAutofit fontScale="92500" lnSpcReduction="10000"/>
          </a:bodyPr>
          <a:lstStyle/>
          <a:p>
            <a:pPr marL="609600" indent="-609600" eaLnBrk="1" hangingPunct="1">
              <a:defRPr/>
            </a:pPr>
            <a:r>
              <a:rPr lang="en-US" sz="2400" smtClean="0"/>
              <a:t>Teori akuntansi dirumuskan dari klasifikasi, sbb:</a:t>
            </a:r>
          </a:p>
          <a:p>
            <a:pPr marL="990600" lvl="1" indent="-533400" eaLnBrk="1" hangingPunct="1">
              <a:defRPr/>
            </a:pPr>
            <a:r>
              <a:rPr lang="en-US" sz="2400" b="1" smtClean="0">
                <a:solidFill>
                  <a:srgbClr val="DEE638"/>
                </a:solidFill>
              </a:rPr>
              <a:t>Metode Penalaran</a:t>
            </a:r>
          </a:p>
          <a:p>
            <a:pPr marL="1371600" lvl="2" indent="-457200" eaLnBrk="1" hangingPunct="1">
              <a:buFont typeface="Wingdings" pitchFamily="2" charset="2"/>
              <a:buNone/>
              <a:defRPr/>
            </a:pPr>
            <a:r>
              <a:rPr lang="en-US" smtClean="0"/>
              <a:t>Atas metode ini, teori akuntansi dapat dirumuskan dengan berbagai pendekatan, yaitu: Deduktif, Induktif, Etikal, Sosiologi, Ekonomi, dan Eklektik.</a:t>
            </a:r>
          </a:p>
          <a:p>
            <a:pPr marL="990600" lvl="1" indent="-533400" eaLnBrk="1" hangingPunct="1">
              <a:defRPr/>
            </a:pPr>
            <a:r>
              <a:rPr lang="en-US" sz="2400" b="1" smtClean="0">
                <a:solidFill>
                  <a:srgbClr val="DEE638"/>
                </a:solidFill>
              </a:rPr>
              <a:t>Sistem Bahasa</a:t>
            </a:r>
          </a:p>
          <a:p>
            <a:pPr marL="1371600" lvl="2" indent="-457200" eaLnBrk="1" hangingPunct="1">
              <a:buFont typeface="Wingdings" pitchFamily="2" charset="2"/>
              <a:buNone/>
              <a:defRPr/>
            </a:pPr>
            <a:r>
              <a:rPr lang="en-US" smtClean="0"/>
              <a:t>Teori dapat diekspresikan dalam wujud kata atau tanda (sign). Dalam filsafat pengetahuan, studi tentang tanda disebut SEMIOLOGY </a:t>
            </a:r>
            <a:r>
              <a:rPr lang="en-US" smtClean="0">
                <a:sym typeface="Wingdings" pitchFamily="2" charset="2"/>
              </a:rPr>
              <a:t> Sintatik, Semantik, dan Pragmatik.</a:t>
            </a:r>
            <a:endParaRPr lang="en-US" smtClean="0"/>
          </a:p>
          <a:p>
            <a:pPr marL="990600" lvl="1" indent="-533400" eaLnBrk="1" hangingPunct="1">
              <a:defRPr/>
            </a:pPr>
            <a:r>
              <a:rPr lang="en-US" sz="2400" b="1" smtClean="0">
                <a:solidFill>
                  <a:srgbClr val="DEE638"/>
                </a:solidFill>
              </a:rPr>
              <a:t>Tujuan Perumusan</a:t>
            </a:r>
          </a:p>
          <a:p>
            <a:pPr marL="1371600" lvl="2" indent="-457200" eaLnBrk="1" hangingPunct="1">
              <a:buFont typeface="Wingdings" pitchFamily="2" charset="2"/>
              <a:buNone/>
              <a:defRPr/>
            </a:pPr>
            <a:r>
              <a:rPr lang="en-US" smtClean="0"/>
              <a:t>Teori akuntansi dibagi menjadi dua, yaitu:</a:t>
            </a:r>
          </a:p>
          <a:p>
            <a:pPr marL="1371600" lvl="2" indent="-457200" eaLnBrk="1" hangingPunct="1">
              <a:buFont typeface="Wingdings" pitchFamily="2" charset="2"/>
              <a:buAutoNum type="alphaLcPeriod"/>
              <a:defRPr/>
            </a:pPr>
            <a:r>
              <a:rPr lang="en-US" smtClean="0"/>
              <a:t>Akuntansi NORMATIF </a:t>
            </a:r>
            <a:r>
              <a:rPr lang="en-US" smtClean="0">
                <a:sym typeface="Wingdings" pitchFamily="2" charset="2"/>
              </a:rPr>
              <a:t> memberikan resep praktik akuntansi</a:t>
            </a:r>
          </a:p>
          <a:p>
            <a:pPr marL="1371600" lvl="2" indent="-457200" eaLnBrk="1" hangingPunct="1">
              <a:buFont typeface="Wingdings" pitchFamily="2" charset="2"/>
              <a:buAutoNum type="alphaLcPeriod"/>
              <a:defRPr/>
            </a:pPr>
            <a:r>
              <a:rPr lang="en-US" smtClean="0"/>
              <a:t>Akuntansi POSITIF </a:t>
            </a:r>
            <a:r>
              <a:rPr lang="en-US" smtClean="0">
                <a:sym typeface="Wingdings" pitchFamily="2" charset="2"/>
              </a:rPr>
              <a:t> menjelaskan dan memprediksi fenomena yang berkaitan dengan akuntansi.</a:t>
            </a: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xfrm>
            <a:off x="457200" y="76200"/>
            <a:ext cx="8229600" cy="563563"/>
          </a:xfrm>
        </p:spPr>
        <p:txBody>
          <a:bodyPr>
            <a:normAutofit fontScale="90000"/>
          </a:bodyPr>
          <a:lstStyle/>
          <a:p>
            <a:pPr eaLnBrk="1" hangingPunct="1">
              <a:defRPr/>
            </a:pPr>
            <a:r>
              <a:rPr lang="en-US" sz="4000" smtClean="0"/>
              <a:t>METODE PENALARAN</a:t>
            </a:r>
          </a:p>
        </p:txBody>
      </p:sp>
      <p:sp>
        <p:nvSpPr>
          <p:cNvPr id="88067" name="Rectangle 3"/>
          <p:cNvSpPr>
            <a:spLocks noGrp="1" noChangeArrowheads="1"/>
          </p:cNvSpPr>
          <p:nvPr>
            <p:ph type="body" idx="1"/>
          </p:nvPr>
        </p:nvSpPr>
        <p:spPr>
          <a:xfrm>
            <a:off x="152400" y="685800"/>
            <a:ext cx="8991600" cy="6400800"/>
          </a:xfrm>
        </p:spPr>
        <p:txBody>
          <a:bodyPr/>
          <a:lstStyle/>
          <a:p>
            <a:pPr lvl="1" eaLnBrk="1" hangingPunct="1">
              <a:lnSpc>
                <a:spcPct val="80000"/>
              </a:lnSpc>
              <a:buFont typeface="Wingdings" pitchFamily="2" charset="2"/>
              <a:buNone/>
              <a:defRPr/>
            </a:pPr>
            <a:endParaRPr lang="en-US" sz="1400" b="1" i="1" smtClean="0">
              <a:latin typeface="Tahoma" pitchFamily="34" charset="0"/>
            </a:endParaRPr>
          </a:p>
          <a:p>
            <a:pPr lvl="1" eaLnBrk="1" hangingPunct="1">
              <a:lnSpc>
                <a:spcPct val="80000"/>
              </a:lnSpc>
              <a:defRPr/>
            </a:pPr>
            <a:r>
              <a:rPr lang="en-US" sz="1800" b="1" smtClean="0">
                <a:latin typeface="Tahoma" pitchFamily="34" charset="0"/>
              </a:rPr>
              <a:t>DEDUKTIF</a:t>
            </a:r>
          </a:p>
          <a:p>
            <a:pPr eaLnBrk="1" hangingPunct="1">
              <a:lnSpc>
                <a:spcPct val="80000"/>
              </a:lnSpc>
              <a:buFont typeface="Wingdings" pitchFamily="2" charset="2"/>
              <a:buNone/>
              <a:defRPr/>
            </a:pPr>
            <a:r>
              <a:rPr lang="en-US" sz="1800" b="1" smtClean="0">
                <a:latin typeface="Tahoma" pitchFamily="34" charset="0"/>
              </a:rPr>
              <a:t>	Dimulai dengan adanya ASUMSI DASAR sampai dihasilkan PRINSIP AKUNTANSI sebagai PEDOMAN  dan DASAR untuk mengembangkan TEKNIK AKUNTANSI. Pendekatan ini bergerak dari kondisi yang bersifat UMUM Ke kondisi SPESIFIK. </a:t>
            </a:r>
          </a:p>
          <a:p>
            <a:pPr eaLnBrk="1" hangingPunct="1">
              <a:lnSpc>
                <a:spcPct val="80000"/>
              </a:lnSpc>
              <a:buFont typeface="Wingdings" pitchFamily="2" charset="2"/>
              <a:buNone/>
              <a:defRPr/>
            </a:pPr>
            <a:r>
              <a:rPr lang="en-US" sz="1800" b="1" smtClean="0">
                <a:latin typeface="Tahoma" pitchFamily="34" charset="0"/>
              </a:rPr>
              <a:t>		</a:t>
            </a:r>
          </a:p>
          <a:p>
            <a:pPr eaLnBrk="1" hangingPunct="1">
              <a:lnSpc>
                <a:spcPct val="80000"/>
              </a:lnSpc>
              <a:buFont typeface="Wingdings" pitchFamily="2" charset="2"/>
              <a:buNone/>
              <a:defRPr/>
            </a:pPr>
            <a:r>
              <a:rPr lang="en-US" sz="1400" b="1" smtClean="0">
                <a:latin typeface="Tahoma" pitchFamily="34" charset="0"/>
              </a:rPr>
              <a:t>               </a:t>
            </a:r>
            <a:r>
              <a:rPr lang="en-US" sz="1400" b="1" smtClean="0">
                <a:solidFill>
                  <a:schemeClr val="hlink"/>
                </a:solidFill>
                <a:latin typeface="Tahoma" pitchFamily="34" charset="0"/>
              </a:rPr>
              <a:t>ASUMSI DASAR                 PRINSIP DASAR                                TEKNIK AKUNTANSI</a:t>
            </a:r>
          </a:p>
          <a:p>
            <a:pPr eaLnBrk="1" hangingPunct="1">
              <a:lnSpc>
                <a:spcPct val="80000"/>
              </a:lnSpc>
              <a:buFont typeface="Wingdings" pitchFamily="2" charset="2"/>
              <a:buNone/>
              <a:defRPr/>
            </a:pPr>
            <a:r>
              <a:rPr lang="en-US" sz="1400" b="1" smtClean="0">
                <a:latin typeface="Tahoma" pitchFamily="34" charset="0"/>
              </a:rPr>
              <a:t>        ECONOMIC ENTITY                 HISTORICAL COST                         METODE FIFO, LIFO, AVRG</a:t>
            </a:r>
          </a:p>
          <a:p>
            <a:pPr eaLnBrk="1" hangingPunct="1">
              <a:lnSpc>
                <a:spcPct val="80000"/>
              </a:lnSpc>
              <a:buFont typeface="Wingdings" pitchFamily="2" charset="2"/>
              <a:buNone/>
              <a:defRPr/>
            </a:pPr>
            <a:r>
              <a:rPr lang="en-US" sz="1400" b="1" smtClean="0">
                <a:latin typeface="Tahoma" pitchFamily="34" charset="0"/>
              </a:rPr>
              <a:t>        GOING CONCERN                    REVENUE RECOGNITION               FULL/VARIABLE COSTING    </a:t>
            </a:r>
          </a:p>
          <a:p>
            <a:pPr eaLnBrk="1" hangingPunct="1">
              <a:lnSpc>
                <a:spcPct val="80000"/>
              </a:lnSpc>
              <a:buFont typeface="Wingdings" pitchFamily="2" charset="2"/>
              <a:buNone/>
              <a:defRPr/>
            </a:pPr>
            <a:r>
              <a:rPr lang="en-US" sz="1400" b="1" smtClean="0">
                <a:latin typeface="Tahoma" pitchFamily="34" charset="0"/>
              </a:rPr>
              <a:t>        MON ETARY UNIT                   MATCHING                                       NILAI NOMINAL</a:t>
            </a:r>
          </a:p>
          <a:p>
            <a:pPr eaLnBrk="1" hangingPunct="1">
              <a:lnSpc>
                <a:spcPct val="80000"/>
              </a:lnSpc>
              <a:buFont typeface="Wingdings" pitchFamily="2" charset="2"/>
              <a:buNone/>
              <a:defRPr/>
            </a:pPr>
            <a:r>
              <a:rPr lang="en-US" sz="1400" b="1" smtClean="0">
                <a:latin typeface="Tahoma" pitchFamily="34" charset="0"/>
              </a:rPr>
              <a:t>        PERIODICITY                          FULL DISCLOSURE                          IMPREST FUND</a:t>
            </a:r>
          </a:p>
          <a:p>
            <a:pPr eaLnBrk="1" hangingPunct="1">
              <a:lnSpc>
                <a:spcPct val="80000"/>
              </a:lnSpc>
              <a:buFont typeface="Wingdings" pitchFamily="2" charset="2"/>
              <a:buNone/>
              <a:defRPr/>
            </a:pPr>
            <a:endParaRPr lang="en-US" sz="1400" b="1" smtClean="0">
              <a:latin typeface="Tahoma" pitchFamily="34" charset="0"/>
            </a:endParaRPr>
          </a:p>
          <a:p>
            <a:pPr lvl="1" eaLnBrk="1" hangingPunct="1">
              <a:lnSpc>
                <a:spcPct val="80000"/>
              </a:lnSpc>
              <a:defRPr/>
            </a:pPr>
            <a:r>
              <a:rPr lang="en-US" sz="1600" b="1" smtClean="0">
                <a:latin typeface="Tahoma" pitchFamily="34" charset="0"/>
              </a:rPr>
              <a:t>INDUKTIF</a:t>
            </a:r>
          </a:p>
          <a:p>
            <a:pPr eaLnBrk="1" hangingPunct="1">
              <a:lnSpc>
                <a:spcPct val="80000"/>
              </a:lnSpc>
              <a:buFont typeface="Wingdings" pitchFamily="2" charset="2"/>
              <a:buNone/>
              <a:defRPr/>
            </a:pPr>
            <a:r>
              <a:rPr lang="en-US" sz="1600" b="1" smtClean="0">
                <a:latin typeface="Tahoma" pitchFamily="34" charset="0"/>
              </a:rPr>
              <a:t>	</a:t>
            </a:r>
            <a:r>
              <a:rPr lang="en-US" sz="1800" b="1" smtClean="0">
                <a:latin typeface="Tahoma" pitchFamily="34" charset="0"/>
              </a:rPr>
              <a:t>Merupakan serangkaian pengamatan, kemudian pengukuran serta selanjutnya aktivitas untuk memperoleh suatu konklusi.</a:t>
            </a:r>
          </a:p>
          <a:p>
            <a:pPr eaLnBrk="1" hangingPunct="1">
              <a:lnSpc>
                <a:spcPct val="80000"/>
              </a:lnSpc>
              <a:buFont typeface="Wingdings" pitchFamily="2" charset="2"/>
              <a:buNone/>
              <a:defRPr/>
            </a:pPr>
            <a:endParaRPr lang="en-US" sz="1800" b="1" smtClean="0">
              <a:latin typeface="Tahoma" pitchFamily="34" charset="0"/>
            </a:endParaRPr>
          </a:p>
          <a:p>
            <a:pPr eaLnBrk="1" hangingPunct="1">
              <a:lnSpc>
                <a:spcPct val="80000"/>
              </a:lnSpc>
              <a:buFont typeface="Wingdings" pitchFamily="2" charset="2"/>
              <a:buNone/>
              <a:defRPr/>
            </a:pPr>
            <a:r>
              <a:rPr lang="en-US" sz="1800" b="1" smtClean="0">
                <a:latin typeface="Tahoma" pitchFamily="34" charset="0"/>
              </a:rPr>
              <a:t>	Tahap ini melalui 4 tahap :</a:t>
            </a:r>
          </a:p>
          <a:p>
            <a:pPr lvl="1" eaLnBrk="1" hangingPunct="1">
              <a:lnSpc>
                <a:spcPct val="80000"/>
              </a:lnSpc>
              <a:defRPr/>
            </a:pPr>
            <a:r>
              <a:rPr lang="en-US" sz="1800" b="1" smtClean="0">
                <a:latin typeface="Tahoma" pitchFamily="34" charset="0"/>
              </a:rPr>
              <a:t>Pencatatan seluruh pengamatan</a:t>
            </a:r>
          </a:p>
          <a:p>
            <a:pPr lvl="1" eaLnBrk="1" hangingPunct="1">
              <a:lnSpc>
                <a:spcPct val="80000"/>
              </a:lnSpc>
              <a:defRPr/>
            </a:pPr>
            <a:r>
              <a:rPr lang="en-US" sz="1800" b="1" smtClean="0">
                <a:latin typeface="Tahoma" pitchFamily="34" charset="0"/>
              </a:rPr>
              <a:t>Penganalisaan dan pengelompokan pengamatan untuk mendeteksi adanya hubungan yang berulang </a:t>
            </a:r>
          </a:p>
          <a:p>
            <a:pPr lvl="1" eaLnBrk="1" hangingPunct="1">
              <a:lnSpc>
                <a:spcPct val="80000"/>
              </a:lnSpc>
              <a:defRPr/>
            </a:pPr>
            <a:r>
              <a:rPr lang="en-US" sz="1800" b="1" smtClean="0">
                <a:latin typeface="Tahoma" pitchFamily="34" charset="0"/>
              </a:rPr>
              <a:t>Penginduksian asal mula konklusi dan prinsip akuntansi dari pengamatan yang menggambarkan hubungan secara berulang</a:t>
            </a:r>
          </a:p>
          <a:p>
            <a:pPr lvl="1" eaLnBrk="1" hangingPunct="1">
              <a:lnSpc>
                <a:spcPct val="80000"/>
              </a:lnSpc>
              <a:defRPr/>
            </a:pPr>
            <a:r>
              <a:rPr lang="en-US" sz="1800" b="1" smtClean="0">
                <a:latin typeface="Tahoma" pitchFamily="34" charset="0"/>
              </a:rPr>
              <a:t>Pengujian konklusi yang dibuat.</a:t>
            </a:r>
          </a:p>
          <a:p>
            <a:pPr eaLnBrk="1" hangingPunct="1">
              <a:lnSpc>
                <a:spcPct val="80000"/>
              </a:lnSpc>
              <a:defRPr/>
            </a:pPr>
            <a:endParaRPr lang="en-US" sz="1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a:xfrm>
            <a:off x="76200" y="76200"/>
            <a:ext cx="8991600" cy="792163"/>
          </a:xfrm>
        </p:spPr>
        <p:txBody>
          <a:bodyPr/>
          <a:lstStyle/>
          <a:p>
            <a:pPr eaLnBrk="1" hangingPunct="1">
              <a:defRPr/>
            </a:pPr>
            <a:r>
              <a:rPr lang="en-US" smtClean="0"/>
              <a:t>METODE PENALARAN</a:t>
            </a:r>
          </a:p>
        </p:txBody>
      </p:sp>
      <p:sp>
        <p:nvSpPr>
          <p:cNvPr id="89091" name="Rectangle 3"/>
          <p:cNvSpPr>
            <a:spLocks noGrp="1" noChangeArrowheads="1"/>
          </p:cNvSpPr>
          <p:nvPr>
            <p:ph type="body" idx="1"/>
          </p:nvPr>
        </p:nvSpPr>
        <p:spPr>
          <a:xfrm>
            <a:off x="0" y="838200"/>
            <a:ext cx="9144000" cy="5943600"/>
          </a:xfrm>
        </p:spPr>
        <p:txBody>
          <a:bodyPr/>
          <a:lstStyle/>
          <a:p>
            <a:pPr lvl="1" eaLnBrk="1" hangingPunct="1">
              <a:lnSpc>
                <a:spcPct val="80000"/>
              </a:lnSpc>
              <a:defRPr/>
            </a:pPr>
            <a:r>
              <a:rPr lang="en-US" sz="1800" b="1" u="sng" smtClean="0">
                <a:solidFill>
                  <a:schemeClr val="hlink"/>
                </a:solidFill>
                <a:latin typeface="Eras Demi ITC" pitchFamily="34" charset="0"/>
              </a:rPr>
              <a:t>Etis</a:t>
            </a:r>
          </a:p>
          <a:p>
            <a:pPr eaLnBrk="1" hangingPunct="1">
              <a:lnSpc>
                <a:spcPct val="80000"/>
              </a:lnSpc>
              <a:buFont typeface="Wingdings" pitchFamily="2" charset="2"/>
              <a:buNone/>
              <a:defRPr/>
            </a:pPr>
            <a:r>
              <a:rPr lang="en-US" sz="1800" smtClean="0"/>
              <a:t>	</a:t>
            </a:r>
            <a:r>
              <a:rPr lang="en-US" sz="1800" b="1" smtClean="0">
                <a:latin typeface="Tahoma" pitchFamily="34" charset="0"/>
              </a:rPr>
              <a:t>criteria dalam konsep ini adalah kewajaran (fairness), keadilan (justice), keseimbangan (equity), dan kebenaran (truth). Konsep tersebut merupakan criteria utama dalam menyusun teori akuntansi.</a:t>
            </a:r>
          </a:p>
          <a:p>
            <a:pPr eaLnBrk="1" hangingPunct="1">
              <a:lnSpc>
                <a:spcPct val="80000"/>
              </a:lnSpc>
              <a:buFont typeface="Wingdings" pitchFamily="2" charset="2"/>
              <a:buNone/>
              <a:defRPr/>
            </a:pPr>
            <a:endParaRPr lang="en-US" sz="1800" b="1" smtClean="0">
              <a:latin typeface="Tahoma" pitchFamily="34" charset="0"/>
            </a:endParaRPr>
          </a:p>
          <a:p>
            <a:pPr lvl="1" eaLnBrk="1" hangingPunct="1">
              <a:lnSpc>
                <a:spcPct val="80000"/>
              </a:lnSpc>
              <a:defRPr/>
            </a:pPr>
            <a:r>
              <a:rPr lang="en-US" sz="1800" b="1" u="sng" smtClean="0">
                <a:solidFill>
                  <a:schemeClr val="hlink"/>
                </a:solidFill>
                <a:latin typeface="Eras Demi ITC" pitchFamily="34" charset="0"/>
              </a:rPr>
              <a:t>Sosiologis</a:t>
            </a:r>
          </a:p>
          <a:p>
            <a:pPr eaLnBrk="1" hangingPunct="1">
              <a:lnSpc>
                <a:spcPct val="80000"/>
              </a:lnSpc>
              <a:buFont typeface="Wingdings" pitchFamily="2" charset="2"/>
              <a:buNone/>
              <a:defRPr/>
            </a:pPr>
            <a:r>
              <a:rPr lang="en-US" sz="1800" smtClean="0"/>
              <a:t>	</a:t>
            </a:r>
            <a:r>
              <a:rPr lang="en-US" sz="1800" b="1" smtClean="0">
                <a:latin typeface="Tahoma" pitchFamily="34" charset="0"/>
              </a:rPr>
              <a:t>menekankan pada akibat-akibat social yang ditimbulkan teknik akuntansi. Pendekatan ini merupakan suatu pendekatan etis yang dasarnya merupakan suatu perluasan konsep kewajaran yang dinamakan kesejahteraan social. Dalam pendekatan ini secara eksplisit juga diharapkan bahwa data akuntansi akan memberikan manfaat dalam pembuatan kebijakan yang menyangkut kesejahteraan social.</a:t>
            </a:r>
          </a:p>
          <a:p>
            <a:pPr eaLnBrk="1" hangingPunct="1">
              <a:lnSpc>
                <a:spcPct val="80000"/>
              </a:lnSpc>
              <a:buFont typeface="Wingdings" pitchFamily="2" charset="2"/>
              <a:buNone/>
              <a:defRPr/>
            </a:pPr>
            <a:endParaRPr lang="en-US" sz="1800" b="1" smtClean="0">
              <a:latin typeface="Tahoma" pitchFamily="34" charset="0"/>
            </a:endParaRPr>
          </a:p>
          <a:p>
            <a:pPr lvl="1" eaLnBrk="1" hangingPunct="1">
              <a:lnSpc>
                <a:spcPct val="80000"/>
              </a:lnSpc>
              <a:defRPr/>
            </a:pPr>
            <a:r>
              <a:rPr lang="en-US" sz="1800" b="1" u="sng" smtClean="0">
                <a:solidFill>
                  <a:schemeClr val="hlink"/>
                </a:solidFill>
                <a:latin typeface="Eras Demi ITC" pitchFamily="34" charset="0"/>
              </a:rPr>
              <a:t>Ekonomi</a:t>
            </a:r>
          </a:p>
          <a:p>
            <a:pPr eaLnBrk="1" hangingPunct="1">
              <a:lnSpc>
                <a:spcPct val="80000"/>
              </a:lnSpc>
              <a:buFont typeface="Wingdings" pitchFamily="2" charset="2"/>
              <a:buNone/>
              <a:defRPr/>
            </a:pPr>
            <a:r>
              <a:rPr lang="en-US" sz="1800" smtClean="0"/>
              <a:t>	</a:t>
            </a:r>
            <a:r>
              <a:rPr lang="en-US" sz="1800" b="1" smtClean="0">
                <a:latin typeface="Tahoma" pitchFamily="34" charset="0"/>
              </a:rPr>
              <a:t>menekankan pada pengendalian perilakuindikator-indikator ekonomi makro, yang diakibatkan oleh berbagai praktik akuntansi. Pemilihan penggunaan pendekatan teknik yang berbeda akan berpengaruh pada barang ekonomi nasional.</a:t>
            </a:r>
          </a:p>
          <a:p>
            <a:pPr eaLnBrk="1" hangingPunct="1">
              <a:lnSpc>
                <a:spcPct val="80000"/>
              </a:lnSpc>
              <a:buFont typeface="Wingdings" pitchFamily="2" charset="2"/>
              <a:buNone/>
              <a:defRPr/>
            </a:pPr>
            <a:endParaRPr lang="en-US" sz="1800" b="1" smtClean="0">
              <a:latin typeface="Tahoma" pitchFamily="34" charset="0"/>
            </a:endParaRPr>
          </a:p>
          <a:p>
            <a:pPr lvl="1" eaLnBrk="1" hangingPunct="1">
              <a:lnSpc>
                <a:spcPct val="80000"/>
              </a:lnSpc>
              <a:defRPr/>
            </a:pPr>
            <a:r>
              <a:rPr lang="en-US" sz="2400" b="1" u="sng" smtClean="0">
                <a:solidFill>
                  <a:schemeClr val="hlink"/>
                </a:solidFill>
                <a:latin typeface="Eras Demi ITC" pitchFamily="34" charset="0"/>
              </a:rPr>
              <a:t>pendekatan eklektik</a:t>
            </a:r>
          </a:p>
          <a:p>
            <a:pPr eaLnBrk="1" hangingPunct="1">
              <a:lnSpc>
                <a:spcPct val="80000"/>
              </a:lnSpc>
              <a:buFont typeface="Wingdings" pitchFamily="2" charset="2"/>
              <a:buNone/>
              <a:defRPr/>
            </a:pPr>
            <a:r>
              <a:rPr lang="en-US" sz="2800" smtClean="0"/>
              <a:t>	P</a:t>
            </a:r>
            <a:r>
              <a:rPr lang="en-US" sz="1800" b="1" smtClean="0">
                <a:latin typeface="Tahoma" pitchFamily="34" charset="0"/>
              </a:rPr>
              <a:t>endekatan gabungan yang merupakan suatu hasil utama berbagai upaya indoividu dan profesi maupun organisasi pemerintahan dalam partisipasinya untuk menetapkan konsep dan prinsip dalam akuntansi. </a:t>
            </a:r>
          </a:p>
          <a:p>
            <a:pPr eaLnBrk="1" hangingPunct="1">
              <a:lnSpc>
                <a:spcPct val="80000"/>
              </a:lnSpc>
              <a:buFont typeface="Wingdings" pitchFamily="2" charset="2"/>
              <a:buNone/>
              <a:defRPr/>
            </a:pPr>
            <a:endParaRPr lang="en-US" sz="1800" b="1" smtClean="0">
              <a:latin typeface="Tahoma" pitchFamily="34" charset="0"/>
            </a:endParaRPr>
          </a:p>
          <a:p>
            <a:pPr eaLnBrk="1" hangingPunct="1">
              <a:lnSpc>
                <a:spcPct val="80000"/>
              </a:lnSpc>
              <a:defRPr/>
            </a:pPr>
            <a:endParaRPr lang="en-US" sz="1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a:xfrm>
            <a:off x="457200" y="76200"/>
            <a:ext cx="8229600" cy="838200"/>
          </a:xfrm>
        </p:spPr>
        <p:txBody>
          <a:bodyPr/>
          <a:lstStyle/>
          <a:p>
            <a:pPr eaLnBrk="1" hangingPunct="1">
              <a:defRPr/>
            </a:pPr>
            <a:r>
              <a:rPr lang="en-US" smtClean="0"/>
              <a:t>SISTEM BAHASA</a:t>
            </a:r>
          </a:p>
        </p:txBody>
      </p:sp>
      <p:sp>
        <p:nvSpPr>
          <p:cNvPr id="90115" name="Rectangle 3"/>
          <p:cNvSpPr>
            <a:spLocks noGrp="1" noChangeArrowheads="1"/>
          </p:cNvSpPr>
          <p:nvPr>
            <p:ph type="body" idx="1"/>
          </p:nvPr>
        </p:nvSpPr>
        <p:spPr>
          <a:xfrm>
            <a:off x="152400" y="1066800"/>
            <a:ext cx="8991600" cy="5638800"/>
          </a:xfrm>
        </p:spPr>
        <p:txBody>
          <a:bodyPr>
            <a:normAutofit lnSpcReduction="10000"/>
          </a:bodyPr>
          <a:lstStyle/>
          <a:p>
            <a:pPr eaLnBrk="1" hangingPunct="1">
              <a:defRPr/>
            </a:pPr>
            <a:r>
              <a:rPr lang="en-US" dirty="0" smtClean="0"/>
              <a:t>TEORI SINTAKTIK</a:t>
            </a:r>
          </a:p>
          <a:p>
            <a:pPr lvl="1" eaLnBrk="1" hangingPunct="1">
              <a:defRPr/>
            </a:pPr>
            <a:r>
              <a:rPr lang="en-US" dirty="0" err="1" smtClean="0"/>
              <a:t>Membahas</a:t>
            </a:r>
            <a:r>
              <a:rPr lang="en-US" dirty="0" smtClean="0"/>
              <a:t> </a:t>
            </a:r>
            <a:r>
              <a:rPr lang="en-US" dirty="0" err="1" smtClean="0"/>
              <a:t>pengukuran</a:t>
            </a:r>
            <a:r>
              <a:rPr lang="en-US" dirty="0" smtClean="0"/>
              <a:t>, </a:t>
            </a:r>
            <a:r>
              <a:rPr lang="en-US" dirty="0" err="1" smtClean="0"/>
              <a:t>pengakuan</a:t>
            </a:r>
            <a:r>
              <a:rPr lang="en-US" dirty="0" smtClean="0"/>
              <a:t>, </a:t>
            </a:r>
            <a:r>
              <a:rPr lang="en-US" dirty="0" err="1" smtClean="0"/>
              <a:t>dan</a:t>
            </a:r>
            <a:r>
              <a:rPr lang="en-US" dirty="0" smtClean="0"/>
              <a:t> </a:t>
            </a:r>
            <a:r>
              <a:rPr lang="en-US" dirty="0" err="1" smtClean="0"/>
              <a:t>penyajian</a:t>
            </a:r>
            <a:r>
              <a:rPr lang="en-US" dirty="0" smtClean="0"/>
              <a:t> </a:t>
            </a:r>
            <a:r>
              <a:rPr lang="en-US" dirty="0" err="1" smtClean="0"/>
              <a:t>elemen-elemen</a:t>
            </a:r>
            <a:r>
              <a:rPr lang="en-US" dirty="0" smtClean="0"/>
              <a:t> </a:t>
            </a:r>
            <a:r>
              <a:rPr lang="en-US" dirty="0" err="1" smtClean="0"/>
              <a:t>dalam</a:t>
            </a:r>
            <a:r>
              <a:rPr lang="en-US" dirty="0" smtClean="0"/>
              <a:t> </a:t>
            </a:r>
            <a:r>
              <a:rPr lang="en-US" dirty="0" err="1" smtClean="0"/>
              <a:t>statemen</a:t>
            </a:r>
            <a:r>
              <a:rPr lang="en-US" dirty="0" smtClean="0"/>
              <a:t> </a:t>
            </a:r>
            <a:r>
              <a:rPr lang="en-US" dirty="0" err="1" smtClean="0"/>
              <a:t>keuangan</a:t>
            </a:r>
            <a:r>
              <a:rPr lang="en-US" dirty="0" smtClean="0"/>
              <a:t> </a:t>
            </a:r>
            <a:r>
              <a:rPr lang="en-US" dirty="0" err="1" smtClean="0"/>
              <a:t>serta</a:t>
            </a:r>
            <a:r>
              <a:rPr lang="en-US" dirty="0" smtClean="0"/>
              <a:t> </a:t>
            </a:r>
            <a:r>
              <a:rPr lang="en-US" dirty="0" err="1" smtClean="0"/>
              <a:t>struktur</a:t>
            </a:r>
            <a:r>
              <a:rPr lang="en-US" dirty="0" smtClean="0"/>
              <a:t> </a:t>
            </a:r>
            <a:r>
              <a:rPr lang="en-US" dirty="0" err="1" smtClean="0"/>
              <a:t>akuntansi</a:t>
            </a:r>
            <a:r>
              <a:rPr lang="en-US" dirty="0" smtClean="0"/>
              <a:t>.</a:t>
            </a:r>
          </a:p>
          <a:p>
            <a:pPr eaLnBrk="1" hangingPunct="1">
              <a:defRPr/>
            </a:pPr>
            <a:r>
              <a:rPr lang="en-US" dirty="0" smtClean="0"/>
              <a:t>TEORI SEMANTIK (INTERPRETASI)</a:t>
            </a:r>
          </a:p>
          <a:p>
            <a:pPr lvl="1" eaLnBrk="1" hangingPunct="1">
              <a:defRPr/>
            </a:pPr>
            <a:r>
              <a:rPr lang="en-US" dirty="0" err="1" smtClean="0"/>
              <a:t>Membahas</a:t>
            </a:r>
            <a:r>
              <a:rPr lang="en-US" dirty="0" smtClean="0"/>
              <a:t> </a:t>
            </a:r>
            <a:r>
              <a:rPr lang="en-US" dirty="0" err="1" smtClean="0"/>
              <a:t>penyimbolan</a:t>
            </a:r>
            <a:r>
              <a:rPr lang="en-US" dirty="0" smtClean="0"/>
              <a:t> </a:t>
            </a:r>
            <a:r>
              <a:rPr lang="en-US" dirty="0" err="1" smtClean="0"/>
              <a:t>kegiatan</a:t>
            </a:r>
            <a:r>
              <a:rPr lang="en-US" dirty="0" smtClean="0"/>
              <a:t> </a:t>
            </a:r>
            <a:r>
              <a:rPr lang="en-US" dirty="0" err="1" smtClean="0"/>
              <a:t>atau</a:t>
            </a:r>
            <a:r>
              <a:rPr lang="en-US" dirty="0" smtClean="0"/>
              <a:t> </a:t>
            </a:r>
            <a:r>
              <a:rPr lang="en-US" dirty="0" err="1" smtClean="0"/>
              <a:t>realitas</a:t>
            </a:r>
            <a:r>
              <a:rPr lang="en-US" dirty="0" smtClean="0"/>
              <a:t> </a:t>
            </a:r>
            <a:r>
              <a:rPr lang="en-US" dirty="0" err="1" smtClean="0"/>
              <a:t>fisis</a:t>
            </a:r>
            <a:r>
              <a:rPr lang="en-US" dirty="0" smtClean="0"/>
              <a:t> </a:t>
            </a:r>
            <a:r>
              <a:rPr lang="en-US" dirty="0" err="1" smtClean="0"/>
              <a:t>menjadi</a:t>
            </a:r>
            <a:r>
              <a:rPr lang="en-US" dirty="0" smtClean="0"/>
              <a:t> </a:t>
            </a:r>
            <a:r>
              <a:rPr lang="en-US" dirty="0" err="1" smtClean="0"/>
              <a:t>simbol</a:t>
            </a:r>
            <a:r>
              <a:rPr lang="en-US" dirty="0" smtClean="0"/>
              <a:t> (</a:t>
            </a:r>
            <a:r>
              <a:rPr lang="en-US" dirty="0" err="1" smtClean="0"/>
              <a:t>elemen</a:t>
            </a:r>
            <a:r>
              <a:rPr lang="en-US" dirty="0" smtClean="0"/>
              <a:t>) </a:t>
            </a:r>
            <a:r>
              <a:rPr lang="en-US" dirty="0" err="1" smtClean="0"/>
              <a:t>statemen</a:t>
            </a:r>
            <a:r>
              <a:rPr lang="en-US" dirty="0" smtClean="0"/>
              <a:t> </a:t>
            </a:r>
            <a:r>
              <a:rPr lang="en-US" dirty="0" err="1" smtClean="0"/>
              <a:t>keuangan</a:t>
            </a:r>
            <a:r>
              <a:rPr lang="en-US" dirty="0" smtClean="0"/>
              <a:t>. </a:t>
            </a:r>
          </a:p>
          <a:p>
            <a:pPr eaLnBrk="1" hangingPunct="1">
              <a:defRPr/>
            </a:pPr>
            <a:r>
              <a:rPr lang="en-US" dirty="0" smtClean="0"/>
              <a:t>TEORI PRAGMATIK (PERILAKU)</a:t>
            </a:r>
          </a:p>
          <a:p>
            <a:pPr lvl="1" eaLnBrk="1" hangingPunct="1">
              <a:defRPr/>
            </a:pPr>
            <a:r>
              <a:rPr lang="en-US" dirty="0" err="1" smtClean="0"/>
              <a:t>Membahas</a:t>
            </a:r>
            <a:r>
              <a:rPr lang="en-US" dirty="0" smtClean="0"/>
              <a:t> </a:t>
            </a:r>
            <a:r>
              <a:rPr lang="en-US" dirty="0" err="1" smtClean="0"/>
              <a:t>apakah</a:t>
            </a:r>
            <a:r>
              <a:rPr lang="en-US" dirty="0" smtClean="0"/>
              <a:t> </a:t>
            </a:r>
            <a:r>
              <a:rPr lang="en-US" dirty="0" err="1" smtClean="0"/>
              <a:t>informasi</a:t>
            </a:r>
            <a:r>
              <a:rPr lang="en-US" dirty="0" smtClean="0"/>
              <a:t> </a:t>
            </a:r>
            <a:r>
              <a:rPr lang="en-US" dirty="0" err="1" smtClean="0"/>
              <a:t>keuangan</a:t>
            </a:r>
            <a:r>
              <a:rPr lang="en-US" dirty="0" smtClean="0"/>
              <a:t> </a:t>
            </a:r>
            <a:r>
              <a:rPr lang="en-US" dirty="0" err="1" smtClean="0"/>
              <a:t>efektif</a:t>
            </a:r>
            <a:r>
              <a:rPr lang="en-US" dirty="0" smtClean="0"/>
              <a:t> </a:t>
            </a:r>
            <a:r>
              <a:rPr lang="en-US" dirty="0" err="1" smtClean="0"/>
              <a:t>bagi</a:t>
            </a:r>
            <a:r>
              <a:rPr lang="en-US" dirty="0" smtClean="0"/>
              <a:t> yang </a:t>
            </a:r>
            <a:r>
              <a:rPr lang="en-US" dirty="0" err="1" smtClean="0"/>
              <a:t>dituju</a:t>
            </a:r>
            <a:r>
              <a:rPr lang="en-US" dirty="0" smtClean="0"/>
              <a:t> </a:t>
            </a:r>
            <a:r>
              <a:rPr lang="en-US" dirty="0" err="1" smtClean="0"/>
              <a:t>dalam</a:t>
            </a:r>
            <a:r>
              <a:rPr lang="en-US" dirty="0" smtClean="0"/>
              <a:t> </a:t>
            </a:r>
            <a:r>
              <a:rPr lang="en-US" dirty="0" err="1" smtClean="0"/>
              <a:t>perekayasaan</a:t>
            </a:r>
            <a:r>
              <a:rPr lang="en-US" dirty="0" smtClean="0"/>
              <a:t> </a:t>
            </a:r>
            <a:r>
              <a:rPr lang="en-US" dirty="0" err="1" smtClean="0"/>
              <a:t>akuntansi</a:t>
            </a:r>
            <a:r>
              <a:rPr lang="en-US" dirty="0" smtClean="0"/>
              <a:t>. </a:t>
            </a:r>
            <a:r>
              <a:rPr lang="en-US" dirty="0" err="1" smtClean="0"/>
              <a:t>Apakah</a:t>
            </a:r>
            <a:r>
              <a:rPr lang="en-US" dirty="0" smtClean="0"/>
              <a:t> </a:t>
            </a:r>
            <a:r>
              <a:rPr lang="en-US" dirty="0" err="1" smtClean="0"/>
              <a:t>informasi</a:t>
            </a:r>
            <a:r>
              <a:rPr lang="en-US" dirty="0" smtClean="0"/>
              <a:t> </a:t>
            </a:r>
            <a:r>
              <a:rPr lang="en-US" dirty="0" err="1" smtClean="0"/>
              <a:t>mempengaruhi</a:t>
            </a:r>
            <a:r>
              <a:rPr lang="en-US" dirty="0" smtClean="0"/>
              <a:t> </a:t>
            </a:r>
            <a:r>
              <a:rPr lang="en-US" dirty="0" err="1" smtClean="0"/>
              <a:t>perilaku</a:t>
            </a:r>
            <a:r>
              <a:rPr lang="en-US" dirty="0" smtClean="0"/>
              <a:t> </a:t>
            </a:r>
            <a:r>
              <a:rPr lang="en-US" dirty="0" err="1" smtClean="0"/>
              <a:t>pemakai</a:t>
            </a:r>
            <a:r>
              <a:rPr lang="en-US" smtClean="0"/>
              <a:t>.</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a:xfrm>
            <a:off x="457200" y="76200"/>
            <a:ext cx="8229600" cy="838200"/>
          </a:xfrm>
        </p:spPr>
        <p:txBody>
          <a:bodyPr/>
          <a:lstStyle/>
          <a:p>
            <a:pPr eaLnBrk="1" hangingPunct="1">
              <a:defRPr/>
            </a:pPr>
            <a:r>
              <a:rPr lang="en-US" smtClean="0"/>
              <a:t>TUJUAN</a:t>
            </a:r>
          </a:p>
        </p:txBody>
      </p:sp>
      <p:sp>
        <p:nvSpPr>
          <p:cNvPr id="91139" name="Rectangle 3"/>
          <p:cNvSpPr>
            <a:spLocks noGrp="1" noChangeArrowheads="1"/>
          </p:cNvSpPr>
          <p:nvPr>
            <p:ph type="body" idx="1"/>
          </p:nvPr>
        </p:nvSpPr>
        <p:spPr>
          <a:xfrm>
            <a:off x="0" y="990600"/>
            <a:ext cx="8991600" cy="5638800"/>
          </a:xfrm>
        </p:spPr>
        <p:txBody>
          <a:bodyPr/>
          <a:lstStyle/>
          <a:p>
            <a:pPr eaLnBrk="1" hangingPunct="1">
              <a:lnSpc>
                <a:spcPct val="80000"/>
              </a:lnSpc>
              <a:defRPr/>
            </a:pPr>
            <a:r>
              <a:rPr lang="en-US" sz="2800" b="1" dirty="0" smtClean="0"/>
              <a:t>TEORI NORMATIF</a:t>
            </a:r>
          </a:p>
          <a:p>
            <a:pPr lvl="1" eaLnBrk="1" hangingPunct="1">
              <a:lnSpc>
                <a:spcPct val="80000"/>
              </a:lnSpc>
              <a:buFont typeface="Wingdings" pitchFamily="2" charset="2"/>
              <a:buNone/>
              <a:defRPr/>
            </a:pPr>
            <a:r>
              <a:rPr lang="en-US" sz="2400" dirty="0" err="1" smtClean="0">
                <a:latin typeface="Tahoma" pitchFamily="34" charset="0"/>
              </a:rPr>
              <a:t>Penalaran</a:t>
            </a:r>
            <a:r>
              <a:rPr lang="en-US" sz="2400" dirty="0" smtClean="0">
                <a:latin typeface="Tahoma" pitchFamily="34" charset="0"/>
              </a:rPr>
              <a:t> </a:t>
            </a:r>
            <a:r>
              <a:rPr lang="en-US" sz="2400" dirty="0" err="1" smtClean="0">
                <a:latin typeface="Tahoma" pitchFamily="34" charset="0"/>
              </a:rPr>
              <a:t>atau</a:t>
            </a:r>
            <a:r>
              <a:rPr lang="en-US" sz="2400" dirty="0" smtClean="0">
                <a:latin typeface="Tahoma" pitchFamily="34" charset="0"/>
              </a:rPr>
              <a:t> </a:t>
            </a:r>
            <a:r>
              <a:rPr lang="en-US" sz="2400" dirty="0" err="1" smtClean="0">
                <a:latin typeface="Tahoma" pitchFamily="34" charset="0"/>
              </a:rPr>
              <a:t>penjelasan</a:t>
            </a:r>
            <a:r>
              <a:rPr lang="en-US" sz="2400" dirty="0" smtClean="0">
                <a:latin typeface="Tahoma" pitchFamily="34" charset="0"/>
              </a:rPr>
              <a:t> </a:t>
            </a:r>
            <a:r>
              <a:rPr lang="en-US" sz="2400" dirty="0" err="1" smtClean="0">
                <a:latin typeface="Tahoma" pitchFamily="34" charset="0"/>
              </a:rPr>
              <a:t>untuk</a:t>
            </a:r>
            <a:r>
              <a:rPr lang="en-US" sz="2400" dirty="0" smtClean="0">
                <a:latin typeface="Tahoma" pitchFamily="34" charset="0"/>
              </a:rPr>
              <a:t> </a:t>
            </a:r>
            <a:r>
              <a:rPr lang="en-US" sz="2400" dirty="0" err="1" smtClean="0">
                <a:latin typeface="Tahoma" pitchFamily="34" charset="0"/>
              </a:rPr>
              <a:t>menjustifikasi</a:t>
            </a:r>
            <a:r>
              <a:rPr lang="en-US" sz="2400" dirty="0" smtClean="0">
                <a:latin typeface="Tahoma" pitchFamily="34" charset="0"/>
              </a:rPr>
              <a:t> </a:t>
            </a:r>
            <a:r>
              <a:rPr lang="en-US" sz="2400" dirty="0" err="1" smtClean="0">
                <a:latin typeface="Tahoma" pitchFamily="34" charset="0"/>
              </a:rPr>
              <a:t>kelayakan</a:t>
            </a:r>
            <a:r>
              <a:rPr lang="en-US" sz="2400" dirty="0" smtClean="0">
                <a:latin typeface="Tahoma" pitchFamily="34" charset="0"/>
              </a:rPr>
              <a:t> </a:t>
            </a:r>
          </a:p>
          <a:p>
            <a:pPr lvl="1" eaLnBrk="1" hangingPunct="1">
              <a:lnSpc>
                <a:spcPct val="80000"/>
              </a:lnSpc>
              <a:buFont typeface="Wingdings" pitchFamily="2" charset="2"/>
              <a:buNone/>
              <a:defRPr/>
            </a:pPr>
            <a:r>
              <a:rPr lang="en-US" sz="2400" dirty="0" err="1" smtClean="0">
                <a:latin typeface="Tahoma" pitchFamily="34" charset="0"/>
              </a:rPr>
              <a:t>suatu</a:t>
            </a:r>
            <a:r>
              <a:rPr lang="en-US" sz="2400" dirty="0" smtClean="0">
                <a:latin typeface="Tahoma" pitchFamily="34" charset="0"/>
              </a:rPr>
              <a:t> </a:t>
            </a:r>
            <a:r>
              <a:rPr lang="en-US" sz="2400" dirty="0" err="1" smtClean="0">
                <a:latin typeface="Tahoma" pitchFamily="34" charset="0"/>
              </a:rPr>
              <a:t>pekerjaan</a:t>
            </a:r>
            <a:r>
              <a:rPr lang="en-US" sz="2400" dirty="0" smtClean="0">
                <a:latin typeface="Tahoma" pitchFamily="34" charset="0"/>
              </a:rPr>
              <a:t> </a:t>
            </a:r>
            <a:r>
              <a:rPr lang="en-US" sz="2400" dirty="0" err="1" smtClean="0">
                <a:latin typeface="Tahoma" pitchFamily="34" charset="0"/>
              </a:rPr>
              <a:t>akuntansi</a:t>
            </a:r>
            <a:r>
              <a:rPr lang="en-US" sz="2400" dirty="0" smtClean="0">
                <a:latin typeface="Tahoma" pitchFamily="34" charset="0"/>
              </a:rPr>
              <a:t> paling </a:t>
            </a:r>
            <a:r>
              <a:rPr lang="en-US" sz="2400" dirty="0" err="1" smtClean="0">
                <a:latin typeface="Tahoma" pitchFamily="34" charset="0"/>
              </a:rPr>
              <a:t>sesuai</a:t>
            </a:r>
            <a:r>
              <a:rPr lang="en-US" sz="2400" dirty="0" smtClean="0">
                <a:latin typeface="Tahoma" pitchFamily="34" charset="0"/>
              </a:rPr>
              <a:t> </a:t>
            </a:r>
            <a:r>
              <a:rPr lang="en-US" sz="2400" dirty="0" err="1" smtClean="0">
                <a:latin typeface="Tahoma" pitchFamily="34" charset="0"/>
              </a:rPr>
              <a:t>dengan</a:t>
            </a:r>
            <a:r>
              <a:rPr lang="en-US" sz="2400" dirty="0" smtClean="0">
                <a:latin typeface="Tahoma" pitchFamily="34" charset="0"/>
              </a:rPr>
              <a:t> </a:t>
            </a:r>
            <a:r>
              <a:rPr lang="en-US" sz="2400" dirty="0" err="1" smtClean="0">
                <a:latin typeface="Tahoma" pitchFamily="34" charset="0"/>
              </a:rPr>
              <a:t>tujuan</a:t>
            </a:r>
            <a:r>
              <a:rPr lang="en-US" sz="2400" dirty="0" smtClean="0">
                <a:latin typeface="Tahoma" pitchFamily="34" charset="0"/>
              </a:rPr>
              <a:t> yang </a:t>
            </a:r>
          </a:p>
          <a:p>
            <a:pPr lvl="1" eaLnBrk="1" hangingPunct="1">
              <a:lnSpc>
                <a:spcPct val="80000"/>
              </a:lnSpc>
              <a:buFont typeface="Wingdings" pitchFamily="2" charset="2"/>
              <a:buNone/>
              <a:defRPr/>
            </a:pPr>
            <a:r>
              <a:rPr lang="en-US" sz="2400" dirty="0" err="1" smtClean="0">
                <a:latin typeface="Tahoma" pitchFamily="34" charset="0"/>
              </a:rPr>
              <a:t>telah</a:t>
            </a:r>
            <a:r>
              <a:rPr lang="en-US" sz="2400" dirty="0" smtClean="0">
                <a:latin typeface="Tahoma" pitchFamily="34" charset="0"/>
              </a:rPr>
              <a:t> </a:t>
            </a:r>
            <a:r>
              <a:rPr lang="en-US" sz="2400" dirty="0" err="1" smtClean="0">
                <a:latin typeface="Tahoma" pitchFamily="34" charset="0"/>
              </a:rPr>
              <a:t>ditetapkan</a:t>
            </a:r>
            <a:endParaRPr lang="en-US" sz="2400" dirty="0" smtClean="0">
              <a:latin typeface="Tahoma" pitchFamily="34" charset="0"/>
            </a:endParaRPr>
          </a:p>
          <a:p>
            <a:pPr eaLnBrk="1" hangingPunct="1">
              <a:lnSpc>
                <a:spcPct val="80000"/>
              </a:lnSpc>
              <a:buFont typeface="Wingdings" pitchFamily="2" charset="2"/>
              <a:buNone/>
              <a:defRPr/>
            </a:pPr>
            <a:endParaRPr lang="en-US" sz="2800" dirty="0" smtClean="0"/>
          </a:p>
          <a:p>
            <a:pPr eaLnBrk="1" hangingPunct="1">
              <a:lnSpc>
                <a:spcPct val="80000"/>
              </a:lnSpc>
              <a:defRPr/>
            </a:pPr>
            <a:r>
              <a:rPr lang="en-US" sz="2800" b="1" dirty="0" smtClean="0"/>
              <a:t>TEORI POSITIF</a:t>
            </a:r>
          </a:p>
          <a:p>
            <a:pPr eaLnBrk="1" hangingPunct="1">
              <a:lnSpc>
                <a:spcPct val="80000"/>
              </a:lnSpc>
              <a:buFont typeface="Wingdings" pitchFamily="2" charset="2"/>
              <a:buNone/>
              <a:defRPr/>
            </a:pPr>
            <a:r>
              <a:rPr lang="en-US" sz="2800" dirty="0" smtClean="0">
                <a:latin typeface="Tahoma" pitchFamily="34" charset="0"/>
              </a:rPr>
              <a:t>   </a:t>
            </a:r>
            <a:r>
              <a:rPr lang="en-US" sz="2400" dirty="0" err="1" smtClean="0">
                <a:latin typeface="Tahoma" pitchFamily="34" charset="0"/>
              </a:rPr>
              <a:t>Selama</a:t>
            </a:r>
            <a:r>
              <a:rPr lang="en-US" sz="2400" dirty="0" smtClean="0">
                <a:latin typeface="Tahoma" pitchFamily="34" charset="0"/>
              </a:rPr>
              <a:t> </a:t>
            </a:r>
            <a:r>
              <a:rPr lang="en-US" sz="2400" dirty="0" err="1" smtClean="0">
                <a:latin typeface="Tahoma" pitchFamily="34" charset="0"/>
              </a:rPr>
              <a:t>tahun</a:t>
            </a:r>
            <a:r>
              <a:rPr lang="en-US" sz="2400" dirty="0" smtClean="0">
                <a:latin typeface="Tahoma" pitchFamily="34" charset="0"/>
              </a:rPr>
              <a:t> 1970 an </a:t>
            </a:r>
            <a:r>
              <a:rPr lang="en-US" sz="2400" dirty="0" err="1" smtClean="0">
                <a:latin typeface="Tahoma" pitchFamily="34" charset="0"/>
              </a:rPr>
              <a:t>teori</a:t>
            </a:r>
            <a:r>
              <a:rPr lang="en-US" sz="2400" dirty="0" smtClean="0">
                <a:latin typeface="Tahoma" pitchFamily="34" charset="0"/>
              </a:rPr>
              <a:t> </a:t>
            </a:r>
            <a:r>
              <a:rPr lang="en-US" sz="2400" dirty="0" err="1" smtClean="0">
                <a:latin typeface="Tahoma" pitchFamily="34" charset="0"/>
              </a:rPr>
              <a:t>akuntansi</a:t>
            </a:r>
            <a:r>
              <a:rPr lang="en-US" sz="2400" dirty="0" smtClean="0">
                <a:latin typeface="Tahoma" pitchFamily="34" charset="0"/>
              </a:rPr>
              <a:t> </a:t>
            </a:r>
            <a:r>
              <a:rPr lang="en-US" sz="2400" dirty="0" err="1" smtClean="0">
                <a:latin typeface="Tahoma" pitchFamily="34" charset="0"/>
              </a:rPr>
              <a:t>bergerak</a:t>
            </a:r>
            <a:r>
              <a:rPr lang="en-US" sz="2400" dirty="0" smtClean="0">
                <a:latin typeface="Tahoma" pitchFamily="34" charset="0"/>
              </a:rPr>
              <a:t> </a:t>
            </a:r>
            <a:r>
              <a:rPr lang="en-US" sz="2400" dirty="0" err="1" smtClean="0">
                <a:latin typeface="Tahoma" pitchFamily="34" charset="0"/>
              </a:rPr>
              <a:t>kembali</a:t>
            </a:r>
            <a:r>
              <a:rPr lang="en-US" sz="2400" dirty="0" smtClean="0">
                <a:latin typeface="Tahoma" pitchFamily="34" charset="0"/>
              </a:rPr>
              <a:t> </a:t>
            </a:r>
            <a:r>
              <a:rPr lang="en-US" sz="2400" dirty="0" err="1" smtClean="0">
                <a:latin typeface="Tahoma" pitchFamily="34" charset="0"/>
              </a:rPr>
              <a:t>kearah</a:t>
            </a:r>
            <a:r>
              <a:rPr lang="en-US" sz="2400" dirty="0" smtClean="0">
                <a:latin typeface="Tahoma" pitchFamily="34" charset="0"/>
              </a:rPr>
              <a:t> </a:t>
            </a:r>
            <a:r>
              <a:rPr lang="en-US" sz="2400" dirty="0" err="1" smtClean="0">
                <a:latin typeface="Tahoma" pitchFamily="34" charset="0"/>
              </a:rPr>
              <a:t>metodologi</a:t>
            </a:r>
            <a:r>
              <a:rPr lang="en-US" sz="2400" dirty="0" smtClean="0">
                <a:latin typeface="Tahoma" pitchFamily="34" charset="0"/>
              </a:rPr>
              <a:t> empiric </a:t>
            </a:r>
            <a:r>
              <a:rPr lang="en-US" sz="2400" dirty="0" err="1" smtClean="0">
                <a:latin typeface="Tahoma" pitchFamily="34" charset="0"/>
              </a:rPr>
              <a:t>dan</a:t>
            </a:r>
            <a:r>
              <a:rPr lang="en-US" sz="2400" dirty="0" smtClean="0">
                <a:latin typeface="Tahoma" pitchFamily="34" charset="0"/>
              </a:rPr>
              <a:t> </a:t>
            </a:r>
            <a:r>
              <a:rPr lang="en-US" sz="2400" dirty="0" err="1" smtClean="0">
                <a:latin typeface="Tahoma" pitchFamily="34" charset="0"/>
              </a:rPr>
              <a:t>positif</a:t>
            </a:r>
            <a:r>
              <a:rPr lang="en-US" sz="2400" dirty="0" smtClean="0">
                <a:latin typeface="Tahoma" pitchFamily="34" charset="0"/>
              </a:rPr>
              <a:t>. </a:t>
            </a:r>
            <a:r>
              <a:rPr lang="en-US" sz="2400" dirty="0" err="1" smtClean="0">
                <a:latin typeface="Tahoma" pitchFamily="34" charset="0"/>
              </a:rPr>
              <a:t>Pendekatan</a:t>
            </a:r>
            <a:r>
              <a:rPr lang="en-US" sz="2400" dirty="0" smtClean="0">
                <a:latin typeface="Tahoma" pitchFamily="34" charset="0"/>
              </a:rPr>
              <a:t> yang </a:t>
            </a:r>
            <a:r>
              <a:rPr lang="en-US" sz="2400" dirty="0" err="1" smtClean="0">
                <a:latin typeface="Tahoma" pitchFamily="34" charset="0"/>
              </a:rPr>
              <a:t>demikian</a:t>
            </a:r>
            <a:r>
              <a:rPr lang="en-US" sz="2400" dirty="0" smtClean="0">
                <a:latin typeface="Tahoma" pitchFamily="34" charset="0"/>
              </a:rPr>
              <a:t> </a:t>
            </a:r>
            <a:r>
              <a:rPr lang="en-US" sz="2400" dirty="0" err="1" smtClean="0">
                <a:latin typeface="Tahoma" pitchFamily="34" charset="0"/>
              </a:rPr>
              <a:t>disebut</a:t>
            </a:r>
            <a:r>
              <a:rPr lang="en-US" sz="2400" dirty="0" smtClean="0">
                <a:latin typeface="Tahoma" pitchFamily="34" charset="0"/>
              </a:rPr>
              <a:t> </a:t>
            </a:r>
            <a:r>
              <a:rPr lang="en-US" sz="2400" dirty="0" err="1" smtClean="0">
                <a:latin typeface="Tahoma" pitchFamily="34" charset="0"/>
              </a:rPr>
              <a:t>sebagai</a:t>
            </a:r>
            <a:r>
              <a:rPr lang="en-US" sz="2400" dirty="0" smtClean="0">
                <a:latin typeface="Tahoma" pitchFamily="34" charset="0"/>
              </a:rPr>
              <a:t> </a:t>
            </a:r>
            <a:r>
              <a:rPr lang="en-US" sz="2400" dirty="0" err="1" smtClean="0">
                <a:latin typeface="Tahoma" pitchFamily="34" charset="0"/>
              </a:rPr>
              <a:t>teori</a:t>
            </a:r>
            <a:r>
              <a:rPr lang="en-US" sz="2400" dirty="0" smtClean="0">
                <a:latin typeface="Tahoma" pitchFamily="34" charset="0"/>
              </a:rPr>
              <a:t> </a:t>
            </a:r>
            <a:r>
              <a:rPr lang="en-US" sz="2400" dirty="0" err="1" smtClean="0">
                <a:latin typeface="Tahoma" pitchFamily="34" charset="0"/>
              </a:rPr>
              <a:t>positif</a:t>
            </a:r>
            <a:r>
              <a:rPr lang="en-US" sz="2400" dirty="0" smtClean="0">
                <a:latin typeface="Tahoma" pitchFamily="34" charset="0"/>
              </a:rPr>
              <a:t>, yang </a:t>
            </a:r>
            <a:r>
              <a:rPr lang="en-US" sz="2400" dirty="0" err="1" smtClean="0">
                <a:latin typeface="Tahoma" pitchFamily="34" charset="0"/>
              </a:rPr>
              <a:t>berusaha</a:t>
            </a:r>
            <a:r>
              <a:rPr lang="en-US" sz="2400" dirty="0" smtClean="0">
                <a:latin typeface="Tahoma" pitchFamily="34" charset="0"/>
              </a:rPr>
              <a:t> </a:t>
            </a:r>
            <a:r>
              <a:rPr lang="en-US" sz="2400" dirty="0" err="1" smtClean="0">
                <a:latin typeface="Tahoma" pitchFamily="34" charset="0"/>
              </a:rPr>
              <a:t>menjelaskan</a:t>
            </a:r>
            <a:r>
              <a:rPr lang="en-US" sz="2400" dirty="0" smtClean="0">
                <a:latin typeface="Tahoma" pitchFamily="34" charset="0"/>
              </a:rPr>
              <a:t> </a:t>
            </a:r>
            <a:r>
              <a:rPr lang="en-US" sz="2400" dirty="0" err="1" smtClean="0">
                <a:latin typeface="Tahoma" pitchFamily="34" charset="0"/>
              </a:rPr>
              <a:t>apa</a:t>
            </a:r>
            <a:r>
              <a:rPr lang="en-US" sz="2400" dirty="0" smtClean="0">
                <a:latin typeface="Tahoma" pitchFamily="34" charset="0"/>
              </a:rPr>
              <a:t> </a:t>
            </a:r>
            <a:r>
              <a:rPr lang="en-US" sz="2400" dirty="0" err="1" smtClean="0">
                <a:latin typeface="Tahoma" pitchFamily="34" charset="0"/>
              </a:rPr>
              <a:t>dan</a:t>
            </a:r>
            <a:r>
              <a:rPr lang="en-US" sz="2400" dirty="0" smtClean="0">
                <a:latin typeface="Tahoma" pitchFamily="34" charset="0"/>
              </a:rPr>
              <a:t> </a:t>
            </a:r>
            <a:r>
              <a:rPr lang="en-US" sz="2400" dirty="0" err="1" smtClean="0">
                <a:latin typeface="Tahoma" pitchFamily="34" charset="0"/>
              </a:rPr>
              <a:t>bagaimana</a:t>
            </a:r>
            <a:r>
              <a:rPr lang="en-US" sz="2400" dirty="0" smtClean="0">
                <a:latin typeface="Tahoma" pitchFamily="34" charset="0"/>
              </a:rPr>
              <a:t> </a:t>
            </a:r>
            <a:r>
              <a:rPr lang="en-US" sz="2400" dirty="0" err="1" smtClean="0">
                <a:latin typeface="Tahoma" pitchFamily="34" charset="0"/>
              </a:rPr>
              <a:t>informasi</a:t>
            </a:r>
            <a:r>
              <a:rPr lang="en-US" sz="2400" dirty="0" smtClean="0">
                <a:latin typeface="Tahoma" pitchFamily="34" charset="0"/>
              </a:rPr>
              <a:t> </a:t>
            </a:r>
            <a:r>
              <a:rPr lang="en-US" sz="2400" dirty="0" err="1" smtClean="0">
                <a:latin typeface="Tahoma" pitchFamily="34" charset="0"/>
              </a:rPr>
              <a:t>keuangan</a:t>
            </a:r>
            <a:r>
              <a:rPr lang="en-US" sz="2400" dirty="0" smtClean="0">
                <a:latin typeface="Tahoma" pitchFamily="34" charset="0"/>
              </a:rPr>
              <a:t> </a:t>
            </a:r>
            <a:r>
              <a:rPr lang="en-US" sz="2400" dirty="0" err="1" smtClean="0">
                <a:latin typeface="Tahoma" pitchFamily="34" charset="0"/>
              </a:rPr>
              <a:t>disajikan</a:t>
            </a:r>
            <a:r>
              <a:rPr lang="en-US" sz="2400" dirty="0" smtClean="0">
                <a:latin typeface="Tahoma" pitchFamily="34" charset="0"/>
              </a:rPr>
              <a:t> </a:t>
            </a:r>
            <a:r>
              <a:rPr lang="en-US" sz="2400" dirty="0" err="1" smtClean="0">
                <a:latin typeface="Tahoma" pitchFamily="34" charset="0"/>
              </a:rPr>
              <a:t>dan</a:t>
            </a:r>
            <a:r>
              <a:rPr lang="en-US" sz="2400" dirty="0" smtClean="0">
                <a:latin typeface="Tahoma" pitchFamily="34" charset="0"/>
              </a:rPr>
              <a:t> </a:t>
            </a:r>
            <a:r>
              <a:rPr lang="en-US" sz="2400" dirty="0" err="1" smtClean="0">
                <a:latin typeface="Tahoma" pitchFamily="34" charset="0"/>
              </a:rPr>
              <a:t>dikomunikasikan</a:t>
            </a:r>
            <a:r>
              <a:rPr lang="en-US" sz="2400" dirty="0" smtClean="0">
                <a:latin typeface="Tahoma" pitchFamily="34" charset="0"/>
              </a:rPr>
              <a:t> </a:t>
            </a:r>
            <a:r>
              <a:rPr lang="en-US" sz="2400" dirty="0" err="1" smtClean="0">
                <a:latin typeface="Tahoma" pitchFamily="34" charset="0"/>
              </a:rPr>
              <a:t>kepada</a:t>
            </a:r>
            <a:r>
              <a:rPr lang="en-US" sz="2400" dirty="0" smtClean="0">
                <a:latin typeface="Tahoma" pitchFamily="34" charset="0"/>
              </a:rPr>
              <a:t> </a:t>
            </a:r>
            <a:r>
              <a:rPr lang="en-US" sz="2400" dirty="0" err="1" smtClean="0">
                <a:latin typeface="Tahoma" pitchFamily="34" charset="0"/>
              </a:rPr>
              <a:t>para</a:t>
            </a:r>
            <a:r>
              <a:rPr lang="en-US" sz="2400" dirty="0" smtClean="0">
                <a:latin typeface="Tahoma" pitchFamily="34" charset="0"/>
              </a:rPr>
              <a:t> </a:t>
            </a:r>
            <a:r>
              <a:rPr lang="en-US" sz="2400" dirty="0" err="1" smtClean="0">
                <a:latin typeface="Tahoma" pitchFamily="34" charset="0"/>
              </a:rPr>
              <a:t>pemakai</a:t>
            </a:r>
            <a:r>
              <a:rPr lang="en-US" sz="2400" dirty="0" smtClean="0">
                <a:latin typeface="Tahoma" pitchFamily="34" charset="0"/>
              </a:rPr>
              <a:t> </a:t>
            </a:r>
            <a:r>
              <a:rPr lang="en-US" sz="2400" dirty="0" err="1" smtClean="0">
                <a:latin typeface="Tahoma" pitchFamily="34" charset="0"/>
              </a:rPr>
              <a:t>informasi</a:t>
            </a:r>
            <a:r>
              <a:rPr lang="en-US" sz="2400" dirty="0" smtClean="0">
                <a:latin typeface="Tahoma" pitchFamily="34" charset="0"/>
              </a:rPr>
              <a:t>.</a:t>
            </a:r>
          </a:p>
          <a:p>
            <a:pPr eaLnBrk="1" hangingPunct="1">
              <a:lnSpc>
                <a:spcPct val="80000"/>
              </a:lnSpc>
              <a:buFont typeface="Wingdings" pitchFamily="2" charset="2"/>
              <a:buNone/>
              <a:defRPr/>
            </a:pPr>
            <a:r>
              <a:rPr lang="en-US" sz="2400" dirty="0" smtClean="0">
                <a:latin typeface="Tahoma" pitchFamily="34" charset="0"/>
              </a:rPr>
              <a:t>	</a:t>
            </a:r>
            <a:r>
              <a:rPr lang="en-US" sz="2400" dirty="0" err="1" smtClean="0">
                <a:latin typeface="Tahoma" pitchFamily="34" charset="0"/>
              </a:rPr>
              <a:t>Tujuan</a:t>
            </a:r>
            <a:r>
              <a:rPr lang="en-US" sz="2400" dirty="0" smtClean="0">
                <a:latin typeface="Tahoma" pitchFamily="34" charset="0"/>
              </a:rPr>
              <a:t> </a:t>
            </a:r>
            <a:r>
              <a:rPr lang="en-US" sz="2400" dirty="0" err="1" smtClean="0">
                <a:latin typeface="Tahoma" pitchFamily="34" charset="0"/>
              </a:rPr>
              <a:t>positif</a:t>
            </a:r>
            <a:r>
              <a:rPr lang="en-US" sz="2400" dirty="0" smtClean="0">
                <a:latin typeface="Tahoma" pitchFamily="34" charset="0"/>
              </a:rPr>
              <a:t> </a:t>
            </a:r>
            <a:r>
              <a:rPr lang="en-US" sz="2400" dirty="0" err="1" smtClean="0">
                <a:latin typeface="Tahoma" pitchFamily="34" charset="0"/>
              </a:rPr>
              <a:t>teori</a:t>
            </a:r>
            <a:r>
              <a:rPr lang="en-US" sz="2400" dirty="0" smtClean="0">
                <a:latin typeface="Tahoma" pitchFamily="34" charset="0"/>
              </a:rPr>
              <a:t> </a:t>
            </a:r>
            <a:r>
              <a:rPr lang="en-US" sz="2400" dirty="0" err="1" smtClean="0">
                <a:latin typeface="Tahoma" pitchFamily="34" charset="0"/>
              </a:rPr>
              <a:t>adalah</a:t>
            </a:r>
            <a:r>
              <a:rPr lang="en-US" sz="2400" dirty="0" smtClean="0">
                <a:latin typeface="Tahoma" pitchFamily="34" charset="0"/>
              </a:rPr>
              <a:t> </a:t>
            </a:r>
            <a:r>
              <a:rPr lang="en-US" sz="2400" dirty="0" err="1" smtClean="0">
                <a:latin typeface="Tahoma" pitchFamily="34" charset="0"/>
              </a:rPr>
              <a:t>untuk</a:t>
            </a:r>
            <a:r>
              <a:rPr lang="en-US" sz="2400" dirty="0" smtClean="0">
                <a:latin typeface="Tahoma" pitchFamily="34" charset="0"/>
              </a:rPr>
              <a:t> </a:t>
            </a:r>
            <a:r>
              <a:rPr lang="en-US" sz="2400" dirty="0" err="1" smtClean="0">
                <a:latin typeface="Tahoma" pitchFamily="34" charset="0"/>
              </a:rPr>
              <a:t>menjelaskan</a:t>
            </a:r>
            <a:r>
              <a:rPr lang="en-US" sz="2400" dirty="0" smtClean="0">
                <a:latin typeface="Tahoma" pitchFamily="34" charset="0"/>
              </a:rPr>
              <a:t> </a:t>
            </a:r>
            <a:r>
              <a:rPr lang="en-US" sz="2400" dirty="0" err="1" smtClean="0">
                <a:latin typeface="Tahoma" pitchFamily="34" charset="0"/>
              </a:rPr>
              <a:t>danmemprediksi</a:t>
            </a:r>
            <a:r>
              <a:rPr lang="en-US" sz="2400" dirty="0" smtClean="0">
                <a:latin typeface="Tahoma" pitchFamily="34" charset="0"/>
              </a:rPr>
              <a:t> </a:t>
            </a:r>
            <a:r>
              <a:rPr lang="en-US" sz="2400" dirty="0" err="1" smtClean="0">
                <a:latin typeface="Tahoma" pitchFamily="34" charset="0"/>
              </a:rPr>
              <a:t>praktik</a:t>
            </a:r>
            <a:r>
              <a:rPr lang="en-US" sz="2400" dirty="0" smtClean="0">
                <a:latin typeface="Tahoma" pitchFamily="34" charset="0"/>
              </a:rPr>
              <a:t> </a:t>
            </a:r>
            <a:r>
              <a:rPr lang="en-US" sz="2400" dirty="0" err="1" smtClean="0">
                <a:latin typeface="Tahoma" pitchFamily="34" charset="0"/>
              </a:rPr>
              <a:t>akuntansi</a:t>
            </a:r>
            <a:r>
              <a:rPr lang="en-US" sz="2400" dirty="0" smtClean="0">
                <a:latin typeface="Tahoma" pitchFamily="34" charset="0"/>
              </a:rPr>
              <a:t>. </a:t>
            </a:r>
            <a:r>
              <a:rPr lang="en-US" sz="2400" dirty="0" err="1" smtClean="0">
                <a:latin typeface="Tahoma" pitchFamily="34" charset="0"/>
              </a:rPr>
              <a:t>Penjelasan</a:t>
            </a:r>
            <a:r>
              <a:rPr lang="en-US" sz="2400" dirty="0" smtClean="0">
                <a:latin typeface="Tahoma" pitchFamily="34" charset="0"/>
              </a:rPr>
              <a:t> </a:t>
            </a:r>
            <a:r>
              <a:rPr lang="en-US" sz="2400" dirty="0" err="1" smtClean="0">
                <a:latin typeface="Tahoma" pitchFamily="34" charset="0"/>
              </a:rPr>
              <a:t>berarti</a:t>
            </a:r>
            <a:r>
              <a:rPr lang="en-US" sz="2400" dirty="0" smtClean="0">
                <a:latin typeface="Tahoma" pitchFamily="34" charset="0"/>
              </a:rPr>
              <a:t> </a:t>
            </a:r>
            <a:r>
              <a:rPr lang="en-US" sz="2400" dirty="0" err="1" smtClean="0">
                <a:latin typeface="Tahoma" pitchFamily="34" charset="0"/>
              </a:rPr>
              <a:t>memberikan</a:t>
            </a:r>
            <a:r>
              <a:rPr lang="en-US" sz="2400" dirty="0" smtClean="0">
                <a:latin typeface="Tahoma" pitchFamily="34" charset="0"/>
              </a:rPr>
              <a:t> </a:t>
            </a:r>
            <a:r>
              <a:rPr lang="en-US" sz="2400" dirty="0" err="1" smtClean="0">
                <a:latin typeface="Tahoma" pitchFamily="34" charset="0"/>
              </a:rPr>
              <a:t>alasan</a:t>
            </a:r>
            <a:r>
              <a:rPr lang="en-US" sz="2400" dirty="0" smtClean="0">
                <a:latin typeface="Tahoma" pitchFamily="34" charset="0"/>
              </a:rPr>
              <a:t> </a:t>
            </a:r>
            <a:r>
              <a:rPr lang="en-US" sz="2400" dirty="0" err="1" smtClean="0">
                <a:latin typeface="Tahoma" pitchFamily="34" charset="0"/>
              </a:rPr>
              <a:t>terhadap</a:t>
            </a:r>
            <a:r>
              <a:rPr lang="en-US" sz="2400" dirty="0" smtClean="0">
                <a:latin typeface="Tahoma" pitchFamily="34" charset="0"/>
              </a:rPr>
              <a:t> </a:t>
            </a:r>
            <a:r>
              <a:rPr lang="en-US" sz="2400" dirty="0" err="1" smtClean="0">
                <a:latin typeface="Tahoma" pitchFamily="34" charset="0"/>
              </a:rPr>
              <a:t>praktik</a:t>
            </a:r>
            <a:r>
              <a:rPr lang="en-US" sz="2400" dirty="0" smtClean="0">
                <a:latin typeface="Tahoma" pitchFamily="34" charset="0"/>
              </a:rPr>
              <a:t> yang </a:t>
            </a:r>
            <a:r>
              <a:rPr lang="en-US" sz="2400" dirty="0" err="1" smtClean="0">
                <a:latin typeface="Tahoma" pitchFamily="34" charset="0"/>
              </a:rPr>
              <a:t>diamati</a:t>
            </a:r>
            <a:r>
              <a:rPr lang="en-US" sz="2400" dirty="0" smtClean="0">
                <a:latin typeface="Tahoma" pitchFamily="34" charset="0"/>
              </a:rPr>
              <a:t>.</a:t>
            </a:r>
          </a:p>
          <a:p>
            <a:pPr eaLnBrk="1" hangingPunct="1">
              <a:lnSpc>
                <a:spcPct val="80000"/>
              </a:lnSpc>
              <a:buFont typeface="Wingdings" pitchFamily="2" charset="2"/>
              <a:buNone/>
              <a:defRPr/>
            </a:pPr>
            <a:endParaRPr lang="en-US" sz="2800" dirty="0" smtClean="0">
              <a:latin typeface="Tahoma" pitchFamily="34" charset="0"/>
            </a:endParaRPr>
          </a:p>
          <a:p>
            <a:pPr eaLnBrk="1" hangingPunct="1">
              <a:lnSpc>
                <a:spcPct val="80000"/>
              </a:lnSpc>
              <a:defRPr/>
            </a:pPr>
            <a:endParaRPr lang="en-US"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defRPr/>
            </a:pPr>
            <a:r>
              <a:rPr lang="en-US" dirty="0" err="1" smtClean="0"/>
              <a:t>Sasaran</a:t>
            </a:r>
            <a:r>
              <a:rPr lang="en-US" dirty="0" smtClean="0"/>
              <a:t> </a:t>
            </a:r>
            <a:r>
              <a:rPr lang="en-US" dirty="0" err="1" smtClean="0"/>
              <a:t>Teori</a:t>
            </a:r>
            <a:endParaRPr lang="en-US" dirty="0"/>
          </a:p>
        </p:txBody>
      </p:sp>
      <p:sp>
        <p:nvSpPr>
          <p:cNvPr id="3" name="Content Placeholder 2"/>
          <p:cNvSpPr>
            <a:spLocks noGrp="1"/>
          </p:cNvSpPr>
          <p:nvPr>
            <p:ph idx="1"/>
          </p:nvPr>
        </p:nvSpPr>
        <p:spPr>
          <a:xfrm>
            <a:off x="76200" y="762000"/>
            <a:ext cx="8991600" cy="5943600"/>
          </a:xfrm>
        </p:spPr>
        <p:txBody>
          <a:bodyPr/>
          <a:lstStyle/>
          <a:p>
            <a:pPr>
              <a:buFont typeface="Wingdings" pitchFamily="2" charset="2"/>
              <a:buNone/>
              <a:defRPr/>
            </a:pPr>
            <a:endParaRPr lang="en-US" dirty="0" smtClean="0"/>
          </a:p>
          <a:p>
            <a:pPr>
              <a:buFont typeface="Wingdings" pitchFamily="2" charset="2"/>
              <a:buNone/>
              <a:defRPr/>
            </a:pPr>
            <a:endParaRPr lang="en-US" dirty="0" smtClean="0"/>
          </a:p>
          <a:p>
            <a:pPr>
              <a:buFont typeface="Wingdings" pitchFamily="2" charset="2"/>
              <a:buNone/>
              <a:defRPr/>
            </a:pPr>
            <a:r>
              <a:rPr lang="en-US" dirty="0" err="1" smtClean="0"/>
              <a:t>Pembeda</a:t>
            </a:r>
            <a:r>
              <a:rPr lang="en-US" dirty="0" smtClean="0"/>
              <a:t>		</a:t>
            </a:r>
            <a:r>
              <a:rPr lang="en-US" dirty="0" err="1" smtClean="0"/>
              <a:t>Teori</a:t>
            </a:r>
            <a:r>
              <a:rPr lang="en-US" dirty="0" smtClean="0"/>
              <a:t> </a:t>
            </a:r>
            <a:r>
              <a:rPr lang="en-US" dirty="0" err="1" smtClean="0"/>
              <a:t>Positif</a:t>
            </a:r>
            <a:r>
              <a:rPr lang="en-US" dirty="0" smtClean="0"/>
              <a:t>	     </a:t>
            </a:r>
            <a:r>
              <a:rPr lang="en-US" dirty="0" err="1" smtClean="0"/>
              <a:t>Teori</a:t>
            </a:r>
            <a:r>
              <a:rPr lang="en-US" dirty="0" smtClean="0"/>
              <a:t> </a:t>
            </a:r>
            <a:r>
              <a:rPr lang="en-US" dirty="0" err="1" smtClean="0"/>
              <a:t>Normatif</a:t>
            </a:r>
            <a:endParaRPr lang="en-US" dirty="0" smtClean="0"/>
          </a:p>
          <a:p>
            <a:pPr>
              <a:buFont typeface="Wingdings" pitchFamily="2" charset="2"/>
              <a:buNone/>
              <a:defRPr/>
            </a:pPr>
            <a:endParaRPr lang="en-US" sz="2000" dirty="0" smtClean="0"/>
          </a:p>
          <a:p>
            <a:pPr>
              <a:buFont typeface="Wingdings" pitchFamily="2" charset="2"/>
              <a:buNone/>
              <a:defRPr/>
            </a:pPr>
            <a:r>
              <a:rPr lang="en-US" sz="2000" b="1" dirty="0" err="1" smtClean="0">
                <a:solidFill>
                  <a:srgbClr val="FFFF00"/>
                </a:solidFill>
              </a:rPr>
              <a:t>Bentuk</a:t>
            </a:r>
            <a:r>
              <a:rPr lang="en-US" sz="2000" b="1" dirty="0" smtClean="0">
                <a:solidFill>
                  <a:srgbClr val="FFFF00"/>
                </a:solidFill>
              </a:rPr>
              <a:t> </a:t>
            </a:r>
            <a:r>
              <a:rPr lang="en-US" sz="2000" b="1" dirty="0" err="1" smtClean="0">
                <a:solidFill>
                  <a:srgbClr val="FFFF00"/>
                </a:solidFill>
              </a:rPr>
              <a:t>Pernyataan</a:t>
            </a:r>
            <a:r>
              <a:rPr lang="en-US" sz="2000" b="1" dirty="0" smtClean="0">
                <a:solidFill>
                  <a:srgbClr val="FFFF00"/>
                </a:solidFill>
              </a:rPr>
              <a:t>	   is				should/ought to</a:t>
            </a:r>
          </a:p>
          <a:p>
            <a:pPr>
              <a:buFont typeface="Wingdings" pitchFamily="2" charset="2"/>
              <a:buNone/>
              <a:defRPr/>
            </a:pPr>
            <a:r>
              <a:rPr lang="en-US" sz="2000" b="1" dirty="0" smtClean="0">
                <a:solidFill>
                  <a:srgbClr val="FFFF00"/>
                </a:solidFill>
              </a:rPr>
              <a:t>Nada </a:t>
            </a:r>
            <a:r>
              <a:rPr lang="en-US" sz="2000" b="1" dirty="0" err="1" smtClean="0">
                <a:solidFill>
                  <a:srgbClr val="FFFF00"/>
                </a:solidFill>
              </a:rPr>
              <a:t>Pernyataan</a:t>
            </a:r>
            <a:r>
              <a:rPr lang="en-US" sz="2000" b="1" dirty="0" smtClean="0">
                <a:solidFill>
                  <a:srgbClr val="FFFF00"/>
                </a:solidFill>
              </a:rPr>
              <a:t>	   descriptive			prescriptive</a:t>
            </a:r>
          </a:p>
          <a:p>
            <a:pPr>
              <a:buFont typeface="Wingdings" pitchFamily="2" charset="2"/>
              <a:buNone/>
              <a:defRPr/>
            </a:pPr>
            <a:r>
              <a:rPr lang="en-US" sz="2000" b="1" dirty="0" err="1" smtClean="0">
                <a:solidFill>
                  <a:srgbClr val="FFFF00"/>
                </a:solidFill>
              </a:rPr>
              <a:t>Bidang</a:t>
            </a:r>
            <a:r>
              <a:rPr lang="en-US" sz="2000" b="1" dirty="0" smtClean="0">
                <a:solidFill>
                  <a:srgbClr val="FFFF00"/>
                </a:solidFill>
              </a:rPr>
              <a:t> </a:t>
            </a:r>
            <a:r>
              <a:rPr lang="en-US" sz="2000" b="1" dirty="0" err="1" smtClean="0">
                <a:solidFill>
                  <a:srgbClr val="FFFF00"/>
                </a:solidFill>
              </a:rPr>
              <a:t>Masalah</a:t>
            </a:r>
            <a:r>
              <a:rPr lang="en-US" sz="2000" b="1" dirty="0" smtClean="0">
                <a:solidFill>
                  <a:srgbClr val="FFFF00"/>
                </a:solidFill>
              </a:rPr>
              <a:t>		   facts				values/idealism</a:t>
            </a:r>
          </a:p>
          <a:p>
            <a:pPr>
              <a:buFont typeface="Wingdings" pitchFamily="2" charset="2"/>
              <a:buNone/>
              <a:defRPr/>
            </a:pPr>
            <a:r>
              <a:rPr lang="en-US" sz="2000" b="1" dirty="0" smtClean="0">
                <a:solidFill>
                  <a:srgbClr val="FFFF00"/>
                </a:solidFill>
              </a:rPr>
              <a:t>Basis </a:t>
            </a:r>
            <a:r>
              <a:rPr lang="en-US" sz="2000" b="1" dirty="0" err="1" smtClean="0">
                <a:solidFill>
                  <a:srgbClr val="FFFF00"/>
                </a:solidFill>
              </a:rPr>
              <a:t>Penyimpulan</a:t>
            </a:r>
            <a:r>
              <a:rPr lang="en-US" sz="2000" b="1" dirty="0" smtClean="0">
                <a:solidFill>
                  <a:srgbClr val="FFFF00"/>
                </a:solidFill>
              </a:rPr>
              <a:t>	   objective/empirical		subjective/reasoning</a:t>
            </a:r>
          </a:p>
          <a:p>
            <a:pPr>
              <a:buFont typeface="Wingdings" pitchFamily="2" charset="2"/>
              <a:buNone/>
              <a:defRPr/>
            </a:pPr>
            <a:r>
              <a:rPr lang="en-US" sz="2000" b="1" dirty="0" err="1" smtClean="0">
                <a:solidFill>
                  <a:srgbClr val="FFFF00"/>
                </a:solidFill>
              </a:rPr>
              <a:t>Kriteria</a:t>
            </a:r>
            <a:r>
              <a:rPr lang="en-US" sz="2000" b="1" dirty="0" smtClean="0">
                <a:solidFill>
                  <a:srgbClr val="FFFF00"/>
                </a:solidFill>
              </a:rPr>
              <a:t> </a:t>
            </a:r>
            <a:r>
              <a:rPr lang="en-US" sz="2000" b="1" dirty="0" err="1" smtClean="0">
                <a:solidFill>
                  <a:srgbClr val="FFFF00"/>
                </a:solidFill>
              </a:rPr>
              <a:t>Penerimaan</a:t>
            </a:r>
            <a:r>
              <a:rPr lang="en-US" sz="2000" b="1" dirty="0" smtClean="0">
                <a:solidFill>
                  <a:srgbClr val="FFFF00"/>
                </a:solidFill>
              </a:rPr>
              <a:t> </a:t>
            </a:r>
            <a:r>
              <a:rPr lang="en-US" sz="2000" b="1" dirty="0" err="1" smtClean="0">
                <a:solidFill>
                  <a:srgbClr val="FFFF00"/>
                </a:solidFill>
              </a:rPr>
              <a:t>Teori</a:t>
            </a:r>
            <a:r>
              <a:rPr lang="en-US" sz="2000" b="1" dirty="0" smtClean="0">
                <a:solidFill>
                  <a:srgbClr val="FFFF00"/>
                </a:solidFill>
              </a:rPr>
              <a:t>  true/false			good/bad</a:t>
            </a:r>
          </a:p>
          <a:p>
            <a:pPr>
              <a:buFont typeface="Wingdings" pitchFamily="2" charset="2"/>
              <a:buNone/>
              <a:defRPr/>
            </a:pPr>
            <a:r>
              <a:rPr lang="en-US" sz="2000" b="1" dirty="0" smtClean="0">
                <a:solidFill>
                  <a:srgbClr val="FFFF00"/>
                </a:solidFill>
              </a:rPr>
              <a:t>Basis/</a:t>
            </a:r>
            <a:r>
              <a:rPr lang="en-US" sz="2000" b="1" dirty="0" err="1" smtClean="0">
                <a:solidFill>
                  <a:srgbClr val="FFFF00"/>
                </a:solidFill>
              </a:rPr>
              <a:t>Metode</a:t>
            </a:r>
            <a:r>
              <a:rPr lang="en-US" sz="2000" b="1" dirty="0" smtClean="0">
                <a:solidFill>
                  <a:srgbClr val="FFFF00"/>
                </a:solidFill>
              </a:rPr>
              <a:t> </a:t>
            </a:r>
            <a:r>
              <a:rPr lang="en-US" sz="2000" b="1" dirty="0" err="1" smtClean="0">
                <a:solidFill>
                  <a:srgbClr val="FFFF00"/>
                </a:solidFill>
              </a:rPr>
              <a:t>Pengujian</a:t>
            </a:r>
            <a:r>
              <a:rPr lang="en-US" sz="2000" b="1" dirty="0" smtClean="0">
                <a:solidFill>
                  <a:srgbClr val="FFFF00"/>
                </a:solidFill>
              </a:rPr>
              <a:t>	    science/scientific		art/</a:t>
            </a:r>
            <a:r>
              <a:rPr lang="en-US" sz="2000" b="1" dirty="0" err="1" smtClean="0">
                <a:solidFill>
                  <a:srgbClr val="FFFF00"/>
                </a:solidFill>
              </a:rPr>
              <a:t>judgement</a:t>
            </a:r>
            <a:endParaRPr lang="en-US" sz="2000" b="1" dirty="0" smtClean="0">
              <a:solidFill>
                <a:srgbClr val="FFFF00"/>
              </a:solidFill>
            </a:endParaRPr>
          </a:p>
          <a:p>
            <a:pPr>
              <a:buFont typeface="Wingdings" pitchFamily="2" charset="2"/>
              <a:buNone/>
              <a:defRPr/>
            </a:pPr>
            <a:endParaRPr lang="en-US" sz="2000" dirty="0" smtClean="0"/>
          </a:p>
          <a:p>
            <a:pPr>
              <a:buFont typeface="Wingdings" pitchFamily="2" charset="2"/>
              <a:buNone/>
              <a:defRPr/>
            </a:pPr>
            <a:endParaRPr lang="en-US" sz="2000" dirty="0" smtClean="0"/>
          </a:p>
          <a:p>
            <a:pPr>
              <a:buFont typeface="Wingdings" pitchFamily="2" charset="2"/>
              <a:buNone/>
              <a:defRPr/>
            </a:pP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defRPr/>
            </a:pPr>
            <a:r>
              <a:rPr lang="en-US" dirty="0" err="1" smtClean="0"/>
              <a:t>Bidang</a:t>
            </a:r>
            <a:r>
              <a:rPr lang="en-US" dirty="0" smtClean="0"/>
              <a:t> </a:t>
            </a:r>
            <a:r>
              <a:rPr lang="en-US" dirty="0" err="1" smtClean="0"/>
              <a:t>Masalah</a:t>
            </a:r>
            <a:endParaRPr lang="en-US" dirty="0"/>
          </a:p>
        </p:txBody>
      </p:sp>
      <p:sp>
        <p:nvSpPr>
          <p:cNvPr id="3" name="Content Placeholder 2"/>
          <p:cNvSpPr>
            <a:spLocks noGrp="1"/>
          </p:cNvSpPr>
          <p:nvPr>
            <p:ph idx="1"/>
          </p:nvPr>
        </p:nvSpPr>
        <p:spPr>
          <a:xfrm>
            <a:off x="0" y="914400"/>
            <a:ext cx="9144000" cy="5715000"/>
          </a:xfrm>
        </p:spPr>
        <p:txBody>
          <a:bodyPr>
            <a:normAutofit fontScale="92500" lnSpcReduction="10000"/>
          </a:bodyPr>
          <a:lstStyle/>
          <a:p>
            <a:pPr>
              <a:buFont typeface="Wingdings" pitchFamily="2" charset="2"/>
              <a:buNone/>
              <a:defRPr/>
            </a:pPr>
            <a:endParaRPr lang="en-US" dirty="0" smtClean="0"/>
          </a:p>
          <a:p>
            <a:pPr>
              <a:buFont typeface="Wingdings" pitchFamily="2" charset="2"/>
              <a:buNone/>
              <a:defRPr/>
            </a:pPr>
            <a:r>
              <a:rPr lang="en-US" dirty="0" smtClean="0"/>
              <a:t>	</a:t>
            </a:r>
            <a:r>
              <a:rPr lang="en-US" b="1" dirty="0" err="1" smtClean="0"/>
              <a:t>Positif</a:t>
            </a:r>
            <a:r>
              <a:rPr lang="en-US" b="1" dirty="0" smtClean="0"/>
              <a:t>						</a:t>
            </a:r>
            <a:r>
              <a:rPr lang="en-US" b="1" dirty="0" err="1" smtClean="0"/>
              <a:t>Normatif</a:t>
            </a:r>
            <a:r>
              <a:rPr lang="en-US" b="1" dirty="0" smtClean="0"/>
              <a:t> </a:t>
            </a:r>
          </a:p>
          <a:p>
            <a:pPr>
              <a:buFont typeface="Wingdings" pitchFamily="2" charset="2"/>
              <a:buNone/>
              <a:defRPr/>
            </a:pPr>
            <a:r>
              <a:rPr lang="en-US" sz="2400" dirty="0" err="1" smtClean="0"/>
              <a:t>Perlu</a:t>
            </a:r>
            <a:r>
              <a:rPr lang="en-US" sz="2400" dirty="0" smtClean="0"/>
              <a:t> </a:t>
            </a:r>
            <a:r>
              <a:rPr lang="en-US" sz="2400" dirty="0" err="1" smtClean="0"/>
              <a:t>penjelasan</a:t>
            </a:r>
            <a:r>
              <a:rPr lang="en-US" sz="2400" dirty="0" smtClean="0"/>
              <a:t> </a:t>
            </a:r>
            <a:r>
              <a:rPr lang="en-US" sz="2400" dirty="0" err="1" smtClean="0"/>
              <a:t>dan</a:t>
            </a:r>
            <a:r>
              <a:rPr lang="en-US" sz="2400" dirty="0" smtClean="0"/>
              <a:t> </a:t>
            </a:r>
            <a:r>
              <a:rPr lang="en-US" sz="2400" dirty="0" err="1" smtClean="0"/>
              <a:t>Bukti</a:t>
            </a:r>
            <a:r>
              <a:rPr lang="en-US" sz="2400" dirty="0" smtClean="0"/>
              <a:t> </a:t>
            </a:r>
            <a:r>
              <a:rPr lang="en-US" sz="2400" dirty="0" err="1" smtClean="0"/>
              <a:t>empiris</a:t>
            </a:r>
            <a:r>
              <a:rPr lang="en-US" sz="2400" dirty="0" smtClean="0"/>
              <a:t>		     </a:t>
            </a:r>
            <a:r>
              <a:rPr lang="en-US" sz="2400" dirty="0" err="1" smtClean="0"/>
              <a:t>Perlu</a:t>
            </a:r>
            <a:r>
              <a:rPr lang="en-US" sz="2400" dirty="0" smtClean="0"/>
              <a:t> </a:t>
            </a:r>
            <a:r>
              <a:rPr lang="en-US" sz="2400" dirty="0" err="1" smtClean="0"/>
              <a:t>penalaran</a:t>
            </a:r>
            <a:r>
              <a:rPr lang="en-US" sz="2400" dirty="0" smtClean="0"/>
              <a:t> </a:t>
            </a:r>
            <a:r>
              <a:rPr lang="en-US" sz="2400" dirty="0" err="1" smtClean="0"/>
              <a:t>logis</a:t>
            </a:r>
            <a:endParaRPr lang="en-US" sz="2400" dirty="0" smtClean="0"/>
          </a:p>
          <a:p>
            <a:pPr marL="457200" indent="-457200">
              <a:buFont typeface="Wingdings" pitchFamily="2" charset="2"/>
              <a:buAutoNum type="arabicPeriod"/>
              <a:defRPr/>
            </a:pPr>
            <a:r>
              <a:rPr lang="en-US" sz="2400" dirty="0" err="1" smtClean="0"/>
              <a:t>Apakah</a:t>
            </a:r>
            <a:r>
              <a:rPr lang="en-US" sz="2400" dirty="0" smtClean="0"/>
              <a:t> </a:t>
            </a:r>
            <a:r>
              <a:rPr lang="en-US" sz="2400" dirty="0" err="1" smtClean="0"/>
              <a:t>informasi</a:t>
            </a:r>
            <a:r>
              <a:rPr lang="en-US" sz="2400" dirty="0" smtClean="0"/>
              <a:t> </a:t>
            </a:r>
            <a:r>
              <a:rPr lang="en-US" sz="2400" dirty="0" err="1" smtClean="0"/>
              <a:t>laporan</a:t>
            </a:r>
            <a:r>
              <a:rPr lang="en-US" sz="2400" dirty="0" smtClean="0"/>
              <a:t> </a:t>
            </a:r>
            <a:r>
              <a:rPr lang="en-US" sz="2400" dirty="0" err="1" smtClean="0"/>
              <a:t>aliran</a:t>
            </a:r>
            <a:r>
              <a:rPr lang="en-US" sz="2400" dirty="0" smtClean="0"/>
              <a:t>        1. </a:t>
            </a:r>
            <a:r>
              <a:rPr lang="en-US" sz="2400" dirty="0" err="1" smtClean="0"/>
              <a:t>Kapan</a:t>
            </a:r>
            <a:r>
              <a:rPr lang="en-US" sz="2400" dirty="0" smtClean="0"/>
              <a:t> </a:t>
            </a:r>
            <a:r>
              <a:rPr lang="en-US" sz="2400" dirty="0" err="1" smtClean="0"/>
              <a:t>sewa</a:t>
            </a:r>
            <a:r>
              <a:rPr lang="en-US" sz="2400" dirty="0" smtClean="0"/>
              <a:t> </a:t>
            </a:r>
            <a:r>
              <a:rPr lang="en-US" sz="2400" dirty="0" err="1" smtClean="0"/>
              <a:t>guna</a:t>
            </a:r>
            <a:r>
              <a:rPr lang="en-US" sz="2400" dirty="0" smtClean="0"/>
              <a:t> </a:t>
            </a:r>
            <a:r>
              <a:rPr lang="en-US" sz="2400" dirty="0" err="1" smtClean="0"/>
              <a:t>usaha</a:t>
            </a:r>
            <a:r>
              <a:rPr lang="en-US" sz="2400" dirty="0" smtClean="0"/>
              <a:t> </a:t>
            </a:r>
            <a:r>
              <a:rPr lang="en-US" sz="2400" dirty="0" err="1" smtClean="0"/>
              <a:t>harus</a:t>
            </a:r>
            <a:endParaRPr lang="en-US" sz="2400" dirty="0" smtClean="0"/>
          </a:p>
          <a:p>
            <a:pPr marL="457200" indent="-457200">
              <a:buFont typeface="Wingdings" pitchFamily="2" charset="2"/>
              <a:buNone/>
              <a:defRPr/>
            </a:pPr>
            <a:r>
              <a:rPr lang="en-US" sz="2400" dirty="0" smtClean="0"/>
              <a:t>	</a:t>
            </a:r>
            <a:r>
              <a:rPr lang="en-US" sz="2400" dirty="0" err="1" smtClean="0"/>
              <a:t>kas</a:t>
            </a:r>
            <a:r>
              <a:rPr lang="en-US" sz="2400" dirty="0" smtClean="0"/>
              <a:t> </a:t>
            </a:r>
            <a:r>
              <a:rPr lang="en-US" sz="2400" dirty="0" err="1" smtClean="0"/>
              <a:t>mengandung</a:t>
            </a:r>
            <a:r>
              <a:rPr lang="en-US" sz="2400" dirty="0" smtClean="0"/>
              <a:t> </a:t>
            </a:r>
            <a:r>
              <a:rPr lang="en-US" sz="2400" dirty="0" err="1" smtClean="0"/>
              <a:t>informasi</a:t>
            </a:r>
            <a:r>
              <a:rPr lang="en-US" sz="2400" dirty="0" smtClean="0"/>
              <a:t>?	        </a:t>
            </a:r>
            <a:r>
              <a:rPr lang="en-US" sz="2400" dirty="0" err="1" smtClean="0"/>
              <a:t>Dikapitalisasi</a:t>
            </a:r>
            <a:r>
              <a:rPr lang="en-US" sz="2400" dirty="0" smtClean="0"/>
              <a:t> ?</a:t>
            </a:r>
          </a:p>
          <a:p>
            <a:pPr marL="457200" indent="-457200">
              <a:buFont typeface="Wingdings" pitchFamily="2" charset="2"/>
              <a:buAutoNum type="arabicPeriod" startAt="2"/>
              <a:defRPr/>
            </a:pPr>
            <a:r>
              <a:rPr lang="en-US" sz="2400" dirty="0" err="1" smtClean="0"/>
              <a:t>Faktor</a:t>
            </a:r>
            <a:r>
              <a:rPr lang="en-US" sz="2400" dirty="0" smtClean="0"/>
              <a:t> </a:t>
            </a:r>
            <a:r>
              <a:rPr lang="en-US" sz="2400" dirty="0" err="1" smtClean="0"/>
              <a:t>apa</a:t>
            </a:r>
            <a:r>
              <a:rPr lang="en-US" sz="2400" dirty="0" smtClean="0"/>
              <a:t> </a:t>
            </a:r>
            <a:r>
              <a:rPr lang="en-US" sz="2400" dirty="0" err="1" smtClean="0"/>
              <a:t>saja</a:t>
            </a:r>
            <a:r>
              <a:rPr lang="en-US" sz="2400" dirty="0" smtClean="0"/>
              <a:t> yang </a:t>
            </a:r>
            <a:r>
              <a:rPr lang="en-US" sz="2400" dirty="0" err="1" smtClean="0"/>
              <a:t>mempengaruhi</a:t>
            </a:r>
            <a:r>
              <a:rPr lang="en-US" sz="2400" dirty="0" smtClean="0"/>
              <a:t>  2. </a:t>
            </a:r>
            <a:r>
              <a:rPr lang="en-US" sz="2400" dirty="0" err="1" smtClean="0"/>
              <a:t>Bagaimana</a:t>
            </a:r>
            <a:r>
              <a:rPr lang="en-US" sz="2400" dirty="0" smtClean="0"/>
              <a:t> </a:t>
            </a:r>
            <a:r>
              <a:rPr lang="en-US" sz="2400" dirty="0" err="1" smtClean="0"/>
              <a:t>perubahan</a:t>
            </a:r>
            <a:r>
              <a:rPr lang="en-US" sz="2400" dirty="0" smtClean="0"/>
              <a:t> </a:t>
            </a:r>
            <a:r>
              <a:rPr lang="en-US" sz="2400" dirty="0" err="1" smtClean="0"/>
              <a:t>harga</a:t>
            </a:r>
            <a:r>
              <a:rPr lang="en-US" sz="2400" dirty="0" smtClean="0"/>
              <a:t> </a:t>
            </a:r>
            <a:r>
              <a:rPr lang="en-US" sz="2400" dirty="0" err="1" smtClean="0"/>
              <a:t>di</a:t>
            </a:r>
            <a:endParaRPr lang="en-US" sz="2400" dirty="0" smtClean="0"/>
          </a:p>
          <a:p>
            <a:pPr marL="457200" indent="-457200">
              <a:buFont typeface="Wingdings" pitchFamily="2" charset="2"/>
              <a:buNone/>
              <a:defRPr/>
            </a:pPr>
            <a:r>
              <a:rPr lang="en-US" sz="2400" dirty="0" smtClean="0"/>
              <a:t>	</a:t>
            </a:r>
            <a:r>
              <a:rPr lang="en-US" sz="2400" dirty="0" err="1" smtClean="0"/>
              <a:t>pengungkapan</a:t>
            </a:r>
            <a:r>
              <a:rPr lang="en-US" sz="2400" dirty="0" smtClean="0"/>
              <a:t> </a:t>
            </a:r>
            <a:r>
              <a:rPr lang="en-US" sz="2400" dirty="0" err="1" smtClean="0"/>
              <a:t>suka</a:t>
            </a:r>
            <a:r>
              <a:rPr lang="en-US" sz="2400" dirty="0" smtClean="0"/>
              <a:t> </a:t>
            </a:r>
            <a:r>
              <a:rPr lang="en-US" sz="2400" dirty="0" err="1" smtClean="0"/>
              <a:t>rela</a:t>
            </a:r>
            <a:r>
              <a:rPr lang="en-US" sz="2400" dirty="0" smtClean="0"/>
              <a:t>?		       </a:t>
            </a:r>
            <a:r>
              <a:rPr lang="en-US" sz="2400" dirty="0" err="1" smtClean="0"/>
              <a:t>Perhitungkan</a:t>
            </a:r>
            <a:r>
              <a:rPr lang="en-US" sz="2400" dirty="0" smtClean="0"/>
              <a:t> </a:t>
            </a:r>
            <a:r>
              <a:rPr lang="en-US" sz="2400" dirty="0" err="1" smtClean="0"/>
              <a:t>dan</a:t>
            </a:r>
            <a:r>
              <a:rPr lang="en-US" sz="2400" dirty="0" smtClean="0"/>
              <a:t> </a:t>
            </a:r>
            <a:r>
              <a:rPr lang="en-US" sz="2400" dirty="0" err="1" smtClean="0"/>
              <a:t>disajikan</a:t>
            </a:r>
            <a:r>
              <a:rPr lang="en-US" sz="2400" dirty="0" smtClean="0"/>
              <a:t> </a:t>
            </a:r>
            <a:r>
              <a:rPr lang="en-US" sz="2400" dirty="0" err="1" smtClean="0"/>
              <a:t>dlm</a:t>
            </a:r>
            <a:endParaRPr lang="en-US" sz="2400" dirty="0" smtClean="0"/>
          </a:p>
          <a:p>
            <a:pPr>
              <a:buFont typeface="Wingdings" pitchFamily="2" charset="2"/>
              <a:buNone/>
              <a:defRPr/>
            </a:pPr>
            <a:r>
              <a:rPr lang="en-US" sz="2400" dirty="0" smtClean="0"/>
              <a:t>						        </a:t>
            </a:r>
            <a:r>
              <a:rPr lang="en-US" sz="2400" dirty="0" err="1" smtClean="0"/>
              <a:t>statemen</a:t>
            </a:r>
            <a:r>
              <a:rPr lang="en-US" sz="2400" dirty="0" smtClean="0"/>
              <a:t> </a:t>
            </a:r>
            <a:r>
              <a:rPr lang="en-US" sz="2400" dirty="0" err="1" smtClean="0"/>
              <a:t>keuangan</a:t>
            </a:r>
            <a:r>
              <a:rPr lang="en-US" sz="2400" dirty="0" smtClean="0"/>
              <a:t> ?</a:t>
            </a:r>
          </a:p>
          <a:p>
            <a:pPr>
              <a:buFont typeface="Wingdings" pitchFamily="2" charset="2"/>
              <a:buNone/>
              <a:defRPr/>
            </a:pPr>
            <a:r>
              <a:rPr lang="en-US" sz="2400" dirty="0" smtClean="0"/>
              <a:t>3. </a:t>
            </a:r>
            <a:r>
              <a:rPr lang="en-US" sz="2400" dirty="0" err="1" smtClean="0"/>
              <a:t>Mengapa</a:t>
            </a:r>
            <a:r>
              <a:rPr lang="en-US" sz="2400" dirty="0" smtClean="0"/>
              <a:t> </a:t>
            </a:r>
            <a:r>
              <a:rPr lang="en-US" sz="2400" dirty="0" err="1" smtClean="0"/>
              <a:t>perusahaan</a:t>
            </a:r>
            <a:r>
              <a:rPr lang="en-US" sz="2400" dirty="0" smtClean="0"/>
              <a:t> </a:t>
            </a:r>
            <a:r>
              <a:rPr lang="en-US" sz="2400" dirty="0" err="1" smtClean="0"/>
              <a:t>besar</a:t>
            </a:r>
            <a:r>
              <a:rPr lang="en-US" sz="2400" dirty="0" smtClean="0"/>
              <a:t> </a:t>
            </a:r>
            <a:r>
              <a:rPr lang="en-US" sz="2400" dirty="0" err="1" smtClean="0"/>
              <a:t>cenderung</a:t>
            </a:r>
            <a:r>
              <a:rPr lang="en-US" sz="2400" dirty="0" smtClean="0"/>
              <a:t> 3. </a:t>
            </a:r>
            <a:r>
              <a:rPr lang="en-US" sz="2400" dirty="0" err="1" smtClean="0"/>
              <a:t>Tepatkah</a:t>
            </a:r>
            <a:r>
              <a:rPr lang="en-US" sz="2400" dirty="0" smtClean="0"/>
              <a:t> </a:t>
            </a:r>
            <a:r>
              <a:rPr lang="en-US" sz="2400" dirty="0" err="1" smtClean="0"/>
              <a:t>istilah</a:t>
            </a:r>
            <a:r>
              <a:rPr lang="en-US" sz="2400" dirty="0" smtClean="0"/>
              <a:t> </a:t>
            </a:r>
            <a:r>
              <a:rPr lang="en-US" sz="2400" dirty="0" err="1" smtClean="0"/>
              <a:t>beban</a:t>
            </a:r>
            <a:r>
              <a:rPr lang="en-US" sz="2400" dirty="0" smtClean="0"/>
              <a:t> </a:t>
            </a:r>
            <a:r>
              <a:rPr lang="en-US" sz="2400" dirty="0" err="1" smtClean="0"/>
              <a:t>untuk</a:t>
            </a:r>
            <a:r>
              <a:rPr lang="en-US" sz="2400" dirty="0" smtClean="0"/>
              <a:t> </a:t>
            </a:r>
          </a:p>
          <a:p>
            <a:pPr>
              <a:buFont typeface="Wingdings" pitchFamily="2" charset="2"/>
              <a:buNone/>
              <a:defRPr/>
            </a:pPr>
            <a:r>
              <a:rPr lang="en-US" sz="2400" dirty="0" smtClean="0"/>
              <a:t>    </a:t>
            </a:r>
            <a:r>
              <a:rPr lang="en-US" sz="2400" dirty="0" err="1" smtClean="0"/>
              <a:t>memilih</a:t>
            </a:r>
            <a:r>
              <a:rPr lang="en-US" sz="2400" dirty="0" smtClean="0"/>
              <a:t> </a:t>
            </a:r>
            <a:r>
              <a:rPr lang="en-US" sz="2400" dirty="0" err="1" smtClean="0"/>
              <a:t>metoda</a:t>
            </a:r>
            <a:r>
              <a:rPr lang="en-US" sz="2400" dirty="0" smtClean="0"/>
              <a:t> </a:t>
            </a:r>
            <a:r>
              <a:rPr lang="en-US" sz="2400" dirty="0" err="1" smtClean="0"/>
              <a:t>sediaan</a:t>
            </a:r>
            <a:r>
              <a:rPr lang="en-US" sz="2400" dirty="0" smtClean="0"/>
              <a:t> MTKP ?           Expense </a:t>
            </a:r>
            <a:r>
              <a:rPr lang="en-US" sz="2400" dirty="0" err="1" smtClean="0"/>
              <a:t>dan</a:t>
            </a:r>
            <a:r>
              <a:rPr lang="en-US" sz="2400" dirty="0" smtClean="0"/>
              <a:t> </a:t>
            </a:r>
            <a:r>
              <a:rPr lang="en-US" sz="2400" dirty="0" err="1" smtClean="0"/>
              <a:t>biaya</a:t>
            </a:r>
            <a:r>
              <a:rPr lang="en-US" sz="2400" dirty="0" smtClean="0"/>
              <a:t> </a:t>
            </a:r>
            <a:r>
              <a:rPr lang="en-US" sz="2400" dirty="0" err="1" smtClean="0"/>
              <a:t>untuk</a:t>
            </a:r>
            <a:r>
              <a:rPr lang="en-US" sz="2400" dirty="0" smtClean="0"/>
              <a:t> cost?</a:t>
            </a:r>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smtClean="0"/>
          </a:p>
          <a:p>
            <a:pPr>
              <a:buFont typeface="Wingdings" pitchFamily="2" charset="2"/>
              <a:buNone/>
              <a:defRPr/>
            </a:pP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rrowheads="1"/>
          </p:cNvSpPr>
          <p:nvPr>
            <p:ph type="title"/>
          </p:nvPr>
        </p:nvSpPr>
        <p:spPr>
          <a:xfrm>
            <a:off x="152400" y="76200"/>
            <a:ext cx="8915400" cy="563563"/>
          </a:xfrm>
        </p:spPr>
        <p:txBody>
          <a:bodyPr>
            <a:normAutofit fontScale="90000"/>
          </a:bodyPr>
          <a:lstStyle/>
          <a:p>
            <a:pPr eaLnBrk="1" hangingPunct="1">
              <a:defRPr/>
            </a:pPr>
            <a:r>
              <a:rPr lang="en-US" sz="4000" smtClean="0"/>
              <a:t>TEORI POSITIF</a:t>
            </a:r>
          </a:p>
        </p:txBody>
      </p:sp>
      <p:sp>
        <p:nvSpPr>
          <p:cNvPr id="92163" name="Rectangle 3"/>
          <p:cNvSpPr>
            <a:spLocks noGrp="1" noChangeArrowheads="1"/>
          </p:cNvSpPr>
          <p:nvPr>
            <p:ph type="body" idx="1"/>
          </p:nvPr>
        </p:nvSpPr>
        <p:spPr>
          <a:xfrm>
            <a:off x="152400" y="838200"/>
            <a:ext cx="8839200" cy="5791200"/>
          </a:xfrm>
        </p:spPr>
        <p:txBody>
          <a:bodyPr/>
          <a:lstStyle/>
          <a:p>
            <a:pPr eaLnBrk="1" hangingPunct="1">
              <a:lnSpc>
                <a:spcPct val="80000"/>
              </a:lnSpc>
              <a:defRPr/>
            </a:pPr>
            <a:r>
              <a:rPr lang="en-US" sz="2000" b="1" u="sng" smtClean="0">
                <a:latin typeface="Eras Demi ITC" pitchFamily="34" charset="0"/>
              </a:rPr>
              <a:t>TAHAP AWAL</a:t>
            </a:r>
            <a:r>
              <a:rPr lang="en-US" sz="2000" b="1" u="sng" smtClean="0">
                <a:latin typeface="Forte" pitchFamily="66" charset="0"/>
              </a:rPr>
              <a:t> </a:t>
            </a:r>
            <a:r>
              <a:rPr lang="en-US" sz="1800" b="1" u="sng" smtClean="0">
                <a:latin typeface="Forte" pitchFamily="66" charset="0"/>
              </a:rPr>
              <a:t> </a:t>
            </a:r>
          </a:p>
          <a:p>
            <a:pPr eaLnBrk="1" hangingPunct="1">
              <a:lnSpc>
                <a:spcPct val="80000"/>
              </a:lnSpc>
              <a:buFont typeface="Wingdings" pitchFamily="2" charset="2"/>
              <a:buNone/>
              <a:defRPr/>
            </a:pPr>
            <a:r>
              <a:rPr lang="en-US" sz="1800" b="1" smtClean="0">
                <a:latin typeface="Tahoma" pitchFamily="34" charset="0"/>
              </a:rPr>
              <a:t>	secara kronologis yang didalamnya termasuk riset-riset dalam akuntansi dan perilaku pasar modal</a:t>
            </a:r>
          </a:p>
          <a:p>
            <a:pPr eaLnBrk="1" hangingPunct="1">
              <a:lnSpc>
                <a:spcPct val="80000"/>
              </a:lnSpc>
              <a:buFont typeface="Wingdings" pitchFamily="2" charset="2"/>
              <a:buNone/>
              <a:defRPr/>
            </a:pPr>
            <a:r>
              <a:rPr lang="en-US" sz="1800" b="1" smtClean="0">
                <a:latin typeface="Tahoma" pitchFamily="34" charset="0"/>
              </a:rPr>
              <a:t>	tahap ini tidak menjelaskan praktik akuntansi, tetapi menyelidiki atau meneliti hubungan antara pengumuman penghasilan akuntansi dan reaksi harga-harga saham. Hipotesis pasar yang efisien pada prinsipnya membagi pasar menjadi 3 bentuk :</a:t>
            </a:r>
          </a:p>
          <a:p>
            <a:pPr eaLnBrk="1" hangingPunct="1">
              <a:lnSpc>
                <a:spcPct val="80000"/>
              </a:lnSpc>
              <a:buFont typeface="Wingdings" pitchFamily="2" charset="2"/>
              <a:buNone/>
              <a:defRPr/>
            </a:pPr>
            <a:r>
              <a:rPr lang="en-US" sz="2400" b="1" smtClean="0">
                <a:latin typeface="Tahoma" pitchFamily="34" charset="0"/>
              </a:rPr>
              <a:t> </a:t>
            </a:r>
          </a:p>
          <a:p>
            <a:pPr lvl="1" eaLnBrk="1" hangingPunct="1">
              <a:lnSpc>
                <a:spcPct val="80000"/>
              </a:lnSpc>
              <a:buFont typeface="Wingdings" pitchFamily="2" charset="2"/>
              <a:buChar char="q"/>
              <a:defRPr/>
            </a:pPr>
            <a:r>
              <a:rPr lang="en-US" sz="2000" b="1" smtClean="0">
                <a:solidFill>
                  <a:schemeClr val="hlink"/>
                </a:solidFill>
                <a:latin typeface="Tahoma" pitchFamily="34" charset="0"/>
              </a:rPr>
              <a:t>Weak form efficiency</a:t>
            </a:r>
          </a:p>
          <a:p>
            <a:pPr eaLnBrk="1" hangingPunct="1">
              <a:lnSpc>
                <a:spcPct val="80000"/>
              </a:lnSpc>
              <a:buFont typeface="Wingdings" pitchFamily="2" charset="2"/>
              <a:buNone/>
              <a:defRPr/>
            </a:pPr>
            <a:r>
              <a:rPr lang="en-US" sz="1800" b="1" smtClean="0">
                <a:latin typeface="Tahoma" pitchFamily="34" charset="0"/>
              </a:rPr>
              <a:t>              perubahan harga saham saat ini mencerminkan perubahan 		harga  saham masa lalu atau telah memasukkan informasi 		perdagangan dan harga saham masa lalu.</a:t>
            </a:r>
          </a:p>
          <a:p>
            <a:pPr lvl="1" eaLnBrk="1" hangingPunct="1">
              <a:lnSpc>
                <a:spcPct val="80000"/>
              </a:lnSpc>
              <a:buFont typeface="Wingdings" pitchFamily="2" charset="2"/>
              <a:buChar char="q"/>
              <a:defRPr/>
            </a:pPr>
            <a:r>
              <a:rPr lang="en-US" sz="2000" b="1" smtClean="0">
                <a:solidFill>
                  <a:schemeClr val="hlink"/>
                </a:solidFill>
                <a:latin typeface="Tahoma" pitchFamily="34" charset="0"/>
              </a:rPr>
              <a:t>Semi strong efficiency</a:t>
            </a:r>
          </a:p>
          <a:p>
            <a:pPr eaLnBrk="1" hangingPunct="1">
              <a:lnSpc>
                <a:spcPct val="80000"/>
              </a:lnSpc>
              <a:buFont typeface="Wingdings" pitchFamily="2" charset="2"/>
              <a:buNone/>
              <a:defRPr/>
            </a:pPr>
            <a:r>
              <a:rPr lang="en-US" sz="1800" b="1" smtClean="0">
                <a:latin typeface="Tahoma" pitchFamily="34" charset="0"/>
              </a:rPr>
              <a:t>		mendasarkan asumsi bahwa harga saham saat ini 			mencerminkan perubahan harga saham masa lalu dan 		          	informasi lain yang dipublikasikan yang tersedia secara 		umum.</a:t>
            </a:r>
          </a:p>
          <a:p>
            <a:pPr lvl="1" eaLnBrk="1" hangingPunct="1">
              <a:lnSpc>
                <a:spcPct val="80000"/>
              </a:lnSpc>
              <a:buFont typeface="Wingdings" pitchFamily="2" charset="2"/>
              <a:buChar char="q"/>
              <a:defRPr/>
            </a:pPr>
            <a:r>
              <a:rPr lang="en-US" sz="2000" b="1" smtClean="0">
                <a:solidFill>
                  <a:schemeClr val="hlink"/>
                </a:solidFill>
                <a:latin typeface="Tahoma" pitchFamily="34" charset="0"/>
              </a:rPr>
              <a:t>Strong form efficiency</a:t>
            </a:r>
          </a:p>
          <a:p>
            <a:pPr eaLnBrk="1" hangingPunct="1">
              <a:lnSpc>
                <a:spcPct val="80000"/>
              </a:lnSpc>
              <a:buFont typeface="Wingdings" pitchFamily="2" charset="2"/>
              <a:buNone/>
              <a:defRPr/>
            </a:pPr>
            <a:r>
              <a:rPr lang="en-US" sz="1800" b="1" smtClean="0">
                <a:latin typeface="Tahoma" pitchFamily="34" charset="0"/>
              </a:rPr>
              <a:t>		mendasarkan asumsi bahwa harga saham mencerminkan 		semua informasi baik yang dipublikasikan maupun tidak.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smtClean="0">
                <a:effectLst>
                  <a:outerShdw blurRad="38100" dist="38100" dir="2700000" algn="tl">
                    <a:srgbClr val="000000">
                      <a:alpha val="43137"/>
                    </a:srgbClr>
                  </a:outerShdw>
                </a:effectLst>
              </a:rPr>
              <a:t>KEMAMPUAN AKHIR YANG DIHARAPKAN</a:t>
            </a:r>
            <a:endParaRPr lang="en-US" sz="2800" b="1" dirty="0">
              <a:effectLst>
                <a:outerShdw blurRad="38100" dist="38100" dir="2700000" algn="tl">
                  <a:srgbClr val="000000">
                    <a:alpha val="43137"/>
                  </a:srgbClr>
                </a:outerShdw>
              </a:effectLst>
            </a:endParaRPr>
          </a:p>
        </p:txBody>
      </p:sp>
      <p:sp>
        <p:nvSpPr>
          <p:cNvPr id="8" name="Content Placeholder 7"/>
          <p:cNvSpPr>
            <a:spLocks noGrp="1"/>
          </p:cNvSpPr>
          <p:nvPr>
            <p:ph idx="1"/>
          </p:nvPr>
        </p:nvSpPr>
        <p:spPr>
          <a:xfrm>
            <a:off x="457200" y="1722437"/>
            <a:ext cx="8229600" cy="4221163"/>
          </a:xfrm>
        </p:spPr>
        <p:txBody>
          <a:bodyPr>
            <a:normAutofit/>
          </a:bodyPr>
          <a:lstStyle/>
          <a:p>
            <a:pPr lvl="0"/>
            <a:r>
              <a:rPr lang="en-US" sz="2800" dirty="0" err="1" smtClean="0"/>
              <a:t>Mampu</a:t>
            </a:r>
            <a:r>
              <a:rPr lang="en-US" sz="2800" dirty="0" smtClean="0"/>
              <a:t> </a:t>
            </a:r>
            <a:r>
              <a:rPr lang="en-US" sz="2800" dirty="0" err="1" smtClean="0"/>
              <a:t>menjelaskan</a:t>
            </a:r>
            <a:r>
              <a:rPr lang="en-US" sz="2800" dirty="0" smtClean="0"/>
              <a:t> </a:t>
            </a:r>
            <a:r>
              <a:rPr lang="en-US" sz="2800" dirty="0" err="1" smtClean="0"/>
              <a:t>pengertian</a:t>
            </a:r>
            <a:r>
              <a:rPr lang="en-US" sz="2800" dirty="0" smtClean="0"/>
              <a:t> </a:t>
            </a:r>
            <a:r>
              <a:rPr lang="en-US" sz="2800" dirty="0" err="1" smtClean="0"/>
              <a:t>dan</a:t>
            </a:r>
            <a:r>
              <a:rPr lang="en-US" sz="2800" dirty="0" smtClean="0"/>
              <a:t> </a:t>
            </a:r>
            <a:r>
              <a:rPr lang="en-US" sz="2800" dirty="0" err="1" smtClean="0"/>
              <a:t>fungsi</a:t>
            </a:r>
            <a:r>
              <a:rPr lang="en-US" sz="2800" dirty="0" smtClean="0"/>
              <a:t> </a:t>
            </a:r>
            <a:r>
              <a:rPr lang="en-US" sz="2800" dirty="0" err="1" smtClean="0"/>
              <a:t>teori</a:t>
            </a:r>
            <a:r>
              <a:rPr lang="en-US" sz="2800" dirty="0" smtClean="0"/>
              <a:t> </a:t>
            </a:r>
            <a:r>
              <a:rPr lang="en-US" sz="2800" dirty="0" err="1" smtClean="0"/>
              <a:t>akuntansi</a:t>
            </a:r>
            <a:endParaRPr lang="en-US" sz="2800" dirty="0" smtClean="0"/>
          </a:p>
          <a:p>
            <a:pPr lvl="0"/>
            <a:r>
              <a:rPr lang="fi-FI" sz="2800" dirty="0" smtClean="0"/>
              <a:t>Mampu menjelaskan teori akuntansi dan pembuatan kebijakan.</a:t>
            </a:r>
            <a:endParaRPr lang="en-US" sz="2800" dirty="0" smtClean="0"/>
          </a:p>
          <a:p>
            <a:pPr lvl="0"/>
            <a:r>
              <a:rPr lang="en-US" sz="2800" dirty="0" err="1" smtClean="0"/>
              <a:t>Mampu</a:t>
            </a:r>
            <a:r>
              <a:rPr lang="en-US" sz="2800" dirty="0" smtClean="0"/>
              <a:t> </a:t>
            </a:r>
            <a:r>
              <a:rPr lang="en-US" sz="2800" dirty="0" err="1" smtClean="0"/>
              <a:t>menjelaskan</a:t>
            </a:r>
            <a:r>
              <a:rPr lang="en-US" sz="2800" dirty="0" smtClean="0"/>
              <a:t> </a:t>
            </a:r>
            <a:r>
              <a:rPr lang="en-US" sz="2800" dirty="0" err="1" smtClean="0"/>
              <a:t>peran</a:t>
            </a:r>
            <a:r>
              <a:rPr lang="en-US" sz="2800" dirty="0" smtClean="0"/>
              <a:t> </a:t>
            </a:r>
            <a:r>
              <a:rPr lang="en-US" sz="2800" dirty="0" err="1" smtClean="0"/>
              <a:t>pengukuran</a:t>
            </a:r>
            <a:r>
              <a:rPr lang="en-US" sz="2800" dirty="0" smtClean="0"/>
              <a:t> </a:t>
            </a:r>
            <a:r>
              <a:rPr lang="en-US" sz="2800" dirty="0" err="1" smtClean="0"/>
              <a:t>dalam</a:t>
            </a:r>
            <a:r>
              <a:rPr lang="en-US" sz="2800" dirty="0" smtClean="0"/>
              <a:t> </a:t>
            </a:r>
            <a:r>
              <a:rPr lang="en-US" sz="2800" dirty="0" err="1" smtClean="0"/>
              <a:t>akuntansi</a:t>
            </a:r>
            <a:endParaRPr lang="en-US" sz="2800" dirty="0" smtClean="0"/>
          </a:p>
          <a:p>
            <a:r>
              <a:rPr lang="fi-FI" sz="2800" dirty="0" smtClean="0"/>
              <a:t>Mampu menjelaskan penerapan pendekatan ilmiah terhadap akuntansi</a:t>
            </a:r>
            <a:endParaRPr lang="en-US" sz="2800" dirty="0"/>
          </a:p>
        </p:txBody>
      </p:sp>
      <p:sp>
        <p:nvSpPr>
          <p:cNvPr id="6" name="Slide Number Placeholder 5"/>
          <p:cNvSpPr>
            <a:spLocks noGrp="1"/>
          </p:cNvSpPr>
          <p:nvPr>
            <p:ph type="sldNum" sz="quarter" idx="12"/>
          </p:nvPr>
        </p:nvSpPr>
        <p:spPr/>
        <p:txBody>
          <a:bodyPr/>
          <a:lstStyle/>
          <a:p>
            <a:fld id="{0A156141-EE72-4F1F-A749-B7E82EFB5B5F}" type="slidenum">
              <a:rPr lang="en-US" smtClean="0"/>
              <a:pPr/>
              <a:t>2</a:t>
            </a:fld>
            <a:endParaRPr lang="en-US"/>
          </a:p>
        </p:txBody>
      </p:sp>
      <p:sp>
        <p:nvSpPr>
          <p:cNvPr id="10" name="Content Placeholder 7"/>
          <p:cNvSpPr txBox="1">
            <a:spLocks/>
          </p:cNvSpPr>
          <p:nvPr/>
        </p:nvSpPr>
        <p:spPr>
          <a:xfrm>
            <a:off x="457200" y="4008437"/>
            <a:ext cx="8229600" cy="23161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en-US" sz="2800" dirty="0"/>
          </a:p>
        </p:txBody>
      </p:sp>
    </p:spTree>
    <p:extLst>
      <p:ext uri="{BB962C8B-B14F-4D97-AF65-F5344CB8AC3E}">
        <p14:creationId xmlns:p14="http://schemas.microsoft.com/office/powerpoint/2010/main" xmlns="" val="3743941632"/>
      </p:ext>
    </p:extLst>
  </p:cSld>
  <p:clrMapOvr>
    <a:masterClrMapping/>
  </p:clrMapOvr>
  <mc:AlternateContent xmlns:mc="http://schemas.openxmlformats.org/markup-compatibility/2006">
    <mc:Choice xmlns:p14="http://schemas.microsoft.com/office/powerpoint/2010/main" xmlns="" Requires="p14">
      <p:transition>
        <p14:doors dir="vert"/>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arn(inVertic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arn(inVertic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nodePh="1">
                                  <p:stCondLst>
                                    <p:cond delay="0"/>
                                  </p:stCondLst>
                                  <p:endCondLst>
                                    <p:cond evt="begin" delay="0">
                                      <p:tn val="25"/>
                                    </p:cond>
                                  </p:end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rrowheads="1"/>
          </p:cNvSpPr>
          <p:nvPr>
            <p:ph type="title"/>
          </p:nvPr>
        </p:nvSpPr>
        <p:spPr>
          <a:xfrm>
            <a:off x="457200" y="76200"/>
            <a:ext cx="8229600" cy="715963"/>
          </a:xfrm>
        </p:spPr>
        <p:txBody>
          <a:bodyPr/>
          <a:lstStyle/>
          <a:p>
            <a:pPr eaLnBrk="1" hangingPunct="1">
              <a:defRPr/>
            </a:pPr>
            <a:r>
              <a:rPr lang="en-US" sz="4000" smtClean="0"/>
              <a:t>TEORI POSITIF</a:t>
            </a:r>
          </a:p>
        </p:txBody>
      </p:sp>
      <p:sp>
        <p:nvSpPr>
          <p:cNvPr id="93187" name="Rectangle 3"/>
          <p:cNvSpPr>
            <a:spLocks noGrp="1" noChangeArrowheads="1"/>
          </p:cNvSpPr>
          <p:nvPr>
            <p:ph type="body" idx="1"/>
          </p:nvPr>
        </p:nvSpPr>
        <p:spPr>
          <a:xfrm>
            <a:off x="152400" y="990600"/>
            <a:ext cx="8915400" cy="5715000"/>
          </a:xfrm>
        </p:spPr>
        <p:txBody>
          <a:bodyPr/>
          <a:lstStyle/>
          <a:p>
            <a:pPr lvl="1" eaLnBrk="1" hangingPunct="1">
              <a:lnSpc>
                <a:spcPct val="80000"/>
              </a:lnSpc>
              <a:buFont typeface="Wingdings" pitchFamily="2" charset="2"/>
              <a:buNone/>
              <a:defRPr/>
            </a:pPr>
            <a:r>
              <a:rPr lang="en-US" sz="2400" b="1" u="sng" dirty="0" smtClean="0">
                <a:solidFill>
                  <a:schemeClr val="hlink"/>
                </a:solidFill>
                <a:latin typeface="Eras Demi ITC" pitchFamily="34" charset="0"/>
              </a:rPr>
              <a:t>TAHAP KEDUA </a:t>
            </a:r>
            <a:r>
              <a:rPr lang="en-US" sz="2400" b="1" u="sng" dirty="0" smtClean="0">
                <a:latin typeface="Forte" pitchFamily="66" charset="0"/>
              </a:rPr>
              <a:t> </a:t>
            </a:r>
          </a:p>
          <a:p>
            <a:pPr lvl="1" eaLnBrk="1" hangingPunct="1">
              <a:lnSpc>
                <a:spcPct val="80000"/>
              </a:lnSpc>
              <a:buFont typeface="Wingdings" pitchFamily="2" charset="2"/>
              <a:buNone/>
              <a:defRPr/>
            </a:pPr>
            <a:r>
              <a:rPr lang="en-US" sz="1800" b="1" dirty="0" smtClean="0">
                <a:latin typeface="Tahoma" pitchFamily="34" charset="0"/>
              </a:rPr>
              <a:t>yang </a:t>
            </a:r>
            <a:r>
              <a:rPr lang="en-US" sz="1800" b="1" dirty="0" err="1" smtClean="0">
                <a:latin typeface="Tahoma" pitchFamily="34" charset="0"/>
              </a:rPr>
              <a:t>menekankan</a:t>
            </a:r>
            <a:r>
              <a:rPr lang="en-US" sz="1800" b="1" dirty="0" smtClean="0">
                <a:latin typeface="Tahoma" pitchFamily="34" charset="0"/>
              </a:rPr>
              <a:t> </a:t>
            </a:r>
            <a:r>
              <a:rPr lang="en-US" sz="1800" b="1" dirty="0" err="1" smtClean="0">
                <a:latin typeface="Tahoma" pitchFamily="34" charset="0"/>
              </a:rPr>
              <a:t>pada</a:t>
            </a:r>
            <a:r>
              <a:rPr lang="en-US" sz="1800" b="1" dirty="0" smtClean="0">
                <a:latin typeface="Tahoma" pitchFamily="34" charset="0"/>
              </a:rPr>
              <a:t> literature yang </a:t>
            </a:r>
            <a:r>
              <a:rPr lang="en-US" sz="1800" b="1" dirty="0" err="1" smtClean="0">
                <a:latin typeface="Tahoma" pitchFamily="34" charset="0"/>
              </a:rPr>
              <a:t>menjelaskan</a:t>
            </a:r>
            <a:r>
              <a:rPr lang="en-US" sz="1800" b="1" dirty="0" smtClean="0">
                <a:latin typeface="Tahoma" pitchFamily="34" charset="0"/>
              </a:rPr>
              <a:t> </a:t>
            </a:r>
            <a:r>
              <a:rPr lang="en-US" sz="1800" b="1" dirty="0" err="1" smtClean="0">
                <a:latin typeface="Tahoma" pitchFamily="34" charset="0"/>
              </a:rPr>
              <a:t>dan</a:t>
            </a:r>
            <a:r>
              <a:rPr lang="en-US" sz="1800" b="1" dirty="0" smtClean="0">
                <a:latin typeface="Tahoma" pitchFamily="34" charset="0"/>
              </a:rPr>
              <a:t> </a:t>
            </a:r>
            <a:r>
              <a:rPr lang="en-US" sz="1800" b="1" dirty="0" err="1" smtClean="0">
                <a:latin typeface="Tahoma" pitchFamily="34" charset="0"/>
              </a:rPr>
              <a:t>memrediksi</a:t>
            </a:r>
            <a:r>
              <a:rPr lang="en-US" sz="1800" b="1" dirty="0" smtClean="0">
                <a:latin typeface="Tahoma" pitchFamily="34" charset="0"/>
              </a:rPr>
              <a:t> </a:t>
            </a:r>
          </a:p>
          <a:p>
            <a:pPr lvl="1" eaLnBrk="1" hangingPunct="1">
              <a:lnSpc>
                <a:spcPct val="80000"/>
              </a:lnSpc>
              <a:buFont typeface="Wingdings" pitchFamily="2" charset="2"/>
              <a:buNone/>
              <a:defRPr/>
            </a:pPr>
            <a:r>
              <a:rPr lang="en-US" sz="1800" b="1" dirty="0" err="1" smtClean="0">
                <a:latin typeface="Tahoma" pitchFamily="34" charset="0"/>
              </a:rPr>
              <a:t>praktik-praktik</a:t>
            </a:r>
            <a:r>
              <a:rPr lang="en-US" sz="1800" b="1" dirty="0" smtClean="0">
                <a:latin typeface="Tahoma" pitchFamily="34" charset="0"/>
              </a:rPr>
              <a:t> </a:t>
            </a:r>
            <a:r>
              <a:rPr lang="en-US" sz="1800" b="1" dirty="0" err="1" smtClean="0">
                <a:latin typeface="Tahoma" pitchFamily="34" charset="0"/>
              </a:rPr>
              <a:t>lintas</a:t>
            </a:r>
            <a:r>
              <a:rPr lang="en-US" sz="1800" b="1" dirty="0" smtClean="0">
                <a:latin typeface="Tahoma" pitchFamily="34" charset="0"/>
              </a:rPr>
              <a:t> </a:t>
            </a:r>
            <a:r>
              <a:rPr lang="en-US" sz="1800" b="1" dirty="0" err="1" smtClean="0">
                <a:latin typeface="Tahoma" pitchFamily="34" charset="0"/>
              </a:rPr>
              <a:t>perusahaan</a:t>
            </a:r>
            <a:r>
              <a:rPr lang="en-US" sz="1800" b="1" dirty="0" smtClean="0">
                <a:latin typeface="Tahoma" pitchFamily="34" charset="0"/>
              </a:rPr>
              <a:t> yang </a:t>
            </a:r>
            <a:r>
              <a:rPr lang="en-US" sz="1800" b="1" dirty="0" err="1" smtClean="0">
                <a:latin typeface="Tahoma" pitchFamily="34" charset="0"/>
              </a:rPr>
              <a:t>berisi</a:t>
            </a:r>
            <a:r>
              <a:rPr lang="en-US" sz="1800" b="1" dirty="0" smtClean="0">
                <a:latin typeface="Tahoma" pitchFamily="34" charset="0"/>
              </a:rPr>
              <a:t> </a:t>
            </a:r>
            <a:r>
              <a:rPr lang="en-US" sz="1800" b="1" dirty="0" err="1" smtClean="0">
                <a:latin typeface="Tahoma" pitchFamily="34" charset="0"/>
              </a:rPr>
              <a:t>dua</a:t>
            </a:r>
            <a:r>
              <a:rPr lang="en-US" sz="1800" b="1" dirty="0" smtClean="0">
                <a:latin typeface="Tahoma" pitchFamily="34" charset="0"/>
              </a:rPr>
              <a:t> focus </a:t>
            </a:r>
            <a:r>
              <a:rPr lang="en-US" sz="1800" b="1" dirty="0" err="1" smtClean="0">
                <a:latin typeface="Tahoma" pitchFamily="34" charset="0"/>
              </a:rPr>
              <a:t>perspektif</a:t>
            </a:r>
            <a:endParaRPr lang="en-US" sz="1800" b="1" dirty="0" smtClean="0">
              <a:latin typeface="Tahoma" pitchFamily="34" charset="0"/>
            </a:endParaRPr>
          </a:p>
          <a:p>
            <a:pPr lvl="1" eaLnBrk="1" hangingPunct="1">
              <a:lnSpc>
                <a:spcPct val="80000"/>
              </a:lnSpc>
              <a:buFont typeface="Wingdings" pitchFamily="2" charset="2"/>
              <a:buNone/>
              <a:defRPr/>
            </a:pPr>
            <a:endParaRPr lang="en-US" sz="1800" b="1" dirty="0" smtClean="0">
              <a:latin typeface="Tahoma" pitchFamily="34" charset="0"/>
            </a:endParaRPr>
          </a:p>
          <a:p>
            <a:pPr lvl="2" eaLnBrk="1" hangingPunct="1">
              <a:lnSpc>
                <a:spcPct val="80000"/>
              </a:lnSpc>
              <a:defRPr/>
            </a:pPr>
            <a:r>
              <a:rPr lang="en-US" sz="1800" b="1" u="sng" dirty="0" err="1" smtClean="0">
                <a:latin typeface="Tahoma" pitchFamily="34" charset="0"/>
              </a:rPr>
              <a:t>perspektif</a:t>
            </a:r>
            <a:r>
              <a:rPr lang="en-US" sz="1800" b="1" u="sng" dirty="0" smtClean="0">
                <a:latin typeface="Tahoma" pitchFamily="34" charset="0"/>
              </a:rPr>
              <a:t> </a:t>
            </a:r>
            <a:r>
              <a:rPr lang="en-US" sz="1800" b="1" u="sng" dirty="0" err="1" smtClean="0">
                <a:latin typeface="Tahoma" pitchFamily="34" charset="0"/>
              </a:rPr>
              <a:t>pertama</a:t>
            </a:r>
            <a:r>
              <a:rPr lang="en-US" sz="1800" b="1" u="sng" dirty="0" smtClean="0">
                <a:latin typeface="Tahoma" pitchFamily="34" charset="0"/>
              </a:rPr>
              <a:t> : </a:t>
            </a:r>
            <a:r>
              <a:rPr lang="en-US" sz="1800" b="1" u="sng" dirty="0" err="1" smtClean="0">
                <a:latin typeface="Tahoma" pitchFamily="34" charset="0"/>
              </a:rPr>
              <a:t>Hipotesis</a:t>
            </a:r>
            <a:r>
              <a:rPr lang="en-US" sz="1800" b="1" u="sng" dirty="0" smtClean="0">
                <a:latin typeface="Tahoma" pitchFamily="34" charset="0"/>
              </a:rPr>
              <a:t> Bonus Plan</a:t>
            </a:r>
          </a:p>
          <a:p>
            <a:pPr lvl="2" eaLnBrk="1" hangingPunct="1">
              <a:lnSpc>
                <a:spcPct val="80000"/>
              </a:lnSpc>
              <a:buFont typeface="Wingdings" pitchFamily="2" charset="2"/>
              <a:buNone/>
              <a:defRPr/>
            </a:pPr>
            <a:r>
              <a:rPr lang="en-US" sz="1800" dirty="0" smtClean="0">
                <a:latin typeface="Tahoma" pitchFamily="34" charset="0"/>
              </a:rPr>
              <a:t>	</a:t>
            </a:r>
            <a:r>
              <a:rPr lang="en-US" sz="1800" dirty="0" err="1" smtClean="0">
                <a:latin typeface="Tahoma" pitchFamily="34" charset="0"/>
              </a:rPr>
              <a:t>menjelaskan</a:t>
            </a:r>
            <a:r>
              <a:rPr lang="en-US" sz="1800" dirty="0" smtClean="0">
                <a:latin typeface="Tahoma" pitchFamily="34" charset="0"/>
              </a:rPr>
              <a:t> </a:t>
            </a:r>
            <a:r>
              <a:rPr lang="en-US" sz="1800" dirty="0" err="1" smtClean="0">
                <a:latin typeface="Tahoma" pitchFamily="34" charset="0"/>
              </a:rPr>
              <a:t>apakah</a:t>
            </a:r>
            <a:r>
              <a:rPr lang="en-US" sz="1800" dirty="0" smtClean="0">
                <a:latin typeface="Tahoma" pitchFamily="34" charset="0"/>
              </a:rPr>
              <a:t> </a:t>
            </a:r>
            <a:r>
              <a:rPr lang="en-US" sz="1800" dirty="0" err="1" smtClean="0">
                <a:latin typeface="Tahoma" pitchFamily="34" charset="0"/>
              </a:rPr>
              <a:t>terdapat</a:t>
            </a:r>
            <a:r>
              <a:rPr lang="en-US" sz="1800" dirty="0" smtClean="0">
                <a:latin typeface="Tahoma" pitchFamily="34" charset="0"/>
              </a:rPr>
              <a:t> </a:t>
            </a:r>
            <a:r>
              <a:rPr lang="en-US" sz="1800" dirty="0" err="1" smtClean="0">
                <a:latin typeface="Tahoma" pitchFamily="34" charset="0"/>
              </a:rPr>
              <a:t>asumsi</a:t>
            </a:r>
            <a:r>
              <a:rPr lang="en-US" sz="1800" dirty="0" smtClean="0">
                <a:latin typeface="Tahoma" pitchFamily="34" charset="0"/>
              </a:rPr>
              <a:t> </a:t>
            </a:r>
            <a:r>
              <a:rPr lang="en-US" sz="1800" dirty="0" err="1" smtClean="0">
                <a:latin typeface="Tahoma" pitchFamily="34" charset="0"/>
              </a:rPr>
              <a:t>bahwa</a:t>
            </a:r>
            <a:r>
              <a:rPr lang="en-US" sz="1800" dirty="0" smtClean="0">
                <a:latin typeface="Tahoma" pitchFamily="34" charset="0"/>
              </a:rPr>
              <a:t> </a:t>
            </a:r>
            <a:r>
              <a:rPr lang="en-US" sz="1800" dirty="0" err="1" smtClean="0">
                <a:latin typeface="Tahoma" pitchFamily="34" charset="0"/>
              </a:rPr>
              <a:t>suatu</a:t>
            </a:r>
            <a:r>
              <a:rPr lang="en-US" sz="1800" dirty="0" smtClean="0">
                <a:latin typeface="Tahoma" pitchFamily="34" charset="0"/>
              </a:rPr>
              <a:t> </a:t>
            </a:r>
            <a:r>
              <a:rPr lang="en-US" sz="1800" dirty="0" err="1" smtClean="0">
                <a:latin typeface="Tahoma" pitchFamily="34" charset="0"/>
              </a:rPr>
              <a:t>perusahaan</a:t>
            </a:r>
            <a:r>
              <a:rPr lang="en-US" sz="1800" dirty="0" smtClean="0">
                <a:latin typeface="Tahoma" pitchFamily="34" charset="0"/>
              </a:rPr>
              <a:t> </a:t>
            </a:r>
            <a:r>
              <a:rPr lang="en-US" sz="1800" dirty="0" err="1" smtClean="0">
                <a:latin typeface="Tahoma" pitchFamily="34" charset="0"/>
              </a:rPr>
              <a:t>dalam</a:t>
            </a:r>
            <a:r>
              <a:rPr lang="en-US" sz="1800" dirty="0" smtClean="0">
                <a:latin typeface="Tahoma" pitchFamily="34" charset="0"/>
              </a:rPr>
              <a:t> </a:t>
            </a:r>
            <a:r>
              <a:rPr lang="en-US" sz="1800" dirty="0" err="1" smtClean="0">
                <a:latin typeface="Tahoma" pitchFamily="34" charset="0"/>
              </a:rPr>
              <a:t>menggunakan</a:t>
            </a:r>
            <a:r>
              <a:rPr lang="en-US" sz="1800" dirty="0" smtClean="0">
                <a:latin typeface="Tahoma" pitchFamily="34" charset="0"/>
              </a:rPr>
              <a:t> </a:t>
            </a:r>
            <a:r>
              <a:rPr lang="en-US" sz="1800" dirty="0" err="1" smtClean="0">
                <a:latin typeface="Tahoma" pitchFamily="34" charset="0"/>
              </a:rPr>
              <a:t>pilihan-pilihan</a:t>
            </a:r>
            <a:r>
              <a:rPr lang="en-US" sz="1800" dirty="0" smtClean="0">
                <a:latin typeface="Tahoma" pitchFamily="34" charset="0"/>
              </a:rPr>
              <a:t> </a:t>
            </a:r>
            <a:r>
              <a:rPr lang="en-US" sz="1800" dirty="0" err="1" smtClean="0">
                <a:latin typeface="Tahoma" pitchFamily="34" charset="0"/>
              </a:rPr>
              <a:t>akuntansi</a:t>
            </a:r>
            <a:r>
              <a:rPr lang="en-US" sz="1800" dirty="0" smtClean="0">
                <a:latin typeface="Tahoma" pitchFamily="34" charset="0"/>
              </a:rPr>
              <a:t> </a:t>
            </a:r>
            <a:r>
              <a:rPr lang="en-US" sz="1800" dirty="0" err="1" smtClean="0">
                <a:latin typeface="Tahoma" pitchFamily="34" charset="0"/>
              </a:rPr>
              <a:t>mempunyai</a:t>
            </a:r>
            <a:r>
              <a:rPr lang="en-US" sz="1800" dirty="0" smtClean="0">
                <a:latin typeface="Tahoma" pitchFamily="34" charset="0"/>
              </a:rPr>
              <a:t> </a:t>
            </a:r>
            <a:r>
              <a:rPr lang="en-US" sz="1800" dirty="0" err="1" smtClean="0">
                <a:latin typeface="Tahoma" pitchFamily="34" charset="0"/>
              </a:rPr>
              <a:t>alasan</a:t>
            </a:r>
            <a:r>
              <a:rPr lang="en-US" sz="1800" dirty="0" smtClean="0">
                <a:latin typeface="Tahoma" pitchFamily="34" charset="0"/>
              </a:rPr>
              <a:t> </a:t>
            </a:r>
            <a:r>
              <a:rPr lang="en-US" sz="1800" dirty="0" err="1" smtClean="0">
                <a:latin typeface="Tahoma" pitchFamily="34" charset="0"/>
              </a:rPr>
              <a:t>oportunistik</a:t>
            </a:r>
            <a:endParaRPr lang="en-US" sz="1800" dirty="0" smtClean="0">
              <a:latin typeface="Tahoma" pitchFamily="34" charset="0"/>
            </a:endParaRPr>
          </a:p>
          <a:p>
            <a:pPr eaLnBrk="1" hangingPunct="1">
              <a:lnSpc>
                <a:spcPct val="80000"/>
              </a:lnSpc>
              <a:buFont typeface="Wingdings" pitchFamily="2" charset="2"/>
              <a:buNone/>
              <a:defRPr/>
            </a:pPr>
            <a:r>
              <a:rPr lang="en-US" sz="1800" dirty="0" smtClean="0">
                <a:latin typeface="Tahoma" pitchFamily="34" charset="0"/>
              </a:rPr>
              <a:t>		   </a:t>
            </a:r>
            <a:r>
              <a:rPr lang="en-US" sz="1800" dirty="0" err="1" smtClean="0">
                <a:latin typeface="Tahoma" pitchFamily="34" charset="0"/>
              </a:rPr>
              <a:t>asumsi</a:t>
            </a:r>
            <a:r>
              <a:rPr lang="en-US" sz="1800" dirty="0" smtClean="0">
                <a:latin typeface="Tahoma" pitchFamily="34" charset="0"/>
              </a:rPr>
              <a:t> </a:t>
            </a:r>
            <a:r>
              <a:rPr lang="en-US" sz="1800" dirty="0" err="1" smtClean="0">
                <a:latin typeface="Tahoma" pitchFamily="34" charset="0"/>
              </a:rPr>
              <a:t>ini</a:t>
            </a:r>
            <a:r>
              <a:rPr lang="en-US" sz="1800" dirty="0" smtClean="0">
                <a:latin typeface="Tahoma" pitchFamily="34" charset="0"/>
              </a:rPr>
              <a:t> </a:t>
            </a:r>
            <a:r>
              <a:rPr lang="en-US" sz="1800" dirty="0" err="1" smtClean="0">
                <a:latin typeface="Tahoma" pitchFamily="34" charset="0"/>
              </a:rPr>
              <a:t>merupakan</a:t>
            </a:r>
            <a:r>
              <a:rPr lang="en-US" sz="1800" dirty="0" smtClean="0">
                <a:latin typeface="Tahoma" pitchFamily="34" charset="0"/>
              </a:rPr>
              <a:t> opportunistic </a:t>
            </a:r>
            <a:r>
              <a:rPr lang="en-US" sz="1800" dirty="0" err="1" smtClean="0">
                <a:latin typeface="Tahoma" pitchFamily="34" charset="0"/>
              </a:rPr>
              <a:t>perpective</a:t>
            </a:r>
            <a:r>
              <a:rPr lang="en-US" sz="1800" dirty="0" smtClean="0">
                <a:latin typeface="Tahoma" pitchFamily="34" charset="0"/>
              </a:rPr>
              <a:t> yang </a:t>
            </a:r>
            <a:r>
              <a:rPr lang="en-US" sz="1800" dirty="0" err="1" smtClean="0">
                <a:latin typeface="Tahoma" pitchFamily="34" charset="0"/>
              </a:rPr>
              <a:t>diberi</a:t>
            </a:r>
            <a:r>
              <a:rPr lang="en-US" sz="1800" dirty="0" smtClean="0">
                <a:latin typeface="Tahoma" pitchFamily="34" charset="0"/>
              </a:rPr>
              <a:t> label ex </a:t>
            </a:r>
          </a:p>
          <a:p>
            <a:pPr eaLnBrk="1" hangingPunct="1">
              <a:lnSpc>
                <a:spcPct val="80000"/>
              </a:lnSpc>
              <a:buFont typeface="Wingdings" pitchFamily="2" charset="2"/>
              <a:buNone/>
              <a:defRPr/>
            </a:pPr>
            <a:r>
              <a:rPr lang="en-US" sz="1800" dirty="0" smtClean="0">
                <a:latin typeface="Tahoma" pitchFamily="34" charset="0"/>
              </a:rPr>
              <a:t>                </a:t>
            </a:r>
            <a:r>
              <a:rPr lang="en-US" sz="1800" dirty="0" err="1" smtClean="0">
                <a:latin typeface="Tahoma" pitchFamily="34" charset="0"/>
              </a:rPr>
              <a:t>post,karena</a:t>
            </a:r>
            <a:r>
              <a:rPr lang="en-US" sz="1800" dirty="0" smtClean="0">
                <a:latin typeface="Tahoma" pitchFamily="34" charset="0"/>
              </a:rPr>
              <a:t> </a:t>
            </a:r>
            <a:r>
              <a:rPr lang="en-US" sz="1800" dirty="0" err="1" smtClean="0">
                <a:latin typeface="Tahoma" pitchFamily="34" charset="0"/>
              </a:rPr>
              <a:t>menganggap</a:t>
            </a:r>
            <a:r>
              <a:rPr lang="en-US" sz="1800" dirty="0" smtClean="0">
                <a:latin typeface="Tahoma" pitchFamily="34" charset="0"/>
              </a:rPr>
              <a:t> </a:t>
            </a:r>
            <a:r>
              <a:rPr lang="en-US" sz="1800" dirty="0" err="1" smtClean="0">
                <a:latin typeface="Tahoma" pitchFamily="34" charset="0"/>
              </a:rPr>
              <a:t>bahwa</a:t>
            </a:r>
            <a:r>
              <a:rPr lang="en-US" sz="1800" dirty="0" smtClean="0">
                <a:latin typeface="Tahoma" pitchFamily="34" charset="0"/>
              </a:rPr>
              <a:t> </a:t>
            </a:r>
            <a:r>
              <a:rPr lang="en-US" sz="1800" dirty="0" err="1" smtClean="0">
                <a:latin typeface="Tahoma" pitchFamily="34" charset="0"/>
              </a:rPr>
              <a:t>manajer</a:t>
            </a:r>
            <a:r>
              <a:rPr lang="en-US" sz="1800" dirty="0" smtClean="0">
                <a:latin typeface="Tahoma" pitchFamily="34" charset="0"/>
              </a:rPr>
              <a:t> </a:t>
            </a:r>
            <a:r>
              <a:rPr lang="en-US" sz="1800" dirty="0" err="1" smtClean="0">
                <a:latin typeface="Tahoma" pitchFamily="34" charset="0"/>
              </a:rPr>
              <a:t>memilih</a:t>
            </a:r>
            <a:r>
              <a:rPr lang="en-US" sz="1800" dirty="0" smtClean="0">
                <a:latin typeface="Tahoma" pitchFamily="34" charset="0"/>
              </a:rPr>
              <a:t> </a:t>
            </a:r>
            <a:r>
              <a:rPr lang="en-US" sz="1800" dirty="0" err="1" smtClean="0">
                <a:latin typeface="Tahoma" pitchFamily="34" charset="0"/>
              </a:rPr>
              <a:t>kebijakan</a:t>
            </a:r>
            <a:r>
              <a:rPr lang="en-US" sz="1800" dirty="0" smtClean="0">
                <a:latin typeface="Tahoma" pitchFamily="34" charset="0"/>
              </a:rPr>
              <a:t> </a:t>
            </a:r>
            <a:r>
              <a:rPr lang="en-US" sz="1800" dirty="0" err="1" smtClean="0">
                <a:latin typeface="Tahoma" pitchFamily="34" charset="0"/>
              </a:rPr>
              <a:t>akuntansi</a:t>
            </a:r>
            <a:r>
              <a:rPr lang="en-US" sz="1800" dirty="0" smtClean="0">
                <a:latin typeface="Tahoma" pitchFamily="34" charset="0"/>
              </a:rPr>
              <a:t> </a:t>
            </a:r>
          </a:p>
          <a:p>
            <a:pPr eaLnBrk="1" hangingPunct="1">
              <a:lnSpc>
                <a:spcPct val="80000"/>
              </a:lnSpc>
              <a:buFont typeface="Wingdings" pitchFamily="2" charset="2"/>
              <a:buNone/>
              <a:defRPr/>
            </a:pPr>
            <a:r>
              <a:rPr lang="en-US" sz="1800" dirty="0" smtClean="0">
                <a:latin typeface="Tahoma" pitchFamily="34" charset="0"/>
              </a:rPr>
              <a:t>                </a:t>
            </a:r>
            <a:r>
              <a:rPr lang="en-US" sz="1800" dirty="0" err="1" smtClean="0">
                <a:latin typeface="Tahoma" pitchFamily="34" charset="0"/>
              </a:rPr>
              <a:t>tertentu</a:t>
            </a:r>
            <a:r>
              <a:rPr lang="en-US" sz="1800" dirty="0" smtClean="0">
                <a:latin typeface="Tahoma" pitchFamily="34" charset="0"/>
              </a:rPr>
              <a:t> </a:t>
            </a:r>
            <a:r>
              <a:rPr lang="en-US" sz="1800" dirty="0" err="1" smtClean="0">
                <a:latin typeface="Tahoma" pitchFamily="34" charset="0"/>
              </a:rPr>
              <a:t>setelah</a:t>
            </a:r>
            <a:r>
              <a:rPr lang="en-US" sz="1800" dirty="0" smtClean="0">
                <a:latin typeface="Tahoma" pitchFamily="34" charset="0"/>
              </a:rPr>
              <a:t> </a:t>
            </a:r>
            <a:r>
              <a:rPr lang="en-US" sz="1800" dirty="0" err="1" smtClean="0">
                <a:latin typeface="Tahoma" pitchFamily="34" charset="0"/>
              </a:rPr>
              <a:t>mengetahui</a:t>
            </a:r>
            <a:r>
              <a:rPr lang="en-US" sz="1800" dirty="0" smtClean="0">
                <a:latin typeface="Tahoma" pitchFamily="34" charset="0"/>
              </a:rPr>
              <a:t> </a:t>
            </a:r>
            <a:r>
              <a:rPr lang="en-US" sz="1800" dirty="0" err="1" smtClean="0">
                <a:latin typeface="Tahoma" pitchFamily="34" charset="0"/>
              </a:rPr>
              <a:t>kenyataan</a:t>
            </a:r>
            <a:r>
              <a:rPr lang="en-US" sz="1800" dirty="0" smtClean="0">
                <a:latin typeface="Tahoma" pitchFamily="34" charset="0"/>
              </a:rPr>
              <a:t> </a:t>
            </a:r>
            <a:r>
              <a:rPr lang="en-US" sz="1800" dirty="0" err="1" smtClean="0">
                <a:latin typeface="Tahoma" pitchFamily="34" charset="0"/>
              </a:rPr>
              <a:t>bahwa</a:t>
            </a:r>
            <a:r>
              <a:rPr lang="en-US" sz="1800" dirty="0" smtClean="0">
                <a:latin typeface="Tahoma" pitchFamily="34" charset="0"/>
              </a:rPr>
              <a:t> </a:t>
            </a:r>
            <a:r>
              <a:rPr lang="en-US" sz="1800" dirty="0" err="1" smtClean="0">
                <a:latin typeface="Tahoma" pitchFamily="34" charset="0"/>
              </a:rPr>
              <a:t>hal</a:t>
            </a:r>
            <a:r>
              <a:rPr lang="en-US" sz="1800" dirty="0" smtClean="0">
                <a:latin typeface="Tahoma" pitchFamily="34" charset="0"/>
              </a:rPr>
              <a:t> </a:t>
            </a:r>
            <a:r>
              <a:rPr lang="en-US" sz="1800" dirty="0" err="1" smtClean="0">
                <a:latin typeface="Tahoma" pitchFamily="34" charset="0"/>
              </a:rPr>
              <a:t>tersebut</a:t>
            </a:r>
            <a:r>
              <a:rPr lang="en-US" sz="1800" dirty="0" smtClean="0">
                <a:latin typeface="Tahoma" pitchFamily="34" charset="0"/>
              </a:rPr>
              <a:t> </a:t>
            </a:r>
          </a:p>
          <a:p>
            <a:pPr eaLnBrk="1" hangingPunct="1">
              <a:lnSpc>
                <a:spcPct val="80000"/>
              </a:lnSpc>
              <a:buFont typeface="Wingdings" pitchFamily="2" charset="2"/>
              <a:buNone/>
              <a:defRPr/>
            </a:pPr>
            <a:r>
              <a:rPr lang="en-US" sz="1800" dirty="0" smtClean="0">
                <a:latin typeface="Tahoma" pitchFamily="34" charset="0"/>
              </a:rPr>
              <a:t>                </a:t>
            </a:r>
            <a:r>
              <a:rPr lang="en-US" sz="1800" dirty="0" err="1" smtClean="0">
                <a:latin typeface="Tahoma" pitchFamily="34" charset="0"/>
              </a:rPr>
              <a:t>memaksimalkan</a:t>
            </a:r>
            <a:r>
              <a:rPr lang="en-US" sz="1800" dirty="0" smtClean="0">
                <a:latin typeface="Tahoma" pitchFamily="34" charset="0"/>
              </a:rPr>
              <a:t> </a:t>
            </a:r>
            <a:r>
              <a:rPr lang="en-US" sz="1800" dirty="0" err="1" smtClean="0">
                <a:latin typeface="Tahoma" pitchFamily="34" charset="0"/>
              </a:rPr>
              <a:t>manfaatnya</a:t>
            </a:r>
            <a:r>
              <a:rPr lang="en-US" sz="1800" dirty="0" smtClean="0">
                <a:latin typeface="Tahoma" pitchFamily="34" charset="0"/>
              </a:rPr>
              <a:t> </a:t>
            </a:r>
            <a:r>
              <a:rPr lang="en-US" sz="1800" dirty="0" err="1" smtClean="0">
                <a:latin typeface="Tahoma" pitchFamily="34" charset="0"/>
              </a:rPr>
              <a:t>bagi</a:t>
            </a:r>
            <a:r>
              <a:rPr lang="en-US" sz="1800" dirty="0" smtClean="0">
                <a:latin typeface="Tahoma" pitchFamily="34" charset="0"/>
              </a:rPr>
              <a:t> </a:t>
            </a:r>
            <a:r>
              <a:rPr lang="en-US" sz="1800" dirty="0" err="1" smtClean="0">
                <a:latin typeface="Tahoma" pitchFamily="34" charset="0"/>
              </a:rPr>
              <a:t>mereka</a:t>
            </a:r>
            <a:r>
              <a:rPr lang="en-US" sz="1800" dirty="0" smtClean="0">
                <a:latin typeface="Tahoma" pitchFamily="34" charset="0"/>
              </a:rPr>
              <a:t>.</a:t>
            </a:r>
          </a:p>
          <a:p>
            <a:pPr eaLnBrk="1" hangingPunct="1">
              <a:lnSpc>
                <a:spcPct val="80000"/>
              </a:lnSpc>
              <a:buFont typeface="Wingdings" pitchFamily="2" charset="2"/>
              <a:buNone/>
              <a:defRPr/>
            </a:pPr>
            <a:endParaRPr lang="en-US" sz="1800" dirty="0" smtClean="0">
              <a:latin typeface="Tahoma" pitchFamily="34" charset="0"/>
            </a:endParaRPr>
          </a:p>
          <a:p>
            <a:pPr lvl="2" eaLnBrk="1" hangingPunct="1">
              <a:lnSpc>
                <a:spcPct val="80000"/>
              </a:lnSpc>
              <a:defRPr/>
            </a:pPr>
            <a:r>
              <a:rPr lang="en-US" sz="1800" u="sng" dirty="0" err="1" smtClean="0">
                <a:latin typeface="Tahoma" pitchFamily="34" charset="0"/>
              </a:rPr>
              <a:t>perspektif</a:t>
            </a:r>
            <a:r>
              <a:rPr lang="en-US" sz="1800" u="sng" dirty="0" smtClean="0">
                <a:latin typeface="Tahoma" pitchFamily="34" charset="0"/>
              </a:rPr>
              <a:t> </a:t>
            </a:r>
            <a:r>
              <a:rPr lang="en-US" sz="1800" u="sng" dirty="0" err="1" smtClean="0">
                <a:latin typeface="Tahoma" pitchFamily="34" charset="0"/>
              </a:rPr>
              <a:t>kedua</a:t>
            </a:r>
            <a:r>
              <a:rPr lang="en-US" sz="1800" u="sng" dirty="0" smtClean="0">
                <a:latin typeface="Tahoma" pitchFamily="34" charset="0"/>
              </a:rPr>
              <a:t>: </a:t>
            </a:r>
            <a:r>
              <a:rPr lang="en-US" sz="1800" b="1" u="sng" dirty="0" err="1" smtClean="0">
                <a:latin typeface="Tahoma" pitchFamily="34" charset="0"/>
              </a:rPr>
              <a:t>Hipotesis</a:t>
            </a:r>
            <a:r>
              <a:rPr lang="en-US" sz="1800" b="1" u="sng" dirty="0" smtClean="0">
                <a:latin typeface="Tahoma" pitchFamily="34" charset="0"/>
              </a:rPr>
              <a:t> Debt Covenant</a:t>
            </a:r>
          </a:p>
          <a:p>
            <a:pPr lvl="2" eaLnBrk="1" hangingPunct="1">
              <a:lnSpc>
                <a:spcPct val="80000"/>
              </a:lnSpc>
              <a:buFont typeface="Wingdings" pitchFamily="2" charset="2"/>
              <a:buNone/>
              <a:defRPr/>
            </a:pPr>
            <a:r>
              <a:rPr lang="en-US" sz="1800" dirty="0" smtClean="0">
                <a:latin typeface="Tahoma" pitchFamily="34" charset="0"/>
              </a:rPr>
              <a:t>	</a:t>
            </a:r>
            <a:r>
              <a:rPr lang="en-US" sz="1800" dirty="0" err="1" smtClean="0">
                <a:latin typeface="Tahoma" pitchFamily="34" charset="0"/>
              </a:rPr>
              <a:t>adalah</a:t>
            </a:r>
            <a:r>
              <a:rPr lang="en-US" sz="1800" dirty="0" smtClean="0">
                <a:latin typeface="Tahoma" pitchFamily="34" charset="0"/>
              </a:rPr>
              <a:t> </a:t>
            </a:r>
            <a:r>
              <a:rPr lang="en-US" sz="1800" dirty="0" err="1" smtClean="0">
                <a:latin typeface="Tahoma" pitchFamily="34" charset="0"/>
              </a:rPr>
              <a:t>asumsi</a:t>
            </a:r>
            <a:r>
              <a:rPr lang="en-US" sz="1800" dirty="0" smtClean="0">
                <a:latin typeface="Tahoma" pitchFamily="34" charset="0"/>
              </a:rPr>
              <a:t> </a:t>
            </a:r>
            <a:r>
              <a:rPr lang="en-US" sz="1800" dirty="0" err="1" smtClean="0">
                <a:latin typeface="Tahoma" pitchFamily="34" charset="0"/>
              </a:rPr>
              <a:t>bahwa</a:t>
            </a:r>
            <a:r>
              <a:rPr lang="en-US" sz="1800" dirty="0" smtClean="0">
                <a:latin typeface="Tahoma" pitchFamily="34" charset="0"/>
              </a:rPr>
              <a:t> </a:t>
            </a:r>
            <a:r>
              <a:rPr lang="en-US" sz="1800" dirty="0" err="1" smtClean="0">
                <a:latin typeface="Tahoma" pitchFamily="34" charset="0"/>
              </a:rPr>
              <a:t>perusahaan</a:t>
            </a:r>
            <a:r>
              <a:rPr lang="en-US" sz="1800" dirty="0" smtClean="0">
                <a:latin typeface="Tahoma" pitchFamily="34" charset="0"/>
              </a:rPr>
              <a:t> </a:t>
            </a:r>
            <a:r>
              <a:rPr lang="en-US" sz="1800" dirty="0" err="1" smtClean="0">
                <a:latin typeface="Tahoma" pitchFamily="34" charset="0"/>
              </a:rPr>
              <a:t>menggunakan</a:t>
            </a:r>
            <a:r>
              <a:rPr lang="en-US" sz="1800" dirty="0" smtClean="0">
                <a:latin typeface="Tahoma" pitchFamily="34" charset="0"/>
              </a:rPr>
              <a:t> </a:t>
            </a:r>
            <a:r>
              <a:rPr lang="en-US" sz="1800" dirty="0" err="1" smtClean="0">
                <a:latin typeface="Tahoma" pitchFamily="34" charset="0"/>
              </a:rPr>
              <a:t>pilihan</a:t>
            </a:r>
            <a:r>
              <a:rPr lang="en-US" sz="1800" dirty="0" smtClean="0">
                <a:latin typeface="Tahoma" pitchFamily="34" charset="0"/>
              </a:rPr>
              <a:t> </a:t>
            </a:r>
            <a:r>
              <a:rPr lang="en-US" sz="1800" dirty="0" err="1" smtClean="0">
                <a:latin typeface="Tahoma" pitchFamily="34" charset="0"/>
              </a:rPr>
              <a:t>akuntansi</a:t>
            </a:r>
            <a:r>
              <a:rPr lang="en-US" sz="1800" dirty="0" smtClean="0">
                <a:latin typeface="Tahoma" pitchFamily="34" charset="0"/>
              </a:rPr>
              <a:t> </a:t>
            </a:r>
            <a:r>
              <a:rPr lang="en-US" sz="1800" dirty="0" err="1" smtClean="0">
                <a:latin typeface="Tahoma" pitchFamily="34" charset="0"/>
              </a:rPr>
              <a:t>atau</a:t>
            </a:r>
            <a:r>
              <a:rPr lang="en-US" sz="1800" dirty="0" smtClean="0">
                <a:latin typeface="Tahoma" pitchFamily="34" charset="0"/>
              </a:rPr>
              <a:t> </a:t>
            </a:r>
            <a:r>
              <a:rPr lang="en-US" sz="1800" dirty="0" err="1" smtClean="0">
                <a:latin typeface="Tahoma" pitchFamily="34" charset="0"/>
              </a:rPr>
              <a:t>praktik</a:t>
            </a:r>
            <a:r>
              <a:rPr lang="en-US" sz="1800" dirty="0" smtClean="0">
                <a:latin typeface="Tahoma" pitchFamily="34" charset="0"/>
              </a:rPr>
              <a:t> </a:t>
            </a:r>
            <a:r>
              <a:rPr lang="en-US" sz="1800" dirty="0" err="1" smtClean="0">
                <a:latin typeface="Tahoma" pitchFamily="34" charset="0"/>
              </a:rPr>
              <a:t>tertentu</a:t>
            </a:r>
            <a:r>
              <a:rPr lang="en-US" sz="1800" dirty="0" smtClean="0">
                <a:latin typeface="Tahoma" pitchFamily="34" charset="0"/>
              </a:rPr>
              <a:t> </a:t>
            </a:r>
            <a:r>
              <a:rPr lang="en-US" sz="1800" dirty="0" err="1" smtClean="0">
                <a:latin typeface="Tahoma" pitchFamily="34" charset="0"/>
              </a:rPr>
              <a:t>karena</a:t>
            </a:r>
            <a:r>
              <a:rPr lang="en-US" sz="1800" dirty="0" smtClean="0">
                <a:latin typeface="Tahoma" pitchFamily="34" charset="0"/>
              </a:rPr>
              <a:t> </a:t>
            </a:r>
            <a:r>
              <a:rPr lang="en-US" sz="1800" dirty="0" err="1" smtClean="0">
                <a:latin typeface="Tahoma" pitchFamily="34" charset="0"/>
              </a:rPr>
              <a:t>alasan</a:t>
            </a:r>
            <a:r>
              <a:rPr lang="en-US" sz="1800" dirty="0" smtClean="0">
                <a:latin typeface="Tahoma" pitchFamily="34" charset="0"/>
              </a:rPr>
              <a:t> </a:t>
            </a:r>
            <a:r>
              <a:rPr lang="en-US" sz="1800" dirty="0" err="1" smtClean="0">
                <a:latin typeface="Tahoma" pitchFamily="34" charset="0"/>
              </a:rPr>
              <a:t>efisiensi</a:t>
            </a:r>
            <a:r>
              <a:rPr lang="en-US" sz="1800" dirty="0" smtClean="0">
                <a:latin typeface="Tahoma" pitchFamily="34" charset="0"/>
              </a:rPr>
              <a:t>.  </a:t>
            </a:r>
          </a:p>
          <a:p>
            <a:pPr lvl="2" eaLnBrk="1" hangingPunct="1">
              <a:lnSpc>
                <a:spcPct val="80000"/>
              </a:lnSpc>
              <a:buFont typeface="Wingdings" pitchFamily="2" charset="2"/>
              <a:buNone/>
              <a:defRPr/>
            </a:pPr>
            <a:endParaRPr lang="en-US" sz="1800" b="1" dirty="0" smtClean="0"/>
          </a:p>
          <a:p>
            <a:pPr lvl="2" eaLnBrk="1" hangingPunct="1">
              <a:lnSpc>
                <a:spcPct val="80000"/>
              </a:lnSpc>
              <a:defRPr/>
            </a:pPr>
            <a:r>
              <a:rPr lang="en-US" sz="1800" b="1" dirty="0" err="1" smtClean="0">
                <a:latin typeface="Tahoma" pitchFamily="34" charset="0"/>
                <a:cs typeface="Tahoma" pitchFamily="34" charset="0"/>
              </a:rPr>
              <a:t>Perspektif</a:t>
            </a:r>
            <a:r>
              <a:rPr lang="en-US" sz="1800" b="1" dirty="0" smtClean="0">
                <a:latin typeface="Tahoma" pitchFamily="34" charset="0"/>
                <a:cs typeface="Tahoma" pitchFamily="34" charset="0"/>
              </a:rPr>
              <a:t> </a:t>
            </a:r>
            <a:r>
              <a:rPr lang="en-US" sz="1800" b="1" dirty="0" err="1" smtClean="0">
                <a:latin typeface="Tahoma" pitchFamily="34" charset="0"/>
                <a:cs typeface="Tahoma" pitchFamily="34" charset="0"/>
              </a:rPr>
              <a:t>Kedua</a:t>
            </a:r>
            <a:r>
              <a:rPr lang="en-US" sz="1800" b="1" dirty="0" smtClean="0">
                <a:latin typeface="Tahoma" pitchFamily="34" charset="0"/>
                <a:cs typeface="Tahoma" pitchFamily="34" charset="0"/>
              </a:rPr>
              <a:t> : </a:t>
            </a:r>
            <a:r>
              <a:rPr lang="en-US" sz="1800" b="1" dirty="0" err="1" smtClean="0">
                <a:latin typeface="Tahoma" pitchFamily="34" charset="0"/>
                <a:cs typeface="Tahoma" pitchFamily="34" charset="0"/>
              </a:rPr>
              <a:t>Hipotesis</a:t>
            </a:r>
            <a:r>
              <a:rPr lang="en-US" sz="1800" b="1" dirty="0" smtClean="0">
                <a:latin typeface="Tahoma" pitchFamily="34" charset="0"/>
                <a:cs typeface="Tahoma" pitchFamily="34" charset="0"/>
              </a:rPr>
              <a:t> Cost </a:t>
            </a:r>
            <a:r>
              <a:rPr lang="en-US" sz="1800" b="1" dirty="0" err="1" smtClean="0">
                <a:latin typeface="Tahoma" pitchFamily="34" charset="0"/>
                <a:cs typeface="Tahoma" pitchFamily="34" charset="0"/>
              </a:rPr>
              <a:t>Politik</a:t>
            </a:r>
            <a:endParaRPr lang="en-US" sz="1800" b="1" dirty="0" smtClean="0">
              <a:latin typeface="Tahoma" pitchFamily="34" charset="0"/>
              <a:cs typeface="Tahoma" pitchFamily="34" charset="0"/>
            </a:endParaRPr>
          </a:p>
          <a:p>
            <a:pPr lvl="2" eaLnBrk="1" hangingPunct="1">
              <a:lnSpc>
                <a:spcPct val="80000"/>
              </a:lnSpc>
              <a:buFont typeface="Wingdings" pitchFamily="2" charset="2"/>
              <a:buNone/>
              <a:defRPr/>
            </a:pPr>
            <a:r>
              <a:rPr lang="en-US" sz="1800" b="1" dirty="0" smtClean="0">
                <a:latin typeface="Tahoma" pitchFamily="34" charset="0"/>
                <a:cs typeface="Tahoma" pitchFamily="34" charset="0"/>
              </a:rPr>
              <a:t>	</a:t>
            </a:r>
            <a:r>
              <a:rPr lang="en-US" sz="1800" dirty="0" smtClean="0">
                <a:latin typeface="Tahoma" pitchFamily="34" charset="0"/>
                <a:cs typeface="Tahoma" pitchFamily="34" charset="0"/>
              </a:rPr>
              <a:t>Perusahaan </a:t>
            </a:r>
            <a:r>
              <a:rPr lang="en-US" sz="1800" dirty="0" err="1" smtClean="0">
                <a:latin typeface="Tahoma" pitchFamily="34" charset="0"/>
                <a:cs typeface="Tahoma" pitchFamily="34" charset="0"/>
              </a:rPr>
              <a:t>besar</a:t>
            </a:r>
            <a:r>
              <a:rPr lang="en-US" sz="1800" dirty="0" smtClean="0">
                <a:latin typeface="Tahoma" pitchFamily="34" charset="0"/>
                <a:cs typeface="Tahoma" pitchFamily="34" charset="0"/>
              </a:rPr>
              <a:t> </a:t>
            </a:r>
            <a:r>
              <a:rPr lang="en-US" sz="1800" dirty="0" err="1" smtClean="0">
                <a:latin typeface="Tahoma" pitchFamily="34" charset="0"/>
                <a:cs typeface="Tahoma" pitchFamily="34" charset="0"/>
              </a:rPr>
              <a:t>cenderung</a:t>
            </a:r>
            <a:r>
              <a:rPr lang="en-US" sz="1800" dirty="0" smtClean="0">
                <a:latin typeface="Tahoma" pitchFamily="34" charset="0"/>
                <a:cs typeface="Tahoma" pitchFamily="34" charset="0"/>
              </a:rPr>
              <a:t> </a:t>
            </a:r>
            <a:r>
              <a:rPr lang="en-US" sz="1800" dirty="0" err="1" smtClean="0">
                <a:latin typeface="Tahoma" pitchFamily="34" charset="0"/>
                <a:cs typeface="Tahoma" pitchFamily="34" charset="0"/>
              </a:rPr>
              <a:t>menggunakan</a:t>
            </a:r>
            <a:r>
              <a:rPr lang="en-US" sz="1800" dirty="0" smtClean="0">
                <a:latin typeface="Tahoma" pitchFamily="34" charset="0"/>
                <a:cs typeface="Tahoma" pitchFamily="34" charset="0"/>
              </a:rPr>
              <a:t> </a:t>
            </a:r>
            <a:r>
              <a:rPr lang="en-US" sz="1800" dirty="0" err="1" smtClean="0">
                <a:latin typeface="Tahoma" pitchFamily="34" charset="0"/>
                <a:cs typeface="Tahoma" pitchFamily="34" charset="0"/>
              </a:rPr>
              <a:t>metoda</a:t>
            </a:r>
            <a:r>
              <a:rPr lang="en-US" sz="1800" dirty="0" smtClean="0">
                <a:latin typeface="Tahoma" pitchFamily="34" charset="0"/>
                <a:cs typeface="Tahoma" pitchFamily="34" charset="0"/>
              </a:rPr>
              <a:t> </a:t>
            </a:r>
            <a:r>
              <a:rPr lang="en-US" sz="1800" dirty="0" err="1" smtClean="0">
                <a:latin typeface="Tahoma" pitchFamily="34" charset="0"/>
                <a:cs typeface="Tahoma" pitchFamily="34" charset="0"/>
              </a:rPr>
              <a:t>akuntansi</a:t>
            </a:r>
            <a:r>
              <a:rPr lang="en-US" sz="1800" dirty="0" smtClean="0">
                <a:latin typeface="Tahoma" pitchFamily="34" charset="0"/>
                <a:cs typeface="Tahoma" pitchFamily="34" charset="0"/>
              </a:rPr>
              <a:t> yang </a:t>
            </a:r>
            <a:r>
              <a:rPr lang="en-US" sz="1800" dirty="0" err="1" smtClean="0">
                <a:latin typeface="Tahoma" pitchFamily="34" charset="0"/>
                <a:cs typeface="Tahoma" pitchFamily="34" charset="0"/>
              </a:rPr>
              <a:t>dapat</a:t>
            </a:r>
            <a:r>
              <a:rPr lang="en-US" sz="1800" dirty="0" smtClean="0">
                <a:latin typeface="Tahoma" pitchFamily="34" charset="0"/>
                <a:cs typeface="Tahoma" pitchFamily="34" charset="0"/>
              </a:rPr>
              <a:t> </a:t>
            </a:r>
            <a:r>
              <a:rPr lang="en-US" sz="1800" dirty="0" err="1" smtClean="0">
                <a:latin typeface="Tahoma" pitchFamily="34" charset="0"/>
                <a:cs typeface="Tahoma" pitchFamily="34" charset="0"/>
              </a:rPr>
              <a:t>mengurangi</a:t>
            </a:r>
            <a:r>
              <a:rPr lang="en-US" sz="1800" dirty="0" smtClean="0">
                <a:latin typeface="Tahoma" pitchFamily="34" charset="0"/>
                <a:cs typeface="Tahoma" pitchFamily="34" charset="0"/>
              </a:rPr>
              <a:t> </a:t>
            </a:r>
            <a:r>
              <a:rPr lang="en-US" sz="1800" dirty="0" err="1" smtClean="0">
                <a:latin typeface="Tahoma" pitchFamily="34" charset="0"/>
                <a:cs typeface="Tahoma" pitchFamily="34" charset="0"/>
              </a:rPr>
              <a:t>laba</a:t>
            </a:r>
            <a:r>
              <a:rPr lang="en-US" sz="1800" dirty="0" smtClean="0">
                <a:latin typeface="Tahoma" pitchFamily="34" charset="0"/>
                <a:cs typeface="Tahoma" pitchFamily="34" charset="0"/>
              </a:rPr>
              <a:t> </a:t>
            </a:r>
            <a:r>
              <a:rPr lang="en-US" sz="1800" dirty="0" err="1" smtClean="0">
                <a:latin typeface="Tahoma" pitchFamily="34" charset="0"/>
                <a:cs typeface="Tahoma" pitchFamily="34" charset="0"/>
              </a:rPr>
              <a:t>periodik</a:t>
            </a:r>
            <a:r>
              <a:rPr lang="en-US" sz="1800" dirty="0" smtClean="0">
                <a:latin typeface="Tahoma" pitchFamily="34" charset="0"/>
                <a:cs typeface="Tahoma" pitchFamily="34" charset="0"/>
              </a:rPr>
              <a:t> </a:t>
            </a:r>
            <a:r>
              <a:rPr lang="en-US" sz="1800" dirty="0" err="1" smtClean="0">
                <a:latin typeface="Tahoma" pitchFamily="34" charset="0"/>
                <a:cs typeface="Tahoma" pitchFamily="34" charset="0"/>
              </a:rPr>
              <a:t>dibanding</a:t>
            </a:r>
            <a:r>
              <a:rPr lang="en-US" sz="1800" dirty="0" smtClean="0">
                <a:latin typeface="Tahoma" pitchFamily="34" charset="0"/>
                <a:cs typeface="Tahoma" pitchFamily="34" charset="0"/>
              </a:rPr>
              <a:t> </a:t>
            </a:r>
            <a:r>
              <a:rPr lang="en-US" sz="1800" dirty="0" err="1" smtClean="0">
                <a:latin typeface="Tahoma" pitchFamily="34" charset="0"/>
                <a:cs typeface="Tahoma" pitchFamily="34" charset="0"/>
              </a:rPr>
              <a:t>perusahaan</a:t>
            </a:r>
            <a:r>
              <a:rPr lang="en-US" sz="1800" dirty="0" smtClean="0">
                <a:latin typeface="Tahoma" pitchFamily="34" charset="0"/>
                <a:cs typeface="Tahoma" pitchFamily="34" charset="0"/>
              </a:rPr>
              <a:t> </a:t>
            </a:r>
            <a:r>
              <a:rPr lang="en-US" sz="1800" dirty="0" err="1" smtClean="0">
                <a:latin typeface="Tahoma" pitchFamily="34" charset="0"/>
                <a:cs typeface="Tahoma" pitchFamily="34" charset="0"/>
              </a:rPr>
              <a:t>kecil</a:t>
            </a:r>
            <a:r>
              <a:rPr lang="en-US" sz="1800" dirty="0" smtClean="0">
                <a:latin typeface="Tahoma" pitchFamily="34" charset="0"/>
                <a:cs typeface="Tahoma" pitchFamily="34" charset="0"/>
              </a:rPr>
              <a:t>. UKURAN PERUSAHAAN MERUPAKAN PROXY DARI ASPEK POLITIK.</a:t>
            </a:r>
            <a:endParaRPr lang="en-US" sz="1800" b="1"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a:xfrm>
            <a:off x="457200" y="274638"/>
            <a:ext cx="8229600" cy="411162"/>
          </a:xfrm>
        </p:spPr>
        <p:txBody>
          <a:bodyPr>
            <a:normAutofit fontScale="90000"/>
          </a:bodyPr>
          <a:lstStyle/>
          <a:p>
            <a:pPr eaLnBrk="1" hangingPunct="1">
              <a:defRPr/>
            </a:pPr>
            <a:r>
              <a:rPr lang="en-US" sz="4000" smtClean="0"/>
              <a:t>Contoh Soal</a:t>
            </a:r>
          </a:p>
        </p:txBody>
      </p:sp>
      <p:sp>
        <p:nvSpPr>
          <p:cNvPr id="56323" name="Rectangle 3"/>
          <p:cNvSpPr>
            <a:spLocks noGrp="1" noChangeArrowheads="1"/>
          </p:cNvSpPr>
          <p:nvPr>
            <p:ph type="body" idx="1"/>
          </p:nvPr>
        </p:nvSpPr>
        <p:spPr>
          <a:xfrm>
            <a:off x="228600" y="914400"/>
            <a:ext cx="8686800" cy="5715000"/>
          </a:xfrm>
        </p:spPr>
        <p:txBody>
          <a:bodyPr>
            <a:normAutofit lnSpcReduction="10000"/>
          </a:bodyPr>
          <a:lstStyle/>
          <a:p>
            <a:pPr eaLnBrk="1" hangingPunct="1">
              <a:lnSpc>
                <a:spcPct val="80000"/>
              </a:lnSpc>
              <a:defRPr/>
            </a:pPr>
            <a:r>
              <a:rPr lang="en-US" sz="2400" b="1" dirty="0" err="1" smtClean="0">
                <a:latin typeface="Tahoma" pitchFamily="34" charset="0"/>
              </a:rPr>
              <a:t>Suatu</a:t>
            </a:r>
            <a:r>
              <a:rPr lang="en-US" sz="2400" b="1" dirty="0" smtClean="0">
                <a:latin typeface="Tahoma" pitchFamily="34" charset="0"/>
              </a:rPr>
              <a:t> </a:t>
            </a:r>
            <a:r>
              <a:rPr lang="en-US" sz="2400" b="1" dirty="0" err="1" smtClean="0">
                <a:latin typeface="Tahoma" pitchFamily="34" charset="0"/>
              </a:rPr>
              <a:t>perusahaan</a:t>
            </a:r>
            <a:r>
              <a:rPr lang="en-US" sz="2400" b="1" dirty="0" smtClean="0">
                <a:latin typeface="Tahoma" pitchFamily="34" charset="0"/>
              </a:rPr>
              <a:t> </a:t>
            </a:r>
            <a:r>
              <a:rPr lang="en-US" sz="2400" b="1" dirty="0" err="1" smtClean="0">
                <a:latin typeface="Tahoma" pitchFamily="34" charset="0"/>
              </a:rPr>
              <a:t>memiliki</a:t>
            </a:r>
            <a:r>
              <a:rPr lang="en-US" sz="2400" b="1" dirty="0" smtClean="0">
                <a:latin typeface="Tahoma" pitchFamily="34" charset="0"/>
              </a:rPr>
              <a:t> </a:t>
            </a:r>
            <a:r>
              <a:rPr lang="en-US" sz="2400" b="1" dirty="0" err="1" smtClean="0">
                <a:latin typeface="Tahoma" pitchFamily="34" charset="0"/>
              </a:rPr>
              <a:t>mobil</a:t>
            </a:r>
            <a:r>
              <a:rPr lang="en-US" sz="2400" b="1" dirty="0" smtClean="0">
                <a:latin typeface="Tahoma" pitchFamily="34" charset="0"/>
              </a:rPr>
              <a:t> </a:t>
            </a:r>
            <a:r>
              <a:rPr lang="en-US" sz="2400" b="1" dirty="0" err="1" smtClean="0">
                <a:latin typeface="Tahoma" pitchFamily="34" charset="0"/>
              </a:rPr>
              <a:t>bekas</a:t>
            </a:r>
            <a:r>
              <a:rPr lang="en-US" sz="2400" b="1" dirty="0" smtClean="0">
                <a:latin typeface="Tahoma" pitchFamily="34" charset="0"/>
              </a:rPr>
              <a:t> VIOS </a:t>
            </a:r>
            <a:r>
              <a:rPr lang="en-US" sz="2400" b="1" dirty="0" err="1" smtClean="0">
                <a:latin typeface="Tahoma" pitchFamily="34" charset="0"/>
              </a:rPr>
              <a:t>dan</a:t>
            </a:r>
            <a:r>
              <a:rPr lang="en-US" sz="2400" b="1" dirty="0" smtClean="0">
                <a:latin typeface="Tahoma" pitchFamily="34" charset="0"/>
              </a:rPr>
              <a:t> </a:t>
            </a:r>
            <a:r>
              <a:rPr lang="en-US" sz="2400" b="1" dirty="0" err="1" smtClean="0">
                <a:latin typeface="Tahoma" pitchFamily="34" charset="0"/>
              </a:rPr>
              <a:t>berencana</a:t>
            </a:r>
            <a:r>
              <a:rPr lang="en-US" sz="2400" b="1" dirty="0" smtClean="0">
                <a:latin typeface="Tahoma" pitchFamily="34" charset="0"/>
              </a:rPr>
              <a:t>  </a:t>
            </a:r>
            <a:r>
              <a:rPr lang="en-US" sz="2400" b="1" dirty="0" err="1" smtClean="0">
                <a:latin typeface="Tahoma" pitchFamily="34" charset="0"/>
              </a:rPr>
              <a:t>menukarkannya</a:t>
            </a:r>
            <a:r>
              <a:rPr lang="en-US" sz="2400" b="1" dirty="0" smtClean="0">
                <a:latin typeface="Tahoma" pitchFamily="34" charset="0"/>
              </a:rPr>
              <a:t> </a:t>
            </a:r>
            <a:r>
              <a:rPr lang="en-US" sz="2400" b="1" dirty="0" err="1" smtClean="0">
                <a:latin typeface="Tahoma" pitchFamily="34" charset="0"/>
              </a:rPr>
              <a:t>dengan</a:t>
            </a:r>
            <a:r>
              <a:rPr lang="en-US" sz="2400" b="1" dirty="0" smtClean="0">
                <a:latin typeface="Tahoma" pitchFamily="34" charset="0"/>
              </a:rPr>
              <a:t> </a:t>
            </a:r>
            <a:r>
              <a:rPr lang="en-US" sz="2400" b="1" dirty="0" err="1" smtClean="0">
                <a:latin typeface="Tahoma" pitchFamily="34" charset="0"/>
              </a:rPr>
              <a:t>mobil</a:t>
            </a:r>
            <a:r>
              <a:rPr lang="en-US" sz="2400" b="1" dirty="0" smtClean="0">
                <a:latin typeface="Tahoma" pitchFamily="34" charset="0"/>
              </a:rPr>
              <a:t> LIMO </a:t>
            </a:r>
            <a:r>
              <a:rPr lang="en-US" sz="2400" b="1" dirty="0" err="1" smtClean="0">
                <a:latin typeface="Tahoma" pitchFamily="34" charset="0"/>
              </a:rPr>
              <a:t>dari</a:t>
            </a:r>
            <a:r>
              <a:rPr lang="en-US" sz="2400" b="1" dirty="0" smtClean="0">
                <a:latin typeface="Tahoma" pitchFamily="34" charset="0"/>
              </a:rPr>
              <a:t> </a:t>
            </a:r>
            <a:r>
              <a:rPr lang="en-US" sz="2400" b="1" dirty="0" err="1" smtClean="0">
                <a:latin typeface="Tahoma" pitchFamily="34" charset="0"/>
              </a:rPr>
              <a:t>perusahaan</a:t>
            </a:r>
            <a:r>
              <a:rPr lang="en-US" sz="2400" b="1" dirty="0" smtClean="0">
                <a:latin typeface="Tahoma" pitchFamily="34" charset="0"/>
              </a:rPr>
              <a:t> lain </a:t>
            </a:r>
            <a:r>
              <a:rPr lang="en-US" sz="2400" b="1" dirty="0" err="1" smtClean="0">
                <a:latin typeface="Tahoma" pitchFamily="34" charset="0"/>
              </a:rPr>
              <a:t>dengan</a:t>
            </a:r>
            <a:r>
              <a:rPr lang="en-US" sz="2400" b="1" dirty="0" smtClean="0">
                <a:latin typeface="Tahoma" pitchFamily="34" charset="0"/>
              </a:rPr>
              <a:t> </a:t>
            </a:r>
            <a:r>
              <a:rPr lang="en-US" sz="2400" b="1" dirty="0" err="1" smtClean="0">
                <a:latin typeface="Tahoma" pitchFamily="34" charset="0"/>
              </a:rPr>
              <a:t>menambah</a:t>
            </a:r>
            <a:r>
              <a:rPr lang="en-US" sz="2400" b="1" dirty="0" smtClean="0">
                <a:latin typeface="Tahoma" pitchFamily="34" charset="0"/>
              </a:rPr>
              <a:t> </a:t>
            </a:r>
            <a:r>
              <a:rPr lang="en-US" sz="2400" b="1" dirty="0" err="1" smtClean="0">
                <a:latin typeface="Tahoma" pitchFamily="34" charset="0"/>
              </a:rPr>
              <a:t>Rp</a:t>
            </a:r>
            <a:r>
              <a:rPr lang="en-US" sz="2400" b="1" dirty="0" smtClean="0">
                <a:latin typeface="Tahoma" pitchFamily="34" charset="0"/>
              </a:rPr>
              <a:t>. 10.000.000. Mobil VIOS </a:t>
            </a:r>
            <a:r>
              <a:rPr lang="en-US" sz="2400" b="1" dirty="0" err="1" smtClean="0">
                <a:latin typeface="Tahoma" pitchFamily="34" charset="0"/>
              </a:rPr>
              <a:t>harga</a:t>
            </a:r>
            <a:r>
              <a:rPr lang="en-US" sz="2400" b="1" dirty="0" smtClean="0">
                <a:latin typeface="Tahoma" pitchFamily="34" charset="0"/>
              </a:rPr>
              <a:t> </a:t>
            </a:r>
            <a:r>
              <a:rPr lang="en-US" sz="2400" b="1" dirty="0" err="1" smtClean="0">
                <a:latin typeface="Tahoma" pitchFamily="34" charset="0"/>
              </a:rPr>
              <a:t>belinya</a:t>
            </a:r>
            <a:r>
              <a:rPr lang="en-US" sz="2400" b="1" dirty="0" smtClean="0">
                <a:latin typeface="Tahoma" pitchFamily="34" charset="0"/>
              </a:rPr>
              <a:t> </a:t>
            </a:r>
            <a:r>
              <a:rPr lang="en-US" sz="2400" b="1" dirty="0" err="1" smtClean="0">
                <a:latin typeface="Tahoma" pitchFamily="34" charset="0"/>
              </a:rPr>
              <a:t>Rp</a:t>
            </a:r>
            <a:r>
              <a:rPr lang="en-US" sz="2400" b="1" dirty="0" smtClean="0">
                <a:latin typeface="Tahoma" pitchFamily="34" charset="0"/>
              </a:rPr>
              <a:t>. 15.000.000 </a:t>
            </a:r>
            <a:r>
              <a:rPr lang="en-US" sz="2400" b="1" dirty="0" err="1" smtClean="0">
                <a:latin typeface="Tahoma" pitchFamily="34" charset="0"/>
              </a:rPr>
              <a:t>dan</a:t>
            </a:r>
            <a:r>
              <a:rPr lang="en-US" sz="2400" b="1" dirty="0" smtClean="0">
                <a:latin typeface="Tahoma" pitchFamily="34" charset="0"/>
              </a:rPr>
              <a:t> </a:t>
            </a:r>
            <a:r>
              <a:rPr lang="en-US" sz="2400" b="1" dirty="0" err="1" smtClean="0">
                <a:latin typeface="Tahoma" pitchFamily="34" charset="0"/>
              </a:rPr>
              <a:t>akumulasi</a:t>
            </a:r>
            <a:r>
              <a:rPr lang="en-US" sz="2400" b="1" dirty="0" smtClean="0">
                <a:latin typeface="Tahoma" pitchFamily="34" charset="0"/>
              </a:rPr>
              <a:t> </a:t>
            </a:r>
            <a:r>
              <a:rPr lang="en-US" sz="2400" b="1" dirty="0" err="1" smtClean="0">
                <a:latin typeface="Tahoma" pitchFamily="34" charset="0"/>
              </a:rPr>
              <a:t>penyusutan</a:t>
            </a:r>
            <a:r>
              <a:rPr lang="en-US" sz="2400" b="1" dirty="0" smtClean="0">
                <a:latin typeface="Tahoma" pitchFamily="34" charset="0"/>
              </a:rPr>
              <a:t> </a:t>
            </a:r>
            <a:r>
              <a:rPr lang="en-US" sz="2400" b="1" dirty="0" err="1" smtClean="0">
                <a:latin typeface="Tahoma" pitchFamily="34" charset="0"/>
              </a:rPr>
              <a:t>berjumlah</a:t>
            </a:r>
            <a:r>
              <a:rPr lang="en-US" sz="2400" b="1" dirty="0" smtClean="0">
                <a:latin typeface="Tahoma" pitchFamily="34" charset="0"/>
              </a:rPr>
              <a:t> </a:t>
            </a:r>
            <a:r>
              <a:rPr lang="en-US" sz="2400" b="1" dirty="0" err="1" smtClean="0">
                <a:latin typeface="Tahoma" pitchFamily="34" charset="0"/>
              </a:rPr>
              <a:t>Rp</a:t>
            </a:r>
            <a:r>
              <a:rPr lang="en-US" sz="2400" b="1" dirty="0" smtClean="0">
                <a:latin typeface="Tahoma" pitchFamily="34" charset="0"/>
              </a:rPr>
              <a:t>. 8.000.000. DARI </a:t>
            </a:r>
            <a:r>
              <a:rPr lang="en-US" sz="2400" b="1" dirty="0" err="1" smtClean="0">
                <a:latin typeface="Tahoma" pitchFamily="34" charset="0"/>
              </a:rPr>
              <a:t>hasil</a:t>
            </a:r>
            <a:r>
              <a:rPr lang="en-US" sz="2400" b="1" dirty="0" smtClean="0">
                <a:latin typeface="Tahoma" pitchFamily="34" charset="0"/>
              </a:rPr>
              <a:t> </a:t>
            </a:r>
            <a:r>
              <a:rPr lang="en-US" sz="2400" b="1" dirty="0" err="1" smtClean="0">
                <a:latin typeface="Tahoma" pitchFamily="34" charset="0"/>
              </a:rPr>
              <a:t>pertukaran</a:t>
            </a:r>
            <a:r>
              <a:rPr lang="en-US" sz="2400" b="1" dirty="0" smtClean="0">
                <a:latin typeface="Tahoma" pitchFamily="34" charset="0"/>
              </a:rPr>
              <a:t> </a:t>
            </a:r>
            <a:r>
              <a:rPr lang="en-US" sz="2400" b="1" dirty="0" err="1" smtClean="0">
                <a:latin typeface="Tahoma" pitchFamily="34" charset="0"/>
              </a:rPr>
              <a:t>ini</a:t>
            </a:r>
            <a:r>
              <a:rPr lang="en-US" sz="2400" b="1" dirty="0" smtClean="0">
                <a:latin typeface="Tahoma" pitchFamily="34" charset="0"/>
              </a:rPr>
              <a:t> </a:t>
            </a:r>
            <a:r>
              <a:rPr lang="en-US" sz="2400" b="1" dirty="0" err="1" smtClean="0">
                <a:latin typeface="Tahoma" pitchFamily="34" charset="0"/>
              </a:rPr>
              <a:t>perusahaan</a:t>
            </a:r>
            <a:r>
              <a:rPr lang="en-US" sz="2400" b="1" dirty="0" smtClean="0">
                <a:latin typeface="Tahoma" pitchFamily="34" charset="0"/>
              </a:rPr>
              <a:t> </a:t>
            </a:r>
            <a:r>
              <a:rPr lang="en-US" sz="2400" b="1" dirty="0" err="1" smtClean="0">
                <a:latin typeface="Tahoma" pitchFamily="34" charset="0"/>
              </a:rPr>
              <a:t>dapat</a:t>
            </a:r>
            <a:r>
              <a:rPr lang="en-US" sz="2400" b="1" dirty="0" smtClean="0">
                <a:latin typeface="Tahoma" pitchFamily="34" charset="0"/>
              </a:rPr>
              <a:t> </a:t>
            </a:r>
            <a:r>
              <a:rPr lang="en-US" sz="2400" b="1" dirty="0" err="1" smtClean="0">
                <a:latin typeface="Tahoma" pitchFamily="34" charset="0"/>
              </a:rPr>
              <a:t>laba</a:t>
            </a:r>
            <a:r>
              <a:rPr lang="en-US" sz="2400" b="1" dirty="0" smtClean="0">
                <a:latin typeface="Tahoma" pitchFamily="34" charset="0"/>
              </a:rPr>
              <a:t> </a:t>
            </a:r>
            <a:r>
              <a:rPr lang="en-US" sz="2400" b="1" dirty="0" err="1" smtClean="0">
                <a:latin typeface="Tahoma" pitchFamily="34" charset="0"/>
              </a:rPr>
              <a:t>sejumlah</a:t>
            </a:r>
            <a:r>
              <a:rPr lang="en-US" sz="2400" b="1" dirty="0" smtClean="0">
                <a:latin typeface="Tahoma" pitchFamily="34" charset="0"/>
              </a:rPr>
              <a:t> </a:t>
            </a:r>
            <a:r>
              <a:rPr lang="en-US" sz="2400" b="1" dirty="0" err="1" smtClean="0">
                <a:latin typeface="Tahoma" pitchFamily="34" charset="0"/>
              </a:rPr>
              <a:t>Rp</a:t>
            </a:r>
            <a:r>
              <a:rPr lang="en-US" sz="2400" b="1" dirty="0" smtClean="0">
                <a:latin typeface="Tahoma" pitchFamily="34" charset="0"/>
              </a:rPr>
              <a:t>. 4.500.000,-</a:t>
            </a:r>
          </a:p>
          <a:p>
            <a:pPr eaLnBrk="1" hangingPunct="1">
              <a:lnSpc>
                <a:spcPct val="80000"/>
              </a:lnSpc>
              <a:defRPr/>
            </a:pPr>
            <a:endParaRPr lang="en-US" sz="2400" b="1" dirty="0" smtClean="0">
              <a:latin typeface="Tahoma" pitchFamily="34" charset="0"/>
            </a:endParaRPr>
          </a:p>
          <a:p>
            <a:pPr eaLnBrk="1" hangingPunct="1">
              <a:lnSpc>
                <a:spcPct val="80000"/>
              </a:lnSpc>
              <a:defRPr/>
            </a:pPr>
            <a:r>
              <a:rPr lang="en-US" sz="2400" b="1" dirty="0" err="1" smtClean="0">
                <a:latin typeface="Tahoma" pitchFamily="34" charset="0"/>
              </a:rPr>
              <a:t>Berdasarkan</a:t>
            </a:r>
            <a:r>
              <a:rPr lang="en-US" sz="2400" b="1" dirty="0" smtClean="0">
                <a:latin typeface="Tahoma" pitchFamily="34" charset="0"/>
              </a:rPr>
              <a:t> </a:t>
            </a:r>
            <a:r>
              <a:rPr lang="en-US" sz="2400" b="1" dirty="0" err="1" smtClean="0">
                <a:latin typeface="Tahoma" pitchFamily="34" charset="0"/>
              </a:rPr>
              <a:t>informasi</a:t>
            </a:r>
            <a:r>
              <a:rPr lang="en-US" sz="2400" b="1" dirty="0" smtClean="0">
                <a:latin typeface="Tahoma" pitchFamily="34" charset="0"/>
              </a:rPr>
              <a:t> </a:t>
            </a:r>
            <a:r>
              <a:rPr lang="en-US" sz="2400" b="1" dirty="0" err="1" smtClean="0">
                <a:latin typeface="Tahoma" pitchFamily="34" charset="0"/>
              </a:rPr>
              <a:t>tersebut</a:t>
            </a:r>
            <a:r>
              <a:rPr lang="en-US" sz="2400" b="1" dirty="0" smtClean="0">
                <a:latin typeface="Tahoma" pitchFamily="34" charset="0"/>
              </a:rPr>
              <a:t>, </a:t>
            </a:r>
            <a:r>
              <a:rPr lang="en-US" sz="2400" b="1" dirty="0" err="1" smtClean="0">
                <a:latin typeface="Tahoma" pitchFamily="34" charset="0"/>
              </a:rPr>
              <a:t>analisa</a:t>
            </a:r>
            <a:r>
              <a:rPr lang="en-US" sz="2400" b="1" dirty="0" smtClean="0">
                <a:latin typeface="Tahoma" pitchFamily="34" charset="0"/>
              </a:rPr>
              <a:t> </a:t>
            </a:r>
            <a:r>
              <a:rPr lang="en-US" sz="2400" b="1" dirty="0" err="1" smtClean="0">
                <a:latin typeface="Tahoma" pitchFamily="34" charset="0"/>
              </a:rPr>
              <a:t>fenomena</a:t>
            </a:r>
            <a:r>
              <a:rPr lang="en-US" sz="2400" b="1" dirty="0" smtClean="0">
                <a:latin typeface="Tahoma" pitchFamily="34" charset="0"/>
              </a:rPr>
              <a:t> </a:t>
            </a:r>
            <a:r>
              <a:rPr lang="en-US" sz="2400" b="1" dirty="0" err="1" smtClean="0">
                <a:latin typeface="Tahoma" pitchFamily="34" charset="0"/>
              </a:rPr>
              <a:t>diatas</a:t>
            </a:r>
            <a:r>
              <a:rPr lang="en-US" sz="2400" b="1" dirty="0" smtClean="0">
                <a:latin typeface="Tahoma" pitchFamily="34" charset="0"/>
              </a:rPr>
              <a:t> </a:t>
            </a:r>
            <a:r>
              <a:rPr lang="en-US" sz="2400" b="1" dirty="0" err="1" smtClean="0">
                <a:latin typeface="Tahoma" pitchFamily="34" charset="0"/>
              </a:rPr>
              <a:t>dengan</a:t>
            </a:r>
            <a:r>
              <a:rPr lang="en-US" sz="2400" b="1" dirty="0" smtClean="0">
                <a:latin typeface="Tahoma" pitchFamily="34" charset="0"/>
              </a:rPr>
              <a:t> </a:t>
            </a:r>
            <a:r>
              <a:rPr lang="en-US" sz="2400" b="1" dirty="0" err="1" smtClean="0">
                <a:latin typeface="Tahoma" pitchFamily="34" charset="0"/>
              </a:rPr>
              <a:t>pandangan</a:t>
            </a:r>
            <a:r>
              <a:rPr lang="en-US" sz="2400" b="1" dirty="0" smtClean="0">
                <a:latin typeface="Tahoma" pitchFamily="34" charset="0"/>
              </a:rPr>
              <a:t>:</a:t>
            </a:r>
          </a:p>
          <a:p>
            <a:pPr lvl="1" eaLnBrk="1" hangingPunct="1">
              <a:lnSpc>
                <a:spcPct val="80000"/>
              </a:lnSpc>
              <a:defRPr/>
            </a:pPr>
            <a:r>
              <a:rPr lang="en-US" sz="2400" b="1" dirty="0" err="1" smtClean="0">
                <a:latin typeface="Tahoma" pitchFamily="34" charset="0"/>
              </a:rPr>
              <a:t>Normatif</a:t>
            </a:r>
            <a:r>
              <a:rPr lang="en-US" sz="2400" b="1" dirty="0" smtClean="0">
                <a:latin typeface="Tahoma" pitchFamily="34" charset="0"/>
              </a:rPr>
              <a:t>.</a:t>
            </a:r>
          </a:p>
          <a:p>
            <a:pPr lvl="1" eaLnBrk="1" hangingPunct="1">
              <a:lnSpc>
                <a:spcPct val="80000"/>
              </a:lnSpc>
              <a:defRPr/>
            </a:pPr>
            <a:r>
              <a:rPr lang="en-US" sz="2400" b="1" dirty="0" err="1" smtClean="0">
                <a:latin typeface="Tahoma" pitchFamily="34" charset="0"/>
              </a:rPr>
              <a:t>Positif</a:t>
            </a:r>
            <a:r>
              <a:rPr lang="en-US" sz="2400" b="1" dirty="0" smtClean="0">
                <a:latin typeface="Tahoma" pitchFamily="34" charset="0"/>
              </a:rPr>
              <a:t>.</a:t>
            </a:r>
          </a:p>
          <a:p>
            <a:pPr lvl="1" eaLnBrk="1" hangingPunct="1">
              <a:lnSpc>
                <a:spcPct val="80000"/>
              </a:lnSpc>
              <a:defRPr/>
            </a:pPr>
            <a:r>
              <a:rPr lang="en-US" sz="2400" b="1" dirty="0" err="1" smtClean="0">
                <a:latin typeface="Tahoma" pitchFamily="34" charset="0"/>
              </a:rPr>
              <a:t>Asumsi</a:t>
            </a:r>
            <a:r>
              <a:rPr lang="en-US" sz="2400" b="1" dirty="0" smtClean="0">
                <a:latin typeface="Tahoma" pitchFamily="34" charset="0"/>
              </a:rPr>
              <a:t>  </a:t>
            </a:r>
            <a:r>
              <a:rPr lang="en-US" sz="2400" b="1" dirty="0" err="1" smtClean="0">
                <a:latin typeface="Tahoma" pitchFamily="34" charset="0"/>
              </a:rPr>
              <a:t>Dasar</a:t>
            </a:r>
            <a:endParaRPr lang="en-US" sz="2400" b="1" dirty="0" smtClean="0">
              <a:latin typeface="Tahoma" pitchFamily="34" charset="0"/>
            </a:endParaRPr>
          </a:p>
          <a:p>
            <a:pPr lvl="1" eaLnBrk="1" hangingPunct="1">
              <a:lnSpc>
                <a:spcPct val="80000"/>
              </a:lnSpc>
              <a:defRPr/>
            </a:pPr>
            <a:r>
              <a:rPr lang="en-US" sz="2400" b="1" dirty="0" err="1" smtClean="0">
                <a:latin typeface="Tahoma" pitchFamily="34" charset="0"/>
              </a:rPr>
              <a:t>Prinsip</a:t>
            </a:r>
            <a:r>
              <a:rPr lang="en-US" sz="2400" b="1" dirty="0" smtClean="0">
                <a:latin typeface="Tahoma" pitchFamily="34" charset="0"/>
              </a:rPr>
              <a:t> </a:t>
            </a:r>
            <a:r>
              <a:rPr lang="en-US" sz="2400" b="1" dirty="0" err="1" smtClean="0">
                <a:latin typeface="Tahoma" pitchFamily="34" charset="0"/>
              </a:rPr>
              <a:t>Dasar</a:t>
            </a:r>
            <a:endParaRPr lang="en-US" sz="2400" b="1" dirty="0" smtClean="0">
              <a:latin typeface="Tahoma" pitchFamily="34" charset="0"/>
            </a:endParaRPr>
          </a:p>
          <a:p>
            <a:pPr lvl="1" eaLnBrk="1" hangingPunct="1">
              <a:lnSpc>
                <a:spcPct val="80000"/>
              </a:lnSpc>
              <a:defRPr/>
            </a:pPr>
            <a:r>
              <a:rPr lang="en-US" sz="2400" b="1" dirty="0" err="1" smtClean="0">
                <a:latin typeface="Tahoma" pitchFamily="34" charset="0"/>
              </a:rPr>
              <a:t>Keterbatasan</a:t>
            </a:r>
            <a:endParaRPr lang="en-US" sz="2400" b="1" dirty="0" smtClean="0">
              <a:latin typeface="Tahoma" pitchFamily="34" charset="0"/>
            </a:endParaRPr>
          </a:p>
          <a:p>
            <a:pPr lvl="1" eaLnBrk="1" hangingPunct="1">
              <a:lnSpc>
                <a:spcPct val="80000"/>
              </a:lnSpc>
              <a:defRPr/>
            </a:pPr>
            <a:r>
              <a:rPr lang="en-US" sz="2400" b="1" dirty="0" err="1" smtClean="0">
                <a:latin typeface="Tahoma" pitchFamily="34" charset="0"/>
              </a:rPr>
              <a:t>Teknik</a:t>
            </a:r>
            <a:r>
              <a:rPr lang="en-US" sz="2400" b="1" dirty="0" smtClean="0">
                <a:latin typeface="Tahoma" pitchFamily="34" charset="0"/>
              </a:rPr>
              <a:t> </a:t>
            </a:r>
            <a:r>
              <a:rPr lang="en-US" sz="2400" b="1" dirty="0" err="1" smtClean="0">
                <a:latin typeface="Tahoma" pitchFamily="34" charset="0"/>
              </a:rPr>
              <a:t>Akuntansi</a:t>
            </a:r>
            <a:endParaRPr lang="en-US" sz="2400" b="1" dirty="0" smtClean="0">
              <a:latin typeface="Tahoma" pitchFamily="34" charset="0"/>
            </a:endParaRPr>
          </a:p>
          <a:p>
            <a:pPr lvl="1" eaLnBrk="1" hangingPunct="1">
              <a:lnSpc>
                <a:spcPct val="80000"/>
              </a:lnSpc>
              <a:buFont typeface="Wingdings" pitchFamily="2" charset="2"/>
              <a:buNone/>
              <a:defRPr/>
            </a:pPr>
            <a:endParaRPr lang="en-US" sz="2400" b="1" dirty="0" smtClean="0">
              <a:latin typeface="Tahoma" pitchFamily="34" charset="0"/>
            </a:endParaRPr>
          </a:p>
          <a:p>
            <a:pPr lvl="1" eaLnBrk="1" hangingPunct="1">
              <a:lnSpc>
                <a:spcPct val="80000"/>
              </a:lnSpc>
              <a:defRPr/>
            </a:pPr>
            <a:endParaRPr lang="en-US" sz="1600" b="1" dirty="0" smtClean="0">
              <a:latin typeface="Tahoma" pitchFamily="34" charset="0"/>
            </a:endParaRPr>
          </a:p>
          <a:p>
            <a:pPr eaLnBrk="1" hangingPunct="1">
              <a:lnSpc>
                <a:spcPct val="80000"/>
              </a:lnSpc>
              <a:buFont typeface="Wingdings" pitchFamily="2" charset="2"/>
              <a:buNone/>
              <a:defRPr/>
            </a:pPr>
            <a:r>
              <a:rPr lang="en-US" sz="1600" b="1" dirty="0" smtClean="0">
                <a:latin typeface="Tahoma" pitchFamily="34"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id-ID" smtClean="0"/>
              <a:t>EBM914 - Pemasaran Internasional</a:t>
            </a:r>
            <a:endParaRPr lang="en-US"/>
          </a:p>
        </p:txBody>
      </p:sp>
      <p:sp>
        <p:nvSpPr>
          <p:cNvPr id="5" name="Footer Placeholder 4"/>
          <p:cNvSpPr>
            <a:spLocks noGrp="1"/>
          </p:cNvSpPr>
          <p:nvPr>
            <p:ph type="ftr" sz="quarter" idx="11"/>
          </p:nvPr>
        </p:nvSpPr>
        <p:spPr/>
        <p:txBody>
          <a:bodyPr/>
          <a:lstStyle/>
          <a:p>
            <a:r>
              <a:rPr lang="en-US" smtClean="0"/>
              <a:t>6097 - Rina Anindita</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Date Placeholder 3"/>
          <p:cNvSpPr>
            <a:spLocks noGrp="1"/>
          </p:cNvSpPr>
          <p:nvPr>
            <p:ph type="dt" sz="half" idx="10"/>
          </p:nvPr>
        </p:nvSpPr>
        <p:spPr/>
        <p:txBody>
          <a:bodyPr/>
          <a:lstStyle/>
          <a:p>
            <a:r>
              <a:rPr lang="id-ID" smtClean="0"/>
              <a:t>EBM914 - Pemasaran Internasional</a:t>
            </a:r>
            <a:endParaRPr lang="en-US"/>
          </a:p>
        </p:txBody>
      </p:sp>
      <p:sp>
        <p:nvSpPr>
          <p:cNvPr id="5" name="Footer Placeholder 4"/>
          <p:cNvSpPr>
            <a:spLocks noGrp="1"/>
          </p:cNvSpPr>
          <p:nvPr>
            <p:ph type="ftr" sz="quarter" idx="11"/>
          </p:nvPr>
        </p:nvSpPr>
        <p:spPr/>
        <p:txBody>
          <a:bodyPr/>
          <a:lstStyle/>
          <a:p>
            <a:r>
              <a:rPr lang="en-US" smtClean="0"/>
              <a:t>6097 - Rina Anindita</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23</a:t>
            </a:fld>
            <a:endParaRPr lang="en-US"/>
          </a:p>
        </p:txBody>
      </p:sp>
    </p:spTree>
    <p:extLst>
      <p:ext uri="{BB962C8B-B14F-4D97-AF65-F5344CB8AC3E}">
        <p14:creationId xmlns:p14="http://schemas.microsoft.com/office/powerpoint/2010/main" xmlns="" val="3858992936"/>
      </p:ext>
    </p:extLst>
  </p:cSld>
  <p:clrMapOvr>
    <a:masterClrMapping/>
  </p:clrMapOvr>
  <mc:AlternateContent xmlns:mc="http://schemas.openxmlformats.org/markup-compatibility/2006">
    <mc:Choice xmlns:p14="http://schemas.microsoft.com/office/powerpoint/2010/main" xmlns="" Requires="p14">
      <p:transition>
        <p14:doors dir="vert"/>
      </p:transition>
    </mc:Choice>
    <mc:Fallback>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a:xfrm>
            <a:off x="457200" y="0"/>
            <a:ext cx="8229600" cy="762000"/>
          </a:xfrm>
        </p:spPr>
        <p:txBody>
          <a:bodyPr/>
          <a:lstStyle/>
          <a:p>
            <a:pPr eaLnBrk="1" hangingPunct="1">
              <a:defRPr/>
            </a:pPr>
            <a:r>
              <a:rPr lang="en-US" smtClean="0"/>
              <a:t>TEORI</a:t>
            </a:r>
          </a:p>
        </p:txBody>
      </p:sp>
      <p:sp>
        <p:nvSpPr>
          <p:cNvPr id="79875" name="Rectangle 3"/>
          <p:cNvSpPr>
            <a:spLocks noGrp="1" noChangeArrowheads="1"/>
          </p:cNvSpPr>
          <p:nvPr>
            <p:ph type="body" idx="1"/>
          </p:nvPr>
        </p:nvSpPr>
        <p:spPr>
          <a:xfrm>
            <a:off x="76200" y="762000"/>
            <a:ext cx="8991600" cy="5867400"/>
          </a:xfrm>
        </p:spPr>
        <p:txBody>
          <a:bodyPr>
            <a:normAutofit fontScale="92500" lnSpcReduction="10000"/>
          </a:bodyPr>
          <a:lstStyle/>
          <a:p>
            <a:pPr eaLnBrk="1" hangingPunct="1">
              <a:defRPr/>
            </a:pPr>
            <a:r>
              <a:rPr lang="en-US" smtClean="0"/>
              <a:t>Istilah teori digunakan secara berbeda</a:t>
            </a:r>
            <a:r>
              <a:rPr lang="en-US" smtClean="0">
                <a:sym typeface="Wingdings" pitchFamily="2" charset="2"/>
              </a:rPr>
              <a:t> dinamakan Hipotesis atau proposisi.</a:t>
            </a:r>
          </a:p>
          <a:p>
            <a:pPr lvl="1" eaLnBrk="1" hangingPunct="1">
              <a:defRPr/>
            </a:pPr>
            <a:r>
              <a:rPr lang="en-US" smtClean="0">
                <a:sym typeface="Wingdings" pitchFamily="2" charset="2"/>
              </a:rPr>
              <a:t>Proposisi: kalimat indikatif yang memiliki nilai kebenaran jika dikaitkan dengan fenomena.</a:t>
            </a:r>
          </a:p>
          <a:p>
            <a:pPr lvl="1" eaLnBrk="1" hangingPunct="1">
              <a:defRPr/>
            </a:pPr>
            <a:r>
              <a:rPr lang="en-US" smtClean="0">
                <a:sym typeface="Wingdings" pitchFamily="2" charset="2"/>
              </a:rPr>
              <a:t>Hipotesis: proposisi dikaitkan dengan pengujian empiris.</a:t>
            </a:r>
          </a:p>
          <a:p>
            <a:pPr eaLnBrk="1" hangingPunct="1">
              <a:defRPr/>
            </a:pPr>
            <a:r>
              <a:rPr lang="en-US" smtClean="0"/>
              <a:t>Proposisi dibagi 2, yaitu:</a:t>
            </a:r>
          </a:p>
          <a:p>
            <a:pPr lvl="1" eaLnBrk="1" hangingPunct="1">
              <a:defRPr/>
            </a:pPr>
            <a:r>
              <a:rPr lang="en-US" smtClean="0"/>
              <a:t>A Pripori: Pernyataan yang nilai kebenarannya dapat ditentukan dengan penalaran murni (ex. 2+2 = 4). Proposisi ini bersifat ANALITIK </a:t>
            </a:r>
            <a:r>
              <a:rPr lang="en-US" smtClean="0">
                <a:sym typeface="Wingdings" pitchFamily="2" charset="2"/>
              </a:rPr>
              <a:t> matematika</a:t>
            </a:r>
            <a:endParaRPr lang="en-US" smtClean="0"/>
          </a:p>
          <a:p>
            <a:pPr lvl="1" eaLnBrk="1" hangingPunct="1">
              <a:defRPr/>
            </a:pPr>
            <a:r>
              <a:rPr lang="en-US" smtClean="0"/>
              <a:t>A Posteriori: Pernyataan yang nilai kebenarannya dapat ditentukan setelah diketahui adanya realitas di alam nyata. (ex. Lampu merah harus berhenti). Sifat : SINTETIK </a:t>
            </a:r>
          </a:p>
          <a:p>
            <a:pPr eaLnBrk="1" hangingPunct="1">
              <a:defRPr/>
            </a:pPr>
            <a:endParaRPr lang="en-US" smtClean="0"/>
          </a:p>
          <a:p>
            <a:pPr eaLnBrk="1" hangingPunct="1">
              <a:defRPr/>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a:xfrm>
            <a:off x="457200" y="0"/>
            <a:ext cx="8229600" cy="792163"/>
          </a:xfrm>
        </p:spPr>
        <p:txBody>
          <a:bodyPr/>
          <a:lstStyle/>
          <a:p>
            <a:pPr eaLnBrk="1" hangingPunct="1">
              <a:defRPr/>
            </a:pPr>
            <a:r>
              <a:rPr lang="en-US" smtClean="0"/>
              <a:t>PERUMUSAN TEORI</a:t>
            </a:r>
          </a:p>
        </p:txBody>
      </p:sp>
      <p:sp>
        <p:nvSpPr>
          <p:cNvPr id="80899" name="Rectangle 3"/>
          <p:cNvSpPr>
            <a:spLocks noGrp="1" noChangeArrowheads="1"/>
          </p:cNvSpPr>
          <p:nvPr>
            <p:ph type="body" idx="1"/>
          </p:nvPr>
        </p:nvSpPr>
        <p:spPr>
          <a:xfrm>
            <a:off x="152400" y="685800"/>
            <a:ext cx="8991600" cy="6096000"/>
          </a:xfrm>
        </p:spPr>
        <p:txBody>
          <a:bodyPr>
            <a:normAutofit lnSpcReduction="10000"/>
          </a:bodyPr>
          <a:lstStyle/>
          <a:p>
            <a:pPr eaLnBrk="1" hangingPunct="1">
              <a:defRPr/>
            </a:pPr>
            <a:r>
              <a:rPr lang="en-US" sz="3000" smtClean="0"/>
              <a:t>Teori dibentuk berawal dari fenomena yang terjadi </a:t>
            </a:r>
            <a:r>
              <a:rPr lang="en-US" sz="3000" smtClean="0">
                <a:sym typeface="Wingdings" pitchFamily="2" charset="2"/>
              </a:rPr>
              <a:t> timbul ?  butuh jawaban</a:t>
            </a:r>
            <a:endParaRPr lang="en-US" sz="3000" smtClean="0"/>
          </a:p>
          <a:p>
            <a:pPr eaLnBrk="1" hangingPunct="1">
              <a:defRPr/>
            </a:pPr>
            <a:r>
              <a:rPr lang="en-US" sz="3000" smtClean="0"/>
              <a:t>Jawaban disebut EPISTEMOLOGI </a:t>
            </a:r>
            <a:r>
              <a:rPr lang="en-US" sz="3000" smtClean="0">
                <a:sym typeface="Wingdings" pitchFamily="2" charset="2"/>
              </a:rPr>
              <a:t> studi tentang penciptaan suatu pengetahuan.</a:t>
            </a:r>
          </a:p>
          <a:p>
            <a:pPr eaLnBrk="1" hangingPunct="1">
              <a:defRPr/>
            </a:pPr>
            <a:r>
              <a:rPr lang="en-US" sz="3000" smtClean="0">
                <a:sym typeface="Wingdings" pitchFamily="2" charset="2"/>
              </a:rPr>
              <a:t>Review teori ilmiah  menguji asumsi dengan metoda ilmiah dengan sudut pandang </a:t>
            </a:r>
          </a:p>
          <a:p>
            <a:pPr lvl="1" eaLnBrk="1" hangingPunct="1">
              <a:defRPr/>
            </a:pPr>
            <a:r>
              <a:rPr lang="en-US" sz="3000" i="1" smtClean="0">
                <a:sym typeface="Wingdings" pitchFamily="2" charset="2"/>
              </a:rPr>
              <a:t>Scientific: </a:t>
            </a:r>
            <a:r>
              <a:rPr lang="en-US" sz="3000" smtClean="0">
                <a:sym typeface="Wingdings" pitchFamily="2" charset="2"/>
              </a:rPr>
              <a:t>terstrukturmasalah, hipotesis, design riset </a:t>
            </a:r>
          </a:p>
          <a:p>
            <a:pPr lvl="1" eaLnBrk="1" hangingPunct="1">
              <a:defRPr/>
            </a:pPr>
            <a:r>
              <a:rPr lang="en-US" sz="3000" i="1" smtClean="0">
                <a:sym typeface="Wingdings" pitchFamily="2" charset="2"/>
              </a:rPr>
              <a:t>naturalistic/interactive  </a:t>
            </a:r>
            <a:r>
              <a:rPr lang="en-US" sz="3000" smtClean="0">
                <a:sym typeface="Wingdings" pitchFamily="2" charset="2"/>
              </a:rPr>
              <a:t>menolak terstruktur.</a:t>
            </a:r>
          </a:p>
          <a:p>
            <a:pPr eaLnBrk="1" hangingPunct="1">
              <a:defRPr/>
            </a:pPr>
            <a:r>
              <a:rPr lang="en-US" sz="2600" smtClean="0">
                <a:effectLst/>
                <a:latin typeface="Arial Narrow" pitchFamily="34" charset="0"/>
              </a:rPr>
              <a:t>Teori dapat dirumuskan berdasarkan elemen yang membentuk teori, yaitu : Suatu kumpulan konstruk atau konsep, definisi, dan proposi yang menggambarkan fenomena secara sistematis melalui hubungan antar variabel dengan tujuan untuk menjelaskan (memprediksi) fenomena alam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a:xfrm>
            <a:off x="152400" y="152400"/>
            <a:ext cx="8839200" cy="914400"/>
          </a:xfrm>
        </p:spPr>
        <p:txBody>
          <a:bodyPr>
            <a:normAutofit fontScale="90000"/>
          </a:bodyPr>
          <a:lstStyle/>
          <a:p>
            <a:pPr eaLnBrk="1" hangingPunct="1">
              <a:defRPr/>
            </a:pPr>
            <a:r>
              <a:rPr lang="en-US" sz="2800" i="1" smtClean="0"/>
              <a:t/>
            </a:r>
            <a:br>
              <a:rPr lang="en-US" sz="2800" i="1" smtClean="0"/>
            </a:br>
            <a:r>
              <a:rPr lang="en-US" sz="3200" smtClean="0">
                <a:solidFill>
                  <a:schemeClr val="hlink"/>
                </a:solidFill>
              </a:rPr>
              <a:t>Model Segitiga kausal antara peneliti akuntansi </a:t>
            </a:r>
            <a:br>
              <a:rPr lang="en-US" sz="3200" smtClean="0">
                <a:solidFill>
                  <a:schemeClr val="hlink"/>
                </a:solidFill>
              </a:rPr>
            </a:br>
            <a:r>
              <a:rPr lang="en-US" sz="3200" smtClean="0">
                <a:solidFill>
                  <a:schemeClr val="hlink"/>
                </a:solidFill>
              </a:rPr>
              <a:t>dengan pengajaran dan praktik</a:t>
            </a:r>
            <a:endParaRPr lang="en-US" sz="3200" b="0" smtClean="0">
              <a:solidFill>
                <a:schemeClr val="hlink"/>
              </a:solidFill>
            </a:endParaRPr>
          </a:p>
        </p:txBody>
      </p:sp>
      <p:sp>
        <p:nvSpPr>
          <p:cNvPr id="84995" name="Oval 3"/>
          <p:cNvSpPr>
            <a:spLocks noChangeArrowheads="1"/>
          </p:cNvSpPr>
          <p:nvPr/>
        </p:nvSpPr>
        <p:spPr bwMode="auto">
          <a:xfrm>
            <a:off x="3429000" y="1752600"/>
            <a:ext cx="2286000" cy="914400"/>
          </a:xfrm>
          <a:prstGeom prst="ellipse">
            <a:avLst/>
          </a:prstGeom>
          <a:solidFill>
            <a:srgbClr val="FFFF00"/>
          </a:solidFill>
          <a:ln w="9525">
            <a:solidFill>
              <a:srgbClr val="000000"/>
            </a:solidFill>
            <a:round/>
            <a:headEnd/>
            <a:tailEnd/>
          </a:ln>
        </p:spPr>
        <p:txBody>
          <a:bodyPr/>
          <a:lstStyle/>
          <a:p>
            <a:pPr eaLnBrk="1" hangingPunct="1">
              <a:lnSpc>
                <a:spcPct val="80000"/>
              </a:lnSpc>
              <a:spcBef>
                <a:spcPct val="20000"/>
              </a:spcBef>
              <a:buClr>
                <a:schemeClr val="hlink"/>
              </a:buClr>
              <a:defRPr/>
            </a:pPr>
            <a:endParaRPr lang="en-US" b="1" i="1">
              <a:solidFill>
                <a:srgbClr val="333300"/>
              </a:solidFill>
              <a:effectLst>
                <a:outerShdw blurRad="38100" dist="38100" dir="2700000" algn="tl">
                  <a:srgbClr val="000000"/>
                </a:outerShdw>
              </a:effectLst>
            </a:endParaRPr>
          </a:p>
          <a:p>
            <a:pPr eaLnBrk="1" hangingPunct="1">
              <a:lnSpc>
                <a:spcPct val="80000"/>
              </a:lnSpc>
              <a:spcBef>
                <a:spcPct val="20000"/>
              </a:spcBef>
              <a:buClr>
                <a:schemeClr val="hlink"/>
              </a:buClr>
              <a:defRPr/>
            </a:pPr>
            <a:r>
              <a:rPr lang="en-US" b="1" i="1">
                <a:solidFill>
                  <a:srgbClr val="333300"/>
                </a:solidFill>
                <a:effectLst>
                  <a:outerShdw blurRad="38100" dist="38100" dir="2700000" algn="tl">
                    <a:srgbClr val="000000"/>
                  </a:outerShdw>
                </a:effectLst>
              </a:rPr>
              <a:t>     </a:t>
            </a:r>
            <a:r>
              <a:rPr lang="en-US" sz="2000" b="1" i="1">
                <a:solidFill>
                  <a:srgbClr val="333300"/>
                </a:solidFill>
                <a:effectLst>
                  <a:outerShdw blurRad="38100" dist="38100" dir="2700000" algn="tl">
                    <a:srgbClr val="000000"/>
                  </a:outerShdw>
                </a:effectLst>
              </a:rPr>
              <a:t>RISET</a:t>
            </a:r>
            <a:endParaRPr lang="en-US" sz="2000" b="1">
              <a:solidFill>
                <a:srgbClr val="333300"/>
              </a:solidFill>
              <a:effectLst>
                <a:outerShdw blurRad="38100" dist="38100" dir="2700000" algn="tl">
                  <a:srgbClr val="000000"/>
                </a:outerShdw>
              </a:effectLst>
            </a:endParaRPr>
          </a:p>
          <a:p>
            <a:pPr>
              <a:defRPr/>
            </a:pPr>
            <a:endParaRPr lang="en-US" sz="2000" b="1">
              <a:solidFill>
                <a:srgbClr val="333300"/>
              </a:solidFill>
            </a:endParaRPr>
          </a:p>
        </p:txBody>
      </p:sp>
      <p:sp>
        <p:nvSpPr>
          <p:cNvPr id="84996" name="Oval 4"/>
          <p:cNvSpPr>
            <a:spLocks noChangeArrowheads="1"/>
          </p:cNvSpPr>
          <p:nvPr/>
        </p:nvSpPr>
        <p:spPr bwMode="auto">
          <a:xfrm>
            <a:off x="6172200" y="3962400"/>
            <a:ext cx="2286000" cy="914400"/>
          </a:xfrm>
          <a:prstGeom prst="ellipse">
            <a:avLst/>
          </a:prstGeom>
          <a:solidFill>
            <a:srgbClr val="79EBC8"/>
          </a:solidFill>
          <a:ln w="9525">
            <a:solidFill>
              <a:srgbClr val="000000"/>
            </a:solidFill>
            <a:round/>
            <a:headEnd/>
            <a:tailEnd/>
          </a:ln>
        </p:spPr>
        <p:txBody>
          <a:bodyPr/>
          <a:lstStyle/>
          <a:p>
            <a:pPr eaLnBrk="1" hangingPunct="1">
              <a:lnSpc>
                <a:spcPct val="80000"/>
              </a:lnSpc>
              <a:spcBef>
                <a:spcPct val="20000"/>
              </a:spcBef>
              <a:buClr>
                <a:schemeClr val="hlink"/>
              </a:buClr>
              <a:defRPr/>
            </a:pPr>
            <a:endParaRPr lang="en-US" b="1" i="1">
              <a:solidFill>
                <a:srgbClr val="333300"/>
              </a:solidFill>
              <a:effectLst>
                <a:outerShdw blurRad="38100" dist="38100" dir="2700000" algn="tl">
                  <a:srgbClr val="000000"/>
                </a:outerShdw>
              </a:effectLst>
            </a:endParaRPr>
          </a:p>
          <a:p>
            <a:pPr eaLnBrk="1" hangingPunct="1">
              <a:lnSpc>
                <a:spcPct val="80000"/>
              </a:lnSpc>
              <a:spcBef>
                <a:spcPct val="20000"/>
              </a:spcBef>
              <a:buClr>
                <a:schemeClr val="hlink"/>
              </a:buClr>
              <a:defRPr/>
            </a:pPr>
            <a:r>
              <a:rPr lang="en-US" b="1" i="1">
                <a:solidFill>
                  <a:srgbClr val="333300"/>
                </a:solidFill>
                <a:effectLst>
                  <a:outerShdw blurRad="38100" dist="38100" dir="2700000" algn="tl">
                    <a:srgbClr val="000000"/>
                  </a:outerShdw>
                </a:effectLst>
              </a:rPr>
              <a:t>  </a:t>
            </a:r>
            <a:r>
              <a:rPr lang="en-US" sz="2000" b="1" i="1">
                <a:solidFill>
                  <a:srgbClr val="333300"/>
                </a:solidFill>
                <a:effectLst>
                  <a:outerShdw blurRad="38100" dist="38100" dir="2700000" algn="tl">
                    <a:srgbClr val="000000"/>
                  </a:outerShdw>
                </a:effectLst>
              </a:rPr>
              <a:t>PRAKTIK</a:t>
            </a:r>
            <a:endParaRPr lang="en-US" sz="2000" b="1">
              <a:solidFill>
                <a:srgbClr val="333300"/>
              </a:solidFill>
            </a:endParaRPr>
          </a:p>
        </p:txBody>
      </p:sp>
      <p:sp>
        <p:nvSpPr>
          <p:cNvPr id="84997" name="Oval 5"/>
          <p:cNvSpPr>
            <a:spLocks noChangeArrowheads="1"/>
          </p:cNvSpPr>
          <p:nvPr/>
        </p:nvSpPr>
        <p:spPr bwMode="auto">
          <a:xfrm>
            <a:off x="685800" y="3886200"/>
            <a:ext cx="2667000" cy="914400"/>
          </a:xfrm>
          <a:prstGeom prst="ellipse">
            <a:avLst/>
          </a:prstGeom>
          <a:solidFill>
            <a:srgbClr val="FF00FF"/>
          </a:solidFill>
          <a:ln w="9525">
            <a:solidFill>
              <a:schemeClr val="tx1"/>
            </a:solidFill>
            <a:round/>
            <a:headEnd/>
            <a:tailEnd/>
          </a:ln>
        </p:spPr>
        <p:txBody>
          <a:bodyPr/>
          <a:lstStyle/>
          <a:p>
            <a:pPr eaLnBrk="1" hangingPunct="1">
              <a:lnSpc>
                <a:spcPct val="80000"/>
              </a:lnSpc>
              <a:spcBef>
                <a:spcPct val="20000"/>
              </a:spcBef>
              <a:buClr>
                <a:schemeClr val="hlink"/>
              </a:buClr>
              <a:defRPr/>
            </a:pPr>
            <a:r>
              <a:rPr lang="en-US" b="1" i="1">
                <a:solidFill>
                  <a:srgbClr val="333300"/>
                </a:solidFill>
                <a:effectLst>
                  <a:outerShdw blurRad="38100" dist="38100" dir="2700000" algn="tl">
                    <a:srgbClr val="000000"/>
                  </a:outerShdw>
                </a:effectLst>
              </a:rPr>
              <a:t>       PENGAJARAN</a:t>
            </a:r>
            <a:endParaRPr lang="en-US" b="1">
              <a:solidFill>
                <a:srgbClr val="333300"/>
              </a:solidFill>
              <a:effectLst>
                <a:outerShdw blurRad="38100" dist="38100" dir="2700000" algn="tl">
                  <a:srgbClr val="000000"/>
                </a:outerShdw>
              </a:effectLst>
            </a:endParaRPr>
          </a:p>
          <a:p>
            <a:pPr>
              <a:defRPr/>
            </a:pPr>
            <a:endParaRPr lang="en-US" b="1">
              <a:solidFill>
                <a:srgbClr val="333300"/>
              </a:solidFill>
            </a:endParaRPr>
          </a:p>
        </p:txBody>
      </p:sp>
      <p:sp>
        <p:nvSpPr>
          <p:cNvPr id="5126" name="Line 6"/>
          <p:cNvSpPr>
            <a:spLocks noChangeShapeType="1"/>
          </p:cNvSpPr>
          <p:nvPr/>
        </p:nvSpPr>
        <p:spPr bwMode="auto">
          <a:xfrm>
            <a:off x="3733800" y="4267200"/>
            <a:ext cx="1981200" cy="0"/>
          </a:xfrm>
          <a:prstGeom prst="line">
            <a:avLst/>
          </a:prstGeom>
          <a:noFill/>
          <a:ln w="57150">
            <a:solidFill>
              <a:schemeClr val="tx1"/>
            </a:solidFill>
            <a:round/>
            <a:headEnd/>
            <a:tailEnd type="triangle" w="med" len="med"/>
          </a:ln>
        </p:spPr>
        <p:txBody>
          <a:bodyPr/>
          <a:lstStyle/>
          <a:p>
            <a:endParaRPr lang="en-US"/>
          </a:p>
        </p:txBody>
      </p:sp>
      <p:sp>
        <p:nvSpPr>
          <p:cNvPr id="5127" name="Line 7"/>
          <p:cNvSpPr>
            <a:spLocks noChangeShapeType="1"/>
          </p:cNvSpPr>
          <p:nvPr/>
        </p:nvSpPr>
        <p:spPr bwMode="auto">
          <a:xfrm flipH="1">
            <a:off x="3733800" y="4648200"/>
            <a:ext cx="1981200" cy="0"/>
          </a:xfrm>
          <a:prstGeom prst="line">
            <a:avLst/>
          </a:prstGeom>
          <a:noFill/>
          <a:ln w="57150">
            <a:solidFill>
              <a:schemeClr val="tx1"/>
            </a:solidFill>
            <a:round/>
            <a:headEnd/>
            <a:tailEnd type="triangle" w="med" len="med"/>
          </a:ln>
        </p:spPr>
        <p:txBody>
          <a:bodyPr/>
          <a:lstStyle/>
          <a:p>
            <a:endParaRPr lang="en-US"/>
          </a:p>
        </p:txBody>
      </p:sp>
      <p:sp>
        <p:nvSpPr>
          <p:cNvPr id="5128" name="Line 8"/>
          <p:cNvSpPr>
            <a:spLocks noChangeShapeType="1"/>
          </p:cNvSpPr>
          <p:nvPr/>
        </p:nvSpPr>
        <p:spPr bwMode="auto">
          <a:xfrm flipV="1">
            <a:off x="2209800" y="2590800"/>
            <a:ext cx="1447800" cy="1219200"/>
          </a:xfrm>
          <a:prstGeom prst="line">
            <a:avLst/>
          </a:prstGeom>
          <a:noFill/>
          <a:ln w="57150">
            <a:solidFill>
              <a:schemeClr val="tx1"/>
            </a:solidFill>
            <a:round/>
            <a:headEnd/>
            <a:tailEnd type="triangle" w="med" len="med"/>
          </a:ln>
        </p:spPr>
        <p:txBody>
          <a:bodyPr/>
          <a:lstStyle/>
          <a:p>
            <a:endParaRPr lang="en-US"/>
          </a:p>
        </p:txBody>
      </p:sp>
      <p:sp>
        <p:nvSpPr>
          <p:cNvPr id="5129" name="Line 9"/>
          <p:cNvSpPr>
            <a:spLocks noChangeShapeType="1"/>
          </p:cNvSpPr>
          <p:nvPr/>
        </p:nvSpPr>
        <p:spPr bwMode="auto">
          <a:xfrm flipH="1">
            <a:off x="1905000" y="2514600"/>
            <a:ext cx="1295400" cy="1143000"/>
          </a:xfrm>
          <a:prstGeom prst="line">
            <a:avLst/>
          </a:prstGeom>
          <a:noFill/>
          <a:ln w="57150">
            <a:solidFill>
              <a:schemeClr val="tx1"/>
            </a:solidFill>
            <a:round/>
            <a:headEnd/>
            <a:tailEnd type="triangle" w="med" len="med"/>
          </a:ln>
        </p:spPr>
        <p:txBody>
          <a:bodyPr/>
          <a:lstStyle/>
          <a:p>
            <a:endParaRPr lang="en-US"/>
          </a:p>
        </p:txBody>
      </p:sp>
      <p:sp>
        <p:nvSpPr>
          <p:cNvPr id="5130" name="Line 10"/>
          <p:cNvSpPr>
            <a:spLocks noChangeShapeType="1"/>
          </p:cNvSpPr>
          <p:nvPr/>
        </p:nvSpPr>
        <p:spPr bwMode="auto">
          <a:xfrm>
            <a:off x="5410200" y="2895600"/>
            <a:ext cx="1447800" cy="1066800"/>
          </a:xfrm>
          <a:prstGeom prst="line">
            <a:avLst/>
          </a:prstGeom>
          <a:noFill/>
          <a:ln w="57150">
            <a:solidFill>
              <a:schemeClr val="tx1"/>
            </a:solidFill>
            <a:round/>
            <a:headEnd/>
            <a:tailEnd type="triangle" w="med" len="med"/>
          </a:ln>
        </p:spPr>
        <p:txBody>
          <a:bodyPr/>
          <a:lstStyle/>
          <a:p>
            <a:endParaRPr lang="en-US"/>
          </a:p>
        </p:txBody>
      </p:sp>
      <p:sp>
        <p:nvSpPr>
          <p:cNvPr id="5131" name="Line 11"/>
          <p:cNvSpPr>
            <a:spLocks noChangeShapeType="1"/>
          </p:cNvSpPr>
          <p:nvPr/>
        </p:nvSpPr>
        <p:spPr bwMode="auto">
          <a:xfrm flipH="1" flipV="1">
            <a:off x="5715000" y="2514600"/>
            <a:ext cx="1295400" cy="990600"/>
          </a:xfrm>
          <a:prstGeom prst="line">
            <a:avLst/>
          </a:prstGeom>
          <a:noFill/>
          <a:ln w="57150">
            <a:solidFill>
              <a:schemeClr val="tx1"/>
            </a:solidFill>
            <a:round/>
            <a:headEnd/>
            <a:tailEnd type="triangle" w="med" len="med"/>
          </a:ln>
        </p:spPr>
        <p:txBody>
          <a:bodyPr/>
          <a:lstStyle/>
          <a:p>
            <a:endParaRPr lang="en-US"/>
          </a:p>
        </p:txBody>
      </p:sp>
      <p:sp>
        <p:nvSpPr>
          <p:cNvPr id="5132" name="Text Box 12"/>
          <p:cNvSpPr txBox="1">
            <a:spLocks noChangeArrowheads="1"/>
          </p:cNvSpPr>
          <p:nvPr/>
        </p:nvSpPr>
        <p:spPr bwMode="auto">
          <a:xfrm>
            <a:off x="3352800" y="3886200"/>
            <a:ext cx="2971800" cy="304800"/>
          </a:xfrm>
          <a:prstGeom prst="rect">
            <a:avLst/>
          </a:prstGeom>
          <a:noFill/>
          <a:ln w="9525">
            <a:noFill/>
            <a:miter lim="800000"/>
            <a:headEnd/>
            <a:tailEnd/>
          </a:ln>
        </p:spPr>
        <p:txBody>
          <a:bodyPr>
            <a:spAutoFit/>
          </a:bodyPr>
          <a:lstStyle/>
          <a:p>
            <a:pPr>
              <a:spcBef>
                <a:spcPct val="50000"/>
              </a:spcBef>
            </a:pPr>
            <a:r>
              <a:rPr lang="en-US" sz="1400" b="1"/>
              <a:t>PEDOMAN,ATURAN,PRAKTIK</a:t>
            </a:r>
          </a:p>
        </p:txBody>
      </p:sp>
      <p:sp>
        <p:nvSpPr>
          <p:cNvPr id="5133" name="Text Box 13"/>
          <p:cNvSpPr txBox="1">
            <a:spLocks noChangeArrowheads="1"/>
          </p:cNvSpPr>
          <p:nvPr/>
        </p:nvSpPr>
        <p:spPr bwMode="auto">
          <a:xfrm>
            <a:off x="3200400" y="4724400"/>
            <a:ext cx="3276600" cy="304800"/>
          </a:xfrm>
          <a:prstGeom prst="rect">
            <a:avLst/>
          </a:prstGeom>
          <a:noFill/>
          <a:ln w="9525">
            <a:noFill/>
            <a:miter lim="800000"/>
            <a:headEnd/>
            <a:tailEnd/>
          </a:ln>
        </p:spPr>
        <p:txBody>
          <a:bodyPr>
            <a:spAutoFit/>
          </a:bodyPr>
          <a:lstStyle/>
          <a:p>
            <a:pPr>
              <a:spcBef>
                <a:spcPct val="50000"/>
              </a:spcBef>
            </a:pPr>
            <a:r>
              <a:rPr lang="en-US" sz="1400" b="1">
                <a:solidFill>
                  <a:srgbClr val="FF66FF"/>
                </a:solidFill>
              </a:rPr>
              <a:t>TEKNIK MENJADI PROFESIONAL</a:t>
            </a:r>
          </a:p>
        </p:txBody>
      </p:sp>
      <p:sp>
        <p:nvSpPr>
          <p:cNvPr id="5134" name="Text Box 14"/>
          <p:cNvSpPr txBox="1">
            <a:spLocks noChangeArrowheads="1"/>
          </p:cNvSpPr>
          <p:nvPr/>
        </p:nvSpPr>
        <p:spPr bwMode="auto">
          <a:xfrm>
            <a:off x="533400" y="2743200"/>
            <a:ext cx="2057400" cy="304800"/>
          </a:xfrm>
          <a:prstGeom prst="rect">
            <a:avLst/>
          </a:prstGeom>
          <a:noFill/>
          <a:ln w="9525">
            <a:noFill/>
            <a:miter lim="800000"/>
            <a:headEnd/>
            <a:tailEnd/>
          </a:ln>
        </p:spPr>
        <p:txBody>
          <a:bodyPr>
            <a:spAutoFit/>
          </a:bodyPr>
          <a:lstStyle/>
          <a:p>
            <a:pPr>
              <a:spcBef>
                <a:spcPct val="50000"/>
              </a:spcBef>
            </a:pPr>
            <a:r>
              <a:rPr lang="en-US" sz="1400" b="1">
                <a:solidFill>
                  <a:srgbClr val="FF3300"/>
                </a:solidFill>
              </a:rPr>
              <a:t>TEORI DESKRIPTIF</a:t>
            </a:r>
          </a:p>
        </p:txBody>
      </p:sp>
      <p:sp>
        <p:nvSpPr>
          <p:cNvPr id="5135" name="Text Box 15"/>
          <p:cNvSpPr txBox="1">
            <a:spLocks noChangeArrowheads="1"/>
          </p:cNvSpPr>
          <p:nvPr/>
        </p:nvSpPr>
        <p:spPr bwMode="auto">
          <a:xfrm>
            <a:off x="3048000" y="3200400"/>
            <a:ext cx="1828800" cy="304800"/>
          </a:xfrm>
          <a:prstGeom prst="rect">
            <a:avLst/>
          </a:prstGeom>
          <a:noFill/>
          <a:ln w="9525">
            <a:noFill/>
            <a:miter lim="800000"/>
            <a:headEnd/>
            <a:tailEnd/>
          </a:ln>
        </p:spPr>
        <p:txBody>
          <a:bodyPr>
            <a:spAutoFit/>
          </a:bodyPr>
          <a:lstStyle/>
          <a:p>
            <a:pPr>
              <a:spcBef>
                <a:spcPct val="50000"/>
              </a:spcBef>
            </a:pPr>
            <a:r>
              <a:rPr lang="en-US" sz="1400" b="1"/>
              <a:t>GAP DAN TEORI</a:t>
            </a:r>
          </a:p>
        </p:txBody>
      </p:sp>
      <p:sp>
        <p:nvSpPr>
          <p:cNvPr id="5136" name="Text Box 16"/>
          <p:cNvSpPr txBox="1">
            <a:spLocks noChangeArrowheads="1"/>
          </p:cNvSpPr>
          <p:nvPr/>
        </p:nvSpPr>
        <p:spPr bwMode="auto">
          <a:xfrm>
            <a:off x="6400800" y="2743200"/>
            <a:ext cx="2514600" cy="304800"/>
          </a:xfrm>
          <a:prstGeom prst="rect">
            <a:avLst/>
          </a:prstGeom>
          <a:noFill/>
          <a:ln w="9525">
            <a:noFill/>
            <a:miter lim="800000"/>
            <a:headEnd/>
            <a:tailEnd/>
          </a:ln>
        </p:spPr>
        <p:txBody>
          <a:bodyPr>
            <a:spAutoFit/>
          </a:bodyPr>
          <a:lstStyle/>
          <a:p>
            <a:pPr>
              <a:spcBef>
                <a:spcPct val="50000"/>
              </a:spcBef>
            </a:pPr>
            <a:r>
              <a:rPr lang="en-US" sz="1400" b="1">
                <a:solidFill>
                  <a:srgbClr val="79EBC8"/>
                </a:solidFill>
              </a:rPr>
              <a:t>MASALAH KEPRAKTISAN</a:t>
            </a:r>
          </a:p>
        </p:txBody>
      </p:sp>
      <p:sp>
        <p:nvSpPr>
          <p:cNvPr id="5137" name="Text Box 17"/>
          <p:cNvSpPr txBox="1">
            <a:spLocks noChangeArrowheads="1"/>
          </p:cNvSpPr>
          <p:nvPr/>
        </p:nvSpPr>
        <p:spPr bwMode="auto">
          <a:xfrm>
            <a:off x="5029200" y="3200400"/>
            <a:ext cx="1066800" cy="304800"/>
          </a:xfrm>
          <a:prstGeom prst="rect">
            <a:avLst/>
          </a:prstGeom>
          <a:noFill/>
          <a:ln w="9525">
            <a:noFill/>
            <a:miter lim="800000"/>
            <a:headEnd/>
            <a:tailEnd/>
          </a:ln>
        </p:spPr>
        <p:txBody>
          <a:bodyPr>
            <a:spAutoFit/>
          </a:bodyPr>
          <a:lstStyle/>
          <a:p>
            <a:pPr>
              <a:spcBef>
                <a:spcPct val="50000"/>
              </a:spcBef>
            </a:pPr>
            <a:r>
              <a:rPr lang="en-US" sz="1400" b="1"/>
              <a:t>SOLUSI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a:xfrm>
            <a:off x="457200" y="-30163"/>
            <a:ext cx="8229600" cy="639763"/>
          </a:xfrm>
        </p:spPr>
        <p:txBody>
          <a:bodyPr>
            <a:normAutofit fontScale="90000"/>
          </a:bodyPr>
          <a:lstStyle/>
          <a:p>
            <a:pPr marL="838200" indent="-838200" eaLnBrk="1" hangingPunct="1">
              <a:defRPr/>
            </a:pPr>
            <a:r>
              <a:rPr lang="en-US" sz="3600" dirty="0" err="1" smtClean="0">
                <a:solidFill>
                  <a:srgbClr val="FF66FF"/>
                </a:solidFill>
              </a:rPr>
              <a:t>Pengertian</a:t>
            </a:r>
            <a:r>
              <a:rPr lang="en-US" sz="3600" dirty="0" smtClean="0">
                <a:solidFill>
                  <a:srgbClr val="FF66FF"/>
                </a:solidFill>
              </a:rPr>
              <a:t> </a:t>
            </a:r>
            <a:r>
              <a:rPr lang="en-US" sz="3600" dirty="0" err="1" smtClean="0">
                <a:solidFill>
                  <a:srgbClr val="FF66FF"/>
                </a:solidFill>
              </a:rPr>
              <a:t>Teori</a:t>
            </a:r>
            <a:r>
              <a:rPr lang="en-US" sz="3600" dirty="0" smtClean="0">
                <a:solidFill>
                  <a:srgbClr val="FF66FF"/>
                </a:solidFill>
              </a:rPr>
              <a:t> </a:t>
            </a:r>
            <a:r>
              <a:rPr lang="en-US" sz="3600" dirty="0" err="1" smtClean="0">
                <a:solidFill>
                  <a:srgbClr val="FF66FF"/>
                </a:solidFill>
              </a:rPr>
              <a:t>Akuntansi</a:t>
            </a:r>
            <a:endParaRPr lang="en-US" sz="3600" dirty="0" smtClean="0">
              <a:solidFill>
                <a:srgbClr val="FF66FF"/>
              </a:solidFill>
            </a:endParaRPr>
          </a:p>
        </p:txBody>
      </p:sp>
      <p:sp>
        <p:nvSpPr>
          <p:cNvPr id="86019" name="Rectangle 3"/>
          <p:cNvSpPr>
            <a:spLocks noGrp="1" noChangeArrowheads="1"/>
          </p:cNvSpPr>
          <p:nvPr>
            <p:ph type="body" idx="1"/>
          </p:nvPr>
        </p:nvSpPr>
        <p:spPr>
          <a:xfrm>
            <a:off x="0" y="609600"/>
            <a:ext cx="9296400" cy="5867400"/>
          </a:xfrm>
        </p:spPr>
        <p:txBody>
          <a:bodyPr>
            <a:normAutofit lnSpcReduction="10000"/>
          </a:bodyPr>
          <a:lstStyle/>
          <a:p>
            <a:pPr marL="609600" indent="-609600" eaLnBrk="1" hangingPunct="1">
              <a:lnSpc>
                <a:spcPct val="80000"/>
              </a:lnSpc>
              <a:buFont typeface="Wingdings" pitchFamily="2" charset="2"/>
              <a:buNone/>
              <a:defRPr/>
            </a:pPr>
            <a:r>
              <a:rPr lang="en-US" sz="1600" dirty="0" err="1" smtClean="0"/>
              <a:t>Teori</a:t>
            </a:r>
            <a:r>
              <a:rPr lang="en-US" sz="1600" dirty="0" smtClean="0"/>
              <a:t> </a:t>
            </a:r>
            <a:r>
              <a:rPr lang="en-US" sz="1600" dirty="0" err="1" smtClean="0"/>
              <a:t>Akuntansi</a:t>
            </a:r>
            <a:r>
              <a:rPr lang="en-US" sz="1600" dirty="0" smtClean="0"/>
              <a:t> </a:t>
            </a:r>
            <a:r>
              <a:rPr lang="en-US" sz="1600" dirty="0" err="1" smtClean="0"/>
              <a:t>bergantung</a:t>
            </a:r>
            <a:r>
              <a:rPr lang="en-US" sz="1600" dirty="0" smtClean="0"/>
              <a:t> </a:t>
            </a:r>
            <a:r>
              <a:rPr lang="en-US" sz="1600" dirty="0" err="1" smtClean="0"/>
              <a:t>apakah</a:t>
            </a:r>
            <a:r>
              <a:rPr lang="en-US" sz="1600" dirty="0" smtClean="0"/>
              <a:t> </a:t>
            </a:r>
            <a:r>
              <a:rPr lang="en-US" sz="1600" b="1" dirty="0" smtClean="0">
                <a:solidFill>
                  <a:srgbClr val="FFFF00"/>
                </a:solidFill>
              </a:rPr>
              <a:t>AKUNTANSI DIPANDANG SEBAGAI SAINS ATAU </a:t>
            </a:r>
          </a:p>
          <a:p>
            <a:pPr marL="609600" indent="-609600" eaLnBrk="1" hangingPunct="1">
              <a:lnSpc>
                <a:spcPct val="80000"/>
              </a:lnSpc>
              <a:buFont typeface="Wingdings" pitchFamily="2" charset="2"/>
              <a:buNone/>
              <a:defRPr/>
            </a:pPr>
            <a:r>
              <a:rPr lang="en-US" sz="1600" b="1" dirty="0" smtClean="0">
                <a:solidFill>
                  <a:srgbClr val="FFFF00"/>
                </a:solidFill>
              </a:rPr>
              <a:t>TEKNOLOGI	</a:t>
            </a:r>
          </a:p>
          <a:p>
            <a:pPr marL="609600" indent="-609600" eaLnBrk="1" hangingPunct="1">
              <a:lnSpc>
                <a:spcPct val="80000"/>
              </a:lnSpc>
              <a:buFont typeface="Wingdings" pitchFamily="2" charset="2"/>
              <a:buNone/>
              <a:defRPr/>
            </a:pPr>
            <a:r>
              <a:rPr lang="en-US" sz="1600" b="1" dirty="0" smtClean="0">
                <a:solidFill>
                  <a:srgbClr val="FFFF00"/>
                </a:solidFill>
              </a:rPr>
              <a:t>SAINS : </a:t>
            </a:r>
            <a:r>
              <a:rPr lang="en-US" sz="1600" b="1" dirty="0" err="1" smtClean="0">
                <a:solidFill>
                  <a:srgbClr val="FFFF00"/>
                </a:solidFill>
              </a:rPr>
              <a:t>Teori</a:t>
            </a:r>
            <a:r>
              <a:rPr lang="en-US" sz="1600" b="1" dirty="0" smtClean="0">
                <a:solidFill>
                  <a:srgbClr val="FFFF00"/>
                </a:solidFill>
              </a:rPr>
              <a:t> </a:t>
            </a:r>
            <a:r>
              <a:rPr lang="en-US" sz="1600" b="1" dirty="0" err="1" smtClean="0">
                <a:solidFill>
                  <a:srgbClr val="FFFF00"/>
                </a:solidFill>
              </a:rPr>
              <a:t>Akuntansi</a:t>
            </a:r>
            <a:r>
              <a:rPr lang="en-US" sz="1600" b="1" dirty="0" smtClean="0">
                <a:solidFill>
                  <a:srgbClr val="FFFF00"/>
                </a:solidFill>
              </a:rPr>
              <a:t> </a:t>
            </a:r>
            <a:r>
              <a:rPr lang="en-US" sz="1600" b="1" dirty="0" err="1" smtClean="0">
                <a:solidFill>
                  <a:srgbClr val="FFFF00"/>
                </a:solidFill>
              </a:rPr>
              <a:t>bersifat</a:t>
            </a:r>
            <a:r>
              <a:rPr lang="en-US" sz="1600" b="1" dirty="0" smtClean="0">
                <a:solidFill>
                  <a:srgbClr val="FFFF00"/>
                </a:solidFill>
              </a:rPr>
              <a:t> </a:t>
            </a:r>
            <a:r>
              <a:rPr lang="en-US" sz="1600" b="1" dirty="0" err="1" smtClean="0">
                <a:solidFill>
                  <a:srgbClr val="FFFF00"/>
                </a:solidFill>
              </a:rPr>
              <a:t>Positif</a:t>
            </a:r>
            <a:endParaRPr lang="en-US" sz="1600" b="1" dirty="0" smtClean="0">
              <a:solidFill>
                <a:srgbClr val="FFFF00"/>
              </a:solidFill>
            </a:endParaRPr>
          </a:p>
          <a:p>
            <a:pPr marL="609600" indent="-609600" eaLnBrk="1" hangingPunct="1">
              <a:lnSpc>
                <a:spcPct val="80000"/>
              </a:lnSpc>
              <a:buFont typeface="Wingdings" pitchFamily="2" charset="2"/>
              <a:buNone/>
              <a:defRPr/>
            </a:pPr>
            <a:r>
              <a:rPr lang="en-US" sz="1600" b="1" dirty="0" smtClean="0">
                <a:solidFill>
                  <a:srgbClr val="FFFF00"/>
                </a:solidFill>
              </a:rPr>
              <a:t>TEKNOLOGI : </a:t>
            </a:r>
            <a:r>
              <a:rPr lang="en-US" sz="1600" b="1" dirty="0" err="1" smtClean="0">
                <a:solidFill>
                  <a:srgbClr val="FFFF00"/>
                </a:solidFill>
              </a:rPr>
              <a:t>Teori</a:t>
            </a:r>
            <a:r>
              <a:rPr lang="en-US" sz="1600" b="1" dirty="0" smtClean="0">
                <a:solidFill>
                  <a:srgbClr val="FFFF00"/>
                </a:solidFill>
              </a:rPr>
              <a:t> </a:t>
            </a:r>
            <a:r>
              <a:rPr lang="en-US" sz="1600" b="1" dirty="0" err="1" smtClean="0">
                <a:solidFill>
                  <a:srgbClr val="FFFF00"/>
                </a:solidFill>
              </a:rPr>
              <a:t>Akuntansi</a:t>
            </a:r>
            <a:r>
              <a:rPr lang="en-US" sz="1600" b="1" dirty="0" smtClean="0">
                <a:solidFill>
                  <a:srgbClr val="FFFF00"/>
                </a:solidFill>
              </a:rPr>
              <a:t> </a:t>
            </a:r>
            <a:r>
              <a:rPr lang="en-US" sz="1600" b="1" dirty="0" err="1" smtClean="0">
                <a:solidFill>
                  <a:srgbClr val="FFFF00"/>
                </a:solidFill>
              </a:rPr>
              <a:t>bersifat</a:t>
            </a:r>
            <a:r>
              <a:rPr lang="en-US" sz="1600" b="1" dirty="0" smtClean="0">
                <a:solidFill>
                  <a:srgbClr val="FFFF00"/>
                </a:solidFill>
              </a:rPr>
              <a:t> </a:t>
            </a:r>
            <a:r>
              <a:rPr lang="en-US" sz="1600" b="1" dirty="0" err="1" smtClean="0">
                <a:solidFill>
                  <a:srgbClr val="FFFF00"/>
                </a:solidFill>
              </a:rPr>
              <a:t>Normatif</a:t>
            </a:r>
            <a:endParaRPr lang="en-US" sz="1600" b="1" dirty="0" smtClean="0">
              <a:solidFill>
                <a:srgbClr val="FFFF00"/>
              </a:solidFill>
            </a:endParaRPr>
          </a:p>
          <a:p>
            <a:pPr marL="609600" indent="-609600" eaLnBrk="1" hangingPunct="1">
              <a:lnSpc>
                <a:spcPct val="80000"/>
              </a:lnSpc>
              <a:buFont typeface="Wingdings" pitchFamily="2" charset="2"/>
              <a:buNone/>
              <a:defRPr/>
            </a:pPr>
            <a:endParaRPr lang="en-US" sz="1600" b="1" dirty="0" smtClean="0">
              <a:solidFill>
                <a:srgbClr val="FFFF00"/>
              </a:solidFill>
            </a:endParaRPr>
          </a:p>
          <a:p>
            <a:pPr marL="609600" indent="-609600" eaLnBrk="1" hangingPunct="1">
              <a:lnSpc>
                <a:spcPct val="80000"/>
              </a:lnSpc>
              <a:buFont typeface="Wingdings" pitchFamily="2" charset="2"/>
              <a:buNone/>
              <a:defRPr/>
            </a:pPr>
            <a:r>
              <a:rPr lang="en-US" sz="1600" b="1" dirty="0" smtClean="0">
                <a:solidFill>
                  <a:srgbClr val="FFFF00"/>
                </a:solidFill>
                <a:latin typeface="Tahoma" pitchFamily="34" charset="0"/>
              </a:rPr>
              <a:t>TEORI AKUNTANSI SEBAGAI SAINS</a:t>
            </a:r>
          </a:p>
          <a:p>
            <a:pPr marL="609600" indent="-609600" eaLnBrk="1" hangingPunct="1">
              <a:lnSpc>
                <a:spcPct val="80000"/>
              </a:lnSpc>
              <a:buFont typeface="Wingdings" pitchFamily="2" charset="2"/>
              <a:buChar char="Ø"/>
              <a:defRPr/>
            </a:pPr>
            <a:r>
              <a:rPr lang="en-US" sz="1600" dirty="0" err="1" smtClean="0">
                <a:latin typeface="Tahoma" pitchFamily="34" charset="0"/>
              </a:rPr>
              <a:t>Seperangkat</a:t>
            </a:r>
            <a:r>
              <a:rPr lang="en-US" sz="1600" dirty="0" smtClean="0">
                <a:latin typeface="Tahoma" pitchFamily="34" charset="0"/>
              </a:rPr>
              <a:t> </a:t>
            </a:r>
            <a:r>
              <a:rPr lang="en-US" sz="1600" dirty="0" err="1" smtClean="0">
                <a:latin typeface="Tahoma" pitchFamily="34" charset="0"/>
              </a:rPr>
              <a:t>konsep</a:t>
            </a:r>
            <a:r>
              <a:rPr lang="en-US" sz="1600" dirty="0" smtClean="0">
                <a:latin typeface="Tahoma" pitchFamily="34" charset="0"/>
              </a:rPr>
              <a:t> , </a:t>
            </a:r>
            <a:r>
              <a:rPr lang="en-US" sz="1600" dirty="0" err="1" smtClean="0">
                <a:latin typeface="Tahoma" pitchFamily="34" charset="0"/>
              </a:rPr>
              <a:t>definisi</a:t>
            </a:r>
            <a:r>
              <a:rPr lang="en-US" sz="1600" dirty="0" smtClean="0">
                <a:latin typeface="Tahoma" pitchFamily="34" charset="0"/>
              </a:rPr>
              <a:t>, </a:t>
            </a:r>
            <a:r>
              <a:rPr lang="en-US" sz="1600" dirty="0" err="1" smtClean="0">
                <a:latin typeface="Tahoma" pitchFamily="34" charset="0"/>
              </a:rPr>
              <a:t>dan</a:t>
            </a:r>
            <a:r>
              <a:rPr lang="en-US" sz="1600" dirty="0" smtClean="0">
                <a:latin typeface="Tahoma" pitchFamily="34" charset="0"/>
              </a:rPr>
              <a:t> </a:t>
            </a:r>
            <a:r>
              <a:rPr lang="en-US" sz="1600" dirty="0" err="1" smtClean="0">
                <a:latin typeface="Tahoma" pitchFamily="34" charset="0"/>
              </a:rPr>
              <a:t>proposisi</a:t>
            </a:r>
            <a:r>
              <a:rPr lang="en-US" sz="1600" dirty="0" smtClean="0">
                <a:latin typeface="Tahoma" pitchFamily="34" charset="0"/>
              </a:rPr>
              <a:t> yang </a:t>
            </a:r>
            <a:r>
              <a:rPr lang="en-US" sz="1600" dirty="0" err="1" smtClean="0">
                <a:latin typeface="Tahoma" pitchFamily="34" charset="0"/>
              </a:rPr>
              <a:t>saling</a:t>
            </a:r>
            <a:r>
              <a:rPr lang="en-US" sz="1600" dirty="0" smtClean="0">
                <a:latin typeface="Tahoma" pitchFamily="34" charset="0"/>
              </a:rPr>
              <a:t> </a:t>
            </a:r>
            <a:r>
              <a:rPr lang="en-US" sz="1600" dirty="0" err="1" smtClean="0">
                <a:latin typeface="Tahoma" pitchFamily="34" charset="0"/>
              </a:rPr>
              <a:t>berkaitan</a:t>
            </a:r>
            <a:r>
              <a:rPr lang="en-US" sz="1600" dirty="0" smtClean="0">
                <a:latin typeface="Tahoma" pitchFamily="34" charset="0"/>
              </a:rPr>
              <a:t> </a:t>
            </a:r>
            <a:r>
              <a:rPr lang="en-US" sz="1600" dirty="0" err="1" smtClean="0">
                <a:latin typeface="Tahoma" pitchFamily="34" charset="0"/>
              </a:rPr>
              <a:t>secara</a:t>
            </a:r>
            <a:r>
              <a:rPr lang="en-US" sz="1600" dirty="0" smtClean="0">
                <a:latin typeface="Tahoma" pitchFamily="34" charset="0"/>
              </a:rPr>
              <a:t> </a:t>
            </a:r>
            <a:r>
              <a:rPr lang="en-US" sz="1600" dirty="0" err="1" smtClean="0">
                <a:latin typeface="Tahoma" pitchFamily="34" charset="0"/>
              </a:rPr>
              <a:t>sistematis</a:t>
            </a:r>
            <a:r>
              <a:rPr lang="en-US" sz="1600" dirty="0" smtClean="0">
                <a:latin typeface="Tahoma" pitchFamily="34" charset="0"/>
              </a:rPr>
              <a:t>  yang </a:t>
            </a:r>
            <a:r>
              <a:rPr lang="en-US" sz="1600" dirty="0" err="1" smtClean="0">
                <a:latin typeface="Tahoma" pitchFamily="34" charset="0"/>
              </a:rPr>
              <a:t>diajukan</a:t>
            </a:r>
            <a:r>
              <a:rPr lang="en-US" sz="1600" dirty="0" smtClean="0">
                <a:latin typeface="Tahoma" pitchFamily="34" charset="0"/>
              </a:rPr>
              <a:t> </a:t>
            </a:r>
            <a:r>
              <a:rPr lang="en-US" sz="1600" dirty="0" err="1" smtClean="0">
                <a:latin typeface="Tahoma" pitchFamily="34" charset="0"/>
              </a:rPr>
              <a:t>untuk</a:t>
            </a:r>
            <a:r>
              <a:rPr lang="en-US" sz="1600" dirty="0" smtClean="0">
                <a:latin typeface="Tahoma" pitchFamily="34" charset="0"/>
              </a:rPr>
              <a:t> </a:t>
            </a:r>
            <a:r>
              <a:rPr lang="en-US" sz="1600" dirty="0" err="1" smtClean="0">
                <a:latin typeface="Tahoma" pitchFamily="34" charset="0"/>
              </a:rPr>
              <a:t>menjelaskan</a:t>
            </a:r>
            <a:r>
              <a:rPr lang="en-US" sz="1600" dirty="0" smtClean="0">
                <a:latin typeface="Tahoma" pitchFamily="34" charset="0"/>
              </a:rPr>
              <a:t> </a:t>
            </a:r>
            <a:r>
              <a:rPr lang="en-US" sz="1600" dirty="0" err="1" smtClean="0">
                <a:latin typeface="Tahoma" pitchFamily="34" charset="0"/>
              </a:rPr>
              <a:t>dan</a:t>
            </a:r>
            <a:r>
              <a:rPr lang="en-US" sz="1600" dirty="0" smtClean="0">
                <a:latin typeface="Tahoma" pitchFamily="34" charset="0"/>
              </a:rPr>
              <a:t> </a:t>
            </a:r>
            <a:r>
              <a:rPr lang="en-US" sz="1600" dirty="0" err="1" smtClean="0">
                <a:latin typeface="Tahoma" pitchFamily="34" charset="0"/>
              </a:rPr>
              <a:t>memprediksi</a:t>
            </a:r>
            <a:r>
              <a:rPr lang="en-US" sz="1600" dirty="0" smtClean="0">
                <a:latin typeface="Tahoma" pitchFamily="34" charset="0"/>
              </a:rPr>
              <a:t> </a:t>
            </a:r>
            <a:r>
              <a:rPr lang="en-US" sz="1600" dirty="0" err="1" smtClean="0">
                <a:latin typeface="Tahoma" pitchFamily="34" charset="0"/>
              </a:rPr>
              <a:t>fenomena</a:t>
            </a:r>
            <a:r>
              <a:rPr lang="en-US" sz="1600" dirty="0" smtClean="0">
                <a:latin typeface="Tahoma" pitchFamily="34" charset="0"/>
              </a:rPr>
              <a:t> </a:t>
            </a:r>
            <a:r>
              <a:rPr lang="en-US" sz="1600" dirty="0" err="1" smtClean="0">
                <a:latin typeface="Tahoma" pitchFamily="34" charset="0"/>
              </a:rPr>
              <a:t>akuntansi</a:t>
            </a:r>
            <a:endParaRPr lang="en-US" sz="1600" dirty="0" smtClean="0">
              <a:latin typeface="Tahoma" pitchFamily="34" charset="0"/>
            </a:endParaRPr>
          </a:p>
          <a:p>
            <a:pPr marL="609600" indent="-609600" eaLnBrk="1" hangingPunct="1">
              <a:lnSpc>
                <a:spcPct val="80000"/>
              </a:lnSpc>
              <a:buFont typeface="Wingdings" pitchFamily="2" charset="2"/>
              <a:buChar char="Ø"/>
              <a:defRPr/>
            </a:pPr>
            <a:r>
              <a:rPr lang="en-US" sz="1600" dirty="0" err="1" smtClean="0">
                <a:latin typeface="Tahoma" pitchFamily="34" charset="0"/>
              </a:rPr>
              <a:t>Fenomena</a:t>
            </a:r>
            <a:r>
              <a:rPr lang="en-US" sz="1600" dirty="0" smtClean="0">
                <a:latin typeface="Tahoma" pitchFamily="34" charset="0"/>
              </a:rPr>
              <a:t> </a:t>
            </a:r>
            <a:r>
              <a:rPr lang="en-US" sz="1600" dirty="0" err="1" smtClean="0">
                <a:latin typeface="Tahoma" pitchFamily="34" charset="0"/>
              </a:rPr>
              <a:t>akuntansi</a:t>
            </a:r>
            <a:r>
              <a:rPr lang="en-US" sz="1600" dirty="0" smtClean="0">
                <a:latin typeface="Tahoma" pitchFamily="34" charset="0"/>
              </a:rPr>
              <a:t> yang </a:t>
            </a:r>
            <a:r>
              <a:rPr lang="en-US" sz="1600" dirty="0" err="1" smtClean="0">
                <a:latin typeface="Tahoma" pitchFamily="34" charset="0"/>
              </a:rPr>
              <a:t>menjadi</a:t>
            </a:r>
            <a:r>
              <a:rPr lang="en-US" sz="1600" dirty="0" smtClean="0">
                <a:latin typeface="Tahoma" pitchFamily="34" charset="0"/>
              </a:rPr>
              <a:t> </a:t>
            </a:r>
            <a:r>
              <a:rPr lang="en-US" sz="1600" dirty="0" err="1" smtClean="0">
                <a:latin typeface="Tahoma" pitchFamily="34" charset="0"/>
              </a:rPr>
              <a:t>perhatian</a:t>
            </a:r>
            <a:r>
              <a:rPr lang="en-US" sz="1600" dirty="0" smtClean="0">
                <a:latin typeface="Tahoma" pitchFamily="34" charset="0"/>
              </a:rPr>
              <a:t> </a:t>
            </a:r>
            <a:r>
              <a:rPr lang="en-US" sz="1600" dirty="0" err="1" smtClean="0">
                <a:latin typeface="Tahoma" pitchFamily="34" charset="0"/>
              </a:rPr>
              <a:t>adalah</a:t>
            </a:r>
            <a:r>
              <a:rPr lang="en-US" sz="1600" dirty="0" smtClean="0">
                <a:latin typeface="Tahoma" pitchFamily="34" charset="0"/>
              </a:rPr>
              <a:t> </a:t>
            </a:r>
            <a:r>
              <a:rPr lang="en-US" sz="1600" dirty="0" err="1" smtClean="0">
                <a:latin typeface="Tahoma" pitchFamily="34" charset="0"/>
              </a:rPr>
              <a:t>keputusan</a:t>
            </a:r>
            <a:r>
              <a:rPr lang="en-US" sz="1600" dirty="0" smtClean="0">
                <a:latin typeface="Tahoma" pitchFamily="34" charset="0"/>
              </a:rPr>
              <a:t> </a:t>
            </a:r>
            <a:r>
              <a:rPr lang="en-US" sz="1600" dirty="0" err="1" smtClean="0">
                <a:latin typeface="Tahoma" pitchFamily="34" charset="0"/>
              </a:rPr>
              <a:t>atau</a:t>
            </a:r>
            <a:r>
              <a:rPr lang="en-US" sz="1600" dirty="0" smtClean="0">
                <a:latin typeface="Tahoma" pitchFamily="34" charset="0"/>
              </a:rPr>
              <a:t> </a:t>
            </a:r>
            <a:r>
              <a:rPr lang="en-US" sz="1600" dirty="0" err="1" smtClean="0">
                <a:latin typeface="Tahoma" pitchFamily="34" charset="0"/>
              </a:rPr>
              <a:t>perilaku</a:t>
            </a:r>
            <a:r>
              <a:rPr lang="en-US" sz="1600" dirty="0" smtClean="0">
                <a:latin typeface="Tahoma" pitchFamily="34" charset="0"/>
              </a:rPr>
              <a:t> </a:t>
            </a:r>
            <a:r>
              <a:rPr lang="en-US" sz="1600" dirty="0" err="1" smtClean="0">
                <a:latin typeface="Tahoma" pitchFamily="34" charset="0"/>
              </a:rPr>
              <a:t>manusia</a:t>
            </a:r>
            <a:r>
              <a:rPr lang="en-US" sz="1600" dirty="0" smtClean="0">
                <a:latin typeface="Tahoma" pitchFamily="34" charset="0"/>
              </a:rPr>
              <a:t> yang </a:t>
            </a:r>
            <a:r>
              <a:rPr lang="en-US" sz="1600" dirty="0" err="1" smtClean="0">
                <a:latin typeface="Tahoma" pitchFamily="34" charset="0"/>
              </a:rPr>
              <a:t>berkeinginan</a:t>
            </a:r>
            <a:r>
              <a:rPr lang="en-US" sz="1600" dirty="0" smtClean="0">
                <a:latin typeface="Tahoma" pitchFamily="34" charset="0"/>
              </a:rPr>
              <a:t> </a:t>
            </a:r>
            <a:r>
              <a:rPr lang="en-US" sz="1600" dirty="0" err="1" smtClean="0">
                <a:latin typeface="Tahoma" pitchFamily="34" charset="0"/>
              </a:rPr>
              <a:t>dengan</a:t>
            </a:r>
            <a:r>
              <a:rPr lang="en-US" sz="1600" dirty="0" smtClean="0">
                <a:latin typeface="Tahoma" pitchFamily="34" charset="0"/>
              </a:rPr>
              <a:t> </a:t>
            </a:r>
            <a:r>
              <a:rPr lang="en-US" sz="1600" dirty="0" err="1" smtClean="0">
                <a:latin typeface="Tahoma" pitchFamily="34" charset="0"/>
              </a:rPr>
              <a:t>akuntansi</a:t>
            </a:r>
            <a:r>
              <a:rPr lang="en-US" sz="1600" dirty="0" smtClean="0">
                <a:latin typeface="Tahoma" pitchFamily="34" charset="0"/>
              </a:rPr>
              <a:t>.</a:t>
            </a:r>
          </a:p>
          <a:p>
            <a:pPr marL="609600" indent="-609600" eaLnBrk="1" hangingPunct="1">
              <a:lnSpc>
                <a:spcPct val="80000"/>
              </a:lnSpc>
              <a:buFont typeface="Wingdings" pitchFamily="2" charset="2"/>
              <a:buChar char="Ø"/>
              <a:defRPr/>
            </a:pPr>
            <a:r>
              <a:rPr lang="en-US" sz="1600" dirty="0" err="1" smtClean="0">
                <a:latin typeface="Tahoma" pitchFamily="34" charset="0"/>
              </a:rPr>
              <a:t>Menggunakan</a:t>
            </a:r>
            <a:r>
              <a:rPr lang="en-US" sz="1600" dirty="0" smtClean="0">
                <a:latin typeface="Tahoma" pitchFamily="34" charset="0"/>
              </a:rPr>
              <a:t> </a:t>
            </a:r>
            <a:r>
              <a:rPr lang="en-US" sz="1600" dirty="0" err="1" smtClean="0">
                <a:latin typeface="Tahoma" pitchFamily="34" charset="0"/>
              </a:rPr>
              <a:t>metoda</a:t>
            </a:r>
            <a:r>
              <a:rPr lang="en-US" sz="1600" dirty="0" smtClean="0">
                <a:latin typeface="Tahoma" pitchFamily="34" charset="0"/>
              </a:rPr>
              <a:t> </a:t>
            </a:r>
            <a:r>
              <a:rPr lang="en-US" sz="1600" dirty="0" err="1" smtClean="0">
                <a:latin typeface="Tahoma" pitchFamily="34" charset="0"/>
              </a:rPr>
              <a:t>ilmiah</a:t>
            </a:r>
            <a:r>
              <a:rPr lang="en-US" sz="1600" dirty="0" smtClean="0">
                <a:latin typeface="Tahoma" pitchFamily="34" charset="0"/>
              </a:rPr>
              <a:t> </a:t>
            </a:r>
            <a:r>
              <a:rPr lang="en-US" sz="1600" dirty="0" err="1" smtClean="0">
                <a:latin typeface="Tahoma" pitchFamily="34" charset="0"/>
              </a:rPr>
              <a:t>dengan</a:t>
            </a:r>
            <a:r>
              <a:rPr lang="en-US" sz="1600" dirty="0" smtClean="0">
                <a:latin typeface="Tahoma" pitchFamily="34" charset="0"/>
              </a:rPr>
              <a:t> </a:t>
            </a:r>
            <a:r>
              <a:rPr lang="en-US" sz="1600" dirty="0" err="1" smtClean="0">
                <a:latin typeface="Tahoma" pitchFamily="34" charset="0"/>
              </a:rPr>
              <a:t>sasaran</a:t>
            </a:r>
            <a:r>
              <a:rPr lang="en-US" sz="1600" dirty="0" smtClean="0">
                <a:latin typeface="Tahoma" pitchFamily="34" charset="0"/>
              </a:rPr>
              <a:t> </a:t>
            </a:r>
            <a:r>
              <a:rPr lang="en-US" sz="1600" dirty="0" err="1" smtClean="0">
                <a:latin typeface="Tahoma" pitchFamily="34" charset="0"/>
              </a:rPr>
              <a:t>menguji</a:t>
            </a:r>
            <a:r>
              <a:rPr lang="en-US" sz="1600" dirty="0" smtClean="0">
                <a:latin typeface="Tahoma" pitchFamily="34" charset="0"/>
              </a:rPr>
              <a:t> </a:t>
            </a:r>
            <a:r>
              <a:rPr lang="en-US" sz="1600" dirty="0" err="1" smtClean="0">
                <a:latin typeface="Tahoma" pitchFamily="34" charset="0"/>
              </a:rPr>
              <a:t>kebenaran</a:t>
            </a:r>
            <a:r>
              <a:rPr lang="en-US" sz="1600" dirty="0" smtClean="0">
                <a:latin typeface="Tahoma" pitchFamily="34" charset="0"/>
              </a:rPr>
              <a:t> </a:t>
            </a:r>
            <a:r>
              <a:rPr lang="en-US" sz="1600" dirty="0" err="1" smtClean="0">
                <a:latin typeface="Tahoma" pitchFamily="34" charset="0"/>
              </a:rPr>
              <a:t>petnyataan</a:t>
            </a:r>
            <a:r>
              <a:rPr lang="en-US" sz="1600" dirty="0" smtClean="0">
                <a:latin typeface="Tahoma" pitchFamily="34" charset="0"/>
              </a:rPr>
              <a:t> </a:t>
            </a:r>
            <a:r>
              <a:rPr lang="en-US" sz="1600" dirty="0" err="1" smtClean="0">
                <a:latin typeface="Tahoma" pitchFamily="34" charset="0"/>
              </a:rPr>
              <a:t>secara</a:t>
            </a:r>
            <a:r>
              <a:rPr lang="en-US" sz="1600" dirty="0" smtClean="0">
                <a:latin typeface="Tahoma" pitchFamily="34" charset="0"/>
              </a:rPr>
              <a:t>  </a:t>
            </a:r>
            <a:r>
              <a:rPr lang="en-US" sz="1600" dirty="0" err="1" smtClean="0">
                <a:latin typeface="Tahoma" pitchFamily="34" charset="0"/>
              </a:rPr>
              <a:t>ilmiah</a:t>
            </a:r>
            <a:r>
              <a:rPr lang="en-US" sz="1600" dirty="0" smtClean="0">
                <a:latin typeface="Tahoma" pitchFamily="34" charset="0"/>
              </a:rPr>
              <a:t>.</a:t>
            </a:r>
          </a:p>
          <a:p>
            <a:pPr marL="609600" indent="-609600" eaLnBrk="1" hangingPunct="1">
              <a:lnSpc>
                <a:spcPct val="80000"/>
              </a:lnSpc>
              <a:buFont typeface="Wingdings" pitchFamily="2" charset="2"/>
              <a:buChar char="Ø"/>
              <a:defRPr/>
            </a:pPr>
            <a:r>
              <a:rPr lang="en-US" sz="1600" dirty="0" err="1" smtClean="0">
                <a:latin typeface="Tahoma" pitchFamily="34" charset="0"/>
              </a:rPr>
              <a:t>Tidak</a:t>
            </a:r>
            <a:r>
              <a:rPr lang="en-US" sz="1600" dirty="0" smtClean="0">
                <a:latin typeface="Tahoma" pitchFamily="34" charset="0"/>
              </a:rPr>
              <a:t> </a:t>
            </a:r>
            <a:r>
              <a:rPr lang="en-US" sz="1600" dirty="0" err="1" smtClean="0">
                <a:latin typeface="Tahoma" pitchFamily="34" charset="0"/>
              </a:rPr>
              <a:t>menghasilkan</a:t>
            </a:r>
            <a:r>
              <a:rPr lang="en-US" sz="1600" dirty="0" smtClean="0">
                <a:latin typeface="Tahoma" pitchFamily="34" charset="0"/>
              </a:rPr>
              <a:t> </a:t>
            </a:r>
            <a:r>
              <a:rPr lang="en-US" sz="1600" dirty="0" err="1" smtClean="0">
                <a:latin typeface="Tahoma" pitchFamily="34" charset="0"/>
              </a:rPr>
              <a:t>prinsip</a:t>
            </a:r>
            <a:r>
              <a:rPr lang="en-US" sz="1600" dirty="0" smtClean="0">
                <a:latin typeface="Tahoma" pitchFamily="34" charset="0"/>
              </a:rPr>
              <a:t>, </a:t>
            </a:r>
            <a:r>
              <a:rPr lang="en-US" sz="1600" dirty="0" err="1" smtClean="0">
                <a:latin typeface="Tahoma" pitchFamily="34" charset="0"/>
              </a:rPr>
              <a:t>metoda</a:t>
            </a:r>
            <a:r>
              <a:rPr lang="en-US" sz="1600" dirty="0" smtClean="0">
                <a:latin typeface="Tahoma" pitchFamily="34" charset="0"/>
              </a:rPr>
              <a:t>, </a:t>
            </a:r>
            <a:r>
              <a:rPr lang="en-US" sz="1600" dirty="0" err="1" smtClean="0">
                <a:latin typeface="Tahoma" pitchFamily="34" charset="0"/>
              </a:rPr>
              <a:t>atau</a:t>
            </a:r>
            <a:r>
              <a:rPr lang="en-US" sz="1600" dirty="0" smtClean="0">
                <a:latin typeface="Tahoma" pitchFamily="34" charset="0"/>
              </a:rPr>
              <a:t> </a:t>
            </a:r>
            <a:r>
              <a:rPr lang="en-US" sz="1600" dirty="0" err="1" smtClean="0">
                <a:latin typeface="Tahoma" pitchFamily="34" charset="0"/>
              </a:rPr>
              <a:t>teknik</a:t>
            </a:r>
            <a:r>
              <a:rPr lang="en-US" sz="1600" dirty="0" smtClean="0">
                <a:latin typeface="Tahoma" pitchFamily="34" charset="0"/>
              </a:rPr>
              <a:t> </a:t>
            </a:r>
            <a:r>
              <a:rPr lang="en-US" sz="1600" dirty="0" err="1" smtClean="0">
                <a:latin typeface="Tahoma" pitchFamily="34" charset="0"/>
              </a:rPr>
              <a:t>akuntansi</a:t>
            </a:r>
            <a:r>
              <a:rPr lang="en-US" sz="1600" dirty="0" smtClean="0">
                <a:latin typeface="Tahoma" pitchFamily="34" charset="0"/>
              </a:rPr>
              <a:t> yang </a:t>
            </a:r>
            <a:r>
              <a:rPr lang="en-US" sz="1600" dirty="0" err="1" smtClean="0">
                <a:latin typeface="Tahoma" pitchFamily="34" charset="0"/>
              </a:rPr>
              <a:t>menjadi</a:t>
            </a:r>
            <a:r>
              <a:rPr lang="en-US" sz="1600" dirty="0" smtClean="0">
                <a:latin typeface="Tahoma" pitchFamily="34" charset="0"/>
              </a:rPr>
              <a:t> </a:t>
            </a:r>
            <a:r>
              <a:rPr lang="en-US" sz="1600" dirty="0" err="1" smtClean="0">
                <a:latin typeface="Tahoma" pitchFamily="34" charset="0"/>
              </a:rPr>
              <a:t>pilihan</a:t>
            </a:r>
            <a:r>
              <a:rPr lang="en-US" sz="1600" dirty="0" smtClean="0">
                <a:latin typeface="Tahoma" pitchFamily="34" charset="0"/>
              </a:rPr>
              <a:t> </a:t>
            </a:r>
          </a:p>
          <a:p>
            <a:pPr marL="609600" indent="-609600" eaLnBrk="1" hangingPunct="1">
              <a:lnSpc>
                <a:spcPct val="80000"/>
              </a:lnSpc>
              <a:buFont typeface="Wingdings" pitchFamily="2" charset="2"/>
              <a:buNone/>
              <a:defRPr/>
            </a:pPr>
            <a:r>
              <a:rPr lang="en-US" sz="1600" dirty="0" smtClean="0">
                <a:latin typeface="Tahoma" pitchFamily="34" charset="0"/>
              </a:rPr>
              <a:t>         </a:t>
            </a:r>
            <a:r>
              <a:rPr lang="en-US" sz="1600" dirty="0" err="1" smtClean="0">
                <a:latin typeface="Tahoma" pitchFamily="34" charset="0"/>
              </a:rPr>
              <a:t>kebijakan</a:t>
            </a:r>
            <a:r>
              <a:rPr lang="en-US" sz="1600" dirty="0" smtClean="0">
                <a:latin typeface="Tahoma" pitchFamily="34" charset="0"/>
              </a:rPr>
              <a:t> </a:t>
            </a:r>
            <a:r>
              <a:rPr lang="en-US" sz="1600" dirty="0" err="1" smtClean="0">
                <a:latin typeface="Tahoma" pitchFamily="34" charset="0"/>
              </a:rPr>
              <a:t>akuntansi</a:t>
            </a:r>
            <a:r>
              <a:rPr lang="en-US" sz="1600" dirty="0" smtClean="0">
                <a:latin typeface="Tahoma" pitchFamily="34" charset="0"/>
              </a:rPr>
              <a:t>.</a:t>
            </a:r>
          </a:p>
          <a:p>
            <a:pPr marL="609600" indent="-609600" eaLnBrk="1" hangingPunct="1">
              <a:lnSpc>
                <a:spcPct val="80000"/>
              </a:lnSpc>
              <a:buFont typeface="Wingdings" pitchFamily="2" charset="2"/>
              <a:buNone/>
              <a:defRPr/>
            </a:pPr>
            <a:endParaRPr lang="en-US" sz="1600" dirty="0" smtClean="0">
              <a:latin typeface="Tahoma" pitchFamily="34" charset="0"/>
            </a:endParaRPr>
          </a:p>
          <a:p>
            <a:pPr marL="609600" indent="-609600" eaLnBrk="1" hangingPunct="1">
              <a:lnSpc>
                <a:spcPct val="80000"/>
              </a:lnSpc>
              <a:buFont typeface="Wingdings" pitchFamily="2" charset="2"/>
              <a:buNone/>
              <a:defRPr/>
            </a:pPr>
            <a:r>
              <a:rPr lang="en-US" sz="1600" b="1" dirty="0" smtClean="0">
                <a:solidFill>
                  <a:srgbClr val="FFFF00"/>
                </a:solidFill>
                <a:latin typeface="Tahoma" pitchFamily="34" charset="0"/>
              </a:rPr>
              <a:t>TEORI AKUNTANSI SEBAGAI TEKNOLOGI</a:t>
            </a:r>
          </a:p>
          <a:p>
            <a:pPr marL="609600" indent="-609600" eaLnBrk="1" hangingPunct="1">
              <a:lnSpc>
                <a:spcPct val="80000"/>
              </a:lnSpc>
              <a:buFont typeface="Wingdings" pitchFamily="2" charset="2"/>
              <a:buNone/>
              <a:defRPr/>
            </a:pPr>
            <a:r>
              <a:rPr lang="en-US" sz="1800" dirty="0" smtClean="0">
                <a:latin typeface="Tahoma" pitchFamily="34" charset="0"/>
              </a:rPr>
              <a:t>- </a:t>
            </a:r>
            <a:r>
              <a:rPr lang="en-US" sz="1800" dirty="0" err="1" smtClean="0">
                <a:latin typeface="Tahoma" pitchFamily="34" charset="0"/>
              </a:rPr>
              <a:t>Penalaran</a:t>
            </a:r>
            <a:r>
              <a:rPr lang="en-US" sz="1800" dirty="0" smtClean="0">
                <a:latin typeface="Tahoma" pitchFamily="34" charset="0"/>
              </a:rPr>
              <a:t> </a:t>
            </a:r>
            <a:r>
              <a:rPr lang="en-US" sz="1800" dirty="0" err="1" smtClean="0">
                <a:latin typeface="Tahoma" pitchFamily="34" charset="0"/>
              </a:rPr>
              <a:t>logis</a:t>
            </a:r>
            <a:r>
              <a:rPr lang="en-US" sz="1800" dirty="0" smtClean="0">
                <a:latin typeface="Tahoma" pitchFamily="34" charset="0"/>
              </a:rPr>
              <a:t> yang </a:t>
            </a:r>
            <a:r>
              <a:rPr lang="en-US" sz="1800" dirty="0" err="1" smtClean="0">
                <a:latin typeface="Tahoma" pitchFamily="34" charset="0"/>
              </a:rPr>
              <a:t>melandasi</a:t>
            </a:r>
            <a:r>
              <a:rPr lang="en-US" sz="1800" dirty="0" smtClean="0">
                <a:latin typeface="Tahoma" pitchFamily="34" charset="0"/>
              </a:rPr>
              <a:t> </a:t>
            </a:r>
            <a:r>
              <a:rPr lang="en-US" sz="1800" dirty="0" err="1" smtClean="0">
                <a:latin typeface="Tahoma" pitchFamily="34" charset="0"/>
              </a:rPr>
              <a:t>praktik</a:t>
            </a:r>
            <a:r>
              <a:rPr lang="en-US" sz="1800" dirty="0" smtClean="0">
                <a:latin typeface="Tahoma" pitchFamily="34" charset="0"/>
              </a:rPr>
              <a:t> </a:t>
            </a:r>
            <a:r>
              <a:rPr lang="en-US" sz="1800" dirty="0" err="1" smtClean="0">
                <a:latin typeface="Tahoma" pitchFamily="34" charset="0"/>
              </a:rPr>
              <a:t>akuntansi</a:t>
            </a:r>
            <a:r>
              <a:rPr lang="en-US" sz="1800" dirty="0" smtClean="0">
                <a:latin typeface="Tahoma" pitchFamily="34" charset="0"/>
              </a:rPr>
              <a:t>.</a:t>
            </a:r>
          </a:p>
          <a:p>
            <a:pPr marL="609600" indent="-609600" eaLnBrk="1" hangingPunct="1">
              <a:lnSpc>
                <a:spcPct val="80000"/>
              </a:lnSpc>
              <a:buFont typeface="Wingdings" pitchFamily="2" charset="2"/>
              <a:buNone/>
              <a:defRPr/>
            </a:pPr>
            <a:r>
              <a:rPr lang="en-US" sz="1800" dirty="0" smtClean="0">
                <a:latin typeface="Tahoma" pitchFamily="34" charset="0"/>
              </a:rPr>
              <a:t>- </a:t>
            </a:r>
            <a:r>
              <a:rPr lang="en-US" sz="1800" dirty="0" err="1" smtClean="0">
                <a:latin typeface="Tahoma" pitchFamily="34" charset="0"/>
              </a:rPr>
              <a:t>Proses</a:t>
            </a:r>
            <a:r>
              <a:rPr lang="en-US" sz="1800" dirty="0" smtClean="0">
                <a:latin typeface="Tahoma" pitchFamily="34" charset="0"/>
              </a:rPr>
              <a:t> </a:t>
            </a:r>
            <a:r>
              <a:rPr lang="en-US" sz="1800" dirty="0" err="1" smtClean="0">
                <a:latin typeface="Tahoma" pitchFamily="34" charset="0"/>
              </a:rPr>
              <a:t>penalaran</a:t>
            </a:r>
            <a:r>
              <a:rPr lang="en-US" sz="1800" dirty="0" smtClean="0">
                <a:latin typeface="Tahoma" pitchFamily="34" charset="0"/>
              </a:rPr>
              <a:t> </a:t>
            </a:r>
            <a:r>
              <a:rPr lang="en-US" sz="1800" dirty="0" err="1" smtClean="0">
                <a:latin typeface="Tahoma" pitchFamily="34" charset="0"/>
              </a:rPr>
              <a:t>untuk</a:t>
            </a:r>
            <a:r>
              <a:rPr lang="en-US" sz="1800" dirty="0" smtClean="0">
                <a:latin typeface="Tahoma" pitchFamily="34" charset="0"/>
              </a:rPr>
              <a:t> </a:t>
            </a:r>
            <a:r>
              <a:rPr lang="en-US" sz="1800" dirty="0" err="1" smtClean="0">
                <a:latin typeface="Tahoma" pitchFamily="34" charset="0"/>
              </a:rPr>
              <a:t>menjustifikasi</a:t>
            </a:r>
            <a:r>
              <a:rPr lang="en-US" sz="1800" dirty="0" smtClean="0">
                <a:latin typeface="Tahoma" pitchFamily="34" charset="0"/>
              </a:rPr>
              <a:t> </a:t>
            </a:r>
            <a:r>
              <a:rPr lang="en-US" sz="1800" dirty="0" err="1" smtClean="0">
                <a:latin typeface="Tahoma" pitchFamily="34" charset="0"/>
              </a:rPr>
              <a:t>kelayakan</a:t>
            </a:r>
            <a:r>
              <a:rPr lang="en-US" sz="1800" dirty="0" smtClean="0">
                <a:latin typeface="Tahoma" pitchFamily="34" charset="0"/>
              </a:rPr>
              <a:t> </a:t>
            </a:r>
            <a:r>
              <a:rPr lang="en-US" sz="1800" dirty="0" err="1" smtClean="0">
                <a:latin typeface="Tahoma" pitchFamily="34" charset="0"/>
              </a:rPr>
              <a:t>praktik</a:t>
            </a:r>
            <a:r>
              <a:rPr lang="en-US" sz="1800" dirty="0" smtClean="0">
                <a:latin typeface="Tahoma" pitchFamily="34" charset="0"/>
              </a:rPr>
              <a:t>/</a:t>
            </a:r>
            <a:r>
              <a:rPr lang="en-US" sz="1800" dirty="0" err="1" smtClean="0">
                <a:latin typeface="Tahoma" pitchFamily="34" charset="0"/>
              </a:rPr>
              <a:t>prinsip</a:t>
            </a:r>
            <a:r>
              <a:rPr lang="en-US" sz="1800" dirty="0" smtClean="0">
                <a:latin typeface="Tahoma" pitchFamily="34" charset="0"/>
              </a:rPr>
              <a:t> </a:t>
            </a:r>
            <a:r>
              <a:rPr lang="en-US" sz="1800" dirty="0" err="1" smtClean="0">
                <a:latin typeface="Tahoma" pitchFamily="34" charset="0"/>
              </a:rPr>
              <a:t>akuntansi</a:t>
            </a:r>
            <a:r>
              <a:rPr lang="en-US" sz="1800" dirty="0" smtClean="0">
                <a:latin typeface="Tahoma" pitchFamily="34" charset="0"/>
              </a:rPr>
              <a:t> </a:t>
            </a:r>
            <a:r>
              <a:rPr lang="en-US" sz="1800" dirty="0" err="1" smtClean="0">
                <a:latin typeface="Tahoma" pitchFamily="34" charset="0"/>
              </a:rPr>
              <a:t>tertentu</a:t>
            </a:r>
            <a:endParaRPr lang="en-US" sz="1800" dirty="0" smtClean="0">
              <a:latin typeface="Tahoma" pitchFamily="34" charset="0"/>
            </a:endParaRPr>
          </a:p>
          <a:p>
            <a:pPr marL="609600" indent="-609600" eaLnBrk="1" hangingPunct="1">
              <a:lnSpc>
                <a:spcPct val="80000"/>
              </a:lnSpc>
              <a:buFont typeface="Wingdings" pitchFamily="2" charset="2"/>
              <a:buNone/>
              <a:defRPr/>
            </a:pPr>
            <a:r>
              <a:rPr lang="en-US" sz="1800" dirty="0" smtClean="0">
                <a:latin typeface="Tahoma" pitchFamily="34" charset="0"/>
              </a:rPr>
              <a:t>- </a:t>
            </a:r>
            <a:r>
              <a:rPr lang="en-US" sz="1800" dirty="0" err="1" smtClean="0">
                <a:latin typeface="Tahoma" pitchFamily="34" charset="0"/>
              </a:rPr>
              <a:t>Teknologi</a:t>
            </a:r>
            <a:r>
              <a:rPr lang="en-US" sz="1800" dirty="0" smtClean="0">
                <a:latin typeface="Tahoma" pitchFamily="34" charset="0"/>
              </a:rPr>
              <a:t> </a:t>
            </a:r>
            <a:r>
              <a:rPr lang="en-US" sz="1800" dirty="0" err="1" smtClean="0">
                <a:latin typeface="Tahoma" pitchFamily="34" charset="0"/>
              </a:rPr>
              <a:t>melekat</a:t>
            </a:r>
            <a:r>
              <a:rPr lang="en-US" sz="1800" dirty="0" smtClean="0">
                <a:latin typeface="Tahoma" pitchFamily="34" charset="0"/>
              </a:rPr>
              <a:t> </a:t>
            </a:r>
            <a:r>
              <a:rPr lang="en-US" sz="1800" dirty="0" err="1" smtClean="0">
                <a:latin typeface="Tahoma" pitchFamily="34" charset="0"/>
              </a:rPr>
              <a:t>pada</a:t>
            </a:r>
            <a:r>
              <a:rPr lang="en-US" sz="1800" dirty="0" smtClean="0">
                <a:latin typeface="Tahoma" pitchFamily="34" charset="0"/>
              </a:rPr>
              <a:t> </a:t>
            </a:r>
            <a:r>
              <a:rPr lang="en-US" sz="1800" dirty="0" err="1" smtClean="0">
                <a:latin typeface="Tahoma" pitchFamily="34" charset="0"/>
              </a:rPr>
              <a:t>perekayasaan</a:t>
            </a:r>
            <a:r>
              <a:rPr lang="en-US" sz="1800" dirty="0" smtClean="0">
                <a:latin typeface="Tahoma" pitchFamily="34" charset="0"/>
              </a:rPr>
              <a:t> </a:t>
            </a:r>
            <a:r>
              <a:rPr lang="en-US" sz="1800" dirty="0" err="1" smtClean="0">
                <a:latin typeface="Tahoma" pitchFamily="34" charset="0"/>
              </a:rPr>
              <a:t>laporan</a:t>
            </a:r>
            <a:r>
              <a:rPr lang="en-US" sz="1800" dirty="0" smtClean="0">
                <a:latin typeface="Tahoma" pitchFamily="34" charset="0"/>
              </a:rPr>
              <a:t> </a:t>
            </a:r>
            <a:r>
              <a:rPr lang="en-US" sz="1800" dirty="0" err="1" smtClean="0">
                <a:latin typeface="Tahoma" pitchFamily="34" charset="0"/>
              </a:rPr>
              <a:t>keuangan</a:t>
            </a:r>
            <a:endParaRPr lang="en-US" sz="1800" dirty="0" smtClean="0">
              <a:latin typeface="Tahoma" pitchFamily="34" charset="0"/>
            </a:endParaRPr>
          </a:p>
          <a:p>
            <a:pPr marL="609600" indent="-609600" eaLnBrk="1" hangingPunct="1">
              <a:lnSpc>
                <a:spcPct val="80000"/>
              </a:lnSpc>
              <a:buFont typeface="Wingdings" pitchFamily="2" charset="2"/>
              <a:buNone/>
              <a:defRPr/>
            </a:pPr>
            <a:r>
              <a:rPr lang="en-US" sz="1800" dirty="0" smtClean="0">
                <a:latin typeface="Tahoma" pitchFamily="34" charset="0"/>
              </a:rPr>
              <a:t>- </a:t>
            </a:r>
            <a:r>
              <a:rPr lang="en-US" sz="1800" dirty="0" err="1" smtClean="0">
                <a:latin typeface="Tahoma" pitchFamily="34" charset="0"/>
              </a:rPr>
              <a:t>Hasil</a:t>
            </a:r>
            <a:r>
              <a:rPr lang="en-US" sz="1800" dirty="0" smtClean="0">
                <a:latin typeface="Tahoma" pitchFamily="34" charset="0"/>
              </a:rPr>
              <a:t> </a:t>
            </a:r>
            <a:r>
              <a:rPr lang="en-US" sz="1800" dirty="0" err="1" smtClean="0">
                <a:latin typeface="Tahoma" pitchFamily="34" charset="0"/>
              </a:rPr>
              <a:t>perekyasaan</a:t>
            </a:r>
            <a:r>
              <a:rPr lang="en-US" sz="1800" dirty="0" smtClean="0">
                <a:latin typeface="Tahoma" pitchFamily="34" charset="0"/>
              </a:rPr>
              <a:t> </a:t>
            </a:r>
            <a:r>
              <a:rPr lang="en-US" sz="1800" dirty="0" err="1" smtClean="0">
                <a:latin typeface="Tahoma" pitchFamily="34" charset="0"/>
              </a:rPr>
              <a:t>didokumentasi</a:t>
            </a:r>
            <a:r>
              <a:rPr lang="en-US" sz="1800" dirty="0" smtClean="0">
                <a:latin typeface="Tahoma" pitchFamily="34" charset="0"/>
              </a:rPr>
              <a:t> </a:t>
            </a:r>
            <a:r>
              <a:rPr lang="en-US" sz="1800" dirty="0" err="1" smtClean="0">
                <a:latin typeface="Tahoma" pitchFamily="34" charset="0"/>
              </a:rPr>
              <a:t>dalam</a:t>
            </a:r>
            <a:r>
              <a:rPr lang="en-US" sz="1800" dirty="0" smtClean="0">
                <a:latin typeface="Tahoma" pitchFamily="34" charset="0"/>
              </a:rPr>
              <a:t> </a:t>
            </a:r>
            <a:r>
              <a:rPr lang="en-US" sz="1800" dirty="0" err="1" smtClean="0">
                <a:latin typeface="Tahoma" pitchFamily="34" charset="0"/>
              </a:rPr>
              <a:t>bentuk</a:t>
            </a:r>
            <a:r>
              <a:rPr lang="en-US" sz="1800" dirty="0" smtClean="0">
                <a:latin typeface="Tahoma" pitchFamily="34" charset="0"/>
              </a:rPr>
              <a:t> </a:t>
            </a:r>
            <a:r>
              <a:rPr lang="en-US" sz="1800" dirty="0" err="1" smtClean="0">
                <a:latin typeface="Tahoma" pitchFamily="34" charset="0"/>
              </a:rPr>
              <a:t>rerangka</a:t>
            </a:r>
            <a:r>
              <a:rPr lang="en-US" sz="1800" dirty="0" smtClean="0">
                <a:latin typeface="Tahoma" pitchFamily="34" charset="0"/>
              </a:rPr>
              <a:t> </a:t>
            </a:r>
            <a:r>
              <a:rPr lang="en-US" sz="1800" dirty="0" err="1" smtClean="0">
                <a:latin typeface="Tahoma" pitchFamily="34" charset="0"/>
              </a:rPr>
              <a:t>konseptual</a:t>
            </a:r>
            <a:endParaRPr lang="en-US" sz="1800" dirty="0" smtClean="0">
              <a:latin typeface="Tahoma" pitchFamily="34" charset="0"/>
            </a:endParaRPr>
          </a:p>
          <a:p>
            <a:pPr marL="609600" indent="-609600" eaLnBrk="1" hangingPunct="1">
              <a:lnSpc>
                <a:spcPct val="80000"/>
              </a:lnSpc>
              <a:buFont typeface="Wingdings" pitchFamily="2" charset="2"/>
              <a:buNone/>
              <a:defRPr/>
            </a:pPr>
            <a:endParaRPr lang="en-US" sz="1800" dirty="0" smtClean="0">
              <a:latin typeface="Tahoma" pitchFamily="34" charset="0"/>
            </a:endParaRPr>
          </a:p>
          <a:p>
            <a:pPr marL="609600" indent="-609600" eaLnBrk="1" hangingPunct="1">
              <a:lnSpc>
                <a:spcPct val="80000"/>
              </a:lnSpc>
              <a:buFont typeface="Wingdings" pitchFamily="2" charset="2"/>
              <a:buNone/>
              <a:defRPr/>
            </a:pPr>
            <a:r>
              <a:rPr lang="en-US" sz="1700" dirty="0" err="1" smtClean="0">
                <a:latin typeface="Tahoma" pitchFamily="34" charset="0"/>
              </a:rPr>
              <a:t>Teori</a:t>
            </a:r>
            <a:r>
              <a:rPr lang="en-US" sz="1700" dirty="0" smtClean="0">
                <a:latin typeface="Tahoma" pitchFamily="34" charset="0"/>
              </a:rPr>
              <a:t> </a:t>
            </a:r>
            <a:r>
              <a:rPr lang="en-US" sz="1700" dirty="0" err="1" smtClean="0">
                <a:latin typeface="Tahoma" pitchFamily="34" charset="0"/>
              </a:rPr>
              <a:t>akuntansi</a:t>
            </a:r>
            <a:r>
              <a:rPr lang="en-US" sz="1700" dirty="0" smtClean="0">
                <a:latin typeface="Tahoma" pitchFamily="34" charset="0"/>
              </a:rPr>
              <a:t> </a:t>
            </a:r>
            <a:r>
              <a:rPr lang="en-US" sz="1700" dirty="0" err="1" smtClean="0">
                <a:latin typeface="Tahoma" pitchFamily="34" charset="0"/>
              </a:rPr>
              <a:t>adalah</a:t>
            </a:r>
            <a:r>
              <a:rPr lang="en-US" sz="1700" dirty="0" smtClean="0">
                <a:latin typeface="Tahoma" pitchFamily="34" charset="0"/>
              </a:rPr>
              <a:t> </a:t>
            </a:r>
            <a:r>
              <a:rPr lang="en-US" sz="1700" dirty="0" err="1" smtClean="0">
                <a:latin typeface="Tahoma" pitchFamily="34" charset="0"/>
              </a:rPr>
              <a:t>pemikiran</a:t>
            </a:r>
            <a:r>
              <a:rPr lang="en-US" sz="1700" dirty="0" smtClean="0">
                <a:latin typeface="Tahoma" pitchFamily="34" charset="0"/>
              </a:rPr>
              <a:t> </a:t>
            </a:r>
            <a:r>
              <a:rPr lang="en-US" sz="1700" dirty="0" err="1" smtClean="0">
                <a:latin typeface="Tahoma" pitchFamily="34" charset="0"/>
              </a:rPr>
              <a:t>logis</a:t>
            </a:r>
            <a:r>
              <a:rPr lang="en-US" sz="1700" dirty="0" smtClean="0">
                <a:latin typeface="Tahoma" pitchFamily="34" charset="0"/>
              </a:rPr>
              <a:t> </a:t>
            </a:r>
            <a:r>
              <a:rPr lang="en-US" sz="1700" dirty="0" err="1" smtClean="0">
                <a:latin typeface="Tahoma" pitchFamily="34" charset="0"/>
              </a:rPr>
              <a:t>dalam</a:t>
            </a:r>
            <a:r>
              <a:rPr lang="en-US" sz="1700" dirty="0" smtClean="0">
                <a:latin typeface="Tahoma" pitchFamily="34" charset="0"/>
              </a:rPr>
              <a:t> </a:t>
            </a:r>
            <a:r>
              <a:rPr lang="en-US" sz="1700" dirty="0" err="1" smtClean="0">
                <a:latin typeface="Tahoma" pitchFamily="34" charset="0"/>
              </a:rPr>
              <a:t>bentuk</a:t>
            </a:r>
            <a:r>
              <a:rPr lang="en-US" sz="1700" dirty="0" smtClean="0">
                <a:latin typeface="Tahoma" pitchFamily="34" charset="0"/>
              </a:rPr>
              <a:t> </a:t>
            </a:r>
            <a:r>
              <a:rPr lang="en-US" sz="1700" dirty="0" err="1" smtClean="0">
                <a:latin typeface="Tahoma" pitchFamily="34" charset="0"/>
              </a:rPr>
              <a:t>seperangkat</a:t>
            </a:r>
            <a:r>
              <a:rPr lang="en-US" sz="1700" dirty="0" smtClean="0">
                <a:latin typeface="Tahoma" pitchFamily="34" charset="0"/>
              </a:rPr>
              <a:t> </a:t>
            </a:r>
            <a:r>
              <a:rPr lang="en-US" sz="1700" dirty="0" err="1" smtClean="0">
                <a:latin typeface="Tahoma" pitchFamily="34" charset="0"/>
              </a:rPr>
              <a:t>prinsip-prinsip</a:t>
            </a:r>
            <a:r>
              <a:rPr lang="en-US" sz="1700" dirty="0" smtClean="0">
                <a:latin typeface="Tahoma" pitchFamily="34" charset="0"/>
              </a:rPr>
              <a:t> yang </a:t>
            </a:r>
            <a:r>
              <a:rPr lang="en-US" sz="1700" dirty="0" err="1" smtClean="0">
                <a:latin typeface="Tahoma" pitchFamily="34" charset="0"/>
              </a:rPr>
              <a:t>luas</a:t>
            </a:r>
            <a:r>
              <a:rPr lang="en-US" sz="1700" dirty="0" smtClean="0">
                <a:latin typeface="Tahoma" pitchFamily="34" charset="0"/>
              </a:rPr>
              <a:t> </a:t>
            </a:r>
          </a:p>
          <a:p>
            <a:pPr marL="609600" indent="-609600" eaLnBrk="1" hangingPunct="1">
              <a:lnSpc>
                <a:spcPct val="80000"/>
              </a:lnSpc>
              <a:buFont typeface="Wingdings" pitchFamily="2" charset="2"/>
              <a:buNone/>
              <a:defRPr/>
            </a:pPr>
            <a:r>
              <a:rPr lang="en-US" sz="1700" dirty="0" smtClean="0">
                <a:latin typeface="Tahoma" pitchFamily="34" charset="0"/>
              </a:rPr>
              <a:t>yang :</a:t>
            </a:r>
          </a:p>
          <a:p>
            <a:pPr marL="1371600" lvl="2" indent="-457200" eaLnBrk="1" hangingPunct="1">
              <a:lnSpc>
                <a:spcPct val="80000"/>
              </a:lnSpc>
              <a:defRPr/>
            </a:pPr>
            <a:r>
              <a:rPr lang="en-US" sz="1700" dirty="0" err="1" smtClean="0">
                <a:solidFill>
                  <a:srgbClr val="FF66FF"/>
                </a:solidFill>
                <a:latin typeface="Tahoma" pitchFamily="34" charset="0"/>
              </a:rPr>
              <a:t>menyediakan</a:t>
            </a:r>
            <a:r>
              <a:rPr lang="en-US" sz="1700" dirty="0" smtClean="0">
                <a:solidFill>
                  <a:srgbClr val="FF66FF"/>
                </a:solidFill>
                <a:latin typeface="Tahoma" pitchFamily="34" charset="0"/>
              </a:rPr>
              <a:t> </a:t>
            </a:r>
            <a:r>
              <a:rPr lang="en-US" sz="1700" dirty="0" err="1" smtClean="0">
                <a:solidFill>
                  <a:srgbClr val="FF66FF"/>
                </a:solidFill>
                <a:latin typeface="Tahoma" pitchFamily="34" charset="0"/>
              </a:rPr>
              <a:t>suatu</a:t>
            </a:r>
            <a:r>
              <a:rPr lang="en-US" sz="1700" dirty="0" smtClean="0">
                <a:solidFill>
                  <a:srgbClr val="FF66FF"/>
                </a:solidFill>
                <a:latin typeface="Tahoma" pitchFamily="34" charset="0"/>
              </a:rPr>
              <a:t> </a:t>
            </a:r>
            <a:r>
              <a:rPr lang="en-US" sz="1700" dirty="0" err="1" smtClean="0">
                <a:solidFill>
                  <a:srgbClr val="FF66FF"/>
                </a:solidFill>
                <a:latin typeface="Tahoma" pitchFamily="34" charset="0"/>
              </a:rPr>
              <a:t>kerangka</a:t>
            </a:r>
            <a:r>
              <a:rPr lang="en-US" sz="1700" dirty="0" smtClean="0">
                <a:solidFill>
                  <a:srgbClr val="FF66FF"/>
                </a:solidFill>
                <a:latin typeface="Tahoma" pitchFamily="34" charset="0"/>
              </a:rPr>
              <a:t> </a:t>
            </a:r>
            <a:r>
              <a:rPr lang="en-US" sz="1700" dirty="0" err="1" smtClean="0">
                <a:solidFill>
                  <a:srgbClr val="FF66FF"/>
                </a:solidFill>
                <a:latin typeface="Tahoma" pitchFamily="34" charset="0"/>
              </a:rPr>
              <a:t>referensi</a:t>
            </a:r>
            <a:r>
              <a:rPr lang="en-US" sz="1700" dirty="0" smtClean="0">
                <a:solidFill>
                  <a:srgbClr val="FF66FF"/>
                </a:solidFill>
                <a:latin typeface="Tahoma" pitchFamily="34" charset="0"/>
              </a:rPr>
              <a:t> </a:t>
            </a:r>
            <a:r>
              <a:rPr lang="en-US" sz="1700" dirty="0" err="1" smtClean="0">
                <a:solidFill>
                  <a:srgbClr val="FF66FF"/>
                </a:solidFill>
                <a:latin typeface="Tahoma" pitchFamily="34" charset="0"/>
              </a:rPr>
              <a:t>umum</a:t>
            </a:r>
            <a:r>
              <a:rPr lang="en-US" sz="1700" dirty="0" smtClean="0">
                <a:solidFill>
                  <a:srgbClr val="FF66FF"/>
                </a:solidFill>
                <a:latin typeface="Tahoma" pitchFamily="34" charset="0"/>
              </a:rPr>
              <a:t> </a:t>
            </a:r>
            <a:r>
              <a:rPr lang="en-US" sz="1700" dirty="0" err="1" smtClean="0">
                <a:solidFill>
                  <a:srgbClr val="FF66FF"/>
                </a:solidFill>
                <a:latin typeface="Tahoma" pitchFamily="34" charset="0"/>
              </a:rPr>
              <a:t>untuk</a:t>
            </a:r>
            <a:r>
              <a:rPr lang="en-US" sz="1700" dirty="0" smtClean="0">
                <a:solidFill>
                  <a:srgbClr val="FF66FF"/>
                </a:solidFill>
                <a:latin typeface="Tahoma" pitchFamily="34" charset="0"/>
              </a:rPr>
              <a:t> </a:t>
            </a:r>
            <a:r>
              <a:rPr lang="en-US" sz="1700" dirty="0" err="1" smtClean="0">
                <a:solidFill>
                  <a:srgbClr val="FF66FF"/>
                </a:solidFill>
                <a:latin typeface="Tahoma" pitchFamily="34" charset="0"/>
              </a:rPr>
              <a:t>mengevaluasi</a:t>
            </a:r>
            <a:r>
              <a:rPr lang="en-US" sz="1700" dirty="0" smtClean="0">
                <a:solidFill>
                  <a:srgbClr val="FF66FF"/>
                </a:solidFill>
                <a:latin typeface="Tahoma" pitchFamily="34" charset="0"/>
              </a:rPr>
              <a:t> </a:t>
            </a:r>
            <a:r>
              <a:rPr lang="en-US" sz="1700" dirty="0" err="1" smtClean="0">
                <a:solidFill>
                  <a:srgbClr val="FF66FF"/>
                </a:solidFill>
                <a:latin typeface="Tahoma" pitchFamily="34" charset="0"/>
              </a:rPr>
              <a:t>praktik</a:t>
            </a:r>
            <a:endParaRPr lang="en-US" sz="1700" dirty="0" smtClean="0">
              <a:solidFill>
                <a:srgbClr val="FF66FF"/>
              </a:solidFill>
              <a:latin typeface="Tahoma" pitchFamily="34" charset="0"/>
            </a:endParaRPr>
          </a:p>
          <a:p>
            <a:pPr marL="1371600" lvl="2" indent="-457200" eaLnBrk="1" hangingPunct="1">
              <a:lnSpc>
                <a:spcPct val="80000"/>
              </a:lnSpc>
              <a:defRPr/>
            </a:pPr>
            <a:r>
              <a:rPr lang="en-US" sz="1700" dirty="0" err="1" smtClean="0">
                <a:latin typeface="Tahoma" pitchFamily="34" charset="0"/>
              </a:rPr>
              <a:t>merupakan</a:t>
            </a:r>
            <a:r>
              <a:rPr lang="en-US" sz="1700" dirty="0" smtClean="0">
                <a:latin typeface="Tahoma" pitchFamily="34" charset="0"/>
              </a:rPr>
              <a:t> </a:t>
            </a:r>
            <a:r>
              <a:rPr lang="en-US" sz="1700" dirty="0" err="1" smtClean="0">
                <a:latin typeface="Tahoma" pitchFamily="34" charset="0"/>
              </a:rPr>
              <a:t>pedoman</a:t>
            </a:r>
            <a:r>
              <a:rPr lang="en-US" sz="1700" dirty="0" smtClean="0">
                <a:latin typeface="Tahoma" pitchFamily="34" charset="0"/>
              </a:rPr>
              <a:t> </a:t>
            </a:r>
            <a:r>
              <a:rPr lang="en-US" sz="1700" dirty="0" err="1" smtClean="0">
                <a:latin typeface="Tahoma" pitchFamily="34" charset="0"/>
              </a:rPr>
              <a:t>dalam</a:t>
            </a:r>
            <a:r>
              <a:rPr lang="en-US" sz="1700" dirty="0" smtClean="0">
                <a:latin typeface="Tahoma" pitchFamily="34" charset="0"/>
              </a:rPr>
              <a:t> </a:t>
            </a:r>
            <a:r>
              <a:rPr lang="en-US" sz="1700" dirty="0" err="1" smtClean="0">
                <a:latin typeface="Tahoma" pitchFamily="34" charset="0"/>
              </a:rPr>
              <a:t>pengembangan</a:t>
            </a:r>
            <a:r>
              <a:rPr lang="en-US" sz="1700" dirty="0" smtClean="0">
                <a:latin typeface="Tahoma" pitchFamily="34" charset="0"/>
              </a:rPr>
              <a:t> </a:t>
            </a:r>
            <a:r>
              <a:rPr lang="en-US" sz="1700" dirty="0" err="1" smtClean="0">
                <a:latin typeface="Tahoma" pitchFamily="34" charset="0"/>
              </a:rPr>
              <a:t>praktik</a:t>
            </a:r>
            <a:r>
              <a:rPr lang="en-US" sz="1700" dirty="0" smtClean="0">
                <a:latin typeface="Tahoma" pitchFamily="34" charset="0"/>
              </a:rPr>
              <a:t> </a:t>
            </a:r>
            <a:r>
              <a:rPr lang="en-US" sz="1700" dirty="0" err="1" smtClean="0">
                <a:latin typeface="Tahoma" pitchFamily="34" charset="0"/>
              </a:rPr>
              <a:t>dan</a:t>
            </a:r>
            <a:r>
              <a:rPr lang="en-US" sz="1700" dirty="0" smtClean="0">
                <a:latin typeface="Tahoma" pitchFamily="34" charset="0"/>
              </a:rPr>
              <a:t> </a:t>
            </a:r>
            <a:r>
              <a:rPr lang="en-US" sz="1700" dirty="0" err="1" smtClean="0">
                <a:latin typeface="Tahoma" pitchFamily="34" charset="0"/>
              </a:rPr>
              <a:t>prosedur</a:t>
            </a:r>
            <a:r>
              <a:rPr lang="en-US" sz="1700" dirty="0" smtClean="0">
                <a:latin typeface="Tahoma" pitchFamily="34" charset="0"/>
              </a:rPr>
              <a:t> </a:t>
            </a:r>
            <a:r>
              <a:rPr lang="en-US" sz="1700" dirty="0" err="1" smtClean="0">
                <a:latin typeface="Tahoma" pitchFamily="34" charset="0"/>
              </a:rPr>
              <a:t>akuntansi</a:t>
            </a:r>
            <a:r>
              <a:rPr lang="en-US" sz="1700" dirty="0" smtClean="0">
                <a:latin typeface="Tahoma" pitchFamily="34" charset="0"/>
              </a:rPr>
              <a:t> yang </a:t>
            </a:r>
            <a:r>
              <a:rPr lang="en-US" sz="1700" dirty="0" err="1" smtClean="0">
                <a:latin typeface="Tahoma" pitchFamily="34" charset="0"/>
              </a:rPr>
              <a:t>baru</a:t>
            </a:r>
            <a:r>
              <a:rPr lang="en-US" sz="1700" dirty="0" smtClean="0">
                <a:latin typeface="Tahoma" pitchFamily="34" charset="0"/>
              </a:rPr>
              <a:t>.</a:t>
            </a:r>
          </a:p>
          <a:p>
            <a:pPr marL="1371600" lvl="2" indent="-457200" eaLnBrk="1" hangingPunct="1">
              <a:lnSpc>
                <a:spcPct val="80000"/>
              </a:lnSpc>
              <a:buFont typeface="Wingdings" pitchFamily="2" charset="2"/>
              <a:buNone/>
              <a:defRPr/>
            </a:pPr>
            <a:endParaRPr lang="en-US" sz="1700" dirty="0" smtClean="0">
              <a:latin typeface="Tahoma" pitchFamily="34" charset="0"/>
            </a:endParaRPr>
          </a:p>
          <a:p>
            <a:pPr marL="609600" indent="-609600" eaLnBrk="1" hangingPunct="1">
              <a:lnSpc>
                <a:spcPct val="80000"/>
              </a:lnSpc>
              <a:defRPr/>
            </a:pPr>
            <a:endParaRPr lang="en-US" sz="2100" u="sng" dirty="0" smtClean="0">
              <a:latin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457200" y="0"/>
            <a:ext cx="8229600" cy="1066800"/>
          </a:xfrm>
        </p:spPr>
        <p:txBody>
          <a:bodyPr/>
          <a:lstStyle/>
          <a:p>
            <a:pPr algn="l" eaLnBrk="1" hangingPunct="1">
              <a:defRPr/>
            </a:pPr>
            <a:r>
              <a:rPr lang="en-US" sz="3600" smtClean="0">
                <a:latin typeface="Lucida Sans Unicode" pitchFamily="34" charset="0"/>
              </a:rPr>
              <a:t>Tujuan teori akuntansi</a:t>
            </a:r>
          </a:p>
        </p:txBody>
      </p:sp>
      <p:sp>
        <p:nvSpPr>
          <p:cNvPr id="37891" name="Rectangle 3"/>
          <p:cNvSpPr>
            <a:spLocks noGrp="1" noChangeArrowheads="1"/>
          </p:cNvSpPr>
          <p:nvPr>
            <p:ph type="body" idx="1"/>
          </p:nvPr>
        </p:nvSpPr>
        <p:spPr>
          <a:xfrm>
            <a:off x="152400" y="1143000"/>
            <a:ext cx="8839200" cy="5562600"/>
          </a:xfrm>
        </p:spPr>
        <p:txBody>
          <a:bodyPr/>
          <a:lstStyle/>
          <a:p>
            <a:pPr eaLnBrk="1" hangingPunct="1">
              <a:buFont typeface="Wingdings" pitchFamily="2" charset="2"/>
              <a:buNone/>
              <a:defRPr/>
            </a:pPr>
            <a:r>
              <a:rPr lang="en-US" sz="2800" b="1" smtClean="0"/>
              <a:t>	</a:t>
            </a:r>
            <a:r>
              <a:rPr lang="en-US" sz="2400" b="1" smtClean="0"/>
              <a:t>menyediakan dasar peramalan dan penjelasan tingkah laku akuntansi dan peristiwa, yaitu memberikan kerangka pengembangan ide-ide baru dan menjadi referensi dalam proses pemilihan metode pengembangan akuntansi.</a:t>
            </a:r>
          </a:p>
          <a:p>
            <a:pPr eaLnBrk="1" hangingPunct="1">
              <a:buFont typeface="Wingdings" pitchFamily="2" charset="2"/>
              <a:buNone/>
              <a:defRPr/>
            </a:pPr>
            <a:endParaRPr lang="en-US" sz="2400" b="1" smtClean="0"/>
          </a:p>
          <a:p>
            <a:pPr eaLnBrk="1" hangingPunct="1">
              <a:buFont typeface="Wingdings" pitchFamily="2" charset="2"/>
              <a:buChar char="q"/>
              <a:defRPr/>
            </a:pPr>
            <a:r>
              <a:rPr lang="en-US" b="1" smtClean="0">
                <a:solidFill>
                  <a:srgbClr val="FF3300"/>
                </a:solidFill>
                <a:latin typeface="Lucida Sans Unicode" pitchFamily="34" charset="0"/>
              </a:rPr>
              <a:t>Karakteristik teori akuntansi</a:t>
            </a:r>
          </a:p>
          <a:p>
            <a:pPr lvl="1" eaLnBrk="1" hangingPunct="1">
              <a:defRPr/>
            </a:pPr>
            <a:r>
              <a:rPr lang="en-US" sz="2400" smtClean="0">
                <a:solidFill>
                  <a:schemeClr val="hlink"/>
                </a:solidFill>
                <a:latin typeface="Tahoma" pitchFamily="34" charset="0"/>
              </a:rPr>
              <a:t>mempunyai body of knowledge</a:t>
            </a:r>
          </a:p>
          <a:p>
            <a:pPr lvl="1" eaLnBrk="1" hangingPunct="1">
              <a:defRPr/>
            </a:pPr>
            <a:r>
              <a:rPr lang="en-US" sz="2400" smtClean="0">
                <a:solidFill>
                  <a:schemeClr val="hlink"/>
                </a:solidFill>
                <a:latin typeface="Tahoma" pitchFamily="34" charset="0"/>
              </a:rPr>
              <a:t>konsistensi secara internal</a:t>
            </a:r>
          </a:p>
          <a:p>
            <a:pPr lvl="1" eaLnBrk="1" hangingPunct="1">
              <a:defRPr/>
            </a:pPr>
            <a:r>
              <a:rPr lang="en-US" sz="2400" smtClean="0">
                <a:solidFill>
                  <a:schemeClr val="hlink"/>
                </a:solidFill>
                <a:latin typeface="Tahoma" pitchFamily="34" charset="0"/>
              </a:rPr>
              <a:t>menjelaskan dan memprediksi  fenomena</a:t>
            </a:r>
          </a:p>
          <a:p>
            <a:pPr lvl="1" eaLnBrk="1" hangingPunct="1">
              <a:defRPr/>
            </a:pPr>
            <a:r>
              <a:rPr lang="en-US" sz="2400" smtClean="0">
                <a:solidFill>
                  <a:schemeClr val="hlink"/>
                </a:solidFill>
                <a:latin typeface="Tahoma" pitchFamily="34" charset="0"/>
              </a:rPr>
              <a:t>menyajikan hal-hal yang ideal</a:t>
            </a:r>
          </a:p>
          <a:p>
            <a:pPr lvl="1" eaLnBrk="1" hangingPunct="1">
              <a:defRPr/>
            </a:pPr>
            <a:r>
              <a:rPr lang="en-US" sz="2400" smtClean="0">
                <a:solidFill>
                  <a:schemeClr val="hlink"/>
                </a:solidFill>
                <a:latin typeface="Tahoma" pitchFamily="34" charset="0"/>
              </a:rPr>
              <a:t>acuan ideal untuk mengarahkan praktik</a:t>
            </a:r>
          </a:p>
          <a:p>
            <a:pPr lvl="1" eaLnBrk="1" hangingPunct="1">
              <a:defRPr/>
            </a:pPr>
            <a:r>
              <a:rPr lang="en-US" sz="2400" smtClean="0">
                <a:solidFill>
                  <a:schemeClr val="hlink"/>
                </a:solidFill>
                <a:latin typeface="Tahoma" pitchFamily="34" charset="0"/>
              </a:rPr>
              <a:t>membahas masalah dan memberikan solusi</a:t>
            </a:r>
          </a:p>
          <a:p>
            <a:pPr eaLnBrk="1" hangingPunct="1">
              <a:buFont typeface="Wingdings" pitchFamily="2" charset="2"/>
              <a:buNone/>
              <a:defRPr/>
            </a:pPr>
            <a:endParaRPr lang="en-US" sz="2000" smtClean="0">
              <a:solidFill>
                <a:schemeClr val="hlink"/>
              </a:solidFill>
              <a:latin typeface="Monotype Corsiva"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a:xfrm>
            <a:off x="228600" y="0"/>
            <a:ext cx="8686800" cy="763588"/>
          </a:xfrm>
        </p:spPr>
        <p:txBody>
          <a:bodyPr/>
          <a:lstStyle/>
          <a:p>
            <a:pPr eaLnBrk="1" hangingPunct="1">
              <a:defRPr/>
            </a:pPr>
            <a:r>
              <a:rPr lang="en-US" sz="3200" smtClean="0">
                <a:latin typeface="Lucida Sans Typewriter" pitchFamily="49" charset="0"/>
              </a:rPr>
              <a:t>Pengertian akuntansi </a:t>
            </a:r>
          </a:p>
        </p:txBody>
      </p:sp>
      <p:sp>
        <p:nvSpPr>
          <p:cNvPr id="40963" name="Rectangle 3"/>
          <p:cNvSpPr>
            <a:spLocks noGrp="1" noChangeArrowheads="1"/>
          </p:cNvSpPr>
          <p:nvPr>
            <p:ph type="body" idx="1"/>
          </p:nvPr>
        </p:nvSpPr>
        <p:spPr>
          <a:xfrm>
            <a:off x="228600" y="762000"/>
            <a:ext cx="8763000" cy="5943600"/>
          </a:xfrm>
        </p:spPr>
        <p:txBody>
          <a:bodyPr/>
          <a:lstStyle/>
          <a:p>
            <a:pPr eaLnBrk="1" hangingPunct="1">
              <a:lnSpc>
                <a:spcPct val="80000"/>
              </a:lnSpc>
              <a:defRPr/>
            </a:pPr>
            <a:r>
              <a:rPr lang="en-US" sz="2400" smtClean="0">
                <a:solidFill>
                  <a:schemeClr val="hlink"/>
                </a:solidFill>
                <a:latin typeface="Tahoma" pitchFamily="34" charset="0"/>
              </a:rPr>
              <a:t>akuntansi sebagai ideology</a:t>
            </a:r>
          </a:p>
          <a:p>
            <a:pPr eaLnBrk="1" hangingPunct="1">
              <a:lnSpc>
                <a:spcPct val="80000"/>
              </a:lnSpc>
              <a:buFont typeface="Wingdings" pitchFamily="2" charset="2"/>
              <a:buNone/>
              <a:defRPr/>
            </a:pPr>
            <a:r>
              <a:rPr lang="en-US" sz="1800" smtClean="0">
                <a:latin typeface="Tahoma" pitchFamily="34" charset="0"/>
              </a:rPr>
              <a:t>	menganggap bahwa akuntansi adalah alat untuk melegitimasi keadaan dan struktur social, ekonomi, dan politik kapitalis. Dalam hal ini akuntansi dianggap sebagai mitos, symbol dan ritus yang berperan menciptakan aturan simbolis tempat masyarakat berinteraksi.</a:t>
            </a:r>
          </a:p>
          <a:p>
            <a:pPr eaLnBrk="1" hangingPunct="1">
              <a:lnSpc>
                <a:spcPct val="80000"/>
              </a:lnSpc>
              <a:buFont typeface="Wingdings" pitchFamily="2" charset="2"/>
              <a:buNone/>
              <a:defRPr/>
            </a:pPr>
            <a:endParaRPr lang="en-US" sz="1800" smtClean="0">
              <a:latin typeface="Tahoma" pitchFamily="34" charset="0"/>
            </a:endParaRPr>
          </a:p>
          <a:p>
            <a:pPr eaLnBrk="1" hangingPunct="1">
              <a:lnSpc>
                <a:spcPct val="80000"/>
              </a:lnSpc>
              <a:defRPr/>
            </a:pPr>
            <a:r>
              <a:rPr lang="en-US" sz="2400" smtClean="0">
                <a:solidFill>
                  <a:schemeClr val="hlink"/>
                </a:solidFill>
                <a:latin typeface="Tahoma" pitchFamily="34" charset="0"/>
              </a:rPr>
              <a:t>Akuntansi sebagai bahasa</a:t>
            </a:r>
          </a:p>
          <a:p>
            <a:pPr eaLnBrk="1" hangingPunct="1">
              <a:lnSpc>
                <a:spcPct val="80000"/>
              </a:lnSpc>
              <a:buFont typeface="Wingdings" pitchFamily="2" charset="2"/>
              <a:buNone/>
              <a:defRPr/>
            </a:pPr>
            <a:r>
              <a:rPr lang="en-US" sz="1800" smtClean="0">
                <a:latin typeface="Tahoma" pitchFamily="34" charset="0"/>
              </a:rPr>
              <a:t>     akuntansi adalah bahasa perusahaan, yang memiliki symbol san tata aturan</a:t>
            </a:r>
          </a:p>
          <a:p>
            <a:pPr eaLnBrk="1" hangingPunct="1">
              <a:lnSpc>
                <a:spcPct val="80000"/>
              </a:lnSpc>
              <a:buFont typeface="Wingdings" pitchFamily="2" charset="2"/>
              <a:buNone/>
              <a:defRPr/>
            </a:pPr>
            <a:endParaRPr lang="en-US" sz="1800" smtClean="0">
              <a:latin typeface="Tahoma" pitchFamily="34" charset="0"/>
            </a:endParaRPr>
          </a:p>
          <a:p>
            <a:pPr eaLnBrk="1" hangingPunct="1">
              <a:lnSpc>
                <a:spcPct val="80000"/>
              </a:lnSpc>
              <a:defRPr/>
            </a:pPr>
            <a:r>
              <a:rPr lang="en-US" sz="2400" smtClean="0">
                <a:solidFill>
                  <a:schemeClr val="hlink"/>
                </a:solidFill>
                <a:latin typeface="Tahoma" pitchFamily="34" charset="0"/>
              </a:rPr>
              <a:t>akuntansi sebagai catatan histories</a:t>
            </a:r>
          </a:p>
          <a:p>
            <a:pPr eaLnBrk="1" hangingPunct="1">
              <a:lnSpc>
                <a:spcPct val="80000"/>
              </a:lnSpc>
              <a:buFont typeface="Wingdings" pitchFamily="2" charset="2"/>
              <a:buNone/>
              <a:defRPr/>
            </a:pPr>
            <a:r>
              <a:rPr lang="en-US" sz="1800" smtClean="0">
                <a:latin typeface="Tahoma" pitchFamily="34" charset="0"/>
              </a:rPr>
              <a:t>    sebagai wahana untuk memberikan gambaran sejarah organisasi dan transaksi yang dilakukan dengan lingkungannya pada masa lalu.</a:t>
            </a:r>
          </a:p>
          <a:p>
            <a:pPr eaLnBrk="1" hangingPunct="1">
              <a:lnSpc>
                <a:spcPct val="80000"/>
              </a:lnSpc>
              <a:buFont typeface="Wingdings" pitchFamily="2" charset="2"/>
              <a:buNone/>
              <a:defRPr/>
            </a:pPr>
            <a:endParaRPr lang="en-US" sz="1800" smtClean="0">
              <a:latin typeface="Tahoma" pitchFamily="34" charset="0"/>
            </a:endParaRPr>
          </a:p>
          <a:p>
            <a:pPr eaLnBrk="1" hangingPunct="1">
              <a:lnSpc>
                <a:spcPct val="80000"/>
              </a:lnSpc>
              <a:defRPr/>
            </a:pPr>
            <a:r>
              <a:rPr lang="en-US" sz="2400" smtClean="0">
                <a:solidFill>
                  <a:schemeClr val="hlink"/>
                </a:solidFill>
                <a:latin typeface="Tahoma" pitchFamily="34" charset="0"/>
              </a:rPr>
              <a:t>akuntansi sebagai realitas ekonomi saat ini</a:t>
            </a:r>
          </a:p>
          <a:p>
            <a:pPr eaLnBrk="1" hangingPunct="1">
              <a:lnSpc>
                <a:spcPct val="80000"/>
              </a:lnSpc>
              <a:buFont typeface="Wingdings" pitchFamily="2" charset="2"/>
              <a:buNone/>
              <a:defRPr/>
            </a:pPr>
            <a:r>
              <a:rPr lang="en-US" sz="1800" smtClean="0">
                <a:latin typeface="Tahoma" pitchFamily="34" charset="0"/>
              </a:rPr>
              <a:t>    memberikan gambaran realitas ekonomi perusahaan pada saat ini, sehingga laporan akuntansi menggambarkan situasi perusahaan saat ini.</a:t>
            </a:r>
          </a:p>
          <a:p>
            <a:pPr eaLnBrk="1" hangingPunct="1">
              <a:lnSpc>
                <a:spcPct val="80000"/>
              </a:lnSpc>
              <a:buFont typeface="Wingdings" pitchFamily="2" charset="2"/>
              <a:buNone/>
              <a:defRPr/>
            </a:pPr>
            <a:endParaRPr lang="en-US" sz="1800" smtClean="0">
              <a:latin typeface="Tahoma" pitchFamily="34" charset="0"/>
            </a:endParaRPr>
          </a:p>
          <a:p>
            <a:pPr eaLnBrk="1" hangingPunct="1">
              <a:lnSpc>
                <a:spcPct val="80000"/>
              </a:lnSpc>
              <a:defRPr/>
            </a:pPr>
            <a:r>
              <a:rPr lang="en-US" sz="2400" smtClean="0">
                <a:solidFill>
                  <a:schemeClr val="hlink"/>
                </a:solidFill>
                <a:latin typeface="Tahoma" pitchFamily="34" charset="0"/>
              </a:rPr>
              <a:t>akuntansi sebagai system informasi</a:t>
            </a:r>
          </a:p>
          <a:p>
            <a:pPr eaLnBrk="1" hangingPunct="1">
              <a:lnSpc>
                <a:spcPct val="80000"/>
              </a:lnSpc>
              <a:buFont typeface="Wingdings" pitchFamily="2" charset="2"/>
              <a:buNone/>
              <a:defRPr/>
            </a:pPr>
            <a:r>
              <a:rPr lang="en-US" sz="1800" smtClean="0">
                <a:latin typeface="Tahoma" pitchFamily="34" charset="0"/>
              </a:rPr>
              <a:t>     merupakan teknik yang menggambarkan proses yang mengubungkan sumber data melalui channel komunikasi dengan penerima informasi.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76200" y="122238"/>
            <a:ext cx="8991600" cy="715962"/>
          </a:xfrm>
        </p:spPr>
        <p:txBody>
          <a:bodyPr/>
          <a:lstStyle/>
          <a:p>
            <a:pPr eaLnBrk="1" hangingPunct="1">
              <a:defRPr/>
            </a:pPr>
            <a:r>
              <a:rPr lang="en-US" sz="3600" smtClean="0">
                <a:solidFill>
                  <a:srgbClr val="FF66FF"/>
                </a:solidFill>
                <a:latin typeface="Lucida Sans Typewriter" pitchFamily="49" charset="0"/>
              </a:rPr>
              <a:t>Pengertian akuntansi</a:t>
            </a:r>
            <a:r>
              <a:rPr lang="en-US" sz="3200" smtClean="0">
                <a:latin typeface="Monotype Corsiva" pitchFamily="66" charset="0"/>
              </a:rPr>
              <a:t> </a:t>
            </a:r>
          </a:p>
        </p:txBody>
      </p:sp>
      <p:sp>
        <p:nvSpPr>
          <p:cNvPr id="41987" name="Rectangle 3"/>
          <p:cNvSpPr>
            <a:spLocks noGrp="1" noChangeArrowheads="1"/>
          </p:cNvSpPr>
          <p:nvPr>
            <p:ph type="body" idx="1"/>
          </p:nvPr>
        </p:nvSpPr>
        <p:spPr>
          <a:xfrm>
            <a:off x="152400" y="914400"/>
            <a:ext cx="8991600" cy="5791200"/>
          </a:xfrm>
        </p:spPr>
        <p:txBody>
          <a:bodyPr/>
          <a:lstStyle/>
          <a:p>
            <a:pPr eaLnBrk="1" hangingPunct="1">
              <a:lnSpc>
                <a:spcPct val="80000"/>
              </a:lnSpc>
              <a:defRPr/>
            </a:pPr>
            <a:r>
              <a:rPr lang="en-US" b="1" smtClean="0">
                <a:solidFill>
                  <a:schemeClr val="hlink"/>
                </a:solidFill>
                <a:latin typeface="Lucida Sans Typewriter" pitchFamily="49" charset="0"/>
              </a:rPr>
              <a:t>akuntansi sebagai komoditi</a:t>
            </a:r>
          </a:p>
          <a:p>
            <a:pPr eaLnBrk="1" hangingPunct="1">
              <a:lnSpc>
                <a:spcPct val="80000"/>
              </a:lnSpc>
              <a:buFont typeface="Wingdings" pitchFamily="2" charset="2"/>
              <a:buNone/>
              <a:defRPr/>
            </a:pPr>
            <a:r>
              <a:rPr lang="en-US" sz="2000" b="1" smtClean="0">
                <a:latin typeface="Lucida Sans Typewriter" pitchFamily="49" charset="0"/>
              </a:rPr>
              <a:t>   akuntansi merupakan komoditi barang yang dapat dijual kepada konsumen karena daya gunanya memperikan manfaat kepada penggunanya dalam pengambilan keputusan</a:t>
            </a:r>
          </a:p>
          <a:p>
            <a:pPr eaLnBrk="1" hangingPunct="1">
              <a:lnSpc>
                <a:spcPct val="80000"/>
              </a:lnSpc>
              <a:buFont typeface="Wingdings" pitchFamily="2" charset="2"/>
              <a:buNone/>
              <a:defRPr/>
            </a:pPr>
            <a:endParaRPr lang="en-US" sz="2000" b="1" smtClean="0">
              <a:latin typeface="Lucida Sans Typewriter" pitchFamily="49" charset="0"/>
            </a:endParaRPr>
          </a:p>
          <a:p>
            <a:pPr eaLnBrk="1" hangingPunct="1">
              <a:lnSpc>
                <a:spcPct val="80000"/>
              </a:lnSpc>
              <a:defRPr/>
            </a:pPr>
            <a:r>
              <a:rPr lang="en-US" b="1" smtClean="0">
                <a:solidFill>
                  <a:schemeClr val="hlink"/>
                </a:solidFill>
                <a:latin typeface="Lucida Sans Typewriter" pitchFamily="49" charset="0"/>
              </a:rPr>
              <a:t>akuntansi sebagai system pertanggungjawaban</a:t>
            </a:r>
          </a:p>
          <a:p>
            <a:pPr eaLnBrk="1" hangingPunct="1">
              <a:lnSpc>
                <a:spcPct val="80000"/>
              </a:lnSpc>
              <a:buFont typeface="Wingdings" pitchFamily="2" charset="2"/>
              <a:buNone/>
              <a:defRPr/>
            </a:pPr>
            <a:r>
              <a:rPr lang="en-US" sz="2400" b="1" smtClean="0">
                <a:latin typeface="Lucida Sans Typewriter" pitchFamily="49" charset="0"/>
              </a:rPr>
              <a:t>  media untuk mempertanggungjawabkan pengelolaan suatu perusahaan atau lembaga kepada principal atau majikan</a:t>
            </a:r>
            <a:r>
              <a:rPr lang="en-US" sz="4000" smtClean="0">
                <a:latin typeface="Lucida Sans Typewriter" pitchFamily="49" charset="0"/>
              </a:rPr>
              <a:t>.</a:t>
            </a:r>
          </a:p>
          <a:p>
            <a:pPr eaLnBrk="1" hangingPunct="1">
              <a:lnSpc>
                <a:spcPct val="80000"/>
              </a:lnSpc>
              <a:buFont typeface="Wingdings" pitchFamily="2" charset="2"/>
              <a:buNone/>
              <a:defRPr/>
            </a:pPr>
            <a:endParaRPr lang="en-US" b="1" smtClean="0">
              <a:latin typeface="Lucida Sans Typewriter" pitchFamily="49" charset="0"/>
            </a:endParaRPr>
          </a:p>
          <a:p>
            <a:pPr eaLnBrk="1" hangingPunct="1">
              <a:lnSpc>
                <a:spcPct val="80000"/>
              </a:lnSpc>
              <a:buFont typeface="Wingdings" pitchFamily="2" charset="2"/>
              <a:buChar char="q"/>
              <a:defRPr/>
            </a:pPr>
            <a:r>
              <a:rPr lang="en-US" b="1" smtClean="0">
                <a:solidFill>
                  <a:schemeClr val="hlink"/>
                </a:solidFill>
                <a:latin typeface="Lucida Sans Typewriter" pitchFamily="49" charset="0"/>
              </a:rPr>
              <a:t>akuntansi sebagai teknologi</a:t>
            </a:r>
          </a:p>
          <a:p>
            <a:pPr eaLnBrk="1" hangingPunct="1">
              <a:lnSpc>
                <a:spcPct val="80000"/>
              </a:lnSpc>
              <a:buFont typeface="Wingdings" pitchFamily="2" charset="2"/>
              <a:buNone/>
              <a:defRPr/>
            </a:pPr>
            <a:r>
              <a:rPr lang="en-US" sz="2000" b="1" smtClean="0">
                <a:latin typeface="Lucida Sans Typewriter" pitchFamily="49" charset="0"/>
              </a:rPr>
              <a:t>  akuntansi adalah teknologi perangkat lunak yang mengendalikan variable-variabel social/ekoonomi guna memperbaiki status ekonomi para pelakunya</a:t>
            </a:r>
            <a:r>
              <a:rPr lang="en-US" sz="4000" smtClean="0">
                <a:latin typeface="Lucida Sans Typewriter" pitchFamily="49" charset="0"/>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895</Words>
  <Application>Microsoft Office PowerPoint</Application>
  <PresentationFormat>On-screen Show (4:3)</PresentationFormat>
  <Paragraphs>268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METODOLOGI  TEORI AKUNTANSI</vt:lpstr>
      <vt:lpstr>KEMAMPUAN AKHIR YANG DIHARAPKAN</vt:lpstr>
      <vt:lpstr>TEORI</vt:lpstr>
      <vt:lpstr>PERUMUSAN TEORI</vt:lpstr>
      <vt:lpstr> Model Segitiga kausal antara peneliti akuntansi  dengan pengajaran dan praktik</vt:lpstr>
      <vt:lpstr>Pengertian Teori Akuntansi</vt:lpstr>
      <vt:lpstr>Tujuan teori akuntansi</vt:lpstr>
      <vt:lpstr>Pengertian akuntansi </vt:lpstr>
      <vt:lpstr>Pengertian akuntansi </vt:lpstr>
      <vt:lpstr>Sifat dasar akuntansi</vt:lpstr>
      <vt:lpstr>Sifat dasar akuntansi</vt:lpstr>
      <vt:lpstr>Perumusan Teori Akuntansi</vt:lpstr>
      <vt:lpstr>METODE PENALARAN</vt:lpstr>
      <vt:lpstr>METODE PENALARAN</vt:lpstr>
      <vt:lpstr>SISTEM BAHASA</vt:lpstr>
      <vt:lpstr>TUJUAN</vt:lpstr>
      <vt:lpstr>Sasaran Teori</vt:lpstr>
      <vt:lpstr>Bidang Masalah</vt:lpstr>
      <vt:lpstr>TEORI POSITIF</vt:lpstr>
      <vt:lpstr>TEORI POSITIF</vt:lpstr>
      <vt:lpstr>Contoh Soal</vt:lpstr>
      <vt:lpstr>Slide 22</vt:lpstr>
      <vt:lpstr>SEKIAN DAN 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FE STAFF</cp:lastModifiedBy>
  <cp:revision>33</cp:revision>
  <dcterms:created xsi:type="dcterms:W3CDTF">2017-09-09T11:34:57Z</dcterms:created>
  <dcterms:modified xsi:type="dcterms:W3CDTF">2017-09-19T02:01:14Z</dcterms:modified>
</cp:coreProperties>
</file>