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62" r:id="rId2"/>
    <p:sldId id="260"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264"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Pemasaran Internasional</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EBM914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xmlns=""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Pemasaran Internasional</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EBM914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xmlns=""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CD19F95-72BF-4706-8D67-B3B2F059B66D}"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xmlns=""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id-ID" smtClean="0"/>
              <a:t>EBM914 - Pemasaran Internasional</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id-ID" smtClean="0"/>
              <a:t>EBM914 - Pemasaran Internasional</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smtClean="0"/>
              <a:t>6097 - Rina Anindita</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EBM914 - Pemasaran Internasional</a:t>
            </a:r>
            <a:endParaRPr lang="en-US"/>
          </a:p>
        </p:txBody>
      </p:sp>
      <p:sp>
        <p:nvSpPr>
          <p:cNvPr id="8" name="Footer Placeholder 7"/>
          <p:cNvSpPr>
            <a:spLocks noGrp="1"/>
          </p:cNvSpPr>
          <p:nvPr>
            <p:ph type="ftr" sz="quarter" idx="11"/>
          </p:nvPr>
        </p:nvSpPr>
        <p:spPr/>
        <p:txBody>
          <a:bodyPr/>
          <a:lstStyle/>
          <a:p>
            <a:r>
              <a:rPr lang="en-US" smtClean="0"/>
              <a:t>6097 - Rina Anindita</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EBM914 - Pemasaran Internasional</a:t>
            </a:r>
            <a:endParaRPr lang="en-US"/>
          </a:p>
        </p:txBody>
      </p:sp>
      <p:sp>
        <p:nvSpPr>
          <p:cNvPr id="4" name="Footer Placeholder 3"/>
          <p:cNvSpPr>
            <a:spLocks noGrp="1"/>
          </p:cNvSpPr>
          <p:nvPr>
            <p:ph type="ftr" sz="quarter" idx="11"/>
          </p:nvPr>
        </p:nvSpPr>
        <p:spPr/>
        <p:txBody>
          <a:bodyPr/>
          <a:lstStyle/>
          <a:p>
            <a:r>
              <a:rPr lang="en-US" smtClean="0"/>
              <a:t>6097 - Rina Anindita</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EBM914 - Pemasaran Internasional</a:t>
            </a:r>
            <a:endParaRPr lang="en-US"/>
          </a:p>
        </p:txBody>
      </p:sp>
      <p:sp>
        <p:nvSpPr>
          <p:cNvPr id="3" name="Footer Placeholder 2"/>
          <p:cNvSpPr>
            <a:spLocks noGrp="1"/>
          </p:cNvSpPr>
          <p:nvPr>
            <p:ph type="ftr" sz="quarter" idx="11"/>
          </p:nvPr>
        </p:nvSpPr>
        <p:spPr/>
        <p:txBody>
          <a:bodyPr/>
          <a:lstStyle/>
          <a:p>
            <a:r>
              <a:rPr lang="en-US" smtClean="0"/>
              <a:t>6097 - Rina Anindita</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EBM914 - Pemasaran Internasional</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id-ID" smtClean="0"/>
              <a:t>EBM914 - Pemasaran Internasional</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6097 - Rina Anindita</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xmlns=""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b="1" dirty="0" smtClean="0">
                <a:effectLst>
                  <a:outerShdw blurRad="38100" dist="38100" dir="2700000" algn="tl">
                    <a:srgbClr val="000000">
                      <a:alpha val="43137"/>
                    </a:srgbClr>
                  </a:outerShdw>
                </a:effectLst>
              </a:rPr>
              <a:t>STRUKTUR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TEORI AKUNTANSI</a:t>
            </a:r>
            <a:endParaRPr lang="id-ID"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a:t>
            </a:r>
            <a:r>
              <a:rPr lang="id-ID" sz="1800" b="1" dirty="0" smtClean="0">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EBM 914</a:t>
            </a:r>
            <a:endParaRPr lang="en-US" sz="2000" dirty="0" smtClean="0"/>
          </a:p>
          <a:p>
            <a:r>
              <a:rPr lang="en-US" sz="2000" dirty="0" smtClean="0"/>
              <a:t>|</a:t>
            </a:r>
          </a:p>
          <a:p>
            <a:r>
              <a:rPr lang="en-US" sz="2000" dirty="0" smtClean="0"/>
              <a:t>TEORI AKUNTANSI</a:t>
            </a:r>
            <a:endParaRPr lang="en-US" sz="2000" dirty="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23667351"/>
      </p:ext>
    </p:extLst>
  </p:cSld>
  <p:clrMapOvr>
    <a:masterClrMapping/>
  </p:clrMapOvr>
  <mc:AlternateContent xmlns:mc="http://schemas.openxmlformats.org/markup-compatibility/2006">
    <mc:Choice xmlns:p14="http://schemas.microsoft.com/office/powerpoint/2010/main" xmlns="" Requires="p14">
      <p:transition>
        <p14:doors dir="vert"/>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914400"/>
            <a:ext cx="8229600" cy="5216525"/>
          </a:xfrm>
        </p:spPr>
        <p:txBody>
          <a:bodyPr/>
          <a:lstStyle/>
          <a:p>
            <a:pPr eaLnBrk="1" hangingPunct="1">
              <a:lnSpc>
                <a:spcPct val="80000"/>
              </a:lnSpc>
              <a:buFontTx/>
              <a:buNone/>
            </a:pPr>
            <a:r>
              <a:rPr lang="en-US" sz="1400" b="1" i="1" u="sng" smtClean="0">
                <a:solidFill>
                  <a:schemeClr val="accent2"/>
                </a:solidFill>
                <a:latin typeface="Cooper Black" pitchFamily="18" charset="0"/>
              </a:rPr>
              <a:t>Konsep teoritis akuntansi</a:t>
            </a:r>
            <a:r>
              <a:rPr lang="en-US" sz="1400" smtClean="0">
                <a:solidFill>
                  <a:schemeClr val="accent2"/>
                </a:solidFill>
                <a:latin typeface="Cooper Black" pitchFamily="18" charset="0"/>
              </a:rPr>
              <a:t> adalah pernyataan yang tidak memerlukan pembuktian laporan keuangan yang menggambarkan sifat entitas akuntansi yang beroperasi dalam ekonomi bebas yang dikarakteristikan oleh kepemilikan pribadi atas kekayaan	</a:t>
            </a:r>
          </a:p>
          <a:p>
            <a:pPr eaLnBrk="1" hangingPunct="1">
              <a:lnSpc>
                <a:spcPct val="80000"/>
              </a:lnSpc>
              <a:buFontTx/>
              <a:buNone/>
            </a:pPr>
            <a:endParaRPr lang="en-US" sz="1400" smtClean="0">
              <a:solidFill>
                <a:schemeClr val="accent2"/>
              </a:solidFill>
              <a:latin typeface="Cooper Black" pitchFamily="18" charset="0"/>
            </a:endParaRPr>
          </a:p>
          <a:p>
            <a:pPr eaLnBrk="1" hangingPunct="1">
              <a:lnSpc>
                <a:spcPct val="80000"/>
              </a:lnSpc>
              <a:buFontTx/>
              <a:buNone/>
            </a:pPr>
            <a:r>
              <a:rPr lang="en-US" sz="1400" smtClean="0">
                <a:solidFill>
                  <a:schemeClr val="accent2"/>
                </a:solidFill>
                <a:latin typeface="Cooper Black" pitchFamily="18" charset="0"/>
              </a:rPr>
              <a:t>Konsep ini sebenarnya menyangkut kepemilikan atau control terhadap entity akuntansi yang dilaporkan. </a:t>
            </a:r>
          </a:p>
          <a:p>
            <a:pPr eaLnBrk="1" hangingPunct="1">
              <a:lnSpc>
                <a:spcPct val="80000"/>
              </a:lnSpc>
              <a:buFontTx/>
              <a:buNone/>
            </a:pPr>
            <a:r>
              <a:rPr lang="en-US" sz="1400" smtClean="0">
                <a:solidFill>
                  <a:schemeClr val="accent2"/>
                </a:solidFill>
                <a:latin typeface="Cooper Black" pitchFamily="18" charset="0"/>
              </a:rPr>
              <a:t>	Teori yang kemngkinan dipakai adalah :</a:t>
            </a:r>
          </a:p>
          <a:p>
            <a:pPr eaLnBrk="1" hangingPunct="1">
              <a:lnSpc>
                <a:spcPct val="80000"/>
              </a:lnSpc>
              <a:buFontTx/>
              <a:buNone/>
            </a:pPr>
            <a:endParaRPr lang="en-US" sz="1400" smtClean="0">
              <a:solidFill>
                <a:schemeClr val="accent2"/>
              </a:solidFill>
              <a:latin typeface="Cooper Black" pitchFamily="18" charset="0"/>
            </a:endParaRPr>
          </a:p>
          <a:p>
            <a:pPr eaLnBrk="1" hangingPunct="1">
              <a:lnSpc>
                <a:spcPct val="80000"/>
              </a:lnSpc>
            </a:pPr>
            <a:r>
              <a:rPr lang="en-US" sz="1400" b="1" i="1" smtClean="0">
                <a:solidFill>
                  <a:schemeClr val="accent2"/>
                </a:solidFill>
                <a:latin typeface="Cooper Black" pitchFamily="18" charset="0"/>
              </a:rPr>
              <a:t>the proprietary  theory</a:t>
            </a:r>
          </a:p>
          <a:p>
            <a:pPr eaLnBrk="1" hangingPunct="1">
              <a:lnSpc>
                <a:spcPct val="80000"/>
              </a:lnSpc>
              <a:buFontTx/>
              <a:buNone/>
            </a:pPr>
            <a:r>
              <a:rPr lang="en-US" sz="1400" smtClean="0">
                <a:solidFill>
                  <a:schemeClr val="accent2"/>
                </a:solidFill>
                <a:latin typeface="Cooper Black" pitchFamily="18" charset="0"/>
              </a:rPr>
              <a:t>	menurut konsep ini entity dianggap sebagai agen, perwakilan, atau menugasan dari pengusaha atau pemilik. Oleh karena itu pemilik (proprietor) merupakan pusat perhatian yang akan dilayani oleh informasi akuntansi yang digambarkan dalam pelaksanaan pencatatan akuntansi edan penyajian laporan keuangan.</a:t>
            </a:r>
          </a:p>
          <a:p>
            <a:pPr eaLnBrk="1" hangingPunct="1">
              <a:lnSpc>
                <a:spcPct val="80000"/>
              </a:lnSpc>
              <a:buFontTx/>
              <a:buNone/>
            </a:pPr>
            <a:r>
              <a:rPr lang="en-US" sz="1400" smtClean="0">
                <a:solidFill>
                  <a:schemeClr val="accent2"/>
                </a:solidFill>
                <a:latin typeface="Cooper Black" pitchFamily="18" charset="0"/>
              </a:rPr>
              <a:t>	Tujuan dari teori ini adalah menentukan dan menganalisis net worth atau kekayaan bersih perusahaan yang merupakan hak pemilik, atau dinyatakan sebagai :</a:t>
            </a:r>
          </a:p>
          <a:p>
            <a:pPr eaLnBrk="1" hangingPunct="1">
              <a:lnSpc>
                <a:spcPct val="80000"/>
              </a:lnSpc>
              <a:buFontTx/>
              <a:buNone/>
            </a:pPr>
            <a:r>
              <a:rPr lang="en-US" sz="1400" smtClean="0">
                <a:solidFill>
                  <a:schemeClr val="accent2"/>
                </a:solidFill>
                <a:latin typeface="Cooper Black" pitchFamily="18" charset="0"/>
              </a:rPr>
              <a:t>		Aset – Liabilities = Proprietor”s equity</a:t>
            </a:r>
          </a:p>
          <a:p>
            <a:pPr eaLnBrk="1" hangingPunct="1">
              <a:lnSpc>
                <a:spcPct val="80000"/>
              </a:lnSpc>
              <a:buFontTx/>
              <a:buNone/>
            </a:pPr>
            <a:r>
              <a:rPr lang="en-US" sz="1400" smtClean="0">
                <a:solidFill>
                  <a:schemeClr val="accent2"/>
                </a:solidFill>
                <a:latin typeface="Cooper Black" pitchFamily="18" charset="0"/>
              </a:rPr>
              <a:t>	Oleh karena itu maka teori ini berorientasi pada balance sheet oriented, asset dinilai dan neraca disajikan untuk mengetahui dan mengukur hak dan kekayaan pemilik, penghasilan dan biaya dianggap sebagai penurunan dan kenaikan kekayaan pemilik.</a:t>
            </a:r>
          </a:p>
          <a:p>
            <a:pPr eaLnBrk="1" hangingPunct="1">
              <a:lnSpc>
                <a:spcPct val="80000"/>
              </a:lnSpc>
              <a:buFontTx/>
              <a:buNone/>
            </a:pPr>
            <a:r>
              <a:rPr lang="en-US" sz="1400" smtClean="0">
                <a:solidFill>
                  <a:schemeClr val="accent2"/>
                </a:solidFill>
                <a:latin typeface="Cooper Black" pitchFamily="18" charset="0"/>
              </a:rPr>
              <a:t>	Missal : adanya earning per share, dividen pershare.</a:t>
            </a:r>
          </a:p>
          <a:p>
            <a:pPr eaLnBrk="1" hangingPunct="1">
              <a:lnSpc>
                <a:spcPct val="80000"/>
              </a:lnSpc>
              <a:buFontTx/>
              <a:buNone/>
            </a:pPr>
            <a:endParaRPr lang="en-US" sz="1400" smtClean="0">
              <a:solidFill>
                <a:schemeClr val="accent2"/>
              </a:solidFill>
              <a:latin typeface="Cooper Black" pitchFamily="18" charset="0"/>
            </a:endParaRPr>
          </a:p>
        </p:txBody>
      </p:sp>
      <p:sp>
        <p:nvSpPr>
          <p:cNvPr id="9219" name="Rectangle 3"/>
          <p:cNvSpPr>
            <a:spLocks noGrp="1" noChangeArrowheads="1"/>
          </p:cNvSpPr>
          <p:nvPr>
            <p:ph type="title"/>
          </p:nvPr>
        </p:nvSpPr>
        <p:spPr>
          <a:xfrm>
            <a:off x="323850" y="476250"/>
            <a:ext cx="8382000" cy="560388"/>
          </a:xfrm>
          <a:noFill/>
        </p:spPr>
        <p:txBody>
          <a:bodyPr anchorCtr="1"/>
          <a:lstStyle/>
          <a:p>
            <a:pPr eaLnBrk="1" hangingPunct="1"/>
            <a:r>
              <a:rPr lang="en-US" sz="2400" b="1" smtClean="0">
                <a:solidFill>
                  <a:schemeClr val="accent2"/>
                </a:solidFill>
                <a:latin typeface="Cooper Black" pitchFamily="18" charset="0"/>
              </a:rPr>
              <a:t>Konsep teoritis akuntansi</a:t>
            </a:r>
            <a:r>
              <a:rPr lang="en-US" sz="2400" smtClean="0">
                <a:solidFill>
                  <a:schemeClr val="accent2"/>
                </a:solidFill>
                <a:latin typeface="Cooper Black" pitchFamily="18" charset="0"/>
              </a:rPr>
              <a:t/>
            </a:r>
            <a:br>
              <a:rPr lang="en-US"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1066800"/>
            <a:ext cx="8229600" cy="5064125"/>
          </a:xfrm>
        </p:spPr>
        <p:txBody>
          <a:bodyPr/>
          <a:lstStyle/>
          <a:p>
            <a:pPr marL="609600" indent="-609600" eaLnBrk="1" hangingPunct="1">
              <a:lnSpc>
                <a:spcPct val="80000"/>
              </a:lnSpc>
            </a:pPr>
            <a:r>
              <a:rPr lang="en-US" sz="1400" b="1" i="1" smtClean="0">
                <a:solidFill>
                  <a:schemeClr val="accent2"/>
                </a:solidFill>
                <a:latin typeface="Cooper Black" pitchFamily="18" charset="0"/>
              </a:rPr>
              <a:t>the entity theory</a:t>
            </a:r>
          </a:p>
          <a:p>
            <a:pPr marL="609600" indent="-609600" eaLnBrk="1" hangingPunct="1">
              <a:lnSpc>
                <a:spcPct val="80000"/>
              </a:lnSpc>
              <a:buFontTx/>
              <a:buNone/>
            </a:pPr>
            <a:r>
              <a:rPr lang="en-US" sz="1400" b="1" smtClean="0">
                <a:solidFill>
                  <a:schemeClr val="accent2"/>
                </a:solidFill>
                <a:latin typeface="Cooper Black" pitchFamily="18" charset="0"/>
              </a:rPr>
              <a:t>	dalam teori ini entity dianggap sebagai sesuatu yang terpisah dan berbeda dari pihak yang menanamkan modal kepada perusahaan, dan unit usaha itulah yang menjadi pusat perhatian dalam penyajian informasi  keuangan. Kesamaan akuntansi tersebut adalah :</a:t>
            </a:r>
          </a:p>
          <a:p>
            <a:pPr marL="609600" indent="-609600" eaLnBrk="1" hangingPunct="1">
              <a:lnSpc>
                <a:spcPct val="80000"/>
              </a:lnSpc>
              <a:buFontTx/>
              <a:buNone/>
            </a:pPr>
            <a:r>
              <a:rPr lang="en-US" sz="1400" b="1" smtClean="0">
                <a:solidFill>
                  <a:schemeClr val="accent2"/>
                </a:solidFill>
                <a:latin typeface="Cooper Black" pitchFamily="18" charset="0"/>
              </a:rPr>
              <a:t>			asset = liabilitas + stock holder’s equity</a:t>
            </a:r>
          </a:p>
          <a:p>
            <a:pPr marL="609600" indent="-609600" eaLnBrk="1" hangingPunct="1">
              <a:lnSpc>
                <a:spcPct val="80000"/>
              </a:lnSpc>
              <a:buFontTx/>
              <a:buNone/>
            </a:pPr>
            <a:endParaRPr lang="en-US" sz="1400" b="1" smtClean="0">
              <a:solidFill>
                <a:schemeClr val="accent2"/>
              </a:solidFill>
              <a:latin typeface="Cooper Black" pitchFamily="18" charset="0"/>
            </a:endParaRPr>
          </a:p>
          <a:p>
            <a:pPr marL="609600" indent="-609600" eaLnBrk="1" hangingPunct="1">
              <a:lnSpc>
                <a:spcPct val="80000"/>
              </a:lnSpc>
              <a:buFontTx/>
              <a:buNone/>
            </a:pPr>
            <a:r>
              <a:rPr lang="en-US" sz="1400" b="1" smtClean="0">
                <a:solidFill>
                  <a:schemeClr val="accent2"/>
                </a:solidFill>
                <a:latin typeface="Cooper Black" pitchFamily="18" charset="0"/>
              </a:rPr>
              <a:t>	asset adalah hak perusahaan, kreditor dan pemilik sebenarnya adalah pemilik perusahaan</a:t>
            </a:r>
          </a:p>
          <a:p>
            <a:pPr marL="609600" indent="-609600" eaLnBrk="1" hangingPunct="1">
              <a:lnSpc>
                <a:spcPct val="80000"/>
              </a:lnSpc>
              <a:buFontTx/>
              <a:buNone/>
            </a:pPr>
            <a:endParaRPr lang="en-US" sz="1400" b="1" smtClean="0">
              <a:solidFill>
                <a:schemeClr val="accent2"/>
              </a:solidFill>
              <a:latin typeface="Cooper Black" pitchFamily="18" charset="0"/>
            </a:endParaRPr>
          </a:p>
          <a:p>
            <a:pPr marL="609600" indent="-609600" eaLnBrk="1" hangingPunct="1">
              <a:lnSpc>
                <a:spcPct val="80000"/>
              </a:lnSpc>
              <a:buFontTx/>
              <a:buNone/>
            </a:pPr>
            <a:r>
              <a:rPr lang="en-US" sz="1400" b="1" smtClean="0">
                <a:solidFill>
                  <a:schemeClr val="accent2"/>
                </a:solidFill>
                <a:latin typeface="Cooper Black" pitchFamily="18" charset="0"/>
              </a:rPr>
              <a:t>	missal : laba adalah milik entity yag belum dibagikan kepada pemilik</a:t>
            </a:r>
          </a:p>
          <a:p>
            <a:pPr marL="609600" indent="-609600" eaLnBrk="1" hangingPunct="1">
              <a:lnSpc>
                <a:spcPct val="80000"/>
              </a:lnSpc>
              <a:buFontTx/>
              <a:buNone/>
            </a:pPr>
            <a:r>
              <a:rPr lang="en-US" sz="1400" b="1" smtClean="0">
                <a:solidFill>
                  <a:schemeClr val="accent2"/>
                </a:solidFill>
                <a:latin typeface="Cooper Black" pitchFamily="18" charset="0"/>
              </a:rPr>
              <a:t>	teori ini terutama berorientasi pada income statement. Pertanggungjawaban pemilik ditunjukkan oleh prestasi kegiatan dan prestasi keuangan yang ditunjukkan oleh entity atau perusahaan.</a:t>
            </a:r>
          </a:p>
          <a:p>
            <a:pPr marL="609600" indent="-609600" eaLnBrk="1" hangingPunct="1">
              <a:lnSpc>
                <a:spcPct val="80000"/>
              </a:lnSpc>
              <a:buFontTx/>
              <a:buNone/>
            </a:pPr>
            <a:endParaRPr lang="en-US" sz="1400" b="1" smtClean="0">
              <a:solidFill>
                <a:schemeClr val="accent2"/>
              </a:solidFill>
              <a:latin typeface="Cooper Black" pitchFamily="18" charset="0"/>
            </a:endParaRPr>
          </a:p>
          <a:p>
            <a:pPr marL="609600" indent="-609600" eaLnBrk="1" hangingPunct="1">
              <a:lnSpc>
                <a:spcPct val="80000"/>
              </a:lnSpc>
              <a:buFontTx/>
              <a:buNone/>
            </a:pPr>
            <a:r>
              <a:rPr lang="en-US" sz="1400" b="1" smtClean="0">
                <a:solidFill>
                  <a:schemeClr val="accent2"/>
                </a:solidFill>
                <a:latin typeface="Cooper Black" pitchFamily="18" charset="0"/>
              </a:rPr>
              <a:t>	Beberapa pengaruh dari teori ini adalah :</a:t>
            </a:r>
          </a:p>
          <a:p>
            <a:pPr marL="609600" indent="-609600" eaLnBrk="1" hangingPunct="1">
              <a:lnSpc>
                <a:spcPct val="80000"/>
              </a:lnSpc>
              <a:buFontTx/>
              <a:buNone/>
            </a:pPr>
            <a:r>
              <a:rPr lang="en-US" sz="1400" b="1" smtClean="0">
                <a:solidFill>
                  <a:schemeClr val="accent2"/>
                </a:solidFill>
                <a:latin typeface="Cooper Black" pitchFamily="18" charset="0"/>
              </a:rPr>
              <a:t>	penggunaan LIFO dalam menilai persediaan pada masa inflasi</a:t>
            </a:r>
          </a:p>
          <a:p>
            <a:pPr marL="609600" indent="-609600" eaLnBrk="1" hangingPunct="1">
              <a:lnSpc>
                <a:spcPct val="80000"/>
              </a:lnSpc>
              <a:buFontTx/>
              <a:buNone/>
            </a:pPr>
            <a:r>
              <a:rPr lang="en-US" sz="1400" b="1" smtClean="0">
                <a:solidFill>
                  <a:schemeClr val="accent2"/>
                </a:solidFill>
                <a:latin typeface="Cooper Black" pitchFamily="18" charset="0"/>
              </a:rPr>
              <a:t>	penyajian laporan keuangan konsolidasi</a:t>
            </a:r>
          </a:p>
          <a:p>
            <a:pPr marL="609600" indent="-609600" eaLnBrk="1" hangingPunct="1">
              <a:lnSpc>
                <a:spcPct val="80000"/>
              </a:lnSpc>
              <a:buFontTx/>
              <a:buNone/>
            </a:pPr>
            <a:r>
              <a:rPr lang="en-US" sz="1400" b="1" smtClean="0">
                <a:solidFill>
                  <a:schemeClr val="accent2"/>
                </a:solidFill>
                <a:latin typeface="Cooper Black" pitchFamily="18" charset="0"/>
              </a:rPr>
              <a:t>	definisi tentang revenue dan expense yang lazim sesuai dengan konsep ini.</a:t>
            </a:r>
          </a:p>
          <a:p>
            <a:pPr marL="609600" indent="-609600" eaLnBrk="1" hangingPunct="1">
              <a:lnSpc>
                <a:spcPct val="80000"/>
              </a:lnSpc>
              <a:buFontTx/>
              <a:buNone/>
            </a:pPr>
            <a:endParaRPr lang="en-US" sz="1400" b="1" smtClean="0">
              <a:solidFill>
                <a:schemeClr val="accent2"/>
              </a:solidFill>
              <a:latin typeface="Cooper Black" pitchFamily="18" charset="0"/>
            </a:endParaRPr>
          </a:p>
          <a:p>
            <a:pPr marL="609600" indent="-609600" eaLnBrk="1" hangingPunct="1">
              <a:lnSpc>
                <a:spcPct val="80000"/>
              </a:lnSpc>
              <a:buFontTx/>
              <a:buNone/>
            </a:pPr>
            <a:endParaRPr lang="en-US" sz="1400" b="1" smtClean="0">
              <a:solidFill>
                <a:schemeClr val="accent2"/>
              </a:solidFill>
              <a:latin typeface="Cooper Black" pitchFamily="18" charset="0"/>
            </a:endParaRPr>
          </a:p>
        </p:txBody>
      </p:sp>
      <p:sp>
        <p:nvSpPr>
          <p:cNvPr id="10243" name="Rectangle 3"/>
          <p:cNvSpPr>
            <a:spLocks noGrp="1" noChangeArrowheads="1"/>
          </p:cNvSpPr>
          <p:nvPr>
            <p:ph type="title"/>
          </p:nvPr>
        </p:nvSpPr>
        <p:spPr>
          <a:xfrm>
            <a:off x="395288" y="476250"/>
            <a:ext cx="8229600" cy="561975"/>
          </a:xfrm>
          <a:noFill/>
        </p:spPr>
        <p:txBody>
          <a:bodyPr anchorCtr="1"/>
          <a:lstStyle/>
          <a:p>
            <a:pPr eaLnBrk="1" hangingPunct="1"/>
            <a:r>
              <a:rPr lang="en-US" sz="2400" b="1" smtClean="0">
                <a:solidFill>
                  <a:schemeClr val="accent2"/>
                </a:solidFill>
                <a:latin typeface="Cooper Black" pitchFamily="18" charset="0"/>
              </a:rPr>
              <a:t>Konsep teoritis akuntansi</a:t>
            </a:r>
            <a:r>
              <a:rPr lang="en-US" sz="2400" smtClean="0">
                <a:solidFill>
                  <a:schemeClr val="accent2"/>
                </a:solidFill>
                <a:latin typeface="Cooper Black" pitchFamily="18" charset="0"/>
              </a:rPr>
              <a:t/>
            </a:r>
            <a:br>
              <a:rPr lang="en-US"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838200"/>
            <a:ext cx="8229600" cy="5292725"/>
          </a:xfrm>
        </p:spPr>
        <p:txBody>
          <a:bodyPr/>
          <a:lstStyle/>
          <a:p>
            <a:pPr marL="609600" indent="-609600" eaLnBrk="1" hangingPunct="1">
              <a:lnSpc>
                <a:spcPct val="80000"/>
              </a:lnSpc>
            </a:pPr>
            <a:r>
              <a:rPr lang="en-US" sz="1600" b="1" i="1" u="sng" smtClean="0">
                <a:solidFill>
                  <a:schemeClr val="accent2"/>
                </a:solidFill>
                <a:latin typeface="Cooper Black" pitchFamily="18" charset="0"/>
              </a:rPr>
              <a:t>The fund theory</a:t>
            </a:r>
          </a:p>
          <a:p>
            <a:pPr marL="609600" indent="-609600" eaLnBrk="1" hangingPunct="1">
              <a:lnSpc>
                <a:spcPct val="80000"/>
              </a:lnSpc>
              <a:buFontTx/>
              <a:buNone/>
            </a:pPr>
            <a:r>
              <a:rPr lang="en-US" sz="1600" b="1" smtClean="0">
                <a:solidFill>
                  <a:schemeClr val="accent2"/>
                </a:solidFill>
                <a:latin typeface="Cooper Black" pitchFamily="18" charset="0"/>
              </a:rPr>
              <a:t>	Dalam teori ini yang menjadi pusat perhatian adalah sekelompok asset yang ada dan kewajiban yang harus ditunaikan yang disebut fund yang masing-masing pos memiliki aturan dalam penggunaannya. Dengan demikian teori fund menganggap bahwa unit usaha merupakan sumber ekonomi dan kewajiban yang ditetapkan sebagai pembatasa terhadap penggunaan asset tersebut.</a:t>
            </a:r>
          </a:p>
          <a:p>
            <a:pPr marL="609600" indent="-609600" eaLnBrk="1" hangingPunct="1">
              <a:lnSpc>
                <a:spcPct val="80000"/>
              </a:lnSpc>
              <a:buFontTx/>
              <a:buNone/>
            </a:pPr>
            <a:r>
              <a:rPr lang="en-US" sz="1600" b="1" smtClean="0">
                <a:solidFill>
                  <a:schemeClr val="accent2"/>
                </a:solidFill>
                <a:latin typeface="Cooper Black" pitchFamily="18" charset="0"/>
              </a:rPr>
              <a:t>	Kesamaan akuntansi :</a:t>
            </a:r>
          </a:p>
          <a:p>
            <a:pPr marL="609600" indent="-609600" eaLnBrk="1" hangingPunct="1">
              <a:lnSpc>
                <a:spcPct val="80000"/>
              </a:lnSpc>
              <a:buFontTx/>
              <a:buNone/>
            </a:pPr>
            <a:r>
              <a:rPr lang="en-US" sz="1600" b="1" smtClean="0">
                <a:solidFill>
                  <a:schemeClr val="accent2"/>
                </a:solidFill>
                <a:latin typeface="Cooper Black" pitchFamily="18" charset="0"/>
              </a:rPr>
              <a:t>			Aset = pembatasan asset</a:t>
            </a:r>
          </a:p>
          <a:p>
            <a:pPr marL="609600" indent="-609600" eaLnBrk="1" hangingPunct="1">
              <a:lnSpc>
                <a:spcPct val="80000"/>
              </a:lnSpc>
              <a:buFontTx/>
              <a:buNone/>
            </a:pPr>
            <a:r>
              <a:rPr lang="en-US" sz="1600" b="1" smtClean="0">
                <a:solidFill>
                  <a:schemeClr val="accent2"/>
                </a:solidFill>
                <a:latin typeface="Cooper Black" pitchFamily="18" charset="0"/>
              </a:rPr>
              <a:t>	Dalam persamaan ini unit akuntansi didefinisikan dalam istilah asset.</a:t>
            </a:r>
          </a:p>
          <a:p>
            <a:pPr marL="609600" indent="-609600" eaLnBrk="1" hangingPunct="1">
              <a:lnSpc>
                <a:spcPct val="80000"/>
              </a:lnSpc>
              <a:buFontTx/>
              <a:buNone/>
            </a:pPr>
            <a:r>
              <a:rPr lang="en-US" sz="1600" b="1" smtClean="0">
                <a:solidFill>
                  <a:schemeClr val="accent2"/>
                </a:solidFill>
                <a:latin typeface="Cooper Black" pitchFamily="18" charset="0"/>
              </a:rPr>
              <a:t>	Laporan akuntansi menggambarkan sumber dari mana dana perusahaan dan kemana penggunaan dana perusahaan.</a:t>
            </a:r>
          </a:p>
          <a:p>
            <a:pPr marL="609600" indent="-609600" eaLnBrk="1" hangingPunct="1">
              <a:lnSpc>
                <a:spcPct val="80000"/>
              </a:lnSpc>
              <a:buFontTx/>
              <a:buNone/>
            </a:pPr>
            <a:endParaRPr lang="en-US" sz="1600" b="1" smtClean="0">
              <a:solidFill>
                <a:schemeClr val="accent2"/>
              </a:solidFill>
              <a:latin typeface="Cooper Black" pitchFamily="18" charset="0"/>
            </a:endParaRPr>
          </a:p>
          <a:p>
            <a:pPr marL="609600" indent="-609600" eaLnBrk="1" hangingPunct="1">
              <a:lnSpc>
                <a:spcPct val="80000"/>
              </a:lnSpc>
            </a:pPr>
            <a:r>
              <a:rPr lang="en-US" sz="1600" b="1" i="1" u="sng" smtClean="0">
                <a:solidFill>
                  <a:schemeClr val="accent2"/>
                </a:solidFill>
                <a:latin typeface="Cooper Black" pitchFamily="18" charset="0"/>
              </a:rPr>
              <a:t>the enterprise fund</a:t>
            </a:r>
          </a:p>
          <a:p>
            <a:pPr marL="609600" indent="-609600" eaLnBrk="1" hangingPunct="1">
              <a:lnSpc>
                <a:spcPct val="80000"/>
              </a:lnSpc>
              <a:buFontTx/>
              <a:buNone/>
            </a:pPr>
            <a:r>
              <a:rPr lang="en-US" sz="1600" b="1" smtClean="0">
                <a:solidFill>
                  <a:schemeClr val="accent2"/>
                </a:solidFill>
                <a:latin typeface="Cooper Black" pitchFamily="18" charset="0"/>
              </a:rPr>
              <a:t>	konsep teoi ini yang menjadi pusat perhatian adalah keseluruhan pihak yang terlibat atau yang memiliki kepentingan bak langsng maupun tidak langsung terhadap entity atau peusahaan, antara lain adalah pemilik, pemerintah, masyarakat, kreditor, langganan, dan pihak yang berkepentingan lainnya.</a:t>
            </a:r>
          </a:p>
          <a:p>
            <a:pPr marL="609600" indent="-609600" eaLnBrk="1" hangingPunct="1">
              <a:lnSpc>
                <a:spcPct val="80000"/>
              </a:lnSpc>
              <a:buFontTx/>
              <a:buNone/>
            </a:pPr>
            <a:r>
              <a:rPr lang="en-US" sz="1600" b="1" smtClean="0">
                <a:solidFill>
                  <a:schemeClr val="accent2"/>
                </a:solidFill>
                <a:latin typeface="Cooper Black" pitchFamily="18" charset="0"/>
              </a:rPr>
              <a:t>	Dalam konsep ini kemudian muncul employee reporting, value added reporting dsb</a:t>
            </a:r>
          </a:p>
          <a:p>
            <a:pPr marL="609600" indent="-609600" eaLnBrk="1" hangingPunct="1">
              <a:lnSpc>
                <a:spcPct val="80000"/>
              </a:lnSpc>
            </a:pPr>
            <a:endParaRPr lang="en-US" sz="1600" b="1" smtClean="0">
              <a:solidFill>
                <a:schemeClr val="accent2"/>
              </a:solidFill>
              <a:latin typeface="Cooper Black" pitchFamily="18" charset="0"/>
            </a:endParaRPr>
          </a:p>
          <a:p>
            <a:pPr marL="609600" indent="-609600" eaLnBrk="1" hangingPunct="1">
              <a:lnSpc>
                <a:spcPct val="80000"/>
              </a:lnSpc>
              <a:buFontTx/>
              <a:buNone/>
            </a:pPr>
            <a:endParaRPr lang="en-US" sz="1600" b="1" smtClean="0">
              <a:solidFill>
                <a:schemeClr val="accent2"/>
              </a:solidFill>
              <a:latin typeface="Cooper Black" pitchFamily="18" charset="0"/>
            </a:endParaRPr>
          </a:p>
        </p:txBody>
      </p:sp>
      <p:sp>
        <p:nvSpPr>
          <p:cNvPr id="11267" name="Rectangle 3"/>
          <p:cNvSpPr>
            <a:spLocks noGrp="1" noChangeArrowheads="1"/>
          </p:cNvSpPr>
          <p:nvPr>
            <p:ph type="title"/>
          </p:nvPr>
        </p:nvSpPr>
        <p:spPr>
          <a:xfrm>
            <a:off x="395288" y="404813"/>
            <a:ext cx="8229600" cy="407987"/>
          </a:xfrm>
          <a:noFill/>
        </p:spPr>
        <p:txBody>
          <a:bodyPr anchorCtr="1"/>
          <a:lstStyle/>
          <a:p>
            <a:pPr eaLnBrk="1" hangingPunct="1"/>
            <a:r>
              <a:rPr lang="en-US" sz="2400" b="1" smtClean="0">
                <a:solidFill>
                  <a:schemeClr val="accent2"/>
                </a:solidFill>
                <a:latin typeface="Cooper Black" pitchFamily="18" charset="0"/>
              </a:rPr>
              <a:t>Konsep teoritis akuntansi</a:t>
            </a:r>
            <a:r>
              <a:rPr lang="en-US" sz="2400" smtClean="0">
                <a:solidFill>
                  <a:schemeClr val="accent2"/>
                </a:solidFill>
                <a:latin typeface="Cooper Black" pitchFamily="18" charset="0"/>
              </a:rPr>
              <a:t/>
            </a:r>
            <a:br>
              <a:rPr lang="en-US"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914400"/>
            <a:ext cx="8305800" cy="4876800"/>
          </a:xfrm>
        </p:spPr>
        <p:txBody>
          <a:bodyPr/>
          <a:lstStyle/>
          <a:p>
            <a:pPr marL="609600" indent="-609600" eaLnBrk="1" hangingPunct="1">
              <a:lnSpc>
                <a:spcPct val="80000"/>
              </a:lnSpc>
            </a:pPr>
            <a:r>
              <a:rPr lang="en-US" sz="2000" b="1" i="1" u="sng" smtClean="0">
                <a:solidFill>
                  <a:schemeClr val="accent2"/>
                </a:solidFill>
                <a:latin typeface="Cooper Black" pitchFamily="18" charset="0"/>
              </a:rPr>
              <a:t>residual equity theory</a:t>
            </a:r>
          </a:p>
          <a:p>
            <a:pPr marL="609600" indent="-609600" eaLnBrk="1" hangingPunct="1">
              <a:lnSpc>
                <a:spcPct val="80000"/>
              </a:lnSpc>
              <a:buFontTx/>
              <a:buNone/>
            </a:pPr>
            <a:r>
              <a:rPr lang="en-US" sz="2000" b="1" smtClean="0">
                <a:solidFill>
                  <a:schemeClr val="accent2"/>
                </a:solidFill>
                <a:latin typeface="Cooper Black" pitchFamily="18" charset="0"/>
              </a:rPr>
              <a:t>	yang menjadi sorotan dalam konsep ini adalah residual equity atau pemegang saham biasa saja, pemegang saham biasa dianggap sebagai pihak luar yang diperlakukan sebagai keditur.</a:t>
            </a:r>
          </a:p>
          <a:p>
            <a:pPr marL="609600" indent="-609600" eaLnBrk="1" hangingPunct="1">
              <a:lnSpc>
                <a:spcPct val="80000"/>
              </a:lnSpc>
              <a:buFontTx/>
              <a:buNone/>
            </a:pPr>
            <a:endParaRPr lang="en-US" sz="2000" b="1" smtClean="0">
              <a:solidFill>
                <a:schemeClr val="accent2"/>
              </a:solidFill>
              <a:latin typeface="Cooper Black" pitchFamily="18" charset="0"/>
            </a:endParaRPr>
          </a:p>
          <a:p>
            <a:pPr marL="609600" indent="-609600" eaLnBrk="1" hangingPunct="1">
              <a:lnSpc>
                <a:spcPct val="80000"/>
              </a:lnSpc>
            </a:pPr>
            <a:r>
              <a:rPr lang="en-US" sz="2000" b="1" smtClean="0">
                <a:solidFill>
                  <a:schemeClr val="accent2"/>
                </a:solidFill>
                <a:latin typeface="Cooper Black" pitchFamily="18" charset="0"/>
              </a:rPr>
              <a:t>Kesamaan akuntansi dalam konsep ini adalah :</a:t>
            </a:r>
          </a:p>
          <a:p>
            <a:pPr marL="609600" indent="-609600" eaLnBrk="1" hangingPunct="1">
              <a:lnSpc>
                <a:spcPct val="80000"/>
              </a:lnSpc>
              <a:buFontTx/>
              <a:buNone/>
            </a:pPr>
            <a:r>
              <a:rPr lang="en-US" sz="2000" b="1" smtClean="0">
                <a:solidFill>
                  <a:schemeClr val="accent2"/>
                </a:solidFill>
                <a:latin typeface="Cooper Black" pitchFamily="18" charset="0"/>
              </a:rPr>
              <a:t>		Aset – liabilities – preferred equities = residual equity</a:t>
            </a:r>
          </a:p>
          <a:p>
            <a:pPr marL="609600" indent="-609600" eaLnBrk="1" hangingPunct="1">
              <a:lnSpc>
                <a:spcPct val="80000"/>
              </a:lnSpc>
              <a:buFontTx/>
              <a:buNone/>
            </a:pPr>
            <a:endParaRPr lang="en-US" sz="2000" b="1" smtClean="0">
              <a:solidFill>
                <a:schemeClr val="accent2"/>
              </a:solidFill>
              <a:latin typeface="Cooper Black" pitchFamily="18" charset="0"/>
            </a:endParaRPr>
          </a:p>
          <a:p>
            <a:pPr marL="609600" indent="-609600" eaLnBrk="1" hangingPunct="1">
              <a:lnSpc>
                <a:spcPct val="80000"/>
              </a:lnSpc>
            </a:pPr>
            <a:r>
              <a:rPr lang="en-US" sz="2000" b="1" i="1" u="sng" smtClean="0">
                <a:solidFill>
                  <a:schemeClr val="accent2"/>
                </a:solidFill>
                <a:latin typeface="Cooper Black" pitchFamily="18" charset="0"/>
              </a:rPr>
              <a:t>Commander theory</a:t>
            </a:r>
          </a:p>
          <a:p>
            <a:pPr marL="609600" indent="-609600" eaLnBrk="1" hangingPunct="1">
              <a:lnSpc>
                <a:spcPct val="80000"/>
              </a:lnSpc>
              <a:buFontTx/>
              <a:buNone/>
            </a:pPr>
            <a:r>
              <a:rPr lang="en-US" sz="2000" b="1" smtClean="0">
                <a:solidFill>
                  <a:schemeClr val="accent2"/>
                </a:solidFill>
                <a:latin typeface="Cooper Black" pitchFamily="18" charset="0"/>
              </a:rPr>
              <a:t>	Yang menjadi pusat perhatian dalam konsep ini adalah mereka yang memiliki kekuasaan atau wewenang untuk melakukan control ekonomiyang efektif terhadap suatu lembaga.</a:t>
            </a:r>
          </a:p>
          <a:p>
            <a:pPr marL="609600" indent="-609600" eaLnBrk="1" hangingPunct="1">
              <a:lnSpc>
                <a:spcPct val="80000"/>
              </a:lnSpc>
              <a:buFontTx/>
              <a:buNone/>
            </a:pPr>
            <a:endParaRPr lang="en-US" sz="2000" b="1" smtClean="0">
              <a:solidFill>
                <a:schemeClr val="accent2"/>
              </a:solidFill>
              <a:latin typeface="Cooper Black" pitchFamily="18" charset="0"/>
            </a:endParaRPr>
          </a:p>
        </p:txBody>
      </p:sp>
      <p:sp>
        <p:nvSpPr>
          <p:cNvPr id="12291" name="Rectangle 3"/>
          <p:cNvSpPr>
            <a:spLocks noGrp="1" noChangeArrowheads="1"/>
          </p:cNvSpPr>
          <p:nvPr>
            <p:ph type="title"/>
          </p:nvPr>
        </p:nvSpPr>
        <p:spPr>
          <a:xfrm>
            <a:off x="468313" y="404813"/>
            <a:ext cx="8229600" cy="561975"/>
          </a:xfrm>
          <a:noFill/>
        </p:spPr>
        <p:txBody>
          <a:bodyPr anchorCtr="1"/>
          <a:lstStyle/>
          <a:p>
            <a:pPr eaLnBrk="1" hangingPunct="1"/>
            <a:r>
              <a:rPr lang="en-US" sz="2400" b="1" smtClean="0">
                <a:solidFill>
                  <a:schemeClr val="accent2"/>
                </a:solidFill>
                <a:latin typeface="Cooper Black" pitchFamily="18" charset="0"/>
              </a:rPr>
              <a:t>Konsep teoritis akuntansi</a:t>
            </a:r>
            <a:r>
              <a:rPr lang="en-US" sz="2400" smtClean="0">
                <a:solidFill>
                  <a:schemeClr val="accent2"/>
                </a:solidFill>
                <a:latin typeface="Cooper Black" pitchFamily="18" charset="0"/>
              </a:rPr>
              <a:t/>
            </a:r>
            <a:br>
              <a:rPr lang="en-US"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1143000"/>
            <a:ext cx="8229600" cy="4987925"/>
          </a:xfrm>
        </p:spPr>
        <p:txBody>
          <a:bodyPr/>
          <a:lstStyle/>
          <a:p>
            <a:pPr marL="609600" indent="-609600" eaLnBrk="1" hangingPunct="1"/>
            <a:r>
              <a:rPr lang="en-US" sz="2800" b="1" i="1" u="sng" smtClean="0">
                <a:solidFill>
                  <a:schemeClr val="accent2"/>
                </a:solidFill>
                <a:latin typeface="Arial Rounded MT Bold" pitchFamily="34" charset="0"/>
              </a:rPr>
              <a:t>the investor theory</a:t>
            </a:r>
          </a:p>
          <a:p>
            <a:pPr marL="609600" indent="-609600" eaLnBrk="1" hangingPunct="1">
              <a:buFontTx/>
              <a:buNone/>
            </a:pPr>
            <a:r>
              <a:rPr lang="en-US" sz="2800" smtClean="0">
                <a:solidFill>
                  <a:schemeClr val="accent2"/>
                </a:solidFill>
                <a:latin typeface="Arial Rounded MT Bold" pitchFamily="34" charset="0"/>
              </a:rPr>
              <a:t>	dalam teori ini pusat perhatian ada pada investor yaitu kreditor, pemegang saham. Kesamaan akuntansinya adalah :</a:t>
            </a:r>
          </a:p>
          <a:p>
            <a:pPr marL="609600" indent="-609600" eaLnBrk="1" hangingPunct="1">
              <a:buFontTx/>
              <a:buNone/>
            </a:pPr>
            <a:r>
              <a:rPr lang="en-US" sz="2800" smtClean="0">
                <a:solidFill>
                  <a:schemeClr val="accent2"/>
                </a:solidFill>
                <a:latin typeface="Arial Rounded MT Bold" pitchFamily="34" charset="0"/>
              </a:rPr>
              <a:t>		</a:t>
            </a:r>
            <a:r>
              <a:rPr lang="en-US" sz="2400" smtClean="0">
                <a:solidFill>
                  <a:schemeClr val="accent2"/>
                </a:solidFill>
                <a:latin typeface="Arial Rounded MT Bold" pitchFamily="34" charset="0"/>
              </a:rPr>
              <a:t>asset = specific equities + residual 	equities</a:t>
            </a:r>
          </a:p>
          <a:p>
            <a:pPr marL="609600" indent="-609600" eaLnBrk="1" hangingPunct="1">
              <a:buFontTx/>
              <a:buNone/>
            </a:pPr>
            <a:endParaRPr lang="en-US" sz="2400" smtClean="0">
              <a:solidFill>
                <a:schemeClr val="accent2"/>
              </a:solidFill>
              <a:latin typeface="Arial Rounded MT Bold" pitchFamily="34" charset="0"/>
            </a:endParaRPr>
          </a:p>
          <a:p>
            <a:pPr marL="609600" indent="-609600" eaLnBrk="1" hangingPunct="1"/>
            <a:r>
              <a:rPr lang="en-US" sz="2800" b="1" i="1" u="sng" smtClean="0">
                <a:solidFill>
                  <a:schemeClr val="accent2"/>
                </a:solidFill>
                <a:latin typeface="Arial Rounded MT Bold" pitchFamily="34" charset="0"/>
              </a:rPr>
              <a:t>specific equity</a:t>
            </a:r>
            <a:r>
              <a:rPr lang="en-US" sz="2800" smtClean="0">
                <a:solidFill>
                  <a:schemeClr val="accent2"/>
                </a:solidFill>
                <a:latin typeface="Arial Rounded MT Bold" pitchFamily="34" charset="0"/>
              </a:rPr>
              <a:t> </a:t>
            </a:r>
          </a:p>
          <a:p>
            <a:pPr marL="609600" indent="-609600" eaLnBrk="1" hangingPunct="1">
              <a:buFontTx/>
              <a:buNone/>
            </a:pPr>
            <a:r>
              <a:rPr lang="en-US" sz="2800" smtClean="0">
                <a:solidFill>
                  <a:schemeClr val="accent2"/>
                </a:solidFill>
                <a:latin typeface="Arial Rounded MT Bold" pitchFamily="34" charset="0"/>
              </a:rPr>
              <a:t>	dianggap sebagai kreditor dan pemegang saham preferred, sedangkan sisanya adalah pemegang saham biasa,</a:t>
            </a:r>
          </a:p>
          <a:p>
            <a:pPr marL="609600" indent="-609600" eaLnBrk="1" hangingPunct="1">
              <a:buFontTx/>
              <a:buNone/>
            </a:pPr>
            <a:endParaRPr lang="en-US" sz="2800" smtClean="0">
              <a:solidFill>
                <a:schemeClr val="accent2"/>
              </a:solidFill>
              <a:latin typeface="Arial Rounded MT Bold" pitchFamily="34" charset="0"/>
            </a:endParaRPr>
          </a:p>
        </p:txBody>
      </p:sp>
      <p:sp>
        <p:nvSpPr>
          <p:cNvPr id="13315" name="Rectangle 3"/>
          <p:cNvSpPr>
            <a:spLocks noGrp="1" noChangeArrowheads="1"/>
          </p:cNvSpPr>
          <p:nvPr>
            <p:ph type="title"/>
          </p:nvPr>
        </p:nvSpPr>
        <p:spPr>
          <a:xfrm>
            <a:off x="468313" y="549275"/>
            <a:ext cx="8229600" cy="485775"/>
          </a:xfrm>
          <a:noFill/>
        </p:spPr>
        <p:txBody>
          <a:bodyPr anchorCtr="1"/>
          <a:lstStyle/>
          <a:p>
            <a:pPr eaLnBrk="1" hangingPunct="1"/>
            <a:r>
              <a:rPr lang="en-US" sz="2800" b="1" smtClean="0">
                <a:solidFill>
                  <a:schemeClr val="accent2"/>
                </a:solidFill>
                <a:latin typeface="Cooper Black" pitchFamily="18" charset="0"/>
              </a:rPr>
              <a:t>Konsep teoritis akuntansi</a:t>
            </a:r>
            <a:r>
              <a:rPr lang="en-US" sz="2800" smtClean="0">
                <a:solidFill>
                  <a:schemeClr val="accent2"/>
                </a:solidFill>
                <a:latin typeface="Cooper Black" pitchFamily="18" charset="0"/>
              </a:rPr>
              <a:t/>
            </a:r>
            <a:br>
              <a:rPr lang="en-US" sz="2800" smtClean="0">
                <a:solidFill>
                  <a:schemeClr val="accent2"/>
                </a:solidFill>
                <a:latin typeface="Cooper Black" pitchFamily="18" charset="0"/>
              </a:rPr>
            </a:br>
            <a:endParaRPr lang="en-US" sz="2800" smtClean="0">
              <a:solidFill>
                <a:schemeClr val="accent2"/>
              </a:solidFill>
              <a:latin typeface="Cooper Black"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765175"/>
            <a:ext cx="8229600" cy="485775"/>
          </a:xfrm>
        </p:spPr>
        <p:txBody>
          <a:bodyPr/>
          <a:lstStyle/>
          <a:p>
            <a:pPr eaLnBrk="1" hangingPunct="1"/>
            <a:r>
              <a:rPr lang="en-US" sz="2800" b="1" smtClean="0">
                <a:solidFill>
                  <a:schemeClr val="accent2"/>
                </a:solidFill>
                <a:latin typeface="Cooper Black" pitchFamily="18" charset="0"/>
              </a:rPr>
              <a:t>Prinsip Dasar Akuntansi</a:t>
            </a:r>
            <a:br>
              <a:rPr lang="en-US" sz="2800" b="1" smtClean="0">
                <a:solidFill>
                  <a:schemeClr val="accent2"/>
                </a:solidFill>
                <a:latin typeface="Cooper Black" pitchFamily="18" charset="0"/>
              </a:rPr>
            </a:br>
            <a:endParaRPr lang="en-US" sz="2800" b="1" smtClean="0">
              <a:solidFill>
                <a:schemeClr val="accent2"/>
              </a:solidFill>
              <a:latin typeface="Cooper Black" pitchFamily="18" charset="0"/>
            </a:endParaRPr>
          </a:p>
        </p:txBody>
      </p:sp>
      <p:sp>
        <p:nvSpPr>
          <p:cNvPr id="14339" name="Rectangle 3"/>
          <p:cNvSpPr>
            <a:spLocks noGrp="1" noChangeArrowheads="1"/>
          </p:cNvSpPr>
          <p:nvPr>
            <p:ph type="body" idx="1"/>
          </p:nvPr>
        </p:nvSpPr>
        <p:spPr/>
        <p:txBody>
          <a:bodyPr/>
          <a:lstStyle/>
          <a:p>
            <a:pPr eaLnBrk="1" hangingPunct="1">
              <a:lnSpc>
                <a:spcPct val="90000"/>
              </a:lnSpc>
              <a:buFontTx/>
              <a:buNone/>
            </a:pPr>
            <a:r>
              <a:rPr lang="en-US" sz="1800" b="1" smtClean="0">
                <a:solidFill>
                  <a:schemeClr val="accent2"/>
                </a:solidFill>
                <a:latin typeface="Cooper Black" pitchFamily="18" charset="0"/>
              </a:rPr>
              <a:t>Prinsip akuntansi adalah aturan keputusan umum yang diturunkan baik dari tujuan dan konsep teoritis akuntansi yang mengatur pengembangan standar atau teknik teknik akuntansi</a:t>
            </a:r>
          </a:p>
          <a:p>
            <a:pPr eaLnBrk="1" hangingPunct="1">
              <a:lnSpc>
                <a:spcPct val="90000"/>
              </a:lnSpc>
              <a:buFontTx/>
              <a:buNone/>
            </a:pPr>
            <a:endParaRPr lang="en-US" sz="1800" b="1" smtClean="0">
              <a:solidFill>
                <a:schemeClr val="accent2"/>
              </a:solidFill>
              <a:latin typeface="Cooper Black" pitchFamily="18" charset="0"/>
            </a:endParaRPr>
          </a:p>
          <a:p>
            <a:pPr eaLnBrk="1" hangingPunct="1">
              <a:lnSpc>
                <a:spcPct val="90000"/>
              </a:lnSpc>
              <a:buFontTx/>
              <a:buNone/>
            </a:pPr>
            <a:r>
              <a:rPr lang="en-US" sz="1800" b="1" smtClean="0">
                <a:solidFill>
                  <a:schemeClr val="accent2"/>
                </a:solidFill>
                <a:latin typeface="Cooper Black" pitchFamily="18" charset="0"/>
              </a:rPr>
              <a:t>Asumsi dasar :</a:t>
            </a:r>
          </a:p>
          <a:p>
            <a:pPr lvl="1" eaLnBrk="1" hangingPunct="1">
              <a:lnSpc>
                <a:spcPct val="90000"/>
              </a:lnSpc>
            </a:pPr>
            <a:r>
              <a:rPr lang="en-US" sz="1800" b="1" smtClean="0">
                <a:solidFill>
                  <a:schemeClr val="accent2"/>
                </a:solidFill>
                <a:latin typeface="Cooper Black" pitchFamily="18" charset="0"/>
              </a:rPr>
              <a:t> </a:t>
            </a:r>
            <a:r>
              <a:rPr lang="en-US" sz="1800" b="1" i="1" u="sng" smtClean="0">
                <a:solidFill>
                  <a:schemeClr val="accent2"/>
                </a:solidFill>
                <a:latin typeface="Cooper Black" pitchFamily="18" charset="0"/>
              </a:rPr>
              <a:t>dasar Accrual </a:t>
            </a:r>
          </a:p>
          <a:p>
            <a:pPr eaLnBrk="1" hangingPunct="1">
              <a:lnSpc>
                <a:spcPct val="90000"/>
              </a:lnSpc>
              <a:buFontTx/>
              <a:buNone/>
            </a:pPr>
            <a:r>
              <a:rPr lang="en-US" sz="1800" b="1" smtClean="0">
                <a:solidFill>
                  <a:schemeClr val="accent2"/>
                </a:solidFill>
                <a:latin typeface="Cooper Black" pitchFamily="18" charset="0"/>
              </a:rPr>
              <a:t>		artinya dalam menyusun laporan 	keuangan 	pengakuan transaksi 	didasarkan pada 	kejadian atau 	peristiwa bukan sidasarkan 	pada 	transaksi kas.</a:t>
            </a:r>
          </a:p>
          <a:p>
            <a:pPr eaLnBrk="1" hangingPunct="1">
              <a:lnSpc>
                <a:spcPct val="90000"/>
              </a:lnSpc>
              <a:buFontTx/>
              <a:buNone/>
            </a:pPr>
            <a:endParaRPr lang="en-US" sz="1800" b="1" smtClean="0">
              <a:solidFill>
                <a:schemeClr val="accent2"/>
              </a:solidFill>
              <a:latin typeface="Cooper Black" pitchFamily="18" charset="0"/>
            </a:endParaRPr>
          </a:p>
          <a:p>
            <a:pPr lvl="1" eaLnBrk="1" hangingPunct="1">
              <a:lnSpc>
                <a:spcPct val="90000"/>
              </a:lnSpc>
            </a:pPr>
            <a:r>
              <a:rPr lang="en-US" sz="1800" b="1" i="1" u="sng" smtClean="0">
                <a:solidFill>
                  <a:schemeClr val="accent2"/>
                </a:solidFill>
                <a:latin typeface="Cooper Black" pitchFamily="18" charset="0"/>
              </a:rPr>
              <a:t>kelangsungan usaha</a:t>
            </a:r>
          </a:p>
          <a:p>
            <a:pPr eaLnBrk="1" hangingPunct="1">
              <a:lnSpc>
                <a:spcPct val="90000"/>
              </a:lnSpc>
              <a:buFontTx/>
              <a:buNone/>
            </a:pPr>
            <a:r>
              <a:rPr lang="en-US" sz="1800" b="1" smtClean="0">
                <a:solidFill>
                  <a:schemeClr val="accent2"/>
                </a:solidFill>
                <a:latin typeface="Cooper Black" pitchFamily="18" charset="0"/>
              </a:rPr>
              <a:t>		laporan keuangan didasarkan asumsi bahwa 	entity yang 	dimaksud akan terus melanjutkan 	usahanya, dalam 	asumsi dasarnya tidak ada 	maksud untuk melikuidasi.</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76250"/>
            <a:ext cx="8229600" cy="409575"/>
          </a:xfrm>
        </p:spPr>
        <p:txBody>
          <a:bodyPr/>
          <a:lstStyle/>
          <a:p>
            <a:pPr eaLnBrk="1" hangingPunct="1"/>
            <a:r>
              <a:rPr lang="en-US" sz="2400" b="1" smtClean="0">
                <a:solidFill>
                  <a:schemeClr val="accent2"/>
                </a:solidFill>
                <a:latin typeface="Cooper Black" pitchFamily="18" charset="0"/>
              </a:rPr>
              <a:t>Prinsip dasar akuntansi</a:t>
            </a:r>
          </a:p>
        </p:txBody>
      </p:sp>
      <p:sp>
        <p:nvSpPr>
          <p:cNvPr id="15363" name="Rectangle 3"/>
          <p:cNvSpPr>
            <a:spLocks noGrp="1" noChangeArrowheads="1"/>
          </p:cNvSpPr>
          <p:nvPr>
            <p:ph type="body" idx="1"/>
          </p:nvPr>
        </p:nvSpPr>
        <p:spPr>
          <a:xfrm>
            <a:off x="457200" y="990600"/>
            <a:ext cx="8229600" cy="5486400"/>
          </a:xfrm>
        </p:spPr>
        <p:txBody>
          <a:bodyPr/>
          <a:lstStyle/>
          <a:p>
            <a:pPr eaLnBrk="1" hangingPunct="1">
              <a:lnSpc>
                <a:spcPct val="80000"/>
              </a:lnSpc>
              <a:buFontTx/>
              <a:buNone/>
            </a:pPr>
            <a:r>
              <a:rPr lang="en-US" sz="1400" smtClean="0">
                <a:solidFill>
                  <a:schemeClr val="accent2"/>
                </a:solidFill>
                <a:latin typeface="Arial Rounded MT Bold" pitchFamily="34" charset="0"/>
              </a:rPr>
              <a:t>	</a:t>
            </a:r>
            <a:r>
              <a:rPr lang="en-US" sz="1400" b="1" smtClean="0">
                <a:solidFill>
                  <a:schemeClr val="accent2"/>
                </a:solidFill>
                <a:latin typeface="Arial Rounded MT Bold" pitchFamily="34" charset="0"/>
              </a:rPr>
              <a:t>menurut APB Statement no 4 : </a:t>
            </a:r>
          </a:p>
          <a:p>
            <a:pPr lvl="1" eaLnBrk="1" hangingPunct="1">
              <a:lnSpc>
                <a:spcPct val="80000"/>
              </a:lnSpc>
            </a:pPr>
            <a:r>
              <a:rPr lang="en-US" sz="1400" b="1" i="1" u="sng" smtClean="0">
                <a:solidFill>
                  <a:schemeClr val="accent2"/>
                </a:solidFill>
                <a:latin typeface="Arial Rounded MT Bold" pitchFamily="34" charset="0"/>
              </a:rPr>
              <a:t>the cost principles</a:t>
            </a:r>
          </a:p>
          <a:p>
            <a:pPr eaLnBrk="1" hangingPunct="1">
              <a:lnSpc>
                <a:spcPct val="80000"/>
              </a:lnSpc>
              <a:buFontTx/>
              <a:buNone/>
            </a:pPr>
            <a:r>
              <a:rPr lang="en-US" sz="1400" b="1" smtClean="0">
                <a:solidFill>
                  <a:schemeClr val="accent2"/>
                </a:solidFill>
                <a:latin typeface="Arial Rounded MT Bold" pitchFamily="34" charset="0"/>
              </a:rPr>
              <a:t>		dasar penilaian yang tepat untuk barang, jasa, biaya, harga pokok, dan 	equity 	adalah historical cost, yaitu dinilai berdasarkan harga 	pertukarannya 	pada tanggal 	perolehan.</a:t>
            </a:r>
          </a:p>
          <a:p>
            <a:pPr eaLnBrk="1" hangingPunct="1">
              <a:lnSpc>
                <a:spcPct val="80000"/>
              </a:lnSpc>
              <a:buFontTx/>
              <a:buNone/>
            </a:pPr>
            <a:endParaRPr lang="en-US" sz="1400" b="1" smtClean="0">
              <a:solidFill>
                <a:schemeClr val="accent2"/>
              </a:solidFill>
              <a:latin typeface="Arial Rounded MT Bold" pitchFamily="34" charset="0"/>
            </a:endParaRPr>
          </a:p>
          <a:p>
            <a:pPr eaLnBrk="1" hangingPunct="1">
              <a:lnSpc>
                <a:spcPct val="80000"/>
              </a:lnSpc>
              <a:buFontTx/>
              <a:buNone/>
            </a:pPr>
            <a:r>
              <a:rPr lang="en-US" sz="1400" b="1" smtClean="0">
                <a:solidFill>
                  <a:schemeClr val="accent2"/>
                </a:solidFill>
                <a:latin typeface="Arial Rounded MT Bold" pitchFamily="34" charset="0"/>
              </a:rPr>
              <a:t>		cost adalah jumlah tertentu yang diukur dalam bentuk uang dari kas 	yang 	dibelanjakan atau barang lain yang diserahkan, modal saham 	yang dikeluarkan, 	jasa yang diberikan, atau utang yang dibebankan 	sebagai imbalan dari barang 	atau jasa yang diterima atau akan 	diterima.</a:t>
            </a:r>
          </a:p>
          <a:p>
            <a:pPr eaLnBrk="1" hangingPunct="1">
              <a:lnSpc>
                <a:spcPct val="80000"/>
              </a:lnSpc>
              <a:buFontTx/>
              <a:buNone/>
            </a:pPr>
            <a:endParaRPr lang="en-US" sz="1400" b="1" smtClean="0">
              <a:solidFill>
                <a:schemeClr val="accent2"/>
              </a:solidFill>
              <a:latin typeface="Arial Rounded MT Bold" pitchFamily="34" charset="0"/>
            </a:endParaRPr>
          </a:p>
          <a:p>
            <a:pPr eaLnBrk="1" hangingPunct="1">
              <a:lnSpc>
                <a:spcPct val="80000"/>
              </a:lnSpc>
              <a:buFontTx/>
              <a:buNone/>
            </a:pPr>
            <a:r>
              <a:rPr lang="en-US" sz="1400" b="1" smtClean="0">
                <a:solidFill>
                  <a:schemeClr val="accent2"/>
                </a:solidFill>
                <a:latin typeface="Arial Rounded MT Bold" pitchFamily="34" charset="0"/>
              </a:rPr>
              <a:t>		Kelemahan dari prinsip ini adalah nilai uang atau kemampuan daya 	beli 	uang yang tidak stabil, sehingga dapat terjadi kemungkinan 	kesalahan baca 	laporan keuangan yang disajikan secara cost 	principles.</a:t>
            </a:r>
          </a:p>
          <a:p>
            <a:pPr eaLnBrk="1" hangingPunct="1">
              <a:lnSpc>
                <a:spcPct val="80000"/>
              </a:lnSpc>
              <a:buFontTx/>
              <a:buNone/>
            </a:pPr>
            <a:endParaRPr lang="en-US" sz="1400" b="1" smtClean="0">
              <a:solidFill>
                <a:schemeClr val="accent2"/>
              </a:solidFill>
              <a:latin typeface="Arial Rounded MT Bold" pitchFamily="34" charset="0"/>
            </a:endParaRPr>
          </a:p>
          <a:p>
            <a:pPr lvl="1" eaLnBrk="1" hangingPunct="1">
              <a:lnSpc>
                <a:spcPct val="80000"/>
              </a:lnSpc>
            </a:pPr>
            <a:r>
              <a:rPr lang="en-US" sz="1400" b="1" i="1" u="sng" smtClean="0">
                <a:solidFill>
                  <a:schemeClr val="accent2"/>
                </a:solidFill>
                <a:latin typeface="Arial Rounded MT Bold" pitchFamily="34" charset="0"/>
              </a:rPr>
              <a:t>the revenue principles</a:t>
            </a:r>
          </a:p>
          <a:p>
            <a:pPr eaLnBrk="1" hangingPunct="1">
              <a:lnSpc>
                <a:spcPct val="80000"/>
              </a:lnSpc>
              <a:buFontTx/>
              <a:buNone/>
            </a:pPr>
            <a:r>
              <a:rPr lang="en-US" sz="1400" b="1" smtClean="0">
                <a:solidFill>
                  <a:schemeClr val="accent2"/>
                </a:solidFill>
                <a:latin typeface="Arial Rounded MT Bold" pitchFamily="34" charset="0"/>
              </a:rPr>
              <a:t>		prinsip ini menjelaskan 3 hal :</a:t>
            </a:r>
          </a:p>
          <a:p>
            <a:pPr lvl="2" eaLnBrk="1" hangingPunct="1">
              <a:lnSpc>
                <a:spcPct val="80000"/>
              </a:lnSpc>
            </a:pPr>
            <a:r>
              <a:rPr lang="en-US" sz="1400" b="1" smtClean="0">
                <a:solidFill>
                  <a:schemeClr val="accent2"/>
                </a:solidFill>
                <a:latin typeface="Arial Rounded MT Bold" pitchFamily="34" charset="0"/>
              </a:rPr>
              <a:t>sifat dan komponen dari revenue</a:t>
            </a:r>
          </a:p>
          <a:p>
            <a:pPr eaLnBrk="1" hangingPunct="1">
              <a:lnSpc>
                <a:spcPct val="80000"/>
              </a:lnSpc>
              <a:buFontTx/>
              <a:buNone/>
            </a:pPr>
            <a:r>
              <a:rPr lang="en-US" sz="1400" b="1" smtClean="0">
                <a:solidFill>
                  <a:schemeClr val="accent2"/>
                </a:solidFill>
                <a:latin typeface="Arial Rounded MT Bold" pitchFamily="34" charset="0"/>
              </a:rPr>
              <a:t>		    pada umumnya revenue ditafsirkan :</a:t>
            </a:r>
          </a:p>
          <a:p>
            <a:pPr lvl="3" eaLnBrk="1" hangingPunct="1">
              <a:lnSpc>
                <a:spcPct val="80000"/>
              </a:lnSpc>
            </a:pPr>
            <a:r>
              <a:rPr lang="en-US" sz="1400" b="1" smtClean="0">
                <a:solidFill>
                  <a:schemeClr val="accent2"/>
                </a:solidFill>
                <a:latin typeface="Arial Rounded MT Bold" pitchFamily="34" charset="0"/>
              </a:rPr>
              <a:t>arus masuk net asset sebagai akibat dari penjualan barangdan jasa</a:t>
            </a:r>
          </a:p>
          <a:p>
            <a:pPr lvl="3" eaLnBrk="1" hangingPunct="1">
              <a:lnSpc>
                <a:spcPct val="80000"/>
              </a:lnSpc>
            </a:pPr>
            <a:r>
              <a:rPr lang="en-US" sz="1400" b="1" smtClean="0">
                <a:solidFill>
                  <a:schemeClr val="accent2"/>
                </a:solidFill>
                <a:latin typeface="Arial Rounded MT Bold" pitchFamily="34" charset="0"/>
              </a:rPr>
              <a:t>arus keluar barang dan jasa dari perusahaan kepada langganan</a:t>
            </a:r>
          </a:p>
          <a:p>
            <a:pPr lvl="3" eaLnBrk="1" hangingPunct="1">
              <a:lnSpc>
                <a:spcPct val="80000"/>
              </a:lnSpc>
            </a:pPr>
            <a:r>
              <a:rPr lang="en-US" sz="1400" b="1" smtClean="0">
                <a:solidFill>
                  <a:schemeClr val="accent2"/>
                </a:solidFill>
                <a:latin typeface="Arial Rounded MT Bold" pitchFamily="34" charset="0"/>
              </a:rPr>
              <a:t>produksi perusahaan sebagai akibat dari semata-mata penciptaan barang dan jasa oleh perusahaan selama periode tertentu.</a:t>
            </a:r>
          </a:p>
          <a:p>
            <a:pPr lvl="2" eaLnBrk="1" hangingPunct="1">
              <a:lnSpc>
                <a:spcPct val="80000"/>
              </a:lnSpc>
            </a:pPr>
            <a:endParaRPr lang="en-US" sz="1400" b="1" smtClean="0">
              <a:solidFill>
                <a:schemeClr val="accent2"/>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638175"/>
          </a:xfrm>
        </p:spPr>
        <p:txBody>
          <a:bodyPr/>
          <a:lstStyle/>
          <a:p>
            <a:pPr algn="r" eaLnBrk="1" hangingPunct="1"/>
            <a:r>
              <a:rPr lang="en-US" sz="2000" b="1" u="sng" smtClean="0">
                <a:solidFill>
                  <a:schemeClr val="accent2"/>
                </a:solidFill>
                <a:latin typeface="Cooper Black" pitchFamily="18" charset="0"/>
              </a:rPr>
              <a:t>the revenue principles (lanjut)</a:t>
            </a:r>
          </a:p>
        </p:txBody>
      </p:sp>
      <p:sp>
        <p:nvSpPr>
          <p:cNvPr id="16387" name="Rectangle 3"/>
          <p:cNvSpPr>
            <a:spLocks noGrp="1" noChangeArrowheads="1"/>
          </p:cNvSpPr>
          <p:nvPr>
            <p:ph type="body" idx="1"/>
          </p:nvPr>
        </p:nvSpPr>
        <p:spPr>
          <a:xfrm>
            <a:off x="457200" y="1066800"/>
            <a:ext cx="8229600" cy="5410200"/>
          </a:xfrm>
        </p:spPr>
        <p:txBody>
          <a:bodyPr/>
          <a:lstStyle/>
          <a:p>
            <a:pPr marL="1371600" lvl="2" indent="-457200" eaLnBrk="1" hangingPunct="1">
              <a:lnSpc>
                <a:spcPct val="80000"/>
              </a:lnSpc>
            </a:pPr>
            <a:r>
              <a:rPr lang="en-US" sz="1400" b="1" smtClean="0">
                <a:solidFill>
                  <a:schemeClr val="accent2"/>
                </a:solidFill>
              </a:rPr>
              <a:t>pengukuran revenue</a:t>
            </a:r>
          </a:p>
          <a:p>
            <a:pPr marL="1752600" lvl="3" indent="-381000" eaLnBrk="1" hangingPunct="1">
              <a:lnSpc>
                <a:spcPct val="80000"/>
              </a:lnSpc>
            </a:pPr>
            <a:r>
              <a:rPr lang="en-US" sz="1400" b="1" smtClean="0">
                <a:solidFill>
                  <a:schemeClr val="accent2"/>
                </a:solidFill>
              </a:rPr>
              <a:t>revenue diukur menurut produk atau jasa yang ditukar dengan cara transaksi yang obyektif, meliputi :</a:t>
            </a:r>
          </a:p>
          <a:p>
            <a:pPr marL="1752600" lvl="3" indent="-381000" eaLnBrk="1" hangingPunct="1">
              <a:lnSpc>
                <a:spcPct val="80000"/>
              </a:lnSpc>
            </a:pPr>
            <a:r>
              <a:rPr lang="en-US" sz="1400" b="1" smtClean="0">
                <a:solidFill>
                  <a:schemeClr val="accent2"/>
                </a:solidFill>
              </a:rPr>
              <a:t>net cash atau equivalent</a:t>
            </a:r>
          </a:p>
          <a:p>
            <a:pPr marL="1752600" lvl="3" indent="-381000" eaLnBrk="1" hangingPunct="1">
              <a:lnSpc>
                <a:spcPct val="80000"/>
              </a:lnSpc>
            </a:pPr>
            <a:r>
              <a:rPr lang="en-US" sz="1400" b="1" smtClean="0">
                <a:solidFill>
                  <a:schemeClr val="accent2"/>
                </a:solidFill>
              </a:rPr>
              <a:t>nilai discounted dari uang yang diterima atau akan diterima sebagai imbalan pertukaran barang dan jasa yang diserhkan perusahaan pada langganannya</a:t>
            </a:r>
          </a:p>
          <a:p>
            <a:pPr marL="1371600" lvl="2" indent="-457200" eaLnBrk="1" hangingPunct="1">
              <a:lnSpc>
                <a:spcPct val="80000"/>
              </a:lnSpc>
            </a:pPr>
            <a:r>
              <a:rPr lang="en-US" sz="1400" b="1" smtClean="0">
                <a:solidFill>
                  <a:schemeClr val="accent2"/>
                </a:solidFill>
              </a:rPr>
              <a:t>bukti pengakuan revenue</a:t>
            </a:r>
          </a:p>
          <a:p>
            <a:pPr marL="609600" indent="-609600" eaLnBrk="1" hangingPunct="1">
              <a:lnSpc>
                <a:spcPct val="80000"/>
              </a:lnSpc>
              <a:buFontTx/>
              <a:buNone/>
            </a:pPr>
            <a:r>
              <a:rPr lang="en-US" sz="1400" b="1" smtClean="0">
                <a:solidFill>
                  <a:schemeClr val="accent2"/>
                </a:solidFill>
              </a:rPr>
              <a:t>			laba dan revenue diakui sepanjang tahap siklus 				operasi, yaitu selama masa diterima, diproduksi dan 				ditagih.</a:t>
            </a:r>
          </a:p>
          <a:p>
            <a:pPr marL="1371600" lvl="2" indent="-457200" eaLnBrk="1" hangingPunct="1">
              <a:lnSpc>
                <a:spcPct val="80000"/>
              </a:lnSpc>
            </a:pPr>
            <a:r>
              <a:rPr lang="en-US" sz="1400" b="1" smtClean="0">
                <a:solidFill>
                  <a:schemeClr val="accent2"/>
                </a:solidFill>
              </a:rPr>
              <a:t>Prinsip pengakuan revenue adalah :</a:t>
            </a:r>
          </a:p>
          <a:p>
            <a:pPr marL="1752600" lvl="3" indent="-381000" eaLnBrk="1" hangingPunct="1">
              <a:lnSpc>
                <a:spcPct val="80000"/>
              </a:lnSpc>
            </a:pPr>
            <a:r>
              <a:rPr lang="en-US" sz="1400" b="1" smtClean="0">
                <a:solidFill>
                  <a:schemeClr val="accent2"/>
                </a:solidFill>
              </a:rPr>
              <a:t>Perubahan asset atau kewajiban yang telah dianggap terjadi dan obyektif sebagai jaminan penyelesaian transaksi tertentu, sebagai berikut :</a:t>
            </a:r>
          </a:p>
          <a:p>
            <a:pPr marL="1752600" lvl="3" indent="-381000" eaLnBrk="1" hangingPunct="1">
              <a:lnSpc>
                <a:spcPct val="80000"/>
              </a:lnSpc>
            </a:pPr>
            <a:r>
              <a:rPr lang="en-US" sz="1400" b="1" smtClean="0">
                <a:solidFill>
                  <a:schemeClr val="accent2"/>
                </a:solidFill>
              </a:rPr>
              <a:t>diterima sebagai pendapatan dalam satu bentuk atau lainnya</a:t>
            </a:r>
          </a:p>
          <a:p>
            <a:pPr marL="609600" indent="-609600" eaLnBrk="1" hangingPunct="1">
              <a:lnSpc>
                <a:spcPct val="80000"/>
              </a:lnSpc>
              <a:buFontTx/>
              <a:buNone/>
            </a:pPr>
            <a:r>
              <a:rPr lang="en-US" sz="1400" b="1" smtClean="0">
                <a:solidFill>
                  <a:schemeClr val="accent2"/>
                </a:solidFill>
              </a:rPr>
              <a:t>			dalam bentuk yang dapat didistribusikan </a:t>
            </a:r>
          </a:p>
          <a:p>
            <a:pPr marL="609600" indent="-609600" eaLnBrk="1" hangingPunct="1">
              <a:lnSpc>
                <a:spcPct val="80000"/>
              </a:lnSpc>
              <a:buFontTx/>
              <a:buNone/>
            </a:pPr>
            <a:r>
              <a:rPr lang="en-US" sz="1400" b="1" smtClean="0">
                <a:solidFill>
                  <a:schemeClr val="accent2"/>
                </a:solidFill>
              </a:rPr>
              <a:t>			akibat suatu konversi antara perusahaan 					dengan pihak luar	akibat kegiatan penjualan yang legal atau 			kegiatan sejenisnya terpisah dari perkiraan modal</a:t>
            </a:r>
          </a:p>
          <a:p>
            <a:pPr marL="1752600" lvl="3" indent="-381000" eaLnBrk="1" hangingPunct="1">
              <a:lnSpc>
                <a:spcPct val="80000"/>
              </a:lnSpc>
            </a:pPr>
            <a:r>
              <a:rPr lang="en-US" sz="1400" b="1" smtClean="0">
                <a:solidFill>
                  <a:schemeClr val="accent2"/>
                </a:solidFill>
              </a:rPr>
              <a:t>dalam bentuk aktiva yang lancer</a:t>
            </a:r>
          </a:p>
          <a:p>
            <a:pPr marL="1752600" lvl="3" indent="-381000" eaLnBrk="1" hangingPunct="1">
              <a:lnSpc>
                <a:spcPct val="80000"/>
              </a:lnSpc>
            </a:pPr>
            <a:r>
              <a:rPr lang="en-US" sz="1400" b="1" smtClean="0">
                <a:solidFill>
                  <a:schemeClr val="accent2"/>
                </a:solidFill>
              </a:rPr>
              <a:t>pengaruh transaksi harus dapat ditaksir dengan tingkat kepercayaan yang tinggi</a:t>
            </a:r>
          </a:p>
          <a:p>
            <a:pPr marL="1752600" lvl="3" indent="-381000" eaLnBrk="1" hangingPunct="1">
              <a:lnSpc>
                <a:spcPct val="80000"/>
              </a:lnSpc>
            </a:pPr>
            <a:endParaRPr lang="en-US" sz="1400" b="1" smtClean="0">
              <a:solidFill>
                <a:schemeClr val="accent2"/>
              </a:solidFill>
            </a:endParaRPr>
          </a:p>
          <a:p>
            <a:pPr marL="1752600" lvl="3" indent="-381000" eaLnBrk="1" hangingPunct="1">
              <a:lnSpc>
                <a:spcPct val="80000"/>
              </a:lnSpc>
            </a:pPr>
            <a:endParaRPr lang="en-US" sz="1400" b="1" smtClean="0">
              <a:solidFill>
                <a:schemeClr val="accent2"/>
              </a:solidFill>
            </a:endParaRPr>
          </a:p>
          <a:p>
            <a:pPr marL="1752600" lvl="3" indent="-381000" eaLnBrk="1" hangingPunct="1">
              <a:lnSpc>
                <a:spcPct val="80000"/>
              </a:lnSpc>
              <a:buFontTx/>
              <a:buNone/>
            </a:pPr>
            <a:endParaRPr lang="en-US" sz="1400" b="1" smtClean="0">
              <a:solidFill>
                <a:schemeClr val="accent2"/>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990600"/>
            <a:ext cx="8229600" cy="5140325"/>
          </a:xfrm>
        </p:spPr>
        <p:txBody>
          <a:bodyPr/>
          <a:lstStyle/>
          <a:p>
            <a:pPr eaLnBrk="1" hangingPunct="1">
              <a:lnSpc>
                <a:spcPct val="80000"/>
              </a:lnSpc>
              <a:buFontTx/>
              <a:buNone/>
            </a:pPr>
            <a:r>
              <a:rPr lang="en-US" sz="1600" b="1" smtClean="0">
                <a:solidFill>
                  <a:schemeClr val="accent2"/>
                </a:solidFill>
              </a:rPr>
              <a:t>	Secara umum revenue akan diakui secara :</a:t>
            </a:r>
          </a:p>
          <a:p>
            <a:pPr lvl="1" eaLnBrk="1" hangingPunct="1">
              <a:lnSpc>
                <a:spcPct val="80000"/>
              </a:lnSpc>
            </a:pPr>
            <a:r>
              <a:rPr lang="en-US" sz="1600" b="1" i="1" u="sng" smtClean="0">
                <a:solidFill>
                  <a:schemeClr val="accent2"/>
                </a:solidFill>
              </a:rPr>
              <a:t>accrual basis</a:t>
            </a:r>
          </a:p>
          <a:p>
            <a:pPr eaLnBrk="1" hangingPunct="1">
              <a:lnSpc>
                <a:spcPct val="80000"/>
              </a:lnSpc>
              <a:buFontTx/>
              <a:buNone/>
            </a:pPr>
            <a:r>
              <a:rPr lang="en-US" sz="1600" b="1" smtClean="0">
                <a:solidFill>
                  <a:schemeClr val="accent2"/>
                </a:solidFill>
              </a:rPr>
              <a:t>		berarti bahwa revenue harus dilaporkan selama 	kegiatan 	produksi, dimana laba dapat dihitung 	secara 	proporsional 	dengan penyelesaian 	pekerjaan </a:t>
            </a:r>
          </a:p>
          <a:p>
            <a:pPr lvl="2" eaLnBrk="1" hangingPunct="1">
              <a:lnSpc>
                <a:spcPct val="80000"/>
              </a:lnSpc>
            </a:pPr>
            <a:r>
              <a:rPr lang="en-US" sz="1600" b="1" smtClean="0">
                <a:solidFill>
                  <a:schemeClr val="accent2"/>
                </a:solidFill>
              </a:rPr>
              <a:t>laba diakui selama kegiatan produksi dalam bentuk :</a:t>
            </a:r>
          </a:p>
          <a:p>
            <a:pPr lvl="2" eaLnBrk="1" hangingPunct="1">
              <a:lnSpc>
                <a:spcPct val="80000"/>
              </a:lnSpc>
              <a:buFontTx/>
              <a:buNone/>
            </a:pPr>
            <a:r>
              <a:rPr lang="en-US" sz="1600" b="1" smtClean="0">
                <a:solidFill>
                  <a:schemeClr val="accent2"/>
                </a:solidFill>
              </a:rPr>
              <a:t>	sewa, bunga, komisi diakui sebagai revenue berdasarkan perjanjian </a:t>
            </a:r>
          </a:p>
          <a:p>
            <a:pPr lvl="2" eaLnBrk="1" hangingPunct="1">
              <a:lnSpc>
                <a:spcPct val="80000"/>
              </a:lnSpc>
            </a:pPr>
            <a:r>
              <a:rPr lang="en-US" sz="1600" b="1" smtClean="0">
                <a:solidFill>
                  <a:schemeClr val="accent2"/>
                </a:solidFill>
              </a:rPr>
              <a:t>perusahaan professional seperti konsultan,akuntan, notaries lebih tepat menggunakan accrual basis</a:t>
            </a:r>
          </a:p>
          <a:p>
            <a:pPr lvl="2" eaLnBrk="1" hangingPunct="1">
              <a:lnSpc>
                <a:spcPct val="80000"/>
              </a:lnSpc>
            </a:pPr>
            <a:r>
              <a:rPr lang="en-US" sz="1600" b="1" smtClean="0">
                <a:solidFill>
                  <a:schemeClr val="accent2"/>
                </a:solidFill>
              </a:rPr>
              <a:t>revenue atas kontrak jasa panjang diakui berdasarkan kemajuan kerja atau presentasi siap. Persentase siap dapat dihitung dengan cara :</a:t>
            </a:r>
          </a:p>
          <a:p>
            <a:pPr lvl="3" eaLnBrk="1" hangingPunct="1">
              <a:lnSpc>
                <a:spcPct val="80000"/>
              </a:lnSpc>
            </a:pPr>
            <a:r>
              <a:rPr lang="en-US" sz="1600" b="1" smtClean="0">
                <a:solidFill>
                  <a:schemeClr val="accent2"/>
                </a:solidFill>
              </a:rPr>
              <a:t>taksiran para ahli  </a:t>
            </a:r>
          </a:p>
          <a:p>
            <a:pPr lvl="3" eaLnBrk="1" hangingPunct="1">
              <a:lnSpc>
                <a:spcPct val="80000"/>
              </a:lnSpc>
            </a:pPr>
            <a:r>
              <a:rPr lang="en-US" sz="1600" b="1" smtClean="0">
                <a:solidFill>
                  <a:schemeClr val="accent2"/>
                </a:solidFill>
              </a:rPr>
              <a:t>jumlah biaya yang dikeluarkan dibandingkan dengan taksiran biaya seluruh proyek.</a:t>
            </a:r>
          </a:p>
          <a:p>
            <a:pPr lvl="3" eaLnBrk="1" hangingPunct="1">
              <a:lnSpc>
                <a:spcPct val="80000"/>
              </a:lnSpc>
            </a:pPr>
            <a:r>
              <a:rPr lang="en-US" sz="1600" b="1" smtClean="0">
                <a:solidFill>
                  <a:schemeClr val="accent2"/>
                </a:solidFill>
              </a:rPr>
              <a:t>revenue cost plus fixed fee contract, kontrak berdasarkan fee yang tetap ditambah biaya tertentu</a:t>
            </a:r>
          </a:p>
          <a:p>
            <a:pPr lvl="3" eaLnBrk="1" hangingPunct="1">
              <a:lnSpc>
                <a:spcPct val="80000"/>
              </a:lnSpc>
            </a:pPr>
            <a:r>
              <a:rPr lang="en-US" sz="1600" b="1" smtClean="0">
                <a:solidFill>
                  <a:schemeClr val="accent2"/>
                </a:solidFill>
              </a:rPr>
              <a:t>perubahan asset sebagai akibat pertumbuhan yang menimbulkan kenaikan revenue </a:t>
            </a:r>
          </a:p>
        </p:txBody>
      </p:sp>
      <p:sp>
        <p:nvSpPr>
          <p:cNvPr id="17411" name="Rectangle 3"/>
          <p:cNvSpPr>
            <a:spLocks noGrp="1" noChangeArrowheads="1"/>
          </p:cNvSpPr>
          <p:nvPr>
            <p:ph type="title"/>
          </p:nvPr>
        </p:nvSpPr>
        <p:spPr>
          <a:xfrm>
            <a:off x="1619250" y="404813"/>
            <a:ext cx="6767513" cy="561975"/>
          </a:xfrm>
          <a:noFill/>
        </p:spPr>
        <p:txBody>
          <a:bodyPr anchorCtr="1"/>
          <a:lstStyle/>
          <a:p>
            <a:pPr algn="r" eaLnBrk="1" hangingPunct="1"/>
            <a:r>
              <a:rPr lang="en-US" sz="2000" b="1" u="sng" smtClean="0">
                <a:solidFill>
                  <a:schemeClr val="accent2"/>
                </a:solidFill>
              </a:rPr>
              <a:t>the revenue principles (lanjut)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990600"/>
            <a:ext cx="8229600" cy="5140325"/>
          </a:xfrm>
        </p:spPr>
        <p:txBody>
          <a:bodyPr/>
          <a:lstStyle/>
          <a:p>
            <a:pPr marL="609600" indent="-609600" eaLnBrk="1" hangingPunct="1">
              <a:lnSpc>
                <a:spcPct val="90000"/>
              </a:lnSpc>
            </a:pPr>
            <a:r>
              <a:rPr lang="en-US" sz="1800" b="1" i="1" u="sng" smtClean="0">
                <a:solidFill>
                  <a:schemeClr val="accent2"/>
                </a:solidFill>
                <a:latin typeface="Cooper Black" pitchFamily="18" charset="0"/>
              </a:rPr>
              <a:t>critical event basis</a:t>
            </a:r>
          </a:p>
          <a:p>
            <a:pPr marL="609600" indent="-609600" eaLnBrk="1" hangingPunct="1">
              <a:lnSpc>
                <a:spcPct val="90000"/>
              </a:lnSpc>
              <a:buFontTx/>
              <a:buNone/>
            </a:pPr>
            <a:r>
              <a:rPr lang="en-US" sz="1800" b="1" smtClean="0">
                <a:solidFill>
                  <a:schemeClr val="accent2"/>
                </a:solidFill>
                <a:latin typeface="Cooper Black" pitchFamily="18" charset="0"/>
              </a:rPr>
              <a:t>	dalam metode ini yang diperhatikan adalah kejadian penting dalam siklus operasi perusahaan, kejadian kritis tersebut adalah :</a:t>
            </a:r>
          </a:p>
          <a:p>
            <a:pPr marL="1371600" lvl="2" indent="-457200" eaLnBrk="1" hangingPunct="1">
              <a:lnSpc>
                <a:spcPct val="90000"/>
              </a:lnSpc>
            </a:pPr>
            <a:r>
              <a:rPr lang="en-US" sz="1800" b="1" smtClean="0">
                <a:solidFill>
                  <a:schemeClr val="accent2"/>
                </a:solidFill>
                <a:latin typeface="Cooper Black" pitchFamily="18" charset="0"/>
              </a:rPr>
              <a:t>pada saat penjualan</a:t>
            </a:r>
          </a:p>
          <a:p>
            <a:pPr marL="1752600" lvl="3" indent="-381000" eaLnBrk="1" hangingPunct="1">
              <a:lnSpc>
                <a:spcPct val="90000"/>
              </a:lnSpc>
            </a:pPr>
            <a:r>
              <a:rPr lang="en-US" sz="1800" b="1" smtClean="0">
                <a:solidFill>
                  <a:schemeClr val="accent2"/>
                </a:solidFill>
                <a:latin typeface="Cooper Black" pitchFamily="18" charset="0"/>
              </a:rPr>
              <a:t>jika harga produk diketahui secara pasti</a:t>
            </a:r>
          </a:p>
          <a:p>
            <a:pPr marL="1752600" lvl="3" indent="-381000" eaLnBrk="1" hangingPunct="1">
              <a:lnSpc>
                <a:spcPct val="90000"/>
              </a:lnSpc>
            </a:pPr>
            <a:r>
              <a:rPr lang="en-US" sz="1800" b="1" smtClean="0">
                <a:solidFill>
                  <a:schemeClr val="accent2"/>
                </a:solidFill>
                <a:latin typeface="Cooper Black" pitchFamily="18" charset="0"/>
              </a:rPr>
              <a:t>pertukaran telah selesai dan sudah diketahui biaya yang dikeluarkan</a:t>
            </a:r>
          </a:p>
          <a:p>
            <a:pPr marL="1752600" lvl="3" indent="-381000" eaLnBrk="1" hangingPunct="1">
              <a:lnSpc>
                <a:spcPct val="90000"/>
              </a:lnSpc>
            </a:pPr>
            <a:r>
              <a:rPr lang="en-US" sz="1800" b="1" smtClean="0">
                <a:solidFill>
                  <a:schemeClr val="accent2"/>
                </a:solidFill>
                <a:latin typeface="Cooper Black" pitchFamily="18" charset="0"/>
              </a:rPr>
              <a:t>jika realisasi penjualan dianggap penting </a:t>
            </a:r>
          </a:p>
          <a:p>
            <a:pPr marL="1371600" lvl="2" indent="-457200" eaLnBrk="1" hangingPunct="1">
              <a:lnSpc>
                <a:spcPct val="90000"/>
              </a:lnSpc>
            </a:pPr>
            <a:r>
              <a:rPr lang="en-US" sz="1800" b="1" smtClean="0">
                <a:solidFill>
                  <a:schemeClr val="accent2"/>
                </a:solidFill>
                <a:latin typeface="Cooper Black" pitchFamily="18" charset="0"/>
              </a:rPr>
              <a:t>pada saat penyelesaian proyek</a:t>
            </a:r>
          </a:p>
          <a:p>
            <a:pPr marL="1752600" lvl="3" indent="-381000" eaLnBrk="1" hangingPunct="1">
              <a:lnSpc>
                <a:spcPct val="90000"/>
              </a:lnSpc>
            </a:pPr>
            <a:r>
              <a:rPr lang="en-US" sz="1800" b="1" smtClean="0">
                <a:solidFill>
                  <a:schemeClr val="accent2"/>
                </a:solidFill>
                <a:latin typeface="Cooper Black" pitchFamily="18" charset="0"/>
              </a:rPr>
              <a:t>diterapkan bila situasi pasar stabil dan harga komoditti juga stabil</a:t>
            </a:r>
          </a:p>
          <a:p>
            <a:pPr marL="1752600" lvl="3" indent="-381000" eaLnBrk="1" hangingPunct="1">
              <a:lnSpc>
                <a:spcPct val="90000"/>
              </a:lnSpc>
            </a:pPr>
            <a:r>
              <a:rPr lang="en-US" sz="1800" b="1" smtClean="0">
                <a:solidFill>
                  <a:schemeClr val="accent2"/>
                </a:solidFill>
                <a:latin typeface="Cooper Black" pitchFamily="18" charset="0"/>
              </a:rPr>
              <a:t>pada saat pembayaran setelah dilakukan penjualan</a:t>
            </a:r>
          </a:p>
          <a:p>
            <a:pPr marL="1371600" lvl="2" indent="-457200" eaLnBrk="1" hangingPunct="1">
              <a:lnSpc>
                <a:spcPct val="90000"/>
              </a:lnSpc>
            </a:pPr>
            <a:r>
              <a:rPr lang="en-US" sz="1800" b="1" smtClean="0">
                <a:solidFill>
                  <a:schemeClr val="accent2"/>
                </a:solidFill>
                <a:latin typeface="Cooper Black" pitchFamily="18" charset="0"/>
              </a:rPr>
              <a:t>apabila penjualan yang akan dilakukan dan penilaian yang akurat tidak dapat dilakukan </a:t>
            </a:r>
          </a:p>
        </p:txBody>
      </p:sp>
      <p:sp>
        <p:nvSpPr>
          <p:cNvPr id="18435" name="Rectangle 3"/>
          <p:cNvSpPr>
            <a:spLocks noGrp="1" noChangeArrowheads="1"/>
          </p:cNvSpPr>
          <p:nvPr>
            <p:ph type="title"/>
          </p:nvPr>
        </p:nvSpPr>
        <p:spPr>
          <a:xfrm>
            <a:off x="457200" y="274638"/>
            <a:ext cx="8229600" cy="485775"/>
          </a:xfrm>
          <a:noFill/>
        </p:spPr>
        <p:txBody>
          <a:bodyPr anchorCtr="1"/>
          <a:lstStyle/>
          <a:p>
            <a:pPr algn="r" eaLnBrk="1" hangingPunct="1"/>
            <a:r>
              <a:rPr lang="en-US" sz="2000" b="1" u="sng" smtClean="0">
                <a:solidFill>
                  <a:schemeClr val="accent2"/>
                </a:solidFill>
                <a:latin typeface="Cooper Black" pitchFamily="18" charset="0"/>
              </a:rPr>
              <a:t>the revenue principles (lanjut)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KEMAMPUAN AKHIR YANG DIHARAPKAN</a:t>
            </a:r>
            <a:endParaRPr lang="en-US" sz="28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722437"/>
            <a:ext cx="8229600" cy="4144963"/>
          </a:xfrm>
        </p:spPr>
        <p:txBody>
          <a:bodyPr>
            <a:normAutofit/>
          </a:bodyPr>
          <a:lstStyle/>
          <a:p>
            <a:pPr lvl="0"/>
            <a:r>
              <a:rPr lang="en-US" sz="2800" dirty="0" err="1" smtClean="0"/>
              <a:t>Mampu</a:t>
            </a:r>
            <a:r>
              <a:rPr lang="en-US" sz="2800" dirty="0" smtClean="0"/>
              <a:t> </a:t>
            </a:r>
            <a:r>
              <a:rPr lang="en-US" sz="2800" dirty="0" err="1" smtClean="0"/>
              <a:t>menjelaskan</a:t>
            </a:r>
            <a:r>
              <a:rPr lang="en-US" sz="2800" dirty="0" smtClean="0"/>
              <a:t> </a:t>
            </a:r>
            <a:r>
              <a:rPr lang="en-US" sz="2800" dirty="0" err="1" smtClean="0"/>
              <a:t>hiraki</a:t>
            </a:r>
            <a:r>
              <a:rPr lang="en-US" sz="2800" dirty="0" smtClean="0"/>
              <a:t> </a:t>
            </a:r>
            <a:r>
              <a:rPr lang="en-US" sz="2800" dirty="0" err="1" smtClean="0"/>
              <a:t>struktur</a:t>
            </a:r>
            <a:r>
              <a:rPr lang="en-US" sz="2800" dirty="0" smtClean="0"/>
              <a:t> </a:t>
            </a:r>
            <a:r>
              <a:rPr lang="en-US" sz="2800" dirty="0" err="1" smtClean="0"/>
              <a:t>teori</a:t>
            </a:r>
            <a:r>
              <a:rPr lang="en-US" sz="2800" dirty="0" smtClean="0"/>
              <a:t> </a:t>
            </a:r>
            <a:r>
              <a:rPr lang="en-US" sz="2800" dirty="0" err="1" smtClean="0"/>
              <a:t>akuntansi</a:t>
            </a:r>
            <a:endParaRPr lang="en-US" sz="2800" dirty="0" smtClean="0"/>
          </a:p>
          <a:p>
            <a:pPr lvl="0"/>
            <a:r>
              <a:rPr lang="en-US" sz="2800" dirty="0" err="1" smtClean="0"/>
              <a:t>Mampu</a:t>
            </a:r>
            <a:r>
              <a:rPr lang="en-US" sz="2800" dirty="0" smtClean="0"/>
              <a:t> </a:t>
            </a:r>
            <a:r>
              <a:rPr lang="en-US" sz="2800" dirty="0" err="1" smtClean="0"/>
              <a:t>menjelaskan</a:t>
            </a:r>
            <a:r>
              <a:rPr lang="en-US" sz="2800" dirty="0" smtClean="0"/>
              <a:t> </a:t>
            </a:r>
            <a:r>
              <a:rPr lang="en-US" sz="2800" dirty="0" err="1" smtClean="0"/>
              <a:t>upaya</a:t>
            </a:r>
            <a:r>
              <a:rPr lang="en-US" sz="2800" dirty="0" smtClean="0"/>
              <a:t> yang </a:t>
            </a:r>
            <a:r>
              <a:rPr lang="en-US" sz="2800" dirty="0" err="1" smtClean="0"/>
              <a:t>dilakukan</a:t>
            </a:r>
            <a:r>
              <a:rPr lang="en-US" sz="2800" dirty="0" smtClean="0"/>
              <a:t> </a:t>
            </a:r>
            <a:r>
              <a:rPr lang="en-US" sz="2800" dirty="0" err="1" smtClean="0"/>
              <a:t>profesi</a:t>
            </a:r>
            <a:r>
              <a:rPr lang="en-US" sz="2800" dirty="0" smtClean="0"/>
              <a:t> </a:t>
            </a:r>
            <a:r>
              <a:rPr lang="en-US" sz="2800" dirty="0" err="1" smtClean="0"/>
              <a:t>akuntan</a:t>
            </a:r>
            <a:r>
              <a:rPr lang="en-US" sz="2800" dirty="0" smtClean="0"/>
              <a:t> </a:t>
            </a:r>
            <a:r>
              <a:rPr lang="en-US" sz="2800" dirty="0" err="1" smtClean="0"/>
              <a:t>dalam</a:t>
            </a:r>
            <a:r>
              <a:rPr lang="en-US" sz="2800" dirty="0" smtClean="0"/>
              <a:t> </a:t>
            </a:r>
            <a:r>
              <a:rPr lang="en-US" sz="2800" dirty="0" err="1" smtClean="0"/>
              <a:t>merumuskan</a:t>
            </a:r>
            <a:r>
              <a:rPr lang="en-US" sz="2800" dirty="0" smtClean="0"/>
              <a:t> </a:t>
            </a:r>
            <a:r>
              <a:rPr lang="en-US" sz="2800" dirty="0" err="1" smtClean="0"/>
              <a:t>standar</a:t>
            </a:r>
            <a:r>
              <a:rPr lang="en-US" sz="2800" dirty="0" smtClean="0"/>
              <a:t>, </a:t>
            </a:r>
            <a:r>
              <a:rPr lang="en-US" sz="2800" dirty="0" err="1" smtClean="0"/>
              <a:t>prinsip</a:t>
            </a:r>
            <a:r>
              <a:rPr lang="en-US" sz="2800" dirty="0" smtClean="0"/>
              <a:t> </a:t>
            </a:r>
            <a:r>
              <a:rPr lang="en-US" sz="2800" dirty="0" err="1" smtClean="0"/>
              <a:t>dan</a:t>
            </a:r>
            <a:r>
              <a:rPr lang="en-US" sz="2800" dirty="0" smtClean="0"/>
              <a:t> </a:t>
            </a:r>
            <a:r>
              <a:rPr lang="en-US" sz="2800" dirty="0" err="1" smtClean="0"/>
              <a:t>tujuan</a:t>
            </a:r>
            <a:r>
              <a:rPr lang="en-US" sz="2800" dirty="0" smtClean="0"/>
              <a:t> </a:t>
            </a:r>
            <a:r>
              <a:rPr lang="en-US" sz="2800" dirty="0" err="1" smtClean="0"/>
              <a:t>akuntansi</a:t>
            </a:r>
            <a:endParaRPr lang="en-US" sz="2800" dirty="0" smtClean="0"/>
          </a:p>
          <a:p>
            <a:r>
              <a:rPr lang="en-US" sz="2800" dirty="0" err="1" smtClean="0"/>
              <a:t>Mampu</a:t>
            </a:r>
            <a:r>
              <a:rPr lang="en-US" sz="2800" dirty="0" smtClean="0"/>
              <a:t> </a:t>
            </a:r>
            <a:r>
              <a:rPr lang="en-US" sz="2800" dirty="0" err="1" smtClean="0"/>
              <a:t>menjelaskan</a:t>
            </a:r>
            <a:r>
              <a:rPr lang="en-US" sz="2800" dirty="0" smtClean="0"/>
              <a:t> </a:t>
            </a:r>
            <a:r>
              <a:rPr lang="en-US" sz="2800" dirty="0" err="1" smtClean="0"/>
              <a:t>konsep</a:t>
            </a:r>
            <a:r>
              <a:rPr lang="en-US" sz="2800" dirty="0" smtClean="0"/>
              <a:t>, </a:t>
            </a:r>
            <a:r>
              <a:rPr lang="en-US" sz="2800" dirty="0" err="1" smtClean="0"/>
              <a:t>postulat</a:t>
            </a:r>
            <a:r>
              <a:rPr lang="en-US" sz="2800" dirty="0" smtClean="0"/>
              <a:t>, </a:t>
            </a:r>
            <a:r>
              <a:rPr lang="en-US" sz="2800" dirty="0" err="1" smtClean="0"/>
              <a:t>prinsip</a:t>
            </a:r>
            <a:r>
              <a:rPr lang="en-US" sz="2800" dirty="0" smtClean="0"/>
              <a:t>, </a:t>
            </a:r>
            <a:r>
              <a:rPr lang="en-US" sz="2800" dirty="0" err="1" smtClean="0"/>
              <a:t>dan</a:t>
            </a:r>
            <a:r>
              <a:rPr lang="en-US" sz="2800" dirty="0" smtClean="0"/>
              <a:t> </a:t>
            </a:r>
            <a:r>
              <a:rPr lang="en-US" sz="2800" dirty="0" err="1" smtClean="0"/>
              <a:t>standar</a:t>
            </a:r>
            <a:r>
              <a:rPr lang="en-US" sz="2800" dirty="0" smtClean="0"/>
              <a:t> </a:t>
            </a:r>
            <a:r>
              <a:rPr lang="en-US" sz="2800" dirty="0" err="1" smtClean="0"/>
              <a:t>akuntansi</a:t>
            </a:r>
            <a:endParaRPr lang="en-US" sz="2800"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10" name="Content Placeholder 7"/>
          <p:cNvSpPr txBox="1">
            <a:spLocks/>
          </p:cNvSpPr>
          <p:nvPr/>
        </p:nvSpPr>
        <p:spPr>
          <a:xfrm>
            <a:off x="457200" y="4008437"/>
            <a:ext cx="8229600" cy="2316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800" dirty="0"/>
          </a:p>
        </p:txBody>
      </p:sp>
    </p:spTree>
    <p:extLst>
      <p:ext uri="{BB962C8B-B14F-4D97-AF65-F5344CB8AC3E}">
        <p14:creationId xmlns:p14="http://schemas.microsoft.com/office/powerpoint/2010/main" xmlns="" val="3743941632"/>
      </p:ext>
    </p:extLst>
  </p:cSld>
  <p:clrMapOvr>
    <a:masterClrMapping/>
  </p:clrMapOvr>
  <mc:AlternateContent xmlns:mc="http://schemas.openxmlformats.org/markup-compatibility/2006">
    <mc:Choice xmlns:p14="http://schemas.microsoft.com/office/powerpoint/2010/main" xmlns="" Requires="p14">
      <p:transition>
        <p14:doors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914400"/>
            <a:ext cx="8229600" cy="5216525"/>
          </a:xfrm>
        </p:spPr>
        <p:txBody>
          <a:bodyPr/>
          <a:lstStyle/>
          <a:p>
            <a:pPr marL="609600" indent="-609600" eaLnBrk="1" hangingPunct="1">
              <a:lnSpc>
                <a:spcPct val="80000"/>
              </a:lnSpc>
            </a:pPr>
            <a:r>
              <a:rPr lang="en-US" sz="1600" b="1" i="1" u="sng" smtClean="0">
                <a:solidFill>
                  <a:schemeClr val="accent2"/>
                </a:solidFill>
              </a:rPr>
              <a:t>the matching principles</a:t>
            </a:r>
          </a:p>
          <a:p>
            <a:pPr marL="609600" indent="-609600" eaLnBrk="1" hangingPunct="1">
              <a:lnSpc>
                <a:spcPct val="80000"/>
              </a:lnSpc>
              <a:buFontTx/>
              <a:buNone/>
            </a:pPr>
            <a:r>
              <a:rPr lang="en-US" sz="1600" b="1" smtClean="0">
                <a:solidFill>
                  <a:schemeClr val="accent2"/>
                </a:solidFill>
              </a:rPr>
              <a:t>	prinsip ini mengatur agar pembebanan biaya harus dilakukan pada periode yang sama dengan periode pengakuan hasil dan biaya akan dibebankan sesuai dengan periode itu.</a:t>
            </a:r>
          </a:p>
          <a:p>
            <a:pPr marL="990600" lvl="1" indent="-533400" eaLnBrk="1" hangingPunct="1">
              <a:lnSpc>
                <a:spcPct val="80000"/>
              </a:lnSpc>
            </a:pPr>
            <a:r>
              <a:rPr lang="en-US" sz="1600" b="1" smtClean="0">
                <a:solidFill>
                  <a:schemeClr val="accent2"/>
                </a:solidFill>
              </a:rPr>
              <a:t>Akuntansi biaya ini mencakup 2 tahap, yaitu :</a:t>
            </a:r>
          </a:p>
          <a:p>
            <a:pPr marL="1371600" lvl="2" indent="-457200" eaLnBrk="1" hangingPunct="1">
              <a:lnSpc>
                <a:spcPct val="80000"/>
              </a:lnSpc>
            </a:pPr>
            <a:r>
              <a:rPr lang="en-US" sz="1600" b="1" smtClean="0">
                <a:solidFill>
                  <a:schemeClr val="accent2"/>
                </a:solidFill>
              </a:rPr>
              <a:t>cost dikapitalisasi sebagai asset yang merupakan harta yang menyimpan sejumlah jasa dan keuntungan</a:t>
            </a:r>
          </a:p>
          <a:p>
            <a:pPr marL="1371600" lvl="2" indent="-457200" eaLnBrk="1" hangingPunct="1">
              <a:lnSpc>
                <a:spcPct val="80000"/>
              </a:lnSpc>
            </a:pPr>
            <a:r>
              <a:rPr lang="en-US" sz="1600" b="1" smtClean="0">
                <a:solidFill>
                  <a:schemeClr val="accent2"/>
                </a:solidFill>
              </a:rPr>
              <a:t>setiap asset dihapuskan dan dibebankan sebagai biaya untuk menilai bagian dari asset itu yang dibebankan untuk menghasilkan revenue selama periode itu.</a:t>
            </a:r>
          </a:p>
          <a:p>
            <a:pPr marL="1371600" lvl="2" indent="-457200" eaLnBrk="1" hangingPunct="1">
              <a:lnSpc>
                <a:spcPct val="80000"/>
              </a:lnSpc>
              <a:buFontTx/>
              <a:buNone/>
            </a:pPr>
            <a:endParaRPr lang="en-US" sz="1600" b="1" smtClean="0">
              <a:solidFill>
                <a:schemeClr val="accent2"/>
              </a:solidFill>
            </a:endParaRPr>
          </a:p>
          <a:p>
            <a:pPr marL="609600" indent="-609600" eaLnBrk="1" hangingPunct="1">
              <a:lnSpc>
                <a:spcPct val="80000"/>
              </a:lnSpc>
              <a:buFontTx/>
              <a:buNone/>
            </a:pPr>
            <a:r>
              <a:rPr lang="en-US" sz="1600" b="1" smtClean="0">
                <a:solidFill>
                  <a:schemeClr val="accent2"/>
                </a:solidFill>
              </a:rPr>
              <a:t>	Kriteria matching konsep :</a:t>
            </a:r>
          </a:p>
          <a:p>
            <a:pPr marL="1371600" lvl="2" indent="-457200" eaLnBrk="1" hangingPunct="1">
              <a:lnSpc>
                <a:spcPct val="80000"/>
              </a:lnSpc>
            </a:pPr>
            <a:r>
              <a:rPr lang="en-US" sz="1600" b="1" smtClean="0">
                <a:solidFill>
                  <a:schemeClr val="accent2"/>
                </a:solidFill>
              </a:rPr>
              <a:t>pengurangan langsung biaya terhadap hasil </a:t>
            </a:r>
          </a:p>
          <a:p>
            <a:pPr marL="1371600" lvl="2" indent="-457200" eaLnBrk="1" hangingPunct="1">
              <a:lnSpc>
                <a:spcPct val="80000"/>
              </a:lnSpc>
            </a:pPr>
            <a:r>
              <a:rPr lang="en-US" sz="1600" b="1" smtClean="0">
                <a:solidFill>
                  <a:schemeClr val="accent2"/>
                </a:solidFill>
              </a:rPr>
              <a:t>pengurangan langsung biaya menurut periodenya</a:t>
            </a:r>
          </a:p>
          <a:p>
            <a:pPr marL="1371600" lvl="2" indent="-457200" eaLnBrk="1" hangingPunct="1">
              <a:lnSpc>
                <a:spcPct val="80000"/>
              </a:lnSpc>
            </a:pPr>
            <a:r>
              <a:rPr lang="en-US" sz="1600" b="1" smtClean="0">
                <a:solidFill>
                  <a:schemeClr val="accent2"/>
                </a:solidFill>
              </a:rPr>
              <a:t>alokasi biaya pada periode yang mmemberi keuntungan</a:t>
            </a:r>
          </a:p>
          <a:p>
            <a:pPr marL="1371600" lvl="2" indent="-457200" eaLnBrk="1" hangingPunct="1">
              <a:lnSpc>
                <a:spcPct val="80000"/>
              </a:lnSpc>
            </a:pPr>
            <a:r>
              <a:rPr lang="en-US" sz="1600" b="1" smtClean="0">
                <a:solidFill>
                  <a:schemeClr val="accent2"/>
                </a:solidFill>
              </a:rPr>
              <a:t>membiayakan seluruh cost pada periode yang dibebankan kecuali dapat ditunjukkan bahwa pengeluaran akan memberi keuntungan di masa yang akan dating, bukan periode itu, seperti biaya promosi. </a:t>
            </a:r>
          </a:p>
        </p:txBody>
      </p:sp>
      <p:sp>
        <p:nvSpPr>
          <p:cNvPr id="19459" name="Rectangle 3"/>
          <p:cNvSpPr>
            <a:spLocks noGrp="1" noChangeArrowheads="1"/>
          </p:cNvSpPr>
          <p:nvPr>
            <p:ph type="title"/>
          </p:nvPr>
        </p:nvSpPr>
        <p:spPr>
          <a:xfrm>
            <a:off x="468313" y="404813"/>
            <a:ext cx="8229600" cy="409575"/>
          </a:xfrm>
          <a:noFill/>
        </p:spPr>
        <p:txBody>
          <a:bodyPr anchorCtr="1"/>
          <a:lstStyle/>
          <a:p>
            <a:pPr algn="r" eaLnBrk="1" hangingPunct="1"/>
            <a:r>
              <a:rPr lang="en-US" sz="2000" b="1" smtClean="0">
                <a:solidFill>
                  <a:schemeClr val="accent2"/>
                </a:solidFill>
                <a:latin typeface="Cooper Black" pitchFamily="18" charset="0"/>
              </a:rPr>
              <a:t>Prinsip dasar akuntansi (lanjut)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549275"/>
            <a:ext cx="8229600" cy="485775"/>
          </a:xfrm>
        </p:spPr>
        <p:txBody>
          <a:bodyPr/>
          <a:lstStyle/>
          <a:p>
            <a:pPr eaLnBrk="1" hangingPunct="1"/>
            <a:r>
              <a:rPr lang="en-US" sz="2400" b="1" smtClean="0">
                <a:solidFill>
                  <a:schemeClr val="accent2"/>
                </a:solidFill>
                <a:latin typeface="Cooper Black" pitchFamily="18" charset="0"/>
              </a:rPr>
              <a:t>Prinsip dasar akuntansi (lanjut)</a:t>
            </a:r>
          </a:p>
        </p:txBody>
      </p:sp>
      <p:sp>
        <p:nvSpPr>
          <p:cNvPr id="20483" name="Rectangle 3"/>
          <p:cNvSpPr>
            <a:spLocks noGrp="1" noChangeArrowheads="1"/>
          </p:cNvSpPr>
          <p:nvPr>
            <p:ph type="body" idx="1"/>
          </p:nvPr>
        </p:nvSpPr>
        <p:spPr>
          <a:xfrm>
            <a:off x="457200" y="1066800"/>
            <a:ext cx="8229600" cy="5064125"/>
          </a:xfrm>
        </p:spPr>
        <p:txBody>
          <a:bodyPr/>
          <a:lstStyle/>
          <a:p>
            <a:pPr marL="609600" indent="-609600" eaLnBrk="1" hangingPunct="1"/>
            <a:r>
              <a:rPr lang="en-US" sz="2000" b="1" i="1" u="sng" smtClean="0">
                <a:solidFill>
                  <a:schemeClr val="accent2"/>
                </a:solidFill>
              </a:rPr>
              <a:t>the objective principles</a:t>
            </a:r>
          </a:p>
          <a:p>
            <a:pPr marL="609600" indent="-609600" eaLnBrk="1" hangingPunct="1">
              <a:buFontTx/>
              <a:buNone/>
            </a:pPr>
            <a:endParaRPr lang="en-US" sz="2000" b="1" i="1" u="sng" smtClean="0">
              <a:solidFill>
                <a:schemeClr val="accent2"/>
              </a:solidFill>
            </a:endParaRPr>
          </a:p>
          <a:p>
            <a:pPr marL="609600" indent="-609600" eaLnBrk="1" hangingPunct="1">
              <a:buFontTx/>
              <a:buNone/>
            </a:pPr>
            <a:r>
              <a:rPr lang="en-US" sz="2000" b="1" smtClean="0">
                <a:solidFill>
                  <a:schemeClr val="accent2"/>
                </a:solidFill>
              </a:rPr>
              <a:t>	Penafsiran dari prinsip obyektif :</a:t>
            </a:r>
          </a:p>
          <a:p>
            <a:pPr marL="1752600" lvl="3" indent="-381000" eaLnBrk="1" hangingPunct="1"/>
            <a:r>
              <a:rPr lang="en-US" b="1" smtClean="0">
                <a:solidFill>
                  <a:schemeClr val="accent2"/>
                </a:solidFill>
              </a:rPr>
              <a:t>objectivity merupakan realitas yang dikemukakan pihak luar yang independent</a:t>
            </a:r>
          </a:p>
          <a:p>
            <a:pPr marL="1752600" lvl="3" indent="-381000" eaLnBrk="1" hangingPunct="1"/>
            <a:r>
              <a:rPr lang="en-US" b="1" smtClean="0">
                <a:solidFill>
                  <a:schemeClr val="accent2"/>
                </a:solidFill>
              </a:rPr>
              <a:t>objectivity dianggap sebagai suatu ukuran yang dapat diperiksa yang didasarkan pada bukti</a:t>
            </a:r>
          </a:p>
          <a:p>
            <a:pPr marL="1752600" lvl="3" indent="-381000" eaLnBrk="1" hangingPunct="1"/>
            <a:r>
              <a:rPr lang="en-US" b="1" smtClean="0">
                <a:solidFill>
                  <a:schemeClr val="accent2"/>
                </a:solidFill>
              </a:rPr>
              <a:t>ukuran obyektif dianggap sebagai hasil consensus diantara kelompok tertentu yang mengamatinya atau mengukurnya</a:t>
            </a:r>
          </a:p>
          <a:p>
            <a:pPr marL="1752600" lvl="3" indent="-381000" eaLnBrk="1" hangingPunct="1"/>
            <a:r>
              <a:rPr lang="en-US" b="1" smtClean="0">
                <a:solidFill>
                  <a:schemeClr val="accent2"/>
                </a:solidFill>
              </a:rPr>
              <a:t>tingkat obyektivity dapat diukur melalui penentuan batas atau limit tertentu</a:t>
            </a:r>
          </a:p>
          <a:p>
            <a:pPr marL="1752600" lvl="3" indent="-381000" eaLnBrk="1" hangingPunct="1">
              <a:buFontTx/>
              <a:buNone/>
            </a:pPr>
            <a:endParaRPr lang="en-US" b="1" smtClean="0">
              <a:solidFill>
                <a:schemeClr val="accent2"/>
              </a:solidFill>
            </a:endParaRPr>
          </a:p>
          <a:p>
            <a:pPr marL="1752600" lvl="3" indent="-381000" eaLnBrk="1" hangingPunct="1">
              <a:buFontTx/>
              <a:buNone/>
            </a:pPr>
            <a:endParaRPr lang="en-US" b="1" smtClean="0">
              <a:solidFill>
                <a:schemeClr val="accent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8229600" cy="638175"/>
          </a:xfrm>
        </p:spPr>
        <p:txBody>
          <a:bodyPr/>
          <a:lstStyle/>
          <a:p>
            <a:pPr algn="r" eaLnBrk="1" hangingPunct="1"/>
            <a:r>
              <a:rPr lang="en-US" sz="2000" smtClean="0">
                <a:solidFill>
                  <a:schemeClr val="accent2"/>
                </a:solidFill>
                <a:latin typeface="Cooper Black" pitchFamily="18" charset="0"/>
              </a:rPr>
              <a:t>Prinsip dasar akuntansi (lanjut)</a:t>
            </a:r>
          </a:p>
        </p:txBody>
      </p:sp>
      <p:sp>
        <p:nvSpPr>
          <p:cNvPr id="21507" name="Rectangle 3"/>
          <p:cNvSpPr>
            <a:spLocks noGrp="1" noChangeArrowheads="1"/>
          </p:cNvSpPr>
          <p:nvPr>
            <p:ph type="body" idx="1"/>
          </p:nvPr>
        </p:nvSpPr>
        <p:spPr>
          <a:xfrm>
            <a:off x="457200" y="990600"/>
            <a:ext cx="8229600" cy="5140325"/>
          </a:xfrm>
        </p:spPr>
        <p:txBody>
          <a:bodyPr/>
          <a:lstStyle/>
          <a:p>
            <a:pPr marL="609600" indent="-609600" eaLnBrk="1" hangingPunct="1">
              <a:lnSpc>
                <a:spcPct val="80000"/>
              </a:lnSpc>
            </a:pPr>
            <a:r>
              <a:rPr lang="en-US" sz="1800" b="1" i="1" u="sng" smtClean="0">
                <a:solidFill>
                  <a:schemeClr val="accent2"/>
                </a:solidFill>
              </a:rPr>
              <a:t>the consistency principle</a:t>
            </a:r>
          </a:p>
          <a:p>
            <a:pPr marL="609600" indent="-609600" eaLnBrk="1" hangingPunct="1">
              <a:lnSpc>
                <a:spcPct val="80000"/>
              </a:lnSpc>
              <a:buFontTx/>
              <a:buNone/>
            </a:pPr>
            <a:r>
              <a:rPr lang="en-US" sz="1800" b="1" smtClean="0">
                <a:solidFill>
                  <a:schemeClr val="accent2"/>
                </a:solidFill>
              </a:rPr>
              <a:t>	konsisten berarti kejadian ekonomis harus dilaporkan secara konsisten dari satu period eke periode yang lain, prosedur dan prinsip akuntansi yang sama harus diterapkan dalam periode itu.</a:t>
            </a:r>
          </a:p>
          <a:p>
            <a:pPr marL="609600" indent="-609600" eaLnBrk="1" hangingPunct="1">
              <a:lnSpc>
                <a:spcPct val="80000"/>
              </a:lnSpc>
              <a:buFontTx/>
              <a:buNone/>
            </a:pPr>
            <a:endParaRPr lang="en-US" sz="1800" b="1" smtClean="0">
              <a:solidFill>
                <a:schemeClr val="accent2"/>
              </a:solidFill>
            </a:endParaRPr>
          </a:p>
          <a:p>
            <a:pPr marL="609600" indent="-609600" eaLnBrk="1" hangingPunct="1">
              <a:lnSpc>
                <a:spcPct val="80000"/>
              </a:lnSpc>
              <a:buFontTx/>
              <a:buNone/>
            </a:pPr>
            <a:r>
              <a:rPr lang="en-US" sz="1800" b="1" smtClean="0">
                <a:solidFill>
                  <a:schemeClr val="accent2"/>
                </a:solidFill>
              </a:rPr>
              <a:t>	Kegunaan dari prinsip ini adalah agar laporan keuanagn dapat diperbandingkan.  Disamping itu dengan penerapan prinsip ini maka manipulasi laporan laba rugi dan neraca melalui penggunaan prinsip yang berbeda-beda akan dapat dihindarkan.</a:t>
            </a:r>
          </a:p>
          <a:p>
            <a:pPr marL="609600" indent="-609600" eaLnBrk="1" hangingPunct="1">
              <a:lnSpc>
                <a:spcPct val="80000"/>
              </a:lnSpc>
              <a:buFontTx/>
              <a:buNone/>
            </a:pPr>
            <a:endParaRPr lang="en-US" sz="1800" b="1" smtClean="0">
              <a:solidFill>
                <a:schemeClr val="accent2"/>
              </a:solidFill>
            </a:endParaRPr>
          </a:p>
          <a:p>
            <a:pPr marL="609600" indent="-609600" eaLnBrk="1" hangingPunct="1">
              <a:lnSpc>
                <a:spcPct val="80000"/>
              </a:lnSpc>
              <a:buFontTx/>
              <a:buNone/>
            </a:pPr>
            <a:r>
              <a:rPr lang="en-US" sz="1800" b="1" smtClean="0">
                <a:solidFill>
                  <a:schemeClr val="accent2"/>
                </a:solidFill>
              </a:rPr>
              <a:t>	Menurut APB 20 ada 3 jenis perubahan :</a:t>
            </a:r>
          </a:p>
          <a:p>
            <a:pPr marL="1371600" lvl="2" indent="-457200" eaLnBrk="1" hangingPunct="1">
              <a:lnSpc>
                <a:spcPct val="80000"/>
              </a:lnSpc>
            </a:pPr>
            <a:r>
              <a:rPr lang="en-US" sz="1800" b="1" smtClean="0">
                <a:solidFill>
                  <a:schemeClr val="accent2"/>
                </a:solidFill>
              </a:rPr>
              <a:t>perubahan prinsip akuntansi</a:t>
            </a:r>
          </a:p>
          <a:p>
            <a:pPr marL="609600" indent="-609600" eaLnBrk="1" hangingPunct="1">
              <a:lnSpc>
                <a:spcPct val="80000"/>
              </a:lnSpc>
              <a:buFontTx/>
              <a:buNone/>
            </a:pPr>
            <a:r>
              <a:rPr lang="en-US" sz="1800" b="1" smtClean="0">
                <a:solidFill>
                  <a:schemeClr val="accent2"/>
                </a:solidFill>
              </a:rPr>
              <a:t>			harus dilaporkan pada tahun itu juga </a:t>
            </a:r>
          </a:p>
          <a:p>
            <a:pPr marL="1371600" lvl="2" indent="-457200" eaLnBrk="1" hangingPunct="1">
              <a:lnSpc>
                <a:spcPct val="80000"/>
              </a:lnSpc>
            </a:pPr>
            <a:r>
              <a:rPr lang="en-US" sz="1800" b="1" smtClean="0">
                <a:solidFill>
                  <a:schemeClr val="accent2"/>
                </a:solidFill>
              </a:rPr>
              <a:t>perubahan taksiran akuntansi</a:t>
            </a:r>
          </a:p>
          <a:p>
            <a:pPr marL="609600" indent="-609600" eaLnBrk="1" hangingPunct="1">
              <a:lnSpc>
                <a:spcPct val="80000"/>
              </a:lnSpc>
              <a:buFontTx/>
              <a:buNone/>
            </a:pPr>
            <a:r>
              <a:rPr lang="en-US" sz="1800" b="1" smtClean="0">
                <a:solidFill>
                  <a:schemeClr val="accent2"/>
                </a:solidFill>
              </a:rPr>
              <a:t>			harus dilaporkan secara prospectively</a:t>
            </a:r>
          </a:p>
          <a:p>
            <a:pPr marL="1371600" lvl="2" indent="-457200" eaLnBrk="1" hangingPunct="1">
              <a:lnSpc>
                <a:spcPct val="80000"/>
              </a:lnSpc>
            </a:pPr>
            <a:r>
              <a:rPr lang="en-US" sz="1800" b="1" smtClean="0">
                <a:solidFill>
                  <a:schemeClr val="accent2"/>
                </a:solidFill>
              </a:rPr>
              <a:t>perubahan laporan entity</a:t>
            </a:r>
          </a:p>
          <a:p>
            <a:pPr marL="609600" indent="-609600" eaLnBrk="1" hangingPunct="1">
              <a:lnSpc>
                <a:spcPct val="80000"/>
              </a:lnSpc>
              <a:buFontTx/>
              <a:buNone/>
            </a:pPr>
            <a:r>
              <a:rPr lang="en-US" sz="1800" b="1" smtClean="0">
                <a:solidFill>
                  <a:schemeClr val="accent2"/>
                </a:solidFill>
              </a:rPr>
              <a:t>			harus dilaporkan secara retroactive (berlaku 			mundur)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5775"/>
          </a:xfrm>
        </p:spPr>
        <p:txBody>
          <a:bodyPr/>
          <a:lstStyle/>
          <a:p>
            <a:pPr algn="r" eaLnBrk="1" hangingPunct="1"/>
            <a:r>
              <a:rPr lang="en-US" sz="2400" smtClean="0">
                <a:solidFill>
                  <a:schemeClr val="accent2"/>
                </a:solidFill>
                <a:latin typeface="Cooper Black" pitchFamily="18" charset="0"/>
              </a:rPr>
              <a:t>Prinsip dasar akuntansi (lanjut)</a:t>
            </a:r>
          </a:p>
        </p:txBody>
      </p:sp>
      <p:sp>
        <p:nvSpPr>
          <p:cNvPr id="22531" name="Rectangle 3"/>
          <p:cNvSpPr>
            <a:spLocks noGrp="1" noChangeArrowheads="1"/>
          </p:cNvSpPr>
          <p:nvPr>
            <p:ph type="body" idx="1"/>
          </p:nvPr>
        </p:nvSpPr>
        <p:spPr>
          <a:xfrm>
            <a:off x="457200" y="990600"/>
            <a:ext cx="8229600" cy="5140325"/>
          </a:xfrm>
        </p:spPr>
        <p:txBody>
          <a:bodyPr/>
          <a:lstStyle/>
          <a:p>
            <a:pPr marL="609600" indent="-609600" eaLnBrk="1" hangingPunct="1">
              <a:lnSpc>
                <a:spcPct val="90000"/>
              </a:lnSpc>
            </a:pPr>
            <a:r>
              <a:rPr lang="en-US" sz="1800" b="1" i="1" u="sng" smtClean="0">
                <a:solidFill>
                  <a:schemeClr val="accent2"/>
                </a:solidFill>
              </a:rPr>
              <a:t>the disclosure principle</a:t>
            </a:r>
          </a:p>
          <a:p>
            <a:pPr marL="609600" indent="-609600" eaLnBrk="1" hangingPunct="1">
              <a:lnSpc>
                <a:spcPct val="90000"/>
              </a:lnSpc>
              <a:buFontTx/>
              <a:buNone/>
            </a:pPr>
            <a:r>
              <a:rPr lang="en-US" sz="1800" b="1" smtClean="0">
                <a:solidFill>
                  <a:schemeClr val="accent2"/>
                </a:solidFill>
              </a:rPr>
              <a:t>	dalam konsep ini laporan harus disajikan sebagai kumpulan potret dari kejadian ekonomi yang mempengaruhi perusahaan untuk satu periode dan berisi cukup informasi, sehingga membuat orang baik umum maupun pemakai paham dan tidak salah tafsir terhadap laporean keuangan tersebut.</a:t>
            </a:r>
          </a:p>
          <a:p>
            <a:pPr marL="609600" indent="-609600" eaLnBrk="1" hangingPunct="1">
              <a:lnSpc>
                <a:spcPct val="90000"/>
              </a:lnSpc>
              <a:buFontTx/>
              <a:buNone/>
            </a:pPr>
            <a:endParaRPr lang="en-US" sz="1800" b="1" smtClean="0">
              <a:solidFill>
                <a:schemeClr val="accent2"/>
              </a:solidFill>
            </a:endParaRPr>
          </a:p>
          <a:p>
            <a:pPr marL="609600" indent="-609600" eaLnBrk="1" hangingPunct="1">
              <a:lnSpc>
                <a:spcPct val="90000"/>
              </a:lnSpc>
              <a:buFontTx/>
              <a:buNone/>
            </a:pPr>
            <a:r>
              <a:rPr lang="en-US" sz="1800" b="1" smtClean="0">
                <a:solidFill>
                  <a:schemeClr val="accent2"/>
                </a:solidFill>
              </a:rPr>
              <a:t>	laporan keuangan harus disajikan secara:</a:t>
            </a:r>
          </a:p>
          <a:p>
            <a:pPr marL="990600" lvl="1" indent="-533400" eaLnBrk="1" hangingPunct="1">
              <a:lnSpc>
                <a:spcPct val="90000"/>
              </a:lnSpc>
            </a:pPr>
            <a:r>
              <a:rPr lang="en-US" sz="1800" b="1" smtClean="0">
                <a:solidFill>
                  <a:schemeClr val="accent2"/>
                </a:solidFill>
              </a:rPr>
              <a:t>Full (penuh), menyangkut kelengkapan informasi</a:t>
            </a:r>
          </a:p>
          <a:p>
            <a:pPr marL="990600" lvl="1" indent="-533400" eaLnBrk="1" hangingPunct="1">
              <a:lnSpc>
                <a:spcPct val="90000"/>
              </a:lnSpc>
            </a:pPr>
            <a:r>
              <a:rPr lang="en-US" sz="1800" b="1" smtClean="0">
                <a:solidFill>
                  <a:schemeClr val="accent2"/>
                </a:solidFill>
              </a:rPr>
              <a:t>Fair (wajar), aturan tentang perlakuan yang sama kepada semua pemakai laporan</a:t>
            </a:r>
          </a:p>
          <a:p>
            <a:pPr marL="990600" lvl="1" indent="-533400" eaLnBrk="1" hangingPunct="1">
              <a:lnSpc>
                <a:spcPct val="90000"/>
              </a:lnSpc>
            </a:pPr>
            <a:r>
              <a:rPr lang="en-US" sz="1800" b="1" smtClean="0">
                <a:solidFill>
                  <a:schemeClr val="accent2"/>
                </a:solidFill>
              </a:rPr>
              <a:t>Adequate, informasi minimum harus disajikan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620713"/>
            <a:ext cx="8229600" cy="638175"/>
          </a:xfrm>
        </p:spPr>
        <p:txBody>
          <a:bodyPr/>
          <a:lstStyle/>
          <a:p>
            <a:pPr eaLnBrk="1" hangingPunct="1"/>
            <a:r>
              <a:rPr lang="en-US" sz="2000" b="1" u="sng" smtClean="0">
                <a:solidFill>
                  <a:schemeClr val="accent2"/>
                </a:solidFill>
                <a:latin typeface="Cooper Black" pitchFamily="18" charset="0"/>
              </a:rPr>
              <a:t>the disclosure principle (lanjut)</a:t>
            </a:r>
            <a:br>
              <a:rPr lang="en-US" sz="2000" b="1" u="sng" smtClean="0">
                <a:solidFill>
                  <a:schemeClr val="accent2"/>
                </a:solidFill>
                <a:latin typeface="Cooper Black" pitchFamily="18" charset="0"/>
              </a:rPr>
            </a:br>
            <a:endParaRPr lang="en-US" sz="2000" b="1" u="sng" smtClean="0">
              <a:solidFill>
                <a:schemeClr val="accent2"/>
              </a:solidFill>
              <a:latin typeface="Cooper Black" pitchFamily="18" charset="0"/>
            </a:endParaRPr>
          </a:p>
        </p:txBody>
      </p:sp>
      <p:sp>
        <p:nvSpPr>
          <p:cNvPr id="23555" name="Rectangle 3"/>
          <p:cNvSpPr>
            <a:spLocks noGrp="1" noChangeArrowheads="1"/>
          </p:cNvSpPr>
          <p:nvPr>
            <p:ph type="body" idx="1"/>
          </p:nvPr>
        </p:nvSpPr>
        <p:spPr>
          <a:xfrm>
            <a:off x="457200" y="990600"/>
            <a:ext cx="8229600" cy="5140325"/>
          </a:xfrm>
        </p:spPr>
        <p:txBody>
          <a:bodyPr/>
          <a:lstStyle/>
          <a:p>
            <a:pPr eaLnBrk="1" hangingPunct="1">
              <a:lnSpc>
                <a:spcPct val="80000"/>
              </a:lnSpc>
              <a:buFontTx/>
              <a:buNone/>
            </a:pPr>
            <a:r>
              <a:rPr lang="en-US" sz="2000" b="1" smtClean="0">
                <a:solidFill>
                  <a:schemeClr val="accent2"/>
                </a:solidFill>
              </a:rPr>
              <a:t>	Menurut Skinner, beberapa hal yang harus diperhatikan agar laporan keuangan full disclosure adalah :</a:t>
            </a:r>
          </a:p>
          <a:p>
            <a:pPr eaLnBrk="1" hangingPunct="1">
              <a:lnSpc>
                <a:spcPct val="80000"/>
              </a:lnSpc>
              <a:buFontTx/>
              <a:buNone/>
            </a:pPr>
            <a:endParaRPr lang="en-US" sz="2000" b="1" smtClean="0">
              <a:solidFill>
                <a:schemeClr val="accent2"/>
              </a:solidFill>
            </a:endParaRPr>
          </a:p>
          <a:p>
            <a:pPr lvl="1" eaLnBrk="1" hangingPunct="1">
              <a:lnSpc>
                <a:spcPct val="80000"/>
              </a:lnSpc>
            </a:pPr>
            <a:r>
              <a:rPr lang="en-US" sz="1800" b="1" smtClean="0">
                <a:solidFill>
                  <a:schemeClr val="accent2"/>
                </a:solidFill>
              </a:rPr>
              <a:t>penjelasan tentang metode dan kebijakan akuntansi, khususnya metode yang memerlukan pertimbangan</a:t>
            </a:r>
          </a:p>
          <a:p>
            <a:pPr lvl="1" eaLnBrk="1" hangingPunct="1">
              <a:lnSpc>
                <a:spcPct val="80000"/>
              </a:lnSpc>
            </a:pPr>
            <a:r>
              <a:rPr lang="en-US" sz="1800" b="1" smtClean="0">
                <a:solidFill>
                  <a:schemeClr val="accent2"/>
                </a:solidFill>
              </a:rPr>
              <a:t>informasi tambahan untuk membantu melakukan analisis investasi atau menunjukkan hak dari beberapa pihak yangmemiliki klaim kepada perusahaan</a:t>
            </a:r>
          </a:p>
          <a:p>
            <a:pPr lvl="1" eaLnBrk="1" hangingPunct="1">
              <a:lnSpc>
                <a:spcPct val="80000"/>
              </a:lnSpc>
            </a:pPr>
            <a:r>
              <a:rPr lang="en-US" sz="1800" b="1" smtClean="0">
                <a:solidFill>
                  <a:schemeClr val="accent2"/>
                </a:solidFill>
              </a:rPr>
              <a:t>perubahan kebijakan akuntansi dengan tahun sebelumnya</a:t>
            </a:r>
          </a:p>
          <a:p>
            <a:pPr lvl="1" eaLnBrk="1" hangingPunct="1">
              <a:lnSpc>
                <a:spcPct val="80000"/>
              </a:lnSpc>
            </a:pPr>
            <a:r>
              <a:rPr lang="en-US" sz="1800" b="1" smtClean="0">
                <a:solidFill>
                  <a:schemeClr val="accent2"/>
                </a:solidFill>
              </a:rPr>
              <a:t>transaksi yang berasal dari pihak yang mempunyai hak mengontrol perusahaan </a:t>
            </a:r>
          </a:p>
          <a:p>
            <a:pPr lvl="1" eaLnBrk="1" hangingPunct="1">
              <a:lnSpc>
                <a:spcPct val="80000"/>
              </a:lnSpc>
            </a:pPr>
            <a:r>
              <a:rPr lang="en-US" sz="1800" b="1" smtClean="0">
                <a:solidFill>
                  <a:schemeClr val="accent2"/>
                </a:solidFill>
              </a:rPr>
              <a:t>aktiva dan kewajibanyang masih bersifat contingency dan mengandung komitmen tertentu</a:t>
            </a:r>
          </a:p>
          <a:p>
            <a:pPr lvl="1" eaLnBrk="1" hangingPunct="1">
              <a:lnSpc>
                <a:spcPct val="80000"/>
              </a:lnSpc>
            </a:pPr>
            <a:r>
              <a:rPr lang="en-US" sz="1800" b="1" smtClean="0">
                <a:solidFill>
                  <a:schemeClr val="accent2"/>
                </a:solidFill>
              </a:rPr>
              <a:t>transaksi keuangan yang bukan operasional yang terjadi setelah tanggal neraca yang memberikan pengaruh material terhadap posisi keuangan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p:txBody>
          <a:bodyPr/>
          <a:lstStyle/>
          <a:p>
            <a:pPr marL="609600" indent="-609600" eaLnBrk="1" hangingPunct="1">
              <a:lnSpc>
                <a:spcPct val="90000"/>
              </a:lnSpc>
            </a:pPr>
            <a:r>
              <a:rPr lang="en-US" sz="2000" b="1" i="1" u="sng" smtClean="0">
                <a:solidFill>
                  <a:schemeClr val="accent2"/>
                </a:solidFill>
                <a:latin typeface="Cooper Black" pitchFamily="18" charset="0"/>
              </a:rPr>
              <a:t>the conservatism theory</a:t>
            </a:r>
          </a:p>
          <a:p>
            <a:pPr marL="609600" indent="-609600" eaLnBrk="1" hangingPunct="1">
              <a:lnSpc>
                <a:spcPct val="90000"/>
              </a:lnSpc>
              <a:buFontTx/>
              <a:buNone/>
            </a:pPr>
            <a:endParaRPr lang="en-US" sz="2000" b="1" i="1" u="sng" smtClean="0">
              <a:solidFill>
                <a:schemeClr val="accent2"/>
              </a:solidFill>
              <a:latin typeface="Cooper Black" pitchFamily="18" charset="0"/>
            </a:endParaRPr>
          </a:p>
          <a:p>
            <a:pPr marL="609600" indent="-609600" eaLnBrk="1" hangingPunct="1">
              <a:lnSpc>
                <a:spcPct val="90000"/>
              </a:lnSpc>
              <a:buFontTx/>
              <a:buNone/>
            </a:pPr>
            <a:r>
              <a:rPr lang="en-US" sz="2000" b="1" smtClean="0">
                <a:solidFill>
                  <a:schemeClr val="accent2"/>
                </a:solidFill>
                <a:latin typeface="Cooper Black" pitchFamily="18" charset="0"/>
              </a:rPr>
              <a:t>	prinsip ini merupakan prinsip pengecualian atau prinsip yang mengubah consensus umum, yaitu apabila dihadapkan pada dua pilihan atau lebih teknik akuntansi yang sama-sama diterima, maka harus menetapkan pilihan yang memberikan keuntungan paling kecil pada equity pemilik.</a:t>
            </a:r>
          </a:p>
          <a:p>
            <a:pPr marL="609600" indent="-609600" eaLnBrk="1" hangingPunct="1">
              <a:lnSpc>
                <a:spcPct val="90000"/>
              </a:lnSpc>
              <a:buFontTx/>
              <a:buNone/>
            </a:pPr>
            <a:endParaRPr lang="en-US" sz="2000" b="1" smtClean="0">
              <a:solidFill>
                <a:schemeClr val="accent2"/>
              </a:solidFill>
              <a:latin typeface="Cooper Black" pitchFamily="18" charset="0"/>
            </a:endParaRPr>
          </a:p>
          <a:p>
            <a:pPr marL="609600" indent="-609600" eaLnBrk="1" hangingPunct="1">
              <a:lnSpc>
                <a:spcPct val="90000"/>
              </a:lnSpc>
              <a:buFontTx/>
              <a:buNone/>
            </a:pPr>
            <a:r>
              <a:rPr lang="en-US" sz="2000" b="1" smtClean="0">
                <a:solidFill>
                  <a:schemeClr val="accent2"/>
                </a:solidFill>
                <a:latin typeface="Cooper Black" pitchFamily="18" charset="0"/>
              </a:rPr>
              <a:t>	Jadi prinsip ini menganut sikap pesimistis sewaktu memilih prinsip akuntansi untuk menyusun laporan keuangan.</a:t>
            </a:r>
          </a:p>
          <a:p>
            <a:pPr marL="609600" indent="-609600" eaLnBrk="1" hangingPunct="1">
              <a:lnSpc>
                <a:spcPct val="90000"/>
              </a:lnSpc>
              <a:buFontTx/>
              <a:buNone/>
            </a:pPr>
            <a:endParaRPr lang="en-US" sz="2000" b="1" smtClean="0">
              <a:solidFill>
                <a:schemeClr val="accent2"/>
              </a:solidFill>
              <a:latin typeface="Cooper Black" pitchFamily="18" charset="0"/>
            </a:endParaRPr>
          </a:p>
        </p:txBody>
      </p:sp>
      <p:sp>
        <p:nvSpPr>
          <p:cNvPr id="24579" name="Rectangle 3"/>
          <p:cNvSpPr>
            <a:spLocks noGrp="1" noChangeArrowheads="1"/>
          </p:cNvSpPr>
          <p:nvPr>
            <p:ph type="title"/>
          </p:nvPr>
        </p:nvSpPr>
        <p:spPr>
          <a:xfrm>
            <a:off x="468313" y="692150"/>
            <a:ext cx="8229600" cy="638175"/>
          </a:xfrm>
          <a:noFill/>
        </p:spPr>
        <p:txBody>
          <a:bodyPr anchorCtr="1"/>
          <a:lstStyle/>
          <a:p>
            <a:pPr eaLnBrk="1" hangingPunct="1"/>
            <a:r>
              <a:rPr lang="en-US" sz="2400" smtClean="0">
                <a:solidFill>
                  <a:schemeClr val="accent2"/>
                </a:solidFill>
                <a:latin typeface="Cooper Black" pitchFamily="18" charset="0"/>
              </a:rPr>
              <a:t>Prinsip dasar akuntansi (lanjut)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68313" y="1125538"/>
            <a:ext cx="8229600" cy="5334000"/>
          </a:xfrm>
        </p:spPr>
        <p:txBody>
          <a:bodyPr/>
          <a:lstStyle/>
          <a:p>
            <a:pPr marL="609600" indent="-609600" eaLnBrk="1" hangingPunct="1">
              <a:lnSpc>
                <a:spcPct val="80000"/>
              </a:lnSpc>
            </a:pPr>
            <a:r>
              <a:rPr lang="en-US" sz="1800" b="1" i="1" u="sng" smtClean="0">
                <a:solidFill>
                  <a:schemeClr val="accent2"/>
                </a:solidFill>
                <a:latin typeface="Cooper Black" pitchFamily="18" charset="0"/>
              </a:rPr>
              <a:t>the materiality principle</a:t>
            </a:r>
          </a:p>
          <a:p>
            <a:pPr marL="609600" indent="-609600" eaLnBrk="1" hangingPunct="1">
              <a:lnSpc>
                <a:spcPct val="80000"/>
              </a:lnSpc>
              <a:buFontTx/>
              <a:buNone/>
            </a:pPr>
            <a:r>
              <a:rPr lang="en-US" sz="1800" b="1" smtClean="0">
                <a:solidFill>
                  <a:schemeClr val="accent2"/>
                </a:solidFill>
                <a:latin typeface="Cooper Black" pitchFamily="18" charset="0"/>
              </a:rPr>
              <a:t>	prinsip ini juga termasuk pengecualian atau prinsip yan mengubah prinsip akuntansi yang lain</a:t>
            </a:r>
          </a:p>
          <a:p>
            <a:pPr marL="609600" indent="-609600" eaLnBrk="1" hangingPunct="1">
              <a:lnSpc>
                <a:spcPct val="80000"/>
              </a:lnSpc>
              <a:buFontTx/>
              <a:buNone/>
            </a:pPr>
            <a:endParaRPr lang="en-US" sz="1800" b="1" smtClean="0">
              <a:solidFill>
                <a:schemeClr val="accent2"/>
              </a:solidFill>
              <a:latin typeface="Cooper Black" pitchFamily="18" charset="0"/>
            </a:endParaRPr>
          </a:p>
          <a:p>
            <a:pPr marL="990600" lvl="1" indent="-533400" eaLnBrk="1" hangingPunct="1">
              <a:lnSpc>
                <a:spcPct val="80000"/>
              </a:lnSpc>
            </a:pPr>
            <a:r>
              <a:rPr lang="en-US" sz="1800" b="1" i="1" u="sng" smtClean="0">
                <a:solidFill>
                  <a:schemeClr val="accent2"/>
                </a:solidFill>
                <a:latin typeface="Cooper Black" pitchFamily="18" charset="0"/>
              </a:rPr>
              <a:t>menurut APB no 4</a:t>
            </a:r>
            <a:r>
              <a:rPr lang="en-US" sz="1800" b="1" smtClean="0">
                <a:solidFill>
                  <a:schemeClr val="accent2"/>
                </a:solidFill>
                <a:latin typeface="Cooper Black" pitchFamily="18" charset="0"/>
              </a:rPr>
              <a:t> materiality dianggap :</a:t>
            </a:r>
          </a:p>
          <a:p>
            <a:pPr marL="609600" indent="-609600" eaLnBrk="1" hangingPunct="1">
              <a:lnSpc>
                <a:spcPct val="80000"/>
              </a:lnSpc>
              <a:buFontTx/>
              <a:buNone/>
            </a:pPr>
            <a:r>
              <a:rPr lang="en-US" sz="1800" b="1" smtClean="0">
                <a:solidFill>
                  <a:schemeClr val="accent2"/>
                </a:solidFill>
                <a:latin typeface="Cooper Black" pitchFamily="18" charset="0"/>
              </a:rPr>
              <a:t>		laporan keuangan harus menyangkut informasi 	yang 	dianggap cukup penting (material) dalam 	mempengaruhi 	penilaian dan keputusan</a:t>
            </a:r>
          </a:p>
          <a:p>
            <a:pPr marL="609600" indent="-609600" eaLnBrk="1" hangingPunct="1">
              <a:lnSpc>
                <a:spcPct val="80000"/>
              </a:lnSpc>
              <a:buFontTx/>
              <a:buNone/>
            </a:pPr>
            <a:endParaRPr lang="en-US" sz="1800" b="1" smtClean="0">
              <a:solidFill>
                <a:schemeClr val="accent2"/>
              </a:solidFill>
              <a:latin typeface="Cooper Black" pitchFamily="18" charset="0"/>
            </a:endParaRPr>
          </a:p>
          <a:p>
            <a:pPr marL="990600" lvl="1" indent="-533400" eaLnBrk="1" hangingPunct="1">
              <a:lnSpc>
                <a:spcPct val="80000"/>
              </a:lnSpc>
            </a:pPr>
            <a:r>
              <a:rPr lang="en-US" sz="1800" b="1" i="1" u="sng" smtClean="0">
                <a:solidFill>
                  <a:schemeClr val="accent2"/>
                </a:solidFill>
                <a:latin typeface="Cooper Black" pitchFamily="18" charset="0"/>
              </a:rPr>
              <a:t>menurut friskoff</a:t>
            </a:r>
          </a:p>
          <a:p>
            <a:pPr marL="609600" indent="-609600" eaLnBrk="1" hangingPunct="1">
              <a:lnSpc>
                <a:spcPct val="80000"/>
              </a:lnSpc>
              <a:buFontTx/>
              <a:buNone/>
            </a:pPr>
            <a:r>
              <a:rPr lang="en-US" sz="1800" b="1" smtClean="0">
                <a:solidFill>
                  <a:schemeClr val="accent2"/>
                </a:solidFill>
                <a:latin typeface="Cooper Black" pitchFamily="18" charset="0"/>
              </a:rPr>
              <a:t>		sebagai angka yang relative penting bagi pemakai 	dilihat 	dari beberapa unsure informasi keuangan 	dalam 	konteks 	keputusan yang akan diambil</a:t>
            </a:r>
          </a:p>
          <a:p>
            <a:pPr marL="609600" indent="-609600" eaLnBrk="1" hangingPunct="1">
              <a:lnSpc>
                <a:spcPct val="80000"/>
              </a:lnSpc>
              <a:buFontTx/>
              <a:buNone/>
            </a:pPr>
            <a:endParaRPr lang="en-US" sz="1800" b="1" smtClean="0">
              <a:solidFill>
                <a:schemeClr val="accent2"/>
              </a:solidFill>
              <a:latin typeface="Cooper Black" pitchFamily="18" charset="0"/>
            </a:endParaRPr>
          </a:p>
          <a:p>
            <a:pPr marL="990600" lvl="1" indent="-533400" eaLnBrk="1" hangingPunct="1">
              <a:lnSpc>
                <a:spcPct val="80000"/>
              </a:lnSpc>
            </a:pPr>
            <a:r>
              <a:rPr lang="en-US" sz="1800" b="1" i="1" u="sng" smtClean="0">
                <a:solidFill>
                  <a:schemeClr val="accent2"/>
                </a:solidFill>
                <a:latin typeface="Cooper Black" pitchFamily="18" charset="0"/>
              </a:rPr>
              <a:t>menurut accountant international group</a:t>
            </a:r>
          </a:p>
          <a:p>
            <a:pPr marL="609600" indent="-609600" eaLnBrk="1" hangingPunct="1">
              <a:lnSpc>
                <a:spcPct val="80000"/>
              </a:lnSpc>
              <a:buFontTx/>
              <a:buNone/>
            </a:pPr>
            <a:r>
              <a:rPr lang="en-US" sz="1800" b="1" smtClean="0">
                <a:solidFill>
                  <a:schemeClr val="accent2"/>
                </a:solidFill>
                <a:latin typeface="Cooper Black" pitchFamily="18" charset="0"/>
              </a:rPr>
              <a:t>		materiality adalah persoalan pertimbangan 	professional 	yang penting,pos-pos tertentu dianggap 	material jika 	pengetahuan tertentu dianggap wajar 	menimbulkan 	pengaruh pada pemakai laporan 	keuangan.</a:t>
            </a:r>
          </a:p>
        </p:txBody>
      </p:sp>
      <p:sp>
        <p:nvSpPr>
          <p:cNvPr id="25603" name="Rectangle 3"/>
          <p:cNvSpPr>
            <a:spLocks noGrp="1" noChangeArrowheads="1"/>
          </p:cNvSpPr>
          <p:nvPr>
            <p:ph type="title"/>
          </p:nvPr>
        </p:nvSpPr>
        <p:spPr>
          <a:xfrm>
            <a:off x="457200" y="274638"/>
            <a:ext cx="8229600" cy="638175"/>
          </a:xfrm>
          <a:noFill/>
        </p:spPr>
        <p:txBody>
          <a:bodyPr anchorCtr="1"/>
          <a:lstStyle/>
          <a:p>
            <a:pPr eaLnBrk="1" hangingPunct="1"/>
            <a:r>
              <a:rPr lang="en-US" sz="2400" smtClean="0">
                <a:solidFill>
                  <a:schemeClr val="accent2"/>
                </a:solidFill>
                <a:latin typeface="Cooper Black" pitchFamily="18" charset="0"/>
              </a:rPr>
              <a:t>Prinsip dasar akuntansi (lanjut)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1975"/>
          </a:xfrm>
        </p:spPr>
        <p:txBody>
          <a:bodyPr/>
          <a:lstStyle/>
          <a:p>
            <a:pPr algn="r" eaLnBrk="1" hangingPunct="1"/>
            <a:r>
              <a:rPr lang="en-US" sz="1600" b="1" i="1" u="sng" smtClean="0">
                <a:solidFill>
                  <a:schemeClr val="accent2"/>
                </a:solidFill>
              </a:rPr>
              <a:t>the materiality principle (lanjut)</a:t>
            </a:r>
          </a:p>
        </p:txBody>
      </p:sp>
      <p:sp>
        <p:nvSpPr>
          <p:cNvPr id="26627" name="Rectangle 3"/>
          <p:cNvSpPr>
            <a:spLocks noGrp="1" noChangeArrowheads="1"/>
          </p:cNvSpPr>
          <p:nvPr>
            <p:ph type="body" idx="1"/>
          </p:nvPr>
        </p:nvSpPr>
        <p:spPr>
          <a:xfrm>
            <a:off x="457200" y="1143000"/>
            <a:ext cx="8229600" cy="4987925"/>
          </a:xfrm>
        </p:spPr>
        <p:txBody>
          <a:bodyPr/>
          <a:lstStyle/>
          <a:p>
            <a:pPr eaLnBrk="1" hangingPunct="1">
              <a:lnSpc>
                <a:spcPct val="80000"/>
              </a:lnSpc>
            </a:pPr>
            <a:r>
              <a:rPr lang="en-US" sz="1800" b="1" smtClean="0">
                <a:solidFill>
                  <a:schemeClr val="accent2"/>
                </a:solidFill>
              </a:rPr>
              <a:t>Selain karena size, maka material adalah jika:</a:t>
            </a:r>
          </a:p>
          <a:p>
            <a:pPr eaLnBrk="1" hangingPunct="1">
              <a:lnSpc>
                <a:spcPct val="80000"/>
              </a:lnSpc>
              <a:buFontTx/>
              <a:buNone/>
            </a:pPr>
            <a:endParaRPr lang="en-US" sz="1800" b="1" smtClean="0">
              <a:solidFill>
                <a:schemeClr val="accent2"/>
              </a:solidFill>
            </a:endParaRPr>
          </a:p>
          <a:p>
            <a:pPr lvl="1" eaLnBrk="1" hangingPunct="1">
              <a:lnSpc>
                <a:spcPct val="80000"/>
              </a:lnSpc>
            </a:pPr>
            <a:r>
              <a:rPr lang="en-US" sz="1800" b="1" smtClean="0">
                <a:solidFill>
                  <a:schemeClr val="accent2"/>
                </a:solidFill>
              </a:rPr>
              <a:t>dari segi sifat</a:t>
            </a:r>
          </a:p>
          <a:p>
            <a:pPr lvl="2" eaLnBrk="1" hangingPunct="1">
              <a:lnSpc>
                <a:spcPct val="80000"/>
              </a:lnSpc>
            </a:pPr>
            <a:r>
              <a:rPr lang="en-US" sz="1800" b="1" smtClean="0">
                <a:solidFill>
                  <a:schemeClr val="accent2"/>
                </a:solidFill>
              </a:rPr>
              <a:t>factor yang menentukan net income</a:t>
            </a:r>
          </a:p>
          <a:p>
            <a:pPr lvl="2" eaLnBrk="1" hangingPunct="1">
              <a:lnSpc>
                <a:spcPct val="80000"/>
              </a:lnSpc>
            </a:pPr>
            <a:r>
              <a:rPr lang="en-US" sz="1800" b="1" smtClean="0">
                <a:solidFill>
                  <a:schemeClr val="accent2"/>
                </a:solidFill>
              </a:rPr>
              <a:t>sifatnya tidak biasa</a:t>
            </a:r>
          </a:p>
          <a:p>
            <a:pPr lvl="2" eaLnBrk="1" hangingPunct="1">
              <a:lnSpc>
                <a:spcPct val="80000"/>
              </a:lnSpc>
            </a:pPr>
            <a:r>
              <a:rPr lang="en-US" sz="1800" b="1" smtClean="0">
                <a:solidFill>
                  <a:schemeClr val="accent2"/>
                </a:solidFill>
              </a:rPr>
              <a:t>kontingensi terhadap suatu kejadian</a:t>
            </a:r>
          </a:p>
          <a:p>
            <a:pPr lvl="2" eaLnBrk="1" hangingPunct="1">
              <a:lnSpc>
                <a:spcPct val="80000"/>
              </a:lnSpc>
            </a:pPr>
            <a:r>
              <a:rPr lang="en-US" sz="1800" b="1" smtClean="0">
                <a:solidFill>
                  <a:schemeClr val="accent2"/>
                </a:solidFill>
              </a:rPr>
              <a:t>dapat ditentukan berdasarkan factor dan kejadian yang ada</a:t>
            </a:r>
          </a:p>
          <a:p>
            <a:pPr lvl="2" eaLnBrk="1" hangingPunct="1">
              <a:lnSpc>
                <a:spcPct val="80000"/>
              </a:lnSpc>
            </a:pPr>
            <a:r>
              <a:rPr lang="en-US" sz="1800" b="1" smtClean="0">
                <a:solidFill>
                  <a:schemeClr val="accent2"/>
                </a:solidFill>
              </a:rPr>
              <a:t>Diharuskan oleh undang-undang dan peraturan</a:t>
            </a:r>
          </a:p>
          <a:p>
            <a:pPr lvl="2" eaLnBrk="1" hangingPunct="1">
              <a:lnSpc>
                <a:spcPct val="80000"/>
              </a:lnSpc>
              <a:buFontTx/>
              <a:buNone/>
            </a:pPr>
            <a:endParaRPr lang="en-US" sz="1800" b="1" smtClean="0">
              <a:solidFill>
                <a:schemeClr val="accent2"/>
              </a:solidFill>
            </a:endParaRPr>
          </a:p>
          <a:p>
            <a:pPr lvl="1" eaLnBrk="1" hangingPunct="1">
              <a:lnSpc>
                <a:spcPct val="80000"/>
              </a:lnSpc>
            </a:pPr>
            <a:r>
              <a:rPr lang="en-US" sz="1800" b="1" smtClean="0">
                <a:solidFill>
                  <a:schemeClr val="accent2"/>
                </a:solidFill>
              </a:rPr>
              <a:t>dari segi jumlah dihubungkan dengan</a:t>
            </a:r>
          </a:p>
          <a:p>
            <a:pPr lvl="2" eaLnBrk="1" hangingPunct="1">
              <a:lnSpc>
                <a:spcPct val="80000"/>
              </a:lnSpc>
            </a:pPr>
            <a:r>
              <a:rPr lang="en-US" sz="1800" b="1" smtClean="0">
                <a:solidFill>
                  <a:schemeClr val="accent2"/>
                </a:solidFill>
              </a:rPr>
              <a:t>laporan keuangan secara menyeluruh</a:t>
            </a:r>
          </a:p>
          <a:p>
            <a:pPr lvl="2" eaLnBrk="1" hangingPunct="1">
              <a:lnSpc>
                <a:spcPct val="80000"/>
              </a:lnSpc>
            </a:pPr>
            <a:r>
              <a:rPr lang="en-US" sz="1800" b="1" smtClean="0">
                <a:solidFill>
                  <a:schemeClr val="accent2"/>
                </a:solidFill>
              </a:rPr>
              <a:t>total perkiraan yan dibentuk dari perkiraan yang terpisah</a:t>
            </a:r>
          </a:p>
          <a:p>
            <a:pPr lvl="2" eaLnBrk="1" hangingPunct="1">
              <a:lnSpc>
                <a:spcPct val="80000"/>
              </a:lnSpc>
            </a:pPr>
            <a:r>
              <a:rPr lang="en-US" sz="1800" b="1" smtClean="0">
                <a:solidFill>
                  <a:schemeClr val="accent2"/>
                </a:solidFill>
              </a:rPr>
              <a:t>pos-pos yang berhubungan</a:t>
            </a:r>
          </a:p>
          <a:p>
            <a:pPr lvl="2" eaLnBrk="1" hangingPunct="1">
              <a:lnSpc>
                <a:spcPct val="80000"/>
              </a:lnSpc>
            </a:pPr>
            <a:r>
              <a:rPr lang="en-US" sz="1800" b="1" smtClean="0">
                <a:solidFill>
                  <a:schemeClr val="accent2"/>
                </a:solidFill>
              </a:rPr>
              <a:t>jumlah yang diperoleh dari pos yang sejenis tahun yang lalu atau jumlah yang diperkiraan di masa yang akan datang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60350"/>
            <a:ext cx="8229600" cy="714375"/>
          </a:xfrm>
        </p:spPr>
        <p:txBody>
          <a:bodyPr/>
          <a:lstStyle/>
          <a:p>
            <a:pPr algn="r" eaLnBrk="1" hangingPunct="1"/>
            <a:r>
              <a:rPr lang="en-US" sz="2000" b="1" i="1" u="sng" smtClean="0">
                <a:solidFill>
                  <a:schemeClr val="accent2"/>
                </a:solidFill>
                <a:latin typeface="Cooper Black" pitchFamily="18" charset="0"/>
              </a:rPr>
              <a:t>the materiality principle (lanjut)</a:t>
            </a:r>
          </a:p>
        </p:txBody>
      </p:sp>
      <p:sp>
        <p:nvSpPr>
          <p:cNvPr id="27651" name="Rectangle 3"/>
          <p:cNvSpPr>
            <a:spLocks noGrp="1" noChangeArrowheads="1"/>
          </p:cNvSpPr>
          <p:nvPr>
            <p:ph type="body" idx="1"/>
          </p:nvPr>
        </p:nvSpPr>
        <p:spPr>
          <a:xfrm>
            <a:off x="457200" y="1219200"/>
            <a:ext cx="8229600" cy="4911725"/>
          </a:xfrm>
        </p:spPr>
        <p:txBody>
          <a:bodyPr/>
          <a:lstStyle/>
          <a:p>
            <a:pPr marL="609600" indent="-609600" eaLnBrk="1" hangingPunct="1"/>
            <a:r>
              <a:rPr lang="en-US" sz="2000" b="1" i="1" u="sng" smtClean="0">
                <a:solidFill>
                  <a:schemeClr val="accent2"/>
                </a:solidFill>
              </a:rPr>
              <a:t>the uniformity dan comparability principle</a:t>
            </a:r>
          </a:p>
          <a:p>
            <a:pPr marL="609600" indent="-609600" eaLnBrk="1" hangingPunct="1">
              <a:buFontTx/>
              <a:buNone/>
            </a:pPr>
            <a:r>
              <a:rPr lang="en-US" sz="2000" b="1" smtClean="0">
                <a:solidFill>
                  <a:schemeClr val="accent2"/>
                </a:solidFill>
              </a:rPr>
              <a:t>	uniformity berarti menggunakan prosedur prosedur yang sama untuk perusahaan yang berbeda</a:t>
            </a:r>
          </a:p>
          <a:p>
            <a:pPr marL="609600" indent="-609600" eaLnBrk="1" hangingPunct="1">
              <a:buFontTx/>
              <a:buNone/>
            </a:pPr>
            <a:endParaRPr lang="en-US" sz="2000" b="1" smtClean="0">
              <a:solidFill>
                <a:schemeClr val="accent2"/>
              </a:solidFill>
            </a:endParaRPr>
          </a:p>
          <a:p>
            <a:pPr marL="990600" lvl="1" indent="-533400" eaLnBrk="1" hangingPunct="1">
              <a:buFontTx/>
              <a:buNone/>
            </a:pPr>
            <a:r>
              <a:rPr lang="en-US" sz="2000" b="1" smtClean="0">
                <a:solidFill>
                  <a:schemeClr val="accent2"/>
                </a:solidFill>
              </a:rPr>
              <a:t>dengan adanya keseragaman diharapkan :</a:t>
            </a:r>
          </a:p>
          <a:p>
            <a:pPr marL="1371600" lvl="2" indent="-457200" eaLnBrk="1" hangingPunct="1"/>
            <a:r>
              <a:rPr lang="en-US" sz="2000" b="1" smtClean="0">
                <a:solidFill>
                  <a:schemeClr val="accent2"/>
                </a:solidFill>
              </a:rPr>
              <a:t>mengurangi perbedaan penggunaan prinsip akuntansi dan ketidaklengkapan akuntansi</a:t>
            </a:r>
          </a:p>
          <a:p>
            <a:pPr marL="1371600" lvl="2" indent="-457200" eaLnBrk="1" hangingPunct="1"/>
            <a:r>
              <a:rPr lang="en-US" sz="2000" b="1" smtClean="0">
                <a:solidFill>
                  <a:schemeClr val="accent2"/>
                </a:solidFill>
              </a:rPr>
              <a:t>dapat memberikan arti apabila kita membandingkan laporan keuangan pada perusahaan yang berbeda</a:t>
            </a:r>
          </a:p>
          <a:p>
            <a:pPr marL="1371600" lvl="2" indent="-457200" eaLnBrk="1" hangingPunct="1"/>
            <a:r>
              <a:rPr lang="en-US" sz="2000" b="1" smtClean="0">
                <a:solidFill>
                  <a:schemeClr val="accent2"/>
                </a:solidFill>
              </a:rPr>
              <a:t>meningkatkan keyakinan pemakai</a:t>
            </a:r>
          </a:p>
          <a:p>
            <a:pPr marL="1371600" lvl="2" indent="-457200" eaLnBrk="1" hangingPunct="1"/>
            <a:r>
              <a:rPr lang="en-US" sz="2000" b="1" smtClean="0">
                <a:solidFill>
                  <a:schemeClr val="accent2"/>
                </a:solidFill>
              </a:rPr>
              <a:t>cenderung adanya campur tangan pemerinth dalam mengatur penyusunan prinsip akuntansi</a:t>
            </a:r>
          </a:p>
          <a:p>
            <a:pPr marL="609600" indent="-609600" algn="just" eaLnBrk="1" hangingPunct="1">
              <a:buFontTx/>
              <a:buNone/>
            </a:pPr>
            <a:endParaRPr lang="en-US" sz="2000" b="1" smtClean="0">
              <a:solidFill>
                <a:schemeClr val="accent2"/>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850900"/>
          </a:xfrm>
        </p:spPr>
        <p:txBody>
          <a:bodyPr/>
          <a:lstStyle/>
          <a:p>
            <a:pPr eaLnBrk="1" hangingPunct="1"/>
            <a:r>
              <a:rPr lang="en-US" sz="2800" smtClean="0">
                <a:solidFill>
                  <a:schemeClr val="accent2"/>
                </a:solidFill>
                <a:latin typeface="Cooper Black" pitchFamily="18" charset="0"/>
              </a:rPr>
              <a:t>Standar Akuntansi</a:t>
            </a:r>
          </a:p>
        </p:txBody>
      </p:sp>
      <p:sp>
        <p:nvSpPr>
          <p:cNvPr id="28675" name="Rectangle 3"/>
          <p:cNvSpPr>
            <a:spLocks noGrp="1" noChangeArrowheads="1"/>
          </p:cNvSpPr>
          <p:nvPr>
            <p:ph type="body" idx="1"/>
          </p:nvPr>
        </p:nvSpPr>
        <p:spPr>
          <a:xfrm>
            <a:off x="457200" y="1268413"/>
            <a:ext cx="8229600" cy="4857750"/>
          </a:xfrm>
        </p:spPr>
        <p:txBody>
          <a:bodyPr/>
          <a:lstStyle/>
          <a:p>
            <a:pPr eaLnBrk="1" hangingPunct="1"/>
            <a:r>
              <a:rPr lang="en-US" sz="1600" smtClean="0">
                <a:solidFill>
                  <a:schemeClr val="accent2"/>
                </a:solidFill>
                <a:latin typeface="Cooper Black" pitchFamily="18" charset="0"/>
              </a:rPr>
              <a:t>Standar Akuntansi adalah aturan spesifik yang diturunkan dari prinsip akuntansi untuk memperlakukan transaksi atau peristiwa tertentu yang dihadapi oleh entitas akuntansi</a:t>
            </a:r>
          </a:p>
          <a:p>
            <a:pPr eaLnBrk="1" hangingPunct="1"/>
            <a:r>
              <a:rPr lang="en-US" sz="1600" smtClean="0">
                <a:solidFill>
                  <a:schemeClr val="accent2"/>
                </a:solidFill>
                <a:latin typeface="Cooper Black" pitchFamily="18" charset="0"/>
              </a:rPr>
              <a:t>Standar akuntansi dirancang untuk membantu para akuntan dalam menerapkan prinsip–prinsip yang konsisten dalam perusahan yang berbeda. Standar akuntansi oleh profesi dianggap sebagai cerminan posisi profesi yang diterima umum, dan harus diikuti dengan penyusunan setiap laporan keuangan, kecuali jika keadaan membenarkan adanya pengecualian terhadap standar yang ada. Standar–standar ini sering disebut Prinsip Akuntansi yang Berlaku Umum (PABU).</a:t>
            </a:r>
            <a:br>
              <a:rPr lang="en-US" sz="1600" smtClean="0">
                <a:solidFill>
                  <a:schemeClr val="accent2"/>
                </a:solidFill>
                <a:latin typeface="Cooper Black" pitchFamily="18" charset="0"/>
              </a:rPr>
            </a:br>
            <a:endParaRPr lang="en-US" sz="1600" smtClean="0">
              <a:solidFill>
                <a:schemeClr val="accent2"/>
              </a:solidFill>
              <a:latin typeface="Cooper Black" pitchFamily="18" charset="0"/>
            </a:endParaRPr>
          </a:p>
          <a:p>
            <a:pPr eaLnBrk="1" hangingPunct="1"/>
            <a:r>
              <a:rPr lang="en-US" sz="1600" smtClean="0">
                <a:solidFill>
                  <a:schemeClr val="accent2"/>
                </a:solidFill>
                <a:latin typeface="Cooper Black" pitchFamily="18" charset="0"/>
              </a:rPr>
              <a:t>Proses pembentukan standar akuntansi atau sering disebut </a:t>
            </a:r>
            <a:r>
              <a:rPr lang="en-US" sz="1600" i="1" u="sng" smtClean="0">
                <a:solidFill>
                  <a:schemeClr val="accent2"/>
                </a:solidFill>
                <a:latin typeface="Cooper Black" pitchFamily="18" charset="0"/>
              </a:rPr>
              <a:t>standar setting prosses</a:t>
            </a:r>
            <a:r>
              <a:rPr lang="en-US" sz="1600" smtClean="0">
                <a:solidFill>
                  <a:schemeClr val="accent2"/>
                </a:solidFill>
                <a:latin typeface="Cooper Black" pitchFamily="18" charset="0"/>
              </a:rPr>
              <a:t> merupakan proses yang cukup pelik karena melibatkan aspek politik, bisnis, sosial dan budaya.</a:t>
            </a:r>
            <a:br>
              <a:rPr lang="en-US" sz="1600" smtClean="0">
                <a:solidFill>
                  <a:schemeClr val="accent2"/>
                </a:solidFill>
                <a:latin typeface="Cooper Black" pitchFamily="18" charset="0"/>
              </a:rPr>
            </a:br>
            <a:r>
              <a:rPr lang="en-US" sz="1600" smtClean="0">
                <a:solidFill>
                  <a:schemeClr val="accent2"/>
                </a:solidFill>
                <a:latin typeface="Cooper Black" pitchFamily="18" charset="0"/>
              </a:rPr>
              <a:t>Aspek politik cukup dominan karena tarikan beberapa kepentingan, baik pihak pemerintah, swasta maupun profesi akuntan itu sendiri. </a:t>
            </a:r>
            <a:r>
              <a:rPr lang="sv-SE" sz="1600" smtClean="0">
                <a:solidFill>
                  <a:schemeClr val="accent2"/>
                </a:solidFill>
                <a:latin typeface="Cooper Black" pitchFamily="18" charset="0"/>
              </a:rPr>
              <a:t>Hal ini dapat dipahami karena standar akuntansi yang akan diberlakukan akan mengingat semua pihak.</a:t>
            </a:r>
            <a:r>
              <a:rPr lang="en-US" sz="1600" smtClean="0">
                <a:solidFill>
                  <a:schemeClr val="accent2"/>
                </a:solidFill>
                <a:latin typeface="Cooper Black" pitchFamily="18" charset="0"/>
              </a:rPr>
              <a:t/>
            </a:r>
            <a:br>
              <a:rPr lang="en-US" sz="1600" smtClean="0">
                <a:solidFill>
                  <a:schemeClr val="accent2"/>
                </a:solidFill>
                <a:latin typeface="Cooper Black" pitchFamily="18" charset="0"/>
              </a:rPr>
            </a:br>
            <a:endParaRPr lang="en-US" sz="1600" smtClean="0">
              <a:solidFill>
                <a:schemeClr val="accent2"/>
              </a:solidFill>
              <a:latin typeface="Cooper Black"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9600" y="3527425"/>
            <a:ext cx="7924800" cy="274638"/>
          </a:xfrm>
          <a:prstGeom prst="rect">
            <a:avLst/>
          </a:prstGeom>
          <a:noFill/>
          <a:ln w="9525">
            <a:noFill/>
            <a:miter lim="800000"/>
            <a:headEnd/>
            <a:tailEnd/>
          </a:ln>
        </p:spPr>
        <p:txBody>
          <a:bodyPr anchor="ctr">
            <a:spAutoFit/>
          </a:bodyPr>
          <a:lstStyle/>
          <a:p>
            <a:pPr algn="ctr">
              <a:tabLst>
                <a:tab pos="914400" algn="l"/>
              </a:tabLst>
            </a:pPr>
            <a:endParaRPr lang="en-US" sz="1200">
              <a:latin typeface="Tahoma" pitchFamily="34" charset="0"/>
            </a:endParaRPr>
          </a:p>
        </p:txBody>
      </p:sp>
      <p:sp>
        <p:nvSpPr>
          <p:cNvPr id="2051" name="Rectangle 3"/>
          <p:cNvSpPr>
            <a:spLocks noGrp="1" noChangeArrowheads="1"/>
          </p:cNvSpPr>
          <p:nvPr>
            <p:ph type="title"/>
          </p:nvPr>
        </p:nvSpPr>
        <p:spPr>
          <a:xfrm>
            <a:off x="1116013" y="620713"/>
            <a:ext cx="6707187" cy="647700"/>
          </a:xfrm>
          <a:solidFill>
            <a:schemeClr val="folHlink"/>
          </a:solidFill>
        </p:spPr>
        <p:txBody>
          <a:bodyPr/>
          <a:lstStyle/>
          <a:p>
            <a:pPr eaLnBrk="1" hangingPunct="1"/>
            <a:r>
              <a:rPr lang="en-US" sz="3200" smtClean="0">
                <a:solidFill>
                  <a:schemeClr val="accent2"/>
                </a:solidFill>
                <a:latin typeface="Forte" pitchFamily="66" charset="0"/>
              </a:rPr>
              <a:t>STRUKTUR TEORI AKUNTANSI</a:t>
            </a:r>
          </a:p>
        </p:txBody>
      </p:sp>
      <p:sp>
        <p:nvSpPr>
          <p:cNvPr id="2052" name="Rectangle 5"/>
          <p:cNvSpPr>
            <a:spLocks noGrp="1" noChangeArrowheads="1"/>
          </p:cNvSpPr>
          <p:nvPr>
            <p:ph type="body" idx="1"/>
          </p:nvPr>
        </p:nvSpPr>
        <p:spPr>
          <a:xfrm>
            <a:off x="457200" y="1773238"/>
            <a:ext cx="8229600" cy="4352925"/>
          </a:xfrm>
          <a:solidFill>
            <a:schemeClr val="accent1"/>
          </a:solidFill>
        </p:spPr>
        <p:txBody>
          <a:bodyPr/>
          <a:lstStyle/>
          <a:p>
            <a:pPr algn="r" eaLnBrk="1" hangingPunct="1"/>
            <a:r>
              <a:rPr lang="en-US" smtClean="0">
                <a:solidFill>
                  <a:schemeClr val="accent2"/>
                </a:solidFill>
                <a:latin typeface="Forte" pitchFamily="66" charset="0"/>
              </a:rPr>
              <a:t>Elemen Struktur Teori Akuntansi</a:t>
            </a:r>
          </a:p>
          <a:p>
            <a:pPr algn="r" eaLnBrk="1" hangingPunct="1"/>
            <a:r>
              <a:rPr lang="en-US" smtClean="0">
                <a:solidFill>
                  <a:schemeClr val="accent2"/>
                </a:solidFill>
                <a:latin typeface="Forte" pitchFamily="66" charset="0"/>
              </a:rPr>
              <a:t>Tujuan Laporan Keuangan </a:t>
            </a:r>
          </a:p>
          <a:p>
            <a:pPr algn="r" eaLnBrk="1" hangingPunct="1"/>
            <a:r>
              <a:rPr lang="en-US" smtClean="0">
                <a:solidFill>
                  <a:schemeClr val="accent2"/>
                </a:solidFill>
                <a:latin typeface="Forte" pitchFamily="66" charset="0"/>
              </a:rPr>
              <a:t>Sifat Postulat Akuntansi</a:t>
            </a:r>
          </a:p>
          <a:p>
            <a:pPr algn="r" eaLnBrk="1" hangingPunct="1"/>
            <a:r>
              <a:rPr lang="en-US" smtClean="0">
                <a:solidFill>
                  <a:schemeClr val="accent2"/>
                </a:solidFill>
                <a:latin typeface="Forte" pitchFamily="66" charset="0"/>
              </a:rPr>
              <a:t>Konsep Teoritis Akuntansi</a:t>
            </a:r>
          </a:p>
          <a:p>
            <a:pPr algn="r" eaLnBrk="1" hangingPunct="1"/>
            <a:r>
              <a:rPr lang="en-US" smtClean="0">
                <a:solidFill>
                  <a:schemeClr val="accent2"/>
                </a:solidFill>
                <a:latin typeface="Forte" pitchFamily="66" charset="0"/>
              </a:rPr>
              <a:t>Prinsip Dasar Akuntansi</a:t>
            </a:r>
          </a:p>
          <a:p>
            <a:pPr algn="r" eaLnBrk="1" hangingPunct="1"/>
            <a:r>
              <a:rPr lang="en-US" smtClean="0">
                <a:solidFill>
                  <a:schemeClr val="accent2"/>
                </a:solidFill>
                <a:latin typeface="Forte" pitchFamily="66" charset="0"/>
              </a:rPr>
              <a:t>Standar Akuntansi</a:t>
            </a:r>
          </a:p>
          <a:p>
            <a:pPr algn="ctr" eaLnBrk="1" hangingPunct="1"/>
            <a:endParaRPr lang="en-US" smtClean="0">
              <a:solidFill>
                <a:schemeClr val="accent2"/>
              </a:solidFill>
              <a:latin typeface="Forte" pitchFamily="66" charset="0"/>
            </a:endParaRPr>
          </a:p>
          <a:p>
            <a:pPr algn="ctr" eaLnBrk="1" hangingPunct="1">
              <a:buFontTx/>
              <a:buNone/>
            </a:pPr>
            <a:endParaRPr lang="en-US" smtClean="0">
              <a:solidFill>
                <a:schemeClr val="accent2"/>
              </a:solidFill>
              <a:latin typeface="Forte" pitchFamily="66" charset="0"/>
            </a:endParaRPr>
          </a:p>
        </p:txBody>
      </p:sp>
      <p:sp>
        <p:nvSpPr>
          <p:cNvPr id="2053" name="AutoShape 6"/>
          <p:cNvSpPr>
            <a:spLocks noChangeArrowheads="1"/>
          </p:cNvSpPr>
          <p:nvPr/>
        </p:nvSpPr>
        <p:spPr bwMode="auto">
          <a:xfrm>
            <a:off x="611188" y="4365625"/>
            <a:ext cx="1657350" cy="1584325"/>
          </a:xfrm>
          <a:prstGeom prst="smileyFace">
            <a:avLst>
              <a:gd name="adj" fmla="val 4653"/>
            </a:avLst>
          </a:prstGeom>
          <a:solidFill>
            <a:srgbClr val="009900"/>
          </a:solidFill>
          <a:ln w="9525">
            <a:solidFill>
              <a:schemeClr val="tx1"/>
            </a:solidFill>
            <a:round/>
            <a:headEnd/>
            <a:tailEnd/>
          </a:ln>
        </p:spPr>
        <p:txBody>
          <a:bodyPr wrap="none" anchor="ctr"/>
          <a:lstStyle/>
          <a:p>
            <a:endParaRPr lang="en-US"/>
          </a:p>
        </p:txBody>
      </p:sp>
      <p:pic>
        <p:nvPicPr>
          <p:cNvPr id="3079" name="Picture 7">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2124075" y="1916113"/>
            <a:ext cx="304800" cy="304800"/>
          </a:xfrm>
          <a:prstGeom prst="rect">
            <a:avLst/>
          </a:prstGeom>
          <a:noFill/>
          <a:ln w="9525">
            <a:noFill/>
            <a:miter lim="800000"/>
            <a:headEnd/>
            <a:tailEnd/>
          </a:ln>
        </p:spPr>
      </p:pic>
      <p:pic>
        <p:nvPicPr>
          <p:cNvPr id="3080" name="Picture 8">
            <a:hlinkClick r:id="" action="ppaction://media"/>
          </p:cNvPr>
          <p:cNvPicPr>
            <a:picLocks noRot="1" noChangeAspect="1" noChangeArrowheads="1"/>
          </p:cNvPicPr>
          <p:nvPr>
            <a:wavAudioFile r:embed="rId2" name="ELPHRG01.wav"/>
          </p:nvPr>
        </p:nvPicPr>
        <p:blipFill>
          <a:blip r:embed="rId5"/>
          <a:srcRect/>
          <a:stretch>
            <a:fillRect/>
          </a:stretch>
        </p:blipFill>
        <p:spPr bwMode="auto">
          <a:xfrm>
            <a:off x="3203575" y="2492375"/>
            <a:ext cx="304800" cy="304800"/>
          </a:xfrm>
          <a:prstGeom prst="rect">
            <a:avLst/>
          </a:prstGeom>
          <a:noFill/>
          <a:ln w="9525">
            <a:noFill/>
            <a:miter lim="800000"/>
            <a:headEnd/>
            <a:tailEnd/>
          </a:ln>
        </p:spPr>
      </p:pic>
      <p:pic>
        <p:nvPicPr>
          <p:cNvPr id="3089" name="Picture 17">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3276600" y="3068638"/>
            <a:ext cx="304800" cy="304800"/>
          </a:xfrm>
          <a:prstGeom prst="rect">
            <a:avLst/>
          </a:prstGeom>
          <a:noFill/>
          <a:ln w="9525">
            <a:noFill/>
            <a:miter lim="800000"/>
            <a:headEnd/>
            <a:tailEnd/>
          </a:ln>
        </p:spPr>
      </p:pic>
      <p:pic>
        <p:nvPicPr>
          <p:cNvPr id="3090" name="Picture 18">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3348038" y="3644900"/>
            <a:ext cx="304800" cy="304800"/>
          </a:xfrm>
          <a:prstGeom prst="rect">
            <a:avLst/>
          </a:prstGeom>
          <a:noFill/>
          <a:ln w="9525">
            <a:noFill/>
            <a:miter lim="800000"/>
            <a:headEnd/>
            <a:tailEnd/>
          </a:ln>
        </p:spPr>
      </p:pic>
      <p:pic>
        <p:nvPicPr>
          <p:cNvPr id="3091" name="Picture 19">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3563938" y="4221163"/>
            <a:ext cx="304800" cy="304800"/>
          </a:xfrm>
          <a:prstGeom prst="rect">
            <a:avLst/>
          </a:prstGeom>
          <a:noFill/>
          <a:ln w="9525">
            <a:noFill/>
            <a:miter lim="800000"/>
            <a:headEnd/>
            <a:tailEnd/>
          </a:ln>
        </p:spPr>
      </p:pic>
      <p:pic>
        <p:nvPicPr>
          <p:cNvPr id="3092" name="Picture 20">
            <a:hlinkClick r:id="" action="ppaction://media"/>
          </p:cNvPr>
          <p:cNvPicPr>
            <a:picLocks noRot="1" noChangeAspect="1" noChangeArrowheads="1"/>
          </p:cNvPicPr>
          <p:nvPr>
            <a:wavAudioFile r:embed="rId1" name="j0214098.wav"/>
          </p:nvPr>
        </p:nvPicPr>
        <p:blipFill>
          <a:blip r:embed="rId5"/>
          <a:srcRect/>
          <a:stretch>
            <a:fillRect/>
          </a:stretch>
        </p:blipFill>
        <p:spPr bwMode="auto">
          <a:xfrm>
            <a:off x="4427538" y="4868863"/>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3079"/>
                                        </p:tgtEl>
                                      </p:cBhvr>
                                    </p:cmd>
                                  </p:childTnLst>
                                </p:cTn>
                              </p:par>
                            </p:childTnLst>
                          </p:cTn>
                        </p:par>
                        <p:par>
                          <p:cTn id="7" fill="hold">
                            <p:stCondLst>
                              <p:cond delay="4745"/>
                            </p:stCondLst>
                            <p:childTnLst>
                              <p:par>
                                <p:cTn id="8" presetID="1" presetClass="mediacall" presetSubtype="0" fill="hold" nodeType="afterEffect">
                                  <p:stCondLst>
                                    <p:cond delay="0"/>
                                  </p:stCondLst>
                                  <p:childTnLst>
                                    <p:cmd type="call" cmd="playFrom(0.0)">
                                      <p:cBhvr>
                                        <p:cTn id="9" dur="3992" fill="hold"/>
                                        <p:tgtEl>
                                          <p:spTgt spid="3080"/>
                                        </p:tgtEl>
                                      </p:cBhvr>
                                    </p:cmd>
                                  </p:childTnLst>
                                </p:cTn>
                              </p:par>
                            </p:childTnLst>
                          </p:cTn>
                        </p:par>
                        <p:par>
                          <p:cTn id="10" fill="hold">
                            <p:stCondLst>
                              <p:cond delay="8737"/>
                            </p:stCondLst>
                            <p:childTnLst>
                              <p:par>
                                <p:cTn id="11" presetID="1" presetClass="mediacall" presetSubtype="0" fill="hold" nodeType="afterEffect">
                                  <p:stCondLst>
                                    <p:cond delay="0"/>
                                  </p:stCondLst>
                                  <p:childTnLst>
                                    <p:cmd type="call" cmd="playFrom(0.0)">
                                      <p:cBhvr>
                                        <p:cTn id="12" dur="4745" fill="hold"/>
                                        <p:tgtEl>
                                          <p:spTgt spid="3089"/>
                                        </p:tgtEl>
                                      </p:cBhvr>
                                    </p:cmd>
                                  </p:childTnLst>
                                </p:cTn>
                              </p:par>
                            </p:childTnLst>
                          </p:cTn>
                        </p:par>
                        <p:par>
                          <p:cTn id="13" fill="hold">
                            <p:stCondLst>
                              <p:cond delay="13482"/>
                            </p:stCondLst>
                            <p:childTnLst>
                              <p:par>
                                <p:cTn id="14" presetID="1" presetClass="mediacall" presetSubtype="0" fill="hold" nodeType="afterEffect">
                                  <p:stCondLst>
                                    <p:cond delay="0"/>
                                  </p:stCondLst>
                                  <p:childTnLst>
                                    <p:cmd type="call" cmd="playFrom(0.0)">
                                      <p:cBhvr>
                                        <p:cTn id="15" dur="4745" fill="hold"/>
                                        <p:tgtEl>
                                          <p:spTgt spid="3090"/>
                                        </p:tgtEl>
                                      </p:cBhvr>
                                    </p:cmd>
                                  </p:childTnLst>
                                </p:cTn>
                              </p:par>
                            </p:childTnLst>
                          </p:cTn>
                        </p:par>
                        <p:par>
                          <p:cTn id="16" fill="hold">
                            <p:stCondLst>
                              <p:cond delay="18227"/>
                            </p:stCondLst>
                            <p:childTnLst>
                              <p:par>
                                <p:cTn id="17" presetID="1" presetClass="mediacall" presetSubtype="0" fill="hold" nodeType="afterEffect">
                                  <p:stCondLst>
                                    <p:cond delay="0"/>
                                  </p:stCondLst>
                                  <p:childTnLst>
                                    <p:cmd type="call" cmd="playFrom(0.0)">
                                      <p:cBhvr>
                                        <p:cTn id="18" dur="4745" fill="hold"/>
                                        <p:tgtEl>
                                          <p:spTgt spid="3091"/>
                                        </p:tgtEl>
                                      </p:cBhvr>
                                    </p:cmd>
                                  </p:childTnLst>
                                </p:cTn>
                              </p:par>
                            </p:childTnLst>
                          </p:cTn>
                        </p:par>
                        <p:par>
                          <p:cTn id="19" fill="hold">
                            <p:stCondLst>
                              <p:cond delay="22972"/>
                            </p:stCondLst>
                            <p:childTnLst>
                              <p:par>
                                <p:cTn id="20" presetID="1" presetClass="mediacall" presetSubtype="0" fill="hold" nodeType="afterEffect">
                                  <p:stCondLst>
                                    <p:cond delay="0"/>
                                  </p:stCondLst>
                                  <p:childTnLst>
                                    <p:cmd type="call" cmd="playFrom(0.0)">
                                      <p:cBhvr>
                                        <p:cTn id="21" dur="4745" fill="hold"/>
                                        <p:tgtEl>
                                          <p:spTgt spid="30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3089"/>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3090"/>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091"/>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309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v-SE" sz="2400" smtClean="0">
                <a:solidFill>
                  <a:schemeClr val="accent2"/>
                </a:solidFill>
                <a:latin typeface="Cooper Black" pitchFamily="18" charset="0"/>
              </a:rPr>
              <a:t>PERKEMBANGAN KELEMBAGAAN</a:t>
            </a:r>
            <a:br>
              <a:rPr lang="sv-SE" sz="2400" smtClean="0">
                <a:solidFill>
                  <a:schemeClr val="accent2"/>
                </a:solidFill>
                <a:latin typeface="Cooper Black" pitchFamily="18" charset="0"/>
              </a:rPr>
            </a:br>
            <a:r>
              <a:rPr lang="sv-SE" sz="2400" smtClean="0">
                <a:solidFill>
                  <a:schemeClr val="accent2"/>
                </a:solidFill>
                <a:latin typeface="Cooper Black" pitchFamily="18" charset="0"/>
              </a:rPr>
              <a:t>DALAM PENYUSUNAN STANDAR AKUNTANSI </a:t>
            </a:r>
            <a:endParaRPr lang="en-US" sz="2400" smtClean="0">
              <a:solidFill>
                <a:schemeClr val="accent2"/>
              </a:solidFill>
              <a:latin typeface="Cooper Black" pitchFamily="18" charset="0"/>
            </a:endParaRPr>
          </a:p>
        </p:txBody>
      </p:sp>
      <p:sp>
        <p:nvSpPr>
          <p:cNvPr id="29699" name="Rectangle 3"/>
          <p:cNvSpPr>
            <a:spLocks noGrp="1" noChangeArrowheads="1"/>
          </p:cNvSpPr>
          <p:nvPr>
            <p:ph type="body" idx="1"/>
          </p:nvPr>
        </p:nvSpPr>
        <p:spPr/>
        <p:txBody>
          <a:bodyPr/>
          <a:lstStyle/>
          <a:p>
            <a:pPr eaLnBrk="1" hangingPunct="1">
              <a:lnSpc>
                <a:spcPct val="90000"/>
              </a:lnSpc>
            </a:pPr>
            <a:r>
              <a:rPr lang="en-US" sz="1600" smtClean="0">
                <a:solidFill>
                  <a:schemeClr val="accent2"/>
                </a:solidFill>
                <a:latin typeface="Cooper Black" pitchFamily="18" charset="0"/>
              </a:rPr>
              <a:t>Proses Pembentukan dan Penetapan Standar Akuntansi </a:t>
            </a:r>
          </a:p>
          <a:p>
            <a:pPr lvl="1" eaLnBrk="1" hangingPunct="1">
              <a:lnSpc>
                <a:spcPct val="90000"/>
              </a:lnSpc>
            </a:pPr>
            <a:r>
              <a:rPr lang="en-US" sz="1600" smtClean="0">
                <a:solidFill>
                  <a:schemeClr val="accent2"/>
                </a:solidFill>
                <a:latin typeface="Cooper Black" pitchFamily="18" charset="0"/>
              </a:rPr>
              <a:t>Securitiesa and Exchanges Commission (SEC atau Bapepam AS) 1920</a:t>
            </a:r>
          </a:p>
          <a:p>
            <a:pPr lvl="2" eaLnBrk="1" hangingPunct="1">
              <a:lnSpc>
                <a:spcPct val="90000"/>
              </a:lnSpc>
            </a:pPr>
            <a:r>
              <a:rPr lang="en-US" sz="1600" smtClean="0">
                <a:solidFill>
                  <a:schemeClr val="accent2"/>
                </a:solidFill>
                <a:latin typeface="Cooper Black" pitchFamily="18" charset="0"/>
              </a:rPr>
              <a:t>Badan ini bertanggung jawab untuk melindungi kepentingan para investor dengan memastikan adanya ketentuan mengenai pengungkapan yang lengkap dan layak di dalam peraturan pasar modal.</a:t>
            </a:r>
            <a:br>
              <a:rPr lang="en-US" sz="1600" smtClean="0">
                <a:solidFill>
                  <a:schemeClr val="accent2"/>
                </a:solidFill>
                <a:latin typeface="Cooper Black" pitchFamily="18" charset="0"/>
              </a:rPr>
            </a:br>
            <a:endParaRPr lang="en-US" sz="1600" smtClean="0">
              <a:solidFill>
                <a:schemeClr val="accent2"/>
              </a:solidFill>
              <a:latin typeface="Cooper Black" pitchFamily="18" charset="0"/>
            </a:endParaRPr>
          </a:p>
          <a:p>
            <a:pPr lvl="2" eaLnBrk="1" hangingPunct="1">
              <a:lnSpc>
                <a:spcPct val="90000"/>
              </a:lnSpc>
            </a:pPr>
            <a:r>
              <a:rPr lang="en-US" sz="1600" smtClean="0">
                <a:solidFill>
                  <a:schemeClr val="accent2"/>
                </a:solidFill>
                <a:latin typeface="Cooper Black" pitchFamily="18" charset="0"/>
              </a:rPr>
              <a:t>Keberadaan SEC ini telah memacu profesi akuntansi untuk bersatu dan menjadi lebih cerdik dalam mengembangkan prinsip-prinsip akuntansi serta etika profesi untuk mengatur profesi akuntansi. Hal ini menimbulkan terbentuknya beberapa organisasi sektor swasta yang berbeda, dimana setiap organisasi mempunyai tanggung jawab untuk menertibkan standar–standar akuntansi.</a:t>
            </a:r>
            <a:br>
              <a:rPr lang="en-US" sz="1600" smtClean="0">
                <a:solidFill>
                  <a:schemeClr val="accent2"/>
                </a:solidFill>
                <a:latin typeface="Cooper Black" pitchFamily="18" charset="0"/>
              </a:rPr>
            </a:br>
            <a:endParaRPr lang="en-US" sz="1600" smtClean="0">
              <a:solidFill>
                <a:schemeClr val="accent2"/>
              </a:solidFill>
              <a:latin typeface="Cooper Black" pitchFamily="18" charset="0"/>
            </a:endParaRPr>
          </a:p>
          <a:p>
            <a:pPr lvl="2" eaLnBrk="1" hangingPunct="1">
              <a:lnSpc>
                <a:spcPct val="90000"/>
              </a:lnSpc>
            </a:pPr>
            <a:r>
              <a:rPr lang="sv-SE" sz="1600" smtClean="0">
                <a:solidFill>
                  <a:schemeClr val="accent2"/>
                </a:solidFill>
                <a:latin typeface="Cooper Black" pitchFamily="18" charset="0"/>
              </a:rPr>
              <a:t>Standar–standar ini sering disebut Prinsip Akuntansi yang Berlaku Umum (Generally Accepted Accounting Principles – GAAP).</a:t>
            </a:r>
            <a:endParaRPr lang="en-US" sz="1600" smtClean="0">
              <a:solidFill>
                <a:schemeClr val="accent2"/>
              </a:solidFill>
              <a:latin typeface="Cooper Black"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268413"/>
            <a:ext cx="8229600" cy="4857750"/>
          </a:xfrm>
        </p:spPr>
        <p:txBody>
          <a:bodyPr/>
          <a:lstStyle/>
          <a:p>
            <a:pPr eaLnBrk="1" hangingPunct="1">
              <a:lnSpc>
                <a:spcPct val="80000"/>
              </a:lnSpc>
            </a:pPr>
            <a:r>
              <a:rPr lang="sv-SE" sz="1400" smtClean="0">
                <a:solidFill>
                  <a:schemeClr val="accent2"/>
                </a:solidFill>
                <a:latin typeface="Cooper Black" pitchFamily="18" charset="0"/>
              </a:rPr>
              <a:t>Pengembangan standar akuntansi di Amerika dapat dibagi ke dalam tiga tahap yaitu tahap :</a:t>
            </a:r>
            <a:r>
              <a:rPr lang="en-US" sz="1400" smtClean="0">
                <a:solidFill>
                  <a:schemeClr val="accent2"/>
                </a:solidFill>
                <a:latin typeface="Cooper Black" pitchFamily="18" charset="0"/>
              </a:rPr>
              <a:t> </a:t>
            </a:r>
          </a:p>
          <a:p>
            <a:pPr lvl="1" eaLnBrk="1" hangingPunct="1">
              <a:lnSpc>
                <a:spcPct val="80000"/>
              </a:lnSpc>
            </a:pPr>
            <a:r>
              <a:rPr lang="sv-SE" sz="1400" i="1" u="sng" smtClean="0">
                <a:solidFill>
                  <a:schemeClr val="accent2"/>
                </a:solidFill>
                <a:latin typeface="Cooper Black" pitchFamily="18" charset="0"/>
              </a:rPr>
              <a:t>Awal pembentukan (1930 – 1936 )</a:t>
            </a:r>
          </a:p>
          <a:p>
            <a:pPr lvl="1" eaLnBrk="1" hangingPunct="1">
              <a:lnSpc>
                <a:spcPct val="80000"/>
              </a:lnSpc>
              <a:buFontTx/>
              <a:buNone/>
            </a:pPr>
            <a:r>
              <a:rPr lang="sv-SE" sz="1400" smtClean="0">
                <a:solidFill>
                  <a:schemeClr val="accent2"/>
                </a:solidFill>
                <a:latin typeface="Cooper Black" pitchFamily="18" charset="0"/>
              </a:rPr>
              <a:t>	Periode sebelum tahun 1930 akuntansi di Amerika boleh dikatakan tidak teratur. Praktek dan prosedur akuntansi yang digunakan oleh dunia usaha umumnya dianggap rahasia. Sebagai akibatnya terjadi ketidak seragaman dalam praktek akuntansi yang tidak seragam, maka mendasarkan pada laporan keuangan sebagai alat peniaian investasi dapat menyesatkan bagi investor. Masalah inilah yang memicu perlunya pengembangan standar akutansi yang seragam.</a:t>
            </a:r>
            <a:br>
              <a:rPr lang="sv-SE" sz="1400" smtClean="0">
                <a:solidFill>
                  <a:schemeClr val="accent2"/>
                </a:solidFill>
                <a:latin typeface="Cooper Black" pitchFamily="18" charset="0"/>
              </a:rPr>
            </a:br>
            <a:endParaRPr lang="sv-SE" sz="1400" smtClean="0">
              <a:solidFill>
                <a:schemeClr val="accent2"/>
              </a:solidFill>
              <a:latin typeface="Cooper Black" pitchFamily="18" charset="0"/>
            </a:endParaRPr>
          </a:p>
          <a:p>
            <a:pPr lvl="1" eaLnBrk="1" hangingPunct="1">
              <a:lnSpc>
                <a:spcPct val="80000"/>
              </a:lnSpc>
              <a:buFontTx/>
              <a:buNone/>
            </a:pPr>
            <a:r>
              <a:rPr lang="sv-SE" sz="1400" smtClean="0">
                <a:solidFill>
                  <a:schemeClr val="accent2"/>
                </a:solidFill>
                <a:latin typeface="Cooper Black" pitchFamily="18" charset="0"/>
              </a:rPr>
              <a:t>- 	</a:t>
            </a:r>
            <a:r>
              <a:rPr lang="sv-SE" sz="1400" i="1" u="sng" smtClean="0">
                <a:solidFill>
                  <a:schemeClr val="accent2"/>
                </a:solidFill>
                <a:latin typeface="Cooper Black" pitchFamily="18" charset="0"/>
              </a:rPr>
              <a:t>Komite Prosedur Akuntansi 1936-1946</a:t>
            </a:r>
            <a:r>
              <a:rPr lang="sv-SE" sz="1400" smtClean="0">
                <a:solidFill>
                  <a:schemeClr val="accent2"/>
                </a:solidFill>
                <a:latin typeface="Cooper Black" pitchFamily="18" charset="0"/>
              </a:rPr>
              <a:t/>
            </a:r>
            <a:br>
              <a:rPr lang="sv-SE" sz="1400" smtClean="0">
                <a:solidFill>
                  <a:schemeClr val="accent2"/>
                </a:solidFill>
                <a:latin typeface="Cooper Black" pitchFamily="18" charset="0"/>
              </a:rPr>
            </a:br>
            <a:r>
              <a:rPr lang="sv-SE" sz="1400" smtClean="0">
                <a:solidFill>
                  <a:schemeClr val="accent2"/>
                </a:solidFill>
                <a:latin typeface="Cooper Black" pitchFamily="18" charset="0"/>
              </a:rPr>
              <a:t>Pada tahun 1933 AICPA membentuk Komite Khusus pengembangan prinsip akutansi. Namun tidak banyak yang bisa dikerjakan oleh Komite ini dan kemudian diganti dengan Committee on Accounting Procedures (CAP) pada tahun 1936. Dalam menjawab ASR No. 4 CAP mulai tahun 1939 menerbitkan prinsip akutansi yang memiliki dukungan otoritas. Selama periode dua tahun 1938-1939 telah diterbitkan 12 Accounting Reseacrh Bulletin (ARB) . pada awalnya SEC merasa puas dengan usaha yang dilakukan oleh profesi akuntansi untuk menyusun prinsip akuntansi. Pada masa 1939–1946 ternyata tidak menghasilkan prinsip akutanasi yang komprehensif. Namun ada dua kontribusi penting yang dihasilkan. Pertama, keseragaman praktek akuntansi secara signifikan telah mengalami perbaikan. Kedua, kebijakan akuntansi yang dibuat di Amerika dibuat hanya untuk sektor swasta. Selama masa perang, CAP secara khusus menangani masalah–masalah akutansi yang berkaitan dengan transaksi perang (War transaction) </a:t>
            </a:r>
            <a:br>
              <a:rPr lang="sv-SE" sz="1400" smtClean="0">
                <a:solidFill>
                  <a:schemeClr val="accent2"/>
                </a:solidFill>
                <a:latin typeface="Cooper Black" pitchFamily="18" charset="0"/>
              </a:rPr>
            </a:br>
            <a:endParaRPr lang="en-US" sz="1400" smtClean="0">
              <a:solidFill>
                <a:schemeClr val="accent2"/>
              </a:solidFill>
              <a:latin typeface="Cooper Black" pitchFamily="18" charset="0"/>
            </a:endParaRPr>
          </a:p>
        </p:txBody>
      </p:sp>
      <p:sp>
        <p:nvSpPr>
          <p:cNvPr id="30723" name="Rectangle 4"/>
          <p:cNvSpPr>
            <a:spLocks noGrp="1" noChangeArrowheads="1"/>
          </p:cNvSpPr>
          <p:nvPr>
            <p:ph type="title"/>
          </p:nvPr>
        </p:nvSpPr>
        <p:spPr>
          <a:xfrm>
            <a:off x="457200" y="620713"/>
            <a:ext cx="8229600" cy="796925"/>
          </a:xfrm>
          <a:noFill/>
        </p:spPr>
        <p:txBody>
          <a:bodyPr/>
          <a:lstStyle/>
          <a:p>
            <a:pPr eaLnBrk="1" hangingPunct="1"/>
            <a:r>
              <a:rPr lang="sv-SE" sz="2400" smtClean="0">
                <a:solidFill>
                  <a:schemeClr val="accent2"/>
                </a:solidFill>
                <a:latin typeface="Cooper Black" pitchFamily="18" charset="0"/>
              </a:rPr>
              <a:t>Proses Penyusunan Standar Akuntansi di Amerika</a:t>
            </a:r>
            <a:br>
              <a:rPr lang="sv-SE"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22337"/>
          </a:xfrm>
        </p:spPr>
        <p:txBody>
          <a:bodyPr/>
          <a:lstStyle/>
          <a:p>
            <a:pPr eaLnBrk="1" hangingPunct="1"/>
            <a:r>
              <a:rPr lang="sv-SE" sz="2400" smtClean="0">
                <a:solidFill>
                  <a:schemeClr val="accent2"/>
                </a:solidFill>
                <a:latin typeface="Cooper Black" pitchFamily="18" charset="0"/>
              </a:rPr>
              <a:t>Proses Penyusunan Standar Akuntansi di Amerika</a:t>
            </a:r>
            <a:endParaRPr lang="en-US" sz="2400" smtClean="0">
              <a:solidFill>
                <a:schemeClr val="accent2"/>
              </a:solidFill>
              <a:latin typeface="Cooper Black" pitchFamily="18" charset="0"/>
            </a:endParaRPr>
          </a:p>
        </p:txBody>
      </p:sp>
      <p:sp>
        <p:nvSpPr>
          <p:cNvPr id="31747" name="Rectangle 3"/>
          <p:cNvSpPr>
            <a:spLocks noGrp="1" noChangeArrowheads="1"/>
          </p:cNvSpPr>
          <p:nvPr>
            <p:ph type="body" idx="1"/>
          </p:nvPr>
        </p:nvSpPr>
        <p:spPr>
          <a:xfrm>
            <a:off x="457200" y="1268413"/>
            <a:ext cx="8229600" cy="4857750"/>
          </a:xfrm>
        </p:spPr>
        <p:txBody>
          <a:bodyPr/>
          <a:lstStyle/>
          <a:p>
            <a:pPr eaLnBrk="1" hangingPunct="1">
              <a:lnSpc>
                <a:spcPct val="80000"/>
              </a:lnSpc>
            </a:pPr>
            <a:r>
              <a:rPr lang="sv-SE" sz="1600" i="1" u="sng" smtClean="0">
                <a:solidFill>
                  <a:schemeClr val="accent2"/>
                </a:solidFill>
                <a:latin typeface="Cooper Black" pitchFamily="18" charset="0"/>
              </a:rPr>
              <a:t>Periode setelah Perang 1946 –1959</a:t>
            </a:r>
            <a:br>
              <a:rPr lang="sv-SE" sz="1600" i="1" u="sng" smtClean="0">
                <a:solidFill>
                  <a:schemeClr val="accent2"/>
                </a:solidFill>
                <a:latin typeface="Cooper Black" pitchFamily="18" charset="0"/>
              </a:rPr>
            </a:br>
            <a:r>
              <a:rPr lang="sv-SE" sz="1600" smtClean="0">
                <a:solidFill>
                  <a:schemeClr val="accent2"/>
                </a:solidFill>
                <a:latin typeface="Cooper Black" pitchFamily="18" charset="0"/>
              </a:rPr>
              <a:t>Setelah perang dunia berakhir terjadi bom ekonomi di Amerika. Industri-industri memerlukan tambahan modal yang sangat signifikan untuk ekpansi usaha. Laporan keuangan menjadi sumber penting untuk pengambilan keputusan. Sebagai akibatnya laporan keuangan dan standar akuntansi yang digunakan untuk menyusun laporan keuangan mendapat perhatian secara nasional. Masalah utama adalah keseragaman atau komparabilitas pelaporan earring antara perusahaan yang berbeda. CAP gagal menyusun rekomendasi positif yang berkaitan dengan prinsip akuntansi secara umum. Sebagai akibatnya terjadi suplai berlebihan dari standar akutansi. Situasi ini mengakibatkan timbulnya konflik antara CAP dan SEC. Konflik ini terjadi terutama berkaitan dengan konsep laporan laba dan rugi all inclusive dan current operating performance.</a:t>
            </a:r>
            <a:br>
              <a:rPr lang="sv-SE" sz="1600" smtClean="0">
                <a:solidFill>
                  <a:schemeClr val="accent2"/>
                </a:solidFill>
                <a:latin typeface="Cooper Black" pitchFamily="18" charset="0"/>
              </a:rPr>
            </a:br>
            <a:r>
              <a:rPr lang="sv-SE" sz="1600" smtClean="0">
                <a:solidFill>
                  <a:schemeClr val="accent2"/>
                </a:solidFill>
                <a:latin typeface="Cooper Black" pitchFamily="18" charset="0"/>
              </a:rPr>
              <a:t>d. Periode berakhirnya Commitee on Accunting Procedure</a:t>
            </a:r>
            <a:br>
              <a:rPr lang="sv-SE" sz="1600" smtClean="0">
                <a:solidFill>
                  <a:schemeClr val="accent2"/>
                </a:solidFill>
                <a:latin typeface="Cooper Black" pitchFamily="18" charset="0"/>
              </a:rPr>
            </a:br>
            <a:r>
              <a:rPr lang="sv-SE" sz="1600" smtClean="0">
                <a:solidFill>
                  <a:schemeClr val="accent2"/>
                </a:solidFill>
                <a:latin typeface="Cooper Black" pitchFamily="18" charset="0"/>
              </a:rPr>
              <a:t>Periode dari tahun 1957 sampai 1959 merupakan periode transisi pengembangan standar akuntansi di Amerika. Banyak orang merasa bahwa CAP bekerja terlalu lambat dan selalu menolak terhadap isu-isu kontroversial. Dalam pertemuan tahunan AICPA tahun 1957 dibentuk Special Committee on Research Program. Laporan dari komite ini menjadi cikal bakal didirikan Accounting Principles Board (APB) dan Accounting Research Division.</a:t>
            </a:r>
            <a:endParaRPr lang="en-US" sz="1600" smtClean="0">
              <a:solidFill>
                <a:schemeClr val="accent2"/>
              </a:solidFill>
              <a:latin typeface="Cooper Black"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50900"/>
          </a:xfrm>
        </p:spPr>
        <p:txBody>
          <a:bodyPr/>
          <a:lstStyle/>
          <a:p>
            <a:pPr eaLnBrk="1" hangingPunct="1"/>
            <a:r>
              <a:rPr lang="sv-SE" sz="2000" smtClean="0">
                <a:solidFill>
                  <a:schemeClr val="accent2"/>
                </a:solidFill>
                <a:latin typeface="Cooper Black" pitchFamily="18" charset="0"/>
              </a:rPr>
              <a:t>Proses Penyusunan Standar Akuntansi di Amerika</a:t>
            </a:r>
            <a:endParaRPr lang="en-US" sz="2000" smtClean="0">
              <a:solidFill>
                <a:schemeClr val="accent2"/>
              </a:solidFill>
              <a:latin typeface="Cooper Black" pitchFamily="18" charset="0"/>
            </a:endParaRPr>
          </a:p>
        </p:txBody>
      </p:sp>
      <p:sp>
        <p:nvSpPr>
          <p:cNvPr id="32771" name="Rectangle 3"/>
          <p:cNvSpPr>
            <a:spLocks noGrp="1" noChangeArrowheads="1"/>
          </p:cNvSpPr>
          <p:nvPr>
            <p:ph type="body" idx="1"/>
          </p:nvPr>
        </p:nvSpPr>
        <p:spPr>
          <a:xfrm>
            <a:off x="468313" y="1268413"/>
            <a:ext cx="8229600" cy="4857750"/>
          </a:xfrm>
        </p:spPr>
        <p:txBody>
          <a:bodyPr/>
          <a:lstStyle/>
          <a:p>
            <a:pPr eaLnBrk="1" hangingPunct="1">
              <a:lnSpc>
                <a:spcPct val="80000"/>
              </a:lnSpc>
            </a:pPr>
            <a:r>
              <a:rPr lang="sv-SE" sz="1600" i="1" u="sng" smtClean="0">
                <a:solidFill>
                  <a:schemeClr val="accent2"/>
                </a:solidFill>
                <a:latin typeface="Cooper Black" pitchFamily="18" charset="0"/>
              </a:rPr>
              <a:t>Periode Modern (1956 –Sampai Sekarang )</a:t>
            </a:r>
            <a:br>
              <a:rPr lang="sv-SE" sz="1600" i="1" u="sng" smtClean="0">
                <a:solidFill>
                  <a:schemeClr val="accent2"/>
                </a:solidFill>
                <a:latin typeface="Cooper Black" pitchFamily="18" charset="0"/>
              </a:rPr>
            </a:br>
            <a:r>
              <a:rPr lang="sv-SE" sz="1600" smtClean="0">
                <a:solidFill>
                  <a:schemeClr val="accent2"/>
                </a:solidFill>
                <a:latin typeface="Cooper Black" pitchFamily="18" charset="0"/>
              </a:rPr>
              <a:t>Dengan dibentuknya APB dan Accounting Research Division pada tahun 1959, mulailah pengembangan standar akutansi dilakukan melalui lebih dahulu. Divisi riset adalah lembaga otonom memiliki seorang direktur yang mempunyai otoritas untuk mempublikasikan hasil temuan staf riset yang berkiatan dengan pengembangan prinsip akuntansi. Bentuk dari lembaga APB mirip dengan CAP, memiliki anggota 18 sampai 21 orang yang semuanya adalah anggota AICPA. Awal dari keberadaan APB dipenuhi dengan rasa keraguan dan kegagalan. Hasil studi riset tidak diterima oleh profesi khususnya kontraversi keterkaitan dengan masalah investment tax credit. Oleh karena kritik terhadap APB bermunculan terus, maka bulan April 1971 AICPA membentuk dua grup studi yaitu “The Study Group on Establishment of Accounting Principles”. </a:t>
            </a:r>
            <a:endParaRPr lang="en-US" sz="1600" smtClean="0">
              <a:solidFill>
                <a:schemeClr val="accent2"/>
              </a:solidFill>
              <a:latin typeface="Cooper Black"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922337"/>
          </a:xfrm>
        </p:spPr>
        <p:txBody>
          <a:bodyPr/>
          <a:lstStyle/>
          <a:p>
            <a:pPr eaLnBrk="1" hangingPunct="1"/>
            <a:r>
              <a:rPr lang="sv-SE" sz="2400" smtClean="0">
                <a:solidFill>
                  <a:schemeClr val="accent2"/>
                </a:solidFill>
                <a:latin typeface="Cooper Black" pitchFamily="18" charset="0"/>
              </a:rPr>
              <a:t>PERKEMBANGAN KELEMBAGAAN</a:t>
            </a:r>
            <a:br>
              <a:rPr lang="sv-SE" sz="2400" smtClean="0">
                <a:solidFill>
                  <a:schemeClr val="accent2"/>
                </a:solidFill>
                <a:latin typeface="Cooper Black" pitchFamily="18" charset="0"/>
              </a:rPr>
            </a:br>
            <a:r>
              <a:rPr lang="sv-SE" sz="2400" smtClean="0">
                <a:solidFill>
                  <a:schemeClr val="accent2"/>
                </a:solidFill>
                <a:latin typeface="Cooper Black" pitchFamily="18" charset="0"/>
              </a:rPr>
              <a:t>DALAM PENYUSUNAN STANDAR AKUNTANSI</a:t>
            </a:r>
            <a:endParaRPr lang="en-US" sz="2400" smtClean="0">
              <a:solidFill>
                <a:schemeClr val="accent2"/>
              </a:solidFill>
              <a:latin typeface="Cooper Black" pitchFamily="18" charset="0"/>
            </a:endParaRPr>
          </a:p>
        </p:txBody>
      </p:sp>
      <p:sp>
        <p:nvSpPr>
          <p:cNvPr id="33795" name="Rectangle 3"/>
          <p:cNvSpPr>
            <a:spLocks noGrp="1" noChangeArrowheads="1"/>
          </p:cNvSpPr>
          <p:nvPr>
            <p:ph type="body" idx="1"/>
          </p:nvPr>
        </p:nvSpPr>
        <p:spPr>
          <a:xfrm>
            <a:off x="457200" y="1268413"/>
            <a:ext cx="8229600" cy="4857750"/>
          </a:xfrm>
        </p:spPr>
        <p:txBody>
          <a:bodyPr/>
          <a:lstStyle/>
          <a:p>
            <a:pPr eaLnBrk="1" hangingPunct="1">
              <a:lnSpc>
                <a:spcPct val="80000"/>
              </a:lnSpc>
            </a:pPr>
            <a:r>
              <a:rPr lang="sv-SE" sz="1400" b="1" smtClean="0">
                <a:solidFill>
                  <a:schemeClr val="accent2"/>
                </a:solidFill>
                <a:latin typeface="Cooper Black" pitchFamily="18" charset="0"/>
              </a:rPr>
              <a:t>Financial Accounting Standard Board (FASB)</a:t>
            </a:r>
            <a:br>
              <a:rPr lang="sv-SE" sz="1400" b="1" smtClean="0">
                <a:solidFill>
                  <a:schemeClr val="accent2"/>
                </a:solidFill>
                <a:latin typeface="Cooper Black" pitchFamily="18" charset="0"/>
              </a:rPr>
            </a:br>
            <a:r>
              <a:rPr lang="sv-SE" sz="1400" b="1" smtClean="0">
                <a:solidFill>
                  <a:schemeClr val="accent2"/>
                </a:solidFill>
                <a:latin typeface="Cooper Black" pitchFamily="18" charset="0"/>
              </a:rPr>
              <a:t/>
            </a:r>
            <a:br>
              <a:rPr lang="sv-SE" sz="1400" b="1" smtClean="0">
                <a:solidFill>
                  <a:schemeClr val="accent2"/>
                </a:solidFill>
                <a:latin typeface="Cooper Black" pitchFamily="18" charset="0"/>
              </a:rPr>
            </a:br>
            <a:r>
              <a:rPr lang="sv-SE" sz="1400" b="1" smtClean="0">
                <a:solidFill>
                  <a:schemeClr val="accent2"/>
                </a:solidFill>
                <a:latin typeface="Cooper Black" pitchFamily="18" charset="0"/>
              </a:rPr>
              <a:t>-	FASB adalah suatu organisasi independen yang beranggotakan tujuh orang 	dan bekerja penuh di badan ini. Mereka berasal dari bidang akuntansi 	profesional, usahawan, wakil pemerintah dan wakil bidang akademis.</a:t>
            </a:r>
            <a:br>
              <a:rPr lang="sv-SE" sz="1400" b="1" smtClean="0">
                <a:solidFill>
                  <a:schemeClr val="accent2"/>
                </a:solidFill>
                <a:latin typeface="Cooper Black" pitchFamily="18" charset="0"/>
              </a:rPr>
            </a:br>
            <a:endParaRPr lang="sv-SE" sz="1400" b="1" smtClean="0">
              <a:solidFill>
                <a:schemeClr val="accent2"/>
              </a:solidFill>
              <a:latin typeface="Cooper Black" pitchFamily="18" charset="0"/>
            </a:endParaRPr>
          </a:p>
          <a:p>
            <a:pPr eaLnBrk="1" hangingPunct="1">
              <a:lnSpc>
                <a:spcPct val="80000"/>
              </a:lnSpc>
              <a:buFontTx/>
              <a:buNone/>
            </a:pPr>
            <a:r>
              <a:rPr lang="sv-SE" sz="1400" b="1" smtClean="0">
                <a:solidFill>
                  <a:schemeClr val="accent2"/>
                </a:solidFill>
                <a:latin typeface="Cooper Black" pitchFamily="18" charset="0"/>
              </a:rPr>
              <a:t>	-	Fungsi utama FASB adalah untuk mempelajari masalah–masalah akutansi dan 	menetapkan standar akuntansi. Standar ini diterbitkan sebagai rumusan 	standar akuntansi keuangan. FASB juga menerbitkan rumusan konsep 	akuntansi keuangan, konsep-konsep yang diperkenalkan di dalam statement 	standard.</a:t>
            </a:r>
            <a:br>
              <a:rPr lang="sv-SE" sz="1400" b="1" smtClean="0">
                <a:solidFill>
                  <a:schemeClr val="accent2"/>
                </a:solidFill>
                <a:latin typeface="Cooper Black" pitchFamily="18" charset="0"/>
              </a:rPr>
            </a:br>
            <a:endParaRPr lang="sv-SE" sz="1400" b="1" smtClean="0">
              <a:solidFill>
                <a:schemeClr val="accent2"/>
              </a:solidFill>
              <a:latin typeface="Cooper Black" pitchFamily="18" charset="0"/>
            </a:endParaRPr>
          </a:p>
          <a:p>
            <a:pPr eaLnBrk="1" hangingPunct="1">
              <a:lnSpc>
                <a:spcPct val="80000"/>
              </a:lnSpc>
              <a:buFontTx/>
              <a:buNone/>
            </a:pPr>
            <a:r>
              <a:rPr lang="sv-SE" sz="1400" b="1" smtClean="0">
                <a:solidFill>
                  <a:schemeClr val="accent2"/>
                </a:solidFill>
                <a:latin typeface="Cooper Black" pitchFamily="18" charset="0"/>
              </a:rPr>
              <a:t>	-	Struktur FASB mengalami perubaan pada tahun 1977 dan modifikasi 	perubahan ini sebagai hasil rekomendasi dari Structure Committee of the 	Financial Accounting Foundation (FAF). FAF terdiri dari 6 organisasi sponsor 	yaitu AAA, ACIPA, Financial Analysis Federations (FAF), Financial Executives 	Institute (FEI), National Association of Accountant (NAA) dari security 	industry Association (SIA), </a:t>
            </a:r>
            <a:endParaRPr lang="en-US" sz="1400" b="1" smtClean="0">
              <a:solidFill>
                <a:schemeClr val="accent2"/>
              </a:solidFill>
              <a:latin typeface="Cooper Black"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549275"/>
            <a:ext cx="8229600" cy="777875"/>
          </a:xfrm>
        </p:spPr>
        <p:txBody>
          <a:bodyPr/>
          <a:lstStyle/>
          <a:p>
            <a:pPr eaLnBrk="1" hangingPunct="1"/>
            <a:r>
              <a:rPr lang="sv-SE" sz="2400" b="1" smtClean="0">
                <a:solidFill>
                  <a:schemeClr val="accent2"/>
                </a:solidFill>
                <a:latin typeface="Cooper Black" pitchFamily="18" charset="0"/>
              </a:rPr>
              <a:t>Financial Accounting Standard Board (FASB)</a:t>
            </a:r>
            <a:br>
              <a:rPr lang="sv-SE" sz="2400" b="1" smtClean="0">
                <a:solidFill>
                  <a:schemeClr val="accent2"/>
                </a:solidFill>
                <a:latin typeface="Cooper Black" pitchFamily="18" charset="0"/>
              </a:rPr>
            </a:br>
            <a:endParaRPr lang="en-US" sz="2400" b="1" smtClean="0">
              <a:solidFill>
                <a:schemeClr val="accent2"/>
              </a:solidFill>
              <a:latin typeface="Cooper Black" pitchFamily="18" charset="0"/>
            </a:endParaRPr>
          </a:p>
        </p:txBody>
      </p:sp>
      <p:sp>
        <p:nvSpPr>
          <p:cNvPr id="34819" name="Rectangle 3"/>
          <p:cNvSpPr>
            <a:spLocks noGrp="1" noChangeArrowheads="1"/>
          </p:cNvSpPr>
          <p:nvPr>
            <p:ph type="body" idx="1"/>
          </p:nvPr>
        </p:nvSpPr>
        <p:spPr/>
        <p:txBody>
          <a:bodyPr/>
          <a:lstStyle/>
          <a:p>
            <a:pPr eaLnBrk="1" hangingPunct="1">
              <a:lnSpc>
                <a:spcPct val="80000"/>
              </a:lnSpc>
              <a:buFontTx/>
              <a:buNone/>
            </a:pPr>
            <a:r>
              <a:rPr lang="sv-SE" sz="1800" b="1" smtClean="0">
                <a:solidFill>
                  <a:schemeClr val="accent2"/>
                </a:solidFill>
                <a:latin typeface="Cooper Black" pitchFamily="18" charset="0"/>
              </a:rPr>
              <a:t>FAF terdiri dari 13 orang anggota yang merupakan watak dari 6 sponsor tersebut ditambah wakil pemerintah dan 	komposisi sebagai berikut :</a:t>
            </a:r>
            <a:br>
              <a:rPr lang="sv-SE" sz="1800" b="1" smtClean="0">
                <a:solidFill>
                  <a:schemeClr val="accent2"/>
                </a:solidFill>
                <a:latin typeface="Cooper Black" pitchFamily="18" charset="0"/>
              </a:rPr>
            </a:br>
            <a:endParaRPr lang="sv-SE" sz="1800" b="1" smtClean="0">
              <a:solidFill>
                <a:schemeClr val="accent2"/>
              </a:solidFill>
              <a:latin typeface="Cooper Black" pitchFamily="18" charset="0"/>
            </a:endParaRPr>
          </a:p>
          <a:p>
            <a:pPr eaLnBrk="1" hangingPunct="1">
              <a:lnSpc>
                <a:spcPct val="80000"/>
              </a:lnSpc>
              <a:buFontTx/>
              <a:buNone/>
            </a:pPr>
            <a:r>
              <a:rPr lang="sv-SE" sz="1800" b="1" smtClean="0">
                <a:solidFill>
                  <a:schemeClr val="accent2"/>
                </a:solidFill>
                <a:latin typeface="Cooper Black" pitchFamily="18" charset="0"/>
              </a:rPr>
              <a:t>	- Satu wakil AAA</a:t>
            </a:r>
            <a:br>
              <a:rPr lang="sv-SE" sz="1800" b="1" smtClean="0">
                <a:solidFill>
                  <a:schemeClr val="accent2"/>
                </a:solidFill>
                <a:latin typeface="Cooper Black" pitchFamily="18" charset="0"/>
              </a:rPr>
            </a:br>
            <a:r>
              <a:rPr lang="sv-SE" sz="1800" b="1" smtClean="0">
                <a:solidFill>
                  <a:schemeClr val="accent2"/>
                </a:solidFill>
                <a:latin typeface="Cooper Black" pitchFamily="18" charset="0"/>
              </a:rPr>
              <a:t>- Empat wakil Financial Analysis Predication</a:t>
            </a:r>
            <a:br>
              <a:rPr lang="sv-SE" sz="1800" b="1" smtClean="0">
                <a:solidFill>
                  <a:schemeClr val="accent2"/>
                </a:solidFill>
                <a:latin typeface="Cooper Black" pitchFamily="18" charset="0"/>
              </a:rPr>
            </a:br>
            <a:r>
              <a:rPr lang="sv-SE" sz="1800" b="1" smtClean="0">
                <a:solidFill>
                  <a:schemeClr val="accent2"/>
                </a:solidFill>
                <a:latin typeface="Cooper Black" pitchFamily="18" charset="0"/>
              </a:rPr>
              <a:t>- Dua wakil Financial Executives of Accountant</a:t>
            </a:r>
            <a:br>
              <a:rPr lang="sv-SE" sz="1800" b="1" smtClean="0">
                <a:solidFill>
                  <a:schemeClr val="accent2"/>
                </a:solidFill>
                <a:latin typeface="Cooper Black" pitchFamily="18" charset="0"/>
              </a:rPr>
            </a:br>
            <a:r>
              <a:rPr lang="sv-SE" sz="1800" b="1" smtClean="0">
                <a:solidFill>
                  <a:schemeClr val="accent2"/>
                </a:solidFill>
                <a:latin typeface="Cooper Black" pitchFamily="18" charset="0"/>
              </a:rPr>
              <a:t>- Satu Wakil National Association</a:t>
            </a:r>
            <a:br>
              <a:rPr lang="sv-SE" sz="1800" b="1" smtClean="0">
                <a:solidFill>
                  <a:schemeClr val="accent2"/>
                </a:solidFill>
                <a:latin typeface="Cooper Black" pitchFamily="18" charset="0"/>
              </a:rPr>
            </a:br>
            <a:r>
              <a:rPr lang="sv-SE" sz="1800" b="1" smtClean="0">
                <a:solidFill>
                  <a:schemeClr val="accent2"/>
                </a:solidFill>
                <a:latin typeface="Cooper Black" pitchFamily="18" charset="0"/>
              </a:rPr>
              <a:t>- Satu wakil Security Industry Associantion</a:t>
            </a:r>
            <a:br>
              <a:rPr lang="sv-SE" sz="1800" b="1" smtClean="0">
                <a:solidFill>
                  <a:schemeClr val="accent2"/>
                </a:solidFill>
                <a:latin typeface="Cooper Black" pitchFamily="18" charset="0"/>
              </a:rPr>
            </a:br>
            <a:r>
              <a:rPr lang="sv-SE" sz="1800" b="1" smtClean="0">
                <a:solidFill>
                  <a:schemeClr val="accent2"/>
                </a:solidFill>
                <a:latin typeface="Cooper Black" pitchFamily="18" charset="0"/>
              </a:rPr>
              <a:t>- Tia wakil dari kelompok akutan pemerintah</a:t>
            </a:r>
            <a:br>
              <a:rPr lang="sv-SE" sz="1800" b="1" smtClean="0">
                <a:solidFill>
                  <a:schemeClr val="accent2"/>
                </a:solidFill>
                <a:latin typeface="Cooper Black" pitchFamily="18" charset="0"/>
              </a:rPr>
            </a:br>
            <a:endParaRPr lang="sv-SE" sz="1800" b="1" smtClean="0">
              <a:solidFill>
                <a:schemeClr val="accent2"/>
              </a:solidFill>
              <a:latin typeface="Cooper Black" pitchFamily="18" charset="0"/>
            </a:endParaRPr>
          </a:p>
          <a:p>
            <a:pPr eaLnBrk="1" hangingPunct="1">
              <a:lnSpc>
                <a:spcPct val="80000"/>
              </a:lnSpc>
              <a:buFontTx/>
              <a:buNone/>
            </a:pPr>
            <a:r>
              <a:rPr lang="sv-SE" sz="1800" b="1" smtClean="0">
                <a:solidFill>
                  <a:schemeClr val="accent2"/>
                </a:solidFill>
                <a:latin typeface="Cooper Black" pitchFamily="18" charset="0"/>
              </a:rPr>
              <a:t>Tugas FAF adalah mengangkat board of Trustee. Board of Trustee ini telah dikembangkan untuk mengakomodasi tambahan dua anggota ini dari organisasi besar yang tidak termasuk dalam 6 organisasi sponsor yaitu industri perbankan . Board of Trustee kemudian mengangkat anggota FASB, menandai kegiatan Board dan berperan sebagai pengawas. </a:t>
            </a:r>
            <a:endParaRPr lang="en-US" sz="1800" b="1" smtClean="0">
              <a:solidFill>
                <a:schemeClr val="accent2"/>
              </a:solidFill>
              <a:latin typeface="Cooper Black" pitchFamily="18" charset="0"/>
            </a:endParaRPr>
          </a:p>
          <a:p>
            <a:pPr eaLnBrk="1" hangingPunct="1">
              <a:lnSpc>
                <a:spcPct val="80000"/>
              </a:lnSpc>
            </a:pPr>
            <a:endParaRPr lang="en-US" sz="1800" smtClean="0">
              <a:latin typeface="Cooper Black"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692150"/>
            <a:ext cx="8229600" cy="647700"/>
          </a:xfrm>
        </p:spPr>
        <p:txBody>
          <a:bodyPr/>
          <a:lstStyle/>
          <a:p>
            <a:pPr eaLnBrk="1" hangingPunct="1"/>
            <a:r>
              <a:rPr lang="sv-SE" sz="2400" smtClean="0">
                <a:solidFill>
                  <a:schemeClr val="accent2"/>
                </a:solidFill>
                <a:latin typeface="Cooper Black" pitchFamily="18" charset="0"/>
              </a:rPr>
              <a:t/>
            </a:r>
            <a:br>
              <a:rPr lang="sv-SE" sz="2400" smtClean="0">
                <a:solidFill>
                  <a:schemeClr val="accent2"/>
                </a:solidFill>
                <a:latin typeface="Cooper Black" pitchFamily="18" charset="0"/>
              </a:rPr>
            </a:br>
            <a:r>
              <a:rPr lang="sv-SE" sz="2400" smtClean="0">
                <a:solidFill>
                  <a:schemeClr val="accent2"/>
                </a:solidFill>
                <a:latin typeface="Cooper Black" pitchFamily="18" charset="0"/>
              </a:rPr>
              <a:t>Penyusunan Standar Akuntansi di Indonesia</a:t>
            </a:r>
            <a:br>
              <a:rPr lang="sv-SE" sz="2400" smtClean="0">
                <a:solidFill>
                  <a:schemeClr val="accent2"/>
                </a:solidFill>
                <a:latin typeface="Cooper Black" pitchFamily="18" charset="0"/>
              </a:rPr>
            </a:br>
            <a:r>
              <a:rPr lang="sv-SE" sz="2400" smtClean="0">
                <a:solidFill>
                  <a:schemeClr val="accent2"/>
                </a:solidFill>
                <a:latin typeface="Cooper Black" pitchFamily="18" charset="0"/>
              </a:rPr>
              <a:t/>
            </a:r>
            <a:br>
              <a:rPr lang="sv-SE"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
        <p:nvSpPr>
          <p:cNvPr id="35843" name="Rectangle 3"/>
          <p:cNvSpPr>
            <a:spLocks noGrp="1" noChangeArrowheads="1"/>
          </p:cNvSpPr>
          <p:nvPr>
            <p:ph type="body" idx="1"/>
          </p:nvPr>
        </p:nvSpPr>
        <p:spPr>
          <a:xfrm>
            <a:off x="457200" y="1268413"/>
            <a:ext cx="8229600" cy="4857750"/>
          </a:xfrm>
        </p:spPr>
        <p:txBody>
          <a:bodyPr/>
          <a:lstStyle/>
          <a:p>
            <a:pPr eaLnBrk="1" hangingPunct="1">
              <a:lnSpc>
                <a:spcPct val="90000"/>
              </a:lnSpc>
            </a:pPr>
            <a:r>
              <a:rPr lang="sv-SE" sz="2400" smtClean="0">
                <a:solidFill>
                  <a:schemeClr val="accent2"/>
                </a:solidFill>
                <a:latin typeface="Cooper Black" pitchFamily="18" charset="0"/>
              </a:rPr>
              <a:t>Penyusunan di Indonesia mengacu pada model Amerika. Sejak didirkan tanggal 23 Desember 1957. Ikatan Akutansi Indonesia (IAI) telah menyelenggarakan kongres sebanyak 8 kali. IAI selama ini sudah menjalin kerjasama dengan organisasi dunia seperti menjadi anggota Asean Anggota Asen Federation of Accountants (AFA), Confederation Asian Pacific of Accountants (CAPA), International Accounting Committee (IASS). </a:t>
            </a:r>
            <a:endParaRPr lang="en-US" sz="2400" smtClean="0">
              <a:solidFill>
                <a:schemeClr val="accent2"/>
              </a:solidFill>
              <a:latin typeface="Cooper Black"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404813"/>
            <a:ext cx="8229600" cy="796925"/>
          </a:xfrm>
        </p:spPr>
        <p:txBody>
          <a:bodyPr/>
          <a:lstStyle/>
          <a:p>
            <a:pPr eaLnBrk="1" hangingPunct="1"/>
            <a:r>
              <a:rPr lang="sv-SE" sz="2400" smtClean="0">
                <a:solidFill>
                  <a:schemeClr val="accent2"/>
                </a:solidFill>
                <a:latin typeface="Cooper Black" pitchFamily="18" charset="0"/>
              </a:rPr>
              <a:t>Penyusunan Standar Akuntansi di Indonesia</a:t>
            </a:r>
            <a:br>
              <a:rPr lang="sv-SE" sz="2400" smtClean="0">
                <a:solidFill>
                  <a:schemeClr val="accent2"/>
                </a:solidFill>
                <a:latin typeface="Cooper Black" pitchFamily="18" charset="0"/>
              </a:rPr>
            </a:br>
            <a:endParaRPr lang="en-US" sz="2400" smtClean="0">
              <a:solidFill>
                <a:schemeClr val="accent2"/>
              </a:solidFill>
              <a:latin typeface="Cooper Black" pitchFamily="18" charset="0"/>
            </a:endParaRPr>
          </a:p>
        </p:txBody>
      </p:sp>
      <p:sp>
        <p:nvSpPr>
          <p:cNvPr id="36867" name="Rectangle 3"/>
          <p:cNvSpPr>
            <a:spLocks noGrp="1" noChangeArrowheads="1"/>
          </p:cNvSpPr>
          <p:nvPr>
            <p:ph type="body" idx="1"/>
          </p:nvPr>
        </p:nvSpPr>
        <p:spPr>
          <a:xfrm>
            <a:off x="457200" y="1196975"/>
            <a:ext cx="8229600" cy="4929188"/>
          </a:xfrm>
        </p:spPr>
        <p:txBody>
          <a:bodyPr/>
          <a:lstStyle/>
          <a:p>
            <a:pPr eaLnBrk="1" hangingPunct="1">
              <a:lnSpc>
                <a:spcPct val="80000"/>
              </a:lnSpc>
            </a:pPr>
            <a:r>
              <a:rPr lang="sv-SE" sz="1600" smtClean="0">
                <a:solidFill>
                  <a:schemeClr val="accent2"/>
                </a:solidFill>
                <a:latin typeface="Cooper Black" pitchFamily="18" charset="0"/>
              </a:rPr>
              <a:t>Penyusunan di Indonesia dikategorikan ke dalam dua periode.</a:t>
            </a:r>
            <a:br>
              <a:rPr lang="sv-SE" sz="1600" smtClean="0">
                <a:solidFill>
                  <a:schemeClr val="accent2"/>
                </a:solidFill>
                <a:latin typeface="Cooper Black" pitchFamily="18" charset="0"/>
              </a:rPr>
            </a:br>
            <a:r>
              <a:rPr lang="sv-SE" sz="1600" smtClean="0">
                <a:solidFill>
                  <a:schemeClr val="accent2"/>
                </a:solidFill>
                <a:latin typeface="Cooper Black" pitchFamily="18" charset="0"/>
              </a:rPr>
              <a:t>a. Periode Sebelum Kongres VII</a:t>
            </a:r>
            <a:br>
              <a:rPr lang="sv-SE" sz="1600" smtClean="0">
                <a:solidFill>
                  <a:schemeClr val="accent2"/>
                </a:solidFill>
                <a:latin typeface="Cooper Black" pitchFamily="18" charset="0"/>
              </a:rPr>
            </a:br>
            <a:endParaRPr lang="sv-SE" sz="1600" smtClean="0">
              <a:solidFill>
                <a:schemeClr val="accent2"/>
              </a:solidFill>
              <a:latin typeface="Cooper Black" pitchFamily="18" charset="0"/>
            </a:endParaRPr>
          </a:p>
          <a:p>
            <a:pPr eaLnBrk="1" hangingPunct="1">
              <a:lnSpc>
                <a:spcPct val="80000"/>
              </a:lnSpc>
            </a:pPr>
            <a:r>
              <a:rPr lang="sv-SE" sz="1600" smtClean="0">
                <a:solidFill>
                  <a:schemeClr val="accent2"/>
                </a:solidFill>
                <a:latin typeface="Cooper Black" pitchFamily="18" charset="0"/>
              </a:rPr>
              <a:t>	1. 	</a:t>
            </a:r>
            <a:r>
              <a:rPr lang="sv-SE" sz="1600" i="1" u="sng" smtClean="0">
                <a:solidFill>
                  <a:schemeClr val="accent2"/>
                </a:solidFill>
                <a:latin typeface="Cooper Black" pitchFamily="18" charset="0"/>
              </a:rPr>
              <a:t>Organisasi dan Dana</a:t>
            </a:r>
            <a:br>
              <a:rPr lang="sv-SE" sz="1600" i="1" u="sng" smtClean="0">
                <a:solidFill>
                  <a:schemeClr val="accent2"/>
                </a:solidFill>
                <a:latin typeface="Cooper Black" pitchFamily="18" charset="0"/>
              </a:rPr>
            </a:br>
            <a:r>
              <a:rPr lang="sv-SE" sz="1600" smtClean="0">
                <a:solidFill>
                  <a:schemeClr val="accent2"/>
                </a:solidFill>
                <a:latin typeface="Cooper Black" pitchFamily="18" charset="0"/>
              </a:rPr>
              <a:t>		Anggota komite Standar Akuntansi Keuangan (SAK) 		terdiri dari 17 orang komite SAK bertanggung jawab 		terhadap pengurus pusat (IAI), Komite SAK dipilih 			setelah tahun 1994 dan berakhir menjelang kongres tahun 		1998.</a:t>
            </a:r>
            <a:br>
              <a:rPr lang="sv-SE" sz="1600" smtClean="0">
                <a:solidFill>
                  <a:schemeClr val="accent2"/>
                </a:solidFill>
                <a:latin typeface="Cooper Black" pitchFamily="18" charset="0"/>
              </a:rPr>
            </a:br>
            <a:endParaRPr lang="sv-SE" sz="1600" smtClean="0">
              <a:solidFill>
                <a:schemeClr val="accent2"/>
              </a:solidFill>
              <a:latin typeface="Cooper Black" pitchFamily="18" charset="0"/>
            </a:endParaRPr>
          </a:p>
          <a:p>
            <a:pPr eaLnBrk="1" hangingPunct="1">
              <a:lnSpc>
                <a:spcPct val="80000"/>
              </a:lnSpc>
            </a:pPr>
            <a:r>
              <a:rPr lang="sv-SE" sz="1600" smtClean="0">
                <a:solidFill>
                  <a:schemeClr val="accent2"/>
                </a:solidFill>
                <a:latin typeface="Cooper Black" pitchFamily="18" charset="0"/>
              </a:rPr>
              <a:t>	2. 	</a:t>
            </a:r>
            <a:r>
              <a:rPr lang="sv-SE" sz="1600" i="1" u="sng" smtClean="0">
                <a:solidFill>
                  <a:schemeClr val="accent2"/>
                </a:solidFill>
                <a:latin typeface="Cooper Black" pitchFamily="18" charset="0"/>
              </a:rPr>
              <a:t>Due Procces Procedures</a:t>
            </a:r>
            <a:r>
              <a:rPr lang="sv-SE" sz="1600" smtClean="0">
                <a:solidFill>
                  <a:schemeClr val="accent2"/>
                </a:solidFill>
                <a:latin typeface="Cooper Black" pitchFamily="18" charset="0"/>
              </a:rPr>
              <a:t/>
            </a:r>
            <a:br>
              <a:rPr lang="sv-SE" sz="1600" smtClean="0">
                <a:solidFill>
                  <a:schemeClr val="accent2"/>
                </a:solidFill>
                <a:latin typeface="Cooper Black" pitchFamily="18" charset="0"/>
              </a:rPr>
            </a:br>
            <a:r>
              <a:rPr lang="sv-SE" sz="1600" smtClean="0">
                <a:solidFill>
                  <a:schemeClr val="accent2"/>
                </a:solidFill>
                <a:latin typeface="Cooper Black" pitchFamily="18" charset="0"/>
              </a:rPr>
              <a:t>		Penyusunan SAK dimulai dari penyusunan agenda topik 		SAK, topik yang sudah disepakati masuk ke agenda dan 		dibahas untuk menjadi exposure draft. Exposure draft yang 		telah disetujui oleh kuorum anggota diperbanyak dan 		disebarkan ke publik sebulan sebelum diadakan public 		hearing. Setelah public hearing. Komite mengadakan 		pertemuan untuk membahas dan menyetujui draft SAK 		final. Pengurus pusat kemudian mengadakan rapat 			pengesahan SAK. Hasil Komite periode 1994-1998 adalah 		diterbitkannya 22 SAK baru, 3 revisi SAK,4 Interprestasi 		SAK, dan reveiw 35 SAK IAI berbahasa Inggris.</a:t>
            </a:r>
            <a:endParaRPr lang="en-US" sz="1600" smtClean="0">
              <a:solidFill>
                <a:schemeClr val="accent2"/>
              </a:solidFill>
              <a:latin typeface="Cooper Black"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eaLnBrk="1" hangingPunct="1"/>
            <a:r>
              <a:rPr lang="sv-SE" sz="2400" smtClean="0">
                <a:solidFill>
                  <a:schemeClr val="accent2"/>
                </a:solidFill>
                <a:latin typeface="Cooper Black" pitchFamily="18" charset="0"/>
              </a:rPr>
              <a:t>Penyusunan Standar Akuntansi di Indonesia</a:t>
            </a:r>
            <a:endParaRPr lang="en-US" sz="2400" smtClean="0">
              <a:solidFill>
                <a:schemeClr val="accent2"/>
              </a:solidFill>
              <a:latin typeface="Cooper Black" pitchFamily="18" charset="0"/>
            </a:endParaRPr>
          </a:p>
        </p:txBody>
      </p:sp>
      <p:sp>
        <p:nvSpPr>
          <p:cNvPr id="37891" name="Rectangle 3"/>
          <p:cNvSpPr>
            <a:spLocks noGrp="1" noChangeArrowheads="1"/>
          </p:cNvSpPr>
          <p:nvPr>
            <p:ph type="body" idx="1"/>
          </p:nvPr>
        </p:nvSpPr>
        <p:spPr>
          <a:xfrm>
            <a:off x="457200" y="1196975"/>
            <a:ext cx="8229600" cy="4929188"/>
          </a:xfrm>
        </p:spPr>
        <p:txBody>
          <a:bodyPr/>
          <a:lstStyle/>
          <a:p>
            <a:pPr eaLnBrk="1" hangingPunct="1">
              <a:lnSpc>
                <a:spcPct val="80000"/>
              </a:lnSpc>
            </a:pPr>
            <a:r>
              <a:rPr lang="sv-SE" sz="1600" smtClean="0">
                <a:solidFill>
                  <a:schemeClr val="accent2"/>
                </a:solidFill>
                <a:latin typeface="Cooper Black" pitchFamily="18" charset="0"/>
              </a:rPr>
              <a:t>Penyusunan di Indonesia dikategorikan ke dalam dua periode</a:t>
            </a:r>
            <a:endParaRPr lang="nb-NO" sz="1600" smtClean="0">
              <a:solidFill>
                <a:schemeClr val="accent2"/>
              </a:solidFill>
              <a:latin typeface="Cooper Black" pitchFamily="18" charset="0"/>
            </a:endParaRPr>
          </a:p>
          <a:p>
            <a:pPr eaLnBrk="1" hangingPunct="1">
              <a:lnSpc>
                <a:spcPct val="80000"/>
              </a:lnSpc>
              <a:buFontTx/>
              <a:buNone/>
            </a:pPr>
            <a:r>
              <a:rPr lang="nb-NO" sz="1600" smtClean="0">
                <a:solidFill>
                  <a:schemeClr val="accent2"/>
                </a:solidFill>
                <a:latin typeface="Cooper Black" pitchFamily="18" charset="0"/>
              </a:rPr>
              <a:t>	b.	Periode setelah Kongres VIII</a:t>
            </a:r>
            <a:br>
              <a:rPr lang="nb-NO" sz="1600" smtClean="0">
                <a:solidFill>
                  <a:schemeClr val="accent2"/>
                </a:solidFill>
                <a:latin typeface="Cooper Black" pitchFamily="18" charset="0"/>
              </a:rPr>
            </a:br>
            <a:r>
              <a:rPr lang="nb-NO" sz="1600" smtClean="0">
                <a:solidFill>
                  <a:schemeClr val="accent2"/>
                </a:solidFill>
                <a:latin typeface="Cooper Black" pitchFamily="18" charset="0"/>
              </a:rPr>
              <a:t>	1. 	</a:t>
            </a:r>
            <a:r>
              <a:rPr lang="nb-NO" sz="1600" i="1" u="sng" smtClean="0">
                <a:solidFill>
                  <a:schemeClr val="accent2"/>
                </a:solidFill>
                <a:latin typeface="Cooper Black" pitchFamily="18" charset="0"/>
              </a:rPr>
              <a:t>Organisasi dan Dana</a:t>
            </a:r>
            <a:br>
              <a:rPr lang="nb-NO" sz="1600" i="1" u="sng" smtClean="0">
                <a:solidFill>
                  <a:schemeClr val="accent2"/>
                </a:solidFill>
                <a:latin typeface="Cooper Black" pitchFamily="18" charset="0"/>
              </a:rPr>
            </a:br>
            <a:r>
              <a:rPr lang="nb-NO" sz="1600" smtClean="0">
                <a:solidFill>
                  <a:schemeClr val="accent2"/>
                </a:solidFill>
                <a:latin typeface="Cooper Black" pitchFamily="18" charset="0"/>
              </a:rPr>
              <a:t>		Setelah kongres VIII, komite menjadi lebih kecil 			dengan mengurangi jumlah anggota menjadi 7 atau 9 		orang. Hasil kongres lainnya adalah dibentuknya 			Consultative Body Advisory Council yang mewakili 			konstituen dengan anggota sebanyak 25 sampai 30 			orang. Advisory Louncil arahan dan prioritas 			penyusunan standar. Fungsi lain adalah memberikan 		pendapat pada posisi yang diambil oleh Komite 			untuk masalah penting dalam standar akuntansi.</a:t>
            </a:r>
            <a:br>
              <a:rPr lang="nb-NO" sz="1600" smtClean="0">
                <a:solidFill>
                  <a:schemeClr val="accent2"/>
                </a:solidFill>
                <a:latin typeface="Cooper Black" pitchFamily="18" charset="0"/>
              </a:rPr>
            </a:br>
            <a:endParaRPr lang="nb-NO" sz="1600" smtClean="0">
              <a:solidFill>
                <a:schemeClr val="accent2"/>
              </a:solidFill>
              <a:latin typeface="Cooper Black" pitchFamily="18" charset="0"/>
            </a:endParaRPr>
          </a:p>
          <a:p>
            <a:pPr eaLnBrk="1" hangingPunct="1">
              <a:lnSpc>
                <a:spcPct val="80000"/>
              </a:lnSpc>
              <a:buFontTx/>
              <a:buNone/>
            </a:pPr>
            <a:r>
              <a:rPr lang="nb-NO" sz="1600" smtClean="0">
                <a:solidFill>
                  <a:schemeClr val="accent2"/>
                </a:solidFill>
                <a:latin typeface="Cooper Black" pitchFamily="18" charset="0"/>
              </a:rPr>
              <a:t>		2. 	</a:t>
            </a:r>
            <a:r>
              <a:rPr lang="nb-NO" sz="1600" i="1" u="sng" smtClean="0">
                <a:solidFill>
                  <a:schemeClr val="accent2"/>
                </a:solidFill>
                <a:latin typeface="Cooper Black" pitchFamily="18" charset="0"/>
              </a:rPr>
              <a:t>Due Procces Procedure</a:t>
            </a:r>
            <a:br>
              <a:rPr lang="nb-NO" sz="1600" i="1" u="sng" smtClean="0">
                <a:solidFill>
                  <a:schemeClr val="accent2"/>
                </a:solidFill>
                <a:latin typeface="Cooper Black" pitchFamily="18" charset="0"/>
              </a:rPr>
            </a:br>
            <a:r>
              <a:rPr lang="nb-NO" sz="1600" smtClean="0">
                <a:solidFill>
                  <a:schemeClr val="accent2"/>
                </a:solidFill>
                <a:latin typeface="Cooper Black" pitchFamily="18" charset="0"/>
              </a:rPr>
              <a:t>		Meskipun dipilih dan bertanggung jawab kepada pengurus 		IAI, komite baru merupakan lembaga otonom yang 			mempunyai wewenang tertinggi dalam menentukan 			standar. Ada beberapa perubahan yang dilakukan IAI, 		misalnya SAK dikembangkandan disahkan oleh Komite dan 		perlunya perbaikan dalam due procces. Masa komentar 		terhadap exposure draft diperpanjang dari minimal satu 		bulan menjadi paling tidak enam bulan. </a:t>
            </a:r>
            <a:endParaRPr lang="en-US" sz="1600" smtClean="0">
              <a:solidFill>
                <a:schemeClr val="accent2"/>
              </a:solidFill>
              <a:latin typeface="Cooper Black"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pPr eaLnBrk="1" hangingPunct="1">
              <a:buFontTx/>
              <a:buNone/>
            </a:pPr>
            <a:r>
              <a:rPr lang="en-US" sz="4000" b="1" smtClean="0"/>
              <a:t>BYE………..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620713"/>
            <a:ext cx="8229600" cy="720725"/>
          </a:xfrm>
        </p:spPr>
        <p:txBody>
          <a:bodyPr/>
          <a:lstStyle/>
          <a:p>
            <a:pPr eaLnBrk="1" hangingPunct="1"/>
            <a:r>
              <a:rPr lang="en-US" sz="2800" smtClean="0">
                <a:solidFill>
                  <a:schemeClr val="accent2"/>
                </a:solidFill>
                <a:latin typeface="Cooper Black" pitchFamily="18" charset="0"/>
              </a:rPr>
              <a:t>Elemen Struktur  Teori Akuntansi</a:t>
            </a:r>
          </a:p>
        </p:txBody>
      </p:sp>
      <p:sp>
        <p:nvSpPr>
          <p:cNvPr id="3075" name="Rectangle 3"/>
          <p:cNvSpPr>
            <a:spLocks noGrp="1" noChangeArrowheads="1"/>
          </p:cNvSpPr>
          <p:nvPr>
            <p:ph type="body" idx="1"/>
          </p:nvPr>
        </p:nvSpPr>
        <p:spPr>
          <a:xfrm>
            <a:off x="457200" y="1484313"/>
            <a:ext cx="8229600" cy="4641850"/>
          </a:xfrm>
        </p:spPr>
        <p:txBody>
          <a:bodyPr/>
          <a:lstStyle/>
          <a:p>
            <a:pPr marL="609600" indent="-609600" eaLnBrk="1" hangingPunct="1">
              <a:lnSpc>
                <a:spcPct val="90000"/>
              </a:lnSpc>
            </a:pPr>
            <a:endParaRPr lang="en-US" sz="2400" smtClean="0">
              <a:solidFill>
                <a:schemeClr val="accent2"/>
              </a:solidFill>
            </a:endParaRPr>
          </a:p>
          <a:p>
            <a:pPr marL="609600" indent="-609600" algn="ctr" eaLnBrk="1" hangingPunct="1">
              <a:lnSpc>
                <a:spcPct val="90000"/>
              </a:lnSpc>
              <a:buFontTx/>
              <a:buNone/>
            </a:pPr>
            <a:r>
              <a:rPr lang="en-US" sz="2400" smtClean="0">
                <a:solidFill>
                  <a:schemeClr val="accent2"/>
                </a:solidFill>
              </a:rPr>
              <a:t>	</a:t>
            </a:r>
            <a:r>
              <a:rPr lang="en-US" sz="2400" smtClean="0">
                <a:solidFill>
                  <a:schemeClr val="accent2"/>
                </a:solidFill>
                <a:latin typeface="Cooper Black" pitchFamily="18" charset="0"/>
              </a:rPr>
              <a:t>Teori akuntansi keuangan dibangun untuk membangun akuntansi keuangan yang sesuai dan bermanfaat bagi para pemakainya. </a:t>
            </a:r>
          </a:p>
          <a:p>
            <a:pPr marL="609600" indent="-609600" algn="ctr" eaLnBrk="1" hangingPunct="1">
              <a:lnSpc>
                <a:spcPct val="90000"/>
              </a:lnSpc>
              <a:buFontTx/>
              <a:buNone/>
            </a:pPr>
            <a:endParaRPr lang="en-US" sz="2400" smtClean="0">
              <a:solidFill>
                <a:schemeClr val="accent2"/>
              </a:solidFill>
              <a:latin typeface="Cooper Black" pitchFamily="18" charset="0"/>
            </a:endParaRPr>
          </a:p>
          <a:p>
            <a:pPr marL="1371600" lvl="2" indent="-457200" eaLnBrk="1" hangingPunct="1">
              <a:lnSpc>
                <a:spcPct val="90000"/>
              </a:lnSpc>
            </a:pPr>
            <a:r>
              <a:rPr lang="en-US" sz="3200" smtClean="0">
                <a:solidFill>
                  <a:schemeClr val="accent2"/>
                </a:solidFill>
                <a:latin typeface="Forte" pitchFamily="66" charset="0"/>
              </a:rPr>
              <a:t>Elemen struktur teori akuntansi</a:t>
            </a:r>
          </a:p>
          <a:p>
            <a:pPr marL="609600" indent="-609600" algn="ctr" eaLnBrk="1" hangingPunct="1">
              <a:lnSpc>
                <a:spcPct val="90000"/>
              </a:lnSpc>
              <a:buFontTx/>
              <a:buNone/>
            </a:pPr>
            <a:r>
              <a:rPr lang="en-US" sz="2400" smtClean="0">
                <a:solidFill>
                  <a:schemeClr val="accent2"/>
                </a:solidFill>
              </a:rPr>
              <a:t>			</a:t>
            </a:r>
            <a:r>
              <a:rPr lang="en-US" sz="2400" smtClean="0">
                <a:solidFill>
                  <a:schemeClr val="accent2"/>
                </a:solidFill>
                <a:latin typeface="Cooper Black" pitchFamily="18" charset="0"/>
              </a:rPr>
              <a:t>Struktur teori akuntansi merupakan 		elemen yang saling berkait yang menjadi pedoman pengembangan dan penyusunan teknik akuntansi. </a:t>
            </a:r>
            <a:r>
              <a:rPr lang="en-US" sz="2400" smtClean="0">
                <a:solidFill>
                  <a:schemeClr val="accent2"/>
                </a:solidFill>
              </a:rPr>
              <a:t>	</a:t>
            </a:r>
            <a:br>
              <a:rPr lang="en-US" sz="2400" smtClean="0">
                <a:solidFill>
                  <a:schemeClr val="accent2"/>
                </a:solidFill>
              </a:rPr>
            </a:br>
            <a:r>
              <a:rPr lang="en-US" sz="2400" smtClean="0">
                <a:solidFill>
                  <a:schemeClr val="accent2"/>
                </a:solidFill>
              </a:rPr>
              <a:t/>
            </a:r>
            <a:br>
              <a:rPr lang="en-US" sz="2400" smtClean="0">
                <a:solidFill>
                  <a:schemeClr val="accent2"/>
                </a:solidFill>
              </a:rPr>
            </a:br>
            <a:endParaRPr lang="en-US" sz="2400" smtClean="0">
              <a:solidFill>
                <a:schemeClr val="accent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id-ID" smtClean="0"/>
              <a:t>EBM914 - Pemasaran Internasional</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41</a:t>
            </a:fld>
            <a:endParaRPr lang="en-US"/>
          </a:p>
        </p:txBody>
      </p:sp>
    </p:spTree>
    <p:extLst>
      <p:ext uri="{BB962C8B-B14F-4D97-AF65-F5344CB8AC3E}">
        <p14:creationId xmlns:p14="http://schemas.microsoft.com/office/powerpoint/2010/main" xmlns="" val="3858992936"/>
      </p:ext>
    </p:extLst>
  </p:cSld>
  <p:clrMapOvr>
    <a:masterClrMapping/>
  </p:clrMapOvr>
  <mc:AlternateContent xmlns:mc="http://schemas.openxmlformats.org/markup-compatibility/2006">
    <mc:Choice xmlns:p14="http://schemas.microsoft.com/office/powerpoint/2010/main" xmlns="" Requires="p14">
      <p:transition>
        <p14:doors dir="vert"/>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549275"/>
            <a:ext cx="8229600" cy="652463"/>
          </a:xfrm>
          <a:noFill/>
        </p:spPr>
        <p:txBody>
          <a:bodyPr anchorCtr="1">
            <a:normAutofit fontScale="90000"/>
          </a:bodyPr>
          <a:lstStyle/>
          <a:p>
            <a:pPr eaLnBrk="1" hangingPunct="1"/>
            <a:r>
              <a:rPr lang="en-US" sz="2400" smtClean="0">
                <a:solidFill>
                  <a:schemeClr val="accent2"/>
                </a:solidFill>
                <a:latin typeface="Cooper Black" pitchFamily="18" charset="0"/>
              </a:rPr>
              <a:t>Hirarki Struktur  Teori Akuntansi</a:t>
            </a:r>
            <a:br>
              <a:rPr lang="en-US" sz="2400" smtClean="0">
                <a:solidFill>
                  <a:schemeClr val="accent2"/>
                </a:solidFill>
                <a:latin typeface="Cooper Black" pitchFamily="18" charset="0"/>
              </a:rPr>
            </a:br>
            <a:r>
              <a:rPr lang="en-US" sz="2400" smtClean="0">
                <a:solidFill>
                  <a:schemeClr val="accent2"/>
                </a:solidFill>
                <a:latin typeface="Cooper Black" pitchFamily="18" charset="0"/>
              </a:rPr>
              <a:t/>
            </a:r>
            <a:br>
              <a:rPr lang="en-US" sz="2400" smtClean="0">
                <a:solidFill>
                  <a:schemeClr val="accent2"/>
                </a:solidFill>
                <a:latin typeface="Cooper Black" pitchFamily="18" charset="0"/>
              </a:rPr>
            </a:br>
            <a:r>
              <a:rPr lang="en-US" sz="1600" smtClean="0">
                <a:solidFill>
                  <a:schemeClr val="accent2"/>
                </a:solidFill>
                <a:latin typeface="Cooper Black" pitchFamily="18" charset="0"/>
              </a:rPr>
              <a:t>Elemen tersebut  digambarkan dalam hirarki berikut ini</a:t>
            </a:r>
            <a:br>
              <a:rPr lang="en-US" sz="1600" smtClean="0">
                <a:solidFill>
                  <a:schemeClr val="accent2"/>
                </a:solidFill>
                <a:latin typeface="Cooper Black" pitchFamily="18" charset="0"/>
              </a:rPr>
            </a:br>
            <a:endParaRPr lang="en-US" sz="1600" smtClean="0">
              <a:solidFill>
                <a:schemeClr val="accent2"/>
              </a:solidFill>
              <a:latin typeface="Cooper Black" pitchFamily="18" charset="0"/>
            </a:endParaRPr>
          </a:p>
        </p:txBody>
      </p:sp>
      <p:sp>
        <p:nvSpPr>
          <p:cNvPr id="4099" name="Oval 3"/>
          <p:cNvSpPr>
            <a:spLocks noChangeArrowheads="1"/>
          </p:cNvSpPr>
          <p:nvPr/>
        </p:nvSpPr>
        <p:spPr bwMode="auto">
          <a:xfrm>
            <a:off x="3276600" y="1295400"/>
            <a:ext cx="2743200" cy="685800"/>
          </a:xfrm>
          <a:prstGeom prst="ellipse">
            <a:avLst/>
          </a:prstGeom>
          <a:solidFill>
            <a:schemeClr val="accent1"/>
          </a:solidFill>
          <a:ln w="9525">
            <a:solidFill>
              <a:schemeClr val="tx1"/>
            </a:solidFill>
            <a:round/>
            <a:headEnd/>
            <a:tailEnd/>
          </a:ln>
        </p:spPr>
        <p:txBody>
          <a:bodyPr wrap="none" anchor="ctr"/>
          <a:lstStyle/>
          <a:p>
            <a:pPr algn="ctr" eaLnBrk="0" hangingPunct="0"/>
            <a:endParaRPr lang="en-GB">
              <a:solidFill>
                <a:srgbClr val="006600"/>
              </a:solidFill>
              <a:latin typeface="Verdana" pitchFamily="34" charset="0"/>
            </a:endParaRPr>
          </a:p>
        </p:txBody>
      </p:sp>
      <p:sp>
        <p:nvSpPr>
          <p:cNvPr id="4100" name="Oval 4"/>
          <p:cNvSpPr>
            <a:spLocks noChangeArrowheads="1"/>
          </p:cNvSpPr>
          <p:nvPr/>
        </p:nvSpPr>
        <p:spPr bwMode="auto">
          <a:xfrm>
            <a:off x="3505200" y="5562600"/>
            <a:ext cx="24384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01" name="Oval 5"/>
          <p:cNvSpPr>
            <a:spLocks noChangeArrowheads="1"/>
          </p:cNvSpPr>
          <p:nvPr/>
        </p:nvSpPr>
        <p:spPr bwMode="auto">
          <a:xfrm>
            <a:off x="3276600" y="4191000"/>
            <a:ext cx="28956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02" name="Oval 6"/>
          <p:cNvSpPr>
            <a:spLocks noChangeArrowheads="1"/>
          </p:cNvSpPr>
          <p:nvPr/>
        </p:nvSpPr>
        <p:spPr bwMode="auto">
          <a:xfrm>
            <a:off x="5257800" y="2743200"/>
            <a:ext cx="28194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03" name="Oval 7"/>
          <p:cNvSpPr>
            <a:spLocks noChangeArrowheads="1"/>
          </p:cNvSpPr>
          <p:nvPr/>
        </p:nvSpPr>
        <p:spPr bwMode="auto">
          <a:xfrm>
            <a:off x="1295400" y="2743200"/>
            <a:ext cx="25908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04" name="Text Box 8"/>
          <p:cNvSpPr txBox="1">
            <a:spLocks noChangeArrowheads="1"/>
          </p:cNvSpPr>
          <p:nvPr/>
        </p:nvSpPr>
        <p:spPr bwMode="auto">
          <a:xfrm>
            <a:off x="3505200" y="1524000"/>
            <a:ext cx="2209800" cy="304800"/>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Verdana" pitchFamily="34" charset="0"/>
              </a:rPr>
              <a:t>Tujuan Laporan Keu</a:t>
            </a:r>
          </a:p>
        </p:txBody>
      </p:sp>
      <p:sp>
        <p:nvSpPr>
          <p:cNvPr id="4105" name="Text Box 9"/>
          <p:cNvSpPr txBox="1">
            <a:spLocks noChangeArrowheads="1"/>
          </p:cNvSpPr>
          <p:nvPr/>
        </p:nvSpPr>
        <p:spPr bwMode="auto">
          <a:xfrm>
            <a:off x="3810000" y="5715000"/>
            <a:ext cx="1600200" cy="304800"/>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Verdana" pitchFamily="34" charset="0"/>
              </a:rPr>
              <a:t>Standar Akt</a:t>
            </a:r>
          </a:p>
        </p:txBody>
      </p:sp>
      <p:sp>
        <p:nvSpPr>
          <p:cNvPr id="4106" name="Text Box 10"/>
          <p:cNvSpPr txBox="1">
            <a:spLocks noChangeArrowheads="1"/>
          </p:cNvSpPr>
          <p:nvPr/>
        </p:nvSpPr>
        <p:spPr bwMode="auto">
          <a:xfrm>
            <a:off x="1752600" y="2895600"/>
            <a:ext cx="1600200" cy="304800"/>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Verdana" pitchFamily="34" charset="0"/>
              </a:rPr>
              <a:t>Postulat Akt</a:t>
            </a:r>
          </a:p>
        </p:txBody>
      </p:sp>
      <p:sp>
        <p:nvSpPr>
          <p:cNvPr id="4107" name="Text Box 11"/>
          <p:cNvSpPr txBox="1">
            <a:spLocks noChangeArrowheads="1"/>
          </p:cNvSpPr>
          <p:nvPr/>
        </p:nvSpPr>
        <p:spPr bwMode="auto">
          <a:xfrm>
            <a:off x="3581400" y="4267200"/>
            <a:ext cx="2133600" cy="304800"/>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Verdana" pitchFamily="34" charset="0"/>
              </a:rPr>
              <a:t>Prinsip Dasar Akt</a:t>
            </a:r>
          </a:p>
        </p:txBody>
      </p:sp>
      <p:sp>
        <p:nvSpPr>
          <p:cNvPr id="4108" name="Text Box 12"/>
          <p:cNvSpPr txBox="1">
            <a:spLocks noChangeArrowheads="1"/>
          </p:cNvSpPr>
          <p:nvPr/>
        </p:nvSpPr>
        <p:spPr bwMode="auto">
          <a:xfrm>
            <a:off x="5410200" y="2895600"/>
            <a:ext cx="2362200" cy="304800"/>
          </a:xfrm>
          <a:prstGeom prst="rect">
            <a:avLst/>
          </a:prstGeom>
          <a:noFill/>
          <a:ln w="9525">
            <a:noFill/>
            <a:miter lim="800000"/>
            <a:headEnd/>
            <a:tailEnd/>
          </a:ln>
        </p:spPr>
        <p:txBody>
          <a:bodyPr>
            <a:spAutoFit/>
          </a:bodyPr>
          <a:lstStyle/>
          <a:p>
            <a:pPr algn="ctr" eaLnBrk="0" hangingPunct="0">
              <a:spcBef>
                <a:spcPct val="50000"/>
              </a:spcBef>
            </a:pPr>
            <a:r>
              <a:rPr lang="en-US" sz="1400" b="1">
                <a:solidFill>
                  <a:schemeClr val="tx2"/>
                </a:solidFill>
                <a:latin typeface="Verdana" pitchFamily="34" charset="0"/>
              </a:rPr>
              <a:t>Konsep Teoritis Akt</a:t>
            </a:r>
          </a:p>
        </p:txBody>
      </p:sp>
      <p:sp>
        <p:nvSpPr>
          <p:cNvPr id="4109" name="Line 13"/>
          <p:cNvSpPr>
            <a:spLocks noChangeShapeType="1"/>
          </p:cNvSpPr>
          <p:nvPr/>
        </p:nvSpPr>
        <p:spPr bwMode="auto">
          <a:xfrm>
            <a:off x="2743200" y="2286000"/>
            <a:ext cx="3657600" cy="0"/>
          </a:xfrm>
          <a:prstGeom prst="line">
            <a:avLst/>
          </a:prstGeom>
          <a:noFill/>
          <a:ln w="38100">
            <a:solidFill>
              <a:schemeClr val="tx1"/>
            </a:solidFill>
            <a:round/>
            <a:headEnd/>
            <a:tailEnd/>
          </a:ln>
        </p:spPr>
        <p:txBody>
          <a:bodyPr/>
          <a:lstStyle/>
          <a:p>
            <a:endParaRPr lang="en-US"/>
          </a:p>
        </p:txBody>
      </p:sp>
      <p:sp>
        <p:nvSpPr>
          <p:cNvPr id="4110" name="Line 14"/>
          <p:cNvSpPr>
            <a:spLocks noChangeShapeType="1"/>
          </p:cNvSpPr>
          <p:nvPr/>
        </p:nvSpPr>
        <p:spPr bwMode="auto">
          <a:xfrm>
            <a:off x="2743200" y="2286000"/>
            <a:ext cx="0" cy="457200"/>
          </a:xfrm>
          <a:prstGeom prst="line">
            <a:avLst/>
          </a:prstGeom>
          <a:noFill/>
          <a:ln w="38100">
            <a:solidFill>
              <a:schemeClr val="tx1"/>
            </a:solidFill>
            <a:round/>
            <a:headEnd/>
            <a:tailEnd/>
          </a:ln>
        </p:spPr>
        <p:txBody>
          <a:bodyPr/>
          <a:lstStyle/>
          <a:p>
            <a:endParaRPr lang="en-US"/>
          </a:p>
        </p:txBody>
      </p:sp>
      <p:sp>
        <p:nvSpPr>
          <p:cNvPr id="4111" name="Line 15"/>
          <p:cNvSpPr>
            <a:spLocks noChangeShapeType="1"/>
          </p:cNvSpPr>
          <p:nvPr/>
        </p:nvSpPr>
        <p:spPr bwMode="auto">
          <a:xfrm>
            <a:off x="6400800" y="2286000"/>
            <a:ext cx="0" cy="457200"/>
          </a:xfrm>
          <a:prstGeom prst="line">
            <a:avLst/>
          </a:prstGeom>
          <a:noFill/>
          <a:ln w="38100">
            <a:solidFill>
              <a:schemeClr val="tx1"/>
            </a:solidFill>
            <a:round/>
            <a:headEnd/>
            <a:tailEnd/>
          </a:ln>
        </p:spPr>
        <p:txBody>
          <a:bodyPr/>
          <a:lstStyle/>
          <a:p>
            <a:endParaRPr lang="en-US"/>
          </a:p>
        </p:txBody>
      </p:sp>
      <p:sp>
        <p:nvSpPr>
          <p:cNvPr id="4112" name="Line 16"/>
          <p:cNvSpPr>
            <a:spLocks noChangeShapeType="1"/>
          </p:cNvSpPr>
          <p:nvPr/>
        </p:nvSpPr>
        <p:spPr bwMode="auto">
          <a:xfrm>
            <a:off x="2749550" y="3443288"/>
            <a:ext cx="0" cy="457200"/>
          </a:xfrm>
          <a:prstGeom prst="line">
            <a:avLst/>
          </a:prstGeom>
          <a:noFill/>
          <a:ln w="38100">
            <a:solidFill>
              <a:schemeClr val="tx1"/>
            </a:solidFill>
            <a:round/>
            <a:headEnd/>
            <a:tailEnd/>
          </a:ln>
        </p:spPr>
        <p:txBody>
          <a:bodyPr/>
          <a:lstStyle/>
          <a:p>
            <a:endParaRPr lang="en-US"/>
          </a:p>
        </p:txBody>
      </p:sp>
      <p:sp>
        <p:nvSpPr>
          <p:cNvPr id="4113" name="Line 17"/>
          <p:cNvSpPr>
            <a:spLocks noChangeShapeType="1"/>
          </p:cNvSpPr>
          <p:nvPr/>
        </p:nvSpPr>
        <p:spPr bwMode="auto">
          <a:xfrm>
            <a:off x="2743200" y="3886200"/>
            <a:ext cx="3657600" cy="0"/>
          </a:xfrm>
          <a:prstGeom prst="line">
            <a:avLst/>
          </a:prstGeom>
          <a:noFill/>
          <a:ln w="38100">
            <a:solidFill>
              <a:schemeClr val="tx1"/>
            </a:solidFill>
            <a:round/>
            <a:headEnd/>
            <a:tailEnd/>
          </a:ln>
        </p:spPr>
        <p:txBody>
          <a:bodyPr/>
          <a:lstStyle/>
          <a:p>
            <a:endParaRPr lang="en-US"/>
          </a:p>
        </p:txBody>
      </p:sp>
      <p:sp>
        <p:nvSpPr>
          <p:cNvPr id="4114" name="Line 18"/>
          <p:cNvSpPr>
            <a:spLocks noChangeShapeType="1"/>
          </p:cNvSpPr>
          <p:nvPr/>
        </p:nvSpPr>
        <p:spPr bwMode="auto">
          <a:xfrm>
            <a:off x="6400800" y="3429000"/>
            <a:ext cx="0" cy="457200"/>
          </a:xfrm>
          <a:prstGeom prst="line">
            <a:avLst/>
          </a:prstGeom>
          <a:noFill/>
          <a:ln w="38100">
            <a:solidFill>
              <a:schemeClr val="tx1"/>
            </a:solidFill>
            <a:round/>
            <a:headEnd/>
            <a:tailEnd/>
          </a:ln>
        </p:spPr>
        <p:txBody>
          <a:bodyPr/>
          <a:lstStyle/>
          <a:p>
            <a:endParaRPr lang="en-US"/>
          </a:p>
        </p:txBody>
      </p:sp>
      <p:sp>
        <p:nvSpPr>
          <p:cNvPr id="4115" name="Line 19"/>
          <p:cNvSpPr>
            <a:spLocks noChangeShapeType="1"/>
          </p:cNvSpPr>
          <p:nvPr/>
        </p:nvSpPr>
        <p:spPr bwMode="auto">
          <a:xfrm>
            <a:off x="4648200" y="3886200"/>
            <a:ext cx="0" cy="304800"/>
          </a:xfrm>
          <a:prstGeom prst="line">
            <a:avLst/>
          </a:prstGeom>
          <a:noFill/>
          <a:ln w="38100">
            <a:solidFill>
              <a:schemeClr val="tx1"/>
            </a:solidFill>
            <a:round/>
            <a:headEnd/>
            <a:tailEnd/>
          </a:ln>
        </p:spPr>
        <p:txBody>
          <a:bodyPr/>
          <a:lstStyle/>
          <a:p>
            <a:endParaRPr lang="en-US"/>
          </a:p>
        </p:txBody>
      </p:sp>
      <p:sp>
        <p:nvSpPr>
          <p:cNvPr id="4116" name="Line 20"/>
          <p:cNvSpPr>
            <a:spLocks noChangeShapeType="1"/>
          </p:cNvSpPr>
          <p:nvPr/>
        </p:nvSpPr>
        <p:spPr bwMode="auto">
          <a:xfrm>
            <a:off x="4648200" y="1981200"/>
            <a:ext cx="0" cy="304800"/>
          </a:xfrm>
          <a:prstGeom prst="line">
            <a:avLst/>
          </a:prstGeom>
          <a:noFill/>
          <a:ln w="38100">
            <a:solidFill>
              <a:schemeClr val="tx1"/>
            </a:solidFill>
            <a:round/>
            <a:headEnd/>
            <a:tailEnd/>
          </a:ln>
        </p:spPr>
        <p:txBody>
          <a:bodyPr/>
          <a:lstStyle/>
          <a:p>
            <a:endParaRPr lang="en-US"/>
          </a:p>
        </p:txBody>
      </p:sp>
      <p:sp>
        <p:nvSpPr>
          <p:cNvPr id="4117" name="Line 21"/>
          <p:cNvSpPr>
            <a:spLocks noChangeShapeType="1"/>
          </p:cNvSpPr>
          <p:nvPr/>
        </p:nvSpPr>
        <p:spPr bwMode="auto">
          <a:xfrm>
            <a:off x="4648200" y="4876800"/>
            <a:ext cx="0" cy="685800"/>
          </a:xfrm>
          <a:prstGeom prst="line">
            <a:avLst/>
          </a:prstGeom>
          <a:noFill/>
          <a:ln w="38100">
            <a:solidFill>
              <a:schemeClr val="tx1"/>
            </a:solidFill>
            <a:round/>
            <a:headEnd/>
            <a:tailEnd/>
          </a:ln>
        </p:spPr>
        <p:txBody>
          <a:bodyPr/>
          <a:lstStyle/>
          <a:p>
            <a:endParaRPr lang="en-US"/>
          </a:p>
        </p:txBody>
      </p:sp>
      <p:pic>
        <p:nvPicPr>
          <p:cNvPr id="4118" name="Picture 22" descr="j0286034"/>
          <p:cNvPicPr>
            <a:picLocks noChangeAspect="1" noChangeArrowheads="1"/>
          </p:cNvPicPr>
          <p:nvPr/>
        </p:nvPicPr>
        <p:blipFill>
          <a:blip r:embed="rId2"/>
          <a:srcRect/>
          <a:stretch>
            <a:fillRect/>
          </a:stretch>
        </p:blipFill>
        <p:spPr bwMode="auto">
          <a:xfrm>
            <a:off x="4140200" y="2565400"/>
            <a:ext cx="919163" cy="885825"/>
          </a:xfrm>
          <a:prstGeom prst="rect">
            <a:avLst/>
          </a:prstGeom>
          <a:solidFill>
            <a:srgbClr val="FF3399"/>
          </a:solid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38175"/>
          </a:xfrm>
        </p:spPr>
        <p:txBody>
          <a:bodyPr/>
          <a:lstStyle/>
          <a:p>
            <a:pPr eaLnBrk="1" hangingPunct="1"/>
            <a:r>
              <a:rPr lang="en-US" sz="2800" smtClean="0">
                <a:solidFill>
                  <a:schemeClr val="accent2"/>
                </a:solidFill>
                <a:latin typeface="Cooper Black" pitchFamily="18" charset="0"/>
              </a:rPr>
              <a:t>Struktur teori akuntansi</a:t>
            </a:r>
          </a:p>
        </p:txBody>
      </p:sp>
      <p:sp>
        <p:nvSpPr>
          <p:cNvPr id="5123" name="Rectangle 3"/>
          <p:cNvSpPr>
            <a:spLocks noGrp="1" noChangeArrowheads="1"/>
          </p:cNvSpPr>
          <p:nvPr>
            <p:ph type="body" idx="1"/>
          </p:nvPr>
        </p:nvSpPr>
        <p:spPr>
          <a:xfrm>
            <a:off x="457200" y="990600"/>
            <a:ext cx="8229600" cy="5486400"/>
          </a:xfrm>
        </p:spPr>
        <p:txBody>
          <a:bodyPr/>
          <a:lstStyle/>
          <a:p>
            <a:pPr eaLnBrk="1" hangingPunct="1">
              <a:lnSpc>
                <a:spcPct val="80000"/>
              </a:lnSpc>
              <a:buFontTx/>
              <a:buNone/>
            </a:pPr>
            <a:r>
              <a:rPr lang="en-US" sz="1600" b="1" smtClean="0">
                <a:solidFill>
                  <a:schemeClr val="accent2"/>
                </a:solidFill>
                <a:latin typeface="Cooper Black" pitchFamily="18" charset="0"/>
              </a:rPr>
              <a:t>	</a:t>
            </a:r>
          </a:p>
          <a:p>
            <a:pPr eaLnBrk="1" hangingPunct="1">
              <a:lnSpc>
                <a:spcPct val="80000"/>
              </a:lnSpc>
              <a:buFontTx/>
              <a:buNone/>
            </a:pPr>
            <a:r>
              <a:rPr lang="en-US" sz="1600" b="1" smtClean="0">
                <a:solidFill>
                  <a:schemeClr val="accent2"/>
                </a:solidFill>
                <a:latin typeface="Cooper Black" pitchFamily="18" charset="0"/>
              </a:rPr>
              <a:t>berisi elemen sebagai berikut :</a:t>
            </a:r>
          </a:p>
          <a:p>
            <a:pPr eaLnBrk="1" hangingPunct="1">
              <a:lnSpc>
                <a:spcPct val="80000"/>
              </a:lnSpc>
              <a:buFontTx/>
              <a:buNone/>
            </a:pPr>
            <a:r>
              <a:rPr lang="en-US" sz="1600" b="1" smtClean="0">
                <a:solidFill>
                  <a:schemeClr val="accent2"/>
                </a:solidFill>
                <a:latin typeface="Cooper Black" pitchFamily="18" charset="0"/>
              </a:rPr>
              <a:t>		1. Rumusan tentang tujuan laporan keuangan</a:t>
            </a:r>
          </a:p>
          <a:p>
            <a:pPr lvl="3" eaLnBrk="1" hangingPunct="1">
              <a:lnSpc>
                <a:spcPct val="80000"/>
              </a:lnSpc>
            </a:pPr>
            <a:r>
              <a:rPr lang="en-US" sz="1600" b="1" smtClean="0">
                <a:solidFill>
                  <a:schemeClr val="accent2"/>
                </a:solidFill>
                <a:latin typeface="Cooper Black" pitchFamily="18" charset="0"/>
              </a:rPr>
              <a:t>Tujuan laporan keuangan merupakan dasar awal dari struktur teori akuntansi</a:t>
            </a:r>
          </a:p>
          <a:p>
            <a:pPr lvl="3" eaLnBrk="1" hangingPunct="1">
              <a:lnSpc>
                <a:spcPct val="80000"/>
              </a:lnSpc>
            </a:pPr>
            <a:r>
              <a:rPr lang="en-US" sz="1600" b="1" smtClean="0">
                <a:solidFill>
                  <a:schemeClr val="accent2"/>
                </a:solidFill>
                <a:latin typeface="Cooper Black" pitchFamily="18" charset="0"/>
              </a:rPr>
              <a:t>Adapun tujuan laporan keuangan adalah menyediakan informasi yang menyangkut posisi keuangan, kinerja serta perubahan posisi keuangan seatu perusahaan yang bermanfaat bagi sejumlah besar pemakai dalam pengambilan keputusan ekonomi.</a:t>
            </a:r>
          </a:p>
          <a:p>
            <a:pPr eaLnBrk="1" hangingPunct="1">
              <a:lnSpc>
                <a:spcPct val="80000"/>
              </a:lnSpc>
              <a:buFontTx/>
              <a:buNone/>
            </a:pPr>
            <a:r>
              <a:rPr lang="en-US" sz="1600" b="1" smtClean="0">
                <a:solidFill>
                  <a:schemeClr val="accent2"/>
                </a:solidFill>
                <a:latin typeface="Cooper Black" pitchFamily="18" charset="0"/>
              </a:rPr>
              <a:t>		2.    Postulat akuntansi</a:t>
            </a:r>
          </a:p>
          <a:p>
            <a:pPr eaLnBrk="1" hangingPunct="1">
              <a:lnSpc>
                <a:spcPct val="80000"/>
              </a:lnSpc>
              <a:buFontTx/>
              <a:buNone/>
            </a:pPr>
            <a:r>
              <a:rPr lang="en-US" sz="1600" b="1" smtClean="0">
                <a:solidFill>
                  <a:schemeClr val="accent2"/>
                </a:solidFill>
                <a:latin typeface="Cooper Black" pitchFamily="18" charset="0"/>
              </a:rPr>
              <a:t>			Postulat akuntansi adalah pernyataan yang dapat 			membuktikan kebenarannya sendiri atau juga 			disebut sebagai aksioma yang sudah diterima karena 		kesesuaiannya dengan tujuan laporan keuangan</a:t>
            </a:r>
          </a:p>
          <a:p>
            <a:pPr eaLnBrk="1" hangingPunct="1">
              <a:lnSpc>
                <a:spcPct val="80000"/>
              </a:lnSpc>
              <a:buFontTx/>
              <a:buNone/>
            </a:pPr>
            <a:r>
              <a:rPr lang="en-US" sz="1600" b="1" smtClean="0">
                <a:solidFill>
                  <a:schemeClr val="accent2"/>
                </a:solidFill>
                <a:latin typeface="Cooper Black" pitchFamily="18" charset="0"/>
              </a:rPr>
              <a:t>		3.    Konsep teoritis akuntansi</a:t>
            </a:r>
          </a:p>
          <a:p>
            <a:pPr eaLnBrk="1" hangingPunct="1">
              <a:lnSpc>
                <a:spcPct val="80000"/>
              </a:lnSpc>
              <a:buFontTx/>
              <a:buNone/>
            </a:pPr>
            <a:r>
              <a:rPr lang="en-US" sz="1600" b="1" smtClean="0">
                <a:solidFill>
                  <a:schemeClr val="accent2"/>
                </a:solidFill>
                <a:latin typeface="Cooper Black" pitchFamily="18" charset="0"/>
              </a:rPr>
              <a:t>			adalah penyataan yang dapta membuktikan 			kebenarannya sendiri atau disebut aksioma yang sudah 		diterima umum karena kesesuaiannya dengan tujuan 		laporan keuangan yang menggambarkan sifat-sifat 			akuntansi yang berperan dalam ekonomi bebas yang 			ditandai dengan adanya pengakuan pada 				pemilikan pribadi.</a:t>
            </a:r>
          </a:p>
          <a:p>
            <a:pPr eaLnBrk="1" hangingPunct="1">
              <a:lnSpc>
                <a:spcPct val="80000"/>
              </a:lnSpc>
              <a:buFontTx/>
              <a:buNone/>
            </a:pPr>
            <a:endParaRPr lang="en-US" sz="1600" b="1" smtClean="0">
              <a:solidFill>
                <a:schemeClr val="accent2"/>
              </a:solidFill>
              <a:latin typeface="Cooper Black"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19200"/>
            <a:ext cx="8229600" cy="4911725"/>
          </a:xfrm>
        </p:spPr>
        <p:txBody>
          <a:bodyPr/>
          <a:lstStyle/>
          <a:p>
            <a:pPr eaLnBrk="1" hangingPunct="1">
              <a:lnSpc>
                <a:spcPct val="80000"/>
              </a:lnSpc>
              <a:buFontTx/>
              <a:buNone/>
            </a:pPr>
            <a:r>
              <a:rPr lang="en-US" sz="1800" smtClean="0">
                <a:solidFill>
                  <a:schemeClr val="accent2"/>
                </a:solidFill>
                <a:latin typeface="Cooper Black" pitchFamily="18" charset="0"/>
              </a:rPr>
              <a:t>		4. </a:t>
            </a:r>
            <a:r>
              <a:rPr lang="en-US" sz="1800" b="1" i="1" smtClean="0">
                <a:solidFill>
                  <a:schemeClr val="accent2"/>
                </a:solidFill>
                <a:latin typeface="Cooper Black" pitchFamily="18" charset="0"/>
              </a:rPr>
              <a:t>prinsip dasar akuntansi</a:t>
            </a:r>
          </a:p>
          <a:p>
            <a:pPr eaLnBrk="1" hangingPunct="1">
              <a:lnSpc>
                <a:spcPct val="80000"/>
              </a:lnSpc>
              <a:buFontTx/>
              <a:buNone/>
            </a:pPr>
            <a:r>
              <a:rPr lang="en-US" sz="1800" smtClean="0">
                <a:solidFill>
                  <a:schemeClr val="accent2"/>
                </a:solidFill>
                <a:latin typeface="Cooper Black" pitchFamily="18" charset="0"/>
              </a:rPr>
              <a:t>			</a:t>
            </a:r>
            <a:r>
              <a:rPr lang="en-US" sz="1800" b="1" smtClean="0">
                <a:solidFill>
                  <a:schemeClr val="accent2"/>
                </a:solidFill>
                <a:latin typeface="Cooper Black" pitchFamily="18" charset="0"/>
              </a:rPr>
              <a:t>adalah sifat-sifat dasar yang mendasari 			akuntansi dan seluruh outputnya termasuk 			laporan keuangan yang dijabarkan dari tujuan 		laporan keuangan, postulat akuntansi dan 			konsep teoritis akuntansi yang menjadi dasar 			dalam pengembangan teknik atau prosedur  			akuntansi yang dipakai dalam menyusun 			laporan keuangan.</a:t>
            </a:r>
          </a:p>
          <a:p>
            <a:pPr eaLnBrk="1" hangingPunct="1">
              <a:lnSpc>
                <a:spcPct val="80000"/>
              </a:lnSpc>
              <a:buFontTx/>
              <a:buNone/>
            </a:pPr>
            <a:endParaRPr lang="en-US" sz="1800" b="1" smtClean="0">
              <a:solidFill>
                <a:schemeClr val="accent2"/>
              </a:solidFill>
              <a:latin typeface="Cooper Black" pitchFamily="18" charset="0"/>
            </a:endParaRPr>
          </a:p>
          <a:p>
            <a:pPr eaLnBrk="1" hangingPunct="1">
              <a:lnSpc>
                <a:spcPct val="80000"/>
              </a:lnSpc>
              <a:buFontTx/>
              <a:buNone/>
            </a:pPr>
            <a:r>
              <a:rPr lang="en-US" sz="1800" b="1" smtClean="0">
                <a:solidFill>
                  <a:schemeClr val="accent2"/>
                </a:solidFill>
                <a:latin typeface="Cooper Black" pitchFamily="18" charset="0"/>
              </a:rPr>
              <a:t>		</a:t>
            </a:r>
            <a:r>
              <a:rPr lang="en-US" sz="1600" b="1" smtClean="0">
                <a:solidFill>
                  <a:schemeClr val="accent2"/>
                </a:solidFill>
                <a:latin typeface="Cooper Black" pitchFamily="18" charset="0"/>
              </a:rPr>
              <a:t>5. </a:t>
            </a:r>
            <a:r>
              <a:rPr lang="en-US" sz="1600" b="1" i="1" smtClean="0">
                <a:solidFill>
                  <a:schemeClr val="accent2"/>
                </a:solidFill>
                <a:latin typeface="Cooper Black" pitchFamily="18" charset="0"/>
              </a:rPr>
              <a:t>Standar akuntansi</a:t>
            </a:r>
          </a:p>
          <a:p>
            <a:pPr eaLnBrk="1" hangingPunct="1">
              <a:lnSpc>
                <a:spcPct val="80000"/>
              </a:lnSpc>
              <a:buFontTx/>
              <a:buNone/>
            </a:pPr>
            <a:r>
              <a:rPr lang="en-US" sz="1800" b="1" smtClean="0">
                <a:solidFill>
                  <a:schemeClr val="accent2"/>
                </a:solidFill>
                <a:latin typeface="Cooper Black" pitchFamily="18" charset="0"/>
              </a:rPr>
              <a:t>			adalah peraturan khusus yang dijabarkan dari 		prinsip dasar akuntansi yang mengatur 			tentang bagaimana standar perlakuan pencatatan 		dan pelaporan	terhadap semua transaksi atau 		kejadian tertentu yang dialami oleh suatu 			lembaga.</a:t>
            </a:r>
          </a:p>
          <a:p>
            <a:pPr eaLnBrk="1" hangingPunct="1">
              <a:lnSpc>
                <a:spcPct val="80000"/>
              </a:lnSpc>
              <a:buFontTx/>
              <a:buNone/>
            </a:pPr>
            <a:endParaRPr lang="en-US" sz="1800" b="1" smtClean="0">
              <a:solidFill>
                <a:schemeClr val="accent2"/>
              </a:solidFill>
              <a:latin typeface="Cooper Black" pitchFamily="18" charset="0"/>
            </a:endParaRPr>
          </a:p>
          <a:p>
            <a:pPr eaLnBrk="1" hangingPunct="1">
              <a:lnSpc>
                <a:spcPct val="80000"/>
              </a:lnSpc>
              <a:buFontTx/>
              <a:buNone/>
            </a:pPr>
            <a:endParaRPr lang="en-US" sz="1800" b="1" smtClean="0">
              <a:solidFill>
                <a:schemeClr val="accent2"/>
              </a:solidFill>
              <a:latin typeface="Cooper Black" pitchFamily="18" charset="0"/>
            </a:endParaRPr>
          </a:p>
        </p:txBody>
      </p:sp>
      <p:sp>
        <p:nvSpPr>
          <p:cNvPr id="6147" name="Rectangle 3"/>
          <p:cNvSpPr>
            <a:spLocks noGrp="1" noChangeArrowheads="1"/>
          </p:cNvSpPr>
          <p:nvPr>
            <p:ph type="title"/>
          </p:nvPr>
        </p:nvSpPr>
        <p:spPr>
          <a:xfrm>
            <a:off x="457200" y="274638"/>
            <a:ext cx="8229600" cy="714375"/>
          </a:xfrm>
          <a:noFill/>
        </p:spPr>
        <p:txBody>
          <a:bodyPr anchorCtr="1"/>
          <a:lstStyle/>
          <a:p>
            <a:pPr eaLnBrk="1" hangingPunct="1"/>
            <a:r>
              <a:rPr lang="en-US" sz="2400" smtClean="0">
                <a:solidFill>
                  <a:schemeClr val="accent2"/>
                </a:solidFill>
                <a:latin typeface="Cooper Black" pitchFamily="18" charset="0"/>
              </a:rPr>
              <a:t>Struktur teori akuntansi</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229600" cy="561975"/>
          </a:xfrm>
        </p:spPr>
        <p:txBody>
          <a:bodyPr/>
          <a:lstStyle/>
          <a:p>
            <a:pPr eaLnBrk="1" hangingPunct="1"/>
            <a:r>
              <a:rPr lang="en-US" sz="2400" b="1" smtClean="0">
                <a:solidFill>
                  <a:schemeClr val="accent2"/>
                </a:solidFill>
                <a:latin typeface="Cooper Black" pitchFamily="18" charset="0"/>
              </a:rPr>
              <a:t>Postulat akuntansi</a:t>
            </a:r>
          </a:p>
        </p:txBody>
      </p:sp>
      <p:sp>
        <p:nvSpPr>
          <p:cNvPr id="7171" name="Rectangle 3"/>
          <p:cNvSpPr>
            <a:spLocks noGrp="1" noChangeArrowheads="1"/>
          </p:cNvSpPr>
          <p:nvPr>
            <p:ph type="body" idx="1"/>
          </p:nvPr>
        </p:nvSpPr>
        <p:spPr>
          <a:xfrm>
            <a:off x="457200" y="1066800"/>
            <a:ext cx="8229600" cy="5410200"/>
          </a:xfrm>
        </p:spPr>
        <p:txBody>
          <a:bodyPr/>
          <a:lstStyle/>
          <a:p>
            <a:pPr eaLnBrk="1" hangingPunct="1">
              <a:lnSpc>
                <a:spcPct val="80000"/>
              </a:lnSpc>
              <a:buFontTx/>
              <a:buNone/>
            </a:pPr>
            <a:r>
              <a:rPr lang="en-US" sz="1400" b="1" i="1" u="sng" smtClean="0">
                <a:solidFill>
                  <a:schemeClr val="accent2"/>
                </a:solidFill>
                <a:latin typeface="Cooper Black" pitchFamily="18" charset="0"/>
              </a:rPr>
              <a:t>Postulat Akuntansi</a:t>
            </a:r>
            <a:r>
              <a:rPr lang="en-US" sz="1400" b="1" smtClean="0">
                <a:solidFill>
                  <a:schemeClr val="accent2"/>
                </a:solidFill>
              </a:rPr>
              <a:t> adalah pernyataan yang tidak memerlukan pembuktian atau aksioma, berterima umum berdasarkan kesesuaiannya dengan tujuan laporan keuangan, menggambarkan lingkungan ekonomi, politik dan hukum tempat akuntansi beroperasi</a:t>
            </a:r>
          </a:p>
          <a:p>
            <a:pPr eaLnBrk="1" hangingPunct="1">
              <a:lnSpc>
                <a:spcPct val="80000"/>
              </a:lnSpc>
              <a:buFontTx/>
              <a:buNone/>
            </a:pPr>
            <a:endParaRPr lang="en-US" sz="1400" b="1" smtClean="0">
              <a:solidFill>
                <a:schemeClr val="accent2"/>
              </a:solidFill>
            </a:endParaRPr>
          </a:p>
          <a:p>
            <a:pPr eaLnBrk="1" hangingPunct="1">
              <a:lnSpc>
                <a:spcPct val="80000"/>
              </a:lnSpc>
              <a:buFontTx/>
              <a:buNone/>
            </a:pPr>
            <a:r>
              <a:rPr lang="en-US" sz="1400" b="1" smtClean="0">
                <a:solidFill>
                  <a:schemeClr val="accent2"/>
                </a:solidFill>
              </a:rPr>
              <a:t>terdiri dari :</a:t>
            </a:r>
          </a:p>
          <a:p>
            <a:pPr eaLnBrk="1" hangingPunct="1">
              <a:lnSpc>
                <a:spcPct val="80000"/>
              </a:lnSpc>
            </a:pPr>
            <a:r>
              <a:rPr lang="en-US" sz="1400" b="1" i="1" smtClean="0">
                <a:solidFill>
                  <a:schemeClr val="accent2"/>
                </a:solidFill>
              </a:rPr>
              <a:t>postulat entity</a:t>
            </a:r>
          </a:p>
          <a:p>
            <a:pPr eaLnBrk="1" hangingPunct="1">
              <a:lnSpc>
                <a:spcPct val="80000"/>
              </a:lnSpc>
              <a:buFontTx/>
              <a:buNone/>
            </a:pPr>
            <a:r>
              <a:rPr lang="en-US" sz="1400" b="1" smtClean="0">
                <a:solidFill>
                  <a:schemeClr val="accent2"/>
                </a:solidFill>
              </a:rPr>
              <a:t>	akuntansi mencatat hasil kegiatan operasi dari suatu entity yang terpisah dan dibedakan dari pemilik. </a:t>
            </a:r>
          </a:p>
          <a:p>
            <a:pPr eaLnBrk="1" hangingPunct="1">
              <a:lnSpc>
                <a:spcPct val="80000"/>
              </a:lnSpc>
              <a:buFontTx/>
              <a:buNone/>
            </a:pPr>
            <a:r>
              <a:rPr lang="en-US" sz="1400" b="1" smtClean="0">
                <a:solidFill>
                  <a:schemeClr val="accent2"/>
                </a:solidFill>
              </a:rPr>
              <a:t>	Menurut konsep ini kita biasa menyusun laporan keuangan sesuai dengan kebutuhan pemakainya, maka setiap perusahaan dianggap sebagai unit akuntansi yang terpisah dari pemiliknya.</a:t>
            </a:r>
          </a:p>
          <a:p>
            <a:pPr eaLnBrk="1" hangingPunct="1">
              <a:lnSpc>
                <a:spcPct val="80000"/>
              </a:lnSpc>
              <a:buFontTx/>
              <a:buNone/>
            </a:pPr>
            <a:r>
              <a:rPr lang="en-US" sz="1400" b="1" smtClean="0">
                <a:solidFill>
                  <a:schemeClr val="accent2"/>
                </a:solidFill>
              </a:rPr>
              <a:t>	Contoh :</a:t>
            </a:r>
          </a:p>
          <a:p>
            <a:pPr eaLnBrk="1" hangingPunct="1">
              <a:lnSpc>
                <a:spcPct val="80000"/>
              </a:lnSpc>
              <a:buFontTx/>
              <a:buNone/>
            </a:pPr>
            <a:r>
              <a:rPr lang="en-US" sz="1400" b="1" smtClean="0">
                <a:solidFill>
                  <a:schemeClr val="accent2"/>
                </a:solidFill>
              </a:rPr>
              <a:t>		Akuntansi social, akuntansi lingkungan, akuntansi sumber 	daya 	manusia dan lain-lain, yang disusun  berdasarkan apa 	yang diinginkan oleh 	para pemakai laporan bukan tentang 	apa maunya teori akuntansi.</a:t>
            </a:r>
          </a:p>
          <a:p>
            <a:pPr eaLnBrk="1" hangingPunct="1">
              <a:lnSpc>
                <a:spcPct val="80000"/>
              </a:lnSpc>
              <a:buFontTx/>
              <a:buNone/>
            </a:pPr>
            <a:endParaRPr lang="en-US" sz="1400" b="1" smtClean="0">
              <a:solidFill>
                <a:schemeClr val="accent2"/>
              </a:solidFill>
            </a:endParaRPr>
          </a:p>
          <a:p>
            <a:pPr eaLnBrk="1" hangingPunct="1">
              <a:lnSpc>
                <a:spcPct val="80000"/>
              </a:lnSpc>
            </a:pPr>
            <a:r>
              <a:rPr lang="en-US" sz="1400" b="1" i="1" smtClean="0">
                <a:solidFill>
                  <a:schemeClr val="accent2"/>
                </a:solidFill>
              </a:rPr>
              <a:t>postulat going concern</a:t>
            </a:r>
          </a:p>
          <a:p>
            <a:pPr eaLnBrk="1" hangingPunct="1">
              <a:lnSpc>
                <a:spcPct val="80000"/>
              </a:lnSpc>
              <a:buFontTx/>
              <a:buNone/>
            </a:pPr>
            <a:r>
              <a:rPr lang="en-US" sz="1400" b="1" smtClean="0">
                <a:solidFill>
                  <a:schemeClr val="accent2"/>
                </a:solidFill>
              </a:rPr>
              <a:t>	postulat ini menganggap bahwa perusahaan akan terus melaksanakan kegiatan operasi dalam jangka waktu yang tidakterbatas.</a:t>
            </a:r>
          </a:p>
          <a:p>
            <a:pPr eaLnBrk="1" hangingPunct="1">
              <a:lnSpc>
                <a:spcPct val="80000"/>
              </a:lnSpc>
              <a:buFontTx/>
              <a:buNone/>
            </a:pPr>
            <a:r>
              <a:rPr lang="en-US" sz="1400" b="1" smtClean="0">
                <a:solidFill>
                  <a:schemeClr val="accent2"/>
                </a:solidFill>
              </a:rPr>
              <a:t>	Postulat ini membenarkan penilaian terhadap asset secara historical cost atau book value. Alam asumsi ini dinyatakan bahwa nilai atau harga yang tercantum dalam laporan keuangan adalah bukan nilai jika perusahaan dilikuidasi atau dibubarkan. Disamping itu postulat ini juga membenarkan metode alokasi akuntansi terhadap pembebanan penyusutan dan amortisasi selama masa penggunaan atau selama perusahaan berjalan.</a:t>
            </a:r>
          </a:p>
          <a:p>
            <a:pPr eaLnBrk="1" hangingPunct="1">
              <a:lnSpc>
                <a:spcPct val="80000"/>
              </a:lnSpc>
              <a:buFontTx/>
              <a:buNone/>
            </a:pPr>
            <a:endParaRPr lang="en-US" sz="1400" b="1" smtClean="0">
              <a:solidFill>
                <a:schemeClr val="accent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1143000"/>
            <a:ext cx="8382000" cy="5410200"/>
          </a:xfrm>
        </p:spPr>
        <p:txBody>
          <a:bodyPr/>
          <a:lstStyle/>
          <a:p>
            <a:pPr marL="609600" indent="-609600" eaLnBrk="1" hangingPunct="1">
              <a:lnSpc>
                <a:spcPct val="90000"/>
              </a:lnSpc>
            </a:pPr>
            <a:r>
              <a:rPr lang="en-US" sz="1800" b="1" i="1" smtClean="0">
                <a:solidFill>
                  <a:schemeClr val="accent2"/>
                </a:solidFill>
                <a:latin typeface="Cooper Black" pitchFamily="18" charset="0"/>
              </a:rPr>
              <a:t>Postulat unit of measure</a:t>
            </a:r>
          </a:p>
          <a:p>
            <a:pPr marL="609600" indent="-609600" eaLnBrk="1" hangingPunct="1">
              <a:lnSpc>
                <a:spcPct val="90000"/>
              </a:lnSpc>
              <a:buFontTx/>
              <a:buNone/>
            </a:pPr>
            <a:r>
              <a:rPr lang="en-US" sz="1800" b="1" smtClean="0">
                <a:solidFill>
                  <a:schemeClr val="accent2"/>
                </a:solidFill>
                <a:latin typeface="Cooper Black" pitchFamily="18" charset="0"/>
              </a:rPr>
              <a:t>	Postulat ini juga disebut monetary unit postulate yang menganggap bahwa setiap transaksi harus diukur dengan satu alat ukur yang standar, yaitu alat ukur moneter.</a:t>
            </a:r>
          </a:p>
          <a:p>
            <a:pPr marL="609600" indent="-609600" eaLnBrk="1" hangingPunct="1">
              <a:lnSpc>
                <a:spcPct val="90000"/>
              </a:lnSpc>
              <a:buFontTx/>
              <a:buNone/>
            </a:pPr>
            <a:r>
              <a:rPr lang="en-US" sz="1800" b="1" smtClean="0">
                <a:solidFill>
                  <a:schemeClr val="accent2"/>
                </a:solidFill>
                <a:latin typeface="Cooper Black" pitchFamily="18" charset="0"/>
              </a:rPr>
              <a:t>	Adapun keterbatasan alat ukur ini adalah :</a:t>
            </a:r>
          </a:p>
          <a:p>
            <a:pPr marL="1752600" lvl="3" indent="-381000" eaLnBrk="1" hangingPunct="1">
              <a:lnSpc>
                <a:spcPct val="90000"/>
              </a:lnSpc>
            </a:pPr>
            <a:r>
              <a:rPr lang="en-US" sz="1800" b="1" smtClean="0">
                <a:solidFill>
                  <a:schemeClr val="accent2"/>
                </a:solidFill>
                <a:latin typeface="Cooper Black" pitchFamily="18" charset="0"/>
              </a:rPr>
              <a:t>akuntansi terbatas pada pemberian informasi yang dijabarkan dalam ukuran moneter, dan tidak mencatat ukuran non moneter lainnya seperti kg, km dsb</a:t>
            </a:r>
          </a:p>
          <a:p>
            <a:pPr marL="1752600" lvl="3" indent="-381000" eaLnBrk="1" hangingPunct="1">
              <a:lnSpc>
                <a:spcPct val="90000"/>
              </a:lnSpc>
            </a:pPr>
            <a:r>
              <a:rPr lang="en-US" sz="1800" b="1" smtClean="0">
                <a:solidFill>
                  <a:schemeClr val="accent2"/>
                </a:solidFill>
                <a:latin typeface="Cooper Black" pitchFamily="18" charset="0"/>
              </a:rPr>
              <a:t>terkandung dalam unit moneter itu sendiri yang nilainya sangat fluktuatifkarena tergantung pada daya belinya, seperti karena inflasi dsb</a:t>
            </a:r>
          </a:p>
          <a:p>
            <a:pPr marL="1752600" lvl="3" indent="-381000" eaLnBrk="1" hangingPunct="1">
              <a:lnSpc>
                <a:spcPct val="90000"/>
              </a:lnSpc>
              <a:buFontTx/>
              <a:buNone/>
            </a:pPr>
            <a:endParaRPr lang="en-US" sz="1800" b="1" smtClean="0">
              <a:solidFill>
                <a:schemeClr val="accent2"/>
              </a:solidFill>
              <a:latin typeface="Cooper Black" pitchFamily="18" charset="0"/>
            </a:endParaRPr>
          </a:p>
          <a:p>
            <a:pPr marL="609600" indent="-609600" eaLnBrk="1" hangingPunct="1">
              <a:lnSpc>
                <a:spcPct val="90000"/>
              </a:lnSpc>
            </a:pPr>
            <a:r>
              <a:rPr lang="en-US" sz="1800" b="1" i="1" smtClean="0">
                <a:solidFill>
                  <a:schemeClr val="accent2"/>
                </a:solidFill>
                <a:latin typeface="Cooper Black" pitchFamily="18" charset="0"/>
              </a:rPr>
              <a:t>postulat accounting periode</a:t>
            </a:r>
          </a:p>
          <a:p>
            <a:pPr marL="609600" indent="-609600" eaLnBrk="1" hangingPunct="1">
              <a:lnSpc>
                <a:spcPct val="90000"/>
              </a:lnSpc>
              <a:buFontTx/>
              <a:buNone/>
            </a:pPr>
            <a:r>
              <a:rPr lang="en-US" sz="1800" b="1" smtClean="0">
                <a:solidFill>
                  <a:schemeClr val="accent2"/>
                </a:solidFill>
                <a:latin typeface="Cooper Black" pitchFamily="18" charset="0"/>
              </a:rPr>
              <a:t>	menggambarkan bahwa walaupun akuntansi itu memegang postulat going concern namun posisi keuangan, hasil usaha, da perubahannya harus dilaporkan secara periodic atau kurun waktu tertentu.</a:t>
            </a:r>
          </a:p>
          <a:p>
            <a:pPr marL="609600" indent="-609600" eaLnBrk="1" hangingPunct="1">
              <a:lnSpc>
                <a:spcPct val="90000"/>
              </a:lnSpc>
            </a:pPr>
            <a:endParaRPr lang="en-US" sz="1800" b="1" smtClean="0">
              <a:solidFill>
                <a:schemeClr val="accent2"/>
              </a:solidFill>
              <a:latin typeface="Cooper Black" pitchFamily="18" charset="0"/>
            </a:endParaRPr>
          </a:p>
        </p:txBody>
      </p:sp>
      <p:sp>
        <p:nvSpPr>
          <p:cNvPr id="8195" name="Rectangle 3"/>
          <p:cNvSpPr>
            <a:spLocks noGrp="1" noChangeArrowheads="1"/>
          </p:cNvSpPr>
          <p:nvPr>
            <p:ph type="title"/>
          </p:nvPr>
        </p:nvSpPr>
        <p:spPr>
          <a:xfrm>
            <a:off x="457200" y="274638"/>
            <a:ext cx="8229600" cy="561975"/>
          </a:xfrm>
          <a:noFill/>
        </p:spPr>
        <p:txBody>
          <a:bodyPr anchorCtr="1"/>
          <a:lstStyle/>
          <a:p>
            <a:pPr eaLnBrk="1" hangingPunct="1"/>
            <a:r>
              <a:rPr lang="en-US" sz="2400" b="1" smtClean="0">
                <a:solidFill>
                  <a:schemeClr val="accent2"/>
                </a:solidFill>
                <a:latin typeface="Cooper Black" pitchFamily="18" charset="0"/>
              </a:rPr>
              <a:t>Postulat akuntansi</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780</Words>
  <Application>Microsoft Office PowerPoint</Application>
  <PresentationFormat>On-screen Show (4:3)</PresentationFormat>
  <Paragraphs>324</Paragraphs>
  <Slides>41</Slides>
  <Notes>1</Notes>
  <HiddenSlides>0</HiddenSlides>
  <MMClips>6</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STRUKTUR  TEORI AKUNTANSI</vt:lpstr>
      <vt:lpstr>KEMAMPUAN AKHIR YANG DIHARAPKAN</vt:lpstr>
      <vt:lpstr>STRUKTUR TEORI AKUNTANSI</vt:lpstr>
      <vt:lpstr>Elemen Struktur  Teori Akuntansi</vt:lpstr>
      <vt:lpstr>Hirarki Struktur  Teori Akuntansi  Elemen tersebut  digambarkan dalam hirarki berikut ini </vt:lpstr>
      <vt:lpstr>Struktur teori akuntansi</vt:lpstr>
      <vt:lpstr>Struktur teori akuntansi</vt:lpstr>
      <vt:lpstr>Postulat akuntansi</vt:lpstr>
      <vt:lpstr>Postulat akuntansi</vt:lpstr>
      <vt:lpstr>Konsep teoritis akuntansi </vt:lpstr>
      <vt:lpstr>Konsep teoritis akuntansi </vt:lpstr>
      <vt:lpstr>Konsep teoritis akuntansi </vt:lpstr>
      <vt:lpstr>Konsep teoritis akuntansi </vt:lpstr>
      <vt:lpstr>Konsep teoritis akuntansi </vt:lpstr>
      <vt:lpstr>Prinsip Dasar Akuntansi </vt:lpstr>
      <vt:lpstr>Prinsip dasar akuntansi</vt:lpstr>
      <vt:lpstr>the revenue principles (lanjut)</vt:lpstr>
      <vt:lpstr>the revenue principles (lanjut)</vt:lpstr>
      <vt:lpstr>the revenue principles (lanjut)</vt:lpstr>
      <vt:lpstr>Prinsip dasar akuntansi (lanjut)</vt:lpstr>
      <vt:lpstr>Prinsip dasar akuntansi (lanjut)</vt:lpstr>
      <vt:lpstr>Prinsip dasar akuntansi (lanjut)</vt:lpstr>
      <vt:lpstr>Prinsip dasar akuntansi (lanjut)</vt:lpstr>
      <vt:lpstr>the disclosure principle (lanjut) </vt:lpstr>
      <vt:lpstr>Prinsip dasar akuntansi (lanjut)</vt:lpstr>
      <vt:lpstr>Prinsip dasar akuntansi (lanjut)</vt:lpstr>
      <vt:lpstr>the materiality principle (lanjut)</vt:lpstr>
      <vt:lpstr>the materiality principle (lanjut)</vt:lpstr>
      <vt:lpstr>Standar Akuntansi</vt:lpstr>
      <vt:lpstr>PERKEMBANGAN KELEMBAGAAN DALAM PENYUSUNAN STANDAR AKUNTANSI </vt:lpstr>
      <vt:lpstr>Proses Penyusunan Standar Akuntansi di Amerika </vt:lpstr>
      <vt:lpstr>Proses Penyusunan Standar Akuntansi di Amerika</vt:lpstr>
      <vt:lpstr>Proses Penyusunan Standar Akuntansi di Amerika</vt:lpstr>
      <vt:lpstr>PERKEMBANGAN KELEMBAGAAN DALAM PENYUSUNAN STANDAR AKUNTANSI</vt:lpstr>
      <vt:lpstr>Financial Accounting Standard Board (FASB) </vt:lpstr>
      <vt:lpstr> Penyusunan Standar Akuntansi di Indonesia  </vt:lpstr>
      <vt:lpstr>Penyusunan Standar Akuntansi di Indonesia </vt:lpstr>
      <vt:lpstr>Penyusunan Standar Akuntansi di Indonesia</vt:lpstr>
      <vt:lpstr>Slide 39</vt:lpstr>
      <vt:lpstr>Slide 40</vt:lpstr>
      <vt:lpstr>SEKIAN DAN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FE STAFF</cp:lastModifiedBy>
  <cp:revision>33</cp:revision>
  <dcterms:created xsi:type="dcterms:W3CDTF">2017-09-09T11:34:57Z</dcterms:created>
  <dcterms:modified xsi:type="dcterms:W3CDTF">2017-09-19T01:54:07Z</dcterms:modified>
</cp:coreProperties>
</file>