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handoutMasterIdLst>
    <p:handoutMasterId r:id="rId35"/>
  </p:handoutMasterIdLst>
  <p:sldIdLst>
    <p:sldId id="262"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64" r:id="rId32"/>
    <p:sldId id="26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xmlns=""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xmlns=""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2875A45-5C59-499C-B868-20C7B195ABB7}" type="slidenum">
              <a:rPr lang="en-US" smtClean="0"/>
              <a:pPr/>
              <a:t>3</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xmlns=""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xmlns=""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xmlns=""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xmlns=""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smtClean="0"/>
              <a:t>KERANGKA KONSEPTUAL AKUNTANSI</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1800" b="1" dirty="0" smtClean="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a:t>
            </a:r>
            <a:r>
              <a:rPr lang="en-US" sz="1800" b="1" dirty="0" smtClean="0">
                <a:solidFill>
                  <a:schemeClr val="bg1"/>
                </a:solidFill>
                <a:effectLst>
                  <a:outerShdw blurRad="38100" dist="38100" dir="2700000" algn="tl">
                    <a:srgbClr val="000000">
                      <a:alpha val="43137"/>
                    </a:srgbClr>
                  </a:outerShdw>
                </a:effectLst>
              </a:rPr>
              <a:t>EKONOMI DAN BISNIS </a:t>
            </a:r>
          </a:p>
          <a:p>
            <a:r>
              <a:rPr lang="en-US" sz="1800" b="1" dirty="0" smtClean="0">
                <a:solidFill>
                  <a:schemeClr val="bg1"/>
                </a:solidFill>
                <a:effectLst>
                  <a:outerShdw blurRad="38100" dist="38100" dir="2700000" algn="tl">
                    <a:srgbClr val="000000">
                      <a:alpha val="43137"/>
                    </a:srgbClr>
                  </a:outerShdw>
                </a:effectLst>
              </a:rPr>
              <a:t>UNIVERSITAS </a:t>
            </a:r>
            <a:r>
              <a:rPr lang="en-US" sz="1800" b="1" dirty="0" smtClean="0">
                <a:solidFill>
                  <a:schemeClr val="bg1"/>
                </a:solidFill>
                <a:effectLst>
                  <a:outerShdw blurRad="38100" dist="38100" dir="2700000" algn="tl">
                    <a:srgbClr val="000000">
                      <a:alpha val="43137"/>
                    </a:srgbClr>
                  </a:outerShdw>
                </a:effectLst>
              </a:rPr>
              <a:t>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d-ID" sz="2000" dirty="0" smtClean="0"/>
              <a:t>EMB 914</a:t>
            </a:r>
            <a:endParaRPr lang="en-US" sz="2000" dirty="0" smtClean="0"/>
          </a:p>
          <a:p>
            <a:endParaRPr lang="id-ID" sz="2000" dirty="0" smtClean="0"/>
          </a:p>
          <a:p>
            <a:endParaRPr lang="id-ID" sz="2000" dirty="0"/>
          </a:p>
          <a:p>
            <a:r>
              <a:rPr lang="en-US" sz="2000" dirty="0" smtClean="0"/>
              <a:t>TEORI</a:t>
            </a:r>
          </a:p>
          <a:p>
            <a:r>
              <a:rPr lang="en-US" sz="2000" dirty="0" smtClean="0"/>
              <a:t>AKUNTANSI</a:t>
            </a:r>
            <a:endParaRPr lang="en-US" sz="2000" dirty="0" smtClean="0"/>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smtClean="0">
                <a:effectLst>
                  <a:outerShdw blurRad="38100" dist="38100" dir="2700000" algn="tl">
                    <a:srgbClr val="000000">
                      <a:alpha val="43137"/>
                    </a:srgbClr>
                  </a:outerShdw>
                </a:effectLst>
              </a:rPr>
              <a:t>#4</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2400" b="1" i="1" smtClean="0">
                <a:solidFill>
                  <a:schemeClr val="accent2"/>
                </a:solidFill>
                <a:latin typeface="Bodoni MT Black" pitchFamily="18" charset="0"/>
              </a:rPr>
              <a:t>Tujuan rerangka Acuan Konseptual dan kerangka dasar penyusunan dan penyajian laporan keuangan</a:t>
            </a:r>
          </a:p>
        </p:txBody>
      </p:sp>
      <p:sp>
        <p:nvSpPr>
          <p:cNvPr id="9219" name="Rectangle 3"/>
          <p:cNvSpPr>
            <a:spLocks noGrp="1" noChangeArrowheads="1"/>
          </p:cNvSpPr>
          <p:nvPr>
            <p:ph type="body" idx="1"/>
          </p:nvPr>
        </p:nvSpPr>
        <p:spPr/>
        <p:txBody>
          <a:bodyPr/>
          <a:lstStyle/>
          <a:p>
            <a:pPr marL="609600" indent="-609600" eaLnBrk="1" hangingPunct="1">
              <a:lnSpc>
                <a:spcPct val="80000"/>
              </a:lnSpc>
              <a:buFontTx/>
              <a:buNone/>
            </a:pPr>
            <a:endParaRPr lang="en-US" sz="1400" smtClean="0">
              <a:solidFill>
                <a:schemeClr val="accent2"/>
              </a:solidFill>
            </a:endParaRPr>
          </a:p>
          <a:p>
            <a:pPr marL="990600" lvl="1" indent="-533400" eaLnBrk="1" hangingPunct="1">
              <a:lnSpc>
                <a:spcPct val="80000"/>
              </a:lnSpc>
            </a:pPr>
            <a:r>
              <a:rPr lang="en-US" sz="1600" b="1" smtClean="0">
                <a:solidFill>
                  <a:schemeClr val="accent2"/>
                </a:solidFill>
                <a:latin typeface="Tahoma" pitchFamily="34" charset="0"/>
              </a:rPr>
              <a:t>sebagai acuan komite penyusun standar akuntansi keuangan dalam menjalankan tugasnya</a:t>
            </a:r>
          </a:p>
          <a:p>
            <a:pPr marL="990600" lvl="1" indent="-533400" eaLnBrk="1" hangingPunct="1">
              <a:lnSpc>
                <a:spcPct val="80000"/>
              </a:lnSpc>
              <a:buFontTx/>
              <a:buNone/>
            </a:pPr>
            <a:endParaRPr lang="en-US" sz="1600" b="1" smtClean="0">
              <a:solidFill>
                <a:schemeClr val="accent2"/>
              </a:solidFill>
              <a:latin typeface="Tahoma" pitchFamily="34" charset="0"/>
            </a:endParaRPr>
          </a:p>
          <a:p>
            <a:pPr marL="990600" lvl="1" indent="-533400" eaLnBrk="1" hangingPunct="1">
              <a:lnSpc>
                <a:spcPct val="80000"/>
              </a:lnSpc>
            </a:pPr>
            <a:r>
              <a:rPr lang="en-US" sz="1600" b="1" smtClean="0">
                <a:solidFill>
                  <a:schemeClr val="accent2"/>
                </a:solidFill>
                <a:latin typeface="Tahoma" pitchFamily="34" charset="0"/>
              </a:rPr>
              <a:t>penyusun laporan keuangan, untuk menanggulangi masalah akuntansi yang belum diatur dalam standar akuntansi keuangan.</a:t>
            </a:r>
          </a:p>
          <a:p>
            <a:pPr marL="990600" lvl="1" indent="-533400" eaLnBrk="1" hangingPunct="1">
              <a:lnSpc>
                <a:spcPct val="80000"/>
              </a:lnSpc>
              <a:buFontTx/>
              <a:buNone/>
            </a:pPr>
            <a:endParaRPr lang="en-US" sz="1600" b="1" smtClean="0">
              <a:solidFill>
                <a:schemeClr val="accent2"/>
              </a:solidFill>
              <a:latin typeface="Tahoma" pitchFamily="34" charset="0"/>
            </a:endParaRPr>
          </a:p>
          <a:p>
            <a:pPr marL="990600" lvl="1" indent="-533400" eaLnBrk="1" hangingPunct="1">
              <a:lnSpc>
                <a:spcPct val="80000"/>
              </a:lnSpc>
            </a:pPr>
            <a:r>
              <a:rPr lang="en-US" sz="1600" b="1" smtClean="0">
                <a:solidFill>
                  <a:schemeClr val="accent2"/>
                </a:solidFill>
                <a:latin typeface="Tahoma" pitchFamily="34" charset="0"/>
              </a:rPr>
              <a:t>auditor dalam memberikan pendapat mengenai apakah laporan keuangan disusun sesuai dengan prinsip akuntansi yang berlaku umum.</a:t>
            </a:r>
          </a:p>
          <a:p>
            <a:pPr marL="990600" lvl="1" indent="-533400" eaLnBrk="1" hangingPunct="1">
              <a:lnSpc>
                <a:spcPct val="80000"/>
              </a:lnSpc>
              <a:buFontTx/>
              <a:buNone/>
            </a:pPr>
            <a:endParaRPr lang="en-US" sz="1600" b="1" smtClean="0">
              <a:solidFill>
                <a:schemeClr val="accent2"/>
              </a:solidFill>
              <a:latin typeface="Tahoma" pitchFamily="34" charset="0"/>
            </a:endParaRPr>
          </a:p>
          <a:p>
            <a:pPr marL="990600" lvl="1" indent="-533400" eaLnBrk="1" hangingPunct="1">
              <a:lnSpc>
                <a:spcPct val="80000"/>
              </a:lnSpc>
            </a:pPr>
            <a:r>
              <a:rPr lang="en-US" sz="1600" b="1" smtClean="0">
                <a:solidFill>
                  <a:schemeClr val="accent2"/>
                </a:solidFill>
                <a:latin typeface="Tahoma" pitchFamily="34" charset="0"/>
              </a:rPr>
              <a:t>para pemakai laporan keuangan dalam menafsirkan informasi yang disajikan dalam laporan keuangan yang disusun sesuai dengan standar akuntansi keuangan.</a:t>
            </a:r>
          </a:p>
          <a:p>
            <a:pPr marL="990600" lvl="1" indent="-533400" eaLnBrk="1" hangingPunct="1">
              <a:lnSpc>
                <a:spcPct val="80000"/>
              </a:lnSpc>
              <a:buFontTx/>
              <a:buNone/>
            </a:pPr>
            <a:endParaRPr lang="en-US" sz="1600" b="1" smtClean="0">
              <a:solidFill>
                <a:schemeClr val="accent2"/>
              </a:solidFill>
              <a:latin typeface="Tahoma" pitchFamily="34" charset="0"/>
            </a:endParaRPr>
          </a:p>
          <a:p>
            <a:pPr marL="990600" lvl="1" indent="-533400" eaLnBrk="1" hangingPunct="1">
              <a:lnSpc>
                <a:spcPct val="80000"/>
              </a:lnSpc>
            </a:pPr>
            <a:r>
              <a:rPr lang="en-US" sz="1600" b="1" smtClean="0">
                <a:solidFill>
                  <a:schemeClr val="accent2"/>
                </a:solidFill>
                <a:latin typeface="Tahoma" pitchFamily="34" charset="0"/>
              </a:rPr>
              <a:t>meningkatkan pemahaman dan keyakinan pemakai terhadap arti penting laporan keuangan.</a:t>
            </a:r>
          </a:p>
          <a:p>
            <a:pPr marL="990600" lvl="1" indent="-533400" eaLnBrk="1" hangingPunct="1">
              <a:lnSpc>
                <a:spcPct val="80000"/>
              </a:lnSpc>
              <a:buFontTx/>
              <a:buNone/>
            </a:pPr>
            <a:endParaRPr lang="en-US" sz="1600" b="1" smtClean="0">
              <a:solidFill>
                <a:schemeClr val="accent2"/>
              </a:solidFill>
              <a:latin typeface="Tahoma" pitchFamily="34" charset="0"/>
            </a:endParaRPr>
          </a:p>
          <a:p>
            <a:pPr marL="990600" lvl="1" indent="-533400" eaLnBrk="1" hangingPunct="1">
              <a:lnSpc>
                <a:spcPct val="80000"/>
              </a:lnSpc>
            </a:pPr>
            <a:r>
              <a:rPr lang="en-US" sz="1600" b="1" smtClean="0">
                <a:solidFill>
                  <a:schemeClr val="accent2"/>
                </a:solidFill>
                <a:latin typeface="Tahoma" pitchFamily="34" charset="0"/>
              </a:rPr>
              <a:t>meningkatkan keterbandingan dan comparability dari laporan keuangan.</a:t>
            </a:r>
          </a:p>
          <a:p>
            <a:pPr marL="990600" lvl="1" indent="-533400" eaLnBrk="1" hangingPunct="1">
              <a:lnSpc>
                <a:spcPct val="80000"/>
              </a:lnSpc>
              <a:buFontTx/>
              <a:buNone/>
            </a:pPr>
            <a:endParaRPr lang="en-US" sz="1600" b="1" smtClean="0">
              <a:solidFill>
                <a:schemeClr val="accent2"/>
              </a:solidFill>
              <a:latin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2400" b="1" smtClean="0">
                <a:solidFill>
                  <a:schemeClr val="accent2"/>
                </a:solidFill>
                <a:latin typeface="Cooper Black" pitchFamily="18" charset="0"/>
              </a:rPr>
              <a:t>Sifat-sifat kerangka acuan konseptual</a:t>
            </a:r>
          </a:p>
        </p:txBody>
      </p:sp>
      <p:sp>
        <p:nvSpPr>
          <p:cNvPr id="10243" name="Rectangle 3"/>
          <p:cNvSpPr>
            <a:spLocks noGrp="1" noChangeArrowheads="1"/>
          </p:cNvSpPr>
          <p:nvPr>
            <p:ph type="body" idx="1"/>
          </p:nvPr>
        </p:nvSpPr>
        <p:spPr>
          <a:xfrm>
            <a:off x="457200" y="1295400"/>
            <a:ext cx="8229600" cy="4725988"/>
          </a:xfrm>
        </p:spPr>
        <p:txBody>
          <a:bodyPr/>
          <a:lstStyle/>
          <a:p>
            <a:pPr marL="990600" lvl="1" indent="-533400" eaLnBrk="1" hangingPunct="1">
              <a:lnSpc>
                <a:spcPct val="80000"/>
              </a:lnSpc>
            </a:pPr>
            <a:r>
              <a:rPr lang="en-US" sz="1800" b="1" smtClean="0">
                <a:solidFill>
                  <a:schemeClr val="accent2"/>
                </a:solidFill>
                <a:latin typeface="Cooper Black" pitchFamily="18" charset="0"/>
              </a:rPr>
              <a:t>dua atau lebih metode akuntansi diterima untuk fakta yang sama</a:t>
            </a:r>
          </a:p>
          <a:p>
            <a:pPr marL="990600" lvl="1" indent="-533400" eaLnBrk="1" hangingPunct="1">
              <a:lnSpc>
                <a:spcPct val="80000"/>
              </a:lnSpc>
              <a:buFontTx/>
              <a:buNone/>
            </a:pPr>
            <a:endParaRPr lang="en-US" sz="1800" b="1" smtClean="0">
              <a:solidFill>
                <a:schemeClr val="accent2"/>
              </a:solidFill>
              <a:latin typeface="Cooper Black" pitchFamily="18" charset="0"/>
            </a:endParaRPr>
          </a:p>
          <a:p>
            <a:pPr marL="990600" lvl="1" indent="-533400" eaLnBrk="1" hangingPunct="1">
              <a:lnSpc>
                <a:spcPct val="80000"/>
              </a:lnSpc>
            </a:pPr>
            <a:r>
              <a:rPr lang="en-US" sz="1800" b="1" smtClean="0">
                <a:solidFill>
                  <a:schemeClr val="accent2"/>
                </a:solidFill>
                <a:latin typeface="Cooper Black" pitchFamily="18" charset="0"/>
              </a:rPr>
              <a:t>metode akuntansi yang kurang konservatif digunakan mendahului metode akuntansi yang lebih konservatif</a:t>
            </a:r>
          </a:p>
          <a:p>
            <a:pPr marL="990600" lvl="1" indent="-533400" eaLnBrk="1" hangingPunct="1">
              <a:lnSpc>
                <a:spcPct val="80000"/>
              </a:lnSpc>
              <a:buFontTx/>
              <a:buNone/>
            </a:pPr>
            <a:endParaRPr lang="en-US" sz="1800" b="1" smtClean="0">
              <a:solidFill>
                <a:schemeClr val="accent2"/>
              </a:solidFill>
              <a:latin typeface="Cooper Black" pitchFamily="18" charset="0"/>
            </a:endParaRPr>
          </a:p>
          <a:p>
            <a:pPr marL="990600" lvl="1" indent="-533400" eaLnBrk="1" hangingPunct="1">
              <a:lnSpc>
                <a:spcPct val="80000"/>
              </a:lnSpc>
            </a:pPr>
            <a:r>
              <a:rPr lang="en-US" sz="1800" b="1" smtClean="0">
                <a:solidFill>
                  <a:schemeClr val="accent2"/>
                </a:solidFill>
                <a:latin typeface="Cooper Black" pitchFamily="18" charset="0"/>
              </a:rPr>
              <a:t>cadangan digunakan untuk melakukan perataan fluktuasi earning secara artificial</a:t>
            </a:r>
          </a:p>
          <a:p>
            <a:pPr marL="990600" lvl="1" indent="-533400" eaLnBrk="1" hangingPunct="1">
              <a:lnSpc>
                <a:spcPct val="80000"/>
              </a:lnSpc>
              <a:buFontTx/>
              <a:buNone/>
            </a:pPr>
            <a:endParaRPr lang="en-US" sz="1800" b="1" smtClean="0">
              <a:solidFill>
                <a:schemeClr val="accent2"/>
              </a:solidFill>
              <a:latin typeface="Cooper Black" pitchFamily="18" charset="0"/>
            </a:endParaRPr>
          </a:p>
          <a:p>
            <a:pPr marL="990600" lvl="1" indent="-533400" eaLnBrk="1" hangingPunct="1">
              <a:lnSpc>
                <a:spcPct val="80000"/>
              </a:lnSpc>
            </a:pPr>
            <a:r>
              <a:rPr lang="en-US" sz="1800" b="1" smtClean="0">
                <a:solidFill>
                  <a:schemeClr val="accent2"/>
                </a:solidFill>
                <a:latin typeface="Cooper Black" pitchFamily="18" charset="0"/>
              </a:rPr>
              <a:t>laporan keuangan gagal memberikan sinyal akan kegentingan likuiditas di masa yang akan datang</a:t>
            </a:r>
          </a:p>
          <a:p>
            <a:pPr marL="990600" lvl="1" indent="-533400" eaLnBrk="1" hangingPunct="1">
              <a:lnSpc>
                <a:spcPct val="80000"/>
              </a:lnSpc>
              <a:buFontTx/>
              <a:buNone/>
            </a:pPr>
            <a:endParaRPr lang="en-US" sz="1800" b="1" smtClean="0">
              <a:solidFill>
                <a:schemeClr val="accent2"/>
              </a:solidFill>
              <a:latin typeface="Cooper Black" pitchFamily="18" charset="0"/>
            </a:endParaRPr>
          </a:p>
          <a:p>
            <a:pPr marL="990600" lvl="1" indent="-533400" eaLnBrk="1" hangingPunct="1">
              <a:lnSpc>
                <a:spcPct val="80000"/>
              </a:lnSpc>
            </a:pPr>
            <a:r>
              <a:rPr lang="en-US" sz="1800" b="1" smtClean="0">
                <a:solidFill>
                  <a:schemeClr val="accent2"/>
                </a:solidFill>
                <a:latin typeface="Cooper Black" pitchFamily="18" charset="0"/>
              </a:rPr>
              <a:t>penangguhan diikuti penghapusan</a:t>
            </a:r>
          </a:p>
          <a:p>
            <a:pPr marL="990600" lvl="1" indent="-533400" eaLnBrk="1" hangingPunct="1">
              <a:lnSpc>
                <a:spcPct val="80000"/>
              </a:lnSpc>
              <a:buFontTx/>
              <a:buNone/>
            </a:pPr>
            <a:endParaRPr lang="en-US" sz="1800" b="1" smtClean="0">
              <a:solidFill>
                <a:schemeClr val="accent2"/>
              </a:solidFill>
              <a:latin typeface="Cooper Black" pitchFamily="18" charset="0"/>
            </a:endParaRPr>
          </a:p>
          <a:p>
            <a:pPr marL="990600" lvl="1" indent="-533400" eaLnBrk="1" hangingPunct="1">
              <a:lnSpc>
                <a:spcPct val="80000"/>
              </a:lnSpc>
            </a:pPr>
            <a:r>
              <a:rPr lang="en-US" sz="1800" b="1" smtClean="0">
                <a:solidFill>
                  <a:schemeClr val="accent2"/>
                </a:solidFill>
                <a:latin typeface="Cooper Black" pitchFamily="18" charset="0"/>
              </a:rPr>
              <a:t>optimisme yang tidak disesuaikan ada dalam mengestimasi kemampuan untuk pemulihan kembali</a:t>
            </a:r>
          </a:p>
          <a:p>
            <a:pPr marL="990600" lvl="1" indent="-533400" eaLnBrk="1" hangingPunct="1">
              <a:lnSpc>
                <a:spcPct val="80000"/>
              </a:lnSpc>
              <a:buFontTx/>
              <a:buNone/>
            </a:pPr>
            <a:endParaRPr lang="en-US" sz="1800" b="1" smtClean="0">
              <a:solidFill>
                <a:schemeClr val="accent2"/>
              </a:solidFill>
              <a:latin typeface="Cooper Black" pitchFamily="18" charset="0"/>
            </a:endParaRPr>
          </a:p>
          <a:p>
            <a:pPr marL="990600" lvl="1" indent="-533400" eaLnBrk="1" hangingPunct="1">
              <a:lnSpc>
                <a:spcPct val="80000"/>
              </a:lnSpc>
            </a:pPr>
            <a:r>
              <a:rPr lang="en-US" sz="1800" b="1" smtClean="0">
                <a:solidFill>
                  <a:schemeClr val="accent2"/>
                </a:solidFill>
                <a:latin typeface="Cooper Black" pitchFamily="18" charset="0"/>
              </a:rPr>
              <a:t>bentuk mengungguli substansi</a:t>
            </a:r>
          </a:p>
          <a:p>
            <a:pPr marL="990600" lvl="1" indent="-533400" eaLnBrk="1" hangingPunct="1">
              <a:lnSpc>
                <a:spcPct val="80000"/>
              </a:lnSpc>
            </a:pPr>
            <a:endParaRPr lang="en-US" sz="1800" b="1"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9750" y="765175"/>
            <a:ext cx="8229600" cy="485775"/>
          </a:xfrm>
        </p:spPr>
        <p:txBody>
          <a:bodyPr/>
          <a:lstStyle/>
          <a:p>
            <a:pPr eaLnBrk="1" hangingPunct="1"/>
            <a:r>
              <a:rPr lang="en-US" sz="2800" b="1" smtClean="0">
                <a:solidFill>
                  <a:schemeClr val="accent2"/>
                </a:solidFill>
                <a:latin typeface="Cooper Black" pitchFamily="18" charset="0"/>
              </a:rPr>
              <a:t>Klasifikasi dan Konflik Kepentingan</a:t>
            </a:r>
          </a:p>
        </p:txBody>
      </p:sp>
      <p:sp>
        <p:nvSpPr>
          <p:cNvPr id="11267" name="Rectangle 3"/>
          <p:cNvSpPr>
            <a:spLocks noGrp="1" noChangeArrowheads="1"/>
          </p:cNvSpPr>
          <p:nvPr>
            <p:ph type="body" idx="1"/>
          </p:nvPr>
        </p:nvSpPr>
        <p:spPr>
          <a:xfrm>
            <a:off x="457200" y="1143000"/>
            <a:ext cx="8229600" cy="5410200"/>
          </a:xfrm>
        </p:spPr>
        <p:txBody>
          <a:bodyPr/>
          <a:lstStyle/>
          <a:p>
            <a:pPr marL="609600" indent="-609600" eaLnBrk="1" hangingPunct="1">
              <a:lnSpc>
                <a:spcPct val="90000"/>
              </a:lnSpc>
              <a:buFontTx/>
              <a:buNone/>
            </a:pPr>
            <a:endParaRPr lang="en-US" sz="2800" smtClean="0">
              <a:solidFill>
                <a:schemeClr val="accent2"/>
              </a:solidFill>
              <a:latin typeface="Cooper Black" pitchFamily="18" charset="0"/>
            </a:endParaRPr>
          </a:p>
          <a:p>
            <a:pPr marL="609600" indent="-609600" eaLnBrk="1" hangingPunct="1">
              <a:lnSpc>
                <a:spcPct val="90000"/>
              </a:lnSpc>
              <a:buFontTx/>
              <a:buNone/>
            </a:pPr>
            <a:r>
              <a:rPr lang="en-US" sz="2800" smtClean="0">
                <a:solidFill>
                  <a:schemeClr val="accent2"/>
                </a:solidFill>
                <a:latin typeface="Cooper Black" pitchFamily="18" charset="0"/>
              </a:rPr>
              <a:t>	</a:t>
            </a:r>
            <a:r>
              <a:rPr lang="en-US" sz="2000" b="1" smtClean="0">
                <a:solidFill>
                  <a:schemeClr val="accent2"/>
                </a:solidFill>
                <a:latin typeface="Cooper Black" pitchFamily="18" charset="0"/>
              </a:rPr>
              <a:t>Penetapan tujuan akuntansi tergantung pada penyelesaian konfilk kepentingan yang ada dalam pasar informasi. Laporan keuangan merupakan hasil interaksi dari 3 kelompok kepentingan, yaitu :</a:t>
            </a:r>
          </a:p>
          <a:p>
            <a:pPr marL="609600" indent="-609600" eaLnBrk="1" hangingPunct="1">
              <a:lnSpc>
                <a:spcPct val="90000"/>
              </a:lnSpc>
              <a:buFontTx/>
              <a:buNone/>
            </a:pPr>
            <a:endParaRPr lang="en-US" sz="2000" b="1" smtClean="0">
              <a:solidFill>
                <a:schemeClr val="accent2"/>
              </a:solidFill>
              <a:latin typeface="Cooper Black" pitchFamily="18" charset="0"/>
            </a:endParaRPr>
          </a:p>
          <a:p>
            <a:pPr marL="990600" lvl="1" indent="-533400" eaLnBrk="1" hangingPunct="1">
              <a:lnSpc>
                <a:spcPct val="90000"/>
              </a:lnSpc>
            </a:pPr>
            <a:r>
              <a:rPr lang="en-US" sz="2000" b="1" smtClean="0">
                <a:solidFill>
                  <a:schemeClr val="accent2"/>
                </a:solidFill>
                <a:latin typeface="Cooper Black" pitchFamily="18" charset="0"/>
              </a:rPr>
              <a:t>Perusahaan, merupakan pelaku utama dalam proses akuntansi</a:t>
            </a:r>
          </a:p>
          <a:p>
            <a:pPr marL="990600" lvl="1" indent="-533400" eaLnBrk="1" hangingPunct="1">
              <a:lnSpc>
                <a:spcPct val="90000"/>
              </a:lnSpc>
              <a:buFontTx/>
              <a:buNone/>
            </a:pPr>
            <a:endParaRPr lang="en-US" sz="2000" b="1" smtClean="0">
              <a:solidFill>
                <a:schemeClr val="accent2"/>
              </a:solidFill>
              <a:latin typeface="Cooper Black" pitchFamily="18" charset="0"/>
            </a:endParaRPr>
          </a:p>
          <a:p>
            <a:pPr marL="990600" lvl="1" indent="-533400" eaLnBrk="1" hangingPunct="1">
              <a:lnSpc>
                <a:spcPct val="90000"/>
              </a:lnSpc>
            </a:pPr>
            <a:r>
              <a:rPr lang="en-US" sz="2000" b="1" smtClean="0">
                <a:solidFill>
                  <a:schemeClr val="accent2"/>
                </a:solidFill>
                <a:latin typeface="Cooper Black" pitchFamily="18" charset="0"/>
              </a:rPr>
              <a:t>Pemakai, merupakan kelompok kedua meliputi pemegang saham, analis keuangan, kreditor, dan agen pemerintah</a:t>
            </a:r>
          </a:p>
          <a:p>
            <a:pPr marL="990600" lvl="1" indent="-533400" eaLnBrk="1" hangingPunct="1">
              <a:lnSpc>
                <a:spcPct val="90000"/>
              </a:lnSpc>
              <a:buFontTx/>
              <a:buNone/>
            </a:pPr>
            <a:endParaRPr lang="en-US" sz="2000" b="1" smtClean="0">
              <a:solidFill>
                <a:schemeClr val="accent2"/>
              </a:solidFill>
              <a:latin typeface="Cooper Black" pitchFamily="18" charset="0"/>
            </a:endParaRPr>
          </a:p>
          <a:p>
            <a:pPr marL="990600" lvl="1" indent="-533400" eaLnBrk="1" hangingPunct="1">
              <a:lnSpc>
                <a:spcPct val="90000"/>
              </a:lnSpc>
            </a:pPr>
            <a:r>
              <a:rPr lang="en-US" sz="2000" b="1" smtClean="0">
                <a:solidFill>
                  <a:schemeClr val="accent2"/>
                </a:solidFill>
                <a:latin typeface="Cooper Black" pitchFamily="18" charset="0"/>
              </a:rPr>
              <a:t>profesi akuntan yang mempengaruhi informasi yang seharusnya tercantum dalam laporan keuangan.</a:t>
            </a:r>
          </a:p>
          <a:p>
            <a:pPr marL="990600" lvl="1" indent="-533400" eaLnBrk="1" hangingPunct="1">
              <a:lnSpc>
                <a:spcPct val="90000"/>
              </a:lnSpc>
              <a:buFontTx/>
              <a:buNone/>
            </a:pPr>
            <a:endParaRPr lang="en-US" sz="2000" b="1"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457200" y="1412875"/>
            <a:ext cx="8229600" cy="5064125"/>
          </a:xfrm>
        </p:spPr>
        <p:txBody>
          <a:bodyPr/>
          <a:lstStyle/>
          <a:p>
            <a:pPr eaLnBrk="1" hangingPunct="1">
              <a:lnSpc>
                <a:spcPct val="80000"/>
              </a:lnSpc>
              <a:buFontTx/>
              <a:buNone/>
            </a:pPr>
            <a:r>
              <a:rPr lang="en-US" sz="2400" smtClean="0">
                <a:solidFill>
                  <a:schemeClr val="accent2"/>
                </a:solidFill>
                <a:latin typeface="Cooper Black" pitchFamily="18" charset="0"/>
              </a:rPr>
              <a:t>	Berdasarkan konflik tersebut, dapat digunakan dalam menetapkan </a:t>
            </a:r>
            <a:r>
              <a:rPr lang="en-US" sz="2400" b="1" smtClean="0">
                <a:solidFill>
                  <a:schemeClr val="accent2"/>
                </a:solidFill>
                <a:latin typeface="Cooper Black" pitchFamily="18" charset="0"/>
              </a:rPr>
              <a:t>tujuan akuntansi</a:t>
            </a:r>
            <a:r>
              <a:rPr lang="en-US" sz="2400" smtClean="0">
                <a:solidFill>
                  <a:schemeClr val="accent2"/>
                </a:solidFill>
                <a:latin typeface="Cooper Black" pitchFamily="18" charset="0"/>
              </a:rPr>
              <a:t>, yaitu </a:t>
            </a:r>
          </a:p>
          <a:p>
            <a:pPr eaLnBrk="1" hangingPunct="1">
              <a:lnSpc>
                <a:spcPct val="80000"/>
              </a:lnSpc>
              <a:buFontTx/>
              <a:buNone/>
            </a:pPr>
            <a:endParaRPr lang="en-US" sz="2400" b="1" smtClean="0">
              <a:solidFill>
                <a:schemeClr val="accent2"/>
              </a:solidFill>
              <a:latin typeface="Cooper Black" pitchFamily="18" charset="0"/>
            </a:endParaRPr>
          </a:p>
          <a:p>
            <a:pPr lvl="1" eaLnBrk="1" hangingPunct="1">
              <a:lnSpc>
                <a:spcPct val="80000"/>
              </a:lnSpc>
            </a:pPr>
            <a:r>
              <a:rPr lang="en-US" sz="2000" b="1" smtClean="0">
                <a:solidFill>
                  <a:schemeClr val="accent2"/>
                </a:solidFill>
                <a:latin typeface="Cooper Black" pitchFamily="18" charset="0"/>
              </a:rPr>
              <a:t>Tujuan khusus</a:t>
            </a:r>
            <a:r>
              <a:rPr lang="en-US" sz="2000" smtClean="0">
                <a:solidFill>
                  <a:schemeClr val="accent2"/>
                </a:solidFill>
                <a:latin typeface="Cooper Black" pitchFamily="18" charset="0"/>
              </a:rPr>
              <a:t> laporan keuangan adalah </a:t>
            </a:r>
          </a:p>
          <a:p>
            <a:pPr lvl="1" eaLnBrk="1" hangingPunct="1">
              <a:lnSpc>
                <a:spcPct val="80000"/>
              </a:lnSpc>
              <a:buFontTx/>
              <a:buNone/>
            </a:pPr>
            <a:r>
              <a:rPr lang="en-US" sz="2000" smtClean="0">
                <a:solidFill>
                  <a:schemeClr val="accent2"/>
                </a:solidFill>
                <a:latin typeface="Cooper Black" pitchFamily="18" charset="0"/>
              </a:rPr>
              <a:t>	menyajikan secara wajar dan sesuai dengan prinsip akuntansi yang diterima umum, posisi keuangan, hasil operasi, dan perubahan lain dalam posisi keuangan.</a:t>
            </a:r>
          </a:p>
          <a:p>
            <a:pPr lvl="1" eaLnBrk="1" hangingPunct="1">
              <a:lnSpc>
                <a:spcPct val="80000"/>
              </a:lnSpc>
              <a:buFontTx/>
              <a:buNone/>
            </a:pPr>
            <a:endParaRPr lang="en-US" sz="2000" b="1" smtClean="0">
              <a:solidFill>
                <a:schemeClr val="accent2"/>
              </a:solidFill>
              <a:latin typeface="Cooper Black" pitchFamily="18" charset="0"/>
            </a:endParaRPr>
          </a:p>
          <a:p>
            <a:pPr lvl="1" eaLnBrk="1" hangingPunct="1">
              <a:lnSpc>
                <a:spcPct val="80000"/>
              </a:lnSpc>
            </a:pPr>
            <a:r>
              <a:rPr lang="en-US" sz="2000" b="1" smtClean="0">
                <a:solidFill>
                  <a:schemeClr val="accent2"/>
                </a:solidFill>
                <a:latin typeface="Cooper Black" pitchFamily="18" charset="0"/>
              </a:rPr>
              <a:t>Tujuan umum</a:t>
            </a:r>
            <a:r>
              <a:rPr lang="en-US" sz="2000" smtClean="0">
                <a:solidFill>
                  <a:schemeClr val="accent2"/>
                </a:solidFill>
                <a:latin typeface="Cooper Black" pitchFamily="18" charset="0"/>
              </a:rPr>
              <a:t> laporan keuangan</a:t>
            </a:r>
          </a:p>
          <a:p>
            <a:pPr lvl="2" eaLnBrk="1" hangingPunct="1">
              <a:lnSpc>
                <a:spcPct val="80000"/>
              </a:lnSpc>
            </a:pPr>
            <a:r>
              <a:rPr lang="en-US" sz="1800" smtClean="0">
                <a:solidFill>
                  <a:schemeClr val="accent2"/>
                </a:solidFill>
                <a:latin typeface="Cooper Black" pitchFamily="18" charset="0"/>
              </a:rPr>
              <a:t>menyajikan informasi yang dapat dipercaya tentang sumber daya ekonomi dan kewajiban suatu usaha bisnis</a:t>
            </a:r>
          </a:p>
          <a:p>
            <a:pPr lvl="2" eaLnBrk="1" hangingPunct="1">
              <a:lnSpc>
                <a:spcPct val="80000"/>
              </a:lnSpc>
            </a:pPr>
            <a:r>
              <a:rPr lang="en-US" sz="1800" smtClean="0">
                <a:solidFill>
                  <a:schemeClr val="accent2"/>
                </a:solidFill>
                <a:latin typeface="Cooper Black" pitchFamily="18" charset="0"/>
              </a:rPr>
              <a:t>menyediakan informasi yang dapat dipercaya tentang perubahan sumber daya bersih sebagai hasil dari aktifitas perusahaan yang menghasilkan profit</a:t>
            </a:r>
          </a:p>
          <a:p>
            <a:pPr lvl="2" eaLnBrk="1" hangingPunct="1">
              <a:lnSpc>
                <a:spcPct val="80000"/>
              </a:lnSpc>
            </a:pPr>
            <a:r>
              <a:rPr lang="en-US" sz="1800" smtClean="0">
                <a:solidFill>
                  <a:schemeClr val="accent2"/>
                </a:solidFill>
                <a:latin typeface="Cooper Black" pitchFamily="18" charset="0"/>
              </a:rPr>
              <a:t>menyediakan informasi keuangan yang dapat digunakan untuk mengestimasi earnings yang potensial</a:t>
            </a:r>
          </a:p>
          <a:p>
            <a:pPr lvl="2" eaLnBrk="1" hangingPunct="1">
              <a:lnSpc>
                <a:spcPct val="80000"/>
              </a:lnSpc>
            </a:pPr>
            <a:r>
              <a:rPr lang="en-US" sz="1800" smtClean="0">
                <a:solidFill>
                  <a:schemeClr val="accent2"/>
                </a:solidFill>
                <a:latin typeface="Cooper Black" pitchFamily="18" charset="0"/>
              </a:rPr>
              <a:t>mengungkapkan informasi lain yang relevan dengan kebutuhan pemakai</a:t>
            </a:r>
          </a:p>
        </p:txBody>
      </p:sp>
      <p:sp>
        <p:nvSpPr>
          <p:cNvPr id="12291" name="Rectangle 3"/>
          <p:cNvSpPr>
            <a:spLocks noGrp="1" noChangeArrowheads="1"/>
          </p:cNvSpPr>
          <p:nvPr>
            <p:ph type="title"/>
          </p:nvPr>
        </p:nvSpPr>
        <p:spPr>
          <a:xfrm>
            <a:off x="457200" y="274638"/>
            <a:ext cx="8229600" cy="638175"/>
          </a:xfrm>
          <a:noFill/>
        </p:spPr>
        <p:txBody>
          <a:bodyPr anchorCtr="1"/>
          <a:lstStyle/>
          <a:p>
            <a:pPr eaLnBrk="1" hangingPunct="1"/>
            <a:r>
              <a:rPr lang="en-US" sz="2800" b="1" smtClean="0">
                <a:solidFill>
                  <a:schemeClr val="accent2"/>
                </a:solidFill>
                <a:latin typeface="Cooper Black" pitchFamily="18" charset="0"/>
              </a:rPr>
              <a:t>Tujuan Akuntansi</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561975"/>
          </a:xfrm>
        </p:spPr>
        <p:txBody>
          <a:bodyPr/>
          <a:lstStyle/>
          <a:p>
            <a:pPr eaLnBrk="1" hangingPunct="1"/>
            <a:r>
              <a:rPr lang="en-US" sz="2800" b="1" smtClean="0">
                <a:solidFill>
                  <a:schemeClr val="accent2"/>
                </a:solidFill>
                <a:latin typeface="Cooper Black" pitchFamily="18" charset="0"/>
              </a:rPr>
              <a:t>Tujuan Akuntansi</a:t>
            </a:r>
          </a:p>
        </p:txBody>
      </p:sp>
      <p:sp>
        <p:nvSpPr>
          <p:cNvPr id="13315" name="Rectangle 3"/>
          <p:cNvSpPr>
            <a:spLocks noGrp="1" noChangeArrowheads="1"/>
          </p:cNvSpPr>
          <p:nvPr>
            <p:ph type="body" idx="1"/>
          </p:nvPr>
        </p:nvSpPr>
        <p:spPr>
          <a:xfrm>
            <a:off x="457200" y="990600"/>
            <a:ext cx="8229600" cy="5410200"/>
          </a:xfrm>
        </p:spPr>
        <p:txBody>
          <a:bodyPr/>
          <a:lstStyle/>
          <a:p>
            <a:pPr marL="990600" lvl="1" indent="-533400" eaLnBrk="1" hangingPunct="1">
              <a:lnSpc>
                <a:spcPct val="80000"/>
              </a:lnSpc>
            </a:pPr>
            <a:r>
              <a:rPr lang="en-US" sz="1800" b="1" i="1" smtClean="0">
                <a:solidFill>
                  <a:schemeClr val="accent2"/>
                </a:solidFill>
                <a:latin typeface="Cooper Black" pitchFamily="18" charset="0"/>
              </a:rPr>
              <a:t>Tujuan kualitatif</a:t>
            </a:r>
          </a:p>
          <a:p>
            <a:pPr marL="1371600" lvl="2" indent="-457200" eaLnBrk="1" hangingPunct="1">
              <a:lnSpc>
                <a:spcPct val="80000"/>
              </a:lnSpc>
            </a:pPr>
            <a:r>
              <a:rPr lang="en-US" sz="1600" b="1" smtClean="0">
                <a:solidFill>
                  <a:schemeClr val="accent2"/>
                </a:solidFill>
                <a:latin typeface="Cooper Black" pitchFamily="18" charset="0"/>
              </a:rPr>
              <a:t>Relevan</a:t>
            </a:r>
          </a:p>
          <a:p>
            <a:pPr marL="990600" lvl="1" indent="-533400" eaLnBrk="1" hangingPunct="1">
              <a:lnSpc>
                <a:spcPct val="80000"/>
              </a:lnSpc>
              <a:buFontTx/>
              <a:buNone/>
            </a:pPr>
            <a:r>
              <a:rPr lang="en-US" sz="1600" b="1" smtClean="0">
                <a:solidFill>
                  <a:schemeClr val="accent2"/>
                </a:solidFill>
                <a:latin typeface="Cooper Black" pitchFamily="18" charset="0"/>
              </a:rPr>
              <a:t>		Memilih informasi yang paling mungkin untuk 	membantu 	pemakai dalam pembuatan 	keputusan ekonomi</a:t>
            </a:r>
          </a:p>
          <a:p>
            <a:pPr marL="1371600" lvl="2" indent="-457200" eaLnBrk="1" hangingPunct="1">
              <a:lnSpc>
                <a:spcPct val="80000"/>
              </a:lnSpc>
            </a:pPr>
            <a:r>
              <a:rPr lang="en-US" sz="1600" b="1" smtClean="0">
                <a:solidFill>
                  <a:schemeClr val="accent2"/>
                </a:solidFill>
                <a:latin typeface="Cooper Black" pitchFamily="18" charset="0"/>
              </a:rPr>
              <a:t>dapat dipahami</a:t>
            </a:r>
          </a:p>
          <a:p>
            <a:pPr marL="1752600" lvl="3" indent="-381000" eaLnBrk="1" hangingPunct="1">
              <a:lnSpc>
                <a:spcPct val="80000"/>
              </a:lnSpc>
              <a:buFontTx/>
              <a:buNone/>
            </a:pPr>
            <a:r>
              <a:rPr lang="en-US" sz="1600" b="1" smtClean="0">
                <a:solidFill>
                  <a:schemeClr val="accent2"/>
                </a:solidFill>
                <a:latin typeface="Cooper Black" pitchFamily="18" charset="0"/>
              </a:rPr>
              <a:t>	selain harus jelas informasi, juga harus dapat dipahami</a:t>
            </a:r>
          </a:p>
          <a:p>
            <a:pPr marL="1371600" lvl="2" indent="-457200" eaLnBrk="1" hangingPunct="1">
              <a:lnSpc>
                <a:spcPct val="80000"/>
              </a:lnSpc>
            </a:pPr>
            <a:r>
              <a:rPr lang="en-US" sz="1600" b="1" smtClean="0">
                <a:solidFill>
                  <a:schemeClr val="accent2"/>
                </a:solidFill>
                <a:latin typeface="Cooper Black" pitchFamily="18" charset="0"/>
              </a:rPr>
              <a:t>dapat diuji kebenarannya</a:t>
            </a:r>
          </a:p>
          <a:p>
            <a:pPr marL="609600" indent="-609600" eaLnBrk="1" hangingPunct="1">
              <a:lnSpc>
                <a:spcPct val="80000"/>
              </a:lnSpc>
              <a:buFontTx/>
              <a:buNone/>
            </a:pPr>
            <a:r>
              <a:rPr lang="en-US" sz="1600" b="1" smtClean="0">
                <a:solidFill>
                  <a:schemeClr val="accent2"/>
                </a:solidFill>
                <a:latin typeface="Cooper Black" pitchFamily="18" charset="0"/>
              </a:rPr>
              <a:t>			hasil-hasil akuntansi dibenarkan oleh ukuran 			yang 	independent menggunakan metode 			pengukuran yang sama</a:t>
            </a:r>
          </a:p>
          <a:p>
            <a:pPr marL="1371600" lvl="2" indent="-457200" eaLnBrk="1" hangingPunct="1">
              <a:lnSpc>
                <a:spcPct val="80000"/>
              </a:lnSpc>
            </a:pPr>
            <a:r>
              <a:rPr lang="en-US" sz="1600" b="1" smtClean="0">
                <a:solidFill>
                  <a:schemeClr val="accent2"/>
                </a:solidFill>
                <a:latin typeface="Cooper Black" pitchFamily="18" charset="0"/>
              </a:rPr>
              <a:t>netral</a:t>
            </a:r>
          </a:p>
          <a:p>
            <a:pPr marL="609600" indent="-609600" eaLnBrk="1" hangingPunct="1">
              <a:lnSpc>
                <a:spcPct val="80000"/>
              </a:lnSpc>
              <a:buFontTx/>
              <a:buNone/>
            </a:pPr>
            <a:r>
              <a:rPr lang="en-US" sz="1600" b="1" smtClean="0">
                <a:solidFill>
                  <a:schemeClr val="accent2"/>
                </a:solidFill>
                <a:latin typeface="Cooper Black" pitchFamily="18" charset="0"/>
              </a:rPr>
              <a:t>			informasi akuntansi diarahkan pada kebutuhan 			umum pemakai dan bukan kebutuhan khusus 			pemakai tertentu</a:t>
            </a:r>
          </a:p>
          <a:p>
            <a:pPr marL="1371600" lvl="2" indent="-457200" eaLnBrk="1" hangingPunct="1">
              <a:lnSpc>
                <a:spcPct val="80000"/>
              </a:lnSpc>
            </a:pPr>
            <a:r>
              <a:rPr lang="en-US" sz="1600" b="1" smtClean="0">
                <a:solidFill>
                  <a:schemeClr val="accent2"/>
                </a:solidFill>
                <a:latin typeface="Cooper Black" pitchFamily="18" charset="0"/>
              </a:rPr>
              <a:t>dapat diperbandingkan</a:t>
            </a:r>
          </a:p>
          <a:p>
            <a:pPr marL="1371600" lvl="2" indent="-457200" eaLnBrk="1" hangingPunct="1">
              <a:lnSpc>
                <a:spcPct val="80000"/>
              </a:lnSpc>
              <a:buFontTx/>
              <a:buNone/>
            </a:pPr>
            <a:r>
              <a:rPr lang="en-US" sz="1600" b="1" smtClean="0">
                <a:solidFill>
                  <a:schemeClr val="accent2"/>
                </a:solidFill>
                <a:latin typeface="Cooper Black" pitchFamily="18" charset="0"/>
              </a:rPr>
              <a:t>		perbedaan-perbedaan seharusnya tidak 	mengakibatkan perlakuan 	akuntansi yang 	berbeda</a:t>
            </a:r>
          </a:p>
          <a:p>
            <a:pPr marL="1371600" lvl="2" indent="-457200" eaLnBrk="1" hangingPunct="1">
              <a:lnSpc>
                <a:spcPct val="80000"/>
              </a:lnSpc>
            </a:pPr>
            <a:r>
              <a:rPr lang="en-US" sz="1600" b="1" smtClean="0">
                <a:solidFill>
                  <a:schemeClr val="accent2"/>
                </a:solidFill>
                <a:latin typeface="Cooper Black" pitchFamily="18" charset="0"/>
              </a:rPr>
              <a:t>kelengkapan</a:t>
            </a:r>
          </a:p>
          <a:p>
            <a:pPr marL="609600" indent="-609600" eaLnBrk="1" hangingPunct="1">
              <a:lnSpc>
                <a:spcPct val="80000"/>
              </a:lnSpc>
              <a:buFontTx/>
              <a:buNone/>
            </a:pPr>
            <a:r>
              <a:rPr lang="en-US" sz="1600" b="1" smtClean="0">
                <a:solidFill>
                  <a:schemeClr val="accent2"/>
                </a:solidFill>
                <a:latin typeface="Cooper Black" pitchFamily="18" charset="0"/>
              </a:rPr>
              <a:t>			semua informasi yang memenuhi persyaratan 			tujuan-tujuan kualitatif lain harus dilaporkan</a:t>
            </a:r>
          </a:p>
          <a:p>
            <a:pPr marL="609600" indent="-609600" eaLnBrk="1" hangingPunct="1">
              <a:lnSpc>
                <a:spcPct val="80000"/>
              </a:lnSpc>
              <a:buFontTx/>
              <a:buNone/>
            </a:pPr>
            <a:endParaRPr lang="en-US" sz="1600" b="1"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54025"/>
            <a:ext cx="8229600" cy="638175"/>
          </a:xfrm>
        </p:spPr>
        <p:txBody>
          <a:bodyPr/>
          <a:lstStyle/>
          <a:p>
            <a:pPr eaLnBrk="1" hangingPunct="1"/>
            <a:r>
              <a:rPr lang="en-US" sz="2400" b="1" i="1" smtClean="0">
                <a:solidFill>
                  <a:schemeClr val="accent2"/>
                </a:solidFill>
                <a:latin typeface="Cooper Black" pitchFamily="18" charset="0"/>
              </a:rPr>
              <a:t>Karakteristik Kualitatif informasi Akuntansi </a:t>
            </a:r>
            <a:br>
              <a:rPr lang="en-US" sz="2400" b="1" i="1" smtClean="0">
                <a:solidFill>
                  <a:schemeClr val="accent2"/>
                </a:solidFill>
                <a:latin typeface="Cooper Black" pitchFamily="18" charset="0"/>
              </a:rPr>
            </a:br>
            <a:endParaRPr lang="en-US" sz="2400" b="1" i="1" smtClean="0">
              <a:solidFill>
                <a:schemeClr val="accent2"/>
              </a:solidFill>
              <a:latin typeface="Cooper Black" pitchFamily="18" charset="0"/>
            </a:endParaRPr>
          </a:p>
        </p:txBody>
      </p:sp>
      <p:sp>
        <p:nvSpPr>
          <p:cNvPr id="14339" name="Rectangle 3"/>
          <p:cNvSpPr>
            <a:spLocks noGrp="1" noChangeArrowheads="1"/>
          </p:cNvSpPr>
          <p:nvPr>
            <p:ph type="body" idx="1"/>
          </p:nvPr>
        </p:nvSpPr>
        <p:spPr>
          <a:xfrm>
            <a:off x="468313" y="1125538"/>
            <a:ext cx="8229600" cy="4876800"/>
          </a:xfrm>
        </p:spPr>
        <p:txBody>
          <a:bodyPr/>
          <a:lstStyle/>
          <a:p>
            <a:pPr marL="990600" lvl="1" indent="-533400" eaLnBrk="1" hangingPunct="1"/>
            <a:r>
              <a:rPr lang="en-US" sz="1800" b="1" i="1" smtClean="0">
                <a:solidFill>
                  <a:schemeClr val="accent2"/>
                </a:solidFill>
                <a:latin typeface="Cooper Black" pitchFamily="18" charset="0"/>
              </a:rPr>
              <a:t>Menurut SFAC</a:t>
            </a:r>
          </a:p>
          <a:p>
            <a:pPr marL="1371600" lvl="2" indent="-457200" eaLnBrk="1" hangingPunct="1"/>
            <a:r>
              <a:rPr lang="en-US" sz="1800" b="1" smtClean="0">
                <a:solidFill>
                  <a:schemeClr val="accent2"/>
                </a:solidFill>
                <a:latin typeface="Cooper Black" pitchFamily="18" charset="0"/>
              </a:rPr>
              <a:t>understandability, dapat dipahami</a:t>
            </a:r>
          </a:p>
          <a:p>
            <a:pPr marL="1371600" lvl="2" indent="-457200" eaLnBrk="1" hangingPunct="1"/>
            <a:r>
              <a:rPr lang="en-US" sz="1800" b="1" smtClean="0">
                <a:solidFill>
                  <a:schemeClr val="accent2"/>
                </a:solidFill>
                <a:latin typeface="Cooper Black" pitchFamily="18" charset="0"/>
              </a:rPr>
              <a:t>relevance, sesuai dengan kebutuhan</a:t>
            </a:r>
          </a:p>
          <a:p>
            <a:pPr marL="1371600" lvl="2" indent="-457200" eaLnBrk="1" hangingPunct="1"/>
            <a:r>
              <a:rPr lang="en-US" sz="1800" b="1" smtClean="0">
                <a:solidFill>
                  <a:schemeClr val="accent2"/>
                </a:solidFill>
                <a:latin typeface="Cooper Black" pitchFamily="18" charset="0"/>
              </a:rPr>
              <a:t>reliability, dapat diuji kebenarannya</a:t>
            </a:r>
          </a:p>
          <a:p>
            <a:pPr marL="1371600" lvl="2" indent="-457200" eaLnBrk="1" hangingPunct="1"/>
            <a:r>
              <a:rPr lang="en-US" sz="1800" b="1" smtClean="0">
                <a:solidFill>
                  <a:schemeClr val="accent2"/>
                </a:solidFill>
                <a:latin typeface="Cooper Black" pitchFamily="18" charset="0"/>
              </a:rPr>
              <a:t>comparability, dapat diperbandingkan</a:t>
            </a:r>
          </a:p>
          <a:p>
            <a:pPr marL="1371600" lvl="2" indent="-457200" eaLnBrk="1" hangingPunct="1"/>
            <a:r>
              <a:rPr lang="en-US" sz="1800" b="1" smtClean="0">
                <a:solidFill>
                  <a:schemeClr val="accent2"/>
                </a:solidFill>
                <a:latin typeface="Cooper Black" pitchFamily="18" charset="0"/>
              </a:rPr>
              <a:t>predictive value, </a:t>
            </a:r>
          </a:p>
          <a:p>
            <a:pPr marL="1371600" lvl="2" indent="-457200" eaLnBrk="1" hangingPunct="1"/>
            <a:r>
              <a:rPr lang="en-US" sz="1800" b="1" smtClean="0">
                <a:solidFill>
                  <a:schemeClr val="accent2"/>
                </a:solidFill>
                <a:latin typeface="Cooper Black" pitchFamily="18" charset="0"/>
              </a:rPr>
              <a:t>feedback value</a:t>
            </a:r>
          </a:p>
          <a:p>
            <a:pPr marL="1371600" lvl="2" indent="-457200" eaLnBrk="1" hangingPunct="1"/>
            <a:r>
              <a:rPr lang="en-US" sz="1800" b="1" smtClean="0">
                <a:solidFill>
                  <a:schemeClr val="accent2"/>
                </a:solidFill>
                <a:latin typeface="Cooper Black" pitchFamily="18" charset="0"/>
              </a:rPr>
              <a:t>timeliness</a:t>
            </a:r>
          </a:p>
          <a:p>
            <a:pPr marL="1371600" lvl="2" indent="-457200" eaLnBrk="1" hangingPunct="1"/>
            <a:r>
              <a:rPr lang="en-US" sz="1800" b="1" smtClean="0">
                <a:solidFill>
                  <a:schemeClr val="accent2"/>
                </a:solidFill>
                <a:latin typeface="Cooper Black" pitchFamily="18" charset="0"/>
              </a:rPr>
              <a:t>verifiability</a:t>
            </a:r>
          </a:p>
          <a:p>
            <a:pPr marL="1371600" lvl="2" indent="-457200" eaLnBrk="1" hangingPunct="1"/>
            <a:r>
              <a:rPr lang="en-US" sz="1800" b="1" smtClean="0">
                <a:solidFill>
                  <a:schemeClr val="accent2"/>
                </a:solidFill>
                <a:latin typeface="Cooper Black" pitchFamily="18" charset="0"/>
              </a:rPr>
              <a:t>neutrality’</a:t>
            </a:r>
          </a:p>
          <a:p>
            <a:pPr marL="1371600" lvl="2" indent="-457200" eaLnBrk="1" hangingPunct="1"/>
            <a:r>
              <a:rPr lang="en-US" sz="1800" b="1" smtClean="0">
                <a:solidFill>
                  <a:schemeClr val="accent2"/>
                </a:solidFill>
                <a:latin typeface="Cooper Black" pitchFamily="18" charset="0"/>
              </a:rPr>
              <a:t>representational faithfulness</a:t>
            </a:r>
          </a:p>
          <a:p>
            <a:pPr marL="1371600" lvl="2" indent="-457200" eaLnBrk="1" hangingPunct="1"/>
            <a:r>
              <a:rPr lang="en-US" sz="1800" b="1" smtClean="0">
                <a:solidFill>
                  <a:schemeClr val="accent2"/>
                </a:solidFill>
                <a:latin typeface="Cooper Black" pitchFamily="18" charset="0"/>
              </a:rPr>
              <a:t>materiality</a:t>
            </a:r>
          </a:p>
          <a:p>
            <a:pPr marL="1371600" lvl="2" indent="-457200" eaLnBrk="1" hangingPunct="1"/>
            <a:r>
              <a:rPr lang="en-US" sz="1800" b="1" smtClean="0">
                <a:solidFill>
                  <a:schemeClr val="accent2"/>
                </a:solidFill>
                <a:latin typeface="Cooper Black" pitchFamily="18" charset="0"/>
              </a:rPr>
              <a:t>benefit&gt;cost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p:txBody>
          <a:bodyPr/>
          <a:lstStyle/>
          <a:p>
            <a:pPr marL="990600" lvl="1" indent="-533400" eaLnBrk="1" hangingPunct="1"/>
            <a:r>
              <a:rPr lang="en-US" b="1" smtClean="0">
                <a:solidFill>
                  <a:schemeClr val="accent2"/>
                </a:solidFill>
                <a:latin typeface="Cooper Black" pitchFamily="18" charset="0"/>
              </a:rPr>
              <a:t>menurut KDPPLK</a:t>
            </a:r>
            <a:endParaRPr lang="en-US" smtClean="0">
              <a:solidFill>
                <a:schemeClr val="accent2"/>
              </a:solidFill>
              <a:latin typeface="Cooper Black" pitchFamily="18" charset="0"/>
            </a:endParaRPr>
          </a:p>
          <a:p>
            <a:pPr marL="1371600" lvl="2" indent="-457200" eaLnBrk="1" hangingPunct="1"/>
            <a:r>
              <a:rPr lang="en-US" smtClean="0">
                <a:solidFill>
                  <a:schemeClr val="accent2"/>
                </a:solidFill>
                <a:latin typeface="Cooper Black" pitchFamily="18" charset="0"/>
              </a:rPr>
              <a:t>dapat dipahami</a:t>
            </a:r>
          </a:p>
          <a:p>
            <a:pPr marL="1371600" lvl="2" indent="-457200" eaLnBrk="1" hangingPunct="1"/>
            <a:r>
              <a:rPr lang="en-US" smtClean="0">
                <a:solidFill>
                  <a:schemeClr val="accent2"/>
                </a:solidFill>
                <a:latin typeface="Cooper Black" pitchFamily="18" charset="0"/>
              </a:rPr>
              <a:t>relevan</a:t>
            </a:r>
          </a:p>
          <a:p>
            <a:pPr marL="1371600" lvl="2" indent="-457200" eaLnBrk="1" hangingPunct="1"/>
            <a:r>
              <a:rPr lang="en-US" smtClean="0">
                <a:solidFill>
                  <a:schemeClr val="accent2"/>
                </a:solidFill>
                <a:latin typeface="Cooper Black" pitchFamily="18" charset="0"/>
              </a:rPr>
              <a:t>keandalan</a:t>
            </a:r>
          </a:p>
          <a:p>
            <a:pPr marL="1371600" lvl="2" indent="-457200" eaLnBrk="1" hangingPunct="1"/>
            <a:r>
              <a:rPr lang="en-US" smtClean="0">
                <a:solidFill>
                  <a:schemeClr val="accent2"/>
                </a:solidFill>
                <a:latin typeface="Cooper Black" pitchFamily="18" charset="0"/>
              </a:rPr>
              <a:t>dapat diperbandingkan</a:t>
            </a:r>
          </a:p>
        </p:txBody>
      </p:sp>
      <p:sp>
        <p:nvSpPr>
          <p:cNvPr id="15363" name="Rectangle 3"/>
          <p:cNvSpPr>
            <a:spLocks noGrp="1" noChangeArrowheads="1"/>
          </p:cNvSpPr>
          <p:nvPr>
            <p:ph type="title"/>
          </p:nvPr>
        </p:nvSpPr>
        <p:spPr>
          <a:xfrm>
            <a:off x="457200" y="549275"/>
            <a:ext cx="8229600" cy="868363"/>
          </a:xfrm>
          <a:noFill/>
        </p:spPr>
        <p:txBody>
          <a:bodyPr anchorCtr="1"/>
          <a:lstStyle/>
          <a:p>
            <a:pPr eaLnBrk="1" hangingPunct="1"/>
            <a:r>
              <a:rPr lang="en-US" sz="2400" b="1" i="1" smtClean="0">
                <a:solidFill>
                  <a:schemeClr val="accent2"/>
                </a:solidFill>
                <a:latin typeface="Cooper Black" pitchFamily="18" charset="0"/>
              </a:rPr>
              <a:t>Karakteristik Kualitatif informasi Akuntansi </a:t>
            </a:r>
            <a:br>
              <a:rPr lang="en-US" sz="2400" b="1" i="1" smtClean="0">
                <a:solidFill>
                  <a:schemeClr val="accent2"/>
                </a:solidFill>
                <a:latin typeface="Cooper Black" pitchFamily="18" charset="0"/>
              </a:rPr>
            </a:br>
            <a:endParaRPr lang="en-US" sz="2400" b="1" i="1"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333375"/>
            <a:ext cx="8229600" cy="431800"/>
          </a:xfrm>
        </p:spPr>
        <p:txBody>
          <a:bodyPr/>
          <a:lstStyle/>
          <a:p>
            <a:pPr eaLnBrk="1" hangingPunct="1"/>
            <a:r>
              <a:rPr lang="en-US" sz="3200" smtClean="0">
                <a:solidFill>
                  <a:schemeClr val="accent2"/>
                </a:solidFill>
                <a:latin typeface="Cooper Black" pitchFamily="18" charset="0"/>
              </a:rPr>
              <a:t>Hirarki kualitas informasi</a:t>
            </a:r>
          </a:p>
        </p:txBody>
      </p:sp>
      <p:sp>
        <p:nvSpPr>
          <p:cNvPr id="16387" name="Text Box 4"/>
          <p:cNvSpPr txBox="1">
            <a:spLocks noChangeArrowheads="1"/>
          </p:cNvSpPr>
          <p:nvPr/>
        </p:nvSpPr>
        <p:spPr bwMode="auto">
          <a:xfrm>
            <a:off x="3492500" y="1052513"/>
            <a:ext cx="2881313" cy="5588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Pembuat Keputusan Dan karakteristiknya (pemahaman atau pengetahuan sebelumnya)</a:t>
            </a:r>
          </a:p>
        </p:txBody>
      </p:sp>
      <p:sp>
        <p:nvSpPr>
          <p:cNvPr id="16388" name="Text Box 6"/>
          <p:cNvSpPr txBox="1">
            <a:spLocks noChangeArrowheads="1"/>
          </p:cNvSpPr>
          <p:nvPr/>
        </p:nvSpPr>
        <p:spPr bwMode="auto">
          <a:xfrm>
            <a:off x="2843213" y="2060575"/>
            <a:ext cx="4392612" cy="254000"/>
          </a:xfrm>
          <a:prstGeom prst="rect">
            <a:avLst/>
          </a:prstGeom>
          <a:solidFill>
            <a:schemeClr val="accent1"/>
          </a:solidFill>
          <a:ln w="9525">
            <a:solidFill>
              <a:schemeClr val="hlink"/>
            </a:solidFill>
            <a:miter lim="800000"/>
            <a:headEnd/>
            <a:tailEnd/>
          </a:ln>
        </p:spPr>
        <p:txBody>
          <a:bodyPr>
            <a:spAutoFit/>
          </a:bodyPr>
          <a:lstStyle/>
          <a:p>
            <a:pPr>
              <a:spcBef>
                <a:spcPct val="50000"/>
              </a:spcBef>
            </a:pPr>
            <a:r>
              <a:rPr lang="en-US" sz="1000">
                <a:solidFill>
                  <a:schemeClr val="accent2"/>
                </a:solidFill>
                <a:latin typeface="Cooper Black" pitchFamily="18" charset="0"/>
              </a:rPr>
              <a:t>Manfaat                                               &gt;                                               Biaya</a:t>
            </a:r>
          </a:p>
        </p:txBody>
      </p:sp>
      <p:sp>
        <p:nvSpPr>
          <p:cNvPr id="16389" name="Text Box 7"/>
          <p:cNvSpPr txBox="1">
            <a:spLocks noChangeArrowheads="1"/>
          </p:cNvSpPr>
          <p:nvPr/>
        </p:nvSpPr>
        <p:spPr bwMode="auto">
          <a:xfrm>
            <a:off x="4111625" y="2622550"/>
            <a:ext cx="1655763" cy="2540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Dapat dimengerti</a:t>
            </a:r>
          </a:p>
        </p:txBody>
      </p:sp>
      <p:sp>
        <p:nvSpPr>
          <p:cNvPr id="16390" name="Text Box 8"/>
          <p:cNvSpPr txBox="1">
            <a:spLocks noChangeArrowheads="1"/>
          </p:cNvSpPr>
          <p:nvPr/>
        </p:nvSpPr>
        <p:spPr bwMode="auto">
          <a:xfrm>
            <a:off x="4084638" y="3141663"/>
            <a:ext cx="1655762" cy="254000"/>
          </a:xfrm>
          <a:prstGeom prst="rect">
            <a:avLst/>
          </a:prstGeom>
          <a:solidFill>
            <a:schemeClr val="accent1"/>
          </a:solidFill>
          <a:ln w="9525">
            <a:solidFill>
              <a:schemeClr val="hlink"/>
            </a:solidFill>
            <a:miter lim="800000"/>
            <a:headEnd/>
            <a:tailEnd/>
          </a:ln>
        </p:spPr>
        <p:txBody>
          <a:bodyPr>
            <a:spAutoFit/>
          </a:bodyPr>
          <a:lstStyle/>
          <a:p>
            <a:pPr>
              <a:spcBef>
                <a:spcPct val="50000"/>
              </a:spcBef>
            </a:pPr>
            <a:r>
              <a:rPr lang="en-US" sz="1000">
                <a:solidFill>
                  <a:schemeClr val="accent2"/>
                </a:solidFill>
                <a:latin typeface="Cooper Black" pitchFamily="18" charset="0"/>
              </a:rPr>
              <a:t>Manfaat Keputusan</a:t>
            </a:r>
          </a:p>
        </p:txBody>
      </p:sp>
      <p:sp>
        <p:nvSpPr>
          <p:cNvPr id="16391" name="Text Box 9"/>
          <p:cNvSpPr txBox="1">
            <a:spLocks noChangeArrowheads="1"/>
          </p:cNvSpPr>
          <p:nvPr/>
        </p:nvSpPr>
        <p:spPr bwMode="auto">
          <a:xfrm>
            <a:off x="2339975" y="3789363"/>
            <a:ext cx="1655763" cy="2540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Relevan </a:t>
            </a:r>
          </a:p>
        </p:txBody>
      </p:sp>
      <p:sp>
        <p:nvSpPr>
          <p:cNvPr id="16392" name="Text Box 10"/>
          <p:cNvSpPr txBox="1">
            <a:spLocks noChangeArrowheads="1"/>
          </p:cNvSpPr>
          <p:nvPr/>
        </p:nvSpPr>
        <p:spPr bwMode="auto">
          <a:xfrm>
            <a:off x="5795963" y="3789363"/>
            <a:ext cx="1655762" cy="2540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Dapat dipercaya</a:t>
            </a:r>
          </a:p>
        </p:txBody>
      </p:sp>
      <p:sp>
        <p:nvSpPr>
          <p:cNvPr id="16393" name="Text Box 11"/>
          <p:cNvSpPr txBox="1">
            <a:spLocks noChangeArrowheads="1"/>
          </p:cNvSpPr>
          <p:nvPr/>
        </p:nvSpPr>
        <p:spPr bwMode="auto">
          <a:xfrm>
            <a:off x="1979613" y="4581525"/>
            <a:ext cx="863600" cy="4064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Nilai Prediksi</a:t>
            </a:r>
          </a:p>
        </p:txBody>
      </p:sp>
      <p:sp>
        <p:nvSpPr>
          <p:cNvPr id="16394" name="Text Box 12"/>
          <p:cNvSpPr txBox="1">
            <a:spLocks noChangeArrowheads="1"/>
          </p:cNvSpPr>
          <p:nvPr/>
        </p:nvSpPr>
        <p:spPr bwMode="auto">
          <a:xfrm>
            <a:off x="3492500" y="4221163"/>
            <a:ext cx="1150938" cy="2540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Tepat Waktu</a:t>
            </a:r>
          </a:p>
        </p:txBody>
      </p:sp>
      <p:sp>
        <p:nvSpPr>
          <p:cNvPr id="16395" name="Text Box 13"/>
          <p:cNvSpPr txBox="1">
            <a:spLocks noChangeArrowheads="1"/>
          </p:cNvSpPr>
          <p:nvPr/>
        </p:nvSpPr>
        <p:spPr bwMode="auto">
          <a:xfrm>
            <a:off x="2987675" y="4581525"/>
            <a:ext cx="720725" cy="4064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NIlai Umpan</a:t>
            </a:r>
          </a:p>
        </p:txBody>
      </p:sp>
      <p:sp>
        <p:nvSpPr>
          <p:cNvPr id="16396" name="Text Box 14"/>
          <p:cNvSpPr txBox="1">
            <a:spLocks noChangeArrowheads="1"/>
          </p:cNvSpPr>
          <p:nvPr/>
        </p:nvSpPr>
        <p:spPr bwMode="auto">
          <a:xfrm>
            <a:off x="6948488" y="4598988"/>
            <a:ext cx="1223962" cy="5588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Pengungkapan balik yang jujur</a:t>
            </a:r>
          </a:p>
        </p:txBody>
      </p:sp>
      <p:sp>
        <p:nvSpPr>
          <p:cNvPr id="16397" name="Text Box 15"/>
          <p:cNvSpPr txBox="1">
            <a:spLocks noChangeArrowheads="1"/>
          </p:cNvSpPr>
          <p:nvPr/>
        </p:nvSpPr>
        <p:spPr bwMode="auto">
          <a:xfrm>
            <a:off x="5435600" y="4614863"/>
            <a:ext cx="863600" cy="254000"/>
          </a:xfrm>
          <a:prstGeom prst="rect">
            <a:avLst/>
          </a:prstGeom>
          <a:no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Daya Uji</a:t>
            </a:r>
          </a:p>
        </p:txBody>
      </p:sp>
      <p:sp>
        <p:nvSpPr>
          <p:cNvPr id="16398" name="Text Box 16"/>
          <p:cNvSpPr txBox="1">
            <a:spLocks noChangeArrowheads="1"/>
          </p:cNvSpPr>
          <p:nvPr/>
        </p:nvSpPr>
        <p:spPr bwMode="auto">
          <a:xfrm>
            <a:off x="6084888" y="5229225"/>
            <a:ext cx="863600" cy="2540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Netral</a:t>
            </a:r>
          </a:p>
        </p:txBody>
      </p:sp>
      <p:sp>
        <p:nvSpPr>
          <p:cNvPr id="16399" name="Text Box 17"/>
          <p:cNvSpPr txBox="1">
            <a:spLocks noChangeArrowheads="1"/>
          </p:cNvSpPr>
          <p:nvPr/>
        </p:nvSpPr>
        <p:spPr bwMode="auto">
          <a:xfrm>
            <a:off x="4313238" y="5373688"/>
            <a:ext cx="1223962" cy="2540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Daya Banding</a:t>
            </a:r>
          </a:p>
        </p:txBody>
      </p:sp>
      <p:sp>
        <p:nvSpPr>
          <p:cNvPr id="16400" name="Text Box 18"/>
          <p:cNvSpPr txBox="1">
            <a:spLocks noChangeArrowheads="1"/>
          </p:cNvSpPr>
          <p:nvPr/>
        </p:nvSpPr>
        <p:spPr bwMode="auto">
          <a:xfrm>
            <a:off x="395288" y="1052513"/>
            <a:ext cx="1800225" cy="396875"/>
          </a:xfrm>
          <a:prstGeom prst="rect">
            <a:avLst/>
          </a:prstGeom>
          <a:noFill/>
          <a:ln w="9525">
            <a:noFill/>
            <a:miter lim="800000"/>
            <a:headEnd/>
            <a:tailEnd/>
          </a:ln>
        </p:spPr>
        <p:txBody>
          <a:bodyPr>
            <a:spAutoFit/>
          </a:bodyPr>
          <a:lstStyle/>
          <a:p>
            <a:pPr algn="ctr">
              <a:spcBef>
                <a:spcPct val="50000"/>
              </a:spcBef>
            </a:pPr>
            <a:r>
              <a:rPr lang="en-US" sz="1000">
                <a:solidFill>
                  <a:schemeClr val="accent2"/>
                </a:solidFill>
                <a:latin typeface="Cooper Black" pitchFamily="18" charset="0"/>
              </a:rPr>
              <a:t>Penggunaan informasi akuntansi</a:t>
            </a:r>
          </a:p>
        </p:txBody>
      </p:sp>
      <p:sp>
        <p:nvSpPr>
          <p:cNvPr id="16401" name="Text Box 19"/>
          <p:cNvSpPr txBox="1">
            <a:spLocks noChangeArrowheads="1"/>
          </p:cNvSpPr>
          <p:nvPr/>
        </p:nvSpPr>
        <p:spPr bwMode="auto">
          <a:xfrm>
            <a:off x="250825" y="1989138"/>
            <a:ext cx="1800225" cy="244475"/>
          </a:xfrm>
          <a:prstGeom prst="rect">
            <a:avLst/>
          </a:prstGeom>
          <a:noFill/>
          <a:ln w="9525">
            <a:noFill/>
            <a:miter lim="800000"/>
            <a:headEnd/>
            <a:tailEnd/>
          </a:ln>
        </p:spPr>
        <p:txBody>
          <a:bodyPr>
            <a:spAutoFit/>
          </a:bodyPr>
          <a:lstStyle/>
          <a:p>
            <a:pPr algn="ctr">
              <a:spcBef>
                <a:spcPct val="50000"/>
              </a:spcBef>
            </a:pPr>
            <a:r>
              <a:rPr lang="en-US" sz="1000">
                <a:solidFill>
                  <a:schemeClr val="accent2"/>
                </a:solidFill>
                <a:latin typeface="Cooper Black" pitchFamily="18" charset="0"/>
              </a:rPr>
              <a:t>Batasan batasan</a:t>
            </a:r>
          </a:p>
        </p:txBody>
      </p:sp>
      <p:sp>
        <p:nvSpPr>
          <p:cNvPr id="16402" name="Text Box 20"/>
          <p:cNvSpPr txBox="1">
            <a:spLocks noChangeArrowheads="1"/>
          </p:cNvSpPr>
          <p:nvPr/>
        </p:nvSpPr>
        <p:spPr bwMode="auto">
          <a:xfrm>
            <a:off x="250825" y="2636838"/>
            <a:ext cx="1800225" cy="396875"/>
          </a:xfrm>
          <a:prstGeom prst="rect">
            <a:avLst/>
          </a:prstGeom>
          <a:noFill/>
          <a:ln w="9525">
            <a:noFill/>
            <a:miter lim="800000"/>
            <a:headEnd/>
            <a:tailEnd/>
          </a:ln>
        </p:spPr>
        <p:txBody>
          <a:bodyPr>
            <a:spAutoFit/>
          </a:bodyPr>
          <a:lstStyle/>
          <a:p>
            <a:pPr algn="ctr">
              <a:spcBef>
                <a:spcPct val="50000"/>
              </a:spcBef>
            </a:pPr>
            <a:r>
              <a:rPr lang="en-US" sz="1000">
                <a:solidFill>
                  <a:schemeClr val="accent2"/>
                </a:solidFill>
                <a:latin typeface="Cooper Black" pitchFamily="18" charset="0"/>
              </a:rPr>
              <a:t>Pengguna kualitas khusus</a:t>
            </a:r>
          </a:p>
        </p:txBody>
      </p:sp>
      <p:sp>
        <p:nvSpPr>
          <p:cNvPr id="16403" name="Text Box 21"/>
          <p:cNvSpPr txBox="1">
            <a:spLocks noChangeArrowheads="1"/>
          </p:cNvSpPr>
          <p:nvPr/>
        </p:nvSpPr>
        <p:spPr bwMode="auto">
          <a:xfrm>
            <a:off x="250825" y="3644900"/>
            <a:ext cx="1800225" cy="396875"/>
          </a:xfrm>
          <a:prstGeom prst="rect">
            <a:avLst/>
          </a:prstGeom>
          <a:noFill/>
          <a:ln w="9525">
            <a:noFill/>
            <a:miter lim="800000"/>
            <a:headEnd/>
            <a:tailEnd/>
          </a:ln>
        </p:spPr>
        <p:txBody>
          <a:bodyPr>
            <a:spAutoFit/>
          </a:bodyPr>
          <a:lstStyle/>
          <a:p>
            <a:pPr algn="ctr">
              <a:spcBef>
                <a:spcPct val="50000"/>
              </a:spcBef>
            </a:pPr>
            <a:r>
              <a:rPr lang="en-US" sz="1000">
                <a:solidFill>
                  <a:schemeClr val="accent2"/>
                </a:solidFill>
                <a:latin typeface="Cooper Black" pitchFamily="18" charset="0"/>
              </a:rPr>
              <a:t>Keputusan Utama-kualitas khusus</a:t>
            </a:r>
          </a:p>
        </p:txBody>
      </p:sp>
      <p:sp>
        <p:nvSpPr>
          <p:cNvPr id="16404" name="Text Box 22"/>
          <p:cNvSpPr txBox="1">
            <a:spLocks noChangeArrowheads="1"/>
          </p:cNvSpPr>
          <p:nvPr/>
        </p:nvSpPr>
        <p:spPr bwMode="auto">
          <a:xfrm>
            <a:off x="250825" y="4581525"/>
            <a:ext cx="1800225" cy="396875"/>
          </a:xfrm>
          <a:prstGeom prst="rect">
            <a:avLst/>
          </a:prstGeom>
          <a:noFill/>
          <a:ln w="9525">
            <a:noFill/>
            <a:miter lim="800000"/>
            <a:headEnd/>
            <a:tailEnd/>
          </a:ln>
        </p:spPr>
        <p:txBody>
          <a:bodyPr>
            <a:spAutoFit/>
          </a:bodyPr>
          <a:lstStyle/>
          <a:p>
            <a:pPr algn="ctr">
              <a:spcBef>
                <a:spcPct val="50000"/>
              </a:spcBef>
            </a:pPr>
            <a:r>
              <a:rPr lang="en-US" sz="1000">
                <a:solidFill>
                  <a:schemeClr val="accent2"/>
                </a:solidFill>
                <a:latin typeface="Cooper Black" pitchFamily="18" charset="0"/>
              </a:rPr>
              <a:t>Faktor-faktor Kualitas utama</a:t>
            </a:r>
          </a:p>
        </p:txBody>
      </p:sp>
      <p:sp>
        <p:nvSpPr>
          <p:cNvPr id="16405" name="Text Box 23"/>
          <p:cNvSpPr txBox="1">
            <a:spLocks noChangeArrowheads="1"/>
          </p:cNvSpPr>
          <p:nvPr/>
        </p:nvSpPr>
        <p:spPr bwMode="auto">
          <a:xfrm>
            <a:off x="468313" y="5229225"/>
            <a:ext cx="1800225" cy="396875"/>
          </a:xfrm>
          <a:prstGeom prst="rect">
            <a:avLst/>
          </a:prstGeom>
          <a:noFill/>
          <a:ln w="9525">
            <a:noFill/>
            <a:miter lim="800000"/>
            <a:headEnd/>
            <a:tailEnd/>
          </a:ln>
        </p:spPr>
        <p:txBody>
          <a:bodyPr>
            <a:spAutoFit/>
          </a:bodyPr>
          <a:lstStyle/>
          <a:p>
            <a:pPr algn="ctr">
              <a:spcBef>
                <a:spcPct val="50000"/>
              </a:spcBef>
            </a:pPr>
            <a:r>
              <a:rPr lang="en-US" sz="1000">
                <a:solidFill>
                  <a:schemeClr val="accent2"/>
                </a:solidFill>
                <a:latin typeface="Cooper Black" pitchFamily="18" charset="0"/>
              </a:rPr>
              <a:t>Kualitas interaktif dan sekunder</a:t>
            </a:r>
          </a:p>
        </p:txBody>
      </p:sp>
      <p:sp>
        <p:nvSpPr>
          <p:cNvPr id="16406" name="Text Box 24"/>
          <p:cNvSpPr txBox="1">
            <a:spLocks noChangeArrowheads="1"/>
          </p:cNvSpPr>
          <p:nvPr/>
        </p:nvSpPr>
        <p:spPr bwMode="auto">
          <a:xfrm>
            <a:off x="395288" y="5949950"/>
            <a:ext cx="1800225" cy="244475"/>
          </a:xfrm>
          <a:prstGeom prst="rect">
            <a:avLst/>
          </a:prstGeom>
          <a:noFill/>
          <a:ln w="9525">
            <a:noFill/>
            <a:miter lim="800000"/>
            <a:headEnd/>
            <a:tailEnd/>
          </a:ln>
        </p:spPr>
        <p:txBody>
          <a:bodyPr>
            <a:spAutoFit/>
          </a:bodyPr>
          <a:lstStyle/>
          <a:p>
            <a:pPr algn="ctr">
              <a:spcBef>
                <a:spcPct val="50000"/>
              </a:spcBef>
            </a:pPr>
            <a:r>
              <a:rPr lang="en-US" sz="1000">
                <a:solidFill>
                  <a:schemeClr val="accent2"/>
                </a:solidFill>
                <a:latin typeface="Cooper Black" pitchFamily="18" charset="0"/>
              </a:rPr>
              <a:t>Pengenalan</a:t>
            </a:r>
          </a:p>
        </p:txBody>
      </p:sp>
      <p:sp>
        <p:nvSpPr>
          <p:cNvPr id="16407" name="Line 25"/>
          <p:cNvSpPr>
            <a:spLocks noChangeShapeType="1"/>
          </p:cNvSpPr>
          <p:nvPr/>
        </p:nvSpPr>
        <p:spPr bwMode="auto">
          <a:xfrm>
            <a:off x="4932363" y="1628775"/>
            <a:ext cx="0" cy="431800"/>
          </a:xfrm>
          <a:prstGeom prst="line">
            <a:avLst/>
          </a:prstGeom>
          <a:noFill/>
          <a:ln w="9525">
            <a:solidFill>
              <a:schemeClr val="hlink"/>
            </a:solidFill>
            <a:round/>
            <a:headEnd/>
            <a:tailEnd/>
          </a:ln>
        </p:spPr>
        <p:txBody>
          <a:bodyPr/>
          <a:lstStyle/>
          <a:p>
            <a:endParaRPr lang="en-US"/>
          </a:p>
        </p:txBody>
      </p:sp>
      <p:sp>
        <p:nvSpPr>
          <p:cNvPr id="16408" name="Line 26"/>
          <p:cNvSpPr>
            <a:spLocks noChangeShapeType="1"/>
          </p:cNvSpPr>
          <p:nvPr/>
        </p:nvSpPr>
        <p:spPr bwMode="auto">
          <a:xfrm>
            <a:off x="4932363" y="2319338"/>
            <a:ext cx="0" cy="288925"/>
          </a:xfrm>
          <a:prstGeom prst="line">
            <a:avLst/>
          </a:prstGeom>
          <a:noFill/>
          <a:ln w="9525">
            <a:solidFill>
              <a:schemeClr val="hlink"/>
            </a:solidFill>
            <a:round/>
            <a:headEnd/>
            <a:tailEnd/>
          </a:ln>
        </p:spPr>
        <p:txBody>
          <a:bodyPr/>
          <a:lstStyle/>
          <a:p>
            <a:endParaRPr lang="en-US"/>
          </a:p>
        </p:txBody>
      </p:sp>
      <p:sp>
        <p:nvSpPr>
          <p:cNvPr id="16409" name="Line 27"/>
          <p:cNvSpPr>
            <a:spLocks noChangeShapeType="1"/>
          </p:cNvSpPr>
          <p:nvPr/>
        </p:nvSpPr>
        <p:spPr bwMode="auto">
          <a:xfrm>
            <a:off x="4932363" y="2852738"/>
            <a:ext cx="0" cy="288925"/>
          </a:xfrm>
          <a:prstGeom prst="line">
            <a:avLst/>
          </a:prstGeom>
          <a:noFill/>
          <a:ln w="9525">
            <a:solidFill>
              <a:schemeClr val="hlink"/>
            </a:solidFill>
            <a:round/>
            <a:headEnd/>
            <a:tailEnd/>
          </a:ln>
        </p:spPr>
        <p:txBody>
          <a:bodyPr/>
          <a:lstStyle/>
          <a:p>
            <a:endParaRPr lang="en-US"/>
          </a:p>
        </p:txBody>
      </p:sp>
      <p:sp>
        <p:nvSpPr>
          <p:cNvPr id="16410" name="Line 28"/>
          <p:cNvSpPr>
            <a:spLocks noChangeShapeType="1"/>
          </p:cNvSpPr>
          <p:nvPr/>
        </p:nvSpPr>
        <p:spPr bwMode="auto">
          <a:xfrm>
            <a:off x="3363913" y="3573463"/>
            <a:ext cx="3168650" cy="0"/>
          </a:xfrm>
          <a:prstGeom prst="line">
            <a:avLst/>
          </a:prstGeom>
          <a:noFill/>
          <a:ln w="9525">
            <a:solidFill>
              <a:schemeClr val="hlink"/>
            </a:solidFill>
            <a:round/>
            <a:headEnd/>
            <a:tailEnd/>
          </a:ln>
        </p:spPr>
        <p:txBody>
          <a:bodyPr/>
          <a:lstStyle/>
          <a:p>
            <a:endParaRPr lang="en-US"/>
          </a:p>
        </p:txBody>
      </p:sp>
      <p:sp>
        <p:nvSpPr>
          <p:cNvPr id="16411" name="Line 29"/>
          <p:cNvSpPr>
            <a:spLocks noChangeShapeType="1"/>
          </p:cNvSpPr>
          <p:nvPr/>
        </p:nvSpPr>
        <p:spPr bwMode="auto">
          <a:xfrm>
            <a:off x="3348038" y="3573463"/>
            <a:ext cx="0" cy="215900"/>
          </a:xfrm>
          <a:prstGeom prst="line">
            <a:avLst/>
          </a:prstGeom>
          <a:noFill/>
          <a:ln w="9525">
            <a:solidFill>
              <a:schemeClr val="hlink"/>
            </a:solidFill>
            <a:round/>
            <a:headEnd/>
            <a:tailEnd/>
          </a:ln>
        </p:spPr>
        <p:txBody>
          <a:bodyPr/>
          <a:lstStyle/>
          <a:p>
            <a:endParaRPr lang="en-US"/>
          </a:p>
        </p:txBody>
      </p:sp>
      <p:sp>
        <p:nvSpPr>
          <p:cNvPr id="16412" name="Line 30"/>
          <p:cNvSpPr>
            <a:spLocks noChangeShapeType="1"/>
          </p:cNvSpPr>
          <p:nvPr/>
        </p:nvSpPr>
        <p:spPr bwMode="auto">
          <a:xfrm>
            <a:off x="6516688" y="3573463"/>
            <a:ext cx="0" cy="215900"/>
          </a:xfrm>
          <a:prstGeom prst="line">
            <a:avLst/>
          </a:prstGeom>
          <a:noFill/>
          <a:ln w="9525">
            <a:solidFill>
              <a:schemeClr val="hlink"/>
            </a:solidFill>
            <a:round/>
            <a:headEnd/>
            <a:tailEnd/>
          </a:ln>
        </p:spPr>
        <p:txBody>
          <a:bodyPr/>
          <a:lstStyle/>
          <a:p>
            <a:endParaRPr lang="en-US"/>
          </a:p>
        </p:txBody>
      </p:sp>
      <p:sp>
        <p:nvSpPr>
          <p:cNvPr id="16413" name="Line 31"/>
          <p:cNvSpPr>
            <a:spLocks noChangeShapeType="1"/>
          </p:cNvSpPr>
          <p:nvPr/>
        </p:nvSpPr>
        <p:spPr bwMode="auto">
          <a:xfrm>
            <a:off x="4918075" y="3386138"/>
            <a:ext cx="0" cy="215900"/>
          </a:xfrm>
          <a:prstGeom prst="line">
            <a:avLst/>
          </a:prstGeom>
          <a:noFill/>
          <a:ln w="9525">
            <a:solidFill>
              <a:schemeClr val="hlink"/>
            </a:solidFill>
            <a:round/>
            <a:headEnd/>
            <a:tailEnd/>
          </a:ln>
        </p:spPr>
        <p:txBody>
          <a:bodyPr/>
          <a:lstStyle/>
          <a:p>
            <a:endParaRPr lang="en-US"/>
          </a:p>
        </p:txBody>
      </p:sp>
      <p:sp>
        <p:nvSpPr>
          <p:cNvPr id="16414" name="Line 32"/>
          <p:cNvSpPr>
            <a:spLocks noChangeShapeType="1"/>
          </p:cNvSpPr>
          <p:nvPr/>
        </p:nvSpPr>
        <p:spPr bwMode="auto">
          <a:xfrm>
            <a:off x="6516688" y="4005263"/>
            <a:ext cx="0" cy="1223962"/>
          </a:xfrm>
          <a:prstGeom prst="line">
            <a:avLst/>
          </a:prstGeom>
          <a:noFill/>
          <a:ln w="9525">
            <a:solidFill>
              <a:schemeClr val="hlink"/>
            </a:solidFill>
            <a:round/>
            <a:headEnd/>
            <a:tailEnd/>
          </a:ln>
        </p:spPr>
        <p:txBody>
          <a:bodyPr/>
          <a:lstStyle/>
          <a:p>
            <a:endParaRPr lang="en-US"/>
          </a:p>
        </p:txBody>
      </p:sp>
      <p:sp>
        <p:nvSpPr>
          <p:cNvPr id="16415" name="Line 33"/>
          <p:cNvSpPr>
            <a:spLocks noChangeShapeType="1"/>
          </p:cNvSpPr>
          <p:nvPr/>
        </p:nvSpPr>
        <p:spPr bwMode="auto">
          <a:xfrm>
            <a:off x="5867400" y="4292600"/>
            <a:ext cx="1512888" cy="0"/>
          </a:xfrm>
          <a:prstGeom prst="line">
            <a:avLst/>
          </a:prstGeom>
          <a:noFill/>
          <a:ln w="9525">
            <a:solidFill>
              <a:schemeClr val="hlink"/>
            </a:solidFill>
            <a:round/>
            <a:headEnd/>
            <a:tailEnd/>
          </a:ln>
        </p:spPr>
        <p:txBody>
          <a:bodyPr/>
          <a:lstStyle/>
          <a:p>
            <a:endParaRPr lang="en-US"/>
          </a:p>
        </p:txBody>
      </p:sp>
      <p:sp>
        <p:nvSpPr>
          <p:cNvPr id="16416" name="Line 34"/>
          <p:cNvSpPr>
            <a:spLocks noChangeShapeType="1"/>
          </p:cNvSpPr>
          <p:nvPr/>
        </p:nvSpPr>
        <p:spPr bwMode="auto">
          <a:xfrm>
            <a:off x="5867400" y="4292600"/>
            <a:ext cx="0" cy="288925"/>
          </a:xfrm>
          <a:prstGeom prst="line">
            <a:avLst/>
          </a:prstGeom>
          <a:noFill/>
          <a:ln w="9525">
            <a:solidFill>
              <a:schemeClr val="hlink"/>
            </a:solidFill>
            <a:round/>
            <a:headEnd/>
            <a:tailEnd/>
          </a:ln>
        </p:spPr>
        <p:txBody>
          <a:bodyPr/>
          <a:lstStyle/>
          <a:p>
            <a:endParaRPr lang="en-US"/>
          </a:p>
        </p:txBody>
      </p:sp>
      <p:sp>
        <p:nvSpPr>
          <p:cNvPr id="16417" name="Line 35"/>
          <p:cNvSpPr>
            <a:spLocks noChangeShapeType="1"/>
          </p:cNvSpPr>
          <p:nvPr/>
        </p:nvSpPr>
        <p:spPr bwMode="auto">
          <a:xfrm>
            <a:off x="7337425" y="4292600"/>
            <a:ext cx="0" cy="288925"/>
          </a:xfrm>
          <a:prstGeom prst="line">
            <a:avLst/>
          </a:prstGeom>
          <a:noFill/>
          <a:ln w="9525">
            <a:solidFill>
              <a:schemeClr val="hlink"/>
            </a:solidFill>
            <a:round/>
            <a:headEnd/>
            <a:tailEnd/>
          </a:ln>
        </p:spPr>
        <p:txBody>
          <a:bodyPr/>
          <a:lstStyle/>
          <a:p>
            <a:endParaRPr lang="en-US"/>
          </a:p>
        </p:txBody>
      </p:sp>
      <p:sp>
        <p:nvSpPr>
          <p:cNvPr id="16418" name="Line 36"/>
          <p:cNvSpPr>
            <a:spLocks noChangeShapeType="1"/>
          </p:cNvSpPr>
          <p:nvPr/>
        </p:nvSpPr>
        <p:spPr bwMode="auto">
          <a:xfrm>
            <a:off x="2700338" y="4149725"/>
            <a:ext cx="1584325" cy="0"/>
          </a:xfrm>
          <a:prstGeom prst="line">
            <a:avLst/>
          </a:prstGeom>
          <a:noFill/>
          <a:ln w="9525">
            <a:solidFill>
              <a:schemeClr val="hlink"/>
            </a:solidFill>
            <a:round/>
            <a:headEnd/>
            <a:tailEnd/>
          </a:ln>
        </p:spPr>
        <p:txBody>
          <a:bodyPr/>
          <a:lstStyle/>
          <a:p>
            <a:endParaRPr lang="en-US"/>
          </a:p>
        </p:txBody>
      </p:sp>
      <p:sp>
        <p:nvSpPr>
          <p:cNvPr id="16419" name="Line 37"/>
          <p:cNvSpPr>
            <a:spLocks noChangeShapeType="1"/>
          </p:cNvSpPr>
          <p:nvPr/>
        </p:nvSpPr>
        <p:spPr bwMode="auto">
          <a:xfrm>
            <a:off x="4284663" y="4149725"/>
            <a:ext cx="0" cy="71438"/>
          </a:xfrm>
          <a:prstGeom prst="line">
            <a:avLst/>
          </a:prstGeom>
          <a:noFill/>
          <a:ln w="9525">
            <a:solidFill>
              <a:schemeClr val="hlink"/>
            </a:solidFill>
            <a:round/>
            <a:headEnd/>
            <a:tailEnd/>
          </a:ln>
        </p:spPr>
        <p:txBody>
          <a:bodyPr/>
          <a:lstStyle/>
          <a:p>
            <a:endParaRPr lang="en-US"/>
          </a:p>
        </p:txBody>
      </p:sp>
      <p:sp>
        <p:nvSpPr>
          <p:cNvPr id="16420" name="Line 38"/>
          <p:cNvSpPr>
            <a:spLocks noChangeShapeType="1"/>
          </p:cNvSpPr>
          <p:nvPr/>
        </p:nvSpPr>
        <p:spPr bwMode="auto">
          <a:xfrm>
            <a:off x="2700338" y="4149725"/>
            <a:ext cx="0" cy="215900"/>
          </a:xfrm>
          <a:prstGeom prst="line">
            <a:avLst/>
          </a:prstGeom>
          <a:noFill/>
          <a:ln w="9525">
            <a:solidFill>
              <a:schemeClr val="hlink"/>
            </a:solidFill>
            <a:round/>
            <a:headEnd/>
            <a:tailEnd/>
          </a:ln>
        </p:spPr>
        <p:txBody>
          <a:bodyPr/>
          <a:lstStyle/>
          <a:p>
            <a:endParaRPr lang="en-US"/>
          </a:p>
        </p:txBody>
      </p:sp>
      <p:sp>
        <p:nvSpPr>
          <p:cNvPr id="16421" name="Line 39"/>
          <p:cNvSpPr>
            <a:spLocks noChangeShapeType="1"/>
          </p:cNvSpPr>
          <p:nvPr/>
        </p:nvSpPr>
        <p:spPr bwMode="auto">
          <a:xfrm>
            <a:off x="2124075" y="4365625"/>
            <a:ext cx="1223963" cy="0"/>
          </a:xfrm>
          <a:prstGeom prst="line">
            <a:avLst/>
          </a:prstGeom>
          <a:noFill/>
          <a:ln w="9525">
            <a:solidFill>
              <a:schemeClr val="hlink"/>
            </a:solidFill>
            <a:round/>
            <a:headEnd/>
            <a:tailEnd/>
          </a:ln>
        </p:spPr>
        <p:txBody>
          <a:bodyPr/>
          <a:lstStyle/>
          <a:p>
            <a:endParaRPr lang="en-US"/>
          </a:p>
        </p:txBody>
      </p:sp>
      <p:sp>
        <p:nvSpPr>
          <p:cNvPr id="16422" name="Line 40"/>
          <p:cNvSpPr>
            <a:spLocks noChangeShapeType="1"/>
          </p:cNvSpPr>
          <p:nvPr/>
        </p:nvSpPr>
        <p:spPr bwMode="auto">
          <a:xfrm>
            <a:off x="3348038" y="4365625"/>
            <a:ext cx="0" cy="215900"/>
          </a:xfrm>
          <a:prstGeom prst="line">
            <a:avLst/>
          </a:prstGeom>
          <a:noFill/>
          <a:ln w="9525">
            <a:solidFill>
              <a:schemeClr val="hlink"/>
            </a:solidFill>
            <a:round/>
            <a:headEnd/>
            <a:tailEnd/>
          </a:ln>
        </p:spPr>
        <p:txBody>
          <a:bodyPr/>
          <a:lstStyle/>
          <a:p>
            <a:endParaRPr lang="en-US"/>
          </a:p>
        </p:txBody>
      </p:sp>
      <p:sp>
        <p:nvSpPr>
          <p:cNvPr id="16423" name="Line 41"/>
          <p:cNvSpPr>
            <a:spLocks noChangeShapeType="1"/>
          </p:cNvSpPr>
          <p:nvPr/>
        </p:nvSpPr>
        <p:spPr bwMode="auto">
          <a:xfrm>
            <a:off x="2124075" y="4365625"/>
            <a:ext cx="0" cy="215900"/>
          </a:xfrm>
          <a:prstGeom prst="line">
            <a:avLst/>
          </a:prstGeom>
          <a:noFill/>
          <a:ln w="9525">
            <a:solidFill>
              <a:schemeClr val="hlink"/>
            </a:solidFill>
            <a:round/>
            <a:headEnd/>
            <a:tailEnd/>
          </a:ln>
        </p:spPr>
        <p:txBody>
          <a:bodyPr/>
          <a:lstStyle/>
          <a:p>
            <a:endParaRPr lang="en-US"/>
          </a:p>
        </p:txBody>
      </p:sp>
      <p:sp>
        <p:nvSpPr>
          <p:cNvPr id="16424" name="Line 42"/>
          <p:cNvSpPr>
            <a:spLocks noChangeShapeType="1"/>
          </p:cNvSpPr>
          <p:nvPr/>
        </p:nvSpPr>
        <p:spPr bwMode="auto">
          <a:xfrm flipH="1">
            <a:off x="4067175" y="3933825"/>
            <a:ext cx="865188" cy="0"/>
          </a:xfrm>
          <a:prstGeom prst="line">
            <a:avLst/>
          </a:prstGeom>
          <a:noFill/>
          <a:ln w="9525">
            <a:solidFill>
              <a:schemeClr val="hlink"/>
            </a:solidFill>
            <a:round/>
            <a:headEnd/>
            <a:tailEnd type="triangle" w="med" len="med"/>
          </a:ln>
        </p:spPr>
        <p:txBody>
          <a:bodyPr/>
          <a:lstStyle/>
          <a:p>
            <a:endParaRPr lang="en-US"/>
          </a:p>
        </p:txBody>
      </p:sp>
      <p:sp>
        <p:nvSpPr>
          <p:cNvPr id="16425" name="Line 43"/>
          <p:cNvSpPr>
            <a:spLocks noChangeShapeType="1"/>
          </p:cNvSpPr>
          <p:nvPr/>
        </p:nvSpPr>
        <p:spPr bwMode="auto">
          <a:xfrm>
            <a:off x="4932363" y="3933825"/>
            <a:ext cx="792162" cy="0"/>
          </a:xfrm>
          <a:prstGeom prst="line">
            <a:avLst/>
          </a:prstGeom>
          <a:noFill/>
          <a:ln w="9525">
            <a:solidFill>
              <a:schemeClr val="hlink"/>
            </a:solidFill>
            <a:round/>
            <a:headEnd/>
            <a:tailEnd type="triangle" w="med" len="med"/>
          </a:ln>
        </p:spPr>
        <p:txBody>
          <a:bodyPr/>
          <a:lstStyle/>
          <a:p>
            <a:endParaRPr lang="en-US"/>
          </a:p>
        </p:txBody>
      </p:sp>
      <p:sp>
        <p:nvSpPr>
          <p:cNvPr id="16426" name="Line 44"/>
          <p:cNvSpPr>
            <a:spLocks noChangeShapeType="1"/>
          </p:cNvSpPr>
          <p:nvPr/>
        </p:nvSpPr>
        <p:spPr bwMode="auto">
          <a:xfrm>
            <a:off x="4932363" y="3933825"/>
            <a:ext cx="0" cy="1439863"/>
          </a:xfrm>
          <a:prstGeom prst="line">
            <a:avLst/>
          </a:prstGeom>
          <a:noFill/>
          <a:ln w="9525">
            <a:solidFill>
              <a:schemeClr val="hlink"/>
            </a:solidFill>
            <a:round/>
            <a:headEnd/>
            <a:tailEnd/>
          </a:ln>
        </p:spPr>
        <p:txBody>
          <a:bodyPr/>
          <a:lstStyle/>
          <a:p>
            <a:endParaRPr lang="en-US"/>
          </a:p>
        </p:txBody>
      </p:sp>
      <p:sp>
        <p:nvSpPr>
          <p:cNvPr id="16427" name="Text Box 45"/>
          <p:cNvSpPr txBox="1">
            <a:spLocks noChangeArrowheads="1"/>
          </p:cNvSpPr>
          <p:nvPr/>
        </p:nvSpPr>
        <p:spPr bwMode="auto">
          <a:xfrm>
            <a:off x="2268538" y="6021388"/>
            <a:ext cx="5472112" cy="254000"/>
          </a:xfrm>
          <a:prstGeom prst="rect">
            <a:avLst/>
          </a:prstGeom>
          <a:solidFill>
            <a:schemeClr val="accent1"/>
          </a:solidFill>
          <a:ln w="9525">
            <a:solidFill>
              <a:schemeClr val="hlink"/>
            </a:solidFill>
            <a:miter lim="800000"/>
            <a:headEnd/>
            <a:tailEnd/>
          </a:ln>
        </p:spPr>
        <p:txBody>
          <a:bodyPr>
            <a:spAutoFit/>
          </a:bodyPr>
          <a:lstStyle/>
          <a:p>
            <a:pPr algn="ctr">
              <a:spcBef>
                <a:spcPct val="50000"/>
              </a:spcBef>
            </a:pPr>
            <a:r>
              <a:rPr lang="en-US" sz="1000">
                <a:solidFill>
                  <a:schemeClr val="accent2"/>
                </a:solidFill>
                <a:latin typeface="Cooper Black" pitchFamily="18" charset="0"/>
              </a:rPr>
              <a:t>MATERIALITAS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5288" y="1052513"/>
            <a:ext cx="8229600" cy="561975"/>
          </a:xfrm>
        </p:spPr>
        <p:txBody>
          <a:bodyPr/>
          <a:lstStyle/>
          <a:p>
            <a:pPr eaLnBrk="1" hangingPunct="1"/>
            <a:r>
              <a:rPr lang="en-US" sz="2800" b="1" smtClean="0">
                <a:solidFill>
                  <a:schemeClr val="accent2"/>
                </a:solidFill>
                <a:latin typeface="Cooper Black" pitchFamily="18" charset="0"/>
              </a:rPr>
              <a:t>Konsep Dasar</a:t>
            </a:r>
            <a:br>
              <a:rPr lang="en-US" sz="2800" b="1" smtClean="0">
                <a:solidFill>
                  <a:schemeClr val="accent2"/>
                </a:solidFill>
                <a:latin typeface="Cooper Black" pitchFamily="18" charset="0"/>
              </a:rPr>
            </a:br>
            <a:endParaRPr lang="en-US" sz="2800" b="1" smtClean="0">
              <a:solidFill>
                <a:schemeClr val="accent2"/>
              </a:solidFill>
              <a:latin typeface="Cooper Black" pitchFamily="18" charset="0"/>
            </a:endParaRPr>
          </a:p>
        </p:txBody>
      </p:sp>
      <p:sp>
        <p:nvSpPr>
          <p:cNvPr id="17411" name="Rectangle 3"/>
          <p:cNvSpPr>
            <a:spLocks noGrp="1" noChangeArrowheads="1"/>
          </p:cNvSpPr>
          <p:nvPr>
            <p:ph type="body" idx="1"/>
          </p:nvPr>
        </p:nvSpPr>
        <p:spPr>
          <a:xfrm>
            <a:off x="457200" y="1773238"/>
            <a:ext cx="8229600" cy="4357687"/>
          </a:xfrm>
        </p:spPr>
        <p:txBody>
          <a:bodyPr/>
          <a:lstStyle/>
          <a:p>
            <a:pPr marL="609600" indent="-609600" eaLnBrk="1" hangingPunct="1">
              <a:lnSpc>
                <a:spcPct val="90000"/>
              </a:lnSpc>
            </a:pPr>
            <a:r>
              <a:rPr lang="en-US" sz="2800" smtClean="0">
                <a:solidFill>
                  <a:schemeClr val="accent2"/>
                </a:solidFill>
                <a:latin typeface="Cooper Black" pitchFamily="18" charset="0"/>
              </a:rPr>
              <a:t>Adalah konsep yang semata-mata merupakan anggapan yang tidak harus termanifestasikan dalam praktik yang senyatanya, tetapi harus dipertimbangakan dalam penyusunan standar akuntansi maupun dalam menginterpretasikan informasi akuntansi</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p:txBody>
          <a:bodyPr/>
          <a:lstStyle/>
          <a:p>
            <a:pPr eaLnBrk="1" hangingPunct="1">
              <a:buFontTx/>
              <a:buNone/>
            </a:pPr>
            <a:r>
              <a:rPr lang="en-US" sz="2800" smtClean="0">
                <a:solidFill>
                  <a:schemeClr val="accent2"/>
                </a:solidFill>
                <a:latin typeface="Cooper Black" pitchFamily="18" charset="0"/>
              </a:rPr>
              <a:t>Adapun konsep dasar tersebut adalah :</a:t>
            </a:r>
            <a:endParaRPr lang="en-US" sz="2800" b="1" smtClean="0">
              <a:solidFill>
                <a:schemeClr val="accent2"/>
              </a:solidFill>
              <a:latin typeface="Cooper Black" pitchFamily="18" charset="0"/>
            </a:endParaRPr>
          </a:p>
          <a:p>
            <a:pPr lvl="1" eaLnBrk="1" hangingPunct="1"/>
            <a:r>
              <a:rPr lang="en-US" sz="2400" b="1" smtClean="0">
                <a:solidFill>
                  <a:schemeClr val="accent2"/>
                </a:solidFill>
                <a:latin typeface="Cooper Black" pitchFamily="18" charset="0"/>
              </a:rPr>
              <a:t>Menurut paton dan Littleton</a:t>
            </a:r>
            <a:r>
              <a:rPr lang="en-US" sz="2400" smtClean="0">
                <a:solidFill>
                  <a:schemeClr val="accent2"/>
                </a:solidFill>
                <a:latin typeface="Cooper Black" pitchFamily="18" charset="0"/>
              </a:rPr>
              <a:t> :</a:t>
            </a:r>
          </a:p>
          <a:p>
            <a:pPr lvl="2" eaLnBrk="1" hangingPunct="1"/>
            <a:r>
              <a:rPr lang="en-US" sz="2000" smtClean="0">
                <a:solidFill>
                  <a:schemeClr val="accent2"/>
                </a:solidFill>
                <a:latin typeface="Cooper Black" pitchFamily="18" charset="0"/>
              </a:rPr>
              <a:t>business entity (kesatuan usaha)</a:t>
            </a:r>
          </a:p>
          <a:p>
            <a:pPr lvl="2" eaLnBrk="1" hangingPunct="1"/>
            <a:r>
              <a:rPr lang="en-US" sz="2000" smtClean="0">
                <a:solidFill>
                  <a:schemeClr val="accent2"/>
                </a:solidFill>
                <a:latin typeface="Cooper Black" pitchFamily="18" charset="0"/>
              </a:rPr>
              <a:t>continuity of activity ( kontinuitas usaha)</a:t>
            </a:r>
          </a:p>
          <a:p>
            <a:pPr lvl="2" eaLnBrk="1" hangingPunct="1"/>
            <a:r>
              <a:rPr lang="en-US" sz="2000" smtClean="0">
                <a:solidFill>
                  <a:schemeClr val="accent2"/>
                </a:solidFill>
                <a:latin typeface="Cooper Black" pitchFamily="18" charset="0"/>
              </a:rPr>
              <a:t>measured consideration (jumlah kesepakatan)</a:t>
            </a:r>
          </a:p>
          <a:p>
            <a:pPr lvl="2" eaLnBrk="1" hangingPunct="1"/>
            <a:r>
              <a:rPr lang="en-US" sz="2000" smtClean="0">
                <a:solidFill>
                  <a:schemeClr val="accent2"/>
                </a:solidFill>
                <a:latin typeface="Cooper Black" pitchFamily="18" charset="0"/>
              </a:rPr>
              <a:t>cost attach (ikatan cost atau cost yang berdaya ikat)</a:t>
            </a:r>
          </a:p>
          <a:p>
            <a:pPr lvl="2" eaLnBrk="1" hangingPunct="1"/>
            <a:r>
              <a:rPr lang="en-US" sz="2000" smtClean="0">
                <a:solidFill>
                  <a:schemeClr val="accent2"/>
                </a:solidFill>
                <a:latin typeface="Cooper Black" pitchFamily="18" charset="0"/>
              </a:rPr>
              <a:t>effort and accomplishment 9upaya dan hasil)</a:t>
            </a:r>
          </a:p>
          <a:p>
            <a:pPr lvl="2" eaLnBrk="1" hangingPunct="1"/>
            <a:r>
              <a:rPr lang="en-US" sz="2000" smtClean="0">
                <a:solidFill>
                  <a:schemeClr val="accent2"/>
                </a:solidFill>
                <a:latin typeface="Cooper Black" pitchFamily="18" charset="0"/>
              </a:rPr>
              <a:t>verifiable, objective evidence (bukti obyektif yang andal)</a:t>
            </a:r>
          </a:p>
          <a:p>
            <a:pPr lvl="2" eaLnBrk="1" hangingPunct="1"/>
            <a:r>
              <a:rPr lang="en-US" sz="2000" smtClean="0">
                <a:solidFill>
                  <a:schemeClr val="accent2"/>
                </a:solidFill>
                <a:latin typeface="Cooper Black" pitchFamily="18" charset="0"/>
              </a:rPr>
              <a:t>assumption (asumsi)</a:t>
            </a:r>
          </a:p>
          <a:p>
            <a:pPr eaLnBrk="1" hangingPunct="1"/>
            <a:endParaRPr lang="en-US" sz="2800" smtClean="0">
              <a:solidFill>
                <a:schemeClr val="accent2"/>
              </a:solidFill>
              <a:latin typeface="Cooper Black" pitchFamily="18" charset="0"/>
            </a:endParaRPr>
          </a:p>
        </p:txBody>
      </p:sp>
      <p:sp>
        <p:nvSpPr>
          <p:cNvPr id="18435" name="Rectangle 3"/>
          <p:cNvSpPr>
            <a:spLocks noGrp="1" noChangeArrowheads="1"/>
          </p:cNvSpPr>
          <p:nvPr>
            <p:ph type="title"/>
          </p:nvPr>
        </p:nvSpPr>
        <p:spPr>
          <a:xfrm>
            <a:off x="468313" y="692150"/>
            <a:ext cx="8229600" cy="638175"/>
          </a:xfrm>
          <a:noFill/>
        </p:spPr>
        <p:txBody>
          <a:bodyPr anchorCtr="1"/>
          <a:lstStyle/>
          <a:p>
            <a:pPr eaLnBrk="1" hangingPunct="1"/>
            <a:r>
              <a:rPr lang="en-US" sz="2800" b="1" smtClean="0">
                <a:solidFill>
                  <a:schemeClr val="accent2"/>
                </a:solidFill>
                <a:latin typeface="Cooper Black" pitchFamily="18" charset="0"/>
              </a:rPr>
              <a:t>Konsep Dasar</a:t>
            </a:r>
            <a:r>
              <a:rPr lang="en-US" sz="2800" smtClean="0">
                <a:solidFill>
                  <a:schemeClr val="accent2"/>
                </a:solidFill>
                <a:latin typeface="Cooper Black" pitchFamily="18" charset="0"/>
              </a:rPr>
              <a:t/>
            </a:r>
            <a:br>
              <a:rPr lang="en-US" sz="2800" smtClean="0">
                <a:solidFill>
                  <a:schemeClr val="accent2"/>
                </a:solidFill>
                <a:latin typeface="Cooper Black" pitchFamily="18" charset="0"/>
              </a:rPr>
            </a:br>
            <a:endParaRPr lang="en-US" sz="2800"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pPr lvl="0"/>
            <a:r>
              <a:rPr lang="en-US" dirty="0" err="1" smtClean="0"/>
              <a:t>Mampu</a:t>
            </a:r>
            <a:r>
              <a:rPr lang="en-US" dirty="0" smtClean="0"/>
              <a:t> </a:t>
            </a:r>
            <a:r>
              <a:rPr lang="en-US" dirty="0" err="1" smtClean="0"/>
              <a:t>menjelaskan</a:t>
            </a:r>
            <a:r>
              <a:rPr lang="en-US" dirty="0" smtClean="0"/>
              <a:t> </a:t>
            </a:r>
            <a:r>
              <a:rPr lang="en-US" dirty="0" err="1" smtClean="0"/>
              <a:t>tentang</a:t>
            </a:r>
            <a:r>
              <a:rPr lang="en-US" dirty="0" smtClean="0"/>
              <a:t> </a:t>
            </a:r>
            <a:r>
              <a:rPr lang="en-US" dirty="0" err="1" smtClean="0"/>
              <a:t>kerangka</a:t>
            </a:r>
            <a:r>
              <a:rPr lang="en-US" dirty="0" smtClean="0"/>
              <a:t> </a:t>
            </a:r>
            <a:r>
              <a:rPr lang="en-US" dirty="0" err="1" smtClean="0"/>
              <a:t>konseptual</a:t>
            </a:r>
            <a:endParaRPr lang="en-US" dirty="0" smtClean="0"/>
          </a:p>
          <a:p>
            <a:pPr lvl="0"/>
            <a:r>
              <a:rPr lang="fi-FI" dirty="0" smtClean="0"/>
              <a:t>Mampu menjelaskan tentang pernyataan konsep akuntansi keuangan</a:t>
            </a:r>
            <a:endParaRPr lang="en-US" dirty="0" smtClean="0"/>
          </a:p>
          <a:p>
            <a:pPr lvl="0"/>
            <a:r>
              <a:rPr lang="en-US" dirty="0" err="1" smtClean="0"/>
              <a:t>Mampu</a:t>
            </a:r>
            <a:r>
              <a:rPr lang="en-US" dirty="0" smtClean="0"/>
              <a:t> </a:t>
            </a:r>
            <a:r>
              <a:rPr lang="en-US" dirty="0" err="1" smtClean="0"/>
              <a:t>menjelaskan</a:t>
            </a:r>
            <a:r>
              <a:rPr lang="en-US" dirty="0" smtClean="0"/>
              <a:t> </a:t>
            </a:r>
            <a:r>
              <a:rPr lang="en-US" dirty="0" err="1" smtClean="0"/>
              <a:t>tentang</a:t>
            </a:r>
            <a:r>
              <a:rPr lang="en-US" dirty="0" smtClean="0"/>
              <a:t> </a:t>
            </a:r>
            <a:r>
              <a:rPr lang="en-US" dirty="0" err="1" smtClean="0"/>
              <a:t>materialitas</a:t>
            </a:r>
            <a:endParaRPr lang="en-US" dirty="0" smtClean="0"/>
          </a:p>
          <a:p>
            <a:r>
              <a:rPr lang="en-US" dirty="0" err="1" smtClean="0"/>
              <a:t>Mampu</a:t>
            </a:r>
            <a:r>
              <a:rPr lang="en-US" dirty="0" smtClean="0"/>
              <a:t> </a:t>
            </a:r>
            <a:r>
              <a:rPr lang="en-US" dirty="0" err="1" smtClean="0"/>
              <a:t>menjelaskan</a:t>
            </a:r>
            <a:r>
              <a:rPr lang="en-US" dirty="0" smtClean="0"/>
              <a:t> </a:t>
            </a:r>
            <a:r>
              <a:rPr lang="en-US" dirty="0" err="1" smtClean="0"/>
              <a:t>tentang</a:t>
            </a:r>
            <a:r>
              <a:rPr lang="en-US" dirty="0" smtClean="0"/>
              <a:t> </a:t>
            </a:r>
            <a:r>
              <a:rPr lang="en-US" dirty="0" err="1" smtClean="0"/>
              <a:t>pengukuran</a:t>
            </a:r>
            <a:r>
              <a:rPr lang="en-US" dirty="0" smtClean="0"/>
              <a:t> </a:t>
            </a:r>
            <a:r>
              <a:rPr lang="en-US" dirty="0" err="1" smtClean="0"/>
              <a:t>kriteria</a:t>
            </a:r>
            <a:r>
              <a:rPr lang="en-US" dirty="0" smtClean="0"/>
              <a:t> </a:t>
            </a:r>
            <a:r>
              <a:rPr lang="en-US" dirty="0" err="1" smtClean="0"/>
              <a:t>dan</a:t>
            </a:r>
            <a:r>
              <a:rPr lang="en-US" dirty="0" smtClean="0"/>
              <a:t> </a:t>
            </a:r>
            <a:r>
              <a:rPr lang="en-US" dirty="0" err="1" smtClean="0"/>
              <a:t>atribut</a:t>
            </a:r>
            <a:endParaRPr lang="en-US" dirty="0"/>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xmlns="" val="3743941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p:txBody>
          <a:bodyPr/>
          <a:lstStyle/>
          <a:p>
            <a:pPr marL="990600" lvl="1" indent="-533400" eaLnBrk="1" hangingPunct="1"/>
            <a:r>
              <a:rPr lang="en-US" b="1" i="1" smtClean="0">
                <a:solidFill>
                  <a:schemeClr val="accent2"/>
                </a:solidFill>
                <a:latin typeface="Cooper Black" pitchFamily="18" charset="0"/>
              </a:rPr>
              <a:t>menurut prinsip akuntansi Indonesia</a:t>
            </a:r>
            <a:endParaRPr lang="en-US" i="1" smtClean="0">
              <a:solidFill>
                <a:schemeClr val="accent2"/>
              </a:solidFill>
              <a:latin typeface="Cooper Black" pitchFamily="18" charset="0"/>
            </a:endParaRPr>
          </a:p>
          <a:p>
            <a:pPr marL="1371600" lvl="2" indent="-457200" eaLnBrk="1" hangingPunct="1"/>
            <a:r>
              <a:rPr lang="en-US" smtClean="0">
                <a:solidFill>
                  <a:schemeClr val="accent2"/>
                </a:solidFill>
                <a:latin typeface="Cooper Black" pitchFamily="18" charset="0"/>
              </a:rPr>
              <a:t>kesatuan akuntansi</a:t>
            </a:r>
          </a:p>
          <a:p>
            <a:pPr marL="1371600" lvl="2" indent="-457200" eaLnBrk="1" hangingPunct="1"/>
            <a:r>
              <a:rPr lang="en-US" smtClean="0">
                <a:solidFill>
                  <a:schemeClr val="accent2"/>
                </a:solidFill>
                <a:latin typeface="Cooper Black" pitchFamily="18" charset="0"/>
              </a:rPr>
              <a:t>kesinambungan</a:t>
            </a:r>
          </a:p>
          <a:p>
            <a:pPr marL="1371600" lvl="2" indent="-457200" eaLnBrk="1" hangingPunct="1"/>
            <a:r>
              <a:rPr lang="en-US" smtClean="0">
                <a:solidFill>
                  <a:schemeClr val="accent2"/>
                </a:solidFill>
                <a:latin typeface="Cooper Black" pitchFamily="18" charset="0"/>
              </a:rPr>
              <a:t>periode akuntansi</a:t>
            </a:r>
          </a:p>
          <a:p>
            <a:pPr marL="1371600" lvl="2" indent="-457200" eaLnBrk="1" hangingPunct="1"/>
            <a:r>
              <a:rPr lang="en-US" smtClean="0">
                <a:solidFill>
                  <a:schemeClr val="accent2"/>
                </a:solidFill>
                <a:latin typeface="Cooper Black" pitchFamily="18" charset="0"/>
              </a:rPr>
              <a:t>pengukuran dalam nilai uang</a:t>
            </a:r>
          </a:p>
          <a:p>
            <a:pPr marL="1371600" lvl="2" indent="-457200" eaLnBrk="1" hangingPunct="1"/>
            <a:r>
              <a:rPr lang="en-US" smtClean="0">
                <a:solidFill>
                  <a:schemeClr val="accent2"/>
                </a:solidFill>
                <a:latin typeface="Cooper Black" pitchFamily="18" charset="0"/>
              </a:rPr>
              <a:t>harga pertukaran</a:t>
            </a:r>
          </a:p>
          <a:p>
            <a:pPr marL="1371600" lvl="2" indent="-457200" eaLnBrk="1" hangingPunct="1"/>
            <a:r>
              <a:rPr lang="en-US" smtClean="0">
                <a:solidFill>
                  <a:schemeClr val="accent2"/>
                </a:solidFill>
                <a:latin typeface="Cooper Black" pitchFamily="18" charset="0"/>
              </a:rPr>
              <a:t>penetapan beban dan pendapatan</a:t>
            </a:r>
            <a:r>
              <a:rPr lang="en-US" sz="2000" smtClean="0">
                <a:solidFill>
                  <a:schemeClr val="accent2"/>
                </a:solidFill>
                <a:latin typeface="Cooper Black" pitchFamily="18" charset="0"/>
              </a:rPr>
              <a:t> </a:t>
            </a:r>
          </a:p>
        </p:txBody>
      </p:sp>
      <p:sp>
        <p:nvSpPr>
          <p:cNvPr id="19459" name="Rectangle 3"/>
          <p:cNvSpPr>
            <a:spLocks noGrp="1" noChangeArrowheads="1"/>
          </p:cNvSpPr>
          <p:nvPr>
            <p:ph type="title"/>
          </p:nvPr>
        </p:nvSpPr>
        <p:spPr>
          <a:xfrm>
            <a:off x="468313" y="620713"/>
            <a:ext cx="8291512" cy="638175"/>
          </a:xfrm>
          <a:noFill/>
        </p:spPr>
        <p:txBody>
          <a:bodyPr anchorCtr="1"/>
          <a:lstStyle/>
          <a:p>
            <a:pPr eaLnBrk="1" hangingPunct="1"/>
            <a:r>
              <a:rPr lang="en-US" sz="2800" b="1" smtClean="0">
                <a:solidFill>
                  <a:schemeClr val="accent2"/>
                </a:solidFill>
                <a:latin typeface="Cooper Black" pitchFamily="18" charset="0"/>
              </a:rPr>
              <a:t>Konsep Dasar</a:t>
            </a:r>
            <a:r>
              <a:rPr lang="en-US" sz="2800" smtClean="0">
                <a:solidFill>
                  <a:schemeClr val="accent2"/>
                </a:solidFill>
                <a:latin typeface="Cooper Black" pitchFamily="18" charset="0"/>
              </a:rPr>
              <a:t/>
            </a:r>
            <a:br>
              <a:rPr lang="en-US" sz="2800" smtClean="0">
                <a:solidFill>
                  <a:schemeClr val="accent2"/>
                </a:solidFill>
                <a:latin typeface="Cooper Black" pitchFamily="18" charset="0"/>
              </a:rPr>
            </a:br>
            <a:endParaRPr lang="en-US" sz="2800"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457200" y="1066800"/>
            <a:ext cx="8229600" cy="5064125"/>
          </a:xfrm>
        </p:spPr>
        <p:txBody>
          <a:bodyPr/>
          <a:lstStyle/>
          <a:p>
            <a:pPr marL="990600" lvl="1" indent="-533400" eaLnBrk="1" hangingPunct="1">
              <a:lnSpc>
                <a:spcPct val="90000"/>
              </a:lnSpc>
            </a:pPr>
            <a:r>
              <a:rPr lang="en-US" sz="2400" b="1" i="1" smtClean="0">
                <a:solidFill>
                  <a:schemeClr val="accent2"/>
                </a:solidFill>
                <a:latin typeface="Cooper Black" pitchFamily="18" charset="0"/>
              </a:rPr>
              <a:t>menurut APB statement no 4</a:t>
            </a:r>
            <a:endParaRPr lang="en-US" sz="2400" i="1" smtClean="0">
              <a:solidFill>
                <a:schemeClr val="accent2"/>
              </a:solidFill>
              <a:latin typeface="Cooper Black" pitchFamily="18" charset="0"/>
            </a:endParaRPr>
          </a:p>
          <a:p>
            <a:pPr marL="1371600" lvl="2" indent="-457200" eaLnBrk="1" hangingPunct="1">
              <a:lnSpc>
                <a:spcPct val="90000"/>
              </a:lnSpc>
            </a:pPr>
            <a:r>
              <a:rPr lang="en-US" sz="2000" smtClean="0">
                <a:solidFill>
                  <a:schemeClr val="accent2"/>
                </a:solidFill>
                <a:latin typeface="Cooper Black" pitchFamily="18" charset="0"/>
              </a:rPr>
              <a:t>accounting entity</a:t>
            </a:r>
          </a:p>
          <a:p>
            <a:pPr marL="1371600" lvl="2" indent="-457200" eaLnBrk="1" hangingPunct="1">
              <a:lnSpc>
                <a:spcPct val="90000"/>
              </a:lnSpc>
            </a:pPr>
            <a:r>
              <a:rPr lang="en-US" sz="2000" smtClean="0">
                <a:solidFill>
                  <a:schemeClr val="accent2"/>
                </a:solidFill>
                <a:latin typeface="Cooper Black" pitchFamily="18" charset="0"/>
              </a:rPr>
              <a:t>going concern</a:t>
            </a:r>
          </a:p>
          <a:p>
            <a:pPr marL="1371600" lvl="2" indent="-457200" eaLnBrk="1" hangingPunct="1">
              <a:lnSpc>
                <a:spcPct val="90000"/>
              </a:lnSpc>
            </a:pPr>
            <a:r>
              <a:rPr lang="en-US" sz="2000" smtClean="0">
                <a:solidFill>
                  <a:schemeClr val="accent2"/>
                </a:solidFill>
                <a:latin typeface="Cooper Black" pitchFamily="18" charset="0"/>
              </a:rPr>
              <a:t>measurement of economic</a:t>
            </a:r>
          </a:p>
          <a:p>
            <a:pPr marL="1371600" lvl="2" indent="-457200" eaLnBrk="1" hangingPunct="1">
              <a:lnSpc>
                <a:spcPct val="90000"/>
              </a:lnSpc>
            </a:pPr>
            <a:r>
              <a:rPr lang="en-US" sz="2000" smtClean="0">
                <a:solidFill>
                  <a:schemeClr val="accent2"/>
                </a:solidFill>
                <a:latin typeface="Cooper Black" pitchFamily="18" charset="0"/>
              </a:rPr>
              <a:t>time periode</a:t>
            </a:r>
          </a:p>
          <a:p>
            <a:pPr marL="1371600" lvl="2" indent="-457200" eaLnBrk="1" hangingPunct="1">
              <a:lnSpc>
                <a:spcPct val="90000"/>
              </a:lnSpc>
            </a:pPr>
            <a:r>
              <a:rPr lang="en-US" sz="2000" smtClean="0">
                <a:solidFill>
                  <a:schemeClr val="accent2"/>
                </a:solidFill>
                <a:latin typeface="Cooper Black" pitchFamily="18" charset="0"/>
              </a:rPr>
              <a:t>measurement in terms of money</a:t>
            </a:r>
          </a:p>
          <a:p>
            <a:pPr marL="1371600" lvl="2" indent="-457200" eaLnBrk="1" hangingPunct="1">
              <a:lnSpc>
                <a:spcPct val="90000"/>
              </a:lnSpc>
            </a:pPr>
            <a:r>
              <a:rPr lang="en-US" sz="2000" smtClean="0">
                <a:solidFill>
                  <a:schemeClr val="accent2"/>
                </a:solidFill>
                <a:latin typeface="Cooper Black" pitchFamily="18" charset="0"/>
              </a:rPr>
              <a:t>accual</a:t>
            </a:r>
          </a:p>
          <a:p>
            <a:pPr marL="1371600" lvl="2" indent="-457200" eaLnBrk="1" hangingPunct="1">
              <a:lnSpc>
                <a:spcPct val="90000"/>
              </a:lnSpc>
            </a:pPr>
            <a:r>
              <a:rPr lang="en-US" sz="2000" smtClean="0">
                <a:solidFill>
                  <a:schemeClr val="accent2"/>
                </a:solidFill>
                <a:latin typeface="Cooper Black" pitchFamily="18" charset="0"/>
              </a:rPr>
              <a:t>exchange price</a:t>
            </a:r>
          </a:p>
          <a:p>
            <a:pPr marL="1371600" lvl="2" indent="-457200" eaLnBrk="1" hangingPunct="1">
              <a:lnSpc>
                <a:spcPct val="90000"/>
              </a:lnSpc>
            </a:pPr>
            <a:r>
              <a:rPr lang="en-US" sz="2000" smtClean="0">
                <a:solidFill>
                  <a:schemeClr val="accent2"/>
                </a:solidFill>
                <a:latin typeface="Cooper Black" pitchFamily="18" charset="0"/>
              </a:rPr>
              <a:t>approximation</a:t>
            </a:r>
          </a:p>
          <a:p>
            <a:pPr marL="1371600" lvl="2" indent="-457200" eaLnBrk="1" hangingPunct="1">
              <a:lnSpc>
                <a:spcPct val="90000"/>
              </a:lnSpc>
            </a:pPr>
            <a:r>
              <a:rPr lang="en-US" sz="2000" smtClean="0">
                <a:solidFill>
                  <a:schemeClr val="accent2"/>
                </a:solidFill>
                <a:latin typeface="Cooper Black" pitchFamily="18" charset="0"/>
              </a:rPr>
              <a:t>judgement</a:t>
            </a:r>
          </a:p>
          <a:p>
            <a:pPr marL="1371600" lvl="2" indent="-457200" eaLnBrk="1" hangingPunct="1">
              <a:lnSpc>
                <a:spcPct val="90000"/>
              </a:lnSpc>
            </a:pPr>
            <a:r>
              <a:rPr lang="en-US" sz="2000" smtClean="0">
                <a:solidFill>
                  <a:schemeClr val="accent2"/>
                </a:solidFill>
                <a:latin typeface="Cooper Black" pitchFamily="18" charset="0"/>
              </a:rPr>
              <a:t>general purpose financial information</a:t>
            </a:r>
          </a:p>
          <a:p>
            <a:pPr marL="1371600" lvl="2" indent="-457200" eaLnBrk="1" hangingPunct="1">
              <a:lnSpc>
                <a:spcPct val="90000"/>
              </a:lnSpc>
            </a:pPr>
            <a:r>
              <a:rPr lang="en-US" sz="2000" smtClean="0">
                <a:solidFill>
                  <a:schemeClr val="accent2"/>
                </a:solidFill>
                <a:latin typeface="Cooper Black" pitchFamily="18" charset="0"/>
              </a:rPr>
              <a:t>fundamentally related financial statement</a:t>
            </a:r>
          </a:p>
          <a:p>
            <a:pPr marL="1371600" lvl="2" indent="-457200" eaLnBrk="1" hangingPunct="1">
              <a:lnSpc>
                <a:spcPct val="90000"/>
              </a:lnSpc>
            </a:pPr>
            <a:r>
              <a:rPr lang="en-US" sz="2000" smtClean="0">
                <a:solidFill>
                  <a:schemeClr val="accent2"/>
                </a:solidFill>
                <a:latin typeface="Cooper Black" pitchFamily="18" charset="0"/>
              </a:rPr>
              <a:t>substance over form</a:t>
            </a:r>
          </a:p>
          <a:p>
            <a:pPr marL="1371600" lvl="2" indent="-457200" eaLnBrk="1" hangingPunct="1">
              <a:lnSpc>
                <a:spcPct val="90000"/>
              </a:lnSpc>
            </a:pPr>
            <a:r>
              <a:rPr lang="en-US" sz="2000" smtClean="0">
                <a:solidFill>
                  <a:schemeClr val="accent2"/>
                </a:solidFill>
                <a:latin typeface="Cooper Black" pitchFamily="18" charset="0"/>
              </a:rPr>
              <a:t>materiality</a:t>
            </a:r>
          </a:p>
        </p:txBody>
      </p:sp>
      <p:sp>
        <p:nvSpPr>
          <p:cNvPr id="20483" name="Rectangle 3"/>
          <p:cNvSpPr>
            <a:spLocks noGrp="1" noChangeArrowheads="1"/>
          </p:cNvSpPr>
          <p:nvPr>
            <p:ph type="title"/>
          </p:nvPr>
        </p:nvSpPr>
        <p:spPr>
          <a:xfrm>
            <a:off x="468313" y="620713"/>
            <a:ext cx="8229600" cy="638175"/>
          </a:xfrm>
          <a:noFill/>
        </p:spPr>
        <p:txBody>
          <a:bodyPr anchorCtr="1"/>
          <a:lstStyle/>
          <a:p>
            <a:pPr eaLnBrk="1" hangingPunct="1"/>
            <a:r>
              <a:rPr lang="en-US" sz="2800" b="1" i="1" smtClean="0">
                <a:solidFill>
                  <a:schemeClr val="accent2"/>
                </a:solidFill>
                <a:latin typeface="Cooper Black" pitchFamily="18" charset="0"/>
              </a:rPr>
              <a:t>Konsep Dasar</a:t>
            </a:r>
            <a:r>
              <a:rPr lang="en-US" sz="2800" smtClean="0">
                <a:solidFill>
                  <a:schemeClr val="accent2"/>
                </a:solidFill>
                <a:latin typeface="Cooper Black" pitchFamily="18" charset="0"/>
              </a:rPr>
              <a:t/>
            </a:r>
            <a:br>
              <a:rPr lang="en-US" sz="2800" smtClean="0">
                <a:solidFill>
                  <a:schemeClr val="accent2"/>
                </a:solidFill>
                <a:latin typeface="Cooper Black" pitchFamily="18" charset="0"/>
              </a:rPr>
            </a:br>
            <a:endParaRPr lang="en-US" sz="2800"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p:txBody>
          <a:bodyPr/>
          <a:lstStyle/>
          <a:p>
            <a:pPr marL="990600" lvl="1" indent="-533400" eaLnBrk="1" hangingPunct="1">
              <a:lnSpc>
                <a:spcPct val="90000"/>
              </a:lnSpc>
            </a:pPr>
            <a:r>
              <a:rPr lang="en-US" sz="2400" b="1" smtClean="0">
                <a:solidFill>
                  <a:schemeClr val="accent2"/>
                </a:solidFill>
                <a:latin typeface="Cooper Black" pitchFamily="18" charset="0"/>
              </a:rPr>
              <a:t>Menurut Paul Grady</a:t>
            </a:r>
            <a:endParaRPr lang="en-US" sz="2400" smtClean="0">
              <a:solidFill>
                <a:schemeClr val="accent2"/>
              </a:solidFill>
              <a:latin typeface="Cooper Black" pitchFamily="18" charset="0"/>
            </a:endParaRPr>
          </a:p>
          <a:p>
            <a:pPr marL="1371600" lvl="2" indent="-457200" eaLnBrk="1" hangingPunct="1">
              <a:lnSpc>
                <a:spcPct val="90000"/>
              </a:lnSpc>
            </a:pPr>
            <a:r>
              <a:rPr lang="en-US" sz="2000" smtClean="0">
                <a:solidFill>
                  <a:schemeClr val="accent2"/>
                </a:solidFill>
                <a:latin typeface="Cooper Black" pitchFamily="18" charset="0"/>
              </a:rPr>
              <a:t>masyarakat dan pemerintah  mengakui adanya hak pemilikan pribadi</a:t>
            </a:r>
          </a:p>
          <a:p>
            <a:pPr marL="1371600" lvl="2" indent="-457200" eaLnBrk="1" hangingPunct="1">
              <a:lnSpc>
                <a:spcPct val="90000"/>
              </a:lnSpc>
            </a:pPr>
            <a:r>
              <a:rPr lang="en-US" sz="2000" smtClean="0">
                <a:solidFill>
                  <a:schemeClr val="accent2"/>
                </a:solidFill>
                <a:latin typeface="Cooper Black" pitchFamily="18" charset="0"/>
              </a:rPr>
              <a:t>kesatuan usaha khusus</a:t>
            </a:r>
          </a:p>
          <a:p>
            <a:pPr marL="1371600" lvl="2" indent="-457200" eaLnBrk="1" hangingPunct="1">
              <a:lnSpc>
                <a:spcPct val="90000"/>
              </a:lnSpc>
            </a:pPr>
            <a:r>
              <a:rPr lang="en-US" sz="2000" smtClean="0">
                <a:solidFill>
                  <a:schemeClr val="accent2"/>
                </a:solidFill>
                <a:latin typeface="Cooper Black" pitchFamily="18" charset="0"/>
              </a:rPr>
              <a:t>kesinambungan</a:t>
            </a:r>
          </a:p>
          <a:p>
            <a:pPr marL="1371600" lvl="2" indent="-457200" eaLnBrk="1" hangingPunct="1">
              <a:lnSpc>
                <a:spcPct val="90000"/>
              </a:lnSpc>
            </a:pPr>
            <a:r>
              <a:rPr lang="en-US" sz="2000" smtClean="0">
                <a:solidFill>
                  <a:schemeClr val="accent2"/>
                </a:solidFill>
                <a:latin typeface="Cooper Black" pitchFamily="18" charset="0"/>
              </a:rPr>
              <a:t>konsistensi antar periode untuk entitas yang sama</a:t>
            </a:r>
          </a:p>
          <a:p>
            <a:pPr marL="1371600" lvl="2" indent="-457200" eaLnBrk="1" hangingPunct="1">
              <a:lnSpc>
                <a:spcPct val="90000"/>
              </a:lnSpc>
            </a:pPr>
            <a:r>
              <a:rPr lang="en-US" sz="2000" smtClean="0">
                <a:solidFill>
                  <a:schemeClr val="accent2"/>
                </a:solidFill>
                <a:latin typeface="Cooper Black" pitchFamily="18" charset="0"/>
              </a:rPr>
              <a:t>keanekaragaman perlakuan akuntansi antar kesatuan usaha</a:t>
            </a:r>
          </a:p>
          <a:p>
            <a:pPr marL="1371600" lvl="2" indent="-457200" eaLnBrk="1" hangingPunct="1">
              <a:lnSpc>
                <a:spcPct val="90000"/>
              </a:lnSpc>
            </a:pPr>
            <a:r>
              <a:rPr lang="en-US" sz="2000" smtClean="0">
                <a:solidFill>
                  <a:schemeClr val="accent2"/>
                </a:solidFill>
                <a:latin typeface="Cooper Black" pitchFamily="18" charset="0"/>
              </a:rPr>
              <a:t>konservatif</a:t>
            </a:r>
          </a:p>
          <a:p>
            <a:pPr marL="1371600" lvl="2" indent="-457200" eaLnBrk="1" hangingPunct="1">
              <a:lnSpc>
                <a:spcPct val="90000"/>
              </a:lnSpc>
            </a:pPr>
            <a:r>
              <a:rPr lang="en-US" sz="2000" smtClean="0">
                <a:solidFill>
                  <a:schemeClr val="accent2"/>
                </a:solidFill>
                <a:latin typeface="Cooper Black" pitchFamily="18" charset="0"/>
              </a:rPr>
              <a:t>keandalan data keuangan melalui pengendalian intern</a:t>
            </a:r>
          </a:p>
          <a:p>
            <a:pPr marL="1371600" lvl="2" indent="-457200" eaLnBrk="1" hangingPunct="1">
              <a:lnSpc>
                <a:spcPct val="90000"/>
              </a:lnSpc>
            </a:pPr>
            <a:r>
              <a:rPr lang="en-US" sz="2000" smtClean="0">
                <a:solidFill>
                  <a:schemeClr val="accent2"/>
                </a:solidFill>
                <a:latin typeface="Cooper Black" pitchFamily="18" charset="0"/>
              </a:rPr>
              <a:t>materiality</a:t>
            </a:r>
          </a:p>
          <a:p>
            <a:pPr marL="1371600" lvl="2" indent="-457200" eaLnBrk="1" hangingPunct="1">
              <a:lnSpc>
                <a:spcPct val="90000"/>
              </a:lnSpc>
            </a:pPr>
            <a:r>
              <a:rPr lang="en-US" sz="2000" smtClean="0">
                <a:solidFill>
                  <a:schemeClr val="accent2"/>
                </a:solidFill>
                <a:latin typeface="Cooper Black" pitchFamily="18" charset="0"/>
              </a:rPr>
              <a:t>periodisasi laporan memerlukan taksiran</a:t>
            </a:r>
          </a:p>
          <a:p>
            <a:pPr marL="1371600" lvl="2" indent="-457200" eaLnBrk="1" hangingPunct="1">
              <a:lnSpc>
                <a:spcPct val="90000"/>
              </a:lnSpc>
              <a:buFontTx/>
              <a:buNone/>
            </a:pPr>
            <a:endParaRPr lang="en-US" sz="2000" smtClean="0">
              <a:solidFill>
                <a:schemeClr val="accent2"/>
              </a:solidFill>
              <a:latin typeface="Cooper Black" pitchFamily="18" charset="0"/>
            </a:endParaRPr>
          </a:p>
        </p:txBody>
      </p:sp>
      <p:sp>
        <p:nvSpPr>
          <p:cNvPr id="21507" name="Rectangle 3"/>
          <p:cNvSpPr>
            <a:spLocks noGrp="1" noChangeArrowheads="1"/>
          </p:cNvSpPr>
          <p:nvPr>
            <p:ph type="title"/>
          </p:nvPr>
        </p:nvSpPr>
        <p:spPr>
          <a:xfrm>
            <a:off x="395288" y="620713"/>
            <a:ext cx="8229600" cy="638175"/>
          </a:xfrm>
          <a:noFill/>
        </p:spPr>
        <p:txBody>
          <a:bodyPr anchorCtr="1"/>
          <a:lstStyle/>
          <a:p>
            <a:pPr eaLnBrk="1" hangingPunct="1"/>
            <a:r>
              <a:rPr lang="en-US" sz="2800" b="1" smtClean="0">
                <a:solidFill>
                  <a:schemeClr val="accent2"/>
                </a:solidFill>
                <a:latin typeface="Cooper Black" pitchFamily="18" charset="0"/>
              </a:rPr>
              <a:t>Konsep Dasar</a:t>
            </a:r>
            <a:r>
              <a:rPr lang="en-US" sz="2800" smtClean="0">
                <a:solidFill>
                  <a:schemeClr val="accent2"/>
                </a:solidFill>
                <a:latin typeface="Cooper Black" pitchFamily="18" charset="0"/>
              </a:rPr>
              <a:t/>
            </a:r>
            <a:br>
              <a:rPr lang="en-US" sz="2800" smtClean="0">
                <a:solidFill>
                  <a:schemeClr val="accent2"/>
                </a:solidFill>
                <a:latin typeface="Cooper Black" pitchFamily="18" charset="0"/>
              </a:rPr>
            </a:br>
            <a:endParaRPr lang="en-US" sz="2800"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7200" y="1412875"/>
            <a:ext cx="8229600" cy="4718050"/>
          </a:xfrm>
        </p:spPr>
        <p:txBody>
          <a:bodyPr/>
          <a:lstStyle/>
          <a:p>
            <a:pPr marL="990600" lvl="1" indent="-533400" eaLnBrk="1" hangingPunct="1">
              <a:lnSpc>
                <a:spcPct val="80000"/>
              </a:lnSpc>
            </a:pPr>
            <a:r>
              <a:rPr lang="en-US" sz="1800" b="1" i="1" smtClean="0">
                <a:solidFill>
                  <a:schemeClr val="accent2"/>
                </a:solidFill>
                <a:latin typeface="Cooper Black" pitchFamily="18" charset="0"/>
              </a:rPr>
              <a:t>Menurut Suwarjono</a:t>
            </a:r>
          </a:p>
          <a:p>
            <a:pPr marL="990600" lvl="1" indent="-533400" eaLnBrk="1" hangingPunct="1">
              <a:lnSpc>
                <a:spcPct val="80000"/>
              </a:lnSpc>
              <a:buFontTx/>
              <a:buNone/>
            </a:pPr>
            <a:endParaRPr lang="en-US" sz="1800" b="1" i="1" smtClean="0">
              <a:solidFill>
                <a:schemeClr val="accent2"/>
              </a:solidFill>
              <a:latin typeface="Cooper Black" pitchFamily="18" charset="0"/>
            </a:endParaRPr>
          </a:p>
          <a:p>
            <a:pPr marL="609600" indent="-609600" eaLnBrk="1" hangingPunct="1">
              <a:lnSpc>
                <a:spcPct val="80000"/>
              </a:lnSpc>
              <a:buFontTx/>
              <a:buNone/>
            </a:pPr>
            <a:r>
              <a:rPr lang="en-US" sz="1800" smtClean="0">
                <a:solidFill>
                  <a:schemeClr val="accent2"/>
                </a:solidFill>
                <a:latin typeface="Cooper Black" pitchFamily="18" charset="0"/>
              </a:rPr>
              <a:t>		Di antara konsep yang telah dikemukakan di atas, 	suwarjono menggarisbawahi yang 	terpenting dari 	konsep tersebut adalah :</a:t>
            </a:r>
          </a:p>
          <a:p>
            <a:pPr marL="1371600" lvl="2" indent="-457200" eaLnBrk="1" hangingPunct="1">
              <a:lnSpc>
                <a:spcPct val="80000"/>
              </a:lnSpc>
            </a:pPr>
            <a:r>
              <a:rPr lang="en-US" sz="1800" smtClean="0">
                <a:solidFill>
                  <a:schemeClr val="accent2"/>
                </a:solidFill>
                <a:latin typeface="Cooper Black" pitchFamily="18" charset="0"/>
              </a:rPr>
              <a:t>kesatuan usaha</a:t>
            </a:r>
          </a:p>
          <a:p>
            <a:pPr marL="609600" indent="-609600" eaLnBrk="1" hangingPunct="1">
              <a:lnSpc>
                <a:spcPct val="80000"/>
              </a:lnSpc>
              <a:buFontTx/>
              <a:buNone/>
            </a:pPr>
            <a:r>
              <a:rPr lang="en-US" sz="1800" smtClean="0">
                <a:solidFill>
                  <a:schemeClr val="accent2"/>
                </a:solidFill>
                <a:latin typeface="Cooper Black" pitchFamily="18" charset="0"/>
              </a:rPr>
              <a:t>			adalah konsep bahwa perushaan dianggap 			sebagai badan atau pihak yang berdiri 				sendiri dan bertindak atas namanya sendiri 			terpisah dari pemilik.</a:t>
            </a:r>
          </a:p>
          <a:p>
            <a:pPr marL="1371600" lvl="2" indent="-457200" eaLnBrk="1" hangingPunct="1">
              <a:lnSpc>
                <a:spcPct val="80000"/>
              </a:lnSpc>
            </a:pPr>
            <a:r>
              <a:rPr lang="en-US" sz="1800" smtClean="0">
                <a:solidFill>
                  <a:schemeClr val="accent2"/>
                </a:solidFill>
                <a:latin typeface="Cooper Black" pitchFamily="18" charset="0"/>
              </a:rPr>
              <a:t>konsep periode</a:t>
            </a:r>
          </a:p>
          <a:p>
            <a:pPr marL="609600" indent="-609600" eaLnBrk="1" hangingPunct="1">
              <a:lnSpc>
                <a:spcPct val="80000"/>
              </a:lnSpc>
              <a:buFontTx/>
              <a:buNone/>
            </a:pPr>
            <a:r>
              <a:rPr lang="en-US" sz="1800" smtClean="0">
                <a:solidFill>
                  <a:schemeClr val="accent2"/>
                </a:solidFill>
                <a:latin typeface="Cooper Black" pitchFamily="18" charset="0"/>
              </a:rPr>
              <a:t>			menganggap bahwa untuk mengukur 				kemajuan perusahaan konsep periode 				waktu 	digunakan sebagai takaran 				pengukuran dan bukan angkatan atau 				jumlah prosuksi atau penjualan.</a:t>
            </a:r>
          </a:p>
          <a:p>
            <a:pPr marL="609600" indent="-609600" algn="just" eaLnBrk="1" hangingPunct="1">
              <a:lnSpc>
                <a:spcPct val="80000"/>
              </a:lnSpc>
              <a:buFontTx/>
              <a:buNone/>
            </a:pPr>
            <a:r>
              <a:rPr lang="en-US" sz="1800" smtClean="0">
                <a:solidFill>
                  <a:schemeClr val="accent2"/>
                </a:solidFill>
                <a:latin typeface="Cooper Black" pitchFamily="18" charset="0"/>
              </a:rPr>
              <a:t> </a:t>
            </a:r>
          </a:p>
        </p:txBody>
      </p:sp>
      <p:sp>
        <p:nvSpPr>
          <p:cNvPr id="22531" name="Rectangle 3"/>
          <p:cNvSpPr>
            <a:spLocks noGrp="1" noChangeArrowheads="1"/>
          </p:cNvSpPr>
          <p:nvPr>
            <p:ph type="title"/>
          </p:nvPr>
        </p:nvSpPr>
        <p:spPr>
          <a:xfrm>
            <a:off x="468313" y="549275"/>
            <a:ext cx="8229600" cy="638175"/>
          </a:xfrm>
          <a:noFill/>
        </p:spPr>
        <p:txBody>
          <a:bodyPr anchorCtr="1"/>
          <a:lstStyle/>
          <a:p>
            <a:pPr eaLnBrk="1" hangingPunct="1"/>
            <a:r>
              <a:rPr lang="en-US" sz="2800" b="1" smtClean="0">
                <a:solidFill>
                  <a:schemeClr val="accent2"/>
                </a:solidFill>
                <a:latin typeface="Cooper Black" pitchFamily="18" charset="0"/>
              </a:rPr>
              <a:t>Konsep Dasar</a:t>
            </a:r>
            <a:r>
              <a:rPr lang="en-US" sz="2800" smtClean="0">
                <a:solidFill>
                  <a:schemeClr val="accent2"/>
                </a:solidFill>
                <a:latin typeface="Cooper Black" pitchFamily="18" charset="0"/>
              </a:rPr>
              <a:t/>
            </a:r>
            <a:br>
              <a:rPr lang="en-US" sz="2800" smtClean="0">
                <a:solidFill>
                  <a:schemeClr val="accent2"/>
                </a:solidFill>
                <a:latin typeface="Cooper Black" pitchFamily="18" charset="0"/>
              </a:rPr>
            </a:br>
            <a:endParaRPr lang="en-US" sz="2800"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23850" y="836613"/>
            <a:ext cx="8229600" cy="485775"/>
          </a:xfrm>
        </p:spPr>
        <p:txBody>
          <a:bodyPr/>
          <a:lstStyle/>
          <a:p>
            <a:pPr eaLnBrk="1" hangingPunct="1"/>
            <a:r>
              <a:rPr lang="en-US" sz="2800" b="1" smtClean="0">
                <a:solidFill>
                  <a:schemeClr val="accent2"/>
                </a:solidFill>
                <a:latin typeface="Cooper Black" pitchFamily="18" charset="0"/>
              </a:rPr>
              <a:t>Sudut Pandang Akuntansi Tradisional</a:t>
            </a:r>
            <a:br>
              <a:rPr lang="en-US" sz="2800" b="1" smtClean="0">
                <a:solidFill>
                  <a:schemeClr val="accent2"/>
                </a:solidFill>
                <a:latin typeface="Cooper Black" pitchFamily="18" charset="0"/>
              </a:rPr>
            </a:br>
            <a:endParaRPr lang="en-US" sz="2800" b="1" smtClean="0">
              <a:solidFill>
                <a:schemeClr val="accent2"/>
              </a:solidFill>
              <a:latin typeface="Cooper Black" pitchFamily="18" charset="0"/>
            </a:endParaRPr>
          </a:p>
        </p:txBody>
      </p:sp>
      <p:sp>
        <p:nvSpPr>
          <p:cNvPr id="23555" name="Rectangle 3"/>
          <p:cNvSpPr>
            <a:spLocks noGrp="1" noChangeArrowheads="1"/>
          </p:cNvSpPr>
          <p:nvPr>
            <p:ph type="body" idx="1"/>
          </p:nvPr>
        </p:nvSpPr>
        <p:spPr/>
        <p:txBody>
          <a:bodyPr/>
          <a:lstStyle/>
          <a:p>
            <a:pPr marL="990600" lvl="1" indent="-533400" eaLnBrk="1" hangingPunct="1">
              <a:lnSpc>
                <a:spcPct val="80000"/>
              </a:lnSpc>
            </a:pPr>
            <a:r>
              <a:rPr lang="en-US" sz="1600" b="1" i="1" smtClean="0">
                <a:solidFill>
                  <a:schemeClr val="accent2"/>
                </a:solidFill>
                <a:latin typeface="Forte" pitchFamily="66" charset="0"/>
              </a:rPr>
              <a:t>Proprietary theory atau teori keatuan pemilik</a:t>
            </a:r>
          </a:p>
          <a:p>
            <a:pPr marL="609600" indent="-609600" eaLnBrk="1" hangingPunct="1">
              <a:lnSpc>
                <a:spcPct val="80000"/>
              </a:lnSpc>
              <a:buFontTx/>
              <a:buNone/>
            </a:pPr>
            <a:r>
              <a:rPr lang="en-US" sz="1800" smtClean="0">
                <a:solidFill>
                  <a:schemeClr val="accent2"/>
                </a:solidFill>
                <a:latin typeface="Cooper Black" pitchFamily="18" charset="0"/>
              </a:rPr>
              <a:t>		Teori ini bersudut pandang pemilik sebagai pusat 	perhatian akuntansi</a:t>
            </a:r>
          </a:p>
          <a:p>
            <a:pPr marL="609600" indent="-609600" eaLnBrk="1" hangingPunct="1">
              <a:lnSpc>
                <a:spcPct val="80000"/>
              </a:lnSpc>
              <a:buFontTx/>
              <a:buNone/>
            </a:pPr>
            <a:r>
              <a:rPr lang="en-US" sz="1800" smtClean="0">
                <a:solidFill>
                  <a:schemeClr val="accent2"/>
                </a:solidFill>
                <a:latin typeface="Cooper Black" pitchFamily="18" charset="0"/>
              </a:rPr>
              <a:t>			Aktiva – Kewajiban = modal</a:t>
            </a:r>
          </a:p>
          <a:p>
            <a:pPr marL="609600" indent="-609600" eaLnBrk="1" hangingPunct="1">
              <a:lnSpc>
                <a:spcPct val="80000"/>
              </a:lnSpc>
              <a:buFontTx/>
              <a:buNone/>
            </a:pPr>
            <a:endParaRPr lang="en-US" sz="1800" b="1" smtClean="0">
              <a:solidFill>
                <a:schemeClr val="accent2"/>
              </a:solidFill>
              <a:latin typeface="Cooper Black" pitchFamily="18" charset="0"/>
            </a:endParaRPr>
          </a:p>
          <a:p>
            <a:pPr marL="990600" lvl="1" indent="-533400" eaLnBrk="1" hangingPunct="1">
              <a:lnSpc>
                <a:spcPct val="80000"/>
              </a:lnSpc>
            </a:pPr>
            <a:r>
              <a:rPr lang="en-US" sz="1600" b="1" i="1" smtClean="0">
                <a:solidFill>
                  <a:schemeClr val="accent2"/>
                </a:solidFill>
                <a:latin typeface="Forte" pitchFamily="66" charset="0"/>
              </a:rPr>
              <a:t>Entity Theory</a:t>
            </a:r>
            <a:endParaRPr lang="en-US" sz="1600" i="1" smtClean="0">
              <a:solidFill>
                <a:schemeClr val="accent2"/>
              </a:solidFill>
              <a:latin typeface="Forte" pitchFamily="66" charset="0"/>
            </a:endParaRPr>
          </a:p>
          <a:p>
            <a:pPr marL="609600" indent="-609600" eaLnBrk="1" hangingPunct="1">
              <a:lnSpc>
                <a:spcPct val="80000"/>
              </a:lnSpc>
              <a:buFontTx/>
              <a:buNone/>
            </a:pPr>
            <a:r>
              <a:rPr lang="en-US" sz="1800" smtClean="0">
                <a:solidFill>
                  <a:schemeClr val="accent2"/>
                </a:solidFill>
                <a:latin typeface="Cooper Black" pitchFamily="18" charset="0"/>
              </a:rPr>
              <a:t>		Teori ini bersudut pandang kesatuan usaha pusat 	perhatian akuntansi  adalah unit usaha bukan pemilik </a:t>
            </a:r>
          </a:p>
          <a:p>
            <a:pPr marL="609600" indent="-609600" eaLnBrk="1" hangingPunct="1">
              <a:lnSpc>
                <a:spcPct val="80000"/>
              </a:lnSpc>
              <a:buFontTx/>
              <a:buNone/>
            </a:pPr>
            <a:r>
              <a:rPr lang="en-US" sz="1800" smtClean="0">
                <a:solidFill>
                  <a:schemeClr val="accent2"/>
                </a:solidFill>
                <a:latin typeface="Cooper Black" pitchFamily="18" charset="0"/>
              </a:rPr>
              <a:t>			Aktiva = Kewajiban + Modal</a:t>
            </a:r>
          </a:p>
          <a:p>
            <a:pPr marL="609600" indent="-609600" eaLnBrk="1" hangingPunct="1">
              <a:lnSpc>
                <a:spcPct val="80000"/>
              </a:lnSpc>
              <a:buFontTx/>
              <a:buNone/>
            </a:pPr>
            <a:endParaRPr lang="en-US" sz="1800" b="1" smtClean="0">
              <a:solidFill>
                <a:schemeClr val="accent2"/>
              </a:solidFill>
              <a:latin typeface="Cooper Black" pitchFamily="18" charset="0"/>
            </a:endParaRPr>
          </a:p>
          <a:p>
            <a:pPr marL="990600" lvl="1" indent="-533400" eaLnBrk="1" hangingPunct="1">
              <a:lnSpc>
                <a:spcPct val="80000"/>
              </a:lnSpc>
            </a:pPr>
            <a:r>
              <a:rPr lang="en-US" sz="1600" b="1" i="1" smtClean="0">
                <a:solidFill>
                  <a:schemeClr val="accent2"/>
                </a:solidFill>
                <a:latin typeface="Forte" pitchFamily="66" charset="0"/>
              </a:rPr>
              <a:t>Fund Theory</a:t>
            </a:r>
            <a:endParaRPr lang="en-US" sz="1600" i="1" smtClean="0">
              <a:solidFill>
                <a:schemeClr val="accent2"/>
              </a:solidFill>
              <a:latin typeface="Forte" pitchFamily="66" charset="0"/>
            </a:endParaRPr>
          </a:p>
          <a:p>
            <a:pPr marL="609600" indent="-609600" eaLnBrk="1" hangingPunct="1">
              <a:lnSpc>
                <a:spcPct val="80000"/>
              </a:lnSpc>
              <a:buFontTx/>
              <a:buNone/>
            </a:pPr>
            <a:r>
              <a:rPr lang="en-US" sz="1800" smtClean="0">
                <a:solidFill>
                  <a:schemeClr val="accent2"/>
                </a:solidFill>
                <a:latin typeface="Cooper Black" pitchFamily="18" charset="0"/>
              </a:rPr>
              <a:t>		Pusat perhatian akuntansi dalam konsepini ada pada unit 	operasi dengan tujuan tertentu atau kesatuan kegiatan 	khusus dan untuk melaksanakan kegiatan tersebut 	diperlukan sumber ekonomi berupa asset likuid seperti kas</a:t>
            </a:r>
          </a:p>
          <a:p>
            <a:pPr marL="609600" indent="-609600" eaLnBrk="1" hangingPunct="1">
              <a:lnSpc>
                <a:spcPct val="80000"/>
              </a:lnSpc>
              <a:buFontTx/>
              <a:buNone/>
            </a:pPr>
            <a:r>
              <a:rPr lang="en-US" sz="1800" smtClean="0">
                <a:solidFill>
                  <a:schemeClr val="accent2"/>
                </a:solidFill>
                <a:latin typeface="Cooper Black" pitchFamily="18" charset="0"/>
              </a:rPr>
              <a:t>			Aktiva likuid = saldo dana</a:t>
            </a:r>
          </a:p>
          <a:p>
            <a:pPr marL="609600" indent="-609600" eaLnBrk="1" hangingPunct="1">
              <a:lnSpc>
                <a:spcPct val="80000"/>
              </a:lnSpc>
              <a:buFontTx/>
              <a:buNone/>
            </a:pPr>
            <a:endParaRPr lang="en-US" sz="1800"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7200" y="1143000"/>
            <a:ext cx="8229600" cy="4530725"/>
          </a:xfrm>
        </p:spPr>
        <p:txBody>
          <a:bodyPr/>
          <a:lstStyle/>
          <a:p>
            <a:pPr marL="990600" lvl="1" indent="-533400" eaLnBrk="1" hangingPunct="1">
              <a:lnSpc>
                <a:spcPct val="80000"/>
              </a:lnSpc>
            </a:pPr>
            <a:r>
              <a:rPr lang="en-US" sz="1800" b="1" i="1" smtClean="0">
                <a:solidFill>
                  <a:schemeClr val="accent2"/>
                </a:solidFill>
                <a:latin typeface="Forte" pitchFamily="66" charset="0"/>
              </a:rPr>
              <a:t>Commander Theory atau teori kesatuan pengendali</a:t>
            </a:r>
            <a:endParaRPr lang="en-US" sz="1800" i="1" smtClean="0">
              <a:solidFill>
                <a:schemeClr val="accent2"/>
              </a:solidFill>
              <a:latin typeface="Forte" pitchFamily="66" charset="0"/>
            </a:endParaRPr>
          </a:p>
          <a:p>
            <a:pPr marL="609600" indent="-609600" eaLnBrk="1" hangingPunct="1">
              <a:lnSpc>
                <a:spcPct val="80000"/>
              </a:lnSpc>
              <a:buFontTx/>
              <a:buNone/>
            </a:pPr>
            <a:r>
              <a:rPr lang="en-US" sz="2000" smtClean="0">
                <a:solidFill>
                  <a:schemeClr val="accent2"/>
                </a:solidFill>
                <a:latin typeface="Cooper Black" pitchFamily="18" charset="0"/>
              </a:rPr>
              <a:t>		Sudut pandang dalam teori ini menitikberatkan pada 	pihak 	yang mengendalikan sumber ekonomi 	perusahaan tanpa 	memperhatikan pemilikan.</a:t>
            </a:r>
          </a:p>
          <a:p>
            <a:pPr marL="609600" indent="-609600" eaLnBrk="1" hangingPunct="1">
              <a:lnSpc>
                <a:spcPct val="80000"/>
              </a:lnSpc>
              <a:buFontTx/>
              <a:buNone/>
            </a:pPr>
            <a:endParaRPr lang="en-US" sz="2000" b="1" smtClean="0">
              <a:solidFill>
                <a:schemeClr val="accent2"/>
              </a:solidFill>
              <a:latin typeface="Cooper Black" pitchFamily="18" charset="0"/>
            </a:endParaRPr>
          </a:p>
          <a:p>
            <a:pPr marL="990600" lvl="1" indent="-533400" eaLnBrk="1" hangingPunct="1">
              <a:lnSpc>
                <a:spcPct val="80000"/>
              </a:lnSpc>
            </a:pPr>
            <a:r>
              <a:rPr lang="en-US" sz="1800" b="1" i="1" smtClean="0">
                <a:solidFill>
                  <a:schemeClr val="accent2"/>
                </a:solidFill>
                <a:latin typeface="Forte" pitchFamily="66" charset="0"/>
              </a:rPr>
              <a:t>Investor  theory atau teori kesatuan investor</a:t>
            </a:r>
            <a:endParaRPr lang="en-US" sz="1800" i="1" smtClean="0">
              <a:solidFill>
                <a:schemeClr val="accent2"/>
              </a:solidFill>
              <a:latin typeface="Forte" pitchFamily="66" charset="0"/>
            </a:endParaRPr>
          </a:p>
          <a:p>
            <a:pPr marL="609600" indent="-609600" eaLnBrk="1" hangingPunct="1">
              <a:lnSpc>
                <a:spcPct val="80000"/>
              </a:lnSpc>
              <a:buFontTx/>
              <a:buNone/>
            </a:pPr>
            <a:r>
              <a:rPr lang="en-US" sz="2000" smtClean="0">
                <a:solidFill>
                  <a:schemeClr val="accent2"/>
                </a:solidFill>
                <a:latin typeface="Cooper Black" pitchFamily="18" charset="0"/>
              </a:rPr>
              <a:t>		Pusat perhatian akuntansi adalah kepada kreditor 	jangka panjang dan pemegang saham, sehingga laba 	harus didefinisikan sebagai jumlah rupiah yang 	menjadi hak kedua kelompok tersebut.</a:t>
            </a:r>
          </a:p>
          <a:p>
            <a:pPr marL="609600" indent="-609600" eaLnBrk="1" hangingPunct="1">
              <a:lnSpc>
                <a:spcPct val="80000"/>
              </a:lnSpc>
              <a:buFontTx/>
              <a:buNone/>
            </a:pPr>
            <a:r>
              <a:rPr lang="en-US" sz="2000" smtClean="0">
                <a:solidFill>
                  <a:schemeClr val="accent2"/>
                </a:solidFill>
                <a:latin typeface="Cooper Black" pitchFamily="18" charset="0"/>
              </a:rPr>
              <a:t>			</a:t>
            </a:r>
            <a:r>
              <a:rPr lang="en-US" sz="1800" smtClean="0">
                <a:solidFill>
                  <a:schemeClr val="accent2"/>
                </a:solidFill>
                <a:latin typeface="Cooper Black" pitchFamily="18" charset="0"/>
              </a:rPr>
              <a:t>Aktiva -  utang Jangka Pendek = Ekuitas Investor</a:t>
            </a:r>
          </a:p>
          <a:p>
            <a:pPr marL="609600" indent="-609600" eaLnBrk="1" hangingPunct="1">
              <a:lnSpc>
                <a:spcPct val="80000"/>
              </a:lnSpc>
              <a:buFontTx/>
              <a:buNone/>
            </a:pPr>
            <a:endParaRPr lang="en-US" sz="1800" b="1" smtClean="0">
              <a:solidFill>
                <a:schemeClr val="accent2"/>
              </a:solidFill>
              <a:latin typeface="Cooper Black" pitchFamily="18" charset="0"/>
            </a:endParaRPr>
          </a:p>
          <a:p>
            <a:pPr marL="990600" lvl="1" indent="-533400" eaLnBrk="1" hangingPunct="1">
              <a:lnSpc>
                <a:spcPct val="80000"/>
              </a:lnSpc>
            </a:pPr>
            <a:r>
              <a:rPr lang="en-US" sz="1800" b="1" i="1" smtClean="0">
                <a:solidFill>
                  <a:schemeClr val="accent2"/>
                </a:solidFill>
                <a:latin typeface="Forte" pitchFamily="66" charset="0"/>
              </a:rPr>
              <a:t>Enterprise Theory</a:t>
            </a:r>
            <a:endParaRPr lang="en-US" sz="1800" i="1" smtClean="0">
              <a:solidFill>
                <a:schemeClr val="accent2"/>
              </a:solidFill>
              <a:latin typeface="Forte" pitchFamily="66" charset="0"/>
            </a:endParaRPr>
          </a:p>
          <a:p>
            <a:pPr marL="609600" indent="-609600" eaLnBrk="1" hangingPunct="1">
              <a:lnSpc>
                <a:spcPct val="80000"/>
              </a:lnSpc>
              <a:buFontTx/>
              <a:buNone/>
            </a:pPr>
            <a:r>
              <a:rPr lang="en-US" sz="2000" smtClean="0">
                <a:solidFill>
                  <a:schemeClr val="accent2"/>
                </a:solidFill>
                <a:latin typeface="Cooper Black" pitchFamily="18" charset="0"/>
              </a:rPr>
              <a:t>		Pusat perhatian akuntansi dalam teori ini adalah 	kegiatan usaha yang melibatkan semua pihak 	(stakeholder) sebagai bagian dari kegiatan ekonomi.</a:t>
            </a:r>
          </a:p>
          <a:p>
            <a:pPr marL="609600" indent="-609600" eaLnBrk="1" hangingPunct="1">
              <a:lnSpc>
                <a:spcPct val="80000"/>
              </a:lnSpc>
              <a:buFontTx/>
              <a:buNone/>
            </a:pPr>
            <a:endParaRPr lang="en-US" sz="2000" smtClean="0">
              <a:solidFill>
                <a:schemeClr val="accent2"/>
              </a:solidFill>
              <a:latin typeface="Cooper Black" pitchFamily="18" charset="0"/>
            </a:endParaRPr>
          </a:p>
        </p:txBody>
      </p:sp>
      <p:sp>
        <p:nvSpPr>
          <p:cNvPr id="24579" name="Rectangle 3"/>
          <p:cNvSpPr>
            <a:spLocks noGrp="1" noChangeArrowheads="1"/>
          </p:cNvSpPr>
          <p:nvPr>
            <p:ph type="title"/>
          </p:nvPr>
        </p:nvSpPr>
        <p:spPr>
          <a:xfrm>
            <a:off x="395288" y="476250"/>
            <a:ext cx="8229600" cy="714375"/>
          </a:xfrm>
          <a:noFill/>
        </p:spPr>
        <p:txBody>
          <a:bodyPr anchorCtr="1"/>
          <a:lstStyle/>
          <a:p>
            <a:pPr eaLnBrk="1" hangingPunct="1"/>
            <a:r>
              <a:rPr lang="en-US" sz="2800" b="1" i="1" smtClean="0">
                <a:solidFill>
                  <a:schemeClr val="accent2"/>
                </a:solidFill>
                <a:latin typeface="Cooper Black" pitchFamily="18" charset="0"/>
              </a:rPr>
              <a:t>Sudut Pandang Akuntansi Tradisional</a:t>
            </a:r>
            <a:r>
              <a:rPr lang="en-US" sz="2800" b="1" smtClean="0">
                <a:solidFill>
                  <a:schemeClr val="accent2"/>
                </a:solidFill>
                <a:latin typeface="Cooper Black" pitchFamily="18" charset="0"/>
              </a:rPr>
              <a:t/>
            </a:r>
            <a:br>
              <a:rPr lang="en-US" sz="2800" b="1" smtClean="0">
                <a:solidFill>
                  <a:schemeClr val="accent2"/>
                </a:solidFill>
                <a:latin typeface="Cooper Black" pitchFamily="18" charset="0"/>
              </a:rPr>
            </a:br>
            <a:endParaRPr lang="en-US" sz="2800" b="1"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620713"/>
            <a:ext cx="8229600" cy="714375"/>
          </a:xfrm>
        </p:spPr>
        <p:txBody>
          <a:bodyPr/>
          <a:lstStyle/>
          <a:p>
            <a:pPr eaLnBrk="1" hangingPunct="1"/>
            <a:r>
              <a:rPr lang="en-US" sz="2800" b="1" i="1" smtClean="0">
                <a:solidFill>
                  <a:schemeClr val="accent2"/>
                </a:solidFill>
                <a:latin typeface="Cooper Black" pitchFamily="18" charset="0"/>
              </a:rPr>
              <a:t>Lingkungan Akuntansi</a:t>
            </a:r>
          </a:p>
        </p:txBody>
      </p:sp>
      <p:sp>
        <p:nvSpPr>
          <p:cNvPr id="25603" name="Rectangle 3"/>
          <p:cNvSpPr>
            <a:spLocks noGrp="1" noChangeArrowheads="1"/>
          </p:cNvSpPr>
          <p:nvPr>
            <p:ph type="body" idx="1"/>
          </p:nvPr>
        </p:nvSpPr>
        <p:spPr>
          <a:xfrm>
            <a:off x="468313" y="1628775"/>
            <a:ext cx="8229600" cy="4141788"/>
          </a:xfrm>
        </p:spPr>
        <p:txBody>
          <a:bodyPr/>
          <a:lstStyle/>
          <a:p>
            <a:pPr marL="609600" indent="-609600" eaLnBrk="1" hangingPunct="1">
              <a:lnSpc>
                <a:spcPct val="90000"/>
              </a:lnSpc>
            </a:pPr>
            <a:endParaRPr lang="en-US" sz="2000" b="1" smtClean="0">
              <a:solidFill>
                <a:schemeClr val="accent2"/>
              </a:solidFill>
              <a:latin typeface="Cooper Black" pitchFamily="18" charset="0"/>
            </a:endParaRPr>
          </a:p>
          <a:p>
            <a:pPr marL="609600" indent="-609600" eaLnBrk="1" hangingPunct="1">
              <a:lnSpc>
                <a:spcPct val="90000"/>
              </a:lnSpc>
              <a:buFontTx/>
              <a:buNone/>
            </a:pPr>
            <a:r>
              <a:rPr lang="en-US" sz="2000" b="1" smtClean="0">
                <a:solidFill>
                  <a:schemeClr val="accent2"/>
                </a:solidFill>
                <a:latin typeface="Cooper Black" pitchFamily="18" charset="0"/>
              </a:rPr>
              <a:t>	Empat unsur yang membentuk lingkungan akuntansi :</a:t>
            </a:r>
          </a:p>
          <a:p>
            <a:pPr marL="609600" indent="-609600" eaLnBrk="1" hangingPunct="1">
              <a:lnSpc>
                <a:spcPct val="90000"/>
              </a:lnSpc>
              <a:buFontTx/>
              <a:buNone/>
            </a:pPr>
            <a:endParaRPr lang="en-US" sz="2000" b="1" smtClean="0">
              <a:solidFill>
                <a:schemeClr val="accent2"/>
              </a:solidFill>
              <a:latin typeface="Cooper Black" pitchFamily="18" charset="0"/>
            </a:endParaRPr>
          </a:p>
          <a:p>
            <a:pPr marL="990600" lvl="1" indent="-533400" eaLnBrk="1" hangingPunct="1">
              <a:lnSpc>
                <a:spcPct val="90000"/>
              </a:lnSpc>
            </a:pPr>
            <a:r>
              <a:rPr lang="en-US" sz="2000" b="1" smtClean="0">
                <a:solidFill>
                  <a:schemeClr val="accent2"/>
                </a:solidFill>
                <a:latin typeface="Cooper Black" pitchFamily="18" charset="0"/>
              </a:rPr>
              <a:t>para pemakai laporan keuangan</a:t>
            </a:r>
          </a:p>
          <a:p>
            <a:pPr marL="990600" lvl="1" indent="-533400" eaLnBrk="1" hangingPunct="1">
              <a:lnSpc>
                <a:spcPct val="90000"/>
              </a:lnSpc>
            </a:pPr>
            <a:r>
              <a:rPr lang="en-US" sz="2000" b="1" smtClean="0">
                <a:solidFill>
                  <a:schemeClr val="accent2"/>
                </a:solidFill>
                <a:latin typeface="Cooper Black" pitchFamily="18" charset="0"/>
              </a:rPr>
              <a:t>organisasi kegiatan ekonomi dalam masyarakat</a:t>
            </a:r>
          </a:p>
          <a:p>
            <a:pPr marL="990600" lvl="1" indent="-533400" eaLnBrk="1" hangingPunct="1">
              <a:lnSpc>
                <a:spcPct val="90000"/>
              </a:lnSpc>
            </a:pPr>
            <a:r>
              <a:rPr lang="en-US" sz="2000" b="1" smtClean="0">
                <a:solidFill>
                  <a:schemeClr val="accent2"/>
                </a:solidFill>
                <a:latin typeface="Cooper Black" pitchFamily="18" charset="0"/>
              </a:rPr>
              <a:t>kegiatan ekonomi dalam perusahaan secara indivisual</a:t>
            </a:r>
          </a:p>
          <a:p>
            <a:pPr marL="990600" lvl="1" indent="-533400" eaLnBrk="1" hangingPunct="1">
              <a:lnSpc>
                <a:spcPct val="90000"/>
              </a:lnSpc>
            </a:pPr>
            <a:r>
              <a:rPr lang="en-US" sz="2000" b="1" smtClean="0">
                <a:solidFill>
                  <a:schemeClr val="accent2"/>
                </a:solidFill>
                <a:latin typeface="Cooper Black" pitchFamily="18" charset="0"/>
              </a:rPr>
              <a:t>cara pengukuran aktivitas ekonomi</a:t>
            </a:r>
          </a:p>
          <a:p>
            <a:pPr marL="990600" lvl="1" indent="-533400" eaLnBrk="1" hangingPunct="1">
              <a:lnSpc>
                <a:spcPct val="90000"/>
              </a:lnSpc>
              <a:buFontTx/>
              <a:buNone/>
            </a:pPr>
            <a:endParaRPr lang="en-US" sz="2000" b="1"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p:txBody>
          <a:bodyPr/>
          <a:lstStyle/>
          <a:p>
            <a:pPr eaLnBrk="1" hangingPunct="1">
              <a:lnSpc>
                <a:spcPct val="90000"/>
              </a:lnSpc>
              <a:buFontTx/>
              <a:buNone/>
            </a:pPr>
            <a:r>
              <a:rPr lang="en-US" sz="1800" b="1" smtClean="0">
                <a:solidFill>
                  <a:schemeClr val="accent2"/>
                </a:solidFill>
                <a:latin typeface="Cooper Black" pitchFamily="18" charset="0"/>
              </a:rPr>
              <a:t>	factor-faktor lingkungan yang harus diperhatikan dalam merumuskan tujuan akuntansi :</a:t>
            </a:r>
          </a:p>
          <a:p>
            <a:pPr eaLnBrk="1" hangingPunct="1">
              <a:lnSpc>
                <a:spcPct val="90000"/>
              </a:lnSpc>
              <a:buFontTx/>
              <a:buNone/>
            </a:pPr>
            <a:endParaRPr lang="en-US" sz="1800" b="1" smtClean="0">
              <a:solidFill>
                <a:schemeClr val="accent2"/>
              </a:solidFill>
              <a:latin typeface="Cooper Black" pitchFamily="18" charset="0"/>
            </a:endParaRPr>
          </a:p>
          <a:p>
            <a:pPr lvl="3" eaLnBrk="1" hangingPunct="1">
              <a:lnSpc>
                <a:spcPct val="90000"/>
              </a:lnSpc>
            </a:pPr>
            <a:r>
              <a:rPr lang="en-US" sz="1800" b="1" smtClean="0">
                <a:solidFill>
                  <a:schemeClr val="accent2"/>
                </a:solidFill>
                <a:latin typeface="Cooper Black" pitchFamily="18" charset="0"/>
              </a:rPr>
              <a:t>system perekonomian pasar yang maju</a:t>
            </a:r>
          </a:p>
          <a:p>
            <a:pPr lvl="3" eaLnBrk="1" hangingPunct="1">
              <a:lnSpc>
                <a:spcPct val="90000"/>
              </a:lnSpc>
            </a:pPr>
            <a:r>
              <a:rPr lang="en-US" sz="1800" b="1" smtClean="0">
                <a:solidFill>
                  <a:schemeClr val="accent2"/>
                </a:solidFill>
                <a:latin typeface="Cooper Black" pitchFamily="18" charset="0"/>
              </a:rPr>
              <a:t>system perbankan yang efisien dan canggih</a:t>
            </a:r>
          </a:p>
          <a:p>
            <a:pPr lvl="3" eaLnBrk="1" hangingPunct="1">
              <a:lnSpc>
                <a:spcPct val="90000"/>
              </a:lnSpc>
            </a:pPr>
            <a:r>
              <a:rPr lang="en-US" sz="1800" b="1" smtClean="0">
                <a:solidFill>
                  <a:schemeClr val="accent2"/>
                </a:solidFill>
                <a:latin typeface="Cooper Black" pitchFamily="18" charset="0"/>
              </a:rPr>
              <a:t>system peradilan yang kuat dan berwibawa</a:t>
            </a:r>
          </a:p>
          <a:p>
            <a:pPr lvl="3" eaLnBrk="1" hangingPunct="1">
              <a:lnSpc>
                <a:spcPct val="90000"/>
              </a:lnSpc>
            </a:pPr>
            <a:r>
              <a:rPr lang="en-US" sz="1800" b="1" smtClean="0">
                <a:solidFill>
                  <a:schemeClr val="accent2"/>
                </a:solidFill>
                <a:latin typeface="Cooper Black" pitchFamily="18" charset="0"/>
              </a:rPr>
              <a:t>pasar modal yang maju</a:t>
            </a:r>
          </a:p>
          <a:p>
            <a:pPr lvl="3" eaLnBrk="1" hangingPunct="1">
              <a:lnSpc>
                <a:spcPct val="90000"/>
              </a:lnSpc>
            </a:pPr>
            <a:r>
              <a:rPr lang="en-US" sz="1800" b="1" smtClean="0">
                <a:solidFill>
                  <a:schemeClr val="accent2"/>
                </a:solidFill>
                <a:latin typeface="Cooper Black" pitchFamily="18" charset="0"/>
              </a:rPr>
              <a:t>pengakuan penuh terhadap milik pribadi</a:t>
            </a:r>
          </a:p>
          <a:p>
            <a:pPr lvl="3" eaLnBrk="1" hangingPunct="1">
              <a:lnSpc>
                <a:spcPct val="90000"/>
              </a:lnSpc>
            </a:pPr>
            <a:r>
              <a:rPr lang="en-US" sz="1800" b="1" smtClean="0">
                <a:solidFill>
                  <a:schemeClr val="accent2"/>
                </a:solidFill>
                <a:latin typeface="Cooper Black" pitchFamily="18" charset="0"/>
              </a:rPr>
              <a:t>penghargaan prestasi individual</a:t>
            </a:r>
          </a:p>
          <a:p>
            <a:pPr lvl="3" eaLnBrk="1" hangingPunct="1">
              <a:lnSpc>
                <a:spcPct val="90000"/>
              </a:lnSpc>
            </a:pPr>
            <a:r>
              <a:rPr lang="en-US" sz="1800" b="1" smtClean="0">
                <a:solidFill>
                  <a:schemeClr val="accent2"/>
                </a:solidFill>
                <a:latin typeface="Cooper Black" pitchFamily="18" charset="0"/>
              </a:rPr>
              <a:t>badan usaha sebagai bentuk utama organisasi perusahaan</a:t>
            </a:r>
          </a:p>
          <a:p>
            <a:pPr lvl="3" eaLnBrk="1" hangingPunct="1">
              <a:lnSpc>
                <a:spcPct val="90000"/>
              </a:lnSpc>
            </a:pPr>
            <a:r>
              <a:rPr lang="en-US" sz="1800" b="1" smtClean="0">
                <a:solidFill>
                  <a:schemeClr val="accent2"/>
                </a:solidFill>
                <a:latin typeface="Cooper Black" pitchFamily="18" charset="0"/>
              </a:rPr>
              <a:t>pemisahan antara pemilik dan manajemen</a:t>
            </a:r>
          </a:p>
          <a:p>
            <a:pPr lvl="3" eaLnBrk="1" hangingPunct="1">
              <a:lnSpc>
                <a:spcPct val="90000"/>
              </a:lnSpc>
            </a:pPr>
            <a:r>
              <a:rPr lang="en-US" sz="1800" b="1" smtClean="0">
                <a:solidFill>
                  <a:schemeClr val="accent2"/>
                </a:solidFill>
                <a:latin typeface="Cooper Black" pitchFamily="18" charset="0"/>
              </a:rPr>
              <a:t>perilaku pengambilan keputusan yang rasional</a:t>
            </a:r>
          </a:p>
          <a:p>
            <a:pPr lvl="3" eaLnBrk="1" hangingPunct="1">
              <a:lnSpc>
                <a:spcPct val="90000"/>
              </a:lnSpc>
            </a:pPr>
            <a:r>
              <a:rPr lang="en-US" sz="1800" b="1" smtClean="0">
                <a:solidFill>
                  <a:schemeClr val="accent2"/>
                </a:solidFill>
                <a:latin typeface="Cooper Black" pitchFamily="18" charset="0"/>
              </a:rPr>
              <a:t>system birikrasi yang mantap dan fungsional</a:t>
            </a:r>
          </a:p>
          <a:p>
            <a:pPr lvl="3" eaLnBrk="1" hangingPunct="1">
              <a:lnSpc>
                <a:spcPct val="90000"/>
              </a:lnSpc>
            </a:pPr>
            <a:endParaRPr lang="en-US" sz="1800" b="1" smtClean="0">
              <a:solidFill>
                <a:schemeClr val="accent2"/>
              </a:solidFill>
              <a:latin typeface="Cooper Black" pitchFamily="18" charset="0"/>
            </a:endParaRPr>
          </a:p>
        </p:txBody>
      </p:sp>
      <p:sp>
        <p:nvSpPr>
          <p:cNvPr id="26627" name="Rectangle 3"/>
          <p:cNvSpPr>
            <a:spLocks noGrp="1" noChangeArrowheads="1"/>
          </p:cNvSpPr>
          <p:nvPr>
            <p:ph type="title"/>
          </p:nvPr>
        </p:nvSpPr>
        <p:spPr>
          <a:xfrm>
            <a:off x="468313" y="549275"/>
            <a:ext cx="8229600" cy="714375"/>
          </a:xfrm>
          <a:noFill/>
        </p:spPr>
        <p:txBody>
          <a:bodyPr anchorCtr="1"/>
          <a:lstStyle/>
          <a:p>
            <a:pPr eaLnBrk="1" hangingPunct="1"/>
            <a:r>
              <a:rPr lang="en-US" sz="2800" b="1" smtClean="0">
                <a:solidFill>
                  <a:schemeClr val="accent2"/>
                </a:solidFill>
                <a:latin typeface="Cooper Black" pitchFamily="18" charset="0"/>
              </a:rPr>
              <a:t>Lingkungan Akuntansi</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90575"/>
          </a:xfrm>
        </p:spPr>
        <p:txBody>
          <a:bodyPr/>
          <a:lstStyle/>
          <a:p>
            <a:pPr eaLnBrk="1" hangingPunct="1"/>
            <a:r>
              <a:rPr lang="en-US" sz="2800" b="1" smtClean="0">
                <a:solidFill>
                  <a:schemeClr val="accent2"/>
                </a:solidFill>
                <a:latin typeface="Cooper Black" pitchFamily="18" charset="0"/>
              </a:rPr>
              <a:t>Pemakai Informasi Akuntansi</a:t>
            </a:r>
          </a:p>
        </p:txBody>
      </p:sp>
      <p:sp>
        <p:nvSpPr>
          <p:cNvPr id="27651" name="Rectangle 3"/>
          <p:cNvSpPr>
            <a:spLocks noGrp="1" noChangeArrowheads="1"/>
          </p:cNvSpPr>
          <p:nvPr>
            <p:ph type="body" idx="1"/>
          </p:nvPr>
        </p:nvSpPr>
        <p:spPr>
          <a:xfrm>
            <a:off x="457200" y="1143000"/>
            <a:ext cx="8229600" cy="4987925"/>
          </a:xfrm>
        </p:spPr>
        <p:txBody>
          <a:bodyPr/>
          <a:lstStyle/>
          <a:p>
            <a:pPr marL="609600" indent="-609600" eaLnBrk="1" hangingPunct="1"/>
            <a:endParaRPr lang="en-US" sz="2400" b="1" smtClean="0">
              <a:solidFill>
                <a:schemeClr val="accent2"/>
              </a:solidFill>
              <a:latin typeface="Cooper Black" pitchFamily="18" charset="0"/>
            </a:endParaRPr>
          </a:p>
          <a:p>
            <a:pPr marL="990600" lvl="1" indent="-533400" eaLnBrk="1" hangingPunct="1"/>
            <a:r>
              <a:rPr lang="en-US" sz="2400" b="1" i="1" smtClean="0">
                <a:solidFill>
                  <a:schemeClr val="accent2"/>
                </a:solidFill>
                <a:latin typeface="Cooper Black" pitchFamily="18" charset="0"/>
              </a:rPr>
              <a:t>para pemakai yang berkepentingan langsung</a:t>
            </a:r>
          </a:p>
          <a:p>
            <a:pPr marL="609600" indent="-609600" eaLnBrk="1" hangingPunct="1">
              <a:buFontTx/>
              <a:buNone/>
            </a:pPr>
            <a:r>
              <a:rPr lang="en-US" sz="2400" b="1" smtClean="0">
                <a:solidFill>
                  <a:schemeClr val="accent2"/>
                </a:solidFill>
                <a:latin typeface="Cooper Black" pitchFamily="18" charset="0"/>
              </a:rPr>
              <a:t>		pemilik, kreditor, calon pemilik, calon 	kreditor, manajemen, kantor pajak, 	pegawai, dan pelanggan</a:t>
            </a:r>
          </a:p>
          <a:p>
            <a:pPr marL="609600" indent="-609600" eaLnBrk="1" hangingPunct="1">
              <a:buFontTx/>
              <a:buNone/>
            </a:pPr>
            <a:endParaRPr lang="en-US" sz="2400" b="1" smtClean="0">
              <a:solidFill>
                <a:schemeClr val="accent2"/>
              </a:solidFill>
              <a:latin typeface="Cooper Black" pitchFamily="18" charset="0"/>
            </a:endParaRPr>
          </a:p>
          <a:p>
            <a:pPr marL="990600" lvl="1" indent="-533400" eaLnBrk="1" hangingPunct="1"/>
            <a:r>
              <a:rPr lang="en-US" sz="2400" b="1" i="1" smtClean="0">
                <a:solidFill>
                  <a:schemeClr val="accent2"/>
                </a:solidFill>
                <a:latin typeface="Cooper Black" pitchFamily="18" charset="0"/>
              </a:rPr>
              <a:t>para pemakai yang tidak berkepentingan langsung</a:t>
            </a:r>
          </a:p>
          <a:p>
            <a:pPr marL="609600" indent="-609600" eaLnBrk="1" hangingPunct="1">
              <a:buFontTx/>
              <a:buNone/>
            </a:pPr>
            <a:r>
              <a:rPr lang="en-US" sz="2400" b="1" smtClean="0">
                <a:solidFill>
                  <a:schemeClr val="accent2"/>
                </a:solidFill>
                <a:latin typeface="Cooper Black" pitchFamily="18" charset="0"/>
              </a:rPr>
              <a:t>		analis, penasihat keuangan, pasar modal, 	pengacara, pejabat registrasi, pers, 	asosiasi dagang dan serikat buruh.</a:t>
            </a:r>
          </a:p>
          <a:p>
            <a:pPr marL="609600" indent="-609600" eaLnBrk="1" hangingPunct="1">
              <a:buFontTx/>
              <a:buNone/>
            </a:pPr>
            <a:endParaRPr lang="en-US" sz="2400" b="1"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549275"/>
            <a:ext cx="8229600" cy="868363"/>
          </a:xfrm>
        </p:spPr>
        <p:txBody>
          <a:bodyPr/>
          <a:lstStyle/>
          <a:p>
            <a:pPr eaLnBrk="1" hangingPunct="1"/>
            <a:r>
              <a:rPr lang="en-US" sz="2800" smtClean="0">
                <a:solidFill>
                  <a:schemeClr val="accent2"/>
                </a:solidFill>
                <a:latin typeface="Cooper Black" pitchFamily="18" charset="0"/>
              </a:rPr>
              <a:t>MANFAAT KERANGKA KONSEPTUAL</a:t>
            </a:r>
          </a:p>
        </p:txBody>
      </p:sp>
      <p:sp>
        <p:nvSpPr>
          <p:cNvPr id="28675" name="Rectangle 3"/>
          <p:cNvSpPr>
            <a:spLocks noGrp="1" noChangeArrowheads="1"/>
          </p:cNvSpPr>
          <p:nvPr>
            <p:ph type="body" idx="1"/>
          </p:nvPr>
        </p:nvSpPr>
        <p:spPr>
          <a:xfrm>
            <a:off x="457200" y="1412875"/>
            <a:ext cx="8229600" cy="4713288"/>
          </a:xfrm>
        </p:spPr>
        <p:txBody>
          <a:bodyPr/>
          <a:lstStyle/>
          <a:p>
            <a:pPr eaLnBrk="1" hangingPunct="1"/>
            <a:r>
              <a:rPr lang="en-US" sz="1400" b="1" smtClean="0">
                <a:solidFill>
                  <a:schemeClr val="accent2"/>
                </a:solidFill>
                <a:latin typeface="Cooper Black" pitchFamily="18" charset="0"/>
              </a:rPr>
              <a:t>Menurut FASB</a:t>
            </a:r>
          </a:p>
          <a:p>
            <a:pPr eaLnBrk="1" hangingPunct="1">
              <a:buFontTx/>
              <a:buNone/>
            </a:pPr>
            <a:r>
              <a:rPr lang="en-US" sz="1400" b="1" smtClean="0">
                <a:solidFill>
                  <a:schemeClr val="accent2"/>
                </a:solidFill>
                <a:latin typeface="Cooper Black" pitchFamily="18" charset="0"/>
              </a:rPr>
              <a:t>	Persepsi terhadap peranan kerangka konseptual dalam kebijakan akuntansi adalah karena terlibat dalam pembuatan kebijakan yang dapat didefinisikan sebagai proses dimana individu atau kelompok yang punya kekuasaan menentukan pedoman umum tindakan mempengaruhi anggota lain dalam suatu organisasi atau keseluruhan masyarakat.</a:t>
            </a:r>
          </a:p>
          <a:p>
            <a:pPr eaLnBrk="1" hangingPunct="1">
              <a:buFontTx/>
              <a:buNone/>
            </a:pPr>
            <a:r>
              <a:rPr lang="en-US" sz="1400" b="1" smtClean="0">
                <a:solidFill>
                  <a:schemeClr val="accent2"/>
                </a:solidFill>
                <a:latin typeface="Cooper Black" pitchFamily="18" charset="0"/>
              </a:rPr>
              <a:t>	Pembuatan kebijakan adalah proses  ‘memilih yang mana’</a:t>
            </a:r>
          </a:p>
          <a:p>
            <a:pPr eaLnBrk="1" hangingPunct="1">
              <a:buFontTx/>
              <a:buNone/>
            </a:pPr>
            <a:r>
              <a:rPr lang="en-US" sz="1400" b="1" smtClean="0">
                <a:solidFill>
                  <a:schemeClr val="accent2"/>
                </a:solidFill>
                <a:latin typeface="Cooper Black" pitchFamily="18" charset="0"/>
              </a:rPr>
              <a:t>	KEtika pilihan merupakan masalah opiniatau selera atau beberapa kriteria personal atau organisasi dan bukan sekedar menyangkut permasalahan teknologi, maka kerangka konseptual adalah :</a:t>
            </a:r>
          </a:p>
          <a:p>
            <a:pPr lvl="1" eaLnBrk="1" hangingPunct="1"/>
            <a:r>
              <a:rPr lang="en-US" sz="1400" b="1" smtClean="0">
                <a:solidFill>
                  <a:schemeClr val="accent2"/>
                </a:solidFill>
                <a:latin typeface="Cooper Black" pitchFamily="18" charset="0"/>
              </a:rPr>
              <a:t>Membawa ke arah konsistensi standar</a:t>
            </a:r>
          </a:p>
          <a:p>
            <a:pPr lvl="1" eaLnBrk="1" hangingPunct="1"/>
            <a:r>
              <a:rPr lang="en-US" sz="1400" b="1" smtClean="0">
                <a:solidFill>
                  <a:schemeClr val="accent2"/>
                </a:solidFill>
                <a:latin typeface="Cooper Black" pitchFamily="18" charset="0"/>
              </a:rPr>
              <a:t>Merekomendasikan sifat, fungsi dan keterbatasan akuntansi keuangan dan pelaporan</a:t>
            </a:r>
          </a:p>
          <a:p>
            <a:pPr lvl="1" eaLnBrk="1" hangingPunct="1"/>
            <a:r>
              <a:rPr lang="en-US" sz="1400" b="1" smtClean="0">
                <a:solidFill>
                  <a:schemeClr val="accent2"/>
                </a:solidFill>
                <a:latin typeface="Cooper Black" pitchFamily="18" charset="0"/>
              </a:rPr>
              <a:t>Penggunaan kerangka konseptual yang diterima umum akan menjadikan penyusunan standar lebih efisien, efektif, lebih cepat, lebih konsistn dan meyediakan jawaban-jawaban yang bisa dipertahankan</a:t>
            </a:r>
          </a:p>
          <a:p>
            <a:pPr lvl="1" eaLnBrk="1" hangingPunct="1"/>
            <a:endParaRPr lang="en-US" sz="1400" b="1" smtClean="0">
              <a:solidFill>
                <a:schemeClr val="accent2"/>
              </a:solidFill>
              <a:latin typeface="Cooper Black" pitchFamily="18" charset="0"/>
            </a:endParaRPr>
          </a:p>
          <a:p>
            <a:pPr lvl="1" eaLnBrk="1" hangingPunct="1">
              <a:buFontTx/>
              <a:buNone/>
            </a:pPr>
            <a:r>
              <a:rPr lang="en-US" sz="1400" b="1" smtClean="0">
                <a:solidFill>
                  <a:schemeClr val="accent2"/>
                </a:solidFill>
                <a:latin typeface="Cooper Black" pitchFamily="18" charset="0"/>
              </a:rPr>
              <a:t>PEran utama kerangka konseptual adalah untuk memperkaya kemungkinan  keberterimaan pernyataan-pernyataan tertentu yang akan diusulkan ataupun yang sudah berjalan</a:t>
            </a:r>
          </a:p>
          <a:p>
            <a:pPr lvl="1" eaLnBrk="1" hangingPunct="1"/>
            <a:endParaRPr lang="en-US" sz="1400" b="1" smtClean="0">
              <a:solidFill>
                <a:schemeClr val="accent2"/>
              </a:solidFill>
              <a:latin typeface="Cooper Black"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09600" y="3527425"/>
            <a:ext cx="7924800" cy="274638"/>
          </a:xfrm>
          <a:prstGeom prst="rect">
            <a:avLst/>
          </a:prstGeom>
          <a:noFill/>
          <a:ln w="9525">
            <a:noFill/>
            <a:miter lim="800000"/>
            <a:headEnd/>
            <a:tailEnd/>
          </a:ln>
        </p:spPr>
        <p:txBody>
          <a:bodyPr anchor="ctr">
            <a:spAutoFit/>
          </a:bodyPr>
          <a:lstStyle/>
          <a:p>
            <a:pPr algn="ctr">
              <a:tabLst>
                <a:tab pos="914400" algn="l"/>
              </a:tabLst>
            </a:pPr>
            <a:endParaRPr lang="en-US" sz="1200" b="0">
              <a:latin typeface="Tahoma" pitchFamily="34" charset="0"/>
            </a:endParaRPr>
          </a:p>
        </p:txBody>
      </p:sp>
      <p:sp>
        <p:nvSpPr>
          <p:cNvPr id="2051" name="Rectangle 3"/>
          <p:cNvSpPr>
            <a:spLocks noGrp="1" noChangeArrowheads="1"/>
          </p:cNvSpPr>
          <p:nvPr>
            <p:ph type="title"/>
          </p:nvPr>
        </p:nvSpPr>
        <p:spPr>
          <a:xfrm>
            <a:off x="468313" y="476250"/>
            <a:ext cx="8229600" cy="1143000"/>
          </a:xfrm>
          <a:ln>
            <a:solidFill>
              <a:schemeClr val="hlink"/>
            </a:solidFill>
          </a:ln>
        </p:spPr>
        <p:txBody>
          <a:bodyPr>
            <a:normAutofit fontScale="90000"/>
          </a:bodyPr>
          <a:lstStyle/>
          <a:p>
            <a:pPr eaLnBrk="1" hangingPunct="1"/>
            <a:r>
              <a:rPr lang="en-US" sz="3600" smtClean="0">
                <a:solidFill>
                  <a:schemeClr val="accent2"/>
                </a:solidFill>
                <a:latin typeface="Cooper Black" pitchFamily="18" charset="0"/>
              </a:rPr>
              <a:t>KERANGKA KONSEPTUAL </a:t>
            </a:r>
            <a:r>
              <a:rPr lang="en-US" sz="3600" i="1" smtClean="0">
                <a:solidFill>
                  <a:schemeClr val="accent2"/>
                </a:solidFill>
                <a:latin typeface="Cooper Black" pitchFamily="18" charset="0"/>
              </a:rPr>
              <a:t>(</a:t>
            </a:r>
            <a:r>
              <a:rPr lang="en-US" sz="3200" i="1" smtClean="0">
                <a:solidFill>
                  <a:schemeClr val="accent2"/>
                </a:solidFill>
                <a:latin typeface="Cooper Black" pitchFamily="18" charset="0"/>
              </a:rPr>
              <a:t>CONCEPTUAL FRAMEWORK</a:t>
            </a:r>
            <a:r>
              <a:rPr lang="en-US" sz="3600" i="1" smtClean="0">
                <a:solidFill>
                  <a:schemeClr val="accent2"/>
                </a:solidFill>
                <a:latin typeface="Cooper Black" pitchFamily="18" charset="0"/>
              </a:rPr>
              <a:t>)</a:t>
            </a:r>
          </a:p>
        </p:txBody>
      </p:sp>
      <p:sp>
        <p:nvSpPr>
          <p:cNvPr id="2052" name="Rectangle 6"/>
          <p:cNvSpPr>
            <a:spLocks noGrp="1" noChangeArrowheads="1"/>
          </p:cNvSpPr>
          <p:nvPr>
            <p:ph type="body" idx="1"/>
          </p:nvPr>
        </p:nvSpPr>
        <p:spPr>
          <a:xfrm>
            <a:off x="1162050" y="1844675"/>
            <a:ext cx="6851650" cy="4165600"/>
          </a:xfrm>
          <a:ln w="57150" cmpd="thickThin">
            <a:solidFill>
              <a:schemeClr val="hlink"/>
            </a:solidFill>
          </a:ln>
        </p:spPr>
        <p:txBody>
          <a:bodyPr/>
          <a:lstStyle/>
          <a:p>
            <a:pPr eaLnBrk="1" hangingPunct="1">
              <a:lnSpc>
                <a:spcPct val="90000"/>
              </a:lnSpc>
            </a:pPr>
            <a:r>
              <a:rPr lang="en-US" b="1" i="1" smtClean="0">
                <a:solidFill>
                  <a:schemeClr val="accent2"/>
                </a:solidFill>
                <a:latin typeface="Cooper Black" pitchFamily="18" charset="0"/>
              </a:rPr>
              <a:t>MEMAHAMI KERANGKA KONSEPTUAL</a:t>
            </a:r>
          </a:p>
          <a:p>
            <a:pPr eaLnBrk="1" hangingPunct="1">
              <a:lnSpc>
                <a:spcPct val="90000"/>
              </a:lnSpc>
            </a:pPr>
            <a:endParaRPr lang="en-US" b="1" i="1" smtClean="0">
              <a:solidFill>
                <a:schemeClr val="accent2"/>
              </a:solidFill>
              <a:latin typeface="Cooper Black" pitchFamily="18" charset="0"/>
            </a:endParaRPr>
          </a:p>
          <a:p>
            <a:pPr eaLnBrk="1" hangingPunct="1">
              <a:lnSpc>
                <a:spcPct val="90000"/>
              </a:lnSpc>
            </a:pPr>
            <a:r>
              <a:rPr lang="en-US" b="1" i="1" smtClean="0">
                <a:solidFill>
                  <a:schemeClr val="accent2"/>
                </a:solidFill>
                <a:latin typeface="Cooper Black" pitchFamily="18" charset="0"/>
              </a:rPr>
              <a:t>MANFAAT KERANGKA KONSEPTUAL</a:t>
            </a:r>
          </a:p>
          <a:p>
            <a:pPr eaLnBrk="1" hangingPunct="1">
              <a:lnSpc>
                <a:spcPct val="90000"/>
              </a:lnSpc>
            </a:pPr>
            <a:endParaRPr lang="en-US" b="1" i="1" smtClean="0">
              <a:solidFill>
                <a:schemeClr val="accent2"/>
              </a:solidFill>
              <a:latin typeface="Cooper Black" pitchFamily="18" charset="0"/>
            </a:endParaRPr>
          </a:p>
          <a:p>
            <a:pPr eaLnBrk="1" hangingPunct="1">
              <a:lnSpc>
                <a:spcPct val="90000"/>
              </a:lnSpc>
            </a:pPr>
            <a:r>
              <a:rPr lang="en-US" b="1" i="1" smtClean="0">
                <a:solidFill>
                  <a:schemeClr val="accent2"/>
                </a:solidFill>
                <a:latin typeface="Cooper Black" pitchFamily="18" charset="0"/>
              </a:rPr>
              <a:t>KELEMAHAN KERANGKA KONSEPTUAL</a:t>
            </a:r>
          </a:p>
          <a:p>
            <a:pPr eaLnBrk="1" hangingPunct="1">
              <a:lnSpc>
                <a:spcPct val="90000"/>
              </a:lnSpc>
              <a:buFontTx/>
              <a:buNone/>
            </a:pPr>
            <a:endParaRPr lang="en-US" b="1" i="1" smtClean="0">
              <a:solidFill>
                <a:schemeClr val="accent2"/>
              </a:solidFill>
              <a:latin typeface="Cooper Black"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2400" smtClean="0">
                <a:solidFill>
                  <a:schemeClr val="accent2"/>
                </a:solidFill>
                <a:latin typeface="Cooper Black" pitchFamily="18" charset="0"/>
              </a:rPr>
              <a:t>KETERBATASAN KERANGKA KONSEPTUAL</a:t>
            </a:r>
          </a:p>
        </p:txBody>
      </p:sp>
      <p:sp>
        <p:nvSpPr>
          <p:cNvPr id="29699" name="Rectangle 3"/>
          <p:cNvSpPr>
            <a:spLocks noGrp="1" noChangeArrowheads="1"/>
          </p:cNvSpPr>
          <p:nvPr>
            <p:ph type="body" idx="1"/>
          </p:nvPr>
        </p:nvSpPr>
        <p:spPr>
          <a:xfrm>
            <a:off x="457200" y="1268413"/>
            <a:ext cx="8229600" cy="4857750"/>
          </a:xfrm>
        </p:spPr>
        <p:txBody>
          <a:bodyPr/>
          <a:lstStyle/>
          <a:p>
            <a:pPr eaLnBrk="1" hangingPunct="1">
              <a:lnSpc>
                <a:spcPct val="90000"/>
              </a:lnSpc>
            </a:pPr>
            <a:r>
              <a:rPr lang="en-US" sz="1800" smtClean="0">
                <a:solidFill>
                  <a:schemeClr val="accent2"/>
                </a:solidFill>
                <a:latin typeface="Cooper Black" pitchFamily="18" charset="0"/>
              </a:rPr>
              <a:t>Penyusunan kerangka konseptual sangat membantu asalkan saling mendukung dan </a:t>
            </a:r>
            <a:r>
              <a:rPr lang="en-US" sz="1800" u="sng" smtClean="0">
                <a:solidFill>
                  <a:schemeClr val="accent2"/>
                </a:solidFill>
                <a:latin typeface="Cooper Black" pitchFamily="18" charset="0"/>
              </a:rPr>
              <a:t>tidak akan berguna</a:t>
            </a:r>
            <a:r>
              <a:rPr lang="en-US" sz="1800" smtClean="0">
                <a:solidFill>
                  <a:schemeClr val="accent2"/>
                </a:solidFill>
                <a:latin typeface="Cooper Black" pitchFamily="18" charset="0"/>
              </a:rPr>
              <a:t> pada saat terjadi pertentangan </a:t>
            </a:r>
          </a:p>
          <a:p>
            <a:pPr eaLnBrk="1" hangingPunct="1">
              <a:lnSpc>
                <a:spcPct val="90000"/>
              </a:lnSpc>
            </a:pPr>
            <a:r>
              <a:rPr lang="en-US" sz="1800" smtClean="0">
                <a:solidFill>
                  <a:schemeClr val="accent2"/>
                </a:solidFill>
                <a:latin typeface="Cooper Black" pitchFamily="18" charset="0"/>
              </a:rPr>
              <a:t>Ketika dihadapkan pada suatu set keadaan, maka dalam penggunaan kerangka konseptual cenderung menaruh perhatian pada sikap yang berkembang</a:t>
            </a:r>
          </a:p>
          <a:p>
            <a:pPr eaLnBrk="1" hangingPunct="1">
              <a:lnSpc>
                <a:spcPct val="90000"/>
              </a:lnSpc>
            </a:pPr>
            <a:r>
              <a:rPr lang="en-US" sz="1800" smtClean="0">
                <a:solidFill>
                  <a:schemeClr val="accent2"/>
                </a:solidFill>
                <a:latin typeface="Cooper Black" pitchFamily="18" charset="0"/>
              </a:rPr>
              <a:t>Kerangka konseptual yang diterima umum dapat membantu jika ia menggunakan bahasa, metode analisis dan batasan yang dimengerti umum, namun sejauh mana bantuan disediakan oleh kerangka itu akan bervariasi tergantung dari situasi dihadapi. Artinya kerangka konseptual berurusan dengan teknologi akuntansi dapat berguna dalam situasi besar dan dapat juga terbatas kegunaan pada situasi lainnya </a:t>
            </a:r>
          </a:p>
          <a:p>
            <a:pPr eaLnBrk="1" hangingPunct="1">
              <a:lnSpc>
                <a:spcPct val="90000"/>
              </a:lnSpc>
            </a:pPr>
            <a:r>
              <a:rPr lang="en-US" sz="1800" smtClean="0">
                <a:solidFill>
                  <a:schemeClr val="accent2"/>
                </a:solidFill>
                <a:latin typeface="Cooper Black" pitchFamily="18" charset="0"/>
              </a:rPr>
              <a:t> Kerangka konseptual dipandang beberapa pihak hanyalah merupakan suatu bagian dari proses pembuatan kebijakan yang mana bagian ini berubah-ubah dari suau standar ke standar berikutnya</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32</a:t>
            </a:fld>
            <a:endParaRPr lang="en-US"/>
          </a:p>
        </p:txBody>
      </p:sp>
    </p:spTree>
    <p:extLst>
      <p:ext uri="{BB962C8B-B14F-4D97-AF65-F5344CB8AC3E}">
        <p14:creationId xmlns:p14="http://schemas.microsoft.com/office/powerpoint/2010/main" xmlns="" val="3858992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27088" y="692150"/>
            <a:ext cx="7772400" cy="685800"/>
          </a:xfrm>
        </p:spPr>
        <p:txBody>
          <a:bodyPr/>
          <a:lstStyle/>
          <a:p>
            <a:pPr eaLnBrk="1" hangingPunct="1"/>
            <a:r>
              <a:rPr lang="en-US" sz="2000" b="1" smtClean="0">
                <a:solidFill>
                  <a:schemeClr val="accent2"/>
                </a:solidFill>
                <a:latin typeface="Cooper Black" pitchFamily="18" charset="0"/>
              </a:rPr>
              <a:t>SUB BAB CONCEPTUAL FRAMEWORK</a:t>
            </a:r>
          </a:p>
        </p:txBody>
      </p:sp>
      <p:sp>
        <p:nvSpPr>
          <p:cNvPr id="3075" name="Rectangle 3"/>
          <p:cNvSpPr>
            <a:spLocks noGrp="1" noChangeArrowheads="1"/>
          </p:cNvSpPr>
          <p:nvPr>
            <p:ph type="subTitle" idx="1"/>
          </p:nvPr>
        </p:nvSpPr>
        <p:spPr>
          <a:xfrm>
            <a:off x="539750" y="1700213"/>
            <a:ext cx="8178800" cy="3505200"/>
          </a:xfrm>
        </p:spPr>
        <p:txBody>
          <a:bodyPr/>
          <a:lstStyle/>
          <a:p>
            <a:pPr marL="609600" indent="-609600" algn="l" eaLnBrk="1" hangingPunct="1">
              <a:lnSpc>
                <a:spcPct val="80000"/>
              </a:lnSpc>
              <a:buFontTx/>
              <a:buAutoNum type="arabicPeriod"/>
            </a:pPr>
            <a:r>
              <a:rPr lang="en-US" sz="2000" b="1" i="1" smtClean="0">
                <a:solidFill>
                  <a:schemeClr val="accent2"/>
                </a:solidFill>
                <a:latin typeface="Forte" pitchFamily="66" charset="0"/>
              </a:rPr>
              <a:t>MEMAHAMI KERANGKA KONSEPTUAL</a:t>
            </a:r>
          </a:p>
          <a:p>
            <a:pPr marL="609600" indent="-609600" algn="l" eaLnBrk="1" hangingPunct="1">
              <a:lnSpc>
                <a:spcPct val="80000"/>
              </a:lnSpc>
            </a:pPr>
            <a:r>
              <a:rPr lang="en-US" sz="2000" b="1" i="1" smtClean="0">
                <a:solidFill>
                  <a:schemeClr val="accent2"/>
                </a:solidFill>
                <a:latin typeface="Tahoma" pitchFamily="34" charset="0"/>
              </a:rPr>
              <a:t>	-	</a:t>
            </a:r>
            <a:r>
              <a:rPr lang="en-US" sz="1000" b="1" i="1" smtClean="0">
                <a:solidFill>
                  <a:schemeClr val="accent2"/>
                </a:solidFill>
                <a:latin typeface="Cooper Black" pitchFamily="18" charset="0"/>
              </a:rPr>
              <a:t>Pengertian kerangka Acuan Konseptual ( Conceptual 	Framework )</a:t>
            </a:r>
          </a:p>
          <a:p>
            <a:pPr marL="609600" indent="-609600" algn="l" eaLnBrk="1" hangingPunct="1">
              <a:lnSpc>
                <a:spcPct val="80000"/>
              </a:lnSpc>
            </a:pPr>
            <a:r>
              <a:rPr lang="en-US" sz="1000" b="1" i="1" smtClean="0">
                <a:solidFill>
                  <a:schemeClr val="accent2"/>
                </a:solidFill>
                <a:latin typeface="Cooper Black" pitchFamily="18" charset="0"/>
              </a:rPr>
              <a:t>	-	Faktor – Faktor yang Mempengaruhi penyusunan Rerangka Acuan Konseptual</a:t>
            </a:r>
          </a:p>
          <a:p>
            <a:pPr marL="609600" indent="-609600" algn="l" eaLnBrk="1" hangingPunct="1">
              <a:lnSpc>
                <a:spcPct val="80000"/>
              </a:lnSpc>
            </a:pPr>
            <a:r>
              <a:rPr lang="en-US" sz="1000" b="1" i="1" smtClean="0">
                <a:solidFill>
                  <a:schemeClr val="accent2"/>
                </a:solidFill>
                <a:latin typeface="Cooper Black" pitchFamily="18" charset="0"/>
              </a:rPr>
              <a:t>	-	Tujuan rerangka Acuan Konseptual dan kerangka dasar penyusunan dan penyajian 	laporan 	keuangan</a:t>
            </a:r>
            <a:r>
              <a:rPr lang="en-US" sz="1000" b="1" smtClean="0">
                <a:solidFill>
                  <a:schemeClr val="accent2"/>
                </a:solidFill>
                <a:latin typeface="Cooper Black" pitchFamily="18" charset="0"/>
              </a:rPr>
              <a:t> </a:t>
            </a:r>
          </a:p>
          <a:p>
            <a:pPr marL="609600" indent="-609600" algn="l" eaLnBrk="1" hangingPunct="1">
              <a:lnSpc>
                <a:spcPct val="80000"/>
              </a:lnSpc>
            </a:pPr>
            <a:r>
              <a:rPr lang="en-US" sz="1000" b="1" i="1" smtClean="0">
                <a:solidFill>
                  <a:schemeClr val="accent2"/>
                </a:solidFill>
                <a:latin typeface="Cooper Black" pitchFamily="18" charset="0"/>
              </a:rPr>
              <a:t>	-	Sifat-sifat kerangka acuan konseptual </a:t>
            </a:r>
          </a:p>
          <a:p>
            <a:pPr marL="609600" indent="-609600" algn="l" eaLnBrk="1" hangingPunct="1">
              <a:lnSpc>
                <a:spcPct val="80000"/>
              </a:lnSpc>
            </a:pPr>
            <a:r>
              <a:rPr lang="en-US" sz="1000" b="1" i="1" smtClean="0">
                <a:solidFill>
                  <a:schemeClr val="accent2"/>
                </a:solidFill>
                <a:latin typeface="Cooper Black" pitchFamily="18" charset="0"/>
              </a:rPr>
              <a:t>	-	Perbandingan antara Statement of Financial accounting </a:t>
            </a:r>
          </a:p>
          <a:p>
            <a:pPr marL="609600" indent="-609600" algn="l" eaLnBrk="1" hangingPunct="1">
              <a:lnSpc>
                <a:spcPct val="80000"/>
              </a:lnSpc>
            </a:pPr>
            <a:r>
              <a:rPr lang="en-US" sz="1000" b="1" i="1" smtClean="0">
                <a:solidFill>
                  <a:schemeClr val="accent2"/>
                </a:solidFill>
                <a:latin typeface="Cooper Black" pitchFamily="18" charset="0"/>
              </a:rPr>
              <a:t>	-	Concept dan Kerangka Dasar penyusunan dan penyajian </a:t>
            </a:r>
          </a:p>
          <a:p>
            <a:pPr marL="609600" indent="-609600" algn="l" eaLnBrk="1" hangingPunct="1">
              <a:lnSpc>
                <a:spcPct val="80000"/>
              </a:lnSpc>
            </a:pPr>
            <a:r>
              <a:rPr lang="en-US" sz="1000" b="1" i="1" smtClean="0">
                <a:solidFill>
                  <a:schemeClr val="accent2"/>
                </a:solidFill>
                <a:latin typeface="Cooper Black" pitchFamily="18" charset="0"/>
              </a:rPr>
              <a:t>	-	Laporan Keuangan</a:t>
            </a:r>
          </a:p>
          <a:p>
            <a:pPr marL="609600" indent="-609600" algn="l" eaLnBrk="1" hangingPunct="1">
              <a:lnSpc>
                <a:spcPct val="80000"/>
              </a:lnSpc>
            </a:pPr>
            <a:r>
              <a:rPr lang="en-US" sz="1000" b="1" i="1" smtClean="0">
                <a:solidFill>
                  <a:schemeClr val="accent2"/>
                </a:solidFill>
                <a:latin typeface="Cooper Black" pitchFamily="18" charset="0"/>
              </a:rPr>
              <a:t>	-	Klasifikasi dan Konflik Kepentingan</a:t>
            </a:r>
          </a:p>
          <a:p>
            <a:pPr marL="609600" indent="-609600" algn="l" eaLnBrk="1" hangingPunct="1">
              <a:lnSpc>
                <a:spcPct val="80000"/>
              </a:lnSpc>
            </a:pPr>
            <a:r>
              <a:rPr lang="en-US" sz="1000" b="1" i="1" smtClean="0">
                <a:solidFill>
                  <a:schemeClr val="accent2"/>
                </a:solidFill>
                <a:latin typeface="Cooper Black" pitchFamily="18" charset="0"/>
              </a:rPr>
              <a:t>	-	Karakteristik Kualitatif informasi Akuntansi</a:t>
            </a:r>
            <a:r>
              <a:rPr lang="en-US" sz="1000" b="1" smtClean="0">
                <a:solidFill>
                  <a:schemeClr val="accent2"/>
                </a:solidFill>
                <a:latin typeface="Cooper Black" pitchFamily="18" charset="0"/>
              </a:rPr>
              <a:t> </a:t>
            </a:r>
          </a:p>
          <a:p>
            <a:pPr marL="609600" indent="-609600" algn="l" eaLnBrk="1" hangingPunct="1">
              <a:lnSpc>
                <a:spcPct val="80000"/>
              </a:lnSpc>
            </a:pPr>
            <a:r>
              <a:rPr lang="en-US" sz="1000" b="1" i="1" smtClean="0">
                <a:solidFill>
                  <a:schemeClr val="accent2"/>
                </a:solidFill>
                <a:latin typeface="Cooper Black" pitchFamily="18" charset="0"/>
              </a:rPr>
              <a:t>	-	Konsep Dasar</a:t>
            </a:r>
          </a:p>
          <a:p>
            <a:pPr marL="609600" indent="-609600" algn="l" eaLnBrk="1" hangingPunct="1">
              <a:lnSpc>
                <a:spcPct val="80000"/>
              </a:lnSpc>
            </a:pPr>
            <a:r>
              <a:rPr lang="en-US" sz="1000" b="1" i="1" smtClean="0">
                <a:solidFill>
                  <a:schemeClr val="accent2"/>
                </a:solidFill>
                <a:latin typeface="Cooper Black" pitchFamily="18" charset="0"/>
              </a:rPr>
              <a:t>	-	Sudut Pandang Akuntansi Tradisional</a:t>
            </a:r>
          </a:p>
          <a:p>
            <a:pPr marL="609600" indent="-609600" algn="l" eaLnBrk="1" hangingPunct="1">
              <a:lnSpc>
                <a:spcPct val="80000"/>
              </a:lnSpc>
            </a:pPr>
            <a:r>
              <a:rPr lang="en-US" sz="1000" b="1" i="1" smtClean="0">
                <a:solidFill>
                  <a:schemeClr val="accent2"/>
                </a:solidFill>
                <a:latin typeface="Cooper Black" pitchFamily="18" charset="0"/>
              </a:rPr>
              <a:t>	-	Lingkungan Akuntansi</a:t>
            </a:r>
          </a:p>
          <a:p>
            <a:pPr marL="609600" indent="-609600" algn="l" eaLnBrk="1" hangingPunct="1">
              <a:lnSpc>
                <a:spcPct val="80000"/>
              </a:lnSpc>
            </a:pPr>
            <a:r>
              <a:rPr lang="en-US" sz="1000" b="1" i="1" smtClean="0">
                <a:solidFill>
                  <a:schemeClr val="accent2"/>
                </a:solidFill>
                <a:latin typeface="Cooper Black" pitchFamily="18" charset="0"/>
              </a:rPr>
              <a:t>	-	Pemakai Informasi Akuntansi</a:t>
            </a:r>
          </a:p>
          <a:p>
            <a:pPr marL="609600" indent="-609600" algn="l" eaLnBrk="1" hangingPunct="1">
              <a:lnSpc>
                <a:spcPct val="80000"/>
              </a:lnSpc>
            </a:pPr>
            <a:r>
              <a:rPr lang="en-US" sz="1000" b="1" i="1" smtClean="0">
                <a:solidFill>
                  <a:schemeClr val="accent2"/>
                </a:solidFill>
                <a:latin typeface="Cooper Black" pitchFamily="18" charset="0"/>
              </a:rPr>
              <a:t>	</a:t>
            </a:r>
          </a:p>
          <a:p>
            <a:pPr marL="609600" indent="-609600" algn="l" eaLnBrk="1" hangingPunct="1">
              <a:lnSpc>
                <a:spcPct val="80000"/>
              </a:lnSpc>
              <a:buFontTx/>
              <a:buAutoNum type="arabicPeriod" startAt="2"/>
            </a:pPr>
            <a:r>
              <a:rPr lang="en-US" sz="1800" b="1" i="1" smtClean="0">
                <a:solidFill>
                  <a:schemeClr val="accent2"/>
                </a:solidFill>
                <a:latin typeface="Forte" pitchFamily="66" charset="0"/>
              </a:rPr>
              <a:t>MANFAAT KERANGKA KONSEPTUAL</a:t>
            </a:r>
          </a:p>
          <a:p>
            <a:pPr marL="609600" indent="-609600" algn="l" eaLnBrk="1" hangingPunct="1">
              <a:lnSpc>
                <a:spcPct val="80000"/>
              </a:lnSpc>
            </a:pPr>
            <a:r>
              <a:rPr lang="en-US" sz="1800" b="1" i="1" smtClean="0">
                <a:solidFill>
                  <a:schemeClr val="accent2"/>
                </a:solidFill>
                <a:latin typeface="Forte" pitchFamily="66" charset="0"/>
              </a:rPr>
              <a:t>3.	KETERBATASAN KERANGKA KONSEPTUAL</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2800" b="1" smtClean="0">
                <a:solidFill>
                  <a:schemeClr val="accent2"/>
                </a:solidFill>
                <a:latin typeface="Cooper Black" pitchFamily="18" charset="0"/>
              </a:rPr>
              <a:t>MEMAHAMI KERANGKA KONSEPTUAL</a:t>
            </a:r>
          </a:p>
        </p:txBody>
      </p:sp>
      <p:sp>
        <p:nvSpPr>
          <p:cNvPr id="4099" name="Rectangle 3"/>
          <p:cNvSpPr>
            <a:spLocks noGrp="1" noChangeArrowheads="1"/>
          </p:cNvSpPr>
          <p:nvPr>
            <p:ph type="body" idx="1"/>
          </p:nvPr>
        </p:nvSpPr>
        <p:spPr>
          <a:xfrm>
            <a:off x="457200" y="1773238"/>
            <a:ext cx="8229600" cy="4352925"/>
          </a:xfrm>
        </p:spPr>
        <p:txBody>
          <a:bodyPr/>
          <a:lstStyle/>
          <a:p>
            <a:pPr eaLnBrk="1" hangingPunct="1">
              <a:buFontTx/>
              <a:buNone/>
            </a:pPr>
            <a:r>
              <a:rPr lang="en-US" u="sng" smtClean="0">
                <a:solidFill>
                  <a:schemeClr val="accent2"/>
                </a:solidFill>
                <a:latin typeface="Forte" pitchFamily="66" charset="0"/>
              </a:rPr>
              <a:t>Kerangka konseptual</a:t>
            </a:r>
            <a:r>
              <a:rPr lang="en-US" smtClean="0">
                <a:solidFill>
                  <a:schemeClr val="accent2"/>
                </a:solidFill>
              </a:rPr>
              <a:t> </a:t>
            </a:r>
          </a:p>
          <a:p>
            <a:pPr eaLnBrk="1" hangingPunct="1">
              <a:buFontTx/>
              <a:buNone/>
            </a:pPr>
            <a:r>
              <a:rPr lang="en-US" smtClean="0">
                <a:solidFill>
                  <a:schemeClr val="accent2"/>
                </a:solidFill>
              </a:rPr>
              <a:t>	</a:t>
            </a:r>
            <a:r>
              <a:rPr lang="en-US" sz="2400" smtClean="0">
                <a:solidFill>
                  <a:schemeClr val="accent2"/>
                </a:solidFill>
                <a:latin typeface="Cooper Black" pitchFamily="18" charset="0"/>
              </a:rPr>
              <a:t>adalah dukungan terhadap badan suatu sistem yang koheren atas sasaran hasil yang saling berhubungan dan mendasar yang dapat memimpin ke arah konsistensi standar dan yang menentukan dasar, fungsi dan keterbatasan dari akuntansi dan laporan keuangan kemudian menyediakan struktur metateoritikal untuk akuntansi keuangan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sz="2400" b="1" i="1" smtClean="0">
                <a:solidFill>
                  <a:schemeClr val="accent2"/>
                </a:solidFill>
                <a:latin typeface="Tahoma" pitchFamily="34" charset="0"/>
              </a:rPr>
              <a:t>Pengertian kerangka Acuan Konseptual                       ( Conceptual Framework )</a:t>
            </a:r>
            <a:r>
              <a:rPr lang="en-US" sz="2400" smtClean="0">
                <a:solidFill>
                  <a:schemeClr val="accent2"/>
                </a:solidFill>
                <a:latin typeface="Tahoma" pitchFamily="34" charset="0"/>
              </a:rPr>
              <a:t/>
            </a:r>
            <a:br>
              <a:rPr lang="en-US" sz="2400" smtClean="0">
                <a:solidFill>
                  <a:schemeClr val="accent2"/>
                </a:solidFill>
                <a:latin typeface="Tahoma" pitchFamily="34" charset="0"/>
              </a:rPr>
            </a:br>
            <a:endParaRPr lang="en-US" sz="2400" smtClean="0">
              <a:solidFill>
                <a:schemeClr val="accent2"/>
              </a:solidFill>
              <a:latin typeface="Tahoma" pitchFamily="34" charset="0"/>
            </a:endParaRPr>
          </a:p>
        </p:txBody>
      </p:sp>
      <p:sp>
        <p:nvSpPr>
          <p:cNvPr id="5123" name="Rectangle 3"/>
          <p:cNvSpPr>
            <a:spLocks noGrp="1" noChangeArrowheads="1"/>
          </p:cNvSpPr>
          <p:nvPr>
            <p:ph type="body" idx="1"/>
          </p:nvPr>
        </p:nvSpPr>
        <p:spPr>
          <a:xfrm>
            <a:off x="468313" y="1341438"/>
            <a:ext cx="8229600" cy="4525962"/>
          </a:xfrm>
        </p:spPr>
        <p:txBody>
          <a:bodyPr/>
          <a:lstStyle/>
          <a:p>
            <a:pPr marL="609600" indent="-609600" eaLnBrk="1" hangingPunct="1">
              <a:lnSpc>
                <a:spcPct val="80000"/>
              </a:lnSpc>
            </a:pPr>
            <a:r>
              <a:rPr lang="en-US" sz="1800" b="1" smtClean="0">
                <a:solidFill>
                  <a:schemeClr val="accent2"/>
                </a:solidFill>
                <a:latin typeface="Cooper Black" pitchFamily="18" charset="0"/>
              </a:rPr>
              <a:t>Adalah hasil suatu proses penalaran dan pemikiran akuntansi yang diharapkan berlaku dalam lingkungan dan kondisi tertentu yang merupakan hasil pemilihan factor-faktor dan konsep-konsep yang dianggap relevan, terpadu dan saling ketergantungan. </a:t>
            </a:r>
          </a:p>
          <a:p>
            <a:pPr marL="609600" indent="-609600" eaLnBrk="1" hangingPunct="1">
              <a:lnSpc>
                <a:spcPct val="80000"/>
              </a:lnSpc>
              <a:buFontTx/>
              <a:buNone/>
            </a:pPr>
            <a:endParaRPr lang="en-US" sz="1800" b="1" smtClean="0">
              <a:solidFill>
                <a:schemeClr val="accent2"/>
              </a:solidFill>
              <a:latin typeface="Cooper Black" pitchFamily="18" charset="0"/>
            </a:endParaRPr>
          </a:p>
          <a:p>
            <a:pPr marL="609600" indent="-609600" eaLnBrk="1" hangingPunct="1">
              <a:lnSpc>
                <a:spcPct val="80000"/>
              </a:lnSpc>
            </a:pPr>
            <a:r>
              <a:rPr lang="en-US" sz="1800" b="1" smtClean="0">
                <a:solidFill>
                  <a:schemeClr val="accent2"/>
                </a:solidFill>
                <a:latin typeface="Cooper Black" pitchFamily="18" charset="0"/>
              </a:rPr>
              <a:t>Menurut FASB, conceptual framework adalah suatu system yang koheren tentang tujuan dan konsep dasar yang saling keterkaitan, yang diharapkan dapat menghasilkan standar-standar yang konsisten dan memberi pedoman tentang jenis dan keterbatasan akuntansi keuangan dan pelaporan keuangan.</a:t>
            </a:r>
          </a:p>
          <a:p>
            <a:pPr marL="609600" indent="-609600" eaLnBrk="1" hangingPunct="1">
              <a:lnSpc>
                <a:spcPct val="80000"/>
              </a:lnSpc>
              <a:buFontTx/>
              <a:buNone/>
            </a:pPr>
            <a:endParaRPr lang="en-US" sz="1800" b="1" smtClean="0">
              <a:solidFill>
                <a:schemeClr val="accent2"/>
              </a:solidFill>
              <a:latin typeface="Cooper Black" pitchFamily="18" charset="0"/>
            </a:endParaRPr>
          </a:p>
          <a:p>
            <a:pPr marL="609600" indent="-609600" eaLnBrk="1" hangingPunct="1">
              <a:lnSpc>
                <a:spcPct val="80000"/>
              </a:lnSpc>
            </a:pPr>
            <a:r>
              <a:rPr lang="en-US" sz="1800" b="1" smtClean="0">
                <a:solidFill>
                  <a:schemeClr val="accent2"/>
                </a:solidFill>
                <a:latin typeface="Cooper Black" pitchFamily="18" charset="0"/>
              </a:rPr>
              <a:t>Belkoui memandang rerangka konseptual sebagai teori akuntansi yang terstruktur. Hal ini disebabkan karena struktur rerangka konseptual sama dengan struktur akuntansi yang didasarkan pada proses penalaran yang logis. Jadi rerangka acuan konseptual mendasari penyusunan SAK.</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476250"/>
            <a:ext cx="8229600" cy="868363"/>
          </a:xfrm>
        </p:spPr>
        <p:txBody>
          <a:bodyPr>
            <a:normAutofit fontScale="90000"/>
          </a:bodyPr>
          <a:lstStyle/>
          <a:p>
            <a:pPr eaLnBrk="1" hangingPunct="1"/>
            <a:r>
              <a:rPr lang="en-US" sz="2400" b="1" i="1" smtClean="0">
                <a:solidFill>
                  <a:schemeClr val="accent2"/>
                </a:solidFill>
                <a:latin typeface="Tahoma" pitchFamily="34" charset="0"/>
              </a:rPr>
              <a:t>Pengertian kerangka Acuan Konseptual                       ( Conceptual Framework )</a:t>
            </a:r>
            <a:r>
              <a:rPr lang="en-US" sz="2400" smtClean="0">
                <a:solidFill>
                  <a:schemeClr val="accent2"/>
                </a:solidFill>
                <a:latin typeface="Tahoma" pitchFamily="34" charset="0"/>
              </a:rPr>
              <a:t/>
            </a:r>
            <a:br>
              <a:rPr lang="en-US" sz="2400" smtClean="0">
                <a:solidFill>
                  <a:schemeClr val="accent2"/>
                </a:solidFill>
                <a:latin typeface="Tahoma" pitchFamily="34" charset="0"/>
              </a:rPr>
            </a:br>
            <a:endParaRPr lang="en-US" sz="2400" smtClean="0">
              <a:solidFill>
                <a:schemeClr val="accent2"/>
              </a:solidFill>
              <a:latin typeface="Tahoma" pitchFamily="34" charset="0"/>
            </a:endParaRPr>
          </a:p>
        </p:txBody>
      </p:sp>
      <p:sp>
        <p:nvSpPr>
          <p:cNvPr id="6147" name="Rectangle 3"/>
          <p:cNvSpPr>
            <a:spLocks noGrp="1" noChangeArrowheads="1"/>
          </p:cNvSpPr>
          <p:nvPr>
            <p:ph type="body" idx="1"/>
          </p:nvPr>
        </p:nvSpPr>
        <p:spPr/>
        <p:txBody>
          <a:bodyPr/>
          <a:lstStyle/>
          <a:p>
            <a:pPr eaLnBrk="1" hangingPunct="1">
              <a:lnSpc>
                <a:spcPct val="90000"/>
              </a:lnSpc>
              <a:buFontTx/>
              <a:buNone/>
            </a:pPr>
            <a:r>
              <a:rPr lang="en-US" smtClean="0">
                <a:solidFill>
                  <a:schemeClr val="accent2"/>
                </a:solidFill>
              </a:rPr>
              <a:t>	</a:t>
            </a:r>
            <a:r>
              <a:rPr lang="en-US" sz="2400" b="1" smtClean="0">
                <a:solidFill>
                  <a:schemeClr val="accent2"/>
                </a:solidFill>
                <a:latin typeface="Tahoma" pitchFamily="34" charset="0"/>
              </a:rPr>
              <a:t>Kerangka acuan konseptual secara lengkap adalah :</a:t>
            </a:r>
          </a:p>
          <a:p>
            <a:pPr lvl="1" eaLnBrk="1" hangingPunct="1">
              <a:lnSpc>
                <a:spcPct val="90000"/>
              </a:lnSpc>
            </a:pPr>
            <a:r>
              <a:rPr lang="en-US" sz="2400" b="1" smtClean="0">
                <a:solidFill>
                  <a:schemeClr val="accent2"/>
                </a:solidFill>
                <a:latin typeface="Tahoma" pitchFamily="34" charset="0"/>
              </a:rPr>
              <a:t>petunjuk FASB dalam menetapkan standar akuntansi</a:t>
            </a:r>
          </a:p>
          <a:p>
            <a:pPr lvl="1" eaLnBrk="1" hangingPunct="1">
              <a:lnSpc>
                <a:spcPct val="90000"/>
              </a:lnSpc>
            </a:pPr>
            <a:r>
              <a:rPr lang="en-US" sz="2400" b="1" smtClean="0">
                <a:solidFill>
                  <a:schemeClr val="accent2"/>
                </a:solidFill>
                <a:latin typeface="Tahoma" pitchFamily="34" charset="0"/>
              </a:rPr>
              <a:t>menyediakan kerangka acuan untuk menyelesaikan pertanyaan sebelum ada standar khusus yang mengaturnya</a:t>
            </a:r>
          </a:p>
          <a:p>
            <a:pPr lvl="1" eaLnBrk="1" hangingPunct="1">
              <a:lnSpc>
                <a:spcPct val="90000"/>
              </a:lnSpc>
            </a:pPr>
            <a:r>
              <a:rPr lang="en-US" sz="2400" b="1" smtClean="0">
                <a:solidFill>
                  <a:schemeClr val="accent2"/>
                </a:solidFill>
                <a:latin typeface="Tahoma" pitchFamily="34" charset="0"/>
              </a:rPr>
              <a:t>menentukan batasan pertimbangan dalam penyusunan laporan keuangan</a:t>
            </a:r>
          </a:p>
          <a:p>
            <a:pPr lvl="1" eaLnBrk="1" hangingPunct="1">
              <a:lnSpc>
                <a:spcPct val="90000"/>
              </a:lnSpc>
            </a:pPr>
            <a:r>
              <a:rPr lang="en-US" sz="2400" b="1" smtClean="0">
                <a:solidFill>
                  <a:schemeClr val="accent2"/>
                </a:solidFill>
                <a:latin typeface="Tahoma" pitchFamily="34" charset="0"/>
              </a:rPr>
              <a:t>mempertinggi komparabilitas dengan menurunkan jumlah alternative metode akuntansi.</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49275"/>
            <a:ext cx="8229600" cy="868363"/>
          </a:xfrm>
        </p:spPr>
        <p:txBody>
          <a:bodyPr>
            <a:normAutofit fontScale="90000"/>
          </a:bodyPr>
          <a:lstStyle/>
          <a:p>
            <a:pPr eaLnBrk="1" hangingPunct="1"/>
            <a:r>
              <a:rPr lang="en-US" sz="2400" b="1" i="1" smtClean="0">
                <a:solidFill>
                  <a:schemeClr val="accent2"/>
                </a:solidFill>
                <a:latin typeface="Tahoma" pitchFamily="34" charset="0"/>
              </a:rPr>
              <a:t>Faktor – Faktor yang Mempengaruhi penyusunan Rerangka Acuan Konseptual</a:t>
            </a:r>
            <a:r>
              <a:rPr lang="en-US" sz="4000" smtClean="0">
                <a:solidFill>
                  <a:schemeClr val="accent2"/>
                </a:solidFill>
              </a:rPr>
              <a:t/>
            </a:r>
            <a:br>
              <a:rPr lang="en-US" sz="4000" smtClean="0">
                <a:solidFill>
                  <a:schemeClr val="accent2"/>
                </a:solidFill>
              </a:rPr>
            </a:br>
            <a:endParaRPr lang="en-US" sz="4000" smtClean="0">
              <a:solidFill>
                <a:schemeClr val="accent2"/>
              </a:solidFill>
            </a:endParaRPr>
          </a:p>
        </p:txBody>
      </p:sp>
      <p:sp>
        <p:nvSpPr>
          <p:cNvPr id="7171" name="Rectangle 3"/>
          <p:cNvSpPr>
            <a:spLocks noGrp="1" noChangeArrowheads="1"/>
          </p:cNvSpPr>
          <p:nvPr>
            <p:ph type="body" idx="1"/>
          </p:nvPr>
        </p:nvSpPr>
        <p:spPr>
          <a:xfrm>
            <a:off x="457200" y="1295400"/>
            <a:ext cx="8229600" cy="5257800"/>
          </a:xfrm>
        </p:spPr>
        <p:txBody>
          <a:bodyPr/>
          <a:lstStyle/>
          <a:p>
            <a:pPr marL="990600" lvl="1" indent="-533400" eaLnBrk="1" hangingPunct="1">
              <a:lnSpc>
                <a:spcPct val="80000"/>
              </a:lnSpc>
            </a:pPr>
            <a:r>
              <a:rPr lang="en-US" sz="1800" b="1" smtClean="0">
                <a:solidFill>
                  <a:schemeClr val="accent2"/>
                </a:solidFill>
                <a:latin typeface="Tahoma" pitchFamily="34" charset="0"/>
              </a:rPr>
              <a:t>Pernyataan tentang karakteristik lingkungan ekonomi, politik, budaya dan social tempat akuntansi akan diterapkan.</a:t>
            </a:r>
          </a:p>
          <a:p>
            <a:pPr marL="609600" indent="-609600" eaLnBrk="1" hangingPunct="1">
              <a:lnSpc>
                <a:spcPct val="80000"/>
              </a:lnSpc>
              <a:buFontTx/>
              <a:buNone/>
            </a:pPr>
            <a:r>
              <a:rPr lang="en-US" sz="1800" b="1" smtClean="0">
                <a:solidFill>
                  <a:schemeClr val="accent2"/>
                </a:solidFill>
                <a:latin typeface="Tahoma" pitchFamily="34" charset="0"/>
              </a:rPr>
              <a:t>		 Missal :  iklim, bentuk badan usaha, cara pemenuhan 		  modal dsb</a:t>
            </a:r>
          </a:p>
          <a:p>
            <a:pPr marL="609600" indent="-609600" eaLnBrk="1" hangingPunct="1">
              <a:lnSpc>
                <a:spcPct val="80000"/>
              </a:lnSpc>
              <a:buFontTx/>
              <a:buNone/>
            </a:pPr>
            <a:endParaRPr lang="en-US" sz="1800" b="1" smtClean="0">
              <a:solidFill>
                <a:schemeClr val="accent2"/>
              </a:solidFill>
              <a:latin typeface="Tahoma" pitchFamily="34" charset="0"/>
            </a:endParaRPr>
          </a:p>
          <a:p>
            <a:pPr marL="990600" lvl="1" indent="-533400" eaLnBrk="1" hangingPunct="1">
              <a:lnSpc>
                <a:spcPct val="80000"/>
              </a:lnSpc>
            </a:pPr>
            <a:r>
              <a:rPr lang="en-US" sz="1800" b="1" smtClean="0">
                <a:solidFill>
                  <a:schemeClr val="accent2"/>
                </a:solidFill>
                <a:latin typeface="Tahoma" pitchFamily="34" charset="0"/>
              </a:rPr>
              <a:t>pernyataan tentang tujuan pelaporan keuangan</a:t>
            </a:r>
          </a:p>
          <a:p>
            <a:pPr marL="990600" lvl="1" indent="-533400" eaLnBrk="1" hangingPunct="1">
              <a:lnSpc>
                <a:spcPct val="80000"/>
              </a:lnSpc>
              <a:buFontTx/>
              <a:buNone/>
            </a:pPr>
            <a:endParaRPr lang="en-US" sz="1800" b="1" smtClean="0">
              <a:solidFill>
                <a:schemeClr val="accent2"/>
              </a:solidFill>
              <a:latin typeface="Tahoma" pitchFamily="34" charset="0"/>
            </a:endParaRPr>
          </a:p>
          <a:p>
            <a:pPr marL="990600" lvl="1" indent="-533400" eaLnBrk="1" hangingPunct="1">
              <a:lnSpc>
                <a:spcPct val="80000"/>
              </a:lnSpc>
            </a:pPr>
            <a:r>
              <a:rPr lang="en-US" sz="1800" b="1" smtClean="0">
                <a:solidFill>
                  <a:schemeClr val="accent2"/>
                </a:solidFill>
                <a:latin typeface="Tahoma" pitchFamily="34" charset="0"/>
              </a:rPr>
              <a:t>Penetapan kendala yang mempengaruhi proses penalaran.</a:t>
            </a:r>
          </a:p>
          <a:p>
            <a:pPr marL="609600" indent="-609600" eaLnBrk="1" hangingPunct="1">
              <a:lnSpc>
                <a:spcPct val="80000"/>
              </a:lnSpc>
              <a:buFontTx/>
              <a:buNone/>
            </a:pPr>
            <a:r>
              <a:rPr lang="en-US" sz="1800" b="1" smtClean="0">
                <a:solidFill>
                  <a:schemeClr val="accent2"/>
                </a:solidFill>
                <a:latin typeface="Tahoma" pitchFamily="34" charset="0"/>
              </a:rPr>
              <a:t>		 Missal : identifikasi terhadap kebutuhan pemakai akan 		informasi keuangan dan kendalapemakai akan 			informasi keuangan</a:t>
            </a:r>
          </a:p>
          <a:p>
            <a:pPr marL="609600" indent="-609600" eaLnBrk="1" hangingPunct="1">
              <a:lnSpc>
                <a:spcPct val="80000"/>
              </a:lnSpc>
              <a:buFontTx/>
              <a:buNone/>
            </a:pPr>
            <a:endParaRPr lang="en-US" sz="1800" b="1" smtClean="0">
              <a:solidFill>
                <a:schemeClr val="accent2"/>
              </a:solidFill>
              <a:latin typeface="Tahoma" pitchFamily="34" charset="0"/>
            </a:endParaRPr>
          </a:p>
          <a:p>
            <a:pPr marL="990600" lvl="1" indent="-533400" eaLnBrk="1" hangingPunct="1">
              <a:lnSpc>
                <a:spcPct val="80000"/>
              </a:lnSpc>
            </a:pPr>
            <a:r>
              <a:rPr lang="en-US" sz="1800" b="1" smtClean="0">
                <a:solidFill>
                  <a:schemeClr val="accent2"/>
                </a:solidFill>
                <a:latin typeface="Tahoma" pitchFamily="34" charset="0"/>
              </a:rPr>
              <a:t>pengidentifikasian dan pemilihan informasi apa yang dapat merepresentasikan makna informasi tersebut.</a:t>
            </a:r>
          </a:p>
          <a:p>
            <a:pPr marL="990600" lvl="1" indent="-533400" eaLnBrk="1" hangingPunct="1">
              <a:lnSpc>
                <a:spcPct val="80000"/>
              </a:lnSpc>
              <a:buFontTx/>
              <a:buNone/>
            </a:pPr>
            <a:endParaRPr lang="en-US" sz="1800" b="1" smtClean="0">
              <a:solidFill>
                <a:schemeClr val="accent2"/>
              </a:solidFill>
              <a:latin typeface="Tahoma" pitchFamily="34" charset="0"/>
            </a:endParaRPr>
          </a:p>
          <a:p>
            <a:pPr marL="990600" lvl="1" indent="-533400" eaLnBrk="1" hangingPunct="1">
              <a:lnSpc>
                <a:spcPct val="80000"/>
              </a:lnSpc>
            </a:pPr>
            <a:r>
              <a:rPr lang="en-US" sz="1800" b="1" smtClean="0">
                <a:solidFill>
                  <a:schemeClr val="accent2"/>
                </a:solidFill>
                <a:latin typeface="Tahoma" pitchFamily="34" charset="0"/>
              </a:rPr>
              <a:t>Pengembangan dan pendefinisian elemen atau symbol yang menjadi sarana untuk mengkomunikasikan informasi tentang operasi unit usaha dan lingkungannya.</a:t>
            </a:r>
          </a:p>
          <a:p>
            <a:pPr marL="990600" lvl="1" indent="-533400" eaLnBrk="1" hangingPunct="1">
              <a:lnSpc>
                <a:spcPct val="80000"/>
              </a:lnSpc>
              <a:buFontTx/>
              <a:buNone/>
            </a:pPr>
            <a:endParaRPr lang="en-US" sz="1800" b="1" smtClean="0">
              <a:solidFill>
                <a:schemeClr val="accent2"/>
              </a:solidFill>
              <a:latin typeface="Tahoma" pitchFamily="34" charset="0"/>
            </a:endParaRPr>
          </a:p>
          <a:p>
            <a:pPr marL="990600" lvl="1" indent="-533400" eaLnBrk="1" hangingPunct="1">
              <a:lnSpc>
                <a:spcPct val="80000"/>
              </a:lnSpc>
              <a:buFontTx/>
              <a:buNone/>
            </a:pPr>
            <a:endParaRPr lang="en-US" sz="1800" b="1" smtClean="0">
              <a:solidFill>
                <a:schemeClr val="accent2"/>
              </a:solidFill>
              <a:latin typeface="Tahom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288" y="549275"/>
            <a:ext cx="8229600" cy="1020763"/>
          </a:xfrm>
        </p:spPr>
        <p:txBody>
          <a:bodyPr/>
          <a:lstStyle/>
          <a:p>
            <a:pPr eaLnBrk="1" hangingPunct="1"/>
            <a:r>
              <a:rPr lang="en-US" sz="2400" b="1" i="1" smtClean="0">
                <a:solidFill>
                  <a:schemeClr val="accent2"/>
                </a:solidFill>
                <a:latin typeface="Tahoma" pitchFamily="34" charset="0"/>
              </a:rPr>
              <a:t>Faktor – Faktor yang Mempengaruhi penyusunan Rerangka Acuan Konseptual</a:t>
            </a:r>
            <a:r>
              <a:rPr lang="en-US" sz="4000" smtClean="0">
                <a:solidFill>
                  <a:schemeClr val="accent2"/>
                </a:solidFill>
              </a:rPr>
              <a:t/>
            </a:r>
            <a:br>
              <a:rPr lang="en-US" sz="4000" smtClean="0">
                <a:solidFill>
                  <a:schemeClr val="accent2"/>
                </a:solidFill>
              </a:rPr>
            </a:br>
            <a:endParaRPr lang="en-US" sz="4000" smtClean="0">
              <a:solidFill>
                <a:schemeClr val="accent2"/>
              </a:solidFill>
            </a:endParaRPr>
          </a:p>
        </p:txBody>
      </p:sp>
      <p:sp>
        <p:nvSpPr>
          <p:cNvPr id="8195" name="Rectangle 3"/>
          <p:cNvSpPr>
            <a:spLocks noGrp="1" noChangeArrowheads="1"/>
          </p:cNvSpPr>
          <p:nvPr>
            <p:ph type="body" idx="1"/>
          </p:nvPr>
        </p:nvSpPr>
        <p:spPr/>
        <p:txBody>
          <a:bodyPr/>
          <a:lstStyle/>
          <a:p>
            <a:pPr lvl="1" eaLnBrk="1" hangingPunct="1">
              <a:lnSpc>
                <a:spcPct val="80000"/>
              </a:lnSpc>
            </a:pPr>
            <a:r>
              <a:rPr lang="en-US" sz="2000" b="1" smtClean="0">
                <a:solidFill>
                  <a:schemeClr val="accent2"/>
                </a:solidFill>
                <a:latin typeface="Tahoma" pitchFamily="34" charset="0"/>
              </a:rPr>
              <a:t>Pengidentifikasian dan pengevaluasian terhadap kendala-kendala mengenai pengukuran, penilaian, pengakuan, dan pengungkapan informasi ke dalam elemen laporan keuangan.</a:t>
            </a:r>
          </a:p>
          <a:p>
            <a:pPr lvl="1" eaLnBrk="1" hangingPunct="1">
              <a:lnSpc>
                <a:spcPct val="80000"/>
              </a:lnSpc>
              <a:buFontTx/>
              <a:buNone/>
            </a:pPr>
            <a:endParaRPr lang="en-US" sz="2000" b="1" smtClean="0">
              <a:solidFill>
                <a:schemeClr val="accent2"/>
              </a:solidFill>
              <a:latin typeface="Tahoma" pitchFamily="34" charset="0"/>
            </a:endParaRPr>
          </a:p>
          <a:p>
            <a:pPr lvl="1" eaLnBrk="1" hangingPunct="1">
              <a:lnSpc>
                <a:spcPct val="80000"/>
              </a:lnSpc>
            </a:pPr>
            <a:r>
              <a:rPr lang="en-US" sz="2000" b="1" smtClean="0">
                <a:solidFill>
                  <a:schemeClr val="accent2"/>
                </a:solidFill>
                <a:latin typeface="Tahoma" pitchFamily="34" charset="0"/>
              </a:rPr>
              <a:t>pengembangan standar akuntansi yang dapat digunakan sebagai pedoman dalam pengukuran, penilaian, pengakuan, dan penyajian elemen laporan keuangan.</a:t>
            </a:r>
          </a:p>
          <a:p>
            <a:pPr lvl="1" eaLnBrk="1" hangingPunct="1">
              <a:lnSpc>
                <a:spcPct val="80000"/>
              </a:lnSpc>
              <a:buFontTx/>
              <a:buNone/>
            </a:pPr>
            <a:endParaRPr lang="en-US" sz="2000" b="1" smtClean="0">
              <a:solidFill>
                <a:schemeClr val="accent2"/>
              </a:solidFill>
              <a:latin typeface="Tahoma" pitchFamily="34" charset="0"/>
            </a:endParaRPr>
          </a:p>
          <a:p>
            <a:pPr lvl="1" eaLnBrk="1" hangingPunct="1">
              <a:lnSpc>
                <a:spcPct val="80000"/>
              </a:lnSpc>
            </a:pPr>
            <a:r>
              <a:rPr lang="en-US" sz="2000" b="1" smtClean="0">
                <a:solidFill>
                  <a:schemeClr val="accent2"/>
                </a:solidFill>
                <a:latin typeface="Tahoma" pitchFamily="34" charset="0"/>
              </a:rPr>
              <a:t>perancangan struktur dan format system akuntansi untuk mengumpulkan dan mengolah data serta meringkas dan melaporkan informasi yang relaven.</a:t>
            </a:r>
          </a:p>
          <a:p>
            <a:pPr lvl="1" eaLnBrk="1" hangingPunct="1">
              <a:lnSpc>
                <a:spcPct val="80000"/>
              </a:lnSpc>
              <a:buFontTx/>
              <a:buNone/>
            </a:pPr>
            <a:endParaRPr lang="en-US" sz="2000" b="1" smtClean="0">
              <a:solidFill>
                <a:schemeClr val="accent2"/>
              </a:solidFill>
              <a:latin typeface="Tahoma" pitchFamily="34" charset="0"/>
            </a:endParaRPr>
          </a:p>
          <a:p>
            <a:pPr lvl="1" eaLnBrk="1" hangingPunct="1">
              <a:lnSpc>
                <a:spcPct val="80000"/>
              </a:lnSpc>
            </a:pPr>
            <a:r>
              <a:rPr lang="en-US" sz="2000" b="1" smtClean="0">
                <a:solidFill>
                  <a:schemeClr val="accent2"/>
                </a:solidFill>
                <a:latin typeface="Tahoma" pitchFamily="34" charset="0"/>
              </a:rPr>
              <a:t>Penerapan standar dalam situasi yang sesungguhnya berdasarkan prosedur dan metode yang dipilih.</a:t>
            </a:r>
          </a:p>
          <a:p>
            <a:pPr eaLnBrk="1" hangingPunct="1">
              <a:lnSpc>
                <a:spcPct val="80000"/>
              </a:lnSpc>
            </a:pPr>
            <a:endParaRPr lang="en-US" sz="2400" b="1" smtClean="0">
              <a:solidFill>
                <a:schemeClr val="accent2"/>
              </a:solidFill>
              <a:latin typeface="Tahom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958</Words>
  <Application>Microsoft Office PowerPoint</Application>
  <PresentationFormat>On-screen Show (4:3)</PresentationFormat>
  <Paragraphs>306</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KERANGKA KONSEPTUAL AKUNTANSI</vt:lpstr>
      <vt:lpstr>KEMAMPUAN AKHIR YANG DIHARAPKAN</vt:lpstr>
      <vt:lpstr>KERANGKA KONSEPTUAL (CONCEPTUAL FRAMEWORK)</vt:lpstr>
      <vt:lpstr>SUB BAB CONCEPTUAL FRAMEWORK</vt:lpstr>
      <vt:lpstr>MEMAHAMI KERANGKA KONSEPTUAL</vt:lpstr>
      <vt:lpstr>Pengertian kerangka Acuan Konseptual                       ( Conceptual Framework ) </vt:lpstr>
      <vt:lpstr>Pengertian kerangka Acuan Konseptual                       ( Conceptual Framework ) </vt:lpstr>
      <vt:lpstr>Faktor – Faktor yang Mempengaruhi penyusunan Rerangka Acuan Konseptual </vt:lpstr>
      <vt:lpstr>Faktor – Faktor yang Mempengaruhi penyusunan Rerangka Acuan Konseptual </vt:lpstr>
      <vt:lpstr>Tujuan rerangka Acuan Konseptual dan kerangka dasar penyusunan dan penyajian laporan keuangan</vt:lpstr>
      <vt:lpstr>Sifat-sifat kerangka acuan konseptual</vt:lpstr>
      <vt:lpstr>Klasifikasi dan Konflik Kepentingan</vt:lpstr>
      <vt:lpstr>Tujuan Akuntansi</vt:lpstr>
      <vt:lpstr>Tujuan Akuntansi</vt:lpstr>
      <vt:lpstr>Karakteristik Kualitatif informasi Akuntansi  </vt:lpstr>
      <vt:lpstr>Karakteristik Kualitatif informasi Akuntansi  </vt:lpstr>
      <vt:lpstr>Hirarki kualitas informasi</vt:lpstr>
      <vt:lpstr>Konsep Dasar </vt:lpstr>
      <vt:lpstr>Konsep Dasar </vt:lpstr>
      <vt:lpstr>Konsep Dasar </vt:lpstr>
      <vt:lpstr>Konsep Dasar </vt:lpstr>
      <vt:lpstr>Konsep Dasar </vt:lpstr>
      <vt:lpstr>Konsep Dasar </vt:lpstr>
      <vt:lpstr>Sudut Pandang Akuntansi Tradisional </vt:lpstr>
      <vt:lpstr>Sudut Pandang Akuntansi Tradisional </vt:lpstr>
      <vt:lpstr>Lingkungan Akuntansi</vt:lpstr>
      <vt:lpstr>Lingkungan Akuntansi</vt:lpstr>
      <vt:lpstr>Pemakai Informasi Akuntansi</vt:lpstr>
      <vt:lpstr>MANFAAT KERANGKA KONSEPTUAL</vt:lpstr>
      <vt:lpstr>KETERBATASAN KERANGKA KONSEPTUAL</vt:lpstr>
      <vt:lpstr>Slide 31</vt:lpstr>
      <vt:lpstr>SEKIAN DAN 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FE STAFF</cp:lastModifiedBy>
  <cp:revision>20</cp:revision>
  <dcterms:created xsi:type="dcterms:W3CDTF">2017-09-09T11:34:57Z</dcterms:created>
  <dcterms:modified xsi:type="dcterms:W3CDTF">2017-09-19T01:55:40Z</dcterms:modified>
</cp:coreProperties>
</file>