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62" r:id="rId2"/>
    <p:sldId id="260"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xmlns=""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xmlns=""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155B0D1-0AEE-4E0C-B56D-55F063F67DC0}" type="slidenum">
              <a:rPr lang="en-US" smtClean="0"/>
              <a:pPr/>
              <a:t>3</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xmlns=""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xmlns=""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xmlns=""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smtClean="0"/>
              <a:t>TUJUAN LAPORAN KEUANGAN</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1800" b="1" dirty="0" smtClean="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solidFill>
                  <a:schemeClr val="bg1"/>
                </a:solidFill>
                <a:effectLst>
                  <a:outerShdw blurRad="38100" dist="38100" dir="2700000" algn="tl">
                    <a:srgbClr val="000000">
                      <a:alpha val="43137"/>
                    </a:srgbClr>
                  </a:outerShdw>
                </a:effectLst>
              </a:rPr>
              <a:t>EKONOMI DAN BISNIS </a:t>
            </a:r>
          </a:p>
          <a:p>
            <a:r>
              <a:rPr lang="en-US" sz="1800" b="1" dirty="0" smtClean="0">
                <a:solidFill>
                  <a:schemeClr val="bg1"/>
                </a:solidFill>
                <a:effectLst>
                  <a:outerShdw blurRad="38100" dist="38100" dir="2700000" algn="tl">
                    <a:srgbClr val="000000">
                      <a:alpha val="43137"/>
                    </a:srgbClr>
                  </a:outerShdw>
                </a:effectLst>
              </a:rPr>
              <a:t> </a:t>
            </a:r>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2000" dirty="0" smtClean="0"/>
              <a:t>EMB 914</a:t>
            </a:r>
            <a:endParaRPr lang="en-US" sz="2000" dirty="0" smtClean="0"/>
          </a:p>
          <a:p>
            <a:endParaRPr lang="id-ID" sz="2000" dirty="0" smtClean="0"/>
          </a:p>
          <a:p>
            <a:endParaRPr lang="id-ID" sz="2000" dirty="0"/>
          </a:p>
          <a:p>
            <a:r>
              <a:rPr lang="en-US" sz="2000" dirty="0" smtClean="0"/>
              <a:t>TEORI</a:t>
            </a:r>
          </a:p>
          <a:p>
            <a:r>
              <a:rPr lang="en-US" sz="2000" dirty="0" smtClean="0"/>
              <a:t>AKUNTANSI</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#5</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04813"/>
            <a:ext cx="8229600" cy="674687"/>
          </a:xfrm>
        </p:spPr>
        <p:txBody>
          <a:bodyPr/>
          <a:lstStyle/>
          <a:p>
            <a:pPr eaLnBrk="1" hangingPunct="1"/>
            <a:r>
              <a:rPr lang="en-US" sz="3800" b="1" smtClean="0">
                <a:solidFill>
                  <a:schemeClr val="accent2"/>
                </a:solidFill>
                <a:latin typeface="Cooper Black" pitchFamily="18" charset="0"/>
              </a:rPr>
              <a:t>Tujuan Akuntansi </a:t>
            </a:r>
            <a:br>
              <a:rPr lang="en-US" sz="3800" b="1" smtClean="0">
                <a:solidFill>
                  <a:schemeClr val="accent2"/>
                </a:solidFill>
                <a:latin typeface="Cooper Black" pitchFamily="18" charset="0"/>
              </a:rPr>
            </a:br>
            <a:endParaRPr lang="en-US" sz="3800" b="1" smtClean="0">
              <a:solidFill>
                <a:schemeClr val="accent2"/>
              </a:solidFill>
              <a:latin typeface="Cooper Black" pitchFamily="18" charset="0"/>
            </a:endParaRPr>
          </a:p>
        </p:txBody>
      </p:sp>
      <p:sp>
        <p:nvSpPr>
          <p:cNvPr id="9219" name="Rectangle 3"/>
          <p:cNvSpPr>
            <a:spLocks noGrp="1" noChangeArrowheads="1"/>
          </p:cNvSpPr>
          <p:nvPr>
            <p:ph type="body" idx="1"/>
          </p:nvPr>
        </p:nvSpPr>
        <p:spPr>
          <a:xfrm>
            <a:off x="539750" y="1268413"/>
            <a:ext cx="8229600" cy="4525962"/>
          </a:xfrm>
        </p:spPr>
        <p:txBody>
          <a:bodyPr/>
          <a:lstStyle/>
          <a:p>
            <a:pPr marL="609600" indent="-609600" eaLnBrk="1" hangingPunct="1">
              <a:lnSpc>
                <a:spcPct val="80000"/>
              </a:lnSpc>
            </a:pPr>
            <a:r>
              <a:rPr lang="en-US" sz="1600" b="1" smtClean="0">
                <a:solidFill>
                  <a:schemeClr val="accent2"/>
                </a:solidFill>
                <a:latin typeface="Cooper Black" pitchFamily="18" charset="0"/>
              </a:rPr>
              <a:t>Pada awalnya tujuan akuntansi adalah menghasilkan laporan pertanggungjawaban dari pihak pengelola perusahaan (accountor atau menejemen perusahaan )  kepada  pihak pemilik (accountee/ pihak luar)</a:t>
            </a:r>
          </a:p>
          <a:p>
            <a:pPr marL="609600" indent="-609600" eaLnBrk="1" hangingPunct="1">
              <a:lnSpc>
                <a:spcPct val="80000"/>
              </a:lnSpc>
              <a:buFontTx/>
              <a:buNone/>
            </a:pPr>
            <a:endParaRPr lang="en-US" sz="1600" b="1" smtClean="0">
              <a:solidFill>
                <a:schemeClr val="accent2"/>
              </a:solidFill>
              <a:latin typeface="Cooper Black" pitchFamily="18" charset="0"/>
            </a:endParaRPr>
          </a:p>
          <a:p>
            <a:pPr marL="609600" indent="-609600" eaLnBrk="1" hangingPunct="1">
              <a:lnSpc>
                <a:spcPct val="80000"/>
              </a:lnSpc>
            </a:pPr>
            <a:r>
              <a:rPr lang="en-US" sz="1600" b="1" smtClean="0">
                <a:solidFill>
                  <a:schemeClr val="accent2"/>
                </a:solidFill>
                <a:latin typeface="Cooper Black" pitchFamily="18" charset="0"/>
              </a:rPr>
              <a:t>Tujuan tersebut selanjutnya dikenal dengan stewardship function(accountability function) yaitu membantu accountor dalam dalam melaksanakan tugas akuntan.</a:t>
            </a:r>
          </a:p>
          <a:p>
            <a:pPr marL="609600" indent="-609600" eaLnBrk="1" hangingPunct="1">
              <a:lnSpc>
                <a:spcPct val="80000"/>
              </a:lnSpc>
              <a:buFontTx/>
              <a:buNone/>
            </a:pPr>
            <a:endParaRPr lang="en-US" sz="1600" b="1" smtClean="0">
              <a:solidFill>
                <a:schemeClr val="accent2"/>
              </a:solidFill>
              <a:latin typeface="Cooper Black" pitchFamily="18" charset="0"/>
            </a:endParaRPr>
          </a:p>
          <a:p>
            <a:pPr marL="609600" indent="-609600" eaLnBrk="1" hangingPunct="1">
              <a:lnSpc>
                <a:spcPct val="80000"/>
              </a:lnSpc>
            </a:pPr>
            <a:r>
              <a:rPr lang="en-US" sz="1600" b="1" smtClean="0">
                <a:solidFill>
                  <a:schemeClr val="accent2"/>
                </a:solidFill>
                <a:latin typeface="Cooper Black" pitchFamily="18" charset="0"/>
              </a:rPr>
              <a:t>Menurut Ijiri, praktik akuntansi  akan dapat dimengerti apabila kita menyadari bahwa accountability merupakan tujuan yang mendasar. Pendekatan akuntabilitas harus menekankan pada penjaminan bahwa angka-angka yang teradapt dalam laporan keuangan dapat dipertanggungjawabkan oleh adanya catatan-catatan dan dokumen sember dari transaksi secara rinci. Sehingga historical cot adalah tulang punggungnya.</a:t>
            </a:r>
          </a:p>
          <a:p>
            <a:pPr marL="609600" indent="-609600" eaLnBrk="1" hangingPunct="1">
              <a:lnSpc>
                <a:spcPct val="80000"/>
              </a:lnSpc>
              <a:buFontTx/>
              <a:buNone/>
            </a:pPr>
            <a:endParaRPr lang="en-US" sz="1600" b="1" smtClean="0">
              <a:solidFill>
                <a:schemeClr val="accent2"/>
              </a:solidFill>
              <a:latin typeface="Cooper Black" pitchFamily="18" charset="0"/>
            </a:endParaRPr>
          </a:p>
          <a:p>
            <a:pPr marL="609600" indent="-609600" eaLnBrk="1" hangingPunct="1">
              <a:lnSpc>
                <a:spcPct val="80000"/>
              </a:lnSpc>
            </a:pPr>
            <a:r>
              <a:rPr lang="en-US" sz="1600" b="1" smtClean="0">
                <a:solidFill>
                  <a:schemeClr val="accent2"/>
                </a:solidFill>
                <a:latin typeface="Cooper Black" pitchFamily="18" charset="0"/>
              </a:rPr>
              <a:t>Dari tujuan akuntabilitas kemudian berkembang kea rah tujuan berdasarkan decision usefulness atau decision making</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77875"/>
          </a:xfrm>
        </p:spPr>
        <p:txBody>
          <a:bodyPr/>
          <a:lstStyle/>
          <a:p>
            <a:pPr eaLnBrk="1" hangingPunct="1"/>
            <a:r>
              <a:rPr lang="en-US" sz="3200" b="1" smtClean="0">
                <a:solidFill>
                  <a:schemeClr val="accent2"/>
                </a:solidFill>
                <a:latin typeface="Cooper Black" pitchFamily="18" charset="0"/>
              </a:rPr>
              <a:t>Tujuan Akuntansi </a:t>
            </a:r>
            <a:br>
              <a:rPr lang="en-US" sz="3200" b="1" smtClean="0">
                <a:solidFill>
                  <a:schemeClr val="accent2"/>
                </a:solidFill>
                <a:latin typeface="Cooper Black" pitchFamily="18" charset="0"/>
              </a:rPr>
            </a:br>
            <a:endParaRPr lang="en-US" sz="3200" b="1" smtClean="0">
              <a:solidFill>
                <a:schemeClr val="accent2"/>
              </a:solidFill>
              <a:latin typeface="Cooper Black" pitchFamily="18" charset="0"/>
            </a:endParaRPr>
          </a:p>
        </p:txBody>
      </p:sp>
      <p:sp>
        <p:nvSpPr>
          <p:cNvPr id="10243" name="Rectangle 3"/>
          <p:cNvSpPr>
            <a:spLocks noGrp="1" noChangeArrowheads="1"/>
          </p:cNvSpPr>
          <p:nvPr>
            <p:ph type="body" idx="1"/>
          </p:nvPr>
        </p:nvSpPr>
        <p:spPr>
          <a:xfrm>
            <a:off x="900113" y="1052513"/>
            <a:ext cx="7772400" cy="4686300"/>
          </a:xfrm>
        </p:spPr>
        <p:txBody>
          <a:bodyPr/>
          <a:lstStyle/>
          <a:p>
            <a:pPr marL="1371600" lvl="2" indent="-457200" eaLnBrk="1" hangingPunct="1">
              <a:lnSpc>
                <a:spcPct val="90000"/>
              </a:lnSpc>
              <a:buFontTx/>
              <a:buNone/>
            </a:pPr>
            <a:r>
              <a:rPr lang="en-US" sz="1600" b="1" i="1" u="sng" smtClean="0">
                <a:solidFill>
                  <a:schemeClr val="accent2"/>
                </a:solidFill>
                <a:latin typeface="Cooper Black" pitchFamily="18" charset="0"/>
              </a:rPr>
              <a:t>Menurut  PAI  84</a:t>
            </a:r>
          </a:p>
          <a:p>
            <a:pPr marL="1371600" lvl="2" indent="-457200" eaLnBrk="1" hangingPunct="1">
              <a:lnSpc>
                <a:spcPct val="90000"/>
              </a:lnSpc>
            </a:pPr>
            <a:r>
              <a:rPr lang="en-US" sz="1600" b="1" smtClean="0">
                <a:solidFill>
                  <a:schemeClr val="accent2"/>
                </a:solidFill>
                <a:latin typeface="Cooper Black" pitchFamily="18" charset="0"/>
              </a:rPr>
              <a:t>untuk memberikan informasi keuangan yang dapat dipercaya mengenai aktiva dan kewajiban serta modal suatu perusahaan</a:t>
            </a:r>
          </a:p>
          <a:p>
            <a:pPr marL="1371600" lvl="2" indent="-457200" eaLnBrk="1" hangingPunct="1">
              <a:lnSpc>
                <a:spcPct val="90000"/>
              </a:lnSpc>
            </a:pPr>
            <a:r>
              <a:rPr lang="en-US" sz="1600" b="1" smtClean="0">
                <a:solidFill>
                  <a:schemeClr val="accent2"/>
                </a:solidFill>
                <a:latin typeface="Cooper Black" pitchFamily="18" charset="0"/>
              </a:rPr>
              <a:t>untuk memberikan informasi yang dapat dipercaya mengenai perubahan aktiva netto suatu perusahaan yang timbul dari kegiatan usaha dalam rangka memperoleh laba</a:t>
            </a:r>
          </a:p>
          <a:p>
            <a:pPr marL="1371600" lvl="2" indent="-457200" eaLnBrk="1" hangingPunct="1">
              <a:lnSpc>
                <a:spcPct val="90000"/>
              </a:lnSpc>
            </a:pPr>
            <a:r>
              <a:rPr lang="en-US" sz="1600" b="1" smtClean="0">
                <a:solidFill>
                  <a:schemeClr val="accent2"/>
                </a:solidFill>
                <a:latin typeface="Cooper Black" pitchFamily="18" charset="0"/>
              </a:rPr>
              <a:t>untuk memberikan informasi penting lainnya mengenai perubahan dalam aktiva dan kewajiban perusahaan </a:t>
            </a:r>
          </a:p>
          <a:p>
            <a:pPr marL="1371600" lvl="2" indent="-457200" eaLnBrk="1" hangingPunct="1">
              <a:lnSpc>
                <a:spcPct val="90000"/>
              </a:lnSpc>
            </a:pPr>
            <a:r>
              <a:rPr lang="en-US" sz="1600" b="1" smtClean="0">
                <a:solidFill>
                  <a:schemeClr val="accent2"/>
                </a:solidFill>
                <a:latin typeface="Cooper Black" pitchFamily="18" charset="0"/>
              </a:rPr>
              <a:t>untuk mengungkapkan sejauh mungkin informasi lain yang berhubungan dengan laporan keuangan yang relevan untuk bebutuhan pemakai laporan</a:t>
            </a:r>
          </a:p>
          <a:p>
            <a:pPr marL="1371600" lvl="2" indent="-457200" eaLnBrk="1" hangingPunct="1">
              <a:lnSpc>
                <a:spcPct val="90000"/>
              </a:lnSpc>
              <a:buFontTx/>
              <a:buNone/>
            </a:pPr>
            <a:endParaRPr lang="en-US" sz="1600" b="1" smtClean="0">
              <a:solidFill>
                <a:schemeClr val="accent2"/>
              </a:solidFill>
              <a:latin typeface="Cooper Black" pitchFamily="18" charset="0"/>
            </a:endParaRPr>
          </a:p>
          <a:p>
            <a:pPr marL="1371600" lvl="2" indent="-457200" eaLnBrk="1" hangingPunct="1">
              <a:lnSpc>
                <a:spcPct val="90000"/>
              </a:lnSpc>
              <a:buFontTx/>
              <a:buNone/>
            </a:pPr>
            <a:r>
              <a:rPr lang="en-US" sz="1600" b="1" i="1" u="sng" smtClean="0">
                <a:solidFill>
                  <a:schemeClr val="accent2"/>
                </a:solidFill>
                <a:latin typeface="Cooper Black" pitchFamily="18" charset="0"/>
              </a:rPr>
              <a:t>menurut  SAK</a:t>
            </a:r>
          </a:p>
          <a:p>
            <a:pPr marL="1371600" lvl="2" indent="-457200" eaLnBrk="1" hangingPunct="1">
              <a:lnSpc>
                <a:spcPct val="90000"/>
              </a:lnSpc>
            </a:pPr>
            <a:r>
              <a:rPr lang="en-US" sz="1600" b="1" smtClean="0">
                <a:solidFill>
                  <a:schemeClr val="accent2"/>
                </a:solidFill>
                <a:latin typeface="Cooper Black" pitchFamily="18" charset="0"/>
              </a:rPr>
              <a:t>menyediakan informasi yang menyangkut posisi keuangan, kinerja, serta perubahan posisi keuangan suatu perusahaan yang bermanfaat bagi sejumlah besar pemakai dalam pengambilan keputusan.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620713"/>
            <a:ext cx="8223250" cy="801687"/>
          </a:xfrm>
        </p:spPr>
        <p:txBody>
          <a:bodyPr/>
          <a:lstStyle/>
          <a:p>
            <a:pPr eaLnBrk="1" hangingPunct="1"/>
            <a:r>
              <a:rPr lang="en-US" sz="3200" smtClean="0">
                <a:solidFill>
                  <a:schemeClr val="accent2"/>
                </a:solidFill>
                <a:latin typeface="Cooper Black" pitchFamily="18" charset="0"/>
              </a:rPr>
              <a:t>Tujuan Akuntansi </a:t>
            </a:r>
            <a:br>
              <a:rPr lang="en-US" sz="3200" smtClean="0">
                <a:solidFill>
                  <a:schemeClr val="accent2"/>
                </a:solidFill>
                <a:latin typeface="Cooper Black" pitchFamily="18" charset="0"/>
              </a:rPr>
            </a:br>
            <a:endParaRPr lang="en-US" sz="3200" smtClean="0">
              <a:solidFill>
                <a:schemeClr val="accent2"/>
              </a:solidFill>
              <a:latin typeface="Cooper Black" pitchFamily="18" charset="0"/>
            </a:endParaRPr>
          </a:p>
        </p:txBody>
      </p:sp>
      <p:sp>
        <p:nvSpPr>
          <p:cNvPr id="11267" name="Rectangle 3"/>
          <p:cNvSpPr>
            <a:spLocks noGrp="1" noChangeArrowheads="1"/>
          </p:cNvSpPr>
          <p:nvPr>
            <p:ph type="body" idx="1"/>
          </p:nvPr>
        </p:nvSpPr>
        <p:spPr>
          <a:xfrm>
            <a:off x="827088" y="1557338"/>
            <a:ext cx="7772400" cy="4749800"/>
          </a:xfrm>
        </p:spPr>
        <p:txBody>
          <a:bodyPr/>
          <a:lstStyle/>
          <a:p>
            <a:pPr marL="1371600" lvl="2" indent="-457200" eaLnBrk="1" hangingPunct="1">
              <a:buFontTx/>
              <a:buNone/>
            </a:pPr>
            <a:endParaRPr lang="en-US" sz="1600" b="1" smtClean="0">
              <a:solidFill>
                <a:schemeClr val="accent2"/>
              </a:solidFill>
              <a:latin typeface="Cooper Black" pitchFamily="18" charset="0"/>
            </a:endParaRPr>
          </a:p>
          <a:p>
            <a:pPr marL="1371600" lvl="2" indent="-457200" eaLnBrk="1" hangingPunct="1">
              <a:buFontTx/>
              <a:buNone/>
            </a:pPr>
            <a:r>
              <a:rPr lang="en-US" sz="1600" b="1" i="1" u="sng" smtClean="0">
                <a:solidFill>
                  <a:schemeClr val="accent2"/>
                </a:solidFill>
                <a:latin typeface="Cooper Black" pitchFamily="18" charset="0"/>
              </a:rPr>
              <a:t>menurut ASOBAT ( A Statement of Basic Accounting Theory</a:t>
            </a:r>
            <a:r>
              <a:rPr lang="en-US" sz="1600" b="1" smtClean="0">
                <a:solidFill>
                  <a:schemeClr val="accent2"/>
                </a:solidFill>
                <a:latin typeface="Cooper Black" pitchFamily="18" charset="0"/>
              </a:rPr>
              <a:t>)</a:t>
            </a:r>
          </a:p>
          <a:p>
            <a:pPr marL="1371600" lvl="2" indent="-457200" eaLnBrk="1" hangingPunct="1">
              <a:buFontTx/>
              <a:buNone/>
            </a:pPr>
            <a:endParaRPr lang="en-US" sz="1600" b="1" smtClean="0">
              <a:solidFill>
                <a:schemeClr val="accent2"/>
              </a:solidFill>
              <a:latin typeface="Cooper Black" pitchFamily="18" charset="0"/>
            </a:endParaRPr>
          </a:p>
          <a:p>
            <a:pPr marL="1371600" lvl="2" indent="-457200" eaLnBrk="1" hangingPunct="1"/>
            <a:r>
              <a:rPr lang="en-US" sz="1600" b="1" smtClean="0">
                <a:solidFill>
                  <a:schemeClr val="accent2"/>
                </a:solidFill>
                <a:latin typeface="Cooper Black" pitchFamily="18" charset="0"/>
              </a:rPr>
              <a:t>membuat keputusan yang menyangkut penggunaan kekayaan yang ternatas dan untuk menetapkan tujuan</a:t>
            </a:r>
          </a:p>
          <a:p>
            <a:pPr marL="1371600" lvl="2" indent="-457200" eaLnBrk="1" hangingPunct="1"/>
            <a:r>
              <a:rPr lang="en-US" sz="1600" b="1" smtClean="0">
                <a:solidFill>
                  <a:schemeClr val="accent2"/>
                </a:solidFill>
                <a:latin typeface="Cooper Black" pitchFamily="18" charset="0"/>
              </a:rPr>
              <a:t>mengarahkan dan mengontrol secara efektif, sumber daya manusia dan factor produksi lainnya</a:t>
            </a:r>
          </a:p>
          <a:p>
            <a:pPr marL="1371600" lvl="2" indent="-457200" eaLnBrk="1" hangingPunct="1"/>
            <a:r>
              <a:rPr lang="en-US" sz="1600" b="1" smtClean="0">
                <a:solidFill>
                  <a:schemeClr val="accent2"/>
                </a:solidFill>
                <a:latin typeface="Cooper Black" pitchFamily="18" charset="0"/>
              </a:rPr>
              <a:t>memelihara dan melaporkan pengamatan terhadap kekayaan </a:t>
            </a:r>
          </a:p>
          <a:p>
            <a:pPr marL="1371600" lvl="2" indent="-457200" eaLnBrk="1" hangingPunct="1"/>
            <a:r>
              <a:rPr lang="en-US" sz="1600" b="1" smtClean="0">
                <a:solidFill>
                  <a:schemeClr val="accent2"/>
                </a:solidFill>
                <a:latin typeface="Cooper Black" pitchFamily="18" charset="0"/>
              </a:rPr>
              <a:t>membantu fungsi dan pengawasan modal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27100" y="317500"/>
            <a:ext cx="7773988" cy="992188"/>
          </a:xfrm>
        </p:spPr>
        <p:txBody>
          <a:bodyPr/>
          <a:lstStyle/>
          <a:p>
            <a:pPr eaLnBrk="1" hangingPunct="1"/>
            <a:r>
              <a:rPr lang="en-US" sz="2400" b="1" smtClean="0">
                <a:solidFill>
                  <a:schemeClr val="accent2"/>
                </a:solidFill>
                <a:latin typeface="Cooper Black" pitchFamily="18" charset="0"/>
              </a:rPr>
              <a:t>Tujuan Akuntansi </a:t>
            </a:r>
            <a:br>
              <a:rPr lang="en-US" sz="2400" b="1" smtClean="0">
                <a:solidFill>
                  <a:schemeClr val="accent2"/>
                </a:solidFill>
                <a:latin typeface="Cooper Black" pitchFamily="18" charset="0"/>
              </a:rPr>
            </a:br>
            <a:r>
              <a:rPr lang="en-US" sz="2400" b="1" smtClean="0">
                <a:solidFill>
                  <a:schemeClr val="accent2"/>
                </a:solidFill>
                <a:latin typeface="Cooper Black" pitchFamily="18" charset="0"/>
              </a:rPr>
              <a:t>menurut APB statement no 4</a:t>
            </a:r>
            <a:br>
              <a:rPr lang="en-US" sz="2400" b="1" smtClean="0">
                <a:solidFill>
                  <a:schemeClr val="accent2"/>
                </a:solidFill>
                <a:latin typeface="Cooper Black" pitchFamily="18" charset="0"/>
              </a:rPr>
            </a:br>
            <a:endParaRPr lang="en-US" sz="2400" b="1" smtClean="0">
              <a:solidFill>
                <a:schemeClr val="accent2"/>
              </a:solidFill>
              <a:latin typeface="Cooper Black" pitchFamily="18" charset="0"/>
            </a:endParaRPr>
          </a:p>
        </p:txBody>
      </p:sp>
      <p:sp>
        <p:nvSpPr>
          <p:cNvPr id="12291" name="Rectangle 3"/>
          <p:cNvSpPr>
            <a:spLocks noGrp="1" noChangeArrowheads="1"/>
          </p:cNvSpPr>
          <p:nvPr>
            <p:ph type="body" idx="1"/>
          </p:nvPr>
        </p:nvSpPr>
        <p:spPr>
          <a:xfrm>
            <a:off x="900113" y="1125538"/>
            <a:ext cx="7766050" cy="5270500"/>
          </a:xfrm>
        </p:spPr>
        <p:txBody>
          <a:bodyPr/>
          <a:lstStyle/>
          <a:p>
            <a:pPr marL="609600" indent="-609600" eaLnBrk="1" hangingPunct="1">
              <a:lnSpc>
                <a:spcPct val="80000"/>
              </a:lnSpc>
            </a:pPr>
            <a:r>
              <a:rPr lang="en-US" sz="1200" b="1" i="1" u="sng" smtClean="0">
                <a:solidFill>
                  <a:schemeClr val="accent2"/>
                </a:solidFill>
                <a:latin typeface="Tahoma" pitchFamily="34" charset="0"/>
              </a:rPr>
              <a:t>tujuan khusus</a:t>
            </a:r>
          </a:p>
          <a:p>
            <a:pPr marL="990600" lvl="1" indent="-533400" eaLnBrk="1" hangingPunct="1">
              <a:lnSpc>
                <a:spcPct val="80000"/>
              </a:lnSpc>
            </a:pPr>
            <a:r>
              <a:rPr lang="en-US" sz="1200" b="1" smtClean="0">
                <a:solidFill>
                  <a:schemeClr val="accent2"/>
                </a:solidFill>
                <a:latin typeface="Tahoma" pitchFamily="34" charset="0"/>
              </a:rPr>
              <a:t>untuk menyajikan laporan posisi keuangan , hasil usaha dan perubahan posisi keuangan lainnya secara wajar sesuai dengan GAAP</a:t>
            </a:r>
          </a:p>
          <a:p>
            <a:pPr marL="990600" lvl="1" indent="-533400" eaLnBrk="1" hangingPunct="1">
              <a:lnSpc>
                <a:spcPct val="80000"/>
              </a:lnSpc>
              <a:buFontTx/>
              <a:buNone/>
            </a:pPr>
            <a:endParaRPr lang="en-US" sz="1200" b="1" smtClean="0">
              <a:solidFill>
                <a:schemeClr val="accent2"/>
              </a:solidFill>
              <a:latin typeface="Tahoma" pitchFamily="34" charset="0"/>
            </a:endParaRPr>
          </a:p>
          <a:p>
            <a:pPr marL="609600" indent="-609600" eaLnBrk="1" hangingPunct="1">
              <a:lnSpc>
                <a:spcPct val="80000"/>
              </a:lnSpc>
            </a:pPr>
            <a:r>
              <a:rPr lang="en-US" sz="1200" b="1" u="sng" smtClean="0">
                <a:solidFill>
                  <a:schemeClr val="accent2"/>
                </a:solidFill>
                <a:latin typeface="Tahoma" pitchFamily="34" charset="0"/>
              </a:rPr>
              <a:t>tujuan umum</a:t>
            </a:r>
          </a:p>
          <a:p>
            <a:pPr marL="990600" lvl="1" indent="-533400" eaLnBrk="1" hangingPunct="1">
              <a:lnSpc>
                <a:spcPct val="80000"/>
              </a:lnSpc>
            </a:pPr>
            <a:r>
              <a:rPr lang="en-US" sz="1200" b="1" smtClean="0">
                <a:solidFill>
                  <a:schemeClr val="accent2"/>
                </a:solidFill>
                <a:latin typeface="Tahoma" pitchFamily="34" charset="0"/>
              </a:rPr>
              <a:t>memberikan informasi yang terpercaya tentang sumber-sumber ekonomi, dan kewajiban perusahaan dengan maksud</a:t>
            </a:r>
          </a:p>
          <a:p>
            <a:pPr marL="1371600" lvl="2" indent="-457200" eaLnBrk="1" hangingPunct="1">
              <a:lnSpc>
                <a:spcPct val="80000"/>
              </a:lnSpc>
            </a:pPr>
            <a:r>
              <a:rPr lang="en-US" sz="1200" b="1" smtClean="0">
                <a:solidFill>
                  <a:schemeClr val="accent2"/>
                </a:solidFill>
                <a:latin typeface="Tahoma" pitchFamily="34" charset="0"/>
              </a:rPr>
              <a:t>untuk menilai kekuatan dan kelemahan perusahaan</a:t>
            </a:r>
          </a:p>
          <a:p>
            <a:pPr marL="1371600" lvl="2" indent="-457200" eaLnBrk="1" hangingPunct="1">
              <a:lnSpc>
                <a:spcPct val="80000"/>
              </a:lnSpc>
            </a:pPr>
            <a:r>
              <a:rPr lang="en-US" sz="1200" b="1" smtClean="0">
                <a:solidFill>
                  <a:schemeClr val="accent2"/>
                </a:solidFill>
                <a:latin typeface="Tahoma" pitchFamily="34" charset="0"/>
              </a:rPr>
              <a:t>untuk menunjukkan posisi keuangan dan investasinya</a:t>
            </a:r>
          </a:p>
          <a:p>
            <a:pPr marL="1371600" lvl="2" indent="-457200" eaLnBrk="1" hangingPunct="1">
              <a:lnSpc>
                <a:spcPct val="80000"/>
              </a:lnSpc>
            </a:pPr>
            <a:r>
              <a:rPr lang="en-US" sz="1200" b="1" smtClean="0">
                <a:solidFill>
                  <a:schemeClr val="accent2"/>
                </a:solidFill>
                <a:latin typeface="Tahoma" pitchFamily="34" charset="0"/>
              </a:rPr>
              <a:t>untuk menilai kemampuannya untuk menyelesaikan utang-utangnya</a:t>
            </a:r>
          </a:p>
          <a:p>
            <a:pPr marL="1371600" lvl="2" indent="-457200" eaLnBrk="1" hangingPunct="1">
              <a:lnSpc>
                <a:spcPct val="80000"/>
              </a:lnSpc>
            </a:pPr>
            <a:r>
              <a:rPr lang="en-US" sz="1200" b="1" smtClean="0">
                <a:solidFill>
                  <a:schemeClr val="accent2"/>
                </a:solidFill>
                <a:latin typeface="Tahoma" pitchFamily="34" charset="0"/>
              </a:rPr>
              <a:t>menunjukkan kemampuan sumber-sumber kekayaannya yang ada untuk pertumbuhan perusahaan</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smtClean="0">
                <a:solidFill>
                  <a:schemeClr val="accent2"/>
                </a:solidFill>
                <a:latin typeface="Tahoma" pitchFamily="34" charset="0"/>
              </a:rPr>
              <a:t>memberikan informasi yang terpercaya tentang sumber kekayaan bersih yang berasal dari kegiatan usaha dalam mencari laba denga maksud</a:t>
            </a:r>
          </a:p>
          <a:p>
            <a:pPr marL="1371600" lvl="2" indent="-457200" eaLnBrk="1" hangingPunct="1">
              <a:lnSpc>
                <a:spcPct val="80000"/>
              </a:lnSpc>
            </a:pPr>
            <a:r>
              <a:rPr lang="en-US" sz="1200" b="1" smtClean="0">
                <a:solidFill>
                  <a:schemeClr val="accent2"/>
                </a:solidFill>
                <a:latin typeface="Tahoma" pitchFamily="34" charset="0"/>
              </a:rPr>
              <a:t>memberikan gambaran tentang dividen yang diharapkan pemegang saham</a:t>
            </a:r>
          </a:p>
          <a:p>
            <a:pPr marL="1371600" lvl="2" indent="-457200" eaLnBrk="1" hangingPunct="1">
              <a:lnSpc>
                <a:spcPct val="80000"/>
              </a:lnSpc>
            </a:pPr>
            <a:r>
              <a:rPr lang="en-US" sz="1200" b="1" smtClean="0">
                <a:solidFill>
                  <a:schemeClr val="accent2"/>
                </a:solidFill>
                <a:latin typeface="Tahoma" pitchFamily="34" charset="0"/>
              </a:rPr>
              <a:t>menunjukkan kemampuan perusahaan untuk mebayar kewajiban kepada kreditur, supplier, pegawai, pajak, mengumpulkan dana untuk perluasan perusahaan </a:t>
            </a:r>
          </a:p>
          <a:p>
            <a:pPr marL="1371600" lvl="2" indent="-457200" eaLnBrk="1" hangingPunct="1">
              <a:lnSpc>
                <a:spcPct val="80000"/>
              </a:lnSpc>
            </a:pPr>
            <a:r>
              <a:rPr lang="en-US" sz="1200" b="1" smtClean="0">
                <a:solidFill>
                  <a:schemeClr val="accent2"/>
                </a:solidFill>
                <a:latin typeface="Tahoma" pitchFamily="34" charset="0"/>
              </a:rPr>
              <a:t>memberikan informasi kepada manajemen untuk diunakan dalam pelaksanaan fungsi perencanaan dan pengawasan</a:t>
            </a:r>
          </a:p>
          <a:p>
            <a:pPr marL="1371600" lvl="2" indent="-457200" eaLnBrk="1" hangingPunct="1">
              <a:lnSpc>
                <a:spcPct val="80000"/>
              </a:lnSpc>
            </a:pPr>
            <a:r>
              <a:rPr lang="en-US" sz="1200" b="1" smtClean="0">
                <a:solidFill>
                  <a:schemeClr val="accent2"/>
                </a:solidFill>
                <a:latin typeface="Tahoma" pitchFamily="34" charset="0"/>
              </a:rPr>
              <a:t>menunjukkan tingkat kemampuan perusahaan mendapatkan laba dalam jangka panjang</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smtClean="0">
                <a:solidFill>
                  <a:schemeClr val="accent2"/>
                </a:solidFill>
                <a:latin typeface="Tahoma" pitchFamily="34" charset="0"/>
              </a:rPr>
              <a:t>menaksir informasi keuangan yang dapat digunakan untuk menaksir potensi perusahaan dalam menghasilkan laba</a:t>
            </a:r>
          </a:p>
          <a:p>
            <a:pPr marL="990600" lvl="1" indent="-5334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smtClean="0">
                <a:solidFill>
                  <a:schemeClr val="accent2"/>
                </a:solidFill>
                <a:latin typeface="Tahoma" pitchFamily="34" charset="0"/>
              </a:rPr>
              <a:t>memberikan informasi yang diperlukan lainnya tentang perubahan harta dan kewajiban</a:t>
            </a:r>
          </a:p>
          <a:p>
            <a:pPr marL="990600" lvl="1" indent="-5334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smtClean="0">
                <a:solidFill>
                  <a:schemeClr val="accent2"/>
                </a:solidFill>
                <a:latin typeface="Tahoma" pitchFamily="34" charset="0"/>
              </a:rPr>
              <a:t>mengungkapkan informai relevan lainnya yang dibutuhkan para pemakai laporan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27100" y="317500"/>
            <a:ext cx="7773988" cy="865188"/>
          </a:xfrm>
        </p:spPr>
        <p:txBody>
          <a:bodyPr/>
          <a:lstStyle/>
          <a:p>
            <a:pPr eaLnBrk="1" hangingPunct="1"/>
            <a:r>
              <a:rPr lang="en-US" sz="2400" b="1" smtClean="0">
                <a:solidFill>
                  <a:schemeClr val="accent2"/>
                </a:solidFill>
                <a:latin typeface="Cooper Black" pitchFamily="18" charset="0"/>
              </a:rPr>
              <a:t>Tujuan Akuntansi </a:t>
            </a:r>
            <a:br>
              <a:rPr lang="en-US" sz="2400" b="1" smtClean="0">
                <a:solidFill>
                  <a:schemeClr val="accent2"/>
                </a:solidFill>
                <a:latin typeface="Cooper Black" pitchFamily="18" charset="0"/>
              </a:rPr>
            </a:br>
            <a:r>
              <a:rPr lang="en-US" sz="2400" b="1" smtClean="0">
                <a:solidFill>
                  <a:schemeClr val="accent2"/>
                </a:solidFill>
                <a:latin typeface="Cooper Black" pitchFamily="18" charset="0"/>
              </a:rPr>
              <a:t>menurut APB statement no 4</a:t>
            </a:r>
            <a:br>
              <a:rPr lang="en-US" sz="2400" b="1" smtClean="0">
                <a:solidFill>
                  <a:schemeClr val="accent2"/>
                </a:solidFill>
                <a:latin typeface="Cooper Black" pitchFamily="18" charset="0"/>
              </a:rPr>
            </a:br>
            <a:endParaRPr lang="en-US" sz="2400" b="1" smtClean="0">
              <a:solidFill>
                <a:schemeClr val="accent2"/>
              </a:solidFill>
              <a:latin typeface="Cooper Black" pitchFamily="18" charset="0"/>
            </a:endParaRPr>
          </a:p>
        </p:txBody>
      </p:sp>
      <p:sp>
        <p:nvSpPr>
          <p:cNvPr id="13315" name="Rectangle 3"/>
          <p:cNvSpPr>
            <a:spLocks noGrp="1" noChangeArrowheads="1"/>
          </p:cNvSpPr>
          <p:nvPr>
            <p:ph type="body" idx="1"/>
          </p:nvPr>
        </p:nvSpPr>
        <p:spPr>
          <a:xfrm>
            <a:off x="611188" y="1268413"/>
            <a:ext cx="8229600" cy="4525962"/>
          </a:xfrm>
        </p:spPr>
        <p:txBody>
          <a:bodyPr/>
          <a:lstStyle/>
          <a:p>
            <a:pPr marL="609600" indent="-609600" eaLnBrk="1" hangingPunct="1">
              <a:lnSpc>
                <a:spcPct val="90000"/>
              </a:lnSpc>
            </a:pPr>
            <a:r>
              <a:rPr lang="en-US" sz="2000" smtClean="0">
                <a:solidFill>
                  <a:schemeClr val="accent2"/>
                </a:solidFill>
                <a:latin typeface="Cooper Black" pitchFamily="18" charset="0"/>
              </a:rPr>
              <a:t>tujuan kualitatif</a:t>
            </a:r>
          </a:p>
          <a:p>
            <a:pPr marL="990600" lvl="1" indent="-533400" eaLnBrk="1" hangingPunct="1">
              <a:lnSpc>
                <a:spcPct val="90000"/>
              </a:lnSpc>
            </a:pPr>
            <a:r>
              <a:rPr lang="en-US" sz="2000" smtClean="0">
                <a:solidFill>
                  <a:schemeClr val="accent2"/>
                </a:solidFill>
                <a:latin typeface="Cooper Black" pitchFamily="18" charset="0"/>
              </a:rPr>
              <a:t>relevan</a:t>
            </a:r>
          </a:p>
          <a:p>
            <a:pPr marL="990600" lvl="1" indent="-533400" eaLnBrk="1" hangingPunct="1">
              <a:lnSpc>
                <a:spcPct val="90000"/>
              </a:lnSpc>
            </a:pPr>
            <a:r>
              <a:rPr lang="en-US" sz="2000" smtClean="0">
                <a:solidFill>
                  <a:schemeClr val="accent2"/>
                </a:solidFill>
                <a:latin typeface="Cooper Black" pitchFamily="18" charset="0"/>
              </a:rPr>
              <a:t>dapat dimengerti</a:t>
            </a:r>
          </a:p>
          <a:p>
            <a:pPr marL="990600" lvl="1" indent="-533400" eaLnBrk="1" hangingPunct="1">
              <a:lnSpc>
                <a:spcPct val="90000"/>
              </a:lnSpc>
            </a:pPr>
            <a:r>
              <a:rPr lang="en-US" sz="2000" smtClean="0">
                <a:solidFill>
                  <a:schemeClr val="accent2"/>
                </a:solidFill>
                <a:latin typeface="Cooper Black" pitchFamily="18" charset="0"/>
              </a:rPr>
              <a:t>dapat diperiksa</a:t>
            </a:r>
          </a:p>
          <a:p>
            <a:pPr marL="990600" lvl="1" indent="-533400" eaLnBrk="1" hangingPunct="1">
              <a:lnSpc>
                <a:spcPct val="90000"/>
              </a:lnSpc>
            </a:pPr>
            <a:r>
              <a:rPr lang="en-US" sz="2000" smtClean="0">
                <a:solidFill>
                  <a:schemeClr val="accent2"/>
                </a:solidFill>
                <a:latin typeface="Cooper Black" pitchFamily="18" charset="0"/>
              </a:rPr>
              <a:t>netral</a:t>
            </a:r>
          </a:p>
          <a:p>
            <a:pPr marL="990600" lvl="1" indent="-533400" eaLnBrk="1" hangingPunct="1">
              <a:lnSpc>
                <a:spcPct val="90000"/>
              </a:lnSpc>
            </a:pPr>
            <a:r>
              <a:rPr lang="en-US" sz="2000" smtClean="0">
                <a:solidFill>
                  <a:schemeClr val="accent2"/>
                </a:solidFill>
                <a:latin typeface="Cooper Black" pitchFamily="18" charset="0"/>
              </a:rPr>
              <a:t>tepat waktu</a:t>
            </a:r>
          </a:p>
          <a:p>
            <a:pPr marL="990600" lvl="1" indent="-533400" eaLnBrk="1" hangingPunct="1">
              <a:lnSpc>
                <a:spcPct val="90000"/>
              </a:lnSpc>
            </a:pPr>
            <a:r>
              <a:rPr lang="en-US" sz="2000" smtClean="0">
                <a:solidFill>
                  <a:schemeClr val="accent2"/>
                </a:solidFill>
                <a:latin typeface="Cooper Black" pitchFamily="18" charset="0"/>
              </a:rPr>
              <a:t>dapat diperbandingkan</a:t>
            </a:r>
          </a:p>
          <a:p>
            <a:pPr marL="990600" lvl="1" indent="-533400" eaLnBrk="1" hangingPunct="1">
              <a:lnSpc>
                <a:spcPct val="90000"/>
              </a:lnSpc>
            </a:pPr>
            <a:r>
              <a:rPr lang="en-US" sz="2000" smtClean="0">
                <a:solidFill>
                  <a:schemeClr val="accent2"/>
                </a:solidFill>
                <a:latin typeface="Cooper Black" pitchFamily="18" charset="0"/>
              </a:rPr>
              <a:t>Lengkap</a:t>
            </a:r>
          </a:p>
          <a:p>
            <a:pPr marL="990600" lvl="1" indent="-533400" eaLnBrk="1" hangingPunct="1">
              <a:lnSpc>
                <a:spcPct val="90000"/>
              </a:lnSpc>
              <a:buFontTx/>
              <a:buNone/>
            </a:pPr>
            <a:endParaRPr lang="en-US" sz="2000" smtClean="0">
              <a:solidFill>
                <a:schemeClr val="accent2"/>
              </a:solidFill>
              <a:latin typeface="Cooper Black" pitchFamily="18" charset="0"/>
            </a:endParaRPr>
          </a:p>
          <a:p>
            <a:pPr marL="990600" lvl="1" indent="-533400" eaLnBrk="1" hangingPunct="1">
              <a:lnSpc>
                <a:spcPct val="90000"/>
              </a:lnSpc>
              <a:buFontTx/>
              <a:buNone/>
            </a:pPr>
            <a:r>
              <a:rPr lang="en-US" sz="2000" b="1" u="sng" smtClean="0">
                <a:solidFill>
                  <a:schemeClr val="accent2"/>
                </a:solidFill>
                <a:latin typeface="Cooper Black" pitchFamily="18" charset="0"/>
              </a:rPr>
              <a:t>menurut laporan trueblood committee</a:t>
            </a:r>
          </a:p>
          <a:p>
            <a:pPr marL="990600" lvl="1" indent="-533400" eaLnBrk="1" hangingPunct="1">
              <a:lnSpc>
                <a:spcPct val="90000"/>
              </a:lnSpc>
            </a:pPr>
            <a:r>
              <a:rPr lang="en-US" sz="2000" smtClean="0">
                <a:solidFill>
                  <a:schemeClr val="accent2"/>
                </a:solidFill>
                <a:latin typeface="Cooper Black" pitchFamily="18" charset="0"/>
              </a:rPr>
              <a:t>memberikan informasi yang berguna dalam pengambilan keputusan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476250"/>
            <a:ext cx="8229600" cy="674688"/>
          </a:xfrm>
        </p:spPr>
        <p:txBody>
          <a:bodyPr/>
          <a:lstStyle/>
          <a:p>
            <a:pPr eaLnBrk="1" hangingPunct="1"/>
            <a:r>
              <a:rPr lang="en-US" sz="3000" b="1" smtClean="0">
                <a:solidFill>
                  <a:schemeClr val="accent2"/>
                </a:solidFill>
                <a:latin typeface="Cooper Black" pitchFamily="18" charset="0"/>
              </a:rPr>
              <a:t>Tujuan Laporan Keuangan</a:t>
            </a:r>
            <a:br>
              <a:rPr lang="en-US" sz="3000" b="1" smtClean="0">
                <a:solidFill>
                  <a:schemeClr val="accent2"/>
                </a:solidFill>
                <a:latin typeface="Cooper Black" pitchFamily="18" charset="0"/>
              </a:rPr>
            </a:br>
            <a:endParaRPr lang="en-US" sz="3000" b="1" smtClean="0">
              <a:solidFill>
                <a:schemeClr val="accent2"/>
              </a:solidFill>
              <a:latin typeface="Cooper Black" pitchFamily="18" charset="0"/>
            </a:endParaRPr>
          </a:p>
        </p:txBody>
      </p:sp>
      <p:sp>
        <p:nvSpPr>
          <p:cNvPr id="14339" name="Rectangle 3"/>
          <p:cNvSpPr>
            <a:spLocks noGrp="1" noChangeArrowheads="1"/>
          </p:cNvSpPr>
          <p:nvPr>
            <p:ph type="body" idx="1"/>
          </p:nvPr>
        </p:nvSpPr>
        <p:spPr>
          <a:xfrm>
            <a:off x="468313" y="1196975"/>
            <a:ext cx="8229600" cy="4824413"/>
          </a:xfrm>
        </p:spPr>
        <p:txBody>
          <a:bodyPr/>
          <a:lstStyle/>
          <a:p>
            <a:pPr marL="609600" indent="-609600" eaLnBrk="1" hangingPunct="1">
              <a:lnSpc>
                <a:spcPct val="80000"/>
              </a:lnSpc>
            </a:pPr>
            <a:r>
              <a:rPr lang="en-US" sz="1200" b="1" smtClean="0">
                <a:solidFill>
                  <a:schemeClr val="accent2"/>
                </a:solidFill>
                <a:latin typeface="Tahoma" pitchFamily="34" charset="0"/>
              </a:rPr>
              <a:t>Tujuan utama laporan keuangan adalah untuk memberikan informasi yang berguna untuk pengambilan keputusan ekonomis.</a:t>
            </a:r>
          </a:p>
          <a:p>
            <a:pPr marL="609600" indent="-609600" eaLnBrk="1" hangingPunct="1">
              <a:lnSpc>
                <a:spcPct val="80000"/>
              </a:lnSpc>
              <a:buFontTx/>
              <a:buNone/>
            </a:pPr>
            <a:endParaRPr lang="en-US" sz="1200" b="1" smtClean="0">
              <a:solidFill>
                <a:schemeClr val="accent2"/>
              </a:solidFill>
              <a:latin typeface="Tahoma" pitchFamily="34" charset="0"/>
            </a:endParaRPr>
          </a:p>
          <a:p>
            <a:pPr marL="609600" indent="-609600" eaLnBrk="1" hangingPunct="1">
              <a:lnSpc>
                <a:spcPct val="80000"/>
              </a:lnSpc>
            </a:pPr>
            <a:r>
              <a:rPr lang="en-US" sz="1200" b="1" smtClean="0">
                <a:solidFill>
                  <a:schemeClr val="accent2"/>
                </a:solidFill>
                <a:latin typeface="Tahoma" pitchFamily="34" charset="0"/>
              </a:rPr>
              <a:t>Para pemakai akan menggunakan untuk meramalkan, membandingkan dan menilai dampak keuangan yang timbul dari keputusan ekonomis yang diambilnya.</a:t>
            </a:r>
          </a:p>
          <a:p>
            <a:pPr marL="609600" indent="-609600" eaLnBrk="1" hangingPunct="1">
              <a:lnSpc>
                <a:spcPct val="80000"/>
              </a:lnSpc>
              <a:buFontTx/>
              <a:buNone/>
            </a:pPr>
            <a:endParaRPr lang="en-US" sz="1200" b="1" smtClean="0">
              <a:solidFill>
                <a:schemeClr val="accent2"/>
              </a:solidFill>
              <a:latin typeface="Tahoma" pitchFamily="34" charset="0"/>
            </a:endParaRPr>
          </a:p>
          <a:p>
            <a:pPr marL="609600" indent="-609600" eaLnBrk="1" hangingPunct="1">
              <a:lnSpc>
                <a:spcPct val="80000"/>
              </a:lnSpc>
            </a:pPr>
            <a:r>
              <a:rPr lang="en-US" sz="1200" b="1" smtClean="0">
                <a:solidFill>
                  <a:schemeClr val="accent2"/>
                </a:solidFill>
                <a:latin typeface="Tahoma" pitchFamily="34" charset="0"/>
              </a:rPr>
              <a:t>Trueblood commeette merumuskan tujuan laporan keuangan adalah sebagai berikut :’</a:t>
            </a:r>
          </a:p>
          <a:p>
            <a:pPr marL="609600" indent="-609600" eaLnBrk="1" hangingPunct="1">
              <a:lnSpc>
                <a:spcPct val="80000"/>
              </a:lnSpc>
              <a:buFontTx/>
              <a:buNone/>
            </a:pPr>
            <a:endParaRPr lang="en-US" sz="1200" b="1" smtClean="0">
              <a:solidFill>
                <a:schemeClr val="accent2"/>
              </a:solidFill>
              <a:latin typeface="Tahoma" pitchFamily="34" charset="0"/>
            </a:endParaRPr>
          </a:p>
          <a:p>
            <a:pPr marL="609600" indent="-609600" eaLnBrk="1" hangingPunct="1">
              <a:lnSpc>
                <a:spcPct val="80000"/>
              </a:lnSpc>
            </a:pPr>
            <a:r>
              <a:rPr lang="en-US" sz="1200" b="1" smtClean="0">
                <a:solidFill>
                  <a:schemeClr val="accent2"/>
                </a:solidFill>
                <a:latin typeface="Tahoma" pitchFamily="34" charset="0"/>
              </a:rPr>
              <a:t>Tujuan dasar dirumuskan sbb:</a:t>
            </a:r>
          </a:p>
          <a:p>
            <a:pPr marL="990600" lvl="1" indent="-533400" eaLnBrk="1" hangingPunct="1">
              <a:lnSpc>
                <a:spcPct val="80000"/>
              </a:lnSpc>
            </a:pPr>
            <a:r>
              <a:rPr lang="en-US" sz="1200" b="1" i="1" u="sng" smtClean="0">
                <a:solidFill>
                  <a:schemeClr val="accent2"/>
                </a:solidFill>
                <a:latin typeface="Tahoma" pitchFamily="34" charset="0"/>
              </a:rPr>
              <a:t>pemakai laporan keuangan</a:t>
            </a:r>
          </a:p>
          <a:p>
            <a:pPr marL="609600" indent="-609600" eaLnBrk="1" hangingPunct="1">
              <a:lnSpc>
                <a:spcPct val="80000"/>
              </a:lnSpc>
              <a:buFontTx/>
              <a:buNone/>
            </a:pPr>
            <a:r>
              <a:rPr lang="en-US" sz="1200" b="1" smtClean="0">
                <a:solidFill>
                  <a:schemeClr val="accent2"/>
                </a:solidFill>
                <a:latin typeface="Tahoma" pitchFamily="34" charset="0"/>
              </a:rPr>
              <a:t>		pemakai laporan keuangan adalah memberikan informasi sebagai dasar dalam proses 	pengambilan keputusan ekonomi </a:t>
            </a:r>
          </a:p>
          <a:p>
            <a:pPr marL="609600" indent="-6096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i="1" u="sng" smtClean="0">
                <a:solidFill>
                  <a:schemeClr val="accent2"/>
                </a:solidFill>
                <a:latin typeface="Tahoma" pitchFamily="34" charset="0"/>
              </a:rPr>
              <a:t>pemakai umum</a:t>
            </a:r>
          </a:p>
          <a:p>
            <a:pPr marL="609600" indent="-609600" eaLnBrk="1" hangingPunct="1">
              <a:lnSpc>
                <a:spcPct val="80000"/>
              </a:lnSpc>
              <a:buFontTx/>
              <a:buNone/>
            </a:pPr>
            <a:r>
              <a:rPr lang="en-US" sz="1200" b="1" smtClean="0">
                <a:solidFill>
                  <a:schemeClr val="accent2"/>
                </a:solidFill>
                <a:latin typeface="Tahoma" pitchFamily="34" charset="0"/>
              </a:rPr>
              <a:t>		tujuan laporan keuangan adalah melayani pemakai umum yang memiliki wewenang, 	kemampuan atau sumber kekayaan yang terbatas untuk mendapatkan informasi dan 	yang meyakini laporan keuangan sebagai sumber informasi utama mengenai aktivitas 	perusahaannya</a:t>
            </a:r>
          </a:p>
          <a:p>
            <a:pPr marL="609600" indent="-6096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i="1" u="sng" smtClean="0">
                <a:solidFill>
                  <a:schemeClr val="accent2"/>
                </a:solidFill>
                <a:latin typeface="Tahoma" pitchFamily="34" charset="0"/>
              </a:rPr>
              <a:t>pemakai lain</a:t>
            </a:r>
          </a:p>
          <a:p>
            <a:pPr marL="609600" indent="-609600" eaLnBrk="1" hangingPunct="1">
              <a:lnSpc>
                <a:spcPct val="80000"/>
              </a:lnSpc>
              <a:buFontTx/>
              <a:buNone/>
            </a:pPr>
            <a:r>
              <a:rPr lang="en-US" sz="1200" b="1" smtClean="0">
                <a:solidFill>
                  <a:schemeClr val="accent2"/>
                </a:solidFill>
                <a:latin typeface="Tahoma" pitchFamily="34" charset="0"/>
              </a:rPr>
              <a:t>		tujuan laporan keuangan adalah untuk memberikan informasi yang berguna bagi 	investor 	dan kreditur untuk meramalkan, membandingkan dan menilai potensi arus 	kas 	menurut jumlah, waktu, dan dengan memperhatikan ketidakpastian lainnya</a:t>
            </a:r>
          </a:p>
          <a:p>
            <a:pPr marL="609600" indent="-609600" eaLnBrk="1" hangingPunct="1">
              <a:lnSpc>
                <a:spcPct val="80000"/>
              </a:lnSpc>
              <a:buFontTx/>
              <a:buNone/>
            </a:pPr>
            <a:endParaRPr lang="en-US" sz="1200" b="1" smtClean="0">
              <a:solidFill>
                <a:schemeClr val="accent2"/>
              </a:solidFill>
              <a:latin typeface="Tahoma" pitchFamily="34" charset="0"/>
            </a:endParaRPr>
          </a:p>
          <a:p>
            <a:pPr marL="990600" lvl="1" indent="-533400" eaLnBrk="1" hangingPunct="1">
              <a:lnSpc>
                <a:spcPct val="80000"/>
              </a:lnSpc>
            </a:pPr>
            <a:r>
              <a:rPr lang="en-US" sz="1200" b="1" smtClean="0">
                <a:solidFill>
                  <a:schemeClr val="accent2"/>
                </a:solidFill>
                <a:latin typeface="Tahoma" pitchFamily="34" charset="0"/>
              </a:rPr>
              <a:t>memberikan informasi kepada para pemakai laporan keuanganuntuk meramalkan dan menilai earning power (kemampuan untuk mendapatkan laba)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38187"/>
          </a:xfrm>
        </p:spPr>
        <p:txBody>
          <a:bodyPr/>
          <a:lstStyle/>
          <a:p>
            <a:pPr eaLnBrk="1" hangingPunct="1"/>
            <a:r>
              <a:rPr lang="en-US" sz="2800" b="1" smtClean="0">
                <a:solidFill>
                  <a:schemeClr val="accent2"/>
                </a:solidFill>
                <a:latin typeface="Cooper Black" pitchFamily="18" charset="0"/>
              </a:rPr>
              <a:t>Tujuan Laporan Keuangan</a:t>
            </a:r>
          </a:p>
        </p:txBody>
      </p:sp>
      <p:sp>
        <p:nvSpPr>
          <p:cNvPr id="15363" name="Rectangle 3"/>
          <p:cNvSpPr>
            <a:spLocks noGrp="1" noChangeArrowheads="1"/>
          </p:cNvSpPr>
          <p:nvPr>
            <p:ph type="body" idx="1"/>
          </p:nvPr>
        </p:nvSpPr>
        <p:spPr>
          <a:xfrm>
            <a:off x="468313" y="1052513"/>
            <a:ext cx="8229600" cy="5040312"/>
          </a:xfrm>
        </p:spPr>
        <p:txBody>
          <a:bodyPr/>
          <a:lstStyle/>
          <a:p>
            <a:pPr marL="609600" indent="-609600" eaLnBrk="1" hangingPunct="1">
              <a:lnSpc>
                <a:spcPct val="80000"/>
              </a:lnSpc>
            </a:pPr>
            <a:r>
              <a:rPr lang="en-US" sz="1000" b="1" smtClean="0">
                <a:solidFill>
                  <a:schemeClr val="accent2"/>
                </a:solidFill>
                <a:latin typeface="Cooper Black" pitchFamily="18" charset="0"/>
              </a:rPr>
              <a:t>menyediakan informasi yang berguna dalam menilai kemampuan manajemen menggunakan kekayaan perusahaan secara efektif dalam mencapai tujuan perusahaan</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memberikan informasi yang factual dan dapat ditafsirkan tentang transaksi dan kejadian lainnya yang berguna untuk meramalkan, membandingkan, dan menilai earning power perusahaan</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memberikan laporan tentang posisi keuangan yang berguna untuk meramalkan, membandingkan, menilai earning power perusahaan, yang menyangkut transaksi perusahaan dan kejadian lainnya yang merupakan bagian dari siklus perolehan laba yang tidak sempurna, memperhatikan ketidakpastian jumlah dan waktu </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memberikan laporan laba periodic yang berguna untuk meramalkan, membandingkan, menilai earning power perusahaan.</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Hasil bersih dari pendapatan yang imbul dari siklus perolehan laba yang sempurna dapat dihitung sampai pada penyelesaian siklus, sedangkan yang belum sempurna harus dilaporkan </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Siklus perolehan dikatakan sempurna bila memenuhi syarat:</a:t>
            </a:r>
          </a:p>
          <a:p>
            <a:pPr marL="990600" lvl="1" indent="-533400" eaLnBrk="1" hangingPunct="1">
              <a:lnSpc>
                <a:spcPct val="80000"/>
              </a:lnSpc>
            </a:pPr>
            <a:r>
              <a:rPr lang="en-US" sz="1000" b="1" i="1" smtClean="0">
                <a:solidFill>
                  <a:schemeClr val="accent2"/>
                </a:solidFill>
                <a:latin typeface="Cooper Black" pitchFamily="18" charset="0"/>
              </a:rPr>
              <a:t>a realized sacrifice</a:t>
            </a:r>
            <a:r>
              <a:rPr lang="en-US" sz="1000" b="1" smtClean="0">
                <a:solidFill>
                  <a:schemeClr val="accent2"/>
                </a:solidFill>
                <a:latin typeface="Cooper Black" pitchFamily="18" charset="0"/>
              </a:rPr>
              <a:t>, realisasi kemungkinan yang besar terjadinya pembayaran kas</a:t>
            </a:r>
          </a:p>
          <a:p>
            <a:pPr marL="990600" lvl="1" indent="-533400" eaLnBrk="1" hangingPunct="1">
              <a:lnSpc>
                <a:spcPct val="80000"/>
              </a:lnSpc>
            </a:pPr>
            <a:r>
              <a:rPr lang="en-US" sz="1000" b="1" i="1" smtClean="0">
                <a:solidFill>
                  <a:schemeClr val="accent2"/>
                </a:solidFill>
                <a:latin typeface="Cooper Black" pitchFamily="18" charset="0"/>
              </a:rPr>
              <a:t>a realized benefit</a:t>
            </a:r>
            <a:r>
              <a:rPr lang="en-US" sz="1000" b="1" smtClean="0">
                <a:solidFill>
                  <a:schemeClr val="accent2"/>
                </a:solidFill>
                <a:latin typeface="Cooper Black" pitchFamily="18" charset="0"/>
              </a:rPr>
              <a:t>, reaisasi atau kemungkinan yang besar terjadinya realisasi penerimaan kas.</a:t>
            </a:r>
          </a:p>
          <a:p>
            <a:pPr marL="990600" lvl="1" indent="-533400" eaLnBrk="1" hangingPunct="1">
              <a:lnSpc>
                <a:spcPct val="80000"/>
              </a:lnSpc>
            </a:pPr>
            <a:r>
              <a:rPr lang="en-US" sz="1000" b="1" smtClean="0">
                <a:solidFill>
                  <a:schemeClr val="accent2"/>
                </a:solidFill>
                <a:latin typeface="Cooper Black" pitchFamily="18" charset="0"/>
              </a:rPr>
              <a:t>Tidak ada lagi kegiatan lanjutan dari siklus itu</a:t>
            </a:r>
          </a:p>
          <a:p>
            <a:pPr marL="990600" lvl="1" indent="-5334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Memberikan laporan kegiatan yang berguna untuk meramalkan, membandingkan,menilai earning power perusahaan, yaitu dengan menyajikan aspek nyata dari transaksi perusahaan yang memiliki unsure kas atau diharapkan mempengaruhi kas.</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Memberikan informasi yang berguna untuk proses peramalan.</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Menilai efektifitas manajemen dan sumber-sumber kekayaan dalam mencapai tujuan perusahaan. </a:t>
            </a:r>
          </a:p>
          <a:p>
            <a:pPr marL="609600" indent="-609600" eaLnBrk="1" hangingPunct="1">
              <a:lnSpc>
                <a:spcPct val="80000"/>
              </a:lnSpc>
              <a:buFontTx/>
              <a:buNone/>
            </a:pPr>
            <a:endParaRPr lang="en-US" sz="1000" b="1" smtClean="0">
              <a:solidFill>
                <a:schemeClr val="accent2"/>
              </a:solidFill>
              <a:latin typeface="Cooper Black" pitchFamily="18" charset="0"/>
            </a:endParaRPr>
          </a:p>
          <a:p>
            <a:pPr marL="609600" indent="-609600" eaLnBrk="1" hangingPunct="1">
              <a:lnSpc>
                <a:spcPct val="80000"/>
              </a:lnSpc>
            </a:pPr>
            <a:r>
              <a:rPr lang="en-US" sz="1000" b="1" smtClean="0">
                <a:solidFill>
                  <a:schemeClr val="accent2"/>
                </a:solidFill>
                <a:latin typeface="Cooper Black" pitchFamily="18" charset="0"/>
              </a:rPr>
              <a:t>Menyajikan kegiatan perusahaan yang mempengaruhi masyarakat yang dapat ditentukan, dijelaskan atau diukur dan merupakan hal yang penting bagiperanan perusahaan dalam lingkungannya.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p:spPr>
        <p:txBody>
          <a:bodyPr/>
          <a:lstStyle/>
          <a:p>
            <a:pPr eaLnBrk="1" hangingPunct="1"/>
            <a:r>
              <a:rPr lang="en-US" sz="2800" b="1" smtClean="0">
                <a:solidFill>
                  <a:schemeClr val="accent2"/>
                </a:solidFill>
                <a:latin typeface="Cooper Black" pitchFamily="18" charset="0"/>
              </a:rPr>
              <a:t>Penyusunan Kerangka Konseptual Untuk Akuntansi Keuangan Oleh FASB</a:t>
            </a:r>
          </a:p>
        </p:txBody>
      </p:sp>
      <p:sp>
        <p:nvSpPr>
          <p:cNvPr id="16387" name="Rectangle 3"/>
          <p:cNvSpPr>
            <a:spLocks noGrp="1" noChangeArrowheads="1"/>
          </p:cNvSpPr>
          <p:nvPr>
            <p:ph type="body" idx="1"/>
          </p:nvPr>
        </p:nvSpPr>
        <p:spPr>
          <a:xfrm>
            <a:off x="468313" y="1341438"/>
            <a:ext cx="8229600" cy="4525962"/>
          </a:xfrm>
        </p:spPr>
        <p:txBody>
          <a:bodyPr/>
          <a:lstStyle/>
          <a:p>
            <a:pPr marL="1752600" lvl="3" indent="-381000" eaLnBrk="1" hangingPunct="1">
              <a:lnSpc>
                <a:spcPct val="90000"/>
              </a:lnSpc>
            </a:pPr>
            <a:r>
              <a:rPr lang="en-US" sz="1400" b="1" smtClean="0">
                <a:solidFill>
                  <a:schemeClr val="accent2"/>
                </a:solidFill>
                <a:latin typeface="Cooper Black" pitchFamily="18" charset="0"/>
              </a:rPr>
              <a:t>Tingkat I, Objectives </a:t>
            </a:r>
          </a:p>
          <a:p>
            <a:pPr marL="609600" indent="-609600" eaLnBrk="1" hangingPunct="1">
              <a:lnSpc>
                <a:spcPct val="90000"/>
              </a:lnSpc>
              <a:buFontTx/>
              <a:buNone/>
            </a:pPr>
            <a:r>
              <a:rPr lang="en-US" sz="1400" b="1" smtClean="0">
                <a:solidFill>
                  <a:schemeClr val="accent2"/>
                </a:solidFill>
                <a:latin typeface="Cooper Black" pitchFamily="18" charset="0"/>
              </a:rPr>
              <a:t>			Merupakan penjelasan tentang tujuan perusahaan dan			organisasi non profit</a:t>
            </a:r>
          </a:p>
          <a:p>
            <a:pPr marL="609600" indent="-609600" eaLnBrk="1" hangingPunct="1">
              <a:lnSpc>
                <a:spcPct val="90000"/>
              </a:lnSpc>
              <a:buFontTx/>
              <a:buNone/>
            </a:pPr>
            <a:endParaRPr lang="en-US" sz="1400" b="1" smtClean="0">
              <a:solidFill>
                <a:schemeClr val="accent2"/>
              </a:solidFill>
              <a:latin typeface="Cooper Black" pitchFamily="18" charset="0"/>
            </a:endParaRPr>
          </a:p>
          <a:p>
            <a:pPr marL="1752600" lvl="3" indent="-381000" eaLnBrk="1" hangingPunct="1">
              <a:lnSpc>
                <a:spcPct val="90000"/>
              </a:lnSpc>
            </a:pPr>
            <a:r>
              <a:rPr lang="en-US" sz="1400" b="1" smtClean="0">
                <a:solidFill>
                  <a:schemeClr val="accent2"/>
                </a:solidFill>
                <a:latin typeface="Cooper Black" pitchFamily="18" charset="0"/>
              </a:rPr>
              <a:t>Tingkat II, Fundamental</a:t>
            </a:r>
          </a:p>
          <a:p>
            <a:pPr marL="609600" indent="-609600" eaLnBrk="1" hangingPunct="1">
              <a:lnSpc>
                <a:spcPct val="90000"/>
              </a:lnSpc>
              <a:buFontTx/>
              <a:buNone/>
            </a:pPr>
            <a:r>
              <a:rPr lang="en-US" sz="1400" b="1" smtClean="0">
                <a:solidFill>
                  <a:schemeClr val="accent2"/>
                </a:solidFill>
                <a:latin typeface="Cooper Black" pitchFamily="18" charset="0"/>
              </a:rPr>
              <a:t>			Mencakup cirri kualitatif dari informasi akuntansi dan elemen 		laporan keuangan</a:t>
            </a:r>
          </a:p>
          <a:p>
            <a:pPr marL="609600" indent="-609600" eaLnBrk="1" hangingPunct="1">
              <a:lnSpc>
                <a:spcPct val="90000"/>
              </a:lnSpc>
              <a:buFontTx/>
              <a:buNone/>
            </a:pPr>
            <a:endParaRPr lang="en-US" sz="1400" b="1" smtClean="0">
              <a:solidFill>
                <a:schemeClr val="accent2"/>
              </a:solidFill>
              <a:latin typeface="Cooper Black" pitchFamily="18" charset="0"/>
            </a:endParaRPr>
          </a:p>
          <a:p>
            <a:pPr marL="1752600" lvl="3" indent="-381000" eaLnBrk="1" hangingPunct="1">
              <a:lnSpc>
                <a:spcPct val="90000"/>
              </a:lnSpc>
            </a:pPr>
            <a:r>
              <a:rPr lang="en-US" sz="1400" b="1" smtClean="0">
                <a:solidFill>
                  <a:schemeClr val="accent2"/>
                </a:solidFill>
                <a:latin typeface="Cooper Black" pitchFamily="18" charset="0"/>
              </a:rPr>
              <a:t>Tingkat III, Operational</a:t>
            </a:r>
          </a:p>
          <a:p>
            <a:pPr marL="609600" indent="-609600" eaLnBrk="1" hangingPunct="1">
              <a:lnSpc>
                <a:spcPct val="90000"/>
              </a:lnSpc>
              <a:buFontTx/>
              <a:buNone/>
            </a:pPr>
            <a:r>
              <a:rPr lang="en-US" sz="1400" b="1" smtClean="0">
                <a:solidFill>
                  <a:schemeClr val="accent2"/>
                </a:solidFill>
                <a:latin typeface="Cooper Black" pitchFamily="18" charset="0"/>
              </a:rPr>
              <a:t>			Menggambarkan pedoman operasional yang 				digunakan dalam menyusun dan menerapkan prinsip 			akuntansi, yang mencakup:</a:t>
            </a:r>
          </a:p>
          <a:p>
            <a:pPr marL="2209800" lvl="4" indent="-381000" eaLnBrk="1" hangingPunct="1">
              <a:lnSpc>
                <a:spcPct val="90000"/>
              </a:lnSpc>
            </a:pPr>
            <a:r>
              <a:rPr lang="en-US" sz="1400" b="1" smtClean="0">
                <a:solidFill>
                  <a:schemeClr val="accent2"/>
                </a:solidFill>
                <a:latin typeface="Cooper Black" pitchFamily="18" charset="0"/>
              </a:rPr>
              <a:t>criteria pengakuan</a:t>
            </a:r>
          </a:p>
          <a:p>
            <a:pPr marL="2209800" lvl="4" indent="-381000" eaLnBrk="1" hangingPunct="1">
              <a:lnSpc>
                <a:spcPct val="90000"/>
              </a:lnSpc>
            </a:pPr>
            <a:r>
              <a:rPr lang="en-US" sz="1400" b="1" smtClean="0">
                <a:solidFill>
                  <a:schemeClr val="accent2"/>
                </a:solidFill>
                <a:latin typeface="Cooper Black" pitchFamily="18" charset="0"/>
              </a:rPr>
              <a:t>laporan keuangan vs pelaporan keuangan</a:t>
            </a:r>
          </a:p>
          <a:p>
            <a:pPr marL="2209800" lvl="4" indent="-381000" eaLnBrk="1" hangingPunct="1">
              <a:lnSpc>
                <a:spcPct val="90000"/>
              </a:lnSpc>
            </a:pPr>
            <a:r>
              <a:rPr lang="en-US" sz="1400" b="1" smtClean="0">
                <a:solidFill>
                  <a:schemeClr val="accent2"/>
                </a:solidFill>
                <a:latin typeface="Cooper Black" pitchFamily="18" charset="0"/>
              </a:rPr>
              <a:t>Pengukuran</a:t>
            </a:r>
          </a:p>
          <a:p>
            <a:pPr marL="2209800" lvl="4" indent="-381000" eaLnBrk="1" hangingPunct="1">
              <a:lnSpc>
                <a:spcPct val="90000"/>
              </a:lnSpc>
              <a:buFontTx/>
              <a:buNone/>
            </a:pPr>
            <a:endParaRPr lang="en-US" sz="1400" b="1" smtClean="0">
              <a:solidFill>
                <a:schemeClr val="accent2"/>
              </a:solidFill>
              <a:latin typeface="Cooper Black" pitchFamily="18" charset="0"/>
            </a:endParaRPr>
          </a:p>
          <a:p>
            <a:pPr marL="1752600" lvl="3" indent="-381000" eaLnBrk="1" hangingPunct="1">
              <a:lnSpc>
                <a:spcPct val="90000"/>
              </a:lnSpc>
            </a:pPr>
            <a:r>
              <a:rPr lang="en-US" sz="1400" b="1" smtClean="0">
                <a:solidFill>
                  <a:schemeClr val="accent2"/>
                </a:solidFill>
                <a:latin typeface="Cooper Black" pitchFamily="18" charset="0"/>
              </a:rPr>
              <a:t>Tingkat IV, Display</a:t>
            </a:r>
          </a:p>
          <a:p>
            <a:pPr marL="609600" indent="-609600" eaLnBrk="1" hangingPunct="1">
              <a:lnSpc>
                <a:spcPct val="90000"/>
              </a:lnSpc>
              <a:buFontTx/>
              <a:buNone/>
            </a:pPr>
            <a:r>
              <a:rPr lang="en-US" sz="1400" b="1" smtClean="0">
                <a:solidFill>
                  <a:schemeClr val="accent2"/>
                </a:solidFill>
                <a:latin typeface="Cooper Black" pitchFamily="18" charset="0"/>
              </a:rPr>
              <a:t>			Mencantumkan laporan tentang Laba Rugi, Laporan 			Perubahan Dana, dan Laporan Posisi Keuangan.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190500"/>
            <a:ext cx="7772400" cy="825500"/>
          </a:xfrm>
        </p:spPr>
        <p:txBody>
          <a:bodyPr/>
          <a:lstStyle/>
          <a:p>
            <a:pPr eaLnBrk="1" hangingPunct="1"/>
            <a:r>
              <a:rPr lang="en-US" sz="2000" smtClean="0">
                <a:solidFill>
                  <a:schemeClr val="accent2"/>
                </a:solidFill>
                <a:latin typeface="Cooper Black" pitchFamily="18" charset="0"/>
              </a:rPr>
              <a:t/>
            </a:r>
            <a:br>
              <a:rPr lang="en-US" sz="2000" smtClean="0">
                <a:solidFill>
                  <a:schemeClr val="accent2"/>
                </a:solidFill>
                <a:latin typeface="Cooper Black" pitchFamily="18" charset="0"/>
              </a:rPr>
            </a:br>
            <a:r>
              <a:rPr lang="en-US" sz="2000" smtClean="0">
                <a:solidFill>
                  <a:schemeClr val="accent2"/>
                </a:solidFill>
                <a:latin typeface="Cooper Black" pitchFamily="18" charset="0"/>
              </a:rPr>
              <a:t>Tujuan Laporan Keuangan Untuk Lembaga yang Mencari Laba</a:t>
            </a:r>
            <a:br>
              <a:rPr lang="en-US" sz="2000" smtClean="0">
                <a:solidFill>
                  <a:schemeClr val="accent2"/>
                </a:solidFill>
                <a:latin typeface="Cooper Black" pitchFamily="18" charset="0"/>
              </a:rPr>
            </a:br>
            <a:endParaRPr lang="en-US" sz="2000" smtClean="0">
              <a:solidFill>
                <a:schemeClr val="accent2"/>
              </a:solidFill>
              <a:latin typeface="Cooper Black" pitchFamily="18" charset="0"/>
            </a:endParaRPr>
          </a:p>
        </p:txBody>
      </p:sp>
      <p:sp>
        <p:nvSpPr>
          <p:cNvPr id="17411" name="Rectangle 3"/>
          <p:cNvSpPr>
            <a:spLocks noGrp="1" noChangeArrowheads="1"/>
          </p:cNvSpPr>
          <p:nvPr>
            <p:ph type="body" idx="1"/>
          </p:nvPr>
        </p:nvSpPr>
        <p:spPr>
          <a:xfrm>
            <a:off x="468313" y="1196975"/>
            <a:ext cx="8229600" cy="4679950"/>
          </a:xfrm>
        </p:spPr>
        <p:txBody>
          <a:bodyPr/>
          <a:lstStyle/>
          <a:p>
            <a:pPr marL="1371600" lvl="2" indent="-457200" eaLnBrk="1" hangingPunct="1">
              <a:lnSpc>
                <a:spcPct val="80000"/>
              </a:lnSpc>
            </a:pPr>
            <a:r>
              <a:rPr lang="en-US" sz="1200" b="1" smtClean="0">
                <a:solidFill>
                  <a:schemeClr val="accent2"/>
                </a:solidFill>
                <a:latin typeface="Tahoma" pitchFamily="34" charset="0"/>
              </a:rPr>
              <a:t>Memberikan Informasi yang berguna untuk investor dan pemakai laporan lainnya dalam memutuskan secara rasional penggunaan investasi, kredit, dan keputusan lainnya.</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untuk membantu investor atau calon investor dan kreditor dan pemakai lainnya untuk menilai jumlah, waktu, dan prospek penerimaan kas</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tentang sumber-sumber ekonomi perusahaan, klaim terhadap kekayaan itu ( kewajiban perusahaan untuk mentransfer sumber-sumber itu kepada lembaga lain atau pemilik perusahaan</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tentang prestasi keuangan perusahaan selama satu periode</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tentang bagaimana perusahaan mendapatkan dan membelanjakan kas, tentang pinjaman dan pengembaliannya, tentang transaksi yang mempengaruhi modalnya, termasuk masalah dividend an pembayaran lainnya kepada pemilik dan tentang faktur-faktur yang mempengaruhi likuiditas dan solvabilitas perusahaan.</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bagaimana manajemen perusahaan mempertanggungjawabkan pengelolaannya kepada pemilik atas penggunaan sumber-sumber kekayaan yang dipercayakan</a:t>
            </a:r>
          </a:p>
          <a:p>
            <a:pPr marL="1371600" lvl="2" indent="-457200" eaLnBrk="1" hangingPunct="1">
              <a:lnSpc>
                <a:spcPct val="80000"/>
              </a:lnSpc>
              <a:buFontTx/>
              <a:buNone/>
            </a:pPr>
            <a:endParaRPr lang="en-US" sz="1200" b="1" smtClean="0">
              <a:solidFill>
                <a:schemeClr val="accent2"/>
              </a:solidFill>
              <a:latin typeface="Tahoma" pitchFamily="34" charset="0"/>
            </a:endParaRPr>
          </a:p>
          <a:p>
            <a:pPr marL="1371600" lvl="2" indent="-457200" eaLnBrk="1" hangingPunct="1">
              <a:lnSpc>
                <a:spcPct val="80000"/>
              </a:lnSpc>
            </a:pPr>
            <a:r>
              <a:rPr lang="en-US" sz="1200" b="1" smtClean="0">
                <a:solidFill>
                  <a:schemeClr val="accent2"/>
                </a:solidFill>
                <a:latin typeface="Tahoma" pitchFamily="34" charset="0"/>
              </a:rPr>
              <a:t>Memberikan informasi yang berguna bagi manajer dan direksi dalam proses pengambilan keputusan bagi kepentingan pemilik</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404813"/>
            <a:ext cx="8229600" cy="865187"/>
          </a:xfrm>
        </p:spPr>
        <p:txBody>
          <a:bodyPr/>
          <a:lstStyle/>
          <a:p>
            <a:pPr eaLnBrk="1" hangingPunct="1"/>
            <a:r>
              <a:rPr lang="en-US" sz="2400" b="1" smtClean="0">
                <a:solidFill>
                  <a:schemeClr val="accent2"/>
                </a:solidFill>
                <a:latin typeface="Cooper Black" pitchFamily="18" charset="0"/>
              </a:rPr>
              <a:t>Tujuan Laporan Keuangan Untuk Organisasi yang Bukan Mencari Laba</a:t>
            </a:r>
            <a:br>
              <a:rPr lang="en-US" sz="2400" b="1" smtClean="0">
                <a:solidFill>
                  <a:schemeClr val="accent2"/>
                </a:solidFill>
                <a:latin typeface="Cooper Black" pitchFamily="18" charset="0"/>
              </a:rPr>
            </a:br>
            <a:endParaRPr lang="en-US" sz="2400" b="1" smtClean="0">
              <a:solidFill>
                <a:schemeClr val="accent2"/>
              </a:solidFill>
              <a:latin typeface="Cooper Black" pitchFamily="18" charset="0"/>
            </a:endParaRPr>
          </a:p>
        </p:txBody>
      </p:sp>
      <p:sp>
        <p:nvSpPr>
          <p:cNvPr id="18435" name="Rectangle 3"/>
          <p:cNvSpPr>
            <a:spLocks noGrp="1" noChangeArrowheads="1"/>
          </p:cNvSpPr>
          <p:nvPr>
            <p:ph type="body" idx="1"/>
          </p:nvPr>
        </p:nvSpPr>
        <p:spPr>
          <a:xfrm>
            <a:off x="468313" y="1268413"/>
            <a:ext cx="8415337" cy="4762500"/>
          </a:xfrm>
        </p:spPr>
        <p:txBody>
          <a:bodyPr/>
          <a:lstStyle/>
          <a:p>
            <a:pPr marL="1371600" lvl="2" indent="-457200" eaLnBrk="1" hangingPunct="1">
              <a:lnSpc>
                <a:spcPct val="80000"/>
              </a:lnSpc>
            </a:pPr>
            <a:r>
              <a:rPr lang="en-US" sz="1400" b="1" smtClean="0">
                <a:solidFill>
                  <a:schemeClr val="accent2"/>
                </a:solidFill>
                <a:latin typeface="Cooper Black" pitchFamily="18" charset="0"/>
              </a:rPr>
              <a:t>Perbedaan penting antara organisasi bisnis yang mencari laba dan yang tidak mencari laba :</a:t>
            </a:r>
          </a:p>
          <a:p>
            <a:pPr marL="1752600" lvl="3" indent="-381000" eaLnBrk="1" hangingPunct="1">
              <a:lnSpc>
                <a:spcPct val="80000"/>
              </a:lnSpc>
            </a:pPr>
            <a:r>
              <a:rPr lang="en-US" sz="1400" b="1" smtClean="0">
                <a:solidFill>
                  <a:schemeClr val="accent2"/>
                </a:solidFill>
                <a:latin typeface="Cooper Black" pitchFamily="18" charset="0"/>
              </a:rPr>
              <a:t>organisasi yang tidak mencari laba tidak memiliki indicator prestasi kerja yang dapat dibandingkan dengan perusahaan yang bertujuan untuk mencari laba</a:t>
            </a:r>
          </a:p>
          <a:p>
            <a:pPr marL="1752600" lvl="3" indent="-381000" eaLnBrk="1" hangingPunct="1">
              <a:lnSpc>
                <a:spcPct val="80000"/>
              </a:lnSpc>
            </a:pPr>
            <a:r>
              <a:rPr lang="en-US" sz="1400" b="1" smtClean="0">
                <a:solidFill>
                  <a:schemeClr val="accent2"/>
                </a:solidFill>
                <a:latin typeface="Cooper Black" pitchFamily="18" charset="0"/>
              </a:rPr>
              <a:t>umumnya organisasi ini tidak mengalami persaingan di pasar </a:t>
            </a:r>
          </a:p>
          <a:p>
            <a:pPr marL="1752600" lvl="3" indent="-381000" eaLnBrk="1" hangingPunct="1">
              <a:lnSpc>
                <a:spcPct val="80000"/>
              </a:lnSpc>
              <a:buFontTx/>
              <a:buNone/>
            </a:pPr>
            <a:endParaRPr lang="en-US" sz="1400" b="1" smtClean="0">
              <a:solidFill>
                <a:schemeClr val="accent2"/>
              </a:solidFill>
              <a:latin typeface="Cooper Black" pitchFamily="18" charset="0"/>
            </a:endParaRPr>
          </a:p>
          <a:p>
            <a:pPr marL="1371600" lvl="2" indent="-457200" eaLnBrk="1" hangingPunct="1">
              <a:lnSpc>
                <a:spcPct val="80000"/>
              </a:lnSpc>
            </a:pPr>
            <a:r>
              <a:rPr lang="en-US" sz="1400" b="1" smtClean="0">
                <a:solidFill>
                  <a:schemeClr val="accent2"/>
                </a:solidFill>
                <a:latin typeface="Cooper Black" pitchFamily="18" charset="0"/>
              </a:rPr>
              <a:t>Ciri-ciri organisasi yang tidak mencari laba :</a:t>
            </a:r>
          </a:p>
          <a:p>
            <a:pPr marL="1752600" lvl="3" indent="-381000" eaLnBrk="1" hangingPunct="1">
              <a:lnSpc>
                <a:spcPct val="80000"/>
              </a:lnSpc>
            </a:pPr>
            <a:r>
              <a:rPr lang="en-US" sz="1400" b="1" i="1" smtClean="0">
                <a:solidFill>
                  <a:schemeClr val="accent2"/>
                </a:solidFill>
                <a:latin typeface="Cooper Black" pitchFamily="18" charset="0"/>
              </a:rPr>
              <a:t>Non Reciprocal Fund</a:t>
            </a:r>
          </a:p>
          <a:p>
            <a:pPr marL="609600" indent="-609600" eaLnBrk="1" hangingPunct="1">
              <a:lnSpc>
                <a:spcPct val="80000"/>
              </a:lnSpc>
              <a:buFontTx/>
              <a:buNone/>
            </a:pPr>
            <a:r>
              <a:rPr lang="en-US" sz="1400" b="1" smtClean="0">
                <a:solidFill>
                  <a:schemeClr val="accent2"/>
                </a:solidFill>
                <a:latin typeface="Cooper Black" pitchFamily="18" charset="0"/>
              </a:rPr>
              <a:t>			sumber dana yang diterima dari donator tidak dimaksudkan 			untuk dibayar kembali kepada pemberi dana</a:t>
            </a:r>
          </a:p>
          <a:p>
            <a:pPr marL="1752600" lvl="3" indent="-381000" eaLnBrk="1" hangingPunct="1">
              <a:lnSpc>
                <a:spcPct val="80000"/>
              </a:lnSpc>
            </a:pPr>
            <a:r>
              <a:rPr lang="en-US" sz="1400" b="1" smtClean="0">
                <a:solidFill>
                  <a:schemeClr val="accent2"/>
                </a:solidFill>
                <a:latin typeface="Cooper Black" pitchFamily="18" charset="0"/>
              </a:rPr>
              <a:t>bekerja bukan untuk menghasilkan barang atau jasa untuk mendapatkan laba atau sejenisnya</a:t>
            </a:r>
          </a:p>
          <a:p>
            <a:pPr marL="1752600" lvl="3" indent="-381000" eaLnBrk="1" hangingPunct="1">
              <a:lnSpc>
                <a:spcPct val="80000"/>
              </a:lnSpc>
            </a:pPr>
            <a:r>
              <a:rPr lang="en-US" sz="1400" b="1" smtClean="0">
                <a:solidFill>
                  <a:schemeClr val="accent2"/>
                </a:solidFill>
                <a:latin typeface="Cooper Black" pitchFamily="18" charset="0"/>
              </a:rPr>
              <a:t>tidak ada hak yang dapat dijual, ditransfer, dibayar kembali atau diyakini mempunyai hak atas kekayaan organisasi apabila timbul likuidasi</a:t>
            </a:r>
          </a:p>
          <a:p>
            <a:pPr marL="1752600" lvl="3" indent="-381000" eaLnBrk="1" hangingPunct="1">
              <a:lnSpc>
                <a:spcPct val="80000"/>
              </a:lnSpc>
              <a:buFontTx/>
              <a:buNone/>
            </a:pPr>
            <a:endParaRPr lang="en-US" sz="1400" b="1" smtClean="0">
              <a:solidFill>
                <a:schemeClr val="accent2"/>
              </a:solidFill>
              <a:latin typeface="Cooper Black" pitchFamily="18" charset="0"/>
            </a:endParaRPr>
          </a:p>
          <a:p>
            <a:pPr marL="1371600" lvl="2" indent="-457200" eaLnBrk="1" hangingPunct="1">
              <a:lnSpc>
                <a:spcPct val="80000"/>
              </a:lnSpc>
            </a:pPr>
            <a:r>
              <a:rPr lang="en-US" sz="1400" b="1" smtClean="0">
                <a:solidFill>
                  <a:schemeClr val="accent2"/>
                </a:solidFill>
                <a:latin typeface="Cooper Black" pitchFamily="18" charset="0"/>
              </a:rPr>
              <a:t>Pihak-Pihak yang memerlukan informasi keuangan organisasi yang tidak mencari laba :</a:t>
            </a:r>
          </a:p>
          <a:p>
            <a:pPr marL="1752600" lvl="3" indent="-381000" eaLnBrk="1" hangingPunct="1">
              <a:lnSpc>
                <a:spcPct val="80000"/>
              </a:lnSpc>
            </a:pPr>
            <a:r>
              <a:rPr lang="en-US" sz="1400" b="1" smtClean="0">
                <a:solidFill>
                  <a:schemeClr val="accent2"/>
                </a:solidFill>
                <a:latin typeface="Cooper Black" pitchFamily="18" charset="0"/>
              </a:rPr>
              <a:t>Donatur, pemberi pinjaman, pemasok bahan, pegawai, pembayar pajak, dan anggota</a:t>
            </a:r>
          </a:p>
          <a:p>
            <a:pPr marL="1752600" lvl="3" indent="-381000" eaLnBrk="1" hangingPunct="1">
              <a:lnSpc>
                <a:spcPct val="80000"/>
              </a:lnSpc>
            </a:pPr>
            <a:r>
              <a:rPr lang="en-US" sz="1400" b="1" smtClean="0">
                <a:solidFill>
                  <a:schemeClr val="accent2"/>
                </a:solidFill>
                <a:latin typeface="Cooper Black" pitchFamily="18" charset="0"/>
              </a:rPr>
              <a:t>Pihak yang memberikan keuantunagn dari jaa yang diberikannya</a:t>
            </a:r>
          </a:p>
          <a:p>
            <a:pPr marL="1752600" lvl="3" indent="-381000" eaLnBrk="1" hangingPunct="1">
              <a:lnSpc>
                <a:spcPct val="80000"/>
              </a:lnSpc>
            </a:pPr>
            <a:r>
              <a:rPr lang="en-US" sz="1400" b="1" smtClean="0">
                <a:solidFill>
                  <a:schemeClr val="accent2"/>
                </a:solidFill>
                <a:latin typeface="Cooper Black" pitchFamily="18" charset="0"/>
              </a:rPr>
              <a:t>Lembaga yang bertanggung jawab menyusun perencanaan dan kebijaksanaan serta pengawasan dan penilaian terhadap manajemen </a:t>
            </a:r>
          </a:p>
          <a:p>
            <a:pPr marL="1752600" lvl="3" indent="-381000" eaLnBrk="1" hangingPunct="1">
              <a:lnSpc>
                <a:spcPct val="80000"/>
              </a:lnSpc>
            </a:pPr>
            <a:r>
              <a:rPr lang="en-US" sz="1400" b="1" smtClean="0">
                <a:solidFill>
                  <a:schemeClr val="accent2"/>
                </a:solidFill>
                <a:latin typeface="Cooper Black" pitchFamily="18" charset="0"/>
              </a:rPr>
              <a:t>Manajer atau pimpinan organisasi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normAutofit fontScale="85000" lnSpcReduction="20000"/>
          </a:bodyPr>
          <a:lstStyle/>
          <a:p>
            <a:pPr lvl="0"/>
            <a:r>
              <a:rPr lang="es-ES" dirty="0" err="1" smtClean="0"/>
              <a:t>Mampu</a:t>
            </a:r>
            <a:r>
              <a:rPr lang="es-ES" dirty="0" smtClean="0"/>
              <a:t> </a:t>
            </a:r>
            <a:r>
              <a:rPr lang="es-ES" dirty="0" err="1" smtClean="0"/>
              <a:t>menjelaskan</a:t>
            </a:r>
            <a:r>
              <a:rPr lang="es-ES" dirty="0" smtClean="0"/>
              <a:t> </a:t>
            </a:r>
            <a:r>
              <a:rPr lang="es-ES" dirty="0" err="1" smtClean="0"/>
              <a:t>Laporan</a:t>
            </a:r>
            <a:r>
              <a:rPr lang="es-ES" dirty="0" smtClean="0"/>
              <a:t> </a:t>
            </a:r>
            <a:r>
              <a:rPr lang="es-ES" dirty="0" err="1" smtClean="0"/>
              <a:t>Keuangan</a:t>
            </a:r>
            <a:r>
              <a:rPr lang="es-ES" dirty="0" smtClean="0"/>
              <a:t> </a:t>
            </a:r>
            <a:r>
              <a:rPr lang="es-ES" dirty="0" err="1" smtClean="0"/>
              <a:t>Laba</a:t>
            </a:r>
            <a:r>
              <a:rPr lang="es-ES" dirty="0" smtClean="0"/>
              <a:t>/</a:t>
            </a:r>
            <a:r>
              <a:rPr lang="es-ES" dirty="0" err="1" smtClean="0"/>
              <a:t>Rugi</a:t>
            </a:r>
            <a:r>
              <a:rPr lang="es-ES" dirty="0" smtClean="0"/>
              <a:t> dan </a:t>
            </a:r>
            <a:r>
              <a:rPr lang="es-ES" dirty="0" err="1" smtClean="0"/>
              <a:t>Neraca</a:t>
            </a:r>
            <a:endParaRPr lang="en-US" dirty="0" smtClean="0"/>
          </a:p>
          <a:p>
            <a:pPr lvl="0"/>
            <a:r>
              <a:rPr lang="es-ES" dirty="0" err="1" smtClean="0"/>
              <a:t>Mampu</a:t>
            </a:r>
            <a:r>
              <a:rPr lang="es-ES" dirty="0" smtClean="0"/>
              <a:t> </a:t>
            </a:r>
            <a:r>
              <a:rPr lang="es-ES" dirty="0" err="1" smtClean="0"/>
              <a:t>menjelaskan</a:t>
            </a:r>
            <a:r>
              <a:rPr lang="es-ES" dirty="0" smtClean="0"/>
              <a:t> </a:t>
            </a:r>
            <a:r>
              <a:rPr lang="es-ES" dirty="0" err="1" smtClean="0"/>
              <a:t>isi</a:t>
            </a:r>
            <a:r>
              <a:rPr lang="es-ES" dirty="0" smtClean="0"/>
              <a:t> </a:t>
            </a:r>
            <a:r>
              <a:rPr lang="es-ES" dirty="0" err="1" smtClean="0"/>
              <a:t>laba</a:t>
            </a:r>
            <a:r>
              <a:rPr lang="es-ES" dirty="0" smtClean="0"/>
              <a:t>/</a:t>
            </a:r>
            <a:r>
              <a:rPr lang="es-ES" dirty="0" err="1" smtClean="0"/>
              <a:t>rugi</a:t>
            </a:r>
            <a:r>
              <a:rPr lang="es-ES" dirty="0" smtClean="0"/>
              <a:t> dan </a:t>
            </a:r>
            <a:r>
              <a:rPr lang="es-ES" dirty="0" err="1" smtClean="0"/>
              <a:t>neraca</a:t>
            </a:r>
            <a:r>
              <a:rPr lang="es-ES" dirty="0" smtClean="0"/>
              <a:t> </a:t>
            </a:r>
            <a:r>
              <a:rPr lang="es-ES" dirty="0" err="1" smtClean="0"/>
              <a:t>serta</a:t>
            </a:r>
            <a:r>
              <a:rPr lang="es-ES" dirty="0" smtClean="0"/>
              <a:t> </a:t>
            </a:r>
            <a:r>
              <a:rPr lang="es-ES" dirty="0" err="1" smtClean="0"/>
              <a:t>metode-metode</a:t>
            </a:r>
            <a:r>
              <a:rPr lang="es-ES" dirty="0" smtClean="0"/>
              <a:t> yang </a:t>
            </a:r>
            <a:r>
              <a:rPr lang="es-ES" dirty="0" err="1" smtClean="0"/>
              <a:t>digunakan</a:t>
            </a:r>
            <a:r>
              <a:rPr lang="es-ES" dirty="0" smtClean="0"/>
              <a:t> </a:t>
            </a:r>
            <a:r>
              <a:rPr lang="es-ES" dirty="0" err="1" smtClean="0"/>
              <a:t>dalam</a:t>
            </a:r>
            <a:r>
              <a:rPr lang="es-ES" dirty="0" smtClean="0"/>
              <a:t> </a:t>
            </a:r>
            <a:r>
              <a:rPr lang="es-ES" dirty="0" err="1" smtClean="0"/>
              <a:t>menyusun</a:t>
            </a:r>
            <a:r>
              <a:rPr lang="es-ES" dirty="0" smtClean="0"/>
              <a:t> dan </a:t>
            </a:r>
            <a:r>
              <a:rPr lang="es-ES" dirty="0" err="1" smtClean="0"/>
              <a:t>mengkaji</a:t>
            </a:r>
            <a:r>
              <a:rPr lang="es-ES" dirty="0" smtClean="0"/>
              <a:t> </a:t>
            </a:r>
            <a:r>
              <a:rPr lang="es-ES" dirty="0" err="1" smtClean="0"/>
              <a:t>elemen</a:t>
            </a:r>
            <a:r>
              <a:rPr lang="es-ES" dirty="0" smtClean="0"/>
              <a:t> </a:t>
            </a:r>
            <a:r>
              <a:rPr lang="es-ES" dirty="0" err="1" smtClean="0"/>
              <a:t>dalam</a:t>
            </a:r>
            <a:r>
              <a:rPr lang="es-ES" dirty="0" smtClean="0"/>
              <a:t> </a:t>
            </a:r>
            <a:r>
              <a:rPr lang="es-ES" dirty="0" err="1" smtClean="0"/>
              <a:t>laporan</a:t>
            </a:r>
            <a:r>
              <a:rPr lang="es-ES" dirty="0" smtClean="0"/>
              <a:t> </a:t>
            </a:r>
            <a:r>
              <a:rPr lang="es-ES" dirty="0" err="1" smtClean="0"/>
              <a:t>keuangan</a:t>
            </a:r>
            <a:endParaRPr lang="en-US" dirty="0" smtClean="0"/>
          </a:p>
          <a:p>
            <a:pPr lvl="0"/>
            <a:r>
              <a:rPr lang="en-US" dirty="0" err="1" smtClean="0"/>
              <a:t>Mampu</a:t>
            </a:r>
            <a:r>
              <a:rPr lang="en-US" dirty="0" smtClean="0"/>
              <a:t> </a:t>
            </a:r>
            <a:r>
              <a:rPr lang="en-US" dirty="0" err="1" smtClean="0"/>
              <a:t>menjelaskan</a:t>
            </a:r>
            <a:r>
              <a:rPr lang="en-US" dirty="0" smtClean="0"/>
              <a:t> </a:t>
            </a:r>
            <a:r>
              <a:rPr lang="en-US" dirty="0" err="1" smtClean="0"/>
              <a:t>pengertian</a:t>
            </a:r>
            <a:r>
              <a:rPr lang="en-US" dirty="0" smtClean="0"/>
              <a:t> </a:t>
            </a:r>
            <a:r>
              <a:rPr lang="en-US" dirty="0" err="1" smtClean="0"/>
              <a:t>komponen-komponen</a:t>
            </a:r>
            <a:r>
              <a:rPr lang="en-US" dirty="0" smtClean="0"/>
              <a:t> </a:t>
            </a:r>
            <a:r>
              <a:rPr lang="en-US" dirty="0" err="1" smtClean="0"/>
              <a:t>dalam</a:t>
            </a:r>
            <a:r>
              <a:rPr lang="en-US" dirty="0" smtClean="0"/>
              <a:t> </a:t>
            </a:r>
            <a:r>
              <a:rPr lang="en-US" dirty="0" err="1" smtClean="0"/>
              <a:t>laporan</a:t>
            </a:r>
            <a:r>
              <a:rPr lang="en-US" dirty="0" smtClean="0"/>
              <a:t> </a:t>
            </a:r>
            <a:r>
              <a:rPr lang="en-US" dirty="0" err="1" smtClean="0"/>
              <a:t>keuangan</a:t>
            </a:r>
            <a:endParaRPr lang="en-US" dirty="0" smtClean="0"/>
          </a:p>
          <a:p>
            <a:pPr lvl="0"/>
            <a:r>
              <a:rPr lang="en-US" dirty="0" err="1" smtClean="0"/>
              <a:t>Mampu</a:t>
            </a:r>
            <a:r>
              <a:rPr lang="en-US" dirty="0" smtClean="0"/>
              <a:t> </a:t>
            </a:r>
            <a:r>
              <a:rPr lang="en-US" dirty="0" err="1" smtClean="0"/>
              <a:t>menjelaskan</a:t>
            </a:r>
            <a:r>
              <a:rPr lang="en-US" dirty="0" smtClean="0"/>
              <a:t> </a:t>
            </a:r>
            <a:r>
              <a:rPr lang="en-US" dirty="0" err="1" smtClean="0"/>
              <a:t>peristiwa</a:t>
            </a:r>
            <a:r>
              <a:rPr lang="en-US" dirty="0" smtClean="0"/>
              <a:t> </a:t>
            </a:r>
            <a:r>
              <a:rPr lang="en-US" dirty="0" err="1" smtClean="0"/>
              <a:t>kemudian</a:t>
            </a:r>
            <a:r>
              <a:rPr lang="en-US" dirty="0" smtClean="0"/>
              <a:t> </a:t>
            </a:r>
            <a:r>
              <a:rPr lang="en-US" dirty="0" err="1" smtClean="0"/>
              <a:t>dan</a:t>
            </a:r>
            <a:r>
              <a:rPr lang="en-US" dirty="0" smtClean="0"/>
              <a:t> </a:t>
            </a:r>
            <a:r>
              <a:rPr lang="en-US" dirty="0" err="1" smtClean="0"/>
              <a:t>catatan</a:t>
            </a:r>
            <a:r>
              <a:rPr lang="en-US" dirty="0" smtClean="0"/>
              <a:t> </a:t>
            </a:r>
            <a:r>
              <a:rPr lang="en-US" dirty="0" err="1" smtClean="0"/>
              <a:t>atas</a:t>
            </a:r>
            <a:r>
              <a:rPr lang="en-US" dirty="0" smtClean="0"/>
              <a:t> </a:t>
            </a:r>
            <a:r>
              <a:rPr lang="en-US" dirty="0" err="1" smtClean="0"/>
              <a:t>laporan</a:t>
            </a:r>
            <a:r>
              <a:rPr lang="en-US" dirty="0" smtClean="0"/>
              <a:t> </a:t>
            </a:r>
            <a:r>
              <a:rPr lang="en-US" dirty="0" err="1" smtClean="0"/>
              <a:t>keuangan</a:t>
            </a:r>
            <a:r>
              <a:rPr lang="en-US" dirty="0" smtClean="0"/>
              <a:t> </a:t>
            </a:r>
          </a:p>
          <a:p>
            <a:pPr lvl="0"/>
            <a:r>
              <a:rPr lang="es-ES" dirty="0" err="1" smtClean="0"/>
              <a:t>Mampu</a:t>
            </a:r>
            <a:r>
              <a:rPr lang="es-ES" dirty="0" smtClean="0"/>
              <a:t> </a:t>
            </a:r>
            <a:r>
              <a:rPr lang="es-ES" dirty="0" err="1" smtClean="0"/>
              <a:t>menjelaskan</a:t>
            </a:r>
            <a:r>
              <a:rPr lang="es-ES" dirty="0" smtClean="0"/>
              <a:t> </a:t>
            </a:r>
            <a:r>
              <a:rPr lang="es-ES" dirty="0" err="1" smtClean="0"/>
              <a:t>keterbatasan</a:t>
            </a:r>
            <a:r>
              <a:rPr lang="es-ES" dirty="0" smtClean="0"/>
              <a:t> </a:t>
            </a:r>
            <a:r>
              <a:rPr lang="es-ES" dirty="0" err="1" smtClean="0"/>
              <a:t>laporan</a:t>
            </a:r>
            <a:r>
              <a:rPr lang="es-ES" dirty="0" smtClean="0"/>
              <a:t> </a:t>
            </a:r>
            <a:r>
              <a:rPr lang="es-ES" dirty="0" err="1" smtClean="0"/>
              <a:t>keuangan</a:t>
            </a:r>
            <a:endParaRPr lang="en-US" dirty="0" smtClean="0"/>
          </a:p>
          <a:p>
            <a:endParaRPr lang="en-US"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xmlns=""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468313" y="1125538"/>
            <a:ext cx="8229600" cy="4751387"/>
          </a:xfrm>
        </p:spPr>
        <p:txBody>
          <a:bodyPr/>
          <a:lstStyle/>
          <a:p>
            <a:pPr marL="1371600" lvl="2" indent="-457200" eaLnBrk="1" hangingPunct="1">
              <a:lnSpc>
                <a:spcPct val="80000"/>
              </a:lnSpc>
            </a:pPr>
            <a:r>
              <a:rPr lang="en-US" sz="1600" b="1" smtClean="0">
                <a:solidFill>
                  <a:schemeClr val="accent2"/>
                </a:solidFill>
                <a:latin typeface="Cooper Black" pitchFamily="18" charset="0"/>
              </a:rPr>
              <a:t>Tujuan Laporan keuangan</a:t>
            </a:r>
          </a:p>
          <a:p>
            <a:pPr marL="1752600" lvl="3" indent="-381000" eaLnBrk="1" hangingPunct="1">
              <a:lnSpc>
                <a:spcPct val="80000"/>
              </a:lnSpc>
            </a:pPr>
            <a:r>
              <a:rPr lang="en-US" sz="1600" b="1" smtClean="0">
                <a:solidFill>
                  <a:schemeClr val="accent2"/>
                </a:solidFill>
                <a:latin typeface="Cooper Black" pitchFamily="18" charset="0"/>
              </a:rPr>
              <a:t>Laporan keuangan harus dapat dimanfaatkan sebagai dasar dalam mengambil keputusan mengenai alokasi sumber-sumber kekayaan</a:t>
            </a:r>
          </a:p>
          <a:p>
            <a:pPr marL="1752600" lvl="3" indent="-381000" eaLnBrk="1" hangingPunct="1">
              <a:lnSpc>
                <a:spcPct val="80000"/>
              </a:lnSpc>
              <a:buFontTx/>
              <a:buNone/>
            </a:pPr>
            <a:endParaRPr lang="en-US" sz="1600" b="1" smtClean="0">
              <a:solidFill>
                <a:schemeClr val="accent2"/>
              </a:solidFill>
              <a:latin typeface="Cooper Black" pitchFamily="18" charset="0"/>
            </a:endParaRPr>
          </a:p>
          <a:p>
            <a:pPr marL="1752600" lvl="3" indent="-381000" eaLnBrk="1" hangingPunct="1">
              <a:lnSpc>
                <a:spcPct val="80000"/>
              </a:lnSpc>
            </a:pPr>
            <a:r>
              <a:rPr lang="en-US" sz="1600" b="1" smtClean="0">
                <a:solidFill>
                  <a:schemeClr val="accent2"/>
                </a:solidFill>
                <a:latin typeface="Cooper Black" pitchFamily="18" charset="0"/>
              </a:rPr>
              <a:t>Laporan keuangan berguna untuk menilai jasa dan kemampuan organisasi memberikan jasa</a:t>
            </a:r>
          </a:p>
          <a:p>
            <a:pPr marL="1752600" lvl="3" indent="-381000" eaLnBrk="1" hangingPunct="1">
              <a:lnSpc>
                <a:spcPct val="80000"/>
              </a:lnSpc>
              <a:buFontTx/>
              <a:buNone/>
            </a:pPr>
            <a:endParaRPr lang="en-US" sz="1600" b="1" smtClean="0">
              <a:solidFill>
                <a:schemeClr val="accent2"/>
              </a:solidFill>
              <a:latin typeface="Cooper Black" pitchFamily="18" charset="0"/>
            </a:endParaRPr>
          </a:p>
          <a:p>
            <a:pPr marL="1752600" lvl="3" indent="-381000" eaLnBrk="1" hangingPunct="1">
              <a:lnSpc>
                <a:spcPct val="80000"/>
              </a:lnSpc>
            </a:pPr>
            <a:r>
              <a:rPr lang="en-US" sz="1600" b="1" smtClean="0">
                <a:solidFill>
                  <a:schemeClr val="accent2"/>
                </a:solidFill>
                <a:latin typeface="Cooper Black" pitchFamily="18" charset="0"/>
              </a:rPr>
              <a:t>Laporan keuangan harus dapat memberikan informasi terhadap sumber kekayaan, kewajiban, kekayaan bersih, dan perubahannya</a:t>
            </a:r>
          </a:p>
          <a:p>
            <a:pPr marL="1752600" lvl="3" indent="-381000" eaLnBrk="1" hangingPunct="1">
              <a:lnSpc>
                <a:spcPct val="80000"/>
              </a:lnSpc>
              <a:buFontTx/>
              <a:buNone/>
            </a:pPr>
            <a:endParaRPr lang="en-US" sz="1600" b="1" smtClean="0">
              <a:solidFill>
                <a:schemeClr val="accent2"/>
              </a:solidFill>
              <a:latin typeface="Cooper Black" pitchFamily="18" charset="0"/>
            </a:endParaRPr>
          </a:p>
          <a:p>
            <a:pPr marL="1752600" lvl="3" indent="-381000" eaLnBrk="1" hangingPunct="1">
              <a:lnSpc>
                <a:spcPct val="80000"/>
              </a:lnSpc>
            </a:pPr>
            <a:r>
              <a:rPr lang="en-US" sz="1600" b="1" smtClean="0">
                <a:solidFill>
                  <a:schemeClr val="accent2"/>
                </a:solidFill>
                <a:latin typeface="Cooper Black" pitchFamily="18" charset="0"/>
              </a:rPr>
              <a:t>Laporan keuangan harus menyajikan prestasi organisasinya</a:t>
            </a:r>
          </a:p>
          <a:p>
            <a:pPr marL="1752600" lvl="3" indent="-381000" eaLnBrk="1" hangingPunct="1">
              <a:lnSpc>
                <a:spcPct val="80000"/>
              </a:lnSpc>
            </a:pPr>
            <a:r>
              <a:rPr lang="en-US" sz="1600" b="1" smtClean="0">
                <a:solidFill>
                  <a:schemeClr val="accent2"/>
                </a:solidFill>
                <a:latin typeface="Cooper Black" pitchFamily="18" charset="0"/>
              </a:rPr>
              <a:t>Laporan keuangan harus dapat menyajikan kemampuan organisasi membayar kewajiban jangka pendeknya (likuiditas)</a:t>
            </a:r>
          </a:p>
          <a:p>
            <a:pPr marL="1752600" lvl="3" indent="-381000" eaLnBrk="1" hangingPunct="1">
              <a:lnSpc>
                <a:spcPct val="80000"/>
              </a:lnSpc>
              <a:buFontTx/>
              <a:buNone/>
            </a:pPr>
            <a:endParaRPr lang="en-US" sz="1600" b="1" smtClean="0">
              <a:solidFill>
                <a:schemeClr val="accent2"/>
              </a:solidFill>
              <a:latin typeface="Cooper Black" pitchFamily="18" charset="0"/>
            </a:endParaRPr>
          </a:p>
          <a:p>
            <a:pPr marL="1752600" lvl="3" indent="-381000" eaLnBrk="1" hangingPunct="1">
              <a:lnSpc>
                <a:spcPct val="80000"/>
              </a:lnSpc>
            </a:pPr>
            <a:r>
              <a:rPr lang="en-US" sz="1600" b="1" smtClean="0">
                <a:solidFill>
                  <a:schemeClr val="accent2"/>
                </a:solidFill>
                <a:latin typeface="Cooper Black" pitchFamily="18" charset="0"/>
              </a:rPr>
              <a:t>Laporan keuangan harus memuat  penjelasan dan penafsiran manajemen sehingga para pemakai laporan keuangan dapat memohon informasi yang diperlukan</a:t>
            </a:r>
          </a:p>
        </p:txBody>
      </p:sp>
      <p:sp>
        <p:nvSpPr>
          <p:cNvPr id="19459" name="Rectangle 3"/>
          <p:cNvSpPr>
            <a:spLocks noGrp="1" noChangeArrowheads="1"/>
          </p:cNvSpPr>
          <p:nvPr>
            <p:ph type="title"/>
          </p:nvPr>
        </p:nvSpPr>
        <p:spPr>
          <a:xfrm>
            <a:off x="457200" y="274638"/>
            <a:ext cx="8229600" cy="993775"/>
          </a:xfrm>
          <a:noFill/>
        </p:spPr>
        <p:txBody>
          <a:bodyPr lIns="78053" tIns="39027" rIns="78053" bIns="39027"/>
          <a:lstStyle/>
          <a:p>
            <a:pPr eaLnBrk="1" hangingPunct="1"/>
            <a:r>
              <a:rPr lang="en-US" sz="2400" b="1" smtClean="0">
                <a:solidFill>
                  <a:schemeClr val="accent2"/>
                </a:solidFill>
                <a:latin typeface="Cooper Black" pitchFamily="18" charset="0"/>
              </a:rPr>
              <a:t>Tujuan Laporan Keuangan Untuk Organisasi yang Bukan Mencari Laba</a:t>
            </a:r>
            <a:br>
              <a:rPr lang="en-US" sz="2400" b="1" smtClean="0">
                <a:solidFill>
                  <a:schemeClr val="accent2"/>
                </a:solidFill>
                <a:latin typeface="Cooper Black" pitchFamily="18" charset="0"/>
              </a:rPr>
            </a:br>
            <a:endParaRPr lang="en-US" sz="24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21</a:t>
            </a:fld>
            <a:endParaRPr lang="en-US"/>
          </a:p>
        </p:txBody>
      </p:sp>
    </p:spTree>
    <p:extLst>
      <p:ext uri="{BB962C8B-B14F-4D97-AF65-F5344CB8AC3E}">
        <p14:creationId xmlns:p14="http://schemas.microsoft.com/office/powerpoint/2010/main" xmlns=""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3527425"/>
            <a:ext cx="7924800" cy="274638"/>
          </a:xfrm>
          <a:prstGeom prst="rect">
            <a:avLst/>
          </a:prstGeom>
          <a:noFill/>
          <a:ln w="9525">
            <a:noFill/>
            <a:miter lim="800000"/>
            <a:headEnd/>
            <a:tailEnd/>
          </a:ln>
        </p:spPr>
        <p:txBody>
          <a:bodyPr anchor="ctr">
            <a:spAutoFit/>
          </a:bodyPr>
          <a:lstStyle/>
          <a:p>
            <a:pPr algn="ctr">
              <a:tabLst>
                <a:tab pos="914400" algn="l"/>
              </a:tabLst>
            </a:pPr>
            <a:endParaRPr lang="en-US" sz="1200">
              <a:latin typeface="Tahoma" pitchFamily="34" charset="0"/>
            </a:endParaRPr>
          </a:p>
        </p:txBody>
      </p:sp>
      <p:sp>
        <p:nvSpPr>
          <p:cNvPr id="2051" name="Rectangle 3"/>
          <p:cNvSpPr>
            <a:spLocks noGrp="1" noChangeArrowheads="1"/>
          </p:cNvSpPr>
          <p:nvPr>
            <p:ph type="title"/>
          </p:nvPr>
        </p:nvSpPr>
        <p:spPr/>
        <p:txBody>
          <a:bodyPr/>
          <a:lstStyle/>
          <a:p>
            <a:pPr eaLnBrk="1" hangingPunct="1"/>
            <a:r>
              <a:rPr lang="en-US" sz="3200" smtClean="0">
                <a:solidFill>
                  <a:schemeClr val="accent2"/>
                </a:solidFill>
                <a:latin typeface="Cooper Black" pitchFamily="18" charset="0"/>
              </a:rPr>
              <a:t>TUJUAN LAPORAN KEUANGAN</a:t>
            </a:r>
          </a:p>
        </p:txBody>
      </p:sp>
      <p:sp>
        <p:nvSpPr>
          <p:cNvPr id="2052" name="Rectangle 5"/>
          <p:cNvSpPr>
            <a:spLocks noGrp="1" noChangeArrowheads="1"/>
          </p:cNvSpPr>
          <p:nvPr>
            <p:ph type="body" idx="1"/>
          </p:nvPr>
        </p:nvSpPr>
        <p:spPr>
          <a:xfrm>
            <a:off x="971550" y="1484313"/>
            <a:ext cx="7488238" cy="3889375"/>
          </a:xfrm>
        </p:spPr>
        <p:txBody>
          <a:bodyPr/>
          <a:lstStyle/>
          <a:p>
            <a:pPr algn="ctr" eaLnBrk="1" hangingPunct="1">
              <a:lnSpc>
                <a:spcPct val="90000"/>
              </a:lnSpc>
            </a:pPr>
            <a:r>
              <a:rPr lang="en-US" sz="2400" smtClean="0">
                <a:solidFill>
                  <a:schemeClr val="accent2"/>
                </a:solidFill>
                <a:latin typeface="Cooper Black" pitchFamily="18" charset="0"/>
              </a:rPr>
              <a:t>Perumusan Tujuan Akuntansi </a:t>
            </a:r>
          </a:p>
          <a:p>
            <a:pPr algn="ctr" eaLnBrk="1" hangingPunct="1">
              <a:lnSpc>
                <a:spcPct val="90000"/>
              </a:lnSpc>
            </a:pPr>
            <a:endParaRPr lang="en-US" sz="2400" smtClean="0">
              <a:solidFill>
                <a:schemeClr val="accent2"/>
              </a:solidFill>
              <a:latin typeface="Cooper Black" pitchFamily="18" charset="0"/>
            </a:endParaRPr>
          </a:p>
          <a:p>
            <a:pPr algn="ctr" eaLnBrk="1" hangingPunct="1">
              <a:lnSpc>
                <a:spcPct val="90000"/>
              </a:lnSpc>
            </a:pPr>
            <a:r>
              <a:rPr lang="en-US" sz="2400" smtClean="0">
                <a:solidFill>
                  <a:schemeClr val="accent2"/>
                </a:solidFill>
                <a:latin typeface="Cooper Black" pitchFamily="18" charset="0"/>
              </a:rPr>
              <a:t>Tujuan Akuntansi Atau Laporan Keuangan</a:t>
            </a:r>
          </a:p>
          <a:p>
            <a:pPr algn="ctr" eaLnBrk="1" hangingPunct="1">
              <a:lnSpc>
                <a:spcPct val="90000"/>
              </a:lnSpc>
            </a:pPr>
            <a:endParaRPr lang="en-US" sz="2400" smtClean="0">
              <a:solidFill>
                <a:schemeClr val="accent2"/>
              </a:solidFill>
              <a:latin typeface="Cooper Black" pitchFamily="18" charset="0"/>
            </a:endParaRPr>
          </a:p>
          <a:p>
            <a:pPr algn="ctr" eaLnBrk="1" hangingPunct="1">
              <a:lnSpc>
                <a:spcPct val="90000"/>
              </a:lnSpc>
            </a:pPr>
            <a:r>
              <a:rPr lang="en-US" sz="2400" smtClean="0">
                <a:solidFill>
                  <a:schemeClr val="accent2"/>
                </a:solidFill>
                <a:latin typeface="Cooper Black" pitchFamily="18" charset="0"/>
              </a:rPr>
              <a:t>Tujuan Laporan Keuangan untuk Lembaga Pencari Laba</a:t>
            </a:r>
          </a:p>
          <a:p>
            <a:pPr algn="ctr" eaLnBrk="1" hangingPunct="1">
              <a:lnSpc>
                <a:spcPct val="90000"/>
              </a:lnSpc>
            </a:pPr>
            <a:endParaRPr lang="en-US" sz="2400" smtClean="0">
              <a:solidFill>
                <a:schemeClr val="accent2"/>
              </a:solidFill>
              <a:latin typeface="Cooper Black" pitchFamily="18" charset="0"/>
            </a:endParaRPr>
          </a:p>
          <a:p>
            <a:pPr algn="ctr" eaLnBrk="1" hangingPunct="1">
              <a:lnSpc>
                <a:spcPct val="90000"/>
              </a:lnSpc>
            </a:pPr>
            <a:r>
              <a:rPr lang="en-US" sz="2400" smtClean="0">
                <a:solidFill>
                  <a:schemeClr val="accent2"/>
                </a:solidFill>
                <a:latin typeface="Cooper Black" pitchFamily="18" charset="0"/>
              </a:rPr>
              <a:t>Tujuan Laporan Keuangan untuk Lembaga yang Bukan Mencari Laba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2400" smtClean="0">
                <a:solidFill>
                  <a:schemeClr val="accent2"/>
                </a:solidFill>
                <a:latin typeface="Cooper Black" pitchFamily="18" charset="0"/>
              </a:rPr>
              <a:t>PERUMUSAN TUJUAN AKUNTANSI</a:t>
            </a:r>
          </a:p>
        </p:txBody>
      </p:sp>
      <p:sp>
        <p:nvSpPr>
          <p:cNvPr id="3075" name="Rectangle 3"/>
          <p:cNvSpPr>
            <a:spLocks noGrp="1" noChangeArrowheads="1"/>
          </p:cNvSpPr>
          <p:nvPr>
            <p:ph type="body" idx="1"/>
          </p:nvPr>
        </p:nvSpPr>
        <p:spPr>
          <a:xfrm>
            <a:off x="468313" y="1196975"/>
            <a:ext cx="8229600" cy="5040313"/>
          </a:xfrm>
        </p:spPr>
        <p:txBody>
          <a:bodyPr/>
          <a:lstStyle/>
          <a:p>
            <a:pPr eaLnBrk="1" hangingPunct="1">
              <a:lnSpc>
                <a:spcPct val="80000"/>
              </a:lnSpc>
            </a:pPr>
            <a:r>
              <a:rPr lang="en-US" sz="1600" smtClean="0">
                <a:solidFill>
                  <a:schemeClr val="accent2"/>
                </a:solidFill>
                <a:latin typeface="Cooper Black" pitchFamily="18" charset="0"/>
              </a:rPr>
              <a:t>Tujuan laporan keuangan adalah untuk menyajikan informasi mengenai transaksi dan posisi keuangan, kinerja serta perubahan posisi keuangan suatu perusahaan yang bermanfaat bagi sejumlah besar pemakai dalam pengambilan keputusan ekonomi.</a:t>
            </a:r>
          </a:p>
          <a:p>
            <a:pPr eaLnBrk="1" hangingPunct="1">
              <a:lnSpc>
                <a:spcPct val="80000"/>
              </a:lnSpc>
              <a:buFontTx/>
              <a:buNone/>
            </a:pPr>
            <a:endParaRPr lang="en-US" sz="1600" smtClean="0">
              <a:solidFill>
                <a:schemeClr val="accent2"/>
              </a:solidFill>
              <a:latin typeface="Cooper Black" pitchFamily="18" charset="0"/>
            </a:endParaRPr>
          </a:p>
          <a:p>
            <a:pPr eaLnBrk="1" hangingPunct="1">
              <a:lnSpc>
                <a:spcPct val="80000"/>
              </a:lnSpc>
            </a:pPr>
            <a:r>
              <a:rPr lang="en-US" sz="1600" smtClean="0">
                <a:solidFill>
                  <a:schemeClr val="accent2"/>
                </a:solidFill>
                <a:latin typeface="Cooper Black" pitchFamily="18" charset="0"/>
              </a:rPr>
              <a:t>Laporan keuangan yang disusun untuk tujuan ini memenuhi kebutuhan bersama sebagian besar pemakai. Namun, tidak menyediakan semua informasi yang mungkin dibutuhkan pemakai dalam pengambilan keputusan ekonomi karena secara umum menggambarkan pengaruh keuangan dari kejadian di masa lalu dan tidak diwajibkan untuk menyediakan informasi non keuangan. </a:t>
            </a:r>
          </a:p>
          <a:p>
            <a:pPr eaLnBrk="1" hangingPunct="1">
              <a:lnSpc>
                <a:spcPct val="80000"/>
              </a:lnSpc>
            </a:pPr>
            <a:endParaRPr lang="en-US" sz="1600" smtClean="0">
              <a:solidFill>
                <a:schemeClr val="accent2"/>
              </a:solidFill>
              <a:latin typeface="Cooper Black" pitchFamily="18" charset="0"/>
            </a:endParaRPr>
          </a:p>
          <a:p>
            <a:pPr eaLnBrk="1" hangingPunct="1">
              <a:lnSpc>
                <a:spcPct val="80000"/>
              </a:lnSpc>
            </a:pPr>
            <a:r>
              <a:rPr lang="en-US" sz="1600" smtClean="0">
                <a:solidFill>
                  <a:schemeClr val="accent2"/>
                </a:solidFill>
                <a:latin typeface="Cooper Black" pitchFamily="18" charset="0"/>
              </a:rPr>
              <a:t>Laporan keuangan juga menunjukkan apa yang telah dilakukan manajemen atau pertanggungjawaban manajemen atas sumber daya yang dipercayakan kepadanya. Pemakai ingin menilai apa yang telah dilakukan atau pertanggungjawaban manajemen berbuat demikian agar mereka dapat membuat keputusan ekonomi, misalnya keputusan untuk menahan atau menjual investasi mereka pada perusahaan tersebut. Relevansi Informasi harus relevan untuk memenuhi kebutuhan pemakai dalam proses pengambilan keputusan. Informasi memiliki kualitas relevan kalau dapat mempengaruhi keputusan ekonomi pemakai dan membantu mereka mengevaluasi peristiwa masa lalu, masa kini dan masa depan, menegaskan atau mengkoreksi hasil evaluasi mereka di masa lalu.</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227013"/>
            <a:ext cx="7772400" cy="687387"/>
          </a:xfrm>
        </p:spPr>
        <p:txBody>
          <a:bodyPr>
            <a:normAutofit fontScale="90000"/>
          </a:bodyPr>
          <a:lstStyle/>
          <a:p>
            <a:pPr eaLnBrk="1" hangingPunct="1"/>
            <a:r>
              <a:rPr lang="en-US" sz="2000" b="1" u="sng" smtClean="0">
                <a:solidFill>
                  <a:schemeClr val="accent2"/>
                </a:solidFill>
                <a:latin typeface="Cooper Black" pitchFamily="18" charset="0"/>
              </a:rPr>
              <a:t/>
            </a:r>
            <a:br>
              <a:rPr lang="en-US" sz="2000" b="1" u="sng" smtClean="0">
                <a:solidFill>
                  <a:schemeClr val="accent2"/>
                </a:solidFill>
                <a:latin typeface="Cooper Black" pitchFamily="18" charset="0"/>
              </a:rPr>
            </a:br>
            <a:r>
              <a:rPr lang="en-US" sz="2000" b="1" u="sng" smtClean="0">
                <a:solidFill>
                  <a:schemeClr val="accent2"/>
                </a:solidFill>
                <a:latin typeface="Cooper Black" pitchFamily="18" charset="0"/>
              </a:rPr>
              <a:t>Sifat  Akuntansi</a:t>
            </a:r>
            <a:r>
              <a:rPr lang="en-US" sz="2000" smtClean="0">
                <a:solidFill>
                  <a:schemeClr val="accent2"/>
                </a:solidFill>
                <a:latin typeface="Cooper Black" pitchFamily="18" charset="0"/>
              </a:rPr>
              <a:t/>
            </a:r>
            <a:br>
              <a:rPr lang="en-US" sz="2000" smtClean="0">
                <a:solidFill>
                  <a:schemeClr val="accent2"/>
                </a:solidFill>
                <a:latin typeface="Cooper Black" pitchFamily="18" charset="0"/>
              </a:rPr>
            </a:br>
            <a:r>
              <a:rPr lang="en-US" sz="2000" b="1" smtClean="0">
                <a:solidFill>
                  <a:schemeClr val="accent2"/>
                </a:solidFill>
                <a:latin typeface="Cooper Black" pitchFamily="18" charset="0"/>
              </a:rPr>
              <a:t>Istilah sifat sering diidentikan dengan karakteristik.</a:t>
            </a:r>
            <a:br>
              <a:rPr lang="en-US" sz="2000" b="1" smtClean="0">
                <a:solidFill>
                  <a:schemeClr val="accent2"/>
                </a:solidFill>
                <a:latin typeface="Cooper Black" pitchFamily="18" charset="0"/>
              </a:rPr>
            </a:br>
            <a:endParaRPr lang="en-US" sz="2000" b="1" smtClean="0">
              <a:solidFill>
                <a:schemeClr val="accent2"/>
              </a:solidFill>
              <a:latin typeface="Cooper Black" pitchFamily="18" charset="0"/>
            </a:endParaRPr>
          </a:p>
        </p:txBody>
      </p:sp>
      <p:sp>
        <p:nvSpPr>
          <p:cNvPr id="4099" name="Rectangle 3"/>
          <p:cNvSpPr>
            <a:spLocks noGrp="1" noChangeArrowheads="1"/>
          </p:cNvSpPr>
          <p:nvPr>
            <p:ph type="body" idx="1"/>
          </p:nvPr>
        </p:nvSpPr>
        <p:spPr>
          <a:xfrm>
            <a:off x="684213" y="1196975"/>
            <a:ext cx="8013700" cy="4968875"/>
          </a:xfrm>
        </p:spPr>
        <p:txBody>
          <a:bodyPr/>
          <a:lstStyle/>
          <a:p>
            <a:pPr marL="609600" indent="-609600" eaLnBrk="1" hangingPunct="1">
              <a:lnSpc>
                <a:spcPct val="80000"/>
              </a:lnSpc>
              <a:buFontTx/>
              <a:buNone/>
            </a:pPr>
            <a:r>
              <a:rPr lang="en-US" sz="1800" b="1" smtClean="0">
                <a:solidFill>
                  <a:schemeClr val="accent2"/>
                </a:solidFill>
                <a:latin typeface="Cooper Black" pitchFamily="18" charset="0"/>
              </a:rPr>
              <a:t>Adapun sifat laporan keuangan adalah sebagai berikut :</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609600" indent="-609600" eaLnBrk="1" hangingPunct="1">
              <a:lnSpc>
                <a:spcPct val="80000"/>
              </a:lnSpc>
            </a:pPr>
            <a:r>
              <a:rPr lang="en-US" sz="2000" b="1" i="1" u="sng" smtClean="0">
                <a:solidFill>
                  <a:schemeClr val="accent2"/>
                </a:solidFill>
                <a:latin typeface="Cooper Black" pitchFamily="18" charset="0"/>
              </a:rPr>
              <a:t>Menurut APB statement 4 :</a:t>
            </a:r>
          </a:p>
          <a:p>
            <a:pPr marL="609600" indent="-609600" eaLnBrk="1" hangingPunct="1">
              <a:lnSpc>
                <a:spcPct val="80000"/>
              </a:lnSpc>
              <a:buFontTx/>
              <a:buNone/>
            </a:pPr>
            <a:endParaRPr lang="en-US" sz="2000" b="1" u="sng" smtClean="0">
              <a:solidFill>
                <a:schemeClr val="accent2"/>
              </a:solidFill>
              <a:latin typeface="Cooper Black" pitchFamily="18" charset="0"/>
            </a:endParaRPr>
          </a:p>
          <a:p>
            <a:pPr marL="990600" lvl="1" indent="-533400" eaLnBrk="1" hangingPunct="1">
              <a:lnSpc>
                <a:spcPct val="80000"/>
              </a:lnSpc>
            </a:pPr>
            <a:r>
              <a:rPr lang="en-US" sz="1700" b="1" smtClean="0">
                <a:solidFill>
                  <a:schemeClr val="accent2"/>
                </a:solidFill>
                <a:latin typeface="Cooper Black" pitchFamily="18" charset="0"/>
              </a:rPr>
              <a:t>historical report</a:t>
            </a:r>
          </a:p>
          <a:p>
            <a:pPr marL="990600" lvl="1" indent="-533400" eaLnBrk="1" hangingPunct="1">
              <a:lnSpc>
                <a:spcPct val="80000"/>
              </a:lnSpc>
            </a:pPr>
            <a:r>
              <a:rPr lang="en-US" sz="1700" b="1" smtClean="0">
                <a:solidFill>
                  <a:schemeClr val="accent2"/>
                </a:solidFill>
                <a:latin typeface="Cooper Black" pitchFamily="18" charset="0"/>
              </a:rPr>
              <a:t>General purpose Financial Statement</a:t>
            </a:r>
          </a:p>
          <a:p>
            <a:pPr marL="990600" lvl="1" indent="-533400" eaLnBrk="1" hangingPunct="1">
              <a:lnSpc>
                <a:spcPct val="80000"/>
              </a:lnSpc>
            </a:pPr>
            <a:r>
              <a:rPr lang="en-US" sz="1700" b="1" smtClean="0">
                <a:solidFill>
                  <a:schemeClr val="accent2"/>
                </a:solidFill>
                <a:latin typeface="Cooper Black" pitchFamily="18" charset="0"/>
              </a:rPr>
              <a:t>Fundamentaly Related Financial Statement</a:t>
            </a:r>
          </a:p>
          <a:p>
            <a:pPr marL="990600" lvl="1" indent="-533400" eaLnBrk="1" hangingPunct="1">
              <a:lnSpc>
                <a:spcPct val="80000"/>
              </a:lnSpc>
            </a:pPr>
            <a:r>
              <a:rPr lang="en-US" sz="1700" b="1" smtClean="0">
                <a:solidFill>
                  <a:schemeClr val="accent2"/>
                </a:solidFill>
                <a:latin typeface="Cooper Black" pitchFamily="18" charset="0"/>
              </a:rPr>
              <a:t>Classification</a:t>
            </a:r>
          </a:p>
          <a:p>
            <a:pPr marL="990600" lvl="1" indent="-533400" eaLnBrk="1" hangingPunct="1">
              <a:lnSpc>
                <a:spcPct val="80000"/>
              </a:lnSpc>
            </a:pPr>
            <a:r>
              <a:rPr lang="en-US" sz="1700" b="1" smtClean="0">
                <a:solidFill>
                  <a:schemeClr val="accent2"/>
                </a:solidFill>
                <a:latin typeface="Cooper Black" pitchFamily="18" charset="0"/>
              </a:rPr>
              <a:t>Summarization</a:t>
            </a:r>
          </a:p>
          <a:p>
            <a:pPr marL="990600" lvl="1" indent="-533400" eaLnBrk="1" hangingPunct="1">
              <a:lnSpc>
                <a:spcPct val="80000"/>
              </a:lnSpc>
            </a:pPr>
            <a:r>
              <a:rPr lang="en-US" sz="1700" b="1" smtClean="0">
                <a:solidFill>
                  <a:schemeClr val="accent2"/>
                </a:solidFill>
                <a:latin typeface="Cooper Black" pitchFamily="18" charset="0"/>
              </a:rPr>
              <a:t>Measurement in Terms of Money</a:t>
            </a:r>
          </a:p>
          <a:p>
            <a:pPr marL="990600" lvl="1" indent="-533400" eaLnBrk="1" hangingPunct="1">
              <a:lnSpc>
                <a:spcPct val="80000"/>
              </a:lnSpc>
            </a:pPr>
            <a:r>
              <a:rPr lang="en-US" sz="1700" b="1" smtClean="0">
                <a:solidFill>
                  <a:schemeClr val="accent2"/>
                </a:solidFill>
                <a:latin typeface="Cooper Black" pitchFamily="18" charset="0"/>
              </a:rPr>
              <a:t>Measurement Based</a:t>
            </a:r>
          </a:p>
          <a:p>
            <a:pPr marL="990600" lvl="1" indent="-533400" eaLnBrk="1" hangingPunct="1">
              <a:lnSpc>
                <a:spcPct val="80000"/>
              </a:lnSpc>
            </a:pPr>
            <a:r>
              <a:rPr lang="en-US" sz="1700" b="1" smtClean="0">
                <a:solidFill>
                  <a:schemeClr val="accent2"/>
                </a:solidFill>
                <a:latin typeface="Cooper Black" pitchFamily="18" charset="0"/>
              </a:rPr>
              <a:t>Accrual</a:t>
            </a:r>
          </a:p>
          <a:p>
            <a:pPr marL="990600" lvl="1" indent="-533400" eaLnBrk="1" hangingPunct="1">
              <a:lnSpc>
                <a:spcPct val="80000"/>
              </a:lnSpc>
            </a:pPr>
            <a:r>
              <a:rPr lang="en-US" sz="1700" b="1" smtClean="0">
                <a:solidFill>
                  <a:schemeClr val="accent2"/>
                </a:solidFill>
                <a:latin typeface="Cooper Black" pitchFamily="18" charset="0"/>
              </a:rPr>
              <a:t>Estimated and Judgement</a:t>
            </a:r>
          </a:p>
          <a:p>
            <a:pPr marL="990600" lvl="1" indent="-533400" eaLnBrk="1" hangingPunct="1">
              <a:lnSpc>
                <a:spcPct val="80000"/>
              </a:lnSpc>
            </a:pPr>
            <a:r>
              <a:rPr lang="en-US" sz="1700" b="1" smtClean="0">
                <a:solidFill>
                  <a:schemeClr val="accent2"/>
                </a:solidFill>
                <a:latin typeface="Cooper Black" pitchFamily="18" charset="0"/>
              </a:rPr>
              <a:t>Veriviability</a:t>
            </a:r>
          </a:p>
          <a:p>
            <a:pPr marL="990600" lvl="1" indent="-533400" eaLnBrk="1" hangingPunct="1">
              <a:lnSpc>
                <a:spcPct val="80000"/>
              </a:lnSpc>
            </a:pPr>
            <a:r>
              <a:rPr lang="en-US" sz="1700" b="1" smtClean="0">
                <a:solidFill>
                  <a:schemeClr val="accent2"/>
                </a:solidFill>
                <a:latin typeface="Cooper Black" pitchFamily="18" charset="0"/>
              </a:rPr>
              <a:t>Conservatisme</a:t>
            </a:r>
          </a:p>
          <a:p>
            <a:pPr marL="990600" lvl="1" indent="-533400" eaLnBrk="1" hangingPunct="1">
              <a:lnSpc>
                <a:spcPct val="80000"/>
              </a:lnSpc>
            </a:pPr>
            <a:r>
              <a:rPr lang="en-US" sz="1700" b="1" smtClean="0">
                <a:solidFill>
                  <a:schemeClr val="accent2"/>
                </a:solidFill>
                <a:latin typeface="Cooper Black" pitchFamily="18" charset="0"/>
              </a:rPr>
              <a:t>Substance over form</a:t>
            </a:r>
          </a:p>
          <a:p>
            <a:pPr marL="990600" lvl="1" indent="-533400" eaLnBrk="1" hangingPunct="1">
              <a:lnSpc>
                <a:spcPct val="80000"/>
              </a:lnSpc>
            </a:pPr>
            <a:r>
              <a:rPr lang="en-US" sz="1700" b="1" smtClean="0">
                <a:solidFill>
                  <a:schemeClr val="accent2"/>
                </a:solidFill>
                <a:latin typeface="Cooper Black" pitchFamily="18" charset="0"/>
              </a:rPr>
              <a:t>Technical Terminology</a:t>
            </a:r>
          </a:p>
          <a:p>
            <a:pPr marL="990600" lvl="1" indent="-533400" eaLnBrk="1" hangingPunct="1">
              <a:lnSpc>
                <a:spcPct val="80000"/>
              </a:lnSpc>
            </a:pPr>
            <a:r>
              <a:rPr lang="en-US" sz="1700" b="1" smtClean="0">
                <a:solidFill>
                  <a:schemeClr val="accent2"/>
                </a:solidFill>
                <a:latin typeface="Cooper Black" pitchFamily="18" charset="0"/>
              </a:rPr>
              <a:t>Audience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333375"/>
            <a:ext cx="8229600" cy="712788"/>
          </a:xfrm>
        </p:spPr>
        <p:txBody>
          <a:bodyPr>
            <a:normAutofit fontScale="90000"/>
          </a:bodyPr>
          <a:lstStyle/>
          <a:p>
            <a:pPr eaLnBrk="1" hangingPunct="1"/>
            <a:r>
              <a:rPr lang="en-US" sz="2800" b="1" smtClean="0">
                <a:solidFill>
                  <a:schemeClr val="accent2"/>
                </a:solidFill>
                <a:latin typeface="Cooper Black" pitchFamily="18" charset="0"/>
              </a:rPr>
              <a:t>Sifat  Akuntansi</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
        <p:nvSpPr>
          <p:cNvPr id="5123" name="Rectangle 3"/>
          <p:cNvSpPr>
            <a:spLocks noGrp="1" noChangeArrowheads="1"/>
          </p:cNvSpPr>
          <p:nvPr>
            <p:ph type="body" idx="1"/>
          </p:nvPr>
        </p:nvSpPr>
        <p:spPr>
          <a:xfrm>
            <a:off x="914400" y="1052513"/>
            <a:ext cx="7772400" cy="5113337"/>
          </a:xfrm>
        </p:spPr>
        <p:txBody>
          <a:bodyPr/>
          <a:lstStyle/>
          <a:p>
            <a:pPr marL="609600" indent="-609600" eaLnBrk="1" hangingPunct="1">
              <a:lnSpc>
                <a:spcPct val="80000"/>
              </a:lnSpc>
            </a:pPr>
            <a:r>
              <a:rPr lang="en-US" sz="1400" b="1" i="1" u="sng" smtClean="0">
                <a:solidFill>
                  <a:schemeClr val="accent2"/>
                </a:solidFill>
                <a:latin typeface="Cooper Black" pitchFamily="18" charset="0"/>
              </a:rPr>
              <a:t>Menurut PAI 84</a:t>
            </a:r>
          </a:p>
          <a:p>
            <a:pPr marL="609600" indent="-609600" eaLnBrk="1" hangingPunct="1">
              <a:lnSpc>
                <a:spcPct val="80000"/>
              </a:lnSpc>
              <a:buFontTx/>
              <a:buNone/>
            </a:pPr>
            <a:endParaRPr lang="en-US" sz="1400" b="1" u="sng"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bersifat histories</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Bersifat umum</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Proses penyusunan laporan keuangan tidak luput dari penggunaan taksiran dan berbagi pertimbangan</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Akuntansi hanya melaporkan informasi yang material</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Laporan keuangan bersifat konservatif dalam menghadapi ketidakpastian</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Laporan keuangan lebih menekankan pada makna ekonomi peristiwa atau transaksi daripada bentuk hukumnya</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Laporan keuangan disusun dengan menggunakan istilah teknis</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Adanya pelbagai alternative metode akuntansi yang digunakan menimbulkan variasi dalam pengukuran</a:t>
            </a:r>
          </a:p>
          <a:p>
            <a:pPr marL="990600" lvl="1" indent="-533400" eaLnBrk="1" hangingPunct="1">
              <a:lnSpc>
                <a:spcPct val="80000"/>
              </a:lnSpc>
              <a:buFontTx/>
              <a:buNone/>
            </a:pPr>
            <a:endParaRPr lang="en-US" sz="1400" b="1" smtClean="0">
              <a:solidFill>
                <a:schemeClr val="accent2"/>
              </a:solidFill>
              <a:latin typeface="Cooper Black" pitchFamily="18" charset="0"/>
            </a:endParaRPr>
          </a:p>
          <a:p>
            <a:pPr marL="990600" lvl="1" indent="-533400" eaLnBrk="1" hangingPunct="1">
              <a:lnSpc>
                <a:spcPct val="80000"/>
              </a:lnSpc>
            </a:pPr>
            <a:r>
              <a:rPr lang="en-US" sz="1400" b="1" smtClean="0">
                <a:solidFill>
                  <a:schemeClr val="accent2"/>
                </a:solidFill>
                <a:latin typeface="Cooper Black" pitchFamily="18" charset="0"/>
              </a:rPr>
              <a:t>Informasi yang berisfat kualitatif dan fakta yang tidak dapat dikuantifikasikan umumnya diabaikan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476250"/>
            <a:ext cx="8229600" cy="547688"/>
          </a:xfrm>
        </p:spPr>
        <p:txBody>
          <a:bodyPr>
            <a:normAutofit fontScale="90000"/>
          </a:bodyPr>
          <a:lstStyle/>
          <a:p>
            <a:pPr marL="838200" indent="-838200" eaLnBrk="1" hangingPunct="1"/>
            <a:r>
              <a:rPr lang="en-US" sz="1800" b="1" smtClean="0">
                <a:solidFill>
                  <a:schemeClr val="accent2"/>
                </a:solidFill>
                <a:latin typeface="Cooper Black" pitchFamily="18" charset="0"/>
              </a:rPr>
              <a:t>	Karakteristik Kualitatif informasi Akuntansi </a:t>
            </a:r>
            <a:br>
              <a:rPr lang="en-US" sz="1800" b="1" smtClean="0">
                <a:solidFill>
                  <a:schemeClr val="accent2"/>
                </a:solidFill>
                <a:latin typeface="Cooper Black" pitchFamily="18" charset="0"/>
              </a:rPr>
            </a:br>
            <a:r>
              <a:rPr lang="en-US" sz="1800" b="1" smtClean="0">
                <a:solidFill>
                  <a:schemeClr val="accent2"/>
                </a:solidFill>
                <a:latin typeface="Cooper Black" pitchFamily="18" charset="0"/>
              </a:rPr>
              <a:t>menurut SFAC No 2</a:t>
            </a:r>
          </a:p>
        </p:txBody>
      </p:sp>
      <p:sp>
        <p:nvSpPr>
          <p:cNvPr id="6147" name="Rectangle 3"/>
          <p:cNvSpPr>
            <a:spLocks noGrp="1" noChangeArrowheads="1"/>
          </p:cNvSpPr>
          <p:nvPr>
            <p:ph type="body" idx="1"/>
          </p:nvPr>
        </p:nvSpPr>
        <p:spPr>
          <a:xfrm>
            <a:off x="468313" y="1196975"/>
            <a:ext cx="8229600" cy="4824413"/>
          </a:xfrm>
        </p:spPr>
        <p:txBody>
          <a:bodyPr/>
          <a:lstStyle/>
          <a:p>
            <a:pPr marL="990600" lvl="1" indent="-533400" eaLnBrk="1" hangingPunct="1">
              <a:lnSpc>
                <a:spcPct val="80000"/>
              </a:lnSpc>
            </a:pPr>
            <a:r>
              <a:rPr lang="en-US" sz="1200" b="1" i="1" u="sng" smtClean="0">
                <a:solidFill>
                  <a:schemeClr val="accent2"/>
                </a:solidFill>
                <a:latin typeface="Cooper Black" pitchFamily="18" charset="0"/>
              </a:rPr>
              <a:t>understandability (dapat dimengerti)</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kualitas informasi yang menyebabkan para pemakai memahami artinya., 	sehingga 	dapat mengambil keputusan yang relevan dari 	informasi yang 	diperolehnya.</a:t>
            </a:r>
          </a:p>
          <a:p>
            <a:pPr marL="609600" indent="-609600" eaLnBrk="1" hangingPunct="1">
              <a:lnSpc>
                <a:spcPct val="80000"/>
              </a:lnSpc>
              <a:buFontTx/>
              <a:buNone/>
            </a:pPr>
            <a:endParaRPr lang="en-US" sz="1200" b="1" i="1" smtClean="0">
              <a:solidFill>
                <a:schemeClr val="accent2"/>
              </a:solidFill>
              <a:latin typeface="Cooper Black" pitchFamily="18" charset="0"/>
            </a:endParaRPr>
          </a:p>
          <a:p>
            <a:pPr marL="990600" lvl="1" indent="-533400" eaLnBrk="1" hangingPunct="1">
              <a:lnSpc>
                <a:spcPct val="80000"/>
              </a:lnSpc>
            </a:pPr>
            <a:r>
              <a:rPr lang="en-US" sz="1200" b="1" i="1" u="sng" smtClean="0">
                <a:solidFill>
                  <a:schemeClr val="accent2"/>
                </a:solidFill>
                <a:latin typeface="Cooper Black" pitchFamily="18" charset="0"/>
              </a:rPr>
              <a:t>relevance</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suatu kapasitas informasi yang mempengaruhi keputusan yang 	akan 	diambil dengan membantu pemakai untuk membuat prediksi mengenai hasil kejadian 	di masa yang lalu, kini, dan yang akan dating, atau yang mengkonfirmasikan atau 	mengkoreksi pengharapan yang sebelumnya.</a:t>
            </a:r>
          </a:p>
          <a:p>
            <a:pPr marL="609600" indent="-609600" eaLnBrk="1" hangingPunct="1">
              <a:lnSpc>
                <a:spcPct val="80000"/>
              </a:lnSpc>
              <a:buFontTx/>
              <a:buNone/>
            </a:pPr>
            <a:endParaRPr lang="en-US" sz="1200" b="1" i="1" smtClean="0">
              <a:solidFill>
                <a:schemeClr val="accent2"/>
              </a:solidFill>
              <a:latin typeface="Cooper Black" pitchFamily="18" charset="0"/>
            </a:endParaRPr>
          </a:p>
          <a:p>
            <a:pPr marL="990600" lvl="1" indent="-533400" eaLnBrk="1" hangingPunct="1">
              <a:lnSpc>
                <a:spcPct val="80000"/>
              </a:lnSpc>
            </a:pPr>
            <a:r>
              <a:rPr lang="en-US" sz="1200" b="1" i="1" u="sng" smtClean="0">
                <a:solidFill>
                  <a:schemeClr val="accent2"/>
                </a:solidFill>
                <a:latin typeface="Cooper Black" pitchFamily="18" charset="0"/>
              </a:rPr>
              <a:t>predictive value (bernilai prediktif)</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kualitas dari informasi yang membantu pemakai meningkatkan 	kemungkinan forecasting secara tepat mengenai hasil kejadian di masa lalu atau 	yang 	sedang terjadi.</a:t>
            </a:r>
          </a:p>
          <a:p>
            <a:pPr marL="609600" indent="-609600" eaLnBrk="1" hangingPunct="1">
              <a:lnSpc>
                <a:spcPct val="80000"/>
              </a:lnSpc>
              <a:buFontTx/>
              <a:buNone/>
            </a:pPr>
            <a:endParaRPr lang="en-US" sz="1200" b="1" i="1" smtClean="0">
              <a:solidFill>
                <a:schemeClr val="accent2"/>
              </a:solidFill>
              <a:latin typeface="Cooper Black" pitchFamily="18" charset="0"/>
            </a:endParaRPr>
          </a:p>
          <a:p>
            <a:pPr marL="990600" lvl="1" indent="-533400" eaLnBrk="1" hangingPunct="1">
              <a:lnSpc>
                <a:spcPct val="80000"/>
              </a:lnSpc>
            </a:pPr>
            <a:r>
              <a:rPr lang="en-US" sz="1200" b="1" i="1" u="sng" smtClean="0">
                <a:solidFill>
                  <a:schemeClr val="accent2"/>
                </a:solidFill>
                <a:latin typeface="Cooper Black" pitchFamily="18" charset="0"/>
              </a:rPr>
              <a:t>feed back value (nilai umpan balik)</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kualitas informasi yang menyebabkan para pemakai dapat  mengkonfirmasikan 	atau mengkoreksi pengharapan yang telah dibuat sebelumnya</a:t>
            </a:r>
            <a:r>
              <a:rPr lang="en-US" sz="1200" b="1" i="1" smtClean="0">
                <a:solidFill>
                  <a:schemeClr val="accent2"/>
                </a:solidFill>
                <a:latin typeface="Cooper Black" pitchFamily="18" charset="0"/>
              </a:rPr>
              <a:t>	</a:t>
            </a:r>
          </a:p>
          <a:p>
            <a:pPr marL="609600" indent="-609600" eaLnBrk="1" hangingPunct="1">
              <a:lnSpc>
                <a:spcPct val="80000"/>
              </a:lnSpc>
              <a:buFontTx/>
              <a:buNone/>
            </a:pPr>
            <a:r>
              <a:rPr lang="en-US" sz="1200" b="1" i="1" smtClean="0">
                <a:solidFill>
                  <a:schemeClr val="accent2"/>
                </a:solidFill>
                <a:latin typeface="Cooper Black" pitchFamily="18" charset="0"/>
              </a:rPr>
              <a:t>	</a:t>
            </a:r>
          </a:p>
          <a:p>
            <a:pPr marL="990600" lvl="1" indent="-533400" eaLnBrk="1" hangingPunct="1">
              <a:lnSpc>
                <a:spcPct val="80000"/>
              </a:lnSpc>
            </a:pPr>
            <a:r>
              <a:rPr lang="en-US" sz="1200" b="1" i="1" u="sng" smtClean="0">
                <a:solidFill>
                  <a:schemeClr val="accent2"/>
                </a:solidFill>
                <a:latin typeface="Cooper Black" pitchFamily="18" charset="0"/>
              </a:rPr>
              <a:t>timeliness (tepat waktu)</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tersedianya informasi bagi si pengambil keputusan sebelum informasi tersebut 	kehilangan kapasitasnya mempengaruhi keputusan</a:t>
            </a:r>
          </a:p>
          <a:p>
            <a:pPr marL="609600" indent="-609600" eaLnBrk="1" hangingPunct="1">
              <a:lnSpc>
                <a:spcPct val="80000"/>
              </a:lnSpc>
              <a:buFontTx/>
              <a:buNone/>
            </a:pPr>
            <a:endParaRPr lang="en-US" sz="1200" b="1" i="1" smtClean="0">
              <a:solidFill>
                <a:schemeClr val="accent2"/>
              </a:solidFill>
              <a:latin typeface="Cooper Black" pitchFamily="18" charset="0"/>
            </a:endParaRPr>
          </a:p>
          <a:p>
            <a:pPr marL="990600" lvl="1" indent="-533400" eaLnBrk="1" hangingPunct="1">
              <a:lnSpc>
                <a:spcPct val="80000"/>
              </a:lnSpc>
            </a:pPr>
            <a:r>
              <a:rPr lang="en-US" sz="1200" b="1" i="1" u="sng" smtClean="0">
                <a:solidFill>
                  <a:schemeClr val="accent2"/>
                </a:solidFill>
                <a:latin typeface="Cooper Black" pitchFamily="18" charset="0"/>
              </a:rPr>
              <a:t>reliability (keandalan)</a:t>
            </a:r>
            <a:endParaRPr lang="en-US" sz="1200" b="1" u="sng" smtClean="0">
              <a:solidFill>
                <a:schemeClr val="accent2"/>
              </a:solidFill>
              <a:latin typeface="Cooper Black" pitchFamily="18" charset="0"/>
            </a:endParaRPr>
          </a:p>
          <a:p>
            <a:pPr marL="609600" indent="-609600" eaLnBrk="1" hangingPunct="1">
              <a:lnSpc>
                <a:spcPct val="80000"/>
              </a:lnSpc>
              <a:buFontTx/>
              <a:buNone/>
            </a:pPr>
            <a:r>
              <a:rPr lang="en-US" sz="1200" b="1" smtClean="0">
                <a:solidFill>
                  <a:schemeClr val="accent2"/>
                </a:solidFill>
                <a:latin typeface="Cooper Black" pitchFamily="18" charset="0"/>
              </a:rPr>
              <a:t>		adalah suatu informasi yang menjamin bahwa informasi tersebut bebas dari 	kesalahan dan bias dan taat mempresentasikan apa yang hendak dipresentasikan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01687"/>
          </a:xfrm>
        </p:spPr>
        <p:txBody>
          <a:bodyPr/>
          <a:lstStyle/>
          <a:p>
            <a:pPr eaLnBrk="1" hangingPunct="1"/>
            <a:r>
              <a:rPr lang="en-US" sz="2000" b="1" smtClean="0">
                <a:solidFill>
                  <a:schemeClr val="accent2"/>
                </a:solidFill>
                <a:latin typeface="Cooper Black" pitchFamily="18" charset="0"/>
              </a:rPr>
              <a:t>Karakteristik Kualitatif informasi Akuntansi </a:t>
            </a:r>
            <a:br>
              <a:rPr lang="en-US" sz="2000" b="1" smtClean="0">
                <a:solidFill>
                  <a:schemeClr val="accent2"/>
                </a:solidFill>
                <a:latin typeface="Cooper Black" pitchFamily="18" charset="0"/>
              </a:rPr>
            </a:br>
            <a:r>
              <a:rPr lang="en-US" sz="2000" b="1" smtClean="0">
                <a:solidFill>
                  <a:schemeClr val="accent2"/>
                </a:solidFill>
                <a:latin typeface="Cooper Black" pitchFamily="18" charset="0"/>
              </a:rPr>
              <a:t>menurut SFAC No 2</a:t>
            </a:r>
          </a:p>
        </p:txBody>
      </p:sp>
      <p:sp>
        <p:nvSpPr>
          <p:cNvPr id="7171" name="Rectangle 3"/>
          <p:cNvSpPr>
            <a:spLocks noGrp="1" noChangeArrowheads="1"/>
          </p:cNvSpPr>
          <p:nvPr>
            <p:ph type="body" idx="1"/>
          </p:nvPr>
        </p:nvSpPr>
        <p:spPr>
          <a:xfrm>
            <a:off x="900113" y="1268413"/>
            <a:ext cx="7772400" cy="4749800"/>
          </a:xfrm>
        </p:spPr>
        <p:txBody>
          <a:bodyPr/>
          <a:lstStyle/>
          <a:p>
            <a:pPr marL="990600" lvl="1" indent="-533400" eaLnBrk="1" hangingPunct="1">
              <a:lnSpc>
                <a:spcPct val="80000"/>
              </a:lnSpc>
            </a:pPr>
            <a:r>
              <a:rPr lang="en-US" sz="1400" b="1" i="1" u="sng" smtClean="0">
                <a:solidFill>
                  <a:schemeClr val="accent2"/>
                </a:solidFill>
                <a:latin typeface="Tahoma" pitchFamily="34" charset="0"/>
              </a:rPr>
              <a:t>veriviability (dapat diuji kebenarannya)</a:t>
            </a:r>
            <a:endParaRPr lang="en-US" sz="1400" u="sng" smtClean="0">
              <a:solidFill>
                <a:schemeClr val="accent2"/>
              </a:solidFill>
              <a:latin typeface="Tahoma" pitchFamily="34" charset="0"/>
            </a:endParaRPr>
          </a:p>
          <a:p>
            <a:pPr marL="609600" indent="-609600" eaLnBrk="1" hangingPunct="1">
              <a:lnSpc>
                <a:spcPct val="80000"/>
              </a:lnSpc>
              <a:buFontTx/>
              <a:buNone/>
            </a:pPr>
            <a:r>
              <a:rPr lang="en-US" sz="1400" smtClean="0">
                <a:solidFill>
                  <a:schemeClr val="accent2"/>
                </a:solidFill>
                <a:latin typeface="Tahoma" pitchFamily="34" charset="0"/>
              </a:rPr>
              <a:t>		adalah kemampuan melalui consensus di antara para pengukur untuk 	menjamin bahwa suatu informasi yang dihasilkan mengandung kebenaran</a:t>
            </a:r>
          </a:p>
          <a:p>
            <a:pPr marL="609600" indent="-609600" eaLnBrk="1" hangingPunct="1">
              <a:lnSpc>
                <a:spcPct val="80000"/>
              </a:lnSpc>
              <a:buFontTx/>
              <a:buNone/>
            </a:pPr>
            <a:endParaRPr lang="en-US" sz="1400" b="1" i="1" smtClean="0">
              <a:solidFill>
                <a:schemeClr val="accent2"/>
              </a:solidFill>
              <a:latin typeface="Tahoma" pitchFamily="34" charset="0"/>
            </a:endParaRPr>
          </a:p>
          <a:p>
            <a:pPr marL="990600" lvl="1" indent="-533400" eaLnBrk="1" hangingPunct="1">
              <a:lnSpc>
                <a:spcPct val="80000"/>
              </a:lnSpc>
            </a:pPr>
            <a:r>
              <a:rPr lang="en-US" sz="1400" b="1" i="1" u="sng" smtClean="0">
                <a:solidFill>
                  <a:schemeClr val="accent2"/>
                </a:solidFill>
                <a:latin typeface="Tahoma" pitchFamily="34" charset="0"/>
              </a:rPr>
              <a:t>neutrality</a:t>
            </a:r>
            <a:endParaRPr lang="en-US" sz="1400" u="sng" smtClean="0">
              <a:solidFill>
                <a:schemeClr val="accent2"/>
              </a:solidFill>
              <a:latin typeface="Tahoma" pitchFamily="34" charset="0"/>
            </a:endParaRPr>
          </a:p>
          <a:p>
            <a:pPr marL="609600" indent="-609600" eaLnBrk="1" hangingPunct="1">
              <a:lnSpc>
                <a:spcPct val="80000"/>
              </a:lnSpc>
              <a:buFontTx/>
              <a:buNone/>
            </a:pPr>
            <a:r>
              <a:rPr lang="en-US" sz="1400" smtClean="0">
                <a:solidFill>
                  <a:schemeClr val="accent2"/>
                </a:solidFill>
                <a:latin typeface="Tahoma" pitchFamily="34" charset="0"/>
              </a:rPr>
              <a:t>		adalah tidak adanya unsure bias dalam penyajian informasi keuangan yang 	sengaja disajikan untuk mendapatkan suatu hasil yang telah diperhitungkan 	sebelumnya dan harus diarahkan pada kebutuhan umum pemakai, dan tidak 	bergantung pada kebutuhan dan keinginan pihak tertentu.</a:t>
            </a:r>
          </a:p>
          <a:p>
            <a:pPr marL="609600" indent="-609600" eaLnBrk="1" hangingPunct="1">
              <a:lnSpc>
                <a:spcPct val="80000"/>
              </a:lnSpc>
              <a:buFontTx/>
              <a:buNone/>
            </a:pPr>
            <a:endParaRPr lang="en-US" sz="1400" b="1" i="1" smtClean="0">
              <a:solidFill>
                <a:schemeClr val="accent2"/>
              </a:solidFill>
              <a:latin typeface="Tahoma" pitchFamily="34" charset="0"/>
            </a:endParaRPr>
          </a:p>
          <a:p>
            <a:pPr marL="990600" lvl="1" indent="-533400" eaLnBrk="1" hangingPunct="1">
              <a:lnSpc>
                <a:spcPct val="80000"/>
              </a:lnSpc>
            </a:pPr>
            <a:r>
              <a:rPr lang="en-US" sz="1400" b="1" i="1" u="sng" smtClean="0">
                <a:solidFill>
                  <a:schemeClr val="accent2"/>
                </a:solidFill>
                <a:latin typeface="Tahoma" pitchFamily="34" charset="0"/>
              </a:rPr>
              <a:t>representational faithfulness (penyajian yang jujur)</a:t>
            </a:r>
            <a:endParaRPr lang="en-US" sz="1400" u="sng" smtClean="0">
              <a:solidFill>
                <a:schemeClr val="accent2"/>
              </a:solidFill>
              <a:latin typeface="Tahoma" pitchFamily="34" charset="0"/>
            </a:endParaRPr>
          </a:p>
          <a:p>
            <a:pPr marL="609600" indent="-609600" eaLnBrk="1" hangingPunct="1">
              <a:lnSpc>
                <a:spcPct val="80000"/>
              </a:lnSpc>
              <a:buFontTx/>
              <a:buNone/>
            </a:pPr>
            <a:r>
              <a:rPr lang="en-US" sz="1400" smtClean="0">
                <a:solidFill>
                  <a:schemeClr val="accent2"/>
                </a:solidFill>
                <a:latin typeface="Tahoma" pitchFamily="34" charset="0"/>
              </a:rPr>
              <a:t>		adalah kesesuaian atau kecocokan antara suatu ukuran atau penjelasan 	dengan gejala yang hendak diwakili,jadi informasi yang disajikan harus 	menggambarkan dengan jujur transaksi atau peristiwa lainnya yang 	seharusnya 	disajikan atau yang diharapkan untuk disajikan</a:t>
            </a:r>
          </a:p>
          <a:p>
            <a:pPr marL="609600" indent="-609600" eaLnBrk="1" hangingPunct="1">
              <a:lnSpc>
                <a:spcPct val="80000"/>
              </a:lnSpc>
            </a:pPr>
            <a:endParaRPr lang="en-US" sz="1400" b="1" i="1" smtClean="0">
              <a:solidFill>
                <a:schemeClr val="accent2"/>
              </a:solidFill>
              <a:latin typeface="Tahoma" pitchFamily="34" charset="0"/>
            </a:endParaRPr>
          </a:p>
          <a:p>
            <a:pPr marL="990600" lvl="1" indent="-533400" eaLnBrk="1" hangingPunct="1">
              <a:lnSpc>
                <a:spcPct val="80000"/>
              </a:lnSpc>
            </a:pPr>
            <a:r>
              <a:rPr lang="en-US" sz="1400" b="1" i="1" u="sng" smtClean="0">
                <a:solidFill>
                  <a:schemeClr val="accent2"/>
                </a:solidFill>
                <a:latin typeface="Tahoma" pitchFamily="34" charset="0"/>
              </a:rPr>
              <a:t>comparability ( dapat diperbandingkan)</a:t>
            </a:r>
            <a:endParaRPr lang="en-US" sz="1400" u="sng" smtClean="0">
              <a:solidFill>
                <a:schemeClr val="accent2"/>
              </a:solidFill>
              <a:latin typeface="Tahoma" pitchFamily="34" charset="0"/>
            </a:endParaRPr>
          </a:p>
          <a:p>
            <a:pPr marL="609600" indent="-609600" eaLnBrk="1" hangingPunct="1">
              <a:lnSpc>
                <a:spcPct val="80000"/>
              </a:lnSpc>
              <a:buFontTx/>
              <a:buNone/>
            </a:pPr>
            <a:r>
              <a:rPr lang="en-US" sz="1400" smtClean="0">
                <a:solidFill>
                  <a:schemeClr val="accent2"/>
                </a:solidFill>
                <a:latin typeface="Tahoma" pitchFamily="34" charset="0"/>
              </a:rPr>
              <a:t>		adalah kualitas informasi yang menyebabkan para pemakai dapat 	mengidentifikasikan kesamaan dan perbedaan antara dua set gejala, jadi 	dalam penyampaian laporan keuangan informasi yang disajikan harus dapat 	dibandingkan dengan laporan keuangan sebelumnya dan juga dapat 	diperbandingkan dengan perusahaan lain yang sejenis.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71550" y="2565400"/>
            <a:ext cx="7354888" cy="649288"/>
          </a:xfrm>
        </p:spPr>
        <p:txBody>
          <a:bodyPr/>
          <a:lstStyle/>
          <a:p>
            <a:pPr marL="838200" indent="-838200" eaLnBrk="1" hangingPunct="1"/>
            <a:r>
              <a:rPr lang="en-US" sz="2400" b="1" smtClean="0">
                <a:solidFill>
                  <a:schemeClr val="accent2"/>
                </a:solidFill>
                <a:latin typeface="Cooper Black" pitchFamily="18" charset="0"/>
              </a:rPr>
              <a:t>Hirarki kualitas Informasi Akuntansi</a:t>
            </a:r>
          </a:p>
        </p:txBody>
      </p:sp>
      <p:sp>
        <p:nvSpPr>
          <p:cNvPr id="8195" name="Rectangle 3"/>
          <p:cNvSpPr>
            <a:spLocks noGrp="1" noChangeArrowheads="1"/>
          </p:cNvSpPr>
          <p:nvPr>
            <p:ph type="body" idx="1"/>
          </p:nvPr>
        </p:nvSpPr>
        <p:spPr>
          <a:xfrm>
            <a:off x="457200" y="1268413"/>
            <a:ext cx="8229600" cy="4857750"/>
          </a:xfrm>
        </p:spPr>
        <p:txBody>
          <a:bodyPr/>
          <a:lstStyle/>
          <a:p>
            <a:pPr eaLnBrk="1" hangingPunct="1"/>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1481</Words>
  <Application>Microsoft Office PowerPoint</Application>
  <PresentationFormat>On-screen Show (4:3)</PresentationFormat>
  <Paragraphs>263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TUJUAN LAPORAN KEUANGAN</vt:lpstr>
      <vt:lpstr>KEMAMPUAN AKHIR YANG DIHARAPKAN</vt:lpstr>
      <vt:lpstr>TUJUAN LAPORAN KEUANGAN</vt:lpstr>
      <vt:lpstr>PERUMUSAN TUJUAN AKUNTANSI</vt:lpstr>
      <vt:lpstr> Sifat  Akuntansi Istilah sifat sering diidentikan dengan karakteristik. </vt:lpstr>
      <vt:lpstr>Sifat  Akuntansi </vt:lpstr>
      <vt:lpstr> Karakteristik Kualitatif informasi Akuntansi  menurut SFAC No 2</vt:lpstr>
      <vt:lpstr>Karakteristik Kualitatif informasi Akuntansi  menurut SFAC No 2</vt:lpstr>
      <vt:lpstr>Hirarki kualitas Informasi Akuntansi</vt:lpstr>
      <vt:lpstr>Tujuan Akuntansi  </vt:lpstr>
      <vt:lpstr>Tujuan Akuntansi  </vt:lpstr>
      <vt:lpstr>Tujuan Akuntansi  </vt:lpstr>
      <vt:lpstr>Tujuan Akuntansi  menurut APB statement no 4 </vt:lpstr>
      <vt:lpstr>Tujuan Akuntansi  menurut APB statement no 4 </vt:lpstr>
      <vt:lpstr>Tujuan Laporan Keuangan </vt:lpstr>
      <vt:lpstr>Tujuan Laporan Keuangan</vt:lpstr>
      <vt:lpstr>Penyusunan Kerangka Konseptual Untuk Akuntansi Keuangan Oleh FASB</vt:lpstr>
      <vt:lpstr> Tujuan Laporan Keuangan Untuk Lembaga yang Mencari Laba </vt:lpstr>
      <vt:lpstr>Tujuan Laporan Keuangan Untuk Organisasi yang Bukan Mencari Laba </vt:lpstr>
      <vt:lpstr>Tujuan Laporan Keuangan Untuk Organisasi yang Bukan Mencari Laba </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FE STAFF</cp:lastModifiedBy>
  <cp:revision>19</cp:revision>
  <dcterms:created xsi:type="dcterms:W3CDTF">2017-09-09T11:34:57Z</dcterms:created>
  <dcterms:modified xsi:type="dcterms:W3CDTF">2017-09-19T01:57:11Z</dcterms:modified>
</cp:coreProperties>
</file>