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62"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26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xmlns=""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xmlns=""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CE9C167-7BDB-4E67-B35B-E018036A212B}" type="slidenum">
              <a:rPr lang="en-US" smtClean="0"/>
              <a:pPr/>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xmlns=""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xmlns=""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dirty="0" smtClean="0"/>
              <a:t>LAPORAN KEUANGAN</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a:t>
            </a:r>
            <a:r>
              <a:rPr lang="en-US" sz="1800" b="1" dirty="0" smtClean="0">
                <a:solidFill>
                  <a:schemeClr val="bg1"/>
                </a:solidFill>
                <a:effectLst>
                  <a:outerShdw blurRad="38100" dist="38100" dir="2700000" algn="tl">
                    <a:srgbClr val="000000">
                      <a:alpha val="43137"/>
                    </a:srgbClr>
                  </a:outerShdw>
                </a:effectLst>
              </a:rPr>
              <a:t>EKONOMI DAN BISNIS </a:t>
            </a:r>
          </a:p>
          <a:p>
            <a:r>
              <a:rPr lang="en-US" sz="1800" b="1" dirty="0" smtClean="0">
                <a:solidFill>
                  <a:schemeClr val="bg1"/>
                </a:solidFill>
                <a:effectLst>
                  <a:outerShdw blurRad="38100" dist="38100" dir="2700000" algn="tl">
                    <a:srgbClr val="000000">
                      <a:alpha val="43137"/>
                    </a:srgbClr>
                  </a:outerShdw>
                </a:effectLst>
              </a:rPr>
              <a:t> </a:t>
            </a:r>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000" dirty="0" smtClean="0"/>
              <a:t>EMB 914</a:t>
            </a:r>
            <a:endParaRPr lang="en-US" sz="2000" dirty="0" smtClean="0"/>
          </a:p>
          <a:p>
            <a:endParaRPr lang="id-ID" sz="2000" dirty="0" smtClean="0"/>
          </a:p>
          <a:p>
            <a:endParaRPr lang="id-ID" sz="2000" dirty="0"/>
          </a:p>
          <a:p>
            <a:r>
              <a:rPr lang="en-US" sz="2000" dirty="0" smtClean="0"/>
              <a:t>TEORI AKUNTANSI</a:t>
            </a:r>
            <a:endParaRPr lang="en-US" sz="2000" dirty="0" smtClean="0"/>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en-US" b="1" dirty="0" smtClean="0">
                <a:effectLst>
                  <a:outerShdw blurRad="38100" dist="38100" dir="2700000" algn="tl">
                    <a:srgbClr val="000000">
                      <a:alpha val="43137"/>
                    </a:srgbClr>
                  </a:outerShdw>
                </a:effectLst>
              </a:rPr>
              <a:t>#6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42988" y="274638"/>
            <a:ext cx="6769100" cy="777875"/>
          </a:xfrm>
          <a:ln w="76200" cmpd="tri">
            <a:solidFill>
              <a:srgbClr val="FF0066"/>
            </a:solidFill>
          </a:ln>
        </p:spPr>
        <p:txBody>
          <a:bodyPr/>
          <a:lstStyle/>
          <a:p>
            <a:pPr eaLnBrk="1" hangingPunct="1"/>
            <a:r>
              <a:rPr lang="en-US" sz="3600" b="1" smtClean="0">
                <a:solidFill>
                  <a:srgbClr val="660066"/>
                </a:solidFill>
                <a:latin typeface="Cooper Black" pitchFamily="18" charset="0"/>
              </a:rPr>
              <a:t>Terbentuknya Pendapatan</a:t>
            </a:r>
          </a:p>
        </p:txBody>
      </p:sp>
      <p:sp>
        <p:nvSpPr>
          <p:cNvPr id="9219" name="Rectangle 3"/>
          <p:cNvSpPr>
            <a:spLocks noGrp="1" noChangeArrowheads="1"/>
          </p:cNvSpPr>
          <p:nvPr>
            <p:ph type="body" idx="1"/>
          </p:nvPr>
        </p:nvSpPr>
        <p:spPr>
          <a:xfrm>
            <a:off x="457200" y="1268413"/>
            <a:ext cx="6346825" cy="4857750"/>
          </a:xfrm>
          <a:ln w="57150">
            <a:solidFill>
              <a:srgbClr val="FF0066"/>
            </a:solidFill>
          </a:ln>
        </p:spPr>
        <p:txBody>
          <a:bodyPr/>
          <a:lstStyle/>
          <a:p>
            <a:pPr eaLnBrk="1" hangingPunct="1">
              <a:lnSpc>
                <a:spcPct val="80000"/>
              </a:lnSpc>
            </a:pPr>
            <a:endParaRPr lang="en-US" sz="1200" b="1" i="1" u="sng" smtClean="0">
              <a:solidFill>
                <a:srgbClr val="660066"/>
              </a:solidFill>
              <a:latin typeface="Tahoma" pitchFamily="34" charset="0"/>
            </a:endParaRPr>
          </a:p>
          <a:p>
            <a:pPr eaLnBrk="1" hangingPunct="1">
              <a:lnSpc>
                <a:spcPct val="80000"/>
              </a:lnSpc>
            </a:pPr>
            <a:r>
              <a:rPr lang="en-US" sz="1600" b="1" i="1" u="sng" smtClean="0">
                <a:solidFill>
                  <a:srgbClr val="660066"/>
                </a:solidFill>
                <a:latin typeface="Tahoma" pitchFamily="34" charset="0"/>
              </a:rPr>
              <a:t>Terbentuknya Pendapatan dan realisasi pendapatan</a:t>
            </a:r>
            <a:endParaRPr lang="en-US" sz="1600" b="1" u="sng"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Pendapatan terbentuk dari earning process, yaitu proses terbentuknya pendapatan. Pada umumnya earning  proses melalui tahap-tahap kegiatan berikut ini :</a:t>
            </a:r>
          </a:p>
          <a:p>
            <a:pPr lvl="2" eaLnBrk="1" hangingPunct="1">
              <a:lnSpc>
                <a:spcPct val="80000"/>
              </a:lnSpc>
            </a:pPr>
            <a:r>
              <a:rPr lang="en-US" sz="1200" b="1" smtClean="0">
                <a:solidFill>
                  <a:srgbClr val="660066"/>
                </a:solidFill>
                <a:latin typeface="Tahoma" pitchFamily="34" charset="0"/>
              </a:rPr>
              <a:t>Pembelian jasa/produk masukan</a:t>
            </a:r>
          </a:p>
          <a:p>
            <a:pPr lvl="2" eaLnBrk="1" hangingPunct="1">
              <a:lnSpc>
                <a:spcPct val="80000"/>
              </a:lnSpc>
            </a:pPr>
            <a:r>
              <a:rPr lang="en-US" sz="1200" b="1" smtClean="0">
                <a:solidFill>
                  <a:srgbClr val="660066"/>
                </a:solidFill>
                <a:latin typeface="Tahoma" pitchFamily="34" charset="0"/>
              </a:rPr>
              <a:t>proses produksi</a:t>
            </a:r>
          </a:p>
          <a:p>
            <a:pPr lvl="2" eaLnBrk="1" hangingPunct="1">
              <a:lnSpc>
                <a:spcPct val="80000"/>
              </a:lnSpc>
            </a:pPr>
            <a:r>
              <a:rPr lang="en-US" sz="1200" b="1" smtClean="0">
                <a:solidFill>
                  <a:srgbClr val="660066"/>
                </a:solidFill>
                <a:latin typeface="Tahoma" pitchFamily="34" charset="0"/>
              </a:rPr>
              <a:t>penggudangan produk</a:t>
            </a:r>
          </a:p>
          <a:p>
            <a:pPr lvl="2" eaLnBrk="1" hangingPunct="1">
              <a:lnSpc>
                <a:spcPct val="80000"/>
              </a:lnSpc>
            </a:pPr>
            <a:r>
              <a:rPr lang="en-US" sz="1200" b="1" smtClean="0">
                <a:solidFill>
                  <a:srgbClr val="660066"/>
                </a:solidFill>
                <a:latin typeface="Tahoma" pitchFamily="34" charset="0"/>
              </a:rPr>
              <a:t>penjualan kredit</a:t>
            </a:r>
          </a:p>
          <a:p>
            <a:pPr lvl="2" eaLnBrk="1" hangingPunct="1">
              <a:lnSpc>
                <a:spcPct val="80000"/>
              </a:lnSpc>
            </a:pPr>
            <a:r>
              <a:rPr lang="en-US" sz="1200" b="1" smtClean="0">
                <a:solidFill>
                  <a:srgbClr val="660066"/>
                </a:solidFill>
                <a:latin typeface="Tahoma" pitchFamily="34" charset="0"/>
              </a:rPr>
              <a:t>pengumpulan piutang</a:t>
            </a:r>
          </a:p>
          <a:p>
            <a:pPr lvl="2" eaLnBrk="1" hangingPunct="1">
              <a:lnSpc>
                <a:spcPct val="80000"/>
              </a:lnSpc>
            </a:pPr>
            <a:r>
              <a:rPr lang="en-US" sz="1200" b="1" smtClean="0">
                <a:solidFill>
                  <a:srgbClr val="660066"/>
                </a:solidFill>
                <a:latin typeface="Tahoma" pitchFamily="34" charset="0"/>
              </a:rPr>
              <a:t>pemenuhan jasa yang setelah penjualan</a:t>
            </a:r>
          </a:p>
          <a:p>
            <a:pPr lvl="2" eaLnBrk="1" hangingPunct="1">
              <a:lnSpc>
                <a:spcPct val="80000"/>
              </a:lnSpc>
              <a:buFontTx/>
              <a:buNone/>
            </a:pPr>
            <a:endParaRPr lang="en-US" sz="1200" b="1" smtClean="0">
              <a:solidFill>
                <a:srgbClr val="660066"/>
              </a:solidFill>
              <a:latin typeface="Tahoma" pitchFamily="34" charset="0"/>
            </a:endParaRPr>
          </a:p>
          <a:p>
            <a:pPr eaLnBrk="1" hangingPunct="1">
              <a:lnSpc>
                <a:spcPct val="80000"/>
              </a:lnSpc>
            </a:pPr>
            <a:r>
              <a:rPr lang="en-US" sz="1200" b="1" smtClean="0">
                <a:solidFill>
                  <a:srgbClr val="660066"/>
                </a:solidFill>
                <a:latin typeface="Tahoma" pitchFamily="34" charset="0"/>
              </a:rPr>
              <a:t>sedangkan realized process adalah diterimanya kas atau kesanggupan membayar dari pihak pembeli produk atau jasa yang dihasilkan perusahaan.</a:t>
            </a:r>
          </a:p>
          <a:p>
            <a:pPr eaLnBrk="1" hangingPunct="1">
              <a:lnSpc>
                <a:spcPct val="80000"/>
              </a:lnSpc>
              <a:buFontTx/>
              <a:buNone/>
            </a:pPr>
            <a:endParaRPr lang="en-US" sz="1200" b="1" smtClean="0">
              <a:solidFill>
                <a:srgbClr val="660066"/>
              </a:solidFill>
              <a:latin typeface="Tahoma" pitchFamily="34" charset="0"/>
            </a:endParaRPr>
          </a:p>
          <a:p>
            <a:pPr eaLnBrk="1" hangingPunct="1">
              <a:lnSpc>
                <a:spcPct val="80000"/>
              </a:lnSpc>
            </a:pPr>
            <a:r>
              <a:rPr lang="en-US" sz="1200" b="1" u="sng" smtClean="0">
                <a:solidFill>
                  <a:srgbClr val="660066"/>
                </a:solidFill>
                <a:latin typeface="Tahoma" pitchFamily="34" charset="0"/>
              </a:rPr>
              <a:t>Menurut Patton dan Littleton</a:t>
            </a:r>
            <a:r>
              <a:rPr lang="en-US" sz="1200" b="1" smtClean="0">
                <a:solidFill>
                  <a:srgbClr val="660066"/>
                </a:solidFill>
                <a:latin typeface="Tahoma" pitchFamily="34" charset="0"/>
              </a:rPr>
              <a:t>, proses realisasi ditandai dengan 2 kejadian, yaitu :</a:t>
            </a:r>
          </a:p>
          <a:p>
            <a:pPr lvl="1" eaLnBrk="1" hangingPunct="1">
              <a:lnSpc>
                <a:spcPct val="80000"/>
              </a:lnSpc>
            </a:pPr>
            <a:r>
              <a:rPr lang="en-US" sz="1200" b="1" smtClean="0">
                <a:solidFill>
                  <a:srgbClr val="660066"/>
                </a:solidFill>
                <a:latin typeface="Tahoma" pitchFamily="34" charset="0"/>
              </a:rPr>
              <a:t>adanya kepastian perubahan produk menjadi produk aktiva lain (potensi jasa) melalui kegiatan penjualan jasa yang sah</a:t>
            </a:r>
          </a:p>
          <a:p>
            <a:pPr lvl="1" eaLnBrk="1" hangingPunct="1">
              <a:lnSpc>
                <a:spcPct val="80000"/>
              </a:lnSpc>
            </a:pPr>
            <a:r>
              <a:rPr lang="en-US" sz="1200" b="1" smtClean="0">
                <a:solidFill>
                  <a:srgbClr val="660066"/>
                </a:solidFill>
                <a:latin typeface="Tahoma" pitchFamily="34" charset="0"/>
              </a:rPr>
              <a:t>diperolehnya aktiva lain, biasanya aktiva lancer, sebagai pengesahan terhadap transaksi penjualan tersebut</a:t>
            </a:r>
          </a:p>
          <a:p>
            <a:pPr eaLnBrk="1" hangingPunct="1">
              <a:lnSpc>
                <a:spcPct val="80000"/>
              </a:lnSpc>
            </a:pPr>
            <a:endParaRPr lang="en-US" sz="1400" smtClean="0">
              <a:solidFill>
                <a:srgbClr val="660066"/>
              </a:solidFill>
            </a:endParaRPr>
          </a:p>
        </p:txBody>
      </p:sp>
      <p:pic>
        <p:nvPicPr>
          <p:cNvPr id="9220" name="Picture 5" descr="j0090070"/>
          <p:cNvPicPr>
            <a:picLocks noChangeAspect="1" noChangeArrowheads="1"/>
          </p:cNvPicPr>
          <p:nvPr/>
        </p:nvPicPr>
        <p:blipFill>
          <a:blip r:embed="rId2"/>
          <a:srcRect/>
          <a:stretch>
            <a:fillRect/>
          </a:stretch>
        </p:blipFill>
        <p:spPr bwMode="auto">
          <a:xfrm>
            <a:off x="6877050" y="1341438"/>
            <a:ext cx="2014538" cy="467995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39975" y="476250"/>
            <a:ext cx="6335713" cy="796925"/>
          </a:xfrm>
          <a:ln w="38100">
            <a:solidFill>
              <a:srgbClr val="FF0066"/>
            </a:solidFill>
          </a:ln>
        </p:spPr>
        <p:txBody>
          <a:bodyPr/>
          <a:lstStyle/>
          <a:p>
            <a:pPr eaLnBrk="1" hangingPunct="1"/>
            <a:r>
              <a:rPr lang="en-US" sz="3600" b="1" smtClean="0">
                <a:solidFill>
                  <a:srgbClr val="660066"/>
                </a:solidFill>
                <a:latin typeface="Cooper Black" pitchFamily="18" charset="0"/>
              </a:rPr>
              <a:t>Pengakuan Pendapatan</a:t>
            </a:r>
          </a:p>
        </p:txBody>
      </p:sp>
      <p:sp>
        <p:nvSpPr>
          <p:cNvPr id="10243" name="Rectangle 3"/>
          <p:cNvSpPr>
            <a:spLocks noGrp="1" noChangeArrowheads="1"/>
          </p:cNvSpPr>
          <p:nvPr>
            <p:ph type="body" idx="1"/>
          </p:nvPr>
        </p:nvSpPr>
        <p:spPr>
          <a:xfrm>
            <a:off x="1835150" y="1628775"/>
            <a:ext cx="6851650" cy="4392613"/>
          </a:xfrm>
          <a:ln w="57150">
            <a:solidFill>
              <a:srgbClr val="FF0066"/>
            </a:solidFill>
          </a:ln>
        </p:spPr>
        <p:txBody>
          <a:bodyPr/>
          <a:lstStyle/>
          <a:p>
            <a:pPr eaLnBrk="1" hangingPunct="1">
              <a:lnSpc>
                <a:spcPct val="80000"/>
              </a:lnSpc>
            </a:pPr>
            <a:r>
              <a:rPr lang="en-US" sz="1400" b="1" i="1" u="sng" smtClean="0">
                <a:solidFill>
                  <a:srgbClr val="660066"/>
                </a:solidFill>
                <a:latin typeface="Tahoma" pitchFamily="34" charset="0"/>
              </a:rPr>
              <a:t>Kriteria Pengakuan Pendapatan</a:t>
            </a:r>
            <a:endParaRPr lang="en-US" sz="1400" b="1" u="sng"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Pendapatan diakui bila besar kemungkinan manfaat ekonomi masa depan mengalir ke perusahaan dan manfaat ini dapat diukur dan andal.</a:t>
            </a:r>
            <a:endParaRPr lang="en-US" sz="1200" b="1" u="sng" smtClean="0">
              <a:solidFill>
                <a:srgbClr val="660066"/>
              </a:solidFill>
              <a:latin typeface="Tahoma" pitchFamily="34" charset="0"/>
            </a:endParaRPr>
          </a:p>
          <a:p>
            <a:pPr eaLnBrk="1" hangingPunct="1">
              <a:lnSpc>
                <a:spcPct val="80000"/>
              </a:lnSpc>
            </a:pPr>
            <a:endParaRPr lang="en-US" sz="1200" b="1" u="sng" smtClean="0">
              <a:solidFill>
                <a:srgbClr val="660066"/>
              </a:solidFill>
              <a:latin typeface="Tahoma" pitchFamily="34" charset="0"/>
            </a:endParaRPr>
          </a:p>
          <a:p>
            <a:pPr lvl="1" eaLnBrk="1" hangingPunct="1">
              <a:lnSpc>
                <a:spcPct val="80000"/>
              </a:lnSpc>
            </a:pPr>
            <a:r>
              <a:rPr lang="en-US" sz="1200" b="1" u="sng" smtClean="0">
                <a:solidFill>
                  <a:srgbClr val="660066"/>
                </a:solidFill>
                <a:latin typeface="Tahoma" pitchFamily="34" charset="0"/>
              </a:rPr>
              <a:t>Menurut Vernon Kam</a:t>
            </a:r>
            <a:endParaRPr lang="en-US" sz="1200" b="1" smtClean="0">
              <a:solidFill>
                <a:srgbClr val="660066"/>
              </a:solidFill>
              <a:latin typeface="Tahoma" pitchFamily="34" charset="0"/>
            </a:endParaRPr>
          </a:p>
          <a:p>
            <a:pPr lvl="2" eaLnBrk="1" hangingPunct="1">
              <a:lnSpc>
                <a:spcPct val="80000"/>
              </a:lnSpc>
            </a:pPr>
            <a:r>
              <a:rPr lang="en-US" sz="1200" b="1" smtClean="0">
                <a:solidFill>
                  <a:srgbClr val="660066"/>
                </a:solidFill>
                <a:latin typeface="Tahoma" pitchFamily="34" charset="0"/>
              </a:rPr>
              <a:t>pengukuran nilai aktiva</a:t>
            </a:r>
          </a:p>
          <a:p>
            <a:pPr eaLnBrk="1" hangingPunct="1">
              <a:lnSpc>
                <a:spcPct val="80000"/>
              </a:lnSpc>
              <a:buFontTx/>
              <a:buNone/>
            </a:pPr>
            <a:r>
              <a:rPr lang="en-US" sz="1200" b="1" smtClean="0">
                <a:solidFill>
                  <a:srgbClr val="660066"/>
                </a:solidFill>
                <a:latin typeface="Tahoma" pitchFamily="34" charset="0"/>
              </a:rPr>
              <a:t>		     kenaikan aktiva tersebut harus bias diukur secara andal dan 		     didukung oleh bukti yang cukup</a:t>
            </a:r>
          </a:p>
          <a:p>
            <a:pPr lvl="2" eaLnBrk="1" hangingPunct="1">
              <a:lnSpc>
                <a:spcPct val="80000"/>
              </a:lnSpc>
            </a:pPr>
            <a:r>
              <a:rPr lang="en-US" sz="1200" b="1" smtClean="0">
                <a:solidFill>
                  <a:srgbClr val="660066"/>
                </a:solidFill>
                <a:latin typeface="Tahoma" pitchFamily="34" charset="0"/>
              </a:rPr>
              <a:t>adanya suatu transaksi</a:t>
            </a:r>
          </a:p>
          <a:p>
            <a:pPr eaLnBrk="1" hangingPunct="1">
              <a:lnSpc>
                <a:spcPct val="80000"/>
              </a:lnSpc>
              <a:buFontTx/>
              <a:buNone/>
            </a:pPr>
            <a:r>
              <a:rPr lang="en-US" sz="1200" b="1" smtClean="0">
                <a:solidFill>
                  <a:srgbClr val="660066"/>
                </a:solidFill>
                <a:latin typeface="Tahoma" pitchFamily="34" charset="0"/>
              </a:rPr>
              <a:t>		     adanya transaksi dengan pihak eksteren yang independent   </a:t>
            </a:r>
          </a:p>
          <a:p>
            <a:pPr eaLnBrk="1" hangingPunct="1">
              <a:lnSpc>
                <a:spcPct val="80000"/>
              </a:lnSpc>
              <a:buFontTx/>
              <a:buNone/>
            </a:pPr>
            <a:r>
              <a:rPr lang="en-US" sz="1200" b="1" smtClean="0">
                <a:solidFill>
                  <a:srgbClr val="660066"/>
                </a:solidFill>
                <a:latin typeface="Tahoma" pitchFamily="34" charset="0"/>
              </a:rPr>
              <a:t>                          dan didasarkan pada nilai histories.</a:t>
            </a:r>
          </a:p>
          <a:p>
            <a:pPr lvl="2" eaLnBrk="1" hangingPunct="1">
              <a:lnSpc>
                <a:spcPct val="80000"/>
              </a:lnSpc>
            </a:pPr>
            <a:r>
              <a:rPr lang="en-US" sz="1200" b="1" smtClean="0">
                <a:solidFill>
                  <a:srgbClr val="660066"/>
                </a:solidFill>
                <a:latin typeface="Tahoma" pitchFamily="34" charset="0"/>
              </a:rPr>
              <a:t>kelengkapan substansial dari proses terbentuknya pendapatan</a:t>
            </a:r>
          </a:p>
          <a:p>
            <a:pPr eaLnBrk="1" hangingPunct="1">
              <a:lnSpc>
                <a:spcPct val="80000"/>
              </a:lnSpc>
              <a:buFontTx/>
              <a:buNone/>
            </a:pPr>
            <a:r>
              <a:rPr lang="en-US" sz="1200" b="1" smtClean="0">
                <a:solidFill>
                  <a:srgbClr val="660066"/>
                </a:solidFill>
                <a:latin typeface="Tahoma" pitchFamily="34" charset="0"/>
              </a:rPr>
              <a:t>		      menekankan bahwa pendapatan tidak akan diperoleh sampai 		     perusahaan mempunyai performance yang substansial , yaitu kalau 		    secara substansial proses earning tersebut telah selesai.</a:t>
            </a:r>
          </a:p>
          <a:p>
            <a:pPr eaLnBrk="1" hangingPunct="1">
              <a:lnSpc>
                <a:spcPct val="80000"/>
              </a:lnSpc>
              <a:buFontTx/>
              <a:buNone/>
            </a:pPr>
            <a:endParaRPr lang="en-US" sz="1200" b="1" u="sng" smtClean="0">
              <a:solidFill>
                <a:srgbClr val="660066"/>
              </a:solidFill>
              <a:latin typeface="Tahoma" pitchFamily="34" charset="0"/>
            </a:endParaRPr>
          </a:p>
          <a:p>
            <a:pPr lvl="1" eaLnBrk="1" hangingPunct="1">
              <a:lnSpc>
                <a:spcPct val="80000"/>
              </a:lnSpc>
            </a:pPr>
            <a:r>
              <a:rPr lang="en-US" sz="1200" b="1" u="sng" smtClean="0">
                <a:solidFill>
                  <a:srgbClr val="660066"/>
                </a:solidFill>
                <a:latin typeface="Tahoma" pitchFamily="34" charset="0"/>
              </a:rPr>
              <a:t>Menurut FASB</a:t>
            </a: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pendapatan baru diakui apabila jumlah moneter pendapatan telah 	terealisasi atau cukup pasti akan segera terealisasi </a:t>
            </a:r>
          </a:p>
          <a:p>
            <a:pPr eaLnBrk="1" hangingPunct="1">
              <a:lnSpc>
                <a:spcPct val="80000"/>
              </a:lnSpc>
              <a:buFontTx/>
              <a:buNone/>
            </a:pPr>
            <a:r>
              <a:rPr lang="en-US" sz="1200" b="1" smtClean="0">
                <a:solidFill>
                  <a:srgbClr val="660066"/>
                </a:solidFill>
                <a:latin typeface="Tahoma" pitchFamily="34" charset="0"/>
              </a:rPr>
              <a:t>		pendapatan baru akan diakui apabila pendapatan tersebut sudah 	terhimpun</a:t>
            </a:r>
          </a:p>
          <a:p>
            <a:pPr eaLnBrk="1" hangingPunct="1">
              <a:lnSpc>
                <a:spcPct val="80000"/>
              </a:lnSpc>
              <a:buFontTx/>
              <a:buNone/>
            </a:pPr>
            <a:endParaRPr lang="en-US" sz="1200" b="1" u="sng" smtClean="0">
              <a:solidFill>
                <a:srgbClr val="660066"/>
              </a:solidFill>
              <a:latin typeface="Tahoma" pitchFamily="34" charset="0"/>
            </a:endParaRPr>
          </a:p>
          <a:p>
            <a:pPr lvl="1" eaLnBrk="1" hangingPunct="1">
              <a:lnSpc>
                <a:spcPct val="80000"/>
              </a:lnSpc>
            </a:pPr>
            <a:r>
              <a:rPr lang="en-US" sz="1200" b="1" u="sng" smtClean="0">
                <a:solidFill>
                  <a:srgbClr val="660066"/>
                </a:solidFill>
                <a:latin typeface="Tahoma" pitchFamily="34" charset="0"/>
              </a:rPr>
              <a:t>Menurut KDPPLK </a:t>
            </a: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Pendapatan diakui apabila penghasilan telah diperoleh</a:t>
            </a:r>
          </a:p>
          <a:p>
            <a:pPr eaLnBrk="1" hangingPunct="1">
              <a:lnSpc>
                <a:spcPct val="80000"/>
              </a:lnSpc>
            </a:pPr>
            <a:endParaRPr lang="en-US" sz="1200" smtClean="0">
              <a:solidFill>
                <a:srgbClr val="660066"/>
              </a:solidFill>
              <a:latin typeface="Tahoma" pitchFamily="34" charset="0"/>
            </a:endParaRPr>
          </a:p>
        </p:txBody>
      </p:sp>
      <p:pic>
        <p:nvPicPr>
          <p:cNvPr id="10244" name="Picture 4" descr="j0090070"/>
          <p:cNvPicPr>
            <a:picLocks noChangeAspect="1" noChangeArrowheads="1"/>
          </p:cNvPicPr>
          <p:nvPr/>
        </p:nvPicPr>
        <p:blipFill>
          <a:blip r:embed="rId2"/>
          <a:srcRect/>
          <a:stretch>
            <a:fillRect/>
          </a:stretch>
        </p:blipFill>
        <p:spPr bwMode="auto">
          <a:xfrm>
            <a:off x="179388" y="1628775"/>
            <a:ext cx="1619250" cy="4392613"/>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333375"/>
            <a:ext cx="6202362" cy="796925"/>
          </a:xfrm>
          <a:ln w="76200" cmpd="tri">
            <a:solidFill>
              <a:srgbClr val="FF0066"/>
            </a:solidFill>
          </a:ln>
        </p:spPr>
        <p:txBody>
          <a:bodyPr/>
          <a:lstStyle/>
          <a:p>
            <a:pPr eaLnBrk="1" hangingPunct="1"/>
            <a:r>
              <a:rPr lang="en-US" sz="3200" b="1" smtClean="0">
                <a:solidFill>
                  <a:srgbClr val="660066"/>
                </a:solidFill>
                <a:latin typeface="Tahoma" pitchFamily="34" charset="0"/>
              </a:rPr>
              <a:t>Pengakuan Revenue 1</a:t>
            </a:r>
          </a:p>
        </p:txBody>
      </p:sp>
      <p:sp>
        <p:nvSpPr>
          <p:cNvPr id="11267" name="Rectangle 3"/>
          <p:cNvSpPr>
            <a:spLocks noGrp="1" noChangeArrowheads="1"/>
          </p:cNvSpPr>
          <p:nvPr>
            <p:ph type="body" idx="1"/>
          </p:nvPr>
        </p:nvSpPr>
        <p:spPr>
          <a:xfrm>
            <a:off x="1547813" y="1341438"/>
            <a:ext cx="7138987" cy="4784725"/>
          </a:xfrm>
          <a:ln w="57150">
            <a:solidFill>
              <a:srgbClr val="FF0066"/>
            </a:solidFill>
          </a:ln>
        </p:spPr>
        <p:txBody>
          <a:bodyPr/>
          <a:lstStyle/>
          <a:p>
            <a:pPr eaLnBrk="1" hangingPunct="1">
              <a:lnSpc>
                <a:spcPct val="80000"/>
              </a:lnSpc>
              <a:buFontTx/>
              <a:buNone/>
            </a:pPr>
            <a:r>
              <a:rPr lang="en-US" sz="1400" b="1" smtClean="0">
                <a:solidFill>
                  <a:srgbClr val="660066"/>
                </a:solidFill>
                <a:latin typeface="Tahoma" pitchFamily="34" charset="0"/>
              </a:rPr>
              <a:t>Secara umum revenue akan diakui secara :</a:t>
            </a:r>
          </a:p>
          <a:p>
            <a:pPr lvl="1" eaLnBrk="1" hangingPunct="1">
              <a:lnSpc>
                <a:spcPct val="80000"/>
              </a:lnSpc>
            </a:pPr>
            <a:r>
              <a:rPr lang="en-US" sz="1400" b="1" i="1" u="sng" smtClean="0">
                <a:solidFill>
                  <a:srgbClr val="660066"/>
                </a:solidFill>
                <a:latin typeface="Tahoma" pitchFamily="34" charset="0"/>
              </a:rPr>
              <a:t>accrual basis</a:t>
            </a:r>
          </a:p>
          <a:p>
            <a:pPr eaLnBrk="1" hangingPunct="1">
              <a:lnSpc>
                <a:spcPct val="80000"/>
              </a:lnSpc>
              <a:buFontTx/>
              <a:buNone/>
            </a:pPr>
            <a:r>
              <a:rPr lang="en-US" sz="1400" b="1" smtClean="0">
                <a:solidFill>
                  <a:srgbClr val="660066"/>
                </a:solidFill>
                <a:latin typeface="Tahoma" pitchFamily="34" charset="0"/>
              </a:rPr>
              <a:t>		berarti bahwa revenue harus dilaporkan selama kegiatan    	produksi, dimana laba dapat dihitung secara proporsional 	dengan penyelesaian pekerjaan </a:t>
            </a:r>
          </a:p>
          <a:p>
            <a:pPr eaLnBrk="1" hangingPunct="1">
              <a:lnSpc>
                <a:spcPct val="80000"/>
              </a:lnSpc>
              <a:buFontTx/>
              <a:buNone/>
            </a:pPr>
            <a:endParaRPr lang="en-US" sz="1400" b="1" smtClean="0">
              <a:solidFill>
                <a:srgbClr val="660066"/>
              </a:solidFill>
              <a:latin typeface="Tahoma" pitchFamily="34" charset="0"/>
            </a:endParaRPr>
          </a:p>
          <a:p>
            <a:pPr lvl="2" eaLnBrk="1" hangingPunct="1">
              <a:lnSpc>
                <a:spcPct val="80000"/>
              </a:lnSpc>
            </a:pPr>
            <a:r>
              <a:rPr lang="en-US" sz="1400" b="1" smtClean="0">
                <a:solidFill>
                  <a:srgbClr val="660066"/>
                </a:solidFill>
                <a:latin typeface="Tahoma" pitchFamily="34" charset="0"/>
              </a:rPr>
              <a:t>laba diakui selama kegiatan produksi dalam bentuk :</a:t>
            </a:r>
          </a:p>
          <a:p>
            <a:pPr lvl="2" eaLnBrk="1" hangingPunct="1">
              <a:lnSpc>
                <a:spcPct val="80000"/>
              </a:lnSpc>
              <a:buFontTx/>
              <a:buNone/>
            </a:pPr>
            <a:r>
              <a:rPr lang="en-US" sz="1400" b="1" smtClean="0">
                <a:solidFill>
                  <a:srgbClr val="660066"/>
                </a:solidFill>
                <a:latin typeface="Tahoma" pitchFamily="34" charset="0"/>
              </a:rPr>
              <a:t>	sewa, bunga, komisi diakui sebagai revenue berdasarkan perjanjian </a:t>
            </a:r>
          </a:p>
          <a:p>
            <a:pPr lvl="2" eaLnBrk="1" hangingPunct="1">
              <a:lnSpc>
                <a:spcPct val="80000"/>
              </a:lnSpc>
              <a:buFontTx/>
              <a:buNone/>
            </a:pPr>
            <a:endParaRPr lang="en-US" sz="1400" b="1" smtClean="0">
              <a:solidFill>
                <a:srgbClr val="660066"/>
              </a:solidFill>
              <a:latin typeface="Tahoma" pitchFamily="34" charset="0"/>
            </a:endParaRPr>
          </a:p>
          <a:p>
            <a:pPr lvl="2" eaLnBrk="1" hangingPunct="1">
              <a:lnSpc>
                <a:spcPct val="80000"/>
              </a:lnSpc>
            </a:pPr>
            <a:r>
              <a:rPr lang="en-US" sz="1400" b="1" smtClean="0">
                <a:solidFill>
                  <a:srgbClr val="660066"/>
                </a:solidFill>
                <a:latin typeface="Tahoma" pitchFamily="34" charset="0"/>
              </a:rPr>
              <a:t>perusahaan professional seperti konsultan,akuntan, notaries lebih tepat menggunakan accrual basis</a:t>
            </a:r>
          </a:p>
          <a:p>
            <a:pPr lvl="2" eaLnBrk="1" hangingPunct="1">
              <a:lnSpc>
                <a:spcPct val="80000"/>
              </a:lnSpc>
            </a:pPr>
            <a:endParaRPr lang="en-US" sz="1400" b="1" smtClean="0">
              <a:solidFill>
                <a:srgbClr val="660066"/>
              </a:solidFill>
              <a:latin typeface="Tahoma" pitchFamily="34" charset="0"/>
            </a:endParaRPr>
          </a:p>
          <a:p>
            <a:pPr lvl="2" eaLnBrk="1" hangingPunct="1">
              <a:lnSpc>
                <a:spcPct val="80000"/>
              </a:lnSpc>
            </a:pPr>
            <a:r>
              <a:rPr lang="en-US" sz="1400" b="1" smtClean="0">
                <a:solidFill>
                  <a:srgbClr val="660066"/>
                </a:solidFill>
                <a:latin typeface="Tahoma" pitchFamily="34" charset="0"/>
              </a:rPr>
              <a:t>revenue atas kontrak jasa panjang diakui berdasarkan kemajuan kerja atau presentasi siap. Persentase siap dapat dihitung dengan cara :</a:t>
            </a:r>
          </a:p>
          <a:p>
            <a:pPr lvl="3" eaLnBrk="1" hangingPunct="1">
              <a:lnSpc>
                <a:spcPct val="80000"/>
              </a:lnSpc>
            </a:pPr>
            <a:r>
              <a:rPr lang="en-US" sz="1400" b="1" smtClean="0">
                <a:solidFill>
                  <a:srgbClr val="660066"/>
                </a:solidFill>
                <a:latin typeface="Tahoma" pitchFamily="34" charset="0"/>
              </a:rPr>
              <a:t>taksiran para ahli  </a:t>
            </a:r>
          </a:p>
          <a:p>
            <a:pPr lvl="3" eaLnBrk="1" hangingPunct="1">
              <a:lnSpc>
                <a:spcPct val="80000"/>
              </a:lnSpc>
            </a:pPr>
            <a:r>
              <a:rPr lang="en-US" sz="1400" b="1" smtClean="0">
                <a:solidFill>
                  <a:srgbClr val="660066"/>
                </a:solidFill>
                <a:latin typeface="Tahoma" pitchFamily="34" charset="0"/>
              </a:rPr>
              <a:t>jumlah biaya yang dikeluarkan dibandingkan dengan taksiran biaya seluruh proyek.</a:t>
            </a:r>
          </a:p>
          <a:p>
            <a:pPr lvl="3" eaLnBrk="1" hangingPunct="1">
              <a:lnSpc>
                <a:spcPct val="80000"/>
              </a:lnSpc>
            </a:pPr>
            <a:r>
              <a:rPr lang="en-US" sz="1400" b="1" smtClean="0">
                <a:solidFill>
                  <a:srgbClr val="660066"/>
                </a:solidFill>
                <a:latin typeface="Tahoma" pitchFamily="34" charset="0"/>
              </a:rPr>
              <a:t>revenue cost plus fixed fee contract, kontrak berdasarkan fee yang tetap ditambah biaya tertentu</a:t>
            </a:r>
          </a:p>
          <a:p>
            <a:pPr lvl="3" eaLnBrk="1" hangingPunct="1">
              <a:lnSpc>
                <a:spcPct val="80000"/>
              </a:lnSpc>
            </a:pPr>
            <a:r>
              <a:rPr lang="en-US" sz="1400" b="1" smtClean="0">
                <a:solidFill>
                  <a:srgbClr val="660066"/>
                </a:solidFill>
                <a:latin typeface="Tahoma" pitchFamily="34" charset="0"/>
              </a:rPr>
              <a:t>perubahan asset sebagai akibat pertumbuhan yang menimbulkan kenaikan revenue </a:t>
            </a:r>
          </a:p>
          <a:p>
            <a:pPr eaLnBrk="1" hangingPunct="1">
              <a:lnSpc>
                <a:spcPct val="80000"/>
              </a:lnSpc>
            </a:pPr>
            <a:endParaRPr lang="en-US" sz="1400" smtClean="0">
              <a:solidFill>
                <a:srgbClr val="660066"/>
              </a:solidFill>
              <a:latin typeface="Tahoma" pitchFamily="34" charset="0"/>
            </a:endParaRPr>
          </a:p>
        </p:txBody>
      </p:sp>
      <p:pic>
        <p:nvPicPr>
          <p:cNvPr id="11268" name="Picture 5" descr="j0222019"/>
          <p:cNvPicPr>
            <a:picLocks noChangeAspect="1" noChangeArrowheads="1"/>
          </p:cNvPicPr>
          <p:nvPr/>
        </p:nvPicPr>
        <p:blipFill>
          <a:blip r:embed="rId2"/>
          <a:srcRect/>
          <a:stretch>
            <a:fillRect/>
          </a:stretch>
        </p:blipFill>
        <p:spPr bwMode="auto">
          <a:xfrm>
            <a:off x="179388" y="2997200"/>
            <a:ext cx="1368425" cy="144145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404813"/>
            <a:ext cx="4967287" cy="850900"/>
          </a:xfrm>
          <a:ln w="38100">
            <a:solidFill>
              <a:srgbClr val="FF0066"/>
            </a:solidFill>
          </a:ln>
        </p:spPr>
        <p:txBody>
          <a:bodyPr/>
          <a:lstStyle/>
          <a:p>
            <a:pPr eaLnBrk="1" hangingPunct="1"/>
            <a:r>
              <a:rPr lang="en-US" sz="3200" b="1" smtClean="0">
                <a:solidFill>
                  <a:srgbClr val="660066"/>
                </a:solidFill>
                <a:latin typeface="Tahoma" pitchFamily="34" charset="0"/>
              </a:rPr>
              <a:t>Pengakuan revenue 2</a:t>
            </a:r>
          </a:p>
        </p:txBody>
      </p:sp>
      <p:sp>
        <p:nvSpPr>
          <p:cNvPr id="12291" name="Rectangle 3"/>
          <p:cNvSpPr>
            <a:spLocks noGrp="1" noChangeArrowheads="1"/>
          </p:cNvSpPr>
          <p:nvPr>
            <p:ph type="body" idx="1"/>
          </p:nvPr>
        </p:nvSpPr>
        <p:spPr>
          <a:xfrm>
            <a:off x="457200" y="1341438"/>
            <a:ext cx="8229600" cy="4784725"/>
          </a:xfrm>
          <a:ln w="76200" cmpd="tri">
            <a:solidFill>
              <a:srgbClr val="FF0066"/>
            </a:solidFill>
          </a:ln>
        </p:spPr>
        <p:txBody>
          <a:bodyPr/>
          <a:lstStyle/>
          <a:p>
            <a:pPr eaLnBrk="1" hangingPunct="1">
              <a:lnSpc>
                <a:spcPct val="80000"/>
              </a:lnSpc>
            </a:pPr>
            <a:r>
              <a:rPr lang="en-US" sz="2000" b="1" i="1" u="sng" smtClean="0">
                <a:solidFill>
                  <a:srgbClr val="660066"/>
                </a:solidFill>
                <a:latin typeface="Tahoma" pitchFamily="34" charset="0"/>
              </a:rPr>
              <a:t>critical event basis</a:t>
            </a:r>
          </a:p>
          <a:p>
            <a:pPr eaLnBrk="1" hangingPunct="1">
              <a:lnSpc>
                <a:spcPct val="80000"/>
              </a:lnSpc>
              <a:buFontTx/>
              <a:buNone/>
            </a:pPr>
            <a:r>
              <a:rPr lang="en-US" sz="2000" b="1" smtClean="0">
                <a:solidFill>
                  <a:srgbClr val="660066"/>
                </a:solidFill>
                <a:latin typeface="Tahoma" pitchFamily="34" charset="0"/>
              </a:rPr>
              <a:t>	dalam metode ini yang diperhatikan adalah kejadian penting dalam siklus operasi perusahaan, kejadian kritis tersebut adalah :</a:t>
            </a:r>
          </a:p>
          <a:p>
            <a:pPr lvl="2" eaLnBrk="1" hangingPunct="1">
              <a:lnSpc>
                <a:spcPct val="80000"/>
              </a:lnSpc>
            </a:pPr>
            <a:r>
              <a:rPr lang="en-US" sz="2000" b="1" smtClean="0">
                <a:solidFill>
                  <a:srgbClr val="660066"/>
                </a:solidFill>
                <a:latin typeface="Tahoma" pitchFamily="34" charset="0"/>
              </a:rPr>
              <a:t>pada saat penjualan</a:t>
            </a:r>
          </a:p>
          <a:p>
            <a:pPr lvl="3" eaLnBrk="1" hangingPunct="1">
              <a:lnSpc>
                <a:spcPct val="80000"/>
              </a:lnSpc>
            </a:pPr>
            <a:r>
              <a:rPr lang="en-US" b="1" smtClean="0">
                <a:solidFill>
                  <a:srgbClr val="660066"/>
                </a:solidFill>
                <a:latin typeface="Tahoma" pitchFamily="34" charset="0"/>
              </a:rPr>
              <a:t>jika harga produk diketahui secara pasti</a:t>
            </a:r>
          </a:p>
          <a:p>
            <a:pPr lvl="3" eaLnBrk="1" hangingPunct="1">
              <a:lnSpc>
                <a:spcPct val="80000"/>
              </a:lnSpc>
            </a:pPr>
            <a:r>
              <a:rPr lang="en-US" b="1" smtClean="0">
                <a:solidFill>
                  <a:srgbClr val="660066"/>
                </a:solidFill>
                <a:latin typeface="Tahoma" pitchFamily="34" charset="0"/>
              </a:rPr>
              <a:t>pertukaran telah selesai dan sudah diketahui biaya yang dikeluarkan</a:t>
            </a:r>
          </a:p>
          <a:p>
            <a:pPr lvl="3" eaLnBrk="1" hangingPunct="1">
              <a:lnSpc>
                <a:spcPct val="80000"/>
              </a:lnSpc>
            </a:pPr>
            <a:r>
              <a:rPr lang="en-US" b="1" smtClean="0">
                <a:solidFill>
                  <a:srgbClr val="660066"/>
                </a:solidFill>
                <a:latin typeface="Tahoma" pitchFamily="34" charset="0"/>
              </a:rPr>
              <a:t>jika realisasi penjualan dianggap penting </a:t>
            </a:r>
          </a:p>
          <a:p>
            <a:pPr lvl="2" eaLnBrk="1" hangingPunct="1">
              <a:lnSpc>
                <a:spcPct val="80000"/>
              </a:lnSpc>
            </a:pPr>
            <a:r>
              <a:rPr lang="en-US" sz="2000" b="1" smtClean="0">
                <a:solidFill>
                  <a:srgbClr val="660066"/>
                </a:solidFill>
                <a:latin typeface="Tahoma" pitchFamily="34" charset="0"/>
              </a:rPr>
              <a:t>pada saat penyelesaian proyek</a:t>
            </a:r>
          </a:p>
          <a:p>
            <a:pPr lvl="3" eaLnBrk="1" hangingPunct="1">
              <a:lnSpc>
                <a:spcPct val="80000"/>
              </a:lnSpc>
            </a:pPr>
            <a:r>
              <a:rPr lang="en-US" b="1" smtClean="0">
                <a:solidFill>
                  <a:srgbClr val="660066"/>
                </a:solidFill>
                <a:latin typeface="Tahoma" pitchFamily="34" charset="0"/>
              </a:rPr>
              <a:t>diterapkan bila situasi pasar stabil dan harga komoditti juga stabil</a:t>
            </a:r>
          </a:p>
          <a:p>
            <a:pPr lvl="3" eaLnBrk="1" hangingPunct="1">
              <a:lnSpc>
                <a:spcPct val="80000"/>
              </a:lnSpc>
            </a:pPr>
            <a:r>
              <a:rPr lang="en-US" b="1" smtClean="0">
                <a:solidFill>
                  <a:srgbClr val="660066"/>
                </a:solidFill>
                <a:latin typeface="Tahoma" pitchFamily="34" charset="0"/>
              </a:rPr>
              <a:t>pada saat pembayaran setelah dilakukan penjualan</a:t>
            </a:r>
          </a:p>
          <a:p>
            <a:pPr lvl="2" eaLnBrk="1" hangingPunct="1">
              <a:lnSpc>
                <a:spcPct val="80000"/>
              </a:lnSpc>
            </a:pPr>
            <a:r>
              <a:rPr lang="en-US" sz="2000" b="1" smtClean="0">
                <a:solidFill>
                  <a:srgbClr val="660066"/>
                </a:solidFill>
                <a:latin typeface="Tahoma" pitchFamily="34" charset="0"/>
              </a:rPr>
              <a:t>apabila penjualan yang akan dilakukan dan penilaian yang akurat tidak dapat dilakukan </a:t>
            </a:r>
          </a:p>
          <a:p>
            <a:pPr eaLnBrk="1" hangingPunct="1">
              <a:lnSpc>
                <a:spcPct val="80000"/>
              </a:lnSpc>
            </a:pPr>
            <a:endParaRPr lang="en-US" sz="2800" smtClean="0">
              <a:solidFill>
                <a:srgbClr val="660066"/>
              </a:solidFill>
              <a:latin typeface="Tahoma" pitchFamily="34" charset="0"/>
            </a:endParaRPr>
          </a:p>
        </p:txBody>
      </p:sp>
      <p:pic>
        <p:nvPicPr>
          <p:cNvPr id="12292" name="Picture 4" descr="j0222019"/>
          <p:cNvPicPr>
            <a:picLocks noChangeAspect="1" noChangeArrowheads="1"/>
          </p:cNvPicPr>
          <p:nvPr/>
        </p:nvPicPr>
        <p:blipFill>
          <a:blip r:embed="rId2"/>
          <a:srcRect/>
          <a:stretch>
            <a:fillRect/>
          </a:stretch>
        </p:blipFill>
        <p:spPr bwMode="auto">
          <a:xfrm>
            <a:off x="5508625" y="260350"/>
            <a:ext cx="1368425" cy="1036638"/>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333375"/>
            <a:ext cx="3960812" cy="431800"/>
          </a:xfrm>
          <a:ln w="76200">
            <a:solidFill>
              <a:srgbClr val="FF0066"/>
            </a:solidFill>
          </a:ln>
        </p:spPr>
        <p:txBody>
          <a:bodyPr/>
          <a:lstStyle/>
          <a:p>
            <a:pPr eaLnBrk="1" hangingPunct="1"/>
            <a:r>
              <a:rPr lang="en-US" sz="2400" b="1" smtClean="0">
                <a:solidFill>
                  <a:srgbClr val="660066"/>
                </a:solidFill>
                <a:latin typeface="Cooper Black" pitchFamily="18" charset="0"/>
              </a:rPr>
              <a:t/>
            </a:r>
            <a:br>
              <a:rPr lang="en-US" sz="2400" b="1" smtClean="0">
                <a:solidFill>
                  <a:srgbClr val="660066"/>
                </a:solidFill>
                <a:latin typeface="Cooper Black" pitchFamily="18" charset="0"/>
              </a:rPr>
            </a:br>
            <a:r>
              <a:rPr lang="en-US" sz="2400" b="1" smtClean="0">
                <a:solidFill>
                  <a:srgbClr val="660066"/>
                </a:solidFill>
                <a:latin typeface="Cooper Black" pitchFamily="18" charset="0"/>
              </a:rPr>
              <a:t/>
            </a:r>
            <a:br>
              <a:rPr lang="en-US" sz="2400" b="1" smtClean="0">
                <a:solidFill>
                  <a:srgbClr val="660066"/>
                </a:solidFill>
                <a:latin typeface="Cooper Black" pitchFamily="18" charset="0"/>
              </a:rPr>
            </a:br>
            <a:r>
              <a:rPr lang="en-US" sz="2400" b="1" smtClean="0">
                <a:solidFill>
                  <a:srgbClr val="660066"/>
                </a:solidFill>
                <a:latin typeface="Cooper Black" pitchFamily="18" charset="0"/>
              </a:rPr>
              <a:t>Konsep Income</a:t>
            </a:r>
            <a:br>
              <a:rPr lang="en-US" sz="2400" b="1" smtClean="0">
                <a:solidFill>
                  <a:srgbClr val="660066"/>
                </a:solidFill>
                <a:latin typeface="Cooper Black" pitchFamily="18" charset="0"/>
              </a:rPr>
            </a:br>
            <a:r>
              <a:rPr lang="en-US" sz="2400" b="1" u="sng" smtClean="0">
                <a:solidFill>
                  <a:srgbClr val="660066"/>
                </a:solidFill>
                <a:latin typeface="Cooper Black" pitchFamily="18" charset="0"/>
              </a:rPr>
              <a:t/>
            </a:r>
            <a:br>
              <a:rPr lang="en-US" sz="2400" b="1" u="sng" smtClean="0">
                <a:solidFill>
                  <a:srgbClr val="660066"/>
                </a:solidFill>
                <a:latin typeface="Cooper Black" pitchFamily="18" charset="0"/>
              </a:rPr>
            </a:br>
            <a:endParaRPr lang="en-US" sz="2400" b="1" u="sng" smtClean="0">
              <a:solidFill>
                <a:srgbClr val="660066"/>
              </a:solidFill>
              <a:latin typeface="Cooper Black" pitchFamily="18" charset="0"/>
            </a:endParaRPr>
          </a:p>
        </p:txBody>
      </p:sp>
      <p:sp>
        <p:nvSpPr>
          <p:cNvPr id="13315" name="Rectangle 3"/>
          <p:cNvSpPr>
            <a:spLocks noGrp="1" noChangeArrowheads="1"/>
          </p:cNvSpPr>
          <p:nvPr>
            <p:ph type="body" idx="1"/>
          </p:nvPr>
        </p:nvSpPr>
        <p:spPr>
          <a:xfrm>
            <a:off x="457200" y="1052513"/>
            <a:ext cx="8218488" cy="5302250"/>
          </a:xfrm>
          <a:ln w="76200" cmpd="tri">
            <a:solidFill>
              <a:srgbClr val="FF0066"/>
            </a:solidFill>
          </a:ln>
        </p:spPr>
        <p:txBody>
          <a:bodyPr/>
          <a:lstStyle/>
          <a:p>
            <a:pPr marL="609600" indent="-609600" eaLnBrk="1" hangingPunct="1">
              <a:lnSpc>
                <a:spcPct val="80000"/>
              </a:lnSpc>
              <a:buFontTx/>
              <a:buNone/>
            </a:pPr>
            <a:r>
              <a:rPr lang="en-US" sz="1600" b="1" smtClean="0">
                <a:solidFill>
                  <a:srgbClr val="660066"/>
                </a:solidFill>
                <a:latin typeface="Tahoma" pitchFamily="34" charset="0"/>
              </a:rPr>
              <a:t>	</a:t>
            </a:r>
            <a:r>
              <a:rPr lang="en-US" sz="1800" b="1" smtClean="0">
                <a:solidFill>
                  <a:srgbClr val="660066"/>
                </a:solidFill>
                <a:latin typeface="Cooper Black" pitchFamily="18" charset="0"/>
              </a:rPr>
              <a:t>Pengertian Income (Penghasilan)</a:t>
            </a:r>
          </a:p>
          <a:p>
            <a:pPr marL="609600" indent="-609600" eaLnBrk="1" hangingPunct="1">
              <a:lnSpc>
                <a:spcPct val="80000"/>
              </a:lnSpc>
              <a:buFontTx/>
              <a:buNone/>
            </a:pPr>
            <a:r>
              <a:rPr lang="en-US" sz="1600" b="1" smtClean="0">
                <a:solidFill>
                  <a:srgbClr val="660066"/>
                </a:solidFill>
                <a:latin typeface="Tahoma" pitchFamily="34" charset="0"/>
              </a:rPr>
              <a:t>	Menurut KDPPLK yang dimaksud dengan </a:t>
            </a:r>
          </a:p>
          <a:p>
            <a:pPr marL="609600" indent="-609600" eaLnBrk="1" hangingPunct="1">
              <a:lnSpc>
                <a:spcPct val="80000"/>
              </a:lnSpc>
              <a:buFontTx/>
              <a:buNone/>
            </a:pPr>
            <a:r>
              <a:rPr lang="en-US" sz="1600" b="1" smtClean="0">
                <a:solidFill>
                  <a:srgbClr val="660066"/>
                </a:solidFill>
                <a:latin typeface="Tahoma" pitchFamily="34" charset="0"/>
              </a:rPr>
              <a:t>	income (penghasilan) adalah peningkatan manfaat ekonomi selama suatu periode akuntansi tertentu dalam bentuk pemasukan atau penambahan aktiva atau penurunan kewajiban yang mengakibatkan kenaikan ekuitas, yang tidak berasal dari kontribusi penanam modal</a:t>
            </a:r>
            <a:endParaRPr lang="en-US" sz="1600" b="1" u="sng" smtClean="0">
              <a:solidFill>
                <a:srgbClr val="660066"/>
              </a:solidFill>
              <a:latin typeface="Tahoma" pitchFamily="34" charset="0"/>
            </a:endParaRPr>
          </a:p>
          <a:p>
            <a:pPr marL="609600" indent="-609600" eaLnBrk="1" hangingPunct="1">
              <a:lnSpc>
                <a:spcPct val="80000"/>
              </a:lnSpc>
              <a:buFontTx/>
              <a:buNone/>
            </a:pPr>
            <a:endParaRPr lang="en-US" sz="1600" b="1" u="sng" smtClean="0">
              <a:solidFill>
                <a:srgbClr val="660066"/>
              </a:solidFill>
              <a:latin typeface="Tahoma" pitchFamily="34" charset="0"/>
            </a:endParaRPr>
          </a:p>
          <a:p>
            <a:pPr marL="609600" indent="-609600" eaLnBrk="1" hangingPunct="1">
              <a:lnSpc>
                <a:spcPct val="80000"/>
              </a:lnSpc>
              <a:buFontTx/>
              <a:buNone/>
            </a:pPr>
            <a:r>
              <a:rPr lang="en-US" sz="1600" b="1" smtClean="0">
                <a:solidFill>
                  <a:srgbClr val="660066"/>
                </a:solidFill>
                <a:latin typeface="Tahoma" pitchFamily="34" charset="0"/>
              </a:rPr>
              <a:t>	</a:t>
            </a:r>
            <a:r>
              <a:rPr lang="en-US" sz="1600" b="1" u="sng" smtClean="0">
                <a:solidFill>
                  <a:srgbClr val="660066"/>
                </a:solidFill>
                <a:latin typeface="Tahoma" pitchFamily="34" charset="0"/>
              </a:rPr>
              <a:t>Dalam SFAC no 6</a:t>
            </a:r>
            <a:r>
              <a:rPr lang="en-US" sz="1600" b="1" smtClean="0">
                <a:solidFill>
                  <a:srgbClr val="660066"/>
                </a:solidFill>
                <a:latin typeface="Tahoma" pitchFamily="34" charset="0"/>
              </a:rPr>
              <a:t> ada istilah comprehensive income (penghasilan komprehensif)  </a:t>
            </a:r>
          </a:p>
          <a:p>
            <a:pPr marL="609600" indent="-609600" eaLnBrk="1" hangingPunct="1">
              <a:lnSpc>
                <a:spcPct val="80000"/>
              </a:lnSpc>
              <a:buFontTx/>
              <a:buNone/>
            </a:pPr>
            <a:r>
              <a:rPr lang="en-US" sz="1600" b="1" smtClean="0">
                <a:solidFill>
                  <a:srgbClr val="660066"/>
                </a:solidFill>
                <a:latin typeface="Tahoma" pitchFamily="34" charset="0"/>
              </a:rPr>
              <a:t>	Yaitu  modal perusahaan selama satu periode dari transaksi, peristiwa lain dan keadaan dari sumber selain pemilik perusahaan, mencakup semua perubahan modal dalam suatu periode kecuali yang timbul sebagai akibat investasi pemilik dan distribusi kepada pemilik</a:t>
            </a:r>
          </a:p>
          <a:p>
            <a:pPr marL="609600" indent="-609600" eaLnBrk="1" hangingPunct="1">
              <a:lnSpc>
                <a:spcPct val="80000"/>
              </a:lnSpc>
            </a:pPr>
            <a:endParaRPr lang="en-US" sz="1600" b="1" smtClean="0">
              <a:solidFill>
                <a:srgbClr val="660066"/>
              </a:solidFill>
              <a:latin typeface="Tahoma" pitchFamily="34" charset="0"/>
            </a:endParaRPr>
          </a:p>
          <a:p>
            <a:pPr marL="609600" indent="-609600" eaLnBrk="1" hangingPunct="1">
              <a:lnSpc>
                <a:spcPct val="80000"/>
              </a:lnSpc>
              <a:buFontTx/>
              <a:buNone/>
            </a:pPr>
            <a:r>
              <a:rPr lang="en-US" sz="1600" b="1" smtClean="0">
                <a:solidFill>
                  <a:srgbClr val="660066"/>
                </a:solidFill>
                <a:latin typeface="Tahoma" pitchFamily="34" charset="0"/>
              </a:rPr>
              <a:t>	Penghasilan komprehensif meliputi :</a:t>
            </a:r>
            <a:endParaRPr lang="en-US" sz="1600" b="1" u="sng" smtClean="0">
              <a:solidFill>
                <a:srgbClr val="660066"/>
              </a:solidFill>
              <a:latin typeface="Tahoma" pitchFamily="34" charset="0"/>
            </a:endParaRPr>
          </a:p>
          <a:p>
            <a:pPr marL="990600" lvl="1" indent="-533400" eaLnBrk="1" hangingPunct="1">
              <a:lnSpc>
                <a:spcPct val="80000"/>
              </a:lnSpc>
            </a:pPr>
            <a:r>
              <a:rPr lang="en-US" sz="1600" b="1" u="sng" smtClean="0">
                <a:solidFill>
                  <a:srgbClr val="660066"/>
                </a:solidFill>
                <a:latin typeface="Tahoma" pitchFamily="34" charset="0"/>
              </a:rPr>
              <a:t>komponen pokok</a:t>
            </a:r>
            <a:r>
              <a:rPr lang="en-US" sz="1600" b="1" smtClean="0">
                <a:solidFill>
                  <a:srgbClr val="660066"/>
                </a:solidFill>
                <a:latin typeface="Tahoma" pitchFamily="34" charset="0"/>
              </a:rPr>
              <a:t>, yaitu pendapatan (revenue), biaya (expenses), laba atau keuntungan (gains) dan rugi (losses)</a:t>
            </a:r>
            <a:endParaRPr lang="en-US" sz="1600" b="1" u="sng" smtClean="0">
              <a:solidFill>
                <a:srgbClr val="660066"/>
              </a:solidFill>
              <a:latin typeface="Tahoma" pitchFamily="34" charset="0"/>
            </a:endParaRPr>
          </a:p>
          <a:p>
            <a:pPr marL="990600" lvl="1" indent="-533400" eaLnBrk="1" hangingPunct="1">
              <a:lnSpc>
                <a:spcPct val="80000"/>
              </a:lnSpc>
            </a:pPr>
            <a:r>
              <a:rPr lang="en-US" sz="1600" b="1" u="sng" smtClean="0">
                <a:solidFill>
                  <a:srgbClr val="660066"/>
                </a:solidFill>
                <a:latin typeface="Tahoma" pitchFamily="34" charset="0"/>
              </a:rPr>
              <a:t>komponen antara</a:t>
            </a:r>
            <a:r>
              <a:rPr lang="en-US" sz="1600" b="1" smtClean="0">
                <a:solidFill>
                  <a:srgbClr val="660066"/>
                </a:solidFill>
                <a:latin typeface="Tahoma" pitchFamily="34" charset="0"/>
              </a:rPr>
              <a:t> (laba akuntansi ), yaitu komponen sebagai akibat kombinasi berbagai komponen pokok seperti laba kotor, laba usaha, laba sebelum pajak, dan laba setelah pajak.</a:t>
            </a:r>
          </a:p>
        </p:txBody>
      </p:sp>
      <p:sp>
        <p:nvSpPr>
          <p:cNvPr id="71684" name="PubTriangle"/>
          <p:cNvSpPr>
            <a:spLocks noEditPoints="1" noChangeArrowheads="1"/>
          </p:cNvSpPr>
          <p:nvPr/>
        </p:nvSpPr>
        <p:spPr bwMode="auto">
          <a:xfrm rot="2094867">
            <a:off x="5651500" y="0"/>
            <a:ext cx="2087563" cy="1341438"/>
          </a:xfrm>
          <a:custGeom>
            <a:avLst/>
            <a:gdLst>
              <a:gd name="G0" fmla="+- 0 0 0"/>
              <a:gd name="G1" fmla="*/ 10800 1 2"/>
              <a:gd name="G2" fmla="*/ G1 13088 21600"/>
              <a:gd name="G3" fmla="+- 10800 0 G2"/>
              <a:gd name="G4" fmla="+- 10800 0 0"/>
              <a:gd name="G5" fmla="+- G1 10800 0"/>
              <a:gd name="G6" fmla="*/ 13088 1 2"/>
              <a:gd name="G7" fmla="+- 13088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7344 h 21600"/>
              <a:gd name="T8" fmla="*/ 21600 w 21600"/>
              <a:gd name="T9" fmla="*/ 13088 h 21600"/>
              <a:gd name="T10" fmla="*/ 16200 w 21600"/>
              <a:gd name="T11" fmla="*/ 6544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3088"/>
                </a:lnTo>
                <a:close/>
              </a:path>
            </a:pathLst>
          </a:custGeom>
          <a:solidFill>
            <a:srgbClr val="FF0066"/>
          </a:solidFill>
          <a:ln w="9525">
            <a:solidFill>
              <a:srgbClr val="FF0066"/>
            </a:solidFill>
            <a:miter lim="800000"/>
            <a:headEnd/>
            <a:tailEnd/>
          </a:ln>
          <a:effectLst>
            <a:outerShdw dist="107763" dir="2700000" algn="ctr" rotWithShape="0">
              <a:srgbClr val="808080"/>
            </a:outerShdw>
          </a:effectLst>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116013" y="981075"/>
            <a:ext cx="6923087" cy="4608513"/>
          </a:xfrm>
          <a:ln w="76200">
            <a:solidFill>
              <a:srgbClr val="FF0066"/>
            </a:solidFill>
          </a:ln>
        </p:spPr>
        <p:txBody>
          <a:bodyPr/>
          <a:lstStyle/>
          <a:p>
            <a:pPr eaLnBrk="1" hangingPunct="1">
              <a:buFontTx/>
              <a:buNone/>
            </a:pPr>
            <a:r>
              <a:rPr lang="en-US" sz="2000" smtClean="0">
                <a:solidFill>
                  <a:srgbClr val="660066"/>
                </a:solidFill>
                <a:latin typeface="Tahoma" pitchFamily="34" charset="0"/>
              </a:rPr>
              <a:t>	Transaksi yang menyebabkan kenaikan aktiva, menurut Patton dan Littleton antara lain adalah :</a:t>
            </a:r>
          </a:p>
          <a:p>
            <a:pPr lvl="1" eaLnBrk="1" hangingPunct="1"/>
            <a:r>
              <a:rPr lang="en-US" sz="2200" smtClean="0">
                <a:solidFill>
                  <a:srgbClr val="660066"/>
                </a:solidFill>
                <a:latin typeface="Tahoma" pitchFamily="34" charset="0"/>
              </a:rPr>
              <a:t>transaksi pembelanjaan yang bersumber dari kreditur maupun pemegang saham</a:t>
            </a:r>
          </a:p>
          <a:p>
            <a:pPr lvl="1" eaLnBrk="1" hangingPunct="1"/>
            <a:r>
              <a:rPr lang="en-US" sz="2200" smtClean="0">
                <a:solidFill>
                  <a:srgbClr val="660066"/>
                </a:solidFill>
                <a:latin typeface="Tahoma" pitchFamily="34" charset="0"/>
              </a:rPr>
              <a:t>laba (gains) dari penjualan aktiva yang bukan berupa barang dagangan seperti aktiva tetap, surat berharga atau penjualan anak perusahaan</a:t>
            </a:r>
          </a:p>
          <a:p>
            <a:pPr lvl="1" eaLnBrk="1" hangingPunct="1"/>
            <a:r>
              <a:rPr lang="en-US" sz="2200" smtClean="0">
                <a:solidFill>
                  <a:srgbClr val="660066"/>
                </a:solidFill>
                <a:latin typeface="Tahoma" pitchFamily="34" charset="0"/>
              </a:rPr>
              <a:t>hadiah, sumbangan, atau penemuan</a:t>
            </a:r>
          </a:p>
          <a:p>
            <a:pPr lvl="1" eaLnBrk="1" hangingPunct="1"/>
            <a:r>
              <a:rPr lang="en-US" sz="2200" smtClean="0">
                <a:solidFill>
                  <a:srgbClr val="660066"/>
                </a:solidFill>
                <a:latin typeface="Tahoma" pitchFamily="34" charset="0"/>
              </a:rPr>
              <a:t>revaluasi aktiva</a:t>
            </a:r>
          </a:p>
          <a:p>
            <a:pPr lvl="1" eaLnBrk="1" hangingPunct="1"/>
            <a:r>
              <a:rPr lang="en-US" sz="2200" smtClean="0">
                <a:solidFill>
                  <a:srgbClr val="660066"/>
                </a:solidFill>
                <a:latin typeface="Tahoma" pitchFamily="34" charset="0"/>
              </a:rPr>
              <a:t>penyerahan produk perusahaan</a:t>
            </a:r>
          </a:p>
        </p:txBody>
      </p:sp>
      <p:sp>
        <p:nvSpPr>
          <p:cNvPr id="14339" name="Rectangle 3"/>
          <p:cNvSpPr>
            <a:spLocks noGrp="1" noChangeArrowheads="1"/>
          </p:cNvSpPr>
          <p:nvPr>
            <p:ph type="title"/>
          </p:nvPr>
        </p:nvSpPr>
        <p:spPr>
          <a:xfrm>
            <a:off x="468313" y="333375"/>
            <a:ext cx="3311525" cy="647700"/>
          </a:xfrm>
          <a:solidFill>
            <a:srgbClr val="FF0066"/>
          </a:solidFill>
          <a:ln>
            <a:solidFill>
              <a:srgbClr val="FF0066"/>
            </a:solidFill>
          </a:ln>
        </p:spPr>
        <p:txBody>
          <a:bodyPr/>
          <a:lstStyle/>
          <a:p>
            <a:pPr eaLnBrk="1" hangingPunct="1"/>
            <a:r>
              <a:rPr lang="en-US" sz="2400" b="1" smtClean="0">
                <a:solidFill>
                  <a:srgbClr val="660066"/>
                </a:solidFill>
                <a:latin typeface="Cooper Black" pitchFamily="18" charset="0"/>
              </a:rPr>
              <a:t/>
            </a:r>
            <a:br>
              <a:rPr lang="en-US" sz="2400" b="1" smtClean="0">
                <a:solidFill>
                  <a:srgbClr val="660066"/>
                </a:solidFill>
                <a:latin typeface="Cooper Black" pitchFamily="18" charset="0"/>
              </a:rPr>
            </a:br>
            <a:r>
              <a:rPr lang="en-US" sz="2400" b="1" smtClean="0">
                <a:solidFill>
                  <a:srgbClr val="660066"/>
                </a:solidFill>
                <a:latin typeface="Cooper Black" pitchFamily="18" charset="0"/>
              </a:rPr>
              <a:t/>
            </a:r>
            <a:br>
              <a:rPr lang="en-US" sz="2400" b="1" smtClean="0">
                <a:solidFill>
                  <a:srgbClr val="660066"/>
                </a:solidFill>
                <a:latin typeface="Cooper Black" pitchFamily="18" charset="0"/>
              </a:rPr>
            </a:br>
            <a:r>
              <a:rPr lang="en-US" sz="2400" b="1" smtClean="0">
                <a:solidFill>
                  <a:srgbClr val="660066"/>
                </a:solidFill>
                <a:latin typeface="Cooper Black" pitchFamily="18" charset="0"/>
              </a:rPr>
              <a:t>Konsep Income</a:t>
            </a:r>
            <a:br>
              <a:rPr lang="en-US" sz="2400" b="1" smtClean="0">
                <a:solidFill>
                  <a:srgbClr val="660066"/>
                </a:solidFill>
                <a:latin typeface="Cooper Black" pitchFamily="18" charset="0"/>
              </a:rPr>
            </a:br>
            <a:r>
              <a:rPr lang="en-US" sz="2400" b="1" u="sng" smtClean="0">
                <a:solidFill>
                  <a:srgbClr val="660066"/>
                </a:solidFill>
                <a:latin typeface="Cooper Black" pitchFamily="18" charset="0"/>
              </a:rPr>
              <a:t/>
            </a:r>
            <a:br>
              <a:rPr lang="en-US" sz="2400" b="1" u="sng" smtClean="0">
                <a:solidFill>
                  <a:srgbClr val="660066"/>
                </a:solidFill>
                <a:latin typeface="Cooper Black" pitchFamily="18" charset="0"/>
              </a:rPr>
            </a:br>
            <a:endParaRPr lang="en-US" sz="2400" b="1" u="sng" smtClean="0">
              <a:solidFill>
                <a:srgbClr val="660066"/>
              </a:solidFill>
              <a:latin typeface="Cooper Black" pitchFamily="18" charset="0"/>
            </a:endParaRPr>
          </a:p>
        </p:txBody>
      </p:sp>
      <p:sp>
        <p:nvSpPr>
          <p:cNvPr id="14340" name="AutoShape 4"/>
          <p:cNvSpPr>
            <a:spLocks noChangeArrowheads="1"/>
          </p:cNvSpPr>
          <p:nvPr/>
        </p:nvSpPr>
        <p:spPr bwMode="auto">
          <a:xfrm>
            <a:off x="6588125" y="5013325"/>
            <a:ext cx="2160588" cy="1368425"/>
          </a:xfrm>
          <a:custGeom>
            <a:avLst/>
            <a:gdLst>
              <a:gd name="T0" fmla="*/ 0 w 34104"/>
              <a:gd name="T1" fmla="*/ 43346953 h 21600"/>
              <a:gd name="T2" fmla="*/ 34219890 w 34104"/>
              <a:gd name="T3" fmla="*/ 43346953 h 21600"/>
              <a:gd name="T4" fmla="*/ 108058778 w 34104"/>
              <a:gd name="T5" fmla="*/ 86693842 h 21600"/>
              <a:gd name="T6" fmla="*/ 108058778 w 34104"/>
              <a:gd name="T7" fmla="*/ 65020389 h 21600"/>
              <a:gd name="T8" fmla="*/ 216117556 w 34104"/>
              <a:gd name="T9" fmla="*/ 43346953 h 21600"/>
              <a:gd name="T10" fmla="*/ 181897618 w 34104"/>
              <a:gd name="T11" fmla="*/ 43346953 h 21600"/>
              <a:gd name="T12" fmla="*/ 108058778 w 34104"/>
              <a:gd name="T13" fmla="*/ 0 h 21600"/>
              <a:gd name="T14" fmla="*/ 108058778 w 34104"/>
              <a:gd name="T15" fmla="*/ 21673445 h 21600"/>
              <a:gd name="T16" fmla="*/ 0 60000 65536"/>
              <a:gd name="T17" fmla="*/ 0 60000 65536"/>
              <a:gd name="T18" fmla="*/ 0 60000 65536"/>
              <a:gd name="T19" fmla="*/ 0 60000 65536"/>
              <a:gd name="T20" fmla="*/ 0 60000 65536"/>
              <a:gd name="T21" fmla="*/ 0 60000 65536"/>
              <a:gd name="T22" fmla="*/ 0 60000 65536"/>
              <a:gd name="T23" fmla="*/ 0 60000 65536"/>
              <a:gd name="T24" fmla="*/ 8526 w 34104"/>
              <a:gd name="T25" fmla="*/ 5400 h 21600"/>
              <a:gd name="T26" fmla="*/ 25578 w 34104"/>
              <a:gd name="T27" fmla="*/ 162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104" h="21600">
                <a:moveTo>
                  <a:pt x="0" y="0"/>
                </a:moveTo>
                <a:lnTo>
                  <a:pt x="0" y="21600"/>
                </a:lnTo>
                <a:lnTo>
                  <a:pt x="34104" y="21600"/>
                </a:lnTo>
                <a:lnTo>
                  <a:pt x="34104" y="0"/>
                </a:lnTo>
                <a:close/>
                <a:moveTo>
                  <a:pt x="5400" y="5400"/>
                </a:moveTo>
                <a:lnTo>
                  <a:pt x="5400" y="16200"/>
                </a:lnTo>
                <a:lnTo>
                  <a:pt x="28704" y="16200"/>
                </a:lnTo>
                <a:lnTo>
                  <a:pt x="28704" y="5400"/>
                </a:lnTo>
                <a:close/>
              </a:path>
            </a:pathLst>
          </a:custGeom>
          <a:solidFill>
            <a:srgbClr val="FF0066"/>
          </a:solidFill>
          <a:ln w="9525">
            <a:miter lim="800000"/>
            <a:headEnd/>
            <a:tailEnd/>
          </a:ln>
          <a:scene3d>
            <a:camera prst="legacyPerspectiveFront"/>
            <a:lightRig rig="legacyFlat2" dir="t"/>
          </a:scene3d>
          <a:sp3d extrusionH="887400" prstMaterial="legacyMatte">
            <a:bevelT w="13500" h="13500" prst="angle"/>
            <a:bevelB w="13500" h="13500" prst="angle"/>
            <a:extrusionClr>
              <a:srgbClr val="FF0066"/>
            </a:extrusionClr>
          </a:sp3d>
        </p:spPr>
        <p:txBody>
          <a:bodyPr>
            <a:flatTx/>
          </a:bodyPr>
          <a:lstStyle/>
          <a:p>
            <a:endParaRPr lang="en-US"/>
          </a:p>
        </p:txBody>
      </p:sp>
      <p:sp>
        <p:nvSpPr>
          <p:cNvPr id="14341" name="AutoShape 5"/>
          <p:cNvSpPr>
            <a:spLocks noChangeArrowheads="1"/>
          </p:cNvSpPr>
          <p:nvPr/>
        </p:nvSpPr>
        <p:spPr bwMode="auto">
          <a:xfrm>
            <a:off x="250825" y="5084763"/>
            <a:ext cx="2160588" cy="1368425"/>
          </a:xfrm>
          <a:custGeom>
            <a:avLst/>
            <a:gdLst>
              <a:gd name="T0" fmla="*/ 0 w 34104"/>
              <a:gd name="T1" fmla="*/ 43346953 h 21600"/>
              <a:gd name="T2" fmla="*/ 34219890 w 34104"/>
              <a:gd name="T3" fmla="*/ 43346953 h 21600"/>
              <a:gd name="T4" fmla="*/ 108058778 w 34104"/>
              <a:gd name="T5" fmla="*/ 86693842 h 21600"/>
              <a:gd name="T6" fmla="*/ 108058778 w 34104"/>
              <a:gd name="T7" fmla="*/ 65020389 h 21600"/>
              <a:gd name="T8" fmla="*/ 216117556 w 34104"/>
              <a:gd name="T9" fmla="*/ 43346953 h 21600"/>
              <a:gd name="T10" fmla="*/ 181897618 w 34104"/>
              <a:gd name="T11" fmla="*/ 43346953 h 21600"/>
              <a:gd name="T12" fmla="*/ 108058778 w 34104"/>
              <a:gd name="T13" fmla="*/ 0 h 21600"/>
              <a:gd name="T14" fmla="*/ 108058778 w 34104"/>
              <a:gd name="T15" fmla="*/ 21673445 h 21600"/>
              <a:gd name="T16" fmla="*/ 0 60000 65536"/>
              <a:gd name="T17" fmla="*/ 0 60000 65536"/>
              <a:gd name="T18" fmla="*/ 0 60000 65536"/>
              <a:gd name="T19" fmla="*/ 0 60000 65536"/>
              <a:gd name="T20" fmla="*/ 0 60000 65536"/>
              <a:gd name="T21" fmla="*/ 0 60000 65536"/>
              <a:gd name="T22" fmla="*/ 0 60000 65536"/>
              <a:gd name="T23" fmla="*/ 0 60000 65536"/>
              <a:gd name="T24" fmla="*/ 8526 w 34104"/>
              <a:gd name="T25" fmla="*/ 5400 h 21600"/>
              <a:gd name="T26" fmla="*/ 25578 w 34104"/>
              <a:gd name="T27" fmla="*/ 162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104" h="21600">
                <a:moveTo>
                  <a:pt x="0" y="0"/>
                </a:moveTo>
                <a:lnTo>
                  <a:pt x="0" y="21600"/>
                </a:lnTo>
                <a:lnTo>
                  <a:pt x="34104" y="21600"/>
                </a:lnTo>
                <a:lnTo>
                  <a:pt x="34104" y="0"/>
                </a:lnTo>
                <a:close/>
                <a:moveTo>
                  <a:pt x="5400" y="5400"/>
                </a:moveTo>
                <a:lnTo>
                  <a:pt x="5400" y="16200"/>
                </a:lnTo>
                <a:lnTo>
                  <a:pt x="28704" y="16200"/>
                </a:lnTo>
                <a:lnTo>
                  <a:pt x="28704" y="5400"/>
                </a:lnTo>
                <a:close/>
              </a:path>
            </a:pathLst>
          </a:custGeom>
          <a:solidFill>
            <a:srgbClr val="FF0066"/>
          </a:solidFill>
          <a:ln w="9525">
            <a:miter lim="800000"/>
            <a:headEnd/>
            <a:tailEnd/>
          </a:ln>
          <a:scene3d>
            <a:camera prst="legacyPerspectiveFront"/>
            <a:lightRig rig="legacyFlat2" dir="t"/>
          </a:scene3d>
          <a:sp3d extrusionH="887400" prstMaterial="legacyMatte">
            <a:bevelT w="13500" h="13500" prst="angle"/>
            <a:bevelB w="13500" h="13500" prst="angle"/>
            <a:extrusionClr>
              <a:srgbClr val="FF0066"/>
            </a:extrusionClr>
          </a:sp3d>
        </p:spPr>
        <p:txBody>
          <a:bodyPr>
            <a:flatTx/>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35150" y="404813"/>
            <a:ext cx="5399088" cy="563562"/>
          </a:xfrm>
          <a:solidFill>
            <a:srgbClr val="FF0066"/>
          </a:solidFill>
        </p:spPr>
        <p:txBody>
          <a:bodyPr/>
          <a:lstStyle/>
          <a:p>
            <a:pPr eaLnBrk="1" hangingPunct="1"/>
            <a:r>
              <a:rPr lang="en-US" sz="3200" b="1" smtClean="0">
                <a:solidFill>
                  <a:srgbClr val="660066"/>
                </a:solidFill>
                <a:latin typeface="Cooper Black" pitchFamily="18" charset="0"/>
              </a:rPr>
              <a:t>Laba</a:t>
            </a:r>
          </a:p>
        </p:txBody>
      </p:sp>
      <p:sp>
        <p:nvSpPr>
          <p:cNvPr id="15363" name="Rectangle 3"/>
          <p:cNvSpPr>
            <a:spLocks noGrp="1" noChangeArrowheads="1"/>
          </p:cNvSpPr>
          <p:nvPr>
            <p:ph type="body" idx="1"/>
          </p:nvPr>
        </p:nvSpPr>
        <p:spPr>
          <a:xfrm>
            <a:off x="457200" y="981075"/>
            <a:ext cx="8229600" cy="5145088"/>
          </a:xfrm>
          <a:ln w="76200">
            <a:solidFill>
              <a:srgbClr val="FF0066"/>
            </a:solidFill>
          </a:ln>
        </p:spPr>
        <p:txBody>
          <a:bodyPr/>
          <a:lstStyle/>
          <a:p>
            <a:pPr eaLnBrk="1" hangingPunct="1">
              <a:lnSpc>
                <a:spcPct val="80000"/>
              </a:lnSpc>
            </a:pPr>
            <a:r>
              <a:rPr lang="en-US" sz="1400" b="1" u="sng" smtClean="0">
                <a:solidFill>
                  <a:srgbClr val="660066"/>
                </a:solidFill>
                <a:latin typeface="Tahoma" pitchFamily="34" charset="0"/>
              </a:rPr>
              <a:t>Menurut SAK</a:t>
            </a:r>
            <a:r>
              <a:rPr lang="en-US" sz="1400" b="1" smtClean="0">
                <a:solidFill>
                  <a:srgbClr val="660066"/>
                </a:solidFill>
                <a:latin typeface="Tahoma" pitchFamily="34" charset="0"/>
              </a:rPr>
              <a:t>, </a:t>
            </a:r>
          </a:p>
          <a:p>
            <a:pPr eaLnBrk="1" hangingPunct="1">
              <a:lnSpc>
                <a:spcPct val="80000"/>
              </a:lnSpc>
              <a:buFontTx/>
              <a:buNone/>
            </a:pPr>
            <a:r>
              <a:rPr lang="en-US" sz="1400" b="1" smtClean="0">
                <a:solidFill>
                  <a:srgbClr val="660066"/>
                </a:solidFill>
                <a:latin typeface="Tahoma" pitchFamily="34" charset="0"/>
              </a:rPr>
              <a:t>	laba hasil dari penjualan selain kegiatan utama perusahaan diklasifikasikan tersendiri di bagian bawah dalam pos pendapatan dan laba rugi di luar  usaha</a:t>
            </a:r>
          </a:p>
          <a:p>
            <a:pPr eaLnBrk="1" hangingPunct="1">
              <a:lnSpc>
                <a:spcPct val="80000"/>
              </a:lnSpc>
              <a:buFontTx/>
              <a:buNone/>
            </a:pPr>
            <a:endParaRPr lang="en-US" sz="1400" b="1" smtClean="0">
              <a:solidFill>
                <a:srgbClr val="660066"/>
              </a:solidFill>
              <a:latin typeface="Tahoma" pitchFamily="34" charset="0"/>
            </a:endParaRPr>
          </a:p>
          <a:p>
            <a:pPr eaLnBrk="1" hangingPunct="1">
              <a:lnSpc>
                <a:spcPct val="80000"/>
              </a:lnSpc>
            </a:pPr>
            <a:r>
              <a:rPr lang="en-US" sz="1400" b="1" smtClean="0">
                <a:solidFill>
                  <a:srgbClr val="660066"/>
                </a:solidFill>
                <a:latin typeface="Tahoma" pitchFamily="34" charset="0"/>
              </a:rPr>
              <a:t>Income meliputi revenue (pendapatan) dan gain (laba)</a:t>
            </a:r>
            <a:endParaRPr lang="en-US" sz="1400" b="1" u="sng" smtClean="0">
              <a:solidFill>
                <a:srgbClr val="660066"/>
              </a:solidFill>
              <a:latin typeface="Tahoma" pitchFamily="34" charset="0"/>
            </a:endParaRPr>
          </a:p>
          <a:p>
            <a:pPr lvl="1" eaLnBrk="1" hangingPunct="1">
              <a:lnSpc>
                <a:spcPct val="80000"/>
              </a:lnSpc>
            </a:pPr>
            <a:r>
              <a:rPr lang="en-US" sz="1400" b="1" u="sng" smtClean="0">
                <a:solidFill>
                  <a:srgbClr val="660066"/>
                </a:solidFill>
                <a:latin typeface="Tahoma" pitchFamily="34" charset="0"/>
              </a:rPr>
              <a:t>Revenue </a:t>
            </a:r>
            <a:r>
              <a:rPr lang="en-US" sz="1400" b="1" smtClean="0">
                <a:solidFill>
                  <a:srgbClr val="660066"/>
                </a:solidFill>
                <a:latin typeface="Tahoma" pitchFamily="34" charset="0"/>
              </a:rPr>
              <a:t>(Pendapatan) </a:t>
            </a:r>
          </a:p>
          <a:p>
            <a:pPr lvl="1" eaLnBrk="1" hangingPunct="1">
              <a:lnSpc>
                <a:spcPct val="80000"/>
              </a:lnSpc>
              <a:buFontTx/>
              <a:buNone/>
            </a:pPr>
            <a:r>
              <a:rPr lang="en-US" sz="1400" b="1" smtClean="0">
                <a:solidFill>
                  <a:srgbClr val="660066"/>
                </a:solidFill>
                <a:latin typeface="Tahoma" pitchFamily="34" charset="0"/>
              </a:rPr>
              <a:t>	adalah penghasilan yang timbul dari aktivitas perusahaan, yang dinyatakan dalam gross inflows</a:t>
            </a:r>
          </a:p>
          <a:p>
            <a:pPr eaLnBrk="1" hangingPunct="1">
              <a:lnSpc>
                <a:spcPct val="80000"/>
              </a:lnSpc>
              <a:buFontTx/>
              <a:buNone/>
            </a:pPr>
            <a:r>
              <a:rPr lang="en-US" sz="1400" b="1" smtClean="0">
                <a:solidFill>
                  <a:srgbClr val="660066"/>
                </a:solidFill>
                <a:latin typeface="Tahoma" pitchFamily="34" charset="0"/>
              </a:rPr>
              <a:t>		Revenue biasa disebut dan dikenal dengan istilah lain, seperti :</a:t>
            </a:r>
            <a:endParaRPr lang="en-US" sz="1400" b="1" i="1" smtClean="0">
              <a:solidFill>
                <a:srgbClr val="660066"/>
              </a:solidFill>
              <a:latin typeface="Tahoma" pitchFamily="34" charset="0"/>
            </a:endParaRPr>
          </a:p>
          <a:p>
            <a:pPr lvl="2" eaLnBrk="1" hangingPunct="1">
              <a:lnSpc>
                <a:spcPct val="80000"/>
              </a:lnSpc>
            </a:pPr>
            <a:r>
              <a:rPr lang="en-US" sz="1400" b="1" i="1" smtClean="0">
                <a:solidFill>
                  <a:srgbClr val="660066"/>
                </a:solidFill>
                <a:latin typeface="Tahoma" pitchFamily="34" charset="0"/>
              </a:rPr>
              <a:t>penjualan barang </a:t>
            </a:r>
            <a:endParaRPr lang="en-US" sz="1400" b="1" smtClean="0">
              <a:solidFill>
                <a:srgbClr val="660066"/>
              </a:solidFill>
              <a:latin typeface="Tahoma" pitchFamily="34" charset="0"/>
            </a:endParaRPr>
          </a:p>
          <a:p>
            <a:pPr eaLnBrk="1" hangingPunct="1">
              <a:lnSpc>
                <a:spcPct val="80000"/>
              </a:lnSpc>
              <a:buFontTx/>
              <a:buNone/>
            </a:pPr>
            <a:r>
              <a:rPr lang="en-US" sz="1400" b="1" smtClean="0">
                <a:solidFill>
                  <a:srgbClr val="660066"/>
                </a:solidFill>
                <a:latin typeface="Tahoma" pitchFamily="34" charset="0"/>
              </a:rPr>
              <a:t>		meliputi barang yang diproduksi perusahaan dan dijual dan barang yang dibeli 	untuk dijual kembali.</a:t>
            </a:r>
          </a:p>
          <a:p>
            <a:pPr eaLnBrk="1" hangingPunct="1">
              <a:lnSpc>
                <a:spcPct val="80000"/>
              </a:lnSpc>
              <a:buFontTx/>
              <a:buNone/>
            </a:pPr>
            <a:r>
              <a:rPr lang="en-US" sz="1400" b="1" smtClean="0">
                <a:solidFill>
                  <a:srgbClr val="660066"/>
                </a:solidFill>
                <a:latin typeface="Tahoma" pitchFamily="34" charset="0"/>
              </a:rPr>
              <a:t>		Seperti: barang dagang yang dibeli pengecer, tanah atau property yang dibeli 	untuk dijual kembali</a:t>
            </a:r>
            <a:endParaRPr lang="en-US" sz="1400" b="1" i="1" smtClean="0">
              <a:solidFill>
                <a:srgbClr val="660066"/>
              </a:solidFill>
              <a:latin typeface="Tahoma" pitchFamily="34" charset="0"/>
            </a:endParaRPr>
          </a:p>
          <a:p>
            <a:pPr lvl="2" eaLnBrk="1" hangingPunct="1">
              <a:lnSpc>
                <a:spcPct val="80000"/>
              </a:lnSpc>
            </a:pPr>
            <a:r>
              <a:rPr lang="en-US" sz="1400" b="1" i="1" smtClean="0">
                <a:solidFill>
                  <a:srgbClr val="660066"/>
                </a:solidFill>
                <a:latin typeface="Tahoma" pitchFamily="34" charset="0"/>
              </a:rPr>
              <a:t>penjualan jasa</a:t>
            </a:r>
            <a:endParaRPr lang="en-US" sz="1400" b="1" smtClean="0">
              <a:solidFill>
                <a:srgbClr val="660066"/>
              </a:solidFill>
              <a:latin typeface="Tahoma" pitchFamily="34" charset="0"/>
            </a:endParaRPr>
          </a:p>
          <a:p>
            <a:pPr eaLnBrk="1" hangingPunct="1">
              <a:lnSpc>
                <a:spcPct val="80000"/>
              </a:lnSpc>
              <a:buFontTx/>
              <a:buNone/>
            </a:pPr>
            <a:r>
              <a:rPr lang="en-US" sz="1400" b="1" smtClean="0">
                <a:solidFill>
                  <a:srgbClr val="660066"/>
                </a:solidFill>
                <a:latin typeface="Tahoma" pitchFamily="34" charset="0"/>
              </a:rPr>
              <a:t>		menyangkut pelaksanaan tugas yang secara kontraktual telah disepakati untuk 	dilaksanakan selama satu periode waktu yang disepakati oleh perusahaan </a:t>
            </a:r>
            <a:endParaRPr lang="en-US" sz="1400" b="1" i="1" smtClean="0">
              <a:solidFill>
                <a:srgbClr val="660066"/>
              </a:solidFill>
              <a:latin typeface="Tahoma" pitchFamily="34" charset="0"/>
            </a:endParaRPr>
          </a:p>
          <a:p>
            <a:pPr lvl="2" eaLnBrk="1" hangingPunct="1">
              <a:lnSpc>
                <a:spcPct val="80000"/>
              </a:lnSpc>
            </a:pPr>
            <a:r>
              <a:rPr lang="en-US" sz="1400" b="1" i="1" smtClean="0">
                <a:solidFill>
                  <a:srgbClr val="660066"/>
                </a:solidFill>
                <a:latin typeface="Tahoma" pitchFamily="34" charset="0"/>
              </a:rPr>
              <a:t>penggunaan aktiva perusahaan oleh pihak lain yang menghasilkan</a:t>
            </a:r>
            <a:r>
              <a:rPr lang="en-US" sz="1400" b="1" smtClean="0">
                <a:solidFill>
                  <a:srgbClr val="660066"/>
                </a:solidFill>
                <a:latin typeface="Tahoma" pitchFamily="34" charset="0"/>
              </a:rPr>
              <a:t> :</a:t>
            </a:r>
          </a:p>
          <a:p>
            <a:pPr lvl="2" eaLnBrk="1" hangingPunct="1">
              <a:lnSpc>
                <a:spcPct val="80000"/>
              </a:lnSpc>
            </a:pPr>
            <a:r>
              <a:rPr lang="en-US" sz="1400" b="1" smtClean="0">
                <a:solidFill>
                  <a:srgbClr val="660066"/>
                </a:solidFill>
                <a:latin typeface="Tahoma" pitchFamily="34" charset="0"/>
              </a:rPr>
              <a:t>bunga, pembebanan untuk penggunaan kas atau setara kas atau jumlah terhutang kepada perusahaan</a:t>
            </a:r>
          </a:p>
          <a:p>
            <a:pPr lvl="2" eaLnBrk="1" hangingPunct="1">
              <a:lnSpc>
                <a:spcPct val="80000"/>
              </a:lnSpc>
            </a:pPr>
            <a:r>
              <a:rPr lang="en-US" sz="1400" b="1" smtClean="0">
                <a:solidFill>
                  <a:srgbClr val="660066"/>
                </a:solidFill>
                <a:latin typeface="Tahoma" pitchFamily="34" charset="0"/>
              </a:rPr>
              <a:t>dividen, distribusi laba kepada pemegang investasi ekuitas sesuai dengan proporsi mereka dari jenis modal tertentu</a:t>
            </a:r>
          </a:p>
          <a:p>
            <a:pPr lvl="2" eaLnBrk="1" hangingPunct="1">
              <a:lnSpc>
                <a:spcPct val="80000"/>
              </a:lnSpc>
            </a:pPr>
            <a:r>
              <a:rPr lang="en-US" sz="1400" b="1" smtClean="0">
                <a:solidFill>
                  <a:srgbClr val="660066"/>
                </a:solidFill>
                <a:latin typeface="Tahoma" pitchFamily="34" charset="0"/>
              </a:rPr>
              <a:t>royalty. Pembebanan untuk penggunaan aktiva jangka panjang perusahaan, seperti hak cipta, paten, merek dagang dsb</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1550" y="333375"/>
            <a:ext cx="6480175" cy="639763"/>
          </a:xfrm>
        </p:spPr>
        <p:txBody>
          <a:bodyPr/>
          <a:lstStyle/>
          <a:p>
            <a:pPr eaLnBrk="1" hangingPunct="1"/>
            <a:r>
              <a:rPr lang="en-US" sz="2800" b="1" smtClean="0">
                <a:solidFill>
                  <a:srgbClr val="660066"/>
                </a:solidFill>
                <a:latin typeface="Cooper Black" pitchFamily="18" charset="0"/>
              </a:rPr>
              <a:t/>
            </a:r>
            <a:br>
              <a:rPr lang="en-US" sz="2800" b="1" smtClean="0">
                <a:solidFill>
                  <a:srgbClr val="660066"/>
                </a:solidFill>
                <a:latin typeface="Cooper Black" pitchFamily="18" charset="0"/>
              </a:rPr>
            </a:br>
            <a:r>
              <a:rPr lang="en-US" sz="2800" b="1" smtClean="0">
                <a:solidFill>
                  <a:srgbClr val="660066"/>
                </a:solidFill>
                <a:latin typeface="Cooper Black" pitchFamily="18" charset="0"/>
              </a:rPr>
              <a:t>Pengertian Biaya (Expense)</a:t>
            </a:r>
            <a:r>
              <a:rPr lang="en-US" sz="2800" b="1" u="sng" smtClean="0">
                <a:solidFill>
                  <a:srgbClr val="660066"/>
                </a:solidFill>
                <a:latin typeface="Cooper Black" pitchFamily="18" charset="0"/>
              </a:rPr>
              <a:t/>
            </a:r>
            <a:br>
              <a:rPr lang="en-US" sz="2800" b="1" u="sng" smtClean="0">
                <a:solidFill>
                  <a:srgbClr val="660066"/>
                </a:solidFill>
                <a:latin typeface="Cooper Black" pitchFamily="18" charset="0"/>
              </a:rPr>
            </a:br>
            <a:endParaRPr lang="en-US" sz="2800" b="1" u="sng" smtClean="0">
              <a:solidFill>
                <a:srgbClr val="660066"/>
              </a:solidFill>
              <a:latin typeface="Cooper Black" pitchFamily="18" charset="0"/>
            </a:endParaRPr>
          </a:p>
        </p:txBody>
      </p:sp>
      <p:sp>
        <p:nvSpPr>
          <p:cNvPr id="16387" name="Rectangle 3"/>
          <p:cNvSpPr>
            <a:spLocks noGrp="1" noChangeArrowheads="1"/>
          </p:cNvSpPr>
          <p:nvPr>
            <p:ph type="body" idx="1"/>
          </p:nvPr>
        </p:nvSpPr>
        <p:spPr>
          <a:xfrm>
            <a:off x="457200" y="1143000"/>
            <a:ext cx="8229600" cy="4983163"/>
          </a:xfrm>
          <a:noFill/>
          <a:ln w="76200">
            <a:solidFill>
              <a:srgbClr val="FF0066"/>
            </a:solidFill>
          </a:ln>
        </p:spPr>
        <p:txBody>
          <a:bodyPr/>
          <a:lstStyle/>
          <a:p>
            <a:pPr marL="609600" indent="-609600" eaLnBrk="1" hangingPunct="1">
              <a:lnSpc>
                <a:spcPct val="80000"/>
              </a:lnSpc>
            </a:pPr>
            <a:r>
              <a:rPr lang="en-US" sz="1200" b="1" u="sng" smtClean="0">
                <a:solidFill>
                  <a:srgbClr val="660066"/>
                </a:solidFill>
              </a:rPr>
              <a:t>Menurut KDPPLK</a:t>
            </a:r>
            <a:endParaRPr lang="en-US" sz="1200" b="1" smtClean="0">
              <a:solidFill>
                <a:srgbClr val="660066"/>
              </a:solidFill>
            </a:endParaRPr>
          </a:p>
          <a:p>
            <a:pPr marL="609600" indent="-609600" eaLnBrk="1" hangingPunct="1">
              <a:lnSpc>
                <a:spcPct val="80000"/>
              </a:lnSpc>
              <a:buFontTx/>
              <a:buNone/>
            </a:pPr>
            <a:r>
              <a:rPr lang="en-US" sz="1200" b="1" smtClean="0">
                <a:solidFill>
                  <a:srgbClr val="660066"/>
                </a:solidFill>
              </a:rPr>
              <a:t>	Expense disebut dengan istilah beban</a:t>
            </a:r>
          </a:p>
          <a:p>
            <a:pPr marL="609600" indent="-609600" eaLnBrk="1" hangingPunct="1">
              <a:lnSpc>
                <a:spcPct val="80000"/>
              </a:lnSpc>
              <a:buFontTx/>
              <a:buNone/>
            </a:pPr>
            <a:r>
              <a:rPr lang="en-US" sz="1200" b="1" smtClean="0">
                <a:solidFill>
                  <a:srgbClr val="660066"/>
                </a:solidFill>
              </a:rPr>
              <a:t>	Beban adalah penurunan manfaat ekonomis selama suatu periode akuntansi dalam bentuk arus kas keluar atau berkurangnya aktiva atau terjadinya kewajiban yang mengakibatkan penurunan equitas yang tidak menyangkut pembagian kepada penanam modal.</a:t>
            </a:r>
          </a:p>
          <a:p>
            <a:pPr marL="609600" indent="-609600" eaLnBrk="1" hangingPunct="1">
              <a:lnSpc>
                <a:spcPct val="80000"/>
              </a:lnSpc>
              <a:buFontTx/>
              <a:buNone/>
            </a:pPr>
            <a:r>
              <a:rPr lang="en-US" sz="1200" b="1" smtClean="0">
                <a:solidFill>
                  <a:srgbClr val="660066"/>
                </a:solidFill>
              </a:rPr>
              <a:t>	</a:t>
            </a:r>
          </a:p>
          <a:p>
            <a:pPr marL="609600" indent="-609600" eaLnBrk="1" hangingPunct="1">
              <a:lnSpc>
                <a:spcPct val="80000"/>
              </a:lnSpc>
              <a:buFontTx/>
              <a:buNone/>
            </a:pPr>
            <a:r>
              <a:rPr lang="en-US" sz="1200" b="1" smtClean="0">
                <a:solidFill>
                  <a:srgbClr val="660066"/>
                </a:solidFill>
              </a:rPr>
              <a:t>	Menurut Suwarjono expense atau expired cost adalah biaya yang digunakan istilahnya secara berganti – gantian.</a:t>
            </a:r>
          </a:p>
          <a:p>
            <a:pPr marL="609600" indent="-609600" eaLnBrk="1" hangingPunct="1">
              <a:lnSpc>
                <a:spcPct val="80000"/>
              </a:lnSpc>
              <a:buFontTx/>
              <a:buNone/>
            </a:pPr>
            <a:endParaRPr lang="en-US" sz="1200" b="1" u="sng" smtClean="0">
              <a:solidFill>
                <a:srgbClr val="660066"/>
              </a:solidFill>
            </a:endParaRPr>
          </a:p>
          <a:p>
            <a:pPr marL="609600" indent="-609600" eaLnBrk="1" hangingPunct="1">
              <a:lnSpc>
                <a:spcPct val="80000"/>
              </a:lnSpc>
            </a:pPr>
            <a:r>
              <a:rPr lang="en-US" sz="1200" b="1" u="sng" smtClean="0">
                <a:solidFill>
                  <a:srgbClr val="660066"/>
                </a:solidFill>
              </a:rPr>
              <a:t>Menurut SFAC No 6</a:t>
            </a:r>
            <a:endParaRPr lang="en-US" sz="1200" b="1" smtClean="0">
              <a:solidFill>
                <a:srgbClr val="660066"/>
              </a:solidFill>
            </a:endParaRPr>
          </a:p>
          <a:p>
            <a:pPr marL="609600" indent="-609600" eaLnBrk="1" hangingPunct="1">
              <a:lnSpc>
                <a:spcPct val="80000"/>
              </a:lnSpc>
              <a:buFontTx/>
              <a:buNone/>
            </a:pPr>
            <a:r>
              <a:rPr lang="en-US" sz="1200" b="1" smtClean="0">
                <a:solidFill>
                  <a:srgbClr val="660066"/>
                </a:solidFill>
              </a:rPr>
              <a:t>	Biaya adalah aliran kas keluar atau penggunaan aktiva atau terjadinya utang (atau kombinasi keduanya) dari penyerahan atau produksi barang atau penyerahan jasa atau pelaksanaan kegiatan utama suatu perusahaan</a:t>
            </a:r>
          </a:p>
          <a:p>
            <a:pPr marL="609600" indent="-609600" eaLnBrk="1" hangingPunct="1">
              <a:lnSpc>
                <a:spcPct val="80000"/>
              </a:lnSpc>
              <a:buFontTx/>
              <a:buNone/>
            </a:pPr>
            <a:endParaRPr lang="en-US" sz="1200" b="1" smtClean="0">
              <a:solidFill>
                <a:srgbClr val="660066"/>
              </a:solidFill>
            </a:endParaRPr>
          </a:p>
          <a:p>
            <a:pPr marL="609600" indent="-609600" eaLnBrk="1" hangingPunct="1">
              <a:lnSpc>
                <a:spcPct val="80000"/>
              </a:lnSpc>
            </a:pPr>
            <a:r>
              <a:rPr lang="en-US" sz="1200" b="1" smtClean="0">
                <a:solidFill>
                  <a:srgbClr val="660066"/>
                </a:solidFill>
              </a:rPr>
              <a:t>Menurut IAI</a:t>
            </a:r>
          </a:p>
          <a:p>
            <a:pPr marL="609600" indent="-609600" eaLnBrk="1" hangingPunct="1">
              <a:lnSpc>
                <a:spcPct val="80000"/>
              </a:lnSpc>
              <a:buFontTx/>
              <a:buNone/>
            </a:pPr>
            <a:r>
              <a:rPr lang="en-US" sz="1200" b="1" smtClean="0">
                <a:solidFill>
                  <a:srgbClr val="660066"/>
                </a:solidFill>
              </a:rPr>
              <a:t>	Beban adalah biaya yang secara langsung atau tidak langsung telah dimanfaatkan di dalam usaha menghasilkan pendapatan dalam suatu periode atau yang sudah tidak memberikan manfaat ekonomis untuk kegiatan masa berikutnya.</a:t>
            </a:r>
          </a:p>
          <a:p>
            <a:pPr marL="609600" indent="-609600" eaLnBrk="1" hangingPunct="1">
              <a:lnSpc>
                <a:spcPct val="80000"/>
              </a:lnSpc>
              <a:buFontTx/>
              <a:buNone/>
            </a:pPr>
            <a:r>
              <a:rPr lang="en-US" sz="1200" b="1" smtClean="0">
                <a:solidFill>
                  <a:srgbClr val="660066"/>
                </a:solidFill>
              </a:rPr>
              <a:t> </a:t>
            </a:r>
            <a:endParaRPr lang="en-US" sz="1200" b="1" u="sng" smtClean="0">
              <a:solidFill>
                <a:srgbClr val="660066"/>
              </a:solidFill>
            </a:endParaRPr>
          </a:p>
          <a:p>
            <a:pPr marL="609600" indent="-609600" eaLnBrk="1" hangingPunct="1">
              <a:lnSpc>
                <a:spcPct val="80000"/>
              </a:lnSpc>
            </a:pPr>
            <a:r>
              <a:rPr lang="en-US" sz="1200" b="1" u="sng" smtClean="0">
                <a:solidFill>
                  <a:srgbClr val="660066"/>
                </a:solidFill>
              </a:rPr>
              <a:t>Menurut Vernon Kam</a:t>
            </a:r>
            <a:endParaRPr lang="en-US" sz="1200" b="1" smtClean="0">
              <a:solidFill>
                <a:srgbClr val="660066"/>
              </a:solidFill>
            </a:endParaRPr>
          </a:p>
          <a:p>
            <a:pPr marL="609600" indent="-609600" eaLnBrk="1" hangingPunct="1">
              <a:lnSpc>
                <a:spcPct val="80000"/>
              </a:lnSpc>
              <a:buFontTx/>
              <a:buNone/>
            </a:pPr>
            <a:r>
              <a:rPr lang="en-US" sz="1200" b="1" smtClean="0">
                <a:solidFill>
                  <a:srgbClr val="660066"/>
                </a:solidFill>
              </a:rPr>
              <a:t>	Biaya adalah penurunan nilai aktiva atau kenaikan nilai utang akibat penggunaan barang atau jasa dalam kegiatan utama perusahaan</a:t>
            </a:r>
          </a:p>
          <a:p>
            <a:pPr marL="609600" indent="-609600" eaLnBrk="1" hangingPunct="1">
              <a:lnSpc>
                <a:spcPct val="80000"/>
              </a:lnSpc>
              <a:buFontTx/>
              <a:buNone/>
            </a:pPr>
            <a:r>
              <a:rPr lang="en-US" sz="1200" b="1" smtClean="0">
                <a:solidFill>
                  <a:srgbClr val="660066"/>
                </a:solidFill>
              </a:rPr>
              <a:t>	Maka dapat disimpulkan bahwa biaya terjadi karena kegiatan-kegiatan yang menyebabkan pengeluaran kas (atau yang pada akhirnya mengakibatkan pengeluaran kas) yang berkaitan dengan usha untuk mendapatkan penghasilan.</a:t>
            </a:r>
          </a:p>
        </p:txBody>
      </p:sp>
      <p:sp>
        <p:nvSpPr>
          <p:cNvPr id="178180" name="Cloud"/>
          <p:cNvSpPr>
            <a:spLocks noChangeAspect="1" noEditPoints="1" noChangeArrowheads="1"/>
          </p:cNvSpPr>
          <p:nvPr/>
        </p:nvSpPr>
        <p:spPr bwMode="auto">
          <a:xfrm>
            <a:off x="539750" y="188913"/>
            <a:ext cx="7056438" cy="9810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FF0066"/>
            </a:solidFill>
            <a:miter lim="800000"/>
            <a:headEnd/>
            <a:tailEnd/>
          </a:ln>
          <a:effectLst>
            <a:outerShdw dist="107763" dir="2700000" algn="ctr" rotWithShape="0">
              <a:srgbClr val="808080"/>
            </a:outerShdw>
          </a:effectLst>
        </p:spPr>
        <p:txBody>
          <a:bodyPr/>
          <a:lstStyle/>
          <a:p>
            <a:pPr>
              <a:defRPr/>
            </a:pPr>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15962"/>
          </a:xfrm>
        </p:spPr>
        <p:txBody>
          <a:bodyPr/>
          <a:lstStyle/>
          <a:p>
            <a:pPr eaLnBrk="1" hangingPunct="1"/>
            <a:r>
              <a:rPr lang="en-US" sz="2400" b="1" smtClean="0">
                <a:solidFill>
                  <a:srgbClr val="660066"/>
                </a:solidFill>
                <a:latin typeface="Cooper Black" pitchFamily="18" charset="0"/>
              </a:rPr>
              <a:t>Pengukuran dan Pengakuan Biaya</a:t>
            </a:r>
          </a:p>
        </p:txBody>
      </p:sp>
      <p:sp>
        <p:nvSpPr>
          <p:cNvPr id="17411" name="Rectangle 3"/>
          <p:cNvSpPr>
            <a:spLocks noGrp="1" noChangeArrowheads="1"/>
          </p:cNvSpPr>
          <p:nvPr>
            <p:ph type="body" idx="1"/>
          </p:nvPr>
        </p:nvSpPr>
        <p:spPr>
          <a:xfrm>
            <a:off x="457200" y="1219200"/>
            <a:ext cx="8229600" cy="4267200"/>
          </a:xfrm>
          <a:ln w="76200">
            <a:solidFill>
              <a:srgbClr val="FF0066"/>
            </a:solidFill>
          </a:ln>
        </p:spPr>
        <p:txBody>
          <a:bodyPr/>
          <a:lstStyle/>
          <a:p>
            <a:pPr marL="609600" indent="-609600" eaLnBrk="1" hangingPunct="1">
              <a:lnSpc>
                <a:spcPct val="80000"/>
              </a:lnSpc>
            </a:pPr>
            <a:endParaRPr lang="en-US" sz="1800" b="1" smtClean="0">
              <a:solidFill>
                <a:srgbClr val="660066"/>
              </a:solidFill>
              <a:latin typeface="Tahoma" pitchFamily="34" charset="0"/>
            </a:endParaRPr>
          </a:p>
          <a:p>
            <a:pPr marL="609600" indent="-609600" eaLnBrk="1" hangingPunct="1">
              <a:lnSpc>
                <a:spcPct val="80000"/>
              </a:lnSpc>
            </a:pPr>
            <a:r>
              <a:rPr lang="en-US" sz="1800" b="1" smtClean="0">
                <a:solidFill>
                  <a:srgbClr val="660066"/>
                </a:solidFill>
                <a:latin typeface="Tahoma" pitchFamily="34" charset="0"/>
              </a:rPr>
              <a:t>Dasar pengakuan biaya</a:t>
            </a:r>
            <a:endParaRPr lang="en-US" sz="1800" b="1" u="sng" smtClean="0">
              <a:solidFill>
                <a:srgbClr val="660066"/>
              </a:solidFill>
              <a:latin typeface="Tahoma" pitchFamily="34" charset="0"/>
            </a:endParaRPr>
          </a:p>
          <a:p>
            <a:pPr marL="990600" lvl="1" indent="-533400" eaLnBrk="1" hangingPunct="1">
              <a:lnSpc>
                <a:spcPct val="80000"/>
              </a:lnSpc>
            </a:pPr>
            <a:r>
              <a:rPr lang="en-US" sz="1800" b="1" u="sng" smtClean="0">
                <a:solidFill>
                  <a:srgbClr val="660066"/>
                </a:solidFill>
                <a:latin typeface="Tahoma" pitchFamily="34" charset="0"/>
              </a:rPr>
              <a:t>biaya histories</a:t>
            </a:r>
            <a:endParaRPr lang="en-US" sz="1800" b="1" smtClean="0">
              <a:solidFill>
                <a:srgbClr val="660066"/>
              </a:solidFill>
              <a:latin typeface="Tahoma" pitchFamily="34" charset="0"/>
            </a:endParaRPr>
          </a:p>
          <a:p>
            <a:pPr marL="609600" indent="-609600" eaLnBrk="1" hangingPunct="1">
              <a:lnSpc>
                <a:spcPct val="80000"/>
              </a:lnSpc>
              <a:buFontTx/>
              <a:buNone/>
            </a:pPr>
            <a:r>
              <a:rPr lang="en-US" sz="1800" b="1" smtClean="0">
                <a:solidFill>
                  <a:srgbClr val="660066"/>
                </a:solidFill>
                <a:latin typeface="Tahoma" pitchFamily="34" charset="0"/>
              </a:rPr>
              <a:t>		adalah jumlah rupiah kas atau setara kas yang dikorbankan 	untuk memperoleh aktiva pada saat perolehan</a:t>
            </a:r>
          </a:p>
          <a:p>
            <a:pPr marL="609600" indent="-609600" eaLnBrk="1" hangingPunct="1">
              <a:lnSpc>
                <a:spcPct val="80000"/>
              </a:lnSpc>
              <a:buFontTx/>
              <a:buNone/>
            </a:pPr>
            <a:endParaRPr lang="en-US" sz="1800" b="1" u="sng" smtClean="0">
              <a:solidFill>
                <a:srgbClr val="660066"/>
              </a:solidFill>
              <a:latin typeface="Tahoma" pitchFamily="34" charset="0"/>
            </a:endParaRPr>
          </a:p>
          <a:p>
            <a:pPr marL="990600" lvl="1" indent="-533400" eaLnBrk="1" hangingPunct="1">
              <a:lnSpc>
                <a:spcPct val="80000"/>
              </a:lnSpc>
            </a:pPr>
            <a:r>
              <a:rPr lang="en-US" sz="1800" b="1" u="sng" smtClean="0">
                <a:solidFill>
                  <a:srgbClr val="660066"/>
                </a:solidFill>
                <a:latin typeface="Tahoma" pitchFamily="34" charset="0"/>
              </a:rPr>
              <a:t>biaya masuk terkini</a:t>
            </a:r>
            <a:endParaRPr lang="en-US" sz="1800" b="1" smtClean="0">
              <a:solidFill>
                <a:srgbClr val="660066"/>
              </a:solidFill>
              <a:latin typeface="Tahoma" pitchFamily="34" charset="0"/>
            </a:endParaRPr>
          </a:p>
          <a:p>
            <a:pPr marL="609600" indent="-609600" eaLnBrk="1" hangingPunct="1">
              <a:lnSpc>
                <a:spcPct val="80000"/>
              </a:lnSpc>
              <a:buFontTx/>
              <a:buNone/>
            </a:pPr>
            <a:r>
              <a:rPr lang="en-US" sz="1800" b="1" smtClean="0">
                <a:solidFill>
                  <a:srgbClr val="660066"/>
                </a:solidFill>
                <a:latin typeface="Tahoma" pitchFamily="34" charset="0"/>
              </a:rPr>
              <a:t>		adalah jumlah rupiah harga pertukaran yang harus 	dikorbankan sekarang untuk memperoleh aktiva sejenis 	dalam kondisi yang sama</a:t>
            </a:r>
          </a:p>
          <a:p>
            <a:pPr marL="609600" indent="-609600" eaLnBrk="1" hangingPunct="1">
              <a:lnSpc>
                <a:spcPct val="80000"/>
              </a:lnSpc>
              <a:buFontTx/>
              <a:buNone/>
            </a:pPr>
            <a:endParaRPr lang="en-US" sz="1800" b="1" u="sng" smtClean="0">
              <a:solidFill>
                <a:srgbClr val="660066"/>
              </a:solidFill>
              <a:latin typeface="Tahoma" pitchFamily="34" charset="0"/>
            </a:endParaRPr>
          </a:p>
          <a:p>
            <a:pPr marL="990600" lvl="1" indent="-533400" eaLnBrk="1" hangingPunct="1">
              <a:lnSpc>
                <a:spcPct val="80000"/>
              </a:lnSpc>
            </a:pPr>
            <a:r>
              <a:rPr lang="en-US" sz="1800" b="1" u="sng" smtClean="0">
                <a:solidFill>
                  <a:srgbClr val="660066"/>
                </a:solidFill>
                <a:latin typeface="Tahoma" pitchFamily="34" charset="0"/>
              </a:rPr>
              <a:t>setara kas </a:t>
            </a:r>
            <a:endParaRPr lang="en-US" sz="1800" b="1" smtClean="0">
              <a:solidFill>
                <a:srgbClr val="660066"/>
              </a:solidFill>
              <a:latin typeface="Tahoma" pitchFamily="34" charset="0"/>
            </a:endParaRPr>
          </a:p>
          <a:p>
            <a:pPr marL="609600" indent="-609600" eaLnBrk="1" hangingPunct="1">
              <a:lnSpc>
                <a:spcPct val="80000"/>
              </a:lnSpc>
              <a:buFontTx/>
              <a:buNone/>
            </a:pPr>
            <a:r>
              <a:rPr lang="en-US" sz="1800" b="1" smtClean="0">
                <a:solidFill>
                  <a:srgbClr val="660066"/>
                </a:solidFill>
                <a:latin typeface="Tahoma" pitchFamily="34" charset="0"/>
              </a:rPr>
              <a:t>		adalah jumlah rupiah kas yang terealisir dengan cara 	menjual setiap jenis aktiva di pasar bebas dalam 	kondisi perusahaan normal</a:t>
            </a:r>
          </a:p>
        </p:txBody>
      </p:sp>
      <p:sp>
        <p:nvSpPr>
          <p:cNvPr id="179204" name="Cloud"/>
          <p:cNvSpPr>
            <a:spLocks noChangeAspect="1" noEditPoints="1" noChangeArrowheads="1"/>
          </p:cNvSpPr>
          <p:nvPr/>
        </p:nvSpPr>
        <p:spPr bwMode="auto">
          <a:xfrm>
            <a:off x="539750" y="188913"/>
            <a:ext cx="7056438" cy="9810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FF0066"/>
            </a:solidFill>
            <a:miter lim="800000"/>
            <a:headEnd/>
            <a:tailEnd/>
          </a:ln>
          <a:effectLst>
            <a:outerShdw dist="107763" dir="2700000" algn="ctr" rotWithShape="0">
              <a:srgbClr val="808080"/>
            </a:outerShdw>
          </a:effectLst>
        </p:spPr>
        <p:txBody>
          <a:bodyPr/>
          <a:lstStyle/>
          <a:p>
            <a:pPr>
              <a:defRPr/>
            </a:pPr>
            <a:endParaRPr lang="en-US">
              <a:solidFill>
                <a:srgbClr val="660066"/>
              </a:solidFill>
              <a:latin typeface="Arial"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58888" y="260350"/>
            <a:ext cx="6119812" cy="715963"/>
          </a:xfrm>
        </p:spPr>
        <p:txBody>
          <a:bodyPr/>
          <a:lstStyle/>
          <a:p>
            <a:pPr eaLnBrk="1" hangingPunct="1"/>
            <a:r>
              <a:rPr lang="en-US" sz="2800" b="1" smtClean="0">
                <a:solidFill>
                  <a:srgbClr val="660066"/>
                </a:solidFill>
                <a:latin typeface="Cooper Black" pitchFamily="18" charset="0"/>
              </a:rPr>
              <a:t>Pengakuan Biaya</a:t>
            </a:r>
          </a:p>
        </p:txBody>
      </p:sp>
      <p:sp>
        <p:nvSpPr>
          <p:cNvPr id="18435" name="Rectangle 3"/>
          <p:cNvSpPr>
            <a:spLocks noGrp="1" noChangeArrowheads="1"/>
          </p:cNvSpPr>
          <p:nvPr>
            <p:ph type="body" idx="1"/>
          </p:nvPr>
        </p:nvSpPr>
        <p:spPr>
          <a:xfrm>
            <a:off x="457200" y="1143000"/>
            <a:ext cx="8229600" cy="5165725"/>
          </a:xfrm>
          <a:ln w="76200">
            <a:solidFill>
              <a:srgbClr val="FF0066"/>
            </a:solidFill>
          </a:ln>
        </p:spPr>
        <p:txBody>
          <a:bodyPr/>
          <a:lstStyle/>
          <a:p>
            <a:pPr eaLnBrk="1" hangingPunct="1">
              <a:lnSpc>
                <a:spcPct val="90000"/>
              </a:lnSpc>
            </a:pPr>
            <a:r>
              <a:rPr lang="en-US" sz="2400" smtClean="0">
                <a:solidFill>
                  <a:srgbClr val="660066"/>
                </a:solidFill>
              </a:rPr>
              <a:t>Cost memiliki 2 kedudukan, yaitu :</a:t>
            </a:r>
          </a:p>
          <a:p>
            <a:pPr lvl="1" eaLnBrk="1" hangingPunct="1">
              <a:lnSpc>
                <a:spcPct val="90000"/>
              </a:lnSpc>
            </a:pPr>
            <a:r>
              <a:rPr lang="en-US" sz="2100" smtClean="0">
                <a:solidFill>
                  <a:srgbClr val="660066"/>
                </a:solidFill>
              </a:rPr>
              <a:t>sebagai aktiva yang disajikan pada neraca </a:t>
            </a:r>
          </a:p>
          <a:p>
            <a:pPr lvl="1" eaLnBrk="1" hangingPunct="1">
              <a:lnSpc>
                <a:spcPct val="90000"/>
              </a:lnSpc>
            </a:pPr>
            <a:r>
              <a:rPr lang="en-US" sz="2100" smtClean="0">
                <a:solidFill>
                  <a:srgbClr val="660066"/>
                </a:solidFill>
              </a:rPr>
              <a:t>cost sebagai beban atau expired cost yang disajikan dalam laporan laba rugi.</a:t>
            </a:r>
          </a:p>
          <a:p>
            <a:pPr lvl="1" eaLnBrk="1" hangingPunct="1">
              <a:lnSpc>
                <a:spcPct val="90000"/>
              </a:lnSpc>
              <a:buFontTx/>
              <a:buNone/>
            </a:pPr>
            <a:endParaRPr lang="en-US" sz="2100" smtClean="0">
              <a:solidFill>
                <a:srgbClr val="660066"/>
              </a:solidFill>
            </a:endParaRPr>
          </a:p>
          <a:p>
            <a:pPr eaLnBrk="1" hangingPunct="1">
              <a:lnSpc>
                <a:spcPct val="90000"/>
              </a:lnSpc>
            </a:pPr>
            <a:r>
              <a:rPr lang="en-US" sz="2400" smtClean="0">
                <a:solidFill>
                  <a:srgbClr val="660066"/>
                </a:solidFill>
              </a:rPr>
              <a:t>Menurut KDPPLK</a:t>
            </a:r>
          </a:p>
          <a:p>
            <a:pPr lvl="1" eaLnBrk="1" hangingPunct="1">
              <a:lnSpc>
                <a:spcPct val="90000"/>
              </a:lnSpc>
            </a:pPr>
            <a:r>
              <a:rPr lang="en-US" sz="2100" smtClean="0">
                <a:solidFill>
                  <a:srgbClr val="660066"/>
                </a:solidFill>
              </a:rPr>
              <a:t>Beban diakui dalam laporan laba rugi atas dasar hubungan langsung antara biaya yang timbul dan pos penghasilan tertentu yang diperoleh.</a:t>
            </a:r>
          </a:p>
          <a:p>
            <a:pPr lvl="1" eaLnBrk="1" hangingPunct="1">
              <a:lnSpc>
                <a:spcPct val="90000"/>
              </a:lnSpc>
            </a:pPr>
            <a:r>
              <a:rPr lang="en-US" sz="2100" smtClean="0">
                <a:solidFill>
                  <a:srgbClr val="660066"/>
                </a:solidFill>
              </a:rPr>
              <a:t>Proses ini disebut sebagai pengaitan biaya dengan pendapatan dan melibatkan pengakuan penghasilan dan beban secara gabungan atau bersamaan yang dihasilkan secara langsung dan bersama-sama dari transaksi atau peristiwa yang sama.</a:t>
            </a:r>
          </a:p>
        </p:txBody>
      </p:sp>
      <p:sp>
        <p:nvSpPr>
          <p:cNvPr id="193540" name="Cloud"/>
          <p:cNvSpPr>
            <a:spLocks noChangeAspect="1" noEditPoints="1" noChangeArrowheads="1"/>
          </p:cNvSpPr>
          <p:nvPr/>
        </p:nvSpPr>
        <p:spPr bwMode="auto">
          <a:xfrm>
            <a:off x="539750" y="188913"/>
            <a:ext cx="7056438" cy="9810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FF0066"/>
            </a:solidFill>
            <a:miter lim="800000"/>
            <a:headEnd/>
            <a:tailEnd/>
          </a:ln>
          <a:effectLst>
            <a:outerShdw dist="107763" dir="2700000" algn="ctr" rotWithShape="0">
              <a:srgbClr val="808080"/>
            </a:outerShdw>
          </a:effectLst>
        </p:spPr>
        <p:txBody>
          <a:bodyPr/>
          <a:lstStyle/>
          <a:p>
            <a:pPr>
              <a:defRPr/>
            </a:pP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normAutofit fontScale="85000" lnSpcReduction="20000"/>
          </a:bodyPr>
          <a:lstStyle/>
          <a:p>
            <a:pPr lvl="0"/>
            <a:r>
              <a:rPr lang="es-ES" dirty="0" err="1" smtClean="0"/>
              <a:t>Mampu</a:t>
            </a:r>
            <a:r>
              <a:rPr lang="es-ES" dirty="0" smtClean="0"/>
              <a:t> </a:t>
            </a:r>
            <a:r>
              <a:rPr lang="es-ES" dirty="0" err="1" smtClean="0"/>
              <a:t>menjelaskan</a:t>
            </a:r>
            <a:r>
              <a:rPr lang="es-ES" dirty="0" smtClean="0"/>
              <a:t> </a:t>
            </a:r>
            <a:r>
              <a:rPr lang="es-ES" dirty="0" err="1" smtClean="0"/>
              <a:t>Laporan</a:t>
            </a:r>
            <a:r>
              <a:rPr lang="es-ES" dirty="0" smtClean="0"/>
              <a:t> </a:t>
            </a:r>
            <a:r>
              <a:rPr lang="es-ES" dirty="0" err="1" smtClean="0"/>
              <a:t>Keuangan</a:t>
            </a:r>
            <a:r>
              <a:rPr lang="es-ES" dirty="0" smtClean="0"/>
              <a:t> </a:t>
            </a:r>
            <a:r>
              <a:rPr lang="es-ES" dirty="0" err="1" smtClean="0"/>
              <a:t>Laba</a:t>
            </a:r>
            <a:r>
              <a:rPr lang="es-ES" dirty="0" smtClean="0"/>
              <a:t>/</a:t>
            </a:r>
            <a:r>
              <a:rPr lang="es-ES" dirty="0" err="1" smtClean="0"/>
              <a:t>Rugi</a:t>
            </a:r>
            <a:r>
              <a:rPr lang="es-ES" dirty="0" smtClean="0"/>
              <a:t> dan </a:t>
            </a:r>
            <a:r>
              <a:rPr lang="es-ES" dirty="0" err="1" smtClean="0"/>
              <a:t>Neraca</a:t>
            </a:r>
            <a:endParaRPr lang="en-US" dirty="0" smtClean="0"/>
          </a:p>
          <a:p>
            <a:pPr lvl="0"/>
            <a:r>
              <a:rPr lang="es-ES" dirty="0" err="1" smtClean="0"/>
              <a:t>Mampu</a:t>
            </a:r>
            <a:r>
              <a:rPr lang="es-ES" dirty="0" smtClean="0"/>
              <a:t> </a:t>
            </a:r>
            <a:r>
              <a:rPr lang="es-ES" dirty="0" err="1" smtClean="0"/>
              <a:t>menjelaskan</a:t>
            </a:r>
            <a:r>
              <a:rPr lang="es-ES" dirty="0" smtClean="0"/>
              <a:t> </a:t>
            </a:r>
            <a:r>
              <a:rPr lang="es-ES" dirty="0" err="1" smtClean="0"/>
              <a:t>isi</a:t>
            </a:r>
            <a:r>
              <a:rPr lang="es-ES" dirty="0" smtClean="0"/>
              <a:t> </a:t>
            </a:r>
            <a:r>
              <a:rPr lang="es-ES" dirty="0" err="1" smtClean="0"/>
              <a:t>laba</a:t>
            </a:r>
            <a:r>
              <a:rPr lang="es-ES" dirty="0" smtClean="0"/>
              <a:t>/</a:t>
            </a:r>
            <a:r>
              <a:rPr lang="es-ES" dirty="0" err="1" smtClean="0"/>
              <a:t>rugi</a:t>
            </a:r>
            <a:r>
              <a:rPr lang="es-ES" dirty="0" smtClean="0"/>
              <a:t> dan </a:t>
            </a:r>
            <a:r>
              <a:rPr lang="es-ES" dirty="0" err="1" smtClean="0"/>
              <a:t>neraca</a:t>
            </a:r>
            <a:r>
              <a:rPr lang="es-ES" dirty="0" smtClean="0"/>
              <a:t> </a:t>
            </a:r>
            <a:r>
              <a:rPr lang="es-ES" dirty="0" err="1" smtClean="0"/>
              <a:t>serta</a:t>
            </a:r>
            <a:r>
              <a:rPr lang="es-ES" dirty="0" smtClean="0"/>
              <a:t> </a:t>
            </a:r>
            <a:r>
              <a:rPr lang="es-ES" dirty="0" err="1" smtClean="0"/>
              <a:t>metode-metode</a:t>
            </a:r>
            <a:r>
              <a:rPr lang="es-ES" dirty="0" smtClean="0"/>
              <a:t> yang </a:t>
            </a:r>
            <a:r>
              <a:rPr lang="es-ES" dirty="0" err="1" smtClean="0"/>
              <a:t>digunakan</a:t>
            </a:r>
            <a:r>
              <a:rPr lang="es-ES" dirty="0" smtClean="0"/>
              <a:t> </a:t>
            </a:r>
            <a:r>
              <a:rPr lang="es-ES" dirty="0" err="1" smtClean="0"/>
              <a:t>dalam</a:t>
            </a:r>
            <a:r>
              <a:rPr lang="es-ES" dirty="0" smtClean="0"/>
              <a:t> </a:t>
            </a:r>
            <a:r>
              <a:rPr lang="es-ES" dirty="0" err="1" smtClean="0"/>
              <a:t>menyusun</a:t>
            </a:r>
            <a:r>
              <a:rPr lang="es-ES" dirty="0" smtClean="0"/>
              <a:t> dan </a:t>
            </a:r>
            <a:r>
              <a:rPr lang="es-ES" dirty="0" err="1" smtClean="0"/>
              <a:t>mengkaji</a:t>
            </a:r>
            <a:r>
              <a:rPr lang="es-ES" dirty="0" smtClean="0"/>
              <a:t> </a:t>
            </a:r>
            <a:r>
              <a:rPr lang="es-ES" dirty="0" err="1" smtClean="0"/>
              <a:t>elemen</a:t>
            </a:r>
            <a:r>
              <a:rPr lang="es-ES" dirty="0" smtClean="0"/>
              <a:t> </a:t>
            </a:r>
            <a:r>
              <a:rPr lang="es-ES" dirty="0" err="1" smtClean="0"/>
              <a:t>dalam</a:t>
            </a:r>
            <a:r>
              <a:rPr lang="es-ES" dirty="0" smtClean="0"/>
              <a:t> </a:t>
            </a:r>
            <a:r>
              <a:rPr lang="es-ES" dirty="0" err="1" smtClean="0"/>
              <a:t>laporan</a:t>
            </a:r>
            <a:r>
              <a:rPr lang="es-ES" dirty="0" smtClean="0"/>
              <a:t> </a:t>
            </a:r>
            <a:r>
              <a:rPr lang="es-ES" dirty="0" err="1" smtClean="0"/>
              <a:t>keuangan</a:t>
            </a:r>
            <a:endParaRPr lang="en-US" dirty="0" smtClean="0"/>
          </a:p>
          <a:p>
            <a:pPr lvl="0"/>
            <a:r>
              <a:rPr lang="en-US" dirty="0" err="1" smtClean="0"/>
              <a:t>Mampu</a:t>
            </a:r>
            <a:r>
              <a:rPr lang="en-US" dirty="0" smtClean="0"/>
              <a:t> </a:t>
            </a:r>
            <a:r>
              <a:rPr lang="en-US" dirty="0" err="1" smtClean="0"/>
              <a:t>menjelaskan</a:t>
            </a:r>
            <a:r>
              <a:rPr lang="en-US" dirty="0" smtClean="0"/>
              <a:t> </a:t>
            </a:r>
            <a:r>
              <a:rPr lang="en-US" dirty="0" err="1" smtClean="0"/>
              <a:t>pengertian</a:t>
            </a:r>
            <a:r>
              <a:rPr lang="en-US" dirty="0" smtClean="0"/>
              <a:t> </a:t>
            </a:r>
            <a:r>
              <a:rPr lang="en-US" dirty="0" err="1" smtClean="0"/>
              <a:t>komponen-komponen</a:t>
            </a:r>
            <a:r>
              <a:rPr lang="en-US" dirty="0" smtClean="0"/>
              <a:t> </a:t>
            </a:r>
            <a:r>
              <a:rPr lang="en-US" dirty="0" err="1" smtClean="0"/>
              <a:t>dalam</a:t>
            </a:r>
            <a:r>
              <a:rPr lang="en-US" dirty="0" smtClean="0"/>
              <a:t> </a:t>
            </a:r>
            <a:r>
              <a:rPr lang="en-US" dirty="0" err="1" smtClean="0"/>
              <a:t>laporan</a:t>
            </a:r>
            <a:r>
              <a:rPr lang="en-US" dirty="0" smtClean="0"/>
              <a:t> </a:t>
            </a:r>
            <a:r>
              <a:rPr lang="en-US" dirty="0" err="1" smtClean="0"/>
              <a:t>keuangan</a:t>
            </a:r>
            <a:endParaRPr lang="en-US" dirty="0" smtClean="0"/>
          </a:p>
          <a:p>
            <a:pPr lvl="0"/>
            <a:r>
              <a:rPr lang="en-US" dirty="0" err="1" smtClean="0"/>
              <a:t>Mampu</a:t>
            </a:r>
            <a:r>
              <a:rPr lang="en-US" dirty="0" smtClean="0"/>
              <a:t> </a:t>
            </a:r>
            <a:r>
              <a:rPr lang="en-US" dirty="0" err="1" smtClean="0"/>
              <a:t>menjelaskan</a:t>
            </a:r>
            <a:r>
              <a:rPr lang="en-US" dirty="0" smtClean="0"/>
              <a:t> </a:t>
            </a:r>
            <a:r>
              <a:rPr lang="en-US" dirty="0" err="1" smtClean="0"/>
              <a:t>peristiwa</a:t>
            </a:r>
            <a:r>
              <a:rPr lang="en-US" dirty="0" smtClean="0"/>
              <a:t> </a:t>
            </a:r>
            <a:r>
              <a:rPr lang="en-US" dirty="0" err="1" smtClean="0"/>
              <a:t>kemudian</a:t>
            </a:r>
            <a:r>
              <a:rPr lang="en-US" dirty="0" smtClean="0"/>
              <a:t> </a:t>
            </a:r>
            <a:r>
              <a:rPr lang="en-US" dirty="0" err="1" smtClean="0"/>
              <a:t>dan</a:t>
            </a:r>
            <a:r>
              <a:rPr lang="en-US" dirty="0" smtClean="0"/>
              <a:t> </a:t>
            </a:r>
            <a:r>
              <a:rPr lang="en-US" dirty="0" err="1" smtClean="0"/>
              <a:t>catatan</a:t>
            </a:r>
            <a:r>
              <a:rPr lang="en-US" dirty="0" smtClean="0"/>
              <a:t> </a:t>
            </a:r>
            <a:r>
              <a:rPr lang="en-US" dirty="0" err="1" smtClean="0"/>
              <a:t>atas</a:t>
            </a:r>
            <a:r>
              <a:rPr lang="en-US" dirty="0" smtClean="0"/>
              <a:t> </a:t>
            </a:r>
            <a:r>
              <a:rPr lang="en-US" dirty="0" err="1" smtClean="0"/>
              <a:t>laporan</a:t>
            </a:r>
            <a:r>
              <a:rPr lang="en-US" dirty="0" smtClean="0"/>
              <a:t> </a:t>
            </a:r>
            <a:r>
              <a:rPr lang="en-US" dirty="0" err="1" smtClean="0"/>
              <a:t>keuangan</a:t>
            </a:r>
            <a:r>
              <a:rPr lang="en-US" dirty="0" smtClean="0"/>
              <a:t> </a:t>
            </a:r>
          </a:p>
          <a:p>
            <a:pPr lvl="0"/>
            <a:r>
              <a:rPr lang="es-ES" dirty="0" err="1" smtClean="0"/>
              <a:t>Mampu</a:t>
            </a:r>
            <a:r>
              <a:rPr lang="es-ES" dirty="0" smtClean="0"/>
              <a:t> </a:t>
            </a:r>
            <a:r>
              <a:rPr lang="es-ES" dirty="0" err="1" smtClean="0"/>
              <a:t>menjelaskan</a:t>
            </a:r>
            <a:r>
              <a:rPr lang="es-ES" dirty="0" smtClean="0"/>
              <a:t> </a:t>
            </a:r>
            <a:r>
              <a:rPr lang="es-ES" dirty="0" err="1" smtClean="0"/>
              <a:t>keterbatasan</a:t>
            </a:r>
            <a:r>
              <a:rPr lang="es-ES" dirty="0" smtClean="0"/>
              <a:t> </a:t>
            </a:r>
            <a:r>
              <a:rPr lang="es-ES" dirty="0" err="1" smtClean="0"/>
              <a:t>laporan</a:t>
            </a:r>
            <a:r>
              <a:rPr lang="es-ES" dirty="0" smtClean="0"/>
              <a:t> </a:t>
            </a:r>
            <a:r>
              <a:rPr lang="es-ES" dirty="0" err="1" smtClean="0"/>
              <a:t>keuangan</a:t>
            </a:r>
            <a:endParaRPr lang="en-US" dirty="0" smtClean="0"/>
          </a:p>
          <a:p>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xmlns=""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457200"/>
            <a:ext cx="8229600" cy="563563"/>
          </a:xfrm>
        </p:spPr>
        <p:txBody>
          <a:bodyPr/>
          <a:lstStyle/>
          <a:p>
            <a:pPr eaLnBrk="1" hangingPunct="1"/>
            <a:r>
              <a:rPr lang="en-US" sz="2800" b="1" u="sng" smtClean="0">
                <a:solidFill>
                  <a:srgbClr val="660066"/>
                </a:solidFill>
                <a:latin typeface="Cooper Black" pitchFamily="18" charset="0"/>
              </a:rPr>
              <a:t>Klasifikasi Biaya</a:t>
            </a:r>
            <a:r>
              <a:rPr lang="en-US" sz="2800" smtClean="0">
                <a:solidFill>
                  <a:srgbClr val="660066"/>
                </a:solidFill>
                <a:latin typeface="Cooper Black" pitchFamily="18" charset="0"/>
              </a:rPr>
              <a:t/>
            </a:r>
            <a:br>
              <a:rPr lang="en-US" sz="2800" smtClean="0">
                <a:solidFill>
                  <a:srgbClr val="660066"/>
                </a:solidFill>
                <a:latin typeface="Cooper Black" pitchFamily="18" charset="0"/>
              </a:rPr>
            </a:br>
            <a:endParaRPr lang="en-US" sz="2800" smtClean="0">
              <a:solidFill>
                <a:srgbClr val="660066"/>
              </a:solidFill>
              <a:latin typeface="Cooper Black" pitchFamily="18" charset="0"/>
            </a:endParaRPr>
          </a:p>
        </p:txBody>
      </p:sp>
      <p:sp>
        <p:nvSpPr>
          <p:cNvPr id="19459" name="Rectangle 3"/>
          <p:cNvSpPr>
            <a:spLocks noGrp="1" noChangeArrowheads="1"/>
          </p:cNvSpPr>
          <p:nvPr>
            <p:ph type="body" idx="1"/>
          </p:nvPr>
        </p:nvSpPr>
        <p:spPr>
          <a:xfrm>
            <a:off x="468313" y="1196975"/>
            <a:ext cx="8229600" cy="4840288"/>
          </a:xfrm>
          <a:ln w="76200">
            <a:solidFill>
              <a:srgbClr val="FF0066"/>
            </a:solidFill>
          </a:ln>
        </p:spPr>
        <p:txBody>
          <a:bodyPr/>
          <a:lstStyle/>
          <a:p>
            <a:pPr eaLnBrk="1" hangingPunct="1">
              <a:lnSpc>
                <a:spcPct val="80000"/>
              </a:lnSpc>
            </a:pPr>
            <a:r>
              <a:rPr lang="en-US" sz="1200" b="1" smtClean="0">
                <a:solidFill>
                  <a:srgbClr val="660066"/>
                </a:solidFill>
                <a:latin typeface="Tahoma" pitchFamily="34" charset="0"/>
              </a:rPr>
              <a:t>Klasifikasi harga pokok barang yang terjual (cost of good sold)</a:t>
            </a:r>
          </a:p>
          <a:p>
            <a:pPr lvl="1" eaLnBrk="1" hangingPunct="1">
              <a:lnSpc>
                <a:spcPct val="80000"/>
              </a:lnSpc>
            </a:pPr>
            <a:r>
              <a:rPr lang="en-US" sz="1200" b="1" smtClean="0">
                <a:solidFill>
                  <a:srgbClr val="660066"/>
                </a:solidFill>
                <a:latin typeface="Tahoma" pitchFamily="34" charset="0"/>
              </a:rPr>
              <a:t>biaya administrasi dan umum</a:t>
            </a:r>
          </a:p>
          <a:p>
            <a:pPr lvl="1" eaLnBrk="1" hangingPunct="1">
              <a:lnSpc>
                <a:spcPct val="80000"/>
              </a:lnSpc>
            </a:pPr>
            <a:r>
              <a:rPr lang="en-US" sz="1200" b="1" smtClean="0">
                <a:solidFill>
                  <a:srgbClr val="660066"/>
                </a:solidFill>
                <a:latin typeface="Tahoma" pitchFamily="34" charset="0"/>
              </a:rPr>
              <a:t>biaya pemasaran</a:t>
            </a:r>
          </a:p>
          <a:p>
            <a:pPr lvl="1" eaLnBrk="1" hangingPunct="1">
              <a:lnSpc>
                <a:spcPct val="80000"/>
              </a:lnSpc>
              <a:buFontTx/>
              <a:buNone/>
            </a:pPr>
            <a:r>
              <a:rPr lang="en-US" sz="1200" b="1" smtClean="0">
                <a:solidFill>
                  <a:srgbClr val="660066"/>
                </a:solidFill>
                <a:latin typeface="Tahoma" pitchFamily="34" charset="0"/>
              </a:rPr>
              <a:t> </a:t>
            </a:r>
          </a:p>
          <a:p>
            <a:pPr eaLnBrk="1" hangingPunct="1">
              <a:lnSpc>
                <a:spcPct val="80000"/>
              </a:lnSpc>
            </a:pPr>
            <a:r>
              <a:rPr lang="en-US" sz="1200" b="1" smtClean="0">
                <a:solidFill>
                  <a:srgbClr val="660066"/>
                </a:solidFill>
                <a:latin typeface="Tahoma" pitchFamily="34" charset="0"/>
              </a:rPr>
              <a:t>klasifikasi biaya tetap dan biaya variable</a:t>
            </a:r>
          </a:p>
          <a:p>
            <a:pPr eaLnBrk="1" hangingPunct="1">
              <a:lnSpc>
                <a:spcPct val="80000"/>
              </a:lnSpc>
              <a:buFontTx/>
              <a:buNone/>
            </a:pPr>
            <a:r>
              <a:rPr lang="en-US" sz="1200" b="1" smtClean="0">
                <a:solidFill>
                  <a:srgbClr val="660066"/>
                </a:solidFill>
                <a:latin typeface="Tahoma" pitchFamily="34" charset="0"/>
              </a:rPr>
              <a:t>	dalam hal ini klasifikasi atas dasar perilaku biaya dalam hubungannya dengan volume aktivitas. </a:t>
            </a:r>
          </a:p>
          <a:p>
            <a:pPr lvl="1" eaLnBrk="1" hangingPunct="1">
              <a:lnSpc>
                <a:spcPct val="80000"/>
              </a:lnSpc>
            </a:pPr>
            <a:r>
              <a:rPr lang="en-US" sz="1200" b="1" smtClean="0">
                <a:solidFill>
                  <a:srgbClr val="660066"/>
                </a:solidFill>
                <a:latin typeface="Tahoma" pitchFamily="34" charset="0"/>
              </a:rPr>
              <a:t>Biaya tetap adalah biaya yang konstan tidak berubah walaupun ada perubahan volume aktifitas </a:t>
            </a:r>
          </a:p>
          <a:p>
            <a:pPr lvl="1" eaLnBrk="1" hangingPunct="1">
              <a:lnSpc>
                <a:spcPct val="80000"/>
              </a:lnSpc>
            </a:pPr>
            <a:r>
              <a:rPr lang="en-US" sz="1200" b="1" smtClean="0">
                <a:solidFill>
                  <a:srgbClr val="660066"/>
                </a:solidFill>
                <a:latin typeface="Tahoma" pitchFamily="34" charset="0"/>
              </a:rPr>
              <a:t>Biaya variable adalah biaya yang berubah-ubah secara proporsional dengan perubahan volume aktivitas.</a:t>
            </a:r>
          </a:p>
          <a:p>
            <a:pPr lvl="1" eaLnBrk="1" hangingPunct="1">
              <a:lnSpc>
                <a:spcPct val="80000"/>
              </a:lnSpc>
              <a:buFontTx/>
              <a:buNone/>
            </a:pPr>
            <a:endParaRPr lang="en-US" sz="1200" b="1" smtClean="0">
              <a:solidFill>
                <a:srgbClr val="660066"/>
              </a:solidFill>
              <a:latin typeface="Tahoma" pitchFamily="34" charset="0"/>
            </a:endParaRPr>
          </a:p>
          <a:p>
            <a:pPr eaLnBrk="1" hangingPunct="1">
              <a:lnSpc>
                <a:spcPct val="80000"/>
              </a:lnSpc>
            </a:pPr>
            <a:r>
              <a:rPr lang="en-US" sz="1200" b="1" smtClean="0">
                <a:solidFill>
                  <a:srgbClr val="660066"/>
                </a:solidFill>
                <a:latin typeface="Tahoma" pitchFamily="34" charset="0"/>
              </a:rPr>
              <a:t>Cara penandingan biaya :</a:t>
            </a:r>
          </a:p>
          <a:p>
            <a:pPr lvl="1" eaLnBrk="1" hangingPunct="1">
              <a:lnSpc>
                <a:spcPct val="80000"/>
              </a:lnSpc>
            </a:pPr>
            <a:r>
              <a:rPr lang="en-US" sz="1200" b="1" smtClean="0">
                <a:solidFill>
                  <a:srgbClr val="660066"/>
                </a:solidFill>
                <a:latin typeface="Tahoma" pitchFamily="34" charset="0"/>
              </a:rPr>
              <a:t>berasosiasi atas dasar sebab akibat</a:t>
            </a:r>
          </a:p>
          <a:p>
            <a:pPr eaLnBrk="1" hangingPunct="1">
              <a:lnSpc>
                <a:spcPct val="80000"/>
              </a:lnSpc>
              <a:buFontTx/>
              <a:buNone/>
            </a:pPr>
            <a:r>
              <a:rPr lang="en-US" sz="1200" b="1" smtClean="0">
                <a:solidFill>
                  <a:srgbClr val="660066"/>
                </a:solidFill>
                <a:latin typeface="Tahoma" pitchFamily="34" charset="0"/>
              </a:rPr>
              <a:t>		merupakan cara yang dianggap ideal walaupun sulit untuk membuktikan apakah 	barang 	dan jasa yang digunakan memberikan kontribusi untuk menciptakan pendapatan</a:t>
            </a:r>
          </a:p>
          <a:p>
            <a:pPr eaLnBrk="1" hangingPunct="1">
              <a:lnSpc>
                <a:spcPct val="80000"/>
              </a:lnSpc>
              <a:buFontTx/>
              <a:buNone/>
            </a:pPr>
            <a:endParaRPr lang="en-US" sz="1200" b="1" smtClean="0">
              <a:solidFill>
                <a:srgbClr val="660066"/>
              </a:solidFill>
              <a:latin typeface="Tahoma" pitchFamily="34" charset="0"/>
            </a:endParaRPr>
          </a:p>
          <a:p>
            <a:pPr lvl="1" eaLnBrk="1" hangingPunct="1">
              <a:lnSpc>
                <a:spcPct val="80000"/>
              </a:lnSpc>
            </a:pPr>
            <a:r>
              <a:rPr lang="en-US" sz="1200" b="1" smtClean="0">
                <a:solidFill>
                  <a:srgbClr val="660066"/>
                </a:solidFill>
                <a:latin typeface="Tahoma" pitchFamily="34" charset="0"/>
              </a:rPr>
              <a:t>alokasi secara sistematis</a:t>
            </a:r>
          </a:p>
          <a:p>
            <a:pPr eaLnBrk="1" hangingPunct="1">
              <a:lnSpc>
                <a:spcPct val="80000"/>
              </a:lnSpc>
              <a:buFontTx/>
              <a:buNone/>
            </a:pPr>
            <a:r>
              <a:rPr lang="en-US" sz="1200" b="1" smtClean="0">
                <a:solidFill>
                  <a:srgbClr val="660066"/>
                </a:solidFill>
                <a:latin typeface="Tahoma" pitchFamily="34" charset="0"/>
              </a:rPr>
              <a:t>		apabila diyakini bahwa periode tertentu akan menerima manfaat dari aktiva tertentu 	oleh karena itu setiap periode tersebut harus menanggung beban biaya dari manfaat 	yang diperolehnya.</a:t>
            </a:r>
          </a:p>
          <a:p>
            <a:pPr eaLnBrk="1" hangingPunct="1">
              <a:lnSpc>
                <a:spcPct val="80000"/>
              </a:lnSpc>
              <a:buFontTx/>
              <a:buNone/>
            </a:pPr>
            <a:endParaRPr lang="en-US" sz="1200" b="1" smtClean="0">
              <a:solidFill>
                <a:srgbClr val="660066"/>
              </a:solidFill>
              <a:latin typeface="Tahoma" pitchFamily="34" charset="0"/>
            </a:endParaRPr>
          </a:p>
          <a:p>
            <a:pPr lvl="1" eaLnBrk="1" hangingPunct="1">
              <a:lnSpc>
                <a:spcPct val="80000"/>
              </a:lnSpc>
            </a:pPr>
            <a:r>
              <a:rPr lang="en-US" sz="1200" b="1" smtClean="0">
                <a:solidFill>
                  <a:srgbClr val="660066"/>
                </a:solidFill>
                <a:latin typeface="Tahoma" pitchFamily="34" charset="0"/>
              </a:rPr>
              <a:t>pengakuan segera</a:t>
            </a:r>
          </a:p>
          <a:p>
            <a:pPr eaLnBrk="1" hangingPunct="1">
              <a:lnSpc>
                <a:spcPct val="80000"/>
              </a:lnSpc>
              <a:buFontTx/>
              <a:buNone/>
            </a:pPr>
            <a:r>
              <a:rPr lang="en-US" sz="1200" b="1" smtClean="0">
                <a:solidFill>
                  <a:srgbClr val="660066"/>
                </a:solidFill>
                <a:latin typeface="Tahoma" pitchFamily="34" charset="0"/>
              </a:rPr>
              <a:t>		hal ini digunakan karena tidak semua biaya berasosiasi dalam hubungan sebab akibat 	dengan pendapatan. </a:t>
            </a:r>
          </a:p>
        </p:txBody>
      </p:sp>
      <p:sp>
        <p:nvSpPr>
          <p:cNvPr id="208900" name="Cloud"/>
          <p:cNvSpPr>
            <a:spLocks noChangeAspect="1" noEditPoints="1" noChangeArrowheads="1"/>
          </p:cNvSpPr>
          <p:nvPr/>
        </p:nvSpPr>
        <p:spPr bwMode="auto">
          <a:xfrm>
            <a:off x="971550" y="188913"/>
            <a:ext cx="7056438" cy="9810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FF0066"/>
            </a:solidFill>
            <a:miter lim="800000"/>
            <a:headEnd/>
            <a:tailEnd/>
          </a:ln>
          <a:effectLst>
            <a:outerShdw dist="107763" dir="2700000" algn="ctr" rotWithShape="0">
              <a:srgbClr val="808080"/>
            </a:outerShdw>
          </a:effectLst>
        </p:spPr>
        <p:txBody>
          <a:bodyPr/>
          <a:lstStyle/>
          <a:p>
            <a:pPr>
              <a:defRPr/>
            </a:pPr>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49275"/>
            <a:ext cx="8229600" cy="288925"/>
          </a:xfrm>
        </p:spPr>
        <p:txBody>
          <a:bodyPr/>
          <a:lstStyle/>
          <a:p>
            <a:pPr eaLnBrk="1" hangingPunct="1"/>
            <a:r>
              <a:rPr lang="en-US" sz="3300" b="1" u="sng" smtClean="0">
                <a:solidFill>
                  <a:srgbClr val="660066"/>
                </a:solidFill>
                <a:latin typeface="Cooper Black" pitchFamily="18" charset="0"/>
              </a:rPr>
              <a:t>Gain dan Loss</a:t>
            </a:r>
            <a:br>
              <a:rPr lang="en-US" sz="3300" b="1" u="sng" smtClean="0">
                <a:solidFill>
                  <a:srgbClr val="660066"/>
                </a:solidFill>
                <a:latin typeface="Cooper Black" pitchFamily="18" charset="0"/>
              </a:rPr>
            </a:br>
            <a:endParaRPr lang="en-US" sz="3300" b="1" u="sng" smtClean="0">
              <a:solidFill>
                <a:srgbClr val="660066"/>
              </a:solidFill>
              <a:latin typeface="Cooper Black" pitchFamily="18" charset="0"/>
            </a:endParaRPr>
          </a:p>
        </p:txBody>
      </p:sp>
      <p:sp>
        <p:nvSpPr>
          <p:cNvPr id="20483" name="Rectangle 3"/>
          <p:cNvSpPr>
            <a:spLocks noGrp="1" noChangeArrowheads="1"/>
          </p:cNvSpPr>
          <p:nvPr>
            <p:ph type="body" idx="1"/>
          </p:nvPr>
        </p:nvSpPr>
        <p:spPr>
          <a:xfrm>
            <a:off x="457200" y="1066800"/>
            <a:ext cx="8229600" cy="5059363"/>
          </a:xfrm>
        </p:spPr>
        <p:txBody>
          <a:bodyPr/>
          <a:lstStyle/>
          <a:p>
            <a:pPr marL="609600" indent="-609600" algn="r" eaLnBrk="1" hangingPunct="1">
              <a:lnSpc>
                <a:spcPct val="80000"/>
              </a:lnSpc>
            </a:pPr>
            <a:r>
              <a:rPr lang="en-US" sz="1400" b="1" smtClean="0">
                <a:solidFill>
                  <a:srgbClr val="660066"/>
                </a:solidFill>
                <a:latin typeface="Tahoma" pitchFamily="34" charset="0"/>
              </a:rPr>
              <a:t>Gains (laba) adalah keuntungan dari transaksi tertentu yang sifatnya insidentil</a:t>
            </a:r>
          </a:p>
          <a:p>
            <a:pPr marL="609600" indent="-609600" algn="r" eaLnBrk="1" hangingPunct="1">
              <a:lnSpc>
                <a:spcPct val="80000"/>
              </a:lnSpc>
            </a:pPr>
            <a:r>
              <a:rPr lang="en-US" sz="1400" b="1" smtClean="0">
                <a:solidFill>
                  <a:srgbClr val="660066"/>
                </a:solidFill>
                <a:latin typeface="Tahoma" pitchFamily="34" charset="0"/>
              </a:rPr>
              <a:t>Sedangkan penggolongan laba di luar laba tersebut adalah gain</a:t>
            </a:r>
          </a:p>
          <a:p>
            <a:pPr marL="609600" indent="-609600" algn="r" eaLnBrk="1" hangingPunct="1">
              <a:lnSpc>
                <a:spcPct val="80000"/>
              </a:lnSpc>
            </a:pPr>
            <a:endParaRPr lang="en-US" sz="1400" b="1" smtClean="0">
              <a:solidFill>
                <a:srgbClr val="660066"/>
              </a:solidFill>
              <a:latin typeface="Tahoma" pitchFamily="34" charset="0"/>
            </a:endParaRPr>
          </a:p>
          <a:p>
            <a:pPr marL="609600" indent="-609600" algn="r" eaLnBrk="1" hangingPunct="1">
              <a:lnSpc>
                <a:spcPct val="80000"/>
              </a:lnSpc>
            </a:pPr>
            <a:r>
              <a:rPr lang="en-US" sz="1400" b="1" smtClean="0">
                <a:solidFill>
                  <a:srgbClr val="660066"/>
                </a:solidFill>
                <a:latin typeface="Tahoma" pitchFamily="34" charset="0"/>
              </a:rPr>
              <a:t>Gain adalah naiknya equity dari transaksi yang sifatnya insidentil dan bukan dari kegiatan utama entity dan dari transaksi atau kejadian lainnya yang mempengaruhi entity selama satu periode tertentu, kecuali yang berasal dari hasil atau investasi dari pemilik</a:t>
            </a:r>
          </a:p>
          <a:p>
            <a:pPr marL="609600" indent="-609600" algn="r" eaLnBrk="1" hangingPunct="1">
              <a:lnSpc>
                <a:spcPct val="80000"/>
              </a:lnSpc>
              <a:buFontTx/>
              <a:buNone/>
            </a:pPr>
            <a:endParaRPr lang="en-US" sz="1400" b="1" smtClean="0">
              <a:solidFill>
                <a:srgbClr val="660066"/>
              </a:solidFill>
              <a:latin typeface="Tahoma" pitchFamily="34" charset="0"/>
            </a:endParaRPr>
          </a:p>
          <a:p>
            <a:pPr marL="609600" indent="-609600" algn="r" eaLnBrk="1" hangingPunct="1">
              <a:lnSpc>
                <a:spcPct val="80000"/>
              </a:lnSpc>
            </a:pPr>
            <a:r>
              <a:rPr lang="en-US" sz="1400" b="1" smtClean="0">
                <a:solidFill>
                  <a:srgbClr val="660066"/>
                </a:solidFill>
                <a:latin typeface="Tahoma" pitchFamily="34" charset="0"/>
              </a:rPr>
              <a:t>Losses adalah rugi transaksi tertentu yang sifatnya insidentil</a:t>
            </a:r>
          </a:p>
          <a:p>
            <a:pPr marL="609600" indent="-609600" algn="r" eaLnBrk="1" hangingPunct="1">
              <a:lnSpc>
                <a:spcPct val="80000"/>
              </a:lnSpc>
            </a:pPr>
            <a:endParaRPr lang="en-US" sz="1400" b="1" smtClean="0">
              <a:solidFill>
                <a:srgbClr val="660066"/>
              </a:solidFill>
              <a:latin typeface="Tahoma" pitchFamily="34" charset="0"/>
            </a:endParaRPr>
          </a:p>
          <a:p>
            <a:pPr marL="609600" indent="-609600" algn="r" eaLnBrk="1" hangingPunct="1">
              <a:lnSpc>
                <a:spcPct val="80000"/>
              </a:lnSpc>
            </a:pPr>
            <a:r>
              <a:rPr lang="en-US" sz="1400" b="1" smtClean="0">
                <a:solidFill>
                  <a:srgbClr val="660066"/>
                </a:solidFill>
                <a:latin typeface="Tahoma" pitchFamily="34" charset="0"/>
              </a:rPr>
              <a:t>Yaitu turunnya nilai equity dan dari transaksi yang sifatnya insidentil dan bukan kegiatan utama perusahaan dan dari seluruh transaksi kejadian lainnya yang mempengaruhi entity selama periode tertentu kecuali yang berasal dari biaya atau pemberian kepada pemilik.</a:t>
            </a:r>
          </a:p>
          <a:p>
            <a:pPr marL="609600" indent="-609600" algn="r" eaLnBrk="1" hangingPunct="1">
              <a:lnSpc>
                <a:spcPct val="80000"/>
              </a:lnSpc>
              <a:buFontTx/>
              <a:buNone/>
            </a:pPr>
            <a:endParaRPr lang="en-US" sz="1400" b="1" smtClean="0">
              <a:solidFill>
                <a:srgbClr val="660066"/>
              </a:solidFill>
              <a:latin typeface="Tahoma" pitchFamily="34" charset="0"/>
            </a:endParaRPr>
          </a:p>
          <a:p>
            <a:pPr marL="609600" indent="-609600" algn="r" eaLnBrk="1" hangingPunct="1">
              <a:lnSpc>
                <a:spcPct val="80000"/>
              </a:lnSpc>
            </a:pPr>
            <a:r>
              <a:rPr lang="en-US" sz="1600" b="1" u="sng" smtClean="0">
                <a:solidFill>
                  <a:srgbClr val="660066"/>
                </a:solidFill>
                <a:latin typeface="Tahoma" pitchFamily="34" charset="0"/>
              </a:rPr>
              <a:t>Menurut Committee on Terminology</a:t>
            </a:r>
          </a:p>
          <a:p>
            <a:pPr marL="609600" indent="-609600" algn="r" eaLnBrk="1" hangingPunct="1">
              <a:lnSpc>
                <a:spcPct val="80000"/>
              </a:lnSpc>
            </a:pPr>
            <a:r>
              <a:rPr lang="en-US" sz="1400" b="1" smtClean="0">
                <a:solidFill>
                  <a:srgbClr val="660066"/>
                </a:solidFill>
                <a:latin typeface="Tahoma" pitchFamily="34" charset="0"/>
              </a:rPr>
              <a:t>Laba (Rugi) adalah jumlah yang berasal dari pengurangan harga pokok produksi, biaya lain, dan kerugian dari penghasilan atau penghasilan operasi</a:t>
            </a:r>
          </a:p>
          <a:p>
            <a:pPr marL="609600" indent="-609600" algn="r" eaLnBrk="1" hangingPunct="1">
              <a:lnSpc>
                <a:spcPct val="80000"/>
              </a:lnSpc>
              <a:buFontTx/>
              <a:buNone/>
            </a:pPr>
            <a:endParaRPr lang="en-US" sz="1400" b="1" smtClean="0">
              <a:solidFill>
                <a:srgbClr val="660066"/>
              </a:solidFill>
              <a:latin typeface="Tahoma" pitchFamily="34" charset="0"/>
            </a:endParaRPr>
          </a:p>
          <a:p>
            <a:pPr marL="609600" indent="-609600" algn="r" eaLnBrk="1" hangingPunct="1">
              <a:lnSpc>
                <a:spcPct val="80000"/>
              </a:lnSpc>
            </a:pPr>
            <a:r>
              <a:rPr lang="en-US" sz="1600" b="1" u="sng" smtClean="0">
                <a:solidFill>
                  <a:srgbClr val="660066"/>
                </a:solidFill>
                <a:latin typeface="Tahoma" pitchFamily="34" charset="0"/>
              </a:rPr>
              <a:t>Menurut APB Statement</a:t>
            </a:r>
          </a:p>
          <a:p>
            <a:pPr marL="609600" indent="-609600" algn="r" eaLnBrk="1" hangingPunct="1">
              <a:lnSpc>
                <a:spcPct val="80000"/>
              </a:lnSpc>
            </a:pPr>
            <a:r>
              <a:rPr lang="en-US" sz="1400" b="1" smtClean="0">
                <a:solidFill>
                  <a:srgbClr val="660066"/>
                </a:solidFill>
                <a:latin typeface="Tahoma" pitchFamily="34" charset="0"/>
              </a:rPr>
              <a:t>Laba (rugi) adalah kelebihan (deficit) penghasilan di atas biaya selama satu periode akuntansi</a:t>
            </a:r>
          </a:p>
        </p:txBody>
      </p:sp>
      <p:sp>
        <p:nvSpPr>
          <p:cNvPr id="20484" name="Line 4"/>
          <p:cNvSpPr>
            <a:spLocks noChangeShapeType="1"/>
          </p:cNvSpPr>
          <p:nvPr/>
        </p:nvSpPr>
        <p:spPr bwMode="auto">
          <a:xfrm>
            <a:off x="971550" y="6021388"/>
            <a:ext cx="7488238" cy="0"/>
          </a:xfrm>
          <a:prstGeom prst="line">
            <a:avLst/>
          </a:prstGeom>
          <a:noFill/>
          <a:ln w="76200">
            <a:solidFill>
              <a:srgbClr val="660066"/>
            </a:solidFill>
            <a:round/>
            <a:headEnd/>
            <a:tailEnd/>
          </a:ln>
        </p:spPr>
        <p:txBody>
          <a:bodyP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066800"/>
            <a:ext cx="8229600" cy="5059363"/>
          </a:xfrm>
          <a:ln w="76200">
            <a:solidFill>
              <a:srgbClr val="FF66FF"/>
            </a:solidFill>
          </a:ln>
        </p:spPr>
        <p:txBody>
          <a:bodyPr/>
          <a:lstStyle/>
          <a:p>
            <a:pPr eaLnBrk="1" hangingPunct="1">
              <a:lnSpc>
                <a:spcPct val="80000"/>
              </a:lnSpc>
            </a:pPr>
            <a:r>
              <a:rPr lang="en-US" sz="1200" b="1" smtClean="0">
                <a:solidFill>
                  <a:srgbClr val="660066"/>
                </a:solidFill>
                <a:latin typeface="Tahoma" pitchFamily="34" charset="0"/>
              </a:rPr>
              <a:t>Dalam mengkaji elemen akuntansi dan hubungannya dengan laporan laba rugi dengan neraca dikenal 2 pendekatan, yaitu :</a:t>
            </a:r>
          </a:p>
          <a:p>
            <a:pPr eaLnBrk="1" hangingPunct="1">
              <a:lnSpc>
                <a:spcPct val="80000"/>
              </a:lnSpc>
              <a:buFontTx/>
              <a:buNone/>
            </a:pPr>
            <a:endParaRPr lang="en-US" sz="1200" b="1" smtClean="0">
              <a:solidFill>
                <a:srgbClr val="660066"/>
              </a:solidFill>
              <a:latin typeface="Tahoma" pitchFamily="34" charset="0"/>
            </a:endParaRPr>
          </a:p>
          <a:p>
            <a:pPr lvl="1" eaLnBrk="1" hangingPunct="1">
              <a:lnSpc>
                <a:spcPct val="80000"/>
              </a:lnSpc>
            </a:pPr>
            <a:r>
              <a:rPr lang="en-US" sz="1200" b="1" smtClean="0">
                <a:solidFill>
                  <a:srgbClr val="660066"/>
                </a:solidFill>
                <a:latin typeface="Tahoma" pitchFamily="34" charset="0"/>
              </a:rPr>
              <a:t>Artikulated approach</a:t>
            </a:r>
          </a:p>
          <a:p>
            <a:pPr eaLnBrk="1" hangingPunct="1">
              <a:lnSpc>
                <a:spcPct val="80000"/>
              </a:lnSpc>
              <a:buFontTx/>
              <a:buNone/>
            </a:pPr>
            <a:r>
              <a:rPr lang="en-US" sz="1200" b="1" smtClean="0">
                <a:solidFill>
                  <a:srgbClr val="660066"/>
                </a:solidFill>
                <a:latin typeface="Tahoma" pitchFamily="34" charset="0"/>
              </a:rPr>
              <a:t>		Yaitu laporan dianggap sebagai memiliki hubungan matematis, dimana laba rugi 	hanya 	merupakan perubahan modal pada periode itu</a:t>
            </a:r>
          </a:p>
          <a:p>
            <a:pPr eaLnBrk="1" hangingPunct="1">
              <a:lnSpc>
                <a:spcPct val="80000"/>
              </a:lnSpc>
              <a:buFontTx/>
              <a:buNone/>
            </a:pPr>
            <a:r>
              <a:rPr lang="en-US" sz="1200" b="1" smtClean="0">
                <a:solidFill>
                  <a:srgbClr val="660066"/>
                </a:solidFill>
                <a:latin typeface="Tahoma" pitchFamily="34" charset="0"/>
              </a:rPr>
              <a:t>		Dalam pendekatan ini dikenal 2 konsep, yaitu :</a:t>
            </a:r>
          </a:p>
          <a:p>
            <a:pPr eaLnBrk="1" hangingPunct="1">
              <a:lnSpc>
                <a:spcPct val="80000"/>
              </a:lnSpc>
              <a:buFontTx/>
              <a:buNone/>
            </a:pPr>
            <a:endParaRPr lang="en-US" sz="1200" b="1" u="sng" smtClean="0">
              <a:solidFill>
                <a:srgbClr val="660066"/>
              </a:solidFill>
              <a:latin typeface="Tahoma" pitchFamily="34" charset="0"/>
            </a:endParaRPr>
          </a:p>
          <a:p>
            <a:pPr lvl="2" eaLnBrk="1" hangingPunct="1">
              <a:lnSpc>
                <a:spcPct val="80000"/>
              </a:lnSpc>
            </a:pPr>
            <a:r>
              <a:rPr lang="en-US" sz="1200" b="1" u="sng" smtClean="0">
                <a:solidFill>
                  <a:srgbClr val="660066"/>
                </a:solidFill>
                <a:latin typeface="Tahoma" pitchFamily="34" charset="0"/>
              </a:rPr>
              <a:t>revenue – expense approach</a:t>
            </a: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konsep ini menganggap bahwa laporan utama adalah laporan laba rugi, yang diperoleh dari 	penggunaan (matching) biaya dan hasil yang diakui.</a:t>
            </a:r>
          </a:p>
          <a:p>
            <a:pPr eaLnBrk="1" hangingPunct="1">
              <a:lnSpc>
                <a:spcPct val="80000"/>
              </a:lnSpc>
              <a:buFontTx/>
              <a:buNone/>
            </a:pPr>
            <a:endParaRPr lang="en-US" sz="1200" b="1" u="sng" smtClean="0">
              <a:solidFill>
                <a:srgbClr val="660066"/>
              </a:solidFill>
              <a:latin typeface="Tahoma" pitchFamily="34" charset="0"/>
            </a:endParaRPr>
          </a:p>
          <a:p>
            <a:pPr lvl="2" eaLnBrk="1" hangingPunct="1">
              <a:lnSpc>
                <a:spcPct val="80000"/>
              </a:lnSpc>
            </a:pPr>
            <a:r>
              <a:rPr lang="en-US" sz="1200" b="1" u="sng" smtClean="0">
                <a:solidFill>
                  <a:srgbClr val="660066"/>
                </a:solidFill>
                <a:latin typeface="Tahoma" pitchFamily="34" charset="0"/>
              </a:rPr>
              <a:t>Assets – liabilities approach</a:t>
            </a: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Konsep ini menganggap bahwa langkah pertama bukan mengukur laba 	tetapi mengukur 	harta dan kewajiban.</a:t>
            </a:r>
          </a:p>
          <a:p>
            <a:pPr eaLnBrk="1" hangingPunct="1">
              <a:lnSpc>
                <a:spcPct val="80000"/>
              </a:lnSpc>
              <a:buFontTx/>
              <a:buNone/>
            </a:pP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Disini income didefinisikan sebagai perubahan dalam net asset, sehingga laporan 	laba rugi 	dianggap merupakan pengelompokan dan pelaporan perubahan yang terjadi dalam 	net aset</a:t>
            </a:r>
          </a:p>
          <a:p>
            <a:pPr eaLnBrk="1" hangingPunct="1">
              <a:lnSpc>
                <a:spcPct val="80000"/>
              </a:lnSpc>
              <a:buFontTx/>
              <a:buNone/>
            </a:pPr>
            <a:r>
              <a:rPr lang="en-US" sz="1200" b="1" smtClean="0">
                <a:solidFill>
                  <a:srgbClr val="660066"/>
                </a:solidFill>
                <a:latin typeface="Tahoma" pitchFamily="34" charset="0"/>
              </a:rPr>
              <a:t>	 </a:t>
            </a:r>
            <a:endParaRPr lang="en-US" sz="1200" b="1" i="1" smtClean="0">
              <a:solidFill>
                <a:srgbClr val="660066"/>
              </a:solidFill>
              <a:latin typeface="Tahoma" pitchFamily="34" charset="0"/>
            </a:endParaRPr>
          </a:p>
          <a:p>
            <a:pPr lvl="1" eaLnBrk="1" hangingPunct="1">
              <a:lnSpc>
                <a:spcPct val="80000"/>
              </a:lnSpc>
            </a:pPr>
            <a:r>
              <a:rPr lang="en-US" sz="1200" b="1" i="1" smtClean="0">
                <a:solidFill>
                  <a:srgbClr val="660066"/>
                </a:solidFill>
                <a:latin typeface="Tahoma" pitchFamily="34" charset="0"/>
              </a:rPr>
              <a:t>Non Articulated approach</a:t>
            </a: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Hubungan antar neraca dan laba rugi dianggap tidak ada minimal tidak 	otomatis dan 	masing-masing berdiri sendiri antara satu dengan yang lain.</a:t>
            </a:r>
          </a:p>
          <a:p>
            <a:pPr eaLnBrk="1" hangingPunct="1">
              <a:lnSpc>
                <a:spcPct val="80000"/>
              </a:lnSpc>
              <a:buFontTx/>
              <a:buNone/>
            </a:pPr>
            <a:r>
              <a:rPr lang="en-US" sz="1200" b="1" smtClean="0">
                <a:solidFill>
                  <a:srgbClr val="660066"/>
                </a:solidFill>
                <a:latin typeface="Tahoma" pitchFamily="34" charset="0"/>
              </a:rPr>
              <a:t>		Misal : pencatatan unrealized capital atau transaksi lainnya seperti transaksi 	valuta 	asing tidak dibukukan langsung ke laporan laba rugi tetapi langsung 	dicatat dalam 	perkiraan modal</a:t>
            </a:r>
            <a:r>
              <a:rPr lang="en-US" sz="1200" smtClean="0">
                <a:solidFill>
                  <a:srgbClr val="660066"/>
                </a:solidFill>
                <a:latin typeface="Tahoma" pitchFamily="34" charset="0"/>
              </a:rPr>
              <a:t> </a:t>
            </a:r>
          </a:p>
        </p:txBody>
      </p:sp>
      <p:sp>
        <p:nvSpPr>
          <p:cNvPr id="21507" name="Rectangle 3"/>
          <p:cNvSpPr>
            <a:spLocks noGrp="1" noChangeArrowheads="1"/>
          </p:cNvSpPr>
          <p:nvPr>
            <p:ph type="title"/>
          </p:nvPr>
        </p:nvSpPr>
        <p:spPr>
          <a:xfrm>
            <a:off x="457200" y="274638"/>
            <a:ext cx="8229600" cy="715962"/>
          </a:xfrm>
          <a:solidFill>
            <a:schemeClr val="accent1"/>
          </a:solidFill>
        </p:spPr>
        <p:txBody>
          <a:bodyPr/>
          <a:lstStyle/>
          <a:p>
            <a:pPr eaLnBrk="1" hangingPunct="1"/>
            <a:r>
              <a:rPr lang="en-US" sz="2800" b="1" u="sng" smtClean="0">
                <a:solidFill>
                  <a:srgbClr val="660066"/>
                </a:solidFill>
                <a:latin typeface="Cooper Black" pitchFamily="18" charset="0"/>
              </a:rPr>
              <a:t>HUBUNGAN LABA RUGI DAN NERACA</a:t>
            </a:r>
          </a:p>
        </p:txBody>
      </p:sp>
      <p:sp>
        <p:nvSpPr>
          <p:cNvPr id="21508" name="Line 4"/>
          <p:cNvSpPr>
            <a:spLocks noChangeShapeType="1"/>
          </p:cNvSpPr>
          <p:nvPr/>
        </p:nvSpPr>
        <p:spPr bwMode="auto">
          <a:xfrm>
            <a:off x="2484438" y="6021388"/>
            <a:ext cx="4895850" cy="0"/>
          </a:xfrm>
          <a:prstGeom prst="line">
            <a:avLst/>
          </a:prstGeom>
          <a:noFill/>
          <a:ln w="76200">
            <a:solidFill>
              <a:srgbClr val="660066"/>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411163"/>
          </a:xfrm>
        </p:spPr>
        <p:txBody>
          <a:bodyPr/>
          <a:lstStyle/>
          <a:p>
            <a:pPr eaLnBrk="1" hangingPunct="1"/>
            <a:r>
              <a:rPr lang="en-US" sz="2800" b="1" u="sng" smtClean="0">
                <a:solidFill>
                  <a:srgbClr val="660066"/>
                </a:solidFill>
                <a:latin typeface="Cooper Black" pitchFamily="18" charset="0"/>
              </a:rPr>
              <a:t>LAPORAN NERACA ( POSISI KEUANGAN )</a:t>
            </a:r>
          </a:p>
        </p:txBody>
      </p:sp>
      <p:sp>
        <p:nvSpPr>
          <p:cNvPr id="22531" name="Rectangle 3"/>
          <p:cNvSpPr>
            <a:spLocks noGrp="1" noChangeArrowheads="1"/>
          </p:cNvSpPr>
          <p:nvPr>
            <p:ph type="body" idx="1"/>
          </p:nvPr>
        </p:nvSpPr>
        <p:spPr>
          <a:xfrm>
            <a:off x="457200" y="838200"/>
            <a:ext cx="8229600" cy="5287963"/>
          </a:xfrm>
        </p:spPr>
        <p:txBody>
          <a:bodyPr/>
          <a:lstStyle/>
          <a:p>
            <a:pPr eaLnBrk="1" hangingPunct="1">
              <a:lnSpc>
                <a:spcPct val="80000"/>
              </a:lnSpc>
              <a:buFontTx/>
              <a:buNone/>
            </a:pPr>
            <a:endParaRPr lang="en-US" sz="1400" b="1" i="1" smtClean="0">
              <a:solidFill>
                <a:srgbClr val="660066"/>
              </a:solidFill>
              <a:latin typeface="Tahoma" pitchFamily="34" charset="0"/>
            </a:endParaRPr>
          </a:p>
          <a:p>
            <a:pPr algn="r" eaLnBrk="1" hangingPunct="1">
              <a:lnSpc>
                <a:spcPct val="80000"/>
              </a:lnSpc>
            </a:pPr>
            <a:r>
              <a:rPr lang="en-US" sz="1400" b="1" smtClean="0">
                <a:solidFill>
                  <a:srgbClr val="660066"/>
                </a:solidFill>
                <a:latin typeface="Tahoma" pitchFamily="34" charset="0"/>
              </a:rPr>
              <a:t>Neraca atau disebut posisi keuangan menggambarkan posisi keuangan perusahaan dalam suatu tanggal tertentu, mengenai harta, utang dan modal.</a:t>
            </a:r>
          </a:p>
          <a:p>
            <a:pPr algn="r" eaLnBrk="1" hangingPunct="1">
              <a:lnSpc>
                <a:spcPct val="80000"/>
              </a:lnSpc>
              <a:buFontTx/>
              <a:buNone/>
            </a:pPr>
            <a:endParaRPr lang="en-US" sz="1400" b="1" smtClean="0">
              <a:solidFill>
                <a:srgbClr val="660066"/>
              </a:solidFill>
              <a:latin typeface="Tahoma" pitchFamily="34" charset="0"/>
            </a:endParaRPr>
          </a:p>
          <a:p>
            <a:pPr algn="r" eaLnBrk="1" hangingPunct="1">
              <a:lnSpc>
                <a:spcPct val="80000"/>
              </a:lnSpc>
            </a:pPr>
            <a:r>
              <a:rPr lang="en-US" sz="2000" b="1" smtClean="0">
                <a:solidFill>
                  <a:srgbClr val="660066"/>
                </a:solidFill>
                <a:latin typeface="Tahoma" pitchFamily="34" charset="0"/>
              </a:rPr>
              <a:t>Komponen dalam neraca</a:t>
            </a:r>
            <a:r>
              <a:rPr lang="en-US" sz="1400" b="1" smtClean="0">
                <a:solidFill>
                  <a:srgbClr val="660066"/>
                </a:solidFill>
                <a:latin typeface="Tahoma" pitchFamily="34" charset="0"/>
              </a:rPr>
              <a:t> :</a:t>
            </a:r>
          </a:p>
          <a:p>
            <a:pPr algn="r" eaLnBrk="1" hangingPunct="1">
              <a:lnSpc>
                <a:spcPct val="80000"/>
              </a:lnSpc>
            </a:pPr>
            <a:endParaRPr lang="en-US" sz="1400" b="1" i="1" smtClean="0">
              <a:solidFill>
                <a:srgbClr val="660066"/>
              </a:solidFill>
              <a:latin typeface="Tahoma" pitchFamily="34" charset="0"/>
            </a:endParaRPr>
          </a:p>
          <a:p>
            <a:pPr lvl="1" algn="r" eaLnBrk="1" hangingPunct="1">
              <a:lnSpc>
                <a:spcPct val="80000"/>
              </a:lnSpc>
            </a:pPr>
            <a:r>
              <a:rPr lang="en-US" sz="1400" b="1" i="1" smtClean="0">
                <a:solidFill>
                  <a:srgbClr val="660066"/>
                </a:solidFill>
                <a:latin typeface="Tahoma" pitchFamily="34" charset="0"/>
              </a:rPr>
              <a:t>Asset (Harta)</a:t>
            </a:r>
            <a:endParaRPr lang="en-US" sz="1400" b="1" u="sng" smtClean="0">
              <a:solidFill>
                <a:srgbClr val="660066"/>
              </a:solidFill>
              <a:latin typeface="Tahoma" pitchFamily="34" charset="0"/>
            </a:endParaRPr>
          </a:p>
          <a:p>
            <a:pPr algn="r" eaLnBrk="1" hangingPunct="1">
              <a:lnSpc>
                <a:spcPct val="80000"/>
              </a:lnSpc>
              <a:buFontTx/>
              <a:buNone/>
            </a:pPr>
            <a:r>
              <a:rPr lang="en-US" sz="1400" b="1" smtClean="0">
                <a:solidFill>
                  <a:srgbClr val="660066"/>
                </a:solidFill>
                <a:latin typeface="Tahoma" pitchFamily="34" charset="0"/>
              </a:rPr>
              <a:t>		</a:t>
            </a:r>
            <a:r>
              <a:rPr lang="en-US" sz="1400" b="1" u="sng" smtClean="0">
                <a:solidFill>
                  <a:srgbClr val="660066"/>
                </a:solidFill>
                <a:latin typeface="Tahoma" pitchFamily="34" charset="0"/>
              </a:rPr>
              <a:t>Menurut Commette on Terminology</a:t>
            </a:r>
          </a:p>
          <a:p>
            <a:pPr algn="r" eaLnBrk="1" hangingPunct="1">
              <a:lnSpc>
                <a:spcPct val="80000"/>
              </a:lnSpc>
              <a:buFontTx/>
              <a:buNone/>
            </a:pPr>
            <a:r>
              <a:rPr lang="en-US" sz="1400" b="1" smtClean="0">
                <a:solidFill>
                  <a:srgbClr val="660066"/>
                </a:solidFill>
                <a:latin typeface="Tahoma" pitchFamily="34" charset="0"/>
              </a:rPr>
              <a:t>		Aset adalah sesuatu yang kan disajikan di saldo debet yang akan dipindahka 	setelah tutup buku sesuai dengan prinsip-prinsip akuntansi (bukan karena 	saldo negative yang akan dinilai sebagai utang), saldo debit merupakan hak 	milik atau nilai yang dibeli atau pengeluaran yang dibuat untuk mendapatkan 	kekayaan di masa yang akan datang</a:t>
            </a:r>
          </a:p>
          <a:p>
            <a:pPr algn="r" eaLnBrk="1" hangingPunct="1">
              <a:lnSpc>
                <a:spcPct val="80000"/>
              </a:lnSpc>
              <a:buFontTx/>
              <a:buNone/>
            </a:pPr>
            <a:endParaRPr lang="en-US" sz="1400" b="1" u="sng" smtClean="0">
              <a:solidFill>
                <a:srgbClr val="660066"/>
              </a:solidFill>
              <a:latin typeface="Tahoma" pitchFamily="34" charset="0"/>
            </a:endParaRPr>
          </a:p>
          <a:p>
            <a:pPr lvl="1" algn="r" eaLnBrk="1" hangingPunct="1">
              <a:lnSpc>
                <a:spcPct val="80000"/>
              </a:lnSpc>
              <a:buFontTx/>
              <a:buNone/>
            </a:pPr>
            <a:r>
              <a:rPr lang="en-US" sz="1400" b="1" smtClean="0">
                <a:solidFill>
                  <a:srgbClr val="660066"/>
                </a:solidFill>
                <a:latin typeface="Tahoma" pitchFamily="34" charset="0"/>
              </a:rPr>
              <a:t>		</a:t>
            </a:r>
            <a:r>
              <a:rPr lang="en-US" sz="1400" b="1" u="sng" smtClean="0">
                <a:solidFill>
                  <a:srgbClr val="660066"/>
                </a:solidFill>
                <a:latin typeface="Tahoma" pitchFamily="34" charset="0"/>
              </a:rPr>
              <a:t>Menurut APB Statement</a:t>
            </a:r>
          </a:p>
          <a:p>
            <a:pPr algn="r" eaLnBrk="1" hangingPunct="1">
              <a:lnSpc>
                <a:spcPct val="80000"/>
              </a:lnSpc>
              <a:buFontTx/>
              <a:buNone/>
            </a:pPr>
            <a:r>
              <a:rPr lang="en-US" sz="1400" b="1" smtClean="0">
                <a:solidFill>
                  <a:srgbClr val="660066"/>
                </a:solidFill>
                <a:latin typeface="Tahoma" pitchFamily="34" charset="0"/>
              </a:rPr>
              <a:t>		Aset adalah kekayaan ekonomi perusahaan termasuk di dalamnya pembebanan yang ditunda yang dinilai dan diakui sesuai dengan prinsip akuntansi yang berlaku.</a:t>
            </a:r>
          </a:p>
          <a:p>
            <a:pPr algn="r" eaLnBrk="1" hangingPunct="1">
              <a:lnSpc>
                <a:spcPct val="80000"/>
              </a:lnSpc>
              <a:buFontTx/>
              <a:buNone/>
            </a:pPr>
            <a:endParaRPr lang="en-US" sz="1400" b="1" u="sng" smtClean="0">
              <a:solidFill>
                <a:srgbClr val="660066"/>
              </a:solidFill>
              <a:latin typeface="Tahoma" pitchFamily="34" charset="0"/>
            </a:endParaRPr>
          </a:p>
          <a:p>
            <a:pPr algn="r" eaLnBrk="1" hangingPunct="1">
              <a:lnSpc>
                <a:spcPct val="80000"/>
              </a:lnSpc>
              <a:buFontTx/>
              <a:buNone/>
            </a:pPr>
            <a:r>
              <a:rPr lang="en-US" sz="1400" b="1" smtClean="0">
                <a:solidFill>
                  <a:srgbClr val="660066"/>
                </a:solidFill>
                <a:latin typeface="Tahoma" pitchFamily="34" charset="0"/>
              </a:rPr>
              <a:t>		</a:t>
            </a:r>
            <a:r>
              <a:rPr lang="en-US" sz="1400" b="1" u="sng" smtClean="0">
                <a:solidFill>
                  <a:srgbClr val="660066"/>
                </a:solidFill>
                <a:latin typeface="Tahoma" pitchFamily="34" charset="0"/>
              </a:rPr>
              <a:t>Menurut FASB</a:t>
            </a:r>
          </a:p>
          <a:p>
            <a:pPr algn="r" eaLnBrk="1" hangingPunct="1">
              <a:lnSpc>
                <a:spcPct val="80000"/>
              </a:lnSpc>
              <a:buFontTx/>
              <a:buNone/>
            </a:pPr>
            <a:r>
              <a:rPr lang="en-US" sz="1400" b="1" smtClean="0">
                <a:solidFill>
                  <a:srgbClr val="660066"/>
                </a:solidFill>
                <a:latin typeface="Tahoma" pitchFamily="34" charset="0"/>
              </a:rPr>
              <a:t>		Aset adalah kemungkinan keuntungan ekonomi yang diperoleh atau dikuasai di 	masa yang akan dating oleh lembaga tertentu sebagai akibat transaksi atau 	kejadian yang sudah berlalu.</a:t>
            </a:r>
          </a:p>
          <a:p>
            <a:pPr eaLnBrk="1" hangingPunct="1">
              <a:lnSpc>
                <a:spcPct val="80000"/>
              </a:lnSpc>
              <a:buFontTx/>
              <a:buNone/>
            </a:pPr>
            <a:endParaRPr lang="en-US" sz="1400" b="1" smtClean="0">
              <a:solidFill>
                <a:srgbClr val="660066"/>
              </a:solidFill>
              <a:latin typeface="Tahoma" pitchFamily="34" charset="0"/>
            </a:endParaRPr>
          </a:p>
          <a:p>
            <a:pPr eaLnBrk="1" hangingPunct="1">
              <a:lnSpc>
                <a:spcPct val="80000"/>
              </a:lnSpc>
              <a:buFontTx/>
              <a:buNone/>
            </a:pPr>
            <a:r>
              <a:rPr lang="en-US" sz="1400" b="1" smtClean="0">
                <a:solidFill>
                  <a:srgbClr val="660066"/>
                </a:solidFill>
                <a:latin typeface="Tahoma" pitchFamily="34" charset="0"/>
              </a:rPr>
              <a:t>	Maka dapat disimpulkan bahwa sesuatu dianggap asset apabila di masa yang akan datang dapat diharapkan memberikan net cash inflow yang positif kepada perusahaan.</a:t>
            </a:r>
            <a:r>
              <a:rPr lang="en-US" sz="1400" smtClean="0">
                <a:solidFill>
                  <a:srgbClr val="660066"/>
                </a:solidFill>
                <a:latin typeface="Tahoma" pitchFamily="34" charset="0"/>
              </a:rPr>
              <a:t> </a:t>
            </a:r>
          </a:p>
        </p:txBody>
      </p:sp>
      <p:sp>
        <p:nvSpPr>
          <p:cNvPr id="22532" name="Rectangle 4"/>
          <p:cNvSpPr>
            <a:spLocks noChangeArrowheads="1"/>
          </p:cNvSpPr>
          <p:nvPr/>
        </p:nvSpPr>
        <p:spPr bwMode="auto">
          <a:xfrm>
            <a:off x="755650" y="5516563"/>
            <a:ext cx="7848600" cy="576262"/>
          </a:xfrm>
          <a:prstGeom prst="rect">
            <a:avLst/>
          </a:prstGeom>
          <a:noFill/>
          <a:ln w="38100">
            <a:solidFill>
              <a:srgbClr val="FF66FF"/>
            </a:solidFill>
            <a:miter lim="800000"/>
            <a:headEnd/>
            <a:tailEnd/>
          </a:ln>
        </p:spPr>
        <p:txBody>
          <a:bodyPr wrap="none" anchor="ctr"/>
          <a:lstStyle/>
          <a:p>
            <a:pPr algn="ctr"/>
            <a:endParaRPr lang="en-US">
              <a:solidFill>
                <a:srgbClr val="660066"/>
              </a:solidFill>
              <a:latin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639763"/>
          </a:xfrm>
          <a:ln w="57150">
            <a:solidFill>
              <a:srgbClr val="FF66FF"/>
            </a:solidFill>
          </a:ln>
        </p:spPr>
        <p:txBody>
          <a:bodyPr/>
          <a:lstStyle/>
          <a:p>
            <a:pPr eaLnBrk="1" hangingPunct="1"/>
            <a:r>
              <a:rPr lang="en-US" sz="2400" b="1" smtClean="0">
                <a:solidFill>
                  <a:srgbClr val="660066"/>
                </a:solidFill>
                <a:latin typeface="Cooper Black" pitchFamily="18" charset="0"/>
              </a:rPr>
              <a:t>Pengakuan dan Penilaian Aktiva dan kewajiban</a:t>
            </a:r>
          </a:p>
        </p:txBody>
      </p:sp>
      <p:sp>
        <p:nvSpPr>
          <p:cNvPr id="23555" name="Rectangle 3"/>
          <p:cNvSpPr>
            <a:spLocks noGrp="1" noChangeArrowheads="1"/>
          </p:cNvSpPr>
          <p:nvPr>
            <p:ph type="body" idx="1"/>
          </p:nvPr>
        </p:nvSpPr>
        <p:spPr>
          <a:xfrm>
            <a:off x="457200" y="1219200"/>
            <a:ext cx="8229600" cy="5162550"/>
          </a:xfrm>
          <a:ln w="57150">
            <a:solidFill>
              <a:srgbClr val="FF66FF"/>
            </a:solidFill>
          </a:ln>
        </p:spPr>
        <p:txBody>
          <a:bodyPr/>
          <a:lstStyle/>
          <a:p>
            <a:pPr marL="990600" lvl="1" indent="-533400" eaLnBrk="1" hangingPunct="1">
              <a:lnSpc>
                <a:spcPct val="80000"/>
              </a:lnSpc>
              <a:buFontTx/>
              <a:buNone/>
            </a:pPr>
            <a:r>
              <a:rPr lang="en-US" sz="1400" b="1" smtClean="0">
                <a:solidFill>
                  <a:srgbClr val="660066"/>
                </a:solidFill>
                <a:latin typeface="Tahoma" pitchFamily="34" charset="0"/>
              </a:rPr>
              <a:t>Menurut APB </a:t>
            </a:r>
          </a:p>
          <a:p>
            <a:pPr marL="609600" indent="-609600" eaLnBrk="1" hangingPunct="1">
              <a:lnSpc>
                <a:spcPct val="80000"/>
              </a:lnSpc>
              <a:buFontTx/>
              <a:buNone/>
            </a:pPr>
            <a:r>
              <a:rPr lang="en-US" sz="1400" b="1" smtClean="0">
                <a:solidFill>
                  <a:srgbClr val="660066"/>
                </a:solidFill>
                <a:latin typeface="Tahoma" pitchFamily="34" charset="0"/>
              </a:rPr>
              <a:t>	Pencatatan aktiva didasarkan pada kejadian kapan perusahaan mendapatkan kekayaan atau aktiva itu dari pihak lain sedangkan kewajiban adalah kapan muncul kepada pihak lain.</a:t>
            </a:r>
          </a:p>
          <a:p>
            <a:pPr marL="609600" indent="-609600" eaLnBrk="1" hangingPunct="1">
              <a:lnSpc>
                <a:spcPct val="80000"/>
              </a:lnSpc>
              <a:buFontTx/>
              <a:buNone/>
            </a:pP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Penilaian keduanya didasarkan pada nilai tukar, nilai pengorbanan (exchange atau market price) pada pengalihan terjadi. Dan nilai tersebut disebut acquisition cost.</a:t>
            </a:r>
          </a:p>
          <a:p>
            <a:pPr marL="609600" indent="-609600" eaLnBrk="1" hangingPunct="1">
              <a:lnSpc>
                <a:spcPct val="80000"/>
              </a:lnSpc>
              <a:buFontTx/>
              <a:buNone/>
            </a:pPr>
            <a:r>
              <a:rPr lang="en-US" sz="1400" b="1" smtClean="0">
                <a:solidFill>
                  <a:srgbClr val="660066"/>
                </a:solidFill>
                <a:latin typeface="Tahoma" pitchFamily="34" charset="0"/>
              </a:rPr>
              <a:t>	Atau disebut historical cost</a:t>
            </a:r>
          </a:p>
          <a:p>
            <a:pPr marL="609600" indent="-609600" eaLnBrk="1" hangingPunct="1">
              <a:lnSpc>
                <a:spcPct val="80000"/>
              </a:lnSpc>
            </a:pP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Nilai lain yang dikenal antara lain adalah :</a:t>
            </a:r>
            <a:endParaRPr lang="en-US" sz="1400" b="1" u="sng" smtClean="0">
              <a:solidFill>
                <a:srgbClr val="660066"/>
              </a:solidFill>
              <a:latin typeface="Tahoma" pitchFamily="34" charset="0"/>
            </a:endParaRPr>
          </a:p>
          <a:p>
            <a:pPr marL="990600" lvl="1" indent="-533400" eaLnBrk="1" hangingPunct="1">
              <a:lnSpc>
                <a:spcPct val="80000"/>
              </a:lnSpc>
            </a:pPr>
            <a:r>
              <a:rPr lang="en-US" sz="1400" b="1" u="sng" smtClean="0">
                <a:solidFill>
                  <a:srgbClr val="660066"/>
                </a:solidFill>
                <a:latin typeface="Tahoma" pitchFamily="34" charset="0"/>
              </a:rPr>
              <a:t>book value</a:t>
            </a: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adalah harga buku yang diperoleh dari nilai perolehan histories dikurangi 	akumulasi penyusutan yang telah dibebankan kepada pendapatan</a:t>
            </a:r>
          </a:p>
          <a:p>
            <a:pPr marL="609600" indent="-609600" eaLnBrk="1" hangingPunct="1">
              <a:lnSpc>
                <a:spcPct val="80000"/>
              </a:lnSpc>
              <a:buFontTx/>
              <a:buNone/>
            </a:pPr>
            <a:endParaRPr lang="en-US" sz="1400" b="1" u="sng" smtClean="0">
              <a:solidFill>
                <a:srgbClr val="660066"/>
              </a:solidFill>
              <a:latin typeface="Tahoma" pitchFamily="34" charset="0"/>
            </a:endParaRPr>
          </a:p>
          <a:p>
            <a:pPr marL="990600" lvl="1" indent="-533400" eaLnBrk="1" hangingPunct="1">
              <a:lnSpc>
                <a:spcPct val="80000"/>
              </a:lnSpc>
            </a:pPr>
            <a:r>
              <a:rPr lang="en-US" sz="1400" b="1" u="sng" smtClean="0">
                <a:solidFill>
                  <a:srgbClr val="660066"/>
                </a:solidFill>
                <a:latin typeface="Tahoma" pitchFamily="34" charset="0"/>
              </a:rPr>
              <a:t>replacement cost</a:t>
            </a: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adalah nilai barang yang dimaksudkan jika diganti dengan barang lain yang 	sama</a:t>
            </a:r>
          </a:p>
          <a:p>
            <a:pPr marL="609600" indent="-609600" eaLnBrk="1" hangingPunct="1">
              <a:lnSpc>
                <a:spcPct val="80000"/>
              </a:lnSpc>
              <a:buFontTx/>
              <a:buNone/>
            </a:pPr>
            <a:endParaRPr lang="en-US" sz="1400" b="1" u="sng" smtClean="0">
              <a:solidFill>
                <a:srgbClr val="660066"/>
              </a:solidFill>
              <a:latin typeface="Tahoma" pitchFamily="34" charset="0"/>
            </a:endParaRPr>
          </a:p>
          <a:p>
            <a:pPr marL="990600" lvl="1" indent="-533400" eaLnBrk="1" hangingPunct="1">
              <a:lnSpc>
                <a:spcPct val="80000"/>
              </a:lnSpc>
            </a:pPr>
            <a:r>
              <a:rPr lang="en-US" sz="1400" b="1" u="sng" smtClean="0">
                <a:solidFill>
                  <a:srgbClr val="660066"/>
                </a:solidFill>
                <a:latin typeface="Tahoma" pitchFamily="34" charset="0"/>
              </a:rPr>
              <a:t>selling price</a:t>
            </a: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adalah harga penjualan</a:t>
            </a:r>
          </a:p>
          <a:p>
            <a:pPr marL="609600" indent="-609600" eaLnBrk="1" hangingPunct="1">
              <a:lnSpc>
                <a:spcPct val="80000"/>
              </a:lnSpc>
              <a:buFontTx/>
              <a:buNone/>
            </a:pPr>
            <a:endParaRPr lang="en-US" sz="1400" b="1" u="sng" smtClean="0">
              <a:solidFill>
                <a:srgbClr val="660066"/>
              </a:solidFill>
              <a:latin typeface="Tahoma" pitchFamily="34" charset="0"/>
            </a:endParaRPr>
          </a:p>
          <a:p>
            <a:pPr marL="990600" lvl="1" indent="-533400" eaLnBrk="1" hangingPunct="1">
              <a:lnSpc>
                <a:spcPct val="80000"/>
              </a:lnSpc>
            </a:pPr>
            <a:r>
              <a:rPr lang="en-US" sz="1400" b="1" u="sng" smtClean="0">
                <a:solidFill>
                  <a:srgbClr val="660066"/>
                </a:solidFill>
                <a:latin typeface="Tahoma" pitchFamily="34" charset="0"/>
              </a:rPr>
              <a:t>Net realizable value</a:t>
            </a: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adalah harga jual dikurangi biaya penjualan atau dikurangi tingkat margin 	yang normal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549275"/>
            <a:ext cx="8229600" cy="457200"/>
          </a:xfrm>
        </p:spPr>
        <p:txBody>
          <a:bodyPr/>
          <a:lstStyle/>
          <a:p>
            <a:pPr eaLnBrk="1" hangingPunct="1"/>
            <a:r>
              <a:rPr lang="en-US" sz="2800" b="1" u="sng" smtClean="0">
                <a:solidFill>
                  <a:srgbClr val="660066"/>
                </a:solidFill>
                <a:latin typeface="Cooper Black" pitchFamily="18" charset="0"/>
              </a:rPr>
              <a:t>Kewajiban / Utang ( Liabilities)</a:t>
            </a:r>
            <a:r>
              <a:rPr lang="en-US" sz="2800" b="1" smtClean="0">
                <a:solidFill>
                  <a:srgbClr val="660066"/>
                </a:solidFill>
                <a:latin typeface="Cooper Black" pitchFamily="18" charset="0"/>
              </a:rPr>
              <a:t/>
            </a:r>
            <a:br>
              <a:rPr lang="en-US" sz="2800" b="1" smtClean="0">
                <a:solidFill>
                  <a:srgbClr val="660066"/>
                </a:solidFill>
                <a:latin typeface="Cooper Black" pitchFamily="18" charset="0"/>
              </a:rPr>
            </a:br>
            <a:endParaRPr lang="en-US" sz="2800" b="1" smtClean="0">
              <a:solidFill>
                <a:srgbClr val="660066"/>
              </a:solidFill>
              <a:latin typeface="Cooper Black" pitchFamily="18" charset="0"/>
            </a:endParaRPr>
          </a:p>
        </p:txBody>
      </p:sp>
      <p:sp>
        <p:nvSpPr>
          <p:cNvPr id="24579" name="Rectangle 3"/>
          <p:cNvSpPr>
            <a:spLocks noGrp="1" noChangeArrowheads="1"/>
          </p:cNvSpPr>
          <p:nvPr>
            <p:ph type="body" idx="1"/>
          </p:nvPr>
        </p:nvSpPr>
        <p:spPr>
          <a:xfrm>
            <a:off x="533400" y="1143000"/>
            <a:ext cx="8229600" cy="5059363"/>
          </a:xfrm>
          <a:ln w="57150">
            <a:solidFill>
              <a:srgbClr val="FF66FF"/>
            </a:solidFill>
          </a:ln>
        </p:spPr>
        <p:txBody>
          <a:bodyPr/>
          <a:lstStyle/>
          <a:p>
            <a:pPr marL="609600" indent="-609600" eaLnBrk="1" hangingPunct="1">
              <a:lnSpc>
                <a:spcPct val="80000"/>
              </a:lnSpc>
              <a:buFontTx/>
              <a:buNone/>
            </a:pPr>
            <a:r>
              <a:rPr lang="en-US" sz="1400" b="1" smtClean="0">
                <a:solidFill>
                  <a:srgbClr val="660066"/>
                </a:solidFill>
                <a:latin typeface="Tahoma" pitchFamily="34" charset="0"/>
              </a:rPr>
              <a:t>	Kewajiban </a:t>
            </a:r>
          </a:p>
          <a:p>
            <a:pPr marL="609600" indent="-609600" eaLnBrk="1" hangingPunct="1">
              <a:lnSpc>
                <a:spcPct val="80000"/>
              </a:lnSpc>
              <a:buFontTx/>
              <a:buNone/>
            </a:pPr>
            <a:r>
              <a:rPr lang="en-US" sz="1400" b="1" smtClean="0">
                <a:solidFill>
                  <a:srgbClr val="660066"/>
                </a:solidFill>
                <a:latin typeface="Tahoma" pitchFamily="34" charset="0"/>
              </a:rPr>
              <a:t>	Adalah saldo kredit atau jumlah yang harus dipindahkan dari saat tutup buku ke periode tahun berikutnya berdasarkan pencatatan yang sesuai dengan prinsip akuntansi </a:t>
            </a:r>
            <a:endParaRPr lang="en-US" sz="1400" b="1" u="sng" smtClean="0">
              <a:solidFill>
                <a:srgbClr val="660066"/>
              </a:solidFill>
              <a:latin typeface="Tahoma" pitchFamily="34" charset="0"/>
            </a:endParaRPr>
          </a:p>
          <a:p>
            <a:pPr marL="609600" indent="-609600" eaLnBrk="1" hangingPunct="1">
              <a:lnSpc>
                <a:spcPct val="80000"/>
              </a:lnSpc>
            </a:pPr>
            <a:endParaRPr lang="en-US" sz="1400" b="1" u="sng" smtClean="0">
              <a:solidFill>
                <a:srgbClr val="660066"/>
              </a:solidFill>
              <a:latin typeface="Tahoma" pitchFamily="34" charset="0"/>
            </a:endParaRPr>
          </a:p>
          <a:p>
            <a:pPr marL="990600" lvl="1" indent="-533400" eaLnBrk="1" hangingPunct="1">
              <a:lnSpc>
                <a:spcPct val="80000"/>
              </a:lnSpc>
            </a:pPr>
            <a:r>
              <a:rPr lang="en-US" sz="1400" b="1" u="sng" smtClean="0">
                <a:solidFill>
                  <a:srgbClr val="660066"/>
                </a:solidFill>
                <a:latin typeface="Tahoma" pitchFamily="34" charset="0"/>
              </a:rPr>
              <a:t>Menurut APB</a:t>
            </a: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Kewajiban ekonomis dari suatu perusahaan yang diakui dan dinilai sesuai 	dengan prinsip akuntansi, termasuk saldo kredit yang ditunda yang bukan 	merupakan utang atau kewajiban</a:t>
            </a:r>
          </a:p>
          <a:p>
            <a:pPr marL="609600" indent="-609600" eaLnBrk="1" hangingPunct="1">
              <a:lnSpc>
                <a:spcPct val="80000"/>
              </a:lnSpc>
              <a:buFontTx/>
              <a:buNone/>
            </a:pP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Ada bermacam-macam kewajiban yang kita kenal, antara lain adalah :</a:t>
            </a:r>
            <a:endParaRPr lang="en-US" sz="1400" b="1" u="sng" smtClean="0">
              <a:solidFill>
                <a:srgbClr val="660066"/>
              </a:solidFill>
              <a:latin typeface="Tahoma" pitchFamily="34" charset="0"/>
            </a:endParaRPr>
          </a:p>
          <a:p>
            <a:pPr marL="1371600" lvl="2" indent="-457200" eaLnBrk="1" hangingPunct="1">
              <a:lnSpc>
                <a:spcPct val="80000"/>
              </a:lnSpc>
            </a:pPr>
            <a:r>
              <a:rPr lang="en-US" sz="1400" b="1" u="sng" smtClean="0">
                <a:solidFill>
                  <a:srgbClr val="660066"/>
                </a:solidFill>
                <a:latin typeface="Tahoma" pitchFamily="34" charset="0"/>
              </a:rPr>
              <a:t>contractual liabilities</a:t>
            </a:r>
            <a:r>
              <a:rPr lang="en-US" sz="1400" b="1" smtClean="0">
                <a:solidFill>
                  <a:srgbClr val="660066"/>
                </a:solidFill>
                <a:latin typeface="Tahoma" pitchFamily="34" charset="0"/>
              </a:rPr>
              <a:t>, merupakan kewajiban yang didukung oleh perjanjian tertulis</a:t>
            </a:r>
          </a:p>
          <a:p>
            <a:pPr marL="1371600" lvl="2" indent="-457200" eaLnBrk="1" hangingPunct="1">
              <a:lnSpc>
                <a:spcPct val="80000"/>
              </a:lnSpc>
              <a:buFontTx/>
              <a:buNone/>
            </a:pPr>
            <a:endParaRPr lang="en-US" sz="1400" b="1" u="sng" smtClean="0">
              <a:solidFill>
                <a:srgbClr val="660066"/>
              </a:solidFill>
              <a:latin typeface="Tahoma" pitchFamily="34" charset="0"/>
            </a:endParaRPr>
          </a:p>
          <a:p>
            <a:pPr marL="1371600" lvl="2" indent="-457200" eaLnBrk="1" hangingPunct="1">
              <a:lnSpc>
                <a:spcPct val="80000"/>
              </a:lnSpc>
            </a:pPr>
            <a:r>
              <a:rPr lang="en-US" sz="1400" b="1" u="sng" smtClean="0">
                <a:solidFill>
                  <a:srgbClr val="660066"/>
                </a:solidFill>
                <a:latin typeface="Tahoma" pitchFamily="34" charset="0"/>
              </a:rPr>
              <a:t>constructive obligation</a:t>
            </a:r>
            <a:r>
              <a:rPr lang="en-US" sz="1400" b="1" smtClean="0">
                <a:solidFill>
                  <a:srgbClr val="660066"/>
                </a:solidFill>
                <a:latin typeface="Tahoma" pitchFamily="34" charset="0"/>
              </a:rPr>
              <a:t>, adalah kewajiban yang tidak dinyatakan secara tertulis , seperti pembayaran cuti</a:t>
            </a:r>
          </a:p>
          <a:p>
            <a:pPr marL="1371600" lvl="2" indent="-457200" eaLnBrk="1" hangingPunct="1">
              <a:lnSpc>
                <a:spcPct val="80000"/>
              </a:lnSpc>
              <a:buFontTx/>
              <a:buNone/>
            </a:pPr>
            <a:endParaRPr lang="en-US" sz="1400" b="1" u="sng" smtClean="0">
              <a:solidFill>
                <a:srgbClr val="660066"/>
              </a:solidFill>
              <a:latin typeface="Tahoma" pitchFamily="34" charset="0"/>
            </a:endParaRPr>
          </a:p>
          <a:p>
            <a:pPr marL="1371600" lvl="2" indent="-457200" eaLnBrk="1" hangingPunct="1">
              <a:lnSpc>
                <a:spcPct val="80000"/>
              </a:lnSpc>
            </a:pPr>
            <a:r>
              <a:rPr lang="en-US" sz="1400" b="1" u="sng" smtClean="0">
                <a:solidFill>
                  <a:srgbClr val="660066"/>
                </a:solidFill>
                <a:latin typeface="Tahoma" pitchFamily="34" charset="0"/>
              </a:rPr>
              <a:t>equitable obligation</a:t>
            </a:r>
            <a:r>
              <a:rPr lang="en-US" sz="1400" b="1" smtClean="0">
                <a:solidFill>
                  <a:srgbClr val="660066"/>
                </a:solidFill>
                <a:latin typeface="Tahoma" pitchFamily="34" charset="0"/>
              </a:rPr>
              <a:t>, yaitu kewajiban yang tidak dikuatkan kontrak dan hanya karena kewajiban moral </a:t>
            </a:r>
          </a:p>
          <a:p>
            <a:pPr marL="1371600" lvl="2" indent="-457200" eaLnBrk="1" hangingPunct="1">
              <a:lnSpc>
                <a:spcPct val="80000"/>
              </a:lnSpc>
              <a:buFontTx/>
              <a:buNone/>
            </a:pPr>
            <a:endParaRPr lang="en-US" sz="1400" b="1" u="sng" smtClean="0">
              <a:solidFill>
                <a:srgbClr val="660066"/>
              </a:solidFill>
              <a:latin typeface="Tahoma" pitchFamily="34" charset="0"/>
            </a:endParaRPr>
          </a:p>
          <a:p>
            <a:pPr marL="1371600" lvl="2" indent="-457200" eaLnBrk="1" hangingPunct="1">
              <a:lnSpc>
                <a:spcPct val="80000"/>
              </a:lnSpc>
            </a:pPr>
            <a:r>
              <a:rPr lang="en-US" sz="1400" b="1" u="sng" smtClean="0">
                <a:solidFill>
                  <a:srgbClr val="660066"/>
                </a:solidFill>
                <a:latin typeface="Tahoma" pitchFamily="34" charset="0"/>
              </a:rPr>
              <a:t>contingent liabilities</a:t>
            </a:r>
            <a:r>
              <a:rPr lang="en-US" sz="1400" b="1" smtClean="0">
                <a:solidFill>
                  <a:srgbClr val="660066"/>
                </a:solidFill>
                <a:latin typeface="Tahoma" pitchFamily="34" charset="0"/>
              </a:rPr>
              <a:t>, adalah situasi yang menggambarkan ketidakpastian apakah mungkin menimbulkan keuntungan atau kerugian kepada perusahaan</a:t>
            </a:r>
          </a:p>
          <a:p>
            <a:pPr marL="1371600" lvl="2" indent="-457200" eaLnBrk="1" hangingPunct="1">
              <a:lnSpc>
                <a:spcPct val="80000"/>
              </a:lnSpc>
              <a:buFontTx/>
              <a:buNone/>
            </a:pPr>
            <a:r>
              <a:rPr lang="en-US" sz="1400" b="1" smtClean="0">
                <a:solidFill>
                  <a:srgbClr val="660066"/>
                </a:solidFill>
                <a:latin typeface="Tahoma" pitchFamily="34" charset="0"/>
              </a:rPr>
              <a:t>	missal jaminan yang diberikan kepada produk perusahaan yang dijual, hadiah yang ditawarkan, atau produk yang dijual, tuntutan pengadilan dsb.</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476250"/>
            <a:ext cx="4402137" cy="706438"/>
          </a:xfrm>
          <a:ln w="57150">
            <a:solidFill>
              <a:srgbClr val="FF66FF"/>
            </a:solidFill>
          </a:ln>
        </p:spPr>
        <p:txBody>
          <a:bodyPr/>
          <a:lstStyle/>
          <a:p>
            <a:pPr eaLnBrk="1" hangingPunct="1"/>
            <a:r>
              <a:rPr lang="en-US" sz="4000" smtClean="0">
                <a:solidFill>
                  <a:srgbClr val="660066"/>
                </a:solidFill>
              </a:rPr>
              <a:t>Jenis Kewajiban</a:t>
            </a:r>
          </a:p>
        </p:txBody>
      </p:sp>
      <p:sp>
        <p:nvSpPr>
          <p:cNvPr id="25603" name="Rectangle 3"/>
          <p:cNvSpPr>
            <a:spLocks noGrp="1" noChangeArrowheads="1"/>
          </p:cNvSpPr>
          <p:nvPr>
            <p:ph type="body" idx="1"/>
          </p:nvPr>
        </p:nvSpPr>
        <p:spPr>
          <a:xfrm>
            <a:off x="457200" y="1268413"/>
            <a:ext cx="8229600" cy="4857750"/>
          </a:xfrm>
          <a:ln w="76200">
            <a:solidFill>
              <a:srgbClr val="FF66FF"/>
            </a:solidFill>
          </a:ln>
        </p:spPr>
        <p:txBody>
          <a:bodyPr/>
          <a:lstStyle/>
          <a:p>
            <a:pPr lvl="1" eaLnBrk="1" hangingPunct="1">
              <a:lnSpc>
                <a:spcPct val="80000"/>
              </a:lnSpc>
            </a:pPr>
            <a:r>
              <a:rPr lang="en-US" sz="1600" b="1" u="sng" smtClean="0">
                <a:solidFill>
                  <a:srgbClr val="660066"/>
                </a:solidFill>
              </a:rPr>
              <a:t>Deffered credit</a:t>
            </a:r>
            <a:r>
              <a:rPr lang="en-US" sz="1600" b="1" smtClean="0">
                <a:solidFill>
                  <a:srgbClr val="660066"/>
                </a:solidFill>
              </a:rPr>
              <a:t>, adalah sejenis kewajiban tetapi bukan dalam pengertian memberikan pengorbanan di masa yang akan datang.</a:t>
            </a:r>
          </a:p>
          <a:p>
            <a:pPr eaLnBrk="1" hangingPunct="1">
              <a:lnSpc>
                <a:spcPct val="80000"/>
              </a:lnSpc>
              <a:buFontTx/>
              <a:buNone/>
            </a:pPr>
            <a:r>
              <a:rPr lang="en-US" sz="1600" b="1" smtClean="0">
                <a:solidFill>
                  <a:srgbClr val="660066"/>
                </a:solidFill>
              </a:rPr>
              <a:t>		Ada 2 jenis, yaitu :</a:t>
            </a:r>
          </a:p>
          <a:p>
            <a:pPr lvl="2" eaLnBrk="1" hangingPunct="1">
              <a:lnSpc>
                <a:spcPct val="80000"/>
              </a:lnSpc>
            </a:pPr>
            <a:r>
              <a:rPr lang="en-US" sz="1600" b="1" i="1" smtClean="0">
                <a:solidFill>
                  <a:srgbClr val="660066"/>
                </a:solidFill>
              </a:rPr>
              <a:t>prepaid revenue</a:t>
            </a:r>
            <a:r>
              <a:rPr lang="en-US" sz="1600" b="1" smtClean="0">
                <a:solidFill>
                  <a:srgbClr val="660066"/>
                </a:solidFill>
              </a:rPr>
              <a:t>, adalah penerimaan free di muka yang belum sepenuhnya diimbangi dengan pemberian jasa atau produk dibayar.</a:t>
            </a:r>
          </a:p>
          <a:p>
            <a:pPr lvl="2" eaLnBrk="1" hangingPunct="1">
              <a:lnSpc>
                <a:spcPct val="80000"/>
              </a:lnSpc>
            </a:pPr>
            <a:r>
              <a:rPr lang="en-US" sz="1600" b="1" smtClean="0">
                <a:solidFill>
                  <a:srgbClr val="660066"/>
                </a:solidFill>
              </a:rPr>
              <a:t>Deferred revenue akibat peraturan pengakuan pendapatan </a:t>
            </a:r>
          </a:p>
          <a:p>
            <a:pPr eaLnBrk="1" hangingPunct="1">
              <a:lnSpc>
                <a:spcPct val="80000"/>
              </a:lnSpc>
              <a:buFontTx/>
              <a:buNone/>
            </a:pPr>
            <a:r>
              <a:rPr lang="en-US" sz="1600" b="1" smtClean="0">
                <a:solidFill>
                  <a:srgbClr val="660066"/>
                </a:solidFill>
              </a:rPr>
              <a:t>		Missal investment tax credit</a:t>
            </a:r>
          </a:p>
          <a:p>
            <a:pPr eaLnBrk="1" hangingPunct="1">
              <a:lnSpc>
                <a:spcPct val="80000"/>
              </a:lnSpc>
              <a:buFontTx/>
              <a:buNone/>
            </a:pPr>
            <a:endParaRPr lang="en-US" sz="1600" b="1" u="sng" smtClean="0">
              <a:solidFill>
                <a:srgbClr val="660066"/>
              </a:solidFill>
            </a:endParaRPr>
          </a:p>
          <a:p>
            <a:pPr lvl="1" eaLnBrk="1" hangingPunct="1">
              <a:lnSpc>
                <a:spcPct val="80000"/>
              </a:lnSpc>
            </a:pPr>
            <a:r>
              <a:rPr lang="en-US" sz="1600" b="1" u="sng" smtClean="0">
                <a:solidFill>
                  <a:srgbClr val="660066"/>
                </a:solidFill>
              </a:rPr>
              <a:t>Executory contract</a:t>
            </a:r>
            <a:r>
              <a:rPr lang="en-US" sz="1600" b="1" smtClean="0">
                <a:solidFill>
                  <a:srgbClr val="660066"/>
                </a:solidFill>
              </a:rPr>
              <a:t>, adalah perjanjian yang belum dilaksanakan tetapi kita sudah terikat dengan perjanjian baik untuk memenuhi kewajiban di masa yang akan datang.</a:t>
            </a:r>
          </a:p>
          <a:p>
            <a:pPr eaLnBrk="1" hangingPunct="1">
              <a:lnSpc>
                <a:spcPct val="80000"/>
              </a:lnSpc>
              <a:buFontTx/>
              <a:buNone/>
            </a:pPr>
            <a:r>
              <a:rPr lang="en-US" sz="1600" b="1" smtClean="0">
                <a:solidFill>
                  <a:srgbClr val="660066"/>
                </a:solidFill>
              </a:rPr>
              <a:t>		Missal kontrak pembelian di masa yang akan datang dimana 	perusahaan harus menyediakan barang di masa yang akan 	datang </a:t>
            </a:r>
          </a:p>
          <a:p>
            <a:pPr eaLnBrk="1" hangingPunct="1">
              <a:lnSpc>
                <a:spcPct val="80000"/>
              </a:lnSpc>
              <a:buFontTx/>
              <a:buNone/>
            </a:pPr>
            <a:endParaRPr lang="en-US" sz="1600" b="1" u="sng" smtClean="0">
              <a:solidFill>
                <a:srgbClr val="660066"/>
              </a:solidFill>
            </a:endParaRPr>
          </a:p>
          <a:p>
            <a:pPr lvl="1" eaLnBrk="1" hangingPunct="1">
              <a:lnSpc>
                <a:spcPct val="80000"/>
              </a:lnSpc>
            </a:pPr>
            <a:r>
              <a:rPr lang="en-US" sz="1600" b="1" u="sng" smtClean="0">
                <a:solidFill>
                  <a:srgbClr val="660066"/>
                </a:solidFill>
              </a:rPr>
              <a:t>Pengakuan dan penilaian kewajiban</a:t>
            </a:r>
            <a:endParaRPr lang="en-US" sz="1600" b="1" smtClean="0">
              <a:solidFill>
                <a:srgbClr val="660066"/>
              </a:solidFill>
            </a:endParaRPr>
          </a:p>
          <a:p>
            <a:pPr lvl="1" eaLnBrk="1" hangingPunct="1">
              <a:lnSpc>
                <a:spcPct val="80000"/>
              </a:lnSpc>
              <a:buFontTx/>
              <a:buNone/>
            </a:pPr>
            <a:r>
              <a:rPr lang="en-US" sz="1600" b="1" smtClean="0">
                <a:solidFill>
                  <a:srgbClr val="660066"/>
                </a:solidFill>
              </a:rPr>
              <a:t>	Kewajiban dinilai sebesar kejadian dalam transaksi, biasanya jumlah yang akan dibayarkan didiskontokan.</a:t>
            </a:r>
          </a:p>
          <a:p>
            <a:pPr eaLnBrk="1" hangingPunct="1">
              <a:lnSpc>
                <a:spcPct val="80000"/>
              </a:lnSpc>
            </a:pPr>
            <a:endParaRPr lang="en-US" sz="1800" smtClean="0">
              <a:solidFill>
                <a:srgbClr val="660066"/>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3400"/>
            <a:ext cx="8229600" cy="639763"/>
          </a:xfrm>
          <a:solidFill>
            <a:schemeClr val="accent1"/>
          </a:solidFill>
          <a:ln w="57150">
            <a:solidFill>
              <a:srgbClr val="FF66FF"/>
            </a:solidFill>
          </a:ln>
        </p:spPr>
        <p:txBody>
          <a:bodyPr/>
          <a:lstStyle/>
          <a:p>
            <a:pPr eaLnBrk="1" hangingPunct="1"/>
            <a:r>
              <a:rPr lang="en-US" sz="2800" b="1" smtClean="0">
                <a:solidFill>
                  <a:srgbClr val="660066"/>
                </a:solidFill>
                <a:latin typeface="Cooper Black" pitchFamily="18" charset="0"/>
              </a:rPr>
              <a:t>Modal pemilik (owners equity)</a:t>
            </a:r>
            <a:br>
              <a:rPr lang="en-US" sz="2800" b="1" smtClean="0">
                <a:solidFill>
                  <a:srgbClr val="660066"/>
                </a:solidFill>
                <a:latin typeface="Cooper Black" pitchFamily="18" charset="0"/>
              </a:rPr>
            </a:br>
            <a:endParaRPr lang="en-US" sz="2800" b="1" smtClean="0">
              <a:solidFill>
                <a:srgbClr val="660066"/>
              </a:solidFill>
              <a:latin typeface="Cooper Black" pitchFamily="18" charset="0"/>
            </a:endParaRPr>
          </a:p>
        </p:txBody>
      </p:sp>
      <p:sp>
        <p:nvSpPr>
          <p:cNvPr id="26627" name="Rectangle 3"/>
          <p:cNvSpPr>
            <a:spLocks noGrp="1" noChangeArrowheads="1"/>
          </p:cNvSpPr>
          <p:nvPr>
            <p:ph type="body" idx="1"/>
          </p:nvPr>
        </p:nvSpPr>
        <p:spPr>
          <a:xfrm>
            <a:off x="457200" y="1219200"/>
            <a:ext cx="8229600" cy="4906963"/>
          </a:xfrm>
          <a:solidFill>
            <a:schemeClr val="accent1"/>
          </a:solidFill>
          <a:ln w="57150">
            <a:solidFill>
              <a:srgbClr val="FF66FF"/>
            </a:solidFill>
          </a:ln>
        </p:spPr>
        <p:txBody>
          <a:bodyPr/>
          <a:lstStyle/>
          <a:p>
            <a:pPr marL="609600" indent="-609600" eaLnBrk="1" hangingPunct="1">
              <a:lnSpc>
                <a:spcPct val="80000"/>
              </a:lnSpc>
              <a:buFontTx/>
              <a:buNone/>
            </a:pPr>
            <a:endParaRPr lang="en-US" sz="1600" b="1" smtClean="0">
              <a:solidFill>
                <a:srgbClr val="660066"/>
              </a:solidFill>
              <a:latin typeface="Tahoma" pitchFamily="34" charset="0"/>
            </a:endParaRPr>
          </a:p>
          <a:p>
            <a:pPr marL="609600" indent="-609600" eaLnBrk="1" hangingPunct="1">
              <a:lnSpc>
                <a:spcPct val="80000"/>
              </a:lnSpc>
              <a:buFontTx/>
              <a:buNone/>
            </a:pPr>
            <a:r>
              <a:rPr lang="en-US" sz="1600" b="1" smtClean="0">
                <a:solidFill>
                  <a:srgbClr val="660066"/>
                </a:solidFill>
                <a:latin typeface="Tahoma" pitchFamily="34" charset="0"/>
              </a:rPr>
              <a:t>	Equity adalah suatu hak yan tesisa atas aktiva suatu lembaga (entity) setelah dikurangi dengan kewajibannya.</a:t>
            </a:r>
          </a:p>
          <a:p>
            <a:pPr marL="609600" indent="-609600" eaLnBrk="1" hangingPunct="1">
              <a:lnSpc>
                <a:spcPct val="80000"/>
              </a:lnSpc>
            </a:pPr>
            <a:endParaRPr lang="en-US" sz="1600" b="1" i="1" smtClean="0">
              <a:solidFill>
                <a:srgbClr val="660066"/>
              </a:solidFill>
              <a:latin typeface="Tahoma" pitchFamily="34" charset="0"/>
            </a:endParaRPr>
          </a:p>
          <a:p>
            <a:pPr marL="990600" lvl="1" indent="-533400" eaLnBrk="1" hangingPunct="1">
              <a:lnSpc>
                <a:spcPct val="80000"/>
              </a:lnSpc>
            </a:pPr>
            <a:r>
              <a:rPr lang="en-US" sz="1600" b="1" i="1" smtClean="0">
                <a:solidFill>
                  <a:srgbClr val="660066"/>
                </a:solidFill>
                <a:latin typeface="Tahoma" pitchFamily="34" charset="0"/>
              </a:rPr>
              <a:t>Off Balance Sheet</a:t>
            </a:r>
            <a:endParaRPr lang="en-US" sz="1600" b="1" smtClean="0">
              <a:solidFill>
                <a:srgbClr val="660066"/>
              </a:solidFill>
              <a:latin typeface="Tahoma" pitchFamily="34" charset="0"/>
            </a:endParaRPr>
          </a:p>
          <a:p>
            <a:pPr marL="609600" indent="-609600" eaLnBrk="1" hangingPunct="1">
              <a:lnSpc>
                <a:spcPct val="80000"/>
              </a:lnSpc>
              <a:buFontTx/>
              <a:buNone/>
            </a:pPr>
            <a:r>
              <a:rPr lang="en-US" sz="1600" b="1" smtClean="0">
                <a:solidFill>
                  <a:srgbClr val="660066"/>
                </a:solidFill>
                <a:latin typeface="Tahoma" pitchFamily="34" charset="0"/>
              </a:rPr>
              <a:t>		Adalah transaksi yang terjadi dalam perusahaan tetapi karena 	menurut peraturan, baik aturan prinsip akuntansi maupun atruran 	lainnya tidak dimasukkan dalam neraca atau belum boleh dicatat 	dalam proses akuntansi.</a:t>
            </a:r>
          </a:p>
          <a:p>
            <a:pPr marL="609600" indent="-609600" eaLnBrk="1" hangingPunct="1">
              <a:lnSpc>
                <a:spcPct val="80000"/>
              </a:lnSpc>
              <a:buFontTx/>
              <a:buNone/>
            </a:pPr>
            <a:endParaRPr lang="en-US" sz="1600" b="1" smtClean="0">
              <a:solidFill>
                <a:srgbClr val="660066"/>
              </a:solidFill>
              <a:latin typeface="Tahoma" pitchFamily="34" charset="0"/>
            </a:endParaRPr>
          </a:p>
          <a:p>
            <a:pPr marL="609600" indent="-609600" eaLnBrk="1" hangingPunct="1">
              <a:lnSpc>
                <a:spcPct val="80000"/>
              </a:lnSpc>
              <a:buFontTx/>
              <a:buNone/>
            </a:pPr>
            <a:r>
              <a:rPr lang="en-US" sz="1600" b="1" smtClean="0">
                <a:solidFill>
                  <a:srgbClr val="660066"/>
                </a:solidFill>
                <a:latin typeface="Tahoma" pitchFamily="34" charset="0"/>
              </a:rPr>
              <a:t>		Misal :</a:t>
            </a:r>
          </a:p>
          <a:p>
            <a:pPr marL="1371600" lvl="2" indent="-457200" eaLnBrk="1" hangingPunct="1">
              <a:lnSpc>
                <a:spcPct val="80000"/>
              </a:lnSpc>
            </a:pPr>
            <a:r>
              <a:rPr lang="en-US" sz="1600" b="1" smtClean="0">
                <a:solidFill>
                  <a:srgbClr val="660066"/>
                </a:solidFill>
                <a:latin typeface="Tahoma" pitchFamily="34" charset="0"/>
              </a:rPr>
              <a:t>giro, kas bon</a:t>
            </a:r>
          </a:p>
          <a:p>
            <a:pPr marL="1371600" lvl="2" indent="-457200" eaLnBrk="1" hangingPunct="1">
              <a:lnSpc>
                <a:spcPct val="80000"/>
              </a:lnSpc>
            </a:pPr>
            <a:r>
              <a:rPr lang="en-US" sz="1600" b="1" smtClean="0">
                <a:solidFill>
                  <a:srgbClr val="660066"/>
                </a:solidFill>
                <a:latin typeface="Tahoma" pitchFamily="34" charset="0"/>
              </a:rPr>
              <a:t>hak untuk menerima kas atau asset keuangan lainnya, missal plafon kredit yang belum digunakan</a:t>
            </a:r>
          </a:p>
          <a:p>
            <a:pPr marL="1371600" lvl="2" indent="-457200" eaLnBrk="1" hangingPunct="1">
              <a:lnSpc>
                <a:spcPct val="80000"/>
              </a:lnSpc>
            </a:pPr>
            <a:r>
              <a:rPr lang="en-US" sz="1600" b="1" smtClean="0">
                <a:solidFill>
                  <a:srgbClr val="660066"/>
                </a:solidFill>
                <a:latin typeface="Tahoma" pitchFamily="34" charset="0"/>
              </a:rPr>
              <a:t>hak menukarkan asset keuangan lainnya yang lebh menguntungkan</a:t>
            </a:r>
            <a:r>
              <a:rPr lang="en-US" sz="1600" smtClean="0">
                <a:solidFill>
                  <a:srgbClr val="660066"/>
                </a:solidFill>
                <a:latin typeface="Tahoma" pitchFamily="34"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5267325" cy="598487"/>
          </a:xfrm>
          <a:solidFill>
            <a:schemeClr val="accent1"/>
          </a:solidFill>
          <a:ln w="57150">
            <a:solidFill>
              <a:srgbClr val="FF66FF"/>
            </a:solidFill>
          </a:ln>
        </p:spPr>
        <p:txBody>
          <a:bodyPr/>
          <a:lstStyle/>
          <a:p>
            <a:pPr eaLnBrk="1" hangingPunct="1"/>
            <a:r>
              <a:rPr lang="en-US" sz="3200" b="1" smtClean="0">
                <a:solidFill>
                  <a:srgbClr val="660066"/>
                </a:solidFill>
                <a:latin typeface="Cooper Black" pitchFamily="18" charset="0"/>
              </a:rPr>
              <a:t>Bentuk Neraca</a:t>
            </a:r>
          </a:p>
        </p:txBody>
      </p:sp>
      <p:sp>
        <p:nvSpPr>
          <p:cNvPr id="27651" name="Rectangle 3"/>
          <p:cNvSpPr>
            <a:spLocks noGrp="1" noChangeArrowheads="1"/>
          </p:cNvSpPr>
          <p:nvPr>
            <p:ph type="body" idx="1"/>
          </p:nvPr>
        </p:nvSpPr>
        <p:spPr>
          <a:xfrm>
            <a:off x="457200" y="1143000"/>
            <a:ext cx="8229600" cy="4983163"/>
          </a:xfrm>
          <a:solidFill>
            <a:schemeClr val="accent1"/>
          </a:solidFill>
          <a:ln w="57150">
            <a:solidFill>
              <a:srgbClr val="FF66FF"/>
            </a:solidFill>
          </a:ln>
        </p:spPr>
        <p:txBody>
          <a:bodyPr/>
          <a:lstStyle/>
          <a:p>
            <a:pPr marL="609600" indent="-609600" algn="r" eaLnBrk="1" hangingPunct="1">
              <a:lnSpc>
                <a:spcPct val="80000"/>
              </a:lnSpc>
            </a:pPr>
            <a:endParaRPr lang="en-US" sz="1600" b="1" u="sng" smtClean="0">
              <a:solidFill>
                <a:srgbClr val="660066"/>
              </a:solidFill>
              <a:latin typeface="Tahoma" pitchFamily="34" charset="0"/>
            </a:endParaRPr>
          </a:p>
          <a:p>
            <a:pPr marL="990600" lvl="1" indent="-533400" algn="r" eaLnBrk="1" hangingPunct="1">
              <a:lnSpc>
                <a:spcPct val="80000"/>
              </a:lnSpc>
            </a:pPr>
            <a:r>
              <a:rPr lang="en-US" sz="1600" b="1" i="1" u="sng" smtClean="0">
                <a:solidFill>
                  <a:srgbClr val="660066"/>
                </a:solidFill>
                <a:latin typeface="Tahoma" pitchFamily="34" charset="0"/>
              </a:rPr>
              <a:t>Staffel atau Report Form</a:t>
            </a:r>
            <a:endParaRPr lang="en-US" sz="1600" b="1" i="1" smtClean="0">
              <a:solidFill>
                <a:srgbClr val="660066"/>
              </a:solidFill>
              <a:latin typeface="Tahoma" pitchFamily="34" charset="0"/>
            </a:endParaRPr>
          </a:p>
          <a:p>
            <a:pPr marL="609600" indent="-609600" algn="r" eaLnBrk="1" hangingPunct="1">
              <a:lnSpc>
                <a:spcPct val="80000"/>
              </a:lnSpc>
              <a:buFontTx/>
              <a:buNone/>
            </a:pPr>
            <a:r>
              <a:rPr lang="en-US" sz="1600" b="1" smtClean="0">
                <a:solidFill>
                  <a:srgbClr val="660066"/>
                </a:solidFill>
                <a:latin typeface="Tahoma" pitchFamily="34" charset="0"/>
              </a:rPr>
              <a:t>		Neraca ini dilaporkan dalam satu halaman 	vertical , 	disebelah atas dicantumkan asset, dan dibawahnya 	disajikan pos 	kewajiban dan pos modal</a:t>
            </a:r>
          </a:p>
          <a:p>
            <a:pPr marL="609600" indent="-609600" algn="r" eaLnBrk="1" hangingPunct="1">
              <a:lnSpc>
                <a:spcPct val="80000"/>
              </a:lnSpc>
              <a:buFontTx/>
              <a:buNone/>
            </a:pPr>
            <a:endParaRPr lang="en-US" sz="1600" b="1" u="sng" smtClean="0">
              <a:solidFill>
                <a:srgbClr val="660066"/>
              </a:solidFill>
              <a:latin typeface="Tahoma" pitchFamily="34" charset="0"/>
            </a:endParaRPr>
          </a:p>
          <a:p>
            <a:pPr marL="990600" lvl="1" indent="-533400" algn="r" eaLnBrk="1" hangingPunct="1">
              <a:lnSpc>
                <a:spcPct val="80000"/>
              </a:lnSpc>
            </a:pPr>
            <a:r>
              <a:rPr lang="en-US" sz="1600" b="1" i="1" u="sng" smtClean="0">
                <a:solidFill>
                  <a:srgbClr val="660066"/>
                </a:solidFill>
                <a:latin typeface="Tahoma" pitchFamily="34" charset="0"/>
              </a:rPr>
              <a:t>Skontro atau T account form</a:t>
            </a:r>
            <a:endParaRPr lang="en-US" sz="1600" b="1" i="1" smtClean="0">
              <a:solidFill>
                <a:srgbClr val="660066"/>
              </a:solidFill>
              <a:latin typeface="Tahoma" pitchFamily="34" charset="0"/>
            </a:endParaRPr>
          </a:p>
          <a:p>
            <a:pPr marL="609600" indent="-609600" algn="r" eaLnBrk="1" hangingPunct="1">
              <a:lnSpc>
                <a:spcPct val="80000"/>
              </a:lnSpc>
              <a:buFontTx/>
              <a:buNone/>
            </a:pPr>
            <a:r>
              <a:rPr lang="en-US" sz="1600" b="1" smtClean="0">
                <a:solidFill>
                  <a:srgbClr val="660066"/>
                </a:solidFill>
                <a:latin typeface="Tahoma" pitchFamily="34" charset="0"/>
              </a:rPr>
              <a:t>		Aktiva disajikan sisebelah kiri dan kewajiban serta modal 	ditempatkan di sebelah kanan</a:t>
            </a:r>
          </a:p>
          <a:p>
            <a:pPr marL="609600" indent="-609600" algn="r" eaLnBrk="1" hangingPunct="1">
              <a:lnSpc>
                <a:spcPct val="80000"/>
              </a:lnSpc>
              <a:buFontTx/>
              <a:buNone/>
            </a:pPr>
            <a:endParaRPr lang="en-US" sz="1600" b="1" u="sng" smtClean="0">
              <a:solidFill>
                <a:srgbClr val="660066"/>
              </a:solidFill>
              <a:latin typeface="Tahoma" pitchFamily="34" charset="0"/>
            </a:endParaRPr>
          </a:p>
          <a:p>
            <a:pPr marL="990600" lvl="1" indent="-533400" algn="r" eaLnBrk="1" hangingPunct="1">
              <a:lnSpc>
                <a:spcPct val="80000"/>
              </a:lnSpc>
            </a:pPr>
            <a:r>
              <a:rPr lang="en-US" sz="1600" b="1" i="1" u="sng" smtClean="0">
                <a:solidFill>
                  <a:srgbClr val="660066"/>
                </a:solidFill>
                <a:latin typeface="Tahoma" pitchFamily="34" charset="0"/>
              </a:rPr>
              <a:t>Financial position Form</a:t>
            </a:r>
            <a:endParaRPr lang="en-US" sz="1600" b="1" i="1" smtClean="0">
              <a:solidFill>
                <a:srgbClr val="660066"/>
              </a:solidFill>
              <a:latin typeface="Tahoma" pitchFamily="34" charset="0"/>
            </a:endParaRPr>
          </a:p>
          <a:p>
            <a:pPr marL="609600" indent="-609600" algn="r" eaLnBrk="1" hangingPunct="1">
              <a:lnSpc>
                <a:spcPct val="80000"/>
              </a:lnSpc>
              <a:buFontTx/>
              <a:buNone/>
            </a:pPr>
            <a:r>
              <a:rPr lang="en-US" sz="1600" b="1" smtClean="0">
                <a:solidFill>
                  <a:srgbClr val="660066"/>
                </a:solidFill>
                <a:latin typeface="Tahoma" pitchFamily="34" charset="0"/>
              </a:rPr>
              <a:t>		Pertama-tama dicantumkan aktiva lancar dikurangi utang 	lancar 	dan pengurangannya diketahui modal kerja. Modal 	kerja ditambah 	aktiva tetap dan aktiva lainnya kemudian dikurangi utang jangka 	panjang maka diperoleh modal pemilik</a:t>
            </a:r>
            <a:r>
              <a:rPr lang="en-US" sz="1600" smtClean="0">
                <a:solidFill>
                  <a:srgbClr val="660066"/>
                </a:solidFill>
                <a:latin typeface="Tahoma" pitchFamily="34" charset="0"/>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3562"/>
          </a:xfrm>
          <a:solidFill>
            <a:schemeClr val="accent1"/>
          </a:solidFill>
          <a:ln>
            <a:solidFill>
              <a:srgbClr val="FF66FF"/>
            </a:solidFill>
          </a:ln>
        </p:spPr>
        <p:txBody>
          <a:bodyPr/>
          <a:lstStyle/>
          <a:p>
            <a:pPr eaLnBrk="1" hangingPunct="1"/>
            <a:r>
              <a:rPr lang="en-US" sz="2800" b="1" smtClean="0">
                <a:solidFill>
                  <a:srgbClr val="660066"/>
                </a:solidFill>
                <a:latin typeface="Cooper Black" pitchFamily="18" charset="0"/>
              </a:rPr>
              <a:t>Komponen dalam neraca</a:t>
            </a:r>
          </a:p>
        </p:txBody>
      </p:sp>
      <p:sp>
        <p:nvSpPr>
          <p:cNvPr id="28675" name="Rectangle 3"/>
          <p:cNvSpPr>
            <a:spLocks noGrp="1" noChangeArrowheads="1"/>
          </p:cNvSpPr>
          <p:nvPr>
            <p:ph type="body" idx="1"/>
          </p:nvPr>
        </p:nvSpPr>
        <p:spPr>
          <a:xfrm>
            <a:off x="457200" y="1066800"/>
            <a:ext cx="8229600" cy="5059363"/>
          </a:xfrm>
          <a:solidFill>
            <a:schemeClr val="accent1"/>
          </a:solidFill>
          <a:ln w="76200">
            <a:solidFill>
              <a:srgbClr val="FF66FF"/>
            </a:solidFill>
          </a:ln>
        </p:spPr>
        <p:txBody>
          <a:bodyPr/>
          <a:lstStyle/>
          <a:p>
            <a:pPr eaLnBrk="1" hangingPunct="1">
              <a:lnSpc>
                <a:spcPct val="80000"/>
              </a:lnSpc>
              <a:buFontTx/>
              <a:buNone/>
            </a:pPr>
            <a:r>
              <a:rPr lang="en-US" sz="1800" b="1" smtClean="0">
                <a:solidFill>
                  <a:srgbClr val="660066"/>
                </a:solidFill>
                <a:latin typeface="Tahoma" pitchFamily="34" charset="0"/>
              </a:rPr>
              <a:t>Komponen dalam neraca dapat digolongkan sebagai berikut :</a:t>
            </a:r>
          </a:p>
          <a:p>
            <a:pPr eaLnBrk="1" hangingPunct="1">
              <a:lnSpc>
                <a:spcPct val="80000"/>
              </a:lnSpc>
              <a:buFontTx/>
              <a:buNone/>
            </a:pPr>
            <a:endParaRPr lang="en-US" sz="1800" b="1" u="sng" smtClean="0">
              <a:solidFill>
                <a:srgbClr val="660066"/>
              </a:solidFill>
              <a:latin typeface="Tahoma" pitchFamily="34" charset="0"/>
            </a:endParaRPr>
          </a:p>
          <a:p>
            <a:pPr eaLnBrk="1" hangingPunct="1">
              <a:lnSpc>
                <a:spcPct val="80000"/>
              </a:lnSpc>
            </a:pPr>
            <a:r>
              <a:rPr lang="en-US" sz="1800" b="1" u="sng" smtClean="0">
                <a:solidFill>
                  <a:srgbClr val="660066"/>
                </a:solidFill>
                <a:latin typeface="Tahoma" pitchFamily="34" charset="0"/>
              </a:rPr>
              <a:t>Aktiva</a:t>
            </a:r>
            <a:r>
              <a:rPr lang="en-US" sz="1800" b="1" smtClean="0">
                <a:solidFill>
                  <a:srgbClr val="660066"/>
                </a:solidFill>
                <a:latin typeface="Tahoma" pitchFamily="34" charset="0"/>
              </a:rPr>
              <a:t> , diklasifikasikan menurut urutan likuiditas</a:t>
            </a:r>
          </a:p>
          <a:p>
            <a:pPr lvl="1" eaLnBrk="1" hangingPunct="1">
              <a:lnSpc>
                <a:spcPct val="80000"/>
              </a:lnSpc>
            </a:pPr>
            <a:r>
              <a:rPr lang="en-US" sz="1600" b="1" smtClean="0">
                <a:solidFill>
                  <a:srgbClr val="660066"/>
                </a:solidFill>
                <a:latin typeface="Tahoma" pitchFamily="34" charset="0"/>
              </a:rPr>
              <a:t>aktiva lancar</a:t>
            </a:r>
          </a:p>
          <a:p>
            <a:pPr lvl="1" eaLnBrk="1" hangingPunct="1">
              <a:lnSpc>
                <a:spcPct val="80000"/>
              </a:lnSpc>
            </a:pPr>
            <a:r>
              <a:rPr lang="en-US" sz="1600" b="1" smtClean="0">
                <a:solidFill>
                  <a:srgbClr val="660066"/>
                </a:solidFill>
                <a:latin typeface="Tahoma" pitchFamily="34" charset="0"/>
              </a:rPr>
              <a:t>Investasi</a:t>
            </a:r>
          </a:p>
          <a:p>
            <a:pPr lvl="1" eaLnBrk="1" hangingPunct="1">
              <a:lnSpc>
                <a:spcPct val="80000"/>
              </a:lnSpc>
            </a:pPr>
            <a:r>
              <a:rPr lang="en-US" sz="1600" b="1" smtClean="0">
                <a:solidFill>
                  <a:srgbClr val="660066"/>
                </a:solidFill>
                <a:latin typeface="Tahoma" pitchFamily="34" charset="0"/>
              </a:rPr>
              <a:t>Aktiva tetap</a:t>
            </a:r>
          </a:p>
          <a:p>
            <a:pPr lvl="1" eaLnBrk="1" hangingPunct="1">
              <a:lnSpc>
                <a:spcPct val="80000"/>
              </a:lnSpc>
            </a:pPr>
            <a:r>
              <a:rPr lang="en-US" sz="1600" b="1" smtClean="0">
                <a:solidFill>
                  <a:srgbClr val="660066"/>
                </a:solidFill>
                <a:latin typeface="Tahoma" pitchFamily="34" charset="0"/>
              </a:rPr>
              <a:t>Aktiva tidak berujud</a:t>
            </a:r>
          </a:p>
          <a:p>
            <a:pPr lvl="1" eaLnBrk="1" hangingPunct="1">
              <a:lnSpc>
                <a:spcPct val="80000"/>
              </a:lnSpc>
            </a:pPr>
            <a:r>
              <a:rPr lang="en-US" sz="1600" b="1" smtClean="0">
                <a:solidFill>
                  <a:srgbClr val="660066"/>
                </a:solidFill>
                <a:latin typeface="Tahoma" pitchFamily="34" charset="0"/>
              </a:rPr>
              <a:t>Aktiva lain-lain</a:t>
            </a:r>
          </a:p>
          <a:p>
            <a:pPr lvl="1" eaLnBrk="1" hangingPunct="1">
              <a:lnSpc>
                <a:spcPct val="80000"/>
              </a:lnSpc>
              <a:buFontTx/>
              <a:buNone/>
            </a:pPr>
            <a:endParaRPr lang="en-US" sz="1600" b="1" u="sng" smtClean="0">
              <a:solidFill>
                <a:srgbClr val="660066"/>
              </a:solidFill>
              <a:latin typeface="Tahoma" pitchFamily="34" charset="0"/>
            </a:endParaRPr>
          </a:p>
          <a:p>
            <a:pPr eaLnBrk="1" hangingPunct="1">
              <a:lnSpc>
                <a:spcPct val="80000"/>
              </a:lnSpc>
            </a:pPr>
            <a:r>
              <a:rPr lang="en-US" sz="1800" b="1" u="sng" smtClean="0">
                <a:solidFill>
                  <a:srgbClr val="660066"/>
                </a:solidFill>
                <a:latin typeface="Tahoma" pitchFamily="34" charset="0"/>
              </a:rPr>
              <a:t>Kewajiban,</a:t>
            </a:r>
            <a:r>
              <a:rPr lang="en-US" sz="1800" b="1" smtClean="0">
                <a:solidFill>
                  <a:srgbClr val="660066"/>
                </a:solidFill>
                <a:latin typeface="Tahoma" pitchFamily="34" charset="0"/>
              </a:rPr>
              <a:t> diklasifikasikan menurut urutan jatuh tempo</a:t>
            </a:r>
          </a:p>
          <a:p>
            <a:pPr lvl="1" eaLnBrk="1" hangingPunct="1">
              <a:lnSpc>
                <a:spcPct val="80000"/>
              </a:lnSpc>
            </a:pPr>
            <a:r>
              <a:rPr lang="en-US" sz="1600" b="1" smtClean="0">
                <a:solidFill>
                  <a:srgbClr val="660066"/>
                </a:solidFill>
                <a:latin typeface="Tahoma" pitchFamily="34" charset="0"/>
              </a:rPr>
              <a:t>kewajiban lancer</a:t>
            </a:r>
          </a:p>
          <a:p>
            <a:pPr lvl="1" eaLnBrk="1" hangingPunct="1">
              <a:lnSpc>
                <a:spcPct val="80000"/>
              </a:lnSpc>
            </a:pPr>
            <a:r>
              <a:rPr lang="en-US" sz="1600" b="1" smtClean="0">
                <a:solidFill>
                  <a:srgbClr val="660066"/>
                </a:solidFill>
                <a:latin typeface="Tahoma" pitchFamily="34" charset="0"/>
              </a:rPr>
              <a:t>kewajiban jangka panjang</a:t>
            </a:r>
          </a:p>
          <a:p>
            <a:pPr lvl="1" eaLnBrk="1" hangingPunct="1">
              <a:lnSpc>
                <a:spcPct val="80000"/>
              </a:lnSpc>
            </a:pPr>
            <a:r>
              <a:rPr lang="en-US" sz="1600" b="1" smtClean="0">
                <a:solidFill>
                  <a:srgbClr val="660066"/>
                </a:solidFill>
                <a:latin typeface="Tahoma" pitchFamily="34" charset="0"/>
              </a:rPr>
              <a:t>kewajiban lain-lain</a:t>
            </a:r>
          </a:p>
          <a:p>
            <a:pPr lvl="1" eaLnBrk="1" hangingPunct="1">
              <a:lnSpc>
                <a:spcPct val="80000"/>
              </a:lnSpc>
              <a:buFontTx/>
              <a:buNone/>
            </a:pPr>
            <a:endParaRPr lang="en-US" sz="1600" b="1" u="sng" smtClean="0">
              <a:solidFill>
                <a:srgbClr val="660066"/>
              </a:solidFill>
              <a:latin typeface="Tahoma" pitchFamily="34" charset="0"/>
            </a:endParaRPr>
          </a:p>
          <a:p>
            <a:pPr eaLnBrk="1" hangingPunct="1">
              <a:lnSpc>
                <a:spcPct val="80000"/>
              </a:lnSpc>
            </a:pPr>
            <a:r>
              <a:rPr lang="en-US" sz="1800" b="1" u="sng" smtClean="0">
                <a:solidFill>
                  <a:srgbClr val="660066"/>
                </a:solidFill>
                <a:latin typeface="Tahoma" pitchFamily="34" charset="0"/>
              </a:rPr>
              <a:t>Modal</a:t>
            </a:r>
            <a:r>
              <a:rPr lang="en-US" sz="1800" b="1" smtClean="0">
                <a:solidFill>
                  <a:srgbClr val="660066"/>
                </a:solidFill>
                <a:latin typeface="Tahoma" pitchFamily="34" charset="0"/>
              </a:rPr>
              <a:t>, diklasifikasikan berdasarkan sifat kekekalannya</a:t>
            </a:r>
          </a:p>
          <a:p>
            <a:pPr lvl="1" eaLnBrk="1" hangingPunct="1">
              <a:lnSpc>
                <a:spcPct val="80000"/>
              </a:lnSpc>
            </a:pPr>
            <a:r>
              <a:rPr lang="en-US" sz="1600" b="1" smtClean="0">
                <a:solidFill>
                  <a:srgbClr val="660066"/>
                </a:solidFill>
                <a:latin typeface="Tahoma" pitchFamily="34" charset="0"/>
              </a:rPr>
              <a:t>modal saham</a:t>
            </a:r>
          </a:p>
          <a:p>
            <a:pPr lvl="1" eaLnBrk="1" hangingPunct="1">
              <a:lnSpc>
                <a:spcPct val="80000"/>
              </a:lnSpc>
            </a:pPr>
            <a:r>
              <a:rPr lang="en-US" sz="1600" b="1" smtClean="0">
                <a:solidFill>
                  <a:srgbClr val="660066"/>
                </a:solidFill>
                <a:latin typeface="Tahoma" pitchFamily="34" charset="0"/>
              </a:rPr>
              <a:t>agio saham</a:t>
            </a:r>
          </a:p>
          <a:p>
            <a:pPr lvl="1" eaLnBrk="1" hangingPunct="1">
              <a:lnSpc>
                <a:spcPct val="80000"/>
              </a:lnSpc>
            </a:pPr>
            <a:r>
              <a:rPr lang="en-US" sz="1600" b="1" smtClean="0">
                <a:solidFill>
                  <a:srgbClr val="660066"/>
                </a:solidFill>
                <a:latin typeface="Tahoma" pitchFamily="34" charset="0"/>
              </a:rPr>
              <a:t>laba ditahan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09600" y="3527425"/>
            <a:ext cx="7924800" cy="274638"/>
          </a:xfrm>
          <a:prstGeom prst="rect">
            <a:avLst/>
          </a:prstGeom>
          <a:noFill/>
          <a:ln w="9525">
            <a:noFill/>
            <a:miter lim="800000"/>
            <a:headEnd/>
            <a:tailEnd/>
          </a:ln>
        </p:spPr>
        <p:txBody>
          <a:bodyPr anchor="ctr">
            <a:spAutoFit/>
          </a:bodyPr>
          <a:lstStyle/>
          <a:p>
            <a:pPr algn="ctr">
              <a:tabLst>
                <a:tab pos="914400" algn="l"/>
              </a:tabLst>
            </a:pPr>
            <a:endParaRPr lang="en-US" sz="1200"/>
          </a:p>
        </p:txBody>
      </p:sp>
      <p:sp>
        <p:nvSpPr>
          <p:cNvPr id="2051" name="Rectangle 3"/>
          <p:cNvSpPr>
            <a:spLocks noGrp="1" noChangeArrowheads="1"/>
          </p:cNvSpPr>
          <p:nvPr>
            <p:ph type="title"/>
          </p:nvPr>
        </p:nvSpPr>
        <p:spPr>
          <a:xfrm>
            <a:off x="457200" y="274638"/>
            <a:ext cx="6778625" cy="922337"/>
          </a:xfrm>
          <a:solidFill>
            <a:schemeClr val="accent1"/>
          </a:solidFill>
          <a:ln w="57150" cmpd="thinThick">
            <a:solidFill>
              <a:srgbClr val="FF0066"/>
            </a:solidFill>
          </a:ln>
        </p:spPr>
        <p:txBody>
          <a:bodyPr>
            <a:normAutofit fontScale="90000"/>
          </a:bodyPr>
          <a:lstStyle/>
          <a:p>
            <a:pPr eaLnBrk="1" hangingPunct="1"/>
            <a:r>
              <a:rPr lang="en-US" sz="2800" smtClean="0">
                <a:solidFill>
                  <a:srgbClr val="660066"/>
                </a:solidFill>
                <a:latin typeface="Cooper Black" pitchFamily="18" charset="0"/>
              </a:rPr>
              <a:t>LAPORAN KEUANGAN</a:t>
            </a:r>
            <a:br>
              <a:rPr lang="en-US" sz="2800" smtClean="0">
                <a:solidFill>
                  <a:srgbClr val="660066"/>
                </a:solidFill>
                <a:latin typeface="Cooper Black" pitchFamily="18" charset="0"/>
              </a:rPr>
            </a:br>
            <a:r>
              <a:rPr lang="en-US" sz="2800" smtClean="0">
                <a:solidFill>
                  <a:srgbClr val="660066"/>
                </a:solidFill>
                <a:latin typeface="Cooper Black" pitchFamily="18" charset="0"/>
              </a:rPr>
              <a:t>LABA RUGI DAN NERACA</a:t>
            </a:r>
          </a:p>
        </p:txBody>
      </p:sp>
      <p:sp>
        <p:nvSpPr>
          <p:cNvPr id="2052" name="Rectangle 5"/>
          <p:cNvSpPr>
            <a:spLocks noGrp="1" noChangeArrowheads="1"/>
          </p:cNvSpPr>
          <p:nvPr>
            <p:ph type="body" idx="1"/>
          </p:nvPr>
        </p:nvSpPr>
        <p:spPr>
          <a:xfrm>
            <a:off x="395288" y="1557338"/>
            <a:ext cx="6769100" cy="4641850"/>
          </a:xfrm>
          <a:solidFill>
            <a:schemeClr val="accent1"/>
          </a:solidFill>
          <a:ln w="76200" cmpd="tri">
            <a:solidFill>
              <a:srgbClr val="FF0066"/>
            </a:solidFill>
          </a:ln>
        </p:spPr>
        <p:txBody>
          <a:bodyPr/>
          <a:lstStyle/>
          <a:p>
            <a:pPr algn="r" eaLnBrk="1" hangingPunct="1">
              <a:lnSpc>
                <a:spcPct val="80000"/>
              </a:lnSpc>
            </a:pPr>
            <a:r>
              <a:rPr lang="en-US" sz="1400" smtClean="0">
                <a:solidFill>
                  <a:srgbClr val="660066"/>
                </a:solidFill>
                <a:latin typeface="Cooper Black" pitchFamily="18" charset="0"/>
              </a:rPr>
              <a:t>ISI DAN ELEMEN LAPORAN LABA RUGI</a:t>
            </a:r>
          </a:p>
          <a:p>
            <a:pPr algn="r" eaLnBrk="1" hangingPunct="1">
              <a:lnSpc>
                <a:spcPct val="80000"/>
              </a:lnSpc>
            </a:pPr>
            <a:endParaRPr lang="en-US" sz="1400" smtClean="0">
              <a:solidFill>
                <a:srgbClr val="660066"/>
              </a:solidFill>
              <a:latin typeface="Cooper Black" pitchFamily="18" charset="0"/>
            </a:endParaRPr>
          </a:p>
          <a:p>
            <a:pPr algn="r" eaLnBrk="1" hangingPunct="1">
              <a:lnSpc>
                <a:spcPct val="80000"/>
              </a:lnSpc>
            </a:pPr>
            <a:r>
              <a:rPr lang="en-US" sz="1400" smtClean="0">
                <a:solidFill>
                  <a:srgbClr val="660066"/>
                </a:solidFill>
                <a:latin typeface="Cooper Black" pitchFamily="18" charset="0"/>
              </a:rPr>
              <a:t>KONSEP MATCHING COST, DEFINISI HASIL, BIAYA, DAN LABA</a:t>
            </a:r>
          </a:p>
          <a:p>
            <a:pPr algn="r" eaLnBrk="1" hangingPunct="1">
              <a:lnSpc>
                <a:spcPct val="80000"/>
              </a:lnSpc>
            </a:pPr>
            <a:endParaRPr lang="en-US" sz="1400" smtClean="0">
              <a:solidFill>
                <a:srgbClr val="660066"/>
              </a:solidFill>
              <a:latin typeface="Cooper Black" pitchFamily="18" charset="0"/>
            </a:endParaRPr>
          </a:p>
          <a:p>
            <a:pPr algn="r" eaLnBrk="1" hangingPunct="1">
              <a:lnSpc>
                <a:spcPct val="80000"/>
              </a:lnSpc>
            </a:pPr>
            <a:r>
              <a:rPr lang="en-US" sz="1400" smtClean="0">
                <a:solidFill>
                  <a:srgbClr val="660066"/>
                </a:solidFill>
                <a:latin typeface="Cooper Black" pitchFamily="18" charset="0"/>
              </a:rPr>
              <a:t>PENGAKUAN PENGHASILAN</a:t>
            </a:r>
          </a:p>
          <a:p>
            <a:pPr algn="r" eaLnBrk="1" hangingPunct="1">
              <a:lnSpc>
                <a:spcPct val="80000"/>
              </a:lnSpc>
            </a:pPr>
            <a:endParaRPr lang="en-US" sz="1400" smtClean="0">
              <a:solidFill>
                <a:srgbClr val="660066"/>
              </a:solidFill>
              <a:latin typeface="Cooper Black" pitchFamily="18" charset="0"/>
            </a:endParaRPr>
          </a:p>
          <a:p>
            <a:pPr algn="r" eaLnBrk="1" hangingPunct="1">
              <a:lnSpc>
                <a:spcPct val="80000"/>
              </a:lnSpc>
            </a:pPr>
            <a:r>
              <a:rPr lang="en-US" sz="1400" smtClean="0">
                <a:solidFill>
                  <a:srgbClr val="660066"/>
                </a:solidFill>
                <a:latin typeface="Cooper Black" pitchFamily="18" charset="0"/>
              </a:rPr>
              <a:t>HUBUNGAN LABA/RUGI DAN NERACA</a:t>
            </a:r>
          </a:p>
          <a:p>
            <a:pPr algn="r" eaLnBrk="1" hangingPunct="1">
              <a:lnSpc>
                <a:spcPct val="80000"/>
              </a:lnSpc>
            </a:pPr>
            <a:endParaRPr lang="en-US" sz="1400" smtClean="0">
              <a:solidFill>
                <a:srgbClr val="660066"/>
              </a:solidFill>
              <a:latin typeface="Cooper Black" pitchFamily="18" charset="0"/>
            </a:endParaRPr>
          </a:p>
          <a:p>
            <a:pPr algn="r" eaLnBrk="1" hangingPunct="1">
              <a:lnSpc>
                <a:spcPct val="80000"/>
              </a:lnSpc>
            </a:pPr>
            <a:r>
              <a:rPr lang="en-US" sz="1400" smtClean="0">
                <a:solidFill>
                  <a:srgbClr val="660066"/>
                </a:solidFill>
                <a:latin typeface="Cooper Black" pitchFamily="18" charset="0"/>
              </a:rPr>
              <a:t>ISI DAN ELEMEN NERACA</a:t>
            </a:r>
          </a:p>
          <a:p>
            <a:pPr algn="r" eaLnBrk="1" hangingPunct="1">
              <a:lnSpc>
                <a:spcPct val="80000"/>
              </a:lnSpc>
            </a:pPr>
            <a:endParaRPr lang="en-US" sz="1400" smtClean="0">
              <a:solidFill>
                <a:srgbClr val="660066"/>
              </a:solidFill>
              <a:latin typeface="Cooper Black" pitchFamily="18" charset="0"/>
            </a:endParaRPr>
          </a:p>
          <a:p>
            <a:pPr algn="r" eaLnBrk="1" hangingPunct="1">
              <a:lnSpc>
                <a:spcPct val="80000"/>
              </a:lnSpc>
            </a:pPr>
            <a:r>
              <a:rPr lang="en-US" sz="1400" smtClean="0">
                <a:solidFill>
                  <a:srgbClr val="660066"/>
                </a:solidFill>
                <a:latin typeface="Cooper Black" pitchFamily="18" charset="0"/>
              </a:rPr>
              <a:t>INCOME SMOOTHING DAN PERUBAHAN AKUNTANSI</a:t>
            </a:r>
          </a:p>
          <a:p>
            <a:pPr algn="r" eaLnBrk="1" hangingPunct="1">
              <a:lnSpc>
                <a:spcPct val="80000"/>
              </a:lnSpc>
            </a:pPr>
            <a:endParaRPr lang="en-US" sz="1400" smtClean="0">
              <a:solidFill>
                <a:srgbClr val="660066"/>
              </a:solidFill>
              <a:latin typeface="Cooper Black" pitchFamily="18" charset="0"/>
            </a:endParaRPr>
          </a:p>
          <a:p>
            <a:pPr algn="r" eaLnBrk="1" hangingPunct="1">
              <a:lnSpc>
                <a:spcPct val="80000"/>
              </a:lnSpc>
            </a:pPr>
            <a:r>
              <a:rPr lang="en-US" sz="1400" smtClean="0">
                <a:solidFill>
                  <a:srgbClr val="660066"/>
                </a:solidFill>
                <a:latin typeface="Cooper Black" pitchFamily="18" charset="0"/>
              </a:rPr>
              <a:t>PERISTIWA KEMUDIAN</a:t>
            </a:r>
          </a:p>
          <a:p>
            <a:pPr algn="r" eaLnBrk="1" hangingPunct="1">
              <a:lnSpc>
                <a:spcPct val="80000"/>
              </a:lnSpc>
            </a:pPr>
            <a:endParaRPr lang="en-US" sz="1400" smtClean="0">
              <a:solidFill>
                <a:srgbClr val="660066"/>
              </a:solidFill>
              <a:latin typeface="Cooper Black" pitchFamily="18" charset="0"/>
            </a:endParaRPr>
          </a:p>
          <a:p>
            <a:pPr algn="r" eaLnBrk="1" hangingPunct="1">
              <a:lnSpc>
                <a:spcPct val="80000"/>
              </a:lnSpc>
            </a:pPr>
            <a:r>
              <a:rPr lang="en-US" sz="1400" smtClean="0">
                <a:solidFill>
                  <a:srgbClr val="660066"/>
                </a:solidFill>
                <a:latin typeface="Cooper Black" pitchFamily="18" charset="0"/>
              </a:rPr>
              <a:t>CATATAN DAN PENJELASAN ATAS LAPORAN KEUANGAN</a:t>
            </a:r>
          </a:p>
          <a:p>
            <a:pPr algn="r" eaLnBrk="1" hangingPunct="1">
              <a:lnSpc>
                <a:spcPct val="80000"/>
              </a:lnSpc>
            </a:pPr>
            <a:endParaRPr lang="en-US" sz="1400" smtClean="0">
              <a:solidFill>
                <a:srgbClr val="660066"/>
              </a:solidFill>
              <a:latin typeface="Cooper Black" pitchFamily="18" charset="0"/>
            </a:endParaRPr>
          </a:p>
          <a:p>
            <a:pPr algn="r" eaLnBrk="1" hangingPunct="1">
              <a:lnSpc>
                <a:spcPct val="80000"/>
              </a:lnSpc>
            </a:pPr>
            <a:r>
              <a:rPr lang="en-US" sz="1400" smtClean="0">
                <a:solidFill>
                  <a:srgbClr val="660066"/>
                </a:solidFill>
                <a:latin typeface="Cooper Black" pitchFamily="18" charset="0"/>
              </a:rPr>
              <a:t>KETERBATASAN LAPORAN KEUANGAN</a:t>
            </a:r>
          </a:p>
          <a:p>
            <a:pPr algn="r" eaLnBrk="1" hangingPunct="1">
              <a:lnSpc>
                <a:spcPct val="80000"/>
              </a:lnSpc>
            </a:pPr>
            <a:endParaRPr lang="en-US" sz="1400" smtClean="0">
              <a:solidFill>
                <a:srgbClr val="660066"/>
              </a:solidFill>
              <a:latin typeface="Cooper Black" pitchFamily="18" charset="0"/>
            </a:endParaRPr>
          </a:p>
        </p:txBody>
      </p:sp>
      <p:pic>
        <p:nvPicPr>
          <p:cNvPr id="2053" name="Picture 6" descr="j0301252"/>
          <p:cNvPicPr>
            <a:picLocks noChangeAspect="1" noChangeArrowheads="1"/>
          </p:cNvPicPr>
          <p:nvPr/>
        </p:nvPicPr>
        <p:blipFill>
          <a:blip r:embed="rId3"/>
          <a:srcRect/>
          <a:stretch>
            <a:fillRect/>
          </a:stretch>
        </p:blipFill>
        <p:spPr bwMode="auto">
          <a:xfrm>
            <a:off x="7092950" y="2924175"/>
            <a:ext cx="1830388" cy="156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476250"/>
            <a:ext cx="8229600" cy="719138"/>
          </a:xfrm>
          <a:solidFill>
            <a:schemeClr val="accent1"/>
          </a:solidFill>
          <a:ln w="76200">
            <a:solidFill>
              <a:srgbClr val="FF66FF"/>
            </a:solidFill>
          </a:ln>
        </p:spPr>
        <p:txBody>
          <a:bodyPr/>
          <a:lstStyle/>
          <a:p>
            <a:pPr eaLnBrk="1" hangingPunct="1"/>
            <a:r>
              <a:rPr lang="en-US" sz="2800" b="1" smtClean="0">
                <a:solidFill>
                  <a:srgbClr val="660066"/>
                </a:solidFill>
                <a:latin typeface="Tahoma" pitchFamily="34" charset="0"/>
              </a:rPr>
              <a:t>Income Smoothing – Creative Accounting.</a:t>
            </a:r>
            <a:br>
              <a:rPr lang="en-US" sz="2800" b="1" smtClean="0">
                <a:solidFill>
                  <a:srgbClr val="660066"/>
                </a:solidFill>
                <a:latin typeface="Tahoma" pitchFamily="34" charset="0"/>
              </a:rPr>
            </a:br>
            <a:endParaRPr lang="en-US" sz="2800" b="1" smtClean="0">
              <a:solidFill>
                <a:srgbClr val="660066"/>
              </a:solidFill>
              <a:latin typeface="Tahoma" pitchFamily="34" charset="0"/>
            </a:endParaRPr>
          </a:p>
        </p:txBody>
      </p:sp>
      <p:sp>
        <p:nvSpPr>
          <p:cNvPr id="29699" name="Rectangle 3"/>
          <p:cNvSpPr>
            <a:spLocks noGrp="1" noChangeArrowheads="1"/>
          </p:cNvSpPr>
          <p:nvPr>
            <p:ph type="body" idx="1"/>
          </p:nvPr>
        </p:nvSpPr>
        <p:spPr>
          <a:xfrm>
            <a:off x="457200" y="1196975"/>
            <a:ext cx="8229600" cy="4929188"/>
          </a:xfrm>
          <a:solidFill>
            <a:schemeClr val="accent1"/>
          </a:solidFill>
          <a:ln w="76200" cmpd="tri">
            <a:solidFill>
              <a:srgbClr val="FF66FF"/>
            </a:solidFill>
          </a:ln>
        </p:spPr>
        <p:txBody>
          <a:bodyPr/>
          <a:lstStyle/>
          <a:p>
            <a:pPr eaLnBrk="1" hangingPunct="1">
              <a:lnSpc>
                <a:spcPct val="80000"/>
              </a:lnSpc>
            </a:pPr>
            <a:r>
              <a:rPr lang="en-US" sz="2400" i="1" smtClean="0">
                <a:solidFill>
                  <a:srgbClr val="660066"/>
                </a:solidFill>
              </a:rPr>
              <a:t>Teory Efficiency Market Hypothesis (EMH)</a:t>
            </a:r>
            <a:r>
              <a:rPr lang="en-US" sz="2400" smtClean="0">
                <a:solidFill>
                  <a:srgbClr val="660066"/>
                </a:solidFill>
              </a:rPr>
              <a:t> </a:t>
            </a:r>
          </a:p>
          <a:p>
            <a:pPr eaLnBrk="1" hangingPunct="1">
              <a:lnSpc>
                <a:spcPct val="80000"/>
              </a:lnSpc>
              <a:buFontTx/>
              <a:buNone/>
            </a:pPr>
            <a:r>
              <a:rPr lang="en-US" sz="2400" smtClean="0">
                <a:solidFill>
                  <a:srgbClr val="660066"/>
                </a:solidFill>
              </a:rPr>
              <a:t>	menyebutkan bahwa laporan keuangan dapat mempengaruhi pasar modal . ini berarti menunjukkan betapa pentingnya laporan keuangan. Biasanya laba yang stabil dimana tidak banyak fluktuasi atau varience dari suatu periode ke periode lain dinilai sebagai prestasi baik. Upaya menstabilkan laba ini disebut income smoothing. </a:t>
            </a:r>
          </a:p>
          <a:p>
            <a:pPr eaLnBrk="1" hangingPunct="1">
              <a:lnSpc>
                <a:spcPct val="80000"/>
              </a:lnSpc>
              <a:buFontTx/>
              <a:buNone/>
            </a:pPr>
            <a:endParaRPr lang="en-US" sz="2400" smtClean="0">
              <a:solidFill>
                <a:srgbClr val="660066"/>
              </a:solidFill>
            </a:endParaRPr>
          </a:p>
          <a:p>
            <a:pPr eaLnBrk="1" hangingPunct="1">
              <a:lnSpc>
                <a:spcPct val="80000"/>
              </a:lnSpc>
            </a:pPr>
            <a:r>
              <a:rPr lang="en-US" sz="2400" smtClean="0">
                <a:solidFill>
                  <a:srgbClr val="660066"/>
                </a:solidFill>
              </a:rPr>
              <a:t>Income smoothing biasanya dilakukan dengan berbagai cara :</a:t>
            </a:r>
            <a:br>
              <a:rPr lang="en-US" sz="2400" smtClean="0">
                <a:solidFill>
                  <a:srgbClr val="660066"/>
                </a:solidFill>
              </a:rPr>
            </a:br>
            <a:r>
              <a:rPr lang="en-US" sz="2400" smtClean="0">
                <a:solidFill>
                  <a:srgbClr val="660066"/>
                </a:solidFill>
              </a:rPr>
              <a:t>o Mengatur waktu kejadian transaksi.</a:t>
            </a:r>
            <a:br>
              <a:rPr lang="en-US" sz="2400" smtClean="0">
                <a:solidFill>
                  <a:srgbClr val="660066"/>
                </a:solidFill>
              </a:rPr>
            </a:br>
            <a:r>
              <a:rPr lang="en-US" sz="2400" smtClean="0">
                <a:solidFill>
                  <a:srgbClr val="660066"/>
                </a:solidFill>
              </a:rPr>
              <a:t>o Memilih prinsip atau metode alokasi.</a:t>
            </a:r>
            <a:br>
              <a:rPr lang="en-US" sz="2400" smtClean="0">
                <a:solidFill>
                  <a:srgbClr val="660066"/>
                </a:solidFill>
              </a:rPr>
            </a:br>
            <a:r>
              <a:rPr lang="en-US" sz="2400" smtClean="0">
                <a:solidFill>
                  <a:srgbClr val="660066"/>
                </a:solidFill>
              </a:rPr>
              <a:t>o Mengatur penggolongan antara laba operasi normal   dan laba yang bukan dari operasi normal.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5051425" cy="777875"/>
          </a:xfrm>
          <a:solidFill>
            <a:schemeClr val="accent1"/>
          </a:solidFill>
          <a:ln w="57150">
            <a:solidFill>
              <a:srgbClr val="FF66FF"/>
            </a:solidFill>
          </a:ln>
        </p:spPr>
        <p:txBody>
          <a:bodyPr/>
          <a:lstStyle/>
          <a:p>
            <a:pPr eaLnBrk="1" hangingPunct="1"/>
            <a:r>
              <a:rPr lang="en-US" sz="3200" smtClean="0">
                <a:solidFill>
                  <a:srgbClr val="660066"/>
                </a:solidFill>
                <a:latin typeface="Tahoma" pitchFamily="34" charset="0"/>
              </a:rPr>
              <a:t>Hipotesis Perataan Laba</a:t>
            </a:r>
          </a:p>
        </p:txBody>
      </p:sp>
      <p:sp>
        <p:nvSpPr>
          <p:cNvPr id="30723" name="Rectangle 3"/>
          <p:cNvSpPr>
            <a:spLocks noGrp="1" noChangeArrowheads="1"/>
          </p:cNvSpPr>
          <p:nvPr>
            <p:ph type="body" idx="1"/>
          </p:nvPr>
        </p:nvSpPr>
        <p:spPr>
          <a:xfrm>
            <a:off x="468313" y="1125538"/>
            <a:ext cx="8229600" cy="3671887"/>
          </a:xfrm>
          <a:solidFill>
            <a:schemeClr val="accent1"/>
          </a:solidFill>
          <a:ln w="57150">
            <a:solidFill>
              <a:srgbClr val="FF66FF"/>
            </a:solidFill>
          </a:ln>
        </p:spPr>
        <p:txBody>
          <a:bodyPr/>
          <a:lstStyle/>
          <a:p>
            <a:pPr eaLnBrk="1" hangingPunct="1">
              <a:lnSpc>
                <a:spcPct val="80000"/>
              </a:lnSpc>
              <a:buFontTx/>
              <a:buNone/>
            </a:pPr>
            <a:r>
              <a:rPr lang="en-US" sz="2000" b="1" smtClean="0">
                <a:solidFill>
                  <a:srgbClr val="660066"/>
                </a:solidFill>
                <a:latin typeface="Tahoma" pitchFamily="34" charset="0"/>
              </a:rPr>
              <a:t>Perataan income dapat dipandang sebagai upaya yang sengaja dilakukan untuk menormalkan income dalam rangka mencapai kecenderungan atau tingkat income yang diinginkan.</a:t>
            </a:r>
          </a:p>
          <a:p>
            <a:pPr eaLnBrk="1" hangingPunct="1">
              <a:lnSpc>
                <a:spcPct val="80000"/>
              </a:lnSpc>
              <a:buFontTx/>
              <a:buNone/>
            </a:pPr>
            <a:r>
              <a:rPr lang="en-US" sz="2000" b="1" smtClean="0">
                <a:solidFill>
                  <a:srgbClr val="660066"/>
                </a:solidFill>
                <a:latin typeface="Tahoma" pitchFamily="34" charset="0"/>
              </a:rPr>
              <a:t>	</a:t>
            </a:r>
          </a:p>
          <a:p>
            <a:pPr eaLnBrk="1" hangingPunct="1">
              <a:lnSpc>
                <a:spcPct val="80000"/>
              </a:lnSpc>
              <a:buFontTx/>
              <a:buNone/>
            </a:pPr>
            <a:r>
              <a:rPr lang="en-US" sz="2000" b="1" smtClean="0">
                <a:solidFill>
                  <a:srgbClr val="660066"/>
                </a:solidFill>
                <a:latin typeface="Tahoma" pitchFamily="34" charset="0"/>
              </a:rPr>
              <a:t>	Pengertian perataan income :</a:t>
            </a:r>
          </a:p>
          <a:p>
            <a:pPr eaLnBrk="1" hangingPunct="1">
              <a:lnSpc>
                <a:spcPct val="80000"/>
              </a:lnSpc>
              <a:buFontTx/>
              <a:buNone/>
            </a:pPr>
            <a:r>
              <a:rPr lang="en-US" sz="2000" b="1" smtClean="0">
                <a:solidFill>
                  <a:srgbClr val="660066"/>
                </a:solidFill>
                <a:latin typeface="Tahoma" pitchFamily="34" charset="0"/>
              </a:rPr>
              <a:t>	Upaya yang dengan sengaja dilakukan untuk memperkecil atau fluktuasi pada tingkat earnings yang dianggap normal bagi perusahaan, dalam hal ini merupakan bagian upaya manajemen perusahaan untuk mengurangi variasi tidak normal dalam earnings pada tingkat yan diijinkan oleh prinsip akuntansi dan manajemen yang sehat.</a:t>
            </a:r>
          </a:p>
          <a:p>
            <a:pPr eaLnBrk="1" hangingPunct="1">
              <a:lnSpc>
                <a:spcPct val="80000"/>
              </a:lnSpc>
            </a:pPr>
            <a:endParaRPr lang="en-US" sz="2000" smtClean="0">
              <a:solidFill>
                <a:srgbClr val="660066"/>
              </a:solidFill>
              <a:latin typeface="Tahoma" pitchFamily="34" charset="0"/>
            </a:endParaRPr>
          </a:p>
        </p:txBody>
      </p:sp>
      <p:pic>
        <p:nvPicPr>
          <p:cNvPr id="30724" name="Picture 4" descr="j0196374"/>
          <p:cNvPicPr>
            <a:picLocks noChangeAspect="1" noChangeArrowheads="1"/>
          </p:cNvPicPr>
          <p:nvPr/>
        </p:nvPicPr>
        <p:blipFill>
          <a:blip r:embed="rId2"/>
          <a:srcRect/>
          <a:stretch>
            <a:fillRect/>
          </a:stretch>
        </p:blipFill>
        <p:spPr bwMode="auto">
          <a:xfrm>
            <a:off x="3276600" y="4437063"/>
            <a:ext cx="1724025" cy="1809750"/>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4691063" cy="850900"/>
          </a:xfrm>
          <a:solidFill>
            <a:schemeClr val="accent1"/>
          </a:solidFill>
          <a:ln w="76200">
            <a:solidFill>
              <a:srgbClr val="FF66FF"/>
            </a:solidFill>
          </a:ln>
        </p:spPr>
        <p:txBody>
          <a:bodyPr/>
          <a:lstStyle/>
          <a:p>
            <a:pPr eaLnBrk="1" hangingPunct="1"/>
            <a:r>
              <a:rPr lang="en-US" sz="3200" smtClean="0">
                <a:solidFill>
                  <a:srgbClr val="660066"/>
                </a:solidFill>
                <a:latin typeface="Tahoma" pitchFamily="34" charset="0"/>
              </a:rPr>
              <a:t>Hipotesis Perataan Laba</a:t>
            </a:r>
          </a:p>
        </p:txBody>
      </p:sp>
      <p:sp>
        <p:nvSpPr>
          <p:cNvPr id="31747" name="Rectangle 3"/>
          <p:cNvSpPr>
            <a:spLocks noGrp="1" noChangeArrowheads="1"/>
          </p:cNvSpPr>
          <p:nvPr>
            <p:ph type="body" idx="1"/>
          </p:nvPr>
        </p:nvSpPr>
        <p:spPr>
          <a:xfrm>
            <a:off x="457200" y="1196975"/>
            <a:ext cx="8229600" cy="4032250"/>
          </a:xfrm>
          <a:solidFill>
            <a:schemeClr val="accent1"/>
          </a:solidFill>
          <a:ln w="57150">
            <a:solidFill>
              <a:srgbClr val="FF66FF"/>
            </a:solidFill>
          </a:ln>
        </p:spPr>
        <p:txBody>
          <a:bodyPr/>
          <a:lstStyle/>
          <a:p>
            <a:pPr eaLnBrk="1" hangingPunct="1">
              <a:lnSpc>
                <a:spcPct val="80000"/>
              </a:lnSpc>
            </a:pPr>
            <a:r>
              <a:rPr lang="en-US" sz="1400" b="1" smtClean="0">
                <a:solidFill>
                  <a:srgbClr val="660066"/>
                </a:solidFill>
                <a:latin typeface="Tahoma" pitchFamily="34" charset="0"/>
              </a:rPr>
              <a:t>Teori Gordon tentang perataan income :</a:t>
            </a:r>
          </a:p>
          <a:p>
            <a:pPr lvl="1" eaLnBrk="1" hangingPunct="1">
              <a:lnSpc>
                <a:spcPct val="80000"/>
              </a:lnSpc>
            </a:pPr>
            <a:r>
              <a:rPr lang="en-US" sz="1400" b="1" smtClean="0">
                <a:solidFill>
                  <a:srgbClr val="660066"/>
                </a:solidFill>
                <a:latin typeface="Tahoma" pitchFamily="34" charset="0"/>
              </a:rPr>
              <a:t>proposisi 1 </a:t>
            </a:r>
          </a:p>
          <a:p>
            <a:pPr eaLnBrk="1" hangingPunct="1">
              <a:lnSpc>
                <a:spcPct val="80000"/>
              </a:lnSpc>
              <a:buFontTx/>
              <a:buNone/>
            </a:pPr>
            <a:r>
              <a:rPr lang="en-US" sz="1400" b="1" smtClean="0">
                <a:solidFill>
                  <a:srgbClr val="660066"/>
                </a:solidFill>
                <a:latin typeface="Tahoma" pitchFamily="34" charset="0"/>
              </a:rPr>
              <a:t>		criteria yang digunakan manajemen corporate dalam memilih prinsip 	akuntansi adalah maksimalisasi utilitas atau kemakmurannya</a:t>
            </a:r>
          </a:p>
          <a:p>
            <a:pPr eaLnBrk="1" hangingPunct="1">
              <a:lnSpc>
                <a:spcPct val="80000"/>
              </a:lnSpc>
              <a:buFontTx/>
              <a:buNone/>
            </a:pPr>
            <a:endParaRPr lang="en-US" sz="1400" b="1" smtClean="0">
              <a:solidFill>
                <a:srgbClr val="660066"/>
              </a:solidFill>
              <a:latin typeface="Tahoma" pitchFamily="34" charset="0"/>
            </a:endParaRPr>
          </a:p>
          <a:p>
            <a:pPr lvl="1" eaLnBrk="1" hangingPunct="1">
              <a:lnSpc>
                <a:spcPct val="80000"/>
              </a:lnSpc>
            </a:pPr>
            <a:r>
              <a:rPr lang="en-US" sz="1400" b="1" smtClean="0">
                <a:solidFill>
                  <a:srgbClr val="660066"/>
                </a:solidFill>
                <a:latin typeface="Tahoma" pitchFamily="34" charset="0"/>
              </a:rPr>
              <a:t>proposisi 2 </a:t>
            </a:r>
          </a:p>
          <a:p>
            <a:pPr lvl="1" eaLnBrk="1" hangingPunct="1">
              <a:lnSpc>
                <a:spcPct val="80000"/>
              </a:lnSpc>
              <a:buFontTx/>
              <a:buNone/>
            </a:pPr>
            <a:r>
              <a:rPr lang="en-US" sz="1400" b="1" smtClean="0">
                <a:solidFill>
                  <a:srgbClr val="660066"/>
                </a:solidFill>
                <a:latin typeface="Tahoma" pitchFamily="34" charset="0"/>
              </a:rPr>
              <a:t>	 utilitas manajemen meningkat seiring dengan keamanan kerja,  level dan tingkat pertumbuhan dalam income  manajemen, dan tingkat pertumbuhan besarnya korporasi.</a:t>
            </a:r>
          </a:p>
          <a:p>
            <a:pPr lvl="1" eaLnBrk="1" hangingPunct="1">
              <a:lnSpc>
                <a:spcPct val="80000"/>
              </a:lnSpc>
              <a:buFontTx/>
              <a:buNone/>
            </a:pPr>
            <a:endParaRPr lang="en-US" sz="1400" b="1" smtClean="0">
              <a:solidFill>
                <a:srgbClr val="660066"/>
              </a:solidFill>
              <a:latin typeface="Tahoma" pitchFamily="34" charset="0"/>
            </a:endParaRPr>
          </a:p>
          <a:p>
            <a:pPr lvl="1" eaLnBrk="1" hangingPunct="1">
              <a:lnSpc>
                <a:spcPct val="80000"/>
              </a:lnSpc>
            </a:pPr>
            <a:r>
              <a:rPr lang="en-US" sz="1400" b="1" smtClean="0">
                <a:solidFill>
                  <a:srgbClr val="660066"/>
                </a:solidFill>
                <a:latin typeface="Tahoma" pitchFamily="34" charset="0"/>
              </a:rPr>
              <a:t>proposisi 3</a:t>
            </a:r>
          </a:p>
          <a:p>
            <a:pPr eaLnBrk="1" hangingPunct="1">
              <a:lnSpc>
                <a:spcPct val="80000"/>
              </a:lnSpc>
              <a:buFontTx/>
              <a:buNone/>
            </a:pPr>
            <a:r>
              <a:rPr lang="en-US" sz="1400" b="1" smtClean="0">
                <a:solidFill>
                  <a:srgbClr val="660066"/>
                </a:solidFill>
                <a:latin typeface="Tahoma" pitchFamily="34" charset="0"/>
              </a:rPr>
              <a:t>		pencapaian tujuan manajemen dalam proposisi 2 	tergantung pada 	kepuaan pemegang saham terhadap kinerja korporasi</a:t>
            </a:r>
          </a:p>
          <a:p>
            <a:pPr eaLnBrk="1" hangingPunct="1">
              <a:lnSpc>
                <a:spcPct val="80000"/>
              </a:lnSpc>
              <a:buFontTx/>
              <a:buNone/>
            </a:pPr>
            <a:endParaRPr lang="en-US" sz="1400" b="1" smtClean="0">
              <a:solidFill>
                <a:srgbClr val="660066"/>
              </a:solidFill>
              <a:latin typeface="Tahoma" pitchFamily="34" charset="0"/>
            </a:endParaRPr>
          </a:p>
          <a:p>
            <a:pPr lvl="1" eaLnBrk="1" hangingPunct="1">
              <a:lnSpc>
                <a:spcPct val="80000"/>
              </a:lnSpc>
            </a:pPr>
            <a:r>
              <a:rPr lang="en-US" sz="1400" b="1" smtClean="0">
                <a:solidFill>
                  <a:srgbClr val="660066"/>
                </a:solidFill>
                <a:latin typeface="Tahoma" pitchFamily="34" charset="0"/>
              </a:rPr>
              <a:t>proposisi 4</a:t>
            </a:r>
          </a:p>
          <a:p>
            <a:pPr eaLnBrk="1" hangingPunct="1">
              <a:lnSpc>
                <a:spcPct val="80000"/>
              </a:lnSpc>
              <a:buFontTx/>
              <a:buNone/>
            </a:pPr>
            <a:r>
              <a:rPr lang="en-US" sz="1400" b="1" smtClean="0">
                <a:solidFill>
                  <a:srgbClr val="660066"/>
                </a:solidFill>
                <a:latin typeface="Tahoma" pitchFamily="34" charset="0"/>
              </a:rPr>
              <a:t>		kepuasan pemegang saham terhadap korporasi meningkat seiring dengan 	rata-rata tingkat pertumbuhan income korporasi</a:t>
            </a:r>
          </a:p>
          <a:p>
            <a:pPr eaLnBrk="1" hangingPunct="1">
              <a:lnSpc>
                <a:spcPct val="80000"/>
              </a:lnSpc>
            </a:pPr>
            <a:endParaRPr lang="en-US" sz="1400" b="1" smtClean="0">
              <a:solidFill>
                <a:srgbClr val="660066"/>
              </a:solidFill>
              <a:latin typeface="Tahoma" pitchFamily="34" charset="0"/>
            </a:endParaRPr>
          </a:p>
        </p:txBody>
      </p:sp>
      <p:pic>
        <p:nvPicPr>
          <p:cNvPr id="31748" name="Picture 4" descr="j0196374"/>
          <p:cNvPicPr>
            <a:picLocks noChangeAspect="1" noChangeArrowheads="1"/>
          </p:cNvPicPr>
          <p:nvPr/>
        </p:nvPicPr>
        <p:blipFill>
          <a:blip r:embed="rId2"/>
          <a:srcRect/>
          <a:stretch>
            <a:fillRect/>
          </a:stretch>
        </p:blipFill>
        <p:spPr bwMode="auto">
          <a:xfrm>
            <a:off x="3419475" y="5048250"/>
            <a:ext cx="1724025" cy="1809750"/>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404813"/>
            <a:ext cx="4691062" cy="796925"/>
          </a:xfrm>
          <a:solidFill>
            <a:schemeClr val="accent1"/>
          </a:solidFill>
          <a:ln w="57150">
            <a:solidFill>
              <a:srgbClr val="FF66FF"/>
            </a:solidFill>
          </a:ln>
        </p:spPr>
        <p:txBody>
          <a:bodyPr/>
          <a:lstStyle/>
          <a:p>
            <a:pPr eaLnBrk="1" hangingPunct="1"/>
            <a:r>
              <a:rPr lang="en-US" sz="3200" smtClean="0">
                <a:solidFill>
                  <a:srgbClr val="660066"/>
                </a:solidFill>
                <a:latin typeface="Tahoma" pitchFamily="34" charset="0"/>
              </a:rPr>
              <a:t>Motivasi Perataan Laba</a:t>
            </a:r>
          </a:p>
        </p:txBody>
      </p:sp>
      <p:sp>
        <p:nvSpPr>
          <p:cNvPr id="32771" name="Rectangle 3"/>
          <p:cNvSpPr>
            <a:spLocks noGrp="1" noChangeArrowheads="1"/>
          </p:cNvSpPr>
          <p:nvPr>
            <p:ph type="body" idx="1"/>
          </p:nvPr>
        </p:nvSpPr>
        <p:spPr>
          <a:xfrm>
            <a:off x="468313" y="1268413"/>
            <a:ext cx="8229600" cy="3600450"/>
          </a:xfrm>
          <a:solidFill>
            <a:schemeClr val="accent1"/>
          </a:solidFill>
          <a:ln w="57150">
            <a:solidFill>
              <a:srgbClr val="FF66FF"/>
            </a:solidFill>
          </a:ln>
        </p:spPr>
        <p:txBody>
          <a:bodyPr/>
          <a:lstStyle/>
          <a:p>
            <a:pPr eaLnBrk="1" hangingPunct="1">
              <a:lnSpc>
                <a:spcPct val="80000"/>
              </a:lnSpc>
            </a:pPr>
            <a:r>
              <a:rPr lang="en-US" sz="1400" b="1" smtClean="0">
                <a:solidFill>
                  <a:srgbClr val="660066"/>
                </a:solidFill>
                <a:latin typeface="Tahoma" pitchFamily="34" charset="0"/>
              </a:rPr>
              <a:t>Antara lain adalah :</a:t>
            </a:r>
          </a:p>
          <a:p>
            <a:pPr lvl="1" eaLnBrk="1" hangingPunct="1">
              <a:lnSpc>
                <a:spcPct val="80000"/>
              </a:lnSpc>
            </a:pPr>
            <a:r>
              <a:rPr lang="en-US" sz="1400" b="1" smtClean="0">
                <a:solidFill>
                  <a:srgbClr val="660066"/>
                </a:solidFill>
                <a:latin typeface="Tahoma" pitchFamily="34" charset="0"/>
              </a:rPr>
              <a:t>peningkatan hubungan dengan kreditor, investor, dan pekerja</a:t>
            </a:r>
          </a:p>
          <a:p>
            <a:pPr lvl="1" eaLnBrk="1" hangingPunct="1">
              <a:lnSpc>
                <a:spcPct val="80000"/>
              </a:lnSpc>
            </a:pPr>
            <a:r>
              <a:rPr lang="en-US" sz="1400" b="1" smtClean="0">
                <a:solidFill>
                  <a:srgbClr val="660066"/>
                </a:solidFill>
                <a:latin typeface="Tahoma" pitchFamily="34" charset="0"/>
              </a:rPr>
              <a:t>memperkecil siklus bisnis</a:t>
            </a:r>
          </a:p>
          <a:p>
            <a:pPr lvl="1" eaLnBrk="1" hangingPunct="1">
              <a:lnSpc>
                <a:spcPct val="80000"/>
              </a:lnSpc>
              <a:buFontTx/>
              <a:buNone/>
            </a:pPr>
            <a:endParaRPr lang="en-US" sz="1400" b="1" smtClean="0">
              <a:solidFill>
                <a:srgbClr val="660066"/>
              </a:solidFill>
              <a:latin typeface="Tahoma" pitchFamily="34" charset="0"/>
            </a:endParaRPr>
          </a:p>
          <a:p>
            <a:pPr eaLnBrk="1" hangingPunct="1">
              <a:lnSpc>
                <a:spcPct val="80000"/>
              </a:lnSpc>
            </a:pPr>
            <a:r>
              <a:rPr lang="en-US" sz="1400" b="1" smtClean="0">
                <a:solidFill>
                  <a:srgbClr val="660066"/>
                </a:solidFill>
                <a:latin typeface="Tahoma" pitchFamily="34" charset="0"/>
              </a:rPr>
              <a:t>menurut Gordon :</a:t>
            </a:r>
          </a:p>
          <a:p>
            <a:pPr eaLnBrk="1" hangingPunct="1">
              <a:lnSpc>
                <a:spcPct val="80000"/>
              </a:lnSpc>
              <a:buFontTx/>
              <a:buNone/>
            </a:pPr>
            <a:endParaRPr lang="en-US" sz="1400" b="1" smtClean="0">
              <a:solidFill>
                <a:srgbClr val="660066"/>
              </a:solidFill>
              <a:latin typeface="Tahoma" pitchFamily="34" charset="0"/>
            </a:endParaRPr>
          </a:p>
          <a:p>
            <a:pPr lvl="1" eaLnBrk="1" hangingPunct="1">
              <a:lnSpc>
                <a:spcPct val="80000"/>
              </a:lnSpc>
            </a:pPr>
            <a:r>
              <a:rPr lang="en-US" sz="1400" b="1" smtClean="0">
                <a:solidFill>
                  <a:srgbClr val="660066"/>
                </a:solidFill>
                <a:latin typeface="Tahoma" pitchFamily="34" charset="0"/>
              </a:rPr>
              <a:t>criteria yang digunakan manajemen corporate dalam memilih prinsip akuntansi adalah untuk memaksimumkan utilitas atau kemakmuta</a:t>
            </a:r>
          </a:p>
          <a:p>
            <a:pPr lvl="1" eaLnBrk="1" hangingPunct="1">
              <a:lnSpc>
                <a:spcPct val="80000"/>
              </a:lnSpc>
            </a:pPr>
            <a:r>
              <a:rPr lang="en-US" sz="1400" b="1" smtClean="0">
                <a:solidFill>
                  <a:srgbClr val="660066"/>
                </a:solidFill>
                <a:latin typeface="Tahoma" pitchFamily="34" charset="0"/>
              </a:rPr>
              <a:t>utilitas yang sama adalah sebuah fungsi keamanan kerja, tingkat pertumbuhan gaji dan tingkat pertumbuhan ukuran perusahaan</a:t>
            </a:r>
          </a:p>
          <a:p>
            <a:pPr lvl="1" eaLnBrk="1" hangingPunct="1">
              <a:lnSpc>
                <a:spcPct val="80000"/>
              </a:lnSpc>
            </a:pPr>
            <a:r>
              <a:rPr lang="en-US" sz="1400" b="1" smtClean="0">
                <a:solidFill>
                  <a:srgbClr val="660066"/>
                </a:solidFill>
                <a:latin typeface="Tahoma" pitchFamily="34" charset="0"/>
              </a:rPr>
              <a:t>kepuasan pemegang saham terhadap kinerja corporate meningkatkan status da penghargaan terhadap manajer</a:t>
            </a:r>
          </a:p>
          <a:p>
            <a:pPr lvl="1" eaLnBrk="1" hangingPunct="1">
              <a:lnSpc>
                <a:spcPct val="80000"/>
              </a:lnSpc>
            </a:pPr>
            <a:r>
              <a:rPr lang="en-US" sz="1400" b="1" smtClean="0">
                <a:solidFill>
                  <a:srgbClr val="660066"/>
                </a:solidFill>
                <a:latin typeface="Tahoma" pitchFamily="34" charset="0"/>
              </a:rPr>
              <a:t>kepuasan yang sama tergantung pertumbuhan dan stabilitas income perusahaan </a:t>
            </a:r>
            <a:br>
              <a:rPr lang="en-US" sz="1400" b="1" smtClean="0">
                <a:solidFill>
                  <a:srgbClr val="660066"/>
                </a:solidFill>
                <a:latin typeface="Tahoma" pitchFamily="34" charset="0"/>
              </a:rPr>
            </a:br>
            <a:r>
              <a:rPr lang="en-US" sz="1400" b="1" smtClean="0">
                <a:solidFill>
                  <a:srgbClr val="660066"/>
                </a:solidFill>
                <a:latin typeface="Tahoma" pitchFamily="34" charset="0"/>
              </a:rPr>
              <a:t/>
            </a:r>
            <a:br>
              <a:rPr lang="en-US" sz="1400" b="1" smtClean="0">
                <a:solidFill>
                  <a:srgbClr val="660066"/>
                </a:solidFill>
                <a:latin typeface="Tahoma" pitchFamily="34" charset="0"/>
              </a:rPr>
            </a:br>
            <a:endParaRPr lang="en-US" sz="1400" b="1" smtClean="0">
              <a:solidFill>
                <a:srgbClr val="660066"/>
              </a:solidFill>
              <a:latin typeface="Tahoma" pitchFamily="34" charset="0"/>
            </a:endParaRPr>
          </a:p>
          <a:p>
            <a:pPr eaLnBrk="1" hangingPunct="1">
              <a:lnSpc>
                <a:spcPct val="80000"/>
              </a:lnSpc>
            </a:pPr>
            <a:endParaRPr lang="en-US" sz="1600" smtClean="0">
              <a:solidFill>
                <a:srgbClr val="660066"/>
              </a:solidFill>
            </a:endParaRPr>
          </a:p>
        </p:txBody>
      </p:sp>
      <p:pic>
        <p:nvPicPr>
          <p:cNvPr id="32772" name="Picture 4" descr="j0196374"/>
          <p:cNvPicPr>
            <a:picLocks noChangeAspect="1" noChangeArrowheads="1"/>
          </p:cNvPicPr>
          <p:nvPr/>
        </p:nvPicPr>
        <p:blipFill>
          <a:blip r:embed="rId2"/>
          <a:srcRect/>
          <a:stretch>
            <a:fillRect/>
          </a:stretch>
        </p:blipFill>
        <p:spPr bwMode="auto">
          <a:xfrm>
            <a:off x="3419475" y="4437063"/>
            <a:ext cx="1724025" cy="1809750"/>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4978400" cy="706437"/>
          </a:xfrm>
          <a:solidFill>
            <a:schemeClr val="accent1"/>
          </a:solidFill>
          <a:ln w="57150">
            <a:solidFill>
              <a:srgbClr val="FF66FF"/>
            </a:solidFill>
          </a:ln>
        </p:spPr>
        <p:txBody>
          <a:bodyPr/>
          <a:lstStyle/>
          <a:p>
            <a:pPr eaLnBrk="1" hangingPunct="1"/>
            <a:r>
              <a:rPr lang="en-US" sz="3200" b="1" smtClean="0">
                <a:solidFill>
                  <a:srgbClr val="660066"/>
                </a:solidFill>
              </a:rPr>
              <a:t>Motivasi Perataan Laba</a:t>
            </a:r>
          </a:p>
        </p:txBody>
      </p:sp>
      <p:sp>
        <p:nvSpPr>
          <p:cNvPr id="33795" name="Rectangle 3"/>
          <p:cNvSpPr>
            <a:spLocks noGrp="1" noChangeArrowheads="1"/>
          </p:cNvSpPr>
          <p:nvPr>
            <p:ph type="body" idx="1"/>
          </p:nvPr>
        </p:nvSpPr>
        <p:spPr>
          <a:xfrm>
            <a:off x="395288" y="1125538"/>
            <a:ext cx="8229600" cy="4032250"/>
          </a:xfrm>
          <a:solidFill>
            <a:schemeClr val="accent1"/>
          </a:solidFill>
          <a:ln>
            <a:solidFill>
              <a:srgbClr val="FF66FF"/>
            </a:solidFill>
          </a:ln>
        </p:spPr>
        <p:txBody>
          <a:bodyPr/>
          <a:lstStyle/>
          <a:p>
            <a:pPr eaLnBrk="1" hangingPunct="1">
              <a:lnSpc>
                <a:spcPct val="80000"/>
              </a:lnSpc>
            </a:pPr>
            <a:r>
              <a:rPr lang="en-US" sz="1800" b="1" smtClean="0">
                <a:solidFill>
                  <a:srgbClr val="660066"/>
                </a:solidFill>
                <a:latin typeface="Tahoma" pitchFamily="34" charset="0"/>
              </a:rPr>
              <a:t>Alasan perataan income menurut beidelman :</a:t>
            </a:r>
          </a:p>
          <a:p>
            <a:pPr lvl="1" eaLnBrk="1" hangingPunct="1">
              <a:lnSpc>
                <a:spcPct val="80000"/>
              </a:lnSpc>
            </a:pPr>
            <a:r>
              <a:rPr lang="en-US" sz="1800" b="1" smtClean="0">
                <a:solidFill>
                  <a:srgbClr val="660066"/>
                </a:solidFill>
                <a:latin typeface="Tahoma" pitchFamily="34" charset="0"/>
              </a:rPr>
              <a:t>Arus earnings yang stabil mampu mendukung tingkat dividen yang lebih tinggi daripada arus earnings yang lebih variable dan memiliki pengaruh yang menguntungkan dalam nilai saham perusahaan karena risiko perusahaan yang berkurang</a:t>
            </a:r>
          </a:p>
          <a:p>
            <a:pPr lvl="1" eaLnBrk="1" hangingPunct="1">
              <a:lnSpc>
                <a:spcPct val="80000"/>
              </a:lnSpc>
            </a:pPr>
            <a:r>
              <a:rPr lang="en-US" sz="1800" b="1" smtClean="0">
                <a:solidFill>
                  <a:srgbClr val="660066"/>
                </a:solidFill>
                <a:latin typeface="Tahoma" pitchFamily="34" charset="0"/>
              </a:rPr>
              <a:t>kemampuan melawan sifat siklus earnings yang dilaporkan dan mengurangi korelasi return ekspektasi perusahaan dengan return portofolio pasar</a:t>
            </a:r>
          </a:p>
          <a:p>
            <a:pPr lvl="1" eaLnBrk="1" hangingPunct="1">
              <a:lnSpc>
                <a:spcPct val="80000"/>
              </a:lnSpc>
              <a:buFontTx/>
              <a:buNone/>
            </a:pPr>
            <a:endParaRPr lang="en-US" sz="1800" b="1" smtClean="0">
              <a:solidFill>
                <a:srgbClr val="660066"/>
              </a:solidFill>
              <a:latin typeface="Tahoma" pitchFamily="34" charset="0"/>
            </a:endParaRPr>
          </a:p>
          <a:p>
            <a:pPr eaLnBrk="1" hangingPunct="1">
              <a:lnSpc>
                <a:spcPct val="80000"/>
              </a:lnSpc>
            </a:pPr>
            <a:r>
              <a:rPr lang="en-US" sz="1800" b="1" smtClean="0">
                <a:solidFill>
                  <a:srgbClr val="660066"/>
                </a:solidFill>
                <a:latin typeface="Tahoma" pitchFamily="34" charset="0"/>
              </a:rPr>
              <a:t>Jadi pada dasarnya alas an perataan income adalah untuk :</a:t>
            </a:r>
          </a:p>
          <a:p>
            <a:pPr lvl="1" eaLnBrk="1" hangingPunct="1">
              <a:lnSpc>
                <a:spcPct val="80000"/>
              </a:lnSpc>
            </a:pPr>
            <a:r>
              <a:rPr lang="en-US" sz="1800" b="1" smtClean="0">
                <a:solidFill>
                  <a:srgbClr val="660066"/>
                </a:solidFill>
                <a:latin typeface="Tahoma" pitchFamily="34" charset="0"/>
              </a:rPr>
              <a:t>menetralisir ketidakpastian lingkungan dan memperkecil fluktuasi yang besar dalam kinerja operasi perusahaan karena siklus yang silih berganti.</a:t>
            </a:r>
          </a:p>
          <a:p>
            <a:pPr lvl="1" eaLnBrk="1" hangingPunct="1">
              <a:lnSpc>
                <a:spcPct val="80000"/>
              </a:lnSpc>
            </a:pPr>
            <a:r>
              <a:rPr lang="en-US" sz="1800" b="1" smtClean="0">
                <a:solidFill>
                  <a:srgbClr val="660066"/>
                </a:solidFill>
                <a:latin typeface="Tahoma" pitchFamily="34" charset="0"/>
              </a:rPr>
              <a:t>mengidentifikasi karakterisasi organisasional dan membedakan di antara berbagai perusahaan derajad perataan mereka.</a:t>
            </a:r>
          </a:p>
          <a:p>
            <a:pPr eaLnBrk="1" hangingPunct="1">
              <a:lnSpc>
                <a:spcPct val="80000"/>
              </a:lnSpc>
            </a:pPr>
            <a:endParaRPr lang="en-US" sz="2000" smtClean="0">
              <a:solidFill>
                <a:srgbClr val="660066"/>
              </a:solidFill>
            </a:endParaRPr>
          </a:p>
        </p:txBody>
      </p:sp>
      <p:pic>
        <p:nvPicPr>
          <p:cNvPr id="33796" name="Picture 4" descr="j0196374"/>
          <p:cNvPicPr>
            <a:picLocks noChangeAspect="1" noChangeArrowheads="1"/>
          </p:cNvPicPr>
          <p:nvPr/>
        </p:nvPicPr>
        <p:blipFill>
          <a:blip r:embed="rId2"/>
          <a:srcRect/>
          <a:stretch>
            <a:fillRect/>
          </a:stretch>
        </p:blipFill>
        <p:spPr bwMode="auto">
          <a:xfrm>
            <a:off x="3276600" y="4868863"/>
            <a:ext cx="1724025" cy="1809750"/>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4762500" cy="777875"/>
          </a:xfrm>
          <a:solidFill>
            <a:schemeClr val="accent1"/>
          </a:solidFill>
          <a:ln w="76200">
            <a:solidFill>
              <a:srgbClr val="FF66FF"/>
            </a:solidFill>
          </a:ln>
        </p:spPr>
        <p:txBody>
          <a:bodyPr/>
          <a:lstStyle/>
          <a:p>
            <a:pPr eaLnBrk="1" hangingPunct="1"/>
            <a:r>
              <a:rPr lang="en-US" sz="3200" smtClean="0">
                <a:solidFill>
                  <a:srgbClr val="660066"/>
                </a:solidFill>
              </a:rPr>
              <a:t>Dimensi Perataan Laba </a:t>
            </a:r>
          </a:p>
        </p:txBody>
      </p:sp>
      <p:sp>
        <p:nvSpPr>
          <p:cNvPr id="34819" name="Rectangle 3"/>
          <p:cNvSpPr>
            <a:spLocks noGrp="1" noChangeArrowheads="1"/>
          </p:cNvSpPr>
          <p:nvPr>
            <p:ph type="body" idx="1"/>
          </p:nvPr>
        </p:nvSpPr>
        <p:spPr>
          <a:xfrm>
            <a:off x="468313" y="1341438"/>
            <a:ext cx="8424862" cy="4525962"/>
          </a:xfrm>
          <a:solidFill>
            <a:schemeClr val="accent1"/>
          </a:solidFill>
          <a:ln w="76200">
            <a:solidFill>
              <a:srgbClr val="FF66FF"/>
            </a:solidFill>
          </a:ln>
        </p:spPr>
        <p:txBody>
          <a:bodyPr/>
          <a:lstStyle/>
          <a:p>
            <a:pPr eaLnBrk="1" hangingPunct="1">
              <a:lnSpc>
                <a:spcPct val="90000"/>
              </a:lnSpc>
            </a:pPr>
            <a:r>
              <a:rPr lang="en-US" sz="2000" b="1" smtClean="0">
                <a:solidFill>
                  <a:srgbClr val="660066"/>
                </a:solidFill>
                <a:latin typeface="Tahoma" pitchFamily="34" charset="0"/>
              </a:rPr>
              <a:t>Menurut Dascher :</a:t>
            </a:r>
          </a:p>
          <a:p>
            <a:pPr eaLnBrk="1" hangingPunct="1">
              <a:lnSpc>
                <a:spcPct val="90000"/>
              </a:lnSpc>
              <a:buFontTx/>
              <a:buNone/>
            </a:pPr>
            <a:endParaRPr lang="en-US" sz="2000" b="1" smtClean="0">
              <a:solidFill>
                <a:srgbClr val="660066"/>
              </a:solidFill>
              <a:latin typeface="Tahoma" pitchFamily="34" charset="0"/>
            </a:endParaRPr>
          </a:p>
          <a:p>
            <a:pPr lvl="1" eaLnBrk="1" hangingPunct="1">
              <a:lnSpc>
                <a:spcPct val="90000"/>
              </a:lnSpc>
            </a:pPr>
            <a:r>
              <a:rPr lang="en-US" sz="2000" b="1" smtClean="0">
                <a:solidFill>
                  <a:srgbClr val="660066"/>
                </a:solidFill>
                <a:latin typeface="Tahoma" pitchFamily="34" charset="0"/>
              </a:rPr>
              <a:t>perataan riil</a:t>
            </a:r>
          </a:p>
          <a:p>
            <a:pPr eaLnBrk="1" hangingPunct="1">
              <a:lnSpc>
                <a:spcPct val="90000"/>
              </a:lnSpc>
              <a:buFontTx/>
              <a:buNone/>
            </a:pPr>
            <a:r>
              <a:rPr lang="en-US" sz="2000" b="1" smtClean="0">
                <a:solidFill>
                  <a:srgbClr val="660066"/>
                </a:solidFill>
                <a:latin typeface="Tahoma" pitchFamily="34" charset="0"/>
              </a:rPr>
              <a:t>		yaitu merujuk pada transaksi actual yang dilakukan 	atau tidak dilakukan atas dasar efek perataannya 	terhadap income</a:t>
            </a:r>
          </a:p>
          <a:p>
            <a:pPr eaLnBrk="1" hangingPunct="1">
              <a:lnSpc>
                <a:spcPct val="90000"/>
              </a:lnSpc>
              <a:buFontTx/>
              <a:buNone/>
            </a:pPr>
            <a:endParaRPr lang="en-US" sz="2000" b="1" smtClean="0">
              <a:solidFill>
                <a:srgbClr val="660066"/>
              </a:solidFill>
              <a:latin typeface="Tahoma" pitchFamily="34" charset="0"/>
            </a:endParaRPr>
          </a:p>
          <a:p>
            <a:pPr lvl="1" eaLnBrk="1" hangingPunct="1">
              <a:lnSpc>
                <a:spcPct val="90000"/>
              </a:lnSpc>
            </a:pPr>
            <a:r>
              <a:rPr lang="en-US" sz="2000" b="1" smtClean="0">
                <a:solidFill>
                  <a:srgbClr val="660066"/>
                </a:solidFill>
                <a:latin typeface="Tahoma" pitchFamily="34" charset="0"/>
              </a:rPr>
              <a:t>perataan artificial</a:t>
            </a:r>
          </a:p>
          <a:p>
            <a:pPr eaLnBrk="1" hangingPunct="1">
              <a:lnSpc>
                <a:spcPct val="90000"/>
              </a:lnSpc>
              <a:buFontTx/>
              <a:buNone/>
            </a:pPr>
            <a:r>
              <a:rPr lang="en-US" sz="2000" b="1" smtClean="0">
                <a:solidFill>
                  <a:srgbClr val="660066"/>
                </a:solidFill>
                <a:latin typeface="Tahoma" pitchFamily="34" charset="0"/>
              </a:rPr>
              <a:t>		yaitu merujuk pada prosedur akuntansi yang 	diimplementasikan untuk memindahkan biaya dan atau 	pendapatan dari satu periode ke periode lainnya.</a:t>
            </a:r>
          </a:p>
          <a:p>
            <a:pPr eaLnBrk="1" hangingPunct="1">
              <a:lnSpc>
                <a:spcPct val="90000"/>
              </a:lnSpc>
            </a:pPr>
            <a:endParaRPr lang="en-US" sz="2000" smtClean="0">
              <a:solidFill>
                <a:srgbClr val="660066"/>
              </a:solidFill>
              <a:latin typeface="Tahoma" pitchFamily="34" charset="0"/>
            </a:endParaRPr>
          </a:p>
        </p:txBody>
      </p:sp>
      <p:pic>
        <p:nvPicPr>
          <p:cNvPr id="34820" name="Picture 4" descr="j0196374"/>
          <p:cNvPicPr>
            <a:picLocks noChangeAspect="1" noChangeArrowheads="1"/>
          </p:cNvPicPr>
          <p:nvPr/>
        </p:nvPicPr>
        <p:blipFill>
          <a:blip r:embed="rId2"/>
          <a:srcRect/>
          <a:stretch>
            <a:fillRect/>
          </a:stretch>
        </p:blipFill>
        <p:spPr bwMode="auto">
          <a:xfrm>
            <a:off x="7092950" y="4868863"/>
            <a:ext cx="1724025" cy="180975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4619625" cy="706437"/>
          </a:xfrm>
          <a:solidFill>
            <a:schemeClr val="accent1"/>
          </a:solidFill>
          <a:ln w="57150">
            <a:solidFill>
              <a:srgbClr val="FF66FF"/>
            </a:solidFill>
          </a:ln>
        </p:spPr>
        <p:txBody>
          <a:bodyPr/>
          <a:lstStyle/>
          <a:p>
            <a:pPr eaLnBrk="1" hangingPunct="1"/>
            <a:r>
              <a:rPr lang="en-US" sz="2800" b="1" smtClean="0">
                <a:solidFill>
                  <a:srgbClr val="660066"/>
                </a:solidFill>
                <a:latin typeface="Tahoma" pitchFamily="34" charset="0"/>
              </a:rPr>
              <a:t>Dimensi Perataan Laba</a:t>
            </a:r>
          </a:p>
        </p:txBody>
      </p:sp>
      <p:sp>
        <p:nvSpPr>
          <p:cNvPr id="35843" name="Rectangle 3"/>
          <p:cNvSpPr>
            <a:spLocks noGrp="1" noChangeArrowheads="1"/>
          </p:cNvSpPr>
          <p:nvPr>
            <p:ph type="body" idx="1"/>
          </p:nvPr>
        </p:nvSpPr>
        <p:spPr>
          <a:xfrm>
            <a:off x="468313" y="1052513"/>
            <a:ext cx="8229600" cy="4525962"/>
          </a:xfrm>
          <a:solidFill>
            <a:schemeClr val="accent1"/>
          </a:solidFill>
          <a:ln w="57150">
            <a:solidFill>
              <a:srgbClr val="FF66FF"/>
            </a:solidFill>
          </a:ln>
        </p:spPr>
        <p:txBody>
          <a:bodyPr/>
          <a:lstStyle/>
          <a:p>
            <a:pPr eaLnBrk="1" hangingPunct="1">
              <a:lnSpc>
                <a:spcPct val="80000"/>
              </a:lnSpc>
            </a:pPr>
            <a:r>
              <a:rPr lang="en-US" sz="1400" b="1" smtClean="0">
                <a:solidFill>
                  <a:srgbClr val="660066"/>
                </a:solidFill>
                <a:latin typeface="Tahoma" pitchFamily="34" charset="0"/>
              </a:rPr>
              <a:t>Menurut Barnet:</a:t>
            </a:r>
          </a:p>
          <a:p>
            <a:pPr eaLnBrk="1" hangingPunct="1">
              <a:lnSpc>
                <a:spcPct val="80000"/>
              </a:lnSpc>
              <a:buFontTx/>
              <a:buNone/>
            </a:pPr>
            <a:endParaRPr lang="en-US" sz="1400" b="1" smtClean="0">
              <a:solidFill>
                <a:srgbClr val="660066"/>
              </a:solidFill>
              <a:latin typeface="Tahoma" pitchFamily="34" charset="0"/>
            </a:endParaRPr>
          </a:p>
          <a:p>
            <a:pPr lvl="1" eaLnBrk="1" hangingPunct="1">
              <a:lnSpc>
                <a:spcPct val="80000"/>
              </a:lnSpc>
            </a:pPr>
            <a:r>
              <a:rPr lang="en-US" sz="1400" b="1" smtClean="0">
                <a:solidFill>
                  <a:srgbClr val="660066"/>
                </a:solidFill>
                <a:latin typeface="Tahoma" pitchFamily="34" charset="0"/>
              </a:rPr>
              <a:t>perataan melalui terjadinya peristiwa dan atau pengakuan</a:t>
            </a:r>
          </a:p>
          <a:p>
            <a:pPr lvl="1" eaLnBrk="1" hangingPunct="1">
              <a:lnSpc>
                <a:spcPct val="80000"/>
              </a:lnSpc>
              <a:buFontTx/>
              <a:buNone/>
            </a:pPr>
            <a:r>
              <a:rPr lang="en-US" sz="1400" b="1" smtClean="0">
                <a:solidFill>
                  <a:srgbClr val="660066"/>
                </a:solidFill>
                <a:latin typeface="Tahoma" pitchFamily="34" charset="0"/>
              </a:rPr>
              <a:t>		manajemen dapat menentukan waktu terjadinya transaksi 	sedemikian rupa      sehingga efek transaksi tersebut terhadap income akan cenderung memperkecil variasinya dari waktu ke  </a:t>
            </a:r>
          </a:p>
          <a:p>
            <a:pPr lvl="1" eaLnBrk="1" hangingPunct="1">
              <a:lnSpc>
                <a:spcPct val="80000"/>
              </a:lnSpc>
              <a:buFontTx/>
              <a:buNone/>
            </a:pPr>
            <a:r>
              <a:rPr lang="en-US" sz="1400" b="1" smtClean="0">
                <a:solidFill>
                  <a:srgbClr val="660066"/>
                </a:solidFill>
                <a:latin typeface="Tahoma" pitchFamily="34" charset="0"/>
              </a:rPr>
              <a:t>		waktu.</a:t>
            </a:r>
          </a:p>
          <a:p>
            <a:pPr lvl="1" eaLnBrk="1" hangingPunct="1">
              <a:lnSpc>
                <a:spcPct val="80000"/>
              </a:lnSpc>
              <a:buFontTx/>
              <a:buNone/>
            </a:pPr>
            <a:endParaRPr lang="en-US" sz="1400" b="1" smtClean="0">
              <a:solidFill>
                <a:srgbClr val="660066"/>
              </a:solidFill>
              <a:latin typeface="Tahoma" pitchFamily="34" charset="0"/>
            </a:endParaRPr>
          </a:p>
          <a:p>
            <a:pPr lvl="1" eaLnBrk="1" hangingPunct="1">
              <a:lnSpc>
                <a:spcPct val="80000"/>
              </a:lnSpc>
            </a:pPr>
            <a:r>
              <a:rPr lang="en-US" sz="1400" b="1" smtClean="0">
                <a:solidFill>
                  <a:srgbClr val="660066"/>
                </a:solidFill>
                <a:latin typeface="Tahoma" pitchFamily="34" charset="0"/>
              </a:rPr>
              <a:t>perataan melalui alokasi dari waktu ke waktu</a:t>
            </a:r>
          </a:p>
          <a:p>
            <a:pPr eaLnBrk="1" hangingPunct="1">
              <a:lnSpc>
                <a:spcPct val="80000"/>
              </a:lnSpc>
              <a:buFontTx/>
              <a:buNone/>
            </a:pPr>
            <a:r>
              <a:rPr lang="en-US" sz="1400" b="1" smtClean="0">
                <a:solidFill>
                  <a:srgbClr val="660066"/>
                </a:solidFill>
                <a:latin typeface="Tahoma" pitchFamily="34" charset="0"/>
              </a:rPr>
              <a:t>		berkaitan dengan terjadinya dan pengakuan suatu peristiwa, 	manajemen memiliki kebebasan yang lebih baik untuk mengendalikan 	penentuan periode yang dipengaruhi oleh kualifikasi peristiwa 	tersebut</a:t>
            </a:r>
          </a:p>
          <a:p>
            <a:pPr eaLnBrk="1" hangingPunct="1">
              <a:lnSpc>
                <a:spcPct val="80000"/>
              </a:lnSpc>
              <a:buFontTx/>
              <a:buNone/>
            </a:pPr>
            <a:r>
              <a:rPr lang="en-US" sz="1400" b="1" smtClean="0">
                <a:solidFill>
                  <a:srgbClr val="660066"/>
                </a:solidFill>
                <a:latin typeface="Tahoma" pitchFamily="34" charset="0"/>
              </a:rPr>
              <a:t>		</a:t>
            </a:r>
          </a:p>
          <a:p>
            <a:pPr lvl="1" eaLnBrk="1" hangingPunct="1">
              <a:lnSpc>
                <a:spcPct val="80000"/>
              </a:lnSpc>
            </a:pPr>
            <a:r>
              <a:rPr lang="en-US" sz="1400" b="1" smtClean="0">
                <a:solidFill>
                  <a:srgbClr val="660066"/>
                </a:solidFill>
                <a:latin typeface="Tahoma" pitchFamily="34" charset="0"/>
              </a:rPr>
              <a:t>perataan melalui klasifikasi</a:t>
            </a:r>
          </a:p>
          <a:p>
            <a:pPr eaLnBrk="1" hangingPunct="1">
              <a:lnSpc>
                <a:spcPct val="80000"/>
              </a:lnSpc>
              <a:buFontTx/>
              <a:buNone/>
            </a:pPr>
            <a:r>
              <a:rPr lang="en-US" sz="1400" b="1" smtClean="0">
                <a:solidFill>
                  <a:srgbClr val="660066"/>
                </a:solidFill>
                <a:latin typeface="Tahoma" pitchFamily="34" charset="0"/>
              </a:rPr>
              <a:t>		ketika statistic laporan income selain income bersih (nilai bersih semua 	pendapatan dan biaya) merupakan obyek perataan, manajemen dapat 	mengklasifikasi elemen dalam laporan income untuk mengurangi variasi dari 	waktu ke waktu dalam statistic	tersebut.</a:t>
            </a:r>
          </a:p>
          <a:p>
            <a:pPr eaLnBrk="1" hangingPunct="1">
              <a:lnSpc>
                <a:spcPct val="80000"/>
              </a:lnSpc>
            </a:pPr>
            <a:endParaRPr lang="en-US" sz="1400" smtClean="0">
              <a:solidFill>
                <a:srgbClr val="660066"/>
              </a:solidFill>
              <a:latin typeface="Tahoma" pitchFamily="34" charset="0"/>
            </a:endParaRPr>
          </a:p>
        </p:txBody>
      </p:sp>
      <p:pic>
        <p:nvPicPr>
          <p:cNvPr id="35844" name="Picture 4" descr="j0196374"/>
          <p:cNvPicPr>
            <a:picLocks noChangeAspect="1" noChangeArrowheads="1"/>
          </p:cNvPicPr>
          <p:nvPr/>
        </p:nvPicPr>
        <p:blipFill>
          <a:blip r:embed="rId2"/>
          <a:srcRect/>
          <a:stretch>
            <a:fillRect/>
          </a:stretch>
        </p:blipFill>
        <p:spPr bwMode="auto">
          <a:xfrm>
            <a:off x="6732588" y="4868863"/>
            <a:ext cx="1724025" cy="180975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5986463" cy="777875"/>
          </a:xfrm>
          <a:solidFill>
            <a:schemeClr val="accent1"/>
          </a:solidFill>
          <a:ln w="57150">
            <a:solidFill>
              <a:srgbClr val="FF66FF"/>
            </a:solidFill>
          </a:ln>
        </p:spPr>
        <p:txBody>
          <a:bodyPr/>
          <a:lstStyle/>
          <a:p>
            <a:pPr eaLnBrk="1" hangingPunct="1"/>
            <a:r>
              <a:rPr lang="en-US" sz="2000" b="1" smtClean="0">
                <a:solidFill>
                  <a:srgbClr val="660066"/>
                </a:solidFill>
                <a:latin typeface="Tahoma" pitchFamily="34" charset="0"/>
              </a:rPr>
              <a:t>Enam Praktik Pengelolaan Earning Corporate</a:t>
            </a:r>
          </a:p>
        </p:txBody>
      </p:sp>
      <p:sp>
        <p:nvSpPr>
          <p:cNvPr id="36867" name="Rectangle 3"/>
          <p:cNvSpPr>
            <a:spLocks noGrp="1" noChangeArrowheads="1"/>
          </p:cNvSpPr>
          <p:nvPr>
            <p:ph type="body" idx="1"/>
          </p:nvPr>
        </p:nvSpPr>
        <p:spPr>
          <a:xfrm>
            <a:off x="468313" y="1125538"/>
            <a:ext cx="8229600" cy="3743325"/>
          </a:xfrm>
          <a:solidFill>
            <a:schemeClr val="accent1"/>
          </a:solidFill>
          <a:ln w="57150">
            <a:solidFill>
              <a:srgbClr val="FF66FF"/>
            </a:solidFill>
          </a:ln>
        </p:spPr>
        <p:txBody>
          <a:bodyPr/>
          <a:lstStyle/>
          <a:p>
            <a:pPr eaLnBrk="1" hangingPunct="1">
              <a:lnSpc>
                <a:spcPct val="80000"/>
              </a:lnSpc>
            </a:pPr>
            <a:r>
              <a:rPr lang="en-US" sz="1400" b="1" smtClean="0">
                <a:solidFill>
                  <a:srgbClr val="660066"/>
                </a:solidFill>
                <a:latin typeface="Tahoma" pitchFamily="34" charset="0"/>
              </a:rPr>
              <a:t>overstatement perubahan restrukturisasi untuk membersihkan neraca</a:t>
            </a:r>
          </a:p>
          <a:p>
            <a:pPr eaLnBrk="1" hangingPunct="1">
              <a:lnSpc>
                <a:spcPct val="80000"/>
              </a:lnSpc>
              <a:buFontTx/>
              <a:buNone/>
            </a:pPr>
            <a:endParaRPr lang="en-US" sz="1400" b="1" smtClean="0">
              <a:solidFill>
                <a:srgbClr val="660066"/>
              </a:solidFill>
              <a:latin typeface="Tahoma" pitchFamily="34" charset="0"/>
            </a:endParaRPr>
          </a:p>
          <a:p>
            <a:pPr eaLnBrk="1" hangingPunct="1">
              <a:lnSpc>
                <a:spcPct val="80000"/>
              </a:lnSpc>
            </a:pPr>
            <a:r>
              <a:rPr lang="en-US" sz="1400" b="1" smtClean="0">
                <a:solidFill>
                  <a:srgbClr val="660066"/>
                </a:solidFill>
                <a:latin typeface="Tahoma" pitchFamily="34" charset="0"/>
              </a:rPr>
              <a:t>klasifikasi porsi harga yang signifikan dari suatu entitas yang diperoleh seperti riset dan pengembangan dalam proses sehingga jumlahnya dapat dihapuskan sebagai beban sekaligus</a:t>
            </a:r>
          </a:p>
          <a:p>
            <a:pPr eaLnBrk="1" hangingPunct="1">
              <a:lnSpc>
                <a:spcPct val="80000"/>
              </a:lnSpc>
              <a:buFontTx/>
              <a:buNone/>
            </a:pPr>
            <a:endParaRPr lang="en-US" sz="1400" b="1" smtClean="0">
              <a:solidFill>
                <a:srgbClr val="660066"/>
              </a:solidFill>
              <a:latin typeface="Tahoma" pitchFamily="34" charset="0"/>
            </a:endParaRPr>
          </a:p>
          <a:p>
            <a:pPr eaLnBrk="1" hangingPunct="1">
              <a:lnSpc>
                <a:spcPct val="80000"/>
              </a:lnSpc>
            </a:pPr>
            <a:r>
              <a:rPr lang="en-US" sz="1400" b="1" smtClean="0">
                <a:solidFill>
                  <a:srgbClr val="660066"/>
                </a:solidFill>
                <a:latin typeface="Tahoma" pitchFamily="34" charset="0"/>
              </a:rPr>
              <a:t>pembentukan kewajiban yang besar untuk biaya masa depan (dicatat sebagai bagian dari akuntansi untuk sebuah akuisisi) guna melindungi earning masa depan</a:t>
            </a:r>
          </a:p>
          <a:p>
            <a:pPr eaLnBrk="1" hangingPunct="1">
              <a:lnSpc>
                <a:spcPct val="80000"/>
              </a:lnSpc>
              <a:buFontTx/>
              <a:buNone/>
            </a:pPr>
            <a:endParaRPr lang="en-US" sz="1400" b="1" smtClean="0">
              <a:solidFill>
                <a:srgbClr val="660066"/>
              </a:solidFill>
              <a:latin typeface="Tahoma" pitchFamily="34" charset="0"/>
            </a:endParaRPr>
          </a:p>
          <a:p>
            <a:pPr eaLnBrk="1" hangingPunct="1">
              <a:lnSpc>
                <a:spcPct val="80000"/>
              </a:lnSpc>
            </a:pPr>
            <a:r>
              <a:rPr lang="en-US" sz="1400" b="1" smtClean="0">
                <a:solidFill>
                  <a:srgbClr val="660066"/>
                </a:solidFill>
                <a:latin typeface="Tahoma" pitchFamily="34" charset="0"/>
              </a:rPr>
              <a:t>penggunaan asumsi yang tidak realistic untuk mengestimasi kewajiban tertentu seperti retur penjualan, kerugian piutang, dan biaya garansi sedemikian rupa sehingga akrual yang berlebihan dapat dibalik untuk meningkatkan selama periode berikutnya.</a:t>
            </a:r>
          </a:p>
          <a:p>
            <a:pPr eaLnBrk="1" hangingPunct="1">
              <a:lnSpc>
                <a:spcPct val="80000"/>
              </a:lnSpc>
              <a:buFontTx/>
              <a:buNone/>
            </a:pPr>
            <a:endParaRPr lang="en-US" sz="1400" b="1" smtClean="0">
              <a:solidFill>
                <a:srgbClr val="660066"/>
              </a:solidFill>
              <a:latin typeface="Tahoma" pitchFamily="34" charset="0"/>
            </a:endParaRPr>
          </a:p>
          <a:p>
            <a:pPr eaLnBrk="1" hangingPunct="1">
              <a:lnSpc>
                <a:spcPct val="80000"/>
              </a:lnSpc>
            </a:pPr>
            <a:r>
              <a:rPr lang="en-US" sz="1400" b="1" smtClean="0">
                <a:solidFill>
                  <a:srgbClr val="660066"/>
                </a:solidFill>
                <a:latin typeface="Tahoma" pitchFamily="34" charset="0"/>
              </a:rPr>
              <a:t>Pemasukan kesalahan secara sengaja dalam buku perusahaan dan pembenaran kegagalan untuk memperbaiki kesalahan tersebut dengan alas an materialitas</a:t>
            </a:r>
          </a:p>
          <a:p>
            <a:pPr eaLnBrk="1" hangingPunct="1">
              <a:lnSpc>
                <a:spcPct val="80000"/>
              </a:lnSpc>
              <a:buFontTx/>
              <a:buNone/>
            </a:pPr>
            <a:endParaRPr lang="en-US" sz="1400" b="1" smtClean="0">
              <a:solidFill>
                <a:srgbClr val="660066"/>
              </a:solidFill>
              <a:latin typeface="Tahoma" pitchFamily="34" charset="0"/>
            </a:endParaRPr>
          </a:p>
          <a:p>
            <a:pPr eaLnBrk="1" hangingPunct="1">
              <a:lnSpc>
                <a:spcPct val="80000"/>
              </a:lnSpc>
            </a:pPr>
            <a:r>
              <a:rPr lang="en-US" sz="1400" b="1" smtClean="0">
                <a:solidFill>
                  <a:srgbClr val="660066"/>
                </a:solidFill>
                <a:latin typeface="Tahoma" pitchFamily="34" charset="0"/>
              </a:rPr>
              <a:t>Pengakuan pendapatan sebelum proses earning selesai</a:t>
            </a:r>
          </a:p>
          <a:p>
            <a:pPr eaLnBrk="1" hangingPunct="1">
              <a:lnSpc>
                <a:spcPct val="80000"/>
              </a:lnSpc>
            </a:pPr>
            <a:endParaRPr lang="en-US" sz="1400" smtClean="0">
              <a:solidFill>
                <a:srgbClr val="660066"/>
              </a:solidFill>
            </a:endParaRPr>
          </a:p>
        </p:txBody>
      </p:sp>
      <p:pic>
        <p:nvPicPr>
          <p:cNvPr id="36868" name="Picture 4" descr="j0196374"/>
          <p:cNvPicPr>
            <a:picLocks noChangeAspect="1" noChangeArrowheads="1"/>
          </p:cNvPicPr>
          <p:nvPr/>
        </p:nvPicPr>
        <p:blipFill>
          <a:blip r:embed="rId2"/>
          <a:srcRect/>
          <a:stretch>
            <a:fillRect/>
          </a:stretch>
        </p:blipFill>
        <p:spPr bwMode="auto">
          <a:xfrm>
            <a:off x="6804025" y="4797425"/>
            <a:ext cx="1724025" cy="1809750"/>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4835525" cy="706437"/>
          </a:xfrm>
          <a:solidFill>
            <a:schemeClr val="accent1"/>
          </a:solidFill>
          <a:ln w="57150">
            <a:solidFill>
              <a:srgbClr val="FF66FF"/>
            </a:solidFill>
          </a:ln>
        </p:spPr>
        <p:txBody>
          <a:bodyPr/>
          <a:lstStyle/>
          <a:p>
            <a:pPr eaLnBrk="1" hangingPunct="1"/>
            <a:r>
              <a:rPr lang="en-US" sz="3200" b="1" smtClean="0">
                <a:solidFill>
                  <a:srgbClr val="660066"/>
                </a:solidFill>
                <a:latin typeface="Tahoma" pitchFamily="34" charset="0"/>
              </a:rPr>
              <a:t>Perubahan Akuntansi </a:t>
            </a:r>
          </a:p>
        </p:txBody>
      </p:sp>
      <p:sp>
        <p:nvSpPr>
          <p:cNvPr id="37891" name="Rectangle 3"/>
          <p:cNvSpPr>
            <a:spLocks noGrp="1" noChangeArrowheads="1"/>
          </p:cNvSpPr>
          <p:nvPr>
            <p:ph type="body" idx="1"/>
          </p:nvPr>
        </p:nvSpPr>
        <p:spPr>
          <a:xfrm>
            <a:off x="395288" y="1052513"/>
            <a:ext cx="8229600" cy="3960812"/>
          </a:xfrm>
          <a:solidFill>
            <a:schemeClr val="accent1"/>
          </a:solidFill>
          <a:ln w="57150">
            <a:solidFill>
              <a:srgbClr val="FF66FF"/>
            </a:solidFill>
          </a:ln>
        </p:spPr>
        <p:txBody>
          <a:bodyPr/>
          <a:lstStyle/>
          <a:p>
            <a:pPr eaLnBrk="1" hangingPunct="1">
              <a:lnSpc>
                <a:spcPct val="80000"/>
              </a:lnSpc>
            </a:pPr>
            <a:r>
              <a:rPr lang="en-US" sz="2000" b="1" smtClean="0">
                <a:solidFill>
                  <a:srgbClr val="660066"/>
                </a:solidFill>
                <a:latin typeface="Tahoma" pitchFamily="34" charset="0"/>
              </a:rPr>
              <a:t>Kebijakan akuntansi dari sebuah pelaporan ekuitas </a:t>
            </a:r>
          </a:p>
          <a:p>
            <a:pPr eaLnBrk="1" hangingPunct="1">
              <a:lnSpc>
                <a:spcPct val="80000"/>
              </a:lnSpc>
              <a:buFontTx/>
              <a:buNone/>
            </a:pPr>
            <a:r>
              <a:rPr lang="en-US" sz="2000" b="1" smtClean="0">
                <a:solidFill>
                  <a:srgbClr val="660066"/>
                </a:solidFill>
                <a:latin typeface="Tahoma" pitchFamily="34" charset="0"/>
              </a:rPr>
              <a:t>	adalah prinsip akuntansi spesifik dan metode penerapan prinsip tersebut yang oleh manajemen entitas dipandang paling tepat untuk menyajikan posisi keuangan, perubahan dalam posisi keuangan, dan hasil operasi dengan sewajarnya sesuai dengan prinsip akuntansi yang berterima umum dan karenanya diadopsi untuk penyiapan laporan keuangan.</a:t>
            </a:r>
          </a:p>
          <a:p>
            <a:pPr eaLnBrk="1" hangingPunct="1">
              <a:lnSpc>
                <a:spcPct val="80000"/>
              </a:lnSpc>
              <a:buFontTx/>
              <a:buNone/>
            </a:pPr>
            <a:endParaRPr lang="en-US" sz="2000" b="1" smtClean="0">
              <a:solidFill>
                <a:srgbClr val="660066"/>
              </a:solidFill>
              <a:latin typeface="Tahoma" pitchFamily="34" charset="0"/>
            </a:endParaRPr>
          </a:p>
          <a:p>
            <a:pPr eaLnBrk="1" hangingPunct="1">
              <a:lnSpc>
                <a:spcPct val="80000"/>
              </a:lnSpc>
            </a:pPr>
            <a:r>
              <a:rPr lang="en-US" sz="2000" b="1" smtClean="0">
                <a:solidFill>
                  <a:srgbClr val="660066"/>
                </a:solidFill>
                <a:latin typeface="Tahoma" pitchFamily="34" charset="0"/>
              </a:rPr>
              <a:t>Literatur akuntansi menjelaskan perubahan dalam prinsip dan estimate akuntansi dalam pengertian keinginan manajemen untuk mencapai tujuan tertentu seperti perataan income, pengurangan biaya keagenan berkaitan dengan pelanggaran perjanjian utang </a:t>
            </a:r>
          </a:p>
          <a:p>
            <a:pPr eaLnBrk="1" hangingPunct="1">
              <a:lnSpc>
                <a:spcPct val="80000"/>
              </a:lnSpc>
            </a:pPr>
            <a:endParaRPr lang="en-US" sz="2000" smtClean="0">
              <a:solidFill>
                <a:srgbClr val="660066"/>
              </a:solidFill>
            </a:endParaRPr>
          </a:p>
        </p:txBody>
      </p:sp>
      <p:pic>
        <p:nvPicPr>
          <p:cNvPr id="37892" name="Picture 4" descr="j0196374"/>
          <p:cNvPicPr>
            <a:picLocks noChangeAspect="1" noChangeArrowheads="1"/>
          </p:cNvPicPr>
          <p:nvPr/>
        </p:nvPicPr>
        <p:blipFill>
          <a:blip r:embed="rId2"/>
          <a:srcRect/>
          <a:stretch>
            <a:fillRect/>
          </a:stretch>
        </p:blipFill>
        <p:spPr bwMode="auto">
          <a:xfrm>
            <a:off x="6732588" y="4652963"/>
            <a:ext cx="1724025" cy="180975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4402138" cy="777875"/>
          </a:xfrm>
          <a:solidFill>
            <a:schemeClr val="accent1"/>
          </a:solidFill>
          <a:ln w="57150">
            <a:solidFill>
              <a:srgbClr val="FF66FF"/>
            </a:solidFill>
          </a:ln>
        </p:spPr>
        <p:txBody>
          <a:bodyPr/>
          <a:lstStyle/>
          <a:p>
            <a:pPr eaLnBrk="1" hangingPunct="1"/>
            <a:r>
              <a:rPr lang="en-US" sz="3200" smtClean="0">
                <a:solidFill>
                  <a:srgbClr val="660066"/>
                </a:solidFill>
                <a:latin typeface="Tahoma" pitchFamily="34" charset="0"/>
              </a:rPr>
              <a:t>Perubahan Akuntansi</a:t>
            </a:r>
          </a:p>
        </p:txBody>
      </p:sp>
      <p:sp>
        <p:nvSpPr>
          <p:cNvPr id="38915" name="Rectangle 3"/>
          <p:cNvSpPr>
            <a:spLocks noGrp="1" noChangeArrowheads="1"/>
          </p:cNvSpPr>
          <p:nvPr>
            <p:ph type="body" idx="1"/>
          </p:nvPr>
        </p:nvSpPr>
        <p:spPr>
          <a:xfrm>
            <a:off x="468313" y="1125538"/>
            <a:ext cx="8229600" cy="4103687"/>
          </a:xfrm>
          <a:solidFill>
            <a:schemeClr val="accent1"/>
          </a:solidFill>
          <a:ln w="57150">
            <a:solidFill>
              <a:srgbClr val="FF66FF"/>
            </a:solidFill>
          </a:ln>
        </p:spPr>
        <p:txBody>
          <a:bodyPr/>
          <a:lstStyle/>
          <a:p>
            <a:pPr eaLnBrk="1" hangingPunct="1">
              <a:lnSpc>
                <a:spcPct val="80000"/>
              </a:lnSpc>
            </a:pPr>
            <a:r>
              <a:rPr lang="en-US" sz="1800" b="1" smtClean="0">
                <a:solidFill>
                  <a:srgbClr val="660066"/>
                </a:solidFill>
                <a:latin typeface="Tahoma" pitchFamily="34" charset="0"/>
              </a:rPr>
              <a:t>Badan pengatur akuntansi telah mencoba membatasi kemampuan manajemen untuk menggunakan perubahan akuntansi guna meningkatkan atau menurunkan income bersih., antara lain :</a:t>
            </a:r>
          </a:p>
          <a:p>
            <a:pPr eaLnBrk="1" hangingPunct="1">
              <a:lnSpc>
                <a:spcPct val="80000"/>
              </a:lnSpc>
              <a:buFontTx/>
              <a:buNone/>
            </a:pPr>
            <a:endParaRPr lang="en-US" sz="1800" b="1" smtClean="0">
              <a:solidFill>
                <a:srgbClr val="660066"/>
              </a:solidFill>
              <a:latin typeface="Tahoma" pitchFamily="34" charset="0"/>
            </a:endParaRPr>
          </a:p>
          <a:p>
            <a:pPr lvl="1" eaLnBrk="1" hangingPunct="1">
              <a:lnSpc>
                <a:spcPct val="80000"/>
              </a:lnSpc>
            </a:pPr>
            <a:r>
              <a:rPr lang="en-US" sz="1800" b="1" smtClean="0">
                <a:solidFill>
                  <a:srgbClr val="660066"/>
                </a:solidFill>
                <a:latin typeface="Tahoma" pitchFamily="34" charset="0"/>
              </a:rPr>
              <a:t>APB no 20 telah menetapkan bahwa perubahan akuntansi harus diperlakukan sebagai perubahan efek kumulatif, mengharuskan pelaporan dalam laporan income komparatif.</a:t>
            </a:r>
          </a:p>
          <a:p>
            <a:pPr lvl="1" eaLnBrk="1" hangingPunct="1">
              <a:lnSpc>
                <a:spcPct val="80000"/>
              </a:lnSpc>
              <a:buFontTx/>
              <a:buNone/>
            </a:pPr>
            <a:endParaRPr lang="en-US" sz="1800" b="1" smtClean="0">
              <a:solidFill>
                <a:srgbClr val="660066"/>
              </a:solidFill>
              <a:latin typeface="Tahoma" pitchFamily="34" charset="0"/>
            </a:endParaRPr>
          </a:p>
          <a:p>
            <a:pPr lvl="1" eaLnBrk="1" hangingPunct="1">
              <a:lnSpc>
                <a:spcPct val="80000"/>
              </a:lnSpc>
            </a:pPr>
            <a:r>
              <a:rPr lang="en-US" sz="1800" b="1" smtClean="0">
                <a:solidFill>
                  <a:srgbClr val="660066"/>
                </a:solidFill>
                <a:latin typeface="Tahoma" pitchFamily="34" charset="0"/>
              </a:rPr>
              <a:t>Accounting Release no 177 menentukan bahwa perubahan akuntansi dibuat untuk memperoleh metode akuntansi yang baik, dengan menggunakan pertimbangan bisnis yang masuk akal dalam pemilihannya</a:t>
            </a:r>
          </a:p>
          <a:p>
            <a:pPr lvl="1" eaLnBrk="1" hangingPunct="1">
              <a:lnSpc>
                <a:spcPct val="80000"/>
              </a:lnSpc>
              <a:buFontTx/>
              <a:buNone/>
            </a:pPr>
            <a:endParaRPr lang="en-US" sz="1800" b="1" smtClean="0">
              <a:solidFill>
                <a:srgbClr val="660066"/>
              </a:solidFill>
              <a:latin typeface="Tahoma" pitchFamily="34" charset="0"/>
            </a:endParaRPr>
          </a:p>
          <a:p>
            <a:pPr lvl="1" eaLnBrk="1" hangingPunct="1">
              <a:lnSpc>
                <a:spcPct val="80000"/>
              </a:lnSpc>
            </a:pPr>
            <a:r>
              <a:rPr lang="en-US" sz="1800" b="1" smtClean="0">
                <a:solidFill>
                  <a:srgbClr val="660066"/>
                </a:solidFill>
                <a:latin typeface="Tahoma" pitchFamily="34" charset="0"/>
              </a:rPr>
              <a:t>SEC menegaskan bahwa perusahaan public perusahaan public harus menggunakan enam praktik akuntansi untuk mengelola earning korporat :</a:t>
            </a:r>
          </a:p>
          <a:p>
            <a:pPr lvl="1" eaLnBrk="1" hangingPunct="1">
              <a:lnSpc>
                <a:spcPct val="80000"/>
              </a:lnSpc>
              <a:buFontTx/>
              <a:buNone/>
            </a:pPr>
            <a:endParaRPr lang="en-US" sz="1800" b="1" smtClean="0">
              <a:solidFill>
                <a:srgbClr val="660066"/>
              </a:solidFill>
              <a:latin typeface="Tahoma" pitchFamily="34" charset="0"/>
            </a:endParaRPr>
          </a:p>
          <a:p>
            <a:pPr eaLnBrk="1" hangingPunct="1">
              <a:lnSpc>
                <a:spcPct val="80000"/>
              </a:lnSpc>
            </a:pPr>
            <a:endParaRPr lang="en-US" sz="2000" smtClean="0">
              <a:solidFill>
                <a:srgbClr val="660066"/>
              </a:solidFill>
            </a:endParaRPr>
          </a:p>
        </p:txBody>
      </p:sp>
      <p:pic>
        <p:nvPicPr>
          <p:cNvPr id="38916" name="Picture 4" descr="j0196374"/>
          <p:cNvPicPr>
            <a:picLocks noChangeAspect="1" noChangeArrowheads="1"/>
          </p:cNvPicPr>
          <p:nvPr/>
        </p:nvPicPr>
        <p:blipFill>
          <a:blip r:embed="rId2"/>
          <a:srcRect/>
          <a:stretch>
            <a:fillRect/>
          </a:stretch>
        </p:blipFill>
        <p:spPr bwMode="auto">
          <a:xfrm>
            <a:off x="6877050" y="4868863"/>
            <a:ext cx="1724025" cy="180975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913" y="404813"/>
            <a:ext cx="6408737" cy="576262"/>
          </a:xfrm>
          <a:ln w="76200" cmpd="tri">
            <a:solidFill>
              <a:srgbClr val="FF0066"/>
            </a:solidFill>
          </a:ln>
        </p:spPr>
        <p:txBody>
          <a:bodyPr>
            <a:normAutofit fontScale="90000"/>
          </a:bodyPr>
          <a:lstStyle/>
          <a:p>
            <a:pPr eaLnBrk="1" hangingPunct="1"/>
            <a:r>
              <a:rPr lang="en-US" sz="3200" b="1" smtClean="0">
                <a:solidFill>
                  <a:srgbClr val="660066"/>
                </a:solidFill>
                <a:latin typeface="Cooper Black" pitchFamily="18" charset="0"/>
              </a:rPr>
              <a:t/>
            </a:r>
            <a:br>
              <a:rPr lang="en-US" sz="3200" b="1" smtClean="0">
                <a:solidFill>
                  <a:srgbClr val="660066"/>
                </a:solidFill>
                <a:latin typeface="Cooper Black" pitchFamily="18" charset="0"/>
              </a:rPr>
            </a:br>
            <a:r>
              <a:rPr lang="en-US" sz="3200" b="1" smtClean="0">
                <a:solidFill>
                  <a:srgbClr val="660066"/>
                </a:solidFill>
                <a:latin typeface="Cooper Black" pitchFamily="18" charset="0"/>
              </a:rPr>
              <a:t>Jenis Laporan Keuangan</a:t>
            </a:r>
            <a:br>
              <a:rPr lang="en-US" sz="3200" b="1" smtClean="0">
                <a:solidFill>
                  <a:srgbClr val="660066"/>
                </a:solidFill>
                <a:latin typeface="Cooper Black" pitchFamily="18" charset="0"/>
              </a:rPr>
            </a:br>
            <a:endParaRPr lang="en-US" sz="3200" b="1" smtClean="0">
              <a:solidFill>
                <a:srgbClr val="660066"/>
              </a:solidFill>
              <a:latin typeface="Cooper Black" pitchFamily="18" charset="0"/>
            </a:endParaRPr>
          </a:p>
        </p:txBody>
      </p:sp>
      <p:sp>
        <p:nvSpPr>
          <p:cNvPr id="3075" name="Rectangle 3"/>
          <p:cNvSpPr>
            <a:spLocks noGrp="1" noChangeArrowheads="1"/>
          </p:cNvSpPr>
          <p:nvPr>
            <p:ph type="body" idx="1"/>
          </p:nvPr>
        </p:nvSpPr>
        <p:spPr>
          <a:xfrm>
            <a:off x="1692275" y="1125538"/>
            <a:ext cx="6994525" cy="5111750"/>
          </a:xfrm>
          <a:noFill/>
          <a:ln w="57150" cmpd="thickThin">
            <a:solidFill>
              <a:srgbClr val="FF0066"/>
            </a:solidFill>
          </a:ln>
        </p:spPr>
        <p:txBody>
          <a:bodyPr/>
          <a:lstStyle/>
          <a:p>
            <a:pPr marL="609600" indent="-609600" eaLnBrk="1" hangingPunct="1">
              <a:lnSpc>
                <a:spcPct val="80000"/>
              </a:lnSpc>
              <a:buFontTx/>
              <a:buNone/>
            </a:pPr>
            <a:r>
              <a:rPr lang="en-US" sz="1600" b="1" i="1" smtClean="0">
                <a:solidFill>
                  <a:srgbClr val="660066"/>
                </a:solidFill>
                <a:latin typeface="Tahoma" pitchFamily="34" charset="0"/>
              </a:rPr>
              <a:t>Laporan Keuangan uang utama menurut SAK :</a:t>
            </a:r>
          </a:p>
          <a:p>
            <a:pPr marL="609600" indent="-609600" eaLnBrk="1" hangingPunct="1">
              <a:lnSpc>
                <a:spcPct val="80000"/>
              </a:lnSpc>
              <a:buFontTx/>
              <a:buNone/>
            </a:pPr>
            <a:endParaRPr lang="en-US" sz="1600" b="1" i="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1. 	</a:t>
            </a:r>
            <a:r>
              <a:rPr lang="en-US" sz="1400" b="1" u="sng" smtClean="0">
                <a:solidFill>
                  <a:srgbClr val="660066"/>
                </a:solidFill>
                <a:latin typeface="Tahoma" pitchFamily="34" charset="0"/>
              </a:rPr>
              <a:t>Neraca</a:t>
            </a:r>
            <a:r>
              <a:rPr lang="en-US" sz="1400" b="1" smtClean="0">
                <a:solidFill>
                  <a:srgbClr val="660066"/>
                </a:solidFill>
                <a:latin typeface="Tahoma" pitchFamily="34" charset="0"/>
              </a:rPr>
              <a:t> yang menggambarkan posisi keuangan perusahaan pada 	satu tanggal tertentu</a:t>
            </a:r>
          </a:p>
          <a:p>
            <a:pPr marL="609600" indent="-609600" eaLnBrk="1" hangingPunct="1">
              <a:lnSpc>
                <a:spcPct val="80000"/>
              </a:lnSpc>
              <a:buFontTx/>
              <a:buNone/>
            </a:pP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2. 	</a:t>
            </a:r>
            <a:r>
              <a:rPr lang="en-US" sz="1400" b="1" u="sng" smtClean="0">
                <a:solidFill>
                  <a:srgbClr val="660066"/>
                </a:solidFill>
                <a:latin typeface="Tahoma" pitchFamily="34" charset="0"/>
              </a:rPr>
              <a:t>Laba Rugi</a:t>
            </a:r>
            <a:r>
              <a:rPr lang="en-US" sz="1400" b="1" smtClean="0">
                <a:solidFill>
                  <a:srgbClr val="660066"/>
                </a:solidFill>
                <a:latin typeface="Tahoma" pitchFamily="34" charset="0"/>
              </a:rPr>
              <a:t> yang menggambarkan jumlah hasil, biaya,dan laba 	rugi  perusahaan pada suatu periode tertentu</a:t>
            </a:r>
          </a:p>
          <a:p>
            <a:pPr marL="609600" indent="-609600" eaLnBrk="1" hangingPunct="1">
              <a:lnSpc>
                <a:spcPct val="80000"/>
              </a:lnSpc>
              <a:buFontTx/>
              <a:buNone/>
            </a:pP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3. 	</a:t>
            </a:r>
            <a:r>
              <a:rPr lang="en-US" sz="1400" b="1" u="sng" smtClean="0">
                <a:solidFill>
                  <a:srgbClr val="660066"/>
                </a:solidFill>
                <a:latin typeface="Tahoma" pitchFamily="34" charset="0"/>
              </a:rPr>
              <a:t>Laporan Arus kas</a:t>
            </a:r>
            <a:r>
              <a:rPr lang="en-US" sz="1400" b="1" smtClean="0">
                <a:solidFill>
                  <a:srgbClr val="660066"/>
                </a:solidFill>
                <a:latin typeface="Tahoma" pitchFamily="34" charset="0"/>
              </a:rPr>
              <a:t>, yang memuat sumber dan pengeluaran kas 	perusahaan selama satu periode</a:t>
            </a:r>
          </a:p>
          <a:p>
            <a:pPr marL="609600" indent="-609600" eaLnBrk="1" hangingPunct="1">
              <a:lnSpc>
                <a:spcPct val="80000"/>
              </a:lnSpc>
              <a:buFontTx/>
              <a:buNone/>
            </a:pP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Laporan arus kas merupakan ikhtisar arus kas masuk dan arus kas keluar yang dibagi dalam kelompok-kelompok :</a:t>
            </a:r>
          </a:p>
          <a:p>
            <a:pPr marL="1371600" lvl="2" indent="-457200" eaLnBrk="1" hangingPunct="1">
              <a:lnSpc>
                <a:spcPct val="80000"/>
              </a:lnSpc>
            </a:pPr>
            <a:r>
              <a:rPr lang="en-US" sz="1400" b="1" smtClean="0">
                <a:solidFill>
                  <a:srgbClr val="660066"/>
                </a:solidFill>
                <a:latin typeface="Tahoma" pitchFamily="34" charset="0"/>
              </a:rPr>
              <a:t>Kegiatan operasi</a:t>
            </a:r>
          </a:p>
          <a:p>
            <a:pPr marL="1371600" lvl="2" indent="-457200" eaLnBrk="1" hangingPunct="1">
              <a:lnSpc>
                <a:spcPct val="80000"/>
              </a:lnSpc>
            </a:pPr>
            <a:r>
              <a:rPr lang="en-US" sz="1400" b="1" smtClean="0">
                <a:solidFill>
                  <a:srgbClr val="660066"/>
                </a:solidFill>
                <a:latin typeface="Tahoma" pitchFamily="34" charset="0"/>
              </a:rPr>
              <a:t>kegiatan investasi</a:t>
            </a:r>
          </a:p>
          <a:p>
            <a:pPr marL="1371600" lvl="2" indent="-457200" eaLnBrk="1" hangingPunct="1">
              <a:lnSpc>
                <a:spcPct val="80000"/>
              </a:lnSpc>
            </a:pPr>
            <a:r>
              <a:rPr lang="en-US" sz="1400" b="1" smtClean="0">
                <a:solidFill>
                  <a:srgbClr val="660066"/>
                </a:solidFill>
                <a:latin typeface="Tahoma" pitchFamily="34" charset="0"/>
              </a:rPr>
              <a:t>kegiatan pendanaan (keuangan)</a:t>
            </a:r>
          </a:p>
          <a:p>
            <a:pPr marL="990600" lvl="1" indent="-533400" eaLnBrk="1" hangingPunct="1">
              <a:lnSpc>
                <a:spcPct val="80000"/>
              </a:lnSpc>
              <a:buFontTx/>
              <a:buNone/>
            </a:pP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i="1" smtClean="0">
                <a:solidFill>
                  <a:srgbClr val="660066"/>
                </a:solidFill>
                <a:latin typeface="Tahoma" pitchFamily="34" charset="0"/>
              </a:rPr>
              <a:t>	Jenis laporan keuangan lainnya :</a:t>
            </a:r>
          </a:p>
          <a:p>
            <a:pPr marL="1371600" lvl="2" indent="-457200" eaLnBrk="1" hangingPunct="1">
              <a:lnSpc>
                <a:spcPct val="80000"/>
              </a:lnSpc>
            </a:pPr>
            <a:r>
              <a:rPr lang="en-US" sz="1400" b="1" smtClean="0">
                <a:solidFill>
                  <a:srgbClr val="660066"/>
                </a:solidFill>
                <a:latin typeface="Tahoma" pitchFamily="34" charset="0"/>
              </a:rPr>
              <a:t>Daftar laba ditahan (retained earning statement)</a:t>
            </a:r>
          </a:p>
          <a:p>
            <a:pPr marL="1371600" lvl="2" indent="-457200" eaLnBrk="1" hangingPunct="1">
              <a:lnSpc>
                <a:spcPct val="80000"/>
              </a:lnSpc>
            </a:pPr>
            <a:r>
              <a:rPr lang="en-US" sz="1400" b="1" smtClean="0">
                <a:solidFill>
                  <a:srgbClr val="660066"/>
                </a:solidFill>
                <a:latin typeface="Tahoma" pitchFamily="34" charset="0"/>
              </a:rPr>
              <a:t>Daftar perubahan modal (capital statement)</a:t>
            </a:r>
          </a:p>
          <a:p>
            <a:pPr marL="1371600" lvl="2" indent="-457200" eaLnBrk="1" hangingPunct="1">
              <a:lnSpc>
                <a:spcPct val="80000"/>
              </a:lnSpc>
            </a:pPr>
            <a:r>
              <a:rPr lang="en-US" sz="1400" b="1" smtClean="0">
                <a:solidFill>
                  <a:srgbClr val="660066"/>
                </a:solidFill>
                <a:latin typeface="Tahoma" pitchFamily="34" charset="0"/>
              </a:rPr>
              <a:t>Daftar perhitungan harga pokok (cost of good manufactured statement)</a:t>
            </a:r>
          </a:p>
          <a:p>
            <a:pPr marL="1371600" lvl="2" indent="-457200" eaLnBrk="1" hangingPunct="1">
              <a:lnSpc>
                <a:spcPct val="80000"/>
              </a:lnSpc>
            </a:pPr>
            <a:r>
              <a:rPr lang="en-US" sz="1400" b="1" smtClean="0">
                <a:solidFill>
                  <a:srgbClr val="660066"/>
                </a:solidFill>
                <a:latin typeface="Tahoma" pitchFamily="34" charset="0"/>
              </a:rPr>
              <a:t>Penekanan akuntansi adalah pada pengukuran dan pengakuan pendapatan (income statement)</a:t>
            </a:r>
          </a:p>
        </p:txBody>
      </p:sp>
      <p:pic>
        <p:nvPicPr>
          <p:cNvPr id="3076" name="Picture 6" descr="j0234657"/>
          <p:cNvPicPr>
            <a:picLocks noChangeAspect="1" noChangeArrowheads="1"/>
          </p:cNvPicPr>
          <p:nvPr/>
        </p:nvPicPr>
        <p:blipFill>
          <a:blip r:embed="rId2"/>
          <a:srcRect/>
          <a:stretch>
            <a:fillRect/>
          </a:stretch>
        </p:blipFill>
        <p:spPr bwMode="auto">
          <a:xfrm>
            <a:off x="250825" y="260350"/>
            <a:ext cx="1512888" cy="1408113"/>
          </a:xfrm>
          <a:prstGeom prst="rect">
            <a:avLst/>
          </a:prstGeom>
          <a:noFill/>
          <a:ln w="9525">
            <a:noFill/>
            <a:miter lim="800000"/>
            <a:headEnd/>
            <a:tailEnd/>
          </a:ln>
        </p:spPr>
      </p:pic>
      <p:pic>
        <p:nvPicPr>
          <p:cNvPr id="3077" name="Picture 7" descr="j0088542"/>
          <p:cNvPicPr>
            <a:picLocks noChangeAspect="1" noChangeArrowheads="1"/>
          </p:cNvPicPr>
          <p:nvPr/>
        </p:nvPicPr>
        <p:blipFill>
          <a:blip r:embed="rId3"/>
          <a:srcRect/>
          <a:stretch>
            <a:fillRect/>
          </a:stretch>
        </p:blipFill>
        <p:spPr bwMode="auto">
          <a:xfrm>
            <a:off x="179388" y="6237288"/>
            <a:ext cx="4560887" cy="35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288" y="404813"/>
            <a:ext cx="7786687" cy="715962"/>
          </a:xfrm>
          <a:solidFill>
            <a:schemeClr val="accent1"/>
          </a:solidFill>
          <a:ln w="57150">
            <a:solidFill>
              <a:srgbClr val="FF66FF"/>
            </a:solidFill>
          </a:ln>
        </p:spPr>
        <p:txBody>
          <a:bodyPr/>
          <a:lstStyle/>
          <a:p>
            <a:pPr eaLnBrk="1" hangingPunct="1"/>
            <a:r>
              <a:rPr lang="en-US" sz="2800" b="1" smtClean="0">
                <a:solidFill>
                  <a:srgbClr val="660066"/>
                </a:solidFill>
                <a:latin typeface="Cooper Black" pitchFamily="18" charset="0"/>
              </a:rPr>
              <a:t>CATATAN ATAS LAPORAN KEUANGAN</a:t>
            </a:r>
          </a:p>
        </p:txBody>
      </p:sp>
      <p:sp>
        <p:nvSpPr>
          <p:cNvPr id="39939" name="Rectangle 3"/>
          <p:cNvSpPr>
            <a:spLocks noGrp="1" noChangeArrowheads="1"/>
          </p:cNvSpPr>
          <p:nvPr>
            <p:ph type="body" idx="1"/>
          </p:nvPr>
        </p:nvSpPr>
        <p:spPr>
          <a:xfrm>
            <a:off x="395288" y="1196975"/>
            <a:ext cx="8229600" cy="4248150"/>
          </a:xfrm>
          <a:solidFill>
            <a:schemeClr val="accent1"/>
          </a:solidFill>
          <a:ln w="57150">
            <a:solidFill>
              <a:srgbClr val="FF66FF"/>
            </a:solidFill>
          </a:ln>
        </p:spPr>
        <p:txBody>
          <a:bodyPr/>
          <a:lstStyle/>
          <a:p>
            <a:pPr marL="609600" indent="-609600" eaLnBrk="1" hangingPunct="1">
              <a:lnSpc>
                <a:spcPct val="80000"/>
              </a:lnSpc>
            </a:pPr>
            <a:endParaRPr lang="en-US" sz="1400" b="1" smtClean="0">
              <a:solidFill>
                <a:srgbClr val="660066"/>
              </a:solidFill>
              <a:latin typeface="Tahoma" pitchFamily="34" charset="0"/>
            </a:endParaRPr>
          </a:p>
          <a:p>
            <a:pPr marL="609600" indent="-609600" eaLnBrk="1" hangingPunct="1">
              <a:lnSpc>
                <a:spcPct val="80000"/>
              </a:lnSpc>
              <a:buFontTx/>
              <a:buNone/>
            </a:pPr>
            <a:r>
              <a:rPr lang="en-US" sz="1400" b="1" smtClean="0">
                <a:solidFill>
                  <a:srgbClr val="660066"/>
                </a:solidFill>
                <a:latin typeface="Tahoma" pitchFamily="34" charset="0"/>
              </a:rPr>
              <a:t>	Merupakan bagian yang tak terpisahkan dari laporan keuangan, yang mengungkapkan catatan dan penjelasan laporan keuangan, yaitu :</a:t>
            </a:r>
          </a:p>
          <a:p>
            <a:pPr marL="609600" indent="-609600" eaLnBrk="1" hangingPunct="1">
              <a:lnSpc>
                <a:spcPct val="80000"/>
              </a:lnSpc>
              <a:buFontTx/>
              <a:buNone/>
            </a:pPr>
            <a:endParaRPr lang="en-US" sz="1400" b="1" smtClean="0">
              <a:solidFill>
                <a:srgbClr val="660066"/>
              </a:solidFill>
              <a:latin typeface="Tahoma" pitchFamily="34" charset="0"/>
            </a:endParaRPr>
          </a:p>
          <a:p>
            <a:pPr marL="990600" lvl="1" indent="-533400" eaLnBrk="1" hangingPunct="1">
              <a:lnSpc>
                <a:spcPct val="80000"/>
              </a:lnSpc>
            </a:pPr>
            <a:r>
              <a:rPr lang="en-US" sz="1400" b="1" smtClean="0">
                <a:solidFill>
                  <a:srgbClr val="660066"/>
                </a:solidFill>
                <a:latin typeface="Tahoma" pitchFamily="34" charset="0"/>
              </a:rPr>
              <a:t>kebijaksanaan akuntansi</a:t>
            </a:r>
          </a:p>
          <a:p>
            <a:pPr marL="609600" indent="-609600" eaLnBrk="1" hangingPunct="1">
              <a:lnSpc>
                <a:spcPct val="80000"/>
              </a:lnSpc>
              <a:buFontTx/>
              <a:buNone/>
            </a:pPr>
            <a:r>
              <a:rPr lang="en-US" sz="1400" b="1" smtClean="0">
                <a:solidFill>
                  <a:srgbClr val="660066"/>
                </a:solidFill>
                <a:latin typeface="Tahoma" pitchFamily="34" charset="0"/>
              </a:rPr>
              <a:t>		 missal metode penyusutan, persediaan barang dsb</a:t>
            </a:r>
          </a:p>
          <a:p>
            <a:pPr marL="609600" indent="-609600" eaLnBrk="1" hangingPunct="1">
              <a:lnSpc>
                <a:spcPct val="80000"/>
              </a:lnSpc>
              <a:buFontTx/>
              <a:buNone/>
            </a:pPr>
            <a:endParaRPr lang="en-US" sz="1400" b="1" smtClean="0">
              <a:solidFill>
                <a:srgbClr val="660066"/>
              </a:solidFill>
              <a:latin typeface="Tahoma" pitchFamily="34" charset="0"/>
            </a:endParaRPr>
          </a:p>
          <a:p>
            <a:pPr marL="990600" lvl="1" indent="-533400" eaLnBrk="1" hangingPunct="1">
              <a:lnSpc>
                <a:spcPct val="80000"/>
              </a:lnSpc>
            </a:pPr>
            <a:r>
              <a:rPr lang="en-US" sz="1400" b="1" smtClean="0">
                <a:solidFill>
                  <a:srgbClr val="660066"/>
                </a:solidFill>
                <a:latin typeface="Tahoma" pitchFamily="34" charset="0"/>
              </a:rPr>
              <a:t>penjelasan tentang perkara di pengadilan jika ada</a:t>
            </a:r>
          </a:p>
          <a:p>
            <a:pPr marL="990600" lvl="1" indent="-533400" eaLnBrk="1" hangingPunct="1">
              <a:lnSpc>
                <a:spcPct val="80000"/>
              </a:lnSpc>
            </a:pPr>
            <a:r>
              <a:rPr lang="en-US" sz="1400" b="1" smtClean="0">
                <a:solidFill>
                  <a:srgbClr val="660066"/>
                </a:solidFill>
                <a:latin typeface="Tahoma" pitchFamily="34" charset="0"/>
              </a:rPr>
              <a:t>rencana penggabungan usaha, penjelasan transaksi yang tidak biasa</a:t>
            </a:r>
          </a:p>
          <a:p>
            <a:pPr marL="990600" lvl="1" indent="-533400" eaLnBrk="1" hangingPunct="1">
              <a:lnSpc>
                <a:spcPct val="80000"/>
              </a:lnSpc>
              <a:buFontTx/>
              <a:buNone/>
            </a:pPr>
            <a:endParaRPr lang="en-US" sz="1400" b="1" smtClean="0">
              <a:solidFill>
                <a:srgbClr val="660066"/>
              </a:solidFill>
              <a:latin typeface="Tahoma" pitchFamily="34" charset="0"/>
            </a:endParaRPr>
          </a:p>
          <a:p>
            <a:pPr marL="990600" lvl="1" indent="-533400" eaLnBrk="1" hangingPunct="1">
              <a:lnSpc>
                <a:spcPct val="80000"/>
              </a:lnSpc>
            </a:pPr>
            <a:r>
              <a:rPr lang="en-US" sz="1400" b="1" smtClean="0">
                <a:solidFill>
                  <a:srgbClr val="660066"/>
                </a:solidFill>
                <a:latin typeface="Tahoma" pitchFamily="34" charset="0"/>
              </a:rPr>
              <a:t>penjelasan tentang jenis saham, program pemberian saham kepada pegawai (Employee ownership plan), dividen saham, dll</a:t>
            </a:r>
          </a:p>
          <a:p>
            <a:pPr marL="990600" lvl="1" indent="-533400" eaLnBrk="1" hangingPunct="1">
              <a:lnSpc>
                <a:spcPct val="80000"/>
              </a:lnSpc>
              <a:buFontTx/>
              <a:buNone/>
            </a:pPr>
            <a:endParaRPr lang="en-US" sz="1400" b="1" smtClean="0">
              <a:solidFill>
                <a:srgbClr val="660066"/>
              </a:solidFill>
              <a:latin typeface="Tahoma" pitchFamily="34" charset="0"/>
            </a:endParaRPr>
          </a:p>
          <a:p>
            <a:pPr marL="990600" lvl="1" indent="-533400" eaLnBrk="1" hangingPunct="1">
              <a:lnSpc>
                <a:spcPct val="80000"/>
              </a:lnSpc>
            </a:pPr>
            <a:r>
              <a:rPr lang="en-US" sz="1400" b="1" smtClean="0">
                <a:solidFill>
                  <a:srgbClr val="660066"/>
                </a:solidFill>
                <a:latin typeface="Tahoma" pitchFamily="34" charset="0"/>
              </a:rPr>
              <a:t>jumlah penyusutan dan biaya riset dan pengembangan</a:t>
            </a:r>
          </a:p>
          <a:p>
            <a:pPr marL="990600" lvl="1" indent="-533400" eaLnBrk="1" hangingPunct="1">
              <a:lnSpc>
                <a:spcPct val="80000"/>
              </a:lnSpc>
              <a:buFontTx/>
              <a:buNone/>
            </a:pPr>
            <a:endParaRPr lang="en-US" sz="1400" b="1" smtClean="0">
              <a:solidFill>
                <a:srgbClr val="660066"/>
              </a:solidFill>
              <a:latin typeface="Tahoma" pitchFamily="34" charset="0"/>
            </a:endParaRPr>
          </a:p>
          <a:p>
            <a:pPr marL="990600" lvl="1" indent="-533400" eaLnBrk="1" hangingPunct="1">
              <a:lnSpc>
                <a:spcPct val="80000"/>
              </a:lnSpc>
            </a:pPr>
            <a:r>
              <a:rPr lang="en-US" sz="1400" b="1" smtClean="0">
                <a:solidFill>
                  <a:srgbClr val="660066"/>
                </a:solidFill>
                <a:latin typeface="Tahoma" pitchFamily="34" charset="0"/>
              </a:rPr>
              <a:t>penjelasan pos penting seperti umur piutang, perincian persediaan, aktiva tetap, biaya produksi</a:t>
            </a:r>
          </a:p>
          <a:p>
            <a:pPr marL="990600" lvl="1" indent="-533400" eaLnBrk="1" hangingPunct="1">
              <a:lnSpc>
                <a:spcPct val="80000"/>
              </a:lnSpc>
            </a:pPr>
            <a:endParaRPr lang="en-US" sz="1400" b="1" smtClean="0">
              <a:solidFill>
                <a:srgbClr val="660066"/>
              </a:solidFill>
              <a:latin typeface="Tahoma" pitchFamily="34" charset="0"/>
            </a:endParaRPr>
          </a:p>
          <a:p>
            <a:pPr marL="990600" lvl="1" indent="-533400" eaLnBrk="1" hangingPunct="1">
              <a:lnSpc>
                <a:spcPct val="80000"/>
              </a:lnSpc>
            </a:pPr>
            <a:r>
              <a:rPr lang="en-US" sz="1400" b="1" smtClean="0">
                <a:solidFill>
                  <a:srgbClr val="660066"/>
                </a:solidFill>
                <a:latin typeface="Tahoma" pitchFamily="34" charset="0"/>
              </a:rPr>
              <a:t>penjelasan tentang pajak penghasilan, komposisi, restitusi, perkara di majelis pajak.</a:t>
            </a:r>
          </a:p>
        </p:txBody>
      </p:sp>
      <p:pic>
        <p:nvPicPr>
          <p:cNvPr id="39940" name="Picture 4" descr="j0196374"/>
          <p:cNvPicPr>
            <a:picLocks noChangeAspect="1" noChangeArrowheads="1"/>
          </p:cNvPicPr>
          <p:nvPr/>
        </p:nvPicPr>
        <p:blipFill>
          <a:blip r:embed="rId2"/>
          <a:srcRect/>
          <a:stretch>
            <a:fillRect/>
          </a:stretch>
        </p:blipFill>
        <p:spPr bwMode="auto">
          <a:xfrm>
            <a:off x="3779838" y="5308600"/>
            <a:ext cx="1512887" cy="1289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260350"/>
            <a:ext cx="8229600" cy="647700"/>
          </a:xfrm>
          <a:solidFill>
            <a:schemeClr val="accent1"/>
          </a:solidFill>
          <a:ln w="57150">
            <a:solidFill>
              <a:srgbClr val="FF66FF"/>
            </a:solidFill>
          </a:ln>
        </p:spPr>
        <p:txBody>
          <a:bodyPr/>
          <a:lstStyle/>
          <a:p>
            <a:pPr eaLnBrk="1" hangingPunct="1"/>
            <a:r>
              <a:rPr lang="en-US" sz="2400" b="1" smtClean="0">
                <a:solidFill>
                  <a:srgbClr val="660066"/>
                </a:solidFill>
                <a:latin typeface="Cooper Black" pitchFamily="18" charset="0"/>
              </a:rPr>
              <a:t/>
            </a:r>
            <a:br>
              <a:rPr lang="en-US" sz="2400" b="1" smtClean="0">
                <a:solidFill>
                  <a:srgbClr val="660066"/>
                </a:solidFill>
                <a:latin typeface="Cooper Black" pitchFamily="18" charset="0"/>
              </a:rPr>
            </a:br>
            <a:r>
              <a:rPr lang="en-US" sz="2400" b="1" smtClean="0">
                <a:solidFill>
                  <a:srgbClr val="660066"/>
                </a:solidFill>
                <a:latin typeface="Cooper Black" pitchFamily="18" charset="0"/>
              </a:rPr>
              <a:t>Peristiwa Kemudian (subsequent event)</a:t>
            </a:r>
            <a:br>
              <a:rPr lang="en-US" sz="2400" b="1" smtClean="0">
                <a:solidFill>
                  <a:srgbClr val="660066"/>
                </a:solidFill>
                <a:latin typeface="Cooper Black" pitchFamily="18" charset="0"/>
              </a:rPr>
            </a:br>
            <a:endParaRPr lang="en-US" sz="2400" b="1" smtClean="0">
              <a:solidFill>
                <a:srgbClr val="660066"/>
              </a:solidFill>
              <a:latin typeface="Cooper Black" pitchFamily="18" charset="0"/>
            </a:endParaRPr>
          </a:p>
        </p:txBody>
      </p:sp>
      <p:sp>
        <p:nvSpPr>
          <p:cNvPr id="40963" name="Rectangle 3"/>
          <p:cNvSpPr>
            <a:spLocks noGrp="1" noChangeArrowheads="1"/>
          </p:cNvSpPr>
          <p:nvPr>
            <p:ph type="body" idx="1"/>
          </p:nvPr>
        </p:nvSpPr>
        <p:spPr>
          <a:xfrm>
            <a:off x="457200" y="990600"/>
            <a:ext cx="8229600" cy="5135563"/>
          </a:xfrm>
          <a:solidFill>
            <a:schemeClr val="accent1"/>
          </a:solidFill>
          <a:ln w="57150">
            <a:solidFill>
              <a:srgbClr val="FF66FF"/>
            </a:solidFill>
          </a:ln>
        </p:spPr>
        <p:txBody>
          <a:bodyPr/>
          <a:lstStyle/>
          <a:p>
            <a:pPr marL="609600" indent="-609600" eaLnBrk="1" hangingPunct="1">
              <a:lnSpc>
                <a:spcPct val="80000"/>
              </a:lnSpc>
              <a:buFontTx/>
              <a:buNone/>
            </a:pPr>
            <a:r>
              <a:rPr lang="en-US" sz="1200" b="1" smtClean="0">
                <a:solidFill>
                  <a:srgbClr val="660066"/>
                </a:solidFill>
                <a:latin typeface="Tahoma" pitchFamily="34" charset="0"/>
              </a:rPr>
              <a:t>	Peristiwa kemudian</a:t>
            </a:r>
          </a:p>
          <a:p>
            <a:pPr marL="609600" indent="-609600" eaLnBrk="1" hangingPunct="1">
              <a:lnSpc>
                <a:spcPct val="80000"/>
              </a:lnSpc>
              <a:buFontTx/>
              <a:buNone/>
            </a:pPr>
            <a:r>
              <a:rPr lang="en-US" sz="1200" b="1" smtClean="0">
                <a:solidFill>
                  <a:srgbClr val="660066"/>
                </a:solidFill>
                <a:latin typeface="Tahoma" pitchFamily="34" charset="0"/>
              </a:rPr>
              <a:t>	Adalah transaksi yang terjadi setelah tanggal neraca sebelum laporan keuangan dikeluarkan atau diumumkan.</a:t>
            </a:r>
          </a:p>
          <a:p>
            <a:pPr marL="609600" indent="-609600" eaLnBrk="1" hangingPunct="1">
              <a:lnSpc>
                <a:spcPct val="80000"/>
              </a:lnSpc>
              <a:buFontTx/>
              <a:buNone/>
            </a:pPr>
            <a:endParaRPr lang="en-US" sz="1200" b="1" smtClean="0">
              <a:solidFill>
                <a:srgbClr val="660066"/>
              </a:solidFill>
              <a:latin typeface="Tahoma" pitchFamily="34" charset="0"/>
            </a:endParaRPr>
          </a:p>
          <a:p>
            <a:pPr marL="609600" indent="-609600" eaLnBrk="1" hangingPunct="1">
              <a:lnSpc>
                <a:spcPct val="80000"/>
              </a:lnSpc>
              <a:buFontTx/>
              <a:buNone/>
            </a:pPr>
            <a:r>
              <a:rPr lang="en-US" sz="1200" b="1" smtClean="0">
                <a:solidFill>
                  <a:srgbClr val="660066"/>
                </a:solidFill>
                <a:latin typeface="Tahoma" pitchFamily="34" charset="0"/>
              </a:rPr>
              <a:t>	Peristiwa kemudian kemungkinan akan menimbulkan :</a:t>
            </a:r>
          </a:p>
          <a:p>
            <a:pPr marL="609600" indent="-609600" eaLnBrk="1" hangingPunct="1">
              <a:lnSpc>
                <a:spcPct val="80000"/>
              </a:lnSpc>
            </a:pPr>
            <a:r>
              <a:rPr lang="en-US" sz="1200" b="1" u="sng" smtClean="0">
                <a:solidFill>
                  <a:srgbClr val="660066"/>
                </a:solidFill>
                <a:latin typeface="Tahoma" pitchFamily="34" charset="0"/>
              </a:rPr>
              <a:t>menimbulkan penyesuasian terhadap laporan keuangan</a:t>
            </a:r>
            <a:endParaRPr lang="en-US" sz="1200" b="1" smtClean="0">
              <a:solidFill>
                <a:srgbClr val="660066"/>
              </a:solidFill>
              <a:latin typeface="Tahoma" pitchFamily="34" charset="0"/>
            </a:endParaRPr>
          </a:p>
          <a:p>
            <a:pPr marL="609600" indent="-609600" eaLnBrk="1" hangingPunct="1">
              <a:lnSpc>
                <a:spcPct val="80000"/>
              </a:lnSpc>
              <a:buFontTx/>
              <a:buNone/>
            </a:pPr>
            <a:r>
              <a:rPr lang="en-US" sz="1200" b="1" smtClean="0">
                <a:solidFill>
                  <a:srgbClr val="660066"/>
                </a:solidFill>
                <a:latin typeface="Tahoma" pitchFamily="34" charset="0"/>
              </a:rPr>
              <a:t>			jika jumlah yang ada dalam laporan keuanagn harus disesuaikan karena 		adanya peristiwa kemudian yang memberikan bukti yang berkaitan 			dengan keadaan yang terjadi pada pada tanggal neraca dan 			mempengaruhi laporan keuangan secara material</a:t>
            </a:r>
          </a:p>
          <a:p>
            <a:pPr marL="609600" indent="-609600" eaLnBrk="1" hangingPunct="1">
              <a:lnSpc>
                <a:spcPct val="80000"/>
              </a:lnSpc>
              <a:buFontTx/>
              <a:buNone/>
            </a:pPr>
            <a:r>
              <a:rPr lang="en-US" sz="1200" b="1" smtClean="0">
                <a:solidFill>
                  <a:srgbClr val="660066"/>
                </a:solidFill>
                <a:latin typeface="Tahoma" pitchFamily="34" charset="0"/>
              </a:rPr>
              <a:t>			missal debitur bangkrut mempengaruhi taksiran penyisihan piutang ragu-ragu</a:t>
            </a:r>
          </a:p>
          <a:p>
            <a:pPr marL="609600" indent="-609600" eaLnBrk="1" hangingPunct="1">
              <a:lnSpc>
                <a:spcPct val="80000"/>
              </a:lnSpc>
              <a:buFontTx/>
              <a:buNone/>
            </a:pPr>
            <a:endParaRPr lang="en-US" sz="1200" b="1" smtClean="0">
              <a:solidFill>
                <a:srgbClr val="660066"/>
              </a:solidFill>
              <a:latin typeface="Tahoma" pitchFamily="34" charset="0"/>
            </a:endParaRPr>
          </a:p>
          <a:p>
            <a:pPr marL="609600" indent="-609600" eaLnBrk="1" hangingPunct="1">
              <a:lnSpc>
                <a:spcPct val="80000"/>
              </a:lnSpc>
            </a:pPr>
            <a:r>
              <a:rPr lang="en-US" sz="1200" b="1" smtClean="0">
                <a:solidFill>
                  <a:srgbClr val="660066"/>
                </a:solidFill>
                <a:latin typeface="Tahoma" pitchFamily="34" charset="0"/>
              </a:rPr>
              <a:t>Peristiwa lain yang harus dilakukan penyesuaian dan pengungkapan adalah :</a:t>
            </a:r>
          </a:p>
          <a:p>
            <a:pPr marL="609600" indent="-609600" eaLnBrk="1" hangingPunct="1">
              <a:lnSpc>
                <a:spcPct val="80000"/>
              </a:lnSpc>
              <a:buFontTx/>
              <a:buNone/>
            </a:pPr>
            <a:endParaRPr lang="en-US" sz="1200" b="1" smtClean="0">
              <a:solidFill>
                <a:srgbClr val="660066"/>
              </a:solidFill>
              <a:latin typeface="Tahoma" pitchFamily="34" charset="0"/>
            </a:endParaRPr>
          </a:p>
          <a:p>
            <a:pPr marL="1371600" lvl="2" indent="-457200" eaLnBrk="1" hangingPunct="1">
              <a:lnSpc>
                <a:spcPct val="80000"/>
              </a:lnSpc>
            </a:pPr>
            <a:r>
              <a:rPr lang="en-US" sz="1200" b="1" smtClean="0">
                <a:solidFill>
                  <a:srgbClr val="660066"/>
                </a:solidFill>
                <a:latin typeface="Tahoma" pitchFamily="34" charset="0"/>
              </a:rPr>
              <a:t>penjualan saham dan obligasi yang cukup besar</a:t>
            </a:r>
          </a:p>
          <a:p>
            <a:pPr marL="1371600" lvl="2" indent="-457200" eaLnBrk="1" hangingPunct="1">
              <a:lnSpc>
                <a:spcPct val="80000"/>
              </a:lnSpc>
            </a:pPr>
            <a:r>
              <a:rPr lang="en-US" sz="1200" b="1" smtClean="0">
                <a:solidFill>
                  <a:srgbClr val="660066"/>
                </a:solidFill>
                <a:latin typeface="Tahoma" pitchFamily="34" charset="0"/>
              </a:rPr>
              <a:t>pembelian atau penjualan asset yang cukup besar termasuk adanya penggabungan usaha</a:t>
            </a:r>
          </a:p>
          <a:p>
            <a:pPr marL="1371600" lvl="2" indent="-457200" eaLnBrk="1" hangingPunct="1">
              <a:lnSpc>
                <a:spcPct val="80000"/>
              </a:lnSpc>
            </a:pPr>
            <a:r>
              <a:rPr lang="en-US" sz="1200" b="1" smtClean="0">
                <a:solidFill>
                  <a:srgbClr val="660066"/>
                </a:solidFill>
                <a:latin typeface="Tahoma" pitchFamily="34" charset="0"/>
              </a:rPr>
              <a:t>laba rugi dari realized dan unrealized surat berharga dari investasi</a:t>
            </a:r>
          </a:p>
          <a:p>
            <a:pPr marL="1371600" lvl="2" indent="-457200" eaLnBrk="1" hangingPunct="1">
              <a:lnSpc>
                <a:spcPct val="80000"/>
              </a:lnSpc>
            </a:pPr>
            <a:r>
              <a:rPr lang="en-US" sz="1200" b="1" smtClean="0">
                <a:solidFill>
                  <a:srgbClr val="660066"/>
                </a:solidFill>
                <a:latin typeface="Tahoma" pitchFamily="34" charset="0"/>
              </a:rPr>
              <a:t>pengajuan perkara atau penyelesaian perkara di pengadilan</a:t>
            </a:r>
          </a:p>
          <a:p>
            <a:pPr marL="1371600" lvl="2" indent="-457200" eaLnBrk="1" hangingPunct="1">
              <a:lnSpc>
                <a:spcPct val="80000"/>
              </a:lnSpc>
            </a:pPr>
            <a:r>
              <a:rPr lang="en-US" sz="1200" b="1" smtClean="0">
                <a:solidFill>
                  <a:srgbClr val="660066"/>
                </a:solidFill>
                <a:latin typeface="Tahoma" pitchFamily="34" charset="0"/>
              </a:rPr>
              <a:t>kerugian akibat nilai persediaan tidak ada indikasi pada tanggal neraca</a:t>
            </a:r>
          </a:p>
          <a:p>
            <a:pPr marL="1371600" lvl="2" indent="-457200" eaLnBrk="1" hangingPunct="1">
              <a:lnSpc>
                <a:spcPct val="80000"/>
              </a:lnSpc>
            </a:pPr>
            <a:r>
              <a:rPr lang="en-US" sz="1200" b="1" smtClean="0">
                <a:solidFill>
                  <a:srgbClr val="660066"/>
                </a:solidFill>
                <a:latin typeface="Tahoma" pitchFamily="34" charset="0"/>
              </a:rPr>
              <a:t>kerugian akibat keadaan yang tidak diduga, spt banjir, kebakaran, pencurian, gempa dsb</a:t>
            </a:r>
          </a:p>
          <a:p>
            <a:pPr marL="1371600" lvl="2" indent="-457200" eaLnBrk="1" hangingPunct="1">
              <a:lnSpc>
                <a:spcPct val="80000"/>
              </a:lnSpc>
            </a:pPr>
            <a:r>
              <a:rPr lang="en-US" sz="1200" b="1" smtClean="0">
                <a:solidFill>
                  <a:srgbClr val="660066"/>
                </a:solidFill>
                <a:latin typeface="Tahoma" pitchFamily="34" charset="0"/>
              </a:rPr>
              <a:t>pergantian pengurus perusahaan</a:t>
            </a:r>
          </a:p>
          <a:p>
            <a:pPr marL="990600" lvl="1" indent="-533400" eaLnBrk="1" hangingPunct="1">
              <a:lnSpc>
                <a:spcPct val="80000"/>
              </a:lnSpc>
              <a:buFontTx/>
              <a:buNone/>
            </a:pPr>
            <a:endParaRPr lang="en-US" sz="1200" b="1" smtClean="0">
              <a:solidFill>
                <a:srgbClr val="660066"/>
              </a:solidFill>
              <a:latin typeface="Tahoma" pitchFamily="34" charset="0"/>
            </a:endParaRPr>
          </a:p>
          <a:p>
            <a:pPr marL="609600" indent="-609600" eaLnBrk="1" hangingPunct="1">
              <a:lnSpc>
                <a:spcPct val="80000"/>
              </a:lnSpc>
            </a:pPr>
            <a:r>
              <a:rPr lang="en-US" sz="1200" b="1" smtClean="0">
                <a:solidFill>
                  <a:srgbClr val="660066"/>
                </a:solidFill>
                <a:latin typeface="Tahoma" pitchFamily="34" charset="0"/>
              </a:rPr>
              <a:t>Peristiwa yang tidak perlu dilakukan penyesuaian adalah peristiwa normal atau yang sifatnya tidak material di luar peristiwa di atas.</a:t>
            </a:r>
          </a:p>
          <a:p>
            <a:pPr marL="609600" indent="-609600" eaLnBrk="1" hangingPunct="1">
              <a:lnSpc>
                <a:spcPct val="80000"/>
              </a:lnSpc>
              <a:buFontTx/>
              <a:buNone/>
            </a:pPr>
            <a:endParaRPr lang="en-US" sz="1200" b="1" u="sng" smtClean="0">
              <a:solidFill>
                <a:srgbClr val="660066"/>
              </a:solidFill>
              <a:latin typeface="Tahoma" pitchFamily="34" charset="0"/>
            </a:endParaRPr>
          </a:p>
          <a:p>
            <a:pPr marL="609600" indent="-609600" eaLnBrk="1" hangingPunct="1">
              <a:lnSpc>
                <a:spcPct val="80000"/>
              </a:lnSpc>
            </a:pPr>
            <a:r>
              <a:rPr lang="en-US" sz="1200" b="1" u="sng" smtClean="0">
                <a:solidFill>
                  <a:srgbClr val="660066"/>
                </a:solidFill>
                <a:latin typeface="Tahoma" pitchFamily="34" charset="0"/>
              </a:rPr>
              <a:t>memerlukan disclosure</a:t>
            </a:r>
          </a:p>
          <a:p>
            <a:pPr marL="609600" indent="-609600" eaLnBrk="1" hangingPunct="1">
              <a:lnSpc>
                <a:spcPct val="80000"/>
              </a:lnSpc>
            </a:pPr>
            <a:r>
              <a:rPr lang="en-US" sz="1200" b="1" u="sng" smtClean="0">
                <a:solidFill>
                  <a:srgbClr val="660066"/>
                </a:solidFill>
                <a:latin typeface="Tahoma" pitchFamily="34" charset="0"/>
              </a:rPr>
              <a:t>tidak memerlukan apa-apa</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684213" y="1125538"/>
            <a:ext cx="7775575" cy="5051425"/>
          </a:xfrm>
          <a:solidFill>
            <a:schemeClr val="accent1"/>
          </a:solidFill>
          <a:ln w="57150">
            <a:solidFill>
              <a:srgbClr val="FF66FF"/>
            </a:solidFill>
          </a:ln>
        </p:spPr>
        <p:txBody>
          <a:bodyPr/>
          <a:lstStyle/>
          <a:p>
            <a:pPr eaLnBrk="1" hangingPunct="1">
              <a:lnSpc>
                <a:spcPct val="80000"/>
              </a:lnSpc>
              <a:buFontTx/>
              <a:buNone/>
            </a:pPr>
            <a:r>
              <a:rPr lang="en-US" sz="1200" b="1" smtClean="0">
                <a:solidFill>
                  <a:srgbClr val="660066"/>
                </a:solidFill>
                <a:latin typeface="Tahoma" pitchFamily="34" charset="0"/>
              </a:rPr>
              <a:t>Keterbatasan neraca </a:t>
            </a:r>
          </a:p>
          <a:p>
            <a:pPr eaLnBrk="1" hangingPunct="1">
              <a:lnSpc>
                <a:spcPct val="80000"/>
              </a:lnSpc>
              <a:buFontTx/>
              <a:buNone/>
            </a:pPr>
            <a:r>
              <a:rPr lang="en-US" sz="1200" b="1" smtClean="0">
                <a:solidFill>
                  <a:srgbClr val="660066"/>
                </a:solidFill>
                <a:latin typeface="Tahoma" pitchFamily="34" charset="0"/>
              </a:rPr>
              <a:t>	adalah ketidakmampuannya menyajikan informasi current value dari asset yang dimiliki perusahaan. Mulanya pemakai informasi menaruh kepercayaan yang besar terhadap neraca, namun kemudian investor beralih ke earning per share sebagai alat menilai perusahaan, maka peranan laporan keuangan laba rugi semakin penting bagi pembaca laporan keuangan perusahaan.</a:t>
            </a:r>
          </a:p>
          <a:p>
            <a:pPr eaLnBrk="1" hangingPunct="1">
              <a:lnSpc>
                <a:spcPct val="80000"/>
              </a:lnSpc>
              <a:buFontTx/>
              <a:buNone/>
            </a:pPr>
            <a:endParaRPr lang="en-US" sz="1200" b="1" smtClean="0">
              <a:solidFill>
                <a:srgbClr val="660066"/>
              </a:solidFill>
              <a:latin typeface="Tahoma" pitchFamily="34" charset="0"/>
            </a:endParaRPr>
          </a:p>
          <a:p>
            <a:pPr lvl="1" eaLnBrk="1" hangingPunct="1">
              <a:lnSpc>
                <a:spcPct val="80000"/>
              </a:lnSpc>
            </a:pPr>
            <a:r>
              <a:rPr lang="en-US" sz="1200" b="1" smtClean="0">
                <a:solidFill>
                  <a:srgbClr val="660066"/>
                </a:solidFill>
                <a:latin typeface="Tahoma" pitchFamily="34" charset="0"/>
              </a:rPr>
              <a:t>Laporan tahunan </a:t>
            </a:r>
          </a:p>
          <a:p>
            <a:pPr eaLnBrk="1" hangingPunct="1">
              <a:lnSpc>
                <a:spcPct val="80000"/>
              </a:lnSpc>
              <a:buFontTx/>
              <a:buNone/>
            </a:pPr>
            <a:r>
              <a:rPr lang="en-US" sz="1200" b="1" smtClean="0">
                <a:solidFill>
                  <a:srgbClr val="660066"/>
                </a:solidFill>
                <a:latin typeface="Tahoma" pitchFamily="34" charset="0"/>
              </a:rPr>
              <a:t>		Laporan tahunan biasanya disusun oleh perusahaan go public setiap selesai 	akhir tahun periode pembukuan, meliputi :</a:t>
            </a:r>
          </a:p>
          <a:p>
            <a:pPr lvl="2" eaLnBrk="1" hangingPunct="1">
              <a:lnSpc>
                <a:spcPct val="80000"/>
              </a:lnSpc>
            </a:pPr>
            <a:r>
              <a:rPr lang="en-US" sz="1200" b="1" smtClean="0">
                <a:solidFill>
                  <a:srgbClr val="660066"/>
                </a:solidFill>
                <a:latin typeface="Tahoma" pitchFamily="34" charset="0"/>
              </a:rPr>
              <a:t>neraca yang sudah diaudit untuk 2 tahun terakhir</a:t>
            </a:r>
          </a:p>
          <a:p>
            <a:pPr lvl="2" eaLnBrk="1" hangingPunct="1">
              <a:lnSpc>
                <a:spcPct val="80000"/>
              </a:lnSpc>
            </a:pPr>
            <a:r>
              <a:rPr lang="en-US" sz="1200" b="1" smtClean="0">
                <a:solidFill>
                  <a:srgbClr val="660066"/>
                </a:solidFill>
                <a:latin typeface="Tahoma" pitchFamily="34" charset="0"/>
              </a:rPr>
              <a:t>laporan laba rugi untuk 3 tahun terakhir</a:t>
            </a:r>
          </a:p>
          <a:p>
            <a:pPr lvl="2" eaLnBrk="1" hangingPunct="1">
              <a:lnSpc>
                <a:spcPct val="80000"/>
              </a:lnSpc>
              <a:buFontTx/>
              <a:buNone/>
            </a:pPr>
            <a:r>
              <a:rPr lang="en-US" sz="1200" b="1" smtClean="0">
                <a:solidFill>
                  <a:srgbClr val="660066"/>
                </a:solidFill>
                <a:latin typeface="Tahoma" pitchFamily="34" charset="0"/>
              </a:rPr>
              <a:t>	laporan keuangan penting selama  5 tahun terakhir, seperti penjualan, laba operasi, laba per lembar saham, jumlah aktiva, utang jangka panjang, saham istimewa, saham biasa, dan informasi lainnya yang dianggap perlu</a:t>
            </a:r>
          </a:p>
          <a:p>
            <a:pPr lvl="2" eaLnBrk="1" hangingPunct="1">
              <a:lnSpc>
                <a:spcPct val="80000"/>
              </a:lnSpc>
              <a:buFontTx/>
              <a:buNone/>
            </a:pPr>
            <a:endParaRPr lang="en-US" sz="1200" b="1" smtClean="0">
              <a:solidFill>
                <a:srgbClr val="660066"/>
              </a:solidFill>
              <a:latin typeface="Tahoma" pitchFamily="34" charset="0"/>
            </a:endParaRPr>
          </a:p>
          <a:p>
            <a:pPr lvl="2" eaLnBrk="1" hangingPunct="1">
              <a:lnSpc>
                <a:spcPct val="80000"/>
              </a:lnSpc>
            </a:pPr>
            <a:r>
              <a:rPr lang="en-US" sz="1200" b="1" smtClean="0">
                <a:solidFill>
                  <a:srgbClr val="660066"/>
                </a:solidFill>
                <a:latin typeface="Tahoma" pitchFamily="34" charset="0"/>
              </a:rPr>
              <a:t>penjelasan manajemen tentang situasi keuangan perusahaan, hasil operasi, likuiditas, sumber dana modal, tren yang baik dan tidak baik, kejadian yang bersifat tidak pasti, penyebab perubahan dalam laporan keuangan</a:t>
            </a:r>
          </a:p>
          <a:p>
            <a:pPr lvl="2" eaLnBrk="1" hangingPunct="1">
              <a:lnSpc>
                <a:spcPct val="80000"/>
              </a:lnSpc>
              <a:buFontTx/>
              <a:buNone/>
            </a:pPr>
            <a:endParaRPr lang="en-US" sz="1200" b="1" smtClean="0">
              <a:solidFill>
                <a:srgbClr val="660066"/>
              </a:solidFill>
              <a:latin typeface="Tahoma" pitchFamily="34" charset="0"/>
            </a:endParaRPr>
          </a:p>
          <a:p>
            <a:pPr lvl="2" eaLnBrk="1" hangingPunct="1">
              <a:lnSpc>
                <a:spcPct val="80000"/>
              </a:lnSpc>
            </a:pPr>
            <a:r>
              <a:rPr lang="en-US" sz="1200" b="1" smtClean="0">
                <a:solidFill>
                  <a:srgbClr val="660066"/>
                </a:solidFill>
                <a:latin typeface="Tahoma" pitchFamily="34" charset="0"/>
              </a:rPr>
              <a:t>ikhtisar informasi keuangan interim untuk tiap kuartal pada tahun yang bersangkutan</a:t>
            </a:r>
          </a:p>
          <a:p>
            <a:pPr lvl="2" eaLnBrk="1" hangingPunct="1">
              <a:lnSpc>
                <a:spcPct val="80000"/>
              </a:lnSpc>
              <a:buFontTx/>
              <a:buNone/>
            </a:pPr>
            <a:endParaRPr lang="en-US" sz="1200" b="1" smtClean="0">
              <a:solidFill>
                <a:srgbClr val="660066"/>
              </a:solidFill>
              <a:latin typeface="Tahoma" pitchFamily="34" charset="0"/>
            </a:endParaRPr>
          </a:p>
          <a:p>
            <a:pPr lvl="2" eaLnBrk="1" hangingPunct="1">
              <a:lnSpc>
                <a:spcPct val="80000"/>
              </a:lnSpc>
            </a:pPr>
            <a:r>
              <a:rPr lang="en-US" sz="1200" b="1" smtClean="0">
                <a:solidFill>
                  <a:srgbClr val="660066"/>
                </a:solidFill>
                <a:latin typeface="Tahoma" pitchFamily="34" charset="0"/>
              </a:rPr>
              <a:t>data penting yang menyangkut segmen industri, kegiatan perusahaan domestic dan luar negeri dan penjualan ekspor</a:t>
            </a:r>
          </a:p>
          <a:p>
            <a:pPr eaLnBrk="1" hangingPunct="1">
              <a:lnSpc>
                <a:spcPct val="80000"/>
              </a:lnSpc>
              <a:buFontTx/>
              <a:buNone/>
            </a:pPr>
            <a:r>
              <a:rPr lang="en-US" sz="1200" b="1" smtClean="0">
                <a:solidFill>
                  <a:srgbClr val="660066"/>
                </a:solidFill>
                <a:latin typeface="Tahoma" pitchFamily="34" charset="0"/>
              </a:rPr>
              <a:t>	</a:t>
            </a:r>
          </a:p>
          <a:p>
            <a:pPr lvl="1" eaLnBrk="1" hangingPunct="1">
              <a:lnSpc>
                <a:spcPct val="80000"/>
              </a:lnSpc>
            </a:pPr>
            <a:endParaRPr lang="en-US" sz="1200" b="1" smtClean="0">
              <a:solidFill>
                <a:srgbClr val="660066"/>
              </a:solidFill>
            </a:endParaRPr>
          </a:p>
        </p:txBody>
      </p:sp>
      <p:sp>
        <p:nvSpPr>
          <p:cNvPr id="41987" name="Rectangle 3"/>
          <p:cNvSpPr>
            <a:spLocks noGrp="1" noChangeArrowheads="1"/>
          </p:cNvSpPr>
          <p:nvPr>
            <p:ph type="title"/>
          </p:nvPr>
        </p:nvSpPr>
        <p:spPr>
          <a:xfrm>
            <a:off x="457200" y="533400"/>
            <a:ext cx="8229600" cy="592138"/>
          </a:xfrm>
          <a:solidFill>
            <a:schemeClr val="accent1"/>
          </a:solidFill>
          <a:ln w="57150">
            <a:solidFill>
              <a:srgbClr val="FF66FF"/>
            </a:solidFill>
          </a:ln>
        </p:spPr>
        <p:txBody>
          <a:bodyPr/>
          <a:lstStyle/>
          <a:p>
            <a:pPr eaLnBrk="1" hangingPunct="1"/>
            <a:r>
              <a:rPr lang="en-US" sz="2800" b="1" smtClean="0">
                <a:solidFill>
                  <a:srgbClr val="660066"/>
                </a:solidFill>
                <a:latin typeface="Cooper Black" pitchFamily="18" charset="0"/>
              </a:rPr>
              <a:t>Keterbatasan Laporan Keuangan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87450" y="549275"/>
            <a:ext cx="6551613" cy="504825"/>
          </a:xfrm>
          <a:solidFill>
            <a:schemeClr val="accent1"/>
          </a:solidFill>
          <a:ln w="38100">
            <a:solidFill>
              <a:srgbClr val="FF66FF"/>
            </a:solidFill>
          </a:ln>
        </p:spPr>
        <p:txBody>
          <a:bodyPr/>
          <a:lstStyle/>
          <a:p>
            <a:pPr eaLnBrk="1" hangingPunct="1"/>
            <a:r>
              <a:rPr lang="en-US" sz="2400" b="1" smtClean="0">
                <a:solidFill>
                  <a:srgbClr val="660066"/>
                </a:solidFill>
                <a:latin typeface="Tahoma" pitchFamily="34" charset="0"/>
              </a:rPr>
              <a:t>Keterbatasan Laporan Keuangan.</a:t>
            </a:r>
            <a:br>
              <a:rPr lang="en-US" sz="2400" b="1" smtClean="0">
                <a:solidFill>
                  <a:srgbClr val="660066"/>
                </a:solidFill>
                <a:latin typeface="Tahoma" pitchFamily="34" charset="0"/>
              </a:rPr>
            </a:br>
            <a:endParaRPr lang="en-US" sz="2400" b="1" smtClean="0">
              <a:solidFill>
                <a:srgbClr val="660066"/>
              </a:solidFill>
              <a:latin typeface="Tahoma" pitchFamily="34" charset="0"/>
            </a:endParaRPr>
          </a:p>
        </p:txBody>
      </p:sp>
      <p:sp>
        <p:nvSpPr>
          <p:cNvPr id="43011" name="Rectangle 3"/>
          <p:cNvSpPr>
            <a:spLocks noGrp="1" noChangeArrowheads="1"/>
          </p:cNvSpPr>
          <p:nvPr>
            <p:ph type="body" idx="1"/>
          </p:nvPr>
        </p:nvSpPr>
        <p:spPr>
          <a:xfrm>
            <a:off x="468313" y="1196975"/>
            <a:ext cx="8207375" cy="5111750"/>
          </a:xfrm>
          <a:solidFill>
            <a:schemeClr val="accent1"/>
          </a:solidFill>
          <a:ln w="57150">
            <a:solidFill>
              <a:srgbClr val="FF66FF"/>
            </a:solidFill>
          </a:ln>
        </p:spPr>
        <p:txBody>
          <a:bodyPr/>
          <a:lstStyle/>
          <a:p>
            <a:pPr eaLnBrk="1" hangingPunct="1">
              <a:lnSpc>
                <a:spcPct val="80000"/>
              </a:lnSpc>
            </a:pPr>
            <a:r>
              <a:rPr lang="en-US" sz="1200" b="1" smtClean="0">
                <a:solidFill>
                  <a:srgbClr val="660066"/>
                </a:solidFill>
                <a:latin typeface="Tahoma" pitchFamily="34" charset="0"/>
              </a:rPr>
              <a:t>Bagaimanapun besarnya manfaat laporan keuangan, seorang users harus memahami keterbatasan yang dimiliki laporan keuangan agar dalam membacanya tidak menimbulkan salah tafsir.</a:t>
            </a:r>
            <a:br>
              <a:rPr lang="en-US" sz="1200" b="1" smtClean="0">
                <a:solidFill>
                  <a:srgbClr val="660066"/>
                </a:solidFill>
                <a:latin typeface="Tahoma" pitchFamily="34" charset="0"/>
              </a:rPr>
            </a:br>
            <a:r>
              <a:rPr lang="en-US" sz="1200" b="1" smtClean="0">
                <a:solidFill>
                  <a:srgbClr val="660066"/>
                </a:solidFill>
                <a:latin typeface="Tahoma" pitchFamily="34" charset="0"/>
              </a:rPr>
              <a:t>Menurut PAI sifat dan keterbatasan laporan keuangan adalah sbb :</a:t>
            </a:r>
            <a:br>
              <a:rPr lang="en-US" sz="1200" b="1" smtClean="0">
                <a:solidFill>
                  <a:srgbClr val="660066"/>
                </a:solidFill>
                <a:latin typeface="Tahoma" pitchFamily="34" charset="0"/>
              </a:rPr>
            </a:b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1. Laporan keuangan bersifat historis.</a:t>
            </a:r>
            <a:br>
              <a:rPr lang="en-US" sz="1200" b="1" smtClean="0">
                <a:solidFill>
                  <a:srgbClr val="660066"/>
                </a:solidFill>
                <a:latin typeface="Tahoma" pitchFamily="34" charset="0"/>
              </a:rPr>
            </a:b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2. Laporan keuangan yang bersifat umum dan bukan dimaksudkan untuk memenuhi kebutuhan </a:t>
            </a:r>
          </a:p>
          <a:p>
            <a:pPr eaLnBrk="1" hangingPunct="1">
              <a:lnSpc>
                <a:spcPct val="80000"/>
              </a:lnSpc>
              <a:buFontTx/>
              <a:buNone/>
            </a:pPr>
            <a:r>
              <a:rPr lang="en-US" sz="1200" b="1" smtClean="0">
                <a:solidFill>
                  <a:srgbClr val="660066"/>
                </a:solidFill>
                <a:latin typeface="Tahoma" pitchFamily="34" charset="0"/>
              </a:rPr>
              <a:t>	    pihak tertentu.</a:t>
            </a:r>
            <a:br>
              <a:rPr lang="en-US" sz="1200" b="1" smtClean="0">
                <a:solidFill>
                  <a:srgbClr val="660066"/>
                </a:solidFill>
                <a:latin typeface="Tahoma" pitchFamily="34" charset="0"/>
              </a:rPr>
            </a:b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3. Proses penyusanan laporan keuangan tidak luput dari penggunaan taksiran dan berbagai </a:t>
            </a:r>
          </a:p>
          <a:p>
            <a:pPr eaLnBrk="1" hangingPunct="1">
              <a:lnSpc>
                <a:spcPct val="80000"/>
              </a:lnSpc>
              <a:buFontTx/>
              <a:buNone/>
            </a:pPr>
            <a:r>
              <a:rPr lang="en-US" sz="1200" b="1" smtClean="0">
                <a:solidFill>
                  <a:srgbClr val="660066"/>
                </a:solidFill>
                <a:latin typeface="Tahoma" pitchFamily="34" charset="0"/>
              </a:rPr>
              <a:t>	    pertimbangan.</a:t>
            </a:r>
            <a:br>
              <a:rPr lang="en-US" sz="1200" b="1" smtClean="0">
                <a:solidFill>
                  <a:srgbClr val="660066"/>
                </a:solidFill>
                <a:latin typeface="Tahoma" pitchFamily="34" charset="0"/>
              </a:rPr>
            </a:b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4. Akuntansi hanya melaporkan informasi material.</a:t>
            </a:r>
            <a:br>
              <a:rPr lang="en-US" sz="1200" b="1" smtClean="0">
                <a:solidFill>
                  <a:srgbClr val="660066"/>
                </a:solidFill>
                <a:latin typeface="Tahoma" pitchFamily="34" charset="0"/>
              </a:rPr>
            </a:b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5. Laporan keuangan bersifat konservatif dalam menghadapi ketidakpastian; bila terdapat</a:t>
            </a:r>
          </a:p>
          <a:p>
            <a:pPr eaLnBrk="1" hangingPunct="1">
              <a:lnSpc>
                <a:spcPct val="80000"/>
              </a:lnSpc>
              <a:buFontTx/>
              <a:buNone/>
            </a:pPr>
            <a:r>
              <a:rPr lang="en-US" sz="1200" b="1" smtClean="0">
                <a:solidFill>
                  <a:srgbClr val="660066"/>
                </a:solidFill>
                <a:latin typeface="Tahoma" pitchFamily="34" charset="0"/>
              </a:rPr>
              <a:t>	    beberapa kemungkinan kesimpulan yang tidak pasti mengenai penilaian suatu pos, lazimnya </a:t>
            </a:r>
          </a:p>
          <a:p>
            <a:pPr eaLnBrk="1" hangingPunct="1">
              <a:lnSpc>
                <a:spcPct val="80000"/>
              </a:lnSpc>
              <a:buFontTx/>
              <a:buNone/>
            </a:pPr>
            <a:r>
              <a:rPr lang="en-US" sz="1200" b="1" smtClean="0">
                <a:solidFill>
                  <a:srgbClr val="660066"/>
                </a:solidFill>
                <a:latin typeface="Tahoma" pitchFamily="34" charset="0"/>
              </a:rPr>
              <a:t>	    dipilih alternatif yang menghasilkan laba bersih atau nilai aktiva yang paling kecil.</a:t>
            </a:r>
            <a:br>
              <a:rPr lang="en-US" sz="1200" b="1" smtClean="0">
                <a:solidFill>
                  <a:srgbClr val="660066"/>
                </a:solidFill>
                <a:latin typeface="Tahoma" pitchFamily="34" charset="0"/>
              </a:rPr>
            </a:b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6. Laporan keuangan lebih menekankan pada makna ekonomis suatu peristiwa/transaksi dalam</a:t>
            </a:r>
          </a:p>
          <a:p>
            <a:pPr eaLnBrk="1" hangingPunct="1">
              <a:lnSpc>
                <a:spcPct val="80000"/>
              </a:lnSpc>
              <a:buFontTx/>
              <a:buNone/>
            </a:pPr>
            <a:r>
              <a:rPr lang="en-US" sz="1200" b="1" smtClean="0">
                <a:solidFill>
                  <a:srgbClr val="660066"/>
                </a:solidFill>
                <a:latin typeface="Tahoma" pitchFamily="34" charset="0"/>
              </a:rPr>
              <a:t>            bentuk hukumnya.</a:t>
            </a:r>
            <a:br>
              <a:rPr lang="en-US" sz="1200" b="1" smtClean="0">
                <a:solidFill>
                  <a:srgbClr val="660066"/>
                </a:solidFill>
                <a:latin typeface="Tahoma" pitchFamily="34" charset="0"/>
              </a:rPr>
            </a:b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7. Laporan keuangan disusun dengan menggunakan istilah-istilah teknis dan pemakai laporan </a:t>
            </a:r>
          </a:p>
          <a:p>
            <a:pPr eaLnBrk="1" hangingPunct="1">
              <a:lnSpc>
                <a:spcPct val="80000"/>
              </a:lnSpc>
              <a:buFontTx/>
              <a:buNone/>
            </a:pPr>
            <a:r>
              <a:rPr lang="en-US" sz="1200" b="1" smtClean="0">
                <a:solidFill>
                  <a:srgbClr val="660066"/>
                </a:solidFill>
                <a:latin typeface="Tahoma" pitchFamily="34" charset="0"/>
              </a:rPr>
              <a:t>	    diasumsikan memahami bahasa teknis akuntansi dan sifat dari informasi yang dilaporkan.</a:t>
            </a:r>
            <a:br>
              <a:rPr lang="en-US" sz="1200" b="1" smtClean="0">
                <a:solidFill>
                  <a:srgbClr val="660066"/>
                </a:solidFill>
                <a:latin typeface="Tahoma" pitchFamily="34" charset="0"/>
              </a:rPr>
            </a:b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8. Adanya berbagai alternatif metode akuntansi yang dapat digunakan menimbulkan variasi dalam </a:t>
            </a:r>
          </a:p>
          <a:p>
            <a:pPr eaLnBrk="1" hangingPunct="1">
              <a:lnSpc>
                <a:spcPct val="80000"/>
              </a:lnSpc>
              <a:buFontTx/>
              <a:buNone/>
            </a:pPr>
            <a:r>
              <a:rPr lang="en-US" sz="1200" b="1" smtClean="0">
                <a:solidFill>
                  <a:srgbClr val="660066"/>
                </a:solidFill>
                <a:latin typeface="Tahoma" pitchFamily="34" charset="0"/>
              </a:rPr>
              <a:t> 	    pengukuran sumber-sumber ekonomis dan tingkat kesuksesan antar perusahaan.</a:t>
            </a:r>
            <a:br>
              <a:rPr lang="en-US" sz="1200" b="1" smtClean="0">
                <a:solidFill>
                  <a:srgbClr val="660066"/>
                </a:solidFill>
                <a:latin typeface="Tahoma" pitchFamily="34" charset="0"/>
              </a:rPr>
            </a:br>
            <a:endParaRPr lang="en-US" sz="1200" b="1" smtClean="0">
              <a:solidFill>
                <a:srgbClr val="660066"/>
              </a:solidFill>
              <a:latin typeface="Tahoma" pitchFamily="34" charset="0"/>
            </a:endParaRPr>
          </a:p>
          <a:p>
            <a:pPr eaLnBrk="1" hangingPunct="1">
              <a:lnSpc>
                <a:spcPct val="80000"/>
              </a:lnSpc>
              <a:buFontTx/>
              <a:buNone/>
            </a:pPr>
            <a:r>
              <a:rPr lang="en-US" sz="1200" b="1" smtClean="0">
                <a:solidFill>
                  <a:srgbClr val="660066"/>
                </a:solidFill>
                <a:latin typeface="Tahoma" pitchFamily="34" charset="0"/>
              </a:rPr>
              <a:t>	9. Informasi yang bersifat kualitatif dan fakta yang tidak dapet dikuantifikasikan umumnya</a:t>
            </a:r>
          </a:p>
          <a:p>
            <a:pPr eaLnBrk="1" hangingPunct="1">
              <a:lnSpc>
                <a:spcPct val="80000"/>
              </a:lnSpc>
              <a:buFontTx/>
              <a:buNone/>
            </a:pPr>
            <a:r>
              <a:rPr lang="en-US" sz="1200" b="1" smtClean="0">
                <a:solidFill>
                  <a:srgbClr val="660066"/>
                </a:solidFill>
                <a:latin typeface="Tahoma" pitchFamily="34" charset="0"/>
              </a:rPr>
              <a:t>	    diabaikan.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44</a:t>
            </a:fld>
            <a:endParaRPr lang="en-US"/>
          </a:p>
        </p:txBody>
      </p:sp>
    </p:spTree>
    <p:extLst>
      <p:ext uri="{BB962C8B-B14F-4D97-AF65-F5344CB8AC3E}">
        <p14:creationId xmlns:p14="http://schemas.microsoft.com/office/powerpoint/2010/main" xmlns="" val="385899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19250" y="333375"/>
            <a:ext cx="5699125" cy="922338"/>
          </a:xfrm>
          <a:solidFill>
            <a:srgbClr val="FF66FF"/>
          </a:solidFill>
          <a:ln w="38100">
            <a:solidFill>
              <a:schemeClr val="tx2"/>
            </a:solidFill>
          </a:ln>
        </p:spPr>
        <p:txBody>
          <a:bodyPr/>
          <a:lstStyle/>
          <a:p>
            <a:pPr eaLnBrk="1" hangingPunct="1"/>
            <a:r>
              <a:rPr lang="en-US" sz="2000" smtClean="0">
                <a:solidFill>
                  <a:srgbClr val="660066"/>
                </a:solidFill>
                <a:latin typeface="Cooper Black" pitchFamily="18" charset="0"/>
              </a:rPr>
              <a:t>ISI DAN ELEMEN DALAM LAPORAN </a:t>
            </a:r>
            <a:br>
              <a:rPr lang="en-US" sz="2000" smtClean="0">
                <a:solidFill>
                  <a:srgbClr val="660066"/>
                </a:solidFill>
                <a:latin typeface="Cooper Black" pitchFamily="18" charset="0"/>
              </a:rPr>
            </a:br>
            <a:r>
              <a:rPr lang="en-US" sz="2000" smtClean="0">
                <a:solidFill>
                  <a:srgbClr val="660066"/>
                </a:solidFill>
                <a:latin typeface="Cooper Black" pitchFamily="18" charset="0"/>
              </a:rPr>
              <a:t>LABA RUGI</a:t>
            </a:r>
          </a:p>
        </p:txBody>
      </p:sp>
      <p:sp>
        <p:nvSpPr>
          <p:cNvPr id="4099" name="Rectangle 3"/>
          <p:cNvSpPr>
            <a:spLocks noGrp="1" noChangeArrowheads="1"/>
          </p:cNvSpPr>
          <p:nvPr>
            <p:ph type="body" idx="1"/>
          </p:nvPr>
        </p:nvSpPr>
        <p:spPr>
          <a:xfrm>
            <a:off x="1116013" y="1557338"/>
            <a:ext cx="6769100" cy="4824412"/>
          </a:xfrm>
          <a:ln w="57150">
            <a:solidFill>
              <a:srgbClr val="FF0066"/>
            </a:solidFill>
          </a:ln>
        </p:spPr>
        <p:txBody>
          <a:bodyPr/>
          <a:lstStyle/>
          <a:p>
            <a:pPr eaLnBrk="1" hangingPunct="1">
              <a:lnSpc>
                <a:spcPct val="80000"/>
              </a:lnSpc>
              <a:buFontTx/>
              <a:buNone/>
            </a:pPr>
            <a:r>
              <a:rPr lang="en-US" sz="1600" smtClean="0">
                <a:solidFill>
                  <a:srgbClr val="660066"/>
                </a:solidFill>
                <a:latin typeface="Tahoma" pitchFamily="34" charset="0"/>
              </a:rPr>
              <a:t>Yang dimaksud dengan laporan laba-rugi adalah laporan keuangan yang menyajikan pendapatan dan beban suatu perusahaan pada periode tertentu. </a:t>
            </a:r>
          </a:p>
          <a:p>
            <a:pPr eaLnBrk="1" hangingPunct="1">
              <a:lnSpc>
                <a:spcPct val="80000"/>
              </a:lnSpc>
              <a:buFontTx/>
              <a:buNone/>
            </a:pPr>
            <a:endParaRPr lang="en-US" sz="1600" smtClean="0">
              <a:solidFill>
                <a:srgbClr val="660066"/>
              </a:solidFill>
              <a:latin typeface="Tahoma" pitchFamily="34" charset="0"/>
            </a:endParaRPr>
          </a:p>
          <a:p>
            <a:pPr eaLnBrk="1" hangingPunct="1">
              <a:lnSpc>
                <a:spcPct val="80000"/>
              </a:lnSpc>
              <a:buFontTx/>
              <a:buNone/>
            </a:pPr>
            <a:r>
              <a:rPr lang="en-US" sz="1600" smtClean="0">
                <a:solidFill>
                  <a:srgbClr val="660066"/>
                </a:solidFill>
                <a:latin typeface="Tahoma" pitchFamily="34" charset="0"/>
              </a:rPr>
              <a:t>Isi dari laporan laba-rugi adalah terdiri dari dua unsur, yaitu: </a:t>
            </a:r>
            <a:br>
              <a:rPr lang="en-US" sz="1600" smtClean="0">
                <a:solidFill>
                  <a:srgbClr val="660066"/>
                </a:solidFill>
                <a:latin typeface="Tahoma" pitchFamily="34" charset="0"/>
              </a:rPr>
            </a:br>
            <a:r>
              <a:rPr lang="en-US" sz="1600" smtClean="0">
                <a:solidFill>
                  <a:srgbClr val="660066"/>
                </a:solidFill>
                <a:latin typeface="Tahoma" pitchFamily="34" charset="0"/>
              </a:rPr>
              <a:t>1. Revenue (hasil) atau pendapatan. </a:t>
            </a:r>
            <a:br>
              <a:rPr lang="en-US" sz="1600" smtClean="0">
                <a:solidFill>
                  <a:srgbClr val="660066"/>
                </a:solidFill>
                <a:latin typeface="Tahoma" pitchFamily="34" charset="0"/>
              </a:rPr>
            </a:br>
            <a:endParaRPr lang="en-US" sz="1600" smtClean="0">
              <a:solidFill>
                <a:srgbClr val="660066"/>
              </a:solidFill>
              <a:latin typeface="Tahoma" pitchFamily="34" charset="0"/>
            </a:endParaRPr>
          </a:p>
          <a:p>
            <a:pPr eaLnBrk="1" hangingPunct="1">
              <a:lnSpc>
                <a:spcPct val="80000"/>
              </a:lnSpc>
              <a:buFontTx/>
              <a:buNone/>
            </a:pPr>
            <a:r>
              <a:rPr lang="en-US" sz="1600" smtClean="0">
                <a:solidFill>
                  <a:srgbClr val="660066"/>
                </a:solidFill>
                <a:latin typeface="Tahoma" pitchFamily="34" charset="0"/>
              </a:rPr>
              <a:t>	2. Expenses (beban-beban). </a:t>
            </a:r>
          </a:p>
          <a:p>
            <a:pPr eaLnBrk="1" hangingPunct="1">
              <a:lnSpc>
                <a:spcPct val="80000"/>
              </a:lnSpc>
              <a:buFontTx/>
              <a:buNone/>
            </a:pPr>
            <a:r>
              <a:rPr lang="en-US" sz="1600" smtClean="0">
                <a:solidFill>
                  <a:srgbClr val="660066"/>
                </a:solidFill>
                <a:latin typeface="Tahoma" pitchFamily="34" charset="0"/>
              </a:rPr>
              <a:t>	    Pendapatan adalah hasil yang diperoleh dari kegiatan</a:t>
            </a:r>
          </a:p>
          <a:p>
            <a:pPr eaLnBrk="1" hangingPunct="1">
              <a:lnSpc>
                <a:spcPct val="80000"/>
              </a:lnSpc>
              <a:buFontTx/>
              <a:buNone/>
            </a:pPr>
            <a:r>
              <a:rPr lang="en-US" sz="1600" smtClean="0">
                <a:solidFill>
                  <a:srgbClr val="660066"/>
                </a:solidFill>
                <a:latin typeface="Tahoma" pitchFamily="34" charset="0"/>
              </a:rPr>
              <a:t>         perusahaan </a:t>
            </a:r>
          </a:p>
          <a:p>
            <a:pPr eaLnBrk="1" hangingPunct="1">
              <a:lnSpc>
                <a:spcPct val="80000"/>
              </a:lnSpc>
              <a:buFontTx/>
              <a:buNone/>
            </a:pPr>
            <a:r>
              <a:rPr lang="en-US" sz="1600" smtClean="0">
                <a:solidFill>
                  <a:srgbClr val="660066"/>
                </a:solidFill>
                <a:latin typeface="Tahoma" pitchFamily="34" charset="0"/>
              </a:rPr>
              <a:t>	    seperti  penjualan barang dagangan, memberikan jasa kepada   </a:t>
            </a:r>
          </a:p>
          <a:p>
            <a:pPr eaLnBrk="1" hangingPunct="1">
              <a:lnSpc>
                <a:spcPct val="80000"/>
              </a:lnSpc>
              <a:buFontTx/>
              <a:buNone/>
            </a:pPr>
            <a:r>
              <a:rPr lang="en-US" sz="1600" smtClean="0">
                <a:solidFill>
                  <a:srgbClr val="660066"/>
                </a:solidFill>
                <a:latin typeface="Tahoma" pitchFamily="34" charset="0"/>
              </a:rPr>
              <a:t>	    langganan, sewa dari hak milik, meminjamkan uang dan lain   </a:t>
            </a:r>
          </a:p>
          <a:p>
            <a:pPr eaLnBrk="1" hangingPunct="1">
              <a:lnSpc>
                <a:spcPct val="80000"/>
              </a:lnSpc>
              <a:buFontTx/>
              <a:buNone/>
            </a:pPr>
            <a:r>
              <a:rPr lang="en-US" sz="1600" smtClean="0">
                <a:solidFill>
                  <a:srgbClr val="660066"/>
                </a:solidFill>
                <a:latin typeface="Tahoma" pitchFamily="34" charset="0"/>
              </a:rPr>
              <a:t>          pekerjaan  yang mengarah untuk mendapatkan hasil. </a:t>
            </a:r>
          </a:p>
          <a:p>
            <a:pPr eaLnBrk="1" hangingPunct="1">
              <a:lnSpc>
                <a:spcPct val="80000"/>
              </a:lnSpc>
              <a:buFontTx/>
              <a:buNone/>
            </a:pPr>
            <a:endParaRPr lang="en-US" sz="1600" smtClean="0">
              <a:solidFill>
                <a:srgbClr val="660066"/>
              </a:solidFill>
              <a:latin typeface="Tahoma" pitchFamily="34" charset="0"/>
            </a:endParaRPr>
          </a:p>
          <a:p>
            <a:pPr eaLnBrk="1" hangingPunct="1">
              <a:lnSpc>
                <a:spcPct val="80000"/>
              </a:lnSpc>
              <a:buFontTx/>
              <a:buNone/>
            </a:pPr>
            <a:r>
              <a:rPr lang="en-US" sz="1600" smtClean="0">
                <a:solidFill>
                  <a:srgbClr val="660066"/>
                </a:solidFill>
                <a:latin typeface="Tahoma" pitchFamily="34" charset="0"/>
              </a:rPr>
              <a:t>Penghitungan laba-rugi dapat disusun dalam dua bentuk, yaitu: </a:t>
            </a:r>
            <a:br>
              <a:rPr lang="en-US" sz="1600" smtClean="0">
                <a:solidFill>
                  <a:srgbClr val="660066"/>
                </a:solidFill>
                <a:latin typeface="Tahoma" pitchFamily="34" charset="0"/>
              </a:rPr>
            </a:br>
            <a:r>
              <a:rPr lang="en-US" sz="1600" smtClean="0">
                <a:solidFill>
                  <a:srgbClr val="660066"/>
                </a:solidFill>
                <a:latin typeface="Tahoma" pitchFamily="34" charset="0"/>
              </a:rPr>
              <a:t>a. Bentuk laporan (stafel) yang ditulis berbentuk halaman ke bawah. </a:t>
            </a:r>
            <a:br>
              <a:rPr lang="en-US" sz="1600" smtClean="0">
                <a:solidFill>
                  <a:srgbClr val="660066"/>
                </a:solidFill>
                <a:latin typeface="Tahoma" pitchFamily="34" charset="0"/>
              </a:rPr>
            </a:br>
            <a:endParaRPr lang="en-US" sz="1600" smtClean="0">
              <a:solidFill>
                <a:srgbClr val="660066"/>
              </a:solidFill>
              <a:latin typeface="Tahoma" pitchFamily="34" charset="0"/>
            </a:endParaRPr>
          </a:p>
          <a:p>
            <a:pPr eaLnBrk="1" hangingPunct="1">
              <a:lnSpc>
                <a:spcPct val="80000"/>
              </a:lnSpc>
              <a:buFontTx/>
              <a:buNone/>
            </a:pPr>
            <a:r>
              <a:rPr lang="en-US" sz="1600" smtClean="0">
                <a:solidFill>
                  <a:srgbClr val="660066"/>
                </a:solidFill>
                <a:latin typeface="Tahoma" pitchFamily="34" charset="0"/>
              </a:rPr>
              <a:t>	b. Bentuk sebelah-menyebelah (skontro) yang ditulis berbentuk </a:t>
            </a:r>
          </a:p>
          <a:p>
            <a:pPr eaLnBrk="1" hangingPunct="1">
              <a:lnSpc>
                <a:spcPct val="80000"/>
              </a:lnSpc>
              <a:buFontTx/>
              <a:buNone/>
            </a:pPr>
            <a:r>
              <a:rPr lang="en-US" sz="1600" smtClean="0">
                <a:solidFill>
                  <a:srgbClr val="660066"/>
                </a:solidFill>
                <a:latin typeface="Tahoma" pitchFamily="34" charset="0"/>
              </a:rPr>
              <a:t>         sebelah kiri dan sebelah</a:t>
            </a:r>
          </a:p>
        </p:txBody>
      </p:sp>
      <p:pic>
        <p:nvPicPr>
          <p:cNvPr id="4100" name="Picture 4" descr="j0217698"/>
          <p:cNvPicPr>
            <a:picLocks noChangeAspect="1" noChangeArrowheads="1"/>
          </p:cNvPicPr>
          <p:nvPr/>
        </p:nvPicPr>
        <p:blipFill>
          <a:blip r:embed="rId2"/>
          <a:srcRect/>
          <a:stretch>
            <a:fillRect/>
          </a:stretch>
        </p:blipFill>
        <p:spPr bwMode="auto">
          <a:xfrm>
            <a:off x="798513" y="276225"/>
            <a:ext cx="1296987" cy="936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5650" y="981075"/>
            <a:ext cx="5699125" cy="725488"/>
          </a:xfrm>
          <a:ln w="76200" cmpd="tri">
            <a:solidFill>
              <a:srgbClr val="FF0066"/>
            </a:solidFill>
          </a:ln>
        </p:spPr>
        <p:txBody>
          <a:bodyPr/>
          <a:lstStyle/>
          <a:p>
            <a:pPr eaLnBrk="1" hangingPunct="1"/>
            <a:r>
              <a:rPr lang="en-US" sz="3200" smtClean="0">
                <a:solidFill>
                  <a:srgbClr val="660066"/>
                </a:solidFill>
                <a:latin typeface="Tahoma" pitchFamily="34" charset="0"/>
              </a:rPr>
              <a:t>KONSEP MATCHING COST</a:t>
            </a:r>
          </a:p>
        </p:txBody>
      </p:sp>
      <p:sp>
        <p:nvSpPr>
          <p:cNvPr id="5123" name="Rectangle 3"/>
          <p:cNvSpPr>
            <a:spLocks noGrp="1" noChangeArrowheads="1"/>
          </p:cNvSpPr>
          <p:nvPr>
            <p:ph type="body" idx="1"/>
          </p:nvPr>
        </p:nvSpPr>
        <p:spPr>
          <a:xfrm>
            <a:off x="2195513" y="2276475"/>
            <a:ext cx="6697662" cy="4249738"/>
          </a:xfrm>
          <a:ln w="38100">
            <a:solidFill>
              <a:srgbClr val="FF0066"/>
            </a:solidFill>
          </a:ln>
        </p:spPr>
        <p:txBody>
          <a:bodyPr/>
          <a:lstStyle/>
          <a:p>
            <a:pPr eaLnBrk="1" hangingPunct="1">
              <a:lnSpc>
                <a:spcPct val="90000"/>
              </a:lnSpc>
            </a:pPr>
            <a:endParaRPr lang="en-US" sz="2400" smtClean="0">
              <a:solidFill>
                <a:srgbClr val="660066"/>
              </a:solidFill>
              <a:latin typeface="Tahoma" pitchFamily="34" charset="0"/>
            </a:endParaRPr>
          </a:p>
          <a:p>
            <a:pPr eaLnBrk="1" hangingPunct="1">
              <a:lnSpc>
                <a:spcPct val="90000"/>
              </a:lnSpc>
            </a:pPr>
            <a:r>
              <a:rPr lang="en-US" sz="2400" smtClean="0">
                <a:solidFill>
                  <a:srgbClr val="660066"/>
                </a:solidFill>
                <a:latin typeface="Tahoma" pitchFamily="34" charset="0"/>
              </a:rPr>
              <a:t>Menurut teori </a:t>
            </a:r>
            <a:r>
              <a:rPr lang="en-US" sz="2400" u="sng" smtClean="0">
                <a:solidFill>
                  <a:srgbClr val="660066"/>
                </a:solidFill>
                <a:latin typeface="Tahoma" pitchFamily="34" charset="0"/>
              </a:rPr>
              <a:t>matching concept</a:t>
            </a:r>
            <a:r>
              <a:rPr lang="en-US" sz="2400" smtClean="0">
                <a:solidFill>
                  <a:srgbClr val="660066"/>
                </a:solidFill>
                <a:latin typeface="Tahoma" pitchFamily="34" charset="0"/>
              </a:rPr>
              <a:t>, maka biaya harus dibebankan sesuai dengan pengakuan dan periode panghasilan. Dalam hal sukar melakukan matching, maka pembebanan harus dilakukan secara rasional dan sistematis </a:t>
            </a:r>
          </a:p>
          <a:p>
            <a:pPr eaLnBrk="1" hangingPunct="1">
              <a:lnSpc>
                <a:spcPct val="90000"/>
              </a:lnSpc>
              <a:buFontTx/>
              <a:buNone/>
            </a:pPr>
            <a:endParaRPr lang="en-US" sz="2400" smtClean="0">
              <a:solidFill>
                <a:srgbClr val="660066"/>
              </a:solidFill>
              <a:latin typeface="Tahoma" pitchFamily="34" charset="0"/>
            </a:endParaRPr>
          </a:p>
          <a:p>
            <a:pPr eaLnBrk="1" hangingPunct="1">
              <a:lnSpc>
                <a:spcPct val="90000"/>
              </a:lnSpc>
            </a:pPr>
            <a:r>
              <a:rPr lang="en-US" sz="2400" smtClean="0">
                <a:solidFill>
                  <a:srgbClr val="660066"/>
                </a:solidFill>
                <a:latin typeface="Tahoma" pitchFamily="34" charset="0"/>
              </a:rPr>
              <a:t>Biaya adalah semua yang di bebankan kepada produk barang dan jasa yang akan dijual untuk mendapatkan revenue. </a:t>
            </a:r>
          </a:p>
        </p:txBody>
      </p:sp>
      <p:pic>
        <p:nvPicPr>
          <p:cNvPr id="5124" name="Picture 4" descr="j0304933"/>
          <p:cNvPicPr>
            <a:picLocks noChangeAspect="1" noChangeArrowheads="1"/>
          </p:cNvPicPr>
          <p:nvPr/>
        </p:nvPicPr>
        <p:blipFill>
          <a:blip r:embed="rId2"/>
          <a:srcRect/>
          <a:stretch>
            <a:fillRect/>
          </a:stretch>
        </p:blipFill>
        <p:spPr bwMode="auto">
          <a:xfrm>
            <a:off x="179388" y="981075"/>
            <a:ext cx="1512887" cy="1152525"/>
          </a:xfrm>
          <a:prstGeom prst="rect">
            <a:avLst/>
          </a:prstGeom>
          <a:noFill/>
          <a:ln w="9525">
            <a:noFill/>
            <a:miter lim="800000"/>
            <a:headEnd/>
            <a:tailEnd/>
          </a:ln>
        </p:spPr>
      </p:pic>
      <p:pic>
        <p:nvPicPr>
          <p:cNvPr id="5125" name="Picture 5" descr="j0304933"/>
          <p:cNvPicPr>
            <a:picLocks noChangeAspect="1" noChangeArrowheads="1"/>
          </p:cNvPicPr>
          <p:nvPr/>
        </p:nvPicPr>
        <p:blipFill>
          <a:blip r:embed="rId2"/>
          <a:srcRect/>
          <a:stretch>
            <a:fillRect/>
          </a:stretch>
        </p:blipFill>
        <p:spPr bwMode="auto">
          <a:xfrm>
            <a:off x="395288" y="5300663"/>
            <a:ext cx="1512887" cy="1152525"/>
          </a:xfrm>
          <a:prstGeom prst="rect">
            <a:avLst/>
          </a:prstGeom>
          <a:noFill/>
          <a:ln w="9525">
            <a:noFill/>
            <a:miter lim="800000"/>
            <a:headEnd/>
            <a:tailEnd/>
          </a:ln>
        </p:spPr>
      </p:pic>
      <p:pic>
        <p:nvPicPr>
          <p:cNvPr id="5126" name="Picture 7" descr="j0304933"/>
          <p:cNvPicPr>
            <a:picLocks noChangeAspect="1" noChangeArrowheads="1"/>
          </p:cNvPicPr>
          <p:nvPr/>
        </p:nvPicPr>
        <p:blipFill>
          <a:blip r:embed="rId2"/>
          <a:srcRect/>
          <a:stretch>
            <a:fillRect/>
          </a:stretch>
        </p:blipFill>
        <p:spPr bwMode="auto">
          <a:xfrm>
            <a:off x="250825" y="2420938"/>
            <a:ext cx="792163" cy="603250"/>
          </a:xfrm>
          <a:prstGeom prst="rect">
            <a:avLst/>
          </a:prstGeom>
          <a:noFill/>
          <a:ln w="9525">
            <a:noFill/>
            <a:miter lim="800000"/>
            <a:headEnd/>
            <a:tailEnd/>
          </a:ln>
        </p:spPr>
      </p:pic>
      <p:pic>
        <p:nvPicPr>
          <p:cNvPr id="5127" name="Picture 8" descr="j0304933"/>
          <p:cNvPicPr>
            <a:picLocks noChangeAspect="1" noChangeArrowheads="1"/>
          </p:cNvPicPr>
          <p:nvPr/>
        </p:nvPicPr>
        <p:blipFill>
          <a:blip r:embed="rId2"/>
          <a:srcRect/>
          <a:stretch>
            <a:fillRect/>
          </a:stretch>
        </p:blipFill>
        <p:spPr bwMode="auto">
          <a:xfrm>
            <a:off x="1187450" y="2420938"/>
            <a:ext cx="935038" cy="647700"/>
          </a:xfrm>
          <a:prstGeom prst="rect">
            <a:avLst/>
          </a:prstGeom>
          <a:noFill/>
          <a:ln w="9525">
            <a:noFill/>
            <a:miter lim="800000"/>
            <a:headEnd/>
            <a:tailEnd/>
          </a:ln>
        </p:spPr>
      </p:pic>
      <p:pic>
        <p:nvPicPr>
          <p:cNvPr id="5128" name="Picture 11" descr="j0304933"/>
          <p:cNvPicPr>
            <a:picLocks noChangeAspect="1" noChangeArrowheads="1"/>
          </p:cNvPicPr>
          <p:nvPr/>
        </p:nvPicPr>
        <p:blipFill>
          <a:blip r:embed="rId2"/>
          <a:srcRect/>
          <a:stretch>
            <a:fillRect/>
          </a:stretch>
        </p:blipFill>
        <p:spPr bwMode="auto">
          <a:xfrm>
            <a:off x="323850" y="3284538"/>
            <a:ext cx="792163" cy="504825"/>
          </a:xfrm>
          <a:prstGeom prst="rect">
            <a:avLst/>
          </a:prstGeom>
          <a:noFill/>
          <a:ln w="9525">
            <a:noFill/>
            <a:miter lim="800000"/>
            <a:headEnd/>
            <a:tailEnd/>
          </a:ln>
        </p:spPr>
      </p:pic>
      <p:pic>
        <p:nvPicPr>
          <p:cNvPr id="5129" name="Picture 12" descr="j0304933"/>
          <p:cNvPicPr>
            <a:picLocks noChangeAspect="1" noChangeArrowheads="1"/>
          </p:cNvPicPr>
          <p:nvPr/>
        </p:nvPicPr>
        <p:blipFill>
          <a:blip r:embed="rId2"/>
          <a:srcRect/>
          <a:stretch>
            <a:fillRect/>
          </a:stretch>
        </p:blipFill>
        <p:spPr bwMode="auto">
          <a:xfrm>
            <a:off x="1258888" y="3357563"/>
            <a:ext cx="792162" cy="504825"/>
          </a:xfrm>
          <a:prstGeom prst="rect">
            <a:avLst/>
          </a:prstGeom>
          <a:noFill/>
          <a:ln w="9525">
            <a:noFill/>
            <a:miter lim="800000"/>
            <a:headEnd/>
            <a:tailEnd/>
          </a:ln>
        </p:spPr>
      </p:pic>
      <p:pic>
        <p:nvPicPr>
          <p:cNvPr id="5130" name="Picture 13" descr="j0304933"/>
          <p:cNvPicPr>
            <a:picLocks noChangeAspect="1" noChangeArrowheads="1"/>
          </p:cNvPicPr>
          <p:nvPr/>
        </p:nvPicPr>
        <p:blipFill>
          <a:blip r:embed="rId2"/>
          <a:srcRect/>
          <a:stretch>
            <a:fillRect/>
          </a:stretch>
        </p:blipFill>
        <p:spPr bwMode="auto">
          <a:xfrm>
            <a:off x="684213" y="4365625"/>
            <a:ext cx="792162" cy="504825"/>
          </a:xfrm>
          <a:prstGeom prst="rect">
            <a:avLst/>
          </a:prstGeom>
          <a:noFill/>
          <a:ln w="9525">
            <a:noFill/>
            <a:miter lim="800000"/>
            <a:headEnd/>
            <a:tailEnd/>
          </a:ln>
        </p:spPr>
      </p:pic>
      <p:pic>
        <p:nvPicPr>
          <p:cNvPr id="5131" name="Picture 14" descr="j0158007"/>
          <p:cNvPicPr>
            <a:picLocks noChangeAspect="1" noChangeArrowheads="1"/>
          </p:cNvPicPr>
          <p:nvPr/>
        </p:nvPicPr>
        <p:blipFill>
          <a:blip r:embed="rId3"/>
          <a:srcRect/>
          <a:stretch>
            <a:fillRect/>
          </a:stretch>
        </p:blipFill>
        <p:spPr bwMode="auto">
          <a:xfrm>
            <a:off x="1331913" y="404813"/>
            <a:ext cx="4321175" cy="538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260350"/>
            <a:ext cx="4475162" cy="725488"/>
          </a:xfrm>
          <a:ln w="57150" cmpd="thinThick">
            <a:solidFill>
              <a:srgbClr val="FF0066"/>
            </a:solidFill>
          </a:ln>
        </p:spPr>
        <p:txBody>
          <a:bodyPr/>
          <a:lstStyle/>
          <a:p>
            <a:pPr eaLnBrk="1" hangingPunct="1"/>
            <a:r>
              <a:rPr lang="en-US" sz="2800" b="1" smtClean="0">
                <a:solidFill>
                  <a:srgbClr val="660066"/>
                </a:solidFill>
                <a:latin typeface="Tahoma" pitchFamily="34" charset="0"/>
              </a:rPr>
              <a:t>Konsep Matching Cost</a:t>
            </a:r>
          </a:p>
        </p:txBody>
      </p:sp>
      <p:sp>
        <p:nvSpPr>
          <p:cNvPr id="6147" name="Rectangle 3"/>
          <p:cNvSpPr>
            <a:spLocks noGrp="1" noChangeArrowheads="1"/>
          </p:cNvSpPr>
          <p:nvPr>
            <p:ph type="body" idx="1"/>
          </p:nvPr>
        </p:nvSpPr>
        <p:spPr>
          <a:xfrm>
            <a:off x="468313" y="1268413"/>
            <a:ext cx="8229600" cy="5040312"/>
          </a:xfrm>
          <a:ln w="76200">
            <a:solidFill>
              <a:srgbClr val="FF0066"/>
            </a:solidFill>
          </a:ln>
        </p:spPr>
        <p:txBody>
          <a:bodyPr/>
          <a:lstStyle/>
          <a:p>
            <a:pPr eaLnBrk="1" hangingPunct="1">
              <a:lnSpc>
                <a:spcPct val="80000"/>
              </a:lnSpc>
            </a:pPr>
            <a:r>
              <a:rPr lang="en-US" sz="1400" smtClean="0">
                <a:solidFill>
                  <a:srgbClr val="660066"/>
                </a:solidFill>
                <a:latin typeface="Tahoma" pitchFamily="34" charset="0"/>
              </a:rPr>
              <a:t>Berdasarkan waktu pengeluaran/pembebanan biaya dan prinsip matching dikenal 2 konsep berikut :</a:t>
            </a:r>
          </a:p>
          <a:p>
            <a:pPr eaLnBrk="1" hangingPunct="1">
              <a:lnSpc>
                <a:spcPct val="80000"/>
              </a:lnSpc>
              <a:buFontTx/>
              <a:buNone/>
            </a:pPr>
            <a:r>
              <a:rPr lang="en-US" sz="1400" smtClean="0">
                <a:solidFill>
                  <a:srgbClr val="660066"/>
                </a:solidFill>
                <a:latin typeface="Tahoma" pitchFamily="34" charset="0"/>
              </a:rPr>
              <a:t>	1. 	</a:t>
            </a:r>
            <a:r>
              <a:rPr lang="en-US" sz="1400" u="sng" smtClean="0">
                <a:solidFill>
                  <a:srgbClr val="660066"/>
                </a:solidFill>
                <a:latin typeface="Forte" pitchFamily="66" charset="0"/>
              </a:rPr>
              <a:t>Direct atau Product Matching.</a:t>
            </a:r>
            <a:br>
              <a:rPr lang="en-US" sz="1400" u="sng" smtClean="0">
                <a:solidFill>
                  <a:srgbClr val="660066"/>
                </a:solidFill>
                <a:latin typeface="Forte" pitchFamily="66" charset="0"/>
              </a:rPr>
            </a:br>
            <a:r>
              <a:rPr lang="en-US" sz="1400" smtClean="0">
                <a:solidFill>
                  <a:srgbClr val="660066"/>
                </a:solidFill>
                <a:latin typeface="Tahoma" pitchFamily="34" charset="0"/>
              </a:rPr>
              <a:t>	Pada saat penjualan atau hasil diketahui, hasil ini di match dengan biaya yang berkaitan 	dengan produk atau jasa yang dijual itu. Periode ini disebut juga biaya produk. Konsep 	ini adalah konsep yang mengabaikan beberapa masalah antara lain biaya yang belum 	bisa dikaitkan langsung dengan prosuk itu sehingga dalam konsep ini semua biaya lain 	diluar biaya produk atau jasa itu dianggap sebagai aktiva yang dialihkan ke periode yang 	akan datang.</a:t>
            </a:r>
          </a:p>
          <a:p>
            <a:pPr eaLnBrk="1" hangingPunct="1">
              <a:lnSpc>
                <a:spcPct val="80000"/>
              </a:lnSpc>
              <a:buFontTx/>
              <a:buNone/>
            </a:pPr>
            <a:r>
              <a:rPr lang="en-US" sz="1400" smtClean="0">
                <a:solidFill>
                  <a:srgbClr val="660066"/>
                </a:solidFill>
                <a:latin typeface="Tahoma" pitchFamily="34" charset="0"/>
              </a:rPr>
              <a:t/>
            </a:r>
            <a:br>
              <a:rPr lang="en-US" sz="1400" smtClean="0">
                <a:solidFill>
                  <a:srgbClr val="660066"/>
                </a:solidFill>
                <a:latin typeface="Tahoma" pitchFamily="34" charset="0"/>
              </a:rPr>
            </a:br>
            <a:r>
              <a:rPr lang="en-US" sz="1400" smtClean="0">
                <a:solidFill>
                  <a:srgbClr val="660066"/>
                </a:solidFill>
                <a:latin typeface="Tahoma" pitchFamily="34" charset="0"/>
              </a:rPr>
              <a:t>2. 	</a:t>
            </a:r>
            <a:r>
              <a:rPr lang="en-US" sz="1400" u="sng" smtClean="0">
                <a:solidFill>
                  <a:srgbClr val="660066"/>
                </a:solidFill>
                <a:latin typeface="Forte" pitchFamily="66" charset="0"/>
              </a:rPr>
              <a:t>Indirect atau Periode Matching.</a:t>
            </a:r>
            <a:br>
              <a:rPr lang="en-US" sz="1400" u="sng" smtClean="0">
                <a:solidFill>
                  <a:srgbClr val="660066"/>
                </a:solidFill>
                <a:latin typeface="Forte" pitchFamily="66" charset="0"/>
              </a:rPr>
            </a:br>
            <a:r>
              <a:rPr lang="en-US" sz="1400" smtClean="0">
                <a:solidFill>
                  <a:srgbClr val="660066"/>
                </a:solidFill>
                <a:latin typeface="Tahoma" pitchFamily="34" charset="0"/>
              </a:rPr>
              <a:t>	Disini matching dilakukan antara hasil yang diperoleh dengan seluruh biaya yang 	dikeluarkan/sibebankan selama periode dimana digunakan bukan berdasarkan waktu 	perolehan atau pembayaran ini disebut biaya periodik. Sebenarnya ini bukan murni 	matching ini adalah approximation dari matching. Namun konsep ini dapet 	diterimakarena beberapa alasan sebagai berikut :</a:t>
            </a:r>
            <a:br>
              <a:rPr lang="en-US" sz="1400" smtClean="0">
                <a:solidFill>
                  <a:srgbClr val="660066"/>
                </a:solidFill>
                <a:latin typeface="Tahoma" pitchFamily="34" charset="0"/>
              </a:rPr>
            </a:br>
            <a:r>
              <a:rPr lang="en-US" sz="1400" smtClean="0">
                <a:solidFill>
                  <a:srgbClr val="660066"/>
                </a:solidFill>
                <a:latin typeface="Tahoma" pitchFamily="34" charset="0"/>
              </a:rPr>
              <a:t>	a.  Banyak biaya periodik secara tidak langsung dikaitkan dengan biaya pada periode 	     sekarang sehingga tidak berbeda antara matching menurut dasar 	  		     penggunaan  atau dasar waktu pelaporan.</a:t>
            </a:r>
            <a:br>
              <a:rPr lang="en-US" sz="1400" smtClean="0">
                <a:solidFill>
                  <a:srgbClr val="660066"/>
                </a:solidFill>
                <a:latin typeface="Tahoma" pitchFamily="34" charset="0"/>
              </a:rPr>
            </a:br>
            <a:r>
              <a:rPr lang="en-US" sz="1400" smtClean="0">
                <a:solidFill>
                  <a:srgbClr val="660066"/>
                </a:solidFill>
                <a:latin typeface="Tahoma" pitchFamily="34" charset="0"/>
              </a:rPr>
              <a:t>	b.  Untuk hal-hal tertentu sukar mengidentifikasi hubungan langsung antara jenis hasil 	     dan biaya.</a:t>
            </a:r>
            <a:br>
              <a:rPr lang="en-US" sz="1400" smtClean="0">
                <a:solidFill>
                  <a:srgbClr val="660066"/>
                </a:solidFill>
                <a:latin typeface="Tahoma" pitchFamily="34" charset="0"/>
              </a:rPr>
            </a:br>
            <a:r>
              <a:rPr lang="en-US" sz="1400" smtClean="0">
                <a:solidFill>
                  <a:srgbClr val="660066"/>
                </a:solidFill>
                <a:latin typeface="Tahoma" pitchFamily="34" charset="0"/>
              </a:rPr>
              <a:t>	c.  Jika misalnya suatu biaya tidak bisa dianggap akan memberikan kontribusi terhadap 	     hasil yang akan datang mengapa tidak dibebankan kepada periode sekarang.</a:t>
            </a:r>
            <a:br>
              <a:rPr lang="en-US" sz="1400" smtClean="0">
                <a:solidFill>
                  <a:srgbClr val="660066"/>
                </a:solidFill>
                <a:latin typeface="Tahoma" pitchFamily="34" charset="0"/>
              </a:rPr>
            </a:br>
            <a:r>
              <a:rPr lang="en-US" sz="1400" smtClean="0">
                <a:solidFill>
                  <a:srgbClr val="660066"/>
                </a:solidFill>
                <a:latin typeface="Tahoma" pitchFamily="34" charset="0"/>
              </a:rPr>
              <a:t>	d.  Untuk biaya yang bersifat berulang-ulang dan reguler, tidak ada pengaruh material 	    terhadap masalah kapan dibiayakan.</a:t>
            </a:r>
            <a:br>
              <a:rPr lang="en-US" sz="1400" smtClean="0">
                <a:solidFill>
                  <a:srgbClr val="660066"/>
                </a:solidFill>
                <a:latin typeface="Tahoma" pitchFamily="34" charset="0"/>
              </a:rPr>
            </a:br>
            <a:r>
              <a:rPr lang="en-US" sz="1400" smtClean="0">
                <a:solidFill>
                  <a:srgbClr val="660066"/>
                </a:solidFill>
                <a:latin typeface="Tahoma" pitchFamily="34" charset="0"/>
              </a:rPr>
              <a:t>	e.  Banyak biaya bersifat joint cost yang sukar diasosiasikan untuk hasil tertentu sehingga  	    memerlukan alokasi arbitrer dengan menggunakan dasar waktu.</a:t>
            </a:r>
          </a:p>
        </p:txBody>
      </p:sp>
      <p:pic>
        <p:nvPicPr>
          <p:cNvPr id="6148" name="Picture 4" descr="j0304933"/>
          <p:cNvPicPr>
            <a:picLocks noChangeAspect="1" noChangeArrowheads="1"/>
          </p:cNvPicPr>
          <p:nvPr/>
        </p:nvPicPr>
        <p:blipFill>
          <a:blip r:embed="rId2"/>
          <a:srcRect/>
          <a:stretch>
            <a:fillRect/>
          </a:stretch>
        </p:blipFill>
        <p:spPr bwMode="auto">
          <a:xfrm>
            <a:off x="5076825" y="260350"/>
            <a:ext cx="935038" cy="647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5770563" cy="922337"/>
          </a:xfrm>
          <a:ln w="76200" cmpd="tri">
            <a:solidFill>
              <a:srgbClr val="FF0066"/>
            </a:solidFill>
          </a:ln>
        </p:spPr>
        <p:txBody>
          <a:bodyPr/>
          <a:lstStyle/>
          <a:p>
            <a:pPr eaLnBrk="1" hangingPunct="1"/>
            <a:r>
              <a:rPr lang="en-US" sz="3200" b="1" smtClean="0">
                <a:solidFill>
                  <a:srgbClr val="660066"/>
                </a:solidFill>
                <a:latin typeface="Tahoma" pitchFamily="34" charset="0"/>
              </a:rPr>
              <a:t>REVENUE (Pendapatan)</a:t>
            </a:r>
          </a:p>
        </p:txBody>
      </p:sp>
      <p:sp>
        <p:nvSpPr>
          <p:cNvPr id="7171" name="Rectangle 3"/>
          <p:cNvSpPr>
            <a:spLocks noGrp="1" noChangeArrowheads="1"/>
          </p:cNvSpPr>
          <p:nvPr>
            <p:ph type="body" idx="1"/>
          </p:nvPr>
        </p:nvSpPr>
        <p:spPr>
          <a:xfrm>
            <a:off x="468313" y="1268413"/>
            <a:ext cx="8229600" cy="4525962"/>
          </a:xfrm>
          <a:ln w="57150">
            <a:solidFill>
              <a:srgbClr val="FF0066"/>
            </a:solidFill>
          </a:ln>
        </p:spPr>
        <p:txBody>
          <a:bodyPr/>
          <a:lstStyle/>
          <a:p>
            <a:pPr eaLnBrk="1" hangingPunct="1">
              <a:lnSpc>
                <a:spcPct val="80000"/>
              </a:lnSpc>
            </a:pPr>
            <a:r>
              <a:rPr lang="en-US" sz="1800" b="1" u="sng" smtClean="0">
                <a:solidFill>
                  <a:srgbClr val="660066"/>
                </a:solidFill>
                <a:latin typeface="Tahoma" pitchFamily="34" charset="0"/>
              </a:rPr>
              <a:t>Menurut PAI 84</a:t>
            </a:r>
            <a:endParaRPr lang="en-US" sz="1800" b="1" smtClean="0">
              <a:solidFill>
                <a:srgbClr val="660066"/>
              </a:solidFill>
              <a:latin typeface="Tahoma" pitchFamily="34" charset="0"/>
            </a:endParaRPr>
          </a:p>
          <a:p>
            <a:pPr eaLnBrk="1" hangingPunct="1">
              <a:lnSpc>
                <a:spcPct val="80000"/>
              </a:lnSpc>
              <a:buFontTx/>
              <a:buNone/>
            </a:pPr>
            <a:r>
              <a:rPr lang="en-US" sz="1800" b="1" smtClean="0">
                <a:solidFill>
                  <a:srgbClr val="660066"/>
                </a:solidFill>
                <a:latin typeface="Tahoma" pitchFamily="34" charset="0"/>
              </a:rPr>
              <a:t>	Pendapatan adalah peningkatan jumlah aktiva atau penurunan kewajiban suatu badan usaha yang timbul dari penyerahan barang dagang dan jasa atau aktivitas lainnya dalam satu periode</a:t>
            </a:r>
          </a:p>
          <a:p>
            <a:pPr eaLnBrk="1" hangingPunct="1">
              <a:lnSpc>
                <a:spcPct val="80000"/>
              </a:lnSpc>
              <a:buFontTx/>
              <a:buNone/>
            </a:pPr>
            <a:endParaRPr lang="en-US" sz="1800" b="1" u="sng" smtClean="0">
              <a:solidFill>
                <a:srgbClr val="660066"/>
              </a:solidFill>
              <a:latin typeface="Tahoma" pitchFamily="34" charset="0"/>
            </a:endParaRPr>
          </a:p>
          <a:p>
            <a:pPr eaLnBrk="1" hangingPunct="1">
              <a:lnSpc>
                <a:spcPct val="80000"/>
              </a:lnSpc>
            </a:pPr>
            <a:r>
              <a:rPr lang="en-US" sz="1800" b="1" u="sng" smtClean="0">
                <a:solidFill>
                  <a:srgbClr val="660066"/>
                </a:solidFill>
                <a:latin typeface="Tahoma" pitchFamily="34" charset="0"/>
              </a:rPr>
              <a:t>Menurut FASB</a:t>
            </a:r>
            <a:endParaRPr lang="en-US" sz="1800" b="1" smtClean="0">
              <a:solidFill>
                <a:srgbClr val="660066"/>
              </a:solidFill>
              <a:latin typeface="Tahoma" pitchFamily="34" charset="0"/>
            </a:endParaRPr>
          </a:p>
          <a:p>
            <a:pPr eaLnBrk="1" hangingPunct="1">
              <a:lnSpc>
                <a:spcPct val="80000"/>
              </a:lnSpc>
              <a:buFontTx/>
              <a:buNone/>
            </a:pPr>
            <a:r>
              <a:rPr lang="en-US" sz="1800" b="1" smtClean="0">
                <a:solidFill>
                  <a:srgbClr val="660066"/>
                </a:solidFill>
                <a:latin typeface="Tahoma" pitchFamily="34" charset="0"/>
              </a:rPr>
              <a:t>	Pendapatan adalah aliran masuk atau pertambahan aktiva suatu perusahaan atau penyelesaian utang (karena kombinasi diantara keduanya) dari penyerahan atau produksi barang, penyerahan jasa dan atau kerugian lain yang merupakan kegiatan utama badan usaha tersebut.</a:t>
            </a:r>
          </a:p>
          <a:p>
            <a:pPr eaLnBrk="1" hangingPunct="1">
              <a:lnSpc>
                <a:spcPct val="80000"/>
              </a:lnSpc>
              <a:buFontTx/>
              <a:buNone/>
            </a:pPr>
            <a:endParaRPr lang="en-US" sz="1800" b="1" u="sng" smtClean="0">
              <a:solidFill>
                <a:srgbClr val="660066"/>
              </a:solidFill>
              <a:latin typeface="Tahoma" pitchFamily="34" charset="0"/>
            </a:endParaRPr>
          </a:p>
          <a:p>
            <a:pPr eaLnBrk="1" hangingPunct="1">
              <a:lnSpc>
                <a:spcPct val="80000"/>
              </a:lnSpc>
            </a:pPr>
            <a:r>
              <a:rPr lang="en-US" sz="1800" b="1" u="sng" smtClean="0">
                <a:solidFill>
                  <a:srgbClr val="660066"/>
                </a:solidFill>
                <a:latin typeface="Tahoma" pitchFamily="34" charset="0"/>
              </a:rPr>
              <a:t>Menurut PSAK No 23 </a:t>
            </a:r>
            <a:endParaRPr lang="en-US" sz="1800" b="1" smtClean="0">
              <a:solidFill>
                <a:srgbClr val="660066"/>
              </a:solidFill>
              <a:latin typeface="Tahoma" pitchFamily="34" charset="0"/>
            </a:endParaRPr>
          </a:p>
          <a:p>
            <a:pPr eaLnBrk="1" hangingPunct="1">
              <a:lnSpc>
                <a:spcPct val="80000"/>
              </a:lnSpc>
              <a:buFontTx/>
              <a:buNone/>
            </a:pPr>
            <a:r>
              <a:rPr lang="en-US" sz="1800" b="1" smtClean="0">
                <a:solidFill>
                  <a:srgbClr val="660066"/>
                </a:solidFill>
                <a:latin typeface="Tahoma" pitchFamily="34" charset="0"/>
              </a:rPr>
              <a:t>	Pendapatan adalah arus masuk bruto dari manfaat ekonomi yang timbul dari aktivitas normal perusahaan selama suatu periode bila arus masuk itu mengakibatkan kenaikan ekitas, yang tidak berasal dari kontribusi penanam modal</a:t>
            </a:r>
          </a:p>
          <a:p>
            <a:pPr eaLnBrk="1" hangingPunct="1">
              <a:lnSpc>
                <a:spcPct val="80000"/>
              </a:lnSpc>
            </a:pPr>
            <a:endParaRPr lang="en-US" sz="1800" smtClean="0">
              <a:solidFill>
                <a:srgbClr val="660066"/>
              </a:solidFill>
              <a:latin typeface="Tahoma" pitchFamily="34" charset="0"/>
            </a:endParaRPr>
          </a:p>
        </p:txBody>
      </p:sp>
      <p:pic>
        <p:nvPicPr>
          <p:cNvPr id="7172" name="Picture 4" descr="j0222019"/>
          <p:cNvPicPr>
            <a:picLocks noChangeAspect="1" noChangeArrowheads="1"/>
          </p:cNvPicPr>
          <p:nvPr/>
        </p:nvPicPr>
        <p:blipFill>
          <a:blip r:embed="rId2"/>
          <a:srcRect/>
          <a:stretch>
            <a:fillRect/>
          </a:stretch>
        </p:blipFill>
        <p:spPr bwMode="auto">
          <a:xfrm>
            <a:off x="3995738" y="5661025"/>
            <a:ext cx="1008062" cy="950913"/>
          </a:xfrm>
          <a:prstGeom prst="rect">
            <a:avLst/>
          </a:prstGeom>
          <a:noFill/>
          <a:ln w="9525">
            <a:noFill/>
            <a:miter lim="800000"/>
            <a:headEnd/>
            <a:tailEnd/>
          </a:ln>
        </p:spPr>
      </p:pic>
      <p:pic>
        <p:nvPicPr>
          <p:cNvPr id="7173" name="Picture 5" descr="j0222015"/>
          <p:cNvPicPr>
            <a:picLocks noChangeAspect="1" noChangeArrowheads="1"/>
          </p:cNvPicPr>
          <p:nvPr/>
        </p:nvPicPr>
        <p:blipFill>
          <a:blip r:embed="rId3"/>
          <a:srcRect/>
          <a:stretch>
            <a:fillRect/>
          </a:stretch>
        </p:blipFill>
        <p:spPr bwMode="auto">
          <a:xfrm>
            <a:off x="3132138" y="5876925"/>
            <a:ext cx="1008062" cy="720725"/>
          </a:xfrm>
          <a:prstGeom prst="rect">
            <a:avLst/>
          </a:prstGeom>
          <a:noFill/>
          <a:ln w="9525">
            <a:noFill/>
            <a:miter lim="800000"/>
            <a:headEnd/>
            <a:tailEnd/>
          </a:ln>
        </p:spPr>
      </p:pic>
      <p:pic>
        <p:nvPicPr>
          <p:cNvPr id="7174" name="Picture 6" descr="j0222017"/>
          <p:cNvPicPr>
            <a:picLocks noChangeAspect="1" noChangeArrowheads="1"/>
          </p:cNvPicPr>
          <p:nvPr/>
        </p:nvPicPr>
        <p:blipFill>
          <a:blip r:embed="rId4"/>
          <a:srcRect/>
          <a:stretch>
            <a:fillRect/>
          </a:stretch>
        </p:blipFill>
        <p:spPr bwMode="auto">
          <a:xfrm>
            <a:off x="4859338" y="5876925"/>
            <a:ext cx="865187" cy="76200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404813"/>
            <a:ext cx="5338763" cy="868362"/>
          </a:xfrm>
          <a:ln w="57150" cmpd="thickThin">
            <a:solidFill>
              <a:srgbClr val="FF0066"/>
            </a:solidFill>
          </a:ln>
        </p:spPr>
        <p:txBody>
          <a:bodyPr/>
          <a:lstStyle/>
          <a:p>
            <a:pPr eaLnBrk="1" hangingPunct="1"/>
            <a:r>
              <a:rPr lang="en-US" sz="3200" b="1" smtClean="0">
                <a:solidFill>
                  <a:srgbClr val="660066"/>
                </a:solidFill>
                <a:latin typeface="Tahoma" pitchFamily="34" charset="0"/>
              </a:rPr>
              <a:t>REVENUE (Pendapatan)</a:t>
            </a:r>
          </a:p>
        </p:txBody>
      </p:sp>
      <p:sp>
        <p:nvSpPr>
          <p:cNvPr id="8195" name="Rectangle 3"/>
          <p:cNvSpPr>
            <a:spLocks noGrp="1" noChangeArrowheads="1"/>
          </p:cNvSpPr>
          <p:nvPr>
            <p:ph type="body" idx="1"/>
          </p:nvPr>
        </p:nvSpPr>
        <p:spPr>
          <a:xfrm>
            <a:off x="323850" y="1341438"/>
            <a:ext cx="8229600" cy="4784725"/>
          </a:xfrm>
          <a:ln w="57150">
            <a:solidFill>
              <a:srgbClr val="FF0066"/>
            </a:solidFill>
          </a:ln>
        </p:spPr>
        <p:txBody>
          <a:bodyPr/>
          <a:lstStyle/>
          <a:p>
            <a:pPr eaLnBrk="1" hangingPunct="1">
              <a:lnSpc>
                <a:spcPct val="80000"/>
              </a:lnSpc>
            </a:pPr>
            <a:endParaRPr lang="en-US" sz="1800" u="sng" smtClean="0">
              <a:solidFill>
                <a:srgbClr val="660066"/>
              </a:solidFill>
              <a:latin typeface="Tahoma" pitchFamily="34" charset="0"/>
            </a:endParaRPr>
          </a:p>
          <a:p>
            <a:pPr eaLnBrk="1" hangingPunct="1">
              <a:lnSpc>
                <a:spcPct val="80000"/>
              </a:lnSpc>
            </a:pPr>
            <a:r>
              <a:rPr lang="en-US" sz="1800" u="sng" smtClean="0">
                <a:solidFill>
                  <a:srgbClr val="660066"/>
                </a:solidFill>
                <a:latin typeface="Tahoma" pitchFamily="34" charset="0"/>
              </a:rPr>
              <a:t>Menurut Vernon Kam</a:t>
            </a:r>
            <a:endParaRPr lang="en-US" sz="1800" smtClean="0">
              <a:solidFill>
                <a:srgbClr val="660066"/>
              </a:solidFill>
              <a:latin typeface="Tahoma" pitchFamily="34" charset="0"/>
            </a:endParaRPr>
          </a:p>
          <a:p>
            <a:pPr eaLnBrk="1" hangingPunct="1">
              <a:lnSpc>
                <a:spcPct val="80000"/>
              </a:lnSpc>
              <a:buFontTx/>
              <a:buNone/>
            </a:pPr>
            <a:r>
              <a:rPr lang="en-US" sz="1800" smtClean="0">
                <a:solidFill>
                  <a:srgbClr val="660066"/>
                </a:solidFill>
                <a:latin typeface="Tahoma" pitchFamily="34" charset="0"/>
              </a:rPr>
              <a:t>	Pendapatan adalah arus kenaikan  bruto nilai aktiva dan modal yang dihasilkan dari kegiatan utama perusahaan</a:t>
            </a:r>
          </a:p>
          <a:p>
            <a:pPr eaLnBrk="1" hangingPunct="1">
              <a:lnSpc>
                <a:spcPct val="80000"/>
              </a:lnSpc>
              <a:buFontTx/>
              <a:buNone/>
            </a:pPr>
            <a:endParaRPr lang="en-US" sz="1800" smtClean="0">
              <a:solidFill>
                <a:srgbClr val="660066"/>
              </a:solidFill>
              <a:latin typeface="Tahoma" pitchFamily="34" charset="0"/>
            </a:endParaRPr>
          </a:p>
          <a:p>
            <a:pPr eaLnBrk="1" hangingPunct="1">
              <a:lnSpc>
                <a:spcPct val="80000"/>
              </a:lnSpc>
              <a:buFontTx/>
              <a:buNone/>
            </a:pPr>
            <a:r>
              <a:rPr lang="en-US" sz="1800" smtClean="0">
                <a:solidFill>
                  <a:srgbClr val="660066"/>
                </a:solidFill>
                <a:latin typeface="Tahoma" pitchFamily="34" charset="0"/>
              </a:rPr>
              <a:t>	Aliran masuk ini meliputi :</a:t>
            </a:r>
            <a:endParaRPr lang="en-US" sz="1800" u="sng" smtClean="0">
              <a:solidFill>
                <a:srgbClr val="660066"/>
              </a:solidFill>
              <a:latin typeface="Tahoma" pitchFamily="34" charset="0"/>
            </a:endParaRPr>
          </a:p>
          <a:p>
            <a:pPr lvl="1" eaLnBrk="1" hangingPunct="1">
              <a:lnSpc>
                <a:spcPct val="80000"/>
              </a:lnSpc>
            </a:pPr>
            <a:r>
              <a:rPr lang="en-US" sz="2000" u="sng" smtClean="0">
                <a:solidFill>
                  <a:srgbClr val="660066"/>
                </a:solidFill>
                <a:latin typeface="Tahoma" pitchFamily="34" charset="0"/>
              </a:rPr>
              <a:t>aliran fisik</a:t>
            </a:r>
            <a:r>
              <a:rPr lang="en-US" sz="2000" smtClean="0">
                <a:solidFill>
                  <a:srgbClr val="660066"/>
                </a:solidFill>
                <a:latin typeface="Tahoma" pitchFamily="34" charset="0"/>
              </a:rPr>
              <a:t>, menyangkut :</a:t>
            </a:r>
          </a:p>
          <a:p>
            <a:pPr lvl="2" eaLnBrk="1" hangingPunct="1">
              <a:lnSpc>
                <a:spcPct val="80000"/>
              </a:lnSpc>
            </a:pPr>
            <a:r>
              <a:rPr lang="en-US" sz="2000" smtClean="0">
                <a:solidFill>
                  <a:srgbClr val="660066"/>
                </a:solidFill>
                <a:latin typeface="Tahoma" pitchFamily="34" charset="0"/>
              </a:rPr>
              <a:t>peristiwa atau kegiatan produksi dan penjualan output</a:t>
            </a:r>
          </a:p>
          <a:p>
            <a:pPr lvl="2" eaLnBrk="1" hangingPunct="1">
              <a:lnSpc>
                <a:spcPct val="80000"/>
              </a:lnSpc>
            </a:pPr>
            <a:r>
              <a:rPr lang="en-US" sz="2000" smtClean="0">
                <a:solidFill>
                  <a:srgbClr val="660066"/>
                </a:solidFill>
                <a:latin typeface="Tahoma" pitchFamily="34" charset="0"/>
              </a:rPr>
              <a:t>obyek kegiatan yaitu output atau produk itu sendiri</a:t>
            </a:r>
          </a:p>
          <a:p>
            <a:pPr lvl="2" eaLnBrk="1" hangingPunct="1">
              <a:lnSpc>
                <a:spcPct val="80000"/>
              </a:lnSpc>
              <a:buFontTx/>
              <a:buNone/>
            </a:pPr>
            <a:endParaRPr lang="en-US" sz="2000" u="sng" smtClean="0">
              <a:solidFill>
                <a:srgbClr val="660066"/>
              </a:solidFill>
              <a:latin typeface="Tahoma" pitchFamily="34" charset="0"/>
            </a:endParaRPr>
          </a:p>
          <a:p>
            <a:pPr lvl="1" eaLnBrk="1" hangingPunct="1">
              <a:lnSpc>
                <a:spcPct val="80000"/>
              </a:lnSpc>
            </a:pPr>
            <a:r>
              <a:rPr lang="en-US" sz="2000" u="sng" smtClean="0">
                <a:solidFill>
                  <a:srgbClr val="660066"/>
                </a:solidFill>
                <a:latin typeface="Tahoma" pitchFamily="34" charset="0"/>
              </a:rPr>
              <a:t>aliran moneter</a:t>
            </a:r>
            <a:r>
              <a:rPr lang="en-US" sz="2000" smtClean="0">
                <a:solidFill>
                  <a:srgbClr val="660066"/>
                </a:solidFill>
                <a:latin typeface="Tahoma" pitchFamily="34" charset="0"/>
              </a:rPr>
              <a:t>, melibatkan :</a:t>
            </a:r>
          </a:p>
          <a:p>
            <a:pPr lvl="2" eaLnBrk="1" hangingPunct="1">
              <a:lnSpc>
                <a:spcPct val="80000"/>
              </a:lnSpc>
            </a:pPr>
            <a:r>
              <a:rPr lang="en-US" sz="1800" smtClean="0">
                <a:solidFill>
                  <a:srgbClr val="660066"/>
                </a:solidFill>
                <a:latin typeface="Tahoma" pitchFamily="34" charset="0"/>
              </a:rPr>
              <a:t>peristiwa kenaikan nilai dalam perusahaan karena kegiatan produksi atau penjualan output perusahaan kepada para pembeli</a:t>
            </a:r>
          </a:p>
          <a:p>
            <a:pPr lvl="1" eaLnBrk="1" hangingPunct="1">
              <a:lnSpc>
                <a:spcPct val="80000"/>
              </a:lnSpc>
              <a:buFontTx/>
              <a:buNone/>
            </a:pPr>
            <a:endParaRPr lang="en-US" sz="2000" smtClean="0">
              <a:solidFill>
                <a:srgbClr val="660066"/>
              </a:solidFill>
              <a:latin typeface="Tahoma" pitchFamily="34" charset="0"/>
            </a:endParaRPr>
          </a:p>
          <a:p>
            <a:pPr lvl="2" eaLnBrk="1" hangingPunct="1">
              <a:lnSpc>
                <a:spcPct val="80000"/>
              </a:lnSpc>
            </a:pPr>
            <a:r>
              <a:rPr lang="en-US" sz="1800" smtClean="0">
                <a:solidFill>
                  <a:srgbClr val="660066"/>
                </a:solidFill>
                <a:latin typeface="Tahoma" pitchFamily="34" charset="0"/>
              </a:rPr>
              <a:t>obyek peristiwa yaitu berupa nilai rupiah aktiva yang diproduksi atau dijual.</a:t>
            </a:r>
          </a:p>
          <a:p>
            <a:pPr eaLnBrk="1" hangingPunct="1">
              <a:lnSpc>
                <a:spcPct val="80000"/>
              </a:lnSpc>
            </a:pPr>
            <a:endParaRPr lang="en-US" sz="2000" smtClean="0">
              <a:solidFill>
                <a:srgbClr val="660066"/>
              </a:solidFill>
            </a:endParaRPr>
          </a:p>
        </p:txBody>
      </p:sp>
      <p:pic>
        <p:nvPicPr>
          <p:cNvPr id="8196" name="Picture 4" descr="j0222015"/>
          <p:cNvPicPr>
            <a:picLocks noChangeAspect="1" noChangeArrowheads="1"/>
          </p:cNvPicPr>
          <p:nvPr/>
        </p:nvPicPr>
        <p:blipFill>
          <a:blip r:embed="rId2"/>
          <a:srcRect/>
          <a:stretch>
            <a:fillRect/>
          </a:stretch>
        </p:blipFill>
        <p:spPr bwMode="auto">
          <a:xfrm>
            <a:off x="5651500" y="476250"/>
            <a:ext cx="1008063" cy="720725"/>
          </a:xfrm>
          <a:prstGeom prst="rect">
            <a:avLst/>
          </a:prstGeom>
          <a:noFill/>
          <a:ln w="9525">
            <a:noFill/>
            <a:miter lim="800000"/>
            <a:headEnd/>
            <a:tailEnd/>
          </a:ln>
        </p:spPr>
      </p:pic>
      <p:pic>
        <p:nvPicPr>
          <p:cNvPr id="8197" name="Picture 5" descr="j0222019"/>
          <p:cNvPicPr>
            <a:picLocks noChangeAspect="1" noChangeArrowheads="1"/>
          </p:cNvPicPr>
          <p:nvPr/>
        </p:nvPicPr>
        <p:blipFill>
          <a:blip r:embed="rId3"/>
          <a:srcRect/>
          <a:stretch>
            <a:fillRect/>
          </a:stretch>
        </p:blipFill>
        <p:spPr bwMode="auto">
          <a:xfrm>
            <a:off x="6659563" y="404813"/>
            <a:ext cx="1008062" cy="950912"/>
          </a:xfrm>
          <a:prstGeom prst="rect">
            <a:avLst/>
          </a:prstGeom>
          <a:noFill/>
          <a:ln w="9525">
            <a:noFill/>
            <a:miter lim="800000"/>
            <a:headEnd/>
            <a:tailEnd/>
          </a:ln>
        </p:spPr>
      </p:pic>
      <p:pic>
        <p:nvPicPr>
          <p:cNvPr id="8198" name="Picture 6" descr="j0222017"/>
          <p:cNvPicPr>
            <a:picLocks noChangeAspect="1" noChangeArrowheads="1"/>
          </p:cNvPicPr>
          <p:nvPr/>
        </p:nvPicPr>
        <p:blipFill>
          <a:blip r:embed="rId4"/>
          <a:srcRect/>
          <a:stretch>
            <a:fillRect/>
          </a:stretch>
        </p:blipFill>
        <p:spPr bwMode="auto">
          <a:xfrm>
            <a:off x="6300788" y="0"/>
            <a:ext cx="865187" cy="762000"/>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1206</Words>
  <Application>Microsoft Office PowerPoint</Application>
  <PresentationFormat>On-screen Show (4:3)</PresentationFormat>
  <Paragraphs>553</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LAPORAN KEUANGAN</vt:lpstr>
      <vt:lpstr>KEMAMPUAN AKHIR YANG DIHARAPKAN</vt:lpstr>
      <vt:lpstr>LAPORAN KEUANGAN LABA RUGI DAN NERACA</vt:lpstr>
      <vt:lpstr> Jenis Laporan Keuangan </vt:lpstr>
      <vt:lpstr>ISI DAN ELEMEN DALAM LAPORAN  LABA RUGI</vt:lpstr>
      <vt:lpstr>KONSEP MATCHING COST</vt:lpstr>
      <vt:lpstr>Konsep Matching Cost</vt:lpstr>
      <vt:lpstr>REVENUE (Pendapatan)</vt:lpstr>
      <vt:lpstr>REVENUE (Pendapatan)</vt:lpstr>
      <vt:lpstr>Terbentuknya Pendapatan</vt:lpstr>
      <vt:lpstr>Pengakuan Pendapatan</vt:lpstr>
      <vt:lpstr>Pengakuan Revenue 1</vt:lpstr>
      <vt:lpstr>Pengakuan revenue 2</vt:lpstr>
      <vt:lpstr>  Konsep Income  </vt:lpstr>
      <vt:lpstr>  Konsep Income  </vt:lpstr>
      <vt:lpstr>Laba</vt:lpstr>
      <vt:lpstr> Pengertian Biaya (Expense) </vt:lpstr>
      <vt:lpstr>Pengukuran dan Pengakuan Biaya</vt:lpstr>
      <vt:lpstr>Pengakuan Biaya</vt:lpstr>
      <vt:lpstr>Klasifikasi Biaya </vt:lpstr>
      <vt:lpstr>Gain dan Loss </vt:lpstr>
      <vt:lpstr>HUBUNGAN LABA RUGI DAN NERACA</vt:lpstr>
      <vt:lpstr>LAPORAN NERACA ( POSISI KEUANGAN )</vt:lpstr>
      <vt:lpstr>Pengakuan dan Penilaian Aktiva dan kewajiban</vt:lpstr>
      <vt:lpstr>Kewajiban / Utang ( Liabilities) </vt:lpstr>
      <vt:lpstr>Jenis Kewajiban</vt:lpstr>
      <vt:lpstr>Modal pemilik (owners equity) </vt:lpstr>
      <vt:lpstr>Bentuk Neraca</vt:lpstr>
      <vt:lpstr>Komponen dalam neraca</vt:lpstr>
      <vt:lpstr>Income Smoothing – Creative Accounting. </vt:lpstr>
      <vt:lpstr>Hipotesis Perataan Laba</vt:lpstr>
      <vt:lpstr>Hipotesis Perataan Laba</vt:lpstr>
      <vt:lpstr>Motivasi Perataan Laba</vt:lpstr>
      <vt:lpstr>Motivasi Perataan Laba</vt:lpstr>
      <vt:lpstr>Dimensi Perataan Laba </vt:lpstr>
      <vt:lpstr>Dimensi Perataan Laba</vt:lpstr>
      <vt:lpstr>Enam Praktik Pengelolaan Earning Corporate</vt:lpstr>
      <vt:lpstr>Perubahan Akuntansi </vt:lpstr>
      <vt:lpstr>Perubahan Akuntansi</vt:lpstr>
      <vt:lpstr>CATATAN ATAS LAPORAN KEUANGAN</vt:lpstr>
      <vt:lpstr> Peristiwa Kemudian (subsequent event) </vt:lpstr>
      <vt:lpstr>Keterbatasan Laporan Keuangan</vt:lpstr>
      <vt:lpstr>Keterbatasan Laporan Keuangan. </vt:lpstr>
      <vt:lpstr>SEKIAN DAN 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FE STAFF</cp:lastModifiedBy>
  <cp:revision>18</cp:revision>
  <dcterms:created xsi:type="dcterms:W3CDTF">2017-09-09T11:34:57Z</dcterms:created>
  <dcterms:modified xsi:type="dcterms:W3CDTF">2017-09-19T01:58:24Z</dcterms:modified>
</cp:coreProperties>
</file>